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2"/>
  </p:notesMasterIdLst>
  <p:sldIdLst>
    <p:sldId id="256" r:id="rId2"/>
    <p:sldId id="1080" r:id="rId3"/>
    <p:sldId id="2278" r:id="rId4"/>
    <p:sldId id="2284" r:id="rId5"/>
    <p:sldId id="2322" r:id="rId6"/>
    <p:sldId id="2325" r:id="rId7"/>
    <p:sldId id="2326" r:id="rId8"/>
    <p:sldId id="2328" r:id="rId9"/>
    <p:sldId id="2327" r:id="rId10"/>
    <p:sldId id="2329" r:id="rId11"/>
    <p:sldId id="2331" r:id="rId12"/>
    <p:sldId id="2330" r:id="rId13"/>
    <p:sldId id="2324" r:id="rId14"/>
    <p:sldId id="2323" r:id="rId15"/>
    <p:sldId id="2332" r:id="rId16"/>
    <p:sldId id="2301" r:id="rId17"/>
    <p:sldId id="2299" r:id="rId18"/>
    <p:sldId id="2306" r:id="rId19"/>
    <p:sldId id="2302" r:id="rId20"/>
    <p:sldId id="1087" r:id="rId21"/>
    <p:sldId id="2298" r:id="rId22"/>
    <p:sldId id="2300" r:id="rId23"/>
    <p:sldId id="2308" r:id="rId24"/>
    <p:sldId id="2288" r:id="rId25"/>
    <p:sldId id="2291" r:id="rId26"/>
    <p:sldId id="2289" r:id="rId27"/>
    <p:sldId id="2290" r:id="rId28"/>
    <p:sldId id="2292" r:id="rId29"/>
    <p:sldId id="2293" r:id="rId30"/>
    <p:sldId id="2294" r:id="rId31"/>
    <p:sldId id="2295" r:id="rId32"/>
    <p:sldId id="2296" r:id="rId33"/>
    <p:sldId id="2297" r:id="rId34"/>
    <p:sldId id="1959" r:id="rId35"/>
    <p:sldId id="2305" r:id="rId36"/>
    <p:sldId id="2303" r:id="rId37"/>
    <p:sldId id="2304" r:id="rId38"/>
    <p:sldId id="2314" r:id="rId39"/>
    <p:sldId id="2309" r:id="rId40"/>
    <p:sldId id="2315" r:id="rId41"/>
    <p:sldId id="2316" r:id="rId42"/>
    <p:sldId id="2317" r:id="rId43"/>
    <p:sldId id="2318" r:id="rId44"/>
    <p:sldId id="2319" r:id="rId45"/>
    <p:sldId id="2320" r:id="rId46"/>
    <p:sldId id="2321" r:id="rId47"/>
    <p:sldId id="2310" r:id="rId48"/>
    <p:sldId id="2313" r:id="rId49"/>
    <p:sldId id="2312" r:id="rId50"/>
    <p:sldId id="2311"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E0B4"/>
    <a:srgbClr val="F23B0F"/>
    <a:srgbClr val="4472C4"/>
    <a:srgbClr val="00B050"/>
    <a:srgbClr val="216E79"/>
    <a:srgbClr val="176582"/>
    <a:srgbClr val="2B8999"/>
    <a:srgbClr val="4BCCC3"/>
    <a:srgbClr val="B0DCED"/>
    <a:srgbClr val="74D3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35"/>
    <p:restoredTop sz="94790"/>
  </p:normalViewPr>
  <p:slideViewPr>
    <p:cSldViewPr snapToGrid="0" snapToObjects="1">
      <p:cViewPr varScale="1">
        <p:scale>
          <a:sx n="126" d="100"/>
          <a:sy n="126" d="100"/>
        </p:scale>
        <p:origin x="72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3AA5D6-645D-7C42-A814-E9B7EBC775BA}" type="datetimeFigureOut">
              <a:rPr lang="en-US" smtClean="0"/>
              <a:t>11/6/22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4EE191-8465-7D41-B5B0-52B2730B837F}" type="slidenum">
              <a:rPr lang="en-US" smtClean="0"/>
              <a:t>‹#›</a:t>
            </a:fld>
            <a:endParaRPr lang="en-US"/>
          </a:p>
        </p:txBody>
      </p:sp>
    </p:spTree>
    <p:extLst>
      <p:ext uri="{BB962C8B-B14F-4D97-AF65-F5344CB8AC3E}">
        <p14:creationId xmlns:p14="http://schemas.microsoft.com/office/powerpoint/2010/main" val="180396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EE191-8465-7D41-B5B0-52B2730B837F}" type="slidenum">
              <a:rPr lang="en-US" smtClean="0"/>
              <a:t>1</a:t>
            </a:fld>
            <a:endParaRPr lang="en-US"/>
          </a:p>
        </p:txBody>
      </p:sp>
    </p:spTree>
    <p:extLst>
      <p:ext uri="{BB962C8B-B14F-4D97-AF65-F5344CB8AC3E}">
        <p14:creationId xmlns:p14="http://schemas.microsoft.com/office/powerpoint/2010/main" val="1826314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4EE191-8465-7D41-B5B0-52B2730B837F}" type="slidenum">
              <a:rPr lang="en-US" smtClean="0"/>
              <a:t>20</a:t>
            </a:fld>
            <a:endParaRPr lang="en-US"/>
          </a:p>
        </p:txBody>
      </p:sp>
    </p:spTree>
    <p:extLst>
      <p:ext uri="{BB962C8B-B14F-4D97-AF65-F5344CB8AC3E}">
        <p14:creationId xmlns:p14="http://schemas.microsoft.com/office/powerpoint/2010/main" val="37748744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828799"/>
            <a:ext cx="9144000" cy="1681163"/>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p:txBody>
          <a:bodyPr/>
          <a:lstStyle>
            <a:lvl1pPr>
              <a:defRPr sz="1400"/>
            </a:lvl1pPr>
          </a:lstStyle>
          <a:p>
            <a:r>
              <a:rPr lang="en-US"/>
              <a:t>C. Montanari  - DUNE-IT Annual Meeting | November 7, 2022 
</a:t>
            </a:r>
          </a:p>
        </p:txBody>
      </p:sp>
      <p:sp>
        <p:nvSpPr>
          <p:cNvPr id="6" name="Slide Number Placeholder 5"/>
          <p:cNvSpPr>
            <a:spLocks noGrp="1"/>
          </p:cNvSpPr>
          <p:nvPr>
            <p:ph type="sldNum" sz="quarter" idx="12"/>
          </p:nvPr>
        </p:nvSpPr>
        <p:spPr>
          <a:xfrm>
            <a:off x="9000344" y="6356350"/>
            <a:ext cx="2743200" cy="365125"/>
          </a:xfrm>
        </p:spPr>
        <p:txBody>
          <a:bodyPr/>
          <a:lstStyle>
            <a:lvl1pPr>
              <a:defRPr sz="1800"/>
            </a:lvl1pPr>
          </a:lstStyle>
          <a:p>
            <a:fld id="{A3AE0841-66DC-0F46-9E18-1EC227391243}" type="slidenum">
              <a:rPr lang="en-US" smtClean="0"/>
              <a:pPr/>
              <a:t>‹#›</a:t>
            </a:fld>
            <a:endParaRPr lang="en-US"/>
          </a:p>
        </p:txBody>
      </p:sp>
      <p:cxnSp>
        <p:nvCxnSpPr>
          <p:cNvPr id="9" name="Straight Connector 8"/>
          <p:cNvCxnSpPr/>
          <p:nvPr userDrawn="1"/>
        </p:nvCxnSpPr>
        <p:spPr>
          <a:xfrm>
            <a:off x="441569" y="6281235"/>
            <a:ext cx="11204999" cy="0"/>
          </a:xfrm>
          <a:prstGeom prst="line">
            <a:avLst/>
          </a:prstGeom>
          <a:ln w="44450" cap="rnd">
            <a:gradFill flip="none" rotWithShape="1">
              <a:gsLst>
                <a:gs pos="0">
                  <a:srgbClr val="176582"/>
                </a:gs>
                <a:gs pos="38000">
                  <a:srgbClr val="43DEE4"/>
                </a:gs>
                <a:gs pos="67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C5892D6-1606-DF42-B2F1-4EBE0A68304F}"/>
              </a:ext>
            </a:extLst>
          </p:cNvPr>
          <p:cNvSpPr/>
          <p:nvPr userDrawn="1"/>
        </p:nvSpPr>
        <p:spPr>
          <a:xfrm>
            <a:off x="-1" y="-8606"/>
            <a:ext cx="12211159" cy="1195304"/>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FermiLogoBar_DOE_KO_horiz.eps">
            <a:extLst>
              <a:ext uri="{FF2B5EF4-FFF2-40B4-BE49-F238E27FC236}">
                <a16:creationId xmlns:a16="http://schemas.microsoft.com/office/drawing/2014/main" id="{0116AD60-A04A-5448-9F15-01E7E0443D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62" y="288917"/>
            <a:ext cx="12008243" cy="402316"/>
          </a:xfrm>
          <a:prstGeom prst="rect">
            <a:avLst/>
          </a:prstGeom>
        </p:spPr>
      </p:pic>
      <p:pic>
        <p:nvPicPr>
          <p:cNvPr id="12" name="Picture 11" descr="FermiLogoBar_DOE_KO_horiz.eps">
            <a:extLst>
              <a:ext uri="{FF2B5EF4-FFF2-40B4-BE49-F238E27FC236}">
                <a16:creationId xmlns:a16="http://schemas.microsoft.com/office/drawing/2014/main" id="{CE1AFA61-4005-B34D-AF85-0218C7F57D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88917"/>
            <a:ext cx="11984574" cy="402316"/>
          </a:xfrm>
          <a:prstGeom prst="rect">
            <a:avLst/>
          </a:prstGeom>
        </p:spPr>
      </p:pic>
    </p:spTree>
    <p:extLst>
      <p:ext uri="{BB962C8B-B14F-4D97-AF65-F5344CB8AC3E}">
        <p14:creationId xmlns:p14="http://schemas.microsoft.com/office/powerpoint/2010/main" val="1770198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C. Montanari  - DUNE-IT Annual Meeting | November 7, 2022 
</a:t>
            </a:r>
          </a:p>
        </p:txBody>
      </p:sp>
      <p:sp>
        <p:nvSpPr>
          <p:cNvPr id="6" name="Slide Number Placeholder 5"/>
          <p:cNvSpPr>
            <a:spLocks noGrp="1"/>
          </p:cNvSpPr>
          <p:nvPr>
            <p:ph type="sldNum" sz="quarter" idx="12"/>
          </p:nvPr>
        </p:nvSpPr>
        <p:spPr/>
        <p:txBody>
          <a:bodyPr/>
          <a:lstStyle/>
          <a:p>
            <a:fld id="{A3AE0841-66DC-0F46-9E18-1EC227391243}" type="slidenum">
              <a:rPr lang="en-US" smtClean="0"/>
              <a:t>‹#›</a:t>
            </a:fld>
            <a:endParaRPr lang="en-US"/>
          </a:p>
        </p:txBody>
      </p:sp>
      <p:sp>
        <p:nvSpPr>
          <p:cNvPr id="7" name="Rounded Rectangle 6"/>
          <p:cNvSpPr/>
          <p:nvPr userDrawn="1"/>
        </p:nvSpPr>
        <p:spPr>
          <a:xfrm>
            <a:off x="216569" y="450858"/>
            <a:ext cx="450000" cy="450000"/>
          </a:xfrm>
          <a:prstGeom prst="roundRect">
            <a:avLst/>
          </a:prstGeom>
          <a:gradFill flip="none" rotWithShape="1">
            <a:gsLst>
              <a:gs pos="3000">
                <a:srgbClr val="4BCCC3"/>
              </a:gs>
              <a:gs pos="36000">
                <a:srgbClr val="49979A"/>
              </a:gs>
              <a:gs pos="64000">
                <a:srgbClr val="2B8999"/>
              </a:gs>
              <a:gs pos="96000">
                <a:srgbClr val="216E79"/>
              </a:gs>
            </a:gsLst>
            <a:path path="circle">
              <a:fillToRect l="50000" t="50000" r="50000" b="50000"/>
            </a:path>
            <a:tileRect/>
          </a:gradFill>
          <a:ln>
            <a:solidFill>
              <a:srgbClr val="2B8999"/>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userDrawn="1"/>
        </p:nvCxnSpPr>
        <p:spPr>
          <a:xfrm>
            <a:off x="441569" y="1155031"/>
            <a:ext cx="11204999" cy="0"/>
          </a:xfrm>
          <a:prstGeom prst="line">
            <a:avLst/>
          </a:prstGeom>
          <a:ln w="88900"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0970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C. Montanari  - DUNE-IT Annual Meeting | November 7, 2022 
</a:t>
            </a:r>
          </a:p>
        </p:txBody>
      </p:sp>
      <p:sp>
        <p:nvSpPr>
          <p:cNvPr id="6" name="Slide Number Placeholder 5"/>
          <p:cNvSpPr>
            <a:spLocks noGrp="1"/>
          </p:cNvSpPr>
          <p:nvPr>
            <p:ph type="sldNum" sz="quarter" idx="12"/>
          </p:nvPr>
        </p:nvSpPr>
        <p:spPr/>
        <p:txBody>
          <a:bodyPr/>
          <a:lstStyle/>
          <a:p>
            <a:fld id="{A3AE0841-66DC-0F46-9E18-1EC227391243}" type="slidenum">
              <a:rPr lang="en-US" smtClean="0"/>
              <a:t>‹#›</a:t>
            </a:fld>
            <a:endParaRPr lang="en-US"/>
          </a:p>
        </p:txBody>
      </p:sp>
      <p:cxnSp>
        <p:nvCxnSpPr>
          <p:cNvPr id="9" name="Straight Connector 8"/>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9650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04801" y="914401"/>
            <a:ext cx="11563351" cy="5106266"/>
          </a:xfrm>
          <a:prstGeom prst="rect">
            <a:avLst/>
          </a:prstGeom>
        </p:spPr>
        <p:txBody>
          <a:bodyPr lIns="0" tIns="0" rIns="0" bIns="0"/>
          <a:lstStyle>
            <a:lvl1pPr marL="342900" indent="-228600">
              <a:buFont typeface="Arial" panose="020B0604020202020204" pitchFamily="34" charset="0"/>
              <a:buChar char="•"/>
              <a:defRPr sz="2200">
                <a:solidFill>
                  <a:srgbClr val="404040"/>
                </a:solidFill>
                <a:latin typeface="Calibri" panose="020F0502020204030204" pitchFamily="34" charset="0"/>
                <a:cs typeface="Calibri" panose="020F0502020204030204" pitchFamily="34" charset="0"/>
              </a:defRPr>
            </a:lvl1pPr>
            <a:lvl2pPr marL="571500" indent="-228600">
              <a:buFont typeface="Arial" panose="020B0604020202020204" pitchFamily="34" charset="0"/>
              <a:buChar char="–"/>
              <a:defRPr sz="2000">
                <a:solidFill>
                  <a:srgbClr val="404040"/>
                </a:solidFill>
                <a:latin typeface="Calibri" panose="020F0502020204030204" pitchFamily="34" charset="0"/>
                <a:cs typeface="Calibri" panose="020F0502020204030204" pitchFamily="34" charset="0"/>
              </a:defRPr>
            </a:lvl2pPr>
            <a:lvl3pPr marL="800100" indent="-228600">
              <a:buFont typeface="Arial" panose="020B0604020202020204" pitchFamily="34" charset="0"/>
              <a:buChar char="•"/>
              <a:defRPr sz="1800">
                <a:solidFill>
                  <a:srgbClr val="404040"/>
                </a:solidFill>
                <a:latin typeface="Calibri" panose="020F0502020204030204" pitchFamily="34" charset="0"/>
                <a:cs typeface="Calibri" panose="020F0502020204030204" pitchFamily="34" charset="0"/>
              </a:defRPr>
            </a:lvl3pPr>
            <a:lvl4pPr marL="1028700" indent="-228600">
              <a:buFont typeface="Arial" panose="020B0604020202020204" pitchFamily="34" charset="0"/>
              <a:buChar char="–"/>
              <a:defRPr sz="1600">
                <a:solidFill>
                  <a:srgbClr val="404040"/>
                </a:solidFill>
                <a:latin typeface="Calibri" panose="020F0502020204030204" pitchFamily="34" charset="0"/>
                <a:cs typeface="Calibri" panose="020F0502020204030204" pitchFamily="34" charset="0"/>
              </a:defRPr>
            </a:lvl4pPr>
            <a:lvl5pPr marL="1257300" indent="-228600">
              <a:buFont typeface="Arial" panose="020B0604020202020204" pitchFamily="34" charset="0"/>
              <a:buChar char="•"/>
              <a:defRPr sz="1600">
                <a:solidFill>
                  <a:srgbClr val="404040"/>
                </a:solidFill>
                <a:latin typeface="Calibri" panose="020F0502020204030204" pitchFamily="34" charset="0"/>
                <a:cs typeface="Calibri" panose="020F0502020204030204" pitchFamily="34" charset="0"/>
              </a:defRPr>
            </a:lvl5pPr>
          </a:lstStyle>
          <a:p>
            <a:pPr lvl="0"/>
            <a:r>
              <a:rPr lang="en-US" dirty="0"/>
              <a:t>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p:cNvSpPr>
            <a:spLocks noGrp="1"/>
          </p:cNvSpPr>
          <p:nvPr>
            <p:ph type="dt" sz="half" idx="2"/>
          </p:nvPr>
        </p:nvSpPr>
        <p:spPr>
          <a:xfrm>
            <a:off x="848785" y="6485235"/>
            <a:ext cx="1083777" cy="247532"/>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Calibri" panose="020F0502020204030204" pitchFamily="34" charset="0"/>
                <a:cs typeface="Calibri" panose="020F0502020204030204" pitchFamily="34" charset="0"/>
              </a:defRPr>
            </a:lvl1pPr>
          </a:lstStyle>
          <a:p>
            <a:pPr>
              <a:defRPr/>
            </a:pPr>
            <a:r>
              <a:rPr lang="it-IT"/>
              <a:t>09/29/2020</a:t>
            </a:r>
            <a:endParaRPr lang="en-US" dirty="0"/>
          </a:p>
        </p:txBody>
      </p:sp>
      <p:sp>
        <p:nvSpPr>
          <p:cNvPr id="11" name="Footer Placeholder 4"/>
          <p:cNvSpPr>
            <a:spLocks noGrp="1"/>
          </p:cNvSpPr>
          <p:nvPr>
            <p:ph type="ftr" sz="quarter" idx="3"/>
          </p:nvPr>
        </p:nvSpPr>
        <p:spPr>
          <a:xfrm>
            <a:off x="2040803" y="6495483"/>
            <a:ext cx="8218636" cy="237285"/>
          </a:xfrm>
          <a:prstGeom prst="rect">
            <a:avLst/>
          </a:prstGeom>
        </p:spPr>
        <p:txBody>
          <a:bodyPr lIns="0" tIns="0" rIns="0" bIns="0" anchor="t" anchorCtr="0"/>
          <a:lstStyle>
            <a:lvl1pPr marL="0" algn="l">
              <a:defRPr sz="1200">
                <a:solidFill>
                  <a:srgbClr val="004C97"/>
                </a:solidFill>
                <a:latin typeface="Calibri" panose="020F0502020204030204" pitchFamily="34" charset="0"/>
                <a:ea typeface="ＭＳ Ｐゴシック" charset="0"/>
                <a:cs typeface="Calibri" panose="020F0502020204030204" pitchFamily="34" charset="0"/>
              </a:defRPr>
            </a:lvl1pPr>
          </a:lstStyle>
          <a:p>
            <a:r>
              <a:rPr lang="en-US"/>
              <a:t>C. Montanari  - DUNE-IT Annual Meeting | November 7, 2022 
</a:t>
            </a:r>
            <a:endParaRPr lang="en-US" b="1" dirty="0"/>
          </a:p>
        </p:txBody>
      </p:sp>
      <p:sp>
        <p:nvSpPr>
          <p:cNvPr id="4" name="Title 3">
            <a:extLst>
              <a:ext uri="{FF2B5EF4-FFF2-40B4-BE49-F238E27FC236}">
                <a16:creationId xmlns:a16="http://schemas.microsoft.com/office/drawing/2014/main" id="{B4D7BEFE-4E12-4C7B-9CFD-1B5B7EE463A3}"/>
              </a:ext>
            </a:extLst>
          </p:cNvPr>
          <p:cNvSpPr>
            <a:spLocks noGrp="1"/>
          </p:cNvSpPr>
          <p:nvPr>
            <p:ph type="title" hasCustomPrompt="1"/>
          </p:nvPr>
        </p:nvSpPr>
        <p:spPr>
          <a:xfrm>
            <a:off x="296333" y="365126"/>
            <a:ext cx="11057467" cy="434974"/>
          </a:xfrm>
          <a:prstGeom prst="rect">
            <a:avLst/>
          </a:prstGeom>
        </p:spPr>
        <p:txBody>
          <a:bodyPr/>
          <a:lstStyle>
            <a:lvl1pPr>
              <a:defRPr sz="2400">
                <a:latin typeface="+mj-lt"/>
              </a:defRPr>
            </a:lvl1pPr>
          </a:lstStyle>
          <a:p>
            <a:r>
              <a:rPr lang="en-US" dirty="0"/>
              <a:t>Click to edit Title </a:t>
            </a:r>
          </a:p>
        </p:txBody>
      </p:sp>
      <p:sp>
        <p:nvSpPr>
          <p:cNvPr id="7" name="Rounded Rectangle 6">
            <a:extLst>
              <a:ext uri="{FF2B5EF4-FFF2-40B4-BE49-F238E27FC236}">
                <a16:creationId xmlns:a16="http://schemas.microsoft.com/office/drawing/2014/main" id="{E51E6A15-BE22-8C44-95C3-04244ECA44DD}"/>
              </a:ext>
            </a:extLst>
          </p:cNvPr>
          <p:cNvSpPr/>
          <p:nvPr userDrawn="1"/>
        </p:nvSpPr>
        <p:spPr>
          <a:xfrm>
            <a:off x="216569" y="155583"/>
            <a:ext cx="450000" cy="450000"/>
          </a:xfrm>
          <a:prstGeom prst="roundRect">
            <a:avLst/>
          </a:prstGeom>
          <a:gradFill flip="none" rotWithShape="1">
            <a:gsLst>
              <a:gs pos="3000">
                <a:srgbClr val="4BCCC3"/>
              </a:gs>
              <a:gs pos="36000">
                <a:srgbClr val="49979A"/>
              </a:gs>
              <a:gs pos="64000">
                <a:srgbClr val="2B8999"/>
              </a:gs>
              <a:gs pos="96000">
                <a:srgbClr val="216E79"/>
              </a:gs>
            </a:gsLst>
            <a:path path="circle">
              <a:fillToRect l="50000" t="50000" r="50000" b="50000"/>
            </a:path>
            <a:tileRect/>
          </a:gradFill>
          <a:ln>
            <a:solidFill>
              <a:srgbClr val="2B8999"/>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28F269A-B0A3-FB4B-8011-174547BEBD07}"/>
              </a:ext>
            </a:extLst>
          </p:cNvPr>
          <p:cNvCxnSpPr/>
          <p:nvPr userDrawn="1"/>
        </p:nvCxnSpPr>
        <p:spPr>
          <a:xfrm>
            <a:off x="441569" y="859756"/>
            <a:ext cx="11204999" cy="0"/>
          </a:xfrm>
          <a:prstGeom prst="line">
            <a:avLst/>
          </a:prstGeom>
          <a:ln w="88900"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54B33AC-7C04-1C4F-8DDE-C90373AF4761}"/>
              </a:ext>
            </a:extLst>
          </p:cNvPr>
          <p:cNvCxnSpPr/>
          <p:nvPr userDrawn="1"/>
        </p:nvCxnSpPr>
        <p:spPr>
          <a:xfrm>
            <a:off x="441569" y="6366960"/>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0397C6EE-8AD9-ED43-92F6-3A947A89FD5C}"/>
              </a:ext>
            </a:extLst>
          </p:cNvPr>
          <p:cNvSpPr txBox="1">
            <a:spLocks/>
          </p:cNvSpPr>
          <p:nvPr userDrawn="1"/>
        </p:nvSpPr>
        <p:spPr>
          <a:xfrm>
            <a:off x="11077574" y="6485236"/>
            <a:ext cx="552451" cy="247531"/>
          </a:xfrm>
          <a:prstGeom prst="rect">
            <a:avLst/>
          </a:prstGeom>
        </p:spPr>
        <p:txBody>
          <a:bodyPr vert="horz" wrap="square" lIns="0" tIns="0" rIns="0" bIns="0" numCol="1" rtlCol="0" anchor="t" anchorCtr="0" compatLnSpc="1">
            <a:prstTxWarp prst="textNoShape">
              <a:avLst/>
            </a:prstTxWarp>
          </a:bodyPr>
          <a:lstStyle>
            <a:defPPr>
              <a:defRPr lang="en-US"/>
            </a:defPPr>
            <a:lvl1pPr marL="0" algn="r" defTabSz="914400" rtl="0" eaLnBrk="1" latinLnBrk="0" hangingPunct="1">
              <a:defRPr sz="1200" kern="1200" baseline="0" smtClean="0">
                <a:solidFill>
                  <a:srgbClr val="004C97"/>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69178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C. Montanari  - DUNE-IT Annual Meeting | November 7, 2022 
</a:t>
            </a:r>
          </a:p>
        </p:txBody>
      </p:sp>
      <p:sp>
        <p:nvSpPr>
          <p:cNvPr id="6" name="Slide Number Placeholder 5"/>
          <p:cNvSpPr>
            <a:spLocks noGrp="1"/>
          </p:cNvSpPr>
          <p:nvPr>
            <p:ph type="sldNum" sz="quarter" idx="12"/>
          </p:nvPr>
        </p:nvSpPr>
        <p:spPr/>
        <p:txBody>
          <a:bodyPr/>
          <a:lstStyle/>
          <a:p>
            <a:fld id="{A3AE0841-66DC-0F46-9E18-1EC227391243}" type="slidenum">
              <a:rPr lang="en-US" smtClean="0"/>
              <a:t>‹#›</a:t>
            </a:fld>
            <a:endParaRPr lang="en-US"/>
          </a:p>
        </p:txBody>
      </p:sp>
      <p:sp>
        <p:nvSpPr>
          <p:cNvPr id="7" name="Rounded Rectangle 6"/>
          <p:cNvSpPr/>
          <p:nvPr userDrawn="1"/>
        </p:nvSpPr>
        <p:spPr>
          <a:xfrm>
            <a:off x="216569" y="450858"/>
            <a:ext cx="450000" cy="450000"/>
          </a:xfrm>
          <a:prstGeom prst="roundRect">
            <a:avLst/>
          </a:prstGeom>
          <a:gradFill flip="none" rotWithShape="1">
            <a:gsLst>
              <a:gs pos="3000">
                <a:srgbClr val="4BCCC3"/>
              </a:gs>
              <a:gs pos="36000">
                <a:srgbClr val="49979A"/>
              </a:gs>
              <a:gs pos="64000">
                <a:srgbClr val="2B8999"/>
              </a:gs>
              <a:gs pos="96000">
                <a:srgbClr val="216E79"/>
              </a:gs>
            </a:gsLst>
            <a:path path="circle">
              <a:fillToRect l="50000" t="50000" r="50000" b="50000"/>
            </a:path>
            <a:tileRect/>
          </a:gradFill>
          <a:ln>
            <a:solidFill>
              <a:srgbClr val="2B8999"/>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userDrawn="1"/>
        </p:nvCxnSpPr>
        <p:spPr>
          <a:xfrm>
            <a:off x="441569" y="1155031"/>
            <a:ext cx="11204999" cy="0"/>
          </a:xfrm>
          <a:prstGeom prst="line">
            <a:avLst/>
          </a:prstGeom>
          <a:ln w="88900"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2500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C. Montanari  - DUNE-IT Annual Meeting | November 7, 2022 
</a:t>
            </a:r>
          </a:p>
        </p:txBody>
      </p:sp>
      <p:sp>
        <p:nvSpPr>
          <p:cNvPr id="6" name="Slide Number Placeholder 5"/>
          <p:cNvSpPr>
            <a:spLocks noGrp="1"/>
          </p:cNvSpPr>
          <p:nvPr>
            <p:ph type="sldNum" sz="quarter" idx="12"/>
          </p:nvPr>
        </p:nvSpPr>
        <p:spPr/>
        <p:txBody>
          <a:bodyPr/>
          <a:lstStyle/>
          <a:p>
            <a:fld id="{A3AE0841-66DC-0F46-9E18-1EC227391243}" type="slidenum">
              <a:rPr lang="en-US" smtClean="0"/>
              <a:t>‹#›</a:t>
            </a:fld>
            <a:endParaRPr lang="en-US"/>
          </a:p>
        </p:txBody>
      </p:sp>
      <p:cxnSp>
        <p:nvCxnSpPr>
          <p:cNvPr id="9" name="Straight Connector 8"/>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2240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C. Montanari  - DUNE-IT Annual Meeting | November 7, 2022 
</a:t>
            </a:r>
          </a:p>
        </p:txBody>
      </p:sp>
      <p:sp>
        <p:nvSpPr>
          <p:cNvPr id="7" name="Slide Number Placeholder 6"/>
          <p:cNvSpPr>
            <a:spLocks noGrp="1"/>
          </p:cNvSpPr>
          <p:nvPr>
            <p:ph type="sldNum" sz="quarter" idx="12"/>
          </p:nvPr>
        </p:nvSpPr>
        <p:spPr/>
        <p:txBody>
          <a:bodyPr/>
          <a:lstStyle/>
          <a:p>
            <a:fld id="{A3AE0841-66DC-0F46-9E18-1EC227391243}" type="slidenum">
              <a:rPr lang="en-US" smtClean="0"/>
              <a:t>‹#›</a:t>
            </a:fld>
            <a:endParaRPr lang="en-US"/>
          </a:p>
        </p:txBody>
      </p:sp>
      <p:sp>
        <p:nvSpPr>
          <p:cNvPr id="8" name="Rounded Rectangle 7"/>
          <p:cNvSpPr/>
          <p:nvPr userDrawn="1"/>
        </p:nvSpPr>
        <p:spPr>
          <a:xfrm>
            <a:off x="216569" y="450858"/>
            <a:ext cx="450000" cy="450000"/>
          </a:xfrm>
          <a:prstGeom prst="roundRect">
            <a:avLst/>
          </a:prstGeom>
          <a:gradFill flip="none" rotWithShape="1">
            <a:gsLst>
              <a:gs pos="3000">
                <a:srgbClr val="4BCCC3"/>
              </a:gs>
              <a:gs pos="36000">
                <a:srgbClr val="49979A"/>
              </a:gs>
              <a:gs pos="64000">
                <a:srgbClr val="2B8999"/>
              </a:gs>
              <a:gs pos="96000">
                <a:srgbClr val="216E79"/>
              </a:gs>
            </a:gsLst>
            <a:path path="circle">
              <a:fillToRect l="50000" t="50000" r="50000" b="50000"/>
            </a:path>
            <a:tileRect/>
          </a:gradFill>
          <a:ln>
            <a:solidFill>
              <a:srgbClr val="2B8999"/>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userDrawn="1"/>
        </p:nvCxnSpPr>
        <p:spPr>
          <a:xfrm>
            <a:off x="441569" y="1155031"/>
            <a:ext cx="11204999" cy="0"/>
          </a:xfrm>
          <a:prstGeom prst="line">
            <a:avLst/>
          </a:prstGeom>
          <a:ln w="88900"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043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69833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C. Montanari  - DUNE-IT Annual Meeting | November 7, 2022 
</a:t>
            </a:r>
          </a:p>
        </p:txBody>
      </p:sp>
      <p:sp>
        <p:nvSpPr>
          <p:cNvPr id="9" name="Slide Number Placeholder 8"/>
          <p:cNvSpPr>
            <a:spLocks noGrp="1"/>
          </p:cNvSpPr>
          <p:nvPr>
            <p:ph type="sldNum" sz="quarter" idx="12"/>
          </p:nvPr>
        </p:nvSpPr>
        <p:spPr/>
        <p:txBody>
          <a:bodyPr/>
          <a:lstStyle/>
          <a:p>
            <a:fld id="{A3AE0841-66DC-0F46-9E18-1EC227391243}" type="slidenum">
              <a:rPr lang="en-US" smtClean="0"/>
              <a:t>‹#›</a:t>
            </a:fld>
            <a:endParaRPr lang="en-US"/>
          </a:p>
        </p:txBody>
      </p:sp>
      <p:sp>
        <p:nvSpPr>
          <p:cNvPr id="10" name="Rounded Rectangle 9"/>
          <p:cNvSpPr/>
          <p:nvPr userDrawn="1"/>
        </p:nvSpPr>
        <p:spPr>
          <a:xfrm>
            <a:off x="216569" y="450858"/>
            <a:ext cx="450000" cy="450000"/>
          </a:xfrm>
          <a:prstGeom prst="roundRect">
            <a:avLst/>
          </a:prstGeom>
          <a:gradFill flip="none" rotWithShape="1">
            <a:gsLst>
              <a:gs pos="3000">
                <a:srgbClr val="4BCCC3"/>
              </a:gs>
              <a:gs pos="36000">
                <a:srgbClr val="49979A"/>
              </a:gs>
              <a:gs pos="64000">
                <a:srgbClr val="2B8999"/>
              </a:gs>
              <a:gs pos="96000">
                <a:srgbClr val="216E79"/>
              </a:gs>
            </a:gsLst>
            <a:path path="circle">
              <a:fillToRect l="50000" t="50000" r="50000" b="50000"/>
            </a:path>
            <a:tileRect/>
          </a:gradFill>
          <a:ln>
            <a:solidFill>
              <a:srgbClr val="2B8999"/>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userDrawn="1"/>
        </p:nvCxnSpPr>
        <p:spPr>
          <a:xfrm>
            <a:off x="441569" y="1155031"/>
            <a:ext cx="11204999" cy="0"/>
          </a:xfrm>
          <a:prstGeom prst="line">
            <a:avLst/>
          </a:prstGeom>
          <a:ln w="88900"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1079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C. Montanari  - DUNE-IT Annual Meeting | November 7, 2022 
</a:t>
            </a:r>
          </a:p>
        </p:txBody>
      </p:sp>
      <p:sp>
        <p:nvSpPr>
          <p:cNvPr id="5" name="Slide Number Placeholder 4"/>
          <p:cNvSpPr>
            <a:spLocks noGrp="1"/>
          </p:cNvSpPr>
          <p:nvPr>
            <p:ph type="sldNum" sz="quarter" idx="12"/>
          </p:nvPr>
        </p:nvSpPr>
        <p:spPr/>
        <p:txBody>
          <a:bodyPr/>
          <a:lstStyle/>
          <a:p>
            <a:fld id="{A3AE0841-66DC-0F46-9E18-1EC227391243}" type="slidenum">
              <a:rPr lang="en-US" smtClean="0"/>
              <a:t>‹#›</a:t>
            </a:fld>
            <a:endParaRPr lang="en-US"/>
          </a:p>
        </p:txBody>
      </p:sp>
      <p:sp>
        <p:nvSpPr>
          <p:cNvPr id="6" name="Rounded Rectangle 5"/>
          <p:cNvSpPr/>
          <p:nvPr userDrawn="1"/>
        </p:nvSpPr>
        <p:spPr>
          <a:xfrm>
            <a:off x="216569" y="450858"/>
            <a:ext cx="450000" cy="450000"/>
          </a:xfrm>
          <a:prstGeom prst="roundRect">
            <a:avLst/>
          </a:prstGeom>
          <a:gradFill flip="none" rotWithShape="1">
            <a:gsLst>
              <a:gs pos="3000">
                <a:srgbClr val="4BCCC3"/>
              </a:gs>
              <a:gs pos="36000">
                <a:srgbClr val="49979A"/>
              </a:gs>
              <a:gs pos="64000">
                <a:srgbClr val="2B8999"/>
              </a:gs>
              <a:gs pos="96000">
                <a:srgbClr val="216E79"/>
              </a:gs>
            </a:gsLst>
            <a:path path="circle">
              <a:fillToRect l="50000" t="50000" r="50000" b="50000"/>
            </a:path>
            <a:tileRect/>
          </a:gradFill>
          <a:ln>
            <a:solidFill>
              <a:srgbClr val="2B8999"/>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userDrawn="1"/>
        </p:nvCxnSpPr>
        <p:spPr>
          <a:xfrm>
            <a:off x="441569" y="1155031"/>
            <a:ext cx="11204999" cy="0"/>
          </a:xfrm>
          <a:prstGeom prst="line">
            <a:avLst/>
          </a:prstGeom>
          <a:ln w="88900"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8756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 Montanari  - DUNE-IT Annual Meeting | November 7, 2022 
</a:t>
            </a:r>
          </a:p>
        </p:txBody>
      </p:sp>
      <p:sp>
        <p:nvSpPr>
          <p:cNvPr id="4" name="Slide Number Placeholder 3"/>
          <p:cNvSpPr>
            <a:spLocks noGrp="1"/>
          </p:cNvSpPr>
          <p:nvPr>
            <p:ph type="sldNum" sz="quarter" idx="12"/>
          </p:nvPr>
        </p:nvSpPr>
        <p:spPr/>
        <p:txBody>
          <a:bodyPr/>
          <a:lstStyle/>
          <a:p>
            <a:fld id="{A3AE0841-66DC-0F46-9E18-1EC227391243}" type="slidenum">
              <a:rPr lang="en-US" smtClean="0"/>
              <a:t>‹#›</a:t>
            </a:fld>
            <a:endParaRPr lang="en-US"/>
          </a:p>
        </p:txBody>
      </p:sp>
      <p:cxnSp>
        <p:nvCxnSpPr>
          <p:cNvPr id="7" name="Straight Connector 6"/>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8246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C. Montanari  - DUNE-IT Annual Meeting | November 7, 2022 
</a:t>
            </a:r>
          </a:p>
        </p:txBody>
      </p:sp>
      <p:sp>
        <p:nvSpPr>
          <p:cNvPr id="7" name="Slide Number Placeholder 6"/>
          <p:cNvSpPr>
            <a:spLocks noGrp="1"/>
          </p:cNvSpPr>
          <p:nvPr>
            <p:ph type="sldNum" sz="quarter" idx="12"/>
          </p:nvPr>
        </p:nvSpPr>
        <p:spPr/>
        <p:txBody>
          <a:bodyPr/>
          <a:lstStyle/>
          <a:p>
            <a:fld id="{A3AE0841-66DC-0F46-9E18-1EC227391243}" type="slidenum">
              <a:rPr lang="en-US" smtClean="0"/>
              <a:t>‹#›</a:t>
            </a:fld>
            <a:endParaRPr lang="en-US"/>
          </a:p>
        </p:txBody>
      </p:sp>
      <p:cxnSp>
        <p:nvCxnSpPr>
          <p:cNvPr id="10" name="Straight Connector 9"/>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832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C. Montanari  - DUNE-IT Annual Meeting | November 7, 2022 
</a:t>
            </a:r>
          </a:p>
        </p:txBody>
      </p:sp>
      <p:sp>
        <p:nvSpPr>
          <p:cNvPr id="7" name="Slide Number Placeholder 6"/>
          <p:cNvSpPr>
            <a:spLocks noGrp="1"/>
          </p:cNvSpPr>
          <p:nvPr>
            <p:ph type="sldNum" sz="quarter" idx="12"/>
          </p:nvPr>
        </p:nvSpPr>
        <p:spPr/>
        <p:txBody>
          <a:bodyPr/>
          <a:lstStyle/>
          <a:p>
            <a:fld id="{A3AE0841-66DC-0F46-9E18-1EC227391243}" type="slidenum">
              <a:rPr lang="en-US" smtClean="0"/>
              <a:t>‹#›</a:t>
            </a:fld>
            <a:endParaRPr lang="en-US"/>
          </a:p>
        </p:txBody>
      </p:sp>
      <p:cxnSp>
        <p:nvCxnSpPr>
          <p:cNvPr id="10" name="Straight Connector 9"/>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722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92937"/>
            <a:ext cx="10515600" cy="76584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400" baseline="0">
                <a:solidFill>
                  <a:schemeClr val="tx1">
                    <a:tint val="75000"/>
                  </a:schemeClr>
                </a:solidFill>
              </a:defRPr>
            </a:lvl1pPr>
          </a:lstStyle>
          <a:p>
            <a:r>
              <a:rPr lang="en-US"/>
              <a:t>C. Montanari  - DUNE-IT Annual Meeting | November 7, 2022 
</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800" baseline="0">
                <a:solidFill>
                  <a:schemeClr val="tx1">
                    <a:tint val="75000"/>
                  </a:schemeClr>
                </a:solidFill>
              </a:defRPr>
            </a:lvl1pPr>
          </a:lstStyle>
          <a:p>
            <a:fld id="{A3AE0841-66DC-0F46-9E18-1EC227391243}" type="slidenum">
              <a:rPr lang="en-US" smtClean="0"/>
              <a:pPr/>
              <a:t>‹#›</a:t>
            </a:fld>
            <a:endParaRPr lang="en-US"/>
          </a:p>
        </p:txBody>
      </p:sp>
    </p:spTree>
    <p:extLst>
      <p:ext uri="{BB962C8B-B14F-4D97-AF65-F5344CB8AC3E}">
        <p14:creationId xmlns:p14="http://schemas.microsoft.com/office/powerpoint/2010/main" val="1013985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l" defTabSz="914400" rtl="0" eaLnBrk="1" latinLnBrk="0" hangingPunct="1">
        <a:lnSpc>
          <a:spcPct val="90000"/>
        </a:lnSpc>
        <a:spcBef>
          <a:spcPct val="0"/>
        </a:spcBef>
        <a:buNone/>
        <a:defRPr sz="400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s://edms.cern.ch/project/CERN-0000231814" TargetMode="External"/><Relationship Id="rId2" Type="http://schemas.openxmlformats.org/officeDocument/2006/relationships/hyperlink" Target="https://edms.cern.ch/project/CERN-0000224161" TargetMode="Externa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gif"/><Relationship Id="rId7" Type="http://schemas.openxmlformats.org/officeDocument/2006/relationships/image" Target="../media/image29.gif"/><Relationship Id="rId2" Type="http://schemas.openxmlformats.org/officeDocument/2006/relationships/image" Target="../media/image24.gif"/><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gif"/><Relationship Id="rId9" Type="http://schemas.openxmlformats.org/officeDocument/2006/relationships/image" Target="../media/image31.gif"/></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281" y="1539558"/>
            <a:ext cx="11752132" cy="2387600"/>
          </a:xfrm>
        </p:spPr>
        <p:txBody>
          <a:bodyPr>
            <a:normAutofit/>
          </a:bodyPr>
          <a:lstStyle/>
          <a:p>
            <a:r>
              <a:rPr lang="en-US" dirty="0"/>
              <a:t>SAND: Integration and Milestones</a:t>
            </a:r>
            <a:endParaRPr lang="en-US" i="1" dirty="0"/>
          </a:p>
        </p:txBody>
      </p:sp>
      <p:sp>
        <p:nvSpPr>
          <p:cNvPr id="3" name="Subtitle 2"/>
          <p:cNvSpPr>
            <a:spLocks noGrp="1"/>
          </p:cNvSpPr>
          <p:nvPr>
            <p:ph type="subTitle" idx="1"/>
          </p:nvPr>
        </p:nvSpPr>
        <p:spPr>
          <a:xfrm>
            <a:off x="1524000" y="4067981"/>
            <a:ext cx="9144000" cy="1655762"/>
          </a:xfrm>
        </p:spPr>
        <p:txBody>
          <a:bodyPr>
            <a:normAutofit lnSpcReduction="10000"/>
          </a:bodyPr>
          <a:lstStyle/>
          <a:p>
            <a:r>
              <a:rPr lang="en-US" dirty="0"/>
              <a:t>C. Montanari</a:t>
            </a:r>
          </a:p>
          <a:p>
            <a:r>
              <a:rPr lang="en-US" dirty="0"/>
              <a:t>FNAL </a:t>
            </a:r>
            <a:r>
              <a:rPr lang="mr-IN" dirty="0"/>
              <a:t>–</a:t>
            </a:r>
            <a:r>
              <a:rPr lang="en-US" dirty="0"/>
              <a:t> INFN Pavia</a:t>
            </a:r>
          </a:p>
          <a:p>
            <a:endParaRPr lang="en-US" dirty="0"/>
          </a:p>
          <a:p>
            <a:r>
              <a:rPr lang="en-US" sz="1800" dirty="0"/>
              <a:t>DUNE-IT Annual Meeting – November 7, 2022</a:t>
            </a:r>
          </a:p>
        </p:txBody>
      </p:sp>
      <p:pic>
        <p:nvPicPr>
          <p:cNvPr id="4" name="Picture 3">
            <a:extLst>
              <a:ext uri="{FF2B5EF4-FFF2-40B4-BE49-F238E27FC236}">
                <a16:creationId xmlns:a16="http://schemas.microsoft.com/office/drawing/2014/main" id="{7375C85D-5B7A-604B-B216-88228D97EB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8952" y="5019176"/>
            <a:ext cx="2013048" cy="1409134"/>
          </a:xfrm>
          <a:prstGeom prst="rect">
            <a:avLst/>
          </a:prstGeom>
        </p:spPr>
      </p:pic>
    </p:spTree>
    <p:extLst>
      <p:ext uri="{BB962C8B-B14F-4D97-AF65-F5344CB8AC3E}">
        <p14:creationId xmlns:p14="http://schemas.microsoft.com/office/powerpoint/2010/main" val="1431909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466003" y="6495483"/>
            <a:ext cx="8218636" cy="237285"/>
          </a:xfrm>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28463" y="193832"/>
            <a:ext cx="9410655" cy="492369"/>
          </a:xfrm>
        </p:spPr>
        <p:txBody>
          <a:bodyPr>
            <a:noAutofit/>
          </a:bodyPr>
          <a:lstStyle/>
          <a:p>
            <a:r>
              <a:rPr lang="en-US" sz="3200" b="1" dirty="0">
                <a:solidFill>
                  <a:schemeClr val="accent5">
                    <a:lumMod val="50000"/>
                  </a:schemeClr>
                </a:solidFill>
              </a:rPr>
              <a:t>SAND Installation sequence</a:t>
            </a:r>
          </a:p>
        </p:txBody>
      </p:sp>
      <p:sp>
        <p:nvSpPr>
          <p:cNvPr id="6" name="Content Placeholder 1">
            <a:extLst>
              <a:ext uri="{FF2B5EF4-FFF2-40B4-BE49-F238E27FC236}">
                <a16:creationId xmlns:a16="http://schemas.microsoft.com/office/drawing/2014/main" id="{DB755035-5425-ED4B-B239-D65655BF75A5}"/>
              </a:ext>
            </a:extLst>
          </p:cNvPr>
          <p:cNvSpPr txBox="1">
            <a:spLocks/>
          </p:cNvSpPr>
          <p:nvPr/>
        </p:nvSpPr>
        <p:spPr>
          <a:xfrm>
            <a:off x="467360" y="1071162"/>
            <a:ext cx="11247120" cy="5258518"/>
          </a:xfrm>
          <a:prstGeom prst="rect">
            <a:avLst/>
          </a:prstGeom>
          <a:noFill/>
        </p:spPr>
        <p:txBody>
          <a:bodyPr vert="horz" lIns="0" tIns="0" rIns="0" bIns="0" rtlCol="0">
            <a:noAutofit/>
          </a:bodyPr>
          <a:lstStyle>
            <a:lvl1pPr marL="342900" indent="-228600" algn="l" defTabSz="914400" rtl="0" eaLnBrk="1" latinLnBrk="0" hangingPunct="1">
              <a:lnSpc>
                <a:spcPct val="90000"/>
              </a:lnSpc>
              <a:spcBef>
                <a:spcPts val="1000"/>
              </a:spcBef>
              <a:buFont typeface="Arial" panose="020B0604020202020204" pitchFamily="34" charset="0"/>
              <a:buChar char="•"/>
              <a:defRPr sz="2200" kern="1200" baseline="0">
                <a:solidFill>
                  <a:srgbClr val="404040"/>
                </a:solidFill>
                <a:latin typeface="Calibri" panose="020F0502020204030204" pitchFamily="34" charset="0"/>
                <a:ea typeface="+mn-ea"/>
                <a:cs typeface="Calibri" panose="020F0502020204030204" pitchFamily="34" charset="0"/>
              </a:defRPr>
            </a:lvl1pPr>
            <a:lvl2pPr marL="5715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404040"/>
                </a:solidFill>
                <a:latin typeface="Calibri" panose="020F0502020204030204" pitchFamily="34" charset="0"/>
                <a:ea typeface="+mn-ea"/>
                <a:cs typeface="Calibri" panose="020F0502020204030204" pitchFamily="34" charset="0"/>
              </a:defRPr>
            </a:lvl2pPr>
            <a:lvl3pPr marL="8001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4040"/>
                </a:solidFill>
                <a:latin typeface="Calibri" panose="020F0502020204030204" pitchFamily="34" charset="0"/>
                <a:ea typeface="+mn-ea"/>
                <a:cs typeface="Calibri" panose="020F0502020204030204" pitchFamily="34" charset="0"/>
              </a:defRPr>
            </a:lvl3pPr>
            <a:lvl4pPr marL="1028700" indent="-228600" algn="l" defTabSz="914400" rtl="0" eaLnBrk="1" latinLnBrk="0" hangingPunct="1">
              <a:lnSpc>
                <a:spcPct val="90000"/>
              </a:lnSpc>
              <a:spcBef>
                <a:spcPts val="500"/>
              </a:spcBef>
              <a:buFont typeface="Arial" panose="020B0604020202020204" pitchFamily="34" charset="0"/>
              <a:buChar char="–"/>
              <a:defRPr sz="1600" kern="1200" baseline="0">
                <a:solidFill>
                  <a:srgbClr val="404040"/>
                </a:solidFill>
                <a:latin typeface="Calibri" panose="020F0502020204030204" pitchFamily="34" charset="0"/>
                <a:ea typeface="+mn-ea"/>
                <a:cs typeface="Calibri" panose="020F0502020204030204" pitchFamily="34" charset="0"/>
              </a:defRPr>
            </a:lvl4pPr>
            <a:lvl5pPr marL="1257300" indent="-228600" algn="l" defTabSz="914400" rtl="0" eaLnBrk="1" latinLnBrk="0" hangingPunct="1">
              <a:lnSpc>
                <a:spcPct val="90000"/>
              </a:lnSpc>
              <a:spcBef>
                <a:spcPts val="500"/>
              </a:spcBef>
              <a:buFont typeface="Arial" panose="020B0604020202020204" pitchFamily="34" charset="0"/>
              <a:buChar char="•"/>
              <a:defRPr sz="1600" kern="1200" baseline="0">
                <a:solidFill>
                  <a:srgbClr val="40404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94955" lvl="1" indent="-457200">
              <a:lnSpc>
                <a:spcPct val="100000"/>
              </a:lnSpc>
              <a:spcBef>
                <a:spcPts val="0"/>
              </a:spcBef>
              <a:spcAft>
                <a:spcPts val="1200"/>
              </a:spcAft>
              <a:buClr>
                <a:schemeClr val="accent3">
                  <a:lumMod val="75000"/>
                </a:schemeClr>
              </a:buClr>
              <a:buSzPct val="100000"/>
              <a:buFont typeface="Wingdings" pitchFamily="2" charset="2"/>
              <a:buChar char="Ø"/>
            </a:pPr>
            <a:r>
              <a:rPr lang="en-US" dirty="0">
                <a:solidFill>
                  <a:schemeClr val="accent5">
                    <a:lumMod val="50000"/>
                  </a:schemeClr>
                </a:solidFill>
              </a:rPr>
              <a:t>We recently reconsidered our original installation sequence.</a:t>
            </a:r>
          </a:p>
          <a:p>
            <a:pPr marL="594955" lvl="1" indent="-457200">
              <a:lnSpc>
                <a:spcPct val="100000"/>
              </a:lnSpc>
              <a:spcBef>
                <a:spcPts val="0"/>
              </a:spcBef>
              <a:spcAft>
                <a:spcPts val="1200"/>
              </a:spcAft>
              <a:buClr>
                <a:schemeClr val="accent3">
                  <a:lumMod val="75000"/>
                </a:schemeClr>
              </a:buClr>
              <a:buSzPct val="100000"/>
              <a:buFont typeface="Wingdings" pitchFamily="2" charset="2"/>
              <a:buChar char="Ø"/>
            </a:pPr>
            <a:r>
              <a:rPr lang="en-US" dirty="0">
                <a:solidFill>
                  <a:schemeClr val="accent5">
                    <a:lumMod val="50000"/>
                  </a:schemeClr>
                </a:solidFill>
              </a:rPr>
              <a:t>SAND will be the first detector installed according to the following sequence:</a:t>
            </a:r>
          </a:p>
          <a:p>
            <a:pPr marL="823555" lvl="2" indent="-457200">
              <a:lnSpc>
                <a:spcPct val="100000"/>
              </a:lnSpc>
              <a:spcBef>
                <a:spcPts val="0"/>
              </a:spcBef>
              <a:spcAft>
                <a:spcPts val="1200"/>
              </a:spcAft>
              <a:buClr>
                <a:schemeClr val="accent3">
                  <a:lumMod val="75000"/>
                </a:schemeClr>
              </a:buClr>
              <a:buSzPct val="100000"/>
              <a:buFont typeface="+mj-lt"/>
              <a:buAutoNum type="arabicPeriod"/>
            </a:pPr>
            <a:r>
              <a:rPr lang="en-US" dirty="0">
                <a:solidFill>
                  <a:schemeClr val="accent5">
                    <a:lumMod val="50000"/>
                  </a:schemeClr>
                </a:solidFill>
              </a:rPr>
              <a:t>Assemble the yoke (80%).</a:t>
            </a:r>
          </a:p>
          <a:p>
            <a:pPr marL="823555" lvl="2" indent="-457200">
              <a:lnSpc>
                <a:spcPct val="100000"/>
              </a:lnSpc>
              <a:spcBef>
                <a:spcPts val="0"/>
              </a:spcBef>
              <a:spcAft>
                <a:spcPts val="1200"/>
              </a:spcAft>
              <a:buClr>
                <a:schemeClr val="accent3">
                  <a:lumMod val="75000"/>
                </a:schemeClr>
              </a:buClr>
              <a:buSzPct val="100000"/>
              <a:buFont typeface="+mj-lt"/>
              <a:buAutoNum type="arabicPeriod"/>
            </a:pPr>
            <a:r>
              <a:rPr lang="en-US" dirty="0">
                <a:solidFill>
                  <a:schemeClr val="accent5">
                    <a:lumMod val="50000"/>
                  </a:schemeClr>
                </a:solidFill>
              </a:rPr>
              <a:t>Lower and install the magnet inside the yoke and install the turret.</a:t>
            </a:r>
          </a:p>
          <a:p>
            <a:pPr marL="823555" lvl="2" indent="-457200">
              <a:lnSpc>
                <a:spcPct val="100000"/>
              </a:lnSpc>
              <a:spcBef>
                <a:spcPts val="0"/>
              </a:spcBef>
              <a:spcAft>
                <a:spcPts val="1200"/>
              </a:spcAft>
              <a:buClr>
                <a:schemeClr val="accent3">
                  <a:lumMod val="75000"/>
                </a:schemeClr>
              </a:buClr>
              <a:buSzPct val="100000"/>
              <a:buFont typeface="+mj-lt"/>
              <a:buAutoNum type="arabicPeriod"/>
            </a:pPr>
            <a:r>
              <a:rPr lang="en-US" dirty="0">
                <a:solidFill>
                  <a:schemeClr val="accent5">
                    <a:lumMod val="50000"/>
                  </a:schemeClr>
                </a:solidFill>
              </a:rPr>
              <a:t>Complete the yoke, including the platforms.</a:t>
            </a:r>
          </a:p>
          <a:p>
            <a:pPr marL="823555" lvl="2" indent="-457200">
              <a:lnSpc>
                <a:spcPct val="100000"/>
              </a:lnSpc>
              <a:spcBef>
                <a:spcPts val="0"/>
              </a:spcBef>
              <a:spcAft>
                <a:spcPts val="1200"/>
              </a:spcAft>
              <a:buClr>
                <a:schemeClr val="accent3">
                  <a:lumMod val="75000"/>
                </a:schemeClr>
              </a:buClr>
              <a:buSzPct val="100000"/>
              <a:buFont typeface="+mj-lt"/>
              <a:buAutoNum type="arabicPeriod"/>
            </a:pPr>
            <a:r>
              <a:rPr lang="en-US" dirty="0">
                <a:solidFill>
                  <a:schemeClr val="accent5">
                    <a:lumMod val="50000"/>
                  </a:schemeClr>
                </a:solidFill>
              </a:rPr>
              <a:t>Install the ECAL.</a:t>
            </a:r>
          </a:p>
          <a:p>
            <a:pPr marL="823555" lvl="2" indent="-457200">
              <a:lnSpc>
                <a:spcPct val="100000"/>
              </a:lnSpc>
              <a:spcBef>
                <a:spcPts val="0"/>
              </a:spcBef>
              <a:spcAft>
                <a:spcPts val="1200"/>
              </a:spcAft>
              <a:buClr>
                <a:schemeClr val="accent3">
                  <a:lumMod val="75000"/>
                </a:schemeClr>
              </a:buClr>
              <a:buSzPct val="100000"/>
              <a:buFont typeface="+mj-lt"/>
              <a:buAutoNum type="arabicPeriod"/>
            </a:pPr>
            <a:r>
              <a:rPr lang="en-US" dirty="0">
                <a:solidFill>
                  <a:schemeClr val="accent5">
                    <a:lumMod val="50000"/>
                  </a:schemeClr>
                </a:solidFill>
              </a:rPr>
              <a:t>Install the supporting frame.</a:t>
            </a:r>
          </a:p>
          <a:p>
            <a:pPr marL="823555" lvl="2" indent="-457200">
              <a:lnSpc>
                <a:spcPct val="100000"/>
              </a:lnSpc>
              <a:spcBef>
                <a:spcPts val="0"/>
              </a:spcBef>
              <a:spcAft>
                <a:spcPts val="1200"/>
              </a:spcAft>
              <a:buClr>
                <a:schemeClr val="accent3">
                  <a:lumMod val="75000"/>
                </a:schemeClr>
              </a:buClr>
              <a:buSzPct val="100000"/>
              <a:buFont typeface="+mj-lt"/>
              <a:buAutoNum type="arabicPeriod"/>
            </a:pPr>
            <a:r>
              <a:rPr lang="en-US" dirty="0">
                <a:solidFill>
                  <a:schemeClr val="accent5">
                    <a:lumMod val="50000"/>
                  </a:schemeClr>
                </a:solidFill>
              </a:rPr>
              <a:t>Install the STT modules.</a:t>
            </a:r>
          </a:p>
          <a:p>
            <a:pPr marL="823555" lvl="2" indent="-457200">
              <a:lnSpc>
                <a:spcPct val="100000"/>
              </a:lnSpc>
              <a:spcBef>
                <a:spcPts val="0"/>
              </a:spcBef>
              <a:spcAft>
                <a:spcPts val="1200"/>
              </a:spcAft>
              <a:buClr>
                <a:schemeClr val="accent3">
                  <a:lumMod val="75000"/>
                </a:schemeClr>
              </a:buClr>
              <a:buSzPct val="100000"/>
              <a:buFont typeface="+mj-lt"/>
              <a:buAutoNum type="arabicPeriod"/>
            </a:pPr>
            <a:r>
              <a:rPr lang="en-US" dirty="0">
                <a:solidFill>
                  <a:schemeClr val="accent5">
                    <a:lumMod val="50000"/>
                  </a:schemeClr>
                </a:solidFill>
              </a:rPr>
              <a:t>Install the GRAIN detector.</a:t>
            </a:r>
          </a:p>
          <a:p>
            <a:pPr marL="823555" lvl="2" indent="-457200">
              <a:lnSpc>
                <a:spcPct val="100000"/>
              </a:lnSpc>
              <a:spcBef>
                <a:spcPts val="0"/>
              </a:spcBef>
              <a:spcAft>
                <a:spcPts val="1200"/>
              </a:spcAft>
              <a:buClr>
                <a:schemeClr val="accent3">
                  <a:lumMod val="75000"/>
                </a:schemeClr>
              </a:buClr>
              <a:buSzPct val="100000"/>
              <a:buFont typeface="+mj-lt"/>
              <a:buAutoNum type="arabicPeriod"/>
            </a:pPr>
            <a:r>
              <a:rPr lang="en-US" dirty="0">
                <a:solidFill>
                  <a:schemeClr val="accent5">
                    <a:lumMod val="50000"/>
                  </a:schemeClr>
                </a:solidFill>
              </a:rPr>
              <a:t>Move the assembly in the alcove.</a:t>
            </a:r>
          </a:p>
          <a:p>
            <a:pPr marL="823555" lvl="2" indent="-457200">
              <a:lnSpc>
                <a:spcPct val="100000"/>
              </a:lnSpc>
              <a:spcBef>
                <a:spcPts val="0"/>
              </a:spcBef>
              <a:spcAft>
                <a:spcPts val="1200"/>
              </a:spcAft>
              <a:buClr>
                <a:schemeClr val="accent3">
                  <a:lumMod val="75000"/>
                </a:schemeClr>
              </a:buClr>
              <a:buSzPct val="100000"/>
              <a:buFont typeface="+mj-lt"/>
              <a:buAutoNum type="arabicPeriod"/>
            </a:pPr>
            <a:r>
              <a:rPr lang="en-US" dirty="0">
                <a:solidFill>
                  <a:schemeClr val="accent5">
                    <a:lumMod val="50000"/>
                  </a:schemeClr>
                </a:solidFill>
              </a:rPr>
              <a:t>Complete the installation with external components, connections and cabling.</a:t>
            </a:r>
          </a:p>
          <a:p>
            <a:pPr marL="823555" lvl="2" indent="-457200">
              <a:lnSpc>
                <a:spcPct val="100000"/>
              </a:lnSpc>
              <a:spcBef>
                <a:spcPts val="0"/>
              </a:spcBef>
              <a:spcAft>
                <a:spcPts val="1200"/>
              </a:spcAft>
              <a:buClr>
                <a:schemeClr val="accent3">
                  <a:lumMod val="75000"/>
                </a:schemeClr>
              </a:buClr>
              <a:buSzPct val="100000"/>
              <a:buFont typeface="Wingdings" pitchFamily="2" charset="2"/>
              <a:buChar char="Ø"/>
            </a:pPr>
            <a:endParaRPr lang="en-US" dirty="0">
              <a:solidFill>
                <a:schemeClr val="accent5">
                  <a:lumMod val="50000"/>
                </a:schemeClr>
              </a:solidFill>
            </a:endParaRPr>
          </a:p>
          <a:p>
            <a:pPr marL="594955" lvl="1" indent="-457200">
              <a:lnSpc>
                <a:spcPct val="100000"/>
              </a:lnSpc>
              <a:spcBef>
                <a:spcPts val="0"/>
              </a:spcBef>
              <a:spcAft>
                <a:spcPts val="1200"/>
              </a:spcAft>
              <a:buClr>
                <a:schemeClr val="accent3">
                  <a:lumMod val="75000"/>
                </a:schemeClr>
              </a:buClr>
              <a:buSzPct val="100000"/>
              <a:buFont typeface="Wingdings" pitchFamily="2" charset="2"/>
              <a:buChar char="Ø"/>
            </a:pPr>
            <a:endParaRPr lang="en-US" dirty="0">
              <a:solidFill>
                <a:schemeClr val="accent5">
                  <a:lumMod val="50000"/>
                </a:schemeClr>
              </a:solidFill>
            </a:endParaRPr>
          </a:p>
        </p:txBody>
      </p:sp>
    </p:spTree>
    <p:extLst>
      <p:ext uri="{BB962C8B-B14F-4D97-AF65-F5344CB8AC3E}">
        <p14:creationId xmlns:p14="http://schemas.microsoft.com/office/powerpoint/2010/main" val="91205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466003" y="6495483"/>
            <a:ext cx="8218636" cy="237285"/>
          </a:xfrm>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968988" y="226291"/>
            <a:ext cx="9410655" cy="492369"/>
          </a:xfrm>
        </p:spPr>
        <p:txBody>
          <a:bodyPr>
            <a:noAutofit/>
          </a:bodyPr>
          <a:lstStyle/>
          <a:p>
            <a:r>
              <a:rPr lang="en-US" sz="3200" b="1" dirty="0">
                <a:solidFill>
                  <a:schemeClr val="accent5">
                    <a:lumMod val="50000"/>
                  </a:schemeClr>
                </a:solidFill>
              </a:rPr>
              <a:t>DUNE-ND SAND Installation steps</a:t>
            </a:r>
          </a:p>
        </p:txBody>
      </p:sp>
      <p:pic>
        <p:nvPicPr>
          <p:cNvPr id="3" name="Picture 2">
            <a:extLst>
              <a:ext uri="{FF2B5EF4-FFF2-40B4-BE49-F238E27FC236}">
                <a16:creationId xmlns:a16="http://schemas.microsoft.com/office/drawing/2014/main" id="{6D2F6CB6-ED68-204A-895F-01F7AA75A7E9}"/>
              </a:ext>
            </a:extLst>
          </p:cNvPr>
          <p:cNvPicPr>
            <a:picLocks noChangeAspect="1"/>
          </p:cNvPicPr>
          <p:nvPr/>
        </p:nvPicPr>
        <p:blipFill>
          <a:blip r:embed="rId2"/>
          <a:stretch>
            <a:fillRect/>
          </a:stretch>
        </p:blipFill>
        <p:spPr>
          <a:xfrm>
            <a:off x="2043546" y="791193"/>
            <a:ext cx="8703624" cy="5631757"/>
          </a:xfrm>
          <a:prstGeom prst="rect">
            <a:avLst/>
          </a:prstGeom>
        </p:spPr>
      </p:pic>
      <p:sp>
        <p:nvSpPr>
          <p:cNvPr id="5" name="Rectangle 4">
            <a:extLst>
              <a:ext uri="{FF2B5EF4-FFF2-40B4-BE49-F238E27FC236}">
                <a16:creationId xmlns:a16="http://schemas.microsoft.com/office/drawing/2014/main" id="{0744C201-3BD7-2844-9947-18C5B129B2B4}"/>
              </a:ext>
            </a:extLst>
          </p:cNvPr>
          <p:cNvSpPr/>
          <p:nvPr/>
        </p:nvSpPr>
        <p:spPr>
          <a:xfrm>
            <a:off x="5913913" y="2930179"/>
            <a:ext cx="1650670" cy="111930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88E216E-2564-B14F-AAC9-2A48C46CD2AA}"/>
              </a:ext>
            </a:extLst>
          </p:cNvPr>
          <p:cNvSpPr txBox="1"/>
          <p:nvPr/>
        </p:nvSpPr>
        <p:spPr>
          <a:xfrm>
            <a:off x="5913913" y="1755091"/>
            <a:ext cx="4112216" cy="646331"/>
          </a:xfrm>
          <a:prstGeom prst="rect">
            <a:avLst/>
          </a:prstGeom>
          <a:noFill/>
        </p:spPr>
        <p:txBody>
          <a:bodyPr wrap="none" rtlCol="0">
            <a:spAutoFit/>
          </a:bodyPr>
          <a:lstStyle/>
          <a:p>
            <a:r>
              <a:rPr lang="en-US" dirty="0"/>
              <a:t>First Installation area:</a:t>
            </a:r>
          </a:p>
          <a:p>
            <a:r>
              <a:rPr lang="en-US" dirty="0"/>
              <a:t>Yoke </a:t>
            </a:r>
            <a:r>
              <a:rPr lang="en-US" dirty="0">
                <a:sym typeface="Wingdings" pitchFamily="2" charset="2"/>
              </a:rPr>
              <a:t> </a:t>
            </a:r>
            <a:r>
              <a:rPr lang="en-US" dirty="0"/>
              <a:t>Magnet </a:t>
            </a:r>
            <a:r>
              <a:rPr lang="en-US" dirty="0">
                <a:sym typeface="Wingdings" pitchFamily="2" charset="2"/>
              </a:rPr>
              <a:t> </a:t>
            </a:r>
            <a:r>
              <a:rPr lang="en-US" dirty="0"/>
              <a:t>ECAL </a:t>
            </a:r>
            <a:r>
              <a:rPr lang="en-US" dirty="0">
                <a:sym typeface="Wingdings" pitchFamily="2" charset="2"/>
              </a:rPr>
              <a:t> </a:t>
            </a:r>
            <a:r>
              <a:rPr lang="en-US" dirty="0"/>
              <a:t>STT </a:t>
            </a:r>
            <a:r>
              <a:rPr lang="en-US" dirty="0">
                <a:sym typeface="Wingdings" pitchFamily="2" charset="2"/>
              </a:rPr>
              <a:t></a:t>
            </a:r>
            <a:r>
              <a:rPr lang="en-US" dirty="0"/>
              <a:t> GRAIN</a:t>
            </a:r>
          </a:p>
        </p:txBody>
      </p:sp>
      <p:cxnSp>
        <p:nvCxnSpPr>
          <p:cNvPr id="8" name="Straight Arrow Connector 7">
            <a:extLst>
              <a:ext uri="{FF2B5EF4-FFF2-40B4-BE49-F238E27FC236}">
                <a16:creationId xmlns:a16="http://schemas.microsoft.com/office/drawing/2014/main" id="{0FF45968-F6F8-ED4E-A554-1CF306E7056F}"/>
              </a:ext>
            </a:extLst>
          </p:cNvPr>
          <p:cNvCxnSpPr/>
          <p:nvPr/>
        </p:nvCxnSpPr>
        <p:spPr>
          <a:xfrm flipH="1">
            <a:off x="7101444" y="2401422"/>
            <a:ext cx="201881" cy="52875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BA40B59-A6EF-E74A-A0D8-01F6DB9B1DB3}"/>
              </a:ext>
            </a:extLst>
          </p:cNvPr>
          <p:cNvSpPr txBox="1"/>
          <p:nvPr/>
        </p:nvSpPr>
        <p:spPr>
          <a:xfrm>
            <a:off x="131125" y="1386956"/>
            <a:ext cx="2565070" cy="923330"/>
          </a:xfrm>
          <a:prstGeom prst="rect">
            <a:avLst/>
          </a:prstGeom>
          <a:noFill/>
        </p:spPr>
        <p:txBody>
          <a:bodyPr wrap="square" rtlCol="0">
            <a:spAutoFit/>
          </a:bodyPr>
          <a:lstStyle/>
          <a:p>
            <a:r>
              <a:rPr lang="en-US" dirty="0"/>
              <a:t>Final Installation area:</a:t>
            </a:r>
          </a:p>
          <a:p>
            <a:r>
              <a:rPr lang="en-US" dirty="0"/>
              <a:t>External equipment, connections, cabling</a:t>
            </a:r>
          </a:p>
        </p:txBody>
      </p:sp>
      <p:sp>
        <p:nvSpPr>
          <p:cNvPr id="11" name="Rectangle 10">
            <a:extLst>
              <a:ext uri="{FF2B5EF4-FFF2-40B4-BE49-F238E27FC236}">
                <a16:creationId xmlns:a16="http://schemas.microsoft.com/office/drawing/2014/main" id="{C182B82B-8DD7-624D-B8BE-D4FC1D571875}"/>
              </a:ext>
            </a:extLst>
          </p:cNvPr>
          <p:cNvSpPr/>
          <p:nvPr/>
        </p:nvSpPr>
        <p:spPr>
          <a:xfrm>
            <a:off x="3348842" y="1650670"/>
            <a:ext cx="1175657" cy="1187533"/>
          </a:xfrm>
          <a:prstGeom prst="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3430F100-8F07-9A49-BE64-662B7765B6F6}"/>
              </a:ext>
            </a:extLst>
          </p:cNvPr>
          <p:cNvCxnSpPr/>
          <p:nvPr/>
        </p:nvCxnSpPr>
        <p:spPr>
          <a:xfrm>
            <a:off x="2208810" y="1995055"/>
            <a:ext cx="1140032" cy="2018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Bent Arrow 16">
            <a:extLst>
              <a:ext uri="{FF2B5EF4-FFF2-40B4-BE49-F238E27FC236}">
                <a16:creationId xmlns:a16="http://schemas.microsoft.com/office/drawing/2014/main" id="{B71ED350-0CF0-C546-BE77-2071362EEBE4}"/>
              </a:ext>
            </a:extLst>
          </p:cNvPr>
          <p:cNvSpPr/>
          <p:nvPr/>
        </p:nvSpPr>
        <p:spPr>
          <a:xfrm rot="16200000">
            <a:off x="4422049" y="2213232"/>
            <a:ext cx="691795" cy="2125685"/>
          </a:xfrm>
          <a:prstGeom prst="bentArrow">
            <a:avLst>
              <a:gd name="adj1" fmla="val 33583"/>
              <a:gd name="adj2" fmla="val 38733"/>
              <a:gd name="adj3" fmla="val 30150"/>
              <a:gd name="adj4" fmla="val 40317"/>
            </a:avLst>
          </a:prstGeom>
          <a:gradFill>
            <a:gsLst>
              <a:gs pos="0">
                <a:srgbClr val="FF0000">
                  <a:alpha val="50000"/>
                </a:srgbClr>
              </a:gs>
              <a:gs pos="56000">
                <a:schemeClr val="accent1">
                  <a:lumMod val="45000"/>
                  <a:lumOff val="55000"/>
                </a:schemeClr>
              </a:gs>
              <a:gs pos="83000">
                <a:schemeClr val="accent1">
                  <a:lumMod val="45000"/>
                  <a:lumOff val="55000"/>
                </a:schemeClr>
              </a:gs>
              <a:gs pos="100000">
                <a:schemeClr val="accent1">
                  <a:alpha val="50000"/>
                  <a:lumMod val="10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77197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466003" y="6495483"/>
            <a:ext cx="8218636" cy="237285"/>
          </a:xfrm>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28463" y="193832"/>
            <a:ext cx="9410655" cy="492369"/>
          </a:xfrm>
        </p:spPr>
        <p:txBody>
          <a:bodyPr>
            <a:noAutofit/>
          </a:bodyPr>
          <a:lstStyle/>
          <a:p>
            <a:r>
              <a:rPr lang="en-US" sz="3200" b="1" dirty="0">
                <a:solidFill>
                  <a:schemeClr val="accent5">
                    <a:lumMod val="50000"/>
                  </a:schemeClr>
                </a:solidFill>
              </a:rPr>
              <a:t>SAND Installation</a:t>
            </a:r>
          </a:p>
        </p:txBody>
      </p:sp>
      <p:sp>
        <p:nvSpPr>
          <p:cNvPr id="6" name="Content Placeholder 1">
            <a:extLst>
              <a:ext uri="{FF2B5EF4-FFF2-40B4-BE49-F238E27FC236}">
                <a16:creationId xmlns:a16="http://schemas.microsoft.com/office/drawing/2014/main" id="{DB755035-5425-ED4B-B239-D65655BF75A5}"/>
              </a:ext>
            </a:extLst>
          </p:cNvPr>
          <p:cNvSpPr txBox="1">
            <a:spLocks/>
          </p:cNvSpPr>
          <p:nvPr/>
        </p:nvSpPr>
        <p:spPr>
          <a:xfrm>
            <a:off x="467360" y="1071162"/>
            <a:ext cx="11247120" cy="5258518"/>
          </a:xfrm>
          <a:prstGeom prst="rect">
            <a:avLst/>
          </a:prstGeom>
          <a:noFill/>
        </p:spPr>
        <p:txBody>
          <a:bodyPr vert="horz" lIns="0" tIns="0" rIns="0" bIns="0" rtlCol="0">
            <a:noAutofit/>
          </a:bodyPr>
          <a:lstStyle>
            <a:lvl1pPr marL="342900" indent="-228600" algn="l" defTabSz="914400" rtl="0" eaLnBrk="1" latinLnBrk="0" hangingPunct="1">
              <a:lnSpc>
                <a:spcPct val="90000"/>
              </a:lnSpc>
              <a:spcBef>
                <a:spcPts val="1000"/>
              </a:spcBef>
              <a:buFont typeface="Arial" panose="020B0604020202020204" pitchFamily="34" charset="0"/>
              <a:buChar char="•"/>
              <a:defRPr sz="2200" kern="1200" baseline="0">
                <a:solidFill>
                  <a:srgbClr val="404040"/>
                </a:solidFill>
                <a:latin typeface="Calibri" panose="020F0502020204030204" pitchFamily="34" charset="0"/>
                <a:ea typeface="+mn-ea"/>
                <a:cs typeface="Calibri" panose="020F0502020204030204" pitchFamily="34" charset="0"/>
              </a:defRPr>
            </a:lvl1pPr>
            <a:lvl2pPr marL="5715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404040"/>
                </a:solidFill>
                <a:latin typeface="Calibri" panose="020F0502020204030204" pitchFamily="34" charset="0"/>
                <a:ea typeface="+mn-ea"/>
                <a:cs typeface="Calibri" panose="020F0502020204030204" pitchFamily="34" charset="0"/>
              </a:defRPr>
            </a:lvl2pPr>
            <a:lvl3pPr marL="8001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4040"/>
                </a:solidFill>
                <a:latin typeface="Calibri" panose="020F0502020204030204" pitchFamily="34" charset="0"/>
                <a:ea typeface="+mn-ea"/>
                <a:cs typeface="Calibri" panose="020F0502020204030204" pitchFamily="34" charset="0"/>
              </a:defRPr>
            </a:lvl3pPr>
            <a:lvl4pPr marL="1028700" indent="-228600" algn="l" defTabSz="914400" rtl="0" eaLnBrk="1" latinLnBrk="0" hangingPunct="1">
              <a:lnSpc>
                <a:spcPct val="90000"/>
              </a:lnSpc>
              <a:spcBef>
                <a:spcPts val="500"/>
              </a:spcBef>
              <a:buFont typeface="Arial" panose="020B0604020202020204" pitchFamily="34" charset="0"/>
              <a:buChar char="–"/>
              <a:defRPr sz="1600" kern="1200" baseline="0">
                <a:solidFill>
                  <a:srgbClr val="404040"/>
                </a:solidFill>
                <a:latin typeface="Calibri" panose="020F0502020204030204" pitchFamily="34" charset="0"/>
                <a:ea typeface="+mn-ea"/>
                <a:cs typeface="Calibri" panose="020F0502020204030204" pitchFamily="34" charset="0"/>
              </a:defRPr>
            </a:lvl4pPr>
            <a:lvl5pPr marL="1257300" indent="-228600" algn="l" defTabSz="914400" rtl="0" eaLnBrk="1" latinLnBrk="0" hangingPunct="1">
              <a:lnSpc>
                <a:spcPct val="90000"/>
              </a:lnSpc>
              <a:spcBef>
                <a:spcPts val="500"/>
              </a:spcBef>
              <a:buFont typeface="Arial" panose="020B0604020202020204" pitchFamily="34" charset="0"/>
              <a:buChar char="•"/>
              <a:defRPr sz="1600" kern="1200" baseline="0">
                <a:solidFill>
                  <a:srgbClr val="40404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94955" lvl="1" indent="-457200">
              <a:lnSpc>
                <a:spcPct val="100000"/>
              </a:lnSpc>
              <a:spcBef>
                <a:spcPts val="0"/>
              </a:spcBef>
              <a:spcAft>
                <a:spcPts val="1200"/>
              </a:spcAft>
              <a:buClr>
                <a:schemeClr val="accent3">
                  <a:lumMod val="75000"/>
                </a:schemeClr>
              </a:buClr>
              <a:buSzPct val="100000"/>
              <a:buFont typeface="Wingdings" pitchFamily="2" charset="2"/>
              <a:buChar char="Ø"/>
            </a:pPr>
            <a:r>
              <a:rPr lang="en-US" dirty="0">
                <a:solidFill>
                  <a:schemeClr val="accent5">
                    <a:lumMod val="50000"/>
                  </a:schemeClr>
                </a:solidFill>
              </a:rPr>
              <a:t>According to the present schedule, all detector components should be ready for installation by the time the experimental hall becomes available (2028?).</a:t>
            </a:r>
          </a:p>
          <a:p>
            <a:pPr marL="594955" lvl="1" indent="-457200">
              <a:lnSpc>
                <a:spcPct val="100000"/>
              </a:lnSpc>
              <a:spcBef>
                <a:spcPts val="0"/>
              </a:spcBef>
              <a:spcAft>
                <a:spcPts val="1200"/>
              </a:spcAft>
              <a:buClr>
                <a:schemeClr val="accent3">
                  <a:lumMod val="75000"/>
                </a:schemeClr>
              </a:buClr>
              <a:buSzPct val="100000"/>
              <a:buFont typeface="Wingdings" pitchFamily="2" charset="2"/>
              <a:buChar char="Ø"/>
            </a:pPr>
            <a:r>
              <a:rPr lang="en-US" dirty="0">
                <a:solidFill>
                  <a:schemeClr val="accent5">
                    <a:lumMod val="50000"/>
                  </a:schemeClr>
                </a:solidFill>
              </a:rPr>
              <a:t>QA/QC plans have to be developed to ensure the functionality of the components before installation. These plans include after-production testing and inspection and some testing upon delivery at Fermilab. Test of the magnet is part of this part of this process. Spaces at Fermilab are available to support these activities.</a:t>
            </a:r>
          </a:p>
          <a:p>
            <a:pPr marL="594955" lvl="1" indent="-457200">
              <a:lnSpc>
                <a:spcPct val="100000"/>
              </a:lnSpc>
              <a:spcBef>
                <a:spcPts val="0"/>
              </a:spcBef>
              <a:spcAft>
                <a:spcPts val="1200"/>
              </a:spcAft>
              <a:buClr>
                <a:schemeClr val="accent3">
                  <a:lumMod val="75000"/>
                </a:schemeClr>
              </a:buClr>
              <a:buSzPct val="100000"/>
              <a:buFont typeface="Wingdings" pitchFamily="2" charset="2"/>
              <a:buChar char="Ø"/>
            </a:pPr>
            <a:r>
              <a:rPr lang="en-US" dirty="0">
                <a:solidFill>
                  <a:schemeClr val="accent5">
                    <a:lumMod val="50000"/>
                  </a:schemeClr>
                </a:solidFill>
              </a:rPr>
              <a:t>We will be competing for the occupation of the space in the main cavern with the other two detectors, so we have to keep our installation outside the alcove schedule as short as possible. At the moment, a time slot of 4-6 months has been allocated.</a:t>
            </a:r>
          </a:p>
          <a:p>
            <a:pPr marL="594955" lvl="1" indent="-457200">
              <a:lnSpc>
                <a:spcPct val="100000"/>
              </a:lnSpc>
              <a:spcBef>
                <a:spcPts val="0"/>
              </a:spcBef>
              <a:spcAft>
                <a:spcPts val="1200"/>
              </a:spcAft>
              <a:buClr>
                <a:schemeClr val="accent3">
                  <a:lumMod val="75000"/>
                </a:schemeClr>
              </a:buClr>
              <a:buSzPct val="100000"/>
              <a:buFont typeface="Wingdings" pitchFamily="2" charset="2"/>
              <a:buChar char="Ø"/>
            </a:pPr>
            <a:r>
              <a:rPr lang="en-US" dirty="0">
                <a:solidFill>
                  <a:schemeClr val="accent5">
                    <a:lumMod val="50000"/>
                  </a:schemeClr>
                </a:solidFill>
              </a:rPr>
              <a:t>Installation of STT modules and GRAIN (not the ECAL and the supporting structure) in the alcove is also possible, but it will take longer, it is more risky and it will interfere with activities on the other SAND subdetectors. This has to be considered as a Plan B.</a:t>
            </a:r>
          </a:p>
          <a:p>
            <a:pPr marL="594955" lvl="1" indent="-457200">
              <a:lnSpc>
                <a:spcPct val="100000"/>
              </a:lnSpc>
              <a:spcBef>
                <a:spcPts val="0"/>
              </a:spcBef>
              <a:spcAft>
                <a:spcPts val="1200"/>
              </a:spcAft>
              <a:buClr>
                <a:schemeClr val="accent3">
                  <a:lumMod val="75000"/>
                </a:schemeClr>
              </a:buClr>
              <a:buSzPct val="100000"/>
              <a:buFont typeface="Wingdings" pitchFamily="2" charset="2"/>
              <a:buChar char="Ø"/>
            </a:pPr>
            <a:endParaRPr lang="en-US" dirty="0">
              <a:solidFill>
                <a:schemeClr val="accent5">
                  <a:lumMod val="50000"/>
                </a:schemeClr>
              </a:solidFill>
            </a:endParaRPr>
          </a:p>
        </p:txBody>
      </p:sp>
    </p:spTree>
    <p:extLst>
      <p:ext uri="{BB962C8B-B14F-4D97-AF65-F5344CB8AC3E}">
        <p14:creationId xmlns:p14="http://schemas.microsoft.com/office/powerpoint/2010/main" val="1133026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466003" y="6495483"/>
            <a:ext cx="8218636" cy="237285"/>
          </a:xfrm>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968988" y="226291"/>
            <a:ext cx="9410655" cy="492369"/>
          </a:xfrm>
        </p:spPr>
        <p:txBody>
          <a:bodyPr>
            <a:noAutofit/>
          </a:bodyPr>
          <a:lstStyle/>
          <a:p>
            <a:r>
              <a:rPr lang="en-US" sz="3200" b="1" dirty="0">
                <a:solidFill>
                  <a:schemeClr val="accent5">
                    <a:lumMod val="50000"/>
                  </a:schemeClr>
                </a:solidFill>
              </a:rPr>
              <a:t>DUNE-ND Interface Documents</a:t>
            </a:r>
          </a:p>
        </p:txBody>
      </p:sp>
      <p:sp>
        <p:nvSpPr>
          <p:cNvPr id="9" name="Content Placeholder 1">
            <a:extLst>
              <a:ext uri="{FF2B5EF4-FFF2-40B4-BE49-F238E27FC236}">
                <a16:creationId xmlns:a16="http://schemas.microsoft.com/office/drawing/2014/main" id="{DB2ED463-605A-D74F-907B-5908D3FA414C}"/>
              </a:ext>
            </a:extLst>
          </p:cNvPr>
          <p:cNvSpPr txBox="1">
            <a:spLocks/>
          </p:cNvSpPr>
          <p:nvPr/>
        </p:nvSpPr>
        <p:spPr>
          <a:xfrm>
            <a:off x="467360" y="1071162"/>
            <a:ext cx="11247120" cy="4284609"/>
          </a:xfrm>
          <a:prstGeom prst="rect">
            <a:avLst/>
          </a:prstGeom>
          <a:noFill/>
        </p:spPr>
        <p:txBody>
          <a:bodyPr vert="horz" lIns="0" tIns="0" rIns="0" bIns="0" rtlCol="0">
            <a:noAutofit/>
          </a:bodyPr>
          <a:lstStyle>
            <a:lvl1pPr marL="342900" indent="-228600" algn="l" defTabSz="914400" rtl="0" eaLnBrk="1" latinLnBrk="0" hangingPunct="1">
              <a:lnSpc>
                <a:spcPct val="90000"/>
              </a:lnSpc>
              <a:spcBef>
                <a:spcPts val="1000"/>
              </a:spcBef>
              <a:buFont typeface="Arial" panose="020B0604020202020204" pitchFamily="34" charset="0"/>
              <a:buChar char="•"/>
              <a:defRPr sz="2200" kern="1200" baseline="0">
                <a:solidFill>
                  <a:srgbClr val="404040"/>
                </a:solidFill>
                <a:latin typeface="Calibri" panose="020F0502020204030204" pitchFamily="34" charset="0"/>
                <a:ea typeface="+mn-ea"/>
                <a:cs typeface="Calibri" panose="020F0502020204030204" pitchFamily="34" charset="0"/>
              </a:defRPr>
            </a:lvl1pPr>
            <a:lvl2pPr marL="5715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404040"/>
                </a:solidFill>
                <a:latin typeface="Calibri" panose="020F0502020204030204" pitchFamily="34" charset="0"/>
                <a:ea typeface="+mn-ea"/>
                <a:cs typeface="Calibri" panose="020F0502020204030204" pitchFamily="34" charset="0"/>
              </a:defRPr>
            </a:lvl2pPr>
            <a:lvl3pPr marL="8001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4040"/>
                </a:solidFill>
                <a:latin typeface="Calibri" panose="020F0502020204030204" pitchFamily="34" charset="0"/>
                <a:ea typeface="+mn-ea"/>
                <a:cs typeface="Calibri" panose="020F0502020204030204" pitchFamily="34" charset="0"/>
              </a:defRPr>
            </a:lvl3pPr>
            <a:lvl4pPr marL="1028700" indent="-228600" algn="l" defTabSz="914400" rtl="0" eaLnBrk="1" latinLnBrk="0" hangingPunct="1">
              <a:lnSpc>
                <a:spcPct val="90000"/>
              </a:lnSpc>
              <a:spcBef>
                <a:spcPts val="500"/>
              </a:spcBef>
              <a:buFont typeface="Arial" panose="020B0604020202020204" pitchFamily="34" charset="0"/>
              <a:buChar char="–"/>
              <a:defRPr sz="1600" kern="1200" baseline="0">
                <a:solidFill>
                  <a:srgbClr val="404040"/>
                </a:solidFill>
                <a:latin typeface="Calibri" panose="020F0502020204030204" pitchFamily="34" charset="0"/>
                <a:ea typeface="+mn-ea"/>
                <a:cs typeface="Calibri" panose="020F0502020204030204" pitchFamily="34" charset="0"/>
              </a:defRPr>
            </a:lvl4pPr>
            <a:lvl5pPr marL="1257300" indent="-228600" algn="l" defTabSz="914400" rtl="0" eaLnBrk="1" latinLnBrk="0" hangingPunct="1">
              <a:lnSpc>
                <a:spcPct val="90000"/>
              </a:lnSpc>
              <a:spcBef>
                <a:spcPts val="500"/>
              </a:spcBef>
              <a:buFont typeface="Arial" panose="020B0604020202020204" pitchFamily="34" charset="0"/>
              <a:buChar char="•"/>
              <a:defRPr sz="1600" kern="1200" baseline="0">
                <a:solidFill>
                  <a:srgbClr val="40404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94955" lvl="1" indent="-457200">
              <a:lnSpc>
                <a:spcPct val="100000"/>
              </a:lnSpc>
              <a:spcBef>
                <a:spcPts val="0"/>
              </a:spcBef>
              <a:spcAft>
                <a:spcPts val="1200"/>
              </a:spcAft>
              <a:buClr>
                <a:schemeClr val="accent3">
                  <a:lumMod val="75000"/>
                </a:schemeClr>
              </a:buClr>
              <a:buSzPct val="100000"/>
              <a:buFont typeface="Wingdings" pitchFamily="2" charset="2"/>
              <a:buChar char="Ø"/>
            </a:pPr>
            <a:r>
              <a:rPr lang="en-US" dirty="0">
                <a:solidFill>
                  <a:schemeClr val="accent5">
                    <a:lumMod val="50000"/>
                  </a:schemeClr>
                </a:solidFill>
              </a:rPr>
              <a:t>During the past months the requirements for SAND installation and operations were reviewed and refined. In particular we specified the requirements for electrical power (2 x 113 kVA transformers), cooling water (it will be available in the alcove, but we will provide a chiller, if needed), cryogenic fluids (He, LAr and LN2) and related venting pipes, heat loads, compressed air.</a:t>
            </a:r>
          </a:p>
          <a:p>
            <a:pPr marL="594955" lvl="1" indent="-457200">
              <a:lnSpc>
                <a:spcPct val="100000"/>
              </a:lnSpc>
              <a:spcBef>
                <a:spcPts val="0"/>
              </a:spcBef>
              <a:spcAft>
                <a:spcPts val="1200"/>
              </a:spcAft>
              <a:buClr>
                <a:schemeClr val="accent3">
                  <a:lumMod val="75000"/>
                </a:schemeClr>
              </a:buClr>
              <a:buSzPct val="100000"/>
              <a:buFont typeface="Wingdings" pitchFamily="2" charset="2"/>
              <a:buChar char="Ø"/>
            </a:pPr>
            <a:r>
              <a:rPr lang="en-US" dirty="0">
                <a:solidFill>
                  <a:schemeClr val="accent5">
                    <a:lumMod val="50000"/>
                  </a:schemeClr>
                </a:solidFill>
              </a:rPr>
              <a:t>A number of interface documents have been created and are available on </a:t>
            </a:r>
            <a:r>
              <a:rPr lang="en-US" dirty="0" err="1">
                <a:solidFill>
                  <a:schemeClr val="accent5">
                    <a:lumMod val="50000"/>
                  </a:schemeClr>
                </a:solidFill>
              </a:rPr>
              <a:t>edms</a:t>
            </a:r>
            <a:r>
              <a:rPr lang="en-US" dirty="0">
                <a:solidFill>
                  <a:schemeClr val="accent5">
                    <a:lumMod val="50000"/>
                  </a:schemeClr>
                </a:solidFill>
              </a:rPr>
              <a:t> to be used as inputs for the specifications of the experimental hall, which has reached 100% design completion. The experimental hall drawings have been reviewed by us to verify conformity with our needs.</a:t>
            </a:r>
          </a:p>
          <a:p>
            <a:pPr marL="594955" lvl="1" indent="-457200">
              <a:lnSpc>
                <a:spcPct val="100000"/>
              </a:lnSpc>
              <a:spcBef>
                <a:spcPts val="0"/>
              </a:spcBef>
              <a:spcAft>
                <a:spcPts val="1200"/>
              </a:spcAft>
              <a:buClr>
                <a:schemeClr val="accent3">
                  <a:lumMod val="75000"/>
                </a:schemeClr>
              </a:buClr>
              <a:buSzPct val="100000"/>
              <a:buFont typeface="Wingdings" pitchFamily="2" charset="2"/>
              <a:buChar char="Ø"/>
            </a:pPr>
            <a:r>
              <a:rPr lang="en-US" dirty="0">
                <a:solidFill>
                  <a:schemeClr val="accent5">
                    <a:lumMod val="50000"/>
                  </a:schemeClr>
                </a:solidFill>
              </a:rPr>
              <a:t>Several interface documents will be finalized in the coming months, including all details that will become available as the detector design will reach final maturity.</a:t>
            </a:r>
          </a:p>
          <a:p>
            <a:pPr marL="823555" lvl="2" indent="-457200">
              <a:lnSpc>
                <a:spcPct val="100000"/>
              </a:lnSpc>
              <a:spcBef>
                <a:spcPts val="0"/>
              </a:spcBef>
              <a:spcAft>
                <a:spcPts val="1200"/>
              </a:spcAft>
              <a:buClr>
                <a:schemeClr val="accent3">
                  <a:lumMod val="75000"/>
                </a:schemeClr>
              </a:buClr>
              <a:buSzPct val="100000"/>
              <a:buFont typeface="Wingdings" pitchFamily="2" charset="2"/>
              <a:buChar char="Ø"/>
            </a:pPr>
            <a:r>
              <a:rPr lang="en-US" dirty="0"/>
              <a:t>General Interface </a:t>
            </a:r>
            <a:r>
              <a:rPr lang="en-US" dirty="0" err="1"/>
              <a:t>edms</a:t>
            </a:r>
            <a:r>
              <a:rPr lang="en-US" dirty="0"/>
              <a:t> structure: </a:t>
            </a:r>
            <a:r>
              <a:rPr lang="en-US" dirty="0">
                <a:hlinkClick r:id="rId2"/>
              </a:rPr>
              <a:t>https://edms.cern.ch/project/CERN-0000224161</a:t>
            </a:r>
            <a:endParaRPr lang="en-US" dirty="0"/>
          </a:p>
          <a:p>
            <a:pPr marL="823555" lvl="2" indent="-457200">
              <a:lnSpc>
                <a:spcPct val="100000"/>
              </a:lnSpc>
              <a:spcBef>
                <a:spcPts val="0"/>
              </a:spcBef>
              <a:spcAft>
                <a:spcPts val="1200"/>
              </a:spcAft>
              <a:buClr>
                <a:schemeClr val="accent3">
                  <a:lumMod val="75000"/>
                </a:schemeClr>
              </a:buClr>
              <a:buSzPct val="100000"/>
              <a:buFont typeface="Wingdings" pitchFamily="2" charset="2"/>
              <a:buChar char="Ø"/>
            </a:pPr>
            <a:r>
              <a:rPr lang="en-US" dirty="0"/>
              <a:t>SAND Specific Interface Documents: </a:t>
            </a:r>
            <a:r>
              <a:rPr lang="en-US" dirty="0">
                <a:hlinkClick r:id="rId3"/>
              </a:rPr>
              <a:t>https://edms.cern.ch/project/CERN-0000231814</a:t>
            </a:r>
            <a:endParaRPr lang="en-US" dirty="0"/>
          </a:p>
        </p:txBody>
      </p:sp>
    </p:spTree>
    <p:extLst>
      <p:ext uri="{BB962C8B-B14F-4D97-AF65-F5344CB8AC3E}">
        <p14:creationId xmlns:p14="http://schemas.microsoft.com/office/powerpoint/2010/main" val="1971507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466003" y="6495483"/>
            <a:ext cx="8218636" cy="237285"/>
          </a:xfrm>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968988" y="226291"/>
            <a:ext cx="9410655" cy="492369"/>
          </a:xfrm>
        </p:spPr>
        <p:txBody>
          <a:bodyPr>
            <a:noAutofit/>
          </a:bodyPr>
          <a:lstStyle/>
          <a:p>
            <a:r>
              <a:rPr lang="en-US" sz="3200" b="1" dirty="0">
                <a:solidFill>
                  <a:schemeClr val="accent5">
                    <a:lumMod val="50000"/>
                  </a:schemeClr>
                </a:solidFill>
              </a:rPr>
              <a:t>DUNE-ND Floor occupation</a:t>
            </a:r>
          </a:p>
        </p:txBody>
      </p:sp>
      <p:pic>
        <p:nvPicPr>
          <p:cNvPr id="3" name="Picture 2">
            <a:extLst>
              <a:ext uri="{FF2B5EF4-FFF2-40B4-BE49-F238E27FC236}">
                <a16:creationId xmlns:a16="http://schemas.microsoft.com/office/drawing/2014/main" id="{B2F47078-556A-7C4F-BEC1-84217A3C870F}"/>
              </a:ext>
            </a:extLst>
          </p:cNvPr>
          <p:cNvPicPr>
            <a:picLocks noChangeAspect="1"/>
          </p:cNvPicPr>
          <p:nvPr/>
        </p:nvPicPr>
        <p:blipFill>
          <a:blip r:embed="rId2"/>
          <a:stretch>
            <a:fillRect/>
          </a:stretch>
        </p:blipFill>
        <p:spPr>
          <a:xfrm>
            <a:off x="1877291" y="472475"/>
            <a:ext cx="9321140" cy="6031326"/>
          </a:xfrm>
          <a:prstGeom prst="rect">
            <a:avLst/>
          </a:prstGeom>
        </p:spPr>
      </p:pic>
      <p:sp>
        <p:nvSpPr>
          <p:cNvPr id="5" name="TextBox 4">
            <a:extLst>
              <a:ext uri="{FF2B5EF4-FFF2-40B4-BE49-F238E27FC236}">
                <a16:creationId xmlns:a16="http://schemas.microsoft.com/office/drawing/2014/main" id="{4DD7B927-377D-8C43-84FB-2930B8BB25B4}"/>
              </a:ext>
            </a:extLst>
          </p:cNvPr>
          <p:cNvSpPr txBox="1"/>
          <p:nvPr/>
        </p:nvSpPr>
        <p:spPr>
          <a:xfrm>
            <a:off x="4762005" y="3118806"/>
            <a:ext cx="609462" cy="369332"/>
          </a:xfrm>
          <a:prstGeom prst="rect">
            <a:avLst/>
          </a:prstGeom>
          <a:noFill/>
        </p:spPr>
        <p:txBody>
          <a:bodyPr wrap="none" rtlCol="0">
            <a:spAutoFit/>
          </a:bodyPr>
          <a:lstStyle/>
          <a:p>
            <a:r>
              <a:rPr lang="en-US" b="1" dirty="0"/>
              <a:t>TMS</a:t>
            </a:r>
          </a:p>
        </p:txBody>
      </p:sp>
      <p:sp>
        <p:nvSpPr>
          <p:cNvPr id="10" name="TextBox 9">
            <a:extLst>
              <a:ext uri="{FF2B5EF4-FFF2-40B4-BE49-F238E27FC236}">
                <a16:creationId xmlns:a16="http://schemas.microsoft.com/office/drawing/2014/main" id="{95238851-00E3-5E4B-8CFD-572B47108C92}"/>
              </a:ext>
            </a:extLst>
          </p:cNvPr>
          <p:cNvSpPr txBox="1"/>
          <p:nvPr/>
        </p:nvSpPr>
        <p:spPr>
          <a:xfrm>
            <a:off x="4762005" y="3985705"/>
            <a:ext cx="872355" cy="369332"/>
          </a:xfrm>
          <a:prstGeom prst="rect">
            <a:avLst/>
          </a:prstGeom>
          <a:noFill/>
        </p:spPr>
        <p:txBody>
          <a:bodyPr wrap="none" rtlCol="0">
            <a:spAutoFit/>
          </a:bodyPr>
          <a:lstStyle/>
          <a:p>
            <a:r>
              <a:rPr lang="en-US" b="1" dirty="0"/>
              <a:t>ND-LAr</a:t>
            </a:r>
          </a:p>
        </p:txBody>
      </p:sp>
      <p:sp>
        <p:nvSpPr>
          <p:cNvPr id="11" name="TextBox 10">
            <a:extLst>
              <a:ext uri="{FF2B5EF4-FFF2-40B4-BE49-F238E27FC236}">
                <a16:creationId xmlns:a16="http://schemas.microsoft.com/office/drawing/2014/main" id="{C269A4C4-CF9A-B147-87D7-BEE4780BE9ED}"/>
              </a:ext>
            </a:extLst>
          </p:cNvPr>
          <p:cNvSpPr txBox="1"/>
          <p:nvPr/>
        </p:nvSpPr>
        <p:spPr>
          <a:xfrm>
            <a:off x="3550722" y="1883773"/>
            <a:ext cx="728469" cy="369332"/>
          </a:xfrm>
          <a:prstGeom prst="rect">
            <a:avLst/>
          </a:prstGeom>
          <a:noFill/>
        </p:spPr>
        <p:txBody>
          <a:bodyPr wrap="none" rtlCol="0">
            <a:spAutoFit/>
          </a:bodyPr>
          <a:lstStyle/>
          <a:p>
            <a:r>
              <a:rPr lang="en-US" b="1" dirty="0"/>
              <a:t>SAND</a:t>
            </a:r>
          </a:p>
        </p:txBody>
      </p:sp>
    </p:spTree>
    <p:extLst>
      <p:ext uri="{BB962C8B-B14F-4D97-AF65-F5344CB8AC3E}">
        <p14:creationId xmlns:p14="http://schemas.microsoft.com/office/powerpoint/2010/main" val="3264415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502FD1-930A-2147-814B-20F13C496B91}"/>
              </a:ext>
            </a:extLst>
          </p:cNvPr>
          <p:cNvPicPr>
            <a:picLocks noChangeAspect="1"/>
          </p:cNvPicPr>
          <p:nvPr/>
        </p:nvPicPr>
        <p:blipFill rotWithShape="1">
          <a:blip r:embed="rId2"/>
          <a:srcRect l="4921" t="28419" r="33679" b="14092"/>
          <a:stretch/>
        </p:blipFill>
        <p:spPr>
          <a:xfrm>
            <a:off x="1876301" y="1125178"/>
            <a:ext cx="8324603" cy="5043373"/>
          </a:xfrm>
          <a:prstGeom prst="rect">
            <a:avLst/>
          </a:prstGeom>
        </p:spPr>
      </p:pic>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466003" y="6495483"/>
            <a:ext cx="8218636" cy="237285"/>
          </a:xfrm>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968988" y="226291"/>
            <a:ext cx="9410655" cy="492369"/>
          </a:xfrm>
        </p:spPr>
        <p:txBody>
          <a:bodyPr>
            <a:noAutofit/>
          </a:bodyPr>
          <a:lstStyle/>
          <a:p>
            <a:r>
              <a:rPr lang="en-US" sz="3200" b="1" dirty="0">
                <a:solidFill>
                  <a:schemeClr val="accent5">
                    <a:lumMod val="50000"/>
                  </a:schemeClr>
                </a:solidFill>
              </a:rPr>
              <a:t>DUNE-ND Side occupation</a:t>
            </a:r>
          </a:p>
        </p:txBody>
      </p:sp>
      <p:sp>
        <p:nvSpPr>
          <p:cNvPr id="5" name="TextBox 4">
            <a:extLst>
              <a:ext uri="{FF2B5EF4-FFF2-40B4-BE49-F238E27FC236}">
                <a16:creationId xmlns:a16="http://schemas.microsoft.com/office/drawing/2014/main" id="{4DD7B927-377D-8C43-84FB-2930B8BB25B4}"/>
              </a:ext>
            </a:extLst>
          </p:cNvPr>
          <p:cNvSpPr txBox="1"/>
          <p:nvPr/>
        </p:nvSpPr>
        <p:spPr>
          <a:xfrm>
            <a:off x="5997039" y="4436898"/>
            <a:ext cx="609462" cy="369332"/>
          </a:xfrm>
          <a:prstGeom prst="rect">
            <a:avLst/>
          </a:prstGeom>
          <a:noFill/>
        </p:spPr>
        <p:txBody>
          <a:bodyPr wrap="none" rtlCol="0">
            <a:spAutoFit/>
          </a:bodyPr>
          <a:lstStyle/>
          <a:p>
            <a:r>
              <a:rPr lang="en-US" b="1" dirty="0"/>
              <a:t>TMS</a:t>
            </a:r>
          </a:p>
        </p:txBody>
      </p:sp>
      <p:sp>
        <p:nvSpPr>
          <p:cNvPr id="10" name="TextBox 9">
            <a:extLst>
              <a:ext uri="{FF2B5EF4-FFF2-40B4-BE49-F238E27FC236}">
                <a16:creationId xmlns:a16="http://schemas.microsoft.com/office/drawing/2014/main" id="{95238851-00E3-5E4B-8CFD-572B47108C92}"/>
              </a:ext>
            </a:extLst>
          </p:cNvPr>
          <p:cNvSpPr txBox="1"/>
          <p:nvPr/>
        </p:nvSpPr>
        <p:spPr>
          <a:xfrm>
            <a:off x="7220197" y="4252232"/>
            <a:ext cx="872355" cy="369332"/>
          </a:xfrm>
          <a:prstGeom prst="rect">
            <a:avLst/>
          </a:prstGeom>
          <a:noFill/>
        </p:spPr>
        <p:txBody>
          <a:bodyPr wrap="none" rtlCol="0">
            <a:spAutoFit/>
          </a:bodyPr>
          <a:lstStyle/>
          <a:p>
            <a:r>
              <a:rPr lang="en-US" b="1" dirty="0"/>
              <a:t>ND-LAr</a:t>
            </a:r>
          </a:p>
        </p:txBody>
      </p:sp>
      <p:sp>
        <p:nvSpPr>
          <p:cNvPr id="11" name="TextBox 10">
            <a:extLst>
              <a:ext uri="{FF2B5EF4-FFF2-40B4-BE49-F238E27FC236}">
                <a16:creationId xmlns:a16="http://schemas.microsoft.com/office/drawing/2014/main" id="{C269A4C4-CF9A-B147-87D7-BEE4780BE9ED}"/>
              </a:ext>
            </a:extLst>
          </p:cNvPr>
          <p:cNvSpPr txBox="1"/>
          <p:nvPr/>
        </p:nvSpPr>
        <p:spPr>
          <a:xfrm>
            <a:off x="4191453" y="3882900"/>
            <a:ext cx="728469" cy="369332"/>
          </a:xfrm>
          <a:prstGeom prst="rect">
            <a:avLst/>
          </a:prstGeom>
          <a:noFill/>
        </p:spPr>
        <p:txBody>
          <a:bodyPr wrap="none" rtlCol="0">
            <a:spAutoFit/>
          </a:bodyPr>
          <a:lstStyle/>
          <a:p>
            <a:r>
              <a:rPr lang="en-US" b="1" dirty="0"/>
              <a:t>SAND</a:t>
            </a:r>
          </a:p>
        </p:txBody>
      </p:sp>
    </p:spTree>
    <p:extLst>
      <p:ext uri="{BB962C8B-B14F-4D97-AF65-F5344CB8AC3E}">
        <p14:creationId xmlns:p14="http://schemas.microsoft.com/office/powerpoint/2010/main" val="1287373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466003" y="6495483"/>
            <a:ext cx="8218636" cy="237285"/>
          </a:xfrm>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28463" y="193832"/>
            <a:ext cx="9410655" cy="492369"/>
          </a:xfrm>
        </p:spPr>
        <p:txBody>
          <a:bodyPr>
            <a:noAutofit/>
          </a:bodyPr>
          <a:lstStyle/>
          <a:p>
            <a:r>
              <a:rPr lang="en-US" sz="3200" b="1" dirty="0">
                <a:solidFill>
                  <a:schemeClr val="accent5">
                    <a:lumMod val="50000"/>
                  </a:schemeClr>
                </a:solidFill>
              </a:rPr>
              <a:t>Contributions to SAND</a:t>
            </a:r>
          </a:p>
        </p:txBody>
      </p:sp>
      <p:sp>
        <p:nvSpPr>
          <p:cNvPr id="6" name="Content Placeholder 1">
            <a:extLst>
              <a:ext uri="{FF2B5EF4-FFF2-40B4-BE49-F238E27FC236}">
                <a16:creationId xmlns:a16="http://schemas.microsoft.com/office/drawing/2014/main" id="{DB755035-5425-ED4B-B239-D65655BF75A5}"/>
              </a:ext>
            </a:extLst>
          </p:cNvPr>
          <p:cNvSpPr txBox="1">
            <a:spLocks/>
          </p:cNvSpPr>
          <p:nvPr/>
        </p:nvSpPr>
        <p:spPr>
          <a:xfrm>
            <a:off x="467360" y="1071162"/>
            <a:ext cx="11247120" cy="5258518"/>
          </a:xfrm>
          <a:prstGeom prst="rect">
            <a:avLst/>
          </a:prstGeom>
          <a:noFill/>
        </p:spPr>
        <p:txBody>
          <a:bodyPr vert="horz" lIns="0" tIns="0" rIns="0" bIns="0" rtlCol="0">
            <a:noAutofit/>
          </a:bodyPr>
          <a:lstStyle>
            <a:lvl1pPr marL="342900" indent="-228600" algn="l" defTabSz="914400" rtl="0" eaLnBrk="1" latinLnBrk="0" hangingPunct="1">
              <a:lnSpc>
                <a:spcPct val="90000"/>
              </a:lnSpc>
              <a:spcBef>
                <a:spcPts val="1000"/>
              </a:spcBef>
              <a:buFont typeface="Arial" panose="020B0604020202020204" pitchFamily="34" charset="0"/>
              <a:buChar char="•"/>
              <a:defRPr sz="2200" kern="1200" baseline="0">
                <a:solidFill>
                  <a:srgbClr val="404040"/>
                </a:solidFill>
                <a:latin typeface="Calibri" panose="020F0502020204030204" pitchFamily="34" charset="0"/>
                <a:ea typeface="+mn-ea"/>
                <a:cs typeface="Calibri" panose="020F0502020204030204" pitchFamily="34" charset="0"/>
              </a:defRPr>
            </a:lvl1pPr>
            <a:lvl2pPr marL="5715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404040"/>
                </a:solidFill>
                <a:latin typeface="Calibri" panose="020F0502020204030204" pitchFamily="34" charset="0"/>
                <a:ea typeface="+mn-ea"/>
                <a:cs typeface="Calibri" panose="020F0502020204030204" pitchFamily="34" charset="0"/>
              </a:defRPr>
            </a:lvl2pPr>
            <a:lvl3pPr marL="8001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4040"/>
                </a:solidFill>
                <a:latin typeface="Calibri" panose="020F0502020204030204" pitchFamily="34" charset="0"/>
                <a:ea typeface="+mn-ea"/>
                <a:cs typeface="Calibri" panose="020F0502020204030204" pitchFamily="34" charset="0"/>
              </a:defRPr>
            </a:lvl3pPr>
            <a:lvl4pPr marL="1028700" indent="-228600" algn="l" defTabSz="914400" rtl="0" eaLnBrk="1" latinLnBrk="0" hangingPunct="1">
              <a:lnSpc>
                <a:spcPct val="90000"/>
              </a:lnSpc>
              <a:spcBef>
                <a:spcPts val="500"/>
              </a:spcBef>
              <a:buFont typeface="Arial" panose="020B0604020202020204" pitchFamily="34" charset="0"/>
              <a:buChar char="–"/>
              <a:defRPr sz="1600" kern="1200" baseline="0">
                <a:solidFill>
                  <a:srgbClr val="404040"/>
                </a:solidFill>
                <a:latin typeface="Calibri" panose="020F0502020204030204" pitchFamily="34" charset="0"/>
                <a:ea typeface="+mn-ea"/>
                <a:cs typeface="Calibri" panose="020F0502020204030204" pitchFamily="34" charset="0"/>
              </a:defRPr>
            </a:lvl4pPr>
            <a:lvl5pPr marL="1257300" indent="-228600" algn="l" defTabSz="914400" rtl="0" eaLnBrk="1" latinLnBrk="0" hangingPunct="1">
              <a:lnSpc>
                <a:spcPct val="90000"/>
              </a:lnSpc>
              <a:spcBef>
                <a:spcPts val="500"/>
              </a:spcBef>
              <a:buFont typeface="Arial" panose="020B0604020202020204" pitchFamily="34" charset="0"/>
              <a:buChar char="•"/>
              <a:defRPr sz="1600" kern="1200" baseline="0">
                <a:solidFill>
                  <a:srgbClr val="40404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94955" lvl="1" indent="-457200">
              <a:lnSpc>
                <a:spcPct val="100000"/>
              </a:lnSpc>
              <a:spcBef>
                <a:spcPts val="0"/>
              </a:spcBef>
              <a:spcAft>
                <a:spcPts val="1200"/>
              </a:spcAft>
              <a:buClr>
                <a:schemeClr val="accent3">
                  <a:lumMod val="75000"/>
                </a:schemeClr>
              </a:buClr>
              <a:buSzPct val="100000"/>
              <a:buFont typeface="Wingdings" pitchFamily="2" charset="2"/>
              <a:buChar char="Ø"/>
            </a:pPr>
            <a:r>
              <a:rPr lang="en-US" sz="2800" dirty="0">
                <a:solidFill>
                  <a:schemeClr val="accent5">
                    <a:lumMod val="50000"/>
                  </a:schemeClr>
                </a:solidFill>
              </a:rPr>
              <a:t>SAND Consortium provides the detector components, expertise and resources for testing and installation.</a:t>
            </a:r>
          </a:p>
          <a:p>
            <a:pPr marL="594955" lvl="1" indent="-457200">
              <a:lnSpc>
                <a:spcPct val="100000"/>
              </a:lnSpc>
              <a:spcBef>
                <a:spcPts val="0"/>
              </a:spcBef>
              <a:spcAft>
                <a:spcPts val="1200"/>
              </a:spcAft>
              <a:buClr>
                <a:schemeClr val="accent3">
                  <a:lumMod val="75000"/>
                </a:schemeClr>
              </a:buClr>
              <a:buSzPct val="100000"/>
              <a:buFont typeface="Wingdings" pitchFamily="2" charset="2"/>
              <a:buChar char="Ø"/>
            </a:pPr>
            <a:r>
              <a:rPr lang="en-US" sz="2800" dirty="0">
                <a:solidFill>
                  <a:schemeClr val="accent5">
                    <a:lumMod val="50000"/>
                  </a:schemeClr>
                </a:solidFill>
              </a:rPr>
              <a:t>DUNE-US/Fermilab is proposed to provide logistics, technical support and engineering oversight for pre-assembly activities, pre-shipping and post-shipping acceptance tests happening outside the DUNE-ND complex prior to installation.</a:t>
            </a:r>
          </a:p>
          <a:p>
            <a:pPr marL="594955" lvl="1" indent="-457200">
              <a:lnSpc>
                <a:spcPct val="100000"/>
              </a:lnSpc>
              <a:spcBef>
                <a:spcPts val="0"/>
              </a:spcBef>
              <a:spcAft>
                <a:spcPts val="1200"/>
              </a:spcAft>
              <a:buClr>
                <a:schemeClr val="accent3">
                  <a:lumMod val="75000"/>
                </a:schemeClr>
              </a:buClr>
              <a:buSzPct val="100000"/>
              <a:buFont typeface="Wingdings" pitchFamily="2" charset="2"/>
              <a:buChar char="Ø"/>
            </a:pPr>
            <a:r>
              <a:rPr lang="en-US" sz="2800" dirty="0">
                <a:solidFill>
                  <a:schemeClr val="accent5">
                    <a:lumMod val="50000"/>
                  </a:schemeClr>
                </a:solidFill>
              </a:rPr>
              <a:t>DUNE-US/Fermilab is proposed to provide cryogenics for detector operation, logistics, technical support and engineering oversight for final installation activities in the DUNE-ND complex.</a:t>
            </a:r>
          </a:p>
          <a:p>
            <a:pPr marL="594955" lvl="1" indent="-457200">
              <a:lnSpc>
                <a:spcPct val="100000"/>
              </a:lnSpc>
              <a:spcBef>
                <a:spcPts val="0"/>
              </a:spcBef>
              <a:spcAft>
                <a:spcPts val="1200"/>
              </a:spcAft>
              <a:buClr>
                <a:schemeClr val="accent3">
                  <a:lumMod val="75000"/>
                </a:schemeClr>
              </a:buClr>
              <a:buSzPct val="100000"/>
              <a:buFont typeface="Wingdings" pitchFamily="2" charset="2"/>
              <a:buChar char="Ø"/>
            </a:pPr>
            <a:endParaRPr lang="en-US" sz="2800" dirty="0">
              <a:solidFill>
                <a:schemeClr val="accent5">
                  <a:lumMod val="50000"/>
                </a:schemeClr>
              </a:solidFill>
            </a:endParaRPr>
          </a:p>
        </p:txBody>
      </p:sp>
    </p:spTree>
    <p:extLst>
      <p:ext uri="{BB962C8B-B14F-4D97-AF65-F5344CB8AC3E}">
        <p14:creationId xmlns:p14="http://schemas.microsoft.com/office/powerpoint/2010/main" val="71408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9907706" cy="492369"/>
          </a:xfrm>
        </p:spPr>
        <p:txBody>
          <a:bodyPr>
            <a:noAutofit/>
          </a:bodyPr>
          <a:lstStyle/>
          <a:p>
            <a:r>
              <a:rPr lang="en-US" sz="3200" b="1" dirty="0">
                <a:solidFill>
                  <a:schemeClr val="accent5">
                    <a:lumMod val="50000"/>
                  </a:schemeClr>
                </a:solidFill>
              </a:rPr>
              <a:t>Deliverables and sharing of responsibilities</a:t>
            </a:r>
          </a:p>
        </p:txBody>
      </p:sp>
      <p:sp>
        <p:nvSpPr>
          <p:cNvPr id="7" name="Content Placeholder 6">
            <a:extLst>
              <a:ext uri="{FF2B5EF4-FFF2-40B4-BE49-F238E27FC236}">
                <a16:creationId xmlns:a16="http://schemas.microsoft.com/office/drawing/2014/main" id="{D155DFC1-9CDC-6F4F-812F-2B33867EE08A}"/>
              </a:ext>
            </a:extLst>
          </p:cNvPr>
          <p:cNvSpPr>
            <a:spLocks noGrp="1"/>
          </p:cNvSpPr>
          <p:nvPr>
            <p:ph idx="1"/>
          </p:nvPr>
        </p:nvSpPr>
        <p:spPr>
          <a:xfrm>
            <a:off x="325121" y="944881"/>
            <a:ext cx="10698479" cy="1310639"/>
          </a:xfrm>
        </p:spPr>
        <p:txBody>
          <a:bodyPr>
            <a:normAutofit/>
          </a:bodyPr>
          <a:lstStyle/>
          <a:p>
            <a:pPr algn="just">
              <a:lnSpc>
                <a:spcPct val="115000"/>
              </a:lnSpc>
            </a:pPr>
            <a:r>
              <a:rPr lang="en-US" sz="2400" dirty="0">
                <a:solidFill>
                  <a:schemeClr val="accent5">
                    <a:lumMod val="50000"/>
                  </a:schemeClr>
                </a:solidFill>
                <a:latin typeface="+mn-lt"/>
                <a:ea typeface="Arial" panose="020B0604020202020204" pitchFamily="34" charset="0"/>
              </a:rPr>
              <a:t>An annex to the DUNE MoU with a detailed list of deliverables and sharing of responsibilities between DUNE-SAND Consortium, DUNE Project and Fermilab is in preparation.</a:t>
            </a:r>
          </a:p>
        </p:txBody>
      </p:sp>
      <p:sp>
        <p:nvSpPr>
          <p:cNvPr id="2" name="Rectangle 1">
            <a:extLst>
              <a:ext uri="{FF2B5EF4-FFF2-40B4-BE49-F238E27FC236}">
                <a16:creationId xmlns:a16="http://schemas.microsoft.com/office/drawing/2014/main" id="{A35AA1B2-561D-BA44-953B-CC988C952280}"/>
              </a:ext>
            </a:extLst>
          </p:cNvPr>
          <p:cNvSpPr/>
          <p:nvPr/>
        </p:nvSpPr>
        <p:spPr>
          <a:xfrm>
            <a:off x="1198880" y="2500729"/>
            <a:ext cx="10007600" cy="3853363"/>
          </a:xfrm>
          <a:prstGeom prst="rect">
            <a:avLst/>
          </a:prstGeom>
          <a:ln>
            <a:solidFill>
              <a:schemeClr val="tx1"/>
            </a:solidFill>
          </a:ln>
        </p:spPr>
        <p:txBody>
          <a:bodyPr wrap="square">
            <a:spAutoFit/>
          </a:bodyPr>
          <a:lstStyle/>
          <a:p>
            <a:pPr algn="just">
              <a:lnSpc>
                <a:spcPct val="115000"/>
              </a:lnSpc>
              <a:spcBef>
                <a:spcPts val="300"/>
              </a:spcBef>
              <a:spcAft>
                <a:spcPts val="600"/>
              </a:spcAft>
            </a:pPr>
            <a:r>
              <a:rPr lang="en-US" dirty="0">
                <a:solidFill>
                  <a:srgbClr val="00000A"/>
                </a:solidFill>
                <a:latin typeface="Times" pitchFamily="2" charset="0"/>
                <a:ea typeface="Times" pitchFamily="2" charset="0"/>
                <a:cs typeface="Times" pitchFamily="2" charset="0"/>
              </a:rPr>
              <a:t>The SAND Consortium is responsible for the delivery, installation and commissioning of the SAND detector at </a:t>
            </a:r>
            <a:r>
              <a:rPr lang="en-US" dirty="0" err="1">
                <a:solidFill>
                  <a:srgbClr val="00000A"/>
                </a:solidFill>
                <a:latin typeface="Times" pitchFamily="2" charset="0"/>
                <a:ea typeface="Times" pitchFamily="2" charset="0"/>
                <a:cs typeface="Times" pitchFamily="2" charset="0"/>
              </a:rPr>
              <a:t>Fermilab’s</a:t>
            </a:r>
            <a:r>
              <a:rPr lang="en-US" dirty="0">
                <a:solidFill>
                  <a:srgbClr val="00000A"/>
                </a:solidFill>
                <a:latin typeface="Times" pitchFamily="2" charset="0"/>
                <a:ea typeface="Times" pitchFamily="2" charset="0"/>
                <a:cs typeface="Times" pitchFamily="2" charset="0"/>
              </a:rPr>
              <a:t> DUNE ND facility.</a:t>
            </a:r>
            <a:endParaRPr lang="it-IT" dirty="0">
              <a:latin typeface="Times" pitchFamily="2" charset="0"/>
              <a:ea typeface="Times New Roman" panose="02020603050405020304" pitchFamily="18" charset="0"/>
              <a:cs typeface="Times New Roman" panose="02020603050405020304" pitchFamily="18" charset="0"/>
            </a:endParaRPr>
          </a:p>
          <a:p>
            <a:r>
              <a:rPr lang="en-US" dirty="0">
                <a:solidFill>
                  <a:srgbClr val="00000A"/>
                </a:solidFill>
                <a:latin typeface="Times" pitchFamily="2" charset="0"/>
                <a:ea typeface="Times" pitchFamily="2" charset="0"/>
                <a:cs typeface="Times" pitchFamily="2" charset="0"/>
              </a:rPr>
              <a:t>This Annex describes the planned design and construction, and integration and installation of SAND. SAND detector components are provided as in kind contributions of SAND Consortium collaborating institutions. The INFN contribution is regulated by the high level </a:t>
            </a:r>
            <a:r>
              <a:rPr lang="en-US" i="1" dirty="0">
                <a:solidFill>
                  <a:srgbClr val="00000A"/>
                </a:solidFill>
                <a:latin typeface="Times" pitchFamily="2" charset="0"/>
                <a:ea typeface="Times" pitchFamily="2" charset="0"/>
                <a:cs typeface="Times" pitchFamily="2" charset="0"/>
              </a:rPr>
              <a:t>Implementing Arrangement between the Department of Energy of the United States of America and the Ministry of Universities and Research of the Italian Republic for cooperation in the areas of High Energy, </a:t>
            </a:r>
            <a:r>
              <a:rPr lang="en-US" i="1" dirty="0" err="1">
                <a:solidFill>
                  <a:srgbClr val="00000A"/>
                </a:solidFill>
                <a:latin typeface="Times" pitchFamily="2" charset="0"/>
                <a:ea typeface="Times" pitchFamily="2" charset="0"/>
                <a:cs typeface="Times" pitchFamily="2" charset="0"/>
              </a:rPr>
              <a:t>Astroparticle</a:t>
            </a:r>
            <a:r>
              <a:rPr lang="en-US" i="1" dirty="0">
                <a:solidFill>
                  <a:srgbClr val="00000A"/>
                </a:solidFill>
                <a:latin typeface="Times" pitchFamily="2" charset="0"/>
                <a:ea typeface="Times" pitchFamily="2" charset="0"/>
                <a:cs typeface="Times" pitchFamily="2" charset="0"/>
              </a:rPr>
              <a:t> and Nuclear Physics concerning Neutrino Physics Research - Addendum 2: Deep Underground Neutrino Experiment Program</a:t>
            </a:r>
            <a:r>
              <a:rPr lang="en-US" dirty="0">
                <a:solidFill>
                  <a:srgbClr val="00000A"/>
                </a:solidFill>
                <a:latin typeface="Times" pitchFamily="2" charset="0"/>
                <a:ea typeface="Times" pitchFamily="2" charset="0"/>
                <a:cs typeface="Times" pitchFamily="2" charset="0"/>
              </a:rPr>
              <a:t>. According to this Arrangement, INFN is responsible for delivering and re-assembling the KLOE superconducting magnet, the yoke, the KLOE electromagnetic calorimeter, all appropriately refurbished and instrumented for operation as parts of SAND. INFN is also responsible for the development, construction of the GRAIN sub-detector. Sharing of responsibilities, within the Consortium, for the development, construction, delivery and re-assembly of the STT sub-detector are under definition.  (…)</a:t>
            </a:r>
            <a:endParaRPr lang="en-US" dirty="0"/>
          </a:p>
        </p:txBody>
      </p:sp>
      <p:sp>
        <p:nvSpPr>
          <p:cNvPr id="3" name="TextBox 2">
            <a:extLst>
              <a:ext uri="{FF2B5EF4-FFF2-40B4-BE49-F238E27FC236}">
                <a16:creationId xmlns:a16="http://schemas.microsoft.com/office/drawing/2014/main" id="{CC654341-14A1-D649-8A21-87FF9FC041DE}"/>
              </a:ext>
            </a:extLst>
          </p:cNvPr>
          <p:cNvSpPr txBox="1"/>
          <p:nvPr/>
        </p:nvSpPr>
        <p:spPr>
          <a:xfrm>
            <a:off x="2814320" y="2133600"/>
            <a:ext cx="6781087" cy="369332"/>
          </a:xfrm>
          <a:prstGeom prst="rect">
            <a:avLst/>
          </a:prstGeom>
          <a:noFill/>
        </p:spPr>
        <p:txBody>
          <a:bodyPr wrap="none" rtlCol="0">
            <a:spAutoFit/>
          </a:bodyPr>
          <a:lstStyle/>
          <a:p>
            <a:r>
              <a:rPr lang="en-US" i="1" dirty="0"/>
              <a:t>Excerpt from the Annex to the Multi-Institutional MoU for DUNE (Draft)</a:t>
            </a:r>
          </a:p>
        </p:txBody>
      </p:sp>
    </p:spTree>
    <p:extLst>
      <p:ext uri="{BB962C8B-B14F-4D97-AF65-F5344CB8AC3E}">
        <p14:creationId xmlns:p14="http://schemas.microsoft.com/office/powerpoint/2010/main" val="3754026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10235776" cy="492369"/>
          </a:xfrm>
        </p:spPr>
        <p:txBody>
          <a:bodyPr>
            <a:noAutofit/>
          </a:bodyPr>
          <a:lstStyle/>
          <a:p>
            <a:r>
              <a:rPr lang="en-US" sz="3200" b="1" dirty="0">
                <a:solidFill>
                  <a:schemeClr val="accent5">
                    <a:lumMod val="50000"/>
                  </a:schemeClr>
                </a:solidFill>
              </a:rPr>
              <a:t>Excerpt from the DUNE-SAND Annex to MoU (cont.)</a:t>
            </a:r>
          </a:p>
        </p:txBody>
      </p:sp>
      <p:sp>
        <p:nvSpPr>
          <p:cNvPr id="3" name="TextBox 2">
            <a:extLst>
              <a:ext uri="{FF2B5EF4-FFF2-40B4-BE49-F238E27FC236}">
                <a16:creationId xmlns:a16="http://schemas.microsoft.com/office/drawing/2014/main" id="{CC654341-14A1-D649-8A21-87FF9FC041DE}"/>
              </a:ext>
            </a:extLst>
          </p:cNvPr>
          <p:cNvSpPr txBox="1"/>
          <p:nvPr/>
        </p:nvSpPr>
        <p:spPr>
          <a:xfrm>
            <a:off x="2722880" y="1615440"/>
            <a:ext cx="6781087" cy="369332"/>
          </a:xfrm>
          <a:prstGeom prst="rect">
            <a:avLst/>
          </a:prstGeom>
          <a:noFill/>
        </p:spPr>
        <p:txBody>
          <a:bodyPr wrap="none" rtlCol="0">
            <a:spAutoFit/>
          </a:bodyPr>
          <a:lstStyle/>
          <a:p>
            <a:r>
              <a:rPr lang="en-US" i="1" dirty="0"/>
              <a:t>Excerpt from the Annex to the Multi-Institutional MoU for DUNE (Draft)</a:t>
            </a:r>
          </a:p>
        </p:txBody>
      </p:sp>
      <p:sp>
        <p:nvSpPr>
          <p:cNvPr id="5" name="Rectangle 4">
            <a:extLst>
              <a:ext uri="{FF2B5EF4-FFF2-40B4-BE49-F238E27FC236}">
                <a16:creationId xmlns:a16="http://schemas.microsoft.com/office/drawing/2014/main" id="{F8BF0D67-7A51-664B-8B7B-5F102308EF1B}"/>
              </a:ext>
            </a:extLst>
          </p:cNvPr>
          <p:cNvSpPr/>
          <p:nvPr/>
        </p:nvSpPr>
        <p:spPr>
          <a:xfrm>
            <a:off x="1381760" y="1999963"/>
            <a:ext cx="9560560" cy="3139321"/>
          </a:xfrm>
          <a:prstGeom prst="rect">
            <a:avLst/>
          </a:prstGeom>
          <a:ln>
            <a:solidFill>
              <a:schemeClr val="tx1"/>
            </a:solidFill>
          </a:ln>
        </p:spPr>
        <p:txBody>
          <a:bodyPr wrap="square">
            <a:spAutoFit/>
          </a:bodyPr>
          <a:lstStyle/>
          <a:p>
            <a:r>
              <a:rPr lang="en-US" dirty="0">
                <a:solidFill>
                  <a:srgbClr val="00000A"/>
                </a:solidFill>
                <a:latin typeface="Times" pitchFamily="2" charset="0"/>
                <a:ea typeface="Times" pitchFamily="2" charset="0"/>
                <a:cs typeface="Times" pitchFamily="2" charset="0"/>
              </a:rPr>
              <a:t>(…)</a:t>
            </a:r>
          </a:p>
          <a:p>
            <a:r>
              <a:rPr lang="en-US" dirty="0">
                <a:solidFill>
                  <a:srgbClr val="00000A"/>
                </a:solidFill>
                <a:latin typeface="Times" pitchFamily="2" charset="0"/>
                <a:ea typeface="Times" pitchFamily="2" charset="0"/>
                <a:cs typeface="Times" pitchFamily="2" charset="0"/>
              </a:rPr>
              <a:t>Activities following the delivery of detector components at Fermilab such as, pre-assembly and testing at the Fermilab site, installation and integration at the DUNE-ND facility as well as activities preceding the delivery, aiming at the qualification of components for acceptance for operation at the Fermilab site are conducted in cooperation between SAND Consortium and Fermilab/DOE personnel. Fermilab is expected to provide infrastructures and onsite support for post-shipping tests and pre-assembly activities taking place at the Fermilab site, before installation at the DUNE-ND facility. DUNE-US project is expected to provide the infrastructures and onsite support required for installation and commissioning of the SAND detector at the DUNE-ND facility, including the cryogenic equipment for the delivery of helium and nitrogen as required for the commissioning and operation of the SAND magnet and of the GRAIN sub-detector.</a:t>
            </a:r>
            <a:r>
              <a:rPr lang="it-IT" dirty="0"/>
              <a:t> (…)</a:t>
            </a:r>
            <a:endParaRPr lang="en-US" dirty="0"/>
          </a:p>
        </p:txBody>
      </p:sp>
    </p:spTree>
    <p:extLst>
      <p:ext uri="{BB962C8B-B14F-4D97-AF65-F5344CB8AC3E}">
        <p14:creationId xmlns:p14="http://schemas.microsoft.com/office/powerpoint/2010/main" val="1768460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10946976" cy="492369"/>
          </a:xfrm>
        </p:spPr>
        <p:txBody>
          <a:bodyPr>
            <a:noAutofit/>
          </a:bodyPr>
          <a:lstStyle/>
          <a:p>
            <a:r>
              <a:rPr lang="en-US" sz="3200" b="1" dirty="0">
                <a:solidFill>
                  <a:schemeClr val="accent5">
                    <a:lumMod val="50000"/>
                  </a:schemeClr>
                </a:solidFill>
              </a:rPr>
              <a:t>Deliverables and sharing of responsibilities (</a:t>
            </a:r>
            <a:r>
              <a:rPr lang="en-US" sz="3200" b="1" dirty="0">
                <a:solidFill>
                  <a:srgbClr val="FF0000"/>
                </a:solidFill>
              </a:rPr>
              <a:t>draft</a:t>
            </a:r>
            <a:r>
              <a:rPr lang="en-US" sz="3200" b="1" dirty="0">
                <a:solidFill>
                  <a:schemeClr val="accent5">
                    <a:lumMod val="50000"/>
                  </a:schemeClr>
                </a:solidFill>
              </a:rPr>
              <a:t>)</a:t>
            </a:r>
          </a:p>
        </p:txBody>
      </p:sp>
      <p:graphicFrame>
        <p:nvGraphicFramePr>
          <p:cNvPr id="5" name="Table 4">
            <a:extLst>
              <a:ext uri="{FF2B5EF4-FFF2-40B4-BE49-F238E27FC236}">
                <a16:creationId xmlns:a16="http://schemas.microsoft.com/office/drawing/2014/main" id="{5ADE81D2-F812-F044-88D8-50CC1FB0AE3D}"/>
              </a:ext>
            </a:extLst>
          </p:cNvPr>
          <p:cNvGraphicFramePr>
            <a:graphicFrameLocks noGrp="1"/>
          </p:cNvGraphicFramePr>
          <p:nvPr>
            <p:extLst>
              <p:ext uri="{D42A27DB-BD31-4B8C-83A1-F6EECF244321}">
                <p14:modId xmlns:p14="http://schemas.microsoft.com/office/powerpoint/2010/main" val="904892466"/>
              </p:ext>
            </p:extLst>
          </p:nvPr>
        </p:nvGraphicFramePr>
        <p:xfrm>
          <a:off x="518160" y="1056641"/>
          <a:ext cx="10881359" cy="4915441"/>
        </p:xfrm>
        <a:graphic>
          <a:graphicData uri="http://schemas.openxmlformats.org/drawingml/2006/table">
            <a:tbl>
              <a:tblPr>
                <a:tableStyleId>{5C22544A-7EE6-4342-B048-85BDC9FD1C3A}</a:tableStyleId>
              </a:tblPr>
              <a:tblGrid>
                <a:gridCol w="766541">
                  <a:extLst>
                    <a:ext uri="{9D8B030D-6E8A-4147-A177-3AD203B41FA5}">
                      <a16:colId xmlns:a16="http://schemas.microsoft.com/office/drawing/2014/main" val="34698360"/>
                    </a:ext>
                  </a:extLst>
                </a:gridCol>
                <a:gridCol w="4326111">
                  <a:extLst>
                    <a:ext uri="{9D8B030D-6E8A-4147-A177-3AD203B41FA5}">
                      <a16:colId xmlns:a16="http://schemas.microsoft.com/office/drawing/2014/main" val="1397246463"/>
                    </a:ext>
                  </a:extLst>
                </a:gridCol>
                <a:gridCol w="646127">
                  <a:extLst>
                    <a:ext uri="{9D8B030D-6E8A-4147-A177-3AD203B41FA5}">
                      <a16:colId xmlns:a16="http://schemas.microsoft.com/office/drawing/2014/main" val="2317979070"/>
                    </a:ext>
                  </a:extLst>
                </a:gridCol>
                <a:gridCol w="766541">
                  <a:extLst>
                    <a:ext uri="{9D8B030D-6E8A-4147-A177-3AD203B41FA5}">
                      <a16:colId xmlns:a16="http://schemas.microsoft.com/office/drawing/2014/main" val="1209593576"/>
                    </a:ext>
                  </a:extLst>
                </a:gridCol>
                <a:gridCol w="963316">
                  <a:extLst>
                    <a:ext uri="{9D8B030D-6E8A-4147-A177-3AD203B41FA5}">
                      <a16:colId xmlns:a16="http://schemas.microsoft.com/office/drawing/2014/main" val="3233534640"/>
                    </a:ext>
                  </a:extLst>
                </a:gridCol>
                <a:gridCol w="963316">
                  <a:extLst>
                    <a:ext uri="{9D8B030D-6E8A-4147-A177-3AD203B41FA5}">
                      <a16:colId xmlns:a16="http://schemas.microsoft.com/office/drawing/2014/main" val="1468100543"/>
                    </a:ext>
                  </a:extLst>
                </a:gridCol>
                <a:gridCol w="837028">
                  <a:extLst>
                    <a:ext uri="{9D8B030D-6E8A-4147-A177-3AD203B41FA5}">
                      <a16:colId xmlns:a16="http://schemas.microsoft.com/office/drawing/2014/main" val="3911059589"/>
                    </a:ext>
                  </a:extLst>
                </a:gridCol>
                <a:gridCol w="845838">
                  <a:extLst>
                    <a:ext uri="{9D8B030D-6E8A-4147-A177-3AD203B41FA5}">
                      <a16:colId xmlns:a16="http://schemas.microsoft.com/office/drawing/2014/main" val="617820436"/>
                    </a:ext>
                  </a:extLst>
                </a:gridCol>
                <a:gridCol w="766541">
                  <a:extLst>
                    <a:ext uri="{9D8B030D-6E8A-4147-A177-3AD203B41FA5}">
                      <a16:colId xmlns:a16="http://schemas.microsoft.com/office/drawing/2014/main" val="3087398728"/>
                    </a:ext>
                  </a:extLst>
                </a:gridCol>
              </a:tblGrid>
              <a:tr h="570089">
                <a:tc>
                  <a:txBody>
                    <a:bodyPr/>
                    <a:lstStyle/>
                    <a:p>
                      <a:pPr algn="ctr" fontAlgn="b"/>
                      <a:r>
                        <a:rPr lang="it-IT" sz="1400" u="none" strike="noStrike" dirty="0">
                          <a:effectLst/>
                        </a:rPr>
                        <a:t>#</a:t>
                      </a:r>
                      <a:endParaRPr lang="it-IT" sz="1400" b="0" i="0" u="none" strike="noStrike" dirty="0">
                        <a:solidFill>
                          <a:srgbClr val="000000"/>
                        </a:solidFill>
                        <a:effectLst/>
                        <a:latin typeface="Calibri" panose="020F0502020204030204" pitchFamily="34" charset="0"/>
                      </a:endParaRPr>
                    </a:p>
                  </a:txBody>
                  <a:tcPr marL="8058" marR="8058" marT="8058" marB="0" anchor="b">
                    <a:solidFill>
                      <a:srgbClr val="FFFF00"/>
                    </a:solidFill>
                  </a:tcPr>
                </a:tc>
                <a:tc>
                  <a:txBody>
                    <a:bodyPr/>
                    <a:lstStyle/>
                    <a:p>
                      <a:pPr algn="l" fontAlgn="b"/>
                      <a:r>
                        <a:rPr lang="it-IT" sz="1400" u="none" strike="noStrike" dirty="0">
                          <a:effectLst/>
                        </a:rPr>
                        <a:t>item</a:t>
                      </a:r>
                      <a:endParaRPr lang="it-IT" sz="1400" b="0" i="0" u="none" strike="noStrike" dirty="0">
                        <a:solidFill>
                          <a:srgbClr val="000000"/>
                        </a:solidFill>
                        <a:effectLst/>
                        <a:latin typeface="Calibri" panose="020F0502020204030204" pitchFamily="34" charset="0"/>
                      </a:endParaRPr>
                    </a:p>
                  </a:txBody>
                  <a:tcPr marL="8058" marR="8058" marT="8058" marB="0" anchor="b">
                    <a:solidFill>
                      <a:srgbClr val="FFFF00"/>
                    </a:solidFill>
                  </a:tcPr>
                </a:tc>
                <a:tc>
                  <a:txBody>
                    <a:bodyPr/>
                    <a:lstStyle/>
                    <a:p>
                      <a:pPr algn="ctr" fontAlgn="ctr"/>
                      <a:r>
                        <a:rPr lang="it-IT" sz="1400" u="none" strike="noStrike" dirty="0" err="1">
                          <a:effectLst/>
                        </a:rPr>
                        <a:t>Effort</a:t>
                      </a:r>
                      <a:endParaRPr lang="it-IT" sz="1400" b="0" i="0" u="none" strike="noStrike" dirty="0">
                        <a:solidFill>
                          <a:srgbClr val="000000"/>
                        </a:solidFill>
                        <a:effectLst/>
                        <a:latin typeface="Calibri" panose="020F0502020204030204" pitchFamily="34" charset="0"/>
                      </a:endParaRPr>
                    </a:p>
                  </a:txBody>
                  <a:tcPr marL="8058" marR="8058" marT="8058" marB="0" anchor="ctr">
                    <a:solidFill>
                      <a:srgbClr val="FFFF00"/>
                    </a:solidFill>
                  </a:tcPr>
                </a:tc>
                <a:tc>
                  <a:txBody>
                    <a:bodyPr/>
                    <a:lstStyle/>
                    <a:p>
                      <a:pPr algn="ctr" fontAlgn="ctr"/>
                      <a:r>
                        <a:rPr lang="it-IT" sz="1400" u="none" strike="noStrike" dirty="0">
                          <a:effectLst/>
                        </a:rPr>
                        <a:t>To be </a:t>
                      </a:r>
                      <a:r>
                        <a:rPr lang="it-IT" sz="1400" u="none" strike="noStrike" dirty="0" err="1">
                          <a:effectLst/>
                        </a:rPr>
                        <a:t>done</a:t>
                      </a:r>
                      <a:endParaRPr lang="it-IT" sz="1400" b="0" i="0" u="none" strike="noStrike" dirty="0">
                        <a:solidFill>
                          <a:srgbClr val="000000"/>
                        </a:solidFill>
                        <a:effectLst/>
                        <a:latin typeface="Calibri" panose="020F0502020204030204" pitchFamily="34" charset="0"/>
                      </a:endParaRPr>
                    </a:p>
                  </a:txBody>
                  <a:tcPr marL="8058" marR="8058" marT="8058" marB="0" anchor="ctr">
                    <a:solidFill>
                      <a:srgbClr val="FFFF00"/>
                    </a:solidFill>
                  </a:tcPr>
                </a:tc>
                <a:tc>
                  <a:txBody>
                    <a:bodyPr/>
                    <a:lstStyle/>
                    <a:p>
                      <a:pPr algn="ctr" fontAlgn="ctr"/>
                      <a:r>
                        <a:rPr lang="it-IT" sz="1400" u="none" strike="noStrike" dirty="0">
                          <a:effectLst/>
                        </a:rPr>
                        <a:t>SAND (%)</a:t>
                      </a:r>
                      <a:endParaRPr lang="it-IT" sz="1400" b="0" i="0" u="none" strike="noStrike" dirty="0">
                        <a:solidFill>
                          <a:srgbClr val="000000"/>
                        </a:solidFill>
                        <a:effectLst/>
                        <a:latin typeface="Calibri" panose="020F0502020204030204" pitchFamily="34" charset="0"/>
                      </a:endParaRPr>
                    </a:p>
                  </a:txBody>
                  <a:tcPr marL="8058" marR="8058" marT="8058" marB="0" anchor="ctr">
                    <a:solidFill>
                      <a:srgbClr val="FFFF00"/>
                    </a:solidFill>
                  </a:tcPr>
                </a:tc>
                <a:tc>
                  <a:txBody>
                    <a:bodyPr/>
                    <a:lstStyle/>
                    <a:p>
                      <a:pPr algn="ctr" fontAlgn="ctr"/>
                      <a:r>
                        <a:rPr lang="it-IT" sz="1400" u="none" strike="noStrike" dirty="0">
                          <a:effectLst/>
                        </a:rPr>
                        <a:t>DUNE </a:t>
                      </a:r>
                      <a:r>
                        <a:rPr lang="it-IT" sz="1400" u="none" strike="noStrike" dirty="0" err="1">
                          <a:effectLst/>
                        </a:rPr>
                        <a:t>Proj</a:t>
                      </a:r>
                      <a:r>
                        <a:rPr lang="it-IT" sz="1400" u="none" strike="noStrike" dirty="0">
                          <a:effectLst/>
                        </a:rPr>
                        <a:t> (%)</a:t>
                      </a:r>
                      <a:endParaRPr lang="it-IT" sz="1400" b="0" i="0" u="none" strike="noStrike" dirty="0">
                        <a:solidFill>
                          <a:srgbClr val="000000"/>
                        </a:solidFill>
                        <a:effectLst/>
                        <a:latin typeface="Calibri" panose="020F0502020204030204" pitchFamily="34" charset="0"/>
                      </a:endParaRPr>
                    </a:p>
                  </a:txBody>
                  <a:tcPr marL="8058" marR="8058" marT="8058" marB="0" anchor="ctr">
                    <a:solidFill>
                      <a:srgbClr val="FFFF00"/>
                    </a:solidFill>
                  </a:tcPr>
                </a:tc>
                <a:tc>
                  <a:txBody>
                    <a:bodyPr/>
                    <a:lstStyle/>
                    <a:p>
                      <a:pPr algn="ctr" fontAlgn="ctr"/>
                      <a:r>
                        <a:rPr lang="it-IT" sz="1400" u="none" strike="noStrike" dirty="0">
                          <a:effectLst/>
                        </a:rPr>
                        <a:t>FNAL(%)</a:t>
                      </a:r>
                      <a:endParaRPr lang="it-IT" sz="1400" b="0" i="0" u="none" strike="noStrike" dirty="0">
                        <a:solidFill>
                          <a:srgbClr val="000000"/>
                        </a:solidFill>
                        <a:effectLst/>
                        <a:latin typeface="Calibri" panose="020F0502020204030204" pitchFamily="34" charset="0"/>
                      </a:endParaRPr>
                    </a:p>
                  </a:txBody>
                  <a:tcPr marL="8058" marR="8058" marT="8058" marB="0" anchor="ctr">
                    <a:solidFill>
                      <a:srgbClr val="FFFF00"/>
                    </a:solidFill>
                  </a:tcPr>
                </a:tc>
                <a:tc>
                  <a:txBody>
                    <a:bodyPr/>
                    <a:lstStyle/>
                    <a:p>
                      <a:pPr algn="ctr" fontAlgn="ctr"/>
                      <a:r>
                        <a:rPr lang="it-IT" sz="1400" u="none" strike="noStrike" dirty="0">
                          <a:effectLst/>
                        </a:rPr>
                        <a:t>start</a:t>
                      </a:r>
                      <a:endParaRPr lang="it-IT" sz="1400" b="0" i="0" u="none" strike="noStrike" dirty="0">
                        <a:solidFill>
                          <a:srgbClr val="000000"/>
                        </a:solidFill>
                        <a:effectLst/>
                        <a:latin typeface="Calibri" panose="020F0502020204030204" pitchFamily="34" charset="0"/>
                      </a:endParaRPr>
                    </a:p>
                  </a:txBody>
                  <a:tcPr marL="8058" marR="8058" marT="8058" marB="0" anchor="ctr">
                    <a:solidFill>
                      <a:srgbClr val="FFFF00"/>
                    </a:solidFill>
                  </a:tcPr>
                </a:tc>
                <a:tc>
                  <a:txBody>
                    <a:bodyPr/>
                    <a:lstStyle/>
                    <a:p>
                      <a:pPr algn="ctr" fontAlgn="ctr"/>
                      <a:r>
                        <a:rPr lang="it-IT" sz="1400" u="none" strike="noStrike" dirty="0">
                          <a:effectLst/>
                        </a:rPr>
                        <a:t>end</a:t>
                      </a:r>
                      <a:endParaRPr lang="it-IT" sz="1400" b="0" i="0" u="none" strike="noStrike" dirty="0">
                        <a:solidFill>
                          <a:srgbClr val="000000"/>
                        </a:solidFill>
                        <a:effectLst/>
                        <a:latin typeface="Calibri" panose="020F0502020204030204" pitchFamily="34" charset="0"/>
                      </a:endParaRPr>
                    </a:p>
                  </a:txBody>
                  <a:tcPr marL="8058" marR="8058" marT="8058" marB="0" anchor="ctr">
                    <a:solidFill>
                      <a:srgbClr val="FFFF00"/>
                    </a:solidFill>
                  </a:tcPr>
                </a:tc>
                <a:extLst>
                  <a:ext uri="{0D108BD9-81ED-4DB2-BD59-A6C34878D82A}">
                    <a16:rowId xmlns:a16="http://schemas.microsoft.com/office/drawing/2014/main" val="2969093409"/>
                  </a:ext>
                </a:extLst>
              </a:tr>
              <a:tr h="202699">
                <a:tc>
                  <a:txBody>
                    <a:bodyPr/>
                    <a:lstStyle/>
                    <a:p>
                      <a:pPr algn="l" fontAlgn="b"/>
                      <a:endParaRPr lang="it-IT" sz="10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it-IT" sz="10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it-IT" sz="1000" b="0" i="0" u="none" strike="noStrike">
                        <a:solidFill>
                          <a:srgbClr val="000000"/>
                        </a:solidFill>
                        <a:effectLst/>
                        <a:latin typeface="Calibri" panose="020F0502020204030204" pitchFamily="34" charset="0"/>
                      </a:endParaRPr>
                    </a:p>
                  </a:txBody>
                  <a:tcPr marL="8058" marR="8058" marT="8058" marB="0" anchor="b"/>
                </a:tc>
                <a:tc>
                  <a:txBody>
                    <a:bodyPr/>
                    <a:lstStyle/>
                    <a:p>
                      <a:pPr algn="ctr" fontAlgn="b"/>
                      <a:endParaRPr lang="it-IT" sz="10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it-IT" sz="10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it-IT" sz="10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it-IT" sz="10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it-IT" sz="10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it-IT" sz="1000" b="0" i="0" u="none" strike="noStrike">
                        <a:solidFill>
                          <a:srgbClr val="000000"/>
                        </a:solidFill>
                        <a:effectLst/>
                        <a:latin typeface="Calibri" panose="020F0502020204030204" pitchFamily="34" charset="0"/>
                      </a:endParaRPr>
                    </a:p>
                  </a:txBody>
                  <a:tcPr marL="8058" marR="8058" marT="8058" marB="0" anchor="b"/>
                </a:tc>
                <a:extLst>
                  <a:ext uri="{0D108BD9-81ED-4DB2-BD59-A6C34878D82A}">
                    <a16:rowId xmlns:a16="http://schemas.microsoft.com/office/drawing/2014/main" val="225369788"/>
                  </a:ext>
                </a:extLst>
              </a:tr>
              <a:tr h="380059">
                <a:tc gridSpan="9">
                  <a:txBody>
                    <a:bodyPr/>
                    <a:lstStyle/>
                    <a:p>
                      <a:pPr algn="ctr" fontAlgn="ctr"/>
                      <a:r>
                        <a:rPr lang="it-IT" sz="1400" b="1" i="1" u="none" strike="noStrike" dirty="0">
                          <a:effectLst/>
                        </a:rPr>
                        <a:t>SAND Detector </a:t>
                      </a:r>
                      <a:r>
                        <a:rPr lang="it-IT" sz="1400" b="1" i="1" u="none" strike="noStrike" dirty="0" err="1">
                          <a:effectLst/>
                        </a:rPr>
                        <a:t>components</a:t>
                      </a:r>
                      <a:endParaRPr lang="it-IT" sz="1400" b="1" i="1" u="none" strike="noStrike" dirty="0">
                        <a:solidFill>
                          <a:srgbClr val="000000"/>
                        </a:solidFill>
                        <a:effectLst/>
                        <a:latin typeface="Calibri" panose="020F0502020204030204" pitchFamily="34" charset="0"/>
                      </a:endParaRPr>
                    </a:p>
                  </a:txBody>
                  <a:tcPr marL="8058" marR="8058" marT="8058"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24899827"/>
                  </a:ext>
                </a:extLst>
              </a:tr>
              <a:tr h="202699">
                <a:tc>
                  <a:txBody>
                    <a:bodyPr/>
                    <a:lstStyle/>
                    <a:p>
                      <a:pPr algn="ctr" fontAlgn="b"/>
                      <a:endParaRPr lang="it-IT" sz="10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it-IT" sz="1000" b="1" i="1"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it-IT" sz="1000" b="0" i="0" u="none" strike="noStrike">
                        <a:solidFill>
                          <a:srgbClr val="000000"/>
                        </a:solidFill>
                        <a:effectLst/>
                        <a:latin typeface="Calibri" panose="020F0502020204030204" pitchFamily="34" charset="0"/>
                      </a:endParaRPr>
                    </a:p>
                  </a:txBody>
                  <a:tcPr marL="8058" marR="8058" marT="8058" marB="0" anchor="b"/>
                </a:tc>
                <a:tc>
                  <a:txBody>
                    <a:bodyPr/>
                    <a:lstStyle/>
                    <a:p>
                      <a:pPr algn="ctr" fontAlgn="b"/>
                      <a:endParaRPr lang="it-IT" sz="10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it-IT" sz="10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it-IT" sz="10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it-IT" sz="10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it-IT" sz="10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it-IT" sz="1000" b="0" i="0" u="none" strike="noStrike">
                        <a:solidFill>
                          <a:srgbClr val="000000"/>
                        </a:solidFill>
                        <a:effectLst/>
                        <a:latin typeface="Calibri" panose="020F0502020204030204" pitchFamily="34" charset="0"/>
                      </a:endParaRPr>
                    </a:p>
                  </a:txBody>
                  <a:tcPr marL="8058" marR="8058" marT="8058" marB="0" anchor="b"/>
                </a:tc>
                <a:extLst>
                  <a:ext uri="{0D108BD9-81ED-4DB2-BD59-A6C34878D82A}">
                    <a16:rowId xmlns:a16="http://schemas.microsoft.com/office/drawing/2014/main" val="54868338"/>
                  </a:ext>
                </a:extLst>
              </a:tr>
              <a:tr h="202699">
                <a:tc>
                  <a:txBody>
                    <a:bodyPr/>
                    <a:lstStyle/>
                    <a:p>
                      <a:pPr algn="ctr" fontAlgn="b"/>
                      <a:r>
                        <a:rPr lang="it-IT" sz="1200" u="none" strike="noStrike" dirty="0">
                          <a:effectLst/>
                        </a:rPr>
                        <a:t>A</a:t>
                      </a:r>
                      <a:endParaRPr lang="it-IT" sz="1200" b="0" i="0" u="none" strike="noStrike" dirty="0">
                        <a:solidFill>
                          <a:srgbClr val="000000"/>
                        </a:solidFill>
                        <a:effectLst/>
                        <a:latin typeface="Calibri" panose="020F0502020204030204" pitchFamily="34" charset="0"/>
                      </a:endParaRPr>
                    </a:p>
                  </a:txBody>
                  <a:tcPr marL="8058" marR="8058" marT="8058" marB="0" anchor="b"/>
                </a:tc>
                <a:tc>
                  <a:txBody>
                    <a:bodyPr/>
                    <a:lstStyle/>
                    <a:p>
                      <a:pPr algn="l" fontAlgn="b"/>
                      <a:r>
                        <a:rPr lang="it-IT" sz="1200" b="1" i="1" u="none" strike="noStrike" dirty="0" err="1">
                          <a:effectLst/>
                        </a:rPr>
                        <a:t>Magnet's</a:t>
                      </a:r>
                      <a:r>
                        <a:rPr lang="it-IT" sz="1200" b="1" i="1" u="none" strike="noStrike" dirty="0">
                          <a:effectLst/>
                        </a:rPr>
                        <a:t> </a:t>
                      </a:r>
                      <a:r>
                        <a:rPr lang="it-IT" sz="1200" b="1" i="1" u="none" strike="noStrike" dirty="0" err="1">
                          <a:effectLst/>
                        </a:rPr>
                        <a:t>Yoke</a:t>
                      </a:r>
                      <a:endParaRPr lang="it-IT" sz="1200" b="1" i="1" u="none" strike="noStrike" dirty="0">
                        <a:solidFill>
                          <a:srgbClr val="000000"/>
                        </a:solidFill>
                        <a:effectLst/>
                        <a:latin typeface="Calibri" panose="020F0502020204030204" pitchFamily="34" charset="0"/>
                      </a:endParaRPr>
                    </a:p>
                  </a:txBody>
                  <a:tcPr marL="8058" marR="8058" marT="8058"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ctr" fontAlgn="b"/>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8058" marR="8058" marT="8058" marB="0" anchor="b"/>
                </a:tc>
                <a:extLst>
                  <a:ext uri="{0D108BD9-81ED-4DB2-BD59-A6C34878D82A}">
                    <a16:rowId xmlns:a16="http://schemas.microsoft.com/office/drawing/2014/main" val="2836970050"/>
                  </a:ext>
                </a:extLst>
              </a:tr>
              <a:tr h="202699">
                <a:tc>
                  <a:txBody>
                    <a:bodyPr/>
                    <a:lstStyle/>
                    <a:p>
                      <a:pPr algn="ctr" fontAlgn="b"/>
                      <a:r>
                        <a:rPr lang="it-IT" sz="1200" u="none" strike="noStrike">
                          <a:effectLst/>
                        </a:rPr>
                        <a:t>A.1</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r>
                        <a:rPr lang="it-IT" sz="1200" u="none" strike="noStrike">
                          <a:effectLst/>
                        </a:rPr>
                        <a:t>KLOE's magnet yoke components (iron blocks)</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ctr" fontAlgn="b"/>
                      <a:r>
                        <a:rPr lang="it-IT" sz="1200" u="none" strike="noStrike">
                          <a:effectLst/>
                        </a:rPr>
                        <a:t>in-kind</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ctr" fontAlgn="b"/>
                      <a:r>
                        <a:rPr lang="it-IT" sz="1200" u="none" strike="noStrike">
                          <a:effectLst/>
                        </a:rPr>
                        <a:t>N</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it-IT" sz="1200" u="none" strike="noStrike">
                          <a:effectLst/>
                        </a:rPr>
                        <a:t>100</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it-IT" sz="1200" u="none" strike="noStrike">
                          <a:effectLst/>
                        </a:rPr>
                        <a:t>0</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it-IT" sz="1200" u="none" strike="noStrike">
                          <a:effectLst/>
                        </a:rPr>
                        <a:t>0</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8058" marR="8058" marT="8058" marB="0" anchor="b"/>
                </a:tc>
                <a:extLst>
                  <a:ext uri="{0D108BD9-81ED-4DB2-BD59-A6C34878D82A}">
                    <a16:rowId xmlns:a16="http://schemas.microsoft.com/office/drawing/2014/main" val="1799725413"/>
                  </a:ext>
                </a:extLst>
              </a:tr>
              <a:tr h="202699">
                <a:tc>
                  <a:txBody>
                    <a:bodyPr/>
                    <a:lstStyle/>
                    <a:p>
                      <a:pPr algn="ctr" fontAlgn="b"/>
                      <a:r>
                        <a:rPr lang="it-IT" sz="1200" u="none" strike="noStrike">
                          <a:effectLst/>
                        </a:rPr>
                        <a:t>A.2</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r>
                        <a:rPr lang="it-IT" sz="1200" u="none" strike="noStrike" dirty="0" err="1">
                          <a:effectLst/>
                        </a:rPr>
                        <a:t>Onboard</a:t>
                      </a:r>
                      <a:r>
                        <a:rPr lang="it-IT" sz="1200" u="none" strike="noStrike" dirty="0">
                          <a:effectLst/>
                        </a:rPr>
                        <a:t> </a:t>
                      </a:r>
                      <a:r>
                        <a:rPr lang="it-IT" sz="1200" u="none" strike="noStrike" dirty="0" err="1">
                          <a:effectLst/>
                        </a:rPr>
                        <a:t>moving</a:t>
                      </a:r>
                      <a:r>
                        <a:rPr lang="it-IT" sz="1200" u="none" strike="noStrike" dirty="0">
                          <a:effectLst/>
                        </a:rPr>
                        <a:t> </a:t>
                      </a:r>
                      <a:r>
                        <a:rPr lang="it-IT" sz="1200" u="none" strike="noStrike" dirty="0" err="1">
                          <a:effectLst/>
                        </a:rPr>
                        <a:t>mechanisms</a:t>
                      </a:r>
                      <a:r>
                        <a:rPr lang="it-IT" sz="1200" u="none" strike="noStrike" dirty="0">
                          <a:effectLst/>
                        </a:rPr>
                        <a:t> (</a:t>
                      </a:r>
                      <a:r>
                        <a:rPr lang="it-IT" sz="1200" u="none" strike="noStrike" dirty="0" err="1">
                          <a:effectLst/>
                        </a:rPr>
                        <a:t>roolers</a:t>
                      </a:r>
                      <a:r>
                        <a:rPr lang="it-IT" sz="1200" u="none" strike="noStrike" dirty="0">
                          <a:effectLst/>
                        </a:rPr>
                        <a:t>, </a:t>
                      </a:r>
                      <a:r>
                        <a:rPr lang="it-IT" sz="1200" u="none" strike="noStrike" dirty="0" err="1">
                          <a:effectLst/>
                        </a:rPr>
                        <a:t>cranes</a:t>
                      </a:r>
                      <a:r>
                        <a:rPr lang="it-IT" sz="1200" u="none" strike="noStrike" dirty="0">
                          <a:effectLst/>
                        </a:rPr>
                        <a:t>, </a:t>
                      </a:r>
                      <a:r>
                        <a:rPr lang="it-IT" sz="1200" u="none" strike="noStrike" dirty="0" err="1">
                          <a:effectLst/>
                        </a:rPr>
                        <a:t>engines</a:t>
                      </a:r>
                      <a:r>
                        <a:rPr lang="it-IT" sz="1200" u="none" strike="noStrike" dirty="0">
                          <a:effectLst/>
                        </a:rPr>
                        <a:t>)</a:t>
                      </a:r>
                      <a:endParaRPr lang="it-IT" sz="1200" b="0" i="0" u="none" strike="noStrike" dirty="0">
                        <a:solidFill>
                          <a:srgbClr val="000000"/>
                        </a:solidFill>
                        <a:effectLst/>
                        <a:latin typeface="Calibri" panose="020F0502020204030204" pitchFamily="34" charset="0"/>
                      </a:endParaRPr>
                    </a:p>
                  </a:txBody>
                  <a:tcPr marL="8058" marR="8058" marT="8058" marB="0" anchor="b"/>
                </a:tc>
                <a:tc>
                  <a:txBody>
                    <a:bodyPr/>
                    <a:lstStyle/>
                    <a:p>
                      <a:pPr algn="ctr" fontAlgn="b"/>
                      <a:r>
                        <a:rPr lang="it-IT" sz="1200" u="none" strike="noStrike">
                          <a:effectLst/>
                        </a:rPr>
                        <a:t>in-kind</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ctr" fontAlgn="b"/>
                      <a:r>
                        <a:rPr lang="it-IT" sz="1200" u="none" strike="noStrike">
                          <a:effectLst/>
                        </a:rPr>
                        <a:t>N</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it-IT" sz="1200" u="none" strike="noStrike">
                          <a:effectLst/>
                        </a:rPr>
                        <a:t>100</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it-IT" sz="1200" u="none" strike="noStrike">
                          <a:effectLst/>
                        </a:rPr>
                        <a:t>0</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it-IT" sz="1200" u="none" strike="noStrike">
                          <a:effectLst/>
                        </a:rPr>
                        <a:t>0</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8058" marR="8058" marT="8058" marB="0" anchor="b"/>
                </a:tc>
                <a:extLst>
                  <a:ext uri="{0D108BD9-81ED-4DB2-BD59-A6C34878D82A}">
                    <a16:rowId xmlns:a16="http://schemas.microsoft.com/office/drawing/2014/main" val="2702663467"/>
                  </a:ext>
                </a:extLst>
              </a:tr>
              <a:tr h="430734">
                <a:tc>
                  <a:txBody>
                    <a:bodyPr/>
                    <a:lstStyle/>
                    <a:p>
                      <a:pPr algn="ctr" fontAlgn="b"/>
                      <a:r>
                        <a:rPr lang="it-IT" sz="1200" u="none" strike="noStrike">
                          <a:effectLst/>
                        </a:rPr>
                        <a:t>A.3</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r>
                        <a:rPr lang="it-IT" sz="1200" u="none" strike="noStrike" dirty="0">
                          <a:effectLst/>
                        </a:rPr>
                        <a:t> </a:t>
                      </a:r>
                      <a:r>
                        <a:rPr lang="it-IT" sz="1200" u="none" strike="noStrike" dirty="0" err="1">
                          <a:effectLst/>
                        </a:rPr>
                        <a:t>Structure</a:t>
                      </a:r>
                      <a:r>
                        <a:rPr lang="it-IT" sz="1200" u="none" strike="noStrike" dirty="0">
                          <a:effectLst/>
                        </a:rPr>
                        <a:t> to </a:t>
                      </a:r>
                      <a:r>
                        <a:rPr lang="it-IT" sz="1200" u="none" strike="noStrike" dirty="0" err="1">
                          <a:effectLst/>
                        </a:rPr>
                        <a:t>host</a:t>
                      </a:r>
                      <a:r>
                        <a:rPr lang="it-IT" sz="1200" u="none" strike="noStrike" dirty="0">
                          <a:effectLst/>
                        </a:rPr>
                        <a:t> </a:t>
                      </a:r>
                      <a:r>
                        <a:rPr lang="it-IT" sz="1200" u="none" strike="noStrike" dirty="0" err="1">
                          <a:effectLst/>
                        </a:rPr>
                        <a:t>onboard</a:t>
                      </a:r>
                      <a:r>
                        <a:rPr lang="it-IT" sz="1200" u="none" strike="noStrike" dirty="0">
                          <a:effectLst/>
                        </a:rPr>
                        <a:t> </a:t>
                      </a:r>
                      <a:r>
                        <a:rPr lang="it-IT" sz="1200" u="none" strike="noStrike" dirty="0" err="1">
                          <a:effectLst/>
                        </a:rPr>
                        <a:t>readout</a:t>
                      </a:r>
                      <a:r>
                        <a:rPr lang="it-IT" sz="1200" u="none" strike="noStrike" dirty="0">
                          <a:effectLst/>
                        </a:rPr>
                        <a:t> </a:t>
                      </a:r>
                      <a:r>
                        <a:rPr lang="it-IT" sz="1200" u="none" strike="noStrike" dirty="0" err="1">
                          <a:effectLst/>
                        </a:rPr>
                        <a:t>electronics</a:t>
                      </a:r>
                      <a:r>
                        <a:rPr lang="it-IT" sz="1200" u="none" strike="noStrike" dirty="0">
                          <a:effectLst/>
                        </a:rPr>
                        <a:t> and </a:t>
                      </a:r>
                      <a:r>
                        <a:rPr lang="it-IT" sz="1200" u="none" strike="noStrike" dirty="0" err="1">
                          <a:effectLst/>
                        </a:rPr>
                        <a:t>other</a:t>
                      </a:r>
                      <a:r>
                        <a:rPr lang="it-IT" sz="1200" u="none" strike="noStrike" dirty="0">
                          <a:effectLst/>
                        </a:rPr>
                        <a:t> </a:t>
                      </a:r>
                      <a:r>
                        <a:rPr lang="it-IT" sz="1200" u="none" strike="noStrike" dirty="0" err="1">
                          <a:effectLst/>
                        </a:rPr>
                        <a:t>equipment</a:t>
                      </a:r>
                      <a:r>
                        <a:rPr lang="it-IT" sz="1200" u="none" strike="noStrike" dirty="0">
                          <a:effectLst/>
                        </a:rPr>
                        <a:t> </a:t>
                      </a:r>
                      <a:r>
                        <a:rPr lang="it-IT" sz="1200" u="none" strike="noStrike" dirty="0" err="1">
                          <a:effectLst/>
                        </a:rPr>
                        <a:t>that</a:t>
                      </a:r>
                      <a:r>
                        <a:rPr lang="it-IT" sz="1200" u="none" strike="noStrike" dirty="0">
                          <a:effectLst/>
                        </a:rPr>
                        <a:t> </a:t>
                      </a:r>
                      <a:r>
                        <a:rPr lang="it-IT" sz="1200" u="none" strike="noStrike" dirty="0" err="1">
                          <a:effectLst/>
                        </a:rPr>
                        <a:t>have</a:t>
                      </a:r>
                      <a:r>
                        <a:rPr lang="it-IT" sz="1200" u="none" strike="noStrike" dirty="0">
                          <a:effectLst/>
                        </a:rPr>
                        <a:t> to be in </a:t>
                      </a:r>
                      <a:r>
                        <a:rPr lang="it-IT" sz="1200" u="none" strike="noStrike" dirty="0" err="1">
                          <a:effectLst/>
                        </a:rPr>
                        <a:t>close</a:t>
                      </a:r>
                      <a:r>
                        <a:rPr lang="it-IT" sz="1200" u="none" strike="noStrike" dirty="0">
                          <a:effectLst/>
                        </a:rPr>
                        <a:t> </a:t>
                      </a:r>
                      <a:r>
                        <a:rPr lang="it-IT" sz="1200" u="none" strike="noStrike" dirty="0" err="1">
                          <a:effectLst/>
                        </a:rPr>
                        <a:t>proximity</a:t>
                      </a:r>
                      <a:r>
                        <a:rPr lang="it-IT" sz="1200" u="none" strike="noStrike" dirty="0">
                          <a:effectLst/>
                        </a:rPr>
                        <a:t> to the detector</a:t>
                      </a:r>
                      <a:endParaRPr lang="it-IT" sz="1200" b="0" i="0" u="none" strike="noStrike" dirty="0">
                        <a:solidFill>
                          <a:srgbClr val="000000"/>
                        </a:solidFill>
                        <a:effectLst/>
                        <a:latin typeface="Calibri" panose="020F0502020204030204" pitchFamily="34" charset="0"/>
                      </a:endParaRPr>
                    </a:p>
                  </a:txBody>
                  <a:tcPr marL="8058" marR="8058" marT="8058" marB="0" anchor="b"/>
                </a:tc>
                <a:tc>
                  <a:txBody>
                    <a:bodyPr/>
                    <a:lstStyle/>
                    <a:p>
                      <a:pPr algn="ctr" fontAlgn="b"/>
                      <a:r>
                        <a:rPr lang="it-IT" sz="1200" u="none" strike="noStrike">
                          <a:effectLst/>
                        </a:rPr>
                        <a:t>in-kind</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ctr" fontAlgn="b"/>
                      <a:r>
                        <a:rPr lang="it-IT" sz="1200" u="none" strike="noStrike">
                          <a:effectLst/>
                        </a:rPr>
                        <a:t>M</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it-IT" sz="1200" u="none" strike="noStrike">
                          <a:effectLst/>
                        </a:rPr>
                        <a:t>100</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it-IT" sz="1200" u="none" strike="noStrike">
                          <a:effectLst/>
                        </a:rPr>
                        <a:t>0</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it-IT" sz="1200" u="none" strike="noStrike">
                          <a:effectLst/>
                        </a:rPr>
                        <a:t>0</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8058" marR="8058" marT="8058" marB="0" anchor="b"/>
                </a:tc>
                <a:extLst>
                  <a:ext uri="{0D108BD9-81ED-4DB2-BD59-A6C34878D82A}">
                    <a16:rowId xmlns:a16="http://schemas.microsoft.com/office/drawing/2014/main" val="503539785"/>
                  </a:ext>
                </a:extLst>
              </a:tr>
              <a:tr h="202699">
                <a:tc>
                  <a:txBody>
                    <a:bodyPr/>
                    <a:lstStyle/>
                    <a:p>
                      <a:pPr algn="ctr" fontAlgn="b"/>
                      <a:r>
                        <a:rPr lang="it-IT" sz="1200" u="none" strike="noStrike">
                          <a:effectLst/>
                        </a:rPr>
                        <a:t>A.4</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r>
                        <a:rPr lang="it-IT" sz="1200" u="none" strike="noStrike">
                          <a:effectLst/>
                        </a:rPr>
                        <a:t>Tools for assembly and handling</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ctr" fontAlgn="b"/>
                      <a:r>
                        <a:rPr lang="it-IT" sz="1200" u="none" strike="noStrike">
                          <a:effectLst/>
                        </a:rPr>
                        <a:t>in-kind</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ctr" fontAlgn="b"/>
                      <a:r>
                        <a:rPr lang="it-IT" sz="1200" u="none" strike="noStrike">
                          <a:effectLst/>
                        </a:rPr>
                        <a:t>Y</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it-IT" sz="1200" u="none" strike="noStrike">
                          <a:effectLst/>
                        </a:rPr>
                        <a:t>100</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it-IT" sz="1200" u="none" strike="noStrike">
                          <a:effectLst/>
                        </a:rPr>
                        <a:t>0</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it-IT" sz="1200" u="none" strike="noStrike">
                          <a:effectLst/>
                        </a:rPr>
                        <a:t>0</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8058" marR="8058" marT="8058" marB="0" anchor="b"/>
                </a:tc>
                <a:extLst>
                  <a:ext uri="{0D108BD9-81ED-4DB2-BD59-A6C34878D82A}">
                    <a16:rowId xmlns:a16="http://schemas.microsoft.com/office/drawing/2014/main" val="2553823505"/>
                  </a:ext>
                </a:extLst>
              </a:tr>
              <a:tr h="430734">
                <a:tc>
                  <a:txBody>
                    <a:bodyPr/>
                    <a:lstStyle/>
                    <a:p>
                      <a:pPr algn="ctr" fontAlgn="b"/>
                      <a:r>
                        <a:rPr lang="it-IT" sz="1200" u="none" strike="noStrike">
                          <a:effectLst/>
                        </a:rPr>
                        <a:t>A.5</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r>
                        <a:rPr lang="it-IT" sz="1200" u="none" strike="noStrike" dirty="0" err="1">
                          <a:effectLst/>
                        </a:rPr>
                        <a:t>Documentation</a:t>
                      </a:r>
                      <a:r>
                        <a:rPr lang="it-IT" sz="1200" u="none" strike="noStrike" dirty="0">
                          <a:effectLst/>
                        </a:rPr>
                        <a:t>: </a:t>
                      </a:r>
                      <a:r>
                        <a:rPr lang="it-IT" sz="1200" u="none" strike="noStrike" dirty="0" err="1">
                          <a:effectLst/>
                        </a:rPr>
                        <a:t>engineering</a:t>
                      </a:r>
                      <a:r>
                        <a:rPr lang="it-IT" sz="1200" u="none" strike="noStrike" dirty="0">
                          <a:effectLst/>
                        </a:rPr>
                        <a:t> notes, </a:t>
                      </a:r>
                      <a:r>
                        <a:rPr lang="it-IT" sz="1200" u="none" strike="noStrike" dirty="0" err="1">
                          <a:effectLst/>
                        </a:rPr>
                        <a:t>drawings</a:t>
                      </a:r>
                      <a:r>
                        <a:rPr lang="it-IT" sz="1200" u="none" strike="noStrike" dirty="0">
                          <a:effectLst/>
                        </a:rPr>
                        <a:t> (</a:t>
                      </a:r>
                      <a:r>
                        <a:rPr lang="it-IT" sz="1200" u="none" strike="noStrike" dirty="0" err="1">
                          <a:effectLst/>
                        </a:rPr>
                        <a:t>translation</a:t>
                      </a:r>
                      <a:r>
                        <a:rPr lang="it-IT" sz="1200" u="none" strike="noStrike" dirty="0">
                          <a:effectLst/>
                        </a:rPr>
                        <a:t> </a:t>
                      </a:r>
                      <a:r>
                        <a:rPr lang="it-IT" sz="1200" u="none" strike="noStrike" dirty="0" err="1">
                          <a:effectLst/>
                        </a:rPr>
                        <a:t>into</a:t>
                      </a:r>
                      <a:r>
                        <a:rPr lang="it-IT" sz="1200" u="none" strike="noStrike" dirty="0">
                          <a:effectLst/>
                        </a:rPr>
                        <a:t> CAD format), 3d </a:t>
                      </a:r>
                      <a:r>
                        <a:rPr lang="it-IT" sz="1200" u="none" strike="noStrike" dirty="0" err="1">
                          <a:effectLst/>
                        </a:rPr>
                        <a:t>models</a:t>
                      </a:r>
                      <a:r>
                        <a:rPr lang="it-IT" sz="1200" u="none" strike="noStrike" dirty="0">
                          <a:effectLst/>
                        </a:rPr>
                        <a:t> and </a:t>
                      </a:r>
                      <a:r>
                        <a:rPr lang="it-IT" sz="1200" u="none" strike="noStrike" dirty="0" err="1">
                          <a:effectLst/>
                        </a:rPr>
                        <a:t>assembly</a:t>
                      </a:r>
                      <a:r>
                        <a:rPr lang="it-IT" sz="1200" u="none" strike="noStrike" dirty="0">
                          <a:effectLst/>
                        </a:rPr>
                        <a:t> </a:t>
                      </a:r>
                      <a:r>
                        <a:rPr lang="it-IT" sz="1200" u="none" strike="noStrike" dirty="0" err="1">
                          <a:effectLst/>
                        </a:rPr>
                        <a:t>manual</a:t>
                      </a:r>
                      <a:endParaRPr lang="it-IT" sz="1200" b="0" i="0" u="none" strike="noStrike" dirty="0">
                        <a:solidFill>
                          <a:srgbClr val="000000"/>
                        </a:solidFill>
                        <a:effectLst/>
                        <a:latin typeface="Calibri" panose="020F0502020204030204" pitchFamily="34" charset="0"/>
                      </a:endParaRPr>
                    </a:p>
                  </a:txBody>
                  <a:tcPr marL="8058" marR="8058" marT="8058" marB="0" anchor="b"/>
                </a:tc>
                <a:tc>
                  <a:txBody>
                    <a:bodyPr/>
                    <a:lstStyle/>
                    <a:p>
                      <a:pPr algn="ctr" fontAlgn="b"/>
                      <a:r>
                        <a:rPr lang="it-IT" sz="1200" u="none" strike="noStrike">
                          <a:effectLst/>
                        </a:rPr>
                        <a:t>in-kind</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ctr" fontAlgn="b"/>
                      <a:r>
                        <a:rPr lang="it-IT" sz="1200" u="none" strike="noStrike">
                          <a:effectLst/>
                        </a:rPr>
                        <a:t>Y</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it-IT" sz="1200" u="none" strike="noStrike">
                          <a:effectLst/>
                        </a:rPr>
                        <a:t>100</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it-IT" sz="1200" u="none" strike="noStrike">
                          <a:effectLst/>
                        </a:rPr>
                        <a:t>0</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it-IT" sz="1200" u="none" strike="noStrike">
                          <a:effectLst/>
                        </a:rPr>
                        <a:t>0</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8058" marR="8058" marT="8058" marB="0" anchor="b"/>
                </a:tc>
                <a:extLst>
                  <a:ext uri="{0D108BD9-81ED-4DB2-BD59-A6C34878D82A}">
                    <a16:rowId xmlns:a16="http://schemas.microsoft.com/office/drawing/2014/main" val="1039223909"/>
                  </a:ext>
                </a:extLst>
              </a:tr>
              <a:tr h="215367">
                <a:tc>
                  <a:txBody>
                    <a:bodyPr/>
                    <a:lstStyle/>
                    <a:p>
                      <a:pPr algn="ctr" fontAlgn="b"/>
                      <a:r>
                        <a:rPr lang="it-IT" sz="1200" u="none" strike="noStrike" dirty="0">
                          <a:effectLst/>
                        </a:rPr>
                        <a:t>A.6</a:t>
                      </a:r>
                      <a:endParaRPr lang="it-IT" sz="1200" b="0" i="0" u="none" strike="noStrike" dirty="0">
                        <a:solidFill>
                          <a:srgbClr val="000000"/>
                        </a:solidFill>
                        <a:effectLst/>
                        <a:latin typeface="Calibri" panose="020F0502020204030204" pitchFamily="34" charset="0"/>
                      </a:endParaRPr>
                    </a:p>
                  </a:txBody>
                  <a:tcPr marL="8058" marR="8058" marT="8058" marB="0" anchor="b"/>
                </a:tc>
                <a:tc>
                  <a:txBody>
                    <a:bodyPr/>
                    <a:lstStyle/>
                    <a:p>
                      <a:pPr algn="l" fontAlgn="b"/>
                      <a:r>
                        <a:rPr lang="it-IT" sz="1200" u="none" strike="noStrike">
                          <a:effectLst/>
                        </a:rPr>
                        <a:t>Disassembly, packaging and transport to FNAL</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ctr" fontAlgn="b"/>
                      <a:r>
                        <a:rPr lang="it-IT" sz="1200" u="none" strike="noStrike">
                          <a:effectLst/>
                        </a:rPr>
                        <a:t>in-kind</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ctr" fontAlgn="b"/>
                      <a:r>
                        <a:rPr lang="it-IT" sz="1200" u="none" strike="noStrike">
                          <a:effectLst/>
                        </a:rPr>
                        <a:t>Y</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it-IT" sz="1200" u="none" strike="noStrike">
                          <a:effectLst/>
                        </a:rPr>
                        <a:t>100</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it-IT" sz="1200" u="none" strike="noStrike">
                          <a:effectLst/>
                        </a:rPr>
                        <a:t>0</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it-IT" sz="1200" u="none" strike="noStrike">
                          <a:effectLst/>
                        </a:rPr>
                        <a:t>0</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it-IT" sz="1200" b="0" i="0" u="none" strike="noStrike" dirty="0">
                        <a:solidFill>
                          <a:srgbClr val="000000"/>
                        </a:solidFill>
                        <a:effectLst/>
                        <a:latin typeface="Calibri" panose="020F0502020204030204" pitchFamily="34" charset="0"/>
                      </a:endParaRPr>
                    </a:p>
                  </a:txBody>
                  <a:tcPr marL="8058" marR="8058" marT="8058" marB="0" anchor="b"/>
                </a:tc>
                <a:extLst>
                  <a:ext uri="{0D108BD9-81ED-4DB2-BD59-A6C34878D82A}">
                    <a16:rowId xmlns:a16="http://schemas.microsoft.com/office/drawing/2014/main" val="3499714289"/>
                  </a:ext>
                </a:extLst>
              </a:tr>
              <a:tr h="202699">
                <a:tc>
                  <a:txBody>
                    <a:bodyPr/>
                    <a:lstStyle/>
                    <a:p>
                      <a:pPr algn="ctr" fontAlgn="b"/>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ctr" fontAlgn="b"/>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8058" marR="8058" marT="8058" marB="0" anchor="b"/>
                </a:tc>
                <a:extLst>
                  <a:ext uri="{0D108BD9-81ED-4DB2-BD59-A6C34878D82A}">
                    <a16:rowId xmlns:a16="http://schemas.microsoft.com/office/drawing/2014/main" val="3093075251"/>
                  </a:ext>
                </a:extLst>
              </a:tr>
              <a:tr h="202699">
                <a:tc>
                  <a:txBody>
                    <a:bodyPr/>
                    <a:lstStyle/>
                    <a:p>
                      <a:pPr algn="ctr" fontAlgn="b"/>
                      <a:r>
                        <a:rPr lang="it-IT" sz="1200" u="none" strike="noStrike">
                          <a:effectLst/>
                        </a:rPr>
                        <a:t>B</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r>
                        <a:rPr lang="it-IT" sz="1200" b="1" i="1" u="none" strike="noStrike" dirty="0" err="1">
                          <a:effectLst/>
                        </a:rPr>
                        <a:t>Superconducting</a:t>
                      </a:r>
                      <a:r>
                        <a:rPr lang="it-IT" sz="1200" b="1" i="1" u="none" strike="noStrike" dirty="0">
                          <a:effectLst/>
                        </a:rPr>
                        <a:t> </a:t>
                      </a:r>
                      <a:r>
                        <a:rPr lang="it-IT" sz="1200" b="1" i="1" u="none" strike="noStrike" dirty="0" err="1">
                          <a:effectLst/>
                        </a:rPr>
                        <a:t>magnet</a:t>
                      </a:r>
                      <a:endParaRPr lang="it-IT" sz="1200" b="1" i="1" u="none" strike="noStrike" dirty="0">
                        <a:solidFill>
                          <a:srgbClr val="000000"/>
                        </a:solidFill>
                        <a:effectLst/>
                        <a:latin typeface="Calibri" panose="020F0502020204030204" pitchFamily="34" charset="0"/>
                      </a:endParaRPr>
                    </a:p>
                  </a:txBody>
                  <a:tcPr marL="8058" marR="8058" marT="8058" marB="0" anchor="b"/>
                </a:tc>
                <a:tc>
                  <a:txBody>
                    <a:bodyPr/>
                    <a:lstStyle/>
                    <a:p>
                      <a:pPr algn="l" fontAlgn="b"/>
                      <a:endParaRPr lang="it-IT" sz="1200" b="0" i="0" u="none" strike="noStrike">
                        <a:solidFill>
                          <a:srgbClr val="FF0000"/>
                        </a:solidFill>
                        <a:effectLst/>
                        <a:latin typeface="Calibri" panose="020F0502020204030204" pitchFamily="34" charset="0"/>
                      </a:endParaRPr>
                    </a:p>
                  </a:txBody>
                  <a:tcPr marL="8058" marR="8058" marT="8058" marB="0" anchor="b"/>
                </a:tc>
                <a:tc>
                  <a:txBody>
                    <a:bodyPr/>
                    <a:lstStyle/>
                    <a:p>
                      <a:pPr algn="ctr" fontAlgn="b"/>
                      <a:endParaRPr lang="it-IT" sz="1200" b="0" i="0" u="none" strike="noStrike">
                        <a:solidFill>
                          <a:srgbClr val="FF0000"/>
                        </a:solidFill>
                        <a:effectLst/>
                        <a:latin typeface="Calibri" panose="020F0502020204030204" pitchFamily="34" charset="0"/>
                      </a:endParaRPr>
                    </a:p>
                  </a:txBody>
                  <a:tcPr marL="8058" marR="8058" marT="8058" marB="0" anchor="b"/>
                </a:tc>
                <a:tc>
                  <a:txBody>
                    <a:bodyPr/>
                    <a:lstStyle/>
                    <a:p>
                      <a:pPr algn="r" fontAlgn="b"/>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8058" marR="8058" marT="8058" marB="0" anchor="b"/>
                </a:tc>
                <a:extLst>
                  <a:ext uri="{0D108BD9-81ED-4DB2-BD59-A6C34878D82A}">
                    <a16:rowId xmlns:a16="http://schemas.microsoft.com/office/drawing/2014/main" val="1964959176"/>
                  </a:ext>
                </a:extLst>
              </a:tr>
              <a:tr h="202699">
                <a:tc>
                  <a:txBody>
                    <a:bodyPr/>
                    <a:lstStyle/>
                    <a:p>
                      <a:pPr algn="ctr" fontAlgn="b"/>
                      <a:r>
                        <a:rPr lang="it-IT" sz="1200" u="none" strike="noStrike">
                          <a:effectLst/>
                        </a:rPr>
                        <a:t>B.1</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r>
                        <a:rPr lang="it-IT" sz="1200" u="none" strike="noStrike">
                          <a:effectLst/>
                        </a:rPr>
                        <a:t>Magnet's main cryostat</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ctr" fontAlgn="b"/>
                      <a:r>
                        <a:rPr lang="it-IT" sz="1200" u="none" strike="noStrike">
                          <a:effectLst/>
                        </a:rPr>
                        <a:t>in-kind</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ctr" fontAlgn="b"/>
                      <a:r>
                        <a:rPr lang="it-IT" sz="1200" u="none" strike="noStrike">
                          <a:effectLst/>
                        </a:rPr>
                        <a:t>N</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it-IT" sz="1200" u="none" strike="noStrike">
                          <a:effectLst/>
                        </a:rPr>
                        <a:t>100</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it-IT" sz="1200" u="none" strike="noStrike">
                          <a:effectLst/>
                        </a:rPr>
                        <a:t>0</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it-IT" sz="1200" u="none" strike="noStrike">
                          <a:effectLst/>
                        </a:rPr>
                        <a:t>0</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8058" marR="8058" marT="8058" marB="0" anchor="b"/>
                </a:tc>
                <a:extLst>
                  <a:ext uri="{0D108BD9-81ED-4DB2-BD59-A6C34878D82A}">
                    <a16:rowId xmlns:a16="http://schemas.microsoft.com/office/drawing/2014/main" val="2691212246"/>
                  </a:ext>
                </a:extLst>
              </a:tr>
              <a:tr h="202699">
                <a:tc>
                  <a:txBody>
                    <a:bodyPr/>
                    <a:lstStyle/>
                    <a:p>
                      <a:pPr algn="ctr" fontAlgn="b"/>
                      <a:r>
                        <a:rPr lang="it-IT" sz="1200" u="none" strike="noStrike">
                          <a:effectLst/>
                        </a:rPr>
                        <a:t>B.2</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r>
                        <a:rPr lang="it-IT" sz="1200" u="none" strike="noStrike">
                          <a:effectLst/>
                        </a:rPr>
                        <a:t>Superconducting coil</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ctr" fontAlgn="b"/>
                      <a:r>
                        <a:rPr lang="it-IT" sz="1200" u="none" strike="noStrike">
                          <a:effectLst/>
                        </a:rPr>
                        <a:t>in-kind</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ctr" fontAlgn="b"/>
                      <a:r>
                        <a:rPr lang="it-IT" sz="1200" u="none" strike="noStrike">
                          <a:effectLst/>
                        </a:rPr>
                        <a:t>N</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it-IT" sz="1200" u="none" strike="noStrike">
                          <a:effectLst/>
                        </a:rPr>
                        <a:t>100</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it-IT" sz="1200" u="none" strike="noStrike">
                          <a:effectLst/>
                        </a:rPr>
                        <a:t>0</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it-IT" sz="1200" u="none" strike="noStrike">
                          <a:effectLst/>
                        </a:rPr>
                        <a:t>0</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8058" marR="8058" marT="8058" marB="0" anchor="b"/>
                </a:tc>
                <a:extLst>
                  <a:ext uri="{0D108BD9-81ED-4DB2-BD59-A6C34878D82A}">
                    <a16:rowId xmlns:a16="http://schemas.microsoft.com/office/drawing/2014/main" val="2132136803"/>
                  </a:ext>
                </a:extLst>
              </a:tr>
              <a:tr h="430734">
                <a:tc>
                  <a:txBody>
                    <a:bodyPr/>
                    <a:lstStyle/>
                    <a:p>
                      <a:pPr algn="ctr" fontAlgn="b"/>
                      <a:r>
                        <a:rPr lang="it-IT" sz="1200" u="none" strike="noStrike">
                          <a:effectLst/>
                        </a:rPr>
                        <a:t>B.3</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r>
                        <a:rPr lang="it-IT" sz="1200" u="none" strike="noStrike">
                          <a:effectLst/>
                        </a:rPr>
                        <a:t>Internal cooling circuits (heat exchangers)Internal cooling circuits (heat exchangers)</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ctr" fontAlgn="b"/>
                      <a:r>
                        <a:rPr lang="it-IT" sz="1200" u="none" strike="noStrike">
                          <a:effectLst/>
                        </a:rPr>
                        <a:t>in-kind</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ctr" fontAlgn="b"/>
                      <a:r>
                        <a:rPr lang="it-IT" sz="1200" u="none" strike="noStrike">
                          <a:effectLst/>
                        </a:rPr>
                        <a:t>N</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it-IT" sz="1200" u="none" strike="noStrike">
                          <a:effectLst/>
                        </a:rPr>
                        <a:t>100</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it-IT" sz="1200" u="none" strike="noStrike">
                          <a:effectLst/>
                        </a:rPr>
                        <a:t>0</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it-IT" sz="1200" u="none" strike="noStrike">
                          <a:effectLst/>
                        </a:rPr>
                        <a:t>0</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8058" marR="8058" marT="8058" marB="0" anchor="b"/>
                </a:tc>
                <a:extLst>
                  <a:ext uri="{0D108BD9-81ED-4DB2-BD59-A6C34878D82A}">
                    <a16:rowId xmlns:a16="http://schemas.microsoft.com/office/drawing/2014/main" val="694083569"/>
                  </a:ext>
                </a:extLst>
              </a:tr>
              <a:tr h="430734">
                <a:tc>
                  <a:txBody>
                    <a:bodyPr/>
                    <a:lstStyle/>
                    <a:p>
                      <a:pPr algn="ctr" fontAlgn="b"/>
                      <a:r>
                        <a:rPr lang="it-IT" sz="1200" u="none" strike="noStrike">
                          <a:effectLst/>
                        </a:rPr>
                        <a:t>B.4</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r>
                        <a:rPr lang="it-IT" sz="1200" u="none" strike="noStrike">
                          <a:effectLst/>
                        </a:rPr>
                        <a:t>All the internal (to the cryostat) cryogenic equipment (valves, sensors, probes, interfaces)</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ctr" fontAlgn="b"/>
                      <a:r>
                        <a:rPr lang="it-IT" sz="1200" u="none" strike="noStrike">
                          <a:effectLst/>
                        </a:rPr>
                        <a:t>in-kind</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ctr" fontAlgn="b"/>
                      <a:r>
                        <a:rPr lang="it-IT" sz="1200" u="none" strike="noStrike">
                          <a:effectLst/>
                        </a:rPr>
                        <a:t>N</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it-IT" sz="1200" u="none" strike="noStrike">
                          <a:effectLst/>
                        </a:rPr>
                        <a:t>100</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it-IT" sz="1200" u="none" strike="noStrike">
                          <a:effectLst/>
                        </a:rPr>
                        <a:t>0</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it-IT" sz="1200" u="none" strike="noStrike">
                          <a:effectLst/>
                        </a:rPr>
                        <a:t>0</a:t>
                      </a:r>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it-IT" sz="1200" b="0" i="0" u="none" strike="noStrike" dirty="0">
                        <a:solidFill>
                          <a:srgbClr val="000000"/>
                        </a:solidFill>
                        <a:effectLst/>
                        <a:latin typeface="Calibri" panose="020F0502020204030204" pitchFamily="34" charset="0"/>
                      </a:endParaRPr>
                    </a:p>
                  </a:txBody>
                  <a:tcPr marL="8058" marR="8058" marT="8058" marB="0" anchor="b"/>
                </a:tc>
                <a:extLst>
                  <a:ext uri="{0D108BD9-81ED-4DB2-BD59-A6C34878D82A}">
                    <a16:rowId xmlns:a16="http://schemas.microsoft.com/office/drawing/2014/main" val="3753968686"/>
                  </a:ext>
                </a:extLst>
              </a:tr>
            </a:tbl>
          </a:graphicData>
        </a:graphic>
      </p:graphicFrame>
    </p:spTree>
    <p:extLst>
      <p:ext uri="{BB962C8B-B14F-4D97-AF65-F5344CB8AC3E}">
        <p14:creationId xmlns:p14="http://schemas.microsoft.com/office/powerpoint/2010/main" val="510577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466003" y="6495483"/>
            <a:ext cx="8218636" cy="237285"/>
          </a:xfrm>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28463" y="193832"/>
            <a:ext cx="9410655" cy="492369"/>
          </a:xfrm>
        </p:spPr>
        <p:txBody>
          <a:bodyPr>
            <a:noAutofit/>
          </a:bodyPr>
          <a:lstStyle/>
          <a:p>
            <a:r>
              <a:rPr lang="en-US" sz="3200" b="1" dirty="0">
                <a:solidFill>
                  <a:schemeClr val="accent5">
                    <a:lumMod val="50000"/>
                  </a:schemeClr>
                </a:solidFill>
              </a:rPr>
              <a:t>Outline</a:t>
            </a:r>
          </a:p>
        </p:txBody>
      </p:sp>
      <p:sp>
        <p:nvSpPr>
          <p:cNvPr id="6" name="Content Placeholder 1">
            <a:extLst>
              <a:ext uri="{FF2B5EF4-FFF2-40B4-BE49-F238E27FC236}">
                <a16:creationId xmlns:a16="http://schemas.microsoft.com/office/drawing/2014/main" id="{DB755035-5425-ED4B-B239-D65655BF75A5}"/>
              </a:ext>
            </a:extLst>
          </p:cNvPr>
          <p:cNvSpPr txBox="1">
            <a:spLocks/>
          </p:cNvSpPr>
          <p:nvPr/>
        </p:nvSpPr>
        <p:spPr>
          <a:xfrm>
            <a:off x="619760" y="1050842"/>
            <a:ext cx="11023600" cy="5258518"/>
          </a:xfrm>
          <a:prstGeom prst="rect">
            <a:avLst/>
          </a:prstGeom>
          <a:noFill/>
        </p:spPr>
        <p:txBody>
          <a:bodyPr vert="horz" lIns="0" tIns="0" rIns="0" bIns="0" rtlCol="0">
            <a:noAutofit/>
          </a:bodyPr>
          <a:lstStyle>
            <a:lvl1pPr marL="342900" indent="-228600" algn="l" defTabSz="914400" rtl="0" eaLnBrk="1" latinLnBrk="0" hangingPunct="1">
              <a:lnSpc>
                <a:spcPct val="90000"/>
              </a:lnSpc>
              <a:spcBef>
                <a:spcPts val="1000"/>
              </a:spcBef>
              <a:buFont typeface="Arial" panose="020B0604020202020204" pitchFamily="34" charset="0"/>
              <a:buChar char="•"/>
              <a:defRPr sz="2200" kern="1200" baseline="0">
                <a:solidFill>
                  <a:srgbClr val="404040"/>
                </a:solidFill>
                <a:latin typeface="Calibri" panose="020F0502020204030204" pitchFamily="34" charset="0"/>
                <a:ea typeface="+mn-ea"/>
                <a:cs typeface="Calibri" panose="020F0502020204030204" pitchFamily="34" charset="0"/>
              </a:defRPr>
            </a:lvl1pPr>
            <a:lvl2pPr marL="5715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404040"/>
                </a:solidFill>
                <a:latin typeface="Calibri" panose="020F0502020204030204" pitchFamily="34" charset="0"/>
                <a:ea typeface="+mn-ea"/>
                <a:cs typeface="Calibri" panose="020F0502020204030204" pitchFamily="34" charset="0"/>
              </a:defRPr>
            </a:lvl2pPr>
            <a:lvl3pPr marL="8001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4040"/>
                </a:solidFill>
                <a:latin typeface="Calibri" panose="020F0502020204030204" pitchFamily="34" charset="0"/>
                <a:ea typeface="+mn-ea"/>
                <a:cs typeface="Calibri" panose="020F0502020204030204" pitchFamily="34" charset="0"/>
              </a:defRPr>
            </a:lvl3pPr>
            <a:lvl4pPr marL="1028700" indent="-228600" algn="l" defTabSz="914400" rtl="0" eaLnBrk="1" latinLnBrk="0" hangingPunct="1">
              <a:lnSpc>
                <a:spcPct val="90000"/>
              </a:lnSpc>
              <a:spcBef>
                <a:spcPts val="500"/>
              </a:spcBef>
              <a:buFont typeface="Arial" panose="020B0604020202020204" pitchFamily="34" charset="0"/>
              <a:buChar char="–"/>
              <a:defRPr sz="1600" kern="1200" baseline="0">
                <a:solidFill>
                  <a:srgbClr val="404040"/>
                </a:solidFill>
                <a:latin typeface="Calibri" panose="020F0502020204030204" pitchFamily="34" charset="0"/>
                <a:ea typeface="+mn-ea"/>
                <a:cs typeface="Calibri" panose="020F0502020204030204" pitchFamily="34" charset="0"/>
              </a:defRPr>
            </a:lvl4pPr>
            <a:lvl5pPr marL="1257300" indent="-228600" algn="l" defTabSz="914400" rtl="0" eaLnBrk="1" latinLnBrk="0" hangingPunct="1">
              <a:lnSpc>
                <a:spcPct val="90000"/>
              </a:lnSpc>
              <a:spcBef>
                <a:spcPts val="500"/>
              </a:spcBef>
              <a:buFont typeface="Arial" panose="020B0604020202020204" pitchFamily="34" charset="0"/>
              <a:buChar char="•"/>
              <a:defRPr sz="1600" kern="1200" baseline="0">
                <a:solidFill>
                  <a:srgbClr val="40404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58955" lvl="1" indent="-457200">
              <a:lnSpc>
                <a:spcPct val="150000"/>
              </a:lnSpc>
              <a:spcBef>
                <a:spcPts val="0"/>
              </a:spcBef>
              <a:buClr>
                <a:schemeClr val="accent3">
                  <a:lumMod val="75000"/>
                </a:schemeClr>
              </a:buClr>
              <a:buSzPct val="100000"/>
              <a:buFont typeface="System Font Regular"/>
              <a:buChar char="●"/>
            </a:pPr>
            <a:r>
              <a:rPr lang="en-US" sz="2800" dirty="0">
                <a:solidFill>
                  <a:schemeClr val="accent5">
                    <a:lumMod val="50000"/>
                  </a:schemeClr>
                </a:solidFill>
              </a:rPr>
              <a:t>Underground installation</a:t>
            </a:r>
          </a:p>
          <a:p>
            <a:pPr marL="558955" lvl="1" indent="-457200">
              <a:lnSpc>
                <a:spcPct val="150000"/>
              </a:lnSpc>
              <a:spcBef>
                <a:spcPts val="0"/>
              </a:spcBef>
              <a:buClr>
                <a:schemeClr val="accent3">
                  <a:lumMod val="75000"/>
                </a:schemeClr>
              </a:buClr>
              <a:buSzPct val="100000"/>
              <a:buFont typeface="System Font Regular"/>
              <a:buChar char="●"/>
            </a:pPr>
            <a:r>
              <a:rPr lang="en-US" sz="2800" dirty="0">
                <a:solidFill>
                  <a:schemeClr val="accent5">
                    <a:lumMod val="50000"/>
                  </a:schemeClr>
                </a:solidFill>
              </a:rPr>
              <a:t>Interfaces</a:t>
            </a:r>
          </a:p>
          <a:p>
            <a:pPr marL="558955" lvl="1" indent="-457200">
              <a:lnSpc>
                <a:spcPct val="150000"/>
              </a:lnSpc>
              <a:spcBef>
                <a:spcPts val="0"/>
              </a:spcBef>
              <a:buClr>
                <a:schemeClr val="accent3">
                  <a:lumMod val="75000"/>
                </a:schemeClr>
              </a:buClr>
              <a:buSzPct val="100000"/>
              <a:buFont typeface="System Font Regular"/>
              <a:buChar char="●"/>
            </a:pPr>
            <a:r>
              <a:rPr lang="en-US" sz="2800" dirty="0">
                <a:solidFill>
                  <a:schemeClr val="accent5">
                    <a:lumMod val="50000"/>
                  </a:schemeClr>
                </a:solidFill>
              </a:rPr>
              <a:t>Internal DUNE MoU and sharing of responsibilities</a:t>
            </a:r>
          </a:p>
          <a:p>
            <a:pPr marL="558955" lvl="1" indent="-457200">
              <a:lnSpc>
                <a:spcPct val="150000"/>
              </a:lnSpc>
              <a:spcBef>
                <a:spcPts val="0"/>
              </a:spcBef>
              <a:buClr>
                <a:schemeClr val="accent3">
                  <a:lumMod val="75000"/>
                </a:schemeClr>
              </a:buClr>
              <a:buSzPct val="100000"/>
              <a:buFont typeface="System Font Regular"/>
              <a:buChar char="●"/>
            </a:pPr>
            <a:r>
              <a:rPr lang="en-US" sz="2800" dirty="0">
                <a:solidFill>
                  <a:schemeClr val="accent5">
                    <a:lumMod val="50000"/>
                  </a:schemeClr>
                </a:solidFill>
              </a:rPr>
              <a:t>Organizational Structure and Technical Working Groups</a:t>
            </a:r>
          </a:p>
          <a:p>
            <a:pPr marL="558955" lvl="1" indent="-457200">
              <a:lnSpc>
                <a:spcPct val="150000"/>
              </a:lnSpc>
              <a:spcBef>
                <a:spcPts val="0"/>
              </a:spcBef>
              <a:buClr>
                <a:schemeClr val="accent3">
                  <a:lumMod val="75000"/>
                </a:schemeClr>
              </a:buClr>
              <a:buSzPct val="100000"/>
              <a:buFont typeface="System Font Regular"/>
              <a:buChar char="●"/>
            </a:pPr>
            <a:r>
              <a:rPr lang="en-US" sz="2800" dirty="0">
                <a:solidFill>
                  <a:schemeClr val="accent5">
                    <a:lumMod val="50000"/>
                  </a:schemeClr>
                </a:solidFill>
              </a:rPr>
              <a:t>High level Milestones</a:t>
            </a:r>
          </a:p>
          <a:p>
            <a:pPr marL="558955" lvl="1" indent="-457200">
              <a:lnSpc>
                <a:spcPct val="150000"/>
              </a:lnSpc>
              <a:spcBef>
                <a:spcPts val="0"/>
              </a:spcBef>
              <a:buClr>
                <a:schemeClr val="accent3">
                  <a:lumMod val="75000"/>
                </a:schemeClr>
              </a:buClr>
              <a:buSzPct val="100000"/>
              <a:buFont typeface="System Font Regular"/>
              <a:buChar char="●"/>
            </a:pPr>
            <a:r>
              <a:rPr lang="en-US" sz="2800" dirty="0">
                <a:solidFill>
                  <a:schemeClr val="accent5">
                    <a:lumMod val="50000"/>
                  </a:schemeClr>
                </a:solidFill>
              </a:rPr>
              <a:t>Conclusions</a:t>
            </a:r>
          </a:p>
          <a:p>
            <a:pPr marL="558955" lvl="1" indent="-457200">
              <a:lnSpc>
                <a:spcPct val="150000"/>
              </a:lnSpc>
              <a:spcBef>
                <a:spcPts val="0"/>
              </a:spcBef>
              <a:buClr>
                <a:schemeClr val="accent3">
                  <a:lumMod val="75000"/>
                </a:schemeClr>
              </a:buClr>
              <a:buSzPct val="100000"/>
              <a:buFont typeface="System Font Regular"/>
              <a:buChar char="●"/>
            </a:pPr>
            <a:endParaRPr lang="en-US" sz="2800" dirty="0">
              <a:solidFill>
                <a:schemeClr val="accent5">
                  <a:lumMod val="50000"/>
                </a:schemeClr>
              </a:solidFill>
            </a:endParaRPr>
          </a:p>
        </p:txBody>
      </p:sp>
    </p:spTree>
    <p:extLst>
      <p:ext uri="{BB962C8B-B14F-4D97-AF65-F5344CB8AC3E}">
        <p14:creationId xmlns:p14="http://schemas.microsoft.com/office/powerpoint/2010/main" val="3398314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9907706" cy="492369"/>
          </a:xfrm>
        </p:spPr>
        <p:txBody>
          <a:bodyPr>
            <a:noAutofit/>
          </a:bodyPr>
          <a:lstStyle/>
          <a:p>
            <a:r>
              <a:rPr lang="en-US" sz="3200" b="1" dirty="0">
                <a:solidFill>
                  <a:schemeClr val="accent5">
                    <a:lumMod val="50000"/>
                  </a:schemeClr>
                </a:solidFill>
              </a:rPr>
              <a:t>Technical Working Groups</a:t>
            </a:r>
          </a:p>
        </p:txBody>
      </p:sp>
      <p:sp>
        <p:nvSpPr>
          <p:cNvPr id="2" name="TextBox 1">
            <a:extLst>
              <a:ext uri="{FF2B5EF4-FFF2-40B4-BE49-F238E27FC236}">
                <a16:creationId xmlns:a16="http://schemas.microsoft.com/office/drawing/2014/main" id="{BEB8DAF4-16BE-4D4A-82D6-AE8BBD54C17B}"/>
              </a:ext>
            </a:extLst>
          </p:cNvPr>
          <p:cNvSpPr txBox="1"/>
          <p:nvPr/>
        </p:nvSpPr>
        <p:spPr>
          <a:xfrm>
            <a:off x="3495040" y="5488933"/>
            <a:ext cx="5344160" cy="830997"/>
          </a:xfrm>
          <a:prstGeom prst="rect">
            <a:avLst/>
          </a:prstGeom>
          <a:solidFill>
            <a:schemeClr val="accent1">
              <a:lumMod val="20000"/>
              <a:lumOff val="80000"/>
            </a:schemeClr>
          </a:solidFill>
          <a:ln>
            <a:solidFill>
              <a:schemeClr val="accent1"/>
            </a:solidFill>
          </a:ln>
        </p:spPr>
        <p:txBody>
          <a:bodyPr wrap="square" rtlCol="0">
            <a:spAutoFit/>
          </a:bodyPr>
          <a:lstStyle/>
          <a:p>
            <a:pPr algn="ctr"/>
            <a:r>
              <a:rPr lang="en-US" sz="2400" b="1" dirty="0">
                <a:solidFill>
                  <a:srgbClr val="FF0000"/>
                </a:solidFill>
              </a:rPr>
              <a:t>Additional working groups can be defined, according to specific needs.</a:t>
            </a:r>
          </a:p>
        </p:txBody>
      </p:sp>
      <p:sp>
        <p:nvSpPr>
          <p:cNvPr id="14" name="CasellaDiTesto 7">
            <a:extLst>
              <a:ext uri="{FF2B5EF4-FFF2-40B4-BE49-F238E27FC236}">
                <a16:creationId xmlns:a16="http://schemas.microsoft.com/office/drawing/2014/main" id="{9D412A1C-E607-694F-AFF2-EC1792CE8A3D}"/>
              </a:ext>
            </a:extLst>
          </p:cNvPr>
          <p:cNvSpPr txBox="1"/>
          <p:nvPr/>
        </p:nvSpPr>
        <p:spPr>
          <a:xfrm>
            <a:off x="1487549" y="968905"/>
            <a:ext cx="8667135" cy="923330"/>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Helvetica" pitchFamily="2" charset="0"/>
              </a:rPr>
              <a:t>Collection of individuals/Institutions interest (January 2022)</a:t>
            </a:r>
          </a:p>
          <a:p>
            <a:pPr marL="285750" indent="-285750">
              <a:buFont typeface="Arial" panose="020B0604020202020204" pitchFamily="34" charset="0"/>
              <a:buChar char="•"/>
            </a:pPr>
            <a:r>
              <a:rPr lang="en-GB" dirty="0">
                <a:latin typeface="Helvetica" pitchFamily="2" charset="0"/>
              </a:rPr>
              <a:t>Identification of preliminary chairs </a:t>
            </a:r>
          </a:p>
          <a:p>
            <a:pPr marL="285750" indent="-285750">
              <a:buFont typeface="Arial" panose="020B0604020202020204" pitchFamily="34" charset="0"/>
              <a:buChar char="•"/>
            </a:pPr>
            <a:r>
              <a:rPr lang="en-GB" dirty="0">
                <a:latin typeface="Helvetica" pitchFamily="2" charset="0"/>
              </a:rPr>
              <a:t>Working Groups started meeting during February 2022</a:t>
            </a:r>
          </a:p>
        </p:txBody>
      </p:sp>
      <p:sp>
        <p:nvSpPr>
          <p:cNvPr id="17" name="Rettangolo 3">
            <a:extLst>
              <a:ext uri="{FF2B5EF4-FFF2-40B4-BE49-F238E27FC236}">
                <a16:creationId xmlns:a16="http://schemas.microsoft.com/office/drawing/2014/main" id="{566414CF-5929-6A49-9DF5-07BAE764D444}"/>
              </a:ext>
            </a:extLst>
          </p:cNvPr>
          <p:cNvSpPr/>
          <p:nvPr/>
        </p:nvSpPr>
        <p:spPr>
          <a:xfrm>
            <a:off x="526466" y="1993163"/>
            <a:ext cx="11259134" cy="3446264"/>
          </a:xfrm>
          <a:prstGeom prst="rect">
            <a:avLst/>
          </a:prstGeom>
        </p:spPr>
        <p:txBody>
          <a:bodyPr wrap="square">
            <a:spAutoFit/>
          </a:bodyPr>
          <a:lstStyle/>
          <a:p>
            <a:pPr>
              <a:lnSpc>
                <a:spcPts val="2540"/>
              </a:lnSpc>
            </a:pPr>
            <a:r>
              <a:rPr lang="en-US" sz="2400" dirty="0"/>
              <a:t>	Activities / Sub-systems 			Initial chair(s)</a:t>
            </a:r>
            <a:endParaRPr lang="it-IT" sz="2400" dirty="0"/>
          </a:p>
          <a:p>
            <a:pPr lvl="0">
              <a:lnSpc>
                <a:spcPts val="2540"/>
              </a:lnSpc>
            </a:pPr>
            <a:endParaRPr lang="it-IT" sz="2400" b="1" dirty="0">
              <a:ea typeface="Calibri" panose="020F0502020204030204" pitchFamily="34" charset="0"/>
              <a:cs typeface="Times New Roman" panose="02020603050405020304" pitchFamily="18" charset="0"/>
            </a:endParaRPr>
          </a:p>
          <a:p>
            <a:pPr marL="342900" indent="-342900">
              <a:lnSpc>
                <a:spcPct val="150000"/>
              </a:lnSpc>
              <a:buFont typeface="+mj-lt"/>
              <a:buAutoNum type="arabicParenR"/>
            </a:pPr>
            <a:r>
              <a:rPr lang="en-US" sz="2400" b="1" dirty="0">
                <a:ea typeface="Calibri" panose="020F0502020204030204" pitchFamily="34" charset="0"/>
                <a:cs typeface="Times New Roman" panose="02020603050405020304" pitchFamily="18" charset="0"/>
              </a:rPr>
              <a:t>Magnet and Yoke				</a:t>
            </a:r>
            <a:r>
              <a:rPr lang="en-US" sz="2400" i="1" dirty="0">
                <a:ea typeface="Calibri" panose="020F0502020204030204" pitchFamily="34" charset="0"/>
                <a:cs typeface="Times New Roman" panose="02020603050405020304" pitchFamily="18" charset="0"/>
              </a:rPr>
              <a:t>G. </a:t>
            </a:r>
            <a:r>
              <a:rPr lang="en-US" sz="2400" i="1" dirty="0" err="1">
                <a:ea typeface="Calibri" panose="020F0502020204030204" pitchFamily="34" charset="0"/>
                <a:cs typeface="Times New Roman" panose="02020603050405020304" pitchFamily="18" charset="0"/>
              </a:rPr>
              <a:t>Delle</a:t>
            </a:r>
            <a:r>
              <a:rPr lang="en-US" sz="2400" i="1" dirty="0">
                <a:ea typeface="Calibri" panose="020F0502020204030204" pitchFamily="34" charset="0"/>
                <a:cs typeface="Times New Roman" panose="02020603050405020304" pitchFamily="18" charset="0"/>
              </a:rPr>
              <a:t> Monache</a:t>
            </a:r>
            <a:endParaRPr lang="it-IT" sz="2400" dirty="0">
              <a:ea typeface="Calibri" panose="020F0502020204030204" pitchFamily="34" charset="0"/>
              <a:cs typeface="Times New Roman" panose="02020603050405020304" pitchFamily="18" charset="0"/>
            </a:endParaRPr>
          </a:p>
          <a:p>
            <a:pPr marL="342900" lvl="0" indent="-342900">
              <a:lnSpc>
                <a:spcPct val="150000"/>
              </a:lnSpc>
              <a:buFont typeface="+mj-lt"/>
              <a:buAutoNum type="arabicParenR"/>
            </a:pPr>
            <a:r>
              <a:rPr lang="it-IT" sz="2400" b="1" dirty="0">
                <a:ea typeface="Calibri" panose="020F0502020204030204" pitchFamily="34" charset="0"/>
                <a:cs typeface="Times New Roman" panose="02020603050405020304" pitchFamily="18" charset="0"/>
              </a:rPr>
              <a:t>ECAL					</a:t>
            </a:r>
            <a:r>
              <a:rPr lang="it-IT" sz="2400" i="1" dirty="0">
                <a:ea typeface="Calibri" panose="020F0502020204030204" pitchFamily="34" charset="0"/>
                <a:cs typeface="Times New Roman" panose="02020603050405020304" pitchFamily="18" charset="0"/>
              </a:rPr>
              <a:t>D. Domenici, A. Di Domenico</a:t>
            </a:r>
            <a:endParaRPr lang="it-IT" sz="2400" dirty="0">
              <a:ea typeface="Calibri" panose="020F0502020204030204" pitchFamily="34" charset="0"/>
              <a:cs typeface="Times New Roman" panose="02020603050405020304" pitchFamily="18" charset="0"/>
            </a:endParaRPr>
          </a:p>
          <a:p>
            <a:pPr marL="342900" lvl="0" indent="-342900">
              <a:lnSpc>
                <a:spcPct val="150000"/>
              </a:lnSpc>
              <a:buFont typeface="+mj-lt"/>
              <a:buAutoNum type="arabicParenR"/>
            </a:pPr>
            <a:r>
              <a:rPr lang="it-IT" sz="2400" b="1" dirty="0">
                <a:ea typeface="Calibri" panose="020F0502020204030204" pitchFamily="34" charset="0"/>
                <a:cs typeface="Times New Roman" panose="02020603050405020304" pitchFamily="18" charset="0"/>
              </a:rPr>
              <a:t>STT						</a:t>
            </a:r>
            <a:r>
              <a:rPr lang="it-IT" sz="2400" i="1" dirty="0">
                <a:ea typeface="Calibri" panose="020F0502020204030204" pitchFamily="34" charset="0"/>
                <a:cs typeface="Times New Roman" panose="02020603050405020304" pitchFamily="18" charset="0"/>
              </a:rPr>
              <a:t>G. Sirri, S. Di Falco, </a:t>
            </a:r>
            <a:r>
              <a:rPr lang="it-IT" sz="2400" i="1" dirty="0" err="1">
                <a:ea typeface="Calibri" panose="020F0502020204030204" pitchFamily="34" charset="0"/>
                <a:cs typeface="Times New Roman" panose="02020603050405020304" pitchFamily="18" charset="0"/>
              </a:rPr>
              <a:t>R</a:t>
            </a:r>
            <a:r>
              <a:rPr lang="it-IT" sz="2400" i="1" dirty="0">
                <a:ea typeface="Calibri" panose="020F0502020204030204" pitchFamily="34" charset="0"/>
                <a:cs typeface="Times New Roman" panose="02020603050405020304" pitchFamily="18" charset="0"/>
              </a:rPr>
              <a:t>. Petti</a:t>
            </a:r>
            <a:endParaRPr lang="it-IT" sz="2400" dirty="0">
              <a:ea typeface="Calibri" panose="020F0502020204030204" pitchFamily="34" charset="0"/>
              <a:cs typeface="Times New Roman" panose="02020603050405020304" pitchFamily="18" charset="0"/>
            </a:endParaRPr>
          </a:p>
          <a:p>
            <a:pPr marL="342900" lvl="0" indent="-342900">
              <a:lnSpc>
                <a:spcPct val="150000"/>
              </a:lnSpc>
              <a:buFont typeface="+mj-lt"/>
              <a:buAutoNum type="arabicParenR"/>
            </a:pPr>
            <a:r>
              <a:rPr lang="it-IT" sz="2400" b="1" dirty="0">
                <a:ea typeface="Calibri" panose="020F0502020204030204" pitchFamily="34" charset="0"/>
                <a:cs typeface="Times New Roman" panose="02020603050405020304" pitchFamily="18" charset="0"/>
              </a:rPr>
              <a:t>GRAIN					</a:t>
            </a:r>
            <a:r>
              <a:rPr lang="it-IT" sz="2400" i="1" dirty="0">
                <a:ea typeface="Calibri" panose="020F0502020204030204" pitchFamily="34" charset="0"/>
                <a:cs typeface="Times New Roman" panose="02020603050405020304" pitchFamily="18" charset="0"/>
              </a:rPr>
              <a:t>A. Montanari, L. Di Noto</a:t>
            </a:r>
          </a:p>
          <a:p>
            <a:pPr marL="342900" indent="-342900">
              <a:lnSpc>
                <a:spcPct val="150000"/>
              </a:lnSpc>
              <a:buFont typeface="+mj-lt"/>
              <a:buAutoNum type="arabicParenR"/>
            </a:pPr>
            <a:r>
              <a:rPr lang="it-IT" sz="2400" b="1" dirty="0">
                <a:ea typeface="Calibri" panose="020F0502020204030204" pitchFamily="34" charset="0"/>
                <a:cs typeface="Times New Roman" panose="02020603050405020304" pitchFamily="18" charset="0"/>
              </a:rPr>
              <a:t>DAQ/Trigger &amp; Timing/Slow </a:t>
            </a:r>
            <a:r>
              <a:rPr lang="it-IT" sz="2400" b="1" dirty="0" err="1">
                <a:ea typeface="Calibri" panose="020F0502020204030204" pitchFamily="34" charset="0"/>
                <a:cs typeface="Times New Roman" panose="02020603050405020304" pitchFamily="18" charset="0"/>
              </a:rPr>
              <a:t>Controls</a:t>
            </a:r>
            <a:r>
              <a:rPr lang="it-IT" sz="2400" b="1" dirty="0">
                <a:ea typeface="Calibri" panose="020F0502020204030204" pitchFamily="34" charset="0"/>
                <a:cs typeface="Times New Roman" panose="02020603050405020304" pitchFamily="18" charset="0"/>
              </a:rPr>
              <a:t>	</a:t>
            </a:r>
            <a:r>
              <a:rPr lang="it-IT" sz="2400" i="1" dirty="0">
                <a:ea typeface="Calibri" panose="020F0502020204030204" pitchFamily="34" charset="0"/>
                <a:cs typeface="Times New Roman" panose="02020603050405020304" pitchFamily="18" charset="0"/>
              </a:rPr>
              <a:t>M. </a:t>
            </a:r>
            <a:r>
              <a:rPr lang="it-IT" sz="2400" i="1" dirty="0" err="1">
                <a:ea typeface="Calibri" panose="020F0502020204030204" pitchFamily="34" charset="0"/>
                <a:cs typeface="Times New Roman" panose="02020603050405020304" pitchFamily="18" charset="0"/>
              </a:rPr>
              <a:t>Pozzato</a:t>
            </a:r>
            <a:r>
              <a:rPr lang="it-IT" sz="2400" i="1" dirty="0">
                <a:ea typeface="Calibri" panose="020F0502020204030204" pitchFamily="34" charset="0"/>
                <a:cs typeface="Times New Roman" panose="02020603050405020304" pitchFamily="18" charset="0"/>
              </a:rPr>
              <a:t>, S. Di Domizio, C. Mariani</a:t>
            </a:r>
          </a:p>
        </p:txBody>
      </p:sp>
    </p:spTree>
    <p:extLst>
      <p:ext uri="{BB962C8B-B14F-4D97-AF65-F5344CB8AC3E}">
        <p14:creationId xmlns:p14="http://schemas.microsoft.com/office/powerpoint/2010/main" val="393796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9907706" cy="492369"/>
          </a:xfrm>
        </p:spPr>
        <p:txBody>
          <a:bodyPr>
            <a:noAutofit/>
          </a:bodyPr>
          <a:lstStyle/>
          <a:p>
            <a:r>
              <a:rPr lang="en-US" sz="3200" b="1" dirty="0">
                <a:solidFill>
                  <a:schemeClr val="accent5">
                    <a:lumMod val="50000"/>
                  </a:schemeClr>
                </a:solidFill>
              </a:rPr>
              <a:t>First set of high level milestones</a:t>
            </a:r>
          </a:p>
        </p:txBody>
      </p:sp>
      <p:sp>
        <p:nvSpPr>
          <p:cNvPr id="7" name="Content Placeholder 6">
            <a:extLst>
              <a:ext uri="{FF2B5EF4-FFF2-40B4-BE49-F238E27FC236}">
                <a16:creationId xmlns:a16="http://schemas.microsoft.com/office/drawing/2014/main" id="{D155DFC1-9CDC-6F4F-812F-2B33867EE08A}"/>
              </a:ext>
            </a:extLst>
          </p:cNvPr>
          <p:cNvSpPr>
            <a:spLocks noGrp="1"/>
          </p:cNvSpPr>
          <p:nvPr>
            <p:ph idx="1"/>
          </p:nvPr>
        </p:nvSpPr>
        <p:spPr>
          <a:xfrm>
            <a:off x="304801" y="1056641"/>
            <a:ext cx="11563351" cy="5106266"/>
          </a:xfrm>
        </p:spPr>
        <p:txBody>
          <a:bodyPr>
            <a:normAutofit/>
          </a:bodyPr>
          <a:lstStyle/>
          <a:p>
            <a:pPr algn="just">
              <a:lnSpc>
                <a:spcPct val="115000"/>
              </a:lnSpc>
            </a:pPr>
            <a:r>
              <a:rPr lang="en-US" sz="2400" dirty="0">
                <a:solidFill>
                  <a:schemeClr val="accent5">
                    <a:lumMod val="50000"/>
                  </a:schemeClr>
                </a:solidFill>
                <a:latin typeface="+mn-lt"/>
                <a:ea typeface="Arial" panose="020B0604020202020204" pitchFamily="34" charset="0"/>
              </a:rPr>
              <a:t>Design review of Yoke + Magnet + ECAL and of related installation procedures: </a:t>
            </a:r>
            <a:r>
              <a:rPr lang="en-US" sz="2400" b="1" dirty="0">
                <a:solidFill>
                  <a:srgbClr val="FF0000"/>
                </a:solidFill>
                <a:latin typeface="+mn-lt"/>
                <a:ea typeface="Arial" panose="020B0604020202020204" pitchFamily="34" charset="0"/>
              </a:rPr>
              <a:t>April 2023</a:t>
            </a:r>
          </a:p>
          <a:p>
            <a:pPr algn="just">
              <a:lnSpc>
                <a:spcPct val="115000"/>
              </a:lnSpc>
            </a:pPr>
            <a:r>
              <a:rPr lang="en-US" sz="2400" dirty="0">
                <a:solidFill>
                  <a:schemeClr val="accent5">
                    <a:lumMod val="50000"/>
                  </a:schemeClr>
                </a:solidFill>
                <a:latin typeface="+mn-lt"/>
                <a:ea typeface="Arial" panose="020B0604020202020204" pitchFamily="34" charset="0"/>
              </a:rPr>
              <a:t>Preliminary design review of STT: </a:t>
            </a:r>
            <a:r>
              <a:rPr lang="en-US" sz="2400" b="1" dirty="0">
                <a:solidFill>
                  <a:srgbClr val="FF0000"/>
                </a:solidFill>
                <a:latin typeface="+mn-lt"/>
                <a:ea typeface="Arial" panose="020B0604020202020204" pitchFamily="34" charset="0"/>
              </a:rPr>
              <a:t>November 2023</a:t>
            </a:r>
          </a:p>
          <a:p>
            <a:pPr algn="just">
              <a:lnSpc>
                <a:spcPct val="115000"/>
              </a:lnSpc>
            </a:pPr>
            <a:r>
              <a:rPr lang="en-US" sz="2400" dirty="0">
                <a:solidFill>
                  <a:schemeClr val="accent5">
                    <a:lumMod val="50000"/>
                  </a:schemeClr>
                </a:solidFill>
                <a:latin typeface="+mn-lt"/>
                <a:ea typeface="Arial" panose="020B0604020202020204" pitchFamily="34" charset="0"/>
              </a:rPr>
              <a:t>Preliminary design review of GRAIN: </a:t>
            </a:r>
            <a:r>
              <a:rPr lang="en-US" sz="2400" b="1" dirty="0">
                <a:solidFill>
                  <a:srgbClr val="FF0000"/>
                </a:solidFill>
                <a:latin typeface="+mn-lt"/>
                <a:ea typeface="Arial" panose="020B0604020202020204" pitchFamily="34" charset="0"/>
              </a:rPr>
              <a:t>April 2024</a:t>
            </a:r>
          </a:p>
          <a:p>
            <a:pPr algn="just">
              <a:lnSpc>
                <a:spcPct val="115000"/>
              </a:lnSpc>
            </a:pPr>
            <a:endParaRPr lang="en-US" sz="2400" b="1" dirty="0">
              <a:solidFill>
                <a:srgbClr val="FF0000"/>
              </a:solidFill>
              <a:latin typeface="+mn-lt"/>
              <a:ea typeface="Arial" panose="020B0604020202020204" pitchFamily="34" charset="0"/>
            </a:endParaRPr>
          </a:p>
          <a:p>
            <a:pPr algn="just">
              <a:lnSpc>
                <a:spcPct val="115000"/>
              </a:lnSpc>
            </a:pPr>
            <a:r>
              <a:rPr lang="en-US" sz="2400" dirty="0">
                <a:solidFill>
                  <a:schemeClr val="accent5">
                    <a:lumMod val="50000"/>
                  </a:schemeClr>
                </a:solidFill>
                <a:latin typeface="+mn-lt"/>
                <a:ea typeface="Arial" panose="020B0604020202020204" pitchFamily="34" charset="0"/>
              </a:rPr>
              <a:t>Being organized in Cooperation with the JPO review office.</a:t>
            </a:r>
          </a:p>
        </p:txBody>
      </p:sp>
    </p:spTree>
    <p:extLst>
      <p:ext uri="{BB962C8B-B14F-4D97-AF65-F5344CB8AC3E}">
        <p14:creationId xmlns:p14="http://schemas.microsoft.com/office/powerpoint/2010/main" val="13391165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9907706" cy="492369"/>
          </a:xfrm>
        </p:spPr>
        <p:txBody>
          <a:bodyPr>
            <a:noAutofit/>
          </a:bodyPr>
          <a:lstStyle/>
          <a:p>
            <a:r>
              <a:rPr lang="en-US" sz="3200" b="1" dirty="0">
                <a:solidFill>
                  <a:schemeClr val="accent5">
                    <a:lumMod val="50000"/>
                  </a:schemeClr>
                </a:solidFill>
              </a:rPr>
              <a:t>Conclusions</a:t>
            </a:r>
          </a:p>
        </p:txBody>
      </p:sp>
      <p:sp>
        <p:nvSpPr>
          <p:cNvPr id="7" name="Content Placeholder 6">
            <a:extLst>
              <a:ext uri="{FF2B5EF4-FFF2-40B4-BE49-F238E27FC236}">
                <a16:creationId xmlns:a16="http://schemas.microsoft.com/office/drawing/2014/main" id="{D155DFC1-9CDC-6F4F-812F-2B33867EE08A}"/>
              </a:ext>
            </a:extLst>
          </p:cNvPr>
          <p:cNvSpPr>
            <a:spLocks noGrp="1"/>
          </p:cNvSpPr>
          <p:nvPr>
            <p:ph idx="1"/>
          </p:nvPr>
        </p:nvSpPr>
        <p:spPr>
          <a:xfrm>
            <a:off x="304801" y="1056641"/>
            <a:ext cx="10698479" cy="3342639"/>
          </a:xfrm>
        </p:spPr>
        <p:txBody>
          <a:bodyPr>
            <a:normAutofit/>
          </a:bodyPr>
          <a:lstStyle/>
          <a:p>
            <a:r>
              <a:rPr lang="en-US" sz="2400" dirty="0">
                <a:solidFill>
                  <a:schemeClr val="accent5">
                    <a:lumMod val="50000"/>
                  </a:schemeClr>
                </a:solidFill>
                <a:latin typeface="+mn-lt"/>
              </a:rPr>
              <a:t>The SAND organization is well advanced.</a:t>
            </a:r>
            <a:endParaRPr lang="en-US" sz="2400" strike="sngStrike" dirty="0">
              <a:solidFill>
                <a:schemeClr val="accent5">
                  <a:lumMod val="50000"/>
                </a:schemeClr>
              </a:solidFill>
              <a:latin typeface="+mn-lt"/>
            </a:endParaRPr>
          </a:p>
          <a:p>
            <a:r>
              <a:rPr lang="en-US" sz="2400" dirty="0">
                <a:solidFill>
                  <a:schemeClr val="accent5">
                    <a:lumMod val="50000"/>
                  </a:schemeClr>
                </a:solidFill>
                <a:latin typeface="+mn-lt"/>
              </a:rPr>
              <a:t>Base detector configuration is defined with optimizations in progress:</a:t>
            </a:r>
          </a:p>
          <a:p>
            <a:pPr lvl="1">
              <a:buFont typeface="Arial" panose="020B0604020202020204" pitchFamily="34" charset="0"/>
              <a:buChar char="•"/>
            </a:pPr>
            <a:r>
              <a:rPr lang="en-US" sz="2400" dirty="0">
                <a:solidFill>
                  <a:schemeClr val="accent5">
                    <a:lumMod val="50000"/>
                  </a:schemeClr>
                </a:solidFill>
                <a:latin typeface="+mn-lt"/>
              </a:rPr>
              <a:t>Robust R&amp;D program underway for STT and GRAIN;</a:t>
            </a:r>
          </a:p>
          <a:p>
            <a:pPr lvl="1">
              <a:buFont typeface="Arial" panose="020B0604020202020204" pitchFamily="34" charset="0"/>
              <a:buChar char="•"/>
            </a:pPr>
            <a:r>
              <a:rPr lang="en-US" sz="2400" dirty="0">
                <a:solidFill>
                  <a:schemeClr val="accent5">
                    <a:lumMod val="50000"/>
                  </a:schemeClr>
                </a:solidFill>
                <a:latin typeface="+mn-lt"/>
              </a:rPr>
              <a:t>Disassembly of KLOE in Italy is in progress.</a:t>
            </a:r>
          </a:p>
          <a:p>
            <a:r>
              <a:rPr lang="en-US" sz="2400" dirty="0">
                <a:solidFill>
                  <a:schemeClr val="accent5">
                    <a:lumMod val="50000"/>
                  </a:schemeClr>
                </a:solidFill>
                <a:latin typeface="+mn-lt"/>
              </a:rPr>
              <a:t>Financial resources and personnel are almost completely identified with the deliverables and sharing of responsibility defined in the high level agreement between DOE and Italian Ministry of Universities and Research.</a:t>
            </a:r>
          </a:p>
          <a:p>
            <a:r>
              <a:rPr lang="en-US" sz="2400" dirty="0">
                <a:solidFill>
                  <a:schemeClr val="accent5">
                    <a:lumMod val="50000"/>
                  </a:schemeClr>
                </a:solidFill>
                <a:latin typeface="+mn-lt"/>
              </a:rPr>
              <a:t>The SAND configuration allows for a full integration into DUNE-ND complex.</a:t>
            </a:r>
          </a:p>
        </p:txBody>
      </p:sp>
      <p:sp>
        <p:nvSpPr>
          <p:cNvPr id="2" name="TextBox 1">
            <a:extLst>
              <a:ext uri="{FF2B5EF4-FFF2-40B4-BE49-F238E27FC236}">
                <a16:creationId xmlns:a16="http://schemas.microsoft.com/office/drawing/2014/main" id="{968E5B51-A230-5846-B695-74CCBFB2AE0A}"/>
              </a:ext>
            </a:extLst>
          </p:cNvPr>
          <p:cNvSpPr txBox="1"/>
          <p:nvPr/>
        </p:nvSpPr>
        <p:spPr>
          <a:xfrm>
            <a:off x="4734560" y="5049520"/>
            <a:ext cx="2040623" cy="523220"/>
          </a:xfrm>
          <a:prstGeom prst="rect">
            <a:avLst/>
          </a:prstGeom>
          <a:noFill/>
        </p:spPr>
        <p:txBody>
          <a:bodyPr wrap="none" rtlCol="0">
            <a:spAutoFit/>
          </a:bodyPr>
          <a:lstStyle/>
          <a:p>
            <a:r>
              <a:rPr lang="en-US" sz="2800" dirty="0">
                <a:solidFill>
                  <a:srgbClr val="FF0000"/>
                </a:solidFill>
              </a:rPr>
              <a:t>THANK YOU!</a:t>
            </a:r>
          </a:p>
        </p:txBody>
      </p:sp>
    </p:spTree>
    <p:extLst>
      <p:ext uri="{BB962C8B-B14F-4D97-AF65-F5344CB8AC3E}">
        <p14:creationId xmlns:p14="http://schemas.microsoft.com/office/powerpoint/2010/main" val="26808520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F1F5376-F75A-F142-BC6B-58F8F1FB91BE}"/>
              </a:ext>
            </a:extLst>
          </p:cNvPr>
          <p:cNvSpPr>
            <a:spLocks noGrp="1"/>
          </p:cNvSpPr>
          <p:nvPr>
            <p:ph type="ftr" sz="quarter" idx="11"/>
          </p:nvPr>
        </p:nvSpPr>
        <p:spPr/>
        <p:txBody>
          <a:bodyPr/>
          <a:lstStyle/>
          <a:p>
            <a:r>
              <a:rPr lang="en-US"/>
              <a:t>C. Montanari  - DUNE-IT Annual Meeting | November 7, 2022 
</a:t>
            </a:r>
          </a:p>
        </p:txBody>
      </p:sp>
      <p:sp>
        <p:nvSpPr>
          <p:cNvPr id="3" name="TextBox 2">
            <a:extLst>
              <a:ext uri="{FF2B5EF4-FFF2-40B4-BE49-F238E27FC236}">
                <a16:creationId xmlns:a16="http://schemas.microsoft.com/office/drawing/2014/main" id="{FFBC9DB5-0F8A-9746-82E1-FA11B907A495}"/>
              </a:ext>
            </a:extLst>
          </p:cNvPr>
          <p:cNvSpPr txBox="1"/>
          <p:nvPr/>
        </p:nvSpPr>
        <p:spPr>
          <a:xfrm>
            <a:off x="4023360" y="2509520"/>
            <a:ext cx="4017382" cy="1446550"/>
          </a:xfrm>
          <a:prstGeom prst="rect">
            <a:avLst/>
          </a:prstGeom>
          <a:noFill/>
        </p:spPr>
        <p:txBody>
          <a:bodyPr wrap="none" rtlCol="0">
            <a:spAutoFit/>
          </a:bodyPr>
          <a:lstStyle/>
          <a:p>
            <a:r>
              <a:rPr lang="en-US" sz="8800" b="1" dirty="0">
                <a:solidFill>
                  <a:schemeClr val="accent5">
                    <a:lumMod val="50000"/>
                  </a:schemeClr>
                </a:solidFill>
              </a:rPr>
              <a:t>BACKUP</a:t>
            </a:r>
          </a:p>
        </p:txBody>
      </p:sp>
    </p:spTree>
    <p:extLst>
      <p:ext uri="{BB962C8B-B14F-4D97-AF65-F5344CB8AC3E}">
        <p14:creationId xmlns:p14="http://schemas.microsoft.com/office/powerpoint/2010/main" val="2096341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9907706" cy="492369"/>
          </a:xfrm>
        </p:spPr>
        <p:txBody>
          <a:bodyPr>
            <a:noAutofit/>
          </a:bodyPr>
          <a:lstStyle/>
          <a:p>
            <a:r>
              <a:rPr lang="en-US" sz="3200" b="1" dirty="0">
                <a:solidFill>
                  <a:schemeClr val="accent5">
                    <a:lumMod val="50000"/>
                  </a:schemeClr>
                </a:solidFill>
              </a:rPr>
              <a:t>DUNE-SAND ECAL Working Group</a:t>
            </a:r>
          </a:p>
        </p:txBody>
      </p:sp>
      <p:sp>
        <p:nvSpPr>
          <p:cNvPr id="7" name="CasellaDiTesto 10">
            <a:extLst>
              <a:ext uri="{FF2B5EF4-FFF2-40B4-BE49-F238E27FC236}">
                <a16:creationId xmlns:a16="http://schemas.microsoft.com/office/drawing/2014/main" id="{0EA9C31D-F797-AE46-9EE8-86C4CB284F16}"/>
              </a:ext>
            </a:extLst>
          </p:cNvPr>
          <p:cNvSpPr txBox="1"/>
          <p:nvPr/>
        </p:nvSpPr>
        <p:spPr>
          <a:xfrm>
            <a:off x="917330" y="963381"/>
            <a:ext cx="7789633" cy="523220"/>
          </a:xfrm>
          <a:prstGeom prst="rect">
            <a:avLst/>
          </a:prstGeom>
          <a:noFill/>
        </p:spPr>
        <p:txBody>
          <a:bodyPr wrap="none" rtlCol="0">
            <a:spAutoFit/>
          </a:bodyPr>
          <a:lstStyle/>
          <a:p>
            <a:r>
              <a:rPr lang="en-GB" sz="2800" dirty="0">
                <a:solidFill>
                  <a:srgbClr val="E95125"/>
                </a:solidFill>
              </a:rPr>
              <a:t>It includes KLOE dismounting and transport to FNAL </a:t>
            </a:r>
          </a:p>
        </p:txBody>
      </p:sp>
      <p:sp>
        <p:nvSpPr>
          <p:cNvPr id="8" name="CasellaDiTesto 11">
            <a:extLst>
              <a:ext uri="{FF2B5EF4-FFF2-40B4-BE49-F238E27FC236}">
                <a16:creationId xmlns:a16="http://schemas.microsoft.com/office/drawing/2014/main" id="{99374786-2B90-EF4C-A7CC-2D52D3D5A565}"/>
              </a:ext>
            </a:extLst>
          </p:cNvPr>
          <p:cNvSpPr txBox="1"/>
          <p:nvPr/>
        </p:nvSpPr>
        <p:spPr>
          <a:xfrm>
            <a:off x="638956" y="1456941"/>
            <a:ext cx="9693764" cy="4401205"/>
          </a:xfrm>
          <a:prstGeom prst="rect">
            <a:avLst/>
          </a:prstGeom>
          <a:noFill/>
        </p:spPr>
        <p:txBody>
          <a:bodyPr wrap="square" rtlCol="0">
            <a:spAutoFit/>
          </a:bodyPr>
          <a:lstStyle/>
          <a:p>
            <a:pPr marL="285750" indent="-285750">
              <a:buFont typeface="Arial" panose="020B0604020202020204" pitchFamily="34" charset="0"/>
              <a:buChar char="•"/>
            </a:pPr>
            <a:r>
              <a:rPr lang="en-US" sz="2000" dirty="0"/>
              <a:t>Weekly meetings</a:t>
            </a:r>
          </a:p>
          <a:p>
            <a:pPr marL="285750" indent="-285750">
              <a:buFont typeface="Arial" panose="020B0604020202020204" pitchFamily="34" charset="0"/>
              <a:buChar char="•"/>
            </a:pPr>
            <a:r>
              <a:rPr lang="en-US" sz="2000" dirty="0"/>
              <a:t>Lots of activities at Frascati (Italy) – large engineering personnel (about 10 FTE) </a:t>
            </a:r>
          </a:p>
          <a:p>
            <a:pPr marL="742950" lvl="1" indent="-285750">
              <a:buFont typeface="Arial" panose="020B0604020202020204" pitchFamily="34" charset="0"/>
              <a:buChar char="•"/>
            </a:pPr>
            <a:r>
              <a:rPr lang="en-US" sz="2000" dirty="0"/>
              <a:t>Technical, formal and bureaucratic steps</a:t>
            </a:r>
          </a:p>
          <a:p>
            <a:pPr marL="742950" lvl="1" indent="-285750">
              <a:buFont typeface="Arial" panose="020B0604020202020204" pitchFamily="34" charset="0"/>
              <a:buChar char="•"/>
            </a:pPr>
            <a:r>
              <a:rPr lang="en-US" sz="2000" dirty="0"/>
              <a:t>Established procedures with LNF director and LNF safety officer</a:t>
            </a:r>
          </a:p>
          <a:p>
            <a:pPr marL="742950" lvl="1" indent="-285750">
              <a:buFont typeface="Arial" panose="020B0604020202020204" pitchFamily="34" charset="0"/>
              <a:buChar char="•"/>
            </a:pPr>
            <a:r>
              <a:rPr lang="en-US" sz="2000" dirty="0"/>
              <a:t>Paper working for CE and US accomplishments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ECAL refurbishing and tests</a:t>
            </a:r>
          </a:p>
          <a:p>
            <a:pPr marL="742950" lvl="1" indent="-285750">
              <a:buFont typeface="Arial" panose="020B0604020202020204" pitchFamily="34" charset="0"/>
              <a:buChar char="•"/>
            </a:pPr>
            <a:r>
              <a:rPr lang="en-US" sz="2000" dirty="0"/>
              <a:t>PMT spares at FNAL in December 2022</a:t>
            </a:r>
          </a:p>
          <a:p>
            <a:pPr marL="742950" lvl="1" indent="-285750">
              <a:buFont typeface="Arial" panose="020B0604020202020204" pitchFamily="34" charset="0"/>
              <a:buChar char="•"/>
            </a:pPr>
            <a:r>
              <a:rPr lang="en-US" sz="2000" dirty="0"/>
              <a:t>ECAL modules: mechanical tools for movement, temporary storage and test </a:t>
            </a:r>
            <a:br>
              <a:rPr lang="en-US" sz="2000" dirty="0"/>
            </a:br>
            <a:r>
              <a:rPr lang="en-US" sz="2000" dirty="0"/>
              <a:t>(at LNF and FNAL) =&gt; by product of KLOE-to-SAND operations</a:t>
            </a:r>
          </a:p>
          <a:p>
            <a:pPr marL="742950" lvl="1" indent="-285750">
              <a:buFont typeface="Arial" panose="020B0604020202020204" pitchFamily="34" charset="0"/>
              <a:buChar char="•"/>
            </a:pPr>
            <a:r>
              <a:rPr lang="en-US" sz="2000" dirty="0"/>
              <a:t>ECAL modules: maintenance and test at LNF =&gt; end 2022</a:t>
            </a:r>
          </a:p>
          <a:p>
            <a:pPr marL="742950" lvl="1" indent="-285750">
              <a:buFont typeface="Arial" panose="020B0604020202020204" pitchFamily="34" charset="0"/>
              <a:buChar char="•"/>
            </a:pPr>
            <a:r>
              <a:rPr lang="en-US" sz="2000" dirty="0"/>
              <a:t>ECAL modules transportation: tools and box</a:t>
            </a:r>
          </a:p>
          <a:p>
            <a:pPr marL="742950" lvl="1" indent="-285750">
              <a:buFont typeface="Arial" panose="020B0604020202020204" pitchFamily="34" charset="0"/>
              <a:buChar char="•"/>
            </a:pPr>
            <a:r>
              <a:rPr lang="en-US" sz="2000" dirty="0"/>
              <a:t>ECAL modules: maintenance and test at FNAL</a:t>
            </a:r>
          </a:p>
          <a:p>
            <a:pPr marL="742950" lvl="1" indent="-285750">
              <a:buFont typeface="Arial" panose="020B0604020202020204" pitchFamily="34" charset="0"/>
              <a:buChar char="•"/>
            </a:pPr>
            <a:r>
              <a:rPr lang="en-US" sz="2000" dirty="0"/>
              <a:t>ECAL simulation, HV, LV, read-out electronics, ECAL alternative read-out with </a:t>
            </a:r>
            <a:r>
              <a:rPr lang="en-US" sz="2000" dirty="0" err="1"/>
              <a:t>SiPMs</a:t>
            </a:r>
            <a:endParaRPr lang="en-US" sz="2000" dirty="0"/>
          </a:p>
        </p:txBody>
      </p:sp>
    </p:spTree>
    <p:extLst>
      <p:ext uri="{BB962C8B-B14F-4D97-AF65-F5344CB8AC3E}">
        <p14:creationId xmlns:p14="http://schemas.microsoft.com/office/powerpoint/2010/main" val="1244692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9907706" cy="492369"/>
          </a:xfrm>
        </p:spPr>
        <p:txBody>
          <a:bodyPr>
            <a:noAutofit/>
          </a:bodyPr>
          <a:lstStyle/>
          <a:p>
            <a:r>
              <a:rPr lang="en-US" sz="3200" b="1" dirty="0">
                <a:solidFill>
                  <a:schemeClr val="accent5">
                    <a:lumMod val="50000"/>
                  </a:schemeClr>
                </a:solidFill>
              </a:rPr>
              <a:t>DUNE-SAND ECAL Working Group</a:t>
            </a:r>
          </a:p>
        </p:txBody>
      </p:sp>
      <p:sp>
        <p:nvSpPr>
          <p:cNvPr id="8" name="CasellaDiTesto 11">
            <a:extLst>
              <a:ext uri="{FF2B5EF4-FFF2-40B4-BE49-F238E27FC236}">
                <a16:creationId xmlns:a16="http://schemas.microsoft.com/office/drawing/2014/main" id="{99374786-2B90-EF4C-A7CC-2D52D3D5A565}"/>
              </a:ext>
            </a:extLst>
          </p:cNvPr>
          <p:cNvSpPr txBox="1"/>
          <p:nvPr/>
        </p:nvSpPr>
        <p:spPr>
          <a:xfrm>
            <a:off x="406400" y="1192781"/>
            <a:ext cx="11186160" cy="2246769"/>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a:solidFill>
                  <a:schemeClr val="accent5">
                    <a:lumMod val="50000"/>
                  </a:schemeClr>
                </a:solidFill>
              </a:rPr>
              <a:t>Pre-shipping magnet test, at </a:t>
            </a:r>
            <a:r>
              <a:rPr lang="en-US" sz="2400" dirty="0" err="1">
                <a:solidFill>
                  <a:schemeClr val="accent5">
                    <a:lumMod val="50000"/>
                  </a:schemeClr>
                </a:solidFill>
              </a:rPr>
              <a:t>LHe</a:t>
            </a:r>
            <a:r>
              <a:rPr lang="en-US" sz="2400" dirty="0">
                <a:solidFill>
                  <a:schemeClr val="accent5">
                    <a:lumMod val="50000"/>
                  </a:schemeClr>
                </a:solidFill>
              </a:rPr>
              <a:t> temperature, in Frascati during 2023</a:t>
            </a:r>
          </a:p>
          <a:p>
            <a:pPr marL="742950" lvl="1" indent="-285750">
              <a:spcAft>
                <a:spcPts val="1200"/>
              </a:spcAft>
              <a:buFont typeface="Arial" panose="020B0604020202020204" pitchFamily="34" charset="0"/>
              <a:buChar char="•"/>
            </a:pPr>
            <a:r>
              <a:rPr lang="en-US" sz="2400" dirty="0">
                <a:solidFill>
                  <a:schemeClr val="accent5">
                    <a:lumMod val="50000"/>
                  </a:schemeClr>
                </a:solidFill>
              </a:rPr>
              <a:t>To be designed to reduce the cost of the test to be performed at Fermilab upon delivery.</a:t>
            </a:r>
          </a:p>
          <a:p>
            <a:pPr marL="742950" lvl="1" indent="-285750">
              <a:spcAft>
                <a:spcPts val="1200"/>
              </a:spcAft>
              <a:buFont typeface="Arial" panose="020B0604020202020204" pitchFamily="34" charset="0"/>
              <a:buChar char="•"/>
            </a:pPr>
            <a:r>
              <a:rPr lang="en-US" sz="2400" dirty="0">
                <a:solidFill>
                  <a:schemeClr val="accent5">
                    <a:lumMod val="50000"/>
                  </a:schemeClr>
                </a:solidFill>
              </a:rPr>
              <a:t>To be developed in cooperation with Fermilab experts to ensure compatibility with FNAL infrastructures and regulations.</a:t>
            </a:r>
          </a:p>
        </p:txBody>
      </p:sp>
    </p:spTree>
    <p:extLst>
      <p:ext uri="{BB962C8B-B14F-4D97-AF65-F5344CB8AC3E}">
        <p14:creationId xmlns:p14="http://schemas.microsoft.com/office/powerpoint/2010/main" val="32466190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9907706" cy="492369"/>
          </a:xfrm>
        </p:spPr>
        <p:txBody>
          <a:bodyPr>
            <a:noAutofit/>
          </a:bodyPr>
          <a:lstStyle/>
          <a:p>
            <a:r>
              <a:rPr lang="en-US" sz="3200" b="1" dirty="0">
                <a:solidFill>
                  <a:schemeClr val="accent5">
                    <a:lumMod val="50000"/>
                  </a:schemeClr>
                </a:solidFill>
              </a:rPr>
              <a:t>KLOE-to-SAND Project</a:t>
            </a:r>
          </a:p>
        </p:txBody>
      </p:sp>
      <p:pic>
        <p:nvPicPr>
          <p:cNvPr id="6" name="Immagine 9">
            <a:extLst>
              <a:ext uri="{FF2B5EF4-FFF2-40B4-BE49-F238E27FC236}">
                <a16:creationId xmlns:a16="http://schemas.microsoft.com/office/drawing/2014/main" id="{D70BA60C-F94D-F44A-8334-9A9C27FCB72F}"/>
              </a:ext>
            </a:extLst>
          </p:cNvPr>
          <p:cNvPicPr>
            <a:picLocks noChangeAspect="1"/>
          </p:cNvPicPr>
          <p:nvPr/>
        </p:nvPicPr>
        <p:blipFill>
          <a:blip r:embed="rId2"/>
          <a:stretch>
            <a:fillRect/>
          </a:stretch>
        </p:blipFill>
        <p:spPr>
          <a:xfrm>
            <a:off x="1374140" y="989173"/>
            <a:ext cx="9486900" cy="5336381"/>
          </a:xfrm>
          <a:prstGeom prst="rect">
            <a:avLst/>
          </a:prstGeom>
        </p:spPr>
      </p:pic>
    </p:spTree>
    <p:extLst>
      <p:ext uri="{BB962C8B-B14F-4D97-AF65-F5344CB8AC3E}">
        <p14:creationId xmlns:p14="http://schemas.microsoft.com/office/powerpoint/2010/main" val="3504682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9907706" cy="492369"/>
          </a:xfrm>
        </p:spPr>
        <p:txBody>
          <a:bodyPr>
            <a:noAutofit/>
          </a:bodyPr>
          <a:lstStyle/>
          <a:p>
            <a:r>
              <a:rPr lang="en-US" sz="3200" b="1" dirty="0">
                <a:solidFill>
                  <a:schemeClr val="accent5">
                    <a:lumMod val="50000"/>
                  </a:schemeClr>
                </a:solidFill>
              </a:rPr>
              <a:t>KLOE-to-SAND: dismounting of KLOE</a:t>
            </a:r>
          </a:p>
        </p:txBody>
      </p:sp>
      <p:sp>
        <p:nvSpPr>
          <p:cNvPr id="5" name="Rettangolo 8">
            <a:extLst>
              <a:ext uri="{FF2B5EF4-FFF2-40B4-BE49-F238E27FC236}">
                <a16:creationId xmlns:a16="http://schemas.microsoft.com/office/drawing/2014/main" id="{A930A780-1E73-8F4C-AE72-998A8DD26418}"/>
              </a:ext>
            </a:extLst>
          </p:cNvPr>
          <p:cNvSpPr/>
          <p:nvPr/>
        </p:nvSpPr>
        <p:spPr>
          <a:xfrm>
            <a:off x="575002" y="1040130"/>
            <a:ext cx="6973878" cy="5355312"/>
          </a:xfrm>
          <a:prstGeom prst="rect">
            <a:avLst/>
          </a:prstGeom>
        </p:spPr>
        <p:txBody>
          <a:bodyPr wrap="square">
            <a:spAutoFit/>
          </a:bodyPr>
          <a:lstStyle/>
          <a:p>
            <a:r>
              <a:rPr lang="it-IT" dirty="0"/>
              <a:t>List of </a:t>
            </a:r>
            <a:r>
              <a:rPr lang="it-IT" dirty="0" err="1"/>
              <a:t>operations</a:t>
            </a:r>
            <a:r>
              <a:rPr lang="it-IT" dirty="0"/>
              <a:t>:</a:t>
            </a:r>
          </a:p>
          <a:p>
            <a:pPr marL="800100" lvl="1" indent="-342900">
              <a:buFont typeface="+mj-lt"/>
              <a:buAutoNum type="arabicPeriod"/>
            </a:pPr>
            <a:r>
              <a:rPr lang="it-IT" dirty="0" err="1"/>
              <a:t>survey</a:t>
            </a:r>
            <a:r>
              <a:rPr lang="it-IT" dirty="0"/>
              <a:t> and </a:t>
            </a:r>
            <a:r>
              <a:rPr lang="it-IT" dirty="0" err="1"/>
              <a:t>revision</a:t>
            </a:r>
            <a:r>
              <a:rPr lang="it-IT" dirty="0"/>
              <a:t> and design of </a:t>
            </a:r>
            <a:r>
              <a:rPr lang="it-IT" dirty="0" err="1"/>
              <a:t>mechanical</a:t>
            </a:r>
            <a:r>
              <a:rPr lang="it-IT" dirty="0"/>
              <a:t> </a:t>
            </a:r>
            <a:r>
              <a:rPr lang="it-IT" dirty="0" err="1"/>
              <a:t>tools</a:t>
            </a:r>
            <a:endParaRPr lang="it-IT" dirty="0"/>
          </a:p>
          <a:p>
            <a:pPr marL="800100" lvl="1" indent="-342900">
              <a:buFont typeface="+mj-lt"/>
              <a:buAutoNum type="arabicPeriod"/>
            </a:pPr>
            <a:r>
              <a:rPr lang="it-IT" dirty="0"/>
              <a:t>un-</a:t>
            </a:r>
            <a:r>
              <a:rPr lang="it-IT" dirty="0" err="1"/>
              <a:t>cabling</a:t>
            </a:r>
            <a:endParaRPr lang="it-IT" dirty="0"/>
          </a:p>
          <a:p>
            <a:pPr marL="800100" lvl="1" indent="-342900">
              <a:buFont typeface="+mj-lt"/>
              <a:buAutoNum type="arabicPeriod"/>
            </a:pPr>
            <a:r>
              <a:rPr lang="it-IT" dirty="0"/>
              <a:t> </a:t>
            </a:r>
            <a:r>
              <a:rPr lang="it-IT" dirty="0" err="1"/>
              <a:t>extraction</a:t>
            </a:r>
            <a:r>
              <a:rPr lang="it-IT" dirty="0"/>
              <a:t> of KLOE </a:t>
            </a:r>
            <a:r>
              <a:rPr lang="it-IT" dirty="0" err="1"/>
              <a:t>Drift</a:t>
            </a:r>
            <a:r>
              <a:rPr lang="it-IT" dirty="0"/>
              <a:t> </a:t>
            </a:r>
            <a:r>
              <a:rPr lang="it-IT" dirty="0" err="1"/>
              <a:t>Chamber</a:t>
            </a:r>
            <a:endParaRPr lang="it-IT" dirty="0"/>
          </a:p>
          <a:p>
            <a:pPr marL="800100" lvl="1" indent="-342900">
              <a:buFont typeface="+mj-lt"/>
              <a:buAutoNum type="arabicPeriod"/>
            </a:pPr>
            <a:r>
              <a:rPr lang="it-IT" dirty="0" err="1"/>
              <a:t>extraction</a:t>
            </a:r>
            <a:r>
              <a:rPr lang="it-IT" dirty="0"/>
              <a:t> of 24 ECAL </a:t>
            </a:r>
            <a:r>
              <a:rPr lang="it-IT" dirty="0" err="1"/>
              <a:t>barrel</a:t>
            </a:r>
            <a:r>
              <a:rPr lang="it-IT" dirty="0"/>
              <a:t> </a:t>
            </a:r>
            <a:r>
              <a:rPr lang="it-IT" dirty="0" err="1"/>
              <a:t>modules</a:t>
            </a:r>
            <a:endParaRPr lang="it-IT" dirty="0"/>
          </a:p>
          <a:p>
            <a:pPr marL="800100" lvl="1" indent="-342900">
              <a:buFont typeface="+mj-lt"/>
              <a:buAutoNum type="arabicPeriod"/>
            </a:pPr>
            <a:r>
              <a:rPr lang="it-IT" dirty="0" err="1"/>
              <a:t>dismounting</a:t>
            </a:r>
            <a:r>
              <a:rPr lang="it-IT" dirty="0"/>
              <a:t> of ECAL </a:t>
            </a:r>
            <a:r>
              <a:rPr lang="it-IT" dirty="0" err="1"/>
              <a:t>endcaps</a:t>
            </a:r>
            <a:endParaRPr lang="it-IT" dirty="0"/>
          </a:p>
          <a:p>
            <a:pPr marL="800100" lvl="1" indent="-342900">
              <a:buFont typeface="+mj-lt"/>
              <a:buAutoNum type="arabicPeriod"/>
            </a:pPr>
            <a:r>
              <a:rPr lang="it-IT" dirty="0" err="1"/>
              <a:t>extraction</a:t>
            </a:r>
            <a:r>
              <a:rPr lang="it-IT" dirty="0"/>
              <a:t> of coil</a:t>
            </a:r>
          </a:p>
          <a:p>
            <a:pPr marL="800100" lvl="1" indent="-342900">
              <a:buFont typeface="+mj-lt"/>
              <a:buAutoNum type="arabicPeriod"/>
            </a:pPr>
            <a:r>
              <a:rPr lang="it-IT" dirty="0" err="1"/>
              <a:t>dismounting</a:t>
            </a:r>
            <a:r>
              <a:rPr lang="it-IT" dirty="0"/>
              <a:t> of </a:t>
            </a:r>
            <a:r>
              <a:rPr lang="it-IT" dirty="0" err="1"/>
              <a:t>iron</a:t>
            </a:r>
            <a:r>
              <a:rPr lang="it-IT" dirty="0"/>
              <a:t> </a:t>
            </a:r>
            <a:r>
              <a:rPr lang="it-IT" dirty="0" err="1"/>
              <a:t>yoke</a:t>
            </a:r>
            <a:endParaRPr lang="it-IT" dirty="0"/>
          </a:p>
          <a:p>
            <a:r>
              <a:rPr lang="it-IT" dirty="0" err="1"/>
              <a:t>Confirmed</a:t>
            </a:r>
            <a:r>
              <a:rPr lang="it-IT" dirty="0"/>
              <a:t> </a:t>
            </a:r>
            <a:r>
              <a:rPr lang="it-IT" dirty="0" err="1"/>
              <a:t>available</a:t>
            </a:r>
            <a:r>
              <a:rPr lang="it-IT" dirty="0"/>
              <a:t> </a:t>
            </a:r>
            <a:r>
              <a:rPr lang="it-IT" dirty="0" err="1"/>
              <a:t>manpower</a:t>
            </a:r>
            <a:r>
              <a:rPr lang="it-IT" dirty="0"/>
              <a:t> for </a:t>
            </a:r>
            <a:r>
              <a:rPr lang="it-IT" dirty="0" err="1"/>
              <a:t>operation</a:t>
            </a:r>
            <a:r>
              <a:rPr lang="it-IT" dirty="0"/>
              <a:t> 2.</a:t>
            </a:r>
          </a:p>
          <a:p>
            <a:r>
              <a:rPr lang="it-IT" dirty="0"/>
              <a:t>LE, LNS, FE, BO, RM1, LNF (</a:t>
            </a:r>
            <a:r>
              <a:rPr lang="it-IT" dirty="0" err="1"/>
              <a:t>supervision</a:t>
            </a:r>
            <a:r>
              <a:rPr lang="it-IT" dirty="0"/>
              <a:t> P. </a:t>
            </a:r>
            <a:r>
              <a:rPr lang="it-IT" dirty="0" err="1"/>
              <a:t>Ciambrone</a:t>
            </a:r>
            <a:r>
              <a:rPr lang="it-IT" dirty="0"/>
              <a:t>)</a:t>
            </a:r>
          </a:p>
          <a:p>
            <a:endParaRPr lang="it-IT" dirty="0"/>
          </a:p>
          <a:p>
            <a:r>
              <a:rPr lang="it-IT" dirty="0"/>
              <a:t>Design (and </a:t>
            </a:r>
            <a:r>
              <a:rPr lang="it-IT" dirty="0" err="1"/>
              <a:t>safety</a:t>
            </a:r>
            <a:r>
              <a:rPr lang="it-IT" dirty="0"/>
              <a:t>) </a:t>
            </a:r>
            <a:r>
              <a:rPr lang="it-IT" dirty="0" err="1"/>
              <a:t>responsibilities</a:t>
            </a:r>
            <a:r>
              <a:rPr lang="it-IT" dirty="0"/>
              <a:t> for 3-7:</a:t>
            </a:r>
          </a:p>
          <a:p>
            <a:pPr marL="285750" indent="-285750">
              <a:buFont typeface="Arial" panose="020B0604020202020204" pitchFamily="34" charset="0"/>
              <a:buChar char="•"/>
            </a:pPr>
            <a:r>
              <a:rPr lang="it-IT" dirty="0" err="1"/>
              <a:t>extraction</a:t>
            </a:r>
            <a:r>
              <a:rPr lang="it-IT" dirty="0"/>
              <a:t> of KLOE </a:t>
            </a:r>
            <a:r>
              <a:rPr lang="it-IT" dirty="0" err="1"/>
              <a:t>Drift</a:t>
            </a:r>
            <a:r>
              <a:rPr lang="it-IT" dirty="0"/>
              <a:t> </a:t>
            </a:r>
            <a:r>
              <a:rPr lang="it-IT" dirty="0" err="1"/>
              <a:t>Chamber</a:t>
            </a:r>
            <a:r>
              <a:rPr lang="it-IT" dirty="0"/>
              <a:t> (A. Miccoli – LE)</a:t>
            </a:r>
          </a:p>
          <a:p>
            <a:pPr marL="285750" indent="-285750">
              <a:buFont typeface="Arial" panose="020B0604020202020204" pitchFamily="34" charset="0"/>
              <a:buChar char="•"/>
            </a:pPr>
            <a:r>
              <a:rPr lang="it-IT" dirty="0" err="1"/>
              <a:t>extraction</a:t>
            </a:r>
            <a:r>
              <a:rPr lang="it-IT" dirty="0"/>
              <a:t> of 24 ECAL </a:t>
            </a:r>
            <a:r>
              <a:rPr lang="it-IT" dirty="0" err="1"/>
              <a:t>barrel</a:t>
            </a:r>
            <a:r>
              <a:rPr lang="it-IT" dirty="0"/>
              <a:t> </a:t>
            </a:r>
            <a:r>
              <a:rPr lang="it-IT" dirty="0" err="1"/>
              <a:t>modules</a:t>
            </a:r>
            <a:r>
              <a:rPr lang="it-IT" dirty="0"/>
              <a:t> (</a:t>
            </a:r>
            <a:r>
              <a:rPr lang="it-IT" dirty="0" err="1"/>
              <a:t>F</a:t>
            </a:r>
            <a:r>
              <a:rPr lang="it-IT" dirty="0"/>
              <a:t>. Raffaelli – PI)</a:t>
            </a:r>
          </a:p>
          <a:p>
            <a:pPr marL="285750" indent="-285750">
              <a:buFont typeface="Arial" panose="020B0604020202020204" pitchFamily="34" charset="0"/>
              <a:buChar char="•"/>
            </a:pPr>
            <a:r>
              <a:rPr lang="it-IT" dirty="0" err="1"/>
              <a:t>dismounting</a:t>
            </a:r>
            <a:r>
              <a:rPr lang="it-IT" dirty="0"/>
              <a:t> of ECAL </a:t>
            </a:r>
            <a:r>
              <a:rPr lang="it-IT" dirty="0" err="1"/>
              <a:t>endcaps</a:t>
            </a:r>
            <a:r>
              <a:rPr lang="it-IT" dirty="0"/>
              <a:t> (</a:t>
            </a:r>
            <a:r>
              <a:rPr lang="it-IT" dirty="0" err="1"/>
              <a:t>F</a:t>
            </a:r>
            <a:r>
              <a:rPr lang="it-IT" dirty="0"/>
              <a:t>. Noto – LNS)</a:t>
            </a:r>
          </a:p>
          <a:p>
            <a:pPr marL="285750" indent="-285750">
              <a:buFont typeface="Arial" panose="020B0604020202020204" pitchFamily="34" charset="0"/>
              <a:buChar char="•"/>
            </a:pPr>
            <a:r>
              <a:rPr lang="it-IT" dirty="0" err="1"/>
              <a:t>extraction</a:t>
            </a:r>
            <a:r>
              <a:rPr lang="it-IT" dirty="0"/>
              <a:t> of coil (A. Saputi – FE)</a:t>
            </a:r>
          </a:p>
          <a:p>
            <a:pPr marL="285750" indent="-285750">
              <a:buFont typeface="Arial" panose="020B0604020202020204" pitchFamily="34" charset="0"/>
              <a:buChar char="•"/>
            </a:pPr>
            <a:r>
              <a:rPr lang="it-IT" dirty="0" err="1"/>
              <a:t>dismounting</a:t>
            </a:r>
            <a:r>
              <a:rPr lang="it-IT" dirty="0"/>
              <a:t> of </a:t>
            </a:r>
            <a:r>
              <a:rPr lang="it-IT" dirty="0" err="1"/>
              <a:t>iron</a:t>
            </a:r>
            <a:r>
              <a:rPr lang="it-IT" dirty="0"/>
              <a:t> </a:t>
            </a:r>
            <a:r>
              <a:rPr lang="it-IT" dirty="0" err="1"/>
              <a:t>yoke</a:t>
            </a:r>
            <a:r>
              <a:rPr lang="it-IT" dirty="0"/>
              <a:t> (S. </a:t>
            </a:r>
            <a:r>
              <a:rPr lang="it-IT" dirty="0" err="1"/>
              <a:t>Gazzana</a:t>
            </a:r>
            <a:r>
              <a:rPr lang="it-IT" dirty="0"/>
              <a:t> – LNF)</a:t>
            </a:r>
          </a:p>
          <a:p>
            <a:pPr marL="285750" indent="-285750">
              <a:buFont typeface="Arial" panose="020B0604020202020204" pitchFamily="34" charset="0"/>
              <a:buChar char="•"/>
            </a:pPr>
            <a:endParaRPr lang="it-IT" dirty="0"/>
          </a:p>
          <a:p>
            <a:r>
              <a:rPr lang="it-IT" dirty="0"/>
              <a:t>EDMS (</a:t>
            </a:r>
            <a:r>
              <a:rPr lang="it-IT" dirty="0" err="1"/>
              <a:t>responsibility</a:t>
            </a:r>
            <a:r>
              <a:rPr lang="it-IT" dirty="0"/>
              <a:t> A. Saputi – FE)</a:t>
            </a:r>
            <a:endParaRPr lang="it-IT" dirty="0">
              <a:effectLst/>
            </a:endParaRPr>
          </a:p>
        </p:txBody>
      </p:sp>
      <p:pic>
        <p:nvPicPr>
          <p:cNvPr id="7" name="Immagine 9">
            <a:extLst>
              <a:ext uri="{FF2B5EF4-FFF2-40B4-BE49-F238E27FC236}">
                <a16:creationId xmlns:a16="http://schemas.microsoft.com/office/drawing/2014/main" id="{310FB6AB-E709-8C4B-8B2D-A1C0F67ED1F3}"/>
              </a:ext>
            </a:extLst>
          </p:cNvPr>
          <p:cNvPicPr>
            <a:picLocks noChangeAspect="1"/>
          </p:cNvPicPr>
          <p:nvPr/>
        </p:nvPicPr>
        <p:blipFill>
          <a:blip r:embed="rId2"/>
          <a:stretch>
            <a:fillRect/>
          </a:stretch>
        </p:blipFill>
        <p:spPr>
          <a:xfrm>
            <a:off x="8035203" y="998317"/>
            <a:ext cx="3537037" cy="5313858"/>
          </a:xfrm>
          <a:prstGeom prst="rect">
            <a:avLst/>
          </a:prstGeom>
        </p:spPr>
      </p:pic>
    </p:spTree>
    <p:extLst>
      <p:ext uri="{BB962C8B-B14F-4D97-AF65-F5344CB8AC3E}">
        <p14:creationId xmlns:p14="http://schemas.microsoft.com/office/powerpoint/2010/main" val="361044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9907706" cy="492369"/>
          </a:xfrm>
        </p:spPr>
        <p:txBody>
          <a:bodyPr>
            <a:noAutofit/>
          </a:bodyPr>
          <a:lstStyle/>
          <a:p>
            <a:r>
              <a:rPr lang="en-US" sz="3200" b="1" dirty="0">
                <a:solidFill>
                  <a:schemeClr val="accent5">
                    <a:lumMod val="50000"/>
                  </a:schemeClr>
                </a:solidFill>
              </a:rPr>
              <a:t>KLOE-to-SAND: Start of disassembly</a:t>
            </a:r>
          </a:p>
        </p:txBody>
      </p:sp>
      <p:pic>
        <p:nvPicPr>
          <p:cNvPr id="2" name="Picture 1">
            <a:extLst>
              <a:ext uri="{FF2B5EF4-FFF2-40B4-BE49-F238E27FC236}">
                <a16:creationId xmlns:a16="http://schemas.microsoft.com/office/drawing/2014/main" id="{31B6E46F-FA87-324A-917B-DF4BC8E369FD}"/>
              </a:ext>
            </a:extLst>
          </p:cNvPr>
          <p:cNvPicPr>
            <a:picLocks noChangeAspect="1"/>
          </p:cNvPicPr>
          <p:nvPr/>
        </p:nvPicPr>
        <p:blipFill>
          <a:blip r:embed="rId2"/>
          <a:stretch>
            <a:fillRect/>
          </a:stretch>
        </p:blipFill>
        <p:spPr>
          <a:xfrm>
            <a:off x="2580640" y="1118234"/>
            <a:ext cx="8564880" cy="5174615"/>
          </a:xfrm>
          <a:prstGeom prst="rect">
            <a:avLst/>
          </a:prstGeom>
        </p:spPr>
      </p:pic>
      <p:sp>
        <p:nvSpPr>
          <p:cNvPr id="3" name="TextBox 2">
            <a:extLst>
              <a:ext uri="{FF2B5EF4-FFF2-40B4-BE49-F238E27FC236}">
                <a16:creationId xmlns:a16="http://schemas.microsoft.com/office/drawing/2014/main" id="{917DB69B-9ED0-3D48-8369-EF962909B519}"/>
              </a:ext>
            </a:extLst>
          </p:cNvPr>
          <p:cNvSpPr txBox="1"/>
          <p:nvPr/>
        </p:nvSpPr>
        <p:spPr>
          <a:xfrm>
            <a:off x="223521" y="2611120"/>
            <a:ext cx="2418080" cy="1200329"/>
          </a:xfrm>
          <a:prstGeom prst="rect">
            <a:avLst/>
          </a:prstGeom>
          <a:noFill/>
        </p:spPr>
        <p:txBody>
          <a:bodyPr wrap="square" rtlCol="0">
            <a:spAutoFit/>
          </a:bodyPr>
          <a:lstStyle/>
          <a:p>
            <a:r>
              <a:rPr lang="en-US" sz="2400" dirty="0"/>
              <a:t>Installation of scaffolding for un-cabling</a:t>
            </a:r>
          </a:p>
        </p:txBody>
      </p:sp>
    </p:spTree>
    <p:extLst>
      <p:ext uri="{BB962C8B-B14F-4D97-AF65-F5344CB8AC3E}">
        <p14:creationId xmlns:p14="http://schemas.microsoft.com/office/powerpoint/2010/main" val="3533860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9907706" cy="492369"/>
          </a:xfrm>
        </p:spPr>
        <p:txBody>
          <a:bodyPr>
            <a:noAutofit/>
          </a:bodyPr>
          <a:lstStyle/>
          <a:p>
            <a:r>
              <a:rPr lang="en-US" sz="3200" b="1" dirty="0">
                <a:solidFill>
                  <a:schemeClr val="accent5">
                    <a:lumMod val="50000"/>
                  </a:schemeClr>
                </a:solidFill>
              </a:rPr>
              <a:t>KLOE-to-SAND: Start of the operations</a:t>
            </a:r>
          </a:p>
        </p:txBody>
      </p:sp>
      <p:sp>
        <p:nvSpPr>
          <p:cNvPr id="3" name="TextBox 2">
            <a:extLst>
              <a:ext uri="{FF2B5EF4-FFF2-40B4-BE49-F238E27FC236}">
                <a16:creationId xmlns:a16="http://schemas.microsoft.com/office/drawing/2014/main" id="{917DB69B-9ED0-3D48-8369-EF962909B519}"/>
              </a:ext>
            </a:extLst>
          </p:cNvPr>
          <p:cNvSpPr txBox="1"/>
          <p:nvPr/>
        </p:nvSpPr>
        <p:spPr>
          <a:xfrm>
            <a:off x="2153920" y="5354320"/>
            <a:ext cx="8991599" cy="461665"/>
          </a:xfrm>
          <a:prstGeom prst="rect">
            <a:avLst/>
          </a:prstGeom>
          <a:noFill/>
        </p:spPr>
        <p:txBody>
          <a:bodyPr wrap="square" rtlCol="0">
            <a:spAutoFit/>
          </a:bodyPr>
          <a:lstStyle/>
          <a:p>
            <a:r>
              <a:rPr lang="en-US" sz="2400" dirty="0"/>
              <a:t>Cleanup and removal of non re-usable instrumentation</a:t>
            </a:r>
          </a:p>
        </p:txBody>
      </p:sp>
      <p:pic>
        <p:nvPicPr>
          <p:cNvPr id="5" name="Picture 4">
            <a:extLst>
              <a:ext uri="{FF2B5EF4-FFF2-40B4-BE49-F238E27FC236}">
                <a16:creationId xmlns:a16="http://schemas.microsoft.com/office/drawing/2014/main" id="{965C4F8C-C6B8-334F-967D-F6C020234640}"/>
              </a:ext>
            </a:extLst>
          </p:cNvPr>
          <p:cNvPicPr>
            <a:picLocks noChangeAspect="1"/>
          </p:cNvPicPr>
          <p:nvPr/>
        </p:nvPicPr>
        <p:blipFill>
          <a:blip r:embed="rId2"/>
          <a:stretch>
            <a:fillRect/>
          </a:stretch>
        </p:blipFill>
        <p:spPr>
          <a:xfrm>
            <a:off x="953770" y="1200150"/>
            <a:ext cx="10223500" cy="3848100"/>
          </a:xfrm>
          <a:prstGeom prst="rect">
            <a:avLst/>
          </a:prstGeom>
        </p:spPr>
      </p:pic>
    </p:spTree>
    <p:extLst>
      <p:ext uri="{BB962C8B-B14F-4D97-AF65-F5344CB8AC3E}">
        <p14:creationId xmlns:p14="http://schemas.microsoft.com/office/powerpoint/2010/main" val="1164705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magine 5">
            <a:extLst>
              <a:ext uri="{FF2B5EF4-FFF2-40B4-BE49-F238E27FC236}">
                <a16:creationId xmlns:a16="http://schemas.microsoft.com/office/drawing/2014/main" id="{F01835E1-4A82-5B4D-9F92-518381FFE1AD}"/>
              </a:ext>
            </a:extLst>
          </p:cNvPr>
          <p:cNvPicPr>
            <a:picLocks noChangeAspect="1"/>
          </p:cNvPicPr>
          <p:nvPr/>
        </p:nvPicPr>
        <p:blipFill rotWithShape="1">
          <a:blip r:embed="rId2"/>
          <a:srcRect b="4651"/>
          <a:stretch/>
        </p:blipFill>
        <p:spPr>
          <a:xfrm>
            <a:off x="6421120" y="3892272"/>
            <a:ext cx="4927600" cy="2427248"/>
          </a:xfrm>
          <a:prstGeom prst="rect">
            <a:avLst/>
          </a:prstGeom>
        </p:spPr>
      </p:pic>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466003" y="6495483"/>
            <a:ext cx="8218636" cy="237285"/>
          </a:xfrm>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28463" y="193832"/>
            <a:ext cx="9410655" cy="492369"/>
          </a:xfrm>
        </p:spPr>
        <p:txBody>
          <a:bodyPr>
            <a:noAutofit/>
          </a:bodyPr>
          <a:lstStyle/>
          <a:p>
            <a:r>
              <a:rPr lang="en-US" sz="3200" b="1" dirty="0">
                <a:solidFill>
                  <a:schemeClr val="accent5">
                    <a:lumMod val="50000"/>
                  </a:schemeClr>
                </a:solidFill>
              </a:rPr>
              <a:t>SAND Layout</a:t>
            </a:r>
          </a:p>
        </p:txBody>
      </p:sp>
      <p:sp>
        <p:nvSpPr>
          <p:cNvPr id="6" name="Content Placeholder 1">
            <a:extLst>
              <a:ext uri="{FF2B5EF4-FFF2-40B4-BE49-F238E27FC236}">
                <a16:creationId xmlns:a16="http://schemas.microsoft.com/office/drawing/2014/main" id="{DB755035-5425-ED4B-B239-D65655BF75A5}"/>
              </a:ext>
            </a:extLst>
          </p:cNvPr>
          <p:cNvSpPr txBox="1">
            <a:spLocks/>
          </p:cNvSpPr>
          <p:nvPr/>
        </p:nvSpPr>
        <p:spPr>
          <a:xfrm>
            <a:off x="254000" y="1010203"/>
            <a:ext cx="11348720" cy="1031957"/>
          </a:xfrm>
          <a:prstGeom prst="rect">
            <a:avLst/>
          </a:prstGeom>
          <a:noFill/>
        </p:spPr>
        <p:txBody>
          <a:bodyPr vert="horz" lIns="0" tIns="0" rIns="0" bIns="0" rtlCol="0">
            <a:noAutofit/>
          </a:bodyPr>
          <a:lstStyle>
            <a:lvl1pPr marL="342900" indent="-228600" algn="l" defTabSz="914400" rtl="0" eaLnBrk="1" latinLnBrk="0" hangingPunct="1">
              <a:lnSpc>
                <a:spcPct val="90000"/>
              </a:lnSpc>
              <a:spcBef>
                <a:spcPts val="1000"/>
              </a:spcBef>
              <a:buFont typeface="Arial" panose="020B0604020202020204" pitchFamily="34" charset="0"/>
              <a:buChar char="•"/>
              <a:defRPr sz="2200" kern="1200" baseline="0">
                <a:solidFill>
                  <a:srgbClr val="404040"/>
                </a:solidFill>
                <a:latin typeface="Calibri" panose="020F0502020204030204" pitchFamily="34" charset="0"/>
                <a:ea typeface="+mn-ea"/>
                <a:cs typeface="Calibri" panose="020F0502020204030204" pitchFamily="34" charset="0"/>
              </a:defRPr>
            </a:lvl1pPr>
            <a:lvl2pPr marL="5715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404040"/>
                </a:solidFill>
                <a:latin typeface="Calibri" panose="020F0502020204030204" pitchFamily="34" charset="0"/>
                <a:ea typeface="+mn-ea"/>
                <a:cs typeface="Calibri" panose="020F0502020204030204" pitchFamily="34" charset="0"/>
              </a:defRPr>
            </a:lvl2pPr>
            <a:lvl3pPr marL="8001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4040"/>
                </a:solidFill>
                <a:latin typeface="Calibri" panose="020F0502020204030204" pitchFamily="34" charset="0"/>
                <a:ea typeface="+mn-ea"/>
                <a:cs typeface="Calibri" panose="020F0502020204030204" pitchFamily="34" charset="0"/>
              </a:defRPr>
            </a:lvl3pPr>
            <a:lvl4pPr marL="1028700" indent="-228600" algn="l" defTabSz="914400" rtl="0" eaLnBrk="1" latinLnBrk="0" hangingPunct="1">
              <a:lnSpc>
                <a:spcPct val="90000"/>
              </a:lnSpc>
              <a:spcBef>
                <a:spcPts val="500"/>
              </a:spcBef>
              <a:buFont typeface="Arial" panose="020B0604020202020204" pitchFamily="34" charset="0"/>
              <a:buChar char="–"/>
              <a:defRPr sz="1600" kern="1200" baseline="0">
                <a:solidFill>
                  <a:srgbClr val="404040"/>
                </a:solidFill>
                <a:latin typeface="Calibri" panose="020F0502020204030204" pitchFamily="34" charset="0"/>
                <a:ea typeface="+mn-ea"/>
                <a:cs typeface="Calibri" panose="020F0502020204030204" pitchFamily="34" charset="0"/>
              </a:defRPr>
            </a:lvl4pPr>
            <a:lvl5pPr marL="1257300" indent="-228600" algn="l" defTabSz="914400" rtl="0" eaLnBrk="1" latinLnBrk="0" hangingPunct="1">
              <a:lnSpc>
                <a:spcPct val="90000"/>
              </a:lnSpc>
              <a:spcBef>
                <a:spcPts val="500"/>
              </a:spcBef>
              <a:buFont typeface="Arial" panose="020B0604020202020204" pitchFamily="34" charset="0"/>
              <a:buChar char="•"/>
              <a:defRPr sz="1600" kern="1200" baseline="0">
                <a:solidFill>
                  <a:srgbClr val="40404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66355" lvl="1">
              <a:lnSpc>
                <a:spcPct val="100000"/>
              </a:lnSpc>
              <a:spcBef>
                <a:spcPts val="554"/>
              </a:spcBef>
              <a:spcAft>
                <a:spcPts val="6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After the decision on the inner tracker, taken at the end of last summer, SAND layout has been completely defined as consisting of: </a:t>
            </a:r>
          </a:p>
          <a:p>
            <a:pPr marL="366355" lvl="1">
              <a:lnSpc>
                <a:spcPct val="100000"/>
              </a:lnSpc>
              <a:spcBef>
                <a:spcPts val="554"/>
              </a:spcBef>
              <a:spcAft>
                <a:spcPts val="600"/>
              </a:spcAft>
              <a:buClr>
                <a:schemeClr val="accent3">
                  <a:lumMod val="75000"/>
                </a:schemeClr>
              </a:buClr>
              <a:buSzPct val="100000"/>
              <a:buFont typeface="Wingdings" panose="05000000000000000000" pitchFamily="2" charset="2"/>
              <a:buChar char="ü"/>
            </a:pPr>
            <a:endParaRPr lang="en-US" dirty="0">
              <a:solidFill>
                <a:schemeClr val="accent5">
                  <a:lumMod val="50000"/>
                </a:schemeClr>
              </a:solidFill>
            </a:endParaRPr>
          </a:p>
        </p:txBody>
      </p:sp>
      <p:pic>
        <p:nvPicPr>
          <p:cNvPr id="5" name="Picture 4">
            <a:extLst>
              <a:ext uri="{FF2B5EF4-FFF2-40B4-BE49-F238E27FC236}">
                <a16:creationId xmlns:a16="http://schemas.microsoft.com/office/drawing/2014/main" id="{87726930-ACDF-E549-AB49-F0C8B4F30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a:xfrm>
            <a:off x="701040" y="2187408"/>
            <a:ext cx="5060784" cy="285480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2" name="TextBox 1">
            <a:extLst>
              <a:ext uri="{FF2B5EF4-FFF2-40B4-BE49-F238E27FC236}">
                <a16:creationId xmlns:a16="http://schemas.microsoft.com/office/drawing/2014/main" id="{CA8A5973-A07A-2047-A220-5B56EFEE1952}"/>
              </a:ext>
            </a:extLst>
          </p:cNvPr>
          <p:cNvSpPr txBox="1"/>
          <p:nvPr/>
        </p:nvSpPr>
        <p:spPr>
          <a:xfrm>
            <a:off x="2153920" y="1971040"/>
            <a:ext cx="613630" cy="369332"/>
          </a:xfrm>
          <a:prstGeom prst="rect">
            <a:avLst/>
          </a:prstGeom>
          <a:noFill/>
        </p:spPr>
        <p:txBody>
          <a:bodyPr wrap="none" rtlCol="0">
            <a:spAutoFit/>
          </a:bodyPr>
          <a:lstStyle/>
          <a:p>
            <a:r>
              <a:rPr lang="en-US" dirty="0">
                <a:solidFill>
                  <a:schemeClr val="accent5">
                    <a:lumMod val="50000"/>
                  </a:schemeClr>
                </a:solidFill>
              </a:rPr>
              <a:t>Yoke</a:t>
            </a:r>
          </a:p>
        </p:txBody>
      </p:sp>
      <p:sp>
        <p:nvSpPr>
          <p:cNvPr id="3" name="TextBox 2">
            <a:extLst>
              <a:ext uri="{FF2B5EF4-FFF2-40B4-BE49-F238E27FC236}">
                <a16:creationId xmlns:a16="http://schemas.microsoft.com/office/drawing/2014/main" id="{47F3E59C-47CD-7D42-85F6-F389D2AADB1C}"/>
              </a:ext>
            </a:extLst>
          </p:cNvPr>
          <p:cNvSpPr txBox="1"/>
          <p:nvPr/>
        </p:nvSpPr>
        <p:spPr>
          <a:xfrm>
            <a:off x="2809438" y="4791430"/>
            <a:ext cx="2550570" cy="369332"/>
          </a:xfrm>
          <a:prstGeom prst="rect">
            <a:avLst/>
          </a:prstGeom>
          <a:noFill/>
        </p:spPr>
        <p:txBody>
          <a:bodyPr wrap="none" rtlCol="0">
            <a:spAutoFit/>
          </a:bodyPr>
          <a:lstStyle/>
          <a:p>
            <a:r>
              <a:rPr lang="en-US" dirty="0">
                <a:solidFill>
                  <a:schemeClr val="accent5">
                    <a:lumMod val="50000"/>
                  </a:schemeClr>
                </a:solidFill>
              </a:rPr>
              <a:t>Superconducting Magnet</a:t>
            </a:r>
          </a:p>
        </p:txBody>
      </p:sp>
      <p:cxnSp>
        <p:nvCxnSpPr>
          <p:cNvPr id="8" name="Straight Arrow Connector 7">
            <a:extLst>
              <a:ext uri="{FF2B5EF4-FFF2-40B4-BE49-F238E27FC236}">
                <a16:creationId xmlns:a16="http://schemas.microsoft.com/office/drawing/2014/main" id="{8C817398-B170-F64C-9D39-8A0EE8577EFE}"/>
              </a:ext>
            </a:extLst>
          </p:cNvPr>
          <p:cNvCxnSpPr/>
          <p:nvPr/>
        </p:nvCxnSpPr>
        <p:spPr>
          <a:xfrm>
            <a:off x="2926080" y="2225040"/>
            <a:ext cx="1229360" cy="15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84FFFE3-76E6-C24F-8F6B-994DE6068635}"/>
              </a:ext>
            </a:extLst>
          </p:cNvPr>
          <p:cNvCxnSpPr>
            <a:cxnSpLocks/>
          </p:cNvCxnSpPr>
          <p:nvPr/>
        </p:nvCxnSpPr>
        <p:spPr>
          <a:xfrm>
            <a:off x="2631440" y="2306320"/>
            <a:ext cx="284480" cy="254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2725896-3B8A-9848-861C-ACB66A7ED910}"/>
              </a:ext>
            </a:extLst>
          </p:cNvPr>
          <p:cNvCxnSpPr>
            <a:cxnSpLocks/>
          </p:cNvCxnSpPr>
          <p:nvPr/>
        </p:nvCxnSpPr>
        <p:spPr>
          <a:xfrm flipH="1">
            <a:off x="1373447" y="2323077"/>
            <a:ext cx="904240" cy="1300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7B2B79F-33BB-E445-81D1-AB9274206F37}"/>
              </a:ext>
            </a:extLst>
          </p:cNvPr>
          <p:cNvCxnSpPr>
            <a:cxnSpLocks/>
          </p:cNvCxnSpPr>
          <p:nvPr/>
        </p:nvCxnSpPr>
        <p:spPr>
          <a:xfrm flipH="1" flipV="1">
            <a:off x="2499361" y="4653280"/>
            <a:ext cx="396239" cy="2438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4F1E80F1-13EF-C340-8012-2ED88F16B372}"/>
              </a:ext>
            </a:extLst>
          </p:cNvPr>
          <p:cNvPicPr>
            <a:picLocks noChangeAspect="1"/>
          </p:cNvPicPr>
          <p:nvPr/>
        </p:nvPicPr>
        <p:blipFill rotWithShape="1">
          <a:blip r:embed="rId4">
            <a:extLst>
              <a:ext uri="{28A0092B-C50C-407E-A947-70E740481C1C}">
                <a14:useLocalDpi xmlns:a14="http://schemas.microsoft.com/office/drawing/2010/main" val="0"/>
              </a:ext>
            </a:extLst>
          </a:blip>
          <a:srcRect l="7146" r="9850" b="5512"/>
          <a:stretch/>
        </p:blipFill>
        <p:spPr>
          <a:xfrm>
            <a:off x="6545242" y="1524001"/>
            <a:ext cx="3116918" cy="2367279"/>
          </a:xfrm>
          <a:prstGeom prst="rect">
            <a:avLst/>
          </a:prstGeom>
        </p:spPr>
      </p:pic>
      <p:sp>
        <p:nvSpPr>
          <p:cNvPr id="19" name="TextBox 18">
            <a:extLst>
              <a:ext uri="{FF2B5EF4-FFF2-40B4-BE49-F238E27FC236}">
                <a16:creationId xmlns:a16="http://schemas.microsoft.com/office/drawing/2014/main" id="{FBB66DE1-26A2-F343-B53B-0074DEA2733E}"/>
              </a:ext>
            </a:extLst>
          </p:cNvPr>
          <p:cNvSpPr txBox="1"/>
          <p:nvPr/>
        </p:nvSpPr>
        <p:spPr>
          <a:xfrm>
            <a:off x="9733280" y="1696720"/>
            <a:ext cx="2265680" cy="1477328"/>
          </a:xfrm>
          <a:prstGeom prst="rect">
            <a:avLst/>
          </a:prstGeom>
          <a:noFill/>
        </p:spPr>
        <p:txBody>
          <a:bodyPr wrap="square" rtlCol="0">
            <a:spAutoFit/>
          </a:bodyPr>
          <a:lstStyle/>
          <a:p>
            <a:r>
              <a:rPr lang="en-US" dirty="0">
                <a:solidFill>
                  <a:schemeClr val="accent5">
                    <a:lumMod val="50000"/>
                  </a:schemeClr>
                </a:solidFill>
              </a:rPr>
              <a:t>Electromagnetic Calorimeter (ECAL) (Covering the surface of the magnetized volume - 4</a:t>
            </a:r>
            <a:r>
              <a:rPr lang="en-US" dirty="0">
                <a:solidFill>
                  <a:schemeClr val="accent5">
                    <a:lumMod val="50000"/>
                  </a:schemeClr>
                </a:solidFill>
                <a:latin typeface="Symbol" pitchFamily="2" charset="2"/>
              </a:rPr>
              <a:t>p</a:t>
            </a:r>
            <a:r>
              <a:rPr lang="en-US" dirty="0">
                <a:solidFill>
                  <a:schemeClr val="accent5">
                    <a:lumMod val="50000"/>
                  </a:schemeClr>
                </a:solidFill>
              </a:rPr>
              <a:t>)</a:t>
            </a:r>
          </a:p>
        </p:txBody>
      </p:sp>
      <p:cxnSp>
        <p:nvCxnSpPr>
          <p:cNvPr id="21" name="Straight Arrow Connector 20">
            <a:extLst>
              <a:ext uri="{FF2B5EF4-FFF2-40B4-BE49-F238E27FC236}">
                <a16:creationId xmlns:a16="http://schemas.microsoft.com/office/drawing/2014/main" id="{8DA6B6F7-2214-EF4B-B09F-7662EC7F987E}"/>
              </a:ext>
            </a:extLst>
          </p:cNvPr>
          <p:cNvCxnSpPr>
            <a:cxnSpLocks/>
            <a:stCxn id="19" idx="1"/>
          </p:cNvCxnSpPr>
          <p:nvPr/>
        </p:nvCxnSpPr>
        <p:spPr>
          <a:xfrm flipH="1">
            <a:off x="8696960" y="2435384"/>
            <a:ext cx="1036320" cy="632936"/>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A94EE55-4CBD-484E-B8F4-595D2A970BDA}"/>
              </a:ext>
            </a:extLst>
          </p:cNvPr>
          <p:cNvCxnSpPr>
            <a:cxnSpLocks/>
          </p:cNvCxnSpPr>
          <p:nvPr/>
        </p:nvCxnSpPr>
        <p:spPr>
          <a:xfrm flipH="1">
            <a:off x="9794240" y="3081119"/>
            <a:ext cx="627940" cy="12064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02B6423D-E52D-AE44-BA28-4DE6AA3CF87A}"/>
              </a:ext>
            </a:extLst>
          </p:cNvPr>
          <p:cNvSpPr txBox="1"/>
          <p:nvPr/>
        </p:nvSpPr>
        <p:spPr>
          <a:xfrm>
            <a:off x="187103" y="5163127"/>
            <a:ext cx="5990178" cy="1200329"/>
          </a:xfrm>
          <a:prstGeom prst="rect">
            <a:avLst/>
          </a:prstGeom>
          <a:solidFill>
            <a:srgbClr val="FFFF00"/>
          </a:solidFill>
        </p:spPr>
        <p:txBody>
          <a:bodyPr wrap="square" rtlCol="0">
            <a:spAutoFit/>
          </a:bodyPr>
          <a:lstStyle/>
          <a:p>
            <a:r>
              <a:rPr lang="en-US" dirty="0"/>
              <a:t>The yoke, the magnet and the ECAL are repurposed from the KLOE detector.</a:t>
            </a:r>
          </a:p>
          <a:p>
            <a:r>
              <a:rPr lang="en-US" dirty="0"/>
              <a:t>The STT and GRAIN are new detectors, to be engineered and built.</a:t>
            </a:r>
          </a:p>
        </p:txBody>
      </p:sp>
      <p:sp>
        <p:nvSpPr>
          <p:cNvPr id="7" name="TextBox 6">
            <a:extLst>
              <a:ext uri="{FF2B5EF4-FFF2-40B4-BE49-F238E27FC236}">
                <a16:creationId xmlns:a16="http://schemas.microsoft.com/office/drawing/2014/main" id="{80A1F9E6-AF0B-AF41-9106-5753067BF5A7}"/>
              </a:ext>
            </a:extLst>
          </p:cNvPr>
          <p:cNvSpPr txBox="1"/>
          <p:nvPr/>
        </p:nvSpPr>
        <p:spPr>
          <a:xfrm>
            <a:off x="7972799" y="5829754"/>
            <a:ext cx="675185" cy="307777"/>
          </a:xfrm>
          <a:prstGeom prst="rect">
            <a:avLst/>
          </a:prstGeom>
          <a:solidFill>
            <a:schemeClr val="bg1"/>
          </a:solidFill>
        </p:spPr>
        <p:txBody>
          <a:bodyPr wrap="none" rtlCol="0">
            <a:spAutoFit/>
          </a:bodyPr>
          <a:lstStyle/>
          <a:p>
            <a:r>
              <a:rPr lang="en-US" sz="1400" b="1" dirty="0">
                <a:solidFill>
                  <a:schemeClr val="accent4">
                    <a:lumMod val="75000"/>
                  </a:schemeClr>
                </a:solidFill>
              </a:rPr>
              <a:t>GRAIN</a:t>
            </a:r>
          </a:p>
        </p:txBody>
      </p:sp>
    </p:spTree>
    <p:extLst>
      <p:ext uri="{BB962C8B-B14F-4D97-AF65-F5344CB8AC3E}">
        <p14:creationId xmlns:p14="http://schemas.microsoft.com/office/powerpoint/2010/main" val="905627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9907706" cy="492369"/>
          </a:xfrm>
        </p:spPr>
        <p:txBody>
          <a:bodyPr>
            <a:noAutofit/>
          </a:bodyPr>
          <a:lstStyle/>
          <a:p>
            <a:r>
              <a:rPr lang="en-US" sz="3200" b="1" dirty="0">
                <a:solidFill>
                  <a:schemeClr val="accent5">
                    <a:lumMod val="50000"/>
                  </a:schemeClr>
                </a:solidFill>
              </a:rPr>
              <a:t>STT Working Group</a:t>
            </a:r>
          </a:p>
        </p:txBody>
      </p:sp>
      <p:sp>
        <p:nvSpPr>
          <p:cNvPr id="2" name="Rectangle 1">
            <a:extLst>
              <a:ext uri="{FF2B5EF4-FFF2-40B4-BE49-F238E27FC236}">
                <a16:creationId xmlns:a16="http://schemas.microsoft.com/office/drawing/2014/main" id="{828408F1-730E-6C4F-8548-6ACE39ED0BF3}"/>
              </a:ext>
            </a:extLst>
          </p:cNvPr>
          <p:cNvSpPr/>
          <p:nvPr/>
        </p:nvSpPr>
        <p:spPr>
          <a:xfrm>
            <a:off x="528320" y="1041738"/>
            <a:ext cx="10718800" cy="1631216"/>
          </a:xfrm>
          <a:prstGeom prst="rect">
            <a:avLst/>
          </a:prstGeom>
        </p:spPr>
        <p:txBody>
          <a:bodyPr wrap="square">
            <a:spAutoFit/>
          </a:bodyPr>
          <a:lstStyle/>
          <a:p>
            <a:pPr marL="342900" indent="-342900">
              <a:buFont typeface="Arial" panose="020B0604020202020204" pitchFamily="34" charset="0"/>
              <a:buChar char="•"/>
            </a:pPr>
            <a:r>
              <a:rPr lang="en-US" sz="2000" dirty="0">
                <a:solidFill>
                  <a:srgbClr val="D8127E"/>
                </a:solidFill>
              </a:rPr>
              <a:t>Deﬁned scope of activities </a:t>
            </a:r>
            <a:r>
              <a:rPr lang="en-US" sz="2000" dirty="0">
                <a:solidFill>
                  <a:schemeClr val="accent5">
                    <a:lumMod val="50000"/>
                  </a:schemeClr>
                </a:solidFill>
              </a:rPr>
              <a:t>required for the completion and installation of the STT.</a:t>
            </a:r>
          </a:p>
          <a:p>
            <a:pPr marL="342900" indent="-342900">
              <a:buFont typeface="Arial" panose="020B0604020202020204" pitchFamily="34" charset="0"/>
              <a:buChar char="•"/>
            </a:pPr>
            <a:r>
              <a:rPr lang="en-US" sz="2000" dirty="0">
                <a:solidFill>
                  <a:srgbClr val="D8127E"/>
                </a:solidFill>
              </a:rPr>
              <a:t>Preliminary schedule </a:t>
            </a:r>
            <a:r>
              <a:rPr lang="en-US" sz="2000" dirty="0">
                <a:solidFill>
                  <a:schemeClr val="accent5">
                    <a:lumMod val="50000"/>
                  </a:schemeClr>
                </a:solidFill>
              </a:rPr>
              <a:t>and related deliverables:</a:t>
            </a:r>
          </a:p>
          <a:p>
            <a:pPr marL="800100" lvl="1" indent="-342900">
              <a:buFont typeface="Arial" panose="020B0604020202020204" pitchFamily="34" charset="0"/>
              <a:buChar char="•"/>
            </a:pPr>
            <a:r>
              <a:rPr lang="en-US" sz="2000" dirty="0">
                <a:solidFill>
                  <a:srgbClr val="990080"/>
                </a:solidFill>
              </a:rPr>
              <a:t>Identiﬁed main tasks and tentative timeline (to be revised following inputs/developments)</a:t>
            </a:r>
            <a:r>
              <a:rPr lang="en-US" sz="2000" dirty="0">
                <a:solidFill>
                  <a:srgbClr val="525252"/>
                </a:solidFill>
              </a:rPr>
              <a:t>;</a:t>
            </a:r>
            <a:endParaRPr lang="en-US" sz="2000" dirty="0">
              <a:solidFill>
                <a:srgbClr val="990080"/>
              </a:solidFill>
            </a:endParaRPr>
          </a:p>
          <a:p>
            <a:pPr marL="800100" lvl="1" indent="-342900">
              <a:buFont typeface="Arial" panose="020B0604020202020204" pitchFamily="34" charset="0"/>
              <a:buChar char="•"/>
            </a:pPr>
            <a:r>
              <a:rPr lang="en-US" sz="2000" dirty="0">
                <a:solidFill>
                  <a:schemeClr val="accent5">
                    <a:lumMod val="50000"/>
                  </a:schemeClr>
                </a:solidFill>
              </a:rPr>
              <a:t>Uncertainties on availability of ND site and current situation (covid19, conﬂict in Europe, supplies, etc.).</a:t>
            </a:r>
            <a:endParaRPr lang="en-US" sz="2000" dirty="0">
              <a:solidFill>
                <a:schemeClr val="accent5">
                  <a:lumMod val="50000"/>
                </a:schemeClr>
              </a:solidFill>
              <a:effectLst/>
            </a:endParaRPr>
          </a:p>
        </p:txBody>
      </p:sp>
      <p:sp>
        <p:nvSpPr>
          <p:cNvPr id="9" name="TextBox 8">
            <a:extLst>
              <a:ext uri="{FF2B5EF4-FFF2-40B4-BE49-F238E27FC236}">
                <a16:creationId xmlns:a16="http://schemas.microsoft.com/office/drawing/2014/main" id="{AAB2FDA0-3476-6648-83C1-7F5C27939767}"/>
              </a:ext>
            </a:extLst>
          </p:cNvPr>
          <p:cNvSpPr txBox="1"/>
          <p:nvPr/>
        </p:nvSpPr>
        <p:spPr>
          <a:xfrm>
            <a:off x="3647440" y="2682240"/>
            <a:ext cx="601447" cy="338554"/>
          </a:xfrm>
          <a:prstGeom prst="rect">
            <a:avLst/>
          </a:prstGeom>
          <a:noFill/>
        </p:spPr>
        <p:txBody>
          <a:bodyPr wrap="none" rtlCol="0">
            <a:spAutoFit/>
          </a:bodyPr>
          <a:lstStyle/>
          <a:p>
            <a:r>
              <a:rPr lang="en-US" sz="1600" dirty="0"/>
              <a:t>2020</a:t>
            </a:r>
          </a:p>
        </p:txBody>
      </p:sp>
      <p:sp>
        <p:nvSpPr>
          <p:cNvPr id="11" name="TextBox 10">
            <a:extLst>
              <a:ext uri="{FF2B5EF4-FFF2-40B4-BE49-F238E27FC236}">
                <a16:creationId xmlns:a16="http://schemas.microsoft.com/office/drawing/2014/main" id="{752D898F-6316-1240-9332-9C20FC7921CE}"/>
              </a:ext>
            </a:extLst>
          </p:cNvPr>
          <p:cNvSpPr txBox="1"/>
          <p:nvPr/>
        </p:nvSpPr>
        <p:spPr>
          <a:xfrm>
            <a:off x="4511568" y="2682240"/>
            <a:ext cx="601447" cy="338554"/>
          </a:xfrm>
          <a:prstGeom prst="rect">
            <a:avLst/>
          </a:prstGeom>
          <a:noFill/>
        </p:spPr>
        <p:txBody>
          <a:bodyPr wrap="none" rtlCol="0">
            <a:spAutoFit/>
          </a:bodyPr>
          <a:lstStyle/>
          <a:p>
            <a:r>
              <a:rPr lang="en-US" sz="1600" dirty="0"/>
              <a:t>2021</a:t>
            </a:r>
          </a:p>
        </p:txBody>
      </p:sp>
      <p:sp>
        <p:nvSpPr>
          <p:cNvPr id="12" name="TextBox 11">
            <a:extLst>
              <a:ext uri="{FF2B5EF4-FFF2-40B4-BE49-F238E27FC236}">
                <a16:creationId xmlns:a16="http://schemas.microsoft.com/office/drawing/2014/main" id="{73B0699A-6F85-F04B-BD36-DF5A167A4AE6}"/>
              </a:ext>
            </a:extLst>
          </p:cNvPr>
          <p:cNvSpPr txBox="1"/>
          <p:nvPr/>
        </p:nvSpPr>
        <p:spPr>
          <a:xfrm>
            <a:off x="5375696" y="2682240"/>
            <a:ext cx="601447" cy="338554"/>
          </a:xfrm>
          <a:prstGeom prst="rect">
            <a:avLst/>
          </a:prstGeom>
          <a:noFill/>
        </p:spPr>
        <p:txBody>
          <a:bodyPr wrap="none" rtlCol="0">
            <a:spAutoFit/>
          </a:bodyPr>
          <a:lstStyle/>
          <a:p>
            <a:r>
              <a:rPr lang="en-US" sz="1600" dirty="0"/>
              <a:t>2022</a:t>
            </a:r>
          </a:p>
        </p:txBody>
      </p:sp>
      <p:sp>
        <p:nvSpPr>
          <p:cNvPr id="13" name="TextBox 12">
            <a:extLst>
              <a:ext uri="{FF2B5EF4-FFF2-40B4-BE49-F238E27FC236}">
                <a16:creationId xmlns:a16="http://schemas.microsoft.com/office/drawing/2014/main" id="{4507C271-86CD-C74C-933B-89D034E934BA}"/>
              </a:ext>
            </a:extLst>
          </p:cNvPr>
          <p:cNvSpPr txBox="1"/>
          <p:nvPr/>
        </p:nvSpPr>
        <p:spPr>
          <a:xfrm>
            <a:off x="6239824" y="2682240"/>
            <a:ext cx="601447" cy="338554"/>
          </a:xfrm>
          <a:prstGeom prst="rect">
            <a:avLst/>
          </a:prstGeom>
          <a:noFill/>
        </p:spPr>
        <p:txBody>
          <a:bodyPr wrap="square" rtlCol="0">
            <a:spAutoFit/>
          </a:bodyPr>
          <a:lstStyle/>
          <a:p>
            <a:r>
              <a:rPr lang="en-US" sz="1600" dirty="0"/>
              <a:t>2023</a:t>
            </a:r>
          </a:p>
        </p:txBody>
      </p:sp>
      <p:sp>
        <p:nvSpPr>
          <p:cNvPr id="14" name="TextBox 13">
            <a:extLst>
              <a:ext uri="{FF2B5EF4-FFF2-40B4-BE49-F238E27FC236}">
                <a16:creationId xmlns:a16="http://schemas.microsoft.com/office/drawing/2014/main" id="{7F3064C7-F6CE-3D4B-975F-0866C19A3FC6}"/>
              </a:ext>
            </a:extLst>
          </p:cNvPr>
          <p:cNvSpPr txBox="1"/>
          <p:nvPr/>
        </p:nvSpPr>
        <p:spPr>
          <a:xfrm>
            <a:off x="7103952" y="2682240"/>
            <a:ext cx="601447" cy="338554"/>
          </a:xfrm>
          <a:prstGeom prst="rect">
            <a:avLst/>
          </a:prstGeom>
          <a:noFill/>
        </p:spPr>
        <p:txBody>
          <a:bodyPr wrap="square" rtlCol="0">
            <a:spAutoFit/>
          </a:bodyPr>
          <a:lstStyle/>
          <a:p>
            <a:r>
              <a:rPr lang="en-US" sz="1600" dirty="0"/>
              <a:t>2024</a:t>
            </a:r>
          </a:p>
        </p:txBody>
      </p:sp>
      <p:sp>
        <p:nvSpPr>
          <p:cNvPr id="15" name="TextBox 14">
            <a:extLst>
              <a:ext uri="{FF2B5EF4-FFF2-40B4-BE49-F238E27FC236}">
                <a16:creationId xmlns:a16="http://schemas.microsoft.com/office/drawing/2014/main" id="{6D00B6C2-D35F-CE40-A354-8A4B4759C710}"/>
              </a:ext>
            </a:extLst>
          </p:cNvPr>
          <p:cNvSpPr txBox="1"/>
          <p:nvPr/>
        </p:nvSpPr>
        <p:spPr>
          <a:xfrm>
            <a:off x="7968080" y="2682240"/>
            <a:ext cx="601447" cy="338554"/>
          </a:xfrm>
          <a:prstGeom prst="rect">
            <a:avLst/>
          </a:prstGeom>
          <a:noFill/>
        </p:spPr>
        <p:txBody>
          <a:bodyPr wrap="square" rtlCol="0">
            <a:spAutoFit/>
          </a:bodyPr>
          <a:lstStyle/>
          <a:p>
            <a:r>
              <a:rPr lang="en-US" sz="1600" dirty="0"/>
              <a:t>2025</a:t>
            </a:r>
          </a:p>
        </p:txBody>
      </p:sp>
      <p:sp>
        <p:nvSpPr>
          <p:cNvPr id="17" name="TextBox 16">
            <a:extLst>
              <a:ext uri="{FF2B5EF4-FFF2-40B4-BE49-F238E27FC236}">
                <a16:creationId xmlns:a16="http://schemas.microsoft.com/office/drawing/2014/main" id="{53944BAD-3430-FA4F-9CBE-C2E57C16E454}"/>
              </a:ext>
            </a:extLst>
          </p:cNvPr>
          <p:cNvSpPr txBox="1"/>
          <p:nvPr/>
        </p:nvSpPr>
        <p:spPr>
          <a:xfrm>
            <a:off x="8832208" y="2682240"/>
            <a:ext cx="601447" cy="338554"/>
          </a:xfrm>
          <a:prstGeom prst="rect">
            <a:avLst/>
          </a:prstGeom>
          <a:noFill/>
        </p:spPr>
        <p:txBody>
          <a:bodyPr wrap="square" rtlCol="0">
            <a:spAutoFit/>
          </a:bodyPr>
          <a:lstStyle/>
          <a:p>
            <a:r>
              <a:rPr lang="en-US" sz="1600" dirty="0"/>
              <a:t>2026</a:t>
            </a:r>
          </a:p>
        </p:txBody>
      </p:sp>
      <p:sp>
        <p:nvSpPr>
          <p:cNvPr id="18" name="TextBox 17">
            <a:extLst>
              <a:ext uri="{FF2B5EF4-FFF2-40B4-BE49-F238E27FC236}">
                <a16:creationId xmlns:a16="http://schemas.microsoft.com/office/drawing/2014/main" id="{454D69E0-B921-9042-9AF3-1C6AC158A2A1}"/>
              </a:ext>
            </a:extLst>
          </p:cNvPr>
          <p:cNvSpPr txBox="1"/>
          <p:nvPr/>
        </p:nvSpPr>
        <p:spPr>
          <a:xfrm>
            <a:off x="9696336" y="2682240"/>
            <a:ext cx="601447" cy="338554"/>
          </a:xfrm>
          <a:prstGeom prst="rect">
            <a:avLst/>
          </a:prstGeom>
          <a:noFill/>
        </p:spPr>
        <p:txBody>
          <a:bodyPr wrap="square" rtlCol="0">
            <a:spAutoFit/>
          </a:bodyPr>
          <a:lstStyle/>
          <a:p>
            <a:r>
              <a:rPr lang="en-US" sz="1600" dirty="0"/>
              <a:t>2027</a:t>
            </a:r>
          </a:p>
        </p:txBody>
      </p:sp>
      <p:sp>
        <p:nvSpPr>
          <p:cNvPr id="19" name="TextBox 18">
            <a:extLst>
              <a:ext uri="{FF2B5EF4-FFF2-40B4-BE49-F238E27FC236}">
                <a16:creationId xmlns:a16="http://schemas.microsoft.com/office/drawing/2014/main" id="{5DCEC9FB-48C5-BC45-B68F-CE77C6AF47B3}"/>
              </a:ext>
            </a:extLst>
          </p:cNvPr>
          <p:cNvSpPr txBox="1"/>
          <p:nvPr/>
        </p:nvSpPr>
        <p:spPr>
          <a:xfrm>
            <a:off x="10560464" y="2682240"/>
            <a:ext cx="601447" cy="338554"/>
          </a:xfrm>
          <a:prstGeom prst="rect">
            <a:avLst/>
          </a:prstGeom>
          <a:noFill/>
        </p:spPr>
        <p:txBody>
          <a:bodyPr wrap="square" rtlCol="0">
            <a:spAutoFit/>
          </a:bodyPr>
          <a:lstStyle/>
          <a:p>
            <a:r>
              <a:rPr lang="en-US" sz="1600" dirty="0"/>
              <a:t>2028</a:t>
            </a:r>
          </a:p>
        </p:txBody>
      </p:sp>
      <p:sp>
        <p:nvSpPr>
          <p:cNvPr id="20" name="TextBox 19">
            <a:extLst>
              <a:ext uri="{FF2B5EF4-FFF2-40B4-BE49-F238E27FC236}">
                <a16:creationId xmlns:a16="http://schemas.microsoft.com/office/drawing/2014/main" id="{C6F53FA2-E12A-C749-AF85-4841D1519171}"/>
              </a:ext>
            </a:extLst>
          </p:cNvPr>
          <p:cNvSpPr txBox="1"/>
          <p:nvPr/>
        </p:nvSpPr>
        <p:spPr>
          <a:xfrm>
            <a:off x="11424592" y="2682240"/>
            <a:ext cx="601447" cy="338554"/>
          </a:xfrm>
          <a:prstGeom prst="rect">
            <a:avLst/>
          </a:prstGeom>
          <a:noFill/>
        </p:spPr>
        <p:txBody>
          <a:bodyPr wrap="square" rtlCol="0">
            <a:spAutoFit/>
          </a:bodyPr>
          <a:lstStyle/>
          <a:p>
            <a:r>
              <a:rPr lang="en-US" sz="1600" dirty="0"/>
              <a:t>2029</a:t>
            </a:r>
          </a:p>
        </p:txBody>
      </p:sp>
      <p:pic>
        <p:nvPicPr>
          <p:cNvPr id="7" name="Picture 6">
            <a:extLst>
              <a:ext uri="{FF2B5EF4-FFF2-40B4-BE49-F238E27FC236}">
                <a16:creationId xmlns:a16="http://schemas.microsoft.com/office/drawing/2014/main" id="{06B2E583-5F87-4144-9734-A24A638B16C5}"/>
              </a:ext>
            </a:extLst>
          </p:cNvPr>
          <p:cNvPicPr>
            <a:picLocks noChangeAspect="1"/>
          </p:cNvPicPr>
          <p:nvPr/>
        </p:nvPicPr>
        <p:blipFill rotWithShape="1">
          <a:blip r:embed="rId2"/>
          <a:srcRect t="36148" b="29630"/>
          <a:stretch/>
        </p:blipFill>
        <p:spPr>
          <a:xfrm>
            <a:off x="128067" y="2966720"/>
            <a:ext cx="12063933" cy="3190240"/>
          </a:xfrm>
          <a:prstGeom prst="rect">
            <a:avLst/>
          </a:prstGeom>
        </p:spPr>
      </p:pic>
    </p:spTree>
    <p:extLst>
      <p:ext uri="{BB962C8B-B14F-4D97-AF65-F5344CB8AC3E}">
        <p14:creationId xmlns:p14="http://schemas.microsoft.com/office/powerpoint/2010/main" val="732616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9907706" cy="492369"/>
          </a:xfrm>
        </p:spPr>
        <p:txBody>
          <a:bodyPr>
            <a:noAutofit/>
          </a:bodyPr>
          <a:lstStyle/>
          <a:p>
            <a:r>
              <a:rPr lang="en-US" sz="3200" b="1" dirty="0">
                <a:solidFill>
                  <a:schemeClr val="accent5">
                    <a:lumMod val="50000"/>
                  </a:schemeClr>
                </a:solidFill>
              </a:rPr>
              <a:t>STT Working Group: prototyping and tests</a:t>
            </a:r>
          </a:p>
        </p:txBody>
      </p:sp>
      <p:sp>
        <p:nvSpPr>
          <p:cNvPr id="3" name="Rectangle 2">
            <a:extLst>
              <a:ext uri="{FF2B5EF4-FFF2-40B4-BE49-F238E27FC236}">
                <a16:creationId xmlns:a16="http://schemas.microsoft.com/office/drawing/2014/main" id="{4E2BF274-0102-274A-8EE4-F7C3C8FD4223}"/>
              </a:ext>
            </a:extLst>
          </p:cNvPr>
          <p:cNvSpPr/>
          <p:nvPr/>
        </p:nvSpPr>
        <p:spPr>
          <a:xfrm>
            <a:off x="386080" y="892473"/>
            <a:ext cx="11003280" cy="5632311"/>
          </a:xfrm>
          <a:prstGeom prst="rect">
            <a:avLst/>
          </a:prstGeom>
        </p:spPr>
        <p:txBody>
          <a:bodyPr wrap="square">
            <a:spAutoFit/>
          </a:bodyPr>
          <a:lstStyle/>
          <a:p>
            <a:r>
              <a:rPr lang="it-IT" dirty="0" err="1">
                <a:solidFill>
                  <a:srgbClr val="D8127E"/>
                </a:solidFill>
              </a:rPr>
              <a:t>Demonstrate</a:t>
            </a:r>
            <a:r>
              <a:rPr lang="it-IT" dirty="0">
                <a:solidFill>
                  <a:srgbClr val="D8127E"/>
                </a:solidFill>
              </a:rPr>
              <a:t> </a:t>
            </a:r>
            <a:r>
              <a:rPr lang="it-IT" dirty="0" err="1">
                <a:solidFill>
                  <a:srgbClr val="D8127E"/>
                </a:solidFill>
              </a:rPr>
              <a:t>all</a:t>
            </a:r>
            <a:r>
              <a:rPr lang="it-IT" dirty="0">
                <a:solidFill>
                  <a:srgbClr val="D8127E"/>
                </a:solidFill>
              </a:rPr>
              <a:t> </a:t>
            </a:r>
            <a:r>
              <a:rPr lang="it-IT" dirty="0" err="1">
                <a:solidFill>
                  <a:srgbClr val="D8127E"/>
                </a:solidFill>
              </a:rPr>
              <a:t>aspects</a:t>
            </a:r>
            <a:r>
              <a:rPr lang="it-IT" dirty="0">
                <a:solidFill>
                  <a:srgbClr val="D8127E"/>
                </a:solidFill>
              </a:rPr>
              <a:t> of the STT design </a:t>
            </a:r>
            <a:r>
              <a:rPr lang="it-IT" dirty="0">
                <a:solidFill>
                  <a:srgbClr val="000000"/>
                </a:solidFill>
              </a:rPr>
              <a:t>in </a:t>
            </a:r>
            <a:r>
              <a:rPr lang="it-IT" dirty="0" err="1">
                <a:solidFill>
                  <a:srgbClr val="000000"/>
                </a:solidFill>
              </a:rPr>
              <a:t>increasing</a:t>
            </a:r>
            <a:r>
              <a:rPr lang="it-IT" dirty="0">
                <a:solidFill>
                  <a:srgbClr val="000000"/>
                </a:solidFill>
              </a:rPr>
              <a:t> </a:t>
            </a:r>
            <a:r>
              <a:rPr lang="it-IT" dirty="0" err="1">
                <a:solidFill>
                  <a:srgbClr val="000000"/>
                </a:solidFill>
              </a:rPr>
              <a:t>order</a:t>
            </a:r>
            <a:r>
              <a:rPr lang="it-IT" dirty="0">
                <a:solidFill>
                  <a:srgbClr val="000000"/>
                </a:solidFill>
              </a:rPr>
              <a:t> of </a:t>
            </a:r>
            <a:r>
              <a:rPr lang="it-IT" dirty="0" err="1">
                <a:solidFill>
                  <a:srgbClr val="000000"/>
                </a:solidFill>
              </a:rPr>
              <a:t>complexity</a:t>
            </a:r>
            <a:r>
              <a:rPr lang="it-IT" dirty="0">
                <a:solidFill>
                  <a:srgbClr val="000000"/>
                </a:solidFill>
              </a:rPr>
              <a:t>:</a:t>
            </a:r>
            <a:endParaRPr lang="it-IT" dirty="0">
              <a:solidFill>
                <a:srgbClr val="D8127E"/>
              </a:solidFill>
            </a:endParaRPr>
          </a:p>
          <a:p>
            <a:r>
              <a:rPr lang="it-IT" dirty="0">
                <a:solidFill>
                  <a:srgbClr val="404040"/>
                </a:solidFill>
              </a:rPr>
              <a:t>Produce </a:t>
            </a:r>
            <a:r>
              <a:rPr lang="it-IT" dirty="0" err="1">
                <a:solidFill>
                  <a:srgbClr val="404040"/>
                </a:solidFill>
              </a:rPr>
              <a:t>straws</a:t>
            </a:r>
            <a:r>
              <a:rPr lang="it-IT" dirty="0">
                <a:solidFill>
                  <a:srgbClr val="404040"/>
                </a:solidFill>
              </a:rPr>
              <a:t> of </a:t>
            </a:r>
            <a:r>
              <a:rPr lang="it-IT" dirty="0" err="1">
                <a:solidFill>
                  <a:srgbClr val="404040"/>
                </a:solidFill>
              </a:rPr>
              <a:t>required</a:t>
            </a:r>
            <a:r>
              <a:rPr lang="it-IT" dirty="0">
                <a:solidFill>
                  <a:srgbClr val="404040"/>
                </a:solidFill>
              </a:rPr>
              <a:t> </a:t>
            </a:r>
            <a:r>
              <a:rPr lang="it-IT" dirty="0" err="1">
                <a:solidFill>
                  <a:srgbClr val="404040"/>
                </a:solidFill>
              </a:rPr>
              <a:t>quality</a:t>
            </a:r>
            <a:r>
              <a:rPr lang="it-IT" dirty="0">
                <a:solidFill>
                  <a:srgbClr val="404040"/>
                </a:solidFill>
              </a:rPr>
              <a:t> &amp; </a:t>
            </a:r>
            <a:r>
              <a:rPr lang="it-IT" dirty="0" err="1">
                <a:solidFill>
                  <a:srgbClr val="404040"/>
                </a:solidFill>
              </a:rPr>
              <a:t>maximal</a:t>
            </a:r>
            <a:r>
              <a:rPr lang="it-IT" dirty="0">
                <a:solidFill>
                  <a:srgbClr val="404040"/>
                </a:solidFill>
              </a:rPr>
              <a:t> </a:t>
            </a:r>
            <a:r>
              <a:rPr lang="it-IT" dirty="0" err="1">
                <a:solidFill>
                  <a:srgbClr val="404040"/>
                </a:solidFill>
              </a:rPr>
              <a:t>length</a:t>
            </a:r>
            <a:r>
              <a:rPr lang="it-IT" dirty="0">
                <a:solidFill>
                  <a:srgbClr val="404040"/>
                </a:solidFill>
              </a:rPr>
              <a:t> with </a:t>
            </a:r>
            <a:r>
              <a:rPr lang="it-IT" dirty="0" err="1">
                <a:solidFill>
                  <a:srgbClr val="404040"/>
                </a:solidFill>
              </a:rPr>
              <a:t>ultrasonic</a:t>
            </a:r>
            <a:r>
              <a:rPr lang="it-IT" dirty="0">
                <a:solidFill>
                  <a:srgbClr val="404040"/>
                </a:solidFill>
              </a:rPr>
              <a:t> </a:t>
            </a:r>
            <a:r>
              <a:rPr lang="it-IT" dirty="0" err="1">
                <a:solidFill>
                  <a:srgbClr val="404040"/>
                </a:solidFill>
              </a:rPr>
              <a:t>welding</a:t>
            </a:r>
            <a:r>
              <a:rPr lang="it-IT" dirty="0">
                <a:solidFill>
                  <a:srgbClr val="404040"/>
                </a:solidFill>
              </a:rPr>
              <a:t> (UW)</a:t>
            </a:r>
          </a:p>
          <a:p>
            <a:r>
              <a:rPr lang="it-IT" dirty="0">
                <a:solidFill>
                  <a:srgbClr val="404040"/>
                </a:solidFill>
              </a:rPr>
              <a:t>⇒</a:t>
            </a:r>
            <a:r>
              <a:rPr lang="it-IT" dirty="0" err="1">
                <a:solidFill>
                  <a:srgbClr val="009900"/>
                </a:solidFill>
              </a:rPr>
              <a:t>Validation</a:t>
            </a:r>
            <a:r>
              <a:rPr lang="it-IT" dirty="0">
                <a:solidFill>
                  <a:srgbClr val="009900"/>
                </a:solidFill>
              </a:rPr>
              <a:t> of model production </a:t>
            </a:r>
            <a:r>
              <a:rPr lang="it-IT" dirty="0" err="1">
                <a:solidFill>
                  <a:srgbClr val="009900"/>
                </a:solidFill>
              </a:rPr>
              <a:t>lines</a:t>
            </a:r>
            <a:r>
              <a:rPr lang="it-IT" dirty="0">
                <a:solidFill>
                  <a:srgbClr val="009900"/>
                </a:solidFill>
              </a:rPr>
              <a:t> </a:t>
            </a:r>
            <a:r>
              <a:rPr lang="it-IT" dirty="0" err="1">
                <a:solidFill>
                  <a:srgbClr val="009900"/>
                </a:solidFill>
              </a:rPr>
              <a:t>at</a:t>
            </a:r>
            <a:r>
              <a:rPr lang="it-IT" dirty="0">
                <a:solidFill>
                  <a:srgbClr val="009900"/>
                </a:solidFill>
              </a:rPr>
              <a:t> JINR (5m) and GTU (2m)</a:t>
            </a:r>
          </a:p>
          <a:p>
            <a:r>
              <a:rPr lang="it-IT" dirty="0" err="1">
                <a:solidFill>
                  <a:srgbClr val="404040"/>
                </a:solidFill>
              </a:rPr>
              <a:t>Verify</a:t>
            </a:r>
            <a:r>
              <a:rPr lang="it-IT" dirty="0">
                <a:solidFill>
                  <a:srgbClr val="404040"/>
                </a:solidFill>
              </a:rPr>
              <a:t> UW </a:t>
            </a:r>
            <a:r>
              <a:rPr lang="it-IT" dirty="0" err="1">
                <a:solidFill>
                  <a:srgbClr val="404040"/>
                </a:solidFill>
              </a:rPr>
              <a:t>straws</a:t>
            </a:r>
            <a:r>
              <a:rPr lang="it-IT" dirty="0">
                <a:solidFill>
                  <a:srgbClr val="404040"/>
                </a:solidFill>
              </a:rPr>
              <a:t> </a:t>
            </a:r>
            <a:r>
              <a:rPr lang="it-IT" dirty="0" err="1">
                <a:solidFill>
                  <a:srgbClr val="404040"/>
                </a:solidFill>
              </a:rPr>
              <a:t>fulﬁll</a:t>
            </a:r>
            <a:r>
              <a:rPr lang="it-IT" dirty="0">
                <a:solidFill>
                  <a:srgbClr val="404040"/>
                </a:solidFill>
              </a:rPr>
              <a:t> </a:t>
            </a:r>
            <a:r>
              <a:rPr lang="it-IT" dirty="0" err="1">
                <a:solidFill>
                  <a:srgbClr val="404040"/>
                </a:solidFill>
              </a:rPr>
              <a:t>requirements</a:t>
            </a:r>
            <a:r>
              <a:rPr lang="it-IT" dirty="0">
                <a:solidFill>
                  <a:srgbClr val="404040"/>
                </a:solidFill>
              </a:rPr>
              <a:t> from STT </a:t>
            </a:r>
            <a:r>
              <a:rPr lang="it-IT" dirty="0" err="1">
                <a:solidFill>
                  <a:srgbClr val="404040"/>
                </a:solidFill>
              </a:rPr>
              <a:t>conceptual</a:t>
            </a:r>
            <a:r>
              <a:rPr lang="it-IT" dirty="0">
                <a:solidFill>
                  <a:srgbClr val="404040"/>
                </a:solidFill>
              </a:rPr>
              <a:t> design &amp; </a:t>
            </a:r>
            <a:r>
              <a:rPr lang="it-IT" dirty="0" err="1">
                <a:solidFill>
                  <a:srgbClr val="404040"/>
                </a:solidFill>
              </a:rPr>
              <a:t>assembly</a:t>
            </a:r>
            <a:r>
              <a:rPr lang="it-IT" dirty="0">
                <a:solidFill>
                  <a:srgbClr val="404040"/>
                </a:solidFill>
              </a:rPr>
              <a:t> procedure</a:t>
            </a:r>
          </a:p>
          <a:p>
            <a:r>
              <a:rPr lang="it-IT" dirty="0">
                <a:solidFill>
                  <a:srgbClr val="404040"/>
                </a:solidFill>
              </a:rPr>
              <a:t>⇒</a:t>
            </a:r>
            <a:r>
              <a:rPr lang="it-IT" dirty="0" err="1">
                <a:solidFill>
                  <a:srgbClr val="009900"/>
                </a:solidFill>
              </a:rPr>
              <a:t>Measurement</a:t>
            </a:r>
            <a:r>
              <a:rPr lang="it-IT" dirty="0">
                <a:solidFill>
                  <a:srgbClr val="009900"/>
                </a:solidFill>
              </a:rPr>
              <a:t> of </a:t>
            </a:r>
            <a:r>
              <a:rPr lang="it-IT" dirty="0" err="1">
                <a:solidFill>
                  <a:srgbClr val="009900"/>
                </a:solidFill>
              </a:rPr>
              <a:t>maximal</a:t>
            </a:r>
            <a:r>
              <a:rPr lang="it-IT" dirty="0">
                <a:solidFill>
                  <a:srgbClr val="009900"/>
                </a:solidFill>
              </a:rPr>
              <a:t> </a:t>
            </a:r>
            <a:r>
              <a:rPr lang="it-IT" dirty="0" err="1">
                <a:solidFill>
                  <a:srgbClr val="009900"/>
                </a:solidFill>
              </a:rPr>
              <a:t>internal</a:t>
            </a:r>
            <a:r>
              <a:rPr lang="it-IT" dirty="0">
                <a:solidFill>
                  <a:srgbClr val="009900"/>
                </a:solidFill>
              </a:rPr>
              <a:t> pressure, </a:t>
            </a:r>
            <a:r>
              <a:rPr lang="it-IT" dirty="0" err="1">
                <a:solidFill>
                  <a:srgbClr val="009900"/>
                </a:solidFill>
              </a:rPr>
              <a:t>radial</a:t>
            </a:r>
            <a:r>
              <a:rPr lang="it-IT" dirty="0">
                <a:solidFill>
                  <a:srgbClr val="009900"/>
                </a:solidFill>
              </a:rPr>
              <a:t> and </a:t>
            </a:r>
            <a:r>
              <a:rPr lang="it-IT" dirty="0" err="1">
                <a:solidFill>
                  <a:srgbClr val="009900"/>
                </a:solidFill>
              </a:rPr>
              <a:t>longitudinal</a:t>
            </a:r>
            <a:r>
              <a:rPr lang="it-IT" dirty="0">
                <a:solidFill>
                  <a:srgbClr val="009900"/>
                </a:solidFill>
              </a:rPr>
              <a:t> </a:t>
            </a:r>
            <a:r>
              <a:rPr lang="it-IT" dirty="0" err="1">
                <a:solidFill>
                  <a:srgbClr val="009900"/>
                </a:solidFill>
              </a:rPr>
              <a:t>deformations</a:t>
            </a:r>
            <a:endParaRPr lang="it-IT" dirty="0">
              <a:solidFill>
                <a:srgbClr val="009900"/>
              </a:solidFill>
            </a:endParaRPr>
          </a:p>
          <a:p>
            <a:r>
              <a:rPr lang="it-IT" dirty="0">
                <a:solidFill>
                  <a:srgbClr val="009900"/>
                </a:solidFill>
              </a:rPr>
              <a:t>vs. pressure, </a:t>
            </a:r>
            <a:r>
              <a:rPr lang="it-IT" dirty="0" err="1">
                <a:solidFill>
                  <a:srgbClr val="009900"/>
                </a:solidFill>
              </a:rPr>
              <a:t>relaxation</a:t>
            </a:r>
            <a:r>
              <a:rPr lang="it-IT" dirty="0">
                <a:solidFill>
                  <a:srgbClr val="009900"/>
                </a:solidFill>
              </a:rPr>
              <a:t> vs. time and </a:t>
            </a:r>
            <a:r>
              <a:rPr lang="it-IT" dirty="0" err="1">
                <a:solidFill>
                  <a:srgbClr val="009900"/>
                </a:solidFill>
              </a:rPr>
              <a:t>humidity</a:t>
            </a:r>
            <a:r>
              <a:rPr lang="it-IT" dirty="0">
                <a:solidFill>
                  <a:srgbClr val="009900"/>
                </a:solidFill>
              </a:rPr>
              <a:t>, gas </a:t>
            </a:r>
            <a:r>
              <a:rPr lang="it-IT" dirty="0" err="1">
                <a:solidFill>
                  <a:srgbClr val="009900"/>
                </a:solidFill>
              </a:rPr>
              <a:t>tightness,etc</a:t>
            </a:r>
            <a:r>
              <a:rPr lang="it-IT" dirty="0">
                <a:solidFill>
                  <a:srgbClr val="009900"/>
                </a:solidFill>
              </a:rPr>
              <a:t>.</a:t>
            </a:r>
          </a:p>
          <a:p>
            <a:r>
              <a:rPr lang="it-IT" dirty="0" err="1">
                <a:solidFill>
                  <a:srgbClr val="404040"/>
                </a:solidFill>
              </a:rPr>
              <a:t>Verify</a:t>
            </a:r>
            <a:r>
              <a:rPr lang="it-IT" dirty="0">
                <a:solidFill>
                  <a:srgbClr val="404040"/>
                </a:solidFill>
              </a:rPr>
              <a:t> XXYY </a:t>
            </a:r>
            <a:r>
              <a:rPr lang="it-IT" dirty="0" err="1">
                <a:solidFill>
                  <a:srgbClr val="404040"/>
                </a:solidFill>
              </a:rPr>
              <a:t>straw</a:t>
            </a:r>
            <a:r>
              <a:rPr lang="it-IT" dirty="0">
                <a:solidFill>
                  <a:srgbClr val="404040"/>
                </a:solidFill>
              </a:rPr>
              <a:t> </a:t>
            </a:r>
            <a:r>
              <a:rPr lang="it-IT" dirty="0" err="1">
                <a:solidFill>
                  <a:srgbClr val="404040"/>
                </a:solidFill>
              </a:rPr>
              <a:t>layer</a:t>
            </a:r>
            <a:r>
              <a:rPr lang="it-IT" dirty="0">
                <a:solidFill>
                  <a:srgbClr val="404040"/>
                </a:solidFill>
              </a:rPr>
              <a:t> </a:t>
            </a:r>
            <a:r>
              <a:rPr lang="it-IT" dirty="0" err="1">
                <a:solidFill>
                  <a:srgbClr val="404040"/>
                </a:solidFill>
              </a:rPr>
              <a:t>assembly</a:t>
            </a:r>
            <a:endParaRPr lang="it-IT" dirty="0">
              <a:solidFill>
                <a:srgbClr val="404040"/>
              </a:solidFill>
            </a:endParaRPr>
          </a:p>
          <a:p>
            <a:r>
              <a:rPr lang="it-IT" dirty="0">
                <a:solidFill>
                  <a:srgbClr val="404040"/>
                </a:solidFill>
              </a:rPr>
              <a:t>⇒</a:t>
            </a:r>
            <a:r>
              <a:rPr lang="it-IT" dirty="0" err="1">
                <a:solidFill>
                  <a:srgbClr val="009900"/>
                </a:solidFill>
              </a:rPr>
              <a:t>Gluing</a:t>
            </a:r>
            <a:r>
              <a:rPr lang="it-IT" dirty="0">
                <a:solidFill>
                  <a:srgbClr val="009900"/>
                </a:solidFill>
              </a:rPr>
              <a:t> and pressure </a:t>
            </a:r>
            <a:r>
              <a:rPr lang="it-IT" dirty="0" err="1">
                <a:solidFill>
                  <a:srgbClr val="009900"/>
                </a:solidFill>
              </a:rPr>
              <a:t>tests</a:t>
            </a:r>
            <a:r>
              <a:rPr lang="it-IT" dirty="0">
                <a:solidFill>
                  <a:srgbClr val="009900"/>
                </a:solidFill>
              </a:rPr>
              <a:t> of 1m×1m XXYY test </a:t>
            </a:r>
            <a:r>
              <a:rPr lang="it-IT" dirty="0" err="1">
                <a:solidFill>
                  <a:srgbClr val="009900"/>
                </a:solidFill>
              </a:rPr>
              <a:t>assembly</a:t>
            </a:r>
            <a:endParaRPr lang="it-IT" dirty="0">
              <a:solidFill>
                <a:srgbClr val="009900"/>
              </a:solidFill>
            </a:endParaRPr>
          </a:p>
          <a:p>
            <a:r>
              <a:rPr lang="it-IT" dirty="0" err="1">
                <a:solidFill>
                  <a:srgbClr val="990080"/>
                </a:solidFill>
              </a:rPr>
              <a:t>Verify</a:t>
            </a:r>
            <a:r>
              <a:rPr lang="it-IT" dirty="0">
                <a:solidFill>
                  <a:srgbClr val="990080"/>
                </a:solidFill>
              </a:rPr>
              <a:t> </a:t>
            </a:r>
            <a:r>
              <a:rPr lang="it-IT" dirty="0" err="1">
                <a:solidFill>
                  <a:srgbClr val="990080"/>
                </a:solidFill>
              </a:rPr>
              <a:t>assembly</a:t>
            </a:r>
            <a:r>
              <a:rPr lang="it-IT" dirty="0">
                <a:solidFill>
                  <a:srgbClr val="990080"/>
                </a:solidFill>
              </a:rPr>
              <a:t> procedure of XXYY </a:t>
            </a:r>
            <a:r>
              <a:rPr lang="it-IT" dirty="0" err="1">
                <a:solidFill>
                  <a:srgbClr val="990080"/>
                </a:solidFill>
              </a:rPr>
              <a:t>straws</a:t>
            </a:r>
            <a:r>
              <a:rPr lang="it-IT" dirty="0">
                <a:solidFill>
                  <a:srgbClr val="990080"/>
                </a:solidFill>
              </a:rPr>
              <a:t> to frame, gas </a:t>
            </a:r>
            <a:r>
              <a:rPr lang="it-IT" dirty="0" err="1">
                <a:solidFill>
                  <a:srgbClr val="990080"/>
                </a:solidFill>
              </a:rPr>
              <a:t>tightness</a:t>
            </a:r>
            <a:r>
              <a:rPr lang="it-IT" dirty="0">
                <a:solidFill>
                  <a:srgbClr val="990080"/>
                </a:solidFill>
              </a:rPr>
              <a:t>, etc.</a:t>
            </a:r>
          </a:p>
          <a:p>
            <a:r>
              <a:rPr lang="it-IT" dirty="0">
                <a:solidFill>
                  <a:srgbClr val="404040"/>
                </a:solidFill>
              </a:rPr>
              <a:t>⇒</a:t>
            </a:r>
            <a:r>
              <a:rPr lang="it-IT" dirty="0" err="1">
                <a:solidFill>
                  <a:srgbClr val="009900"/>
                </a:solidFill>
              </a:rPr>
              <a:t>Mockup</a:t>
            </a:r>
            <a:r>
              <a:rPr lang="it-IT" dirty="0">
                <a:solidFill>
                  <a:srgbClr val="009900"/>
                </a:solidFill>
              </a:rPr>
              <a:t> </a:t>
            </a:r>
            <a:r>
              <a:rPr lang="it-IT" dirty="0" err="1">
                <a:solidFill>
                  <a:srgbClr val="009900"/>
                </a:solidFill>
              </a:rPr>
              <a:t>prototype</a:t>
            </a:r>
            <a:r>
              <a:rPr lang="it-IT" dirty="0">
                <a:solidFill>
                  <a:srgbClr val="009900"/>
                </a:solidFill>
              </a:rPr>
              <a:t>(</a:t>
            </a:r>
            <a:r>
              <a:rPr lang="it-IT" dirty="0" err="1">
                <a:solidFill>
                  <a:srgbClr val="009900"/>
                </a:solidFill>
              </a:rPr>
              <a:t>s</a:t>
            </a:r>
            <a:r>
              <a:rPr lang="it-IT" dirty="0">
                <a:solidFill>
                  <a:srgbClr val="009900"/>
                </a:solidFill>
              </a:rPr>
              <a:t>) with plexiglass frame (in progress)</a:t>
            </a:r>
          </a:p>
          <a:p>
            <a:r>
              <a:rPr lang="it-IT" dirty="0" err="1">
                <a:solidFill>
                  <a:srgbClr val="404040"/>
                </a:solidFill>
              </a:rPr>
              <a:t>Verify</a:t>
            </a:r>
            <a:r>
              <a:rPr lang="it-IT" dirty="0">
                <a:solidFill>
                  <a:srgbClr val="404040"/>
                </a:solidFill>
              </a:rPr>
              <a:t> </a:t>
            </a:r>
            <a:r>
              <a:rPr lang="it-IT" dirty="0" err="1">
                <a:solidFill>
                  <a:srgbClr val="404040"/>
                </a:solidFill>
              </a:rPr>
              <a:t>module</a:t>
            </a:r>
            <a:r>
              <a:rPr lang="it-IT" dirty="0">
                <a:solidFill>
                  <a:srgbClr val="404040"/>
                </a:solidFill>
              </a:rPr>
              <a:t> design with C-composite frame and </a:t>
            </a:r>
            <a:r>
              <a:rPr lang="it-IT" dirty="0" err="1">
                <a:solidFill>
                  <a:srgbClr val="404040"/>
                </a:solidFill>
              </a:rPr>
              <a:t>related</a:t>
            </a:r>
            <a:r>
              <a:rPr lang="it-IT" dirty="0">
                <a:solidFill>
                  <a:srgbClr val="404040"/>
                </a:solidFill>
              </a:rPr>
              <a:t> performance</a:t>
            </a:r>
          </a:p>
          <a:p>
            <a:r>
              <a:rPr lang="it-IT" dirty="0">
                <a:solidFill>
                  <a:srgbClr val="404040"/>
                </a:solidFill>
              </a:rPr>
              <a:t>⇒</a:t>
            </a:r>
            <a:r>
              <a:rPr lang="it-IT" dirty="0">
                <a:solidFill>
                  <a:srgbClr val="009900"/>
                </a:solidFill>
              </a:rPr>
              <a:t>Complete 1.2m×0.8m </a:t>
            </a:r>
            <a:r>
              <a:rPr lang="it-IT" dirty="0" err="1">
                <a:solidFill>
                  <a:srgbClr val="009900"/>
                </a:solidFill>
              </a:rPr>
              <a:t>prototype</a:t>
            </a:r>
            <a:r>
              <a:rPr lang="it-IT" dirty="0">
                <a:solidFill>
                  <a:srgbClr val="009900"/>
                </a:solidFill>
              </a:rPr>
              <a:t> with XXYY </a:t>
            </a:r>
            <a:r>
              <a:rPr lang="it-IT" dirty="0" err="1">
                <a:solidFill>
                  <a:srgbClr val="009900"/>
                </a:solidFill>
              </a:rPr>
              <a:t>straws</a:t>
            </a:r>
            <a:r>
              <a:rPr lang="it-IT" dirty="0">
                <a:solidFill>
                  <a:srgbClr val="009900"/>
                </a:solidFill>
              </a:rPr>
              <a:t> and </a:t>
            </a:r>
            <a:r>
              <a:rPr lang="it-IT" dirty="0" err="1">
                <a:solidFill>
                  <a:srgbClr val="009900"/>
                </a:solidFill>
              </a:rPr>
              <a:t>actual</a:t>
            </a:r>
            <a:r>
              <a:rPr lang="it-IT" dirty="0">
                <a:solidFill>
                  <a:srgbClr val="009900"/>
                </a:solidFill>
              </a:rPr>
              <a:t> STT frame design</a:t>
            </a:r>
          </a:p>
          <a:p>
            <a:r>
              <a:rPr lang="it-IT" dirty="0" err="1">
                <a:solidFill>
                  <a:srgbClr val="404040"/>
                </a:solidFill>
              </a:rPr>
              <a:t>Verify</a:t>
            </a:r>
            <a:r>
              <a:rPr lang="it-IT" dirty="0">
                <a:solidFill>
                  <a:srgbClr val="404040"/>
                </a:solidFill>
              </a:rPr>
              <a:t> full scale </a:t>
            </a:r>
            <a:r>
              <a:rPr lang="it-IT" dirty="0" err="1">
                <a:solidFill>
                  <a:srgbClr val="404040"/>
                </a:solidFill>
              </a:rPr>
              <a:t>module</a:t>
            </a:r>
            <a:r>
              <a:rPr lang="it-IT" dirty="0">
                <a:solidFill>
                  <a:srgbClr val="404040"/>
                </a:solidFill>
              </a:rPr>
              <a:t> (</a:t>
            </a:r>
            <a:r>
              <a:rPr lang="it-IT" dirty="0" err="1">
                <a:solidFill>
                  <a:srgbClr val="404040"/>
                </a:solidFill>
              </a:rPr>
              <a:t>module</a:t>
            </a:r>
            <a:r>
              <a:rPr lang="it-IT" dirty="0">
                <a:solidFill>
                  <a:srgbClr val="404040"/>
                </a:solidFill>
              </a:rPr>
              <a:t> 0) with </a:t>
            </a:r>
            <a:r>
              <a:rPr lang="it-IT" dirty="0" err="1">
                <a:solidFill>
                  <a:srgbClr val="404040"/>
                </a:solidFill>
              </a:rPr>
              <a:t>maximal</a:t>
            </a:r>
            <a:r>
              <a:rPr lang="it-IT" dirty="0">
                <a:solidFill>
                  <a:srgbClr val="404040"/>
                </a:solidFill>
              </a:rPr>
              <a:t> </a:t>
            </a:r>
            <a:r>
              <a:rPr lang="it-IT" dirty="0" err="1">
                <a:solidFill>
                  <a:srgbClr val="404040"/>
                </a:solidFill>
              </a:rPr>
              <a:t>straw</a:t>
            </a:r>
            <a:r>
              <a:rPr lang="it-IT" dirty="0">
                <a:solidFill>
                  <a:srgbClr val="404040"/>
                </a:solidFill>
              </a:rPr>
              <a:t> </a:t>
            </a:r>
            <a:r>
              <a:rPr lang="it-IT" dirty="0" err="1">
                <a:solidFill>
                  <a:srgbClr val="404040"/>
                </a:solidFill>
              </a:rPr>
              <a:t>length</a:t>
            </a:r>
            <a:r>
              <a:rPr lang="it-IT" dirty="0">
                <a:solidFill>
                  <a:srgbClr val="404040"/>
                </a:solidFill>
              </a:rPr>
              <a:t> and complete </a:t>
            </a:r>
            <a:r>
              <a:rPr lang="it-IT" dirty="0" err="1">
                <a:solidFill>
                  <a:srgbClr val="404040"/>
                </a:solidFill>
              </a:rPr>
              <a:t>assembly</a:t>
            </a:r>
            <a:endParaRPr lang="it-IT" dirty="0">
              <a:solidFill>
                <a:srgbClr val="404040"/>
              </a:solidFill>
            </a:endParaRPr>
          </a:p>
          <a:p>
            <a:r>
              <a:rPr lang="it-IT" dirty="0">
                <a:solidFill>
                  <a:srgbClr val="404040"/>
                </a:solidFill>
              </a:rPr>
              <a:t>⇒</a:t>
            </a:r>
            <a:r>
              <a:rPr lang="it-IT" dirty="0">
                <a:solidFill>
                  <a:srgbClr val="009900"/>
                </a:solidFill>
              </a:rPr>
              <a:t>Complete 4m×0.5m </a:t>
            </a:r>
            <a:r>
              <a:rPr lang="it-IT" dirty="0" err="1">
                <a:solidFill>
                  <a:srgbClr val="009900"/>
                </a:solidFill>
              </a:rPr>
              <a:t>prototype</a:t>
            </a:r>
            <a:r>
              <a:rPr lang="it-IT" dirty="0">
                <a:solidFill>
                  <a:srgbClr val="009900"/>
                </a:solidFill>
              </a:rPr>
              <a:t> with XXYY </a:t>
            </a:r>
            <a:r>
              <a:rPr lang="it-IT" dirty="0" err="1">
                <a:solidFill>
                  <a:srgbClr val="009900"/>
                </a:solidFill>
              </a:rPr>
              <a:t>straws</a:t>
            </a:r>
            <a:r>
              <a:rPr lang="it-IT" dirty="0">
                <a:solidFill>
                  <a:srgbClr val="009900"/>
                </a:solidFill>
              </a:rPr>
              <a:t> and C-composite frame</a:t>
            </a:r>
          </a:p>
          <a:p>
            <a:r>
              <a:rPr lang="it-IT" dirty="0" err="1">
                <a:solidFill>
                  <a:srgbClr val="D8127E"/>
                </a:solidFill>
              </a:rPr>
              <a:t>Demonstrate</a:t>
            </a:r>
            <a:r>
              <a:rPr lang="it-IT" dirty="0">
                <a:solidFill>
                  <a:srgbClr val="D8127E"/>
                </a:solidFill>
              </a:rPr>
              <a:t> </a:t>
            </a:r>
            <a:r>
              <a:rPr lang="it-IT" dirty="0" err="1">
                <a:solidFill>
                  <a:srgbClr val="D8127E"/>
                </a:solidFill>
              </a:rPr>
              <a:t>readout</a:t>
            </a:r>
            <a:r>
              <a:rPr lang="it-IT" dirty="0" err="1">
                <a:solidFill>
                  <a:srgbClr val="000000"/>
                </a:solidFill>
              </a:rPr>
              <a:t>performance</a:t>
            </a:r>
            <a:r>
              <a:rPr lang="it-IT" dirty="0">
                <a:solidFill>
                  <a:srgbClr val="000000"/>
                </a:solidFill>
              </a:rPr>
              <a:t>:</a:t>
            </a:r>
            <a:endParaRPr lang="it-IT" dirty="0">
              <a:solidFill>
                <a:srgbClr val="D8127E"/>
              </a:solidFill>
            </a:endParaRPr>
          </a:p>
          <a:p>
            <a:r>
              <a:rPr lang="it-IT" dirty="0" err="1">
                <a:solidFill>
                  <a:srgbClr val="404040"/>
                </a:solidFill>
              </a:rPr>
              <a:t>Verify</a:t>
            </a:r>
            <a:r>
              <a:rPr lang="it-IT" dirty="0">
                <a:solidFill>
                  <a:srgbClr val="404040"/>
                </a:solidFill>
              </a:rPr>
              <a:t> </a:t>
            </a:r>
            <a:r>
              <a:rPr lang="it-IT" dirty="0" err="1">
                <a:solidFill>
                  <a:srgbClr val="404040"/>
                </a:solidFill>
              </a:rPr>
              <a:t>charge</a:t>
            </a:r>
            <a:r>
              <a:rPr lang="it-IT" dirty="0">
                <a:solidFill>
                  <a:srgbClr val="404040"/>
                </a:solidFill>
              </a:rPr>
              <a:t> </a:t>
            </a:r>
            <a:r>
              <a:rPr lang="it-IT" dirty="0" err="1">
                <a:solidFill>
                  <a:srgbClr val="404040"/>
                </a:solidFill>
              </a:rPr>
              <a:t>measurement</a:t>
            </a:r>
            <a:r>
              <a:rPr lang="it-IT" dirty="0">
                <a:solidFill>
                  <a:srgbClr val="404040"/>
                </a:solidFill>
              </a:rPr>
              <a:t> with55Fe source &amp; </a:t>
            </a:r>
            <a:r>
              <a:rPr lang="it-IT" dirty="0" err="1">
                <a:solidFill>
                  <a:srgbClr val="404040"/>
                </a:solidFill>
              </a:rPr>
              <a:t>cosmics</a:t>
            </a:r>
            <a:endParaRPr lang="it-IT" dirty="0">
              <a:solidFill>
                <a:srgbClr val="404040"/>
              </a:solidFill>
            </a:endParaRPr>
          </a:p>
          <a:p>
            <a:r>
              <a:rPr lang="it-IT" dirty="0">
                <a:solidFill>
                  <a:srgbClr val="404040"/>
                </a:solidFill>
              </a:rPr>
              <a:t>⇒</a:t>
            </a:r>
            <a:r>
              <a:rPr lang="it-IT" dirty="0" err="1">
                <a:solidFill>
                  <a:srgbClr val="009900"/>
                </a:solidFill>
              </a:rPr>
              <a:t>Readout</a:t>
            </a:r>
            <a:r>
              <a:rPr lang="it-IT" dirty="0">
                <a:solidFill>
                  <a:srgbClr val="009900"/>
                </a:solidFill>
              </a:rPr>
              <a:t> small STT </a:t>
            </a:r>
            <a:r>
              <a:rPr lang="it-IT" dirty="0" err="1">
                <a:solidFill>
                  <a:srgbClr val="009900"/>
                </a:solidFill>
              </a:rPr>
              <a:t>prototype</a:t>
            </a:r>
            <a:r>
              <a:rPr lang="it-IT" dirty="0">
                <a:solidFill>
                  <a:srgbClr val="009900"/>
                </a:solidFill>
              </a:rPr>
              <a:t> with Mu2e FE </a:t>
            </a:r>
            <a:r>
              <a:rPr lang="it-IT" dirty="0" err="1">
                <a:solidFill>
                  <a:srgbClr val="009900"/>
                </a:solidFill>
              </a:rPr>
              <a:t>boards</a:t>
            </a:r>
            <a:r>
              <a:rPr lang="it-IT" dirty="0">
                <a:solidFill>
                  <a:srgbClr val="009900"/>
                </a:solidFill>
              </a:rPr>
              <a:t> with VMM3/VMM3a </a:t>
            </a:r>
            <a:r>
              <a:rPr lang="it-IT" dirty="0" err="1">
                <a:solidFill>
                  <a:srgbClr val="009900"/>
                </a:solidFill>
              </a:rPr>
              <a:t>ASICs</a:t>
            </a:r>
            <a:endParaRPr lang="it-IT" dirty="0">
              <a:solidFill>
                <a:srgbClr val="009900"/>
              </a:solidFill>
            </a:endParaRPr>
          </a:p>
          <a:p>
            <a:r>
              <a:rPr lang="it-IT" dirty="0" err="1">
                <a:solidFill>
                  <a:srgbClr val="404040"/>
                </a:solidFill>
              </a:rPr>
              <a:t>Verify</a:t>
            </a:r>
            <a:r>
              <a:rPr lang="it-IT" dirty="0">
                <a:solidFill>
                  <a:srgbClr val="404040"/>
                </a:solidFill>
              </a:rPr>
              <a:t> time </a:t>
            </a:r>
            <a:r>
              <a:rPr lang="it-IT" dirty="0" err="1">
                <a:solidFill>
                  <a:srgbClr val="404040"/>
                </a:solidFill>
              </a:rPr>
              <a:t>measurement</a:t>
            </a:r>
            <a:r>
              <a:rPr lang="it-IT" dirty="0">
                <a:solidFill>
                  <a:srgbClr val="404040"/>
                </a:solidFill>
              </a:rPr>
              <a:t> with </a:t>
            </a:r>
            <a:r>
              <a:rPr lang="it-IT" dirty="0" err="1">
                <a:solidFill>
                  <a:srgbClr val="404040"/>
                </a:solidFill>
              </a:rPr>
              <a:t>signal</a:t>
            </a:r>
            <a:r>
              <a:rPr lang="it-IT" dirty="0">
                <a:solidFill>
                  <a:srgbClr val="404040"/>
                </a:solidFill>
              </a:rPr>
              <a:t> generator</a:t>
            </a:r>
          </a:p>
          <a:p>
            <a:r>
              <a:rPr lang="it-IT" dirty="0" err="1">
                <a:solidFill>
                  <a:srgbClr val="990080"/>
                </a:solidFill>
              </a:rPr>
              <a:t>Verify</a:t>
            </a:r>
            <a:r>
              <a:rPr lang="it-IT" dirty="0">
                <a:solidFill>
                  <a:srgbClr val="990080"/>
                </a:solidFill>
              </a:rPr>
              <a:t> time and </a:t>
            </a:r>
            <a:r>
              <a:rPr lang="it-IT" dirty="0" err="1">
                <a:solidFill>
                  <a:srgbClr val="990080"/>
                </a:solidFill>
              </a:rPr>
              <a:t>charge</a:t>
            </a:r>
            <a:r>
              <a:rPr lang="it-IT" dirty="0">
                <a:solidFill>
                  <a:srgbClr val="990080"/>
                </a:solidFill>
              </a:rPr>
              <a:t> </a:t>
            </a:r>
            <a:r>
              <a:rPr lang="it-IT" dirty="0" err="1">
                <a:solidFill>
                  <a:srgbClr val="990080"/>
                </a:solidFill>
              </a:rPr>
              <a:t>measurement</a:t>
            </a:r>
            <a:r>
              <a:rPr lang="it-IT" dirty="0">
                <a:solidFill>
                  <a:srgbClr val="990080"/>
                </a:solidFill>
              </a:rPr>
              <a:t> </a:t>
            </a:r>
            <a:r>
              <a:rPr lang="it-IT" dirty="0" err="1">
                <a:solidFill>
                  <a:srgbClr val="990080"/>
                </a:solidFill>
              </a:rPr>
              <a:t>at</a:t>
            </a:r>
            <a:r>
              <a:rPr lang="it-IT" dirty="0">
                <a:solidFill>
                  <a:srgbClr val="990080"/>
                </a:solidFill>
              </a:rPr>
              <a:t> </a:t>
            </a:r>
            <a:r>
              <a:rPr lang="it-IT" dirty="0" err="1">
                <a:solidFill>
                  <a:srgbClr val="990080"/>
                </a:solidFill>
              </a:rPr>
              <a:t>testbeam</a:t>
            </a:r>
            <a:endParaRPr lang="it-IT" dirty="0">
              <a:solidFill>
                <a:srgbClr val="990080"/>
              </a:solidFill>
            </a:endParaRPr>
          </a:p>
          <a:p>
            <a:r>
              <a:rPr lang="it-IT" dirty="0">
                <a:solidFill>
                  <a:srgbClr val="404040"/>
                </a:solidFill>
              </a:rPr>
              <a:t>⇒</a:t>
            </a:r>
            <a:r>
              <a:rPr lang="it-IT" dirty="0" err="1">
                <a:solidFill>
                  <a:srgbClr val="009900"/>
                </a:solidFill>
              </a:rPr>
              <a:t>Readout</a:t>
            </a:r>
            <a:r>
              <a:rPr lang="it-IT" dirty="0">
                <a:solidFill>
                  <a:srgbClr val="009900"/>
                </a:solidFill>
              </a:rPr>
              <a:t> small STT </a:t>
            </a:r>
            <a:r>
              <a:rPr lang="it-IT" dirty="0" err="1">
                <a:solidFill>
                  <a:srgbClr val="009900"/>
                </a:solidFill>
              </a:rPr>
              <a:t>prototype</a:t>
            </a:r>
            <a:r>
              <a:rPr lang="it-IT" dirty="0">
                <a:solidFill>
                  <a:srgbClr val="009900"/>
                </a:solidFill>
              </a:rPr>
              <a:t> with FE </a:t>
            </a:r>
            <a:r>
              <a:rPr lang="it-IT" dirty="0" err="1">
                <a:solidFill>
                  <a:srgbClr val="009900"/>
                </a:solidFill>
              </a:rPr>
              <a:t>boards</a:t>
            </a:r>
            <a:r>
              <a:rPr lang="it-IT" dirty="0">
                <a:solidFill>
                  <a:srgbClr val="009900"/>
                </a:solidFill>
              </a:rPr>
              <a:t> with VMM3/VMM3a </a:t>
            </a:r>
            <a:r>
              <a:rPr lang="it-IT" dirty="0" err="1">
                <a:solidFill>
                  <a:srgbClr val="009900"/>
                </a:solidFill>
              </a:rPr>
              <a:t>ASICs</a:t>
            </a:r>
            <a:endParaRPr lang="it-IT" dirty="0">
              <a:solidFill>
                <a:srgbClr val="009900"/>
              </a:solidFill>
              <a:effectLst/>
            </a:endParaRPr>
          </a:p>
        </p:txBody>
      </p:sp>
    </p:spTree>
    <p:extLst>
      <p:ext uri="{BB962C8B-B14F-4D97-AF65-F5344CB8AC3E}">
        <p14:creationId xmlns:p14="http://schemas.microsoft.com/office/powerpoint/2010/main" val="36280159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9907706" cy="492369"/>
          </a:xfrm>
        </p:spPr>
        <p:txBody>
          <a:bodyPr>
            <a:noAutofit/>
          </a:bodyPr>
          <a:lstStyle/>
          <a:p>
            <a:r>
              <a:rPr lang="en-US" sz="3200" b="1" dirty="0">
                <a:solidFill>
                  <a:schemeClr val="accent5">
                    <a:lumMod val="50000"/>
                  </a:schemeClr>
                </a:solidFill>
              </a:rPr>
              <a:t>STT Working Group: prototype frame</a:t>
            </a:r>
          </a:p>
        </p:txBody>
      </p:sp>
      <p:pic>
        <p:nvPicPr>
          <p:cNvPr id="5" name="Picture 4">
            <a:extLst>
              <a:ext uri="{FF2B5EF4-FFF2-40B4-BE49-F238E27FC236}">
                <a16:creationId xmlns:a16="http://schemas.microsoft.com/office/drawing/2014/main" id="{74A0B807-EFB4-5148-818D-A0A4EF5EAC9C}"/>
              </a:ext>
            </a:extLst>
          </p:cNvPr>
          <p:cNvPicPr>
            <a:picLocks noChangeAspect="1"/>
          </p:cNvPicPr>
          <p:nvPr/>
        </p:nvPicPr>
        <p:blipFill>
          <a:blip r:embed="rId2"/>
          <a:stretch>
            <a:fillRect/>
          </a:stretch>
        </p:blipFill>
        <p:spPr>
          <a:xfrm>
            <a:off x="1136650" y="1126490"/>
            <a:ext cx="6769100" cy="5092700"/>
          </a:xfrm>
          <a:prstGeom prst="rect">
            <a:avLst/>
          </a:prstGeom>
        </p:spPr>
      </p:pic>
      <p:sp>
        <p:nvSpPr>
          <p:cNvPr id="6" name="TextBox 5">
            <a:extLst>
              <a:ext uri="{FF2B5EF4-FFF2-40B4-BE49-F238E27FC236}">
                <a16:creationId xmlns:a16="http://schemas.microsoft.com/office/drawing/2014/main" id="{BEF5078E-1299-4B45-AE30-86EE355867DA}"/>
              </a:ext>
            </a:extLst>
          </p:cNvPr>
          <p:cNvSpPr txBox="1"/>
          <p:nvPr/>
        </p:nvSpPr>
        <p:spPr>
          <a:xfrm>
            <a:off x="8493760" y="2255520"/>
            <a:ext cx="3027680" cy="923330"/>
          </a:xfrm>
          <a:prstGeom prst="rect">
            <a:avLst/>
          </a:prstGeom>
          <a:noFill/>
        </p:spPr>
        <p:txBody>
          <a:bodyPr wrap="square" rtlCol="0">
            <a:spAutoFit/>
          </a:bodyPr>
          <a:lstStyle/>
          <a:p>
            <a:r>
              <a:rPr lang="en-US" dirty="0">
                <a:solidFill>
                  <a:schemeClr val="accent5">
                    <a:lumMod val="50000"/>
                  </a:schemeClr>
                </a:solidFill>
              </a:rPr>
              <a:t>Plexiglass frame for the mockup prototype ready for assembly in Hamburg</a:t>
            </a:r>
          </a:p>
        </p:txBody>
      </p:sp>
    </p:spTree>
    <p:extLst>
      <p:ext uri="{BB962C8B-B14F-4D97-AF65-F5344CB8AC3E}">
        <p14:creationId xmlns:p14="http://schemas.microsoft.com/office/powerpoint/2010/main" val="29840846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9907706" cy="492369"/>
          </a:xfrm>
        </p:spPr>
        <p:txBody>
          <a:bodyPr>
            <a:noAutofit/>
          </a:bodyPr>
          <a:lstStyle/>
          <a:p>
            <a:r>
              <a:rPr lang="en-US" sz="3200" b="1" dirty="0">
                <a:solidFill>
                  <a:schemeClr val="accent5">
                    <a:lumMod val="50000"/>
                  </a:schemeClr>
                </a:solidFill>
              </a:rPr>
              <a:t>STT Working Group: test beam at CERN</a:t>
            </a:r>
          </a:p>
        </p:txBody>
      </p:sp>
      <p:pic>
        <p:nvPicPr>
          <p:cNvPr id="2" name="Picture 1">
            <a:extLst>
              <a:ext uri="{FF2B5EF4-FFF2-40B4-BE49-F238E27FC236}">
                <a16:creationId xmlns:a16="http://schemas.microsoft.com/office/drawing/2014/main" id="{EEF43728-8899-EB43-B5B7-CE6434378E22}"/>
              </a:ext>
            </a:extLst>
          </p:cNvPr>
          <p:cNvPicPr>
            <a:picLocks noChangeAspect="1"/>
          </p:cNvPicPr>
          <p:nvPr/>
        </p:nvPicPr>
        <p:blipFill>
          <a:blip r:embed="rId2"/>
          <a:stretch>
            <a:fillRect/>
          </a:stretch>
        </p:blipFill>
        <p:spPr>
          <a:xfrm>
            <a:off x="4157980" y="1121410"/>
            <a:ext cx="6680200" cy="4940300"/>
          </a:xfrm>
          <a:prstGeom prst="rect">
            <a:avLst/>
          </a:prstGeom>
        </p:spPr>
      </p:pic>
      <p:sp>
        <p:nvSpPr>
          <p:cNvPr id="3" name="Rectangle 2">
            <a:extLst>
              <a:ext uri="{FF2B5EF4-FFF2-40B4-BE49-F238E27FC236}">
                <a16:creationId xmlns:a16="http://schemas.microsoft.com/office/drawing/2014/main" id="{23D29DAC-C771-3840-ADB1-E2873E46FB8B}"/>
              </a:ext>
            </a:extLst>
          </p:cNvPr>
          <p:cNvSpPr/>
          <p:nvPr/>
        </p:nvSpPr>
        <p:spPr>
          <a:xfrm>
            <a:off x="264160" y="1795701"/>
            <a:ext cx="3728720" cy="3139321"/>
          </a:xfrm>
          <a:prstGeom prst="rect">
            <a:avLst/>
          </a:prstGeom>
        </p:spPr>
        <p:txBody>
          <a:bodyPr wrap="square">
            <a:spAutoFit/>
          </a:bodyPr>
          <a:lstStyle/>
          <a:p>
            <a:r>
              <a:rPr lang="it-IT" dirty="0">
                <a:solidFill>
                  <a:srgbClr val="000000"/>
                </a:solidFill>
                <a:latin typeface="Helvetica Neue" panose="02000503000000020004" pitchFamily="2" charset="0"/>
              </a:rPr>
              <a:t>Start with </a:t>
            </a:r>
            <a:r>
              <a:rPr lang="it-IT" dirty="0" err="1">
                <a:solidFill>
                  <a:srgbClr val="000000"/>
                </a:solidFill>
                <a:latin typeface="Helvetica Neue" panose="02000503000000020004" pitchFamily="2" charset="0"/>
              </a:rPr>
              <a:t>minimal</a:t>
            </a:r>
            <a:r>
              <a:rPr lang="it-IT" dirty="0">
                <a:solidFill>
                  <a:srgbClr val="000000"/>
                </a:solidFill>
                <a:latin typeface="Helvetica Neue" panose="02000503000000020004" pitchFamily="2" charset="0"/>
              </a:rPr>
              <a:t> setup:</a:t>
            </a:r>
          </a:p>
          <a:p>
            <a:r>
              <a:rPr lang="it-IT" dirty="0">
                <a:solidFill>
                  <a:srgbClr val="000000"/>
                </a:solidFill>
                <a:latin typeface="Helvetica Neue" panose="02000503000000020004" pitchFamily="2" charset="0"/>
              </a:rPr>
              <a:t>- </a:t>
            </a:r>
            <a:r>
              <a:rPr lang="it-IT" dirty="0" err="1">
                <a:solidFill>
                  <a:srgbClr val="000000"/>
                </a:solidFill>
                <a:latin typeface="Helvetica Neue" panose="02000503000000020004" pitchFamily="2" charset="0"/>
              </a:rPr>
              <a:t>One</a:t>
            </a:r>
            <a:r>
              <a:rPr lang="it-IT" dirty="0">
                <a:solidFill>
                  <a:srgbClr val="000000"/>
                </a:solidFill>
                <a:latin typeface="Helvetica Neue" panose="02000503000000020004" pitchFamily="2" charset="0"/>
              </a:rPr>
              <a:t> </a:t>
            </a:r>
            <a:r>
              <a:rPr lang="it-IT" dirty="0" err="1">
                <a:solidFill>
                  <a:srgbClr val="000000"/>
                </a:solidFill>
                <a:latin typeface="Helvetica Neue" panose="02000503000000020004" pitchFamily="2" charset="0"/>
              </a:rPr>
              <a:t>plane</a:t>
            </a:r>
            <a:r>
              <a:rPr lang="it-IT" dirty="0">
                <a:solidFill>
                  <a:srgbClr val="000000"/>
                </a:solidFill>
                <a:latin typeface="Helvetica Neue" panose="02000503000000020004" pitchFamily="2" charset="0"/>
              </a:rPr>
              <a:t> of 6 mm</a:t>
            </a:r>
          </a:p>
          <a:p>
            <a:r>
              <a:rPr lang="it-IT" dirty="0" err="1">
                <a:solidFill>
                  <a:srgbClr val="000000"/>
                </a:solidFill>
                <a:latin typeface="Helvetica Neue" panose="02000503000000020004" pitchFamily="2" charset="0"/>
              </a:rPr>
              <a:t>straws</a:t>
            </a:r>
            <a:r>
              <a:rPr lang="it-IT" dirty="0">
                <a:solidFill>
                  <a:srgbClr val="000000"/>
                </a:solidFill>
                <a:latin typeface="Helvetica Neue" panose="02000503000000020004" pitchFamily="2" charset="0"/>
              </a:rPr>
              <a:t> </a:t>
            </a:r>
            <a:r>
              <a:rPr lang="it-IT" dirty="0" err="1">
                <a:solidFill>
                  <a:srgbClr val="000000"/>
                </a:solidFill>
                <a:latin typeface="Helvetica Neue" panose="02000503000000020004" pitchFamily="2" charset="0"/>
              </a:rPr>
              <a:t>equipped</a:t>
            </a:r>
            <a:r>
              <a:rPr lang="it-IT" dirty="0">
                <a:solidFill>
                  <a:srgbClr val="000000"/>
                </a:solidFill>
                <a:latin typeface="Helvetica Neue" panose="02000503000000020004" pitchFamily="2" charset="0"/>
              </a:rPr>
              <a:t> with mu2e</a:t>
            </a:r>
            <a:r>
              <a:rPr lang="en-US" dirty="0">
                <a:solidFill>
                  <a:srgbClr val="000000"/>
                </a:solidFill>
                <a:latin typeface="Helvetica" pitchFamily="2" charset="0"/>
              </a:rPr>
              <a:t> </a:t>
            </a:r>
            <a:r>
              <a:rPr lang="it-IT" dirty="0" err="1">
                <a:solidFill>
                  <a:srgbClr val="000000"/>
                </a:solidFill>
                <a:latin typeface="Helvetica Neue" panose="02000503000000020004" pitchFamily="2" charset="0"/>
              </a:rPr>
              <a:t>board</a:t>
            </a:r>
            <a:r>
              <a:rPr lang="it-IT" dirty="0">
                <a:solidFill>
                  <a:srgbClr val="000000"/>
                </a:solidFill>
                <a:latin typeface="Helvetica Neue" panose="02000503000000020004" pitchFamily="2" charset="0"/>
              </a:rPr>
              <a:t> (</a:t>
            </a:r>
            <a:r>
              <a:rPr lang="it-IT" dirty="0" err="1">
                <a:solidFill>
                  <a:srgbClr val="000000"/>
                </a:solidFill>
                <a:latin typeface="Helvetica Neue" panose="02000503000000020004" pitchFamily="2" charset="0"/>
              </a:rPr>
              <a:t>one</a:t>
            </a:r>
            <a:r>
              <a:rPr lang="it-IT" dirty="0">
                <a:solidFill>
                  <a:srgbClr val="000000"/>
                </a:solidFill>
                <a:latin typeface="Helvetica Neue" panose="02000503000000020004" pitchFamily="2" charset="0"/>
              </a:rPr>
              <a:t> VMM3 chip)</a:t>
            </a:r>
          </a:p>
          <a:p>
            <a:r>
              <a:rPr lang="it-IT" dirty="0">
                <a:solidFill>
                  <a:srgbClr val="000000"/>
                </a:solidFill>
                <a:latin typeface="Helvetica Neue" panose="02000503000000020004" pitchFamily="2" charset="0"/>
              </a:rPr>
              <a:t>- </a:t>
            </a:r>
            <a:r>
              <a:rPr lang="it-IT" dirty="0" err="1">
                <a:solidFill>
                  <a:srgbClr val="000000"/>
                </a:solidFill>
                <a:latin typeface="Helvetica Neue" panose="02000503000000020004" pitchFamily="2" charset="0"/>
              </a:rPr>
              <a:t>Scintillator</a:t>
            </a:r>
            <a:r>
              <a:rPr lang="it-IT" dirty="0">
                <a:solidFill>
                  <a:srgbClr val="000000"/>
                </a:solidFill>
                <a:latin typeface="Helvetica Neue" panose="02000503000000020004" pitchFamily="2" charset="0"/>
              </a:rPr>
              <a:t> for trigger</a:t>
            </a:r>
            <a:endParaRPr lang="it-IT" dirty="0">
              <a:solidFill>
                <a:srgbClr val="000000"/>
              </a:solidFill>
              <a:latin typeface="Helvetica" pitchFamily="2" charset="0"/>
            </a:endParaRPr>
          </a:p>
          <a:p>
            <a:r>
              <a:rPr lang="it-IT" dirty="0">
                <a:solidFill>
                  <a:srgbClr val="000000"/>
                </a:solidFill>
                <a:latin typeface="Helvetica Neue" panose="02000503000000020004" pitchFamily="2" charset="0"/>
              </a:rPr>
              <a:t>-3 MM </a:t>
            </a:r>
            <a:r>
              <a:rPr lang="it-IT" dirty="0" err="1">
                <a:solidFill>
                  <a:srgbClr val="000000"/>
                </a:solidFill>
                <a:latin typeface="Helvetica Neue" panose="02000503000000020004" pitchFamily="2" charset="0"/>
              </a:rPr>
              <a:t>trackers</a:t>
            </a:r>
            <a:r>
              <a:rPr lang="it-IT" dirty="0">
                <a:solidFill>
                  <a:srgbClr val="000000"/>
                </a:solidFill>
                <a:latin typeface="Helvetica Neue" panose="02000503000000020004" pitchFamily="2" charset="0"/>
              </a:rPr>
              <a:t> with APV </a:t>
            </a:r>
            <a:r>
              <a:rPr lang="it-IT" dirty="0" err="1">
                <a:solidFill>
                  <a:srgbClr val="000000"/>
                </a:solidFill>
                <a:latin typeface="Helvetica Neue" panose="02000503000000020004" pitchFamily="2" charset="0"/>
              </a:rPr>
              <a:t>readout</a:t>
            </a:r>
            <a:endParaRPr lang="it-IT" dirty="0">
              <a:solidFill>
                <a:srgbClr val="000000"/>
              </a:solidFill>
              <a:latin typeface="Helvetica Neue" panose="02000503000000020004" pitchFamily="2" charset="0"/>
            </a:endParaRPr>
          </a:p>
          <a:p>
            <a:endParaRPr lang="it-IT" dirty="0">
              <a:solidFill>
                <a:srgbClr val="000000"/>
              </a:solidFill>
              <a:latin typeface="Helvetica Neue" panose="02000503000000020004" pitchFamily="2" charset="0"/>
            </a:endParaRPr>
          </a:p>
          <a:p>
            <a:r>
              <a:rPr lang="it-IT" dirty="0">
                <a:solidFill>
                  <a:srgbClr val="000000"/>
                </a:solidFill>
                <a:latin typeface="Helvetica Neue" panose="02000503000000020004" pitchFamily="2" charset="0"/>
              </a:rPr>
              <a:t>Test </a:t>
            </a:r>
            <a:r>
              <a:rPr lang="it-IT" dirty="0" err="1">
                <a:solidFill>
                  <a:srgbClr val="000000"/>
                </a:solidFill>
                <a:latin typeface="Helvetica Neue" panose="02000503000000020004" pitchFamily="2" charset="0"/>
              </a:rPr>
              <a:t>beam</a:t>
            </a:r>
            <a:r>
              <a:rPr lang="it-IT" dirty="0">
                <a:solidFill>
                  <a:srgbClr val="000000"/>
                </a:solidFill>
                <a:latin typeface="Helvetica Neue" panose="02000503000000020004" pitchFamily="2" charset="0"/>
              </a:rPr>
              <a:t> schedule (2022):</a:t>
            </a:r>
          </a:p>
          <a:p>
            <a:r>
              <a:rPr lang="it-IT" dirty="0">
                <a:solidFill>
                  <a:srgbClr val="000000"/>
                </a:solidFill>
                <a:latin typeface="Helvetica Neue" panose="02000503000000020004" pitchFamily="2" charset="0"/>
              </a:rPr>
              <a:t>25 April – 3 </a:t>
            </a:r>
            <a:r>
              <a:rPr lang="it-IT" dirty="0" err="1">
                <a:solidFill>
                  <a:srgbClr val="000000"/>
                </a:solidFill>
                <a:latin typeface="Helvetica Neue" panose="02000503000000020004" pitchFamily="2" charset="0"/>
              </a:rPr>
              <a:t>May</a:t>
            </a:r>
            <a:r>
              <a:rPr lang="it-IT" dirty="0">
                <a:solidFill>
                  <a:srgbClr val="000000"/>
                </a:solidFill>
                <a:latin typeface="Helvetica Neue" panose="02000503000000020004" pitchFamily="2" charset="0"/>
              </a:rPr>
              <a:t>  </a:t>
            </a:r>
            <a:r>
              <a:rPr lang="it-IT" dirty="0" err="1">
                <a:solidFill>
                  <a:srgbClr val="000000"/>
                </a:solidFill>
                <a:latin typeface="Helvetica Neue" panose="02000503000000020004" pitchFamily="2" charset="0"/>
              </a:rPr>
              <a:t>parasitic</a:t>
            </a:r>
            <a:endParaRPr lang="it-IT" dirty="0">
              <a:solidFill>
                <a:srgbClr val="000000"/>
              </a:solidFill>
              <a:latin typeface="Helvetica Neue" panose="02000503000000020004" pitchFamily="2" charset="0"/>
            </a:endParaRPr>
          </a:p>
          <a:p>
            <a:r>
              <a:rPr lang="it-IT" dirty="0">
                <a:solidFill>
                  <a:srgbClr val="000000"/>
                </a:solidFill>
                <a:latin typeface="Helvetica Neue" panose="02000503000000020004" pitchFamily="2" charset="0"/>
              </a:rPr>
              <a:t>18 </a:t>
            </a:r>
            <a:r>
              <a:rPr lang="it-IT" dirty="0" err="1">
                <a:solidFill>
                  <a:srgbClr val="000000"/>
                </a:solidFill>
                <a:latin typeface="Helvetica Neue" panose="02000503000000020004" pitchFamily="2" charset="0"/>
              </a:rPr>
              <a:t>May</a:t>
            </a:r>
            <a:r>
              <a:rPr lang="it-IT" dirty="0">
                <a:solidFill>
                  <a:srgbClr val="000000"/>
                </a:solidFill>
                <a:latin typeface="Helvetica Neue" panose="02000503000000020004" pitchFamily="2" charset="0"/>
              </a:rPr>
              <a:t> – 24 </a:t>
            </a:r>
            <a:r>
              <a:rPr lang="it-IT" dirty="0" err="1">
                <a:solidFill>
                  <a:srgbClr val="000000"/>
                </a:solidFill>
                <a:latin typeface="Helvetica Neue" panose="02000503000000020004" pitchFamily="2" charset="0"/>
              </a:rPr>
              <a:t>May</a:t>
            </a:r>
            <a:r>
              <a:rPr lang="it-IT" dirty="0">
                <a:solidFill>
                  <a:srgbClr val="000000"/>
                </a:solidFill>
                <a:latin typeface="Helvetica Neue" panose="02000503000000020004" pitchFamily="2" charset="0"/>
              </a:rPr>
              <a:t>  </a:t>
            </a:r>
            <a:r>
              <a:rPr lang="it-IT" dirty="0" err="1">
                <a:solidFill>
                  <a:srgbClr val="000000"/>
                </a:solidFill>
                <a:latin typeface="Helvetica Neue" panose="02000503000000020004" pitchFamily="2" charset="0"/>
              </a:rPr>
              <a:t>main</a:t>
            </a:r>
            <a:r>
              <a:rPr lang="it-IT" dirty="0">
                <a:solidFill>
                  <a:srgbClr val="000000"/>
                </a:solidFill>
                <a:latin typeface="Helvetica Neue" panose="02000503000000020004" pitchFamily="2" charset="0"/>
              </a:rPr>
              <a:t> </a:t>
            </a:r>
            <a:r>
              <a:rPr lang="it-IT" dirty="0" err="1">
                <a:solidFill>
                  <a:srgbClr val="000000"/>
                </a:solidFill>
                <a:latin typeface="Helvetica Neue" panose="02000503000000020004" pitchFamily="2" charset="0"/>
              </a:rPr>
              <a:t>user</a:t>
            </a:r>
            <a:r>
              <a:rPr lang="it-IT" dirty="0">
                <a:solidFill>
                  <a:srgbClr val="000000"/>
                </a:solidFill>
                <a:latin typeface="Helvetica Neue" panose="02000503000000020004" pitchFamily="2" charset="0"/>
              </a:rPr>
              <a:t> </a:t>
            </a:r>
          </a:p>
          <a:p>
            <a:r>
              <a:rPr lang="it-IT" dirty="0">
                <a:solidFill>
                  <a:srgbClr val="000000"/>
                </a:solidFill>
                <a:latin typeface="Helvetica Neue" panose="02000503000000020004" pitchFamily="2" charset="0"/>
              </a:rPr>
              <a:t>25 </a:t>
            </a:r>
            <a:r>
              <a:rPr lang="it-IT" dirty="0" err="1">
                <a:solidFill>
                  <a:srgbClr val="000000"/>
                </a:solidFill>
                <a:latin typeface="Helvetica Neue" panose="02000503000000020004" pitchFamily="2" charset="0"/>
              </a:rPr>
              <a:t>May</a:t>
            </a:r>
            <a:r>
              <a:rPr lang="it-IT" dirty="0">
                <a:solidFill>
                  <a:srgbClr val="000000"/>
                </a:solidFill>
                <a:latin typeface="Helvetica Neue" panose="02000503000000020004" pitchFamily="2" charset="0"/>
              </a:rPr>
              <a:t> – 8 </a:t>
            </a:r>
            <a:r>
              <a:rPr lang="it-IT" dirty="0" err="1">
                <a:solidFill>
                  <a:srgbClr val="000000"/>
                </a:solidFill>
                <a:latin typeface="Helvetica Neue" panose="02000503000000020004" pitchFamily="2" charset="0"/>
              </a:rPr>
              <a:t>June</a:t>
            </a:r>
            <a:r>
              <a:rPr lang="it-IT" dirty="0">
                <a:solidFill>
                  <a:srgbClr val="000000"/>
                </a:solidFill>
                <a:latin typeface="Helvetica Neue" panose="02000503000000020004" pitchFamily="2" charset="0"/>
              </a:rPr>
              <a:t> </a:t>
            </a:r>
            <a:r>
              <a:rPr lang="it-IT" dirty="0" err="1">
                <a:solidFill>
                  <a:srgbClr val="000000"/>
                </a:solidFill>
                <a:latin typeface="Helvetica Neue" panose="02000503000000020004" pitchFamily="2" charset="0"/>
              </a:rPr>
              <a:t>parasitic</a:t>
            </a:r>
            <a:endParaRPr lang="it-IT" dirty="0">
              <a:solidFill>
                <a:srgbClr val="000000"/>
              </a:solidFill>
              <a:effectLst/>
              <a:latin typeface="Helvetica Neue" panose="02000503000000020004" pitchFamily="2" charset="0"/>
            </a:endParaRPr>
          </a:p>
        </p:txBody>
      </p:sp>
      <p:cxnSp>
        <p:nvCxnSpPr>
          <p:cNvPr id="8" name="Straight Arrow Connector 7">
            <a:extLst>
              <a:ext uri="{FF2B5EF4-FFF2-40B4-BE49-F238E27FC236}">
                <a16:creationId xmlns:a16="http://schemas.microsoft.com/office/drawing/2014/main" id="{0BABB83A-FC07-6048-9FF2-54E30EE1F938}"/>
              </a:ext>
            </a:extLst>
          </p:cNvPr>
          <p:cNvCxnSpPr/>
          <p:nvPr/>
        </p:nvCxnSpPr>
        <p:spPr>
          <a:xfrm>
            <a:off x="3830320" y="2631440"/>
            <a:ext cx="2194560" cy="19100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0C3AD42-7031-D44D-BB4B-143699C33F55}"/>
              </a:ext>
            </a:extLst>
          </p:cNvPr>
          <p:cNvCxnSpPr>
            <a:cxnSpLocks/>
          </p:cNvCxnSpPr>
          <p:nvPr/>
        </p:nvCxnSpPr>
        <p:spPr>
          <a:xfrm>
            <a:off x="2733040" y="3098800"/>
            <a:ext cx="6766560" cy="812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9EC1801-CF48-DB4C-83AC-F609C848FC4C}"/>
              </a:ext>
            </a:extLst>
          </p:cNvPr>
          <p:cNvCxnSpPr>
            <a:cxnSpLocks/>
          </p:cNvCxnSpPr>
          <p:nvPr/>
        </p:nvCxnSpPr>
        <p:spPr>
          <a:xfrm flipV="1">
            <a:off x="3840480" y="3088640"/>
            <a:ext cx="4978400" cy="2844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726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9907706" cy="492369"/>
          </a:xfrm>
        </p:spPr>
        <p:txBody>
          <a:bodyPr>
            <a:noAutofit/>
          </a:bodyPr>
          <a:lstStyle/>
          <a:p>
            <a:r>
              <a:rPr lang="en-US" sz="3200" b="1" dirty="0">
                <a:solidFill>
                  <a:schemeClr val="accent5">
                    <a:lumMod val="50000"/>
                  </a:schemeClr>
                </a:solidFill>
              </a:rPr>
              <a:t>GRAIN Review</a:t>
            </a:r>
          </a:p>
        </p:txBody>
      </p:sp>
      <p:sp>
        <p:nvSpPr>
          <p:cNvPr id="7" name="Content Placeholder 6">
            <a:extLst>
              <a:ext uri="{FF2B5EF4-FFF2-40B4-BE49-F238E27FC236}">
                <a16:creationId xmlns:a16="http://schemas.microsoft.com/office/drawing/2014/main" id="{D155DFC1-9CDC-6F4F-812F-2B33867EE08A}"/>
              </a:ext>
            </a:extLst>
          </p:cNvPr>
          <p:cNvSpPr>
            <a:spLocks noGrp="1"/>
          </p:cNvSpPr>
          <p:nvPr>
            <p:ph idx="1"/>
          </p:nvPr>
        </p:nvSpPr>
        <p:spPr>
          <a:xfrm>
            <a:off x="304801" y="1056641"/>
            <a:ext cx="11563351" cy="5106266"/>
          </a:xfrm>
        </p:spPr>
        <p:txBody>
          <a:bodyPr>
            <a:normAutofit fontScale="92500" lnSpcReduction="20000"/>
          </a:bodyPr>
          <a:lstStyle/>
          <a:p>
            <a:pPr algn="just">
              <a:lnSpc>
                <a:spcPct val="115000"/>
              </a:lnSpc>
            </a:pPr>
            <a:r>
              <a:rPr lang="en-US" i="1" dirty="0">
                <a:latin typeface="Helvetica" pitchFamily="2" charset="0"/>
                <a:ea typeface="Arial" panose="020B0604020202020204" pitchFamily="34" charset="0"/>
              </a:rPr>
              <a:t>GRAIN (</a:t>
            </a:r>
            <a:r>
              <a:rPr lang="en-US" b="1" i="1" dirty="0" err="1">
                <a:latin typeface="Helvetica" pitchFamily="2" charset="0"/>
                <a:ea typeface="Arial" panose="020B0604020202020204" pitchFamily="34" charset="0"/>
              </a:rPr>
              <a:t>GR</a:t>
            </a:r>
            <a:r>
              <a:rPr lang="en-US" i="1" dirty="0" err="1">
                <a:latin typeface="Helvetica" pitchFamily="2" charset="0"/>
                <a:ea typeface="Arial" panose="020B0604020202020204" pitchFamily="34" charset="0"/>
              </a:rPr>
              <a:t>anular</a:t>
            </a:r>
            <a:r>
              <a:rPr lang="en-US" b="1" i="1" dirty="0">
                <a:latin typeface="Helvetica" pitchFamily="2" charset="0"/>
                <a:ea typeface="Arial" panose="020B0604020202020204" pitchFamily="34" charset="0"/>
              </a:rPr>
              <a:t> A</a:t>
            </a:r>
            <a:r>
              <a:rPr lang="en-US" i="1" dirty="0">
                <a:latin typeface="Helvetica" pitchFamily="2" charset="0"/>
                <a:ea typeface="Arial" panose="020B0604020202020204" pitchFamily="34" charset="0"/>
              </a:rPr>
              <a:t>rgon</a:t>
            </a:r>
            <a:r>
              <a:rPr lang="en-US" b="1" i="1" dirty="0">
                <a:latin typeface="Helvetica" pitchFamily="2" charset="0"/>
                <a:ea typeface="Arial" panose="020B0604020202020204" pitchFamily="34" charset="0"/>
              </a:rPr>
              <a:t> </a:t>
            </a:r>
            <a:r>
              <a:rPr lang="en-US" i="1" dirty="0">
                <a:latin typeface="Helvetica" pitchFamily="2" charset="0"/>
                <a:ea typeface="Arial" panose="020B0604020202020204" pitchFamily="34" charset="0"/>
              </a:rPr>
              <a:t>for</a:t>
            </a:r>
            <a:r>
              <a:rPr lang="en-US" b="1" i="1" dirty="0">
                <a:latin typeface="Helvetica" pitchFamily="2" charset="0"/>
                <a:ea typeface="Arial" panose="020B0604020202020204" pitchFamily="34" charset="0"/>
              </a:rPr>
              <a:t> I</a:t>
            </a:r>
            <a:r>
              <a:rPr lang="en-US" i="1" dirty="0">
                <a:latin typeface="Helvetica" pitchFamily="2" charset="0"/>
                <a:ea typeface="Arial" panose="020B0604020202020204" pitchFamily="34" charset="0"/>
              </a:rPr>
              <a:t>nteraction</a:t>
            </a:r>
            <a:r>
              <a:rPr lang="en-US" b="1" i="1" dirty="0">
                <a:latin typeface="Helvetica" pitchFamily="2" charset="0"/>
                <a:ea typeface="Arial" panose="020B0604020202020204" pitchFamily="34" charset="0"/>
              </a:rPr>
              <a:t> </a:t>
            </a:r>
            <a:r>
              <a:rPr lang="en-US" i="1" dirty="0">
                <a:latin typeface="Helvetica" pitchFamily="2" charset="0"/>
                <a:ea typeface="Arial" panose="020B0604020202020204" pitchFamily="34" charset="0"/>
              </a:rPr>
              <a:t>of</a:t>
            </a:r>
            <a:r>
              <a:rPr lang="en-US" b="1" i="1" dirty="0">
                <a:latin typeface="Helvetica" pitchFamily="2" charset="0"/>
                <a:ea typeface="Arial" panose="020B0604020202020204" pitchFamily="34" charset="0"/>
              </a:rPr>
              <a:t> N</a:t>
            </a:r>
            <a:r>
              <a:rPr lang="en-US" i="1" dirty="0">
                <a:latin typeface="Helvetica" pitchFamily="2" charset="0"/>
                <a:ea typeface="Arial" panose="020B0604020202020204" pitchFamily="34" charset="0"/>
              </a:rPr>
              <a:t>eutrinos) concept aims at obtaining relevant information on nuclear effects by comparing topologies of neutrino scattering events off Argon, Carbon and Hydrogen, </a:t>
            </a:r>
            <a:r>
              <a:rPr lang="en-US" i="1" dirty="0">
                <a:solidFill>
                  <a:srgbClr val="FF0000"/>
                </a:solidFill>
                <a:latin typeface="Helvetica" pitchFamily="2" charset="0"/>
                <a:ea typeface="Arial" panose="020B0604020202020204" pitchFamily="34" charset="0"/>
              </a:rPr>
              <a:t>within the same detector,</a:t>
            </a:r>
            <a:r>
              <a:rPr lang="en-US" i="1" dirty="0">
                <a:latin typeface="Helvetica" pitchFamily="2" charset="0"/>
                <a:ea typeface="Arial" panose="020B0604020202020204" pitchFamily="34" charset="0"/>
              </a:rPr>
              <a:t> immersed in a uniform magnetic field. </a:t>
            </a:r>
          </a:p>
          <a:p>
            <a:pPr algn="just">
              <a:lnSpc>
                <a:spcPct val="115000"/>
              </a:lnSpc>
            </a:pPr>
            <a:r>
              <a:rPr lang="en-US" i="1" dirty="0">
                <a:latin typeface="Helvetica" pitchFamily="2" charset="0"/>
                <a:ea typeface="Arial" panose="020B0604020202020204" pitchFamily="34" charset="0"/>
              </a:rPr>
              <a:t>Identification of </a:t>
            </a:r>
            <a:r>
              <a:rPr lang="en-US" i="1" dirty="0">
                <a:latin typeface="Symbol" pitchFamily="2" charset="2"/>
                <a:ea typeface="Arial" panose="020B0604020202020204" pitchFamily="34" charset="0"/>
              </a:rPr>
              <a:t>n</a:t>
            </a:r>
            <a:r>
              <a:rPr lang="en-US" i="1" dirty="0">
                <a:latin typeface="Helvetica" pitchFamily="2" charset="0"/>
                <a:ea typeface="Arial" panose="020B0604020202020204" pitchFamily="34" charset="0"/>
              </a:rPr>
              <a:t>-</a:t>
            </a:r>
            <a:r>
              <a:rPr lang="en-US" i="1" dirty="0" err="1">
                <a:latin typeface="Helvetica" pitchFamily="2" charset="0"/>
                <a:ea typeface="Arial" panose="020B0604020202020204" pitchFamily="34" charset="0"/>
              </a:rPr>
              <a:t>Ar</a:t>
            </a:r>
            <a:r>
              <a:rPr lang="en-US" i="1" dirty="0">
                <a:latin typeface="Helvetica" pitchFamily="2" charset="0"/>
                <a:ea typeface="Arial" panose="020B0604020202020204" pitchFamily="34" charset="0"/>
              </a:rPr>
              <a:t> events is achieved by imaging a (small) LAr volume through the fast component of the LAr scintillation light. Tracks exiting the LAr volume are then reconstructed by the STT and ECAL detectors.</a:t>
            </a:r>
          </a:p>
          <a:p>
            <a:pPr algn="just">
              <a:lnSpc>
                <a:spcPct val="115000"/>
              </a:lnSpc>
            </a:pPr>
            <a:r>
              <a:rPr lang="en-US" i="1" dirty="0">
                <a:latin typeface="Helvetica" pitchFamily="2" charset="0"/>
                <a:ea typeface="Arial" panose="020B0604020202020204" pitchFamily="34" charset="0"/>
              </a:rPr>
              <a:t>Two technologies are being explored for the production of images from LAr scintillation light: one based on Hadamard masks and the other using concentration lenses. In both cases the optical sensors are </a:t>
            </a:r>
            <a:r>
              <a:rPr lang="en-US" i="1" dirty="0" err="1">
                <a:latin typeface="Helvetica" pitchFamily="2" charset="0"/>
                <a:ea typeface="Arial" panose="020B0604020202020204" pitchFamily="34" charset="0"/>
              </a:rPr>
              <a:t>SiPM</a:t>
            </a:r>
            <a:r>
              <a:rPr lang="en-US" i="1" dirty="0">
                <a:latin typeface="Helvetica" pitchFamily="2" charset="0"/>
                <a:ea typeface="Arial" panose="020B0604020202020204" pitchFamily="34" charset="0"/>
              </a:rPr>
              <a:t> readout by high density ASICs, specifically designed to operate at LAr temperature. </a:t>
            </a:r>
          </a:p>
          <a:p>
            <a:pPr algn="just">
              <a:lnSpc>
                <a:spcPct val="115000"/>
              </a:lnSpc>
            </a:pPr>
            <a:endParaRPr lang="en-US" dirty="0">
              <a:solidFill>
                <a:srgbClr val="E95125"/>
              </a:solidFill>
              <a:latin typeface="Helvetica" pitchFamily="2" charset="0"/>
              <a:ea typeface="Arial" panose="020B0604020202020204" pitchFamily="34" charset="0"/>
            </a:endParaRPr>
          </a:p>
          <a:p>
            <a:pPr algn="just">
              <a:lnSpc>
                <a:spcPct val="115000"/>
              </a:lnSpc>
            </a:pPr>
            <a:r>
              <a:rPr lang="en-US" b="1" i="1" dirty="0">
                <a:solidFill>
                  <a:schemeClr val="tx1">
                    <a:lumMod val="95000"/>
                    <a:lumOff val="5000"/>
                  </a:schemeClr>
                </a:solidFill>
                <a:latin typeface="Helvetica" pitchFamily="2" charset="0"/>
                <a:ea typeface="Arial" panose="020B0604020202020204" pitchFamily="34" charset="0"/>
              </a:rPr>
              <a:t>An internal DUNE review was conducted, in February 23</a:t>
            </a:r>
            <a:r>
              <a:rPr lang="en-US" b="1" i="1" baseline="30000" dirty="0">
                <a:solidFill>
                  <a:schemeClr val="tx1">
                    <a:lumMod val="95000"/>
                    <a:lumOff val="5000"/>
                  </a:schemeClr>
                </a:solidFill>
                <a:latin typeface="Helvetica" pitchFamily="2" charset="0"/>
                <a:ea typeface="Arial" panose="020B0604020202020204" pitchFamily="34" charset="0"/>
              </a:rPr>
              <a:t>rd</a:t>
            </a:r>
            <a:r>
              <a:rPr lang="en-US" b="1" i="1" dirty="0">
                <a:solidFill>
                  <a:schemeClr val="tx1">
                    <a:lumMod val="95000"/>
                    <a:lumOff val="5000"/>
                  </a:schemeClr>
                </a:solidFill>
                <a:latin typeface="Helvetica" pitchFamily="2" charset="0"/>
                <a:ea typeface="Arial" panose="020B0604020202020204" pitchFamily="34" charset="0"/>
              </a:rPr>
              <a:t> and 24</a:t>
            </a:r>
            <a:r>
              <a:rPr lang="en-US" b="1" i="1" baseline="30000" dirty="0">
                <a:solidFill>
                  <a:schemeClr val="tx1">
                    <a:lumMod val="95000"/>
                    <a:lumOff val="5000"/>
                  </a:schemeClr>
                </a:solidFill>
                <a:latin typeface="Helvetica" pitchFamily="2" charset="0"/>
                <a:ea typeface="Arial" panose="020B0604020202020204" pitchFamily="34" charset="0"/>
              </a:rPr>
              <a:t>th</a:t>
            </a:r>
            <a:r>
              <a:rPr lang="en-US" b="1" i="1" dirty="0">
                <a:solidFill>
                  <a:schemeClr val="tx1">
                    <a:lumMod val="95000"/>
                    <a:lumOff val="5000"/>
                  </a:schemeClr>
                </a:solidFill>
                <a:latin typeface="Helvetica" pitchFamily="2" charset="0"/>
                <a:ea typeface="Arial" panose="020B0604020202020204" pitchFamily="34" charset="0"/>
              </a:rPr>
              <a:t>, to verify the maturity of GRAIN concept, in particular the physic potentials, the level of integration with other SAND and DUNE-ND detectors and, to a lesser extent, its technological implementation.</a:t>
            </a:r>
          </a:p>
          <a:p>
            <a:pPr algn="just">
              <a:lnSpc>
                <a:spcPct val="115000"/>
              </a:lnSpc>
            </a:pPr>
            <a:r>
              <a:rPr lang="en-US" sz="2400" b="1" i="1" dirty="0">
                <a:solidFill>
                  <a:schemeClr val="tx1">
                    <a:lumMod val="95000"/>
                    <a:lumOff val="5000"/>
                  </a:schemeClr>
                </a:solidFill>
                <a:latin typeface="Helvetica" pitchFamily="2" charset="0"/>
                <a:ea typeface="Arial" panose="020B0604020202020204" pitchFamily="34" charset="0"/>
              </a:rPr>
              <a:t>Committee report can be found at: https://</a:t>
            </a:r>
            <a:r>
              <a:rPr lang="en-US" sz="2400" b="1" i="1" dirty="0" err="1">
                <a:solidFill>
                  <a:schemeClr val="tx1">
                    <a:lumMod val="95000"/>
                    <a:lumOff val="5000"/>
                  </a:schemeClr>
                </a:solidFill>
                <a:latin typeface="Helvetica" pitchFamily="2" charset="0"/>
                <a:ea typeface="Arial" panose="020B0604020202020204" pitchFamily="34" charset="0"/>
              </a:rPr>
              <a:t>indico.fnal.gov</a:t>
            </a:r>
            <a:r>
              <a:rPr lang="en-US" sz="2400" b="1" i="1" dirty="0">
                <a:solidFill>
                  <a:schemeClr val="tx1">
                    <a:lumMod val="95000"/>
                    <a:lumOff val="5000"/>
                  </a:schemeClr>
                </a:solidFill>
                <a:latin typeface="Helvetica" pitchFamily="2" charset="0"/>
                <a:ea typeface="Arial" panose="020B0604020202020204" pitchFamily="34" charset="0"/>
              </a:rPr>
              <a:t>/event/53099/</a:t>
            </a:r>
            <a:endParaRPr lang="en-US" sz="2400" b="1" dirty="0">
              <a:solidFill>
                <a:schemeClr val="tx1">
                  <a:lumMod val="95000"/>
                  <a:lumOff val="5000"/>
                </a:schemeClr>
              </a:solidFill>
              <a:latin typeface="Helvetica" pitchFamily="2" charset="0"/>
              <a:ea typeface="Arial" panose="020B0604020202020204" pitchFamily="34" charset="0"/>
            </a:endParaRPr>
          </a:p>
        </p:txBody>
      </p:sp>
    </p:spTree>
    <p:extLst>
      <p:ext uri="{BB962C8B-B14F-4D97-AF65-F5344CB8AC3E}">
        <p14:creationId xmlns:p14="http://schemas.microsoft.com/office/powerpoint/2010/main" val="27284802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9907706" cy="492369"/>
          </a:xfrm>
        </p:spPr>
        <p:txBody>
          <a:bodyPr>
            <a:noAutofit/>
          </a:bodyPr>
          <a:lstStyle/>
          <a:p>
            <a:r>
              <a:rPr lang="en-US" sz="3200" b="1" dirty="0">
                <a:solidFill>
                  <a:schemeClr val="accent5">
                    <a:lumMod val="50000"/>
                  </a:schemeClr>
                </a:solidFill>
              </a:rPr>
              <a:t>GRAIN Preliminary Timeline</a:t>
            </a:r>
          </a:p>
        </p:txBody>
      </p:sp>
      <p:pic>
        <p:nvPicPr>
          <p:cNvPr id="1025" name="Picture 1" descr="page17image7267264">
            <a:extLst>
              <a:ext uri="{FF2B5EF4-FFF2-40B4-BE49-F238E27FC236}">
                <a16:creationId xmlns:a16="http://schemas.microsoft.com/office/drawing/2014/main" id="{B540DD99-95E6-6C4B-A64B-DE7ED95C5D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 y="1148080"/>
            <a:ext cx="10922000" cy="504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4481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10946976" cy="492369"/>
          </a:xfrm>
        </p:spPr>
        <p:txBody>
          <a:bodyPr>
            <a:noAutofit/>
          </a:bodyPr>
          <a:lstStyle/>
          <a:p>
            <a:r>
              <a:rPr lang="en-US" sz="3200" b="1" dirty="0">
                <a:solidFill>
                  <a:schemeClr val="accent5">
                    <a:lumMod val="50000"/>
                  </a:schemeClr>
                </a:solidFill>
              </a:rPr>
              <a:t>Deliverables and sharing of responsibilities (</a:t>
            </a:r>
            <a:r>
              <a:rPr lang="en-US" sz="3200" b="1" dirty="0">
                <a:solidFill>
                  <a:srgbClr val="FF0000"/>
                </a:solidFill>
              </a:rPr>
              <a:t>draft</a:t>
            </a:r>
            <a:r>
              <a:rPr lang="en-US" sz="3200" b="1" dirty="0">
                <a:solidFill>
                  <a:schemeClr val="accent5">
                    <a:lumMod val="50000"/>
                  </a:schemeClr>
                </a:solidFill>
              </a:rPr>
              <a:t>)</a:t>
            </a:r>
          </a:p>
        </p:txBody>
      </p:sp>
      <p:graphicFrame>
        <p:nvGraphicFramePr>
          <p:cNvPr id="2" name="Table 1">
            <a:extLst>
              <a:ext uri="{FF2B5EF4-FFF2-40B4-BE49-F238E27FC236}">
                <a16:creationId xmlns:a16="http://schemas.microsoft.com/office/drawing/2014/main" id="{2A78CF4C-07EB-0647-BD15-21671F208A92}"/>
              </a:ext>
            </a:extLst>
          </p:cNvPr>
          <p:cNvGraphicFramePr>
            <a:graphicFrameLocks noGrp="1"/>
          </p:cNvGraphicFramePr>
          <p:nvPr>
            <p:extLst>
              <p:ext uri="{D42A27DB-BD31-4B8C-83A1-F6EECF244321}">
                <p14:modId xmlns:p14="http://schemas.microsoft.com/office/powerpoint/2010/main" val="2152175581"/>
              </p:ext>
            </p:extLst>
          </p:nvPr>
        </p:nvGraphicFramePr>
        <p:xfrm>
          <a:off x="375920" y="1034263"/>
          <a:ext cx="11581241" cy="5214132"/>
        </p:xfrm>
        <a:graphic>
          <a:graphicData uri="http://schemas.openxmlformats.org/drawingml/2006/table">
            <a:tbl>
              <a:tblPr>
                <a:tableStyleId>{5C22544A-7EE6-4342-B048-85BDC9FD1C3A}</a:tableStyleId>
              </a:tblPr>
              <a:tblGrid>
                <a:gridCol w="815845">
                  <a:extLst>
                    <a:ext uri="{9D8B030D-6E8A-4147-A177-3AD203B41FA5}">
                      <a16:colId xmlns:a16="http://schemas.microsoft.com/office/drawing/2014/main" val="3760247997"/>
                    </a:ext>
                  </a:extLst>
                </a:gridCol>
                <a:gridCol w="4604363">
                  <a:extLst>
                    <a:ext uri="{9D8B030D-6E8A-4147-A177-3AD203B41FA5}">
                      <a16:colId xmlns:a16="http://schemas.microsoft.com/office/drawing/2014/main" val="1957952973"/>
                    </a:ext>
                  </a:extLst>
                </a:gridCol>
                <a:gridCol w="687684">
                  <a:extLst>
                    <a:ext uri="{9D8B030D-6E8A-4147-A177-3AD203B41FA5}">
                      <a16:colId xmlns:a16="http://schemas.microsoft.com/office/drawing/2014/main" val="2810509380"/>
                    </a:ext>
                  </a:extLst>
                </a:gridCol>
                <a:gridCol w="815845">
                  <a:extLst>
                    <a:ext uri="{9D8B030D-6E8A-4147-A177-3AD203B41FA5}">
                      <a16:colId xmlns:a16="http://schemas.microsoft.com/office/drawing/2014/main" val="678378024"/>
                    </a:ext>
                  </a:extLst>
                </a:gridCol>
                <a:gridCol w="1025276">
                  <a:extLst>
                    <a:ext uri="{9D8B030D-6E8A-4147-A177-3AD203B41FA5}">
                      <a16:colId xmlns:a16="http://schemas.microsoft.com/office/drawing/2014/main" val="3484639743"/>
                    </a:ext>
                  </a:extLst>
                </a:gridCol>
                <a:gridCol w="1025276">
                  <a:extLst>
                    <a:ext uri="{9D8B030D-6E8A-4147-A177-3AD203B41FA5}">
                      <a16:colId xmlns:a16="http://schemas.microsoft.com/office/drawing/2014/main" val="105357082"/>
                    </a:ext>
                  </a:extLst>
                </a:gridCol>
                <a:gridCol w="890865">
                  <a:extLst>
                    <a:ext uri="{9D8B030D-6E8A-4147-A177-3AD203B41FA5}">
                      <a16:colId xmlns:a16="http://schemas.microsoft.com/office/drawing/2014/main" val="2571683701"/>
                    </a:ext>
                  </a:extLst>
                </a:gridCol>
                <a:gridCol w="900242">
                  <a:extLst>
                    <a:ext uri="{9D8B030D-6E8A-4147-A177-3AD203B41FA5}">
                      <a16:colId xmlns:a16="http://schemas.microsoft.com/office/drawing/2014/main" val="3130036328"/>
                    </a:ext>
                  </a:extLst>
                </a:gridCol>
                <a:gridCol w="815845">
                  <a:extLst>
                    <a:ext uri="{9D8B030D-6E8A-4147-A177-3AD203B41FA5}">
                      <a16:colId xmlns:a16="http://schemas.microsoft.com/office/drawing/2014/main" val="952490300"/>
                    </a:ext>
                  </a:extLst>
                </a:gridCol>
              </a:tblGrid>
              <a:tr h="563413">
                <a:tc>
                  <a:txBody>
                    <a:bodyPr/>
                    <a:lstStyle/>
                    <a:p>
                      <a:pPr algn="ctr" fontAlgn="b"/>
                      <a:r>
                        <a:rPr lang="it-IT" sz="1600" u="none" strike="noStrike" dirty="0">
                          <a:effectLst/>
                        </a:rPr>
                        <a:t>#</a:t>
                      </a:r>
                      <a:endParaRPr lang="it-IT" sz="1600" b="0" i="0" u="none" strike="noStrike" dirty="0">
                        <a:solidFill>
                          <a:srgbClr val="000000"/>
                        </a:solidFill>
                        <a:effectLst/>
                        <a:latin typeface="Calibri" panose="020F0502020204030204" pitchFamily="34" charset="0"/>
                      </a:endParaRPr>
                    </a:p>
                  </a:txBody>
                  <a:tcPr marL="9390" marR="9390" marT="9390" marB="0" anchor="b">
                    <a:solidFill>
                      <a:srgbClr val="FFFF00"/>
                    </a:solidFill>
                  </a:tcPr>
                </a:tc>
                <a:tc>
                  <a:txBody>
                    <a:bodyPr/>
                    <a:lstStyle/>
                    <a:p>
                      <a:pPr algn="l" fontAlgn="b"/>
                      <a:r>
                        <a:rPr lang="it-IT" sz="1600" u="none" strike="noStrike" dirty="0">
                          <a:effectLst/>
                        </a:rPr>
                        <a:t>item</a:t>
                      </a:r>
                      <a:endParaRPr lang="it-IT" sz="1600" b="0" i="0" u="none" strike="noStrike" dirty="0">
                        <a:solidFill>
                          <a:srgbClr val="000000"/>
                        </a:solidFill>
                        <a:effectLst/>
                        <a:latin typeface="Calibri" panose="020F0502020204030204" pitchFamily="34" charset="0"/>
                      </a:endParaRPr>
                    </a:p>
                  </a:txBody>
                  <a:tcPr marL="9390" marR="9390" marT="9390" marB="0" anchor="b">
                    <a:solidFill>
                      <a:srgbClr val="FFFF00"/>
                    </a:solidFill>
                  </a:tcPr>
                </a:tc>
                <a:tc>
                  <a:txBody>
                    <a:bodyPr/>
                    <a:lstStyle/>
                    <a:p>
                      <a:pPr algn="ctr" fontAlgn="ctr"/>
                      <a:r>
                        <a:rPr lang="it-IT" sz="1600" u="none" strike="noStrike" dirty="0" err="1">
                          <a:effectLst/>
                        </a:rPr>
                        <a:t>Effort</a:t>
                      </a:r>
                      <a:endParaRPr lang="it-IT" sz="1600" b="0" i="0" u="none" strike="noStrike" dirty="0">
                        <a:solidFill>
                          <a:srgbClr val="000000"/>
                        </a:solidFill>
                        <a:effectLst/>
                        <a:latin typeface="Calibri" panose="020F0502020204030204" pitchFamily="34" charset="0"/>
                      </a:endParaRPr>
                    </a:p>
                  </a:txBody>
                  <a:tcPr marL="9390" marR="9390" marT="9390" marB="0" anchor="ctr">
                    <a:solidFill>
                      <a:srgbClr val="FFFF00"/>
                    </a:solidFill>
                  </a:tcPr>
                </a:tc>
                <a:tc>
                  <a:txBody>
                    <a:bodyPr/>
                    <a:lstStyle/>
                    <a:p>
                      <a:pPr algn="ctr" fontAlgn="ctr"/>
                      <a:r>
                        <a:rPr lang="it-IT" sz="1600" u="none" strike="noStrike">
                          <a:effectLst/>
                        </a:rPr>
                        <a:t>To be done</a:t>
                      </a:r>
                      <a:endParaRPr lang="it-IT" sz="1600" b="0" i="0" u="none" strike="noStrike">
                        <a:solidFill>
                          <a:srgbClr val="000000"/>
                        </a:solidFill>
                        <a:effectLst/>
                        <a:latin typeface="Calibri" panose="020F0502020204030204" pitchFamily="34" charset="0"/>
                      </a:endParaRPr>
                    </a:p>
                  </a:txBody>
                  <a:tcPr marL="9390" marR="9390" marT="9390" marB="0" anchor="ctr">
                    <a:solidFill>
                      <a:srgbClr val="FFFF00"/>
                    </a:solidFill>
                  </a:tcPr>
                </a:tc>
                <a:tc>
                  <a:txBody>
                    <a:bodyPr/>
                    <a:lstStyle/>
                    <a:p>
                      <a:pPr algn="ctr" fontAlgn="ctr"/>
                      <a:r>
                        <a:rPr lang="it-IT" sz="1600" u="none" strike="noStrike">
                          <a:effectLst/>
                        </a:rPr>
                        <a:t>SAND (%)</a:t>
                      </a:r>
                      <a:endParaRPr lang="it-IT" sz="1600" b="0" i="0" u="none" strike="noStrike">
                        <a:solidFill>
                          <a:srgbClr val="000000"/>
                        </a:solidFill>
                        <a:effectLst/>
                        <a:latin typeface="Calibri" panose="020F0502020204030204" pitchFamily="34" charset="0"/>
                      </a:endParaRPr>
                    </a:p>
                  </a:txBody>
                  <a:tcPr marL="9390" marR="9390" marT="9390" marB="0" anchor="ctr">
                    <a:solidFill>
                      <a:srgbClr val="FFFF00"/>
                    </a:solidFill>
                  </a:tcPr>
                </a:tc>
                <a:tc>
                  <a:txBody>
                    <a:bodyPr/>
                    <a:lstStyle/>
                    <a:p>
                      <a:pPr algn="ctr" fontAlgn="ctr"/>
                      <a:r>
                        <a:rPr lang="it-IT" sz="1600" u="none" strike="noStrike">
                          <a:effectLst/>
                        </a:rPr>
                        <a:t>DUNE Proj (%)</a:t>
                      </a:r>
                      <a:endParaRPr lang="it-IT" sz="1600" b="0" i="0" u="none" strike="noStrike">
                        <a:solidFill>
                          <a:srgbClr val="000000"/>
                        </a:solidFill>
                        <a:effectLst/>
                        <a:latin typeface="Calibri" panose="020F0502020204030204" pitchFamily="34" charset="0"/>
                      </a:endParaRPr>
                    </a:p>
                  </a:txBody>
                  <a:tcPr marL="9390" marR="9390" marT="9390" marB="0" anchor="ctr">
                    <a:solidFill>
                      <a:srgbClr val="FFFF00"/>
                    </a:solidFill>
                  </a:tcPr>
                </a:tc>
                <a:tc>
                  <a:txBody>
                    <a:bodyPr/>
                    <a:lstStyle/>
                    <a:p>
                      <a:pPr algn="ctr" fontAlgn="ctr"/>
                      <a:r>
                        <a:rPr lang="it-IT" sz="1600" u="none" strike="noStrike">
                          <a:effectLst/>
                        </a:rPr>
                        <a:t>FNAL(%)</a:t>
                      </a:r>
                      <a:endParaRPr lang="it-IT" sz="1600" b="0" i="0" u="none" strike="noStrike">
                        <a:solidFill>
                          <a:srgbClr val="000000"/>
                        </a:solidFill>
                        <a:effectLst/>
                        <a:latin typeface="Calibri" panose="020F0502020204030204" pitchFamily="34" charset="0"/>
                      </a:endParaRPr>
                    </a:p>
                  </a:txBody>
                  <a:tcPr marL="9390" marR="9390" marT="9390" marB="0" anchor="ctr">
                    <a:solidFill>
                      <a:srgbClr val="FFFF00"/>
                    </a:solidFill>
                  </a:tcPr>
                </a:tc>
                <a:tc>
                  <a:txBody>
                    <a:bodyPr/>
                    <a:lstStyle/>
                    <a:p>
                      <a:pPr algn="ctr" fontAlgn="ctr"/>
                      <a:r>
                        <a:rPr lang="it-IT" sz="1600" u="none" strike="noStrike" dirty="0">
                          <a:effectLst/>
                        </a:rPr>
                        <a:t>start</a:t>
                      </a:r>
                      <a:endParaRPr lang="it-IT" sz="1600" b="0" i="0" u="none" strike="noStrike" dirty="0">
                        <a:solidFill>
                          <a:srgbClr val="000000"/>
                        </a:solidFill>
                        <a:effectLst/>
                        <a:latin typeface="Calibri" panose="020F0502020204030204" pitchFamily="34" charset="0"/>
                      </a:endParaRPr>
                    </a:p>
                  </a:txBody>
                  <a:tcPr marL="9390" marR="9390" marT="9390" marB="0" anchor="ctr">
                    <a:solidFill>
                      <a:srgbClr val="FFFF00"/>
                    </a:solidFill>
                  </a:tcPr>
                </a:tc>
                <a:tc>
                  <a:txBody>
                    <a:bodyPr/>
                    <a:lstStyle/>
                    <a:p>
                      <a:pPr algn="ctr" fontAlgn="ctr"/>
                      <a:r>
                        <a:rPr lang="it-IT" sz="1600" u="none" strike="noStrike" dirty="0">
                          <a:effectLst/>
                        </a:rPr>
                        <a:t>end</a:t>
                      </a:r>
                      <a:endParaRPr lang="it-IT" sz="1600" b="0" i="0" u="none" strike="noStrike" dirty="0">
                        <a:solidFill>
                          <a:srgbClr val="000000"/>
                        </a:solidFill>
                        <a:effectLst/>
                        <a:latin typeface="Calibri" panose="020F0502020204030204" pitchFamily="34" charset="0"/>
                      </a:endParaRPr>
                    </a:p>
                  </a:txBody>
                  <a:tcPr marL="9390" marR="9390" marT="9390" marB="0" anchor="ctr">
                    <a:solidFill>
                      <a:srgbClr val="FFFF00"/>
                    </a:solidFill>
                  </a:tcPr>
                </a:tc>
                <a:extLst>
                  <a:ext uri="{0D108BD9-81ED-4DB2-BD59-A6C34878D82A}">
                    <a16:rowId xmlns:a16="http://schemas.microsoft.com/office/drawing/2014/main" val="3811413730"/>
                  </a:ext>
                </a:extLst>
              </a:tr>
              <a:tr h="200323">
                <a:tc>
                  <a:txBody>
                    <a:bodyPr/>
                    <a:lstStyle/>
                    <a:p>
                      <a:pPr algn="ctr" fontAlgn="b"/>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dirty="0">
                        <a:solidFill>
                          <a:srgbClr val="000000"/>
                        </a:solidFill>
                        <a:effectLst/>
                        <a:latin typeface="Calibri" panose="020F0502020204030204" pitchFamily="34" charset="0"/>
                      </a:endParaRPr>
                    </a:p>
                  </a:txBody>
                  <a:tcPr marL="9390" marR="9390" marT="9390" marB="0" anchor="b"/>
                </a:tc>
                <a:tc>
                  <a:txBody>
                    <a:bodyPr/>
                    <a:lstStyle/>
                    <a:p>
                      <a:pPr algn="ctr" fontAlgn="b"/>
                      <a:endParaRPr lang="it-IT" sz="1200" b="0" i="0" u="none" strike="noStrike" dirty="0">
                        <a:solidFill>
                          <a:srgbClr val="000000"/>
                        </a:solidFill>
                        <a:effectLst/>
                        <a:latin typeface="Calibri" panose="020F0502020204030204" pitchFamily="34" charset="0"/>
                      </a:endParaRPr>
                    </a:p>
                  </a:txBody>
                  <a:tcPr marL="9390" marR="9390" marT="9390" marB="0" anchor="b"/>
                </a:tc>
                <a:tc>
                  <a:txBody>
                    <a:bodyPr/>
                    <a:lstStyle/>
                    <a:p>
                      <a:pPr algn="r" fontAlgn="b"/>
                      <a:endParaRPr lang="it-IT" sz="1200" b="0" i="0" u="none" strike="noStrike" dirty="0">
                        <a:solidFill>
                          <a:srgbClr val="000000"/>
                        </a:solidFill>
                        <a:effectLst/>
                        <a:latin typeface="Calibri" panose="020F0502020204030204" pitchFamily="34" charset="0"/>
                      </a:endParaRPr>
                    </a:p>
                  </a:txBody>
                  <a:tcPr marL="9390" marR="9390" marT="9390" marB="0" anchor="b"/>
                </a:tc>
                <a:tc>
                  <a:txBody>
                    <a:bodyPr/>
                    <a:lstStyle/>
                    <a:p>
                      <a:pPr algn="r" fontAlgn="b"/>
                      <a:endParaRPr lang="it-IT" sz="1200" b="0" i="0" u="none" strike="noStrike" dirty="0">
                        <a:solidFill>
                          <a:srgbClr val="000000"/>
                        </a:solidFill>
                        <a:effectLst/>
                        <a:latin typeface="Calibri" panose="020F0502020204030204" pitchFamily="34" charset="0"/>
                      </a:endParaRPr>
                    </a:p>
                  </a:txBody>
                  <a:tcPr marL="9390" marR="9390" marT="9390" marB="0" anchor="b"/>
                </a:tc>
                <a:tc>
                  <a:txBody>
                    <a:bodyPr/>
                    <a:lstStyle/>
                    <a:p>
                      <a:pPr algn="r" fontAlgn="b"/>
                      <a:endParaRPr lang="it-IT" sz="1200" b="0" i="0" u="none" strike="noStrike" dirty="0">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extLst>
                  <a:ext uri="{0D108BD9-81ED-4DB2-BD59-A6C34878D82A}">
                    <a16:rowId xmlns:a16="http://schemas.microsoft.com/office/drawing/2014/main" val="245790260"/>
                  </a:ext>
                </a:extLst>
              </a:tr>
              <a:tr h="331245">
                <a:tc gridSpan="9">
                  <a:txBody>
                    <a:bodyPr/>
                    <a:lstStyle/>
                    <a:p>
                      <a:pPr algn="ctr" fontAlgn="ctr"/>
                      <a:r>
                        <a:rPr lang="it-IT" sz="1500" b="1" i="1" u="none" strike="noStrike" dirty="0" err="1">
                          <a:effectLst/>
                        </a:rPr>
                        <a:t>Onsite</a:t>
                      </a:r>
                      <a:r>
                        <a:rPr lang="it-IT" sz="1500" b="1" i="1" u="none" strike="noStrike" dirty="0">
                          <a:effectLst/>
                        </a:rPr>
                        <a:t> </a:t>
                      </a:r>
                      <a:r>
                        <a:rPr lang="it-IT" sz="1500" b="1" i="1" u="none" strike="noStrike" dirty="0" err="1">
                          <a:effectLst/>
                        </a:rPr>
                        <a:t>pre-assembly</a:t>
                      </a:r>
                      <a:r>
                        <a:rPr lang="it-IT" sz="1500" b="1" i="1" u="none" strike="noStrike" dirty="0">
                          <a:effectLst/>
                        </a:rPr>
                        <a:t>, </a:t>
                      </a:r>
                      <a:r>
                        <a:rPr lang="it-IT" sz="1500" b="1" i="1" u="none" strike="noStrike" dirty="0" err="1">
                          <a:effectLst/>
                        </a:rPr>
                        <a:t>testing</a:t>
                      </a:r>
                      <a:r>
                        <a:rPr lang="it-IT" sz="1500" b="1" i="1" u="none" strike="noStrike" dirty="0">
                          <a:effectLst/>
                        </a:rPr>
                        <a:t> and </a:t>
                      </a:r>
                      <a:r>
                        <a:rPr lang="it-IT" sz="1500" b="1" i="1" u="none" strike="noStrike" dirty="0" err="1">
                          <a:effectLst/>
                        </a:rPr>
                        <a:t>final</a:t>
                      </a:r>
                      <a:r>
                        <a:rPr lang="it-IT" sz="1500" b="1" i="1" u="none" strike="noStrike" dirty="0">
                          <a:effectLst/>
                        </a:rPr>
                        <a:t> </a:t>
                      </a:r>
                      <a:r>
                        <a:rPr lang="it-IT" sz="1500" b="1" i="1" u="none" strike="noStrike" dirty="0" err="1">
                          <a:effectLst/>
                        </a:rPr>
                        <a:t>assembly</a:t>
                      </a:r>
                      <a:r>
                        <a:rPr lang="it-IT" sz="1500" b="1" i="1" u="none" strike="noStrike" dirty="0">
                          <a:effectLst/>
                        </a:rPr>
                        <a:t> </a:t>
                      </a:r>
                      <a:r>
                        <a:rPr lang="it-IT" sz="1500" b="1" i="1" u="none" strike="noStrike" dirty="0" err="1">
                          <a:effectLst/>
                        </a:rPr>
                        <a:t>activities</a:t>
                      </a:r>
                      <a:endParaRPr lang="it-IT" sz="1500" b="1" i="1" u="none" strike="noStrike" dirty="0">
                        <a:solidFill>
                          <a:srgbClr val="000000"/>
                        </a:solidFill>
                        <a:effectLst/>
                        <a:latin typeface="Calibri" panose="020F0502020204030204" pitchFamily="34" charset="0"/>
                      </a:endParaRPr>
                    </a:p>
                  </a:txBody>
                  <a:tcPr marL="102367" marR="102367" marT="51183" marB="51183"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1309749"/>
                  </a:ext>
                </a:extLst>
              </a:tr>
              <a:tr h="200323">
                <a:tc>
                  <a:txBody>
                    <a:bodyPr/>
                    <a:lstStyle/>
                    <a:p>
                      <a:pPr algn="ctr" fontAlgn="b"/>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ctr" fontAlgn="b"/>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extLst>
                  <a:ext uri="{0D108BD9-81ED-4DB2-BD59-A6C34878D82A}">
                    <a16:rowId xmlns:a16="http://schemas.microsoft.com/office/drawing/2014/main" val="1629816968"/>
                  </a:ext>
                </a:extLst>
              </a:tr>
              <a:tr h="200323">
                <a:tc>
                  <a:txBody>
                    <a:bodyPr/>
                    <a:lstStyle/>
                    <a:p>
                      <a:pPr algn="ctr" fontAlgn="b"/>
                      <a:r>
                        <a:rPr lang="it-IT" sz="1200" u="none" strike="noStrike" dirty="0">
                          <a:effectLst/>
                        </a:rPr>
                        <a:t>H</a:t>
                      </a:r>
                      <a:endParaRPr lang="it-IT" sz="1200" b="0" i="0" u="none" strike="noStrike" dirty="0">
                        <a:solidFill>
                          <a:srgbClr val="000000"/>
                        </a:solidFill>
                        <a:effectLst/>
                        <a:latin typeface="Calibri" panose="020F0502020204030204" pitchFamily="34" charset="0"/>
                      </a:endParaRPr>
                    </a:p>
                  </a:txBody>
                  <a:tcPr marL="9390" marR="9390" marT="9390" marB="0" anchor="b"/>
                </a:tc>
                <a:tc>
                  <a:txBody>
                    <a:bodyPr/>
                    <a:lstStyle/>
                    <a:p>
                      <a:pPr algn="l" fontAlgn="b"/>
                      <a:r>
                        <a:rPr lang="it-IT" sz="1200" b="1" i="1" u="none" strike="noStrike" dirty="0" err="1">
                          <a:effectLst/>
                        </a:rPr>
                        <a:t>Pre-assembly</a:t>
                      </a:r>
                      <a:r>
                        <a:rPr lang="it-IT" sz="1200" b="1" i="1" u="none" strike="noStrike" dirty="0">
                          <a:effectLst/>
                        </a:rPr>
                        <a:t> and </a:t>
                      </a:r>
                      <a:r>
                        <a:rPr lang="it-IT" sz="1200" b="1" i="1" u="none" strike="noStrike" dirty="0" err="1">
                          <a:effectLst/>
                        </a:rPr>
                        <a:t>testing</a:t>
                      </a:r>
                      <a:r>
                        <a:rPr lang="it-IT" sz="1200" b="1" i="1" u="none" strike="noStrike" dirty="0">
                          <a:effectLst/>
                        </a:rPr>
                        <a:t> </a:t>
                      </a:r>
                      <a:r>
                        <a:rPr lang="it-IT" sz="1200" b="1" i="1" u="none" strike="noStrike" dirty="0" err="1">
                          <a:effectLst/>
                        </a:rPr>
                        <a:t>at</a:t>
                      </a:r>
                      <a:r>
                        <a:rPr lang="it-IT" sz="1200" b="1" i="1" u="none" strike="noStrike" dirty="0">
                          <a:effectLst/>
                        </a:rPr>
                        <a:t> FNAL</a:t>
                      </a:r>
                      <a:endParaRPr lang="it-IT" sz="1200" b="1" i="1" u="none" strike="noStrike" dirty="0">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ctr" fontAlgn="b"/>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dirty="0">
                        <a:solidFill>
                          <a:srgbClr val="000000"/>
                        </a:solidFill>
                        <a:effectLst/>
                        <a:latin typeface="Calibri" panose="020F0502020204030204" pitchFamily="34" charset="0"/>
                      </a:endParaRPr>
                    </a:p>
                  </a:txBody>
                  <a:tcPr marL="9390" marR="9390" marT="9390" marB="0" anchor="b"/>
                </a:tc>
                <a:extLst>
                  <a:ext uri="{0D108BD9-81ED-4DB2-BD59-A6C34878D82A}">
                    <a16:rowId xmlns:a16="http://schemas.microsoft.com/office/drawing/2014/main" val="1087565177"/>
                  </a:ext>
                </a:extLst>
              </a:tr>
              <a:tr h="200323">
                <a:tc>
                  <a:txBody>
                    <a:bodyPr/>
                    <a:lstStyle/>
                    <a:p>
                      <a:pPr algn="ctr" fontAlgn="b"/>
                      <a:r>
                        <a:rPr lang="it-IT" sz="1200" u="none" strike="noStrike">
                          <a:effectLst/>
                        </a:rPr>
                        <a:t>H.1</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r>
                        <a:rPr lang="it-IT" sz="1200" u="none" strike="noStrike">
                          <a:effectLst/>
                        </a:rPr>
                        <a:t>Onsite storage and related book-keeping</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ctr" fontAlgn="b"/>
                      <a:r>
                        <a:rPr lang="it-IT" sz="1200" u="none" strike="noStrike">
                          <a:effectLst/>
                        </a:rPr>
                        <a:t>Y</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r>
                        <a:rPr lang="it-IT" sz="1200" u="none" strike="noStrike">
                          <a:effectLst/>
                        </a:rPr>
                        <a:t>0</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r>
                        <a:rPr lang="it-IT" sz="1200" u="none" strike="noStrike">
                          <a:effectLst/>
                        </a:rPr>
                        <a:t>0</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r>
                        <a:rPr lang="it-IT" sz="1200" u="none" strike="noStrike">
                          <a:effectLst/>
                        </a:rPr>
                        <a:t>100</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extLst>
                  <a:ext uri="{0D108BD9-81ED-4DB2-BD59-A6C34878D82A}">
                    <a16:rowId xmlns:a16="http://schemas.microsoft.com/office/drawing/2014/main" val="850601613"/>
                  </a:ext>
                </a:extLst>
              </a:tr>
              <a:tr h="200323">
                <a:tc>
                  <a:txBody>
                    <a:bodyPr/>
                    <a:lstStyle/>
                    <a:p>
                      <a:pPr algn="ctr" fontAlgn="b"/>
                      <a:r>
                        <a:rPr lang="it-IT" sz="1200" u="none" strike="noStrike">
                          <a:effectLst/>
                        </a:rPr>
                        <a:t>H.2</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r>
                        <a:rPr lang="it-IT" sz="1200" u="none" strike="noStrike">
                          <a:effectLst/>
                        </a:rPr>
                        <a:t>Onsite transport</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ctr" fontAlgn="b"/>
                      <a:r>
                        <a:rPr lang="it-IT" sz="1200" u="none" strike="noStrike">
                          <a:effectLst/>
                        </a:rPr>
                        <a:t>Y</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r>
                        <a:rPr lang="it-IT" sz="1200" u="none" strike="noStrike">
                          <a:effectLst/>
                        </a:rPr>
                        <a:t>0</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r>
                        <a:rPr lang="it-IT" sz="1200" u="none" strike="noStrike">
                          <a:effectLst/>
                        </a:rPr>
                        <a:t>0</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r>
                        <a:rPr lang="it-IT" sz="1200" u="none" strike="noStrike">
                          <a:effectLst/>
                        </a:rPr>
                        <a:t>100</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extLst>
                  <a:ext uri="{0D108BD9-81ED-4DB2-BD59-A6C34878D82A}">
                    <a16:rowId xmlns:a16="http://schemas.microsoft.com/office/drawing/2014/main" val="2472480117"/>
                  </a:ext>
                </a:extLst>
              </a:tr>
              <a:tr h="200323">
                <a:tc>
                  <a:txBody>
                    <a:bodyPr/>
                    <a:lstStyle/>
                    <a:p>
                      <a:pPr algn="ctr" fontAlgn="b"/>
                      <a:r>
                        <a:rPr lang="it-IT" sz="1200" u="none" strike="noStrike">
                          <a:effectLst/>
                        </a:rPr>
                        <a:t>H.3</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r>
                        <a:rPr lang="it-IT" sz="1200" u="none" strike="noStrike">
                          <a:effectLst/>
                        </a:rPr>
                        <a:t>Rigging</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ctr" fontAlgn="b"/>
                      <a:r>
                        <a:rPr lang="it-IT" sz="1200" u="none" strike="noStrike">
                          <a:effectLst/>
                        </a:rPr>
                        <a:t>Y</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r>
                        <a:rPr lang="it-IT" sz="1200" u="none" strike="noStrike">
                          <a:effectLst/>
                        </a:rPr>
                        <a:t>0</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r>
                        <a:rPr lang="it-IT" sz="1200" u="none" strike="noStrike">
                          <a:effectLst/>
                        </a:rPr>
                        <a:t>0</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r>
                        <a:rPr lang="it-IT" sz="1200" u="none" strike="noStrike">
                          <a:effectLst/>
                        </a:rPr>
                        <a:t>100</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extLst>
                  <a:ext uri="{0D108BD9-81ED-4DB2-BD59-A6C34878D82A}">
                    <a16:rowId xmlns:a16="http://schemas.microsoft.com/office/drawing/2014/main" val="90361205"/>
                  </a:ext>
                </a:extLst>
              </a:tr>
              <a:tr h="200323">
                <a:tc>
                  <a:txBody>
                    <a:bodyPr/>
                    <a:lstStyle/>
                    <a:p>
                      <a:pPr algn="ctr" fontAlgn="b"/>
                      <a:r>
                        <a:rPr lang="it-IT" sz="1200" u="none" strike="noStrike">
                          <a:effectLst/>
                        </a:rPr>
                        <a:t>H.4</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r>
                        <a:rPr lang="it-IT" sz="1200" u="none" strike="noStrike">
                          <a:effectLst/>
                        </a:rPr>
                        <a:t>Scaffolding</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ctr" fontAlgn="b"/>
                      <a:r>
                        <a:rPr lang="it-IT" sz="1200" u="none" strike="noStrike">
                          <a:effectLst/>
                        </a:rPr>
                        <a:t>Y</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r>
                        <a:rPr lang="it-IT" sz="1200" u="none" strike="noStrike">
                          <a:effectLst/>
                        </a:rPr>
                        <a:t>0</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r>
                        <a:rPr lang="it-IT" sz="1200" u="none" strike="noStrike">
                          <a:effectLst/>
                        </a:rPr>
                        <a:t>0</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r>
                        <a:rPr lang="it-IT" sz="1200" u="none" strike="noStrike">
                          <a:effectLst/>
                        </a:rPr>
                        <a:t>100</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extLst>
                  <a:ext uri="{0D108BD9-81ED-4DB2-BD59-A6C34878D82A}">
                    <a16:rowId xmlns:a16="http://schemas.microsoft.com/office/drawing/2014/main" val="4079990073"/>
                  </a:ext>
                </a:extLst>
              </a:tr>
              <a:tr h="200323">
                <a:tc>
                  <a:txBody>
                    <a:bodyPr/>
                    <a:lstStyle/>
                    <a:p>
                      <a:pPr algn="ctr" fontAlgn="b"/>
                      <a:r>
                        <a:rPr lang="it-IT" sz="1200" u="none" strike="noStrike">
                          <a:effectLst/>
                        </a:rPr>
                        <a:t>H.5</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r>
                        <a:rPr lang="it-IT" sz="1200" u="none" strike="noStrike">
                          <a:effectLst/>
                        </a:rPr>
                        <a:t>Lifting platforms and lifting equipment</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ctr" fontAlgn="b"/>
                      <a:r>
                        <a:rPr lang="it-IT" sz="1200" u="none" strike="noStrike">
                          <a:effectLst/>
                        </a:rPr>
                        <a:t>Y</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r>
                        <a:rPr lang="it-IT" sz="1200" u="none" strike="noStrike">
                          <a:effectLst/>
                        </a:rPr>
                        <a:t>50</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r>
                        <a:rPr lang="it-IT" sz="1200" u="none" strike="noStrike">
                          <a:effectLst/>
                        </a:rPr>
                        <a:t>0</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r>
                        <a:rPr lang="it-IT" sz="1200" u="none" strike="noStrike">
                          <a:effectLst/>
                        </a:rPr>
                        <a:t>50</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extLst>
                  <a:ext uri="{0D108BD9-81ED-4DB2-BD59-A6C34878D82A}">
                    <a16:rowId xmlns:a16="http://schemas.microsoft.com/office/drawing/2014/main" val="4190514476"/>
                  </a:ext>
                </a:extLst>
              </a:tr>
              <a:tr h="425689">
                <a:tc>
                  <a:txBody>
                    <a:bodyPr/>
                    <a:lstStyle/>
                    <a:p>
                      <a:pPr algn="ctr" fontAlgn="b"/>
                      <a:r>
                        <a:rPr lang="it-IT" sz="1200" u="none" strike="noStrike">
                          <a:effectLst/>
                        </a:rPr>
                        <a:t>H.6</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r>
                        <a:rPr lang="it-IT" sz="1200" u="none" strike="noStrike">
                          <a:effectLst/>
                        </a:rPr>
                        <a:t>Engineering for magnet test (engineering notes, compliance with FESHM requirements, ORCs)</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r>
                        <a:rPr lang="it-IT" sz="1200" u="none" strike="noStrike">
                          <a:effectLst/>
                        </a:rPr>
                        <a:t>2 FTE</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ctr" fontAlgn="b"/>
                      <a:r>
                        <a:rPr lang="it-IT" sz="1200" u="none" strike="noStrike">
                          <a:effectLst/>
                        </a:rPr>
                        <a:t>Y</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r>
                        <a:rPr lang="it-IT" sz="1200" u="none" strike="noStrike">
                          <a:effectLst/>
                        </a:rPr>
                        <a:t>50</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r>
                        <a:rPr lang="it-IT" sz="1200" u="none" strike="noStrike">
                          <a:effectLst/>
                        </a:rPr>
                        <a:t>0</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r>
                        <a:rPr lang="it-IT" sz="1200" u="none" strike="noStrike">
                          <a:effectLst/>
                        </a:rPr>
                        <a:t>50</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extLst>
                  <a:ext uri="{0D108BD9-81ED-4DB2-BD59-A6C34878D82A}">
                    <a16:rowId xmlns:a16="http://schemas.microsoft.com/office/drawing/2014/main" val="971790351"/>
                  </a:ext>
                </a:extLst>
              </a:tr>
              <a:tr h="200323">
                <a:tc>
                  <a:txBody>
                    <a:bodyPr/>
                    <a:lstStyle/>
                    <a:p>
                      <a:pPr algn="ctr" fontAlgn="b"/>
                      <a:r>
                        <a:rPr lang="it-IT" sz="1200" u="none" strike="noStrike">
                          <a:effectLst/>
                        </a:rPr>
                        <a:t>H.7</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r>
                        <a:rPr lang="it-IT" sz="1200" u="none" strike="noStrike">
                          <a:effectLst/>
                        </a:rPr>
                        <a:t>Magnet test infrastructure (cryogenics, power distribution, safety)</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ctr" fontAlgn="b"/>
                      <a:r>
                        <a:rPr lang="it-IT" sz="1200" u="none" strike="noStrike">
                          <a:effectLst/>
                        </a:rPr>
                        <a:t>Y</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r>
                        <a:rPr lang="it-IT" sz="1200" u="none" strike="noStrike">
                          <a:effectLst/>
                        </a:rPr>
                        <a:t>0</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r>
                        <a:rPr lang="it-IT" sz="1200" u="none" strike="noStrike">
                          <a:effectLst/>
                        </a:rPr>
                        <a:t>50</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r>
                        <a:rPr lang="it-IT" sz="1200" u="none" strike="noStrike">
                          <a:effectLst/>
                        </a:rPr>
                        <a:t>50</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extLst>
                  <a:ext uri="{0D108BD9-81ED-4DB2-BD59-A6C34878D82A}">
                    <a16:rowId xmlns:a16="http://schemas.microsoft.com/office/drawing/2014/main" val="1175418364"/>
                  </a:ext>
                </a:extLst>
              </a:tr>
              <a:tr h="200323">
                <a:tc>
                  <a:txBody>
                    <a:bodyPr/>
                    <a:lstStyle/>
                    <a:p>
                      <a:pPr algn="ctr" fontAlgn="b"/>
                      <a:r>
                        <a:rPr lang="it-IT" sz="1200" u="none" strike="noStrike">
                          <a:effectLst/>
                        </a:rPr>
                        <a:t>H.8</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r>
                        <a:rPr lang="it-IT" sz="1200" u="none" strike="noStrike">
                          <a:effectLst/>
                        </a:rPr>
                        <a:t>Technical support for magnet installation and test</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r>
                        <a:rPr lang="it-IT" sz="1200" u="none" strike="noStrike">
                          <a:effectLst/>
                        </a:rPr>
                        <a:t>0.75 FTE</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ctr" fontAlgn="b"/>
                      <a:r>
                        <a:rPr lang="it-IT" sz="1200" u="none" strike="noStrike">
                          <a:effectLst/>
                        </a:rPr>
                        <a:t>Y</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r>
                        <a:rPr lang="it-IT" sz="1200" u="none" strike="noStrike">
                          <a:effectLst/>
                        </a:rPr>
                        <a:t>0</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r>
                        <a:rPr lang="it-IT" sz="1200" u="none" strike="noStrike">
                          <a:effectLst/>
                        </a:rPr>
                        <a:t>0</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r>
                        <a:rPr lang="it-IT" sz="1200" u="none" strike="noStrike">
                          <a:effectLst/>
                        </a:rPr>
                        <a:t>100</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extLst>
                  <a:ext uri="{0D108BD9-81ED-4DB2-BD59-A6C34878D82A}">
                    <a16:rowId xmlns:a16="http://schemas.microsoft.com/office/drawing/2014/main" val="1576150025"/>
                  </a:ext>
                </a:extLst>
              </a:tr>
              <a:tr h="200323">
                <a:tc>
                  <a:txBody>
                    <a:bodyPr/>
                    <a:lstStyle/>
                    <a:p>
                      <a:pPr algn="ctr" fontAlgn="b"/>
                      <a:r>
                        <a:rPr lang="it-IT" sz="1200" u="none" strike="noStrike">
                          <a:effectLst/>
                        </a:rPr>
                        <a:t>H.9</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r>
                        <a:rPr lang="it-IT" sz="1200" u="none" strike="noStrike">
                          <a:effectLst/>
                        </a:rPr>
                        <a:t>Cryogenic liquids for magnet test</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ctr" fontAlgn="b"/>
                      <a:r>
                        <a:rPr lang="it-IT" sz="1200" u="none" strike="noStrike">
                          <a:effectLst/>
                        </a:rPr>
                        <a:t>Y</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r>
                        <a:rPr lang="it-IT" sz="1200" u="none" strike="noStrike">
                          <a:effectLst/>
                        </a:rPr>
                        <a:t>0</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r>
                        <a:rPr lang="it-IT" sz="1200" u="none" strike="noStrike">
                          <a:effectLst/>
                        </a:rPr>
                        <a:t>0</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r>
                        <a:rPr lang="it-IT" sz="1200" u="none" strike="noStrike">
                          <a:effectLst/>
                        </a:rPr>
                        <a:t>100</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extLst>
                  <a:ext uri="{0D108BD9-81ED-4DB2-BD59-A6C34878D82A}">
                    <a16:rowId xmlns:a16="http://schemas.microsoft.com/office/drawing/2014/main" val="815087464"/>
                  </a:ext>
                </a:extLst>
              </a:tr>
              <a:tr h="425689">
                <a:tc>
                  <a:txBody>
                    <a:bodyPr/>
                    <a:lstStyle/>
                    <a:p>
                      <a:pPr algn="ctr" fontAlgn="b"/>
                      <a:r>
                        <a:rPr lang="it-IT" sz="1200" u="none" strike="noStrike">
                          <a:effectLst/>
                        </a:rPr>
                        <a:t>H.10</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r>
                        <a:rPr lang="it-IT" sz="1200" u="none" strike="noStrike">
                          <a:effectLst/>
                        </a:rPr>
                        <a:t>Engineering for sub-components test (engineering notes, compliance with FESHM requirements, ORCs)</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r>
                        <a:rPr lang="it-IT" sz="1200" u="none" strike="noStrike" dirty="0">
                          <a:effectLst/>
                        </a:rPr>
                        <a:t>3 FTE</a:t>
                      </a:r>
                      <a:endParaRPr lang="it-IT" sz="1200" b="0" i="0" u="none" strike="noStrike" dirty="0">
                        <a:solidFill>
                          <a:srgbClr val="000000"/>
                        </a:solidFill>
                        <a:effectLst/>
                        <a:latin typeface="Calibri" panose="020F0502020204030204" pitchFamily="34" charset="0"/>
                      </a:endParaRPr>
                    </a:p>
                  </a:txBody>
                  <a:tcPr marL="9390" marR="9390" marT="9390" marB="0" anchor="b"/>
                </a:tc>
                <a:tc>
                  <a:txBody>
                    <a:bodyPr/>
                    <a:lstStyle/>
                    <a:p>
                      <a:pPr algn="ctr" fontAlgn="b"/>
                      <a:r>
                        <a:rPr lang="it-IT" sz="1200" u="none" strike="noStrike">
                          <a:effectLst/>
                        </a:rPr>
                        <a:t>Y</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r>
                        <a:rPr lang="it-IT" sz="1200" u="none" strike="noStrike" dirty="0">
                          <a:effectLst/>
                        </a:rPr>
                        <a:t>30</a:t>
                      </a:r>
                      <a:endParaRPr lang="it-IT" sz="1200" b="0" i="0" u="none" strike="noStrike" dirty="0">
                        <a:solidFill>
                          <a:srgbClr val="000000"/>
                        </a:solidFill>
                        <a:effectLst/>
                        <a:latin typeface="Calibri" panose="020F0502020204030204" pitchFamily="34" charset="0"/>
                      </a:endParaRPr>
                    </a:p>
                  </a:txBody>
                  <a:tcPr marL="9390" marR="9390" marT="9390" marB="0" anchor="b"/>
                </a:tc>
                <a:tc>
                  <a:txBody>
                    <a:bodyPr/>
                    <a:lstStyle/>
                    <a:p>
                      <a:pPr algn="r" fontAlgn="b"/>
                      <a:r>
                        <a:rPr lang="it-IT" sz="1200" u="none" strike="noStrike">
                          <a:effectLst/>
                        </a:rPr>
                        <a:t>0</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r>
                        <a:rPr lang="it-IT" sz="1200" u="none" strike="noStrike" dirty="0">
                          <a:effectLst/>
                        </a:rPr>
                        <a:t>70</a:t>
                      </a:r>
                      <a:endParaRPr lang="it-IT" sz="1200" b="0" i="0" u="none" strike="noStrike" dirty="0">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extLst>
                  <a:ext uri="{0D108BD9-81ED-4DB2-BD59-A6C34878D82A}">
                    <a16:rowId xmlns:a16="http://schemas.microsoft.com/office/drawing/2014/main" val="164006637"/>
                  </a:ext>
                </a:extLst>
              </a:tr>
              <a:tr h="212844">
                <a:tc>
                  <a:txBody>
                    <a:bodyPr/>
                    <a:lstStyle/>
                    <a:p>
                      <a:pPr algn="ctr" fontAlgn="b"/>
                      <a:r>
                        <a:rPr lang="it-IT" sz="1200" u="none" strike="noStrike">
                          <a:effectLst/>
                        </a:rPr>
                        <a:t>H.11</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r>
                        <a:rPr lang="it-IT" sz="1200" u="none" strike="noStrike">
                          <a:effectLst/>
                        </a:rPr>
                        <a:t>Technical support for sub-components test and pre-assembly</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r>
                        <a:rPr lang="it-IT" sz="1200" u="none" strike="noStrike">
                          <a:effectLst/>
                        </a:rPr>
                        <a:t>1 FTE</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ctr" fontAlgn="b"/>
                      <a:r>
                        <a:rPr lang="it-IT" sz="1200" u="none" strike="noStrike">
                          <a:effectLst/>
                        </a:rPr>
                        <a:t>Y</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r>
                        <a:rPr lang="it-IT" sz="1200" u="none" strike="noStrike">
                          <a:effectLst/>
                        </a:rPr>
                        <a:t>0</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r>
                        <a:rPr lang="it-IT" sz="1200" u="none" strike="noStrike">
                          <a:effectLst/>
                        </a:rPr>
                        <a:t>100</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extLst>
                  <a:ext uri="{0D108BD9-81ED-4DB2-BD59-A6C34878D82A}">
                    <a16:rowId xmlns:a16="http://schemas.microsoft.com/office/drawing/2014/main" val="337783412"/>
                  </a:ext>
                </a:extLst>
              </a:tr>
              <a:tr h="212844">
                <a:tc>
                  <a:txBody>
                    <a:bodyPr/>
                    <a:lstStyle/>
                    <a:p>
                      <a:pPr algn="ctr" fontAlgn="b"/>
                      <a:r>
                        <a:rPr lang="it-IT" sz="1200" u="none" strike="noStrike">
                          <a:effectLst/>
                        </a:rPr>
                        <a:t>H.12</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r>
                        <a:rPr lang="it-IT" sz="1200" u="none" strike="noStrike">
                          <a:effectLst/>
                        </a:rPr>
                        <a:t>Personnel for pre-assembly and testing (technicians)</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r>
                        <a:rPr lang="it-IT" sz="1200" u="none" strike="noStrike">
                          <a:effectLst/>
                        </a:rPr>
                        <a:t>1 FTE</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ctr" fontAlgn="b"/>
                      <a:r>
                        <a:rPr lang="it-IT" sz="1200" u="none" strike="noStrike">
                          <a:effectLst/>
                        </a:rPr>
                        <a:t>Y</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r>
                        <a:rPr lang="it-IT" sz="1200" u="none" strike="noStrike">
                          <a:effectLst/>
                        </a:rPr>
                        <a:t>100</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r>
                        <a:rPr lang="it-IT" sz="1200" u="none" strike="noStrike">
                          <a:effectLst/>
                        </a:rPr>
                        <a:t>0</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extLst>
                  <a:ext uri="{0D108BD9-81ED-4DB2-BD59-A6C34878D82A}">
                    <a16:rowId xmlns:a16="http://schemas.microsoft.com/office/drawing/2014/main" val="100529473"/>
                  </a:ext>
                </a:extLst>
              </a:tr>
              <a:tr h="212844">
                <a:tc>
                  <a:txBody>
                    <a:bodyPr/>
                    <a:lstStyle/>
                    <a:p>
                      <a:pPr algn="ctr" fontAlgn="b"/>
                      <a:r>
                        <a:rPr lang="it-IT" sz="1200" u="none" strike="noStrike">
                          <a:effectLst/>
                        </a:rPr>
                        <a:t>H.13</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r>
                        <a:rPr lang="it-IT" sz="1200" u="none" strike="noStrike">
                          <a:effectLst/>
                        </a:rPr>
                        <a:t>Personnel for pre-assembly and testing (engineers/physicists)</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r>
                        <a:rPr lang="it-IT" sz="1200" u="none" strike="noStrike">
                          <a:effectLst/>
                        </a:rPr>
                        <a:t>3 FTE</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ctr" fontAlgn="b"/>
                      <a:r>
                        <a:rPr lang="it-IT" sz="1200" u="none" strike="noStrike">
                          <a:effectLst/>
                        </a:rPr>
                        <a:t>Y</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r>
                        <a:rPr lang="it-IT" sz="1200" u="none" strike="noStrike">
                          <a:effectLst/>
                        </a:rPr>
                        <a:t>100</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r>
                        <a:rPr lang="it-IT" sz="1200" u="none" strike="noStrike">
                          <a:effectLst/>
                        </a:rPr>
                        <a:t>0</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extLst>
                  <a:ext uri="{0D108BD9-81ED-4DB2-BD59-A6C34878D82A}">
                    <a16:rowId xmlns:a16="http://schemas.microsoft.com/office/drawing/2014/main" val="1438106694"/>
                  </a:ext>
                </a:extLst>
              </a:tr>
              <a:tr h="212844">
                <a:tc>
                  <a:txBody>
                    <a:bodyPr/>
                    <a:lstStyle/>
                    <a:p>
                      <a:pPr algn="ctr" fontAlgn="b"/>
                      <a:r>
                        <a:rPr lang="it-IT" sz="1200" u="none" strike="noStrike">
                          <a:effectLst/>
                        </a:rPr>
                        <a:t>H.14</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r>
                        <a:rPr lang="it-IT" sz="1200" u="none" strike="noStrike">
                          <a:effectLst/>
                        </a:rPr>
                        <a:t>Fermilab technical coordination</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ctr" fontAlgn="b"/>
                      <a:r>
                        <a:rPr lang="it-IT" sz="1200" u="none" strike="noStrike">
                          <a:effectLst/>
                        </a:rPr>
                        <a:t>Y</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r>
                        <a:rPr lang="it-IT" sz="1200" u="none" strike="noStrike">
                          <a:effectLst/>
                        </a:rPr>
                        <a:t>0</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r>
                        <a:rPr lang="it-IT" sz="1200" u="none" strike="noStrike">
                          <a:effectLst/>
                        </a:rPr>
                        <a:t>0</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r>
                        <a:rPr lang="it-IT" sz="1200" u="none" strike="noStrike">
                          <a:effectLst/>
                        </a:rPr>
                        <a:t>100</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extLst>
                  <a:ext uri="{0D108BD9-81ED-4DB2-BD59-A6C34878D82A}">
                    <a16:rowId xmlns:a16="http://schemas.microsoft.com/office/drawing/2014/main" val="551411009"/>
                  </a:ext>
                </a:extLst>
              </a:tr>
              <a:tr h="212844">
                <a:tc>
                  <a:txBody>
                    <a:bodyPr/>
                    <a:lstStyle/>
                    <a:p>
                      <a:pPr algn="ctr" fontAlgn="b"/>
                      <a:r>
                        <a:rPr lang="it-IT" sz="1200" u="none" strike="noStrike">
                          <a:effectLst/>
                        </a:rPr>
                        <a:t>H.15</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r>
                        <a:rPr lang="it-IT" sz="1200" u="none" strike="noStrike">
                          <a:effectLst/>
                        </a:rPr>
                        <a:t>Safety management</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ctr" fontAlgn="b"/>
                      <a:r>
                        <a:rPr lang="it-IT" sz="1200" u="none" strike="noStrike">
                          <a:effectLst/>
                        </a:rPr>
                        <a:t>Y</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r>
                        <a:rPr lang="it-IT" sz="1200" u="none" strike="noStrike">
                          <a:effectLst/>
                        </a:rPr>
                        <a:t>0</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r>
                        <a:rPr lang="it-IT" sz="1200" u="none" strike="noStrike">
                          <a:effectLst/>
                        </a:rPr>
                        <a:t>0</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r>
                        <a:rPr lang="it-IT" sz="1200" u="none" strike="noStrike">
                          <a:effectLst/>
                        </a:rPr>
                        <a:t>100</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extLst>
                  <a:ext uri="{0D108BD9-81ED-4DB2-BD59-A6C34878D82A}">
                    <a16:rowId xmlns:a16="http://schemas.microsoft.com/office/drawing/2014/main" val="3832178231"/>
                  </a:ext>
                </a:extLst>
              </a:tr>
              <a:tr h="200323">
                <a:tc>
                  <a:txBody>
                    <a:bodyPr/>
                    <a:lstStyle/>
                    <a:p>
                      <a:pPr algn="ctr" fontAlgn="b"/>
                      <a:r>
                        <a:rPr lang="it-IT" sz="1200" u="none" strike="noStrike">
                          <a:effectLst/>
                        </a:rPr>
                        <a:t>H.16</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r>
                        <a:rPr lang="it-IT" sz="1200" u="none" strike="noStrike">
                          <a:effectLst/>
                        </a:rPr>
                        <a:t>Project management</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dirty="0">
                        <a:solidFill>
                          <a:srgbClr val="000000"/>
                        </a:solidFill>
                        <a:effectLst/>
                        <a:latin typeface="Calibri" panose="020F0502020204030204" pitchFamily="34" charset="0"/>
                      </a:endParaRPr>
                    </a:p>
                  </a:txBody>
                  <a:tcPr marL="9390" marR="9390" marT="9390" marB="0" anchor="b"/>
                </a:tc>
                <a:tc>
                  <a:txBody>
                    <a:bodyPr/>
                    <a:lstStyle/>
                    <a:p>
                      <a:pPr algn="ctr" fontAlgn="b"/>
                      <a:r>
                        <a:rPr lang="it-IT" sz="1200" u="none" strike="noStrike">
                          <a:effectLst/>
                        </a:rPr>
                        <a:t>Y</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r>
                        <a:rPr lang="it-IT" sz="1200" u="none" strike="noStrike">
                          <a:effectLst/>
                        </a:rPr>
                        <a:t>0</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r>
                        <a:rPr lang="it-IT" sz="1200" u="none" strike="noStrike">
                          <a:effectLst/>
                        </a:rPr>
                        <a:t>0</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r" fontAlgn="b"/>
                      <a:r>
                        <a:rPr lang="it-IT" sz="1200" u="none" strike="noStrike">
                          <a:effectLst/>
                        </a:rPr>
                        <a:t>100</a:t>
                      </a:r>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a:solidFill>
                          <a:srgbClr val="000000"/>
                        </a:solidFill>
                        <a:effectLst/>
                        <a:latin typeface="Calibri" panose="020F0502020204030204" pitchFamily="34" charset="0"/>
                      </a:endParaRPr>
                    </a:p>
                  </a:txBody>
                  <a:tcPr marL="9390" marR="9390" marT="9390" marB="0" anchor="b"/>
                </a:tc>
                <a:tc>
                  <a:txBody>
                    <a:bodyPr/>
                    <a:lstStyle/>
                    <a:p>
                      <a:pPr algn="l" fontAlgn="b"/>
                      <a:endParaRPr lang="it-IT" sz="1200" b="0" i="0" u="none" strike="noStrike" dirty="0">
                        <a:solidFill>
                          <a:srgbClr val="000000"/>
                        </a:solidFill>
                        <a:effectLst/>
                        <a:latin typeface="Calibri" panose="020F0502020204030204" pitchFamily="34" charset="0"/>
                      </a:endParaRPr>
                    </a:p>
                  </a:txBody>
                  <a:tcPr marL="9390" marR="9390" marT="9390" marB="0" anchor="b"/>
                </a:tc>
                <a:extLst>
                  <a:ext uri="{0D108BD9-81ED-4DB2-BD59-A6C34878D82A}">
                    <a16:rowId xmlns:a16="http://schemas.microsoft.com/office/drawing/2014/main" val="2241680641"/>
                  </a:ext>
                </a:extLst>
              </a:tr>
            </a:tbl>
          </a:graphicData>
        </a:graphic>
      </p:graphicFrame>
    </p:spTree>
    <p:extLst>
      <p:ext uri="{BB962C8B-B14F-4D97-AF65-F5344CB8AC3E}">
        <p14:creationId xmlns:p14="http://schemas.microsoft.com/office/powerpoint/2010/main" val="21133677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10946976" cy="492369"/>
          </a:xfrm>
        </p:spPr>
        <p:txBody>
          <a:bodyPr>
            <a:noAutofit/>
          </a:bodyPr>
          <a:lstStyle/>
          <a:p>
            <a:r>
              <a:rPr lang="en-US" sz="3200" b="1" dirty="0">
                <a:solidFill>
                  <a:schemeClr val="accent5">
                    <a:lumMod val="50000"/>
                  </a:schemeClr>
                </a:solidFill>
              </a:rPr>
              <a:t>Deliverables and sharing of responsibilities (</a:t>
            </a:r>
            <a:r>
              <a:rPr lang="en-US" sz="3200" b="1" dirty="0">
                <a:solidFill>
                  <a:srgbClr val="FF0000"/>
                </a:solidFill>
              </a:rPr>
              <a:t>draft</a:t>
            </a:r>
            <a:r>
              <a:rPr lang="en-US" sz="3200" b="1" dirty="0">
                <a:solidFill>
                  <a:schemeClr val="accent5">
                    <a:lumMod val="50000"/>
                  </a:schemeClr>
                </a:solidFill>
              </a:rPr>
              <a:t>)</a:t>
            </a:r>
          </a:p>
        </p:txBody>
      </p:sp>
      <p:graphicFrame>
        <p:nvGraphicFramePr>
          <p:cNvPr id="3" name="Table 2">
            <a:extLst>
              <a:ext uri="{FF2B5EF4-FFF2-40B4-BE49-F238E27FC236}">
                <a16:creationId xmlns:a16="http://schemas.microsoft.com/office/drawing/2014/main" id="{8DD8BC76-986A-8F43-A1DD-36D0A088AC53}"/>
              </a:ext>
            </a:extLst>
          </p:cNvPr>
          <p:cNvGraphicFramePr>
            <a:graphicFrameLocks noGrp="1"/>
          </p:cNvGraphicFramePr>
          <p:nvPr>
            <p:extLst>
              <p:ext uri="{D42A27DB-BD31-4B8C-83A1-F6EECF244321}">
                <p14:modId xmlns:p14="http://schemas.microsoft.com/office/powerpoint/2010/main" val="659507303"/>
              </p:ext>
            </p:extLst>
          </p:nvPr>
        </p:nvGraphicFramePr>
        <p:xfrm>
          <a:off x="48627" y="1330960"/>
          <a:ext cx="11915890" cy="4594816"/>
        </p:xfrm>
        <a:graphic>
          <a:graphicData uri="http://schemas.openxmlformats.org/drawingml/2006/table">
            <a:tbl>
              <a:tblPr>
                <a:tableStyleId>{5C22544A-7EE6-4342-B048-85BDC9FD1C3A}</a:tableStyleId>
              </a:tblPr>
              <a:tblGrid>
                <a:gridCol w="839419">
                  <a:extLst>
                    <a:ext uri="{9D8B030D-6E8A-4147-A177-3AD203B41FA5}">
                      <a16:colId xmlns:a16="http://schemas.microsoft.com/office/drawing/2014/main" val="46080869"/>
                    </a:ext>
                  </a:extLst>
                </a:gridCol>
                <a:gridCol w="4737410">
                  <a:extLst>
                    <a:ext uri="{9D8B030D-6E8A-4147-A177-3AD203B41FA5}">
                      <a16:colId xmlns:a16="http://schemas.microsoft.com/office/drawing/2014/main" val="3947666677"/>
                    </a:ext>
                  </a:extLst>
                </a:gridCol>
                <a:gridCol w="707556">
                  <a:extLst>
                    <a:ext uri="{9D8B030D-6E8A-4147-A177-3AD203B41FA5}">
                      <a16:colId xmlns:a16="http://schemas.microsoft.com/office/drawing/2014/main" val="3239952925"/>
                    </a:ext>
                  </a:extLst>
                </a:gridCol>
                <a:gridCol w="839419">
                  <a:extLst>
                    <a:ext uri="{9D8B030D-6E8A-4147-A177-3AD203B41FA5}">
                      <a16:colId xmlns:a16="http://schemas.microsoft.com/office/drawing/2014/main" val="3014347072"/>
                    </a:ext>
                  </a:extLst>
                </a:gridCol>
                <a:gridCol w="1054902">
                  <a:extLst>
                    <a:ext uri="{9D8B030D-6E8A-4147-A177-3AD203B41FA5}">
                      <a16:colId xmlns:a16="http://schemas.microsoft.com/office/drawing/2014/main" val="1399210780"/>
                    </a:ext>
                  </a:extLst>
                </a:gridCol>
                <a:gridCol w="1054902">
                  <a:extLst>
                    <a:ext uri="{9D8B030D-6E8A-4147-A177-3AD203B41FA5}">
                      <a16:colId xmlns:a16="http://schemas.microsoft.com/office/drawing/2014/main" val="3710136139"/>
                    </a:ext>
                  </a:extLst>
                </a:gridCol>
                <a:gridCol w="916607">
                  <a:extLst>
                    <a:ext uri="{9D8B030D-6E8A-4147-A177-3AD203B41FA5}">
                      <a16:colId xmlns:a16="http://schemas.microsoft.com/office/drawing/2014/main" val="1010144457"/>
                    </a:ext>
                  </a:extLst>
                </a:gridCol>
                <a:gridCol w="926256">
                  <a:extLst>
                    <a:ext uri="{9D8B030D-6E8A-4147-A177-3AD203B41FA5}">
                      <a16:colId xmlns:a16="http://schemas.microsoft.com/office/drawing/2014/main" val="3391128226"/>
                    </a:ext>
                  </a:extLst>
                </a:gridCol>
                <a:gridCol w="839419">
                  <a:extLst>
                    <a:ext uri="{9D8B030D-6E8A-4147-A177-3AD203B41FA5}">
                      <a16:colId xmlns:a16="http://schemas.microsoft.com/office/drawing/2014/main" val="142593625"/>
                    </a:ext>
                  </a:extLst>
                </a:gridCol>
              </a:tblGrid>
              <a:tr h="579693">
                <a:tc>
                  <a:txBody>
                    <a:bodyPr/>
                    <a:lstStyle/>
                    <a:p>
                      <a:pPr algn="ctr" fontAlgn="b"/>
                      <a:r>
                        <a:rPr lang="it-IT" sz="1600" u="none" strike="noStrike" dirty="0">
                          <a:effectLst/>
                        </a:rPr>
                        <a:t>#</a:t>
                      </a:r>
                      <a:endParaRPr lang="it-IT" sz="1600" b="0" i="0" u="none" strike="noStrike" dirty="0">
                        <a:solidFill>
                          <a:srgbClr val="000000"/>
                        </a:solidFill>
                        <a:effectLst/>
                        <a:latin typeface="Calibri" panose="020F0502020204030204" pitchFamily="34" charset="0"/>
                      </a:endParaRPr>
                    </a:p>
                  </a:txBody>
                  <a:tcPr marL="9661" marR="9661" marT="9661" marB="0" anchor="b">
                    <a:solidFill>
                      <a:srgbClr val="FFFF00"/>
                    </a:solidFill>
                  </a:tcPr>
                </a:tc>
                <a:tc>
                  <a:txBody>
                    <a:bodyPr/>
                    <a:lstStyle/>
                    <a:p>
                      <a:pPr algn="l" fontAlgn="b"/>
                      <a:r>
                        <a:rPr lang="it-IT" sz="1600" u="none" strike="noStrike" dirty="0">
                          <a:effectLst/>
                        </a:rPr>
                        <a:t>item</a:t>
                      </a:r>
                      <a:endParaRPr lang="it-IT" sz="1600" b="0" i="0" u="none" strike="noStrike" dirty="0">
                        <a:solidFill>
                          <a:srgbClr val="000000"/>
                        </a:solidFill>
                        <a:effectLst/>
                        <a:latin typeface="Calibri" panose="020F0502020204030204" pitchFamily="34" charset="0"/>
                      </a:endParaRPr>
                    </a:p>
                  </a:txBody>
                  <a:tcPr marL="9661" marR="9661" marT="9661" marB="0" anchor="b">
                    <a:solidFill>
                      <a:srgbClr val="FFFF00"/>
                    </a:solidFill>
                  </a:tcPr>
                </a:tc>
                <a:tc>
                  <a:txBody>
                    <a:bodyPr/>
                    <a:lstStyle/>
                    <a:p>
                      <a:pPr algn="ctr" fontAlgn="ctr"/>
                      <a:r>
                        <a:rPr lang="it-IT" sz="1600" u="none" strike="noStrike" dirty="0" err="1">
                          <a:effectLst/>
                        </a:rPr>
                        <a:t>Effort</a:t>
                      </a:r>
                      <a:endParaRPr lang="it-IT" sz="1600" b="0" i="0" u="none" strike="noStrike" dirty="0">
                        <a:solidFill>
                          <a:srgbClr val="000000"/>
                        </a:solidFill>
                        <a:effectLst/>
                        <a:latin typeface="Calibri" panose="020F0502020204030204" pitchFamily="34" charset="0"/>
                      </a:endParaRPr>
                    </a:p>
                  </a:txBody>
                  <a:tcPr marL="9661" marR="9661" marT="9661" marB="0" anchor="ctr">
                    <a:solidFill>
                      <a:srgbClr val="FFFF00"/>
                    </a:solidFill>
                  </a:tcPr>
                </a:tc>
                <a:tc>
                  <a:txBody>
                    <a:bodyPr/>
                    <a:lstStyle/>
                    <a:p>
                      <a:pPr algn="ctr" fontAlgn="ctr"/>
                      <a:r>
                        <a:rPr lang="it-IT" sz="1600" u="none" strike="noStrike" dirty="0">
                          <a:effectLst/>
                        </a:rPr>
                        <a:t>To be </a:t>
                      </a:r>
                      <a:r>
                        <a:rPr lang="it-IT" sz="1600" u="none" strike="noStrike" dirty="0" err="1">
                          <a:effectLst/>
                        </a:rPr>
                        <a:t>done</a:t>
                      </a:r>
                      <a:endParaRPr lang="it-IT" sz="1600" b="0" i="0" u="none" strike="noStrike" dirty="0">
                        <a:solidFill>
                          <a:srgbClr val="000000"/>
                        </a:solidFill>
                        <a:effectLst/>
                        <a:latin typeface="Calibri" panose="020F0502020204030204" pitchFamily="34" charset="0"/>
                      </a:endParaRPr>
                    </a:p>
                  </a:txBody>
                  <a:tcPr marL="9661" marR="9661" marT="9661" marB="0" anchor="ctr">
                    <a:solidFill>
                      <a:srgbClr val="FFFF00"/>
                    </a:solidFill>
                  </a:tcPr>
                </a:tc>
                <a:tc>
                  <a:txBody>
                    <a:bodyPr/>
                    <a:lstStyle/>
                    <a:p>
                      <a:pPr algn="ctr" fontAlgn="ctr"/>
                      <a:r>
                        <a:rPr lang="it-IT" sz="1600" u="none" strike="noStrike" dirty="0">
                          <a:effectLst/>
                        </a:rPr>
                        <a:t>SAND (%)</a:t>
                      </a:r>
                      <a:endParaRPr lang="it-IT" sz="1600" b="0" i="0" u="none" strike="noStrike" dirty="0">
                        <a:solidFill>
                          <a:srgbClr val="000000"/>
                        </a:solidFill>
                        <a:effectLst/>
                        <a:latin typeface="Calibri" panose="020F0502020204030204" pitchFamily="34" charset="0"/>
                      </a:endParaRPr>
                    </a:p>
                  </a:txBody>
                  <a:tcPr marL="9661" marR="9661" marT="9661" marB="0" anchor="ctr">
                    <a:solidFill>
                      <a:srgbClr val="FFFF00"/>
                    </a:solidFill>
                  </a:tcPr>
                </a:tc>
                <a:tc>
                  <a:txBody>
                    <a:bodyPr/>
                    <a:lstStyle/>
                    <a:p>
                      <a:pPr algn="ctr" fontAlgn="ctr"/>
                      <a:r>
                        <a:rPr lang="it-IT" sz="1600" u="none" strike="noStrike" dirty="0">
                          <a:effectLst/>
                        </a:rPr>
                        <a:t>DUNE </a:t>
                      </a:r>
                      <a:r>
                        <a:rPr lang="it-IT" sz="1600" u="none" strike="noStrike" dirty="0" err="1">
                          <a:effectLst/>
                        </a:rPr>
                        <a:t>Proj</a:t>
                      </a:r>
                      <a:r>
                        <a:rPr lang="it-IT" sz="1600" u="none" strike="noStrike" dirty="0">
                          <a:effectLst/>
                        </a:rPr>
                        <a:t> (%)</a:t>
                      </a:r>
                      <a:endParaRPr lang="it-IT" sz="1600" b="0" i="0" u="none" strike="noStrike" dirty="0">
                        <a:solidFill>
                          <a:srgbClr val="000000"/>
                        </a:solidFill>
                        <a:effectLst/>
                        <a:latin typeface="Calibri" panose="020F0502020204030204" pitchFamily="34" charset="0"/>
                      </a:endParaRPr>
                    </a:p>
                  </a:txBody>
                  <a:tcPr marL="9661" marR="9661" marT="9661" marB="0" anchor="ctr">
                    <a:solidFill>
                      <a:srgbClr val="FFFF00"/>
                    </a:solidFill>
                  </a:tcPr>
                </a:tc>
                <a:tc>
                  <a:txBody>
                    <a:bodyPr/>
                    <a:lstStyle/>
                    <a:p>
                      <a:pPr algn="ctr" fontAlgn="ctr"/>
                      <a:r>
                        <a:rPr lang="it-IT" sz="1600" u="none" strike="noStrike" dirty="0">
                          <a:effectLst/>
                        </a:rPr>
                        <a:t>FNAL(%)</a:t>
                      </a:r>
                      <a:endParaRPr lang="it-IT" sz="1600" b="0" i="0" u="none" strike="noStrike" dirty="0">
                        <a:solidFill>
                          <a:srgbClr val="000000"/>
                        </a:solidFill>
                        <a:effectLst/>
                        <a:latin typeface="Calibri" panose="020F0502020204030204" pitchFamily="34" charset="0"/>
                      </a:endParaRPr>
                    </a:p>
                  </a:txBody>
                  <a:tcPr marL="9661" marR="9661" marT="9661" marB="0" anchor="ctr">
                    <a:solidFill>
                      <a:srgbClr val="FFFF00"/>
                    </a:solidFill>
                  </a:tcPr>
                </a:tc>
                <a:tc>
                  <a:txBody>
                    <a:bodyPr/>
                    <a:lstStyle/>
                    <a:p>
                      <a:pPr algn="ctr" fontAlgn="ctr"/>
                      <a:r>
                        <a:rPr lang="it-IT" sz="1600" u="none" strike="noStrike" dirty="0">
                          <a:effectLst/>
                        </a:rPr>
                        <a:t>start</a:t>
                      </a:r>
                      <a:endParaRPr lang="it-IT" sz="1600" b="0" i="0" u="none" strike="noStrike" dirty="0">
                        <a:solidFill>
                          <a:srgbClr val="000000"/>
                        </a:solidFill>
                        <a:effectLst/>
                        <a:latin typeface="Calibri" panose="020F0502020204030204" pitchFamily="34" charset="0"/>
                      </a:endParaRPr>
                    </a:p>
                  </a:txBody>
                  <a:tcPr marL="9661" marR="9661" marT="9661" marB="0" anchor="ctr">
                    <a:solidFill>
                      <a:srgbClr val="FFFF00"/>
                    </a:solidFill>
                  </a:tcPr>
                </a:tc>
                <a:tc>
                  <a:txBody>
                    <a:bodyPr/>
                    <a:lstStyle/>
                    <a:p>
                      <a:pPr algn="ctr" fontAlgn="ctr"/>
                      <a:r>
                        <a:rPr lang="it-IT" sz="1600" u="none" strike="noStrike" dirty="0">
                          <a:effectLst/>
                        </a:rPr>
                        <a:t>end</a:t>
                      </a:r>
                      <a:endParaRPr lang="it-IT" sz="1600" b="0" i="0" u="none" strike="noStrike" dirty="0">
                        <a:solidFill>
                          <a:srgbClr val="000000"/>
                        </a:solidFill>
                        <a:effectLst/>
                        <a:latin typeface="Calibri" panose="020F0502020204030204" pitchFamily="34" charset="0"/>
                      </a:endParaRPr>
                    </a:p>
                  </a:txBody>
                  <a:tcPr marL="9661" marR="9661" marT="9661" marB="0" anchor="ctr">
                    <a:solidFill>
                      <a:srgbClr val="FFFF00"/>
                    </a:solidFill>
                  </a:tcPr>
                </a:tc>
                <a:extLst>
                  <a:ext uri="{0D108BD9-81ED-4DB2-BD59-A6C34878D82A}">
                    <a16:rowId xmlns:a16="http://schemas.microsoft.com/office/drawing/2014/main" val="3156332453"/>
                  </a:ext>
                </a:extLst>
              </a:tr>
              <a:tr h="206111">
                <a:tc>
                  <a:txBody>
                    <a:bodyPr/>
                    <a:lstStyle/>
                    <a:p>
                      <a:pPr algn="ctr" fontAlgn="b"/>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ctr" fontAlgn="b"/>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extLst>
                  <a:ext uri="{0D108BD9-81ED-4DB2-BD59-A6C34878D82A}">
                    <a16:rowId xmlns:a16="http://schemas.microsoft.com/office/drawing/2014/main" val="1924687726"/>
                  </a:ext>
                </a:extLst>
              </a:tr>
              <a:tr h="206111">
                <a:tc>
                  <a:txBody>
                    <a:bodyPr/>
                    <a:lstStyle/>
                    <a:p>
                      <a:pPr algn="ctr" fontAlgn="b"/>
                      <a:r>
                        <a:rPr lang="it-IT" sz="1300" u="none" strike="noStrike">
                          <a:effectLst/>
                        </a:rPr>
                        <a:t>G</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r>
                        <a:rPr lang="it-IT" sz="1300" b="1" i="1" u="none" strike="noStrike" dirty="0">
                          <a:effectLst/>
                        </a:rPr>
                        <a:t>Assembly </a:t>
                      </a:r>
                      <a:r>
                        <a:rPr lang="it-IT" sz="1300" b="1" i="1" u="none" strike="noStrike" dirty="0" err="1">
                          <a:effectLst/>
                        </a:rPr>
                        <a:t>at</a:t>
                      </a:r>
                      <a:r>
                        <a:rPr lang="it-IT" sz="1300" b="1" i="1" u="none" strike="noStrike" dirty="0">
                          <a:effectLst/>
                        </a:rPr>
                        <a:t> DUNE ND </a:t>
                      </a:r>
                      <a:r>
                        <a:rPr lang="it-IT" sz="1300" b="1" i="1" u="none" strike="noStrike" dirty="0" err="1">
                          <a:effectLst/>
                        </a:rPr>
                        <a:t>facility</a:t>
                      </a:r>
                      <a:endParaRPr lang="it-IT" sz="1300" b="1" i="1" u="none" strike="noStrike" dirty="0">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ctr" fontAlgn="b"/>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extLst>
                  <a:ext uri="{0D108BD9-81ED-4DB2-BD59-A6C34878D82A}">
                    <a16:rowId xmlns:a16="http://schemas.microsoft.com/office/drawing/2014/main" val="446170234"/>
                  </a:ext>
                </a:extLst>
              </a:tr>
              <a:tr h="206111">
                <a:tc>
                  <a:txBody>
                    <a:bodyPr/>
                    <a:lstStyle/>
                    <a:p>
                      <a:pPr algn="ctr" fontAlgn="b"/>
                      <a:r>
                        <a:rPr lang="it-IT" sz="1300" u="none" strike="noStrike">
                          <a:effectLst/>
                        </a:rPr>
                        <a:t>G.1</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r>
                        <a:rPr lang="it-IT" sz="1300" u="none" strike="noStrike">
                          <a:effectLst/>
                        </a:rPr>
                        <a:t>Onsite storage and related book-keeping</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ctr" fontAlgn="b"/>
                      <a:r>
                        <a:rPr lang="it-IT" sz="1300" u="none" strike="noStrike">
                          <a:effectLst/>
                        </a:rPr>
                        <a:t>Y</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r>
                        <a:rPr lang="it-IT" sz="1300" u="none" strike="noStrike">
                          <a:effectLst/>
                        </a:rPr>
                        <a:t>0</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r>
                        <a:rPr lang="it-IT" sz="1300" u="none" strike="noStrike">
                          <a:effectLst/>
                        </a:rPr>
                        <a:t>100</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r>
                        <a:rPr lang="it-IT" sz="1300" u="none" strike="noStrike">
                          <a:effectLst/>
                        </a:rPr>
                        <a:t>0</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extLst>
                  <a:ext uri="{0D108BD9-81ED-4DB2-BD59-A6C34878D82A}">
                    <a16:rowId xmlns:a16="http://schemas.microsoft.com/office/drawing/2014/main" val="409043840"/>
                  </a:ext>
                </a:extLst>
              </a:tr>
              <a:tr h="206111">
                <a:tc>
                  <a:txBody>
                    <a:bodyPr/>
                    <a:lstStyle/>
                    <a:p>
                      <a:pPr algn="ctr" fontAlgn="b"/>
                      <a:r>
                        <a:rPr lang="it-IT" sz="1300" u="none" strike="noStrike">
                          <a:effectLst/>
                        </a:rPr>
                        <a:t>G.2</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r>
                        <a:rPr lang="it-IT" sz="1300" u="none" strike="noStrike">
                          <a:effectLst/>
                        </a:rPr>
                        <a:t>Onsite transport</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ctr" fontAlgn="b"/>
                      <a:r>
                        <a:rPr lang="it-IT" sz="1300" u="none" strike="noStrike">
                          <a:effectLst/>
                        </a:rPr>
                        <a:t>Y</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r>
                        <a:rPr lang="it-IT" sz="1300" u="none" strike="noStrike">
                          <a:effectLst/>
                        </a:rPr>
                        <a:t>0</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r>
                        <a:rPr lang="it-IT" sz="1300" u="none" strike="noStrike">
                          <a:effectLst/>
                        </a:rPr>
                        <a:t>100</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r>
                        <a:rPr lang="it-IT" sz="1300" u="none" strike="noStrike">
                          <a:effectLst/>
                        </a:rPr>
                        <a:t>0</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extLst>
                  <a:ext uri="{0D108BD9-81ED-4DB2-BD59-A6C34878D82A}">
                    <a16:rowId xmlns:a16="http://schemas.microsoft.com/office/drawing/2014/main" val="3556828139"/>
                  </a:ext>
                </a:extLst>
              </a:tr>
              <a:tr h="206111">
                <a:tc>
                  <a:txBody>
                    <a:bodyPr/>
                    <a:lstStyle/>
                    <a:p>
                      <a:pPr algn="ctr" fontAlgn="b"/>
                      <a:r>
                        <a:rPr lang="it-IT" sz="1300" u="none" strike="noStrike">
                          <a:effectLst/>
                        </a:rPr>
                        <a:t>G.3</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r>
                        <a:rPr lang="it-IT" sz="1300" u="none" strike="noStrike">
                          <a:effectLst/>
                        </a:rPr>
                        <a:t>Rigging</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ctr" fontAlgn="b"/>
                      <a:r>
                        <a:rPr lang="it-IT" sz="1300" u="none" strike="noStrike">
                          <a:effectLst/>
                        </a:rPr>
                        <a:t>Y</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r>
                        <a:rPr lang="it-IT" sz="1300" u="none" strike="noStrike">
                          <a:effectLst/>
                        </a:rPr>
                        <a:t>0</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r>
                        <a:rPr lang="it-IT" sz="1300" u="none" strike="noStrike">
                          <a:effectLst/>
                        </a:rPr>
                        <a:t>100</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r>
                        <a:rPr lang="it-IT" sz="1300" u="none" strike="noStrike">
                          <a:effectLst/>
                        </a:rPr>
                        <a:t>0</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extLst>
                  <a:ext uri="{0D108BD9-81ED-4DB2-BD59-A6C34878D82A}">
                    <a16:rowId xmlns:a16="http://schemas.microsoft.com/office/drawing/2014/main" val="2772144230"/>
                  </a:ext>
                </a:extLst>
              </a:tr>
              <a:tr h="206111">
                <a:tc>
                  <a:txBody>
                    <a:bodyPr/>
                    <a:lstStyle/>
                    <a:p>
                      <a:pPr algn="ctr" fontAlgn="b"/>
                      <a:r>
                        <a:rPr lang="it-IT" sz="1300" u="none" strike="noStrike" dirty="0">
                          <a:effectLst/>
                        </a:rPr>
                        <a:t>G.4</a:t>
                      </a:r>
                      <a:endParaRPr lang="it-IT" sz="1300" b="0" i="0" u="none" strike="noStrike" dirty="0">
                        <a:solidFill>
                          <a:srgbClr val="000000"/>
                        </a:solidFill>
                        <a:effectLst/>
                        <a:latin typeface="Calibri" panose="020F0502020204030204" pitchFamily="34" charset="0"/>
                      </a:endParaRPr>
                    </a:p>
                  </a:txBody>
                  <a:tcPr marL="9661" marR="9661" marT="9661" marB="0" anchor="b"/>
                </a:tc>
                <a:tc>
                  <a:txBody>
                    <a:bodyPr/>
                    <a:lstStyle/>
                    <a:p>
                      <a:pPr algn="l" fontAlgn="b"/>
                      <a:r>
                        <a:rPr lang="it-IT" sz="1300" u="none" strike="noStrike">
                          <a:effectLst/>
                        </a:rPr>
                        <a:t>Rental crane for heavy equipment lowering in the cavern</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ctr" fontAlgn="b"/>
                      <a:r>
                        <a:rPr lang="it-IT" sz="1300" u="none" strike="noStrike">
                          <a:effectLst/>
                        </a:rPr>
                        <a:t>Y</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r>
                        <a:rPr lang="it-IT" sz="1300" u="none" strike="noStrike">
                          <a:effectLst/>
                        </a:rPr>
                        <a:t>0</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r>
                        <a:rPr lang="it-IT" sz="1300" u="none" strike="noStrike">
                          <a:effectLst/>
                        </a:rPr>
                        <a:t>100</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r>
                        <a:rPr lang="it-IT" sz="1300" u="none" strike="noStrike">
                          <a:effectLst/>
                        </a:rPr>
                        <a:t>0</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extLst>
                  <a:ext uri="{0D108BD9-81ED-4DB2-BD59-A6C34878D82A}">
                    <a16:rowId xmlns:a16="http://schemas.microsoft.com/office/drawing/2014/main" val="1576605577"/>
                  </a:ext>
                </a:extLst>
              </a:tr>
              <a:tr h="206111">
                <a:tc>
                  <a:txBody>
                    <a:bodyPr/>
                    <a:lstStyle/>
                    <a:p>
                      <a:pPr algn="ctr" fontAlgn="b"/>
                      <a:r>
                        <a:rPr lang="it-IT" sz="1300" u="none" strike="noStrike">
                          <a:effectLst/>
                        </a:rPr>
                        <a:t>G.5</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r>
                        <a:rPr lang="it-IT" sz="1300" u="none" strike="noStrike">
                          <a:effectLst/>
                        </a:rPr>
                        <a:t>Cryogenic infrastructure</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ctr" fontAlgn="b"/>
                      <a:r>
                        <a:rPr lang="it-IT" sz="1300" u="none" strike="noStrike">
                          <a:effectLst/>
                        </a:rPr>
                        <a:t>Y</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r>
                        <a:rPr lang="it-IT" sz="1300" u="none" strike="noStrike">
                          <a:effectLst/>
                        </a:rPr>
                        <a:t>0</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r>
                        <a:rPr lang="it-IT" sz="1300" u="none" strike="noStrike">
                          <a:effectLst/>
                        </a:rPr>
                        <a:t>100</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r>
                        <a:rPr lang="it-IT" sz="1300" u="none" strike="noStrike">
                          <a:effectLst/>
                        </a:rPr>
                        <a:t>0</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extLst>
                  <a:ext uri="{0D108BD9-81ED-4DB2-BD59-A6C34878D82A}">
                    <a16:rowId xmlns:a16="http://schemas.microsoft.com/office/drawing/2014/main" val="2196012979"/>
                  </a:ext>
                </a:extLst>
              </a:tr>
              <a:tr h="206111">
                <a:tc>
                  <a:txBody>
                    <a:bodyPr/>
                    <a:lstStyle/>
                    <a:p>
                      <a:pPr algn="ctr" fontAlgn="b"/>
                      <a:r>
                        <a:rPr lang="it-IT" sz="1300" u="none" strike="noStrike">
                          <a:effectLst/>
                        </a:rPr>
                        <a:t>G.6</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r>
                        <a:rPr lang="it-IT" sz="1300" u="none" strike="noStrike">
                          <a:effectLst/>
                        </a:rPr>
                        <a:t>Welders for rigging supports</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r>
                        <a:rPr lang="it-IT" sz="1300" u="none" strike="noStrike">
                          <a:effectLst/>
                        </a:rPr>
                        <a:t>0.1 FTE</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ctr" fontAlgn="b"/>
                      <a:r>
                        <a:rPr lang="it-IT" sz="1300" u="none" strike="noStrike">
                          <a:effectLst/>
                        </a:rPr>
                        <a:t>Y</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r>
                        <a:rPr lang="it-IT" sz="1300" u="none" strike="noStrike">
                          <a:effectLst/>
                        </a:rPr>
                        <a:t>0</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r>
                        <a:rPr lang="it-IT" sz="1300" u="none" strike="noStrike">
                          <a:effectLst/>
                        </a:rPr>
                        <a:t>100</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r>
                        <a:rPr lang="it-IT" sz="1300" u="none" strike="noStrike">
                          <a:effectLst/>
                        </a:rPr>
                        <a:t>0</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extLst>
                  <a:ext uri="{0D108BD9-81ED-4DB2-BD59-A6C34878D82A}">
                    <a16:rowId xmlns:a16="http://schemas.microsoft.com/office/drawing/2014/main" val="3007432329"/>
                  </a:ext>
                </a:extLst>
              </a:tr>
              <a:tr h="206111">
                <a:tc>
                  <a:txBody>
                    <a:bodyPr/>
                    <a:lstStyle/>
                    <a:p>
                      <a:pPr algn="ctr" fontAlgn="b"/>
                      <a:r>
                        <a:rPr lang="it-IT" sz="1300" u="none" strike="noStrike" dirty="0">
                          <a:effectLst/>
                        </a:rPr>
                        <a:t>G.7</a:t>
                      </a:r>
                      <a:endParaRPr lang="it-IT" sz="1300" b="0" i="0" u="none" strike="noStrike" dirty="0">
                        <a:solidFill>
                          <a:srgbClr val="000000"/>
                        </a:solidFill>
                        <a:effectLst/>
                        <a:latin typeface="Calibri" panose="020F0502020204030204" pitchFamily="34" charset="0"/>
                      </a:endParaRPr>
                    </a:p>
                  </a:txBody>
                  <a:tcPr marL="9661" marR="9661" marT="9661" marB="0" anchor="b"/>
                </a:tc>
                <a:tc>
                  <a:txBody>
                    <a:bodyPr/>
                    <a:lstStyle/>
                    <a:p>
                      <a:pPr algn="l" fontAlgn="b"/>
                      <a:r>
                        <a:rPr lang="it-IT" sz="1300" u="none" strike="noStrike">
                          <a:effectLst/>
                        </a:rPr>
                        <a:t>Welders for cryogenic and gas system connection</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r>
                        <a:rPr lang="it-IT" sz="1300" u="none" strike="noStrike">
                          <a:effectLst/>
                        </a:rPr>
                        <a:t>0.1 FTE</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ctr" fontAlgn="b"/>
                      <a:r>
                        <a:rPr lang="it-IT" sz="1300" u="none" strike="noStrike">
                          <a:effectLst/>
                        </a:rPr>
                        <a:t>Y</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r>
                        <a:rPr lang="it-IT" sz="1300" u="none" strike="noStrike">
                          <a:effectLst/>
                        </a:rPr>
                        <a:t>0</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r>
                        <a:rPr lang="it-IT" sz="1300" u="none" strike="noStrike">
                          <a:effectLst/>
                        </a:rPr>
                        <a:t>100</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r>
                        <a:rPr lang="it-IT" sz="1300" u="none" strike="noStrike">
                          <a:effectLst/>
                        </a:rPr>
                        <a:t>0</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extLst>
                  <a:ext uri="{0D108BD9-81ED-4DB2-BD59-A6C34878D82A}">
                    <a16:rowId xmlns:a16="http://schemas.microsoft.com/office/drawing/2014/main" val="1117375540"/>
                  </a:ext>
                </a:extLst>
              </a:tr>
              <a:tr h="206111">
                <a:tc>
                  <a:txBody>
                    <a:bodyPr/>
                    <a:lstStyle/>
                    <a:p>
                      <a:pPr algn="ctr" fontAlgn="b"/>
                      <a:r>
                        <a:rPr lang="it-IT" sz="1300" u="none" strike="noStrike">
                          <a:effectLst/>
                        </a:rPr>
                        <a:t>G.8</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r>
                        <a:rPr lang="it-IT" sz="1300" u="none" strike="noStrike">
                          <a:effectLst/>
                        </a:rPr>
                        <a:t>Scaffolding</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ctr" fontAlgn="b"/>
                      <a:r>
                        <a:rPr lang="it-IT" sz="1300" u="none" strike="noStrike">
                          <a:effectLst/>
                        </a:rPr>
                        <a:t>Y</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r>
                        <a:rPr lang="it-IT" sz="1300" u="none" strike="noStrike">
                          <a:effectLst/>
                        </a:rPr>
                        <a:t>0</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r>
                        <a:rPr lang="it-IT" sz="1300" u="none" strike="noStrike">
                          <a:effectLst/>
                        </a:rPr>
                        <a:t>100</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r>
                        <a:rPr lang="it-IT" sz="1300" u="none" strike="noStrike">
                          <a:effectLst/>
                        </a:rPr>
                        <a:t>0</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extLst>
                  <a:ext uri="{0D108BD9-81ED-4DB2-BD59-A6C34878D82A}">
                    <a16:rowId xmlns:a16="http://schemas.microsoft.com/office/drawing/2014/main" val="2770460048"/>
                  </a:ext>
                </a:extLst>
              </a:tr>
              <a:tr h="206111">
                <a:tc>
                  <a:txBody>
                    <a:bodyPr/>
                    <a:lstStyle/>
                    <a:p>
                      <a:pPr algn="ctr" fontAlgn="b"/>
                      <a:r>
                        <a:rPr lang="it-IT" sz="1300" u="none" strike="noStrike">
                          <a:effectLst/>
                        </a:rPr>
                        <a:t>G.9</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r>
                        <a:rPr lang="it-IT" sz="1300" u="none" strike="noStrike">
                          <a:effectLst/>
                        </a:rPr>
                        <a:t>Lifting platforms and lifting equipment</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ctr" fontAlgn="b"/>
                      <a:r>
                        <a:rPr lang="it-IT" sz="1300" u="none" strike="noStrike">
                          <a:effectLst/>
                        </a:rPr>
                        <a:t>Y</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r>
                        <a:rPr lang="it-IT" sz="1300" u="none" strike="noStrike">
                          <a:effectLst/>
                        </a:rPr>
                        <a:t>50</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r>
                        <a:rPr lang="it-IT" sz="1300" u="none" strike="noStrike">
                          <a:effectLst/>
                        </a:rPr>
                        <a:t>50</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r>
                        <a:rPr lang="it-IT" sz="1300" u="none" strike="noStrike">
                          <a:effectLst/>
                        </a:rPr>
                        <a:t>0</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extLst>
                  <a:ext uri="{0D108BD9-81ED-4DB2-BD59-A6C34878D82A}">
                    <a16:rowId xmlns:a16="http://schemas.microsoft.com/office/drawing/2014/main" val="4271932813"/>
                  </a:ext>
                </a:extLst>
              </a:tr>
              <a:tr h="218995">
                <a:tc>
                  <a:txBody>
                    <a:bodyPr/>
                    <a:lstStyle/>
                    <a:p>
                      <a:pPr algn="ctr" fontAlgn="b"/>
                      <a:r>
                        <a:rPr lang="it-IT" sz="1300" u="none" strike="noStrike">
                          <a:effectLst/>
                        </a:rPr>
                        <a:t>G.10</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r>
                        <a:rPr lang="it-IT" sz="1300" u="none" strike="noStrike">
                          <a:effectLst/>
                        </a:rPr>
                        <a:t>Personnel for final assembly and testing (technicians)</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r>
                        <a:rPr lang="it-IT" sz="1300" u="none" strike="noStrike">
                          <a:effectLst/>
                        </a:rPr>
                        <a:t>2 FTE</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ctr" fontAlgn="b"/>
                      <a:r>
                        <a:rPr lang="it-IT" sz="1300" u="none" strike="noStrike">
                          <a:effectLst/>
                        </a:rPr>
                        <a:t>Y</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r>
                        <a:rPr lang="it-IT" sz="1300" u="none" strike="noStrike">
                          <a:effectLst/>
                        </a:rPr>
                        <a:t>100</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r>
                        <a:rPr lang="it-IT" sz="1300" u="none" strike="noStrike">
                          <a:effectLst/>
                        </a:rPr>
                        <a:t>0</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r>
                        <a:rPr lang="it-IT" sz="1300" u="none" strike="noStrike">
                          <a:effectLst/>
                        </a:rPr>
                        <a:t>0</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extLst>
                  <a:ext uri="{0D108BD9-81ED-4DB2-BD59-A6C34878D82A}">
                    <a16:rowId xmlns:a16="http://schemas.microsoft.com/office/drawing/2014/main" val="3105014541"/>
                  </a:ext>
                </a:extLst>
              </a:tr>
              <a:tr h="218995">
                <a:tc>
                  <a:txBody>
                    <a:bodyPr/>
                    <a:lstStyle/>
                    <a:p>
                      <a:pPr algn="ctr" fontAlgn="b"/>
                      <a:r>
                        <a:rPr lang="it-IT" sz="1300" u="none" strike="noStrike" dirty="0">
                          <a:effectLst/>
                        </a:rPr>
                        <a:t>G.11</a:t>
                      </a:r>
                      <a:endParaRPr lang="it-IT" sz="1300" b="0" i="0" u="none" strike="noStrike" dirty="0">
                        <a:solidFill>
                          <a:srgbClr val="000000"/>
                        </a:solidFill>
                        <a:effectLst/>
                        <a:latin typeface="Calibri" panose="020F0502020204030204" pitchFamily="34" charset="0"/>
                      </a:endParaRPr>
                    </a:p>
                  </a:txBody>
                  <a:tcPr marL="9661" marR="9661" marT="9661" marB="0" anchor="b"/>
                </a:tc>
                <a:tc>
                  <a:txBody>
                    <a:bodyPr/>
                    <a:lstStyle/>
                    <a:p>
                      <a:pPr algn="l" fontAlgn="b"/>
                      <a:r>
                        <a:rPr lang="it-IT" sz="1300" u="none" strike="noStrike" dirty="0" err="1">
                          <a:effectLst/>
                        </a:rPr>
                        <a:t>Personnel</a:t>
                      </a:r>
                      <a:r>
                        <a:rPr lang="it-IT" sz="1300" u="none" strike="noStrike" dirty="0">
                          <a:effectLst/>
                        </a:rPr>
                        <a:t> for </a:t>
                      </a:r>
                      <a:r>
                        <a:rPr lang="it-IT" sz="1300" u="none" strike="noStrike" dirty="0" err="1">
                          <a:effectLst/>
                        </a:rPr>
                        <a:t>final</a:t>
                      </a:r>
                      <a:r>
                        <a:rPr lang="it-IT" sz="1300" u="none" strike="noStrike" dirty="0">
                          <a:effectLst/>
                        </a:rPr>
                        <a:t> </a:t>
                      </a:r>
                      <a:r>
                        <a:rPr lang="it-IT" sz="1300" u="none" strike="noStrike" dirty="0" err="1">
                          <a:effectLst/>
                        </a:rPr>
                        <a:t>assembly</a:t>
                      </a:r>
                      <a:r>
                        <a:rPr lang="it-IT" sz="1300" u="none" strike="noStrike" dirty="0">
                          <a:effectLst/>
                        </a:rPr>
                        <a:t> and </a:t>
                      </a:r>
                      <a:r>
                        <a:rPr lang="it-IT" sz="1300" u="none" strike="noStrike" dirty="0" err="1">
                          <a:effectLst/>
                        </a:rPr>
                        <a:t>testing</a:t>
                      </a:r>
                      <a:r>
                        <a:rPr lang="it-IT" sz="1300" u="none" strike="noStrike" dirty="0">
                          <a:effectLst/>
                        </a:rPr>
                        <a:t> (</a:t>
                      </a:r>
                      <a:r>
                        <a:rPr lang="it-IT" sz="1300" u="none" strike="noStrike" dirty="0" err="1">
                          <a:effectLst/>
                        </a:rPr>
                        <a:t>engineers</a:t>
                      </a:r>
                      <a:r>
                        <a:rPr lang="it-IT" sz="1300" u="none" strike="noStrike" dirty="0">
                          <a:effectLst/>
                        </a:rPr>
                        <a:t>/</a:t>
                      </a:r>
                      <a:r>
                        <a:rPr lang="it-IT" sz="1300" u="none" strike="noStrike" dirty="0" err="1">
                          <a:effectLst/>
                        </a:rPr>
                        <a:t>physicists</a:t>
                      </a:r>
                      <a:r>
                        <a:rPr lang="it-IT" sz="1300" u="none" strike="noStrike" dirty="0">
                          <a:effectLst/>
                        </a:rPr>
                        <a:t>)</a:t>
                      </a:r>
                      <a:endParaRPr lang="it-IT" sz="1300" b="0" i="0" u="none" strike="noStrike" dirty="0">
                        <a:solidFill>
                          <a:srgbClr val="000000"/>
                        </a:solidFill>
                        <a:effectLst/>
                        <a:latin typeface="Calibri" panose="020F0502020204030204" pitchFamily="34" charset="0"/>
                      </a:endParaRPr>
                    </a:p>
                  </a:txBody>
                  <a:tcPr marL="9661" marR="9661" marT="9661" marB="0" anchor="b"/>
                </a:tc>
                <a:tc>
                  <a:txBody>
                    <a:bodyPr/>
                    <a:lstStyle/>
                    <a:p>
                      <a:pPr algn="l" fontAlgn="b"/>
                      <a:r>
                        <a:rPr lang="it-IT" sz="1300" u="none" strike="noStrike">
                          <a:effectLst/>
                        </a:rPr>
                        <a:t>4 FTE</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ctr" fontAlgn="b"/>
                      <a:r>
                        <a:rPr lang="it-IT" sz="1300" u="none" strike="noStrike">
                          <a:effectLst/>
                        </a:rPr>
                        <a:t>Y</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r>
                        <a:rPr lang="it-IT" sz="1300" u="none" strike="noStrike">
                          <a:effectLst/>
                        </a:rPr>
                        <a:t>100</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r>
                        <a:rPr lang="it-IT" sz="1300" u="none" strike="noStrike">
                          <a:effectLst/>
                        </a:rPr>
                        <a:t>0</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r>
                        <a:rPr lang="it-IT" sz="1300" u="none" strike="noStrike">
                          <a:effectLst/>
                        </a:rPr>
                        <a:t>0</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extLst>
                  <a:ext uri="{0D108BD9-81ED-4DB2-BD59-A6C34878D82A}">
                    <a16:rowId xmlns:a16="http://schemas.microsoft.com/office/drawing/2014/main" val="47982021"/>
                  </a:ext>
                </a:extLst>
              </a:tr>
              <a:tr h="218995">
                <a:tc>
                  <a:txBody>
                    <a:bodyPr/>
                    <a:lstStyle/>
                    <a:p>
                      <a:pPr algn="ctr" fontAlgn="b"/>
                      <a:r>
                        <a:rPr lang="it-IT" sz="1300" b="0" i="0" u="none" strike="noStrike" dirty="0">
                          <a:solidFill>
                            <a:srgbClr val="000000"/>
                          </a:solidFill>
                          <a:effectLst/>
                          <a:latin typeface="Calibri" panose="020F0502020204030204" pitchFamily="34" charset="0"/>
                        </a:rPr>
                        <a:t>G.12</a:t>
                      </a:r>
                    </a:p>
                  </a:txBody>
                  <a:tcPr marL="9661" marR="9661" marT="9661" marB="0" anchor="b"/>
                </a:tc>
                <a:tc>
                  <a:txBody>
                    <a:bodyPr/>
                    <a:lstStyle/>
                    <a:p>
                      <a:pPr algn="l" fontAlgn="b"/>
                      <a:r>
                        <a:rPr lang="it-IT" sz="1300" b="0" i="0" u="none" strike="noStrike" dirty="0" err="1">
                          <a:solidFill>
                            <a:srgbClr val="000000"/>
                          </a:solidFill>
                          <a:effectLst/>
                          <a:latin typeface="Calibri" panose="020F0502020204030204" pitchFamily="34" charset="0"/>
                        </a:rPr>
                        <a:t>Engineering</a:t>
                      </a:r>
                      <a:r>
                        <a:rPr lang="it-IT" sz="1300" b="0" i="0" u="none" strike="noStrike" dirty="0">
                          <a:solidFill>
                            <a:srgbClr val="000000"/>
                          </a:solidFill>
                          <a:effectLst/>
                          <a:latin typeface="Calibri" panose="020F0502020204030204" pitchFamily="34" charset="0"/>
                        </a:rPr>
                        <a:t> for </a:t>
                      </a:r>
                      <a:r>
                        <a:rPr lang="it-IT" sz="1300" b="0" i="0" u="none" strike="noStrike" dirty="0" err="1">
                          <a:solidFill>
                            <a:srgbClr val="000000"/>
                          </a:solidFill>
                          <a:effectLst/>
                          <a:latin typeface="Calibri" panose="020F0502020204030204" pitchFamily="34" charset="0"/>
                        </a:rPr>
                        <a:t>ORCs</a:t>
                      </a:r>
                      <a:endParaRPr lang="it-IT" sz="13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t-IT" sz="1300" b="0" i="0" u="none" strike="noStrike" dirty="0">
                          <a:solidFill>
                            <a:srgbClr val="000000"/>
                          </a:solidFill>
                          <a:effectLst/>
                          <a:latin typeface="Calibri" panose="020F0502020204030204" pitchFamily="34" charset="0"/>
                        </a:rPr>
                        <a:t>1 FTE</a:t>
                      </a:r>
                    </a:p>
                  </a:txBody>
                  <a:tcPr marL="9661" marR="9661" marT="9661" marB="0" anchor="b"/>
                </a:tc>
                <a:tc>
                  <a:txBody>
                    <a:bodyPr/>
                    <a:lstStyle/>
                    <a:p>
                      <a:pPr algn="ctr" fontAlgn="b"/>
                      <a:r>
                        <a:rPr lang="it-IT" sz="1300" b="0" i="0" u="none" strike="noStrike" dirty="0">
                          <a:solidFill>
                            <a:srgbClr val="000000"/>
                          </a:solidFill>
                          <a:effectLst/>
                          <a:latin typeface="Calibri" panose="020F0502020204030204" pitchFamily="34" charset="0"/>
                        </a:rPr>
                        <a:t>Y</a:t>
                      </a:r>
                    </a:p>
                  </a:txBody>
                  <a:tcPr marL="9661" marR="9661" marT="9661" marB="0" anchor="b"/>
                </a:tc>
                <a:tc>
                  <a:txBody>
                    <a:bodyPr/>
                    <a:lstStyle/>
                    <a:p>
                      <a:pPr algn="r" fontAlgn="b"/>
                      <a:r>
                        <a:rPr lang="it-IT" sz="1300" b="0" i="0" u="none" strike="noStrike" dirty="0">
                          <a:solidFill>
                            <a:srgbClr val="000000"/>
                          </a:solidFill>
                          <a:effectLst/>
                          <a:latin typeface="Calibri" panose="020F0502020204030204" pitchFamily="34" charset="0"/>
                        </a:rPr>
                        <a:t>50</a:t>
                      </a:r>
                    </a:p>
                  </a:txBody>
                  <a:tcPr marL="9661" marR="9661" marT="9661" marB="0" anchor="b"/>
                </a:tc>
                <a:tc>
                  <a:txBody>
                    <a:bodyPr/>
                    <a:lstStyle/>
                    <a:p>
                      <a:pPr algn="r" fontAlgn="b"/>
                      <a:r>
                        <a:rPr lang="it-IT" sz="1300" b="0" i="0" u="none" strike="noStrike" dirty="0">
                          <a:solidFill>
                            <a:srgbClr val="000000"/>
                          </a:solidFill>
                          <a:effectLst/>
                          <a:latin typeface="Calibri" panose="020F0502020204030204" pitchFamily="34" charset="0"/>
                        </a:rPr>
                        <a:t>50</a:t>
                      </a:r>
                    </a:p>
                  </a:txBody>
                  <a:tcPr marL="9661" marR="9661" marT="9661" marB="0" anchor="b"/>
                </a:tc>
                <a:tc>
                  <a:txBody>
                    <a:bodyPr/>
                    <a:lstStyle/>
                    <a:p>
                      <a:pPr algn="r" fontAlgn="b"/>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dirty="0">
                        <a:solidFill>
                          <a:srgbClr val="000000"/>
                        </a:solidFill>
                        <a:effectLst/>
                        <a:latin typeface="Calibri" panose="020F0502020204030204" pitchFamily="34" charset="0"/>
                      </a:endParaRPr>
                    </a:p>
                  </a:txBody>
                  <a:tcPr marL="9661" marR="9661" marT="9661" marB="0" anchor="b"/>
                </a:tc>
                <a:extLst>
                  <a:ext uri="{0D108BD9-81ED-4DB2-BD59-A6C34878D82A}">
                    <a16:rowId xmlns:a16="http://schemas.microsoft.com/office/drawing/2014/main" val="3310714821"/>
                  </a:ext>
                </a:extLst>
              </a:tr>
              <a:tr h="218995">
                <a:tc>
                  <a:txBody>
                    <a:bodyPr/>
                    <a:lstStyle/>
                    <a:p>
                      <a:pPr algn="ctr" fontAlgn="b"/>
                      <a:r>
                        <a:rPr lang="it-IT" sz="1300" b="0" i="0" u="none" strike="noStrike" dirty="0">
                          <a:solidFill>
                            <a:srgbClr val="000000"/>
                          </a:solidFill>
                          <a:effectLst/>
                          <a:latin typeface="Calibri" panose="020F0502020204030204" pitchFamily="34" charset="0"/>
                        </a:rPr>
                        <a:t>G.13</a:t>
                      </a:r>
                    </a:p>
                  </a:txBody>
                  <a:tcPr marL="9661" marR="9661" marT="9661" marB="0" anchor="b"/>
                </a:tc>
                <a:tc>
                  <a:txBody>
                    <a:bodyPr/>
                    <a:lstStyle/>
                    <a:p>
                      <a:pPr algn="l" fontAlgn="b"/>
                      <a:r>
                        <a:rPr lang="it-IT" sz="1300" b="0" i="0" u="none" strike="noStrike" dirty="0">
                          <a:solidFill>
                            <a:srgbClr val="000000"/>
                          </a:solidFill>
                          <a:effectLst/>
                          <a:latin typeface="Calibri" panose="020F0502020204030204" pitchFamily="34" charset="0"/>
                        </a:rPr>
                        <a:t>Technical </a:t>
                      </a:r>
                      <a:r>
                        <a:rPr lang="it-IT" sz="1300" b="0" i="0" u="none" strike="noStrike" dirty="0" err="1">
                          <a:solidFill>
                            <a:srgbClr val="000000"/>
                          </a:solidFill>
                          <a:effectLst/>
                          <a:latin typeface="Calibri" panose="020F0502020204030204" pitchFamily="34" charset="0"/>
                        </a:rPr>
                        <a:t>support</a:t>
                      </a:r>
                      <a:r>
                        <a:rPr lang="it-IT" sz="1300" b="0" i="0" u="none" strike="noStrike" dirty="0">
                          <a:solidFill>
                            <a:srgbClr val="000000"/>
                          </a:solidFill>
                          <a:effectLst/>
                          <a:latin typeface="Calibri" panose="020F0502020204030204" pitchFamily="34" charset="0"/>
                        </a:rPr>
                        <a:t> for </a:t>
                      </a:r>
                      <a:r>
                        <a:rPr lang="it-IT" sz="1300" b="0" i="0" u="none" strike="noStrike" dirty="0" err="1">
                          <a:solidFill>
                            <a:srgbClr val="000000"/>
                          </a:solidFill>
                          <a:effectLst/>
                          <a:latin typeface="Calibri" panose="020F0502020204030204" pitchFamily="34" charset="0"/>
                        </a:rPr>
                        <a:t>ORCs</a:t>
                      </a:r>
                      <a:endParaRPr lang="it-IT" sz="13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t-IT" sz="1300" b="0" i="0" u="none" strike="noStrike" dirty="0">
                          <a:solidFill>
                            <a:srgbClr val="000000"/>
                          </a:solidFill>
                          <a:effectLst/>
                          <a:latin typeface="Calibri" panose="020F0502020204030204" pitchFamily="34" charset="0"/>
                        </a:rPr>
                        <a:t>0.5 FTE</a:t>
                      </a:r>
                    </a:p>
                  </a:txBody>
                  <a:tcPr marL="9661" marR="9661" marT="9661" marB="0" anchor="b"/>
                </a:tc>
                <a:tc>
                  <a:txBody>
                    <a:bodyPr/>
                    <a:lstStyle/>
                    <a:p>
                      <a:pPr algn="ctr" fontAlgn="b"/>
                      <a:r>
                        <a:rPr lang="it-IT" sz="1300" b="0" i="0" u="none" strike="noStrike" dirty="0">
                          <a:solidFill>
                            <a:srgbClr val="000000"/>
                          </a:solidFill>
                          <a:effectLst/>
                          <a:latin typeface="Calibri" panose="020F0502020204030204" pitchFamily="34" charset="0"/>
                        </a:rPr>
                        <a:t>Y</a:t>
                      </a:r>
                    </a:p>
                  </a:txBody>
                  <a:tcPr marL="9661" marR="9661" marT="9661" marB="0" anchor="b"/>
                </a:tc>
                <a:tc>
                  <a:txBody>
                    <a:bodyPr/>
                    <a:lstStyle/>
                    <a:p>
                      <a:pPr algn="r" fontAlgn="b"/>
                      <a:r>
                        <a:rPr lang="it-IT" sz="1300" b="0" i="0" u="none" strike="noStrike" dirty="0">
                          <a:solidFill>
                            <a:srgbClr val="000000"/>
                          </a:solidFill>
                          <a:effectLst/>
                          <a:latin typeface="Calibri" panose="020F0502020204030204" pitchFamily="34" charset="0"/>
                        </a:rPr>
                        <a:t>50</a:t>
                      </a:r>
                    </a:p>
                  </a:txBody>
                  <a:tcPr marL="9661" marR="9661" marT="9661" marB="0" anchor="b"/>
                </a:tc>
                <a:tc>
                  <a:txBody>
                    <a:bodyPr/>
                    <a:lstStyle/>
                    <a:p>
                      <a:pPr algn="r" fontAlgn="b"/>
                      <a:r>
                        <a:rPr lang="it-IT" sz="1300" b="0" i="0" u="none" strike="noStrike" dirty="0">
                          <a:solidFill>
                            <a:srgbClr val="000000"/>
                          </a:solidFill>
                          <a:effectLst/>
                          <a:latin typeface="Calibri" panose="020F0502020204030204" pitchFamily="34" charset="0"/>
                        </a:rPr>
                        <a:t>50</a:t>
                      </a:r>
                    </a:p>
                  </a:txBody>
                  <a:tcPr marL="9661" marR="9661" marT="9661" marB="0" anchor="b"/>
                </a:tc>
                <a:tc>
                  <a:txBody>
                    <a:bodyPr/>
                    <a:lstStyle/>
                    <a:p>
                      <a:pPr algn="r" fontAlgn="b"/>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dirty="0">
                        <a:solidFill>
                          <a:srgbClr val="000000"/>
                        </a:solidFill>
                        <a:effectLst/>
                        <a:latin typeface="Calibri" panose="020F0502020204030204" pitchFamily="34" charset="0"/>
                      </a:endParaRPr>
                    </a:p>
                  </a:txBody>
                  <a:tcPr marL="9661" marR="9661" marT="9661" marB="0" anchor="b"/>
                </a:tc>
                <a:extLst>
                  <a:ext uri="{0D108BD9-81ED-4DB2-BD59-A6C34878D82A}">
                    <a16:rowId xmlns:a16="http://schemas.microsoft.com/office/drawing/2014/main" val="465675367"/>
                  </a:ext>
                </a:extLst>
              </a:tr>
              <a:tr h="218995">
                <a:tc>
                  <a:txBody>
                    <a:bodyPr/>
                    <a:lstStyle/>
                    <a:p>
                      <a:pPr algn="ctr" fontAlgn="b"/>
                      <a:r>
                        <a:rPr lang="it-IT" sz="1300" u="none" strike="noStrike" dirty="0">
                          <a:effectLst/>
                        </a:rPr>
                        <a:t>G.14</a:t>
                      </a:r>
                      <a:endParaRPr lang="it-IT" sz="1300" b="0" i="0" u="none" strike="noStrike" dirty="0">
                        <a:solidFill>
                          <a:srgbClr val="000000"/>
                        </a:solidFill>
                        <a:effectLst/>
                        <a:latin typeface="Calibri" panose="020F0502020204030204" pitchFamily="34" charset="0"/>
                      </a:endParaRPr>
                    </a:p>
                  </a:txBody>
                  <a:tcPr marL="9661" marR="9661" marT="9661" marB="0" anchor="b"/>
                </a:tc>
                <a:tc>
                  <a:txBody>
                    <a:bodyPr/>
                    <a:lstStyle/>
                    <a:p>
                      <a:pPr algn="l" fontAlgn="b"/>
                      <a:r>
                        <a:rPr lang="it-IT" sz="1300" u="none" strike="noStrike">
                          <a:effectLst/>
                        </a:rPr>
                        <a:t>Engineering to verify compliance of installations with FESHM</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r>
                        <a:rPr lang="it-IT" sz="1300" u="none" strike="noStrike">
                          <a:effectLst/>
                        </a:rPr>
                        <a:t>1 FTE</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ctr" fontAlgn="b"/>
                      <a:r>
                        <a:rPr lang="it-IT" sz="1300" u="none" strike="noStrike">
                          <a:effectLst/>
                        </a:rPr>
                        <a:t>Y</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r>
                        <a:rPr lang="it-IT" sz="1300" u="none" strike="noStrike">
                          <a:effectLst/>
                        </a:rPr>
                        <a:t>0</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r>
                        <a:rPr lang="it-IT" sz="1300" u="none" strike="noStrike">
                          <a:effectLst/>
                        </a:rPr>
                        <a:t>100</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r>
                        <a:rPr lang="it-IT" sz="1300" u="none" strike="noStrike">
                          <a:effectLst/>
                        </a:rPr>
                        <a:t>0</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dirty="0">
                        <a:solidFill>
                          <a:srgbClr val="000000"/>
                        </a:solidFill>
                        <a:effectLst/>
                        <a:latin typeface="Calibri" panose="020F0502020204030204" pitchFamily="34" charset="0"/>
                      </a:endParaRPr>
                    </a:p>
                  </a:txBody>
                  <a:tcPr marL="9661" marR="9661" marT="9661" marB="0" anchor="b"/>
                </a:tc>
                <a:extLst>
                  <a:ext uri="{0D108BD9-81ED-4DB2-BD59-A6C34878D82A}">
                    <a16:rowId xmlns:a16="http://schemas.microsoft.com/office/drawing/2014/main" val="173557776"/>
                  </a:ext>
                </a:extLst>
              </a:tr>
              <a:tr h="218995">
                <a:tc>
                  <a:txBody>
                    <a:bodyPr/>
                    <a:lstStyle/>
                    <a:p>
                      <a:pPr algn="ctr" fontAlgn="b"/>
                      <a:r>
                        <a:rPr lang="it-IT" sz="1300" u="none" strike="noStrike" dirty="0">
                          <a:effectLst/>
                        </a:rPr>
                        <a:t>G.15</a:t>
                      </a:r>
                      <a:endParaRPr lang="it-IT" sz="1300" b="0" i="0" u="none" strike="noStrike" dirty="0">
                        <a:solidFill>
                          <a:srgbClr val="000000"/>
                        </a:solidFill>
                        <a:effectLst/>
                        <a:latin typeface="Calibri" panose="020F0502020204030204" pitchFamily="34" charset="0"/>
                      </a:endParaRPr>
                    </a:p>
                  </a:txBody>
                  <a:tcPr marL="9661" marR="9661" marT="9661" marB="0" anchor="b"/>
                </a:tc>
                <a:tc>
                  <a:txBody>
                    <a:bodyPr/>
                    <a:lstStyle/>
                    <a:p>
                      <a:pPr algn="l" fontAlgn="b"/>
                      <a:r>
                        <a:rPr lang="it-IT" sz="1300" u="none" strike="noStrike">
                          <a:effectLst/>
                        </a:rPr>
                        <a:t>Fermilab technical coordination (ELO)</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ctr" fontAlgn="b"/>
                      <a:r>
                        <a:rPr lang="it-IT" sz="1300" u="none" strike="noStrike">
                          <a:effectLst/>
                        </a:rPr>
                        <a:t>Y</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r>
                        <a:rPr lang="it-IT" sz="1300" u="none" strike="noStrike">
                          <a:effectLst/>
                        </a:rPr>
                        <a:t>0</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r>
                        <a:rPr lang="it-IT" sz="1300" u="none" strike="noStrike" dirty="0">
                          <a:effectLst/>
                        </a:rPr>
                        <a:t>100</a:t>
                      </a:r>
                      <a:endParaRPr lang="it-IT" sz="1300" b="0" i="0" u="none" strike="noStrike" dirty="0">
                        <a:solidFill>
                          <a:srgbClr val="000000"/>
                        </a:solidFill>
                        <a:effectLst/>
                        <a:latin typeface="Calibri" panose="020F0502020204030204" pitchFamily="34" charset="0"/>
                      </a:endParaRPr>
                    </a:p>
                  </a:txBody>
                  <a:tcPr marL="9661" marR="9661" marT="9661" marB="0" anchor="b"/>
                </a:tc>
                <a:tc>
                  <a:txBody>
                    <a:bodyPr/>
                    <a:lstStyle/>
                    <a:p>
                      <a:pPr algn="r" fontAlgn="b"/>
                      <a:r>
                        <a:rPr lang="it-IT" sz="1300" u="none" strike="noStrike">
                          <a:effectLst/>
                        </a:rPr>
                        <a:t>0</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extLst>
                  <a:ext uri="{0D108BD9-81ED-4DB2-BD59-A6C34878D82A}">
                    <a16:rowId xmlns:a16="http://schemas.microsoft.com/office/drawing/2014/main" val="3253016441"/>
                  </a:ext>
                </a:extLst>
              </a:tr>
              <a:tr h="206111">
                <a:tc>
                  <a:txBody>
                    <a:bodyPr/>
                    <a:lstStyle/>
                    <a:p>
                      <a:pPr algn="ctr" fontAlgn="b"/>
                      <a:r>
                        <a:rPr lang="it-IT" sz="1300" u="none" strike="noStrike" dirty="0">
                          <a:effectLst/>
                        </a:rPr>
                        <a:t>G.16</a:t>
                      </a:r>
                      <a:endParaRPr lang="it-IT" sz="1300" b="0" i="0" u="none" strike="noStrike" dirty="0">
                        <a:solidFill>
                          <a:srgbClr val="000000"/>
                        </a:solidFill>
                        <a:effectLst/>
                        <a:latin typeface="Calibri" panose="020F0502020204030204" pitchFamily="34" charset="0"/>
                      </a:endParaRPr>
                    </a:p>
                  </a:txBody>
                  <a:tcPr marL="9661" marR="9661" marT="9661" marB="0" anchor="b"/>
                </a:tc>
                <a:tc>
                  <a:txBody>
                    <a:bodyPr/>
                    <a:lstStyle/>
                    <a:p>
                      <a:pPr algn="l" fontAlgn="b"/>
                      <a:r>
                        <a:rPr lang="it-IT" sz="1300" u="none" strike="noStrike">
                          <a:effectLst/>
                        </a:rPr>
                        <a:t>Safety management</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ctr" fontAlgn="b"/>
                      <a:r>
                        <a:rPr lang="it-IT" sz="1300" u="none" strike="noStrike">
                          <a:effectLst/>
                        </a:rPr>
                        <a:t>Y</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r>
                        <a:rPr lang="it-IT" sz="1300" u="none" strike="noStrike">
                          <a:effectLst/>
                        </a:rPr>
                        <a:t>0</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r>
                        <a:rPr lang="it-IT" sz="1300" u="none" strike="noStrike" dirty="0">
                          <a:effectLst/>
                        </a:rPr>
                        <a:t>100</a:t>
                      </a:r>
                      <a:endParaRPr lang="it-IT" sz="1300" b="0" i="0" u="none" strike="noStrike" dirty="0">
                        <a:solidFill>
                          <a:srgbClr val="000000"/>
                        </a:solidFill>
                        <a:effectLst/>
                        <a:latin typeface="Calibri" panose="020F0502020204030204" pitchFamily="34" charset="0"/>
                      </a:endParaRPr>
                    </a:p>
                  </a:txBody>
                  <a:tcPr marL="9661" marR="9661" marT="9661" marB="0" anchor="b"/>
                </a:tc>
                <a:tc>
                  <a:txBody>
                    <a:bodyPr/>
                    <a:lstStyle/>
                    <a:p>
                      <a:pPr algn="r" fontAlgn="b"/>
                      <a:r>
                        <a:rPr lang="it-IT" sz="1300" u="none" strike="noStrike" dirty="0">
                          <a:effectLst/>
                        </a:rPr>
                        <a:t>0</a:t>
                      </a:r>
                      <a:endParaRPr lang="it-IT" sz="1300" b="0" i="0" u="none" strike="noStrike" dirty="0">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extLst>
                  <a:ext uri="{0D108BD9-81ED-4DB2-BD59-A6C34878D82A}">
                    <a16:rowId xmlns:a16="http://schemas.microsoft.com/office/drawing/2014/main" val="1573776057"/>
                  </a:ext>
                </a:extLst>
              </a:tr>
              <a:tr h="206111">
                <a:tc>
                  <a:txBody>
                    <a:bodyPr/>
                    <a:lstStyle/>
                    <a:p>
                      <a:pPr algn="ctr" fontAlgn="b"/>
                      <a:r>
                        <a:rPr lang="it-IT" sz="1300" u="none" strike="noStrike" dirty="0">
                          <a:effectLst/>
                        </a:rPr>
                        <a:t>G.17</a:t>
                      </a:r>
                      <a:endParaRPr lang="it-IT" sz="1300" b="0" i="0" u="none" strike="noStrike" dirty="0">
                        <a:solidFill>
                          <a:srgbClr val="000000"/>
                        </a:solidFill>
                        <a:effectLst/>
                        <a:latin typeface="Calibri" panose="020F0502020204030204" pitchFamily="34" charset="0"/>
                      </a:endParaRPr>
                    </a:p>
                  </a:txBody>
                  <a:tcPr marL="9661" marR="9661" marT="9661" marB="0" anchor="b"/>
                </a:tc>
                <a:tc>
                  <a:txBody>
                    <a:bodyPr/>
                    <a:lstStyle/>
                    <a:p>
                      <a:pPr algn="l" fontAlgn="b"/>
                      <a:r>
                        <a:rPr lang="it-IT" sz="1300" u="none" strike="noStrike">
                          <a:effectLst/>
                        </a:rPr>
                        <a:t>Project management</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ctr" fontAlgn="b"/>
                      <a:r>
                        <a:rPr lang="it-IT" sz="1300" u="none" strike="noStrike">
                          <a:effectLst/>
                        </a:rPr>
                        <a:t>Y</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r>
                        <a:rPr lang="it-IT" sz="1300" u="none" strike="noStrike">
                          <a:effectLst/>
                        </a:rPr>
                        <a:t>0</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r>
                        <a:rPr lang="it-IT" sz="1300" u="none" strike="noStrike">
                          <a:effectLst/>
                        </a:rPr>
                        <a:t>100</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r" fontAlgn="b"/>
                      <a:r>
                        <a:rPr lang="it-IT" sz="1300" u="none" strike="noStrike">
                          <a:effectLst/>
                        </a:rPr>
                        <a:t>0</a:t>
                      </a:r>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a:solidFill>
                          <a:srgbClr val="000000"/>
                        </a:solidFill>
                        <a:effectLst/>
                        <a:latin typeface="Calibri" panose="020F0502020204030204" pitchFamily="34" charset="0"/>
                      </a:endParaRPr>
                    </a:p>
                  </a:txBody>
                  <a:tcPr marL="9661" marR="9661" marT="9661" marB="0" anchor="b"/>
                </a:tc>
                <a:tc>
                  <a:txBody>
                    <a:bodyPr/>
                    <a:lstStyle/>
                    <a:p>
                      <a:pPr algn="l" fontAlgn="b"/>
                      <a:endParaRPr lang="it-IT" sz="1300" b="0" i="0" u="none" strike="noStrike" dirty="0">
                        <a:solidFill>
                          <a:srgbClr val="000000"/>
                        </a:solidFill>
                        <a:effectLst/>
                        <a:latin typeface="Calibri" panose="020F0502020204030204" pitchFamily="34" charset="0"/>
                      </a:endParaRPr>
                    </a:p>
                  </a:txBody>
                  <a:tcPr marL="9661" marR="9661" marT="9661" marB="0" anchor="b"/>
                </a:tc>
                <a:extLst>
                  <a:ext uri="{0D108BD9-81ED-4DB2-BD59-A6C34878D82A}">
                    <a16:rowId xmlns:a16="http://schemas.microsoft.com/office/drawing/2014/main" val="1016415488"/>
                  </a:ext>
                </a:extLst>
              </a:tr>
            </a:tbl>
          </a:graphicData>
        </a:graphic>
      </p:graphicFrame>
    </p:spTree>
    <p:extLst>
      <p:ext uri="{BB962C8B-B14F-4D97-AF65-F5344CB8AC3E}">
        <p14:creationId xmlns:p14="http://schemas.microsoft.com/office/powerpoint/2010/main" val="32542639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9907706" cy="492369"/>
          </a:xfrm>
        </p:spPr>
        <p:txBody>
          <a:bodyPr>
            <a:noAutofit/>
          </a:bodyPr>
          <a:lstStyle/>
          <a:p>
            <a:r>
              <a:rPr lang="en-US" sz="3200" b="1" dirty="0">
                <a:solidFill>
                  <a:schemeClr val="accent5">
                    <a:lumMod val="50000"/>
                  </a:schemeClr>
                </a:solidFill>
              </a:rPr>
              <a:t>SAND internal detectors</a:t>
            </a:r>
          </a:p>
        </p:txBody>
      </p:sp>
      <p:pic>
        <p:nvPicPr>
          <p:cNvPr id="3" name="Picture 2">
            <a:extLst>
              <a:ext uri="{FF2B5EF4-FFF2-40B4-BE49-F238E27FC236}">
                <a16:creationId xmlns:a16="http://schemas.microsoft.com/office/drawing/2014/main" id="{20CDFB43-D463-114F-860F-D8A35AACC201}"/>
              </a:ext>
            </a:extLst>
          </p:cNvPr>
          <p:cNvPicPr>
            <a:picLocks noChangeAspect="1"/>
          </p:cNvPicPr>
          <p:nvPr/>
        </p:nvPicPr>
        <p:blipFill rotWithShape="1">
          <a:blip r:embed="rId2"/>
          <a:srcRect t="21185" b="13185"/>
          <a:stretch/>
        </p:blipFill>
        <p:spPr>
          <a:xfrm>
            <a:off x="0" y="1452880"/>
            <a:ext cx="12192000" cy="4500880"/>
          </a:xfrm>
          <a:prstGeom prst="rect">
            <a:avLst/>
          </a:prstGeom>
        </p:spPr>
      </p:pic>
    </p:spTree>
    <p:extLst>
      <p:ext uri="{BB962C8B-B14F-4D97-AF65-F5344CB8AC3E}">
        <p14:creationId xmlns:p14="http://schemas.microsoft.com/office/powerpoint/2010/main" val="24062941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58944" y="143032"/>
            <a:ext cx="9907706" cy="492369"/>
          </a:xfrm>
        </p:spPr>
        <p:txBody>
          <a:bodyPr>
            <a:noAutofit/>
          </a:bodyPr>
          <a:lstStyle/>
          <a:p>
            <a:r>
              <a:rPr lang="en-US" sz="3200" b="1" dirty="0">
                <a:solidFill>
                  <a:schemeClr val="accent5">
                    <a:lumMod val="50000"/>
                  </a:schemeClr>
                </a:solidFill>
              </a:rPr>
              <a:t>Events from </a:t>
            </a:r>
            <a:r>
              <a:rPr lang="en-US" sz="3200" b="1" dirty="0">
                <a:solidFill>
                  <a:schemeClr val="accent5">
                    <a:lumMod val="50000"/>
                  </a:schemeClr>
                </a:solidFill>
                <a:latin typeface="Symbol" pitchFamily="2" charset="2"/>
              </a:rPr>
              <a:t>n</a:t>
            </a:r>
            <a:r>
              <a:rPr lang="en-US" sz="3200" b="1" baseline="-25000" dirty="0">
                <a:solidFill>
                  <a:schemeClr val="accent5">
                    <a:lumMod val="50000"/>
                  </a:schemeClr>
                </a:solidFill>
                <a:latin typeface="Symbol" pitchFamily="2" charset="2"/>
              </a:rPr>
              <a:t>m</a:t>
            </a:r>
            <a:r>
              <a:rPr lang="en-US" sz="3200" b="1" dirty="0">
                <a:solidFill>
                  <a:schemeClr val="accent5">
                    <a:lumMod val="50000"/>
                  </a:schemeClr>
                </a:solidFill>
              </a:rPr>
              <a:t>-CC interaction in GRAIN</a:t>
            </a:r>
          </a:p>
        </p:txBody>
      </p:sp>
      <p:pic>
        <p:nvPicPr>
          <p:cNvPr id="7" name="Immagine 9">
            <a:extLst>
              <a:ext uri="{FF2B5EF4-FFF2-40B4-BE49-F238E27FC236}">
                <a16:creationId xmlns:a16="http://schemas.microsoft.com/office/drawing/2014/main" id="{DDD49B92-2A17-B340-A1CE-2A0B08D4A345}"/>
              </a:ext>
            </a:extLst>
          </p:cNvPr>
          <p:cNvPicPr>
            <a:picLocks noChangeAspect="1"/>
          </p:cNvPicPr>
          <p:nvPr/>
        </p:nvPicPr>
        <p:blipFill>
          <a:blip r:embed="rId2"/>
          <a:stretch>
            <a:fillRect/>
          </a:stretch>
        </p:blipFill>
        <p:spPr>
          <a:xfrm>
            <a:off x="3861946" y="960498"/>
            <a:ext cx="2593295" cy="2497889"/>
          </a:xfrm>
          <a:prstGeom prst="rect">
            <a:avLst/>
          </a:prstGeom>
        </p:spPr>
      </p:pic>
      <p:pic>
        <p:nvPicPr>
          <p:cNvPr id="8" name="Immagine 10">
            <a:extLst>
              <a:ext uri="{FF2B5EF4-FFF2-40B4-BE49-F238E27FC236}">
                <a16:creationId xmlns:a16="http://schemas.microsoft.com/office/drawing/2014/main" id="{954564BA-5A74-B745-9391-8619D25E5510}"/>
              </a:ext>
            </a:extLst>
          </p:cNvPr>
          <p:cNvPicPr>
            <a:picLocks noChangeAspect="1"/>
          </p:cNvPicPr>
          <p:nvPr/>
        </p:nvPicPr>
        <p:blipFill>
          <a:blip r:embed="rId3"/>
          <a:stretch>
            <a:fillRect/>
          </a:stretch>
        </p:blipFill>
        <p:spPr>
          <a:xfrm>
            <a:off x="892357" y="944198"/>
            <a:ext cx="2593294" cy="2543717"/>
          </a:xfrm>
          <a:prstGeom prst="rect">
            <a:avLst/>
          </a:prstGeom>
        </p:spPr>
      </p:pic>
      <p:sp>
        <p:nvSpPr>
          <p:cNvPr id="9" name="CasellaDiTesto 11">
            <a:extLst>
              <a:ext uri="{FF2B5EF4-FFF2-40B4-BE49-F238E27FC236}">
                <a16:creationId xmlns:a16="http://schemas.microsoft.com/office/drawing/2014/main" id="{FB2C1D00-15F6-1749-AD0D-1C5CC1BE0F38}"/>
              </a:ext>
            </a:extLst>
          </p:cNvPr>
          <p:cNvSpPr txBox="1"/>
          <p:nvPr/>
        </p:nvSpPr>
        <p:spPr>
          <a:xfrm>
            <a:off x="580001" y="1136598"/>
            <a:ext cx="1344300" cy="338554"/>
          </a:xfrm>
          <a:prstGeom prst="rect">
            <a:avLst/>
          </a:prstGeom>
          <a:noFill/>
        </p:spPr>
        <p:txBody>
          <a:bodyPr wrap="square" rtlCol="0">
            <a:spAutoFit/>
          </a:bodyPr>
          <a:lstStyle/>
          <a:p>
            <a:r>
              <a:rPr lang="it-IT" sz="1600" b="1" dirty="0" err="1"/>
              <a:t>LAr</a:t>
            </a:r>
            <a:r>
              <a:rPr lang="it-IT" sz="1600" b="1" dirty="0"/>
              <a:t> target</a:t>
            </a:r>
          </a:p>
        </p:txBody>
      </p:sp>
      <p:sp>
        <p:nvSpPr>
          <p:cNvPr id="10" name="CasellaDiTesto 12">
            <a:extLst>
              <a:ext uri="{FF2B5EF4-FFF2-40B4-BE49-F238E27FC236}">
                <a16:creationId xmlns:a16="http://schemas.microsoft.com/office/drawing/2014/main" id="{D2152F24-1658-5D40-B417-425AEA1C55E0}"/>
              </a:ext>
            </a:extLst>
          </p:cNvPr>
          <p:cNvSpPr txBox="1"/>
          <p:nvPr/>
        </p:nvSpPr>
        <p:spPr>
          <a:xfrm>
            <a:off x="788810" y="2642808"/>
            <a:ext cx="791248" cy="338554"/>
          </a:xfrm>
          <a:prstGeom prst="rect">
            <a:avLst/>
          </a:prstGeom>
          <a:noFill/>
        </p:spPr>
        <p:txBody>
          <a:bodyPr wrap="square" rtlCol="0">
            <a:spAutoFit/>
          </a:bodyPr>
          <a:lstStyle/>
          <a:p>
            <a:r>
              <a:rPr lang="it-IT" sz="1600" b="1" dirty="0"/>
              <a:t>ECAL</a:t>
            </a:r>
          </a:p>
        </p:txBody>
      </p:sp>
      <p:cxnSp>
        <p:nvCxnSpPr>
          <p:cNvPr id="11" name="Connettore 2 13">
            <a:extLst>
              <a:ext uri="{FF2B5EF4-FFF2-40B4-BE49-F238E27FC236}">
                <a16:creationId xmlns:a16="http://schemas.microsoft.com/office/drawing/2014/main" id="{B080D099-1986-2146-82FE-68BC40ABB2B3}"/>
              </a:ext>
            </a:extLst>
          </p:cNvPr>
          <p:cNvCxnSpPr>
            <a:cxnSpLocks/>
          </p:cNvCxnSpPr>
          <p:nvPr/>
        </p:nvCxnSpPr>
        <p:spPr>
          <a:xfrm>
            <a:off x="1167205" y="2700842"/>
            <a:ext cx="85906" cy="253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Connettore 2 14">
            <a:extLst>
              <a:ext uri="{FF2B5EF4-FFF2-40B4-BE49-F238E27FC236}">
                <a16:creationId xmlns:a16="http://schemas.microsoft.com/office/drawing/2014/main" id="{A22405DE-7C5A-5848-AC4E-E470E726D936}"/>
              </a:ext>
            </a:extLst>
          </p:cNvPr>
          <p:cNvCxnSpPr>
            <a:cxnSpLocks/>
          </p:cNvCxnSpPr>
          <p:nvPr/>
        </p:nvCxnSpPr>
        <p:spPr>
          <a:xfrm>
            <a:off x="973113" y="1422093"/>
            <a:ext cx="214475" cy="5897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Connettore 2 15">
            <a:extLst>
              <a:ext uri="{FF2B5EF4-FFF2-40B4-BE49-F238E27FC236}">
                <a16:creationId xmlns:a16="http://schemas.microsoft.com/office/drawing/2014/main" id="{D1D22E9E-FA6A-C447-A543-D349F979E588}"/>
              </a:ext>
            </a:extLst>
          </p:cNvPr>
          <p:cNvCxnSpPr>
            <a:cxnSpLocks/>
          </p:cNvCxnSpPr>
          <p:nvPr/>
        </p:nvCxnSpPr>
        <p:spPr>
          <a:xfrm>
            <a:off x="1988886" y="1430113"/>
            <a:ext cx="20918" cy="5528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CasellaDiTesto 16">
            <a:extLst>
              <a:ext uri="{FF2B5EF4-FFF2-40B4-BE49-F238E27FC236}">
                <a16:creationId xmlns:a16="http://schemas.microsoft.com/office/drawing/2014/main" id="{15DDDE07-9F27-3E4F-8014-C201A206471B}"/>
              </a:ext>
            </a:extLst>
          </p:cNvPr>
          <p:cNvSpPr txBox="1"/>
          <p:nvPr/>
        </p:nvSpPr>
        <p:spPr>
          <a:xfrm>
            <a:off x="1785276" y="1169450"/>
            <a:ext cx="916834" cy="338554"/>
          </a:xfrm>
          <a:prstGeom prst="rect">
            <a:avLst/>
          </a:prstGeom>
          <a:noFill/>
        </p:spPr>
        <p:txBody>
          <a:bodyPr wrap="square" rtlCol="0">
            <a:spAutoFit/>
          </a:bodyPr>
          <a:lstStyle/>
          <a:p>
            <a:r>
              <a:rPr lang="it-IT" sz="1600" b="1" dirty="0"/>
              <a:t>STT</a:t>
            </a:r>
          </a:p>
        </p:txBody>
      </p:sp>
      <p:sp>
        <p:nvSpPr>
          <p:cNvPr id="15" name="CasellaDiTesto 17">
            <a:extLst>
              <a:ext uri="{FF2B5EF4-FFF2-40B4-BE49-F238E27FC236}">
                <a16:creationId xmlns:a16="http://schemas.microsoft.com/office/drawing/2014/main" id="{8A2C0BFC-07D0-1B42-BA98-F0025513770A}"/>
              </a:ext>
            </a:extLst>
          </p:cNvPr>
          <p:cNvSpPr txBox="1"/>
          <p:nvPr/>
        </p:nvSpPr>
        <p:spPr>
          <a:xfrm>
            <a:off x="6927595" y="1077207"/>
            <a:ext cx="4093046" cy="2062103"/>
          </a:xfrm>
          <a:prstGeom prst="rect">
            <a:avLst/>
          </a:prstGeom>
          <a:noFill/>
          <a:ln>
            <a:solidFill>
              <a:srgbClr val="002060"/>
            </a:solidFill>
          </a:ln>
        </p:spPr>
        <p:txBody>
          <a:bodyPr wrap="square" rtlCol="0">
            <a:spAutoFit/>
          </a:bodyPr>
          <a:lstStyle/>
          <a:p>
            <a:pPr marL="285750" indent="-285750">
              <a:buFont typeface="Arial" panose="020B0604020202020204" pitchFamily="34" charset="0"/>
              <a:buChar char="•"/>
            </a:pPr>
            <a:r>
              <a:rPr lang="it-IT" dirty="0">
                <a:latin typeface="Helvetica" panose="020B0604020202020204" pitchFamily="34" charset="0"/>
                <a:cs typeface="Helvetica" panose="020B0604020202020204" pitchFamily="34" charset="0"/>
              </a:rPr>
              <a:t>CC-</a:t>
            </a:r>
            <a:r>
              <a:rPr lang="it-IT" sz="2000" dirty="0">
                <a:latin typeface="Symbol" panose="05050102010706020507" pitchFamily="18" charset="2"/>
                <a:cs typeface="Helvetica" panose="020B0604020202020204" pitchFamily="34" charset="0"/>
              </a:rPr>
              <a:t>n</a:t>
            </a:r>
            <a:r>
              <a:rPr lang="it-IT" sz="2000" baseline="-25000" dirty="0">
                <a:latin typeface="Symbol" panose="05050102010706020507" pitchFamily="18" charset="2"/>
                <a:cs typeface="Helvetica" panose="020B0604020202020204" pitchFamily="34" charset="0"/>
              </a:rPr>
              <a:t>m</a:t>
            </a:r>
            <a:r>
              <a:rPr lang="it-IT" dirty="0">
                <a:latin typeface="Helvetica" panose="020B0604020202020204" pitchFamily="34" charset="0"/>
                <a:cs typeface="Helvetica" panose="020B0604020202020204" pitchFamily="34" charset="0"/>
              </a:rPr>
              <a:t> interactions by FLUKA</a:t>
            </a:r>
          </a:p>
          <a:p>
            <a:endParaRPr lang="it-IT" sz="800"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it-IT" dirty="0">
                <a:latin typeface="Helvetica" panose="020B0604020202020204" pitchFamily="34" charset="0"/>
                <a:cs typeface="Helvetica" panose="020B0604020202020204" pitchFamily="34" charset="0"/>
              </a:rPr>
              <a:t>Event </a:t>
            </a:r>
            <a:r>
              <a:rPr lang="it-IT" dirty="0" err="1">
                <a:latin typeface="Helvetica" panose="020B0604020202020204" pitchFamily="34" charset="0"/>
                <a:cs typeface="Helvetica" panose="020B0604020202020204" pitchFamily="34" charset="0"/>
              </a:rPr>
              <a:t>reconstruction</a:t>
            </a:r>
            <a:r>
              <a:rPr lang="it-IT" dirty="0">
                <a:latin typeface="Helvetica" panose="020B0604020202020204" pitchFamily="34" charset="0"/>
                <a:cs typeface="Helvetica" panose="020B0604020202020204" pitchFamily="34" charset="0"/>
              </a:rPr>
              <a:t> in SAND by STT and ECAL</a:t>
            </a:r>
          </a:p>
          <a:p>
            <a:endParaRPr lang="it-IT" sz="1000" dirty="0">
              <a:latin typeface="Helvetica" panose="020B0604020202020204" pitchFamily="34" charset="0"/>
              <a:cs typeface="Helvetica" panose="020B0604020202020204" pitchFamily="34" charset="0"/>
            </a:endParaRPr>
          </a:p>
          <a:p>
            <a:pPr marL="285750" indent="-285750">
              <a:buFont typeface="Wingdings" panose="05000000000000000000" pitchFamily="2" charset="2"/>
              <a:buChar char="Ø"/>
            </a:pPr>
            <a:r>
              <a:rPr lang="it-IT" b="1" dirty="0">
                <a:latin typeface="Helvetica" panose="020B0604020202020204" pitchFamily="34" charset="0"/>
                <a:cs typeface="Helvetica" panose="020B0604020202020204" pitchFamily="34" charset="0"/>
              </a:rPr>
              <a:t>Features of neutrino </a:t>
            </a:r>
            <a:r>
              <a:rPr lang="it-IT" b="1" dirty="0" err="1">
                <a:latin typeface="Helvetica" panose="020B0604020202020204" pitchFamily="34" charset="0"/>
                <a:cs typeface="Helvetica" panose="020B0604020202020204" pitchFamily="34" charset="0"/>
              </a:rPr>
              <a:t>beam</a:t>
            </a:r>
            <a:r>
              <a:rPr lang="it-IT" b="1" dirty="0">
                <a:latin typeface="Helvetica" panose="020B0604020202020204" pitchFamily="34" charset="0"/>
                <a:cs typeface="Helvetica" panose="020B0604020202020204" pitchFamily="34" charset="0"/>
              </a:rPr>
              <a:t> (</a:t>
            </a:r>
            <a:r>
              <a:rPr lang="it-IT" b="1" dirty="0" err="1">
                <a:latin typeface="Helvetica" panose="020B0604020202020204" pitchFamily="34" charset="0"/>
                <a:cs typeface="Helvetica" panose="020B0604020202020204" pitchFamily="34" charset="0"/>
              </a:rPr>
              <a:t>flux</a:t>
            </a:r>
            <a:r>
              <a:rPr lang="it-IT" b="1" dirty="0">
                <a:latin typeface="Helvetica" panose="020B0604020202020204" pitchFamily="34" charset="0"/>
                <a:cs typeface="Helvetica" panose="020B0604020202020204" pitchFamily="34" charset="0"/>
              </a:rPr>
              <a:t>, </a:t>
            </a:r>
            <a:r>
              <a:rPr lang="it-IT" b="1" dirty="0" err="1">
                <a:latin typeface="Helvetica" panose="020B0604020202020204" pitchFamily="34" charset="0"/>
                <a:cs typeface="Helvetica" panose="020B0604020202020204" pitchFamily="34" charset="0"/>
              </a:rPr>
              <a:t>flavors</a:t>
            </a:r>
            <a:r>
              <a:rPr lang="it-IT" b="1" dirty="0">
                <a:latin typeface="Helvetica" panose="020B0604020202020204" pitchFamily="34" charset="0"/>
                <a:cs typeface="Helvetica" panose="020B0604020202020204" pitchFamily="34" charset="0"/>
              </a:rPr>
              <a:t>, ..) and of </a:t>
            </a:r>
            <a:r>
              <a:rPr lang="it-IT" b="1" dirty="0">
                <a:latin typeface="Symbol" panose="05050102010706020507" pitchFamily="18" charset="2"/>
                <a:cs typeface="Helvetica" panose="020B0604020202020204" pitchFamily="34" charset="0"/>
              </a:rPr>
              <a:t>n</a:t>
            </a:r>
            <a:r>
              <a:rPr lang="it-IT" b="1" baseline="-25000" dirty="0">
                <a:latin typeface="Symbol" panose="05050102010706020507" pitchFamily="18" charset="2"/>
                <a:cs typeface="Helvetica" panose="020B0604020202020204" pitchFamily="34" charset="0"/>
              </a:rPr>
              <a:t>m</a:t>
            </a:r>
            <a:r>
              <a:rPr lang="it-IT" b="1" dirty="0">
                <a:latin typeface="Symbol" panose="05050102010706020507" pitchFamily="18" charset="2"/>
                <a:cs typeface="Helvetica" panose="020B0604020202020204" pitchFamily="34" charset="0"/>
              </a:rPr>
              <a:t> </a:t>
            </a:r>
            <a:r>
              <a:rPr lang="it-IT" b="1" dirty="0">
                <a:latin typeface="Helvetica" panose="020B0604020202020204" pitchFamily="34" charset="0"/>
                <a:cs typeface="Helvetica" panose="020B0604020202020204" pitchFamily="34" charset="0"/>
              </a:rPr>
              <a:t>interactions in </a:t>
            </a:r>
            <a:r>
              <a:rPr lang="it-IT" b="1" dirty="0" err="1">
                <a:latin typeface="Helvetica" panose="020B0604020202020204" pitchFamily="34" charset="0"/>
                <a:cs typeface="Helvetica" panose="020B0604020202020204" pitchFamily="34" charset="0"/>
              </a:rPr>
              <a:t>LAr</a:t>
            </a:r>
            <a:endParaRPr lang="it-IT" b="1" dirty="0">
              <a:latin typeface="Helvetica" panose="020B0604020202020204" pitchFamily="34" charset="0"/>
              <a:cs typeface="Helvetica" panose="020B0604020202020204" pitchFamily="34" charset="0"/>
            </a:endParaRPr>
          </a:p>
        </p:txBody>
      </p:sp>
      <p:pic>
        <p:nvPicPr>
          <p:cNvPr id="17" name="Immagine 18">
            <a:extLst>
              <a:ext uri="{FF2B5EF4-FFF2-40B4-BE49-F238E27FC236}">
                <a16:creationId xmlns:a16="http://schemas.microsoft.com/office/drawing/2014/main" id="{98BE0347-4090-5D46-BE5B-0780E77DFA57}"/>
              </a:ext>
            </a:extLst>
          </p:cNvPr>
          <p:cNvPicPr>
            <a:picLocks noChangeAspect="1"/>
          </p:cNvPicPr>
          <p:nvPr/>
        </p:nvPicPr>
        <p:blipFill>
          <a:blip r:embed="rId4"/>
          <a:stretch>
            <a:fillRect/>
          </a:stretch>
        </p:blipFill>
        <p:spPr>
          <a:xfrm>
            <a:off x="419232" y="3905021"/>
            <a:ext cx="3213037" cy="2447264"/>
          </a:xfrm>
          <a:prstGeom prst="rect">
            <a:avLst/>
          </a:prstGeom>
        </p:spPr>
      </p:pic>
      <p:sp>
        <p:nvSpPr>
          <p:cNvPr id="18" name="CasellaDiTesto 19">
            <a:extLst>
              <a:ext uri="{FF2B5EF4-FFF2-40B4-BE49-F238E27FC236}">
                <a16:creationId xmlns:a16="http://schemas.microsoft.com/office/drawing/2014/main" id="{1956FB92-A590-C440-9AE3-17B47E182B65}"/>
              </a:ext>
            </a:extLst>
          </p:cNvPr>
          <p:cNvSpPr txBox="1"/>
          <p:nvPr/>
        </p:nvSpPr>
        <p:spPr>
          <a:xfrm>
            <a:off x="1334213" y="5335017"/>
            <a:ext cx="2083374" cy="369332"/>
          </a:xfrm>
          <a:prstGeom prst="rect">
            <a:avLst/>
          </a:prstGeom>
          <a:noFill/>
        </p:spPr>
        <p:txBody>
          <a:bodyPr wrap="square">
            <a:spAutoFit/>
          </a:bodyPr>
          <a:lstStyle/>
          <a:p>
            <a:pPr fontAlgn="auto">
              <a:spcBef>
                <a:spcPts val="0"/>
              </a:spcBef>
              <a:spcAft>
                <a:spcPts val="0"/>
              </a:spcAft>
              <a:defRPr/>
            </a:pPr>
            <a:r>
              <a:rPr lang="it-IT" b="1" dirty="0" err="1">
                <a:solidFill>
                  <a:srgbClr val="0033CC"/>
                </a:solidFill>
                <a:latin typeface="Calibri"/>
                <a:ea typeface="+mn-ea"/>
                <a:cs typeface="+mn-cs"/>
                <a:sym typeface="Symbol" panose="05050102010706020507" pitchFamily="18" charset="2"/>
              </a:rPr>
              <a:t>E</a:t>
            </a:r>
            <a:r>
              <a:rPr lang="it-IT" b="1" baseline="-25000" dirty="0" err="1">
                <a:solidFill>
                  <a:srgbClr val="0033CC"/>
                </a:solidFill>
                <a:latin typeface="Symbol" panose="05050102010706020507" pitchFamily="18" charset="2"/>
                <a:ea typeface="+mn-ea"/>
                <a:cs typeface="+mn-cs"/>
                <a:sym typeface="Symbol" panose="05050102010706020507" pitchFamily="18" charset="2"/>
              </a:rPr>
              <a:t>m-</a:t>
            </a:r>
            <a:r>
              <a:rPr lang="it-IT" b="1" baseline="-25000" dirty="0" err="1">
                <a:solidFill>
                  <a:srgbClr val="0033CC"/>
                </a:solidFill>
                <a:latin typeface="Calibri"/>
                <a:ea typeface="+mn-ea"/>
                <a:cs typeface="+mn-cs"/>
                <a:sym typeface="Symbol" panose="05050102010706020507" pitchFamily="18" charset="2"/>
              </a:rPr>
              <a:t>peak</a:t>
            </a:r>
            <a:r>
              <a:rPr lang="it-IT" b="1" dirty="0">
                <a:solidFill>
                  <a:srgbClr val="0033CC"/>
                </a:solidFill>
                <a:latin typeface="Calibri"/>
                <a:ea typeface="+mn-ea"/>
                <a:cs typeface="+mn-cs"/>
                <a:sym typeface="Symbol" panose="05050102010706020507" pitchFamily="18" charset="2"/>
              </a:rPr>
              <a:t>  12 GeV</a:t>
            </a:r>
            <a:endParaRPr lang="it-IT" b="1" dirty="0">
              <a:solidFill>
                <a:srgbClr val="0033CC"/>
              </a:solidFill>
              <a:latin typeface="Calibri"/>
              <a:ea typeface="+mn-ea"/>
              <a:cs typeface="+mn-cs"/>
            </a:endParaRPr>
          </a:p>
        </p:txBody>
      </p:sp>
      <p:sp>
        <p:nvSpPr>
          <p:cNvPr id="19" name="CasellaDiTesto 20">
            <a:extLst>
              <a:ext uri="{FF2B5EF4-FFF2-40B4-BE49-F238E27FC236}">
                <a16:creationId xmlns:a16="http://schemas.microsoft.com/office/drawing/2014/main" id="{0029AAA0-7BD1-344E-A139-1EB337D3F827}"/>
              </a:ext>
            </a:extLst>
          </p:cNvPr>
          <p:cNvSpPr txBox="1"/>
          <p:nvPr/>
        </p:nvSpPr>
        <p:spPr>
          <a:xfrm>
            <a:off x="567237" y="3475425"/>
            <a:ext cx="3138846" cy="615553"/>
          </a:xfrm>
          <a:prstGeom prst="rect">
            <a:avLst/>
          </a:prstGeom>
          <a:noFill/>
        </p:spPr>
        <p:txBody>
          <a:bodyPr wrap="square" rtlCol="0">
            <a:spAutoFit/>
          </a:bodyPr>
          <a:lstStyle/>
          <a:p>
            <a:pPr fontAlgn="auto">
              <a:spcBef>
                <a:spcPts val="0"/>
              </a:spcBef>
              <a:spcAft>
                <a:spcPts val="0"/>
              </a:spcAft>
              <a:defRPr/>
            </a:pPr>
            <a:r>
              <a:rPr lang="it-IT" sz="1700" b="1" dirty="0" err="1">
                <a:solidFill>
                  <a:srgbClr val="0033CC"/>
                </a:solidFill>
                <a:latin typeface="Calibri"/>
                <a:ea typeface="+mn-ea"/>
                <a:cs typeface="+mn-cs"/>
              </a:rPr>
              <a:t>Spectrum</a:t>
            </a:r>
            <a:r>
              <a:rPr lang="it-IT" sz="1700" b="1" dirty="0">
                <a:solidFill>
                  <a:srgbClr val="0033CC"/>
                </a:solidFill>
                <a:latin typeface="Calibri"/>
                <a:ea typeface="+mn-ea"/>
                <a:cs typeface="+mn-cs"/>
              </a:rPr>
              <a:t> of </a:t>
            </a:r>
            <a:r>
              <a:rPr lang="it-IT" sz="1700" b="1" dirty="0" err="1">
                <a:solidFill>
                  <a:srgbClr val="0033CC"/>
                </a:solidFill>
                <a:latin typeface="Calibri"/>
                <a:ea typeface="+mn-ea"/>
                <a:cs typeface="+mn-cs"/>
              </a:rPr>
              <a:t>interacting</a:t>
            </a:r>
            <a:r>
              <a:rPr lang="it-IT" sz="1700" b="1" dirty="0">
                <a:solidFill>
                  <a:srgbClr val="0033CC"/>
                </a:solidFill>
                <a:latin typeface="Calibri"/>
                <a:ea typeface="+mn-ea"/>
                <a:cs typeface="+mn-cs"/>
              </a:rPr>
              <a:t> </a:t>
            </a:r>
            <a:r>
              <a:rPr lang="it-IT" sz="1700" b="1" dirty="0">
                <a:solidFill>
                  <a:srgbClr val="0033CC"/>
                </a:solidFill>
                <a:latin typeface="Symbol" panose="05050102010706020507" pitchFamily="18" charset="2"/>
                <a:ea typeface="+mn-ea"/>
                <a:cs typeface="+mn-cs"/>
              </a:rPr>
              <a:t>n</a:t>
            </a:r>
            <a:r>
              <a:rPr lang="it-IT" sz="1700" b="1" baseline="-25000" dirty="0">
                <a:solidFill>
                  <a:srgbClr val="0033CC"/>
                </a:solidFill>
                <a:latin typeface="Symbol" panose="05050102010706020507" pitchFamily="18" charset="2"/>
                <a:ea typeface="+mn-ea"/>
                <a:cs typeface="+mn-cs"/>
              </a:rPr>
              <a:t>m</a:t>
            </a:r>
            <a:r>
              <a:rPr lang="it-IT" sz="1700" b="1" dirty="0">
                <a:solidFill>
                  <a:srgbClr val="0033CC"/>
                </a:solidFill>
                <a:latin typeface="Calibri"/>
                <a:ea typeface="+mn-ea"/>
                <a:cs typeface="+mn-cs"/>
              </a:rPr>
              <a:t> and </a:t>
            </a:r>
            <a:r>
              <a:rPr lang="it-IT" sz="1700" b="1" dirty="0" err="1">
                <a:solidFill>
                  <a:srgbClr val="0033CC"/>
                </a:solidFill>
                <a:latin typeface="Calibri"/>
                <a:ea typeface="+mn-ea"/>
                <a:cs typeface="+mn-cs"/>
              </a:rPr>
              <a:t>produced</a:t>
            </a:r>
            <a:r>
              <a:rPr lang="it-IT" sz="1700" b="1" dirty="0">
                <a:solidFill>
                  <a:srgbClr val="0033CC"/>
                </a:solidFill>
                <a:latin typeface="Calibri"/>
                <a:ea typeface="+mn-ea"/>
                <a:cs typeface="+mn-cs"/>
              </a:rPr>
              <a:t> </a:t>
            </a:r>
            <a:r>
              <a:rPr lang="it-IT" sz="1700" b="1" dirty="0" err="1">
                <a:solidFill>
                  <a:srgbClr val="0033CC"/>
                </a:solidFill>
                <a:latin typeface="Calibri"/>
                <a:ea typeface="+mn-ea"/>
                <a:cs typeface="+mn-cs"/>
              </a:rPr>
              <a:t>muons</a:t>
            </a:r>
            <a:endParaRPr lang="it-IT" sz="1700" b="1" dirty="0">
              <a:solidFill>
                <a:srgbClr val="0033CC"/>
              </a:solidFill>
              <a:latin typeface="Calibri"/>
              <a:ea typeface="+mn-ea"/>
              <a:cs typeface="+mn-cs"/>
            </a:endParaRPr>
          </a:p>
        </p:txBody>
      </p:sp>
      <p:sp>
        <p:nvSpPr>
          <p:cNvPr id="20" name="CasellaDiTesto 21">
            <a:extLst>
              <a:ext uri="{FF2B5EF4-FFF2-40B4-BE49-F238E27FC236}">
                <a16:creationId xmlns:a16="http://schemas.microsoft.com/office/drawing/2014/main" id="{A5BBE444-A61F-5741-8D82-609949785DDF}"/>
              </a:ext>
            </a:extLst>
          </p:cNvPr>
          <p:cNvSpPr txBox="1"/>
          <p:nvPr/>
        </p:nvSpPr>
        <p:spPr>
          <a:xfrm>
            <a:off x="1540052" y="4280649"/>
            <a:ext cx="755769" cy="584775"/>
          </a:xfrm>
          <a:prstGeom prst="rect">
            <a:avLst/>
          </a:prstGeom>
          <a:noFill/>
        </p:spPr>
        <p:txBody>
          <a:bodyPr wrap="square" rtlCol="0">
            <a:spAutoFit/>
          </a:bodyPr>
          <a:lstStyle/>
          <a:p>
            <a:r>
              <a:rPr lang="it-IT" sz="1600" b="1" dirty="0">
                <a:latin typeface="Symbol" panose="05050102010706020507" pitchFamily="18" charset="2"/>
              </a:rPr>
              <a:t>n</a:t>
            </a:r>
          </a:p>
          <a:p>
            <a:r>
              <a:rPr lang="it-IT" sz="1600" b="1" dirty="0" err="1">
                <a:solidFill>
                  <a:srgbClr val="0033CC"/>
                </a:solidFill>
              </a:rPr>
              <a:t>muon</a:t>
            </a:r>
            <a:endParaRPr lang="it-IT" sz="1600" b="1" dirty="0">
              <a:solidFill>
                <a:srgbClr val="0033CC"/>
              </a:solidFill>
            </a:endParaRPr>
          </a:p>
        </p:txBody>
      </p:sp>
      <p:pic>
        <p:nvPicPr>
          <p:cNvPr id="21" name="Immagine 22">
            <a:extLst>
              <a:ext uri="{FF2B5EF4-FFF2-40B4-BE49-F238E27FC236}">
                <a16:creationId xmlns:a16="http://schemas.microsoft.com/office/drawing/2014/main" id="{978DBD93-2093-C849-94FB-085B7953375C}"/>
              </a:ext>
            </a:extLst>
          </p:cNvPr>
          <p:cNvPicPr>
            <a:picLocks noChangeAspect="1"/>
          </p:cNvPicPr>
          <p:nvPr/>
        </p:nvPicPr>
        <p:blipFill>
          <a:blip r:embed="rId5"/>
          <a:stretch>
            <a:fillRect/>
          </a:stretch>
        </p:blipFill>
        <p:spPr>
          <a:xfrm>
            <a:off x="3979960" y="4157211"/>
            <a:ext cx="2904342" cy="2167854"/>
          </a:xfrm>
          <a:prstGeom prst="rect">
            <a:avLst/>
          </a:prstGeom>
        </p:spPr>
      </p:pic>
      <p:sp>
        <p:nvSpPr>
          <p:cNvPr id="22" name="CasellaDiTesto 23">
            <a:extLst>
              <a:ext uri="{FF2B5EF4-FFF2-40B4-BE49-F238E27FC236}">
                <a16:creationId xmlns:a16="http://schemas.microsoft.com/office/drawing/2014/main" id="{FDBF3B61-3BEE-A242-A62E-BEAF1BEDA55C}"/>
              </a:ext>
            </a:extLst>
          </p:cNvPr>
          <p:cNvSpPr txBox="1"/>
          <p:nvPr/>
        </p:nvSpPr>
        <p:spPr>
          <a:xfrm>
            <a:off x="4147302" y="3466555"/>
            <a:ext cx="2662247" cy="830997"/>
          </a:xfrm>
          <a:prstGeom prst="rect">
            <a:avLst/>
          </a:prstGeom>
          <a:solidFill>
            <a:schemeClr val="bg1"/>
          </a:solidFill>
        </p:spPr>
        <p:txBody>
          <a:bodyPr wrap="square" rtlCol="0">
            <a:spAutoFit/>
          </a:bodyPr>
          <a:lstStyle/>
          <a:p>
            <a:pPr fontAlgn="auto">
              <a:spcBef>
                <a:spcPts val="0"/>
              </a:spcBef>
              <a:spcAft>
                <a:spcPts val="0"/>
              </a:spcAft>
            </a:pPr>
            <a:r>
              <a:rPr lang="it-IT" sz="1600" b="1" dirty="0" err="1">
                <a:solidFill>
                  <a:srgbClr val="C00000"/>
                </a:solidFill>
                <a:latin typeface="Calibri"/>
                <a:ea typeface="+mn-ea"/>
                <a:cs typeface="+mn-cs"/>
              </a:rPr>
              <a:t>Multiplicity</a:t>
            </a:r>
            <a:r>
              <a:rPr lang="it-IT" sz="1600" b="1" dirty="0">
                <a:solidFill>
                  <a:srgbClr val="C00000"/>
                </a:solidFill>
                <a:latin typeface="Calibri"/>
                <a:ea typeface="+mn-ea"/>
                <a:cs typeface="+mn-cs"/>
              </a:rPr>
              <a:t> of </a:t>
            </a:r>
            <a:r>
              <a:rPr lang="it-IT" sz="1600" b="1" dirty="0" err="1">
                <a:solidFill>
                  <a:srgbClr val="C00000"/>
                </a:solidFill>
                <a:latin typeface="Calibri"/>
                <a:ea typeface="+mn-ea"/>
                <a:cs typeface="+mn-cs"/>
              </a:rPr>
              <a:t>primary</a:t>
            </a:r>
            <a:r>
              <a:rPr lang="it-IT" sz="1600" b="1" dirty="0">
                <a:solidFill>
                  <a:srgbClr val="C00000"/>
                </a:solidFill>
                <a:latin typeface="Calibri"/>
                <a:ea typeface="+mn-ea"/>
                <a:cs typeface="+mn-cs"/>
              </a:rPr>
              <a:t> </a:t>
            </a:r>
            <a:r>
              <a:rPr lang="it-IT" sz="1600" b="1" dirty="0" err="1">
                <a:solidFill>
                  <a:srgbClr val="C00000"/>
                </a:solidFill>
                <a:latin typeface="Calibri"/>
                <a:ea typeface="+mn-ea"/>
                <a:cs typeface="+mn-cs"/>
              </a:rPr>
              <a:t>charged</a:t>
            </a:r>
            <a:r>
              <a:rPr lang="it-IT" sz="1600" b="1" dirty="0">
                <a:solidFill>
                  <a:srgbClr val="C00000"/>
                </a:solidFill>
                <a:latin typeface="Calibri"/>
                <a:ea typeface="+mn-ea"/>
                <a:cs typeface="+mn-cs"/>
              </a:rPr>
              <a:t> </a:t>
            </a:r>
            <a:r>
              <a:rPr lang="it-IT" sz="1600" b="1" dirty="0" err="1">
                <a:solidFill>
                  <a:srgbClr val="C00000"/>
                </a:solidFill>
                <a:latin typeface="Calibri"/>
                <a:ea typeface="+mn-ea"/>
                <a:cs typeface="+mn-cs"/>
              </a:rPr>
              <a:t>particles</a:t>
            </a:r>
            <a:r>
              <a:rPr lang="it-IT" sz="1600" b="1" dirty="0">
                <a:solidFill>
                  <a:srgbClr val="C00000"/>
                </a:solidFill>
                <a:latin typeface="Calibri"/>
                <a:ea typeface="+mn-ea"/>
                <a:cs typeface="+mn-cs"/>
              </a:rPr>
              <a:t> (can </a:t>
            </a:r>
            <a:r>
              <a:rPr lang="it-IT" sz="1600" b="1" dirty="0" err="1">
                <a:solidFill>
                  <a:srgbClr val="C00000"/>
                </a:solidFill>
                <a:latin typeface="Calibri"/>
                <a:ea typeface="+mn-ea"/>
                <a:cs typeface="+mn-cs"/>
              </a:rPr>
              <a:t>depend</a:t>
            </a:r>
            <a:r>
              <a:rPr lang="it-IT" sz="1600" b="1" dirty="0">
                <a:solidFill>
                  <a:srgbClr val="C00000"/>
                </a:solidFill>
                <a:latin typeface="Calibri"/>
                <a:ea typeface="+mn-ea"/>
                <a:cs typeface="+mn-cs"/>
              </a:rPr>
              <a:t> on the generator) </a:t>
            </a:r>
          </a:p>
        </p:txBody>
      </p:sp>
      <p:pic>
        <p:nvPicPr>
          <p:cNvPr id="23" name="Immagine 24">
            <a:extLst>
              <a:ext uri="{FF2B5EF4-FFF2-40B4-BE49-F238E27FC236}">
                <a16:creationId xmlns:a16="http://schemas.microsoft.com/office/drawing/2014/main" id="{A65F641E-5D16-B34E-A137-80CE84176DA5}"/>
              </a:ext>
            </a:extLst>
          </p:cNvPr>
          <p:cNvPicPr>
            <a:picLocks noChangeAspect="1"/>
          </p:cNvPicPr>
          <p:nvPr/>
        </p:nvPicPr>
        <p:blipFill>
          <a:blip r:embed="rId6"/>
          <a:stretch>
            <a:fillRect/>
          </a:stretch>
        </p:blipFill>
        <p:spPr>
          <a:xfrm>
            <a:off x="9087663" y="3455104"/>
            <a:ext cx="1850955" cy="1443013"/>
          </a:xfrm>
          <a:prstGeom prst="rect">
            <a:avLst/>
          </a:prstGeom>
        </p:spPr>
      </p:pic>
      <p:pic>
        <p:nvPicPr>
          <p:cNvPr id="24" name="Immagine 25">
            <a:extLst>
              <a:ext uri="{FF2B5EF4-FFF2-40B4-BE49-F238E27FC236}">
                <a16:creationId xmlns:a16="http://schemas.microsoft.com/office/drawing/2014/main" id="{BC8038D7-376E-8749-96C8-04AC13384803}"/>
              </a:ext>
            </a:extLst>
          </p:cNvPr>
          <p:cNvPicPr>
            <a:picLocks noChangeAspect="1"/>
          </p:cNvPicPr>
          <p:nvPr/>
        </p:nvPicPr>
        <p:blipFill>
          <a:blip r:embed="rId7"/>
          <a:stretch>
            <a:fillRect/>
          </a:stretch>
        </p:blipFill>
        <p:spPr>
          <a:xfrm>
            <a:off x="7397513" y="3462857"/>
            <a:ext cx="1850956" cy="1441600"/>
          </a:xfrm>
          <a:prstGeom prst="rect">
            <a:avLst/>
          </a:prstGeom>
        </p:spPr>
      </p:pic>
      <p:pic>
        <p:nvPicPr>
          <p:cNvPr id="25" name="Immagine 26">
            <a:extLst>
              <a:ext uri="{FF2B5EF4-FFF2-40B4-BE49-F238E27FC236}">
                <a16:creationId xmlns:a16="http://schemas.microsoft.com/office/drawing/2014/main" id="{B915D091-042B-7F47-B9D9-ED507945B121}"/>
              </a:ext>
            </a:extLst>
          </p:cNvPr>
          <p:cNvPicPr>
            <a:picLocks noChangeAspect="1"/>
          </p:cNvPicPr>
          <p:nvPr/>
        </p:nvPicPr>
        <p:blipFill>
          <a:blip r:embed="rId8"/>
          <a:stretch>
            <a:fillRect/>
          </a:stretch>
        </p:blipFill>
        <p:spPr>
          <a:xfrm>
            <a:off x="9115317" y="4801344"/>
            <a:ext cx="1854082" cy="1477536"/>
          </a:xfrm>
          <a:prstGeom prst="rect">
            <a:avLst/>
          </a:prstGeom>
        </p:spPr>
      </p:pic>
      <p:sp>
        <p:nvSpPr>
          <p:cNvPr id="26" name="CasellaDiTesto 27">
            <a:extLst>
              <a:ext uri="{FF2B5EF4-FFF2-40B4-BE49-F238E27FC236}">
                <a16:creationId xmlns:a16="http://schemas.microsoft.com/office/drawing/2014/main" id="{9A9A41FE-2282-5548-9BED-575B2D9F7900}"/>
              </a:ext>
            </a:extLst>
          </p:cNvPr>
          <p:cNvSpPr txBox="1"/>
          <p:nvPr/>
        </p:nvSpPr>
        <p:spPr>
          <a:xfrm>
            <a:off x="8012183" y="3882054"/>
            <a:ext cx="1029772"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err="1">
                <a:ln>
                  <a:noFill/>
                </a:ln>
                <a:solidFill>
                  <a:srgbClr val="002060"/>
                </a:solidFill>
                <a:effectLst/>
                <a:uLnTx/>
                <a:uFillTx/>
                <a:latin typeface="Calibri"/>
                <a:ea typeface="+mn-ea"/>
                <a:cs typeface="+mn-cs"/>
                <a:sym typeface="Symbol" panose="05050102010706020507" pitchFamily="18" charset="2"/>
              </a:rPr>
              <a:t>E</a:t>
            </a:r>
            <a:r>
              <a:rPr kumimoji="0" lang="it-IT" sz="1600" b="1" i="0" u="none" strike="noStrike" kern="1200" cap="none" spc="0" normalizeH="0" baseline="-25000" noProof="0" dirty="0" err="1">
                <a:ln>
                  <a:noFill/>
                </a:ln>
                <a:solidFill>
                  <a:srgbClr val="002060"/>
                </a:solidFill>
                <a:effectLst/>
                <a:uLnTx/>
                <a:uFillTx/>
                <a:latin typeface="Calibri"/>
                <a:ea typeface="+mn-ea"/>
                <a:cs typeface="+mn-cs"/>
                <a:sym typeface="Symbol" panose="05050102010706020507" pitchFamily="18" charset="2"/>
              </a:rPr>
              <a:t>LAr</a:t>
            </a:r>
            <a:r>
              <a:rPr kumimoji="0" lang="it-IT" sz="1600" b="1" i="0" u="none" strike="noStrike" kern="1200" cap="none" spc="0" normalizeH="0" baseline="0" noProof="0" dirty="0">
                <a:ln>
                  <a:noFill/>
                </a:ln>
                <a:solidFill>
                  <a:srgbClr val="002060"/>
                </a:solidFill>
                <a:effectLst/>
                <a:uLnTx/>
                <a:uFillTx/>
                <a:latin typeface="Calibri"/>
                <a:ea typeface="+mn-ea"/>
                <a:cs typeface="+mn-cs"/>
                <a:sym typeface="Symbol" panose="05050102010706020507" pitchFamily="18" charset="2"/>
              </a:rPr>
              <a:t> / </a:t>
            </a:r>
            <a:r>
              <a:rPr kumimoji="0" lang="it-IT" sz="1600" b="1" i="0" u="none" strike="noStrike" kern="1200" cap="none" spc="0" normalizeH="0" baseline="0" noProof="0" dirty="0" err="1">
                <a:ln>
                  <a:noFill/>
                </a:ln>
                <a:solidFill>
                  <a:srgbClr val="002060"/>
                </a:solidFill>
                <a:effectLst/>
                <a:uLnTx/>
                <a:uFillTx/>
                <a:latin typeface="Calibri"/>
                <a:ea typeface="+mn-ea"/>
                <a:cs typeface="+mn-cs"/>
                <a:sym typeface="Symbol" panose="05050102010706020507" pitchFamily="18" charset="2"/>
              </a:rPr>
              <a:t>E</a:t>
            </a:r>
            <a:r>
              <a:rPr kumimoji="0" lang="it-IT" sz="1600" b="1" i="0" u="none" strike="noStrike" kern="1200" cap="none" spc="0" normalizeH="0" baseline="-25000" noProof="0" dirty="0" err="1">
                <a:ln>
                  <a:noFill/>
                </a:ln>
                <a:solidFill>
                  <a:srgbClr val="002060"/>
                </a:solidFill>
                <a:effectLst/>
                <a:uLnTx/>
                <a:uFillTx/>
                <a:latin typeface="Calibri"/>
                <a:ea typeface="+mn-ea"/>
                <a:cs typeface="+mn-cs"/>
                <a:sym typeface="Symbol" panose="05050102010706020507" pitchFamily="18" charset="2"/>
              </a:rPr>
              <a:t>nu</a:t>
            </a:r>
            <a:r>
              <a:rPr kumimoji="0" lang="it-IT" sz="1600" b="1" i="0" u="none" strike="noStrike" kern="1200" cap="none" spc="0" normalizeH="0" baseline="0" noProof="0" dirty="0">
                <a:ln>
                  <a:noFill/>
                </a:ln>
                <a:solidFill>
                  <a:srgbClr val="002060"/>
                </a:solidFill>
                <a:effectLst/>
                <a:uLnTx/>
                <a:uFillTx/>
                <a:latin typeface="Calibri"/>
                <a:ea typeface="+mn-ea"/>
                <a:cs typeface="+mn-cs"/>
                <a:sym typeface="Symbol" panose="05050102010706020507" pitchFamily="18" charset="2"/>
              </a:rPr>
              <a:t>  0.12</a:t>
            </a:r>
            <a:endParaRPr kumimoji="0" lang="it-IT" sz="16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27" name="Immagine 28">
            <a:extLst>
              <a:ext uri="{FF2B5EF4-FFF2-40B4-BE49-F238E27FC236}">
                <a16:creationId xmlns:a16="http://schemas.microsoft.com/office/drawing/2014/main" id="{69700DBF-2599-594A-AA1D-1A5BA3B7F189}"/>
              </a:ext>
            </a:extLst>
          </p:cNvPr>
          <p:cNvPicPr>
            <a:picLocks noChangeAspect="1"/>
          </p:cNvPicPr>
          <p:nvPr/>
        </p:nvPicPr>
        <p:blipFill>
          <a:blip r:embed="rId9"/>
          <a:stretch>
            <a:fillRect/>
          </a:stretch>
        </p:blipFill>
        <p:spPr>
          <a:xfrm>
            <a:off x="7397514" y="4784592"/>
            <a:ext cx="1900265" cy="1514032"/>
          </a:xfrm>
          <a:prstGeom prst="rect">
            <a:avLst/>
          </a:prstGeom>
        </p:spPr>
      </p:pic>
      <p:sp>
        <p:nvSpPr>
          <p:cNvPr id="28" name="CasellaDiTesto 29">
            <a:extLst>
              <a:ext uri="{FF2B5EF4-FFF2-40B4-BE49-F238E27FC236}">
                <a16:creationId xmlns:a16="http://schemas.microsoft.com/office/drawing/2014/main" id="{9E41FEF9-78B0-674F-B322-7D0B4A6A2B8C}"/>
              </a:ext>
            </a:extLst>
          </p:cNvPr>
          <p:cNvSpPr txBox="1"/>
          <p:nvPr/>
        </p:nvSpPr>
        <p:spPr>
          <a:xfrm>
            <a:off x="7859118" y="5252603"/>
            <a:ext cx="1718269"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2060"/>
                </a:solidFill>
                <a:effectLst/>
                <a:uLnTx/>
                <a:uFillTx/>
                <a:latin typeface="Calibri"/>
                <a:ea typeface="+mn-ea"/>
                <a:cs typeface="+mn-cs"/>
                <a:sym typeface="Symbol" panose="05050102010706020507" pitchFamily="18" charset="2"/>
              </a:rPr>
              <a:t>&lt;</a:t>
            </a:r>
            <a:r>
              <a:rPr kumimoji="0" lang="it-IT" sz="1400" b="1" i="0" u="none" strike="noStrike" kern="1200" cap="none" spc="0" normalizeH="0" baseline="0" noProof="0" dirty="0" err="1">
                <a:ln>
                  <a:noFill/>
                </a:ln>
                <a:solidFill>
                  <a:srgbClr val="002060"/>
                </a:solidFill>
                <a:effectLst/>
                <a:uLnTx/>
                <a:uFillTx/>
                <a:latin typeface="Calibri"/>
                <a:ea typeface="+mn-ea"/>
                <a:cs typeface="+mn-cs"/>
                <a:sym typeface="Symbol" panose="05050102010706020507" pitchFamily="18" charset="2"/>
              </a:rPr>
              <a:t>Ek</a:t>
            </a:r>
            <a:r>
              <a:rPr kumimoji="0" lang="it-IT" sz="1400" b="1" i="0" u="none" strike="noStrike" kern="1200" cap="none" spc="0" normalizeH="0" baseline="0" noProof="0" dirty="0">
                <a:ln>
                  <a:noFill/>
                </a:ln>
                <a:solidFill>
                  <a:srgbClr val="002060"/>
                </a:solidFill>
                <a:effectLst/>
                <a:uLnTx/>
                <a:uFillTx/>
                <a:latin typeface="Calibri"/>
                <a:ea typeface="+mn-ea"/>
                <a:cs typeface="+mn-cs"/>
                <a:sym typeface="Symbol" panose="05050102010706020507" pitchFamily="18" charset="2"/>
              </a:rPr>
              <a:t>&gt; 200MeV</a:t>
            </a:r>
            <a:endParaRPr kumimoji="0" lang="it-IT" sz="1400" b="1" i="0" u="none" strike="noStrike" kern="1200" cap="none" spc="0" normalizeH="0" baseline="0" noProof="0" dirty="0">
              <a:ln>
                <a:noFill/>
              </a:ln>
              <a:solidFill>
                <a:srgbClr val="002060"/>
              </a:solidFill>
              <a:effectLst/>
              <a:uLnTx/>
              <a:uFillTx/>
              <a:latin typeface="Calibri"/>
              <a:ea typeface="+mn-ea"/>
              <a:cs typeface="+mn-cs"/>
            </a:endParaRPr>
          </a:p>
        </p:txBody>
      </p:sp>
      <p:sp>
        <p:nvSpPr>
          <p:cNvPr id="29" name="CasellaDiTesto 30">
            <a:extLst>
              <a:ext uri="{FF2B5EF4-FFF2-40B4-BE49-F238E27FC236}">
                <a16:creationId xmlns:a16="http://schemas.microsoft.com/office/drawing/2014/main" id="{0F010217-7BF3-6848-851D-485950729DC0}"/>
              </a:ext>
            </a:extLst>
          </p:cNvPr>
          <p:cNvSpPr txBox="1"/>
          <p:nvPr/>
        </p:nvSpPr>
        <p:spPr>
          <a:xfrm>
            <a:off x="7761994" y="5686424"/>
            <a:ext cx="666637"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000000"/>
                </a:solidFill>
                <a:effectLst/>
                <a:uLnTx/>
                <a:uFillTx/>
                <a:latin typeface="Calibri"/>
                <a:ea typeface="+mn-ea"/>
                <a:cs typeface="+mn-cs"/>
                <a:sym typeface="Symbol" panose="05050102010706020507" pitchFamily="18" charset="2"/>
              </a:rPr>
              <a:t>73%</a:t>
            </a:r>
            <a:endParaRPr kumimoji="0" lang="it-IT" sz="1200" b="1"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30" name="Connettore 2 31">
            <a:extLst>
              <a:ext uri="{FF2B5EF4-FFF2-40B4-BE49-F238E27FC236}">
                <a16:creationId xmlns:a16="http://schemas.microsoft.com/office/drawing/2014/main" id="{5621379F-F20C-7B49-A52A-E0715F564499}"/>
              </a:ext>
            </a:extLst>
          </p:cNvPr>
          <p:cNvCxnSpPr>
            <a:cxnSpLocks/>
          </p:cNvCxnSpPr>
          <p:nvPr/>
        </p:nvCxnSpPr>
        <p:spPr>
          <a:xfrm>
            <a:off x="7841301" y="5783115"/>
            <a:ext cx="23535" cy="178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CasellaDiTesto 32">
            <a:extLst>
              <a:ext uri="{FF2B5EF4-FFF2-40B4-BE49-F238E27FC236}">
                <a16:creationId xmlns:a16="http://schemas.microsoft.com/office/drawing/2014/main" id="{6C5A900F-7EAB-924C-8A3E-D9D55E0D1BB8}"/>
              </a:ext>
            </a:extLst>
          </p:cNvPr>
          <p:cNvSpPr txBox="1"/>
          <p:nvPr/>
        </p:nvSpPr>
        <p:spPr>
          <a:xfrm>
            <a:off x="9442025" y="5189604"/>
            <a:ext cx="1621011"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400" b="1" dirty="0">
                <a:solidFill>
                  <a:srgbClr val="002060"/>
                </a:solidFill>
                <a:latin typeface="Calibri"/>
                <a:ea typeface="+mn-ea"/>
                <a:cs typeface="+mn-cs"/>
                <a:sym typeface="Symbol" panose="05050102010706020507" pitchFamily="18" charset="2"/>
              </a:rPr>
              <a:t>&lt;</a:t>
            </a:r>
            <a:r>
              <a:rPr lang="it-IT" sz="1400" b="1" dirty="0" err="1">
                <a:solidFill>
                  <a:srgbClr val="002060"/>
                </a:solidFill>
                <a:latin typeface="Calibri"/>
                <a:ea typeface="+mn-ea"/>
                <a:cs typeface="+mn-cs"/>
                <a:sym typeface="Symbol" panose="05050102010706020507" pitchFamily="18" charset="2"/>
              </a:rPr>
              <a:t>Ek</a:t>
            </a:r>
            <a:r>
              <a:rPr lang="it-IT" sz="1400" b="1" dirty="0">
                <a:solidFill>
                  <a:srgbClr val="002060"/>
                </a:solidFill>
                <a:latin typeface="Calibri"/>
                <a:ea typeface="+mn-ea"/>
                <a:cs typeface="+mn-cs"/>
                <a:sym typeface="Symbol" panose="05050102010706020507" pitchFamily="18" charset="2"/>
              </a:rPr>
              <a:t>&gt;</a:t>
            </a:r>
            <a:r>
              <a:rPr kumimoji="0" lang="it-IT" sz="1400" b="1" i="0" u="none" strike="noStrike" kern="1200" cap="none" spc="0" normalizeH="0" baseline="0" noProof="0" dirty="0">
                <a:ln>
                  <a:noFill/>
                </a:ln>
                <a:solidFill>
                  <a:srgbClr val="002060"/>
                </a:solidFill>
                <a:effectLst/>
                <a:uLnTx/>
                <a:uFillTx/>
                <a:latin typeface="Calibri"/>
                <a:ea typeface="+mn-ea"/>
                <a:cs typeface="+mn-cs"/>
                <a:sym typeface="Symbol" panose="05050102010706020507" pitchFamily="18" charset="2"/>
              </a:rPr>
              <a:t>  800MeV</a:t>
            </a:r>
            <a:endParaRPr kumimoji="0" lang="it-IT" sz="1400" b="1" i="0" u="none" strike="noStrike" kern="1200" cap="none" spc="0" normalizeH="0" baseline="0" noProof="0" dirty="0">
              <a:ln>
                <a:noFill/>
              </a:ln>
              <a:solidFill>
                <a:srgbClr val="002060"/>
              </a:solidFill>
              <a:effectLst/>
              <a:uLnTx/>
              <a:uFillTx/>
              <a:latin typeface="Calibri"/>
              <a:ea typeface="+mn-ea"/>
              <a:cs typeface="+mn-cs"/>
            </a:endParaRPr>
          </a:p>
        </p:txBody>
      </p:sp>
      <p:sp>
        <p:nvSpPr>
          <p:cNvPr id="32" name="CasellaDiTesto 33">
            <a:extLst>
              <a:ext uri="{FF2B5EF4-FFF2-40B4-BE49-F238E27FC236}">
                <a16:creationId xmlns:a16="http://schemas.microsoft.com/office/drawing/2014/main" id="{14327F8C-575F-384F-971D-F6018ECF2914}"/>
              </a:ext>
            </a:extLst>
          </p:cNvPr>
          <p:cNvSpPr txBox="1"/>
          <p:nvPr/>
        </p:nvSpPr>
        <p:spPr>
          <a:xfrm>
            <a:off x="4893065" y="4970450"/>
            <a:ext cx="1305445" cy="369332"/>
          </a:xfrm>
          <a:prstGeom prst="rect">
            <a:avLst/>
          </a:prstGeom>
          <a:noFill/>
        </p:spPr>
        <p:txBody>
          <a:bodyPr wrap="square" rtlCol="0">
            <a:spAutoFit/>
          </a:bodyPr>
          <a:lstStyle/>
          <a:p>
            <a:pPr fontAlgn="auto">
              <a:spcBef>
                <a:spcPts val="0"/>
              </a:spcBef>
              <a:spcAft>
                <a:spcPts val="0"/>
              </a:spcAft>
            </a:pPr>
            <a:r>
              <a:rPr lang="it-IT" b="1" dirty="0">
                <a:solidFill>
                  <a:srgbClr val="C00000"/>
                </a:solidFill>
                <a:latin typeface="Calibri"/>
                <a:ea typeface="+mn-ea"/>
                <a:cs typeface="+mn-cs"/>
                <a:sym typeface="Symbol" panose="05050102010706020507" pitchFamily="18" charset="2"/>
              </a:rPr>
              <a:t> 6.7</a:t>
            </a:r>
            <a:r>
              <a:rPr lang="it-IT" b="1" dirty="0">
                <a:solidFill>
                  <a:srgbClr val="C00000"/>
                </a:solidFill>
                <a:latin typeface="Calibri"/>
                <a:ea typeface="+mn-ea"/>
                <a:cs typeface="+mn-cs"/>
              </a:rPr>
              <a:t>/</a:t>
            </a:r>
            <a:r>
              <a:rPr lang="it-IT" b="1" dirty="0" err="1">
                <a:solidFill>
                  <a:srgbClr val="C00000"/>
                </a:solidFill>
                <a:latin typeface="Calibri"/>
                <a:ea typeface="+mn-ea"/>
                <a:cs typeface="+mn-cs"/>
              </a:rPr>
              <a:t>ev</a:t>
            </a:r>
            <a:endParaRPr lang="it-IT" b="1" dirty="0">
              <a:solidFill>
                <a:srgbClr val="C00000"/>
              </a:solidFill>
              <a:latin typeface="Calibri"/>
              <a:ea typeface="+mn-ea"/>
              <a:cs typeface="+mn-cs"/>
            </a:endParaRPr>
          </a:p>
        </p:txBody>
      </p:sp>
      <p:sp>
        <p:nvSpPr>
          <p:cNvPr id="33" name="CasellaDiTesto 34">
            <a:extLst>
              <a:ext uri="{FF2B5EF4-FFF2-40B4-BE49-F238E27FC236}">
                <a16:creationId xmlns:a16="http://schemas.microsoft.com/office/drawing/2014/main" id="{4D9C6110-0C04-8648-8673-08B5DA11016C}"/>
              </a:ext>
            </a:extLst>
          </p:cNvPr>
          <p:cNvSpPr txBox="1"/>
          <p:nvPr/>
        </p:nvSpPr>
        <p:spPr>
          <a:xfrm>
            <a:off x="7607258" y="3270841"/>
            <a:ext cx="126376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2060"/>
                </a:solidFill>
                <a:effectLst/>
                <a:uLnTx/>
                <a:uFillTx/>
                <a:latin typeface="Calibri"/>
                <a:ea typeface="+mn-ea"/>
                <a:cs typeface="+mn-cs"/>
                <a:sym typeface="Symbol" panose="05050102010706020507" pitchFamily="18" charset="2"/>
              </a:rPr>
              <a:t>E</a:t>
            </a:r>
            <a:r>
              <a:rPr lang="it-IT" sz="1600" b="1" baseline="-25000" dirty="0" err="1">
                <a:solidFill>
                  <a:srgbClr val="002060"/>
                </a:solidFill>
                <a:latin typeface="Calibri"/>
                <a:ea typeface="+mn-ea"/>
                <a:cs typeface="+mn-cs"/>
                <a:sym typeface="Symbol" panose="05050102010706020507" pitchFamily="18" charset="2"/>
              </a:rPr>
              <a:t>dep</a:t>
            </a:r>
            <a:r>
              <a:rPr kumimoji="0" lang="it-IT" sz="1600" b="1" i="0" u="none" strike="noStrike" kern="1200" cap="none" spc="0" normalizeH="0" baseline="0" noProof="0" dirty="0">
                <a:ln>
                  <a:noFill/>
                </a:ln>
                <a:solidFill>
                  <a:srgbClr val="002060"/>
                </a:solidFill>
                <a:effectLst/>
                <a:uLnTx/>
                <a:uFillTx/>
                <a:latin typeface="Calibri"/>
                <a:ea typeface="+mn-ea"/>
                <a:cs typeface="+mn-cs"/>
                <a:sym typeface="Symbol" panose="05050102010706020507" pitchFamily="18" charset="2"/>
              </a:rPr>
              <a:t> in </a:t>
            </a:r>
            <a:r>
              <a:rPr kumimoji="0" lang="it-IT" sz="1600" b="1" i="0" u="none" strike="noStrike" kern="1200" cap="none" spc="0" normalizeH="0" baseline="0" noProof="0" dirty="0" err="1">
                <a:ln>
                  <a:noFill/>
                </a:ln>
                <a:solidFill>
                  <a:srgbClr val="002060"/>
                </a:solidFill>
                <a:effectLst/>
                <a:uLnTx/>
                <a:uFillTx/>
                <a:latin typeface="Calibri"/>
                <a:ea typeface="+mn-ea"/>
                <a:cs typeface="+mn-cs"/>
                <a:sym typeface="Symbol" panose="05050102010706020507" pitchFamily="18" charset="2"/>
              </a:rPr>
              <a:t>LAr</a:t>
            </a:r>
            <a:r>
              <a:rPr kumimoji="0" lang="it-IT" sz="1600" b="1" i="0" u="none" strike="noStrike" kern="1200" cap="none" spc="0" normalizeH="0" baseline="0" noProof="0" dirty="0">
                <a:ln>
                  <a:noFill/>
                </a:ln>
                <a:solidFill>
                  <a:srgbClr val="002060"/>
                </a:solidFill>
                <a:effectLst/>
                <a:uLnTx/>
                <a:uFillTx/>
                <a:latin typeface="Calibri"/>
                <a:ea typeface="+mn-ea"/>
                <a:cs typeface="+mn-cs"/>
                <a:sym typeface="Symbol" panose="05050102010706020507" pitchFamily="18" charset="2"/>
              </a:rPr>
              <a:t> </a:t>
            </a:r>
            <a:endParaRPr kumimoji="0" lang="it-IT" sz="1600" b="1" i="0" u="none" strike="noStrike" kern="1200" cap="none" spc="0" normalizeH="0" baseline="0" noProof="0" dirty="0">
              <a:ln>
                <a:noFill/>
              </a:ln>
              <a:solidFill>
                <a:srgbClr val="002060"/>
              </a:solidFill>
              <a:effectLst/>
              <a:uLnTx/>
              <a:uFillTx/>
              <a:latin typeface="Calibri"/>
              <a:ea typeface="+mn-ea"/>
              <a:cs typeface="+mn-cs"/>
            </a:endParaRPr>
          </a:p>
        </p:txBody>
      </p:sp>
      <p:sp>
        <p:nvSpPr>
          <p:cNvPr id="34" name="CasellaDiTesto 35">
            <a:extLst>
              <a:ext uri="{FF2B5EF4-FFF2-40B4-BE49-F238E27FC236}">
                <a16:creationId xmlns:a16="http://schemas.microsoft.com/office/drawing/2014/main" id="{1A9C8534-96B6-6E40-8920-83A251346FFA}"/>
              </a:ext>
            </a:extLst>
          </p:cNvPr>
          <p:cNvSpPr txBox="1"/>
          <p:nvPr/>
        </p:nvSpPr>
        <p:spPr>
          <a:xfrm>
            <a:off x="9021587" y="3254243"/>
            <a:ext cx="1900267"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noProof="0" dirty="0">
                <a:ln>
                  <a:noFill/>
                </a:ln>
                <a:solidFill>
                  <a:srgbClr val="0033CC"/>
                </a:solidFill>
                <a:effectLst/>
                <a:uLnTx/>
                <a:uFillTx/>
                <a:latin typeface="Calibri"/>
                <a:ea typeface="+mn-ea"/>
                <a:cs typeface="+mn-cs"/>
                <a:sym typeface="Symbol" panose="05050102010706020507" pitchFamily="18" charset="2"/>
              </a:rPr>
              <a:t>E</a:t>
            </a:r>
            <a:r>
              <a:rPr lang="it-IT" sz="1600" b="1" dirty="0">
                <a:solidFill>
                  <a:srgbClr val="0033CC"/>
                </a:solidFill>
                <a:latin typeface="Calibri"/>
                <a:ea typeface="+mn-ea"/>
                <a:cs typeface="+mn-cs"/>
                <a:sym typeface="Symbol" panose="05050102010706020507" pitchFamily="18" charset="2"/>
              </a:rPr>
              <a:t> </a:t>
            </a:r>
            <a:r>
              <a:rPr lang="it-IT" sz="1600" b="1" dirty="0" err="1">
                <a:solidFill>
                  <a:srgbClr val="0033CC"/>
                </a:solidFill>
                <a:latin typeface="Calibri"/>
                <a:ea typeface="+mn-ea"/>
                <a:cs typeface="+mn-cs"/>
                <a:sym typeface="Symbol" panose="05050102010706020507" pitchFamily="18" charset="2"/>
              </a:rPr>
              <a:t>carried</a:t>
            </a:r>
            <a:r>
              <a:rPr lang="it-IT" sz="1600" b="1" dirty="0">
                <a:solidFill>
                  <a:srgbClr val="0033CC"/>
                </a:solidFill>
                <a:latin typeface="Calibri"/>
                <a:ea typeface="+mn-ea"/>
                <a:cs typeface="+mn-cs"/>
                <a:sym typeface="Symbol" panose="05050102010706020507" pitchFamily="18" charset="2"/>
              </a:rPr>
              <a:t>-out by </a:t>
            </a:r>
            <a:r>
              <a:rPr lang="it-IT" sz="1600" b="1" dirty="0">
                <a:solidFill>
                  <a:srgbClr val="0033CC"/>
                </a:solidFill>
                <a:latin typeface="Symbol" panose="05050102010706020507" pitchFamily="18" charset="2"/>
                <a:ea typeface="+mn-ea"/>
                <a:cs typeface="+mn-cs"/>
                <a:sym typeface="Symbol" panose="05050102010706020507" pitchFamily="18" charset="2"/>
              </a:rPr>
              <a:t>m</a:t>
            </a:r>
            <a:endParaRPr kumimoji="0" lang="it-IT" sz="1600" b="1" i="0" u="none" strike="noStrike" kern="1200" cap="none" spc="0" normalizeH="0" baseline="0" noProof="0" dirty="0">
              <a:ln>
                <a:noFill/>
              </a:ln>
              <a:solidFill>
                <a:srgbClr val="0033CC"/>
              </a:solidFill>
              <a:effectLst/>
              <a:uLnTx/>
              <a:uFillTx/>
              <a:latin typeface="Symbol" panose="05050102010706020507" pitchFamily="18" charset="2"/>
              <a:ea typeface="+mn-ea"/>
              <a:cs typeface="+mn-cs"/>
            </a:endParaRPr>
          </a:p>
        </p:txBody>
      </p:sp>
      <p:sp>
        <p:nvSpPr>
          <p:cNvPr id="35" name="CasellaDiTesto 36">
            <a:extLst>
              <a:ext uri="{FF2B5EF4-FFF2-40B4-BE49-F238E27FC236}">
                <a16:creationId xmlns:a16="http://schemas.microsoft.com/office/drawing/2014/main" id="{E779B5AE-5B85-A142-B2F9-C404F54649F8}"/>
              </a:ext>
            </a:extLst>
          </p:cNvPr>
          <p:cNvSpPr txBox="1"/>
          <p:nvPr/>
        </p:nvSpPr>
        <p:spPr>
          <a:xfrm>
            <a:off x="7700990" y="4897019"/>
            <a:ext cx="956662"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err="1">
                <a:ln>
                  <a:noFill/>
                </a:ln>
                <a:solidFill>
                  <a:srgbClr val="002060"/>
                </a:solidFill>
                <a:effectLst/>
                <a:uLnTx/>
                <a:uFillTx/>
                <a:latin typeface="Calibri"/>
                <a:ea typeface="+mn-ea"/>
                <a:cs typeface="+mn-cs"/>
                <a:sym typeface="Symbol" panose="05050102010706020507" pitchFamily="18" charset="2"/>
              </a:rPr>
              <a:t>protons</a:t>
            </a:r>
            <a:endParaRPr kumimoji="0" lang="it-IT" sz="1400" b="1" i="0" u="none" strike="noStrike" kern="1200" cap="none" spc="0" normalizeH="0" baseline="0" noProof="0" dirty="0">
              <a:ln>
                <a:noFill/>
              </a:ln>
              <a:solidFill>
                <a:srgbClr val="002060"/>
              </a:solidFill>
              <a:effectLst/>
              <a:uLnTx/>
              <a:uFillTx/>
              <a:latin typeface="Calibri"/>
              <a:ea typeface="+mn-ea"/>
              <a:cs typeface="+mn-cs"/>
            </a:endParaRPr>
          </a:p>
        </p:txBody>
      </p:sp>
      <p:sp>
        <p:nvSpPr>
          <p:cNvPr id="36" name="CasellaDiTesto 37">
            <a:extLst>
              <a:ext uri="{FF2B5EF4-FFF2-40B4-BE49-F238E27FC236}">
                <a16:creationId xmlns:a16="http://schemas.microsoft.com/office/drawing/2014/main" id="{60A9D99D-05B9-6C46-BFF8-9D6975DF9CE6}"/>
              </a:ext>
            </a:extLst>
          </p:cNvPr>
          <p:cNvSpPr txBox="1"/>
          <p:nvPr/>
        </p:nvSpPr>
        <p:spPr>
          <a:xfrm>
            <a:off x="9463880" y="4918530"/>
            <a:ext cx="956662"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err="1">
                <a:ln>
                  <a:noFill/>
                </a:ln>
                <a:solidFill>
                  <a:srgbClr val="002060"/>
                </a:solidFill>
                <a:effectLst/>
                <a:uLnTx/>
                <a:uFillTx/>
                <a:latin typeface="Calibri"/>
                <a:ea typeface="+mn-ea"/>
                <a:cs typeface="+mn-cs"/>
                <a:sym typeface="Symbol" panose="05050102010706020507" pitchFamily="18" charset="2"/>
              </a:rPr>
              <a:t>pions</a:t>
            </a:r>
            <a:endParaRPr kumimoji="0" lang="it-IT" sz="1400" b="1"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3278748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466003" y="6495483"/>
            <a:ext cx="8218636" cy="237285"/>
          </a:xfrm>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968988" y="226291"/>
            <a:ext cx="9410655" cy="492369"/>
          </a:xfrm>
        </p:spPr>
        <p:txBody>
          <a:bodyPr>
            <a:noAutofit/>
          </a:bodyPr>
          <a:lstStyle/>
          <a:p>
            <a:r>
              <a:rPr lang="en-US" sz="3200" b="1" dirty="0">
                <a:solidFill>
                  <a:schemeClr val="accent5">
                    <a:lumMod val="50000"/>
                  </a:schemeClr>
                </a:solidFill>
              </a:rPr>
              <a:t>DUNE-ND Site Map</a:t>
            </a:r>
          </a:p>
        </p:txBody>
      </p:sp>
      <p:pic>
        <p:nvPicPr>
          <p:cNvPr id="3" name="Picture 2">
            <a:extLst>
              <a:ext uri="{FF2B5EF4-FFF2-40B4-BE49-F238E27FC236}">
                <a16:creationId xmlns:a16="http://schemas.microsoft.com/office/drawing/2014/main" id="{E504BBBF-37C5-4249-A763-8272304DD16C}"/>
              </a:ext>
            </a:extLst>
          </p:cNvPr>
          <p:cNvPicPr>
            <a:picLocks noChangeAspect="1"/>
          </p:cNvPicPr>
          <p:nvPr/>
        </p:nvPicPr>
        <p:blipFill rotWithShape="1">
          <a:blip r:embed="rId2"/>
          <a:srcRect l="43688" t="39826" r="7909" b="14459"/>
          <a:stretch/>
        </p:blipFill>
        <p:spPr>
          <a:xfrm>
            <a:off x="1555656" y="451925"/>
            <a:ext cx="9714016" cy="5936339"/>
          </a:xfrm>
          <a:prstGeom prst="rect">
            <a:avLst/>
          </a:prstGeom>
        </p:spPr>
      </p:pic>
      <p:sp>
        <p:nvSpPr>
          <p:cNvPr id="5" name="Oval 4">
            <a:extLst>
              <a:ext uri="{FF2B5EF4-FFF2-40B4-BE49-F238E27FC236}">
                <a16:creationId xmlns:a16="http://schemas.microsoft.com/office/drawing/2014/main" id="{5F98AFF4-618B-3A40-8C51-074A3A23FB8A}"/>
              </a:ext>
            </a:extLst>
          </p:cNvPr>
          <p:cNvSpPr/>
          <p:nvPr/>
        </p:nvSpPr>
        <p:spPr>
          <a:xfrm>
            <a:off x="1745661" y="1246909"/>
            <a:ext cx="1199408" cy="914400"/>
          </a:xfrm>
          <a:prstGeom prst="ellipse">
            <a:avLst/>
          </a:prstGeom>
          <a:solidFill>
            <a:srgbClr val="FF0000">
              <a:alpha val="14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6635B78-DC15-E445-AE05-50D126C8F1AC}"/>
              </a:ext>
            </a:extLst>
          </p:cNvPr>
          <p:cNvSpPr txBox="1"/>
          <p:nvPr/>
        </p:nvSpPr>
        <p:spPr>
          <a:xfrm>
            <a:off x="173122" y="2161309"/>
            <a:ext cx="1313180" cy="369332"/>
          </a:xfrm>
          <a:prstGeom prst="rect">
            <a:avLst/>
          </a:prstGeom>
          <a:noFill/>
        </p:spPr>
        <p:txBody>
          <a:bodyPr wrap="none" rtlCol="0">
            <a:spAutoFit/>
          </a:bodyPr>
          <a:lstStyle/>
          <a:p>
            <a:r>
              <a:rPr lang="en-US" b="1" dirty="0">
                <a:solidFill>
                  <a:srgbClr val="FF0000"/>
                </a:solidFill>
              </a:rPr>
              <a:t>ND Building</a:t>
            </a:r>
          </a:p>
        </p:txBody>
      </p:sp>
      <p:cxnSp>
        <p:nvCxnSpPr>
          <p:cNvPr id="8" name="Straight Arrow Connector 7">
            <a:extLst>
              <a:ext uri="{FF2B5EF4-FFF2-40B4-BE49-F238E27FC236}">
                <a16:creationId xmlns:a16="http://schemas.microsoft.com/office/drawing/2014/main" id="{E9B31229-98A3-0C48-8F9C-37B105BFE089}"/>
              </a:ext>
            </a:extLst>
          </p:cNvPr>
          <p:cNvCxnSpPr/>
          <p:nvPr/>
        </p:nvCxnSpPr>
        <p:spPr>
          <a:xfrm flipV="1">
            <a:off x="1294410" y="1704109"/>
            <a:ext cx="950026" cy="457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58B0617-71B5-FF41-97D0-348359ACB38B}"/>
              </a:ext>
            </a:extLst>
          </p:cNvPr>
          <p:cNvSpPr txBox="1"/>
          <p:nvPr/>
        </p:nvSpPr>
        <p:spPr>
          <a:xfrm>
            <a:off x="8870868" y="218272"/>
            <a:ext cx="1269899" cy="369332"/>
          </a:xfrm>
          <a:prstGeom prst="rect">
            <a:avLst/>
          </a:prstGeom>
          <a:noFill/>
        </p:spPr>
        <p:txBody>
          <a:bodyPr wrap="none" rtlCol="0">
            <a:spAutoFit/>
          </a:bodyPr>
          <a:lstStyle/>
          <a:p>
            <a:r>
              <a:rPr lang="en-US" b="1" dirty="0"/>
              <a:t>Wilson Hall</a:t>
            </a:r>
          </a:p>
        </p:txBody>
      </p:sp>
      <p:cxnSp>
        <p:nvCxnSpPr>
          <p:cNvPr id="13" name="Straight Arrow Connector 12">
            <a:extLst>
              <a:ext uri="{FF2B5EF4-FFF2-40B4-BE49-F238E27FC236}">
                <a16:creationId xmlns:a16="http://schemas.microsoft.com/office/drawing/2014/main" id="{F5EDFBC6-ECBA-7948-B80D-97E79F53CE59}"/>
              </a:ext>
            </a:extLst>
          </p:cNvPr>
          <p:cNvCxnSpPr>
            <a:cxnSpLocks/>
            <a:stCxn id="10" idx="3"/>
          </p:cNvCxnSpPr>
          <p:nvPr/>
        </p:nvCxnSpPr>
        <p:spPr>
          <a:xfrm flipV="1">
            <a:off x="10140767" y="2"/>
            <a:ext cx="500122" cy="4029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65872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9907706" cy="492369"/>
          </a:xfrm>
        </p:spPr>
        <p:txBody>
          <a:bodyPr>
            <a:noAutofit/>
          </a:bodyPr>
          <a:lstStyle/>
          <a:p>
            <a:r>
              <a:rPr lang="en-US" sz="3200" b="1" dirty="0">
                <a:solidFill>
                  <a:schemeClr val="accent5">
                    <a:lumMod val="50000"/>
                  </a:schemeClr>
                </a:solidFill>
              </a:rPr>
              <a:t>GRAIN - Specs</a:t>
            </a:r>
          </a:p>
        </p:txBody>
      </p:sp>
      <p:pic>
        <p:nvPicPr>
          <p:cNvPr id="3" name="Picture 2">
            <a:extLst>
              <a:ext uri="{FF2B5EF4-FFF2-40B4-BE49-F238E27FC236}">
                <a16:creationId xmlns:a16="http://schemas.microsoft.com/office/drawing/2014/main" id="{D311A1F9-F211-5D44-AF61-CBFA3BF34356}"/>
              </a:ext>
            </a:extLst>
          </p:cNvPr>
          <p:cNvPicPr>
            <a:picLocks noChangeAspect="1"/>
          </p:cNvPicPr>
          <p:nvPr/>
        </p:nvPicPr>
        <p:blipFill rotWithShape="1">
          <a:blip r:embed="rId2"/>
          <a:srcRect t="10370" b="10222"/>
          <a:stretch/>
        </p:blipFill>
        <p:spPr>
          <a:xfrm>
            <a:off x="0" y="894080"/>
            <a:ext cx="12192000" cy="5445760"/>
          </a:xfrm>
          <a:prstGeom prst="rect">
            <a:avLst/>
          </a:prstGeom>
        </p:spPr>
      </p:pic>
    </p:spTree>
    <p:extLst>
      <p:ext uri="{BB962C8B-B14F-4D97-AF65-F5344CB8AC3E}">
        <p14:creationId xmlns:p14="http://schemas.microsoft.com/office/powerpoint/2010/main" val="5884083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9907706" cy="492369"/>
          </a:xfrm>
        </p:spPr>
        <p:txBody>
          <a:bodyPr>
            <a:noAutofit/>
          </a:bodyPr>
          <a:lstStyle/>
          <a:p>
            <a:r>
              <a:rPr lang="en-US" sz="3200" b="1" dirty="0">
                <a:solidFill>
                  <a:schemeClr val="accent5">
                    <a:lumMod val="50000"/>
                  </a:schemeClr>
                </a:solidFill>
              </a:rPr>
              <a:t>GRAIN Geometry</a:t>
            </a:r>
          </a:p>
        </p:txBody>
      </p:sp>
      <p:pic>
        <p:nvPicPr>
          <p:cNvPr id="3" name="Picture 2">
            <a:extLst>
              <a:ext uri="{FF2B5EF4-FFF2-40B4-BE49-F238E27FC236}">
                <a16:creationId xmlns:a16="http://schemas.microsoft.com/office/drawing/2014/main" id="{22ADE9FF-6469-DD4E-860D-F93F007F4917}"/>
              </a:ext>
            </a:extLst>
          </p:cNvPr>
          <p:cNvPicPr>
            <a:picLocks noChangeAspect="1"/>
          </p:cNvPicPr>
          <p:nvPr/>
        </p:nvPicPr>
        <p:blipFill rotWithShape="1">
          <a:blip r:embed="rId2"/>
          <a:srcRect t="12148" b="8889"/>
          <a:stretch/>
        </p:blipFill>
        <p:spPr>
          <a:xfrm>
            <a:off x="0" y="914400"/>
            <a:ext cx="12192000" cy="5415280"/>
          </a:xfrm>
          <a:prstGeom prst="rect">
            <a:avLst/>
          </a:prstGeom>
        </p:spPr>
      </p:pic>
    </p:spTree>
    <p:extLst>
      <p:ext uri="{BB962C8B-B14F-4D97-AF65-F5344CB8AC3E}">
        <p14:creationId xmlns:p14="http://schemas.microsoft.com/office/powerpoint/2010/main" val="24365286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782320" y="193832"/>
            <a:ext cx="9974170" cy="492369"/>
          </a:xfrm>
        </p:spPr>
        <p:txBody>
          <a:bodyPr>
            <a:noAutofit/>
          </a:bodyPr>
          <a:lstStyle/>
          <a:p>
            <a:r>
              <a:rPr lang="en-US" sz="3200" b="1" dirty="0">
                <a:solidFill>
                  <a:schemeClr val="accent5">
                    <a:lumMod val="50000"/>
                  </a:schemeClr>
                </a:solidFill>
              </a:rPr>
              <a:t>GRAIN – Geometry of the lens option</a:t>
            </a:r>
          </a:p>
        </p:txBody>
      </p:sp>
      <p:pic>
        <p:nvPicPr>
          <p:cNvPr id="8" name="Picture 7">
            <a:extLst>
              <a:ext uri="{FF2B5EF4-FFF2-40B4-BE49-F238E27FC236}">
                <a16:creationId xmlns:a16="http://schemas.microsoft.com/office/drawing/2014/main" id="{D92AC2F0-3420-754B-A0BC-D82EF8E2AA7B}"/>
              </a:ext>
            </a:extLst>
          </p:cNvPr>
          <p:cNvPicPr>
            <a:picLocks noChangeAspect="1"/>
          </p:cNvPicPr>
          <p:nvPr/>
        </p:nvPicPr>
        <p:blipFill rotWithShape="1">
          <a:blip r:embed="rId2"/>
          <a:srcRect t="10962" b="9038"/>
          <a:stretch/>
        </p:blipFill>
        <p:spPr>
          <a:xfrm>
            <a:off x="0" y="812800"/>
            <a:ext cx="12192000" cy="5486400"/>
          </a:xfrm>
          <a:prstGeom prst="rect">
            <a:avLst/>
          </a:prstGeom>
        </p:spPr>
      </p:pic>
    </p:spTree>
    <p:extLst>
      <p:ext uri="{BB962C8B-B14F-4D97-AF65-F5344CB8AC3E}">
        <p14:creationId xmlns:p14="http://schemas.microsoft.com/office/powerpoint/2010/main" val="20985607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9907706" cy="492369"/>
          </a:xfrm>
        </p:spPr>
        <p:txBody>
          <a:bodyPr>
            <a:noAutofit/>
          </a:bodyPr>
          <a:lstStyle/>
          <a:p>
            <a:r>
              <a:rPr lang="en-US" sz="3200" b="1" dirty="0">
                <a:solidFill>
                  <a:schemeClr val="accent5">
                    <a:lumMod val="50000"/>
                  </a:schemeClr>
                </a:solidFill>
              </a:rPr>
              <a:t>Example of an event reconstructed with lenses</a:t>
            </a:r>
          </a:p>
        </p:txBody>
      </p:sp>
      <p:pic>
        <p:nvPicPr>
          <p:cNvPr id="3" name="Picture 2">
            <a:extLst>
              <a:ext uri="{FF2B5EF4-FFF2-40B4-BE49-F238E27FC236}">
                <a16:creationId xmlns:a16="http://schemas.microsoft.com/office/drawing/2014/main" id="{FA511430-2249-BE42-9FE0-5AB470B3C9B3}"/>
              </a:ext>
            </a:extLst>
          </p:cNvPr>
          <p:cNvPicPr>
            <a:picLocks noChangeAspect="1"/>
          </p:cNvPicPr>
          <p:nvPr/>
        </p:nvPicPr>
        <p:blipFill rotWithShape="1">
          <a:blip r:embed="rId2"/>
          <a:srcRect t="14074" b="9333"/>
          <a:stretch/>
        </p:blipFill>
        <p:spPr>
          <a:xfrm>
            <a:off x="0" y="965200"/>
            <a:ext cx="12192000" cy="5252720"/>
          </a:xfrm>
          <a:prstGeom prst="rect">
            <a:avLst/>
          </a:prstGeom>
        </p:spPr>
      </p:pic>
    </p:spTree>
    <p:extLst>
      <p:ext uri="{BB962C8B-B14F-4D97-AF65-F5344CB8AC3E}">
        <p14:creationId xmlns:p14="http://schemas.microsoft.com/office/powerpoint/2010/main" val="677920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9907706" cy="492369"/>
          </a:xfrm>
        </p:spPr>
        <p:txBody>
          <a:bodyPr>
            <a:noAutofit/>
          </a:bodyPr>
          <a:lstStyle/>
          <a:p>
            <a:r>
              <a:rPr lang="en-US" sz="3200" b="1" dirty="0">
                <a:solidFill>
                  <a:schemeClr val="accent5">
                    <a:lumMod val="50000"/>
                  </a:schemeClr>
                </a:solidFill>
              </a:rPr>
              <a:t>Coded aperture masks option: optics</a:t>
            </a:r>
          </a:p>
        </p:txBody>
      </p:sp>
      <p:pic>
        <p:nvPicPr>
          <p:cNvPr id="3" name="Picture 2">
            <a:extLst>
              <a:ext uri="{FF2B5EF4-FFF2-40B4-BE49-F238E27FC236}">
                <a16:creationId xmlns:a16="http://schemas.microsoft.com/office/drawing/2014/main" id="{A8C15621-E0B2-F246-88D1-A97927F96D36}"/>
              </a:ext>
            </a:extLst>
          </p:cNvPr>
          <p:cNvPicPr>
            <a:picLocks noChangeAspect="1"/>
          </p:cNvPicPr>
          <p:nvPr/>
        </p:nvPicPr>
        <p:blipFill rotWithShape="1">
          <a:blip r:embed="rId2"/>
          <a:srcRect t="11852" r="7750" b="8741"/>
          <a:stretch/>
        </p:blipFill>
        <p:spPr>
          <a:xfrm>
            <a:off x="335280" y="924560"/>
            <a:ext cx="11247120" cy="5445760"/>
          </a:xfrm>
          <a:prstGeom prst="rect">
            <a:avLst/>
          </a:prstGeom>
        </p:spPr>
      </p:pic>
    </p:spTree>
    <p:extLst>
      <p:ext uri="{BB962C8B-B14F-4D97-AF65-F5344CB8AC3E}">
        <p14:creationId xmlns:p14="http://schemas.microsoft.com/office/powerpoint/2010/main" val="23819222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9907706" cy="492369"/>
          </a:xfrm>
        </p:spPr>
        <p:txBody>
          <a:bodyPr>
            <a:noAutofit/>
          </a:bodyPr>
          <a:lstStyle/>
          <a:p>
            <a:r>
              <a:rPr lang="en-US" sz="3200" b="1" dirty="0">
                <a:solidFill>
                  <a:schemeClr val="accent5">
                    <a:lumMod val="50000"/>
                  </a:schemeClr>
                </a:solidFill>
              </a:rPr>
              <a:t>Mask geometry in GRAIN</a:t>
            </a:r>
          </a:p>
        </p:txBody>
      </p:sp>
      <p:pic>
        <p:nvPicPr>
          <p:cNvPr id="3" name="Picture 2">
            <a:extLst>
              <a:ext uri="{FF2B5EF4-FFF2-40B4-BE49-F238E27FC236}">
                <a16:creationId xmlns:a16="http://schemas.microsoft.com/office/drawing/2014/main" id="{AFE3367C-9194-5549-A234-4FC8964D9076}"/>
              </a:ext>
            </a:extLst>
          </p:cNvPr>
          <p:cNvPicPr>
            <a:picLocks noChangeAspect="1"/>
          </p:cNvPicPr>
          <p:nvPr/>
        </p:nvPicPr>
        <p:blipFill rotWithShape="1">
          <a:blip r:embed="rId2"/>
          <a:srcRect l="2667" t="12298" r="28917" b="12740"/>
          <a:stretch/>
        </p:blipFill>
        <p:spPr>
          <a:xfrm>
            <a:off x="132080" y="1107440"/>
            <a:ext cx="8341360" cy="5140960"/>
          </a:xfrm>
          <a:prstGeom prst="rect">
            <a:avLst/>
          </a:prstGeom>
        </p:spPr>
      </p:pic>
      <p:pic>
        <p:nvPicPr>
          <p:cNvPr id="8" name="Picture 7">
            <a:extLst>
              <a:ext uri="{FF2B5EF4-FFF2-40B4-BE49-F238E27FC236}">
                <a16:creationId xmlns:a16="http://schemas.microsoft.com/office/drawing/2014/main" id="{F7C7C08B-67F4-1C4B-A621-A18E176C432B}"/>
              </a:ext>
            </a:extLst>
          </p:cNvPr>
          <p:cNvPicPr>
            <a:picLocks noChangeAspect="1"/>
          </p:cNvPicPr>
          <p:nvPr/>
        </p:nvPicPr>
        <p:blipFill rotWithShape="1">
          <a:blip r:embed="rId3"/>
          <a:srcRect l="71083" t="5778" r="4583" b="10814"/>
          <a:stretch/>
        </p:blipFill>
        <p:spPr>
          <a:xfrm>
            <a:off x="8920480" y="508000"/>
            <a:ext cx="2966720" cy="5720080"/>
          </a:xfrm>
          <a:prstGeom prst="rect">
            <a:avLst/>
          </a:prstGeom>
        </p:spPr>
      </p:pic>
    </p:spTree>
    <p:extLst>
      <p:ext uri="{BB962C8B-B14F-4D97-AF65-F5344CB8AC3E}">
        <p14:creationId xmlns:p14="http://schemas.microsoft.com/office/powerpoint/2010/main" val="41050619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9907706" cy="492369"/>
          </a:xfrm>
        </p:spPr>
        <p:txBody>
          <a:bodyPr>
            <a:noAutofit/>
          </a:bodyPr>
          <a:lstStyle/>
          <a:p>
            <a:r>
              <a:rPr lang="en-US" sz="3200" b="1" dirty="0">
                <a:solidFill>
                  <a:schemeClr val="accent5">
                    <a:lumMod val="50000"/>
                  </a:schemeClr>
                </a:solidFill>
              </a:rPr>
              <a:t>3D Reconstruction in GRAIN with masks </a:t>
            </a:r>
          </a:p>
        </p:txBody>
      </p:sp>
      <p:pic>
        <p:nvPicPr>
          <p:cNvPr id="3" name="Picture 2">
            <a:extLst>
              <a:ext uri="{FF2B5EF4-FFF2-40B4-BE49-F238E27FC236}">
                <a16:creationId xmlns:a16="http://schemas.microsoft.com/office/drawing/2014/main" id="{FB24A92C-1D79-A94C-AFCD-DD83659B9FC3}"/>
              </a:ext>
            </a:extLst>
          </p:cNvPr>
          <p:cNvPicPr>
            <a:picLocks noChangeAspect="1"/>
          </p:cNvPicPr>
          <p:nvPr/>
        </p:nvPicPr>
        <p:blipFill rotWithShape="1">
          <a:blip r:embed="rId2"/>
          <a:srcRect t="22370" b="10963"/>
          <a:stretch/>
        </p:blipFill>
        <p:spPr>
          <a:xfrm>
            <a:off x="0" y="1534160"/>
            <a:ext cx="12192000" cy="4572000"/>
          </a:xfrm>
          <a:prstGeom prst="rect">
            <a:avLst/>
          </a:prstGeom>
        </p:spPr>
      </p:pic>
    </p:spTree>
    <p:extLst>
      <p:ext uri="{BB962C8B-B14F-4D97-AF65-F5344CB8AC3E}">
        <p14:creationId xmlns:p14="http://schemas.microsoft.com/office/powerpoint/2010/main" val="5456020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9907706" cy="492369"/>
          </a:xfrm>
        </p:spPr>
        <p:txBody>
          <a:bodyPr>
            <a:noAutofit/>
          </a:bodyPr>
          <a:lstStyle/>
          <a:p>
            <a:r>
              <a:rPr lang="en-US" sz="3200" b="1" dirty="0">
                <a:solidFill>
                  <a:schemeClr val="accent5">
                    <a:lumMod val="50000"/>
                  </a:schemeClr>
                </a:solidFill>
              </a:rPr>
              <a:t>STT Working Group: prototype frame</a:t>
            </a:r>
          </a:p>
        </p:txBody>
      </p:sp>
      <p:pic>
        <p:nvPicPr>
          <p:cNvPr id="3" name="Picture 2">
            <a:extLst>
              <a:ext uri="{FF2B5EF4-FFF2-40B4-BE49-F238E27FC236}">
                <a16:creationId xmlns:a16="http://schemas.microsoft.com/office/drawing/2014/main" id="{E660C565-784B-344B-A272-BE315BA51E7E}"/>
              </a:ext>
            </a:extLst>
          </p:cNvPr>
          <p:cNvPicPr>
            <a:picLocks noChangeAspect="1"/>
          </p:cNvPicPr>
          <p:nvPr/>
        </p:nvPicPr>
        <p:blipFill>
          <a:blip r:embed="rId2"/>
          <a:stretch>
            <a:fillRect/>
          </a:stretch>
        </p:blipFill>
        <p:spPr>
          <a:xfrm>
            <a:off x="1658470" y="0"/>
            <a:ext cx="8875059" cy="6858000"/>
          </a:xfrm>
          <a:prstGeom prst="rect">
            <a:avLst/>
          </a:prstGeom>
        </p:spPr>
      </p:pic>
    </p:spTree>
    <p:extLst>
      <p:ext uri="{BB962C8B-B14F-4D97-AF65-F5344CB8AC3E}">
        <p14:creationId xmlns:p14="http://schemas.microsoft.com/office/powerpoint/2010/main" val="38944781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9907706" cy="492369"/>
          </a:xfrm>
        </p:spPr>
        <p:txBody>
          <a:bodyPr>
            <a:noAutofit/>
          </a:bodyPr>
          <a:lstStyle/>
          <a:p>
            <a:r>
              <a:rPr lang="en-US" sz="3200" b="1" dirty="0">
                <a:solidFill>
                  <a:schemeClr val="accent5">
                    <a:lumMod val="50000"/>
                  </a:schemeClr>
                </a:solidFill>
              </a:rPr>
              <a:t>STT Working Group: prototype frame</a:t>
            </a:r>
          </a:p>
        </p:txBody>
      </p:sp>
      <p:pic>
        <p:nvPicPr>
          <p:cNvPr id="3" name="Picture 2">
            <a:extLst>
              <a:ext uri="{FF2B5EF4-FFF2-40B4-BE49-F238E27FC236}">
                <a16:creationId xmlns:a16="http://schemas.microsoft.com/office/drawing/2014/main" id="{CA14C09C-EC92-5445-BBB7-ACA5EA07AB00}"/>
              </a:ext>
            </a:extLst>
          </p:cNvPr>
          <p:cNvPicPr>
            <a:picLocks noChangeAspect="1"/>
          </p:cNvPicPr>
          <p:nvPr/>
        </p:nvPicPr>
        <p:blipFill>
          <a:blip r:embed="rId2"/>
          <a:stretch>
            <a:fillRect/>
          </a:stretch>
        </p:blipFill>
        <p:spPr>
          <a:xfrm>
            <a:off x="1678790" y="518160"/>
            <a:ext cx="8875059" cy="6858000"/>
          </a:xfrm>
          <a:prstGeom prst="rect">
            <a:avLst/>
          </a:prstGeom>
        </p:spPr>
      </p:pic>
    </p:spTree>
    <p:extLst>
      <p:ext uri="{BB962C8B-B14F-4D97-AF65-F5344CB8AC3E}">
        <p14:creationId xmlns:p14="http://schemas.microsoft.com/office/powerpoint/2010/main" val="9776107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9907706" cy="492369"/>
          </a:xfrm>
        </p:spPr>
        <p:txBody>
          <a:bodyPr>
            <a:noAutofit/>
          </a:bodyPr>
          <a:lstStyle/>
          <a:p>
            <a:r>
              <a:rPr lang="en-US" sz="3200" b="1" dirty="0">
                <a:solidFill>
                  <a:schemeClr val="accent5">
                    <a:lumMod val="50000"/>
                  </a:schemeClr>
                </a:solidFill>
              </a:rPr>
              <a:t>STT Working Group: prototype frame</a:t>
            </a:r>
          </a:p>
        </p:txBody>
      </p:sp>
      <p:pic>
        <p:nvPicPr>
          <p:cNvPr id="10" name="Picture 9">
            <a:extLst>
              <a:ext uri="{FF2B5EF4-FFF2-40B4-BE49-F238E27FC236}">
                <a16:creationId xmlns:a16="http://schemas.microsoft.com/office/drawing/2014/main" id="{2F41895F-20AF-AB4E-B46A-138CB9374BF0}"/>
              </a:ext>
            </a:extLst>
          </p:cNvPr>
          <p:cNvPicPr>
            <a:picLocks noChangeAspect="1"/>
          </p:cNvPicPr>
          <p:nvPr/>
        </p:nvPicPr>
        <p:blipFill>
          <a:blip r:embed="rId2"/>
          <a:stretch>
            <a:fillRect/>
          </a:stretch>
        </p:blipFill>
        <p:spPr>
          <a:xfrm>
            <a:off x="1841350" y="822960"/>
            <a:ext cx="8875059" cy="6858000"/>
          </a:xfrm>
          <a:prstGeom prst="rect">
            <a:avLst/>
          </a:prstGeom>
        </p:spPr>
      </p:pic>
    </p:spTree>
    <p:extLst>
      <p:ext uri="{BB962C8B-B14F-4D97-AF65-F5344CB8AC3E}">
        <p14:creationId xmlns:p14="http://schemas.microsoft.com/office/powerpoint/2010/main" val="1043895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466003" y="6495483"/>
            <a:ext cx="8218636" cy="237285"/>
          </a:xfrm>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968988" y="226291"/>
            <a:ext cx="9410655" cy="492369"/>
          </a:xfrm>
        </p:spPr>
        <p:txBody>
          <a:bodyPr>
            <a:noAutofit/>
          </a:bodyPr>
          <a:lstStyle/>
          <a:p>
            <a:r>
              <a:rPr lang="en-US" sz="3200" b="1" dirty="0">
                <a:solidFill>
                  <a:schemeClr val="accent5">
                    <a:lumMod val="50000"/>
                  </a:schemeClr>
                </a:solidFill>
              </a:rPr>
              <a:t>DUNE-ND Underground Facilities</a:t>
            </a:r>
          </a:p>
        </p:txBody>
      </p:sp>
      <p:pic>
        <p:nvPicPr>
          <p:cNvPr id="7" name="Picture 6">
            <a:extLst>
              <a:ext uri="{FF2B5EF4-FFF2-40B4-BE49-F238E27FC236}">
                <a16:creationId xmlns:a16="http://schemas.microsoft.com/office/drawing/2014/main" id="{6EF372A5-D86C-564B-976A-C65A81C3A979}"/>
              </a:ext>
            </a:extLst>
          </p:cNvPr>
          <p:cNvPicPr>
            <a:picLocks noChangeAspect="1"/>
          </p:cNvPicPr>
          <p:nvPr/>
        </p:nvPicPr>
        <p:blipFill rotWithShape="1">
          <a:blip r:embed="rId2"/>
          <a:srcRect l="5034" t="6755" r="7908" b="22770"/>
          <a:stretch/>
        </p:blipFill>
        <p:spPr>
          <a:xfrm>
            <a:off x="546113" y="718660"/>
            <a:ext cx="10711696" cy="5610888"/>
          </a:xfrm>
          <a:prstGeom prst="rect">
            <a:avLst/>
          </a:prstGeom>
        </p:spPr>
      </p:pic>
      <p:sp>
        <p:nvSpPr>
          <p:cNvPr id="9" name="Oval 8">
            <a:extLst>
              <a:ext uri="{FF2B5EF4-FFF2-40B4-BE49-F238E27FC236}">
                <a16:creationId xmlns:a16="http://schemas.microsoft.com/office/drawing/2014/main" id="{4667761B-F13D-D04E-B4C7-FC01014FBD25}"/>
              </a:ext>
            </a:extLst>
          </p:cNvPr>
          <p:cNvSpPr/>
          <p:nvPr/>
        </p:nvSpPr>
        <p:spPr>
          <a:xfrm>
            <a:off x="700644" y="3918857"/>
            <a:ext cx="2196935" cy="2054431"/>
          </a:xfrm>
          <a:prstGeom prst="ellipse">
            <a:avLst/>
          </a:prstGeom>
          <a:solidFill>
            <a:srgbClr val="FF0000">
              <a:alpha val="1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70801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9907706" cy="492369"/>
          </a:xfrm>
        </p:spPr>
        <p:txBody>
          <a:bodyPr>
            <a:noAutofit/>
          </a:bodyPr>
          <a:lstStyle/>
          <a:p>
            <a:r>
              <a:rPr lang="en-US" sz="3200" b="1" dirty="0">
                <a:solidFill>
                  <a:schemeClr val="accent5">
                    <a:lumMod val="50000"/>
                  </a:schemeClr>
                </a:solidFill>
              </a:rPr>
              <a:t>STT Working Group: prototype frame</a:t>
            </a:r>
          </a:p>
        </p:txBody>
      </p:sp>
      <p:pic>
        <p:nvPicPr>
          <p:cNvPr id="3" name="Picture 2">
            <a:extLst>
              <a:ext uri="{FF2B5EF4-FFF2-40B4-BE49-F238E27FC236}">
                <a16:creationId xmlns:a16="http://schemas.microsoft.com/office/drawing/2014/main" id="{54913064-E26B-5F45-BDD9-B6F2FAAF82E0}"/>
              </a:ext>
            </a:extLst>
          </p:cNvPr>
          <p:cNvPicPr>
            <a:picLocks noChangeAspect="1"/>
          </p:cNvPicPr>
          <p:nvPr/>
        </p:nvPicPr>
        <p:blipFill>
          <a:blip r:embed="rId2"/>
          <a:stretch>
            <a:fillRect/>
          </a:stretch>
        </p:blipFill>
        <p:spPr>
          <a:xfrm>
            <a:off x="1607670" y="822960"/>
            <a:ext cx="8875059" cy="6858000"/>
          </a:xfrm>
          <a:prstGeom prst="rect">
            <a:avLst/>
          </a:prstGeom>
        </p:spPr>
      </p:pic>
    </p:spTree>
    <p:extLst>
      <p:ext uri="{BB962C8B-B14F-4D97-AF65-F5344CB8AC3E}">
        <p14:creationId xmlns:p14="http://schemas.microsoft.com/office/powerpoint/2010/main" val="1992485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466003" y="6495483"/>
            <a:ext cx="8218636" cy="237285"/>
          </a:xfrm>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968988" y="226291"/>
            <a:ext cx="9410655" cy="492369"/>
          </a:xfrm>
        </p:spPr>
        <p:txBody>
          <a:bodyPr>
            <a:noAutofit/>
          </a:bodyPr>
          <a:lstStyle/>
          <a:p>
            <a:r>
              <a:rPr lang="en-US" sz="3200" b="1" dirty="0">
                <a:solidFill>
                  <a:schemeClr val="accent5">
                    <a:lumMod val="50000"/>
                  </a:schemeClr>
                </a:solidFill>
              </a:rPr>
              <a:t>DUNE-ND Underground Building</a:t>
            </a:r>
          </a:p>
        </p:txBody>
      </p:sp>
      <p:pic>
        <p:nvPicPr>
          <p:cNvPr id="3" name="Picture 2">
            <a:extLst>
              <a:ext uri="{FF2B5EF4-FFF2-40B4-BE49-F238E27FC236}">
                <a16:creationId xmlns:a16="http://schemas.microsoft.com/office/drawing/2014/main" id="{9079D10B-B8D1-2848-8C9E-9DD72932CAA0}"/>
              </a:ext>
            </a:extLst>
          </p:cNvPr>
          <p:cNvPicPr>
            <a:picLocks noChangeAspect="1"/>
          </p:cNvPicPr>
          <p:nvPr/>
        </p:nvPicPr>
        <p:blipFill>
          <a:blip r:embed="rId2"/>
          <a:stretch>
            <a:fillRect/>
          </a:stretch>
        </p:blipFill>
        <p:spPr>
          <a:xfrm>
            <a:off x="3169075" y="718660"/>
            <a:ext cx="7673098" cy="5673442"/>
          </a:xfrm>
          <a:prstGeom prst="rect">
            <a:avLst/>
          </a:prstGeom>
        </p:spPr>
      </p:pic>
      <p:sp>
        <p:nvSpPr>
          <p:cNvPr id="5" name="TextBox 4">
            <a:extLst>
              <a:ext uri="{FF2B5EF4-FFF2-40B4-BE49-F238E27FC236}">
                <a16:creationId xmlns:a16="http://schemas.microsoft.com/office/drawing/2014/main" id="{342157BA-361A-1F43-8477-BC6D38A71FE5}"/>
              </a:ext>
            </a:extLst>
          </p:cNvPr>
          <p:cNvSpPr txBox="1"/>
          <p:nvPr/>
        </p:nvSpPr>
        <p:spPr>
          <a:xfrm>
            <a:off x="2054431" y="3776353"/>
            <a:ext cx="1386470" cy="369332"/>
          </a:xfrm>
          <a:prstGeom prst="rect">
            <a:avLst/>
          </a:prstGeom>
          <a:noFill/>
        </p:spPr>
        <p:txBody>
          <a:bodyPr wrap="none" rtlCol="0">
            <a:spAutoFit/>
          </a:bodyPr>
          <a:lstStyle/>
          <a:p>
            <a:r>
              <a:rPr lang="en-US" dirty="0"/>
              <a:t>SAND Alcove</a:t>
            </a:r>
          </a:p>
        </p:txBody>
      </p:sp>
      <p:sp>
        <p:nvSpPr>
          <p:cNvPr id="6" name="TextBox 5">
            <a:extLst>
              <a:ext uri="{FF2B5EF4-FFF2-40B4-BE49-F238E27FC236}">
                <a16:creationId xmlns:a16="http://schemas.microsoft.com/office/drawing/2014/main" id="{C2230A19-D881-5E4A-A6E8-AAA78D9BD188}"/>
              </a:ext>
            </a:extLst>
          </p:cNvPr>
          <p:cNvSpPr txBox="1"/>
          <p:nvPr/>
        </p:nvSpPr>
        <p:spPr>
          <a:xfrm>
            <a:off x="6852062" y="1026363"/>
            <a:ext cx="669029" cy="369332"/>
          </a:xfrm>
          <a:prstGeom prst="rect">
            <a:avLst/>
          </a:prstGeom>
          <a:noFill/>
        </p:spPr>
        <p:txBody>
          <a:bodyPr wrap="none" rtlCol="0">
            <a:spAutoFit/>
          </a:bodyPr>
          <a:lstStyle/>
          <a:p>
            <a:r>
              <a:rPr lang="en-US" dirty="0"/>
              <a:t>Shaft</a:t>
            </a:r>
          </a:p>
        </p:txBody>
      </p:sp>
      <p:sp>
        <p:nvSpPr>
          <p:cNvPr id="8" name="TextBox 7">
            <a:extLst>
              <a:ext uri="{FF2B5EF4-FFF2-40B4-BE49-F238E27FC236}">
                <a16:creationId xmlns:a16="http://schemas.microsoft.com/office/drawing/2014/main" id="{D9AFC411-FEED-954E-AED1-C09AC48829A8}"/>
              </a:ext>
            </a:extLst>
          </p:cNvPr>
          <p:cNvSpPr txBox="1"/>
          <p:nvPr/>
        </p:nvSpPr>
        <p:spPr>
          <a:xfrm>
            <a:off x="10379643" y="3327873"/>
            <a:ext cx="1406026" cy="369332"/>
          </a:xfrm>
          <a:prstGeom prst="rect">
            <a:avLst/>
          </a:prstGeom>
          <a:noFill/>
        </p:spPr>
        <p:txBody>
          <a:bodyPr wrap="none" rtlCol="0">
            <a:spAutoFit/>
          </a:bodyPr>
          <a:lstStyle/>
          <a:p>
            <a:r>
              <a:rPr lang="en-US" dirty="0"/>
              <a:t>Safety Egress</a:t>
            </a:r>
          </a:p>
        </p:txBody>
      </p:sp>
    </p:spTree>
    <p:extLst>
      <p:ext uri="{BB962C8B-B14F-4D97-AF65-F5344CB8AC3E}">
        <p14:creationId xmlns:p14="http://schemas.microsoft.com/office/powerpoint/2010/main" val="473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466003" y="6495483"/>
            <a:ext cx="8218636" cy="237285"/>
          </a:xfrm>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968988" y="226291"/>
            <a:ext cx="9410655" cy="492369"/>
          </a:xfrm>
        </p:spPr>
        <p:txBody>
          <a:bodyPr>
            <a:noAutofit/>
          </a:bodyPr>
          <a:lstStyle/>
          <a:p>
            <a:r>
              <a:rPr lang="en-US" sz="3200" b="1" dirty="0">
                <a:solidFill>
                  <a:schemeClr val="accent5">
                    <a:lumMod val="50000"/>
                  </a:schemeClr>
                </a:solidFill>
              </a:rPr>
              <a:t>DUNE-ND Space occupation during operation</a:t>
            </a:r>
          </a:p>
        </p:txBody>
      </p:sp>
      <p:pic>
        <p:nvPicPr>
          <p:cNvPr id="10" name="Picture 9">
            <a:extLst>
              <a:ext uri="{FF2B5EF4-FFF2-40B4-BE49-F238E27FC236}">
                <a16:creationId xmlns:a16="http://schemas.microsoft.com/office/drawing/2014/main" id="{A4CBA018-E40A-4141-A67B-F92F6E2D0D67}"/>
              </a:ext>
            </a:extLst>
          </p:cNvPr>
          <p:cNvPicPr>
            <a:picLocks noChangeAspect="1"/>
          </p:cNvPicPr>
          <p:nvPr/>
        </p:nvPicPr>
        <p:blipFill>
          <a:blip r:embed="rId2"/>
          <a:stretch>
            <a:fillRect/>
          </a:stretch>
        </p:blipFill>
        <p:spPr>
          <a:xfrm>
            <a:off x="3075662" y="718660"/>
            <a:ext cx="7869310" cy="5747657"/>
          </a:xfrm>
          <a:prstGeom prst="rect">
            <a:avLst/>
          </a:prstGeom>
        </p:spPr>
      </p:pic>
      <p:sp>
        <p:nvSpPr>
          <p:cNvPr id="11" name="TextBox 10">
            <a:extLst>
              <a:ext uri="{FF2B5EF4-FFF2-40B4-BE49-F238E27FC236}">
                <a16:creationId xmlns:a16="http://schemas.microsoft.com/office/drawing/2014/main" id="{61F72A62-532D-8249-9A79-0911EAAA601A}"/>
              </a:ext>
            </a:extLst>
          </p:cNvPr>
          <p:cNvSpPr txBox="1"/>
          <p:nvPr/>
        </p:nvSpPr>
        <p:spPr>
          <a:xfrm>
            <a:off x="2362069" y="4037610"/>
            <a:ext cx="713593" cy="369332"/>
          </a:xfrm>
          <a:prstGeom prst="rect">
            <a:avLst/>
          </a:prstGeom>
          <a:noFill/>
        </p:spPr>
        <p:txBody>
          <a:bodyPr wrap="none" rtlCol="0">
            <a:spAutoFit/>
          </a:bodyPr>
          <a:lstStyle/>
          <a:p>
            <a:r>
              <a:rPr lang="en-US" dirty="0"/>
              <a:t>SAND</a:t>
            </a:r>
          </a:p>
        </p:txBody>
      </p:sp>
      <p:sp>
        <p:nvSpPr>
          <p:cNvPr id="12" name="TextBox 11">
            <a:extLst>
              <a:ext uri="{FF2B5EF4-FFF2-40B4-BE49-F238E27FC236}">
                <a16:creationId xmlns:a16="http://schemas.microsoft.com/office/drawing/2014/main" id="{52EDB780-CBB6-8642-B33D-2A409FE58A4D}"/>
              </a:ext>
            </a:extLst>
          </p:cNvPr>
          <p:cNvSpPr txBox="1"/>
          <p:nvPr/>
        </p:nvSpPr>
        <p:spPr>
          <a:xfrm>
            <a:off x="3206338" y="2351315"/>
            <a:ext cx="599844" cy="369332"/>
          </a:xfrm>
          <a:prstGeom prst="rect">
            <a:avLst/>
          </a:prstGeom>
          <a:noFill/>
        </p:spPr>
        <p:txBody>
          <a:bodyPr wrap="none" rtlCol="0">
            <a:spAutoFit/>
          </a:bodyPr>
          <a:lstStyle/>
          <a:p>
            <a:r>
              <a:rPr lang="en-US" dirty="0"/>
              <a:t>TMS</a:t>
            </a:r>
          </a:p>
        </p:txBody>
      </p:sp>
      <p:sp>
        <p:nvSpPr>
          <p:cNvPr id="13" name="TextBox 12">
            <a:extLst>
              <a:ext uri="{FF2B5EF4-FFF2-40B4-BE49-F238E27FC236}">
                <a16:creationId xmlns:a16="http://schemas.microsoft.com/office/drawing/2014/main" id="{44185B09-46A1-5742-8AB5-4B344658A61E}"/>
              </a:ext>
            </a:extLst>
          </p:cNvPr>
          <p:cNvSpPr txBox="1"/>
          <p:nvPr/>
        </p:nvSpPr>
        <p:spPr>
          <a:xfrm>
            <a:off x="4405746" y="1508166"/>
            <a:ext cx="857927" cy="369332"/>
          </a:xfrm>
          <a:prstGeom prst="rect">
            <a:avLst/>
          </a:prstGeom>
          <a:noFill/>
        </p:spPr>
        <p:txBody>
          <a:bodyPr wrap="none" rtlCol="0">
            <a:spAutoFit/>
          </a:bodyPr>
          <a:lstStyle/>
          <a:p>
            <a:r>
              <a:rPr lang="en-US" dirty="0"/>
              <a:t>ND-LAr</a:t>
            </a:r>
          </a:p>
        </p:txBody>
      </p:sp>
      <p:cxnSp>
        <p:nvCxnSpPr>
          <p:cNvPr id="15" name="Straight Arrow Connector 14">
            <a:extLst>
              <a:ext uri="{FF2B5EF4-FFF2-40B4-BE49-F238E27FC236}">
                <a16:creationId xmlns:a16="http://schemas.microsoft.com/office/drawing/2014/main" id="{B843E461-5C7C-C94C-BB52-79DC9978280D}"/>
              </a:ext>
            </a:extLst>
          </p:cNvPr>
          <p:cNvCxnSpPr>
            <a:stCxn id="11" idx="3"/>
          </p:cNvCxnSpPr>
          <p:nvPr/>
        </p:nvCxnSpPr>
        <p:spPr>
          <a:xfrm>
            <a:off x="3075662" y="4222276"/>
            <a:ext cx="1330084" cy="1846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2748D99-DD6B-D64E-9C31-87803E973458}"/>
              </a:ext>
            </a:extLst>
          </p:cNvPr>
          <p:cNvCxnSpPr>
            <a:cxnSpLocks/>
          </p:cNvCxnSpPr>
          <p:nvPr/>
        </p:nvCxnSpPr>
        <p:spPr>
          <a:xfrm>
            <a:off x="3681304" y="2690359"/>
            <a:ext cx="1993011" cy="134725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6D82806-D2E1-DA44-B4DA-D0E4070816F7}"/>
              </a:ext>
            </a:extLst>
          </p:cNvPr>
          <p:cNvCxnSpPr>
            <a:cxnSpLocks/>
          </p:cNvCxnSpPr>
          <p:nvPr/>
        </p:nvCxnSpPr>
        <p:spPr>
          <a:xfrm>
            <a:off x="5118219" y="1823460"/>
            <a:ext cx="1662591" cy="19172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8879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2C2B89-DA10-694A-BA1C-0A9B61FDBE16}"/>
              </a:ext>
            </a:extLst>
          </p:cNvPr>
          <p:cNvPicPr>
            <a:picLocks noChangeAspect="1"/>
          </p:cNvPicPr>
          <p:nvPr/>
        </p:nvPicPr>
        <p:blipFill>
          <a:blip r:embed="rId2"/>
          <a:stretch>
            <a:fillRect/>
          </a:stretch>
        </p:blipFill>
        <p:spPr>
          <a:xfrm>
            <a:off x="2718865" y="718660"/>
            <a:ext cx="8943149" cy="5657802"/>
          </a:xfrm>
          <a:prstGeom prst="rect">
            <a:avLst/>
          </a:prstGeom>
        </p:spPr>
      </p:pic>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466003" y="6495483"/>
            <a:ext cx="8218636" cy="237285"/>
          </a:xfrm>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968988" y="226291"/>
            <a:ext cx="9410655" cy="492369"/>
          </a:xfrm>
        </p:spPr>
        <p:txBody>
          <a:bodyPr>
            <a:noAutofit/>
          </a:bodyPr>
          <a:lstStyle/>
          <a:p>
            <a:r>
              <a:rPr lang="en-US" sz="3200" b="1" dirty="0">
                <a:solidFill>
                  <a:schemeClr val="accent5">
                    <a:lumMod val="50000"/>
                  </a:schemeClr>
                </a:solidFill>
              </a:rPr>
              <a:t>DUNE-ND Space occupation during operation</a:t>
            </a:r>
          </a:p>
        </p:txBody>
      </p:sp>
      <p:sp>
        <p:nvSpPr>
          <p:cNvPr id="11" name="TextBox 10">
            <a:extLst>
              <a:ext uri="{FF2B5EF4-FFF2-40B4-BE49-F238E27FC236}">
                <a16:creationId xmlns:a16="http://schemas.microsoft.com/office/drawing/2014/main" id="{61F72A62-532D-8249-9A79-0911EAAA601A}"/>
              </a:ext>
            </a:extLst>
          </p:cNvPr>
          <p:cNvSpPr txBox="1"/>
          <p:nvPr/>
        </p:nvSpPr>
        <p:spPr>
          <a:xfrm>
            <a:off x="2176110" y="4037610"/>
            <a:ext cx="713593" cy="369332"/>
          </a:xfrm>
          <a:prstGeom prst="rect">
            <a:avLst/>
          </a:prstGeom>
          <a:noFill/>
        </p:spPr>
        <p:txBody>
          <a:bodyPr wrap="none" rtlCol="0">
            <a:spAutoFit/>
          </a:bodyPr>
          <a:lstStyle/>
          <a:p>
            <a:r>
              <a:rPr lang="en-US" dirty="0"/>
              <a:t>SAND</a:t>
            </a:r>
          </a:p>
        </p:txBody>
      </p:sp>
      <p:sp>
        <p:nvSpPr>
          <p:cNvPr id="12" name="TextBox 11">
            <a:extLst>
              <a:ext uri="{FF2B5EF4-FFF2-40B4-BE49-F238E27FC236}">
                <a16:creationId xmlns:a16="http://schemas.microsoft.com/office/drawing/2014/main" id="{52EDB780-CBB6-8642-B33D-2A409FE58A4D}"/>
              </a:ext>
            </a:extLst>
          </p:cNvPr>
          <p:cNvSpPr txBox="1"/>
          <p:nvPr/>
        </p:nvSpPr>
        <p:spPr>
          <a:xfrm>
            <a:off x="3681304" y="2115146"/>
            <a:ext cx="599844" cy="369332"/>
          </a:xfrm>
          <a:prstGeom prst="rect">
            <a:avLst/>
          </a:prstGeom>
          <a:noFill/>
        </p:spPr>
        <p:txBody>
          <a:bodyPr wrap="none" rtlCol="0">
            <a:spAutoFit/>
          </a:bodyPr>
          <a:lstStyle/>
          <a:p>
            <a:r>
              <a:rPr lang="en-US" dirty="0"/>
              <a:t>TMS</a:t>
            </a:r>
          </a:p>
        </p:txBody>
      </p:sp>
      <p:sp>
        <p:nvSpPr>
          <p:cNvPr id="13" name="TextBox 12">
            <a:extLst>
              <a:ext uri="{FF2B5EF4-FFF2-40B4-BE49-F238E27FC236}">
                <a16:creationId xmlns:a16="http://schemas.microsoft.com/office/drawing/2014/main" id="{44185B09-46A1-5742-8AB5-4B344658A61E}"/>
              </a:ext>
            </a:extLst>
          </p:cNvPr>
          <p:cNvSpPr txBox="1"/>
          <p:nvPr/>
        </p:nvSpPr>
        <p:spPr>
          <a:xfrm>
            <a:off x="4987637" y="1086394"/>
            <a:ext cx="857927" cy="369332"/>
          </a:xfrm>
          <a:prstGeom prst="rect">
            <a:avLst/>
          </a:prstGeom>
          <a:noFill/>
        </p:spPr>
        <p:txBody>
          <a:bodyPr wrap="none" rtlCol="0">
            <a:spAutoFit/>
          </a:bodyPr>
          <a:lstStyle/>
          <a:p>
            <a:r>
              <a:rPr lang="en-US" dirty="0"/>
              <a:t>ND-LAr</a:t>
            </a:r>
          </a:p>
        </p:txBody>
      </p:sp>
      <p:cxnSp>
        <p:nvCxnSpPr>
          <p:cNvPr id="15" name="Straight Arrow Connector 14">
            <a:extLst>
              <a:ext uri="{FF2B5EF4-FFF2-40B4-BE49-F238E27FC236}">
                <a16:creationId xmlns:a16="http://schemas.microsoft.com/office/drawing/2014/main" id="{B843E461-5C7C-C94C-BB52-79DC9978280D}"/>
              </a:ext>
            </a:extLst>
          </p:cNvPr>
          <p:cNvCxnSpPr>
            <a:cxnSpLocks/>
            <a:stCxn id="11" idx="3"/>
          </p:cNvCxnSpPr>
          <p:nvPr/>
        </p:nvCxnSpPr>
        <p:spPr>
          <a:xfrm>
            <a:off x="2889703" y="4222276"/>
            <a:ext cx="1516043" cy="4700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2748D99-DD6B-D64E-9C31-87803E973458}"/>
              </a:ext>
            </a:extLst>
          </p:cNvPr>
          <p:cNvCxnSpPr>
            <a:cxnSpLocks/>
          </p:cNvCxnSpPr>
          <p:nvPr/>
        </p:nvCxnSpPr>
        <p:spPr>
          <a:xfrm>
            <a:off x="4110017" y="2485254"/>
            <a:ext cx="2195780" cy="174784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6D82806-D2E1-DA44-B4DA-D0E4070816F7}"/>
              </a:ext>
            </a:extLst>
          </p:cNvPr>
          <p:cNvCxnSpPr>
            <a:cxnSpLocks/>
          </p:cNvCxnSpPr>
          <p:nvPr/>
        </p:nvCxnSpPr>
        <p:spPr>
          <a:xfrm>
            <a:off x="5658334" y="1341178"/>
            <a:ext cx="2595017" cy="25895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101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466003" y="6495483"/>
            <a:ext cx="8218636" cy="237285"/>
          </a:xfrm>
        </p:spPr>
        <p:txBody>
          <a:bodyPr/>
          <a:lstStyle/>
          <a:p>
            <a:r>
              <a:rPr lang="en-US"/>
              <a:t>C. Montanari  - DUNE-IT Annual Meeting | November 7, 2022 
</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968988" y="226291"/>
            <a:ext cx="9410655" cy="492369"/>
          </a:xfrm>
        </p:spPr>
        <p:txBody>
          <a:bodyPr>
            <a:noAutofit/>
          </a:bodyPr>
          <a:lstStyle/>
          <a:p>
            <a:r>
              <a:rPr lang="en-US" sz="3200" b="1" dirty="0">
                <a:solidFill>
                  <a:schemeClr val="accent5">
                    <a:lumMod val="50000"/>
                  </a:schemeClr>
                </a:solidFill>
              </a:rPr>
              <a:t>DUNE-ND SAND Position</a:t>
            </a:r>
          </a:p>
        </p:txBody>
      </p:sp>
      <p:pic>
        <p:nvPicPr>
          <p:cNvPr id="9" name="Picture 8">
            <a:extLst>
              <a:ext uri="{FF2B5EF4-FFF2-40B4-BE49-F238E27FC236}">
                <a16:creationId xmlns:a16="http://schemas.microsoft.com/office/drawing/2014/main" id="{FBEC1543-30F1-304D-BD5E-32EA1BEB1C6C}"/>
              </a:ext>
            </a:extLst>
          </p:cNvPr>
          <p:cNvPicPr>
            <a:picLocks noChangeAspect="1"/>
          </p:cNvPicPr>
          <p:nvPr/>
        </p:nvPicPr>
        <p:blipFill>
          <a:blip r:embed="rId2"/>
          <a:stretch>
            <a:fillRect/>
          </a:stretch>
        </p:blipFill>
        <p:spPr>
          <a:xfrm>
            <a:off x="3289746" y="703555"/>
            <a:ext cx="7829384" cy="5807034"/>
          </a:xfrm>
          <a:prstGeom prst="rect">
            <a:avLst/>
          </a:prstGeom>
        </p:spPr>
      </p:pic>
    </p:spTree>
    <p:extLst>
      <p:ext uri="{BB962C8B-B14F-4D97-AF65-F5344CB8AC3E}">
        <p14:creationId xmlns:p14="http://schemas.microsoft.com/office/powerpoint/2010/main" val="1830100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80212</TotalTime>
  <Words>3846</Words>
  <Application>Microsoft Macintosh PowerPoint</Application>
  <PresentationFormat>Widescreen</PresentationFormat>
  <Paragraphs>616</Paragraphs>
  <Slides>50</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50</vt:i4>
      </vt:variant>
    </vt:vector>
  </HeadingPairs>
  <TitlesOfParts>
    <vt:vector size="62" baseType="lpstr">
      <vt:lpstr>ＭＳ Ｐゴシック</vt:lpstr>
      <vt:lpstr>Arial</vt:lpstr>
      <vt:lpstr>Calibri</vt:lpstr>
      <vt:lpstr>Helvetica</vt:lpstr>
      <vt:lpstr>Helvetica Neue</vt:lpstr>
      <vt:lpstr>Mangal</vt:lpstr>
      <vt:lpstr>Symbol</vt:lpstr>
      <vt:lpstr>System Font Regular</vt:lpstr>
      <vt:lpstr>Times</vt:lpstr>
      <vt:lpstr>Times New Roman</vt:lpstr>
      <vt:lpstr>Wingdings</vt:lpstr>
      <vt:lpstr>Office Theme</vt:lpstr>
      <vt:lpstr>SAND: Integration and Milestones</vt:lpstr>
      <vt:lpstr>Outline</vt:lpstr>
      <vt:lpstr>SAND Layout</vt:lpstr>
      <vt:lpstr>DUNE-ND Site Map</vt:lpstr>
      <vt:lpstr>DUNE-ND Underground Facilities</vt:lpstr>
      <vt:lpstr>DUNE-ND Underground Building</vt:lpstr>
      <vt:lpstr>DUNE-ND Space occupation during operation</vt:lpstr>
      <vt:lpstr>DUNE-ND Space occupation during operation</vt:lpstr>
      <vt:lpstr>DUNE-ND SAND Position</vt:lpstr>
      <vt:lpstr>SAND Installation sequence</vt:lpstr>
      <vt:lpstr>DUNE-ND SAND Installation steps</vt:lpstr>
      <vt:lpstr>SAND Installation</vt:lpstr>
      <vt:lpstr>DUNE-ND Interface Documents</vt:lpstr>
      <vt:lpstr>DUNE-ND Floor occupation</vt:lpstr>
      <vt:lpstr>DUNE-ND Side occupation</vt:lpstr>
      <vt:lpstr>Contributions to SAND</vt:lpstr>
      <vt:lpstr>Deliverables and sharing of responsibilities</vt:lpstr>
      <vt:lpstr>Excerpt from the DUNE-SAND Annex to MoU (cont.)</vt:lpstr>
      <vt:lpstr>Deliverables and sharing of responsibilities (draft)</vt:lpstr>
      <vt:lpstr>Technical Working Groups</vt:lpstr>
      <vt:lpstr>First set of high level milestones</vt:lpstr>
      <vt:lpstr>Conclusions</vt:lpstr>
      <vt:lpstr>PowerPoint Presentation</vt:lpstr>
      <vt:lpstr>DUNE-SAND ECAL Working Group</vt:lpstr>
      <vt:lpstr>DUNE-SAND ECAL Working Group</vt:lpstr>
      <vt:lpstr>KLOE-to-SAND Project</vt:lpstr>
      <vt:lpstr>KLOE-to-SAND: dismounting of KLOE</vt:lpstr>
      <vt:lpstr>KLOE-to-SAND: Start of disassembly</vt:lpstr>
      <vt:lpstr>KLOE-to-SAND: Start of the operations</vt:lpstr>
      <vt:lpstr>STT Working Group</vt:lpstr>
      <vt:lpstr>STT Working Group: prototyping and tests</vt:lpstr>
      <vt:lpstr>STT Working Group: prototype frame</vt:lpstr>
      <vt:lpstr>STT Working Group: test beam at CERN</vt:lpstr>
      <vt:lpstr>GRAIN Review</vt:lpstr>
      <vt:lpstr>GRAIN Preliminary Timeline</vt:lpstr>
      <vt:lpstr>Deliverables and sharing of responsibilities (draft)</vt:lpstr>
      <vt:lpstr>Deliverables and sharing of responsibilities (draft)</vt:lpstr>
      <vt:lpstr>SAND internal detectors</vt:lpstr>
      <vt:lpstr>Events from nm-CC interaction in GRAIN</vt:lpstr>
      <vt:lpstr>GRAIN - Specs</vt:lpstr>
      <vt:lpstr>GRAIN Geometry</vt:lpstr>
      <vt:lpstr>GRAIN – Geometry of the lens option</vt:lpstr>
      <vt:lpstr>Example of an event reconstructed with lenses</vt:lpstr>
      <vt:lpstr>Coded aperture masks option: optics</vt:lpstr>
      <vt:lpstr>Mask geometry in GRAIN</vt:lpstr>
      <vt:lpstr>3D Reconstruction in GRAIN with masks </vt:lpstr>
      <vt:lpstr>STT Working Group: prototype frame</vt:lpstr>
      <vt:lpstr>STT Working Group: prototype frame</vt:lpstr>
      <vt:lpstr>STT Working Group: prototype frame</vt:lpstr>
      <vt:lpstr>STT Working Group: prototype frame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claudiosilverio1@outlook.com</dc:creator>
  <cp:lastModifiedBy>Claudio Silverio Montanari</cp:lastModifiedBy>
  <cp:revision>451</cp:revision>
  <cp:lastPrinted>2022-06-23T21:05:39Z</cp:lastPrinted>
  <dcterms:created xsi:type="dcterms:W3CDTF">2017-09-26T16:04:38Z</dcterms:created>
  <dcterms:modified xsi:type="dcterms:W3CDTF">2022-11-06T15:18:44Z</dcterms:modified>
</cp:coreProperties>
</file>