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31"/>
  </p:notesMasterIdLst>
  <p:sldIdLst>
    <p:sldId id="256" r:id="rId2"/>
    <p:sldId id="477" r:id="rId3"/>
    <p:sldId id="497" r:id="rId4"/>
    <p:sldId id="476" r:id="rId5"/>
    <p:sldId id="503" r:id="rId6"/>
    <p:sldId id="506" r:id="rId7"/>
    <p:sldId id="467" r:id="rId8"/>
    <p:sldId id="259" r:id="rId9"/>
    <p:sldId id="260" r:id="rId10"/>
    <p:sldId id="261" r:id="rId11"/>
    <p:sldId id="262" r:id="rId12"/>
    <p:sldId id="264" r:id="rId13"/>
    <p:sldId id="266" r:id="rId14"/>
    <p:sldId id="265" r:id="rId15"/>
    <p:sldId id="505" r:id="rId16"/>
    <p:sldId id="504" r:id="rId17"/>
    <p:sldId id="461" r:id="rId18"/>
    <p:sldId id="452" r:id="rId19"/>
    <p:sldId id="448" r:id="rId20"/>
    <p:sldId id="257" r:id="rId21"/>
    <p:sldId id="451" r:id="rId22"/>
    <p:sldId id="500" r:id="rId23"/>
    <p:sldId id="498" r:id="rId24"/>
    <p:sldId id="441" r:id="rId25"/>
    <p:sldId id="482" r:id="rId26"/>
    <p:sldId id="483" r:id="rId27"/>
    <p:sldId id="485" r:id="rId28"/>
    <p:sldId id="501" r:id="rId29"/>
    <p:sldId id="45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3255D7-F0F4-0C4E-AEDD-F966577E8753}" v="1" dt="2022-05-15T18:57:41.9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86"/>
    <p:restoredTop sz="94690"/>
  </p:normalViewPr>
  <p:slideViewPr>
    <p:cSldViewPr snapToGrid="0" snapToObjects="1">
      <p:cViewPr varScale="1">
        <p:scale>
          <a:sx n="160" d="100"/>
          <a:sy n="160" d="100"/>
        </p:scale>
        <p:origin x="11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o Gatti" userId="4349739c-a919-422f-9edb-5ddb93027cc0" providerId="ADAL" clId="{B83255D7-F0F4-0C4E-AEDD-F966577E8753}"/>
    <pc:docChg chg="undo custSel modSld">
      <pc:chgData name="Claudio Gatti" userId="4349739c-a919-422f-9edb-5ddb93027cc0" providerId="ADAL" clId="{B83255D7-F0F4-0C4E-AEDD-F966577E8753}" dt="2022-05-15T19:01:15.151" v="122" actId="20577"/>
      <pc:docMkLst>
        <pc:docMk/>
      </pc:docMkLst>
      <pc:sldChg chg="modSp mod">
        <pc:chgData name="Claudio Gatti" userId="4349739c-a919-422f-9edb-5ddb93027cc0" providerId="ADAL" clId="{B83255D7-F0F4-0C4E-AEDD-F966577E8753}" dt="2022-05-15T18:54:58.682" v="15" actId="20577"/>
        <pc:sldMkLst>
          <pc:docMk/>
          <pc:sldMk cId="123857135" sldId="256"/>
        </pc:sldMkLst>
        <pc:spChg chg="mod">
          <ac:chgData name="Claudio Gatti" userId="4349739c-a919-422f-9edb-5ddb93027cc0" providerId="ADAL" clId="{B83255D7-F0F4-0C4E-AEDD-F966577E8753}" dt="2022-05-15T18:54:58.682" v="15" actId="20577"/>
          <ac:spMkLst>
            <pc:docMk/>
            <pc:sldMk cId="123857135" sldId="256"/>
            <ac:spMk id="2" creationId="{2CA939FA-9F52-9748-A350-0BC0B705F0A1}"/>
          </ac:spMkLst>
        </pc:spChg>
      </pc:sldChg>
      <pc:sldChg chg="addSp delSp modSp mod setBg setClrOvrMap">
        <pc:chgData name="Claudio Gatti" userId="4349739c-a919-422f-9edb-5ddb93027cc0" providerId="ADAL" clId="{B83255D7-F0F4-0C4E-AEDD-F966577E8753}" dt="2022-05-15T18:59:05.296" v="120" actId="26606"/>
        <pc:sldMkLst>
          <pc:docMk/>
          <pc:sldMk cId="629215220" sldId="458"/>
        </pc:sldMkLst>
        <pc:spChg chg="mod ord">
          <ac:chgData name="Claudio Gatti" userId="4349739c-a919-422f-9edb-5ddb93027cc0" providerId="ADAL" clId="{B83255D7-F0F4-0C4E-AEDD-F966577E8753}" dt="2022-05-15T18:59:05.293" v="119" actId="26606"/>
          <ac:spMkLst>
            <pc:docMk/>
            <pc:sldMk cId="629215220" sldId="458"/>
            <ac:spMk id="2" creationId="{FBCE8F6B-BF60-D348-9633-31FCF9AE14B1}"/>
          </ac:spMkLst>
        </pc:spChg>
        <pc:spChg chg="mod">
          <ac:chgData name="Claudio Gatti" userId="4349739c-a919-422f-9edb-5ddb93027cc0" providerId="ADAL" clId="{B83255D7-F0F4-0C4E-AEDD-F966577E8753}" dt="2022-05-15T18:59:05.293" v="119" actId="26606"/>
          <ac:spMkLst>
            <pc:docMk/>
            <pc:sldMk cId="629215220" sldId="458"/>
            <ac:spMk id="3" creationId="{ED3C5CDA-213D-E743-A3EF-1F0B495D69A5}"/>
          </ac:spMkLst>
        </pc:spChg>
        <pc:spChg chg="mod">
          <ac:chgData name="Claudio Gatti" userId="4349739c-a919-422f-9edb-5ddb93027cc0" providerId="ADAL" clId="{B83255D7-F0F4-0C4E-AEDD-F966577E8753}" dt="2022-05-15T18:58:55.403" v="113" actId="26606"/>
          <ac:spMkLst>
            <pc:docMk/>
            <pc:sldMk cId="629215220" sldId="458"/>
            <ac:spMk id="4" creationId="{8F8C8B93-4DBF-7F43-8E3C-5335F34E6411}"/>
          </ac:spMkLst>
        </pc:spChg>
        <pc:spChg chg="add del">
          <ac:chgData name="Claudio Gatti" userId="4349739c-a919-422f-9edb-5ddb93027cc0" providerId="ADAL" clId="{B83255D7-F0F4-0C4E-AEDD-F966577E8753}" dt="2022-05-15T18:59:05.296" v="120" actId="26606"/>
          <ac:spMkLst>
            <pc:docMk/>
            <pc:sldMk cId="629215220" sldId="458"/>
            <ac:spMk id="13" creationId="{A3D5D599-1CAE-4C92-B5AE-8E51AF6D47C9}"/>
          </ac:spMkLst>
        </pc:spChg>
        <pc:spChg chg="add del">
          <ac:chgData name="Claudio Gatti" userId="4349739c-a919-422f-9edb-5ddb93027cc0" providerId="ADAL" clId="{B83255D7-F0F4-0C4E-AEDD-F966577E8753}" dt="2022-05-15T18:58:01.658" v="110" actId="26606"/>
          <ac:spMkLst>
            <pc:docMk/>
            <pc:sldMk cId="629215220" sldId="458"/>
            <ac:spMk id="16" creationId="{160CE81C-67DC-489E-BFFB-877C80B854DB}"/>
          </ac:spMkLst>
        </pc:spChg>
        <pc:spChg chg="add del">
          <ac:chgData name="Claudio Gatti" userId="4349739c-a919-422f-9edb-5ddb93027cc0" providerId="ADAL" clId="{B83255D7-F0F4-0C4E-AEDD-F966577E8753}" dt="2022-05-15T18:59:05.296" v="120" actId="26606"/>
          <ac:spMkLst>
            <pc:docMk/>
            <pc:sldMk cId="629215220" sldId="458"/>
            <ac:spMk id="18" creationId="{88FDF771-E685-464C-8935-25047BD7BCE0}"/>
          </ac:spMkLst>
        </pc:spChg>
        <pc:spChg chg="add del">
          <ac:chgData name="Claudio Gatti" userId="4349739c-a919-422f-9edb-5ddb93027cc0" providerId="ADAL" clId="{B83255D7-F0F4-0C4E-AEDD-F966577E8753}" dt="2022-05-15T18:58:55.403" v="113" actId="26606"/>
          <ac:spMkLst>
            <pc:docMk/>
            <pc:sldMk cId="629215220" sldId="458"/>
            <ac:spMk id="23" creationId="{B8DD2392-397B-48BF-BEFA-EA1FB881CA85}"/>
          </ac:spMkLst>
        </pc:spChg>
        <pc:spChg chg="add del">
          <ac:chgData name="Claudio Gatti" userId="4349739c-a919-422f-9edb-5ddb93027cc0" providerId="ADAL" clId="{B83255D7-F0F4-0C4E-AEDD-F966577E8753}" dt="2022-05-15T18:59:02.519" v="115" actId="26606"/>
          <ac:spMkLst>
            <pc:docMk/>
            <pc:sldMk cId="629215220" sldId="458"/>
            <ac:spMk id="25" creationId="{39373A6F-2E1F-4613-8E1D-D68057D29F31}"/>
          </ac:spMkLst>
        </pc:spChg>
        <pc:spChg chg="add del">
          <ac:chgData name="Claudio Gatti" userId="4349739c-a919-422f-9edb-5ddb93027cc0" providerId="ADAL" clId="{B83255D7-F0F4-0C4E-AEDD-F966577E8753}" dt="2022-05-15T18:59:02.519" v="115" actId="26606"/>
          <ac:spMkLst>
            <pc:docMk/>
            <pc:sldMk cId="629215220" sldId="458"/>
            <ac:spMk id="26" creationId="{2A28AC4B-805D-4091-A648-61572081C7FB}"/>
          </ac:spMkLst>
        </pc:spChg>
        <pc:spChg chg="add del">
          <ac:chgData name="Claudio Gatti" userId="4349739c-a919-422f-9edb-5ddb93027cc0" providerId="ADAL" clId="{B83255D7-F0F4-0C4E-AEDD-F966577E8753}" dt="2022-05-15T18:59:02.519" v="115" actId="26606"/>
          <ac:spMkLst>
            <pc:docMk/>
            <pc:sldMk cId="629215220" sldId="458"/>
            <ac:spMk id="27" creationId="{A6D733BE-061E-4600-B6A3-62A68EF2C687}"/>
          </ac:spMkLst>
        </pc:spChg>
        <pc:spChg chg="add del">
          <ac:chgData name="Claudio Gatti" userId="4349739c-a919-422f-9edb-5ddb93027cc0" providerId="ADAL" clId="{B83255D7-F0F4-0C4E-AEDD-F966577E8753}" dt="2022-05-15T18:59:03.878" v="117" actId="26606"/>
          <ac:spMkLst>
            <pc:docMk/>
            <pc:sldMk cId="629215220" sldId="458"/>
            <ac:spMk id="28" creationId="{160CE81C-67DC-489E-BFFB-877C80B854DB}"/>
          </ac:spMkLst>
        </pc:spChg>
        <pc:spChg chg="add del">
          <ac:chgData name="Claudio Gatti" userId="4349739c-a919-422f-9edb-5ddb93027cc0" providerId="ADAL" clId="{B83255D7-F0F4-0C4E-AEDD-F966577E8753}" dt="2022-05-15T18:59:05.293" v="119" actId="26606"/>
          <ac:spMkLst>
            <pc:docMk/>
            <pc:sldMk cId="629215220" sldId="458"/>
            <ac:spMk id="33" creationId="{2A28AC4B-805D-4091-A648-61572081C7FB}"/>
          </ac:spMkLst>
        </pc:spChg>
        <pc:spChg chg="add del">
          <ac:chgData name="Claudio Gatti" userId="4349739c-a919-422f-9edb-5ddb93027cc0" providerId="ADAL" clId="{B83255D7-F0F4-0C4E-AEDD-F966577E8753}" dt="2022-05-15T18:59:05.293" v="119" actId="26606"/>
          <ac:spMkLst>
            <pc:docMk/>
            <pc:sldMk cId="629215220" sldId="458"/>
            <ac:spMk id="34" creationId="{39373A6F-2E1F-4613-8E1D-D68057D29F31}"/>
          </ac:spMkLst>
        </pc:spChg>
        <pc:spChg chg="add del">
          <ac:chgData name="Claudio Gatti" userId="4349739c-a919-422f-9edb-5ddb93027cc0" providerId="ADAL" clId="{B83255D7-F0F4-0C4E-AEDD-F966577E8753}" dt="2022-05-15T18:59:05.293" v="119" actId="26606"/>
          <ac:spMkLst>
            <pc:docMk/>
            <pc:sldMk cId="629215220" sldId="458"/>
            <ac:spMk id="35" creationId="{A6D733BE-061E-4600-B6A3-62A68EF2C687}"/>
          </ac:spMkLst>
        </pc:spChg>
        <pc:spChg chg="add">
          <ac:chgData name="Claudio Gatti" userId="4349739c-a919-422f-9edb-5ddb93027cc0" providerId="ADAL" clId="{B83255D7-F0F4-0C4E-AEDD-F966577E8753}" dt="2022-05-15T18:59:05.296" v="120" actId="26606"/>
          <ac:spMkLst>
            <pc:docMk/>
            <pc:sldMk cId="629215220" sldId="458"/>
            <ac:spMk id="37" creationId="{88FDF771-E685-464C-8935-25047BD7BCE0}"/>
          </ac:spMkLst>
        </pc:spChg>
        <pc:spChg chg="add">
          <ac:chgData name="Claudio Gatti" userId="4349739c-a919-422f-9edb-5ddb93027cc0" providerId="ADAL" clId="{B83255D7-F0F4-0C4E-AEDD-F966577E8753}" dt="2022-05-15T18:59:05.296" v="120" actId="26606"/>
          <ac:spMkLst>
            <pc:docMk/>
            <pc:sldMk cId="629215220" sldId="458"/>
            <ac:spMk id="38" creationId="{A3D5D599-1CAE-4C92-B5AE-8E51AF6D47C9}"/>
          </ac:spMkLst>
        </pc:spChg>
        <pc:grpChg chg="add del">
          <ac:chgData name="Claudio Gatti" userId="4349739c-a919-422f-9edb-5ddb93027cc0" providerId="ADAL" clId="{B83255D7-F0F4-0C4E-AEDD-F966577E8753}" dt="2022-05-15T18:58:01.658" v="110" actId="26606"/>
          <ac:grpSpMkLst>
            <pc:docMk/>
            <pc:sldMk cId="629215220" sldId="458"/>
            <ac:grpSpMk id="11" creationId="{0707D684-ABCB-401C-869A-D03BBC06072C}"/>
          </ac:grpSpMkLst>
        </pc:grpChg>
        <pc:grpChg chg="add del">
          <ac:chgData name="Claudio Gatti" userId="4349739c-a919-422f-9edb-5ddb93027cc0" providerId="ADAL" clId="{B83255D7-F0F4-0C4E-AEDD-F966577E8753}" dt="2022-05-15T18:59:03.878" v="117" actId="26606"/>
          <ac:grpSpMkLst>
            <pc:docMk/>
            <pc:sldMk cId="629215220" sldId="458"/>
            <ac:grpSpMk id="29" creationId="{0707D684-ABCB-401C-869A-D03BBC06072C}"/>
          </ac:grpSpMkLst>
        </pc:grpChg>
        <pc:picChg chg="add mod ord">
          <ac:chgData name="Claudio Gatti" userId="4349739c-a919-422f-9edb-5ddb93027cc0" providerId="ADAL" clId="{B83255D7-F0F4-0C4E-AEDD-F966577E8753}" dt="2022-05-15T18:59:05.293" v="119" actId="26606"/>
          <ac:picMkLst>
            <pc:docMk/>
            <pc:sldMk cId="629215220" sldId="458"/>
            <ac:picMk id="6" creationId="{F412D5F3-86C6-BB68-ADA0-5184C94097CD}"/>
          </ac:picMkLst>
        </pc:picChg>
      </pc:sldChg>
      <pc:sldChg chg="modSp mod">
        <pc:chgData name="Claudio Gatti" userId="4349739c-a919-422f-9edb-5ddb93027cc0" providerId="ADAL" clId="{B83255D7-F0F4-0C4E-AEDD-F966577E8753}" dt="2022-05-15T19:01:15.151" v="122" actId="20577"/>
        <pc:sldMkLst>
          <pc:docMk/>
          <pc:sldMk cId="12963075" sldId="477"/>
        </pc:sldMkLst>
        <pc:spChg chg="mod">
          <ac:chgData name="Claudio Gatti" userId="4349739c-a919-422f-9edb-5ddb93027cc0" providerId="ADAL" clId="{B83255D7-F0F4-0C4E-AEDD-F966577E8753}" dt="2022-05-15T19:01:15.151" v="122" actId="20577"/>
          <ac:spMkLst>
            <pc:docMk/>
            <pc:sldMk cId="12963075" sldId="477"/>
            <ac:spMk id="22" creationId="{3DA6362C-721D-3D48-80B6-CC424B9A07E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CDECD2-3ED6-41CE-B2C1-B254C5527BD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5E3C187-38EA-4D18-94DA-F28C77B8D165}">
      <dgm:prSet/>
      <dgm:spPr/>
      <dgm:t>
        <a:bodyPr/>
        <a:lstStyle/>
        <a:p>
          <a:r>
            <a:rPr lang="en-US" dirty="0"/>
            <a:t>The connection between the FINUDA cryogenic valves and the compressed air system has been restored</a:t>
          </a:r>
        </a:p>
      </dgm:t>
    </dgm:pt>
    <dgm:pt modelId="{E34CF0A2-5040-4A5B-9AE0-D70DDCE4E0B5}" type="parTrans" cxnId="{57CED99C-1642-4C84-AD28-D8DEF641DA79}">
      <dgm:prSet/>
      <dgm:spPr/>
      <dgm:t>
        <a:bodyPr/>
        <a:lstStyle/>
        <a:p>
          <a:endParaRPr lang="en-US"/>
        </a:p>
      </dgm:t>
    </dgm:pt>
    <dgm:pt modelId="{DD79AA7D-D30F-4F0C-B1C7-EA65F26711A6}" type="sibTrans" cxnId="{57CED99C-1642-4C84-AD28-D8DEF641DA79}">
      <dgm:prSet phldrT="1" phldr="0"/>
      <dgm:spPr/>
      <dgm:t>
        <a:bodyPr/>
        <a:lstStyle/>
        <a:p>
          <a:endParaRPr lang="en-US"/>
        </a:p>
      </dgm:t>
    </dgm:pt>
    <dgm:pt modelId="{F29D561D-F9ED-48CF-8BE1-63C83470906A}">
      <dgm:prSet/>
      <dgm:spPr/>
      <dgm:t>
        <a:bodyPr/>
        <a:lstStyle/>
        <a:p>
          <a:r>
            <a:rPr lang="en-US" dirty="0"/>
            <a:t>The safety valves of FINUDA and Cryogenic Plant have been dismounted and we asked for an offer for their replacement</a:t>
          </a:r>
        </a:p>
      </dgm:t>
    </dgm:pt>
    <dgm:pt modelId="{36A317AD-DC2D-4D96-8289-897D1B1905AE}" type="parTrans" cxnId="{3AE6F5FE-3993-4BE8-A7ED-A58DA9263C11}">
      <dgm:prSet/>
      <dgm:spPr/>
      <dgm:t>
        <a:bodyPr/>
        <a:lstStyle/>
        <a:p>
          <a:endParaRPr lang="en-US"/>
        </a:p>
      </dgm:t>
    </dgm:pt>
    <dgm:pt modelId="{4EECA693-5A74-4438-B1B3-D14E04881B34}" type="sibTrans" cxnId="{3AE6F5FE-3993-4BE8-A7ED-A58DA9263C11}">
      <dgm:prSet phldrT="2" phldr="0"/>
      <dgm:spPr/>
      <dgm:t>
        <a:bodyPr/>
        <a:lstStyle/>
        <a:p>
          <a:endParaRPr lang="en-US"/>
        </a:p>
      </dgm:t>
    </dgm:pt>
    <dgm:pt modelId="{03749E76-D1AA-402F-A7C2-6488FE9B517F}">
      <dgm:prSet/>
      <dgm:spPr/>
      <dgm:t>
        <a:bodyPr/>
        <a:lstStyle/>
        <a:p>
          <a:r>
            <a:rPr lang="en-US"/>
            <a:t>The magnet’s Quench Detector must be checked for functioning.</a:t>
          </a:r>
        </a:p>
      </dgm:t>
    </dgm:pt>
    <dgm:pt modelId="{D828DBD3-8824-45D8-B267-F0885E19448F}" type="parTrans" cxnId="{C8245781-3F8D-4B3A-8C2C-1A5B8AAD9E5C}">
      <dgm:prSet/>
      <dgm:spPr/>
      <dgm:t>
        <a:bodyPr/>
        <a:lstStyle/>
        <a:p>
          <a:endParaRPr lang="en-US"/>
        </a:p>
      </dgm:t>
    </dgm:pt>
    <dgm:pt modelId="{9CEF6927-E28C-44EB-B4BA-00C36D9F3F9C}" type="sibTrans" cxnId="{C8245781-3F8D-4B3A-8C2C-1A5B8AAD9E5C}">
      <dgm:prSet phldrT="3" phldr="0"/>
      <dgm:spPr/>
      <dgm:t>
        <a:bodyPr/>
        <a:lstStyle/>
        <a:p>
          <a:endParaRPr lang="en-US"/>
        </a:p>
      </dgm:t>
    </dgm:pt>
    <dgm:pt modelId="{A5AABBBF-32AC-D342-BB92-F59CF81B89A7}" type="pres">
      <dgm:prSet presAssocID="{F2CDECD2-3ED6-41CE-B2C1-B254C5527BDE}" presName="hierChild1" presStyleCnt="0">
        <dgm:presLayoutVars>
          <dgm:chPref val="1"/>
          <dgm:dir/>
          <dgm:animOne val="branch"/>
          <dgm:animLvl val="lvl"/>
          <dgm:resizeHandles/>
        </dgm:presLayoutVars>
      </dgm:prSet>
      <dgm:spPr/>
    </dgm:pt>
    <dgm:pt modelId="{239B0B05-E878-BD4B-BBBB-6E310E677A04}" type="pres">
      <dgm:prSet presAssocID="{15E3C187-38EA-4D18-94DA-F28C77B8D165}" presName="hierRoot1" presStyleCnt="0"/>
      <dgm:spPr/>
    </dgm:pt>
    <dgm:pt modelId="{FC154661-8F3E-9C4A-AAF4-3C6BD4EC2277}" type="pres">
      <dgm:prSet presAssocID="{15E3C187-38EA-4D18-94DA-F28C77B8D165}" presName="composite" presStyleCnt="0"/>
      <dgm:spPr/>
    </dgm:pt>
    <dgm:pt modelId="{C8CD9016-95DE-C343-A7F3-A6E2A7998EA5}" type="pres">
      <dgm:prSet presAssocID="{15E3C187-38EA-4D18-94DA-F28C77B8D165}" presName="background" presStyleLbl="node0" presStyleIdx="0" presStyleCnt="3"/>
      <dgm:spPr/>
    </dgm:pt>
    <dgm:pt modelId="{A1DF8E8A-4FC3-6B49-82AA-56EC7EF24C72}" type="pres">
      <dgm:prSet presAssocID="{15E3C187-38EA-4D18-94DA-F28C77B8D165}" presName="text" presStyleLbl="fgAcc0" presStyleIdx="0" presStyleCnt="3">
        <dgm:presLayoutVars>
          <dgm:chPref val="3"/>
        </dgm:presLayoutVars>
      </dgm:prSet>
      <dgm:spPr/>
    </dgm:pt>
    <dgm:pt modelId="{F43B7B2F-CBED-7846-BC02-8A02D1054BA9}" type="pres">
      <dgm:prSet presAssocID="{15E3C187-38EA-4D18-94DA-F28C77B8D165}" presName="hierChild2" presStyleCnt="0"/>
      <dgm:spPr/>
    </dgm:pt>
    <dgm:pt modelId="{EAD1547C-25CB-5344-BBF9-5639E4756DB6}" type="pres">
      <dgm:prSet presAssocID="{F29D561D-F9ED-48CF-8BE1-63C83470906A}" presName="hierRoot1" presStyleCnt="0"/>
      <dgm:spPr/>
    </dgm:pt>
    <dgm:pt modelId="{4CD49251-8CF4-FB49-8422-BDCDA8E96355}" type="pres">
      <dgm:prSet presAssocID="{F29D561D-F9ED-48CF-8BE1-63C83470906A}" presName="composite" presStyleCnt="0"/>
      <dgm:spPr/>
    </dgm:pt>
    <dgm:pt modelId="{E110826E-2601-B942-BCC2-5A0EFA7C3648}" type="pres">
      <dgm:prSet presAssocID="{F29D561D-F9ED-48CF-8BE1-63C83470906A}" presName="background" presStyleLbl="node0" presStyleIdx="1" presStyleCnt="3"/>
      <dgm:spPr/>
    </dgm:pt>
    <dgm:pt modelId="{A7763F49-AD8A-CA48-B847-B6C0BB80EC62}" type="pres">
      <dgm:prSet presAssocID="{F29D561D-F9ED-48CF-8BE1-63C83470906A}" presName="text" presStyleLbl="fgAcc0" presStyleIdx="1" presStyleCnt="3">
        <dgm:presLayoutVars>
          <dgm:chPref val="3"/>
        </dgm:presLayoutVars>
      </dgm:prSet>
      <dgm:spPr/>
    </dgm:pt>
    <dgm:pt modelId="{238CEA09-BBE5-2447-BE41-D6201A8E80F4}" type="pres">
      <dgm:prSet presAssocID="{F29D561D-F9ED-48CF-8BE1-63C83470906A}" presName="hierChild2" presStyleCnt="0"/>
      <dgm:spPr/>
    </dgm:pt>
    <dgm:pt modelId="{F5787E82-287B-AA48-B59F-A8D48657BDF8}" type="pres">
      <dgm:prSet presAssocID="{03749E76-D1AA-402F-A7C2-6488FE9B517F}" presName="hierRoot1" presStyleCnt="0"/>
      <dgm:spPr/>
    </dgm:pt>
    <dgm:pt modelId="{2758BEE1-9890-A146-B631-7553C90B75A1}" type="pres">
      <dgm:prSet presAssocID="{03749E76-D1AA-402F-A7C2-6488FE9B517F}" presName="composite" presStyleCnt="0"/>
      <dgm:spPr/>
    </dgm:pt>
    <dgm:pt modelId="{C8BC4E65-EA42-8344-BA47-983071E4A5C5}" type="pres">
      <dgm:prSet presAssocID="{03749E76-D1AA-402F-A7C2-6488FE9B517F}" presName="background" presStyleLbl="node0" presStyleIdx="2" presStyleCnt="3"/>
      <dgm:spPr/>
    </dgm:pt>
    <dgm:pt modelId="{D667D1FD-AF82-6A4F-8B77-D60D810C0E54}" type="pres">
      <dgm:prSet presAssocID="{03749E76-D1AA-402F-A7C2-6488FE9B517F}" presName="text" presStyleLbl="fgAcc0" presStyleIdx="2" presStyleCnt="3">
        <dgm:presLayoutVars>
          <dgm:chPref val="3"/>
        </dgm:presLayoutVars>
      </dgm:prSet>
      <dgm:spPr/>
    </dgm:pt>
    <dgm:pt modelId="{57B19306-4BBB-C247-8AC5-C21BB0D0009B}" type="pres">
      <dgm:prSet presAssocID="{03749E76-D1AA-402F-A7C2-6488FE9B517F}" presName="hierChild2" presStyleCnt="0"/>
      <dgm:spPr/>
    </dgm:pt>
  </dgm:ptLst>
  <dgm:cxnLst>
    <dgm:cxn modelId="{CE0C931E-A033-6042-A4AE-FA52A185772D}" type="presOf" srcId="{F2CDECD2-3ED6-41CE-B2C1-B254C5527BDE}" destId="{A5AABBBF-32AC-D342-BB92-F59CF81B89A7}" srcOrd="0" destOrd="0" presId="urn:microsoft.com/office/officeart/2005/8/layout/hierarchy1"/>
    <dgm:cxn modelId="{F2115134-D2E2-E647-AB24-3B3B23D196F6}" type="presOf" srcId="{15E3C187-38EA-4D18-94DA-F28C77B8D165}" destId="{A1DF8E8A-4FC3-6B49-82AA-56EC7EF24C72}" srcOrd="0" destOrd="0" presId="urn:microsoft.com/office/officeart/2005/8/layout/hierarchy1"/>
    <dgm:cxn modelId="{C8245781-3F8D-4B3A-8C2C-1A5B8AAD9E5C}" srcId="{F2CDECD2-3ED6-41CE-B2C1-B254C5527BDE}" destId="{03749E76-D1AA-402F-A7C2-6488FE9B517F}" srcOrd="2" destOrd="0" parTransId="{D828DBD3-8824-45D8-B267-F0885E19448F}" sibTransId="{9CEF6927-E28C-44EB-B4BA-00C36D9F3F9C}"/>
    <dgm:cxn modelId="{CAC2A08C-387F-504A-AED1-8AD5DBD216C3}" type="presOf" srcId="{03749E76-D1AA-402F-A7C2-6488FE9B517F}" destId="{D667D1FD-AF82-6A4F-8B77-D60D810C0E54}" srcOrd="0" destOrd="0" presId="urn:microsoft.com/office/officeart/2005/8/layout/hierarchy1"/>
    <dgm:cxn modelId="{57CED99C-1642-4C84-AD28-D8DEF641DA79}" srcId="{F2CDECD2-3ED6-41CE-B2C1-B254C5527BDE}" destId="{15E3C187-38EA-4D18-94DA-F28C77B8D165}" srcOrd="0" destOrd="0" parTransId="{E34CF0A2-5040-4A5B-9AE0-D70DDCE4E0B5}" sibTransId="{DD79AA7D-D30F-4F0C-B1C7-EA65F26711A6}"/>
    <dgm:cxn modelId="{A992DFE6-27C2-D24A-9212-EF19D3A8BB5A}" type="presOf" srcId="{F29D561D-F9ED-48CF-8BE1-63C83470906A}" destId="{A7763F49-AD8A-CA48-B847-B6C0BB80EC62}" srcOrd="0" destOrd="0" presId="urn:microsoft.com/office/officeart/2005/8/layout/hierarchy1"/>
    <dgm:cxn modelId="{3AE6F5FE-3993-4BE8-A7ED-A58DA9263C11}" srcId="{F2CDECD2-3ED6-41CE-B2C1-B254C5527BDE}" destId="{F29D561D-F9ED-48CF-8BE1-63C83470906A}" srcOrd="1" destOrd="0" parTransId="{36A317AD-DC2D-4D96-8289-897D1B1905AE}" sibTransId="{4EECA693-5A74-4438-B1B3-D14E04881B34}"/>
    <dgm:cxn modelId="{1F7A7651-AD4F-BB47-B586-11067582369F}" type="presParOf" srcId="{A5AABBBF-32AC-D342-BB92-F59CF81B89A7}" destId="{239B0B05-E878-BD4B-BBBB-6E310E677A04}" srcOrd="0" destOrd="0" presId="urn:microsoft.com/office/officeart/2005/8/layout/hierarchy1"/>
    <dgm:cxn modelId="{13A2E1EE-1C44-3141-8F21-DBCEEA49A911}" type="presParOf" srcId="{239B0B05-E878-BD4B-BBBB-6E310E677A04}" destId="{FC154661-8F3E-9C4A-AAF4-3C6BD4EC2277}" srcOrd="0" destOrd="0" presId="urn:microsoft.com/office/officeart/2005/8/layout/hierarchy1"/>
    <dgm:cxn modelId="{67CDEFFA-5492-5842-BD95-8454EC1E0769}" type="presParOf" srcId="{FC154661-8F3E-9C4A-AAF4-3C6BD4EC2277}" destId="{C8CD9016-95DE-C343-A7F3-A6E2A7998EA5}" srcOrd="0" destOrd="0" presId="urn:microsoft.com/office/officeart/2005/8/layout/hierarchy1"/>
    <dgm:cxn modelId="{8C588E5D-40A0-464E-B522-2BBAFAA22E35}" type="presParOf" srcId="{FC154661-8F3E-9C4A-AAF4-3C6BD4EC2277}" destId="{A1DF8E8A-4FC3-6B49-82AA-56EC7EF24C72}" srcOrd="1" destOrd="0" presId="urn:microsoft.com/office/officeart/2005/8/layout/hierarchy1"/>
    <dgm:cxn modelId="{3A66892F-FBA5-6244-8CE8-472BE7701861}" type="presParOf" srcId="{239B0B05-E878-BD4B-BBBB-6E310E677A04}" destId="{F43B7B2F-CBED-7846-BC02-8A02D1054BA9}" srcOrd="1" destOrd="0" presId="urn:microsoft.com/office/officeart/2005/8/layout/hierarchy1"/>
    <dgm:cxn modelId="{84BE4936-48A3-B446-951C-B3513B8FD10A}" type="presParOf" srcId="{A5AABBBF-32AC-D342-BB92-F59CF81B89A7}" destId="{EAD1547C-25CB-5344-BBF9-5639E4756DB6}" srcOrd="1" destOrd="0" presId="urn:microsoft.com/office/officeart/2005/8/layout/hierarchy1"/>
    <dgm:cxn modelId="{ABDF8561-D7DC-2D47-9625-A335324344C5}" type="presParOf" srcId="{EAD1547C-25CB-5344-BBF9-5639E4756DB6}" destId="{4CD49251-8CF4-FB49-8422-BDCDA8E96355}" srcOrd="0" destOrd="0" presId="urn:microsoft.com/office/officeart/2005/8/layout/hierarchy1"/>
    <dgm:cxn modelId="{6B321206-25C9-A84F-AC95-DC24EE54B3A2}" type="presParOf" srcId="{4CD49251-8CF4-FB49-8422-BDCDA8E96355}" destId="{E110826E-2601-B942-BCC2-5A0EFA7C3648}" srcOrd="0" destOrd="0" presId="urn:microsoft.com/office/officeart/2005/8/layout/hierarchy1"/>
    <dgm:cxn modelId="{5AF7C633-86DE-154A-A3CB-B31E274346E1}" type="presParOf" srcId="{4CD49251-8CF4-FB49-8422-BDCDA8E96355}" destId="{A7763F49-AD8A-CA48-B847-B6C0BB80EC62}" srcOrd="1" destOrd="0" presId="urn:microsoft.com/office/officeart/2005/8/layout/hierarchy1"/>
    <dgm:cxn modelId="{A38C2E38-9CDD-E641-9E98-9D7CF140C49C}" type="presParOf" srcId="{EAD1547C-25CB-5344-BBF9-5639E4756DB6}" destId="{238CEA09-BBE5-2447-BE41-D6201A8E80F4}" srcOrd="1" destOrd="0" presId="urn:microsoft.com/office/officeart/2005/8/layout/hierarchy1"/>
    <dgm:cxn modelId="{61E4BC08-569A-5E4E-9F3F-5E3344A9FB06}" type="presParOf" srcId="{A5AABBBF-32AC-D342-BB92-F59CF81B89A7}" destId="{F5787E82-287B-AA48-B59F-A8D48657BDF8}" srcOrd="2" destOrd="0" presId="urn:microsoft.com/office/officeart/2005/8/layout/hierarchy1"/>
    <dgm:cxn modelId="{42AE5FED-8586-D048-A0CE-B985A1062E55}" type="presParOf" srcId="{F5787E82-287B-AA48-B59F-A8D48657BDF8}" destId="{2758BEE1-9890-A146-B631-7553C90B75A1}" srcOrd="0" destOrd="0" presId="urn:microsoft.com/office/officeart/2005/8/layout/hierarchy1"/>
    <dgm:cxn modelId="{9103CAAD-0158-984F-BCD1-381478B2CC8B}" type="presParOf" srcId="{2758BEE1-9890-A146-B631-7553C90B75A1}" destId="{C8BC4E65-EA42-8344-BA47-983071E4A5C5}" srcOrd="0" destOrd="0" presId="urn:microsoft.com/office/officeart/2005/8/layout/hierarchy1"/>
    <dgm:cxn modelId="{0B934F83-A715-6244-BF63-9580F406DB45}" type="presParOf" srcId="{2758BEE1-9890-A146-B631-7553C90B75A1}" destId="{D667D1FD-AF82-6A4F-8B77-D60D810C0E54}" srcOrd="1" destOrd="0" presId="urn:microsoft.com/office/officeart/2005/8/layout/hierarchy1"/>
    <dgm:cxn modelId="{0F861B4F-7863-B442-BC8E-750E4CA85515}" type="presParOf" srcId="{F5787E82-287B-AA48-B59F-A8D48657BDF8}" destId="{57B19306-4BBB-C247-8AC5-C21BB0D000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D9016-95DE-C343-A7F3-A6E2A7998EA5}">
      <dsp:nvSpPr>
        <dsp:cNvPr id="0" name=""/>
        <dsp:cNvSpPr/>
      </dsp:nvSpPr>
      <dsp:spPr>
        <a:xfrm>
          <a:off x="0" y="690453"/>
          <a:ext cx="3102173" cy="19698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DF8E8A-4FC3-6B49-82AA-56EC7EF24C72}">
      <dsp:nvSpPr>
        <dsp:cNvPr id="0" name=""/>
        <dsp:cNvSpPr/>
      </dsp:nvSpPr>
      <dsp:spPr>
        <a:xfrm>
          <a:off x="344685" y="1017904"/>
          <a:ext cx="3102173" cy="196988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The connection between the FINUDA cryogenic valves and the compressed air system has been restored</a:t>
          </a:r>
        </a:p>
      </dsp:txBody>
      <dsp:txXfrm>
        <a:off x="402381" y="1075600"/>
        <a:ext cx="2986781" cy="1854488"/>
      </dsp:txXfrm>
    </dsp:sp>
    <dsp:sp modelId="{E110826E-2601-B942-BCC2-5A0EFA7C3648}">
      <dsp:nvSpPr>
        <dsp:cNvPr id="0" name=""/>
        <dsp:cNvSpPr/>
      </dsp:nvSpPr>
      <dsp:spPr>
        <a:xfrm>
          <a:off x="3791545" y="690453"/>
          <a:ext cx="3102173" cy="19698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763F49-AD8A-CA48-B847-B6C0BB80EC62}">
      <dsp:nvSpPr>
        <dsp:cNvPr id="0" name=""/>
        <dsp:cNvSpPr/>
      </dsp:nvSpPr>
      <dsp:spPr>
        <a:xfrm>
          <a:off x="4136231" y="1017904"/>
          <a:ext cx="3102173" cy="196988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The safety valves of FINUDA and Cryogenic Plant have been dismounted and we asked for an offer for their replacement</a:t>
          </a:r>
        </a:p>
      </dsp:txBody>
      <dsp:txXfrm>
        <a:off x="4193927" y="1075600"/>
        <a:ext cx="2986781" cy="1854488"/>
      </dsp:txXfrm>
    </dsp:sp>
    <dsp:sp modelId="{C8BC4E65-EA42-8344-BA47-983071E4A5C5}">
      <dsp:nvSpPr>
        <dsp:cNvPr id="0" name=""/>
        <dsp:cNvSpPr/>
      </dsp:nvSpPr>
      <dsp:spPr>
        <a:xfrm>
          <a:off x="7583090" y="690453"/>
          <a:ext cx="3102173" cy="196988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67D1FD-AF82-6A4F-8B77-D60D810C0E54}">
      <dsp:nvSpPr>
        <dsp:cNvPr id="0" name=""/>
        <dsp:cNvSpPr/>
      </dsp:nvSpPr>
      <dsp:spPr>
        <a:xfrm>
          <a:off x="7927776" y="1017904"/>
          <a:ext cx="3102173" cy="1969880"/>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magnet’s Quench Detector must be checked for functioning.</a:t>
          </a:r>
        </a:p>
      </dsp:txBody>
      <dsp:txXfrm>
        <a:off x="7985472" y="1075600"/>
        <a:ext cx="2986781" cy="18544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65FC0-8FC9-5341-B6E7-EF51BDB81177}" type="datetimeFigureOut">
              <a:rPr lang="en-IT" smtClean="0"/>
              <a:t>14/11/22</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8D99F-DEB7-3E4A-9C7B-5769FFBEBBD1}" type="slidenum">
              <a:rPr lang="en-IT" smtClean="0"/>
              <a:t>‹#›</a:t>
            </a:fld>
            <a:endParaRPr lang="en-IT"/>
          </a:p>
        </p:txBody>
      </p:sp>
    </p:spTree>
    <p:extLst>
      <p:ext uri="{BB962C8B-B14F-4D97-AF65-F5344CB8AC3E}">
        <p14:creationId xmlns:p14="http://schemas.microsoft.com/office/powerpoint/2010/main" val="104389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28533DD4-020C-F345-BE31-51EDF11907D9}" type="datetime1">
              <a:rPr lang="it-IT" smtClean="0"/>
              <a:t>14/11/22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073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3C2C3B1-F954-A547-AC55-FF1138A76606}" type="datetime1">
              <a:rPr lang="it-IT" smtClean="0"/>
              <a:t>14/11/22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03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A3B548EB-A976-5A4B-B637-93E063DFC20E}" type="datetime1">
              <a:rPr lang="it-IT" smtClean="0"/>
              <a:t>14/11/22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983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GB"/>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C5684DB-6BD5-984B-A7FE-3CA6A62E2107}" type="datetime1">
              <a:rPr lang="it-IT" smtClean="0"/>
              <a:t>14/11/22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8817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GB"/>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69EB29A-2BE3-004F-AF97-7BF9AB8286D8}" type="datetime1">
              <a:rPr lang="it-IT" smtClean="0"/>
              <a:t>14/11/22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397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942C334-144A-344E-94E4-C1621B4389DD}" type="datetime1">
              <a:rPr lang="it-IT" smtClean="0"/>
              <a:t>14/11/22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672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GB"/>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D961125-C1BC-7A41-B07D-F8CA058EDA6D}" type="datetime1">
              <a:rPr lang="it-IT" smtClean="0"/>
              <a:t>14/11/22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364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E95F616-7F5C-1B4E-8AE0-3F730E877DDE}" type="datetime1">
              <a:rPr lang="it-IT" smtClean="0"/>
              <a:t>14/11/22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229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DD829-45AF-B54D-B971-4F7BB20EA683}" type="datetime1">
              <a:rPr lang="it-IT" smtClean="0"/>
              <a:t>14/11/22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124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GB"/>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C6C021A-A796-F74D-B5FC-84698D105753}" type="datetime1">
              <a:rPr lang="it-IT" smtClean="0"/>
              <a:t>14/11/22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495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EE7976E-AD24-A54D-8EAE-B5ABF22DEB92}" type="datetime1">
              <a:rPr lang="it-IT" smtClean="0"/>
              <a:t>14/11/22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7547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0317250-156C-B145-B15A-717C107D7BAA}" type="datetime1">
              <a:rPr lang="it-IT" smtClean="0"/>
              <a:t>14/11/22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157649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gif"/></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em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9.jp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jpeg"/><Relationship Id="rId2" Type="http://schemas.openxmlformats.org/officeDocument/2006/relationships/image" Target="../media/image65.emf"/><Relationship Id="rId1" Type="http://schemas.openxmlformats.org/officeDocument/2006/relationships/slideLayout" Target="../slideLayouts/slideLayout6.xml"/><Relationship Id="rId6" Type="http://schemas.openxmlformats.org/officeDocument/2006/relationships/image" Target="../media/image69.tiff"/><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emf"/><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0.png"/><Relationship Id="rId2" Type="http://schemas.openxmlformats.org/officeDocument/2006/relationships/image" Target="../media/image72.emf"/><Relationship Id="rId1" Type="http://schemas.openxmlformats.org/officeDocument/2006/relationships/slideLayout" Target="../slideLayouts/slideLayout7.xml"/><Relationship Id="rId6" Type="http://schemas.openxmlformats.org/officeDocument/2006/relationships/image" Target="../media/image690.png"/><Relationship Id="rId5" Type="http://schemas.openxmlformats.org/officeDocument/2006/relationships/image" Target="../media/image75.emf"/><Relationship Id="rId4" Type="http://schemas.openxmlformats.org/officeDocument/2006/relationships/image" Target="../media/image74.emf"/></Relationships>
</file>

<file path=ppt/slides/_rels/slide27.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7.emf"/><Relationship Id="rId7" Type="http://schemas.openxmlformats.org/officeDocument/2006/relationships/image" Target="../media/image79.emf"/><Relationship Id="rId2" Type="http://schemas.openxmlformats.org/officeDocument/2006/relationships/image" Target="../media/image76.emf"/><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0.png"/><Relationship Id="rId4" Type="http://schemas.openxmlformats.org/officeDocument/2006/relationships/image" Target="../media/image78.emf"/></Relationships>
</file>

<file path=ppt/slides/_rels/slide2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eg"/><Relationship Id="rId9" Type="http://schemas.openxmlformats.org/officeDocument/2006/relationships/image" Target="../media/image21.jp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39FA-9F52-9748-A350-0BC0B705F0A1}"/>
              </a:ext>
            </a:extLst>
          </p:cNvPr>
          <p:cNvSpPr>
            <a:spLocks noGrp="1"/>
          </p:cNvSpPr>
          <p:nvPr>
            <p:ph type="ctrTitle"/>
          </p:nvPr>
        </p:nvSpPr>
        <p:spPr/>
        <p:txBody>
          <a:bodyPr/>
          <a:lstStyle/>
          <a:p>
            <a:r>
              <a:rPr lang="en-GB" dirty="0"/>
              <a:t>COLD Lab activity report </a:t>
            </a:r>
            <a:r>
              <a:rPr lang="en-IT" dirty="0"/>
              <a:t> </a:t>
            </a:r>
          </a:p>
        </p:txBody>
      </p:sp>
      <p:sp>
        <p:nvSpPr>
          <p:cNvPr id="3" name="Subtitle 2">
            <a:extLst>
              <a:ext uri="{FF2B5EF4-FFF2-40B4-BE49-F238E27FC236}">
                <a16:creationId xmlns:a16="http://schemas.microsoft.com/office/drawing/2014/main" id="{FCA0FC5E-6471-D744-8315-42F49D3C407C}"/>
              </a:ext>
            </a:extLst>
          </p:cNvPr>
          <p:cNvSpPr>
            <a:spLocks noGrp="1"/>
          </p:cNvSpPr>
          <p:nvPr>
            <p:ph type="subTitle" idx="1"/>
          </p:nvPr>
        </p:nvSpPr>
        <p:spPr/>
        <p:txBody>
          <a:bodyPr/>
          <a:lstStyle/>
          <a:p>
            <a:r>
              <a:rPr lang="en-GB" dirty="0"/>
              <a:t>Claudio</a:t>
            </a:r>
            <a:r>
              <a:rPr lang="en-IT" dirty="0"/>
              <a:t> Gatti</a:t>
            </a:r>
          </a:p>
        </p:txBody>
      </p:sp>
      <p:pic>
        <p:nvPicPr>
          <p:cNvPr id="4" name="Picture 3">
            <a:extLst>
              <a:ext uri="{FF2B5EF4-FFF2-40B4-BE49-F238E27FC236}">
                <a16:creationId xmlns:a16="http://schemas.microsoft.com/office/drawing/2014/main" id="{5BE020D1-60C9-0D44-BD0C-D0530C175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540" y="786812"/>
            <a:ext cx="1236496" cy="900000"/>
          </a:xfrm>
          <a:prstGeom prst="rect">
            <a:avLst/>
          </a:prstGeom>
          <a:solidFill>
            <a:schemeClr val="bg1"/>
          </a:solidFill>
        </p:spPr>
      </p:pic>
      <p:pic>
        <p:nvPicPr>
          <p:cNvPr id="5" name="Picture 4">
            <a:extLst>
              <a:ext uri="{FF2B5EF4-FFF2-40B4-BE49-F238E27FC236}">
                <a16:creationId xmlns:a16="http://schemas.microsoft.com/office/drawing/2014/main" id="{1D8D1DD8-5BEE-5844-92E8-76147D9CEE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80824" y="786812"/>
            <a:ext cx="993231" cy="1008000"/>
          </a:xfrm>
          <a:prstGeom prst="rect">
            <a:avLst/>
          </a:prstGeom>
        </p:spPr>
      </p:pic>
      <p:sp>
        <p:nvSpPr>
          <p:cNvPr id="6" name="Slide Number Placeholder 5">
            <a:extLst>
              <a:ext uri="{FF2B5EF4-FFF2-40B4-BE49-F238E27FC236}">
                <a16:creationId xmlns:a16="http://schemas.microsoft.com/office/drawing/2014/main" id="{67465AB1-6A07-4944-AEAC-ED3125E2841E}"/>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
        <p:nvSpPr>
          <p:cNvPr id="7" name="TextBox 6">
            <a:extLst>
              <a:ext uri="{FF2B5EF4-FFF2-40B4-BE49-F238E27FC236}">
                <a16:creationId xmlns:a16="http://schemas.microsoft.com/office/drawing/2014/main" id="{D9E78F6E-AB35-FF4C-B36C-4F6B7E307CCC}"/>
              </a:ext>
            </a:extLst>
          </p:cNvPr>
          <p:cNvSpPr txBox="1"/>
          <p:nvPr/>
        </p:nvSpPr>
        <p:spPr>
          <a:xfrm>
            <a:off x="617260" y="5909039"/>
            <a:ext cx="4836132" cy="369332"/>
          </a:xfrm>
          <a:prstGeom prst="rect">
            <a:avLst/>
          </a:prstGeom>
          <a:noFill/>
        </p:spPr>
        <p:txBody>
          <a:bodyPr wrap="none" rtlCol="0">
            <a:spAutoFit/>
          </a:bodyPr>
          <a:lstStyle/>
          <a:p>
            <a:r>
              <a:rPr lang="en-IT" dirty="0">
                <a:solidFill>
                  <a:schemeClr val="bg1"/>
                </a:solidFill>
              </a:rPr>
              <a:t>64</a:t>
            </a:r>
            <a:r>
              <a:rPr lang="en-IT" baseline="30000" dirty="0">
                <a:solidFill>
                  <a:schemeClr val="bg1"/>
                </a:solidFill>
              </a:rPr>
              <a:t>nd</a:t>
            </a:r>
            <a:r>
              <a:rPr lang="en-IT" dirty="0">
                <a:solidFill>
                  <a:schemeClr val="bg1"/>
                </a:solidFill>
              </a:rPr>
              <a:t> LNF Scientific Committee – November 2022</a:t>
            </a:r>
          </a:p>
        </p:txBody>
      </p:sp>
    </p:spTree>
    <p:extLst>
      <p:ext uri="{BB962C8B-B14F-4D97-AF65-F5344CB8AC3E}">
        <p14:creationId xmlns:p14="http://schemas.microsoft.com/office/powerpoint/2010/main" val="12385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790C421-AD8F-4ABB-B345-F3C92768A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61FB03A-9E34-4C7F-BA8B-5512A9EC1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72A6957D-1157-47A7-B75B-D5757884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ACEE502-C235-4190-941D-4F078C502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8C078DCE-9DF4-4A5F-8FD2-75C4D7A5A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316B592-6A0F-49E4-836A-D6DB3CEC8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5BCAF3C4-1A72-429C-8DFA-417423A6D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D68B00"/>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E007620-930E-48FB-BE61-0BEE94358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585EC825-CF99-4B62-ADD8-3E5B47A82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93F2F8-B77B-C577-C5EC-C717FD51C6D8}"/>
              </a:ext>
            </a:extLst>
          </p:cNvPr>
          <p:cNvSpPr>
            <a:spLocks noGrp="1"/>
          </p:cNvSpPr>
          <p:nvPr>
            <p:ph type="title" idx="4294967295"/>
          </p:nvPr>
        </p:nvSpPr>
        <p:spPr>
          <a:xfrm>
            <a:off x="581192" y="702155"/>
            <a:ext cx="3433547" cy="1102549"/>
          </a:xfrm>
        </p:spPr>
        <p:txBody>
          <a:bodyPr vert="horz" lIns="91440" tIns="45720" rIns="91440" bIns="45720" rtlCol="0" anchor="b">
            <a:normAutofit/>
          </a:bodyPr>
          <a:lstStyle/>
          <a:p>
            <a:pPr lvl="1" algn="l" defTabSz="457200" rtl="0">
              <a:lnSpc>
                <a:spcPct val="90000"/>
              </a:lnSpc>
              <a:spcBef>
                <a:spcPct val="0"/>
              </a:spcBef>
            </a:pPr>
            <a:r>
              <a:rPr lang="en-US" sz="2400" kern="1200" dirty="0">
                <a:solidFill>
                  <a:srgbClr val="FFFFFF"/>
                </a:solidFill>
                <a:latin typeface="+mj-lt"/>
                <a:ea typeface="+mj-ea"/>
                <a:cs typeface="+mj-cs"/>
              </a:rPr>
              <a:t>Maintenance and Restarting of the Cryogenic Plant</a:t>
            </a:r>
          </a:p>
        </p:txBody>
      </p:sp>
      <p:sp>
        <p:nvSpPr>
          <p:cNvPr id="3" name="Content Placeholder 2">
            <a:extLst>
              <a:ext uri="{FF2B5EF4-FFF2-40B4-BE49-F238E27FC236}">
                <a16:creationId xmlns:a16="http://schemas.microsoft.com/office/drawing/2014/main" id="{A1580072-34A7-D8E8-6AC9-A57C186478AB}"/>
              </a:ext>
            </a:extLst>
          </p:cNvPr>
          <p:cNvSpPr>
            <a:spLocks noGrp="1"/>
          </p:cNvSpPr>
          <p:nvPr>
            <p:ph idx="4294967295"/>
          </p:nvPr>
        </p:nvSpPr>
        <p:spPr>
          <a:xfrm>
            <a:off x="661361" y="2424136"/>
            <a:ext cx="3353378" cy="3434663"/>
          </a:xfrm>
        </p:spPr>
        <p:txBody>
          <a:bodyPr vert="horz" lIns="91440" tIns="45720" rIns="91440" bIns="45720" rtlCol="0" anchor="ctr">
            <a:normAutofit/>
          </a:bodyPr>
          <a:lstStyle/>
          <a:p>
            <a:pPr>
              <a:lnSpc>
                <a:spcPct val="90000"/>
              </a:lnSpc>
              <a:buClr>
                <a:srgbClr val="D68B00"/>
              </a:buClr>
            </a:pPr>
            <a:r>
              <a:rPr lang="en-US" sz="1300" dirty="0">
                <a:solidFill>
                  <a:srgbClr val="FFFFFF"/>
                </a:solidFill>
              </a:rPr>
              <a:t>The DAFNE cryogenic plant is based on a LINDE TCF50 Helium refrigerator/liquefier. It kept cold the SC magnets during the KLOE and FINUDA runs. It was stopped in 2018</a:t>
            </a:r>
          </a:p>
          <a:p>
            <a:pPr>
              <a:lnSpc>
                <a:spcPct val="90000"/>
              </a:lnSpc>
              <a:buClr>
                <a:srgbClr val="D68B00"/>
              </a:buClr>
            </a:pPr>
            <a:r>
              <a:rPr lang="en-US" sz="1300" dirty="0">
                <a:solidFill>
                  <a:srgbClr val="FFFFFF"/>
                </a:solidFill>
              </a:rPr>
              <a:t>We restarted the PLC, but it </a:t>
            </a:r>
            <a:r>
              <a:rPr lang="en-US" sz="1300" dirty="0" err="1">
                <a:solidFill>
                  <a:srgbClr val="FFFFFF"/>
                </a:solidFill>
              </a:rPr>
              <a:t>losts</a:t>
            </a:r>
            <a:r>
              <a:rPr lang="en-US" sz="1300" dirty="0">
                <a:solidFill>
                  <a:srgbClr val="FFFFFF"/>
                </a:solidFill>
              </a:rPr>
              <a:t> its memory due to a backup-battery fault, so we must reload the software before checking the hardware (already done by an external company in the past).</a:t>
            </a:r>
          </a:p>
          <a:p>
            <a:pPr>
              <a:lnSpc>
                <a:spcPct val="90000"/>
              </a:lnSpc>
              <a:buClr>
                <a:srgbClr val="D68B00"/>
              </a:buClr>
            </a:pPr>
            <a:r>
              <a:rPr lang="en-US" sz="1300" dirty="0">
                <a:solidFill>
                  <a:srgbClr val="FFFFFF"/>
                </a:solidFill>
              </a:rPr>
              <a:t>Warning: we need about 300 m</a:t>
            </a:r>
            <a:r>
              <a:rPr lang="en-US" sz="1300" baseline="30000" dirty="0">
                <a:solidFill>
                  <a:srgbClr val="FFFFFF"/>
                </a:solidFill>
              </a:rPr>
              <a:t>3</a:t>
            </a:r>
            <a:r>
              <a:rPr lang="en-US" sz="1300" dirty="0">
                <a:solidFill>
                  <a:srgbClr val="FFFFFF"/>
                </a:solidFill>
              </a:rPr>
              <a:t> of Helium to cool FINUDA, but on the next months a global Helium shortage is foreseen</a:t>
            </a:r>
          </a:p>
          <a:p>
            <a:pPr>
              <a:lnSpc>
                <a:spcPct val="90000"/>
              </a:lnSpc>
              <a:buClr>
                <a:srgbClr val="D68B00"/>
              </a:buClr>
            </a:pPr>
            <a:r>
              <a:rPr lang="en-US" sz="1300" dirty="0">
                <a:solidFill>
                  <a:srgbClr val="FFFFFF"/>
                </a:solidFill>
              </a:rPr>
              <a:t>Test of </a:t>
            </a:r>
            <a:r>
              <a:rPr lang="en-US" sz="1300" dirty="0" err="1">
                <a:solidFill>
                  <a:srgbClr val="FFFFFF"/>
                </a:solidFill>
              </a:rPr>
              <a:t>cryo</a:t>
            </a:r>
            <a:r>
              <a:rPr lang="en-US" sz="1300" dirty="0">
                <a:solidFill>
                  <a:srgbClr val="FFFFFF"/>
                </a:solidFill>
              </a:rPr>
              <a:t> plant foreseen on Feb 2023</a:t>
            </a:r>
          </a:p>
          <a:p>
            <a:pPr>
              <a:lnSpc>
                <a:spcPct val="90000"/>
              </a:lnSpc>
              <a:buClr>
                <a:srgbClr val="D68B00"/>
              </a:buClr>
            </a:pPr>
            <a:endParaRPr lang="en-US" sz="1300" dirty="0">
              <a:solidFill>
                <a:srgbClr val="FFFFFF"/>
              </a:solidFill>
            </a:endParaRPr>
          </a:p>
        </p:txBody>
      </p:sp>
      <p:pic>
        <p:nvPicPr>
          <p:cNvPr id="9" name="Picture 8" descr="A picture containing text, indoor, floor, yellow&#10;&#10;Description automatically generated">
            <a:extLst>
              <a:ext uri="{FF2B5EF4-FFF2-40B4-BE49-F238E27FC236}">
                <a16:creationId xmlns:a16="http://schemas.microsoft.com/office/drawing/2014/main" id="{604C36FC-5CF4-E2ED-44EF-19D96D6A9A68}"/>
              </a:ext>
            </a:extLst>
          </p:cNvPr>
          <p:cNvPicPr>
            <a:picLocks noChangeAspect="1"/>
          </p:cNvPicPr>
          <p:nvPr/>
        </p:nvPicPr>
        <p:blipFill rotWithShape="1">
          <a:blip r:embed="rId2"/>
          <a:srcRect r="11225" b="-2"/>
          <a:stretch/>
        </p:blipFill>
        <p:spPr>
          <a:xfrm>
            <a:off x="4241830" y="619432"/>
            <a:ext cx="3703320" cy="2847165"/>
          </a:xfrm>
          <a:prstGeom prst="rect">
            <a:avLst/>
          </a:prstGeom>
        </p:spPr>
      </p:pic>
      <p:pic>
        <p:nvPicPr>
          <p:cNvPr id="5" name="Picture 4" descr="A picture containing indoor, wall, cluttered&#10;&#10;Description automatically generated">
            <a:extLst>
              <a:ext uri="{FF2B5EF4-FFF2-40B4-BE49-F238E27FC236}">
                <a16:creationId xmlns:a16="http://schemas.microsoft.com/office/drawing/2014/main" id="{84279019-302B-7E69-5C32-7C34137D286D}"/>
              </a:ext>
            </a:extLst>
          </p:cNvPr>
          <p:cNvPicPr>
            <a:picLocks noChangeAspect="1"/>
          </p:cNvPicPr>
          <p:nvPr/>
        </p:nvPicPr>
        <p:blipFill rotWithShape="1">
          <a:blip r:embed="rId3"/>
          <a:srcRect r="12509" b="-4"/>
          <a:stretch/>
        </p:blipFill>
        <p:spPr>
          <a:xfrm>
            <a:off x="4241824" y="3562350"/>
            <a:ext cx="3703320" cy="2825496"/>
          </a:xfrm>
          <a:prstGeom prst="rect">
            <a:avLst/>
          </a:prstGeom>
        </p:spPr>
      </p:pic>
      <p:pic>
        <p:nvPicPr>
          <p:cNvPr id="7" name="Picture 6" descr="A picture containing building, blue&#10;&#10;Description automatically generated">
            <a:extLst>
              <a:ext uri="{FF2B5EF4-FFF2-40B4-BE49-F238E27FC236}">
                <a16:creationId xmlns:a16="http://schemas.microsoft.com/office/drawing/2014/main" id="{B8A5A5E7-2590-E136-7C1B-50725E2DC12D}"/>
              </a:ext>
            </a:extLst>
          </p:cNvPr>
          <p:cNvPicPr>
            <a:picLocks noChangeAspect="1"/>
          </p:cNvPicPr>
          <p:nvPr/>
        </p:nvPicPr>
        <p:blipFill rotWithShape="1">
          <a:blip r:embed="rId4"/>
          <a:srcRect l="6950" r="7499" b="1"/>
          <a:stretch/>
        </p:blipFill>
        <p:spPr>
          <a:xfrm>
            <a:off x="8042500" y="619432"/>
            <a:ext cx="3702973" cy="5771133"/>
          </a:xfrm>
          <a:prstGeom prst="rect">
            <a:avLst/>
          </a:prstGeom>
        </p:spPr>
      </p:pic>
    </p:spTree>
    <p:extLst>
      <p:ext uri="{BB962C8B-B14F-4D97-AF65-F5344CB8AC3E}">
        <p14:creationId xmlns:p14="http://schemas.microsoft.com/office/powerpoint/2010/main" val="2298097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D936F5-D47C-418E-957B-E67FE0AB7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383D63D-AFF6-450E-9563-88C596AE6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E16AD71-390C-4868-A5FB-5EB087437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DDA85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31BE33D-0E67-4BB0-8A1B-581C9F3C4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FC428F49-D716-4BA1-9E15-BCC588E96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93F2F8-B77B-C577-C5EC-C717FD51C6D8}"/>
              </a:ext>
            </a:extLst>
          </p:cNvPr>
          <p:cNvSpPr>
            <a:spLocks noGrp="1"/>
          </p:cNvSpPr>
          <p:nvPr>
            <p:ph type="title"/>
          </p:nvPr>
        </p:nvSpPr>
        <p:spPr>
          <a:xfrm>
            <a:off x="581192" y="702155"/>
            <a:ext cx="3433547" cy="1366281"/>
          </a:xfrm>
        </p:spPr>
        <p:txBody>
          <a:bodyPr>
            <a:normAutofit/>
          </a:bodyPr>
          <a:lstStyle/>
          <a:p>
            <a:pPr lvl="1"/>
            <a:r>
              <a:rPr lang="en-IT" dirty="0">
                <a:solidFill>
                  <a:srgbClr val="FFFFFF"/>
                </a:solidFill>
              </a:rPr>
              <a:t>Revamping of the Control System of the FINUDA Cryogenics</a:t>
            </a:r>
          </a:p>
        </p:txBody>
      </p:sp>
      <p:sp>
        <p:nvSpPr>
          <p:cNvPr id="3" name="Content Placeholder 2">
            <a:extLst>
              <a:ext uri="{FF2B5EF4-FFF2-40B4-BE49-F238E27FC236}">
                <a16:creationId xmlns:a16="http://schemas.microsoft.com/office/drawing/2014/main" id="{A1580072-34A7-D8E8-6AC9-A57C186478AB}"/>
              </a:ext>
            </a:extLst>
          </p:cNvPr>
          <p:cNvSpPr>
            <a:spLocks noGrp="1"/>
          </p:cNvSpPr>
          <p:nvPr>
            <p:ph idx="1"/>
          </p:nvPr>
        </p:nvSpPr>
        <p:spPr>
          <a:xfrm>
            <a:off x="661361" y="2335388"/>
            <a:ext cx="3353378" cy="3523411"/>
          </a:xfrm>
        </p:spPr>
        <p:txBody>
          <a:bodyPr>
            <a:normAutofit fontScale="92500" lnSpcReduction="10000"/>
          </a:bodyPr>
          <a:lstStyle/>
          <a:p>
            <a:pPr>
              <a:lnSpc>
                <a:spcPct val="90000"/>
              </a:lnSpc>
              <a:buClr>
                <a:srgbClr val="DDA854"/>
              </a:buClr>
            </a:pPr>
            <a:r>
              <a:rPr lang="en-IT" sz="1500" dirty="0">
                <a:solidFill>
                  <a:srgbClr val="FFFFFF"/>
                </a:solidFill>
              </a:rPr>
              <a:t>The control system of the FINUDA cryogenics is based on an old hardware for valve control, which has been checked for operation and found no more reliable.</a:t>
            </a:r>
          </a:p>
          <a:p>
            <a:pPr>
              <a:lnSpc>
                <a:spcPct val="90000"/>
              </a:lnSpc>
              <a:buClr>
                <a:srgbClr val="DDA854"/>
              </a:buClr>
            </a:pPr>
            <a:r>
              <a:rPr lang="en-IT" sz="1500" dirty="0">
                <a:solidFill>
                  <a:srgbClr val="FFFFFF"/>
                </a:solidFill>
              </a:rPr>
              <a:t>The control system is a Labview 5-based program running on a Windows-2000 NI PXI</a:t>
            </a:r>
          </a:p>
          <a:p>
            <a:pPr>
              <a:lnSpc>
                <a:spcPct val="90000"/>
              </a:lnSpc>
              <a:buClr>
                <a:srgbClr val="DDA854"/>
              </a:buClr>
            </a:pPr>
            <a:r>
              <a:rPr lang="en-IT" sz="1500" dirty="0">
                <a:solidFill>
                  <a:srgbClr val="FFFFFF"/>
                </a:solidFill>
              </a:rPr>
              <a:t>We are planning to revamp all this system with a new control hardware/software, replacing the hardware PIDs and 4-20 mA controls with a new Labview-based program and DACs. </a:t>
            </a:r>
          </a:p>
          <a:p>
            <a:pPr>
              <a:lnSpc>
                <a:spcPct val="90000"/>
              </a:lnSpc>
              <a:buClr>
                <a:srgbClr val="DDA854"/>
              </a:buClr>
            </a:pPr>
            <a:r>
              <a:rPr lang="en-IT" sz="1500" dirty="0">
                <a:solidFill>
                  <a:srgbClr val="FFFFFF"/>
                </a:solidFill>
              </a:rPr>
              <a:t>We are discussing the involvement of LNF experts in these days. Timing to be understood yet.</a:t>
            </a:r>
          </a:p>
        </p:txBody>
      </p:sp>
      <p:pic>
        <p:nvPicPr>
          <p:cNvPr id="7" name="Picture 6" descr="A room full of machines&#10;&#10;Description automatically generated with low confidence">
            <a:extLst>
              <a:ext uri="{FF2B5EF4-FFF2-40B4-BE49-F238E27FC236}">
                <a16:creationId xmlns:a16="http://schemas.microsoft.com/office/drawing/2014/main" id="{1966E46B-152E-BDBE-363E-6A7A4936AA7D}"/>
              </a:ext>
            </a:extLst>
          </p:cNvPr>
          <p:cNvPicPr>
            <a:picLocks noChangeAspect="1"/>
          </p:cNvPicPr>
          <p:nvPr/>
        </p:nvPicPr>
        <p:blipFill rotWithShape="1">
          <a:blip r:embed="rId2"/>
          <a:srcRect t="16989" r="-3" b="25349"/>
          <a:stretch/>
        </p:blipFill>
        <p:spPr>
          <a:xfrm>
            <a:off x="4241830" y="619432"/>
            <a:ext cx="3703320" cy="2847165"/>
          </a:xfrm>
          <a:prstGeom prst="rect">
            <a:avLst/>
          </a:prstGeom>
        </p:spPr>
      </p:pic>
      <p:pic>
        <p:nvPicPr>
          <p:cNvPr id="4" name="Picture 3">
            <a:extLst>
              <a:ext uri="{FF2B5EF4-FFF2-40B4-BE49-F238E27FC236}">
                <a16:creationId xmlns:a16="http://schemas.microsoft.com/office/drawing/2014/main" id="{EE64903A-16A4-3626-4AFE-255620BE0A61}"/>
              </a:ext>
            </a:extLst>
          </p:cNvPr>
          <p:cNvPicPr>
            <a:picLocks noChangeAspect="1"/>
          </p:cNvPicPr>
          <p:nvPr/>
        </p:nvPicPr>
        <p:blipFill rotWithShape="1">
          <a:blip r:embed="rId3"/>
          <a:srcRect t="9693" r="-2" b="32640"/>
          <a:stretch/>
        </p:blipFill>
        <p:spPr>
          <a:xfrm>
            <a:off x="8042500" y="619432"/>
            <a:ext cx="3702973" cy="2847165"/>
          </a:xfrm>
          <a:prstGeom prst="rect">
            <a:avLst/>
          </a:prstGeom>
        </p:spPr>
      </p:pic>
      <p:pic>
        <p:nvPicPr>
          <p:cNvPr id="6" name="Picture 5" descr="Diagram&#10;&#10;Description automatically generated">
            <a:extLst>
              <a:ext uri="{FF2B5EF4-FFF2-40B4-BE49-F238E27FC236}">
                <a16:creationId xmlns:a16="http://schemas.microsoft.com/office/drawing/2014/main" id="{488AF993-AEBA-D3D1-7C22-E9495AC17AFE}"/>
              </a:ext>
            </a:extLst>
          </p:cNvPr>
          <p:cNvPicPr>
            <a:picLocks noChangeAspect="1"/>
          </p:cNvPicPr>
          <p:nvPr/>
        </p:nvPicPr>
        <p:blipFill rotWithShape="1">
          <a:blip r:embed="rId4"/>
          <a:srcRect l="16751" r="20962" b="-2"/>
          <a:stretch/>
        </p:blipFill>
        <p:spPr>
          <a:xfrm>
            <a:off x="4241824" y="3562350"/>
            <a:ext cx="3703320" cy="2825496"/>
          </a:xfrm>
          <a:prstGeom prst="rect">
            <a:avLst/>
          </a:prstGeom>
        </p:spPr>
      </p:pic>
      <p:pic>
        <p:nvPicPr>
          <p:cNvPr id="5" name="Picture 4" descr="Diagram, schematic&#10;&#10;Description automatically generated">
            <a:extLst>
              <a:ext uri="{FF2B5EF4-FFF2-40B4-BE49-F238E27FC236}">
                <a16:creationId xmlns:a16="http://schemas.microsoft.com/office/drawing/2014/main" id="{7579EDC5-BB02-0AD5-F5FA-3EE67CDD750F}"/>
              </a:ext>
            </a:extLst>
          </p:cNvPr>
          <p:cNvPicPr>
            <a:picLocks noChangeAspect="1"/>
          </p:cNvPicPr>
          <p:nvPr/>
        </p:nvPicPr>
        <p:blipFill rotWithShape="1">
          <a:blip r:embed="rId5"/>
          <a:srcRect t="5251" r="9" b="11807"/>
          <a:stretch/>
        </p:blipFill>
        <p:spPr>
          <a:xfrm>
            <a:off x="8037113" y="3562351"/>
            <a:ext cx="3702973" cy="2825496"/>
          </a:xfrm>
          <a:prstGeom prst="rect">
            <a:avLst/>
          </a:prstGeom>
        </p:spPr>
      </p:pic>
    </p:spTree>
    <p:extLst>
      <p:ext uri="{BB962C8B-B14F-4D97-AF65-F5344CB8AC3E}">
        <p14:creationId xmlns:p14="http://schemas.microsoft.com/office/powerpoint/2010/main" val="363220195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28AC4B-805D-4091-A648-61572081C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093F2F8-B77B-C577-C5EC-C717FD51C6D8}"/>
              </a:ext>
            </a:extLst>
          </p:cNvPr>
          <p:cNvSpPr>
            <a:spLocks noGrp="1"/>
          </p:cNvSpPr>
          <p:nvPr>
            <p:ph type="title"/>
          </p:nvPr>
        </p:nvSpPr>
        <p:spPr>
          <a:xfrm>
            <a:off x="601255" y="702156"/>
            <a:ext cx="3409783" cy="1013800"/>
          </a:xfrm>
        </p:spPr>
        <p:txBody>
          <a:bodyPr>
            <a:normAutofit/>
          </a:bodyPr>
          <a:lstStyle/>
          <a:p>
            <a:pPr lvl="1"/>
            <a:r>
              <a:rPr lang="en-GB" dirty="0">
                <a:solidFill>
                  <a:schemeClr val="bg1"/>
                </a:solidFill>
              </a:rPr>
              <a:t>Check of the Operation of the Magnet Power Supply</a:t>
            </a:r>
          </a:p>
        </p:txBody>
      </p:sp>
      <p:sp>
        <p:nvSpPr>
          <p:cNvPr id="13" name="Rectangle 12">
            <a:extLst>
              <a:ext uri="{FF2B5EF4-FFF2-40B4-BE49-F238E27FC236}">
                <a16:creationId xmlns:a16="http://schemas.microsoft.com/office/drawing/2014/main" id="{A6D733BE-061E-4600-B6A3-62A68EF2C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BE6650"/>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1580072-34A7-D8E8-6AC9-A57C186478AB}"/>
              </a:ext>
            </a:extLst>
          </p:cNvPr>
          <p:cNvSpPr>
            <a:spLocks noGrp="1"/>
          </p:cNvSpPr>
          <p:nvPr>
            <p:ph idx="1"/>
          </p:nvPr>
        </p:nvSpPr>
        <p:spPr>
          <a:xfrm>
            <a:off x="601255" y="1964168"/>
            <a:ext cx="3409782" cy="4036582"/>
          </a:xfrm>
        </p:spPr>
        <p:txBody>
          <a:bodyPr>
            <a:normAutofit/>
          </a:bodyPr>
          <a:lstStyle/>
          <a:p>
            <a:pPr>
              <a:spcAft>
                <a:spcPts val="1200"/>
              </a:spcAft>
            </a:pPr>
            <a:r>
              <a:rPr lang="en-IT" sz="1600" dirty="0">
                <a:solidFill>
                  <a:schemeClr val="bg1"/>
                </a:solidFill>
              </a:rPr>
              <a:t>The FINUDA magnet Power Supply has been preliminary checked and it seems all is working correctly.</a:t>
            </a:r>
          </a:p>
          <a:p>
            <a:pPr>
              <a:spcAft>
                <a:spcPts val="1200"/>
              </a:spcAft>
            </a:pPr>
            <a:r>
              <a:rPr lang="en-IT" sz="1600" dirty="0">
                <a:solidFill>
                  <a:schemeClr val="bg1"/>
                </a:solidFill>
              </a:rPr>
              <a:t>An internal battery pack must be replaced, we’re going to buy a new one.</a:t>
            </a:r>
          </a:p>
          <a:p>
            <a:pPr>
              <a:spcAft>
                <a:spcPts val="1200"/>
              </a:spcAft>
            </a:pPr>
            <a:r>
              <a:rPr lang="en-IT" sz="1600" dirty="0">
                <a:solidFill>
                  <a:schemeClr val="bg1"/>
                </a:solidFill>
              </a:rPr>
              <a:t>Connection with the water cooling system was dismounted and must be remounted. Some solutions have been proposed to do it.</a:t>
            </a:r>
          </a:p>
          <a:p>
            <a:pPr lvl="1"/>
            <a:endParaRPr lang="en-IT" dirty="0">
              <a:solidFill>
                <a:schemeClr val="bg1"/>
              </a:solidFill>
            </a:endParaRPr>
          </a:p>
        </p:txBody>
      </p:sp>
      <p:pic>
        <p:nvPicPr>
          <p:cNvPr id="4" name="Picture 3" descr="A computer on a desk&#10;&#10;Description automatically generated with low confidence">
            <a:extLst>
              <a:ext uri="{FF2B5EF4-FFF2-40B4-BE49-F238E27FC236}">
                <a16:creationId xmlns:a16="http://schemas.microsoft.com/office/drawing/2014/main" id="{A686F675-BAE4-6468-1B3A-D698BE792E79}"/>
              </a:ext>
            </a:extLst>
          </p:cNvPr>
          <p:cNvPicPr>
            <a:picLocks noChangeAspect="1"/>
          </p:cNvPicPr>
          <p:nvPr/>
        </p:nvPicPr>
        <p:blipFill rotWithShape="1">
          <a:blip r:embed="rId2"/>
          <a:srcRect l="9944" r="14958"/>
          <a:stretch/>
        </p:blipFill>
        <p:spPr>
          <a:xfrm>
            <a:off x="5705716" y="1111641"/>
            <a:ext cx="4661430" cy="4655348"/>
          </a:xfrm>
          <a:prstGeom prst="rect">
            <a:avLst/>
          </a:prstGeom>
        </p:spPr>
      </p:pic>
    </p:spTree>
    <p:extLst>
      <p:ext uri="{BB962C8B-B14F-4D97-AF65-F5344CB8AC3E}">
        <p14:creationId xmlns:p14="http://schemas.microsoft.com/office/powerpoint/2010/main" val="4011724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800930"/>
            <a:ext cx="3703320" cy="22409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093F2F8-B77B-C577-C5EC-C717FD51C6D8}"/>
              </a:ext>
            </a:extLst>
          </p:cNvPr>
          <p:cNvSpPr>
            <a:spLocks noGrp="1"/>
          </p:cNvSpPr>
          <p:nvPr>
            <p:ph type="title"/>
          </p:nvPr>
        </p:nvSpPr>
        <p:spPr>
          <a:xfrm>
            <a:off x="803189" y="1133891"/>
            <a:ext cx="3089189" cy="1461052"/>
          </a:xfrm>
        </p:spPr>
        <p:txBody>
          <a:bodyPr anchor="ctr">
            <a:normAutofit/>
          </a:bodyPr>
          <a:lstStyle/>
          <a:p>
            <a:pPr lvl="1"/>
            <a:r>
              <a:rPr lang="en-GB" dirty="0">
                <a:solidFill>
                  <a:schemeClr val="bg1"/>
                </a:solidFill>
              </a:rPr>
              <a:t>Check of the Closing System of the Magnet Iron-Endcaps</a:t>
            </a:r>
          </a:p>
        </p:txBody>
      </p:sp>
      <p:sp>
        <p:nvSpPr>
          <p:cNvPr id="16" name="Rectangle 15">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1580072-34A7-D8E8-6AC9-A57C186478AB}"/>
              </a:ext>
            </a:extLst>
          </p:cNvPr>
          <p:cNvSpPr>
            <a:spLocks noGrp="1"/>
          </p:cNvSpPr>
          <p:nvPr>
            <p:ph idx="1"/>
          </p:nvPr>
        </p:nvSpPr>
        <p:spPr>
          <a:xfrm>
            <a:off x="4561870" y="800930"/>
            <a:ext cx="7183597" cy="2256390"/>
          </a:xfrm>
        </p:spPr>
        <p:txBody>
          <a:bodyPr>
            <a:normAutofit/>
          </a:bodyPr>
          <a:lstStyle/>
          <a:p>
            <a:r>
              <a:rPr lang="en-IT" sz="1600" dirty="0"/>
              <a:t>We planned the operations to check for the operation of the endcaps hanling. They have been indicated in a Gantt diagram and will be done in the next weeks </a:t>
            </a:r>
          </a:p>
          <a:p>
            <a:pPr lvl="1"/>
            <a:endParaRPr lang="en-IT" dirty="0"/>
          </a:p>
        </p:txBody>
      </p:sp>
      <p:pic>
        <p:nvPicPr>
          <p:cNvPr id="5" name="Picture 4">
            <a:extLst>
              <a:ext uri="{FF2B5EF4-FFF2-40B4-BE49-F238E27FC236}">
                <a16:creationId xmlns:a16="http://schemas.microsoft.com/office/drawing/2014/main" id="{5A68310A-5F4B-2AD2-D90E-47D71AEFDD6F}"/>
              </a:ext>
            </a:extLst>
          </p:cNvPr>
          <p:cNvPicPr>
            <a:picLocks noChangeAspect="1"/>
          </p:cNvPicPr>
          <p:nvPr/>
        </p:nvPicPr>
        <p:blipFill rotWithShape="1">
          <a:blip r:embed="rId2"/>
          <a:srcRect l="5052" t="3563" r="43765" b="3563"/>
          <a:stretch/>
        </p:blipFill>
        <p:spPr>
          <a:xfrm rot="5400000">
            <a:off x="856938" y="2852859"/>
            <a:ext cx="2898880" cy="3716758"/>
          </a:xfrm>
          <a:prstGeom prst="rect">
            <a:avLst/>
          </a:prstGeom>
        </p:spPr>
      </p:pic>
      <p:pic>
        <p:nvPicPr>
          <p:cNvPr id="7" name="Picture 6" descr="A picture containing colorful&#10;&#10;Description automatically generated">
            <a:extLst>
              <a:ext uri="{FF2B5EF4-FFF2-40B4-BE49-F238E27FC236}">
                <a16:creationId xmlns:a16="http://schemas.microsoft.com/office/drawing/2014/main" id="{175CC63E-E553-7708-CDA9-467646088C7B}"/>
              </a:ext>
            </a:extLst>
          </p:cNvPr>
          <p:cNvPicPr>
            <a:picLocks noChangeAspect="1"/>
          </p:cNvPicPr>
          <p:nvPr/>
        </p:nvPicPr>
        <p:blipFill>
          <a:blip r:embed="rId3"/>
          <a:stretch>
            <a:fillRect/>
          </a:stretch>
        </p:blipFill>
        <p:spPr>
          <a:xfrm>
            <a:off x="5495432" y="3261799"/>
            <a:ext cx="4994966" cy="3046926"/>
          </a:xfrm>
          <a:prstGeom prst="rect">
            <a:avLst/>
          </a:prstGeom>
        </p:spPr>
      </p:pic>
    </p:spTree>
    <p:extLst>
      <p:ext uri="{BB962C8B-B14F-4D97-AF65-F5344CB8AC3E}">
        <p14:creationId xmlns:p14="http://schemas.microsoft.com/office/powerpoint/2010/main" val="220125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F2F8-B77B-C577-C5EC-C717FD51C6D8}"/>
              </a:ext>
            </a:extLst>
          </p:cNvPr>
          <p:cNvSpPr>
            <a:spLocks noGrp="1"/>
          </p:cNvSpPr>
          <p:nvPr>
            <p:ph type="title"/>
          </p:nvPr>
        </p:nvSpPr>
        <p:spPr>
          <a:xfrm>
            <a:off x="581192" y="702156"/>
            <a:ext cx="11029616" cy="1013800"/>
          </a:xfrm>
        </p:spPr>
        <p:txBody>
          <a:bodyPr>
            <a:normAutofit/>
          </a:bodyPr>
          <a:lstStyle/>
          <a:p>
            <a:pPr lvl="1"/>
            <a:r>
              <a:rPr lang="en-GB" dirty="0">
                <a:solidFill>
                  <a:srgbClr val="FFFEFF"/>
                </a:solidFill>
                <a:latin typeface="+mn-lt"/>
              </a:rPr>
              <a:t>Others</a:t>
            </a:r>
          </a:p>
        </p:txBody>
      </p:sp>
      <p:graphicFrame>
        <p:nvGraphicFramePr>
          <p:cNvPr id="7" name="Content Placeholder 2">
            <a:extLst>
              <a:ext uri="{FF2B5EF4-FFF2-40B4-BE49-F238E27FC236}">
                <a16:creationId xmlns:a16="http://schemas.microsoft.com/office/drawing/2014/main" id="{8A492C29-00C1-B213-EB62-D2F55482E3FA}"/>
              </a:ext>
            </a:extLst>
          </p:cNvPr>
          <p:cNvGraphicFramePr>
            <a:graphicFrameLocks noGrp="1"/>
          </p:cNvGraphicFramePr>
          <p:nvPr>
            <p:ph idx="1"/>
            <p:extLst>
              <p:ext uri="{D42A27DB-BD31-4B8C-83A1-F6EECF244321}">
                <p14:modId xmlns:p14="http://schemas.microsoft.com/office/powerpoint/2010/main" val="459740309"/>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8200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8CEB359D-A5C2-C786-0D50-37072BBB6BD0}"/>
              </a:ext>
            </a:extLst>
          </p:cNvPr>
          <p:cNvPicPr>
            <a:picLocks noChangeAspect="1"/>
          </p:cNvPicPr>
          <p:nvPr/>
        </p:nvPicPr>
        <p:blipFill>
          <a:blip r:embed="rId2"/>
          <a:stretch>
            <a:fillRect/>
          </a:stretch>
        </p:blipFill>
        <p:spPr>
          <a:xfrm>
            <a:off x="575909" y="260871"/>
            <a:ext cx="6671937" cy="5571067"/>
          </a:xfrm>
          <a:prstGeom prst="rect">
            <a:avLst/>
          </a:prstGeom>
        </p:spPr>
      </p:pic>
      <p:sp>
        <p:nvSpPr>
          <p:cNvPr id="4" name="Slide Number Placeholder 3">
            <a:extLst>
              <a:ext uri="{FF2B5EF4-FFF2-40B4-BE49-F238E27FC236}">
                <a16:creationId xmlns:a16="http://schemas.microsoft.com/office/drawing/2014/main" id="{77294E94-0693-BA2F-BE32-0D27F0AAD145}"/>
              </a:ext>
            </a:extLst>
          </p:cNvPr>
          <p:cNvSpPr>
            <a:spLocks noGrp="1"/>
          </p:cNvSpPr>
          <p:nvPr>
            <p:ph type="sldNum" sz="quarter" idx="12"/>
          </p:nvPr>
        </p:nvSpPr>
        <p:spPr>
          <a:xfrm>
            <a:off x="10558300" y="6380325"/>
            <a:ext cx="1052510" cy="365125"/>
          </a:xfrm>
        </p:spPr>
        <p:txBody>
          <a:bodyPr>
            <a:normAutofit/>
          </a:bodyPr>
          <a:lstStyle/>
          <a:p>
            <a:pPr>
              <a:spcAft>
                <a:spcPts val="600"/>
              </a:spcAft>
            </a:pPr>
            <a:fld id="{D57F1E4F-1CFF-5643-939E-217C01CDF565}" type="slidenum">
              <a:rPr lang="en-US" smtClean="0"/>
              <a:pPr>
                <a:spcAft>
                  <a:spcPts val="600"/>
                </a:spcAft>
              </a:pPr>
              <a:t>15</a:t>
            </a:fld>
            <a:endParaRPr lang="en-US"/>
          </a:p>
        </p:txBody>
      </p:sp>
      <p:pic>
        <p:nvPicPr>
          <p:cNvPr id="8" name="Picture 7">
            <a:extLst>
              <a:ext uri="{FF2B5EF4-FFF2-40B4-BE49-F238E27FC236}">
                <a16:creationId xmlns:a16="http://schemas.microsoft.com/office/drawing/2014/main" id="{26E5DB9A-93E8-D958-D08F-21B85892ECDC}"/>
              </a:ext>
            </a:extLst>
          </p:cNvPr>
          <p:cNvPicPr>
            <a:picLocks noChangeAspect="1"/>
          </p:cNvPicPr>
          <p:nvPr/>
        </p:nvPicPr>
        <p:blipFill>
          <a:blip r:embed="rId3"/>
          <a:stretch>
            <a:fillRect/>
          </a:stretch>
        </p:blipFill>
        <p:spPr>
          <a:xfrm>
            <a:off x="7587310" y="522170"/>
            <a:ext cx="4202146" cy="2844000"/>
          </a:xfrm>
          <a:prstGeom prst="rect">
            <a:avLst/>
          </a:prstGeom>
        </p:spPr>
      </p:pic>
      <p:pic>
        <p:nvPicPr>
          <p:cNvPr id="10" name="Picture 9">
            <a:extLst>
              <a:ext uri="{FF2B5EF4-FFF2-40B4-BE49-F238E27FC236}">
                <a16:creationId xmlns:a16="http://schemas.microsoft.com/office/drawing/2014/main" id="{89F17193-0DED-D256-C3C3-B9DA1221BAA9}"/>
              </a:ext>
            </a:extLst>
          </p:cNvPr>
          <p:cNvPicPr>
            <a:picLocks noChangeAspect="1"/>
          </p:cNvPicPr>
          <p:nvPr/>
        </p:nvPicPr>
        <p:blipFill>
          <a:blip r:embed="rId4"/>
          <a:stretch>
            <a:fillRect/>
          </a:stretch>
        </p:blipFill>
        <p:spPr>
          <a:xfrm>
            <a:off x="7587310" y="3366170"/>
            <a:ext cx="4265226" cy="3024000"/>
          </a:xfrm>
          <a:prstGeom prst="rect">
            <a:avLst/>
          </a:prstGeom>
        </p:spPr>
      </p:pic>
      <p:sp>
        <p:nvSpPr>
          <p:cNvPr id="13" name="TextBox 12">
            <a:extLst>
              <a:ext uri="{FF2B5EF4-FFF2-40B4-BE49-F238E27FC236}">
                <a16:creationId xmlns:a16="http://schemas.microsoft.com/office/drawing/2014/main" id="{96D5737C-1DAF-5F29-7A84-20AA68DE6FC8}"/>
              </a:ext>
            </a:extLst>
          </p:cNvPr>
          <p:cNvSpPr txBox="1"/>
          <p:nvPr/>
        </p:nvSpPr>
        <p:spPr>
          <a:xfrm>
            <a:off x="2236522" y="6320130"/>
            <a:ext cx="3865293" cy="276999"/>
          </a:xfrm>
          <a:prstGeom prst="rect">
            <a:avLst/>
          </a:prstGeom>
          <a:noFill/>
        </p:spPr>
        <p:txBody>
          <a:bodyPr wrap="square">
            <a:spAutoFit/>
          </a:bodyPr>
          <a:lstStyle/>
          <a:p>
            <a:r>
              <a:rPr lang="en-IT" sz="1200" dirty="0"/>
              <a:t>KLASH CDR https://arxiv.org/abs/1911.02427</a:t>
            </a:r>
          </a:p>
        </p:txBody>
      </p:sp>
      <p:sp>
        <p:nvSpPr>
          <p:cNvPr id="14" name="TextBox 13">
            <a:extLst>
              <a:ext uri="{FF2B5EF4-FFF2-40B4-BE49-F238E27FC236}">
                <a16:creationId xmlns:a16="http://schemas.microsoft.com/office/drawing/2014/main" id="{DCC076DF-90A5-2211-5A3E-FFF40075A956}"/>
              </a:ext>
            </a:extLst>
          </p:cNvPr>
          <p:cNvSpPr txBox="1"/>
          <p:nvPr/>
        </p:nvSpPr>
        <p:spPr>
          <a:xfrm>
            <a:off x="754144" y="337504"/>
            <a:ext cx="2323265" cy="369332"/>
          </a:xfrm>
          <a:prstGeom prst="rect">
            <a:avLst/>
          </a:prstGeom>
          <a:noFill/>
        </p:spPr>
        <p:txBody>
          <a:bodyPr wrap="none" rtlCol="0">
            <a:spAutoFit/>
          </a:bodyPr>
          <a:lstStyle/>
          <a:p>
            <a:r>
              <a:rPr lang="en-IT" dirty="0"/>
              <a:t>Preparing FLASH CDR</a:t>
            </a:r>
          </a:p>
        </p:txBody>
      </p:sp>
    </p:spTree>
    <p:extLst>
      <p:ext uri="{BB962C8B-B14F-4D97-AF65-F5344CB8AC3E}">
        <p14:creationId xmlns:p14="http://schemas.microsoft.com/office/powerpoint/2010/main" val="1496140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E830057-F4EE-412A-8526-36BE1CE18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BAAEBA82-E2D4-4653-AEE3-E95B330D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2386509E-DAF8-4DA0-B09B-FA3FB341C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44E11946-6976-4B44-971A-07BFBE954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7" name="Rectangle 36">
            <a:extLst>
              <a:ext uri="{FF2B5EF4-FFF2-40B4-BE49-F238E27FC236}">
                <a16:creationId xmlns:a16="http://schemas.microsoft.com/office/drawing/2014/main" id="{85DD9E25-AB50-4F01-9CA6-96497CDE7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men posing for a photo&#10;&#10;Description automatically generated with medium confidence">
            <a:extLst>
              <a:ext uri="{FF2B5EF4-FFF2-40B4-BE49-F238E27FC236}">
                <a16:creationId xmlns:a16="http://schemas.microsoft.com/office/drawing/2014/main" id="{479CF88C-4603-115F-EFB9-5F6FFC374BBC}"/>
              </a:ext>
            </a:extLst>
          </p:cNvPr>
          <p:cNvPicPr>
            <a:picLocks noChangeAspect="1"/>
          </p:cNvPicPr>
          <p:nvPr/>
        </p:nvPicPr>
        <p:blipFill rotWithShape="1">
          <a:blip r:embed="rId2"/>
          <a:srcRect l="12277" r="14356" b="-1"/>
          <a:stretch/>
        </p:blipFill>
        <p:spPr>
          <a:xfrm>
            <a:off x="1588360" y="1208531"/>
            <a:ext cx="5204412" cy="4735069"/>
          </a:xfrm>
          <a:prstGeom prst="rect">
            <a:avLst/>
          </a:prstGeom>
        </p:spPr>
      </p:pic>
      <p:sp>
        <p:nvSpPr>
          <p:cNvPr id="47" name="Rectangle 38">
            <a:extLst>
              <a:ext uri="{FF2B5EF4-FFF2-40B4-BE49-F238E27FC236}">
                <a16:creationId xmlns:a16="http://schemas.microsoft.com/office/drawing/2014/main" id="{707788D3-E467-4E25-A5E9-FD41795BD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4571DD5-E317-1E8F-5C9E-D46F11584EF8}"/>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a:solidFill>
                  <a:srgbClr val="FFFFFF"/>
                </a:solidFill>
              </a:rPr>
              <a:t>QUAX-LNF</a:t>
            </a:r>
          </a:p>
        </p:txBody>
      </p:sp>
      <p:sp>
        <p:nvSpPr>
          <p:cNvPr id="48" name="Rectangle 40">
            <a:extLst>
              <a:ext uri="{FF2B5EF4-FFF2-40B4-BE49-F238E27FC236}">
                <a16:creationId xmlns:a16="http://schemas.microsoft.com/office/drawing/2014/main" id="{E12301D8-0106-4E04-A846-C29A66593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DCDA7E"/>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03652BB6-C950-D8EE-9318-9EAB27C3E533}"/>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defTabSz="914400">
              <a:spcAft>
                <a:spcPts val="600"/>
              </a:spcAft>
            </a:pPr>
            <a:fld id="{D57F1E4F-1CFF-5643-939E-217C01CDF565}" type="slidenum">
              <a:rPr lang="en-US"/>
              <a:pPr defTabSz="914400">
                <a:spcAft>
                  <a:spcPts val="600"/>
                </a:spcAft>
              </a:pPr>
              <a:t>16</a:t>
            </a:fld>
            <a:endParaRPr lang="en-US"/>
          </a:p>
        </p:txBody>
      </p:sp>
    </p:spTree>
    <p:extLst>
      <p:ext uri="{BB962C8B-B14F-4D97-AF65-F5344CB8AC3E}">
        <p14:creationId xmlns:p14="http://schemas.microsoft.com/office/powerpoint/2010/main" val="2691570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64C53F-2B4F-025E-DAFC-F661CFAC58D7}"/>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2" name="Title 1">
            <a:extLst>
              <a:ext uri="{FF2B5EF4-FFF2-40B4-BE49-F238E27FC236}">
                <a16:creationId xmlns:a16="http://schemas.microsoft.com/office/drawing/2014/main" id="{FA546A36-DE61-7729-37E6-028E7BD235BE}"/>
              </a:ext>
            </a:extLst>
          </p:cNvPr>
          <p:cNvSpPr>
            <a:spLocks noGrp="1"/>
          </p:cNvSpPr>
          <p:nvPr>
            <p:ph type="title" idx="4294967295"/>
          </p:nvPr>
        </p:nvSpPr>
        <p:spPr>
          <a:xfrm>
            <a:off x="1296065" y="689412"/>
            <a:ext cx="4426005" cy="640019"/>
          </a:xfrm>
        </p:spPr>
        <p:txBody>
          <a:bodyPr>
            <a:normAutofit/>
          </a:bodyPr>
          <a:lstStyle/>
          <a:p>
            <a:r>
              <a:rPr lang="en-IT" cap="none" dirty="0">
                <a:solidFill>
                  <a:schemeClr val="tx1"/>
                </a:solidFill>
              </a:rPr>
              <a:t>First Run of LNF Haloscope</a:t>
            </a:r>
          </a:p>
        </p:txBody>
      </p:sp>
      <p:pic>
        <p:nvPicPr>
          <p:cNvPr id="6" name="Immagine 8">
            <a:extLst>
              <a:ext uri="{FF2B5EF4-FFF2-40B4-BE49-F238E27FC236}">
                <a16:creationId xmlns:a16="http://schemas.microsoft.com/office/drawing/2014/main" id="{9F1D84F9-2691-F0DC-2F3E-47D06ABC3D25}"/>
              </a:ext>
            </a:extLst>
          </p:cNvPr>
          <p:cNvPicPr>
            <a:picLocks noChangeAspect="1"/>
          </p:cNvPicPr>
          <p:nvPr/>
        </p:nvPicPr>
        <p:blipFill>
          <a:blip r:embed="rId2"/>
          <a:stretch>
            <a:fillRect/>
          </a:stretch>
        </p:blipFill>
        <p:spPr>
          <a:xfrm>
            <a:off x="286465" y="1341393"/>
            <a:ext cx="3670066" cy="5040000"/>
          </a:xfrm>
          <a:prstGeom prst="rect">
            <a:avLst/>
          </a:prstGeom>
        </p:spPr>
      </p:pic>
      <p:pic>
        <p:nvPicPr>
          <p:cNvPr id="14" name="Picture 13">
            <a:extLst>
              <a:ext uri="{FF2B5EF4-FFF2-40B4-BE49-F238E27FC236}">
                <a16:creationId xmlns:a16="http://schemas.microsoft.com/office/drawing/2014/main" id="{9E9AF5BC-A4D0-3731-1A59-60DFC3A77A04}"/>
              </a:ext>
            </a:extLst>
          </p:cNvPr>
          <p:cNvPicPr>
            <a:picLocks noChangeAspect="1"/>
          </p:cNvPicPr>
          <p:nvPr/>
        </p:nvPicPr>
        <p:blipFill>
          <a:blip r:embed="rId3"/>
          <a:srcRect/>
          <a:stretch/>
        </p:blipFill>
        <p:spPr>
          <a:xfrm>
            <a:off x="8099078" y="912765"/>
            <a:ext cx="3504000" cy="2628000"/>
          </a:xfrm>
          <a:prstGeom prst="rect">
            <a:avLst/>
          </a:prstGeom>
        </p:spPr>
      </p:pic>
      <p:pic>
        <p:nvPicPr>
          <p:cNvPr id="16" name="Picture 15">
            <a:extLst>
              <a:ext uri="{FF2B5EF4-FFF2-40B4-BE49-F238E27FC236}">
                <a16:creationId xmlns:a16="http://schemas.microsoft.com/office/drawing/2014/main" id="{39D83BEF-EB35-491E-343E-B04A869497C0}"/>
              </a:ext>
            </a:extLst>
          </p:cNvPr>
          <p:cNvPicPr>
            <a:picLocks noChangeAspect="1"/>
          </p:cNvPicPr>
          <p:nvPr/>
        </p:nvPicPr>
        <p:blipFill>
          <a:blip r:embed="rId4"/>
          <a:srcRect/>
          <a:stretch/>
        </p:blipFill>
        <p:spPr>
          <a:xfrm>
            <a:off x="8099078" y="3861393"/>
            <a:ext cx="3504000" cy="2628000"/>
          </a:xfrm>
          <a:prstGeom prst="rect">
            <a:avLst/>
          </a:prstGeom>
        </p:spPr>
      </p:pic>
      <p:pic>
        <p:nvPicPr>
          <p:cNvPr id="17" name="Immagine 12">
            <a:extLst>
              <a:ext uri="{FF2B5EF4-FFF2-40B4-BE49-F238E27FC236}">
                <a16:creationId xmlns:a16="http://schemas.microsoft.com/office/drawing/2014/main" id="{E5AD3376-1C8D-2276-77D4-7DF453FCF655}"/>
              </a:ext>
            </a:extLst>
          </p:cNvPr>
          <p:cNvPicPr>
            <a:picLocks noChangeAspect="1"/>
          </p:cNvPicPr>
          <p:nvPr/>
        </p:nvPicPr>
        <p:blipFill>
          <a:blip r:embed="rId5"/>
          <a:srcRect/>
          <a:stretch/>
        </p:blipFill>
        <p:spPr>
          <a:xfrm rot="5400000">
            <a:off x="4175999" y="3129393"/>
            <a:ext cx="3840000" cy="2880000"/>
          </a:xfrm>
          <a:prstGeom prst="rect">
            <a:avLst/>
          </a:prstGeom>
        </p:spPr>
      </p:pic>
      <p:graphicFrame>
        <p:nvGraphicFramePr>
          <p:cNvPr id="4" name="Table 7">
            <a:extLst>
              <a:ext uri="{FF2B5EF4-FFF2-40B4-BE49-F238E27FC236}">
                <a16:creationId xmlns:a16="http://schemas.microsoft.com/office/drawing/2014/main" id="{543197DA-1828-EF1D-EFCF-CCA315A1670D}"/>
              </a:ext>
            </a:extLst>
          </p:cNvPr>
          <p:cNvGraphicFramePr>
            <a:graphicFrameLocks noGrp="1"/>
          </p:cNvGraphicFramePr>
          <p:nvPr>
            <p:extLst>
              <p:ext uri="{D42A27DB-BD31-4B8C-83A1-F6EECF244321}">
                <p14:modId xmlns:p14="http://schemas.microsoft.com/office/powerpoint/2010/main" val="3308235933"/>
              </p:ext>
            </p:extLst>
          </p:nvPr>
        </p:nvGraphicFramePr>
        <p:xfrm>
          <a:off x="5826671" y="886524"/>
          <a:ext cx="1576933" cy="1295400"/>
        </p:xfrm>
        <a:graphic>
          <a:graphicData uri="http://schemas.openxmlformats.org/drawingml/2006/table">
            <a:tbl>
              <a:tblPr firstRow="1" bandRow="1">
                <a:tableStyleId>{16D9F66E-5EB9-4882-86FB-DCBF35E3C3E4}</a:tableStyleId>
              </a:tblPr>
              <a:tblGrid>
                <a:gridCol w="816888">
                  <a:extLst>
                    <a:ext uri="{9D8B030D-6E8A-4147-A177-3AD203B41FA5}">
                      <a16:colId xmlns:a16="http://schemas.microsoft.com/office/drawing/2014/main" val="1605377641"/>
                    </a:ext>
                  </a:extLst>
                </a:gridCol>
                <a:gridCol w="760045">
                  <a:extLst>
                    <a:ext uri="{9D8B030D-6E8A-4147-A177-3AD203B41FA5}">
                      <a16:colId xmlns:a16="http://schemas.microsoft.com/office/drawing/2014/main" val="3198354282"/>
                    </a:ext>
                  </a:extLst>
                </a:gridCol>
              </a:tblGrid>
              <a:tr h="201061">
                <a:tc>
                  <a:txBody>
                    <a:bodyPr/>
                    <a:lstStyle/>
                    <a:p>
                      <a:r>
                        <a:rPr lang="en-IT" sz="1100" b="0" dirty="0"/>
                        <a:t>Frequency</a:t>
                      </a:r>
                    </a:p>
                  </a:txBody>
                  <a:tcPr/>
                </a:tc>
                <a:tc>
                  <a:txBody>
                    <a:bodyPr/>
                    <a:lstStyle/>
                    <a:p>
                      <a:r>
                        <a:rPr lang="en-IT" sz="1100" b="0" dirty="0"/>
                        <a:t>8.5 GHz</a:t>
                      </a:r>
                    </a:p>
                  </a:txBody>
                  <a:tcPr/>
                </a:tc>
                <a:extLst>
                  <a:ext uri="{0D108BD9-81ED-4DB2-BD59-A6C34878D82A}">
                    <a16:rowId xmlns:a16="http://schemas.microsoft.com/office/drawing/2014/main" val="379282951"/>
                  </a:ext>
                </a:extLst>
              </a:tr>
              <a:tr h="201061">
                <a:tc>
                  <a:txBody>
                    <a:bodyPr/>
                    <a:lstStyle/>
                    <a:p>
                      <a:r>
                        <a:rPr lang="en-IT" sz="1100" b="0" dirty="0"/>
                        <a:t>Volume</a:t>
                      </a:r>
                    </a:p>
                  </a:txBody>
                  <a:tcPr/>
                </a:tc>
                <a:tc>
                  <a:txBody>
                    <a:bodyPr/>
                    <a:lstStyle/>
                    <a:p>
                      <a:r>
                        <a:rPr lang="en-IT" sz="1100" b="0" dirty="0"/>
                        <a:t> 0.14 L</a:t>
                      </a:r>
                    </a:p>
                  </a:txBody>
                  <a:tcPr/>
                </a:tc>
                <a:extLst>
                  <a:ext uri="{0D108BD9-81ED-4DB2-BD59-A6C34878D82A}">
                    <a16:rowId xmlns:a16="http://schemas.microsoft.com/office/drawing/2014/main" val="3881351958"/>
                  </a:ext>
                </a:extLst>
              </a:tr>
              <a:tr h="201061">
                <a:tc>
                  <a:txBody>
                    <a:bodyPr/>
                    <a:lstStyle/>
                    <a:p>
                      <a:r>
                        <a:rPr lang="en-IT" sz="1100" dirty="0"/>
                        <a:t>Q</a:t>
                      </a:r>
                      <a:r>
                        <a:rPr lang="en-IT" sz="1100" baseline="-25000" dirty="0"/>
                        <a:t>0</a:t>
                      </a:r>
                    </a:p>
                  </a:txBody>
                  <a:tcPr/>
                </a:tc>
                <a:tc>
                  <a:txBody>
                    <a:bodyPr/>
                    <a:lstStyle/>
                    <a:p>
                      <a:r>
                        <a:rPr lang="en-IT" sz="1100" dirty="0"/>
                        <a:t>100,000</a:t>
                      </a:r>
                    </a:p>
                  </a:txBody>
                  <a:tcPr/>
                </a:tc>
                <a:extLst>
                  <a:ext uri="{0D108BD9-81ED-4DB2-BD59-A6C34878D82A}">
                    <a16:rowId xmlns:a16="http://schemas.microsoft.com/office/drawing/2014/main" val="2920878419"/>
                  </a:ext>
                </a:extLst>
              </a:tr>
              <a:tr h="201061">
                <a:tc>
                  <a:txBody>
                    <a:bodyPr/>
                    <a:lstStyle/>
                    <a:p>
                      <a:r>
                        <a:rPr lang="en-IT" sz="1100" dirty="0"/>
                        <a:t>B</a:t>
                      </a:r>
                    </a:p>
                  </a:txBody>
                  <a:tcPr/>
                </a:tc>
                <a:tc>
                  <a:txBody>
                    <a:bodyPr/>
                    <a:lstStyle/>
                    <a:p>
                      <a:r>
                        <a:rPr lang="en-IT" sz="1100" dirty="0"/>
                        <a:t>9 T</a:t>
                      </a:r>
                    </a:p>
                  </a:txBody>
                  <a:tcPr/>
                </a:tc>
                <a:extLst>
                  <a:ext uri="{0D108BD9-81ED-4DB2-BD59-A6C34878D82A}">
                    <a16:rowId xmlns:a16="http://schemas.microsoft.com/office/drawing/2014/main" val="3070392734"/>
                  </a:ext>
                </a:extLst>
              </a:tr>
              <a:tr h="201061">
                <a:tc>
                  <a:txBody>
                    <a:bodyPr/>
                    <a:lstStyle/>
                    <a:p>
                      <a:r>
                        <a:rPr lang="en-IT" sz="1100" dirty="0"/>
                        <a:t>Tcavity</a:t>
                      </a:r>
                    </a:p>
                  </a:txBody>
                  <a:tcPr/>
                </a:tc>
                <a:tc>
                  <a:txBody>
                    <a:bodyPr/>
                    <a:lstStyle/>
                    <a:p>
                      <a:r>
                        <a:rPr lang="en-IT" sz="1100" dirty="0"/>
                        <a:t>20 mK</a:t>
                      </a:r>
                    </a:p>
                  </a:txBody>
                  <a:tcPr/>
                </a:tc>
                <a:extLst>
                  <a:ext uri="{0D108BD9-81ED-4DB2-BD59-A6C34878D82A}">
                    <a16:rowId xmlns:a16="http://schemas.microsoft.com/office/drawing/2014/main" val="1950856682"/>
                  </a:ext>
                </a:extLst>
              </a:tr>
            </a:tbl>
          </a:graphicData>
        </a:graphic>
      </p:graphicFrame>
      <p:sp>
        <p:nvSpPr>
          <p:cNvPr id="5" name="Half-frame 4">
            <a:extLst>
              <a:ext uri="{FF2B5EF4-FFF2-40B4-BE49-F238E27FC236}">
                <a16:creationId xmlns:a16="http://schemas.microsoft.com/office/drawing/2014/main" id="{97843D45-E3A5-B0AC-FED4-114EE775BBD8}"/>
              </a:ext>
            </a:extLst>
          </p:cNvPr>
          <p:cNvSpPr/>
          <p:nvPr/>
        </p:nvSpPr>
        <p:spPr>
          <a:xfrm flipH="1" flipV="1">
            <a:off x="3224239" y="1341392"/>
            <a:ext cx="878693" cy="5364625"/>
          </a:xfrm>
          <a:prstGeom prst="halfFrame">
            <a:avLst>
              <a:gd name="adj1" fmla="val 2792"/>
              <a:gd name="adj2" fmla="val 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pic>
        <p:nvPicPr>
          <p:cNvPr id="8" name="Picture 7" descr="A picture containing sunburst chart&#10;&#10;Description automatically generated">
            <a:extLst>
              <a:ext uri="{FF2B5EF4-FFF2-40B4-BE49-F238E27FC236}">
                <a16:creationId xmlns:a16="http://schemas.microsoft.com/office/drawing/2014/main" id="{5B0E2252-FDFE-80B5-6E70-F976F10CDBF8}"/>
              </a:ext>
            </a:extLst>
          </p:cNvPr>
          <p:cNvPicPr>
            <a:picLocks noChangeAspect="1"/>
          </p:cNvPicPr>
          <p:nvPr/>
        </p:nvPicPr>
        <p:blipFill>
          <a:blip r:embed="rId6"/>
          <a:stretch>
            <a:fillRect/>
          </a:stretch>
        </p:blipFill>
        <p:spPr>
          <a:xfrm>
            <a:off x="436540" y="870433"/>
            <a:ext cx="709450" cy="720000"/>
          </a:xfrm>
          <a:prstGeom prst="rect">
            <a:avLst/>
          </a:prstGeom>
        </p:spPr>
      </p:pic>
      <p:sp>
        <p:nvSpPr>
          <p:cNvPr id="9" name="TextBox 8">
            <a:extLst>
              <a:ext uri="{FF2B5EF4-FFF2-40B4-BE49-F238E27FC236}">
                <a16:creationId xmlns:a16="http://schemas.microsoft.com/office/drawing/2014/main" id="{4590B6CE-551A-237C-D423-162342B9D0B3}"/>
              </a:ext>
            </a:extLst>
          </p:cNvPr>
          <p:cNvSpPr txBox="1"/>
          <p:nvPr/>
        </p:nvSpPr>
        <p:spPr>
          <a:xfrm>
            <a:off x="4655999" y="2372394"/>
            <a:ext cx="2341345" cy="276999"/>
          </a:xfrm>
          <a:prstGeom prst="rect">
            <a:avLst/>
          </a:prstGeom>
          <a:noFill/>
        </p:spPr>
        <p:txBody>
          <a:bodyPr wrap="square">
            <a:spAutoFit/>
          </a:bodyPr>
          <a:lstStyle/>
          <a:p>
            <a:r>
              <a:rPr lang="en-GB" sz="1200" i="1" dirty="0">
                <a:effectLst/>
              </a:rPr>
              <a:t>Leiden</a:t>
            </a:r>
            <a:r>
              <a:rPr lang="en-GB" sz="1200" dirty="0"/>
              <a:t> </a:t>
            </a:r>
            <a:r>
              <a:rPr lang="en-GB" sz="1200" i="1" dirty="0">
                <a:effectLst/>
              </a:rPr>
              <a:t>Cryogenics CF-CS110-1000</a:t>
            </a:r>
            <a:endParaRPr lang="en-GB" sz="1200" dirty="0">
              <a:effectLst/>
            </a:endParaRPr>
          </a:p>
        </p:txBody>
      </p:sp>
    </p:spTree>
    <p:extLst>
      <p:ext uri="{BB962C8B-B14F-4D97-AF65-F5344CB8AC3E}">
        <p14:creationId xmlns:p14="http://schemas.microsoft.com/office/powerpoint/2010/main" val="1720301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4DEB7275-6124-FF14-C72C-A75D633D8F09}"/>
              </a:ext>
            </a:extLst>
          </p:cNvPr>
          <p:cNvGrpSpPr>
            <a:grpSpLocks noChangeAspect="1"/>
          </p:cNvGrpSpPr>
          <p:nvPr/>
        </p:nvGrpSpPr>
        <p:grpSpPr>
          <a:xfrm>
            <a:off x="550329" y="858592"/>
            <a:ext cx="5338372" cy="4140000"/>
            <a:chOff x="5061729" y="1380600"/>
            <a:chExt cx="6800633" cy="5274850"/>
          </a:xfrm>
        </p:grpSpPr>
        <p:pic>
          <p:nvPicPr>
            <p:cNvPr id="5" name="Immagine 2">
              <a:extLst>
                <a:ext uri="{FF2B5EF4-FFF2-40B4-BE49-F238E27FC236}">
                  <a16:creationId xmlns:a16="http://schemas.microsoft.com/office/drawing/2014/main" id="{35A3E131-2A83-43C5-84AA-5BFA5E7EE3F5}"/>
                </a:ext>
              </a:extLst>
            </p:cNvPr>
            <p:cNvPicPr>
              <a:picLocks noChangeAspect="1"/>
            </p:cNvPicPr>
            <p:nvPr/>
          </p:nvPicPr>
          <p:blipFill>
            <a:blip r:embed="rId2"/>
            <a:stretch>
              <a:fillRect/>
            </a:stretch>
          </p:blipFill>
          <p:spPr>
            <a:xfrm>
              <a:off x="5061729" y="1380600"/>
              <a:ext cx="6800633" cy="5274850"/>
            </a:xfrm>
            <a:prstGeom prst="rect">
              <a:avLst/>
            </a:prstGeom>
          </p:spPr>
        </p:pic>
        <p:cxnSp>
          <p:nvCxnSpPr>
            <p:cNvPr id="6" name="Connettore 1 10">
              <a:extLst>
                <a:ext uri="{FF2B5EF4-FFF2-40B4-BE49-F238E27FC236}">
                  <a16:creationId xmlns:a16="http://schemas.microsoft.com/office/drawing/2014/main" id="{834E4C0A-2CE7-06FA-8794-A9C0028FE9A9}"/>
                </a:ext>
              </a:extLst>
            </p:cNvPr>
            <p:cNvCxnSpPr>
              <a:cxnSpLocks/>
            </p:cNvCxnSpPr>
            <p:nvPr/>
          </p:nvCxnSpPr>
          <p:spPr>
            <a:xfrm>
              <a:off x="9697275" y="2892056"/>
              <a:ext cx="0" cy="1183758"/>
            </a:xfrm>
            <a:prstGeom prst="line">
              <a:avLst/>
            </a:prstGeom>
            <a:ln w="28575">
              <a:solidFill>
                <a:srgbClr val="0057FF"/>
              </a:solidFill>
            </a:ln>
          </p:spPr>
          <p:style>
            <a:lnRef idx="1">
              <a:schemeClr val="accent1"/>
            </a:lnRef>
            <a:fillRef idx="0">
              <a:schemeClr val="accent1"/>
            </a:fillRef>
            <a:effectRef idx="0">
              <a:schemeClr val="accent1"/>
            </a:effectRef>
            <a:fontRef idx="minor">
              <a:schemeClr val="tx1"/>
            </a:fontRef>
          </p:style>
        </p:cxnSp>
        <p:cxnSp>
          <p:nvCxnSpPr>
            <p:cNvPr id="7" name="Connettore 2 13">
              <a:extLst>
                <a:ext uri="{FF2B5EF4-FFF2-40B4-BE49-F238E27FC236}">
                  <a16:creationId xmlns:a16="http://schemas.microsoft.com/office/drawing/2014/main" id="{6B6E822B-9AD9-C5A4-D33B-36F31BA53063}"/>
                </a:ext>
              </a:extLst>
            </p:cNvPr>
            <p:cNvCxnSpPr>
              <a:cxnSpLocks/>
            </p:cNvCxnSpPr>
            <p:nvPr/>
          </p:nvCxnSpPr>
          <p:spPr>
            <a:xfrm flipV="1">
              <a:off x="9513364" y="4167577"/>
              <a:ext cx="163032" cy="538716"/>
            </a:xfrm>
            <a:prstGeom prst="straightConnector1">
              <a:avLst/>
            </a:prstGeom>
            <a:ln w="19050">
              <a:solidFill>
                <a:srgbClr val="0057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CasellaDiTesto 15">
              <a:extLst>
                <a:ext uri="{FF2B5EF4-FFF2-40B4-BE49-F238E27FC236}">
                  <a16:creationId xmlns:a16="http://schemas.microsoft.com/office/drawing/2014/main" id="{89BC4CC5-C769-D567-6521-3ACB764E104D}"/>
                </a:ext>
              </a:extLst>
            </p:cNvPr>
            <p:cNvSpPr txBox="1"/>
            <p:nvPr/>
          </p:nvSpPr>
          <p:spPr>
            <a:xfrm rot="19619278">
              <a:off x="8431609" y="4586481"/>
              <a:ext cx="2411155" cy="450966"/>
            </a:xfrm>
            <a:prstGeom prst="rect">
              <a:avLst/>
            </a:prstGeom>
            <a:noFill/>
          </p:spPr>
          <p:txBody>
            <a:bodyPr wrap="none" rtlCol="0">
              <a:spAutoFit/>
            </a:bodyPr>
            <a:lstStyle/>
            <a:p>
              <a:r>
                <a:rPr lang="it-IT" sz="1400" dirty="0">
                  <a:solidFill>
                    <a:srgbClr val="0057FF"/>
                  </a:solidFill>
                </a:rPr>
                <a:t>QUAX@LNF </a:t>
              </a:r>
              <a:r>
                <a:rPr lang="it-IT" sz="1400" dirty="0" err="1">
                  <a:solidFill>
                    <a:srgbClr val="0057FF"/>
                  </a:solidFill>
                </a:rPr>
                <a:t>this</a:t>
              </a:r>
              <a:r>
                <a:rPr lang="it-IT" sz="1400" dirty="0">
                  <a:solidFill>
                    <a:srgbClr val="0057FF"/>
                  </a:solidFill>
                </a:rPr>
                <a:t> </a:t>
              </a:r>
              <a:r>
                <a:rPr lang="it-IT" sz="1400" dirty="0" err="1">
                  <a:solidFill>
                    <a:srgbClr val="0057FF"/>
                  </a:solidFill>
                </a:rPr>
                <a:t>run</a:t>
              </a:r>
              <a:endParaRPr lang="it-IT" sz="1400" dirty="0">
                <a:solidFill>
                  <a:srgbClr val="0057FF"/>
                </a:solidFill>
              </a:endParaRPr>
            </a:p>
          </p:txBody>
        </p:sp>
      </p:grpSp>
      <p:sp>
        <p:nvSpPr>
          <p:cNvPr id="15" name="CasellaDiTesto 11">
            <a:extLst>
              <a:ext uri="{FF2B5EF4-FFF2-40B4-BE49-F238E27FC236}">
                <a16:creationId xmlns:a16="http://schemas.microsoft.com/office/drawing/2014/main" id="{8ABE1888-0F67-C97B-0DCE-A08D5AB26E06}"/>
              </a:ext>
            </a:extLst>
          </p:cNvPr>
          <p:cNvSpPr txBox="1"/>
          <p:nvPr/>
        </p:nvSpPr>
        <p:spPr>
          <a:xfrm>
            <a:off x="5229157" y="4907247"/>
            <a:ext cx="1097032" cy="276999"/>
          </a:xfrm>
          <a:prstGeom prst="rect">
            <a:avLst/>
          </a:prstGeom>
          <a:noFill/>
        </p:spPr>
        <p:txBody>
          <a:bodyPr wrap="none" rtlCol="0">
            <a:spAutoFit/>
          </a:bodyPr>
          <a:lstStyle/>
          <a:p>
            <a:r>
              <a:rPr lang="it-IT" sz="1200" dirty="0" err="1"/>
              <a:t>Current</a:t>
            </a:r>
            <a:r>
              <a:rPr lang="it-IT" sz="1200" dirty="0"/>
              <a:t> status</a:t>
            </a:r>
          </a:p>
        </p:txBody>
      </p:sp>
      <p:sp>
        <p:nvSpPr>
          <p:cNvPr id="17" name="CasellaDiTesto 16">
            <a:extLst>
              <a:ext uri="{FF2B5EF4-FFF2-40B4-BE49-F238E27FC236}">
                <a16:creationId xmlns:a16="http://schemas.microsoft.com/office/drawing/2014/main" id="{2BC73721-7FBE-456C-FB5A-9419D1E53F1C}"/>
              </a:ext>
            </a:extLst>
          </p:cNvPr>
          <p:cNvSpPr txBox="1"/>
          <p:nvPr/>
        </p:nvSpPr>
        <p:spPr>
          <a:xfrm>
            <a:off x="5509976" y="5690128"/>
            <a:ext cx="757451" cy="276999"/>
          </a:xfrm>
          <a:prstGeom prst="rect">
            <a:avLst/>
          </a:prstGeom>
          <a:noFill/>
        </p:spPr>
        <p:txBody>
          <a:bodyPr wrap="none" rtlCol="0">
            <a:spAutoFit/>
          </a:bodyPr>
          <a:lstStyle/>
          <a:p>
            <a:r>
              <a:rPr lang="it-IT" sz="1200" dirty="0"/>
              <a:t>With JPA</a:t>
            </a:r>
          </a:p>
        </p:txBody>
      </p:sp>
      <p:pic>
        <p:nvPicPr>
          <p:cNvPr id="19" name="Immagine 19">
            <a:extLst>
              <a:ext uri="{FF2B5EF4-FFF2-40B4-BE49-F238E27FC236}">
                <a16:creationId xmlns:a16="http://schemas.microsoft.com/office/drawing/2014/main" id="{55A8FCBB-7FD0-C14C-2C4A-20DE08766917}"/>
              </a:ext>
            </a:extLst>
          </p:cNvPr>
          <p:cNvPicPr>
            <a:picLocks noChangeAspect="1"/>
          </p:cNvPicPr>
          <p:nvPr/>
        </p:nvPicPr>
        <p:blipFill>
          <a:blip r:embed="rId3"/>
          <a:stretch>
            <a:fillRect/>
          </a:stretch>
        </p:blipFill>
        <p:spPr>
          <a:xfrm>
            <a:off x="6599789" y="4077997"/>
            <a:ext cx="2465560" cy="288000"/>
          </a:xfrm>
          <a:prstGeom prst="rect">
            <a:avLst/>
          </a:prstGeom>
        </p:spPr>
      </p:pic>
      <p:sp>
        <p:nvSpPr>
          <p:cNvPr id="2" name="TextBox 1">
            <a:extLst>
              <a:ext uri="{FF2B5EF4-FFF2-40B4-BE49-F238E27FC236}">
                <a16:creationId xmlns:a16="http://schemas.microsoft.com/office/drawing/2014/main" id="{ADD23790-2C51-B5B5-C369-7ADC528B1277}"/>
              </a:ext>
            </a:extLst>
          </p:cNvPr>
          <p:cNvSpPr txBox="1"/>
          <p:nvPr/>
        </p:nvSpPr>
        <p:spPr>
          <a:xfrm>
            <a:off x="3575463" y="5301925"/>
            <a:ext cx="2800767" cy="276999"/>
          </a:xfrm>
          <a:prstGeom prst="rect">
            <a:avLst/>
          </a:prstGeom>
          <a:noFill/>
        </p:spPr>
        <p:txBody>
          <a:bodyPr wrap="none" rtlCol="0">
            <a:spAutoFit/>
          </a:bodyPr>
          <a:lstStyle/>
          <a:p>
            <a:r>
              <a:rPr lang="en-IT" sz="1200" dirty="0"/>
              <a:t>2nd pulse tube and HEMT expected noise</a:t>
            </a:r>
          </a:p>
        </p:txBody>
      </p:sp>
      <p:sp>
        <p:nvSpPr>
          <p:cNvPr id="3" name="TextBox 2">
            <a:extLst>
              <a:ext uri="{FF2B5EF4-FFF2-40B4-BE49-F238E27FC236}">
                <a16:creationId xmlns:a16="http://schemas.microsoft.com/office/drawing/2014/main" id="{9E3E138A-E0EF-645F-37BF-E49C51F1A110}"/>
              </a:ext>
            </a:extLst>
          </p:cNvPr>
          <p:cNvSpPr txBox="1"/>
          <p:nvPr/>
        </p:nvSpPr>
        <p:spPr>
          <a:xfrm>
            <a:off x="6599789" y="1448109"/>
            <a:ext cx="5178786" cy="1169551"/>
          </a:xfrm>
          <a:prstGeom prst="rect">
            <a:avLst/>
          </a:prstGeom>
          <a:noFill/>
        </p:spPr>
        <p:txBody>
          <a:bodyPr wrap="square" rtlCol="0">
            <a:spAutoFit/>
          </a:bodyPr>
          <a:lstStyle/>
          <a:p>
            <a:r>
              <a:rPr lang="en-IT" sz="1400" dirty="0"/>
              <a:t>Problems during cooldown: </a:t>
            </a:r>
          </a:p>
          <a:p>
            <a:pPr marL="285750" indent="-285750">
              <a:buFont typeface="Arial" panose="020B0604020202020204" pitchFamily="34" charset="0"/>
              <a:buChar char="•"/>
            </a:pPr>
            <a:r>
              <a:rPr lang="en-IT" sz="1400" dirty="0"/>
              <a:t>We operated with HEMT at 5.5 K and 50K plate at 70K. </a:t>
            </a:r>
          </a:p>
          <a:p>
            <a:pPr marL="285750" indent="-285750">
              <a:buFont typeface="Arial" panose="020B0604020202020204" pitchFamily="34" charset="0"/>
              <a:buChar char="•"/>
            </a:pPr>
            <a:r>
              <a:rPr lang="en-GB" sz="1400" dirty="0"/>
              <a:t>O</a:t>
            </a:r>
            <a:r>
              <a:rPr lang="en-IT" sz="1400" dirty="0"/>
              <a:t>perated with lower B field (2.5 instead of 9 T)</a:t>
            </a:r>
          </a:p>
          <a:p>
            <a:pPr marL="285750" indent="-285750">
              <a:buFont typeface="Arial" panose="020B0604020202020204" pitchFamily="34" charset="0"/>
              <a:buChar char="•"/>
            </a:pPr>
            <a:r>
              <a:rPr lang="en-IT" sz="1400" dirty="0"/>
              <a:t>Higher cavity temperature than expected (150 instead of 10mK)</a:t>
            </a:r>
          </a:p>
          <a:p>
            <a:pPr marL="285750" indent="-285750">
              <a:buFont typeface="Arial" panose="020B0604020202020204" pitchFamily="34" charset="0"/>
              <a:buChar char="•"/>
            </a:pPr>
            <a:r>
              <a:rPr lang="en-IT" sz="1400" dirty="0"/>
              <a:t>Pick up noise due to bad grounding (solved)</a:t>
            </a:r>
          </a:p>
        </p:txBody>
      </p:sp>
      <p:graphicFrame>
        <p:nvGraphicFramePr>
          <p:cNvPr id="12" name="Table 7">
            <a:extLst>
              <a:ext uri="{FF2B5EF4-FFF2-40B4-BE49-F238E27FC236}">
                <a16:creationId xmlns:a16="http://schemas.microsoft.com/office/drawing/2014/main" id="{F9B5A0A9-B14E-7F73-45E0-1397907443E3}"/>
              </a:ext>
            </a:extLst>
          </p:cNvPr>
          <p:cNvGraphicFramePr>
            <a:graphicFrameLocks noGrp="1"/>
          </p:cNvGraphicFramePr>
          <p:nvPr>
            <p:extLst>
              <p:ext uri="{D42A27DB-BD31-4B8C-83A1-F6EECF244321}">
                <p14:modId xmlns:p14="http://schemas.microsoft.com/office/powerpoint/2010/main" val="2818236867"/>
              </p:ext>
            </p:extLst>
          </p:nvPr>
        </p:nvGraphicFramePr>
        <p:xfrm>
          <a:off x="6440203" y="4526494"/>
          <a:ext cx="5338372" cy="1862608"/>
        </p:xfrm>
        <a:graphic>
          <a:graphicData uri="http://schemas.openxmlformats.org/drawingml/2006/table">
            <a:tbl>
              <a:tblPr firstRow="1" bandRow="1">
                <a:tableStyleId>{5C22544A-7EE6-4342-B048-85BDC9FD1C3A}</a:tableStyleId>
              </a:tblPr>
              <a:tblGrid>
                <a:gridCol w="1548797">
                  <a:extLst>
                    <a:ext uri="{9D8B030D-6E8A-4147-A177-3AD203B41FA5}">
                      <a16:colId xmlns:a16="http://schemas.microsoft.com/office/drawing/2014/main" val="1146088703"/>
                    </a:ext>
                  </a:extLst>
                </a:gridCol>
                <a:gridCol w="1291472">
                  <a:extLst>
                    <a:ext uri="{9D8B030D-6E8A-4147-A177-3AD203B41FA5}">
                      <a16:colId xmlns:a16="http://schemas.microsoft.com/office/drawing/2014/main" val="1311760849"/>
                    </a:ext>
                  </a:extLst>
                </a:gridCol>
                <a:gridCol w="1734532">
                  <a:extLst>
                    <a:ext uri="{9D8B030D-6E8A-4147-A177-3AD203B41FA5}">
                      <a16:colId xmlns:a16="http://schemas.microsoft.com/office/drawing/2014/main" val="3245017666"/>
                    </a:ext>
                  </a:extLst>
                </a:gridCol>
                <a:gridCol w="763571">
                  <a:extLst>
                    <a:ext uri="{9D8B030D-6E8A-4147-A177-3AD203B41FA5}">
                      <a16:colId xmlns:a16="http://schemas.microsoft.com/office/drawing/2014/main" val="3617724002"/>
                    </a:ext>
                  </a:extLst>
                </a:gridCol>
              </a:tblGrid>
              <a:tr h="343101">
                <a:tc>
                  <a:txBody>
                    <a:bodyPr/>
                    <a:lstStyle/>
                    <a:p>
                      <a:r>
                        <a:rPr lang="en-IT" dirty="0"/>
                        <a:t>Gagg 90% cl</a:t>
                      </a:r>
                    </a:p>
                  </a:txBody>
                  <a:tcPr/>
                </a:tc>
                <a:tc>
                  <a:txBody>
                    <a:bodyPr/>
                    <a:lstStyle/>
                    <a:p>
                      <a:r>
                        <a:rPr lang="en-IT" dirty="0"/>
                        <a:t>T</a:t>
                      </a:r>
                      <a:r>
                        <a:rPr lang="en-IT" baseline="-25000" dirty="0"/>
                        <a:t>noise</a:t>
                      </a:r>
                    </a:p>
                  </a:txBody>
                  <a:tcPr/>
                </a:tc>
                <a:tc>
                  <a:txBody>
                    <a:bodyPr/>
                    <a:lstStyle/>
                    <a:p>
                      <a:r>
                        <a:rPr lang="en-IT" dirty="0"/>
                        <a:t>Q</a:t>
                      </a:r>
                    </a:p>
                  </a:txBody>
                  <a:tcPr/>
                </a:tc>
                <a:tc>
                  <a:txBody>
                    <a:bodyPr/>
                    <a:lstStyle/>
                    <a:p>
                      <a:r>
                        <a:rPr lang="en-IT" dirty="0"/>
                        <a:t>B(T)</a:t>
                      </a:r>
                    </a:p>
                  </a:txBody>
                  <a:tcPr/>
                </a:tc>
                <a:extLst>
                  <a:ext uri="{0D108BD9-81ED-4DB2-BD59-A6C34878D82A}">
                    <a16:rowId xmlns:a16="http://schemas.microsoft.com/office/drawing/2014/main" val="180409358"/>
                  </a:ext>
                </a:extLst>
              </a:tr>
              <a:tr h="374212">
                <a:tc>
                  <a:txBody>
                    <a:bodyPr/>
                    <a:lstStyle/>
                    <a:p>
                      <a:pPr algn="ctr"/>
                      <a:r>
                        <a:rPr lang="en-IT" sz="1400" dirty="0"/>
                        <a:t>3.3×10</a:t>
                      </a:r>
                      <a:r>
                        <a:rPr lang="en-IT" sz="1400" baseline="30000" dirty="0"/>
                        <a:t>-13</a:t>
                      </a:r>
                      <a:r>
                        <a:rPr lang="en-IT" sz="1400" baseline="0" dirty="0"/>
                        <a:t> (2h)</a:t>
                      </a:r>
                      <a:endParaRPr lang="en-IT" sz="1400" baseline="30000" dirty="0"/>
                    </a:p>
                  </a:txBody>
                  <a:tcPr/>
                </a:tc>
                <a:tc>
                  <a:txBody>
                    <a:bodyPr/>
                    <a:lstStyle/>
                    <a:p>
                      <a:pPr algn="ctr"/>
                      <a:r>
                        <a:rPr lang="en-IT" sz="1400" dirty="0"/>
                        <a:t>8 K (HEMT)</a:t>
                      </a:r>
                    </a:p>
                  </a:txBody>
                  <a:tcPr/>
                </a:tc>
                <a:tc>
                  <a:txBody>
                    <a:bodyPr/>
                    <a:lstStyle/>
                    <a:p>
                      <a:pPr algn="ctr"/>
                      <a:r>
                        <a:rPr lang="en-IT" sz="1400" dirty="0"/>
                        <a:t>100,000 Cu Cavity</a:t>
                      </a:r>
                    </a:p>
                  </a:txBody>
                  <a:tcPr/>
                </a:tc>
                <a:tc>
                  <a:txBody>
                    <a:bodyPr/>
                    <a:lstStyle/>
                    <a:p>
                      <a:pPr algn="ctr"/>
                      <a:r>
                        <a:rPr lang="en-IT" sz="1400" dirty="0"/>
                        <a:t>2.5</a:t>
                      </a:r>
                    </a:p>
                  </a:txBody>
                  <a:tcPr/>
                </a:tc>
                <a:extLst>
                  <a:ext uri="{0D108BD9-81ED-4DB2-BD59-A6C34878D82A}">
                    <a16:rowId xmlns:a16="http://schemas.microsoft.com/office/drawing/2014/main" val="2976572835"/>
                  </a:ext>
                </a:extLst>
              </a:tr>
              <a:tr h="374212">
                <a:tc>
                  <a:txBody>
                    <a:bodyPr/>
                    <a:lstStyle/>
                    <a:p>
                      <a:pPr algn="ctr"/>
                      <a:r>
                        <a:rPr lang="en-IT" sz="1400" dirty="0"/>
                        <a:t>6.6×10</a:t>
                      </a:r>
                      <a:r>
                        <a:rPr lang="en-IT" sz="1400" baseline="30000" dirty="0"/>
                        <a:t>-14</a:t>
                      </a:r>
                    </a:p>
                  </a:txBody>
                  <a:tcPr/>
                </a:tc>
                <a:tc>
                  <a:txBody>
                    <a:bodyPr/>
                    <a:lstStyle/>
                    <a:p>
                      <a:pPr algn="ctr"/>
                      <a:r>
                        <a:rPr lang="en-IT" sz="1400" dirty="0"/>
                        <a:t>3 K (HEMT)</a:t>
                      </a:r>
                    </a:p>
                  </a:txBody>
                  <a:tcPr/>
                </a:tc>
                <a:tc>
                  <a:txBody>
                    <a:bodyPr/>
                    <a:lstStyle/>
                    <a:p>
                      <a:pPr algn="ctr"/>
                      <a:r>
                        <a:rPr lang="en-IT" sz="1400" dirty="0"/>
                        <a:t>100,000 Cu Cavity</a:t>
                      </a:r>
                    </a:p>
                  </a:txBody>
                  <a:tcPr/>
                </a:tc>
                <a:tc>
                  <a:txBody>
                    <a:bodyPr/>
                    <a:lstStyle/>
                    <a:p>
                      <a:pPr algn="ctr"/>
                      <a:r>
                        <a:rPr lang="en-IT" sz="1400" dirty="0"/>
                        <a:t>9</a:t>
                      </a:r>
                    </a:p>
                  </a:txBody>
                  <a:tcPr/>
                </a:tc>
                <a:extLst>
                  <a:ext uri="{0D108BD9-81ED-4DB2-BD59-A6C34878D82A}">
                    <a16:rowId xmlns:a16="http://schemas.microsoft.com/office/drawing/2014/main" val="3289462015"/>
                  </a:ext>
                </a:extLst>
              </a:tr>
              <a:tr h="374212">
                <a:tc>
                  <a:txBody>
                    <a:bodyPr/>
                    <a:lstStyle/>
                    <a:p>
                      <a:pPr algn="ctr"/>
                      <a:r>
                        <a:rPr lang="en-IT" sz="1400" dirty="0"/>
                        <a:t>2.5×10</a:t>
                      </a:r>
                      <a:r>
                        <a:rPr lang="en-IT" sz="1400" baseline="30000" dirty="0"/>
                        <a:t>-14</a:t>
                      </a:r>
                    </a:p>
                  </a:txBody>
                  <a:tcPr/>
                </a:tc>
                <a:tc>
                  <a:txBody>
                    <a:bodyPr/>
                    <a:lstStyle/>
                    <a:p>
                      <a:pPr algn="ctr"/>
                      <a:r>
                        <a:rPr lang="en-IT" sz="1400" dirty="0"/>
                        <a:t>SQL (JPA)</a:t>
                      </a:r>
                    </a:p>
                  </a:txBody>
                  <a:tcPr/>
                </a:tc>
                <a:tc>
                  <a:txBody>
                    <a:bodyPr/>
                    <a:lstStyle/>
                    <a:p>
                      <a:pPr algn="ctr"/>
                      <a:r>
                        <a:rPr lang="en-IT" sz="1400" dirty="0"/>
                        <a:t>100,000 Cu Cavity</a:t>
                      </a:r>
                    </a:p>
                  </a:txBody>
                  <a:tcPr/>
                </a:tc>
                <a:tc>
                  <a:txBody>
                    <a:bodyPr/>
                    <a:lstStyle/>
                    <a:p>
                      <a:pPr algn="ctr"/>
                      <a:r>
                        <a:rPr lang="en-IT" sz="1400" dirty="0"/>
                        <a:t>9</a:t>
                      </a:r>
                    </a:p>
                  </a:txBody>
                  <a:tcPr/>
                </a:tc>
                <a:extLst>
                  <a:ext uri="{0D108BD9-81ED-4DB2-BD59-A6C34878D82A}">
                    <a16:rowId xmlns:a16="http://schemas.microsoft.com/office/drawing/2014/main" val="3862934729"/>
                  </a:ext>
                </a:extLst>
              </a:tr>
              <a:tr h="374212">
                <a:tc>
                  <a:txBody>
                    <a:bodyPr/>
                    <a:lstStyle/>
                    <a:p>
                      <a:pPr algn="ctr"/>
                      <a:r>
                        <a:rPr lang="en-IT" sz="1400" dirty="0"/>
                        <a:t>1.6×10</a:t>
                      </a:r>
                      <a:r>
                        <a:rPr lang="en-IT" sz="1400" baseline="30000" dirty="0"/>
                        <a:t>-14</a:t>
                      </a:r>
                    </a:p>
                  </a:txBody>
                  <a:tcPr/>
                </a:tc>
                <a:tc>
                  <a:txBody>
                    <a:bodyPr/>
                    <a:lstStyle/>
                    <a:p>
                      <a:pPr algn="ctr"/>
                      <a:r>
                        <a:rPr lang="en-IT" sz="1400" dirty="0"/>
                        <a:t>SQL (JPA)</a:t>
                      </a:r>
                    </a:p>
                  </a:txBody>
                  <a:tcPr/>
                </a:tc>
                <a:tc>
                  <a:txBody>
                    <a:bodyPr/>
                    <a:lstStyle/>
                    <a:p>
                      <a:pPr algn="ctr"/>
                      <a:r>
                        <a:rPr lang="en-IT" sz="1400" dirty="0"/>
                        <a:t>250,000 SC Cavity</a:t>
                      </a:r>
                    </a:p>
                  </a:txBody>
                  <a:tcPr/>
                </a:tc>
                <a:tc>
                  <a:txBody>
                    <a:bodyPr/>
                    <a:lstStyle/>
                    <a:p>
                      <a:pPr algn="ctr"/>
                      <a:r>
                        <a:rPr lang="en-IT" sz="1400" dirty="0"/>
                        <a:t>9</a:t>
                      </a:r>
                    </a:p>
                  </a:txBody>
                  <a:tcPr/>
                </a:tc>
                <a:extLst>
                  <a:ext uri="{0D108BD9-81ED-4DB2-BD59-A6C34878D82A}">
                    <a16:rowId xmlns:a16="http://schemas.microsoft.com/office/drawing/2014/main" val="2817206855"/>
                  </a:ext>
                </a:extLst>
              </a:tr>
            </a:tbl>
          </a:graphicData>
        </a:graphic>
      </p:graphicFrame>
      <p:sp>
        <p:nvSpPr>
          <p:cNvPr id="13" name="TextBox 12">
            <a:extLst>
              <a:ext uri="{FF2B5EF4-FFF2-40B4-BE49-F238E27FC236}">
                <a16:creationId xmlns:a16="http://schemas.microsoft.com/office/drawing/2014/main" id="{B1AB9B5C-7773-3104-4374-2E7875220D1C}"/>
              </a:ext>
            </a:extLst>
          </p:cNvPr>
          <p:cNvSpPr txBox="1"/>
          <p:nvPr/>
        </p:nvSpPr>
        <p:spPr>
          <a:xfrm>
            <a:off x="6440203" y="6422096"/>
            <a:ext cx="1197764" cy="307777"/>
          </a:xfrm>
          <a:prstGeom prst="rect">
            <a:avLst/>
          </a:prstGeom>
          <a:noFill/>
        </p:spPr>
        <p:txBody>
          <a:bodyPr wrap="none" rtlCol="0">
            <a:spAutoFit/>
          </a:bodyPr>
          <a:lstStyle/>
          <a:p>
            <a:r>
              <a:rPr lang="en-IT" sz="1400" dirty="0"/>
              <a:t>1h data taking</a:t>
            </a:r>
          </a:p>
        </p:txBody>
      </p:sp>
      <p:sp>
        <p:nvSpPr>
          <p:cNvPr id="14" name="CasellaDiTesto 16">
            <a:extLst>
              <a:ext uri="{FF2B5EF4-FFF2-40B4-BE49-F238E27FC236}">
                <a16:creationId xmlns:a16="http://schemas.microsoft.com/office/drawing/2014/main" id="{4B90672A-84C6-9DF3-E626-D860FD27D10B}"/>
              </a:ext>
            </a:extLst>
          </p:cNvPr>
          <p:cNvSpPr txBox="1"/>
          <p:nvPr/>
        </p:nvSpPr>
        <p:spPr>
          <a:xfrm>
            <a:off x="4690870" y="6015003"/>
            <a:ext cx="1635319" cy="276999"/>
          </a:xfrm>
          <a:prstGeom prst="rect">
            <a:avLst/>
          </a:prstGeom>
          <a:noFill/>
        </p:spPr>
        <p:txBody>
          <a:bodyPr wrap="none" rtlCol="0">
            <a:spAutoFit/>
          </a:bodyPr>
          <a:lstStyle/>
          <a:p>
            <a:r>
              <a:rPr lang="it-IT" sz="1200" dirty="0"/>
              <a:t>With JPA and SC </a:t>
            </a:r>
            <a:r>
              <a:rPr lang="it-IT" sz="1200" dirty="0" err="1"/>
              <a:t>cavity</a:t>
            </a:r>
            <a:endParaRPr lang="it-IT" sz="1200" dirty="0"/>
          </a:p>
        </p:txBody>
      </p:sp>
      <p:sp>
        <p:nvSpPr>
          <p:cNvPr id="16" name="Title 1">
            <a:extLst>
              <a:ext uri="{FF2B5EF4-FFF2-40B4-BE49-F238E27FC236}">
                <a16:creationId xmlns:a16="http://schemas.microsoft.com/office/drawing/2014/main" id="{3DE6B98D-96B6-64AC-20AB-99196EFAE143}"/>
              </a:ext>
            </a:extLst>
          </p:cNvPr>
          <p:cNvSpPr txBox="1">
            <a:spLocks/>
          </p:cNvSpPr>
          <p:nvPr/>
        </p:nvSpPr>
        <p:spPr>
          <a:xfrm>
            <a:off x="6599789" y="538583"/>
            <a:ext cx="4426005" cy="640019"/>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T" cap="none">
                <a:solidFill>
                  <a:schemeClr val="tx1"/>
                </a:solidFill>
              </a:rPr>
              <a:t>First Run of LNF Haloscope</a:t>
            </a:r>
            <a:endParaRPr lang="en-IT" cap="none" dirty="0">
              <a:solidFill>
                <a:schemeClr val="tx1"/>
              </a:solidFill>
            </a:endParaRPr>
          </a:p>
        </p:txBody>
      </p:sp>
      <p:sp>
        <p:nvSpPr>
          <p:cNvPr id="18" name="TextBox 17">
            <a:extLst>
              <a:ext uri="{FF2B5EF4-FFF2-40B4-BE49-F238E27FC236}">
                <a16:creationId xmlns:a16="http://schemas.microsoft.com/office/drawing/2014/main" id="{87446266-4CCE-8C09-8434-84DC62B88EED}"/>
              </a:ext>
            </a:extLst>
          </p:cNvPr>
          <p:cNvSpPr txBox="1"/>
          <p:nvPr/>
        </p:nvSpPr>
        <p:spPr>
          <a:xfrm>
            <a:off x="9189182" y="3996665"/>
            <a:ext cx="1537600" cy="369332"/>
          </a:xfrm>
          <a:prstGeom prst="rect">
            <a:avLst/>
          </a:prstGeom>
          <a:noFill/>
        </p:spPr>
        <p:txBody>
          <a:bodyPr wrap="none" rtlCol="0">
            <a:spAutoFit/>
          </a:bodyPr>
          <a:lstStyle/>
          <a:p>
            <a:r>
              <a:rPr lang="en-GB" dirty="0"/>
              <a:t>@ m</a:t>
            </a:r>
            <a:r>
              <a:rPr lang="en-IT" baseline="-25000" dirty="0"/>
              <a:t>a</a:t>
            </a:r>
            <a:r>
              <a:rPr lang="en-IT" dirty="0"/>
              <a:t>=35 </a:t>
            </a:r>
            <a:r>
              <a:rPr lang="en-IT" dirty="0">
                <a:latin typeface="Symbol" pitchFamily="2" charset="2"/>
              </a:rPr>
              <a:t>m</a:t>
            </a:r>
            <a:r>
              <a:rPr lang="en-IT" dirty="0"/>
              <a:t>eV</a:t>
            </a:r>
          </a:p>
        </p:txBody>
      </p:sp>
    </p:spTree>
    <p:extLst>
      <p:ext uri="{BB962C8B-B14F-4D97-AF65-F5344CB8AC3E}">
        <p14:creationId xmlns:p14="http://schemas.microsoft.com/office/powerpoint/2010/main" val="3397745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5ADA-458E-E140-8D3A-61B1DC6978C0}"/>
              </a:ext>
            </a:extLst>
          </p:cNvPr>
          <p:cNvSpPr>
            <a:spLocks noGrp="1"/>
          </p:cNvSpPr>
          <p:nvPr>
            <p:ph type="ctrTitle" idx="4294967295"/>
          </p:nvPr>
        </p:nvSpPr>
        <p:spPr>
          <a:xfrm>
            <a:off x="461669" y="374982"/>
            <a:ext cx="10399856" cy="603161"/>
          </a:xfrm>
        </p:spPr>
        <p:txBody>
          <a:bodyPr>
            <a:noAutofit/>
          </a:bodyPr>
          <a:lstStyle/>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PT temperature drift on COLD lab CF-CS110 cryostat</a:t>
            </a:r>
            <a:endParaRPr lang="en-IT" dirty="0"/>
          </a:p>
        </p:txBody>
      </p:sp>
      <p:sp>
        <p:nvSpPr>
          <p:cNvPr id="3" name="Subtitle 2">
            <a:extLst>
              <a:ext uri="{FF2B5EF4-FFF2-40B4-BE49-F238E27FC236}">
                <a16:creationId xmlns:a16="http://schemas.microsoft.com/office/drawing/2014/main" id="{84503473-FC9F-C64F-814F-99D1E7EA60EB}"/>
              </a:ext>
            </a:extLst>
          </p:cNvPr>
          <p:cNvSpPr>
            <a:spLocks noGrp="1"/>
          </p:cNvSpPr>
          <p:nvPr>
            <p:ph type="subTitle" idx="4294967295"/>
          </p:nvPr>
        </p:nvSpPr>
        <p:spPr>
          <a:xfrm>
            <a:off x="6684963" y="4872038"/>
            <a:ext cx="5507037" cy="1625600"/>
          </a:xfrm>
        </p:spPr>
        <p:txBody>
          <a:bodyPr>
            <a:normAutofit fontScale="92500" lnSpcReduction="10000"/>
          </a:bodyPr>
          <a:lstStyle/>
          <a:p>
            <a:pPr marL="342900" indent="-342900" algn="l">
              <a:buFont typeface="Arial" panose="020B0604020202020204" pitchFamily="34" charset="0"/>
              <a:buChar char="•"/>
            </a:pPr>
            <a:r>
              <a:rPr lang="en-IT" sz="2000" dirty="0"/>
              <a:t>1st stage T rise from 50 to 70 K in 3 weeks</a:t>
            </a:r>
          </a:p>
          <a:p>
            <a:pPr marL="342900" indent="-342900" algn="l">
              <a:buFont typeface="Arial" panose="020B0604020202020204" pitchFamily="34" charset="0"/>
              <a:buChar char="•"/>
            </a:pPr>
            <a:r>
              <a:rPr lang="en-IT" sz="2000" dirty="0"/>
              <a:t>25W of extra heat input on the 50K stage</a:t>
            </a:r>
          </a:p>
          <a:p>
            <a:pPr marL="342900" indent="-342900" algn="l">
              <a:buFont typeface="Arial" panose="020B0604020202020204" pitchFamily="34" charset="0"/>
              <a:buChar char="•"/>
            </a:pPr>
            <a:r>
              <a:rPr lang="en-IT" sz="2000" dirty="0"/>
              <a:t>2nd stage follows the 1st one (4 to 5 K)</a:t>
            </a:r>
          </a:p>
          <a:p>
            <a:pPr marL="342900" indent="-342900" algn="l">
              <a:buFont typeface="Arial" panose="020B0604020202020204" pitchFamily="34" charset="0"/>
              <a:buChar char="•"/>
            </a:pPr>
            <a:r>
              <a:rPr lang="en-IT" sz="2000" dirty="0"/>
              <a:t>cause not yet clear</a:t>
            </a:r>
          </a:p>
          <a:p>
            <a:pPr marL="342900" indent="-342900" algn="l">
              <a:buFont typeface="Arial" panose="020B0604020202020204" pitchFamily="34" charset="0"/>
              <a:buChar char="•"/>
            </a:pPr>
            <a:endParaRPr lang="en-IT" sz="2000" dirty="0"/>
          </a:p>
        </p:txBody>
      </p:sp>
      <p:pic>
        <p:nvPicPr>
          <p:cNvPr id="4" name="Picture 3" descr="Graphical user interface, application&#10;&#10;Description automatically generated">
            <a:extLst>
              <a:ext uri="{FF2B5EF4-FFF2-40B4-BE49-F238E27FC236}">
                <a16:creationId xmlns:a16="http://schemas.microsoft.com/office/drawing/2014/main" id="{895C15D5-07BF-8D4D-A4EB-2F3A08A537D6}"/>
              </a:ext>
            </a:extLst>
          </p:cNvPr>
          <p:cNvPicPr/>
          <p:nvPr/>
        </p:nvPicPr>
        <p:blipFill>
          <a:blip r:embed="rId2">
            <a:extLst>
              <a:ext uri="{28A0092B-C50C-407E-A947-70E740481C1C}">
                <a14:useLocalDpi xmlns:a14="http://schemas.microsoft.com/office/drawing/2010/main" val="0"/>
              </a:ext>
            </a:extLst>
          </a:blip>
          <a:stretch>
            <a:fillRect/>
          </a:stretch>
        </p:blipFill>
        <p:spPr>
          <a:xfrm>
            <a:off x="508561" y="891846"/>
            <a:ext cx="5731510" cy="1332865"/>
          </a:xfrm>
          <a:prstGeom prst="rect">
            <a:avLst/>
          </a:prstGeom>
        </p:spPr>
      </p:pic>
      <p:pic>
        <p:nvPicPr>
          <p:cNvPr id="5" name="Picture 4" descr="Graphical user interface, application, table, Excel&#10;&#10;Description automatically generated">
            <a:extLst>
              <a:ext uri="{FF2B5EF4-FFF2-40B4-BE49-F238E27FC236}">
                <a16:creationId xmlns:a16="http://schemas.microsoft.com/office/drawing/2014/main" id="{56D3F8C2-2B70-7347-8C29-25AF108AF3FB}"/>
              </a:ext>
            </a:extLst>
          </p:cNvPr>
          <p:cNvPicPr/>
          <p:nvPr/>
        </p:nvPicPr>
        <p:blipFill>
          <a:blip r:embed="rId3">
            <a:extLst>
              <a:ext uri="{28A0092B-C50C-407E-A947-70E740481C1C}">
                <a14:useLocalDpi xmlns:a14="http://schemas.microsoft.com/office/drawing/2010/main" val="0"/>
              </a:ext>
            </a:extLst>
          </a:blip>
          <a:stretch>
            <a:fillRect/>
          </a:stretch>
        </p:blipFill>
        <p:spPr>
          <a:xfrm>
            <a:off x="508561" y="2171119"/>
            <a:ext cx="5731510" cy="1339215"/>
          </a:xfrm>
          <a:prstGeom prst="rect">
            <a:avLst/>
          </a:prstGeom>
        </p:spPr>
      </p:pic>
      <p:pic>
        <p:nvPicPr>
          <p:cNvPr id="6" name="Picture 5" descr="Graphical user interface, application, table, Excel&#10;&#10;Description automatically generated">
            <a:extLst>
              <a:ext uri="{FF2B5EF4-FFF2-40B4-BE49-F238E27FC236}">
                <a16:creationId xmlns:a16="http://schemas.microsoft.com/office/drawing/2014/main" id="{7B83C962-E7D0-374F-B3DD-74C6195CD752}"/>
              </a:ext>
            </a:extLst>
          </p:cNvPr>
          <p:cNvPicPr/>
          <p:nvPr/>
        </p:nvPicPr>
        <p:blipFill>
          <a:blip r:embed="rId4">
            <a:extLst>
              <a:ext uri="{28A0092B-C50C-407E-A947-70E740481C1C}">
                <a14:useLocalDpi xmlns:a14="http://schemas.microsoft.com/office/drawing/2010/main" val="0"/>
              </a:ext>
            </a:extLst>
          </a:blip>
          <a:stretch>
            <a:fillRect/>
          </a:stretch>
        </p:blipFill>
        <p:spPr>
          <a:xfrm>
            <a:off x="508561" y="3503984"/>
            <a:ext cx="5731510" cy="1339215"/>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4E9BDE8F-8A3F-BD45-BCDD-D5C3F10071B7}"/>
              </a:ext>
            </a:extLst>
          </p:cNvPr>
          <p:cNvPicPr/>
          <p:nvPr/>
        </p:nvPicPr>
        <p:blipFill>
          <a:blip r:embed="rId5">
            <a:extLst>
              <a:ext uri="{28A0092B-C50C-407E-A947-70E740481C1C}">
                <a14:useLocalDpi xmlns:a14="http://schemas.microsoft.com/office/drawing/2010/main" val="0"/>
              </a:ext>
            </a:extLst>
          </a:blip>
          <a:stretch>
            <a:fillRect/>
          </a:stretch>
        </p:blipFill>
        <p:spPr>
          <a:xfrm>
            <a:off x="508561" y="4794301"/>
            <a:ext cx="5731510" cy="1339215"/>
          </a:xfrm>
          <a:prstGeom prst="rect">
            <a:avLst/>
          </a:prstGeom>
        </p:spPr>
      </p:pic>
      <p:sp>
        <p:nvSpPr>
          <p:cNvPr id="8" name="Subtitle 2">
            <a:extLst>
              <a:ext uri="{FF2B5EF4-FFF2-40B4-BE49-F238E27FC236}">
                <a16:creationId xmlns:a16="http://schemas.microsoft.com/office/drawing/2014/main" id="{F842E59F-8BDD-574B-9719-2647B58E230C}"/>
              </a:ext>
            </a:extLst>
          </p:cNvPr>
          <p:cNvSpPr txBox="1">
            <a:spLocks/>
          </p:cNvSpPr>
          <p:nvPr/>
        </p:nvSpPr>
        <p:spPr>
          <a:xfrm>
            <a:off x="0" y="3206009"/>
            <a:ext cx="795682" cy="4251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T" sz="1800"/>
              <a:t>50K</a:t>
            </a:r>
          </a:p>
        </p:txBody>
      </p:sp>
      <p:sp>
        <p:nvSpPr>
          <p:cNvPr id="9" name="Subtitle 2">
            <a:extLst>
              <a:ext uri="{FF2B5EF4-FFF2-40B4-BE49-F238E27FC236}">
                <a16:creationId xmlns:a16="http://schemas.microsoft.com/office/drawing/2014/main" id="{82F9C56C-0B53-3447-8837-A2EE2510423B}"/>
              </a:ext>
            </a:extLst>
          </p:cNvPr>
          <p:cNvSpPr txBox="1">
            <a:spLocks/>
          </p:cNvSpPr>
          <p:nvPr/>
        </p:nvSpPr>
        <p:spPr>
          <a:xfrm>
            <a:off x="0" y="2248082"/>
            <a:ext cx="795682" cy="4251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T" sz="1800"/>
              <a:t>70K</a:t>
            </a:r>
          </a:p>
        </p:txBody>
      </p:sp>
      <p:sp>
        <p:nvSpPr>
          <p:cNvPr id="13" name="Subtitle 2">
            <a:extLst>
              <a:ext uri="{FF2B5EF4-FFF2-40B4-BE49-F238E27FC236}">
                <a16:creationId xmlns:a16="http://schemas.microsoft.com/office/drawing/2014/main" id="{4AC35D94-8BF1-0045-9C50-127AAA56607D}"/>
              </a:ext>
            </a:extLst>
          </p:cNvPr>
          <p:cNvSpPr txBox="1">
            <a:spLocks/>
          </p:cNvSpPr>
          <p:nvPr/>
        </p:nvSpPr>
        <p:spPr>
          <a:xfrm>
            <a:off x="0" y="3716686"/>
            <a:ext cx="795682" cy="4251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T" sz="1800"/>
              <a:t>5K</a:t>
            </a:r>
          </a:p>
        </p:txBody>
      </p:sp>
      <p:sp>
        <p:nvSpPr>
          <p:cNvPr id="14" name="Subtitle 2">
            <a:extLst>
              <a:ext uri="{FF2B5EF4-FFF2-40B4-BE49-F238E27FC236}">
                <a16:creationId xmlns:a16="http://schemas.microsoft.com/office/drawing/2014/main" id="{930DA228-2A16-3344-B985-CA08C2FD7F3F}"/>
              </a:ext>
            </a:extLst>
          </p:cNvPr>
          <p:cNvSpPr txBox="1">
            <a:spLocks/>
          </p:cNvSpPr>
          <p:nvPr/>
        </p:nvSpPr>
        <p:spPr>
          <a:xfrm>
            <a:off x="0" y="4391930"/>
            <a:ext cx="795682" cy="4251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T" sz="1800"/>
              <a:t>4K</a:t>
            </a:r>
          </a:p>
        </p:txBody>
      </p:sp>
      <p:pic>
        <p:nvPicPr>
          <p:cNvPr id="11" name="Picture 10">
            <a:extLst>
              <a:ext uri="{FF2B5EF4-FFF2-40B4-BE49-F238E27FC236}">
                <a16:creationId xmlns:a16="http://schemas.microsoft.com/office/drawing/2014/main" id="{A8601C04-5A2E-D84E-955F-41E8756777F2}"/>
              </a:ext>
            </a:extLst>
          </p:cNvPr>
          <p:cNvPicPr>
            <a:picLocks noChangeAspect="1"/>
          </p:cNvPicPr>
          <p:nvPr/>
        </p:nvPicPr>
        <p:blipFill>
          <a:blip r:embed="rId6"/>
          <a:stretch>
            <a:fillRect/>
          </a:stretch>
        </p:blipFill>
        <p:spPr>
          <a:xfrm>
            <a:off x="6240070" y="891846"/>
            <a:ext cx="5731509" cy="3648205"/>
          </a:xfrm>
          <a:prstGeom prst="rect">
            <a:avLst/>
          </a:prstGeom>
        </p:spPr>
      </p:pic>
      <p:sp>
        <p:nvSpPr>
          <p:cNvPr id="15" name="Subtitle 2">
            <a:extLst>
              <a:ext uri="{FF2B5EF4-FFF2-40B4-BE49-F238E27FC236}">
                <a16:creationId xmlns:a16="http://schemas.microsoft.com/office/drawing/2014/main" id="{68D4C203-CD1A-BF40-AA1A-EC2AFBAF138E}"/>
              </a:ext>
            </a:extLst>
          </p:cNvPr>
          <p:cNvSpPr txBox="1">
            <a:spLocks/>
          </p:cNvSpPr>
          <p:nvPr/>
        </p:nvSpPr>
        <p:spPr>
          <a:xfrm>
            <a:off x="5156249" y="1174138"/>
            <a:ext cx="795682" cy="33683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T" sz="1800">
                <a:solidFill>
                  <a:srgbClr val="FF0000"/>
                </a:solidFill>
              </a:rPr>
              <a:t>300K T</a:t>
            </a:r>
          </a:p>
        </p:txBody>
      </p:sp>
      <p:sp>
        <p:nvSpPr>
          <p:cNvPr id="16" name="Subtitle 2">
            <a:extLst>
              <a:ext uri="{FF2B5EF4-FFF2-40B4-BE49-F238E27FC236}">
                <a16:creationId xmlns:a16="http://schemas.microsoft.com/office/drawing/2014/main" id="{D6C7A32F-9DD2-0344-988B-82178AD3D915}"/>
              </a:ext>
            </a:extLst>
          </p:cNvPr>
          <p:cNvSpPr txBox="1">
            <a:spLocks/>
          </p:cNvSpPr>
          <p:nvPr/>
        </p:nvSpPr>
        <p:spPr>
          <a:xfrm>
            <a:off x="4905487" y="2671516"/>
            <a:ext cx="1049588" cy="33683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T" sz="1800">
                <a:solidFill>
                  <a:srgbClr val="FF0000"/>
                </a:solidFill>
              </a:rPr>
              <a:t>1st stage T</a:t>
            </a:r>
          </a:p>
        </p:txBody>
      </p:sp>
      <p:sp>
        <p:nvSpPr>
          <p:cNvPr id="17" name="Subtitle 2">
            <a:extLst>
              <a:ext uri="{FF2B5EF4-FFF2-40B4-BE49-F238E27FC236}">
                <a16:creationId xmlns:a16="http://schemas.microsoft.com/office/drawing/2014/main" id="{EBAD0DDD-9920-544D-87A5-338A90841848}"/>
              </a:ext>
            </a:extLst>
          </p:cNvPr>
          <p:cNvSpPr txBox="1">
            <a:spLocks/>
          </p:cNvSpPr>
          <p:nvPr/>
        </p:nvSpPr>
        <p:spPr>
          <a:xfrm>
            <a:off x="4894729" y="4202858"/>
            <a:ext cx="1049588" cy="336832"/>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T" sz="1800">
                <a:solidFill>
                  <a:srgbClr val="FF0000"/>
                </a:solidFill>
              </a:rPr>
              <a:t>2nd stage T</a:t>
            </a:r>
          </a:p>
        </p:txBody>
      </p:sp>
      <p:sp>
        <p:nvSpPr>
          <p:cNvPr id="18" name="Subtitle 2">
            <a:extLst>
              <a:ext uri="{FF2B5EF4-FFF2-40B4-BE49-F238E27FC236}">
                <a16:creationId xmlns:a16="http://schemas.microsoft.com/office/drawing/2014/main" id="{794F7DA3-332E-CB42-9B9E-CF002B5708C2}"/>
              </a:ext>
            </a:extLst>
          </p:cNvPr>
          <p:cNvSpPr txBox="1">
            <a:spLocks/>
          </p:cNvSpPr>
          <p:nvPr/>
        </p:nvSpPr>
        <p:spPr>
          <a:xfrm>
            <a:off x="4808668" y="5141174"/>
            <a:ext cx="1221710" cy="336832"/>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IT" sz="1800">
                <a:solidFill>
                  <a:srgbClr val="FF0000"/>
                </a:solidFill>
                <a:latin typeface="Symbol" pitchFamily="2" charset="2"/>
              </a:rPr>
              <a:t>D</a:t>
            </a:r>
            <a:r>
              <a:rPr lang="en-IT" sz="1800">
                <a:solidFill>
                  <a:srgbClr val="FF0000"/>
                </a:solidFill>
              </a:rPr>
              <a:t>T (300-50K)</a:t>
            </a:r>
          </a:p>
        </p:txBody>
      </p:sp>
      <p:sp>
        <p:nvSpPr>
          <p:cNvPr id="10" name="Slide Number Placeholder 9">
            <a:extLst>
              <a:ext uri="{FF2B5EF4-FFF2-40B4-BE49-F238E27FC236}">
                <a16:creationId xmlns:a16="http://schemas.microsoft.com/office/drawing/2014/main" id="{97932944-A88A-4343-BD02-029B5CBD6F79}"/>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3484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D4C981-5AA9-7720-A7BE-BD34A3D73BD7}"/>
              </a:ext>
            </a:extLst>
          </p:cNvPr>
          <p:cNvPicPr>
            <a:picLocks noChangeAspect="1"/>
          </p:cNvPicPr>
          <p:nvPr/>
        </p:nvPicPr>
        <p:blipFill>
          <a:blip r:embed="rId2"/>
          <a:stretch>
            <a:fillRect/>
          </a:stretch>
        </p:blipFill>
        <p:spPr>
          <a:xfrm>
            <a:off x="4368757" y="5871262"/>
            <a:ext cx="1685015" cy="900000"/>
          </a:xfrm>
          <a:prstGeom prst="rect">
            <a:avLst/>
          </a:prstGeom>
        </p:spPr>
      </p:pic>
      <p:pic>
        <p:nvPicPr>
          <p:cNvPr id="5" name="Picture 4" descr="A picture containing floor, indoor, room, cluttered&#10;&#10;Description automatically generated">
            <a:extLst>
              <a:ext uri="{FF2B5EF4-FFF2-40B4-BE49-F238E27FC236}">
                <a16:creationId xmlns:a16="http://schemas.microsoft.com/office/drawing/2014/main" id="{46DAA0F7-BB60-EF46-A8E2-B211B0AC4921}"/>
              </a:ext>
            </a:extLst>
          </p:cNvPr>
          <p:cNvPicPr>
            <a:picLocks noChangeAspect="1"/>
          </p:cNvPicPr>
          <p:nvPr/>
        </p:nvPicPr>
        <p:blipFill rotWithShape="1">
          <a:blip r:embed="rId3"/>
          <a:srcRect l="12500" r="12498" b="-2"/>
          <a:stretch/>
        </p:blipFill>
        <p:spPr>
          <a:xfrm>
            <a:off x="498982" y="1641952"/>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icture containing sunburst chart&#10;&#10;Description automatically generated">
            <a:extLst>
              <a:ext uri="{FF2B5EF4-FFF2-40B4-BE49-F238E27FC236}">
                <a16:creationId xmlns:a16="http://schemas.microsoft.com/office/drawing/2014/main" id="{D534202E-2243-8D45-9029-EDB3F28AEE9D}"/>
              </a:ext>
            </a:extLst>
          </p:cNvPr>
          <p:cNvPicPr>
            <a:picLocks noChangeAspect="1"/>
          </p:cNvPicPr>
          <p:nvPr/>
        </p:nvPicPr>
        <p:blipFill rotWithShape="1">
          <a:blip r:embed="rId4"/>
          <a:srcRect r="-4" b="1496"/>
          <a:stretch/>
        </p:blipFill>
        <p:spPr>
          <a:xfrm>
            <a:off x="337887" y="201952"/>
            <a:ext cx="1439999" cy="144000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8" name="TextBox 7">
            <a:extLst>
              <a:ext uri="{FF2B5EF4-FFF2-40B4-BE49-F238E27FC236}">
                <a16:creationId xmlns:a16="http://schemas.microsoft.com/office/drawing/2014/main" id="{53B1F09A-6CB2-3A47-900C-8B08AC89DD04}"/>
              </a:ext>
            </a:extLst>
          </p:cNvPr>
          <p:cNvSpPr txBox="1"/>
          <p:nvPr/>
        </p:nvSpPr>
        <p:spPr>
          <a:xfrm>
            <a:off x="1912975" y="201952"/>
            <a:ext cx="3856569" cy="1200329"/>
          </a:xfrm>
          <a:prstGeom prst="rect">
            <a:avLst/>
          </a:prstGeom>
          <a:noFill/>
        </p:spPr>
        <p:txBody>
          <a:bodyPr wrap="none" rtlCol="0">
            <a:spAutoFit/>
          </a:bodyPr>
          <a:lstStyle/>
          <a:p>
            <a:pPr algn="ctr"/>
            <a:r>
              <a:rPr lang="en-IT" sz="1600" dirty="0">
                <a:solidFill>
                  <a:srgbClr val="002060"/>
                </a:solidFill>
              </a:rPr>
              <a:t>COLD - Cryogenic Laboratory for Detectors</a:t>
            </a:r>
            <a:endParaRPr lang="en-IT" sz="1600" dirty="0"/>
          </a:p>
          <a:p>
            <a:pPr marL="285750" indent="-285750">
              <a:buFont typeface="Wingdings" pitchFamily="2" charset="2"/>
              <a:buChar char="§"/>
            </a:pPr>
            <a:r>
              <a:rPr lang="en-IT" sz="1400" dirty="0"/>
              <a:t>Axion Experiments</a:t>
            </a:r>
          </a:p>
          <a:p>
            <a:pPr marL="285750" indent="-285750">
              <a:buFont typeface="Wingdings" pitchFamily="2" charset="2"/>
              <a:buChar char="§"/>
            </a:pPr>
            <a:r>
              <a:rPr lang="en-IT" sz="1400" dirty="0"/>
              <a:t>Superconducting Quantum Devices</a:t>
            </a:r>
          </a:p>
          <a:p>
            <a:pPr marL="285750" indent="-285750">
              <a:buFont typeface="Wingdings" pitchFamily="2" charset="2"/>
              <a:buChar char="§"/>
            </a:pPr>
            <a:r>
              <a:rPr lang="en-IT" sz="1400" dirty="0"/>
              <a:t>Superconducting Cavities</a:t>
            </a:r>
          </a:p>
          <a:p>
            <a:pPr marL="285750" indent="-285750">
              <a:buFont typeface="Wingdings" pitchFamily="2" charset="2"/>
              <a:buChar char="§"/>
            </a:pPr>
            <a:r>
              <a:rPr lang="en-IT" sz="1400" dirty="0"/>
              <a:t>Magnetic Measurements</a:t>
            </a:r>
          </a:p>
        </p:txBody>
      </p:sp>
      <p:pic>
        <p:nvPicPr>
          <p:cNvPr id="11" name="Content Placeholder 4">
            <a:extLst>
              <a:ext uri="{FF2B5EF4-FFF2-40B4-BE49-F238E27FC236}">
                <a16:creationId xmlns:a16="http://schemas.microsoft.com/office/drawing/2014/main" id="{F87C491A-B44A-6B4A-BBF0-D5899C7657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2375" y="5448010"/>
            <a:ext cx="1127460" cy="720000"/>
          </a:xfrm>
          <a:prstGeom prst="rect">
            <a:avLst/>
          </a:prstGeom>
        </p:spPr>
      </p:pic>
      <p:pic>
        <p:nvPicPr>
          <p:cNvPr id="12" name="Picture 11">
            <a:extLst>
              <a:ext uri="{FF2B5EF4-FFF2-40B4-BE49-F238E27FC236}">
                <a16:creationId xmlns:a16="http://schemas.microsoft.com/office/drawing/2014/main" id="{79B08E69-8605-7A45-B560-C6708B49B87C}"/>
              </a:ext>
            </a:extLst>
          </p:cNvPr>
          <p:cNvPicPr>
            <a:picLocks noChangeAspect="1"/>
          </p:cNvPicPr>
          <p:nvPr/>
        </p:nvPicPr>
        <p:blipFill>
          <a:blip r:embed="rId6"/>
          <a:stretch>
            <a:fillRect/>
          </a:stretch>
        </p:blipFill>
        <p:spPr>
          <a:xfrm>
            <a:off x="6404624" y="4484332"/>
            <a:ext cx="828000" cy="82800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0B8F1F5D-940B-944A-9A39-534C8BCCB602}"/>
              </a:ext>
            </a:extLst>
          </p:cNvPr>
          <p:cNvPicPr>
            <a:picLocks noChangeAspect="1"/>
          </p:cNvPicPr>
          <p:nvPr/>
        </p:nvPicPr>
        <p:blipFill>
          <a:blip r:embed="rId7"/>
          <a:stretch>
            <a:fillRect/>
          </a:stretch>
        </p:blipFill>
        <p:spPr>
          <a:xfrm>
            <a:off x="6382855" y="3776512"/>
            <a:ext cx="1581882" cy="540000"/>
          </a:xfrm>
          <a:prstGeom prst="rect">
            <a:avLst/>
          </a:prstGeom>
        </p:spPr>
      </p:pic>
      <p:pic>
        <p:nvPicPr>
          <p:cNvPr id="16" name="Picture 15">
            <a:extLst>
              <a:ext uri="{FF2B5EF4-FFF2-40B4-BE49-F238E27FC236}">
                <a16:creationId xmlns:a16="http://schemas.microsoft.com/office/drawing/2014/main" id="{746E2F44-ADE3-5C48-8E58-57A02AA03D31}"/>
              </a:ext>
            </a:extLst>
          </p:cNvPr>
          <p:cNvPicPr>
            <a:picLocks noChangeAspect="1"/>
          </p:cNvPicPr>
          <p:nvPr/>
        </p:nvPicPr>
        <p:blipFill>
          <a:blip r:embed="rId8"/>
          <a:stretch>
            <a:fillRect/>
          </a:stretch>
        </p:blipFill>
        <p:spPr>
          <a:xfrm>
            <a:off x="6857982" y="1846503"/>
            <a:ext cx="1356035" cy="1440000"/>
          </a:xfrm>
          <a:prstGeom prst="rect">
            <a:avLst/>
          </a:prstGeom>
        </p:spPr>
      </p:pic>
      <p:sp>
        <p:nvSpPr>
          <p:cNvPr id="22" name="TextBox 21">
            <a:extLst>
              <a:ext uri="{FF2B5EF4-FFF2-40B4-BE49-F238E27FC236}">
                <a16:creationId xmlns:a16="http://schemas.microsoft.com/office/drawing/2014/main" id="{3DA6362C-721D-3D48-80B6-CC424B9A07EB}"/>
              </a:ext>
            </a:extLst>
          </p:cNvPr>
          <p:cNvSpPr txBox="1"/>
          <p:nvPr/>
        </p:nvSpPr>
        <p:spPr>
          <a:xfrm>
            <a:off x="7628788" y="819333"/>
            <a:ext cx="4058431" cy="707886"/>
          </a:xfrm>
          <a:prstGeom prst="rect">
            <a:avLst/>
          </a:prstGeom>
          <a:noFill/>
        </p:spPr>
        <p:txBody>
          <a:bodyPr wrap="square" rtlCol="0">
            <a:spAutoFit/>
          </a:bodyPr>
          <a:lstStyle/>
          <a:p>
            <a:r>
              <a:rPr lang="en-IT" sz="1600" dirty="0">
                <a:solidFill>
                  <a:schemeClr val="tx2"/>
                </a:solidFill>
              </a:rPr>
              <a:t>QUAX – Q</a:t>
            </a:r>
            <a:r>
              <a:rPr lang="en-GB" sz="1600" dirty="0">
                <a:solidFill>
                  <a:schemeClr val="tx2"/>
                </a:solidFill>
              </a:rPr>
              <a:t>U</a:t>
            </a:r>
            <a:r>
              <a:rPr lang="en-IT" sz="1600" dirty="0">
                <a:solidFill>
                  <a:schemeClr val="tx2"/>
                </a:solidFill>
              </a:rPr>
              <a:t>est for A</a:t>
            </a:r>
            <a:r>
              <a:rPr lang="en-GB" sz="1600" dirty="0">
                <a:solidFill>
                  <a:schemeClr val="tx2"/>
                </a:solidFill>
              </a:rPr>
              <a:t>X</a:t>
            </a:r>
            <a:r>
              <a:rPr lang="en-IT" sz="1600" dirty="0">
                <a:solidFill>
                  <a:schemeClr val="tx2"/>
                </a:solidFill>
              </a:rPr>
              <a:t>ions</a:t>
            </a:r>
          </a:p>
          <a:p>
            <a:r>
              <a:rPr lang="en-IT" sz="1200" dirty="0"/>
              <a:t>Search for galactic axions with  Sikivie’s Haloscopes at 10 GHz (Ongoing experiments at LNL and LNF).</a:t>
            </a:r>
          </a:p>
        </p:txBody>
      </p:sp>
      <p:sp>
        <p:nvSpPr>
          <p:cNvPr id="23" name="TextBox 22">
            <a:extLst>
              <a:ext uri="{FF2B5EF4-FFF2-40B4-BE49-F238E27FC236}">
                <a16:creationId xmlns:a16="http://schemas.microsoft.com/office/drawing/2014/main" id="{900C78B1-C6D4-F54F-A766-8C669E54DD81}"/>
              </a:ext>
            </a:extLst>
          </p:cNvPr>
          <p:cNvSpPr txBox="1"/>
          <p:nvPr/>
        </p:nvSpPr>
        <p:spPr>
          <a:xfrm>
            <a:off x="8214016" y="2430057"/>
            <a:ext cx="3610553" cy="707886"/>
          </a:xfrm>
          <a:prstGeom prst="rect">
            <a:avLst/>
          </a:prstGeom>
          <a:noFill/>
        </p:spPr>
        <p:txBody>
          <a:bodyPr wrap="square" rtlCol="0">
            <a:spAutoFit/>
          </a:bodyPr>
          <a:lstStyle/>
          <a:p>
            <a:r>
              <a:rPr lang="en-IT" sz="1600" dirty="0">
                <a:solidFill>
                  <a:schemeClr val="tx2"/>
                </a:solidFill>
              </a:rPr>
              <a:t>(K)FLASH </a:t>
            </a:r>
          </a:p>
          <a:p>
            <a:r>
              <a:rPr lang="en-IT" sz="1200" dirty="0"/>
              <a:t>Search for galactic axions with a Sikivie’s Haloscope at 100 MHz (Design Study).</a:t>
            </a:r>
          </a:p>
        </p:txBody>
      </p:sp>
      <p:sp>
        <p:nvSpPr>
          <p:cNvPr id="27" name="TextBox 26">
            <a:extLst>
              <a:ext uri="{FF2B5EF4-FFF2-40B4-BE49-F238E27FC236}">
                <a16:creationId xmlns:a16="http://schemas.microsoft.com/office/drawing/2014/main" id="{D9BE227B-0163-7B46-A503-15F3CA9D9B28}"/>
              </a:ext>
            </a:extLst>
          </p:cNvPr>
          <p:cNvSpPr txBox="1"/>
          <p:nvPr/>
        </p:nvSpPr>
        <p:spPr>
          <a:xfrm>
            <a:off x="8022531" y="3776512"/>
            <a:ext cx="3933079" cy="677108"/>
          </a:xfrm>
          <a:prstGeom prst="rect">
            <a:avLst/>
          </a:prstGeom>
          <a:noFill/>
        </p:spPr>
        <p:txBody>
          <a:bodyPr wrap="square" rtlCol="0">
            <a:spAutoFit/>
          </a:bodyPr>
          <a:lstStyle/>
          <a:p>
            <a:r>
              <a:rPr lang="en-IT" sz="1600" dirty="0">
                <a:solidFill>
                  <a:schemeClr val="tx2"/>
                </a:solidFill>
              </a:rPr>
              <a:t>DART WARS </a:t>
            </a:r>
            <a:r>
              <a:rPr lang="en-IT" sz="800" dirty="0"/>
              <a:t>(Detector Array Readout with Travelling Wave AmplifieRS)</a:t>
            </a:r>
          </a:p>
          <a:p>
            <a:r>
              <a:rPr lang="en-IT" sz="1100" dirty="0"/>
              <a:t>Development of wide band quantum amplifiers for multi-channel detector readout (Ongoing).  </a:t>
            </a:r>
          </a:p>
        </p:txBody>
      </p:sp>
      <p:sp>
        <p:nvSpPr>
          <p:cNvPr id="29" name="Half-frame 28">
            <a:extLst>
              <a:ext uri="{FF2B5EF4-FFF2-40B4-BE49-F238E27FC236}">
                <a16:creationId xmlns:a16="http://schemas.microsoft.com/office/drawing/2014/main" id="{7951FAE9-0241-BF4D-A6D2-E23BB17E7DFB}"/>
              </a:ext>
            </a:extLst>
          </p:cNvPr>
          <p:cNvSpPr/>
          <p:nvPr/>
        </p:nvSpPr>
        <p:spPr>
          <a:xfrm>
            <a:off x="5997413" y="130536"/>
            <a:ext cx="425042" cy="3431934"/>
          </a:xfrm>
          <a:prstGeom prst="halfFrame">
            <a:avLst>
              <a:gd name="adj1" fmla="val 7675"/>
              <a:gd name="adj2" fmla="val 76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
        <p:nvSpPr>
          <p:cNvPr id="30" name="Half-frame 29">
            <a:extLst>
              <a:ext uri="{FF2B5EF4-FFF2-40B4-BE49-F238E27FC236}">
                <a16:creationId xmlns:a16="http://schemas.microsoft.com/office/drawing/2014/main" id="{2FEA70BB-5AEA-B04A-B646-8B126F3342A5}"/>
              </a:ext>
            </a:extLst>
          </p:cNvPr>
          <p:cNvSpPr/>
          <p:nvPr/>
        </p:nvSpPr>
        <p:spPr>
          <a:xfrm>
            <a:off x="5980295" y="3562470"/>
            <a:ext cx="425042" cy="3075468"/>
          </a:xfrm>
          <a:prstGeom prst="halfFrame">
            <a:avLst>
              <a:gd name="adj1" fmla="val 7675"/>
              <a:gd name="adj2" fmla="val 76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
        <p:nvSpPr>
          <p:cNvPr id="31" name="TextBox 30">
            <a:extLst>
              <a:ext uri="{FF2B5EF4-FFF2-40B4-BE49-F238E27FC236}">
                <a16:creationId xmlns:a16="http://schemas.microsoft.com/office/drawing/2014/main" id="{9217A5CA-FC22-8E45-8B7B-E75A80CCE0C1}"/>
              </a:ext>
            </a:extLst>
          </p:cNvPr>
          <p:cNvSpPr txBox="1"/>
          <p:nvPr/>
        </p:nvSpPr>
        <p:spPr>
          <a:xfrm>
            <a:off x="8483081" y="17286"/>
            <a:ext cx="1505990" cy="369332"/>
          </a:xfrm>
          <a:prstGeom prst="rect">
            <a:avLst/>
          </a:prstGeom>
          <a:noFill/>
        </p:spPr>
        <p:txBody>
          <a:bodyPr wrap="none" rtlCol="0">
            <a:spAutoFit/>
          </a:bodyPr>
          <a:lstStyle/>
          <a:p>
            <a:r>
              <a:rPr lang="en-IT" dirty="0">
                <a:solidFill>
                  <a:schemeClr val="accent6"/>
                </a:solidFill>
              </a:rPr>
              <a:t>EXPERIMENTS</a:t>
            </a:r>
          </a:p>
        </p:txBody>
      </p:sp>
      <p:sp>
        <p:nvSpPr>
          <p:cNvPr id="32" name="TextBox 31">
            <a:extLst>
              <a:ext uri="{FF2B5EF4-FFF2-40B4-BE49-F238E27FC236}">
                <a16:creationId xmlns:a16="http://schemas.microsoft.com/office/drawing/2014/main" id="{8227B8B3-100E-7745-A075-9F7129F3FBC7}"/>
              </a:ext>
            </a:extLst>
          </p:cNvPr>
          <p:cNvSpPr txBox="1"/>
          <p:nvPr/>
        </p:nvSpPr>
        <p:spPr>
          <a:xfrm>
            <a:off x="8214017" y="3371219"/>
            <a:ext cx="2537811" cy="369332"/>
          </a:xfrm>
          <a:prstGeom prst="rect">
            <a:avLst/>
          </a:prstGeom>
          <a:noFill/>
        </p:spPr>
        <p:txBody>
          <a:bodyPr wrap="none" rtlCol="0">
            <a:spAutoFit/>
          </a:bodyPr>
          <a:lstStyle/>
          <a:p>
            <a:r>
              <a:rPr lang="en-IT" dirty="0">
                <a:solidFill>
                  <a:schemeClr val="accent6"/>
                </a:solidFill>
              </a:rPr>
              <a:t>Superconducting Devices</a:t>
            </a:r>
          </a:p>
        </p:txBody>
      </p:sp>
      <p:sp>
        <p:nvSpPr>
          <p:cNvPr id="33" name="TextBox 32">
            <a:extLst>
              <a:ext uri="{FF2B5EF4-FFF2-40B4-BE49-F238E27FC236}">
                <a16:creationId xmlns:a16="http://schemas.microsoft.com/office/drawing/2014/main" id="{CDF20255-88DD-B44B-8C50-574CACA66D8B}"/>
              </a:ext>
            </a:extLst>
          </p:cNvPr>
          <p:cNvSpPr txBox="1"/>
          <p:nvPr/>
        </p:nvSpPr>
        <p:spPr>
          <a:xfrm>
            <a:off x="7366872" y="4459122"/>
            <a:ext cx="4402256" cy="754053"/>
          </a:xfrm>
          <a:prstGeom prst="rect">
            <a:avLst/>
          </a:prstGeom>
          <a:noFill/>
        </p:spPr>
        <p:txBody>
          <a:bodyPr wrap="square" rtlCol="0">
            <a:spAutoFit/>
          </a:bodyPr>
          <a:lstStyle/>
          <a:p>
            <a:r>
              <a:rPr lang="en-IT" sz="1600" dirty="0">
                <a:solidFill>
                  <a:schemeClr val="tx2"/>
                </a:solidFill>
              </a:rPr>
              <a:t>SIMP</a:t>
            </a:r>
            <a:r>
              <a:rPr lang="en-IT" sz="1600" dirty="0"/>
              <a:t> </a:t>
            </a:r>
            <a:r>
              <a:rPr lang="en-IT" sz="1000" dirty="0"/>
              <a:t>(S</a:t>
            </a:r>
            <a:r>
              <a:rPr lang="en-GB" sz="1000" dirty="0" err="1"/>
              <a:t>i</a:t>
            </a:r>
            <a:r>
              <a:rPr lang="en-IT" sz="1000" dirty="0"/>
              <a:t>ngle Microwave Photon detectors)</a:t>
            </a:r>
          </a:p>
          <a:p>
            <a:r>
              <a:rPr lang="en-IT" sz="1100" dirty="0"/>
              <a:t>Development of single-microwave photon detector (Ends 2021)</a:t>
            </a:r>
          </a:p>
          <a:p>
            <a:r>
              <a:rPr lang="en-IT" sz="1600" dirty="0">
                <a:solidFill>
                  <a:schemeClr val="tx2"/>
                </a:solidFill>
              </a:rPr>
              <a:t>Qub-IT</a:t>
            </a:r>
            <a:r>
              <a:rPr lang="en-IT" sz="1600" dirty="0"/>
              <a:t> </a:t>
            </a:r>
            <a:r>
              <a:rPr lang="en-IT" sz="1100" dirty="0"/>
              <a:t>Quantum Sensing with superconducting qubits (Started 2022).</a:t>
            </a:r>
            <a:r>
              <a:rPr lang="en-IT" sz="1000" dirty="0"/>
              <a:t>  </a:t>
            </a:r>
          </a:p>
        </p:txBody>
      </p:sp>
      <p:sp>
        <p:nvSpPr>
          <p:cNvPr id="34" name="TextBox 33">
            <a:extLst>
              <a:ext uri="{FF2B5EF4-FFF2-40B4-BE49-F238E27FC236}">
                <a16:creationId xmlns:a16="http://schemas.microsoft.com/office/drawing/2014/main" id="{00707061-1094-DF46-9572-14F2E468ADDB}"/>
              </a:ext>
            </a:extLst>
          </p:cNvPr>
          <p:cNvSpPr txBox="1"/>
          <p:nvPr/>
        </p:nvSpPr>
        <p:spPr>
          <a:xfrm>
            <a:off x="7455733" y="5557816"/>
            <a:ext cx="3296095" cy="507831"/>
          </a:xfrm>
          <a:prstGeom prst="rect">
            <a:avLst/>
          </a:prstGeom>
          <a:noFill/>
        </p:spPr>
        <p:txBody>
          <a:bodyPr wrap="none" rtlCol="0">
            <a:spAutoFit/>
          </a:bodyPr>
          <a:lstStyle/>
          <a:p>
            <a:r>
              <a:rPr lang="en-IT" sz="1600" dirty="0">
                <a:solidFill>
                  <a:schemeClr val="tx2"/>
                </a:solidFill>
              </a:rPr>
              <a:t>Supergalax</a:t>
            </a:r>
            <a:r>
              <a:rPr lang="en-IT" sz="1600" dirty="0"/>
              <a:t> </a:t>
            </a:r>
            <a:r>
              <a:rPr lang="en-IT" sz="1200" dirty="0"/>
              <a:t>FET H2020 Project</a:t>
            </a:r>
          </a:p>
          <a:p>
            <a:r>
              <a:rPr lang="en-IT" sz="1100" dirty="0"/>
              <a:t>SC-qubits array photon-detector for axion experiments</a:t>
            </a:r>
          </a:p>
        </p:txBody>
      </p:sp>
      <p:pic>
        <p:nvPicPr>
          <p:cNvPr id="3" name="Picture 2" descr="Logo, company name&#10;&#10;Description automatically generated">
            <a:extLst>
              <a:ext uri="{FF2B5EF4-FFF2-40B4-BE49-F238E27FC236}">
                <a16:creationId xmlns:a16="http://schemas.microsoft.com/office/drawing/2014/main" id="{372D020C-071D-A848-BB9A-0D6DAA37DEAD}"/>
              </a:ext>
            </a:extLst>
          </p:cNvPr>
          <p:cNvPicPr>
            <a:picLocks noChangeAspect="1"/>
          </p:cNvPicPr>
          <p:nvPr/>
        </p:nvPicPr>
        <p:blipFill>
          <a:blip r:embed="rId9"/>
          <a:stretch>
            <a:fillRect/>
          </a:stretch>
        </p:blipFill>
        <p:spPr>
          <a:xfrm>
            <a:off x="6413231" y="6241012"/>
            <a:ext cx="1317600" cy="540000"/>
          </a:xfrm>
          <a:prstGeom prst="rect">
            <a:avLst/>
          </a:prstGeom>
        </p:spPr>
      </p:pic>
      <p:sp>
        <p:nvSpPr>
          <p:cNvPr id="21" name="TextBox 20">
            <a:extLst>
              <a:ext uri="{FF2B5EF4-FFF2-40B4-BE49-F238E27FC236}">
                <a16:creationId xmlns:a16="http://schemas.microsoft.com/office/drawing/2014/main" id="{4C1523DB-727F-5249-A4EE-9F101F0B0AB6}"/>
              </a:ext>
            </a:extLst>
          </p:cNvPr>
          <p:cNvSpPr txBox="1"/>
          <p:nvPr/>
        </p:nvSpPr>
        <p:spPr>
          <a:xfrm>
            <a:off x="7738725" y="6217545"/>
            <a:ext cx="3015569" cy="507831"/>
          </a:xfrm>
          <a:prstGeom prst="rect">
            <a:avLst/>
          </a:prstGeom>
          <a:noFill/>
        </p:spPr>
        <p:txBody>
          <a:bodyPr wrap="none" rtlCol="0">
            <a:spAutoFit/>
          </a:bodyPr>
          <a:lstStyle/>
          <a:p>
            <a:r>
              <a:rPr lang="en-IT" sz="1600" dirty="0">
                <a:solidFill>
                  <a:schemeClr val="tx2"/>
                </a:solidFill>
              </a:rPr>
              <a:t>SQMS</a:t>
            </a:r>
            <a:r>
              <a:rPr lang="en-IT" sz="1600" dirty="0"/>
              <a:t> </a:t>
            </a:r>
            <a:r>
              <a:rPr lang="en-IT" sz="1200" dirty="0"/>
              <a:t>USA DOE Project</a:t>
            </a:r>
          </a:p>
          <a:p>
            <a:r>
              <a:rPr lang="en-IT" sz="1100" dirty="0"/>
              <a:t>Superconducting Quantum Materials and Systems</a:t>
            </a:r>
          </a:p>
        </p:txBody>
      </p:sp>
      <p:sp>
        <p:nvSpPr>
          <p:cNvPr id="4" name="Slide Number Placeholder 3">
            <a:extLst>
              <a:ext uri="{FF2B5EF4-FFF2-40B4-BE49-F238E27FC236}">
                <a16:creationId xmlns:a16="http://schemas.microsoft.com/office/drawing/2014/main" id="{99872630-85B2-C544-A9B0-918D9F6FA52E}"/>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C296EDE1-206C-9B40-AFBA-AD8E874B0840}"/>
              </a:ext>
            </a:extLst>
          </p:cNvPr>
          <p:cNvPicPr>
            <a:picLocks noChangeAspect="1"/>
          </p:cNvPicPr>
          <p:nvPr/>
        </p:nvPicPr>
        <p:blipFill>
          <a:blip r:embed="rId10"/>
          <a:stretch>
            <a:fillRect/>
          </a:stretch>
        </p:blipFill>
        <p:spPr>
          <a:xfrm>
            <a:off x="10751828" y="5235330"/>
            <a:ext cx="1017300" cy="612000"/>
          </a:xfrm>
          <a:prstGeom prst="rect">
            <a:avLst/>
          </a:prstGeom>
        </p:spPr>
      </p:pic>
      <p:pic>
        <p:nvPicPr>
          <p:cNvPr id="9" name="Picture 8">
            <a:extLst>
              <a:ext uri="{FF2B5EF4-FFF2-40B4-BE49-F238E27FC236}">
                <a16:creationId xmlns:a16="http://schemas.microsoft.com/office/drawing/2014/main" id="{C221478A-AA7D-CD4C-82FC-D0BC0FAA17CE}"/>
              </a:ext>
            </a:extLst>
          </p:cNvPr>
          <p:cNvPicPr>
            <a:picLocks noChangeAspect="1"/>
          </p:cNvPicPr>
          <p:nvPr/>
        </p:nvPicPr>
        <p:blipFill>
          <a:blip r:embed="rId11"/>
          <a:stretch>
            <a:fillRect/>
          </a:stretch>
        </p:blipFill>
        <p:spPr>
          <a:xfrm>
            <a:off x="10778169" y="6060010"/>
            <a:ext cx="1046400" cy="216000"/>
          </a:xfrm>
          <a:prstGeom prst="rect">
            <a:avLst/>
          </a:prstGeom>
        </p:spPr>
      </p:pic>
      <p:sp>
        <p:nvSpPr>
          <p:cNvPr id="10" name="TextBox 9">
            <a:extLst>
              <a:ext uri="{FF2B5EF4-FFF2-40B4-BE49-F238E27FC236}">
                <a16:creationId xmlns:a16="http://schemas.microsoft.com/office/drawing/2014/main" id="{BA3B24AF-504F-4F48-BDF0-36E9BBA7BF31}"/>
              </a:ext>
            </a:extLst>
          </p:cNvPr>
          <p:cNvSpPr txBox="1"/>
          <p:nvPr/>
        </p:nvSpPr>
        <p:spPr>
          <a:xfrm>
            <a:off x="10652868" y="6302024"/>
            <a:ext cx="1539132" cy="246221"/>
          </a:xfrm>
          <a:prstGeom prst="rect">
            <a:avLst/>
          </a:prstGeom>
          <a:noFill/>
        </p:spPr>
        <p:txBody>
          <a:bodyPr wrap="square" rtlCol="0">
            <a:spAutoFit/>
          </a:bodyPr>
          <a:lstStyle/>
          <a:p>
            <a:r>
              <a:rPr lang="en-IT" sz="1000" dirty="0"/>
              <a:t>SC materials for cavities </a:t>
            </a:r>
          </a:p>
        </p:txBody>
      </p:sp>
      <p:sp>
        <p:nvSpPr>
          <p:cNvPr id="14" name="Rectangle 13" descr="Satellite">
            <a:extLst>
              <a:ext uri="{FF2B5EF4-FFF2-40B4-BE49-F238E27FC236}">
                <a16:creationId xmlns:a16="http://schemas.microsoft.com/office/drawing/2014/main" id="{C5DCBEC9-D65E-7076-2AB3-B79E1C814B0D}"/>
              </a:ext>
            </a:extLst>
          </p:cNvPr>
          <p:cNvSpPr>
            <a:spLocks noChangeAspect="1"/>
          </p:cNvSpPr>
          <p:nvPr/>
        </p:nvSpPr>
        <p:spPr>
          <a:xfrm>
            <a:off x="6228829" y="444461"/>
            <a:ext cx="1221006" cy="1188000"/>
          </a:xfrm>
          <a:prstGeom prst="rect">
            <a:avLst/>
          </a:prstGeom>
          <a:blipFill rotWithShape="1">
            <a:blip r:embed="rId12" cstate="print">
              <a:extLst>
                <a:ext uri="{28A0092B-C50C-407E-A947-70E740481C1C}">
                  <a14:useLocalDpi xmlns:a14="http://schemas.microsoft.com/office/drawing/2010/main"/>
                </a:ext>
              </a:extLst>
            </a:blip>
            <a:srcRect/>
            <a:stretch>
              <a:fillRect t="-13000" b="-13000"/>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Tree>
    <p:extLst>
      <p:ext uri="{BB962C8B-B14F-4D97-AF65-F5344CB8AC3E}">
        <p14:creationId xmlns:p14="http://schemas.microsoft.com/office/powerpoint/2010/main" val="12963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F2F8-B77B-C577-C5EC-C717FD51C6D8}"/>
              </a:ext>
            </a:extLst>
          </p:cNvPr>
          <p:cNvSpPr>
            <a:spLocks noGrp="1"/>
          </p:cNvSpPr>
          <p:nvPr>
            <p:ph type="title" idx="4294967295"/>
          </p:nvPr>
        </p:nvSpPr>
        <p:spPr>
          <a:xfrm>
            <a:off x="730265" y="549973"/>
            <a:ext cx="10515600" cy="599395"/>
          </a:xfrm>
        </p:spPr>
        <p:txBody>
          <a:bodyPr>
            <a:normAutofit/>
          </a:bodyPr>
          <a:lstStyle/>
          <a:p>
            <a:pPr algn="ctr"/>
            <a:r>
              <a:rPr lang="en-IT" cap="none" dirty="0">
                <a:solidFill>
                  <a:schemeClr val="tx1"/>
                </a:solidFill>
              </a:rPr>
              <a:t>Second Pulse Tube Arrival and Mounting on the 10 mK </a:t>
            </a:r>
            <a:r>
              <a:rPr lang="en-IT" cap="none" dirty="0">
                <a:solidFill>
                  <a:schemeClr val="tx1"/>
                </a:solidFill>
                <a:latin typeface="+mn-lt"/>
              </a:rPr>
              <a:t>Cryostat</a:t>
            </a:r>
          </a:p>
        </p:txBody>
      </p:sp>
      <p:sp>
        <p:nvSpPr>
          <p:cNvPr id="3" name="Content Placeholder 2">
            <a:extLst>
              <a:ext uri="{FF2B5EF4-FFF2-40B4-BE49-F238E27FC236}">
                <a16:creationId xmlns:a16="http://schemas.microsoft.com/office/drawing/2014/main" id="{A1580072-34A7-D8E8-6AC9-A57C186478AB}"/>
              </a:ext>
            </a:extLst>
          </p:cNvPr>
          <p:cNvSpPr>
            <a:spLocks noGrp="1"/>
          </p:cNvSpPr>
          <p:nvPr>
            <p:ph idx="4294967295"/>
          </p:nvPr>
        </p:nvSpPr>
        <p:spPr>
          <a:xfrm>
            <a:off x="668100" y="1149368"/>
            <a:ext cx="11147537" cy="1754088"/>
          </a:xfrm>
        </p:spPr>
        <p:txBody>
          <a:bodyPr>
            <a:normAutofit/>
          </a:bodyPr>
          <a:lstStyle/>
          <a:p>
            <a:r>
              <a:rPr lang="en-IT" sz="1600" dirty="0"/>
              <a:t>A 1.5 W Pulse Tube refrigerator was procured and is currently being assembled on the COLD Lab cryostat with dilution refrigerator</a:t>
            </a:r>
          </a:p>
          <a:p>
            <a:r>
              <a:rPr lang="en-IT" sz="1600" dirty="0"/>
              <a:t>It is identycal to the one already mounted (Sumitomo SRP-182B2S) and will work as a booster for the cooling capacity at 4 K and 50 K</a:t>
            </a:r>
          </a:p>
          <a:p>
            <a:r>
              <a:rPr lang="en-IT" sz="1600" dirty="0"/>
              <a:t>This update will overcome the problem in the SC magnet supply above 5 T</a:t>
            </a:r>
          </a:p>
        </p:txBody>
      </p:sp>
      <p:pic>
        <p:nvPicPr>
          <p:cNvPr id="5" name="Picture 4" descr="A picture containing indoor, cluttered, messy, engine&#10;&#10;Description automatically generated">
            <a:extLst>
              <a:ext uri="{FF2B5EF4-FFF2-40B4-BE49-F238E27FC236}">
                <a16:creationId xmlns:a16="http://schemas.microsoft.com/office/drawing/2014/main" id="{5C60411E-C517-B7E6-0B90-EC258BEA3544}"/>
              </a:ext>
            </a:extLst>
          </p:cNvPr>
          <p:cNvPicPr>
            <a:picLocks noChangeAspect="1"/>
          </p:cNvPicPr>
          <p:nvPr/>
        </p:nvPicPr>
        <p:blipFill rotWithShape="1">
          <a:blip r:embed="rId2"/>
          <a:srcRect l="7708" t="9917" r="9127" b="-519"/>
          <a:stretch/>
        </p:blipFill>
        <p:spPr>
          <a:xfrm>
            <a:off x="730265" y="3060678"/>
            <a:ext cx="4573336" cy="3736750"/>
          </a:xfrm>
          <a:prstGeom prst="rect">
            <a:avLst/>
          </a:prstGeom>
        </p:spPr>
      </p:pic>
      <p:sp>
        <p:nvSpPr>
          <p:cNvPr id="6" name="Oval 5">
            <a:extLst>
              <a:ext uri="{FF2B5EF4-FFF2-40B4-BE49-F238E27FC236}">
                <a16:creationId xmlns:a16="http://schemas.microsoft.com/office/drawing/2014/main" id="{14C593E0-54F4-FE8A-1389-EFE79B219FB2}"/>
              </a:ext>
            </a:extLst>
          </p:cNvPr>
          <p:cNvSpPr/>
          <p:nvPr/>
        </p:nvSpPr>
        <p:spPr>
          <a:xfrm rot="3124866">
            <a:off x="2107309" y="4291978"/>
            <a:ext cx="2416491" cy="127415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pic>
        <p:nvPicPr>
          <p:cNvPr id="12" name="Picture 11" descr="A picture containing indoor, store&#10;&#10;Description automatically generated">
            <a:extLst>
              <a:ext uri="{FF2B5EF4-FFF2-40B4-BE49-F238E27FC236}">
                <a16:creationId xmlns:a16="http://schemas.microsoft.com/office/drawing/2014/main" id="{8D9EDBC1-BD86-A439-7A36-CF36E4D6786C}"/>
              </a:ext>
            </a:extLst>
          </p:cNvPr>
          <p:cNvPicPr>
            <a:picLocks noChangeAspect="1"/>
          </p:cNvPicPr>
          <p:nvPr/>
        </p:nvPicPr>
        <p:blipFill>
          <a:blip r:embed="rId3"/>
          <a:stretch>
            <a:fillRect/>
          </a:stretch>
        </p:blipFill>
        <p:spPr>
          <a:xfrm>
            <a:off x="5557185" y="3060678"/>
            <a:ext cx="2782983" cy="3710644"/>
          </a:xfrm>
          <a:prstGeom prst="rect">
            <a:avLst/>
          </a:prstGeom>
        </p:spPr>
      </p:pic>
      <p:pic>
        <p:nvPicPr>
          <p:cNvPr id="14" name="Picture 13" descr="A picture containing text, floor, indoor, white&#10;&#10;Description automatically generated">
            <a:extLst>
              <a:ext uri="{FF2B5EF4-FFF2-40B4-BE49-F238E27FC236}">
                <a16:creationId xmlns:a16="http://schemas.microsoft.com/office/drawing/2014/main" id="{74AD74AE-BB4C-79A8-7CA9-03C40A0161D5}"/>
              </a:ext>
            </a:extLst>
          </p:cNvPr>
          <p:cNvPicPr>
            <a:picLocks noChangeAspect="1"/>
          </p:cNvPicPr>
          <p:nvPr/>
        </p:nvPicPr>
        <p:blipFill rotWithShape="1">
          <a:blip r:embed="rId4"/>
          <a:srcRect l="10561" t="5324" r="8724" b="5324"/>
          <a:stretch/>
        </p:blipFill>
        <p:spPr>
          <a:xfrm>
            <a:off x="8593752" y="3060678"/>
            <a:ext cx="2513985" cy="3710644"/>
          </a:xfrm>
          <a:prstGeom prst="rect">
            <a:avLst/>
          </a:prstGeom>
        </p:spPr>
      </p:pic>
      <p:sp>
        <p:nvSpPr>
          <p:cNvPr id="15" name="Oval 14">
            <a:extLst>
              <a:ext uri="{FF2B5EF4-FFF2-40B4-BE49-F238E27FC236}">
                <a16:creationId xmlns:a16="http://schemas.microsoft.com/office/drawing/2014/main" id="{BFF90079-D114-E61E-2B74-EB520BC4A97F}"/>
              </a:ext>
            </a:extLst>
          </p:cNvPr>
          <p:cNvSpPr/>
          <p:nvPr/>
        </p:nvSpPr>
        <p:spPr>
          <a:xfrm rot="6951056">
            <a:off x="6351259" y="3368635"/>
            <a:ext cx="2393588" cy="142608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Tree>
    <p:extLst>
      <p:ext uri="{BB962C8B-B14F-4D97-AF65-F5344CB8AC3E}">
        <p14:creationId xmlns:p14="http://schemas.microsoft.com/office/powerpoint/2010/main" val="1423531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8310A3-1517-431E-A8FC-5E6F018BC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0A0A1-849C-E846-80E1-B56EB9E692B3}"/>
              </a:ext>
            </a:extLst>
          </p:cNvPr>
          <p:cNvSpPr>
            <a:spLocks noGrp="1"/>
          </p:cNvSpPr>
          <p:nvPr>
            <p:ph type="title"/>
          </p:nvPr>
        </p:nvSpPr>
        <p:spPr>
          <a:xfrm>
            <a:off x="581192" y="702156"/>
            <a:ext cx="3475915" cy="1234594"/>
          </a:xfrm>
        </p:spPr>
        <p:txBody>
          <a:bodyPr vert="horz" lIns="91440" tIns="45720" rIns="91440" bIns="45720" rtlCol="0" anchor="b">
            <a:normAutofit/>
          </a:bodyPr>
          <a:lstStyle/>
          <a:p>
            <a:r>
              <a:rPr lang="en-US">
                <a:solidFill>
                  <a:schemeClr val="tx2"/>
                </a:solidFill>
              </a:rPr>
              <a:t>Superconductive Cavity: Nb</a:t>
            </a:r>
            <a:r>
              <a:rPr lang="en-US" baseline="-25000">
                <a:solidFill>
                  <a:schemeClr val="tx2"/>
                </a:solidFill>
              </a:rPr>
              <a:t>3</a:t>
            </a:r>
            <a:r>
              <a:rPr lang="en-US">
                <a:solidFill>
                  <a:schemeClr val="tx2"/>
                </a:solidFill>
              </a:rPr>
              <a:t>Sn</a:t>
            </a:r>
          </a:p>
        </p:txBody>
      </p:sp>
      <p:sp>
        <p:nvSpPr>
          <p:cNvPr id="16" name="Rectangle 15">
            <a:extLst>
              <a:ext uri="{FF2B5EF4-FFF2-40B4-BE49-F238E27FC236}">
                <a16:creationId xmlns:a16="http://schemas.microsoft.com/office/drawing/2014/main" id="{B6E3E942-D757-48B7-A86E-C822F05B1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CB4AF14A-31FA-4698-8BB4-8AF2B0261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43AFF310-4012-46C4-9252-AD69BA7A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a:extLst>
              <a:ext uri="{FF2B5EF4-FFF2-40B4-BE49-F238E27FC236}">
                <a16:creationId xmlns:a16="http://schemas.microsoft.com/office/drawing/2014/main" id="{04C90B73-274E-574E-B6EF-8921349AB5EA}"/>
              </a:ext>
            </a:extLst>
          </p:cNvPr>
          <p:cNvSpPr txBox="1"/>
          <p:nvPr/>
        </p:nvSpPr>
        <p:spPr>
          <a:xfrm>
            <a:off x="581192" y="2180496"/>
            <a:ext cx="3475915" cy="3678303"/>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buFont typeface="Wingdings 2" panose="05020102010507070707" pitchFamily="18" charset="2"/>
              <a:buChar char=""/>
            </a:pPr>
            <a:r>
              <a:rPr lang="en-US">
                <a:solidFill>
                  <a:schemeClr val="tx2"/>
                </a:solidFill>
              </a:rPr>
              <a:t>Fabrication in progress at FNAL</a:t>
            </a:r>
          </a:p>
        </p:txBody>
      </p:sp>
      <p:sp>
        <p:nvSpPr>
          <p:cNvPr id="22" name="Rectangle 21">
            <a:extLst>
              <a:ext uri="{FF2B5EF4-FFF2-40B4-BE49-F238E27FC236}">
                <a16:creationId xmlns:a16="http://schemas.microsoft.com/office/drawing/2014/main" id="{90DBC3A1-652F-4058-94C8-0F512D442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6" y="628650"/>
            <a:ext cx="7503518" cy="3528456"/>
          </a:xfrm>
          <a:prstGeom prst="rect">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EA42A9-AD94-8243-9D01-C7FDFD315A61}"/>
              </a:ext>
            </a:extLst>
          </p:cNvPr>
          <p:cNvPicPr>
            <a:picLocks noChangeAspect="1"/>
          </p:cNvPicPr>
          <p:nvPr/>
        </p:nvPicPr>
        <p:blipFill>
          <a:blip r:embed="rId2"/>
          <a:stretch>
            <a:fillRect/>
          </a:stretch>
        </p:blipFill>
        <p:spPr>
          <a:xfrm>
            <a:off x="5159506" y="796973"/>
            <a:ext cx="5684512" cy="3198338"/>
          </a:xfrm>
          <a:prstGeom prst="rect">
            <a:avLst/>
          </a:prstGeom>
        </p:spPr>
      </p:pic>
      <p:sp>
        <p:nvSpPr>
          <p:cNvPr id="24" name="Rectangle 23">
            <a:extLst>
              <a:ext uri="{FF2B5EF4-FFF2-40B4-BE49-F238E27FC236}">
                <a16:creationId xmlns:a16="http://schemas.microsoft.com/office/drawing/2014/main" id="{5A205CC8-8A08-4581-B9ED-683CF3A044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6" y="4233559"/>
            <a:ext cx="3703324" cy="2140389"/>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medium confidence">
            <a:extLst>
              <a:ext uri="{FF2B5EF4-FFF2-40B4-BE49-F238E27FC236}">
                <a16:creationId xmlns:a16="http://schemas.microsoft.com/office/drawing/2014/main" id="{BBDA65B1-2AA2-4CD1-8B43-4079CE99A19E}"/>
              </a:ext>
            </a:extLst>
          </p:cNvPr>
          <p:cNvPicPr>
            <a:picLocks noChangeAspect="1"/>
          </p:cNvPicPr>
          <p:nvPr/>
        </p:nvPicPr>
        <p:blipFill>
          <a:blip r:embed="rId3"/>
          <a:stretch>
            <a:fillRect/>
          </a:stretch>
        </p:blipFill>
        <p:spPr>
          <a:xfrm>
            <a:off x="4647726" y="4092838"/>
            <a:ext cx="3053137" cy="2340000"/>
          </a:xfrm>
          <a:prstGeom prst="rect">
            <a:avLst/>
          </a:prstGeom>
        </p:spPr>
      </p:pic>
      <p:sp>
        <p:nvSpPr>
          <p:cNvPr id="26" name="Rectangle 25">
            <a:extLst>
              <a:ext uri="{FF2B5EF4-FFF2-40B4-BE49-F238E27FC236}">
                <a16:creationId xmlns:a16="http://schemas.microsoft.com/office/drawing/2014/main" id="{0D090A5C-3625-4701-8C21-52969B3A7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233559"/>
            <a:ext cx="3703197" cy="2140389"/>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A4F30B9-AC2F-ECBA-C9B3-0333527747A5}"/>
              </a:ext>
            </a:extLst>
          </p:cNvPr>
          <p:cNvPicPr>
            <a:picLocks noChangeAspect="1"/>
          </p:cNvPicPr>
          <p:nvPr/>
        </p:nvPicPr>
        <p:blipFill rotWithShape="1">
          <a:blip r:embed="rId4"/>
          <a:srcRect t="32629" b="11790"/>
          <a:stretch/>
        </p:blipFill>
        <p:spPr>
          <a:xfrm>
            <a:off x="8218967" y="4605800"/>
            <a:ext cx="3365510" cy="1402938"/>
          </a:xfrm>
          <a:prstGeom prst="rect">
            <a:avLst/>
          </a:prstGeom>
        </p:spPr>
      </p:pic>
      <p:sp>
        <p:nvSpPr>
          <p:cNvPr id="4" name="Slide Number Placeholder 3">
            <a:extLst>
              <a:ext uri="{FF2B5EF4-FFF2-40B4-BE49-F238E27FC236}">
                <a16:creationId xmlns:a16="http://schemas.microsoft.com/office/drawing/2014/main" id="{FA934DC1-A872-5544-959A-7AE50A261170}"/>
              </a:ext>
            </a:extLst>
          </p:cNvPr>
          <p:cNvSpPr>
            <a:spLocks noGrp="1"/>
          </p:cNvSpPr>
          <p:nvPr>
            <p:ph type="sldNum" sz="quarter" idx="12"/>
          </p:nvPr>
        </p:nvSpPr>
        <p:spPr>
          <a:xfrm>
            <a:off x="11078139" y="6394287"/>
            <a:ext cx="544875" cy="365125"/>
          </a:xfrm>
        </p:spPr>
        <p:txBody>
          <a:bodyPr vert="horz" lIns="91440" tIns="45720" rIns="91440" bIns="45720" rtlCol="0" anchor="ctr">
            <a:normAutofit/>
          </a:bodyPr>
          <a:lstStyle/>
          <a:p>
            <a:pPr>
              <a:spcAft>
                <a:spcPts val="600"/>
              </a:spcAft>
            </a:pPr>
            <a:fld id="{D57F1E4F-1CFF-5643-939E-217C01CDF565}" type="slidenum">
              <a:rPr lang="en-US" kern="1200" dirty="0">
                <a:solidFill>
                  <a:schemeClr val="accent2"/>
                </a:solidFill>
                <a:latin typeface="+mn-lt"/>
                <a:ea typeface="+mn-ea"/>
                <a:cs typeface="+mn-cs"/>
              </a:rPr>
              <a:pPr>
                <a:spcAft>
                  <a:spcPts val="600"/>
                </a:spcAft>
              </a:pPr>
              <a:t>21</a:t>
            </a:fld>
            <a:endParaRPr lang="en-US" kern="1200" dirty="0">
              <a:solidFill>
                <a:schemeClr val="accent2"/>
              </a:solidFill>
              <a:latin typeface="+mn-lt"/>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49D34EA-CCD4-A0EE-6FD8-2FD95DA6148D}"/>
              </a:ext>
            </a:extLst>
          </p:cNvPr>
          <p:cNvPicPr>
            <a:picLocks noChangeAspect="1"/>
          </p:cNvPicPr>
          <p:nvPr/>
        </p:nvPicPr>
        <p:blipFill>
          <a:blip r:embed="rId5"/>
          <a:stretch>
            <a:fillRect/>
          </a:stretch>
        </p:blipFill>
        <p:spPr>
          <a:xfrm>
            <a:off x="590619" y="5492470"/>
            <a:ext cx="1317600" cy="540000"/>
          </a:xfrm>
          <a:prstGeom prst="rect">
            <a:avLst/>
          </a:prstGeom>
        </p:spPr>
      </p:pic>
    </p:spTree>
    <p:extLst>
      <p:ext uri="{BB962C8B-B14F-4D97-AF65-F5344CB8AC3E}">
        <p14:creationId xmlns:p14="http://schemas.microsoft.com/office/powerpoint/2010/main" val="1757818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BED655-2EC5-4704-ADD4-A9156453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CBA419E7-4B43-4FA7-846D-76D394A32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7D34090-8F5C-4A49-8452-7328D6632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B55B7B2-03F9-46F2-AE7C-2AC5156F40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C28E387F-6AA8-3EF8-5E72-72061BA410D9}"/>
              </a:ext>
            </a:extLst>
          </p:cNvPr>
          <p:cNvSpPr txBox="1"/>
          <p:nvPr/>
        </p:nvSpPr>
        <p:spPr>
          <a:xfrm>
            <a:off x="638620" y="863695"/>
            <a:ext cx="3511233" cy="3779995"/>
          </a:xfrm>
          <a:prstGeom prst="rect">
            <a:avLst/>
          </a:prstGeom>
        </p:spPr>
        <p:txBody>
          <a:bodyPr vert="horz" lIns="91440" tIns="45720" rIns="91440" bIns="45720" rtlCol="0" anchor="ctr">
            <a:normAutofit/>
          </a:bodyPr>
          <a:lstStyle/>
          <a:p>
            <a:pPr>
              <a:spcBef>
                <a:spcPct val="0"/>
              </a:spcBef>
              <a:spcAft>
                <a:spcPts val="600"/>
              </a:spcAft>
            </a:pPr>
            <a:r>
              <a:rPr lang="en-US" sz="3600" cap="all">
                <a:solidFill>
                  <a:srgbClr val="FFFFFF"/>
                </a:solidFill>
                <a:latin typeface="+mj-lt"/>
                <a:ea typeface="+mj-ea"/>
                <a:cs typeface="+mj-cs"/>
              </a:rPr>
              <a:t>Quantum Limited Amplifiers</a:t>
            </a:r>
          </a:p>
        </p:txBody>
      </p:sp>
      <p:sp>
        <p:nvSpPr>
          <p:cNvPr id="21" name="Rectangle 2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rgbClr val="C7A062"/>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 picture containing indoor, metal&#10;&#10;Description automatically generated">
            <a:extLst>
              <a:ext uri="{FF2B5EF4-FFF2-40B4-BE49-F238E27FC236}">
                <a16:creationId xmlns:a16="http://schemas.microsoft.com/office/drawing/2014/main" id="{39CFE162-448A-7607-3914-AE57FBD25065}"/>
              </a:ext>
            </a:extLst>
          </p:cNvPr>
          <p:cNvPicPr>
            <a:picLocks noChangeAspect="1"/>
          </p:cNvPicPr>
          <p:nvPr/>
        </p:nvPicPr>
        <p:blipFill rotWithShape="1">
          <a:blip r:embed="rId2"/>
          <a:srcRect l="8511" r="9056"/>
          <a:stretch/>
        </p:blipFill>
        <p:spPr>
          <a:xfrm>
            <a:off x="4654295" y="10"/>
            <a:ext cx="7537705" cy="6857990"/>
          </a:xfrm>
          <a:prstGeom prst="rect">
            <a:avLst/>
          </a:prstGeom>
        </p:spPr>
      </p:pic>
      <p:sp>
        <p:nvSpPr>
          <p:cNvPr id="2" name="Slide Number Placeholder 1">
            <a:extLst>
              <a:ext uri="{FF2B5EF4-FFF2-40B4-BE49-F238E27FC236}">
                <a16:creationId xmlns:a16="http://schemas.microsoft.com/office/drawing/2014/main" id="{E9E762CB-2593-CA38-5AD9-F53B012ACC38}"/>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a:spcAft>
                <a:spcPts val="600"/>
              </a:spcAft>
            </a:pPr>
            <a:fld id="{D57F1E4F-1CFF-5643-939E-217C01CDF565}" type="slidenum">
              <a:rPr lang="en-US">
                <a:solidFill>
                  <a:srgbClr val="FFFFFF"/>
                </a:solidFill>
              </a:rPr>
              <a:pPr>
                <a:spcAft>
                  <a:spcPts val="600"/>
                </a:spcAft>
              </a:pPr>
              <a:t>22</a:t>
            </a:fld>
            <a:endParaRPr lang="en-US">
              <a:solidFill>
                <a:srgbClr val="FFFFFF"/>
              </a:solidFill>
            </a:endParaRPr>
          </a:p>
        </p:txBody>
      </p:sp>
    </p:spTree>
    <p:extLst>
      <p:ext uri="{BB962C8B-B14F-4D97-AF65-F5344CB8AC3E}">
        <p14:creationId xmlns:p14="http://schemas.microsoft.com/office/powerpoint/2010/main" val="455742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DC7EC6-2593-B14F-A971-9765BA7B12EA}"/>
              </a:ext>
            </a:extLst>
          </p:cNvPr>
          <p:cNvSpPr>
            <a:spLocks noGrp="1"/>
          </p:cNvSpPr>
          <p:nvPr>
            <p:ph type="title"/>
          </p:nvPr>
        </p:nvSpPr>
        <p:spPr/>
        <p:txBody>
          <a:bodyPr/>
          <a:lstStyle/>
          <a:p>
            <a:r>
              <a:rPr lang="en-IT" cap="none" dirty="0"/>
              <a:t>Parametric Amplification</a:t>
            </a:r>
          </a:p>
        </p:txBody>
      </p:sp>
      <p:sp>
        <p:nvSpPr>
          <p:cNvPr id="4" name="Slide Number Placeholder 3">
            <a:extLst>
              <a:ext uri="{FF2B5EF4-FFF2-40B4-BE49-F238E27FC236}">
                <a16:creationId xmlns:a16="http://schemas.microsoft.com/office/drawing/2014/main" id="{99CCB6F5-DE34-324F-AF55-D554E82C4201}"/>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
        <p:nvSpPr>
          <p:cNvPr id="2" name="TextBox 1">
            <a:extLst>
              <a:ext uri="{FF2B5EF4-FFF2-40B4-BE49-F238E27FC236}">
                <a16:creationId xmlns:a16="http://schemas.microsoft.com/office/drawing/2014/main" id="{9A4B8BC6-888C-2142-8C19-8F029F22EC47}"/>
              </a:ext>
            </a:extLst>
          </p:cNvPr>
          <p:cNvSpPr txBox="1"/>
          <p:nvPr/>
        </p:nvSpPr>
        <p:spPr>
          <a:xfrm>
            <a:off x="3934656" y="2072438"/>
            <a:ext cx="7881257" cy="1600438"/>
          </a:xfrm>
          <a:prstGeom prst="rect">
            <a:avLst/>
          </a:prstGeom>
          <a:noFill/>
        </p:spPr>
        <p:txBody>
          <a:bodyPr wrap="square" rtlCol="0">
            <a:spAutoFit/>
          </a:bodyPr>
          <a:lstStyle/>
          <a:p>
            <a:pPr marL="285750" indent="-285750">
              <a:buClr>
                <a:schemeClr val="accent2"/>
              </a:buClr>
              <a:buFont typeface="Wingdings" pitchFamily="2" charset="2"/>
              <a:buChar char="§"/>
            </a:pPr>
            <a:r>
              <a:rPr lang="en-IT" sz="1600" dirty="0"/>
              <a:t>Parametric amplification is obtained by modifying the parameters of an oscillating system.</a:t>
            </a:r>
          </a:p>
          <a:p>
            <a:pPr marL="285750" indent="-285750">
              <a:buClr>
                <a:schemeClr val="accent2"/>
              </a:buClr>
              <a:buFont typeface="Wingdings" pitchFamily="2" charset="2"/>
              <a:buChar char="§"/>
            </a:pPr>
            <a:r>
              <a:rPr lang="en-IT" sz="1600" dirty="0"/>
              <a:t>In electrical circuits is obtained by modulating capacitances or inductors with “pump” currents.</a:t>
            </a:r>
          </a:p>
          <a:p>
            <a:pPr marL="285750" indent="-285750">
              <a:buClr>
                <a:schemeClr val="accent2"/>
              </a:buClr>
              <a:buFont typeface="Wingdings" pitchFamily="2" charset="2"/>
              <a:buChar char="§"/>
            </a:pPr>
            <a:r>
              <a:rPr lang="en-IT" sz="1600" dirty="0"/>
              <a:t>In lossless superconducting circuits parametric amplification allows to reach the noise at the quantum limit. </a:t>
            </a:r>
          </a:p>
          <a:p>
            <a:endParaRPr lang="en-IT" dirty="0"/>
          </a:p>
        </p:txBody>
      </p:sp>
      <p:pic>
        <p:nvPicPr>
          <p:cNvPr id="7" name="Picture 6">
            <a:extLst>
              <a:ext uri="{FF2B5EF4-FFF2-40B4-BE49-F238E27FC236}">
                <a16:creationId xmlns:a16="http://schemas.microsoft.com/office/drawing/2014/main" id="{EEE4F416-AAC6-544D-A96C-08C54B917035}"/>
              </a:ext>
            </a:extLst>
          </p:cNvPr>
          <p:cNvPicPr>
            <a:picLocks noChangeAspect="1"/>
          </p:cNvPicPr>
          <p:nvPr/>
        </p:nvPicPr>
        <p:blipFill>
          <a:blip r:embed="rId2"/>
          <a:stretch>
            <a:fillRect/>
          </a:stretch>
        </p:blipFill>
        <p:spPr>
          <a:xfrm>
            <a:off x="846514" y="2023620"/>
            <a:ext cx="2756195" cy="4680000"/>
          </a:xfrm>
          <a:prstGeom prst="rect">
            <a:avLst/>
          </a:prstGeom>
        </p:spPr>
      </p:pic>
      <p:sp>
        <p:nvSpPr>
          <p:cNvPr id="8" name="TextBox 7">
            <a:extLst>
              <a:ext uri="{FF2B5EF4-FFF2-40B4-BE49-F238E27FC236}">
                <a16:creationId xmlns:a16="http://schemas.microsoft.com/office/drawing/2014/main" id="{E5872F58-B8BD-4B46-9B37-81FFD6178345}"/>
              </a:ext>
            </a:extLst>
          </p:cNvPr>
          <p:cNvSpPr txBox="1"/>
          <p:nvPr/>
        </p:nvSpPr>
        <p:spPr>
          <a:xfrm>
            <a:off x="1151907" y="6481149"/>
            <a:ext cx="2258952" cy="246221"/>
          </a:xfrm>
          <a:prstGeom prst="rect">
            <a:avLst/>
          </a:prstGeom>
          <a:noFill/>
        </p:spPr>
        <p:txBody>
          <a:bodyPr wrap="none" rtlCol="0">
            <a:spAutoFit/>
          </a:bodyPr>
          <a:lstStyle/>
          <a:p>
            <a:r>
              <a:rPr lang="en-IT" sz="1000" dirty="0"/>
              <a:t>J. Aumentado IEEE Microwave Magazine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7DF47D-D7B7-8241-AAC7-23D1C77D7A95}"/>
                  </a:ext>
                </a:extLst>
              </p:cNvPr>
              <p:cNvSpPr txBox="1">
                <a:spLocks noChangeAspect="1"/>
              </p:cNvSpPr>
              <p:nvPr/>
            </p:nvSpPr>
            <p:spPr>
              <a:xfrm>
                <a:off x="8085116" y="4237798"/>
                <a:ext cx="2781409"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3200" b="0" i="1" smtClean="0">
                              <a:latin typeface="Cambria Math" panose="02040503050406030204" pitchFamily="18" charset="0"/>
                            </a:rPr>
                          </m:ctrlPr>
                        </m:sSubPr>
                        <m:e>
                          <m:r>
                            <a:rPr lang="it-IT" sz="3200" b="0" i="1" smtClean="0">
                              <a:latin typeface="Cambria Math" panose="02040503050406030204" pitchFamily="18" charset="0"/>
                            </a:rPr>
                            <m:t>𝑘</m:t>
                          </m:r>
                        </m:e>
                        <m:sub>
                          <m:r>
                            <a:rPr lang="it-IT" sz="3200" b="0" i="1" smtClean="0">
                              <a:latin typeface="Cambria Math" panose="02040503050406030204" pitchFamily="18" charset="0"/>
                            </a:rPr>
                            <m:t>𝐵</m:t>
                          </m:r>
                        </m:sub>
                      </m:sSub>
                      <m:sSub>
                        <m:sSubPr>
                          <m:ctrlPr>
                            <a:rPr lang="it-IT" sz="3200" b="0" i="1" smtClean="0">
                              <a:latin typeface="Cambria Math" panose="02040503050406030204" pitchFamily="18" charset="0"/>
                            </a:rPr>
                          </m:ctrlPr>
                        </m:sSubPr>
                        <m:e>
                          <m:r>
                            <a:rPr lang="it-IT" sz="3200" b="0" i="1" smtClean="0">
                              <a:latin typeface="Cambria Math" panose="02040503050406030204" pitchFamily="18" charset="0"/>
                            </a:rPr>
                            <m:t>𝑇</m:t>
                          </m:r>
                        </m:e>
                        <m:sub>
                          <m:r>
                            <a:rPr lang="it-IT" sz="3200" b="0" i="1" smtClean="0">
                              <a:latin typeface="Cambria Math" panose="02040503050406030204" pitchFamily="18" charset="0"/>
                            </a:rPr>
                            <m:t>𝑛𝑜𝑖𝑠𝑒</m:t>
                          </m:r>
                        </m:sub>
                      </m:sSub>
                      <m:r>
                        <a:rPr lang="it-IT" sz="3200" b="0" i="1" smtClean="0">
                          <a:latin typeface="Cambria Math" panose="02040503050406030204" pitchFamily="18" charset="0"/>
                        </a:rPr>
                        <m:t>=ℏ</m:t>
                      </m:r>
                      <m:r>
                        <m:rPr>
                          <m:sty m:val="p"/>
                        </m:rPr>
                        <a:rPr lang="it-IT" sz="3200" b="0" i="1" smtClean="0">
                          <a:latin typeface="Cambria Math" panose="02040503050406030204" pitchFamily="18" charset="0"/>
                        </a:rPr>
                        <m:t>ω</m:t>
                      </m:r>
                    </m:oMath>
                  </m:oMathPara>
                </a14:m>
                <a:endParaRPr lang="it-IT" sz="3200" b="0" dirty="0"/>
              </a:p>
            </p:txBody>
          </p:sp>
        </mc:Choice>
        <mc:Fallback xmlns="">
          <p:sp>
            <p:nvSpPr>
              <p:cNvPr id="9" name="TextBox 8">
                <a:extLst>
                  <a:ext uri="{FF2B5EF4-FFF2-40B4-BE49-F238E27FC236}">
                    <a16:creationId xmlns:a16="http://schemas.microsoft.com/office/drawing/2014/main" id="{337DF47D-D7B7-8241-AAC7-23D1C77D7A95}"/>
                  </a:ext>
                </a:extLst>
              </p:cNvPr>
              <p:cNvSpPr txBox="1">
                <a:spLocks noRot="1" noChangeAspect="1" noMove="1" noResize="1" noEditPoints="1" noAdjustHandles="1" noChangeArrowheads="1" noChangeShapeType="1" noTextEdit="1"/>
              </p:cNvSpPr>
              <p:nvPr/>
            </p:nvSpPr>
            <p:spPr>
              <a:xfrm>
                <a:off x="8085116" y="4237798"/>
                <a:ext cx="2781409" cy="492443"/>
              </a:xfrm>
              <a:prstGeom prst="rect">
                <a:avLst/>
              </a:prstGeom>
              <a:blipFill>
                <a:blip r:embed="rId3"/>
                <a:stretch>
                  <a:fillRect l="-455" r="-455" b="-22500"/>
                </a:stretch>
              </a:blipFill>
            </p:spPr>
            <p:txBody>
              <a:bodyPr/>
              <a:lstStyle/>
              <a:p>
                <a:r>
                  <a:rPr lang="en-IT">
                    <a:noFill/>
                  </a:rPr>
                  <a:t> </a:t>
                </a:r>
              </a:p>
            </p:txBody>
          </p:sp>
        </mc:Fallback>
      </mc:AlternateContent>
      <p:cxnSp>
        <p:nvCxnSpPr>
          <p:cNvPr id="11" name="Straight Arrow Connector 10">
            <a:extLst>
              <a:ext uri="{FF2B5EF4-FFF2-40B4-BE49-F238E27FC236}">
                <a16:creationId xmlns:a16="http://schemas.microsoft.com/office/drawing/2014/main" id="{A619B9E2-AFA5-5E4D-8C1E-7A9121481738}"/>
              </a:ext>
            </a:extLst>
          </p:cNvPr>
          <p:cNvCxnSpPr/>
          <p:nvPr/>
        </p:nvCxnSpPr>
        <p:spPr>
          <a:xfrm flipV="1">
            <a:off x="5177642" y="4363620"/>
            <a:ext cx="0" cy="17750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1365854-1D05-7D4A-BD97-6E193303F741}"/>
              </a:ext>
            </a:extLst>
          </p:cNvPr>
          <p:cNvCxnSpPr>
            <a:cxnSpLocks/>
          </p:cNvCxnSpPr>
          <p:nvPr/>
        </p:nvCxnSpPr>
        <p:spPr>
          <a:xfrm flipV="1">
            <a:off x="5177642" y="6138698"/>
            <a:ext cx="2080161"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88E05C-507F-ED42-B31A-5045DD5D9EF3}"/>
              </a:ext>
            </a:extLst>
          </p:cNvPr>
          <p:cNvSpPr txBox="1"/>
          <p:nvPr/>
        </p:nvSpPr>
        <p:spPr>
          <a:xfrm>
            <a:off x="6074412" y="6138698"/>
            <a:ext cx="1154483" cy="369332"/>
          </a:xfrm>
          <a:prstGeom prst="rect">
            <a:avLst/>
          </a:prstGeom>
          <a:noFill/>
        </p:spPr>
        <p:txBody>
          <a:bodyPr wrap="none" rtlCol="0">
            <a:spAutoFit/>
          </a:bodyPr>
          <a:lstStyle/>
          <a:p>
            <a:r>
              <a:rPr lang="en-IT" dirty="0"/>
              <a:t>Amplitude</a:t>
            </a:r>
          </a:p>
        </p:txBody>
      </p:sp>
      <p:sp>
        <p:nvSpPr>
          <p:cNvPr id="15" name="TextBox 14">
            <a:extLst>
              <a:ext uri="{FF2B5EF4-FFF2-40B4-BE49-F238E27FC236}">
                <a16:creationId xmlns:a16="http://schemas.microsoft.com/office/drawing/2014/main" id="{12823C06-695D-134E-8D93-4C5AD58A979A}"/>
              </a:ext>
            </a:extLst>
          </p:cNvPr>
          <p:cNvSpPr txBox="1"/>
          <p:nvPr/>
        </p:nvSpPr>
        <p:spPr>
          <a:xfrm rot="16200000">
            <a:off x="4540290" y="4632516"/>
            <a:ext cx="713657" cy="369332"/>
          </a:xfrm>
          <a:prstGeom prst="rect">
            <a:avLst/>
          </a:prstGeom>
          <a:noFill/>
        </p:spPr>
        <p:txBody>
          <a:bodyPr wrap="none" rtlCol="0">
            <a:spAutoFit/>
          </a:bodyPr>
          <a:lstStyle/>
          <a:p>
            <a:r>
              <a:rPr lang="en-IT" dirty="0"/>
              <a:t>Phase</a:t>
            </a:r>
          </a:p>
        </p:txBody>
      </p:sp>
      <p:cxnSp>
        <p:nvCxnSpPr>
          <p:cNvPr id="17" name="Straight Connector 16">
            <a:extLst>
              <a:ext uri="{FF2B5EF4-FFF2-40B4-BE49-F238E27FC236}">
                <a16:creationId xmlns:a16="http://schemas.microsoft.com/office/drawing/2014/main" id="{0CA68E99-FBE1-4C40-AB63-A30DFE38491C}"/>
              </a:ext>
            </a:extLst>
          </p:cNvPr>
          <p:cNvCxnSpPr>
            <a:cxnSpLocks/>
          </p:cNvCxnSpPr>
          <p:nvPr/>
        </p:nvCxnSpPr>
        <p:spPr>
          <a:xfrm flipV="1">
            <a:off x="5177642" y="5251159"/>
            <a:ext cx="926561" cy="88754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C969CCF-335E-BE40-8089-5F9FD2E49D50}"/>
              </a:ext>
            </a:extLst>
          </p:cNvPr>
          <p:cNvSpPr/>
          <p:nvPr/>
        </p:nvSpPr>
        <p:spPr>
          <a:xfrm>
            <a:off x="6057589" y="4916864"/>
            <a:ext cx="360000" cy="360000"/>
          </a:xfrm>
          <a:prstGeom prst="ellipse">
            <a:avLst/>
          </a:prstGeom>
          <a:gradFill flip="none" rotWithShape="1">
            <a:gsLst>
              <a:gs pos="87000">
                <a:schemeClr val="accent6">
                  <a:lumMod val="5000"/>
                  <a:lumOff val="95000"/>
                </a:schemeClr>
              </a:gs>
              <a:gs pos="33000">
                <a:schemeClr val="accent6">
                  <a:lumMod val="45000"/>
                  <a:lumOff val="55000"/>
                </a:schemeClr>
              </a:gs>
              <a:gs pos="13000">
                <a:schemeClr val="accent6">
                  <a:lumMod val="45000"/>
                  <a:lumOff val="55000"/>
                </a:schemeClr>
              </a:gs>
              <a:gs pos="47000">
                <a:schemeClr val="accent6">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Tree>
    <p:extLst>
      <p:ext uri="{BB962C8B-B14F-4D97-AF65-F5344CB8AC3E}">
        <p14:creationId xmlns:p14="http://schemas.microsoft.com/office/powerpoint/2010/main" val="432699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5128FB9C-E54A-0940-955C-A667F2AFD005}"/>
              </a:ext>
            </a:extLst>
          </p:cNvPr>
          <p:cNvPicPr>
            <a:picLocks noChangeAspect="1"/>
          </p:cNvPicPr>
          <p:nvPr/>
        </p:nvPicPr>
        <p:blipFill>
          <a:blip r:embed="rId2"/>
          <a:stretch>
            <a:fillRect/>
          </a:stretch>
        </p:blipFill>
        <p:spPr>
          <a:xfrm>
            <a:off x="7004068" y="2227215"/>
            <a:ext cx="4646974" cy="2520000"/>
          </a:xfrm>
          <a:prstGeom prst="rect">
            <a:avLst/>
          </a:prstGeom>
        </p:spPr>
      </p:pic>
      <p:sp>
        <p:nvSpPr>
          <p:cNvPr id="3" name="Title 2">
            <a:extLst>
              <a:ext uri="{FF2B5EF4-FFF2-40B4-BE49-F238E27FC236}">
                <a16:creationId xmlns:a16="http://schemas.microsoft.com/office/drawing/2014/main" id="{DBA65A7C-19AF-2E46-A02A-1669C488B442}"/>
              </a:ext>
            </a:extLst>
          </p:cNvPr>
          <p:cNvSpPr>
            <a:spLocks noGrp="1"/>
          </p:cNvSpPr>
          <p:nvPr>
            <p:ph type="title"/>
          </p:nvPr>
        </p:nvSpPr>
        <p:spPr/>
        <p:txBody>
          <a:bodyPr/>
          <a:lstStyle/>
          <a:p>
            <a:r>
              <a:rPr lang="en-IT" cap="none" dirty="0"/>
              <a:t>First result on a Josephson Parametric Amplifier based on single junction</a:t>
            </a:r>
          </a:p>
        </p:txBody>
      </p:sp>
      <p:grpSp>
        <p:nvGrpSpPr>
          <p:cNvPr id="67" name="Group 66">
            <a:extLst>
              <a:ext uri="{FF2B5EF4-FFF2-40B4-BE49-F238E27FC236}">
                <a16:creationId xmlns:a16="http://schemas.microsoft.com/office/drawing/2014/main" id="{04B91BF7-1DE7-AB4F-8EE0-B51274C81667}"/>
              </a:ext>
            </a:extLst>
          </p:cNvPr>
          <p:cNvGrpSpPr>
            <a:grpSpLocks noChangeAspect="1"/>
          </p:cNvGrpSpPr>
          <p:nvPr/>
        </p:nvGrpSpPr>
        <p:grpSpPr>
          <a:xfrm>
            <a:off x="1293249" y="2153491"/>
            <a:ext cx="4704779" cy="1872000"/>
            <a:chOff x="1024285" y="2349618"/>
            <a:chExt cx="5247635" cy="2089949"/>
          </a:xfrm>
        </p:grpSpPr>
        <p:sp>
          <p:nvSpPr>
            <p:cNvPr id="16" name="Can 15">
              <a:extLst>
                <a:ext uri="{FF2B5EF4-FFF2-40B4-BE49-F238E27FC236}">
                  <a16:creationId xmlns:a16="http://schemas.microsoft.com/office/drawing/2014/main" id="{02F338C1-F2C8-A341-B2C6-59D9DAED6247}"/>
                </a:ext>
              </a:extLst>
            </p:cNvPr>
            <p:cNvSpPr/>
            <p:nvPr/>
          </p:nvSpPr>
          <p:spPr>
            <a:xfrm rot="16200000">
              <a:off x="2095667" y="3679427"/>
              <a:ext cx="196964" cy="97246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19" name="Group 18">
              <a:extLst>
                <a:ext uri="{FF2B5EF4-FFF2-40B4-BE49-F238E27FC236}">
                  <a16:creationId xmlns:a16="http://schemas.microsoft.com/office/drawing/2014/main" id="{D2B058FE-7598-B742-B7F9-8B682035D61F}"/>
                </a:ext>
              </a:extLst>
            </p:cNvPr>
            <p:cNvGrpSpPr>
              <a:grpSpLocks noChangeAspect="1"/>
            </p:cNvGrpSpPr>
            <p:nvPr/>
          </p:nvGrpSpPr>
          <p:grpSpPr>
            <a:xfrm>
              <a:off x="3688844" y="4026516"/>
              <a:ext cx="1418896" cy="396000"/>
              <a:chOff x="910600" y="2521158"/>
              <a:chExt cx="4567051" cy="1274618"/>
            </a:xfrm>
          </p:grpSpPr>
          <p:grpSp>
            <p:nvGrpSpPr>
              <p:cNvPr id="39" name="Group 38">
                <a:extLst>
                  <a:ext uri="{FF2B5EF4-FFF2-40B4-BE49-F238E27FC236}">
                    <a16:creationId xmlns:a16="http://schemas.microsoft.com/office/drawing/2014/main" id="{A81D2B99-6DAB-6D4E-A5ED-6987664F0AB1}"/>
                  </a:ext>
                </a:extLst>
              </p:cNvPr>
              <p:cNvGrpSpPr/>
              <p:nvPr/>
            </p:nvGrpSpPr>
            <p:grpSpPr>
              <a:xfrm>
                <a:off x="910600" y="2521158"/>
                <a:ext cx="3990109" cy="897577"/>
                <a:chOff x="2481943" y="2778826"/>
                <a:chExt cx="3990109" cy="897577"/>
              </a:xfrm>
            </p:grpSpPr>
            <p:sp>
              <p:nvSpPr>
                <p:cNvPr id="46" name="Rectangle 45">
                  <a:extLst>
                    <a:ext uri="{FF2B5EF4-FFF2-40B4-BE49-F238E27FC236}">
                      <a16:creationId xmlns:a16="http://schemas.microsoft.com/office/drawing/2014/main" id="{D9C731D4-7081-A544-802E-C994A5D88F25}"/>
                    </a:ext>
                  </a:extLst>
                </p:cNvPr>
                <p:cNvSpPr/>
                <p:nvPr/>
              </p:nvSpPr>
              <p:spPr>
                <a:xfrm>
                  <a:off x="2481943" y="3170712"/>
                  <a:ext cx="3990109" cy="13062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7" name="Rectangle 46">
                  <a:extLst>
                    <a:ext uri="{FF2B5EF4-FFF2-40B4-BE49-F238E27FC236}">
                      <a16:creationId xmlns:a16="http://schemas.microsoft.com/office/drawing/2014/main" id="{5CB87177-A79E-3549-A8CD-041C07ACAAA8}"/>
                    </a:ext>
                  </a:extLst>
                </p:cNvPr>
                <p:cNvSpPr/>
                <p:nvPr/>
              </p:nvSpPr>
              <p:spPr>
                <a:xfrm>
                  <a:off x="2481943" y="2778826"/>
                  <a:ext cx="3990109" cy="2474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8" name="Rectangle 47">
                  <a:extLst>
                    <a:ext uri="{FF2B5EF4-FFF2-40B4-BE49-F238E27FC236}">
                      <a16:creationId xmlns:a16="http://schemas.microsoft.com/office/drawing/2014/main" id="{A7CE53A8-1AC2-4243-B8F9-0DD0334AA8BA}"/>
                    </a:ext>
                  </a:extLst>
                </p:cNvPr>
                <p:cNvSpPr/>
                <p:nvPr/>
              </p:nvSpPr>
              <p:spPr>
                <a:xfrm>
                  <a:off x="2481943" y="3429000"/>
                  <a:ext cx="3990109" cy="2474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cxnSp>
            <p:nvCxnSpPr>
              <p:cNvPr id="40" name="Straight Connector 39">
                <a:extLst>
                  <a:ext uri="{FF2B5EF4-FFF2-40B4-BE49-F238E27FC236}">
                    <a16:creationId xmlns:a16="http://schemas.microsoft.com/office/drawing/2014/main" id="{75721569-DE9A-2A4A-9458-77ADB27673A3}"/>
                  </a:ext>
                </a:extLst>
              </p:cNvPr>
              <p:cNvCxnSpPr>
                <a:stCxn id="46" idx="3"/>
              </p:cNvCxnSpPr>
              <p:nvPr/>
            </p:nvCxnSpPr>
            <p:spPr>
              <a:xfrm>
                <a:off x="4900709" y="2978358"/>
                <a:ext cx="4037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657875-1611-8A49-A1E7-12EDFAB6B500}"/>
                  </a:ext>
                </a:extLst>
              </p:cNvPr>
              <p:cNvCxnSpPr>
                <a:cxnSpLocks/>
              </p:cNvCxnSpPr>
              <p:nvPr/>
            </p:nvCxnSpPr>
            <p:spPr>
              <a:xfrm>
                <a:off x="5304470" y="2978358"/>
                <a:ext cx="0" cy="7857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0266EB8-933F-BD47-B860-CB48702651CC}"/>
                  </a:ext>
                </a:extLst>
              </p:cNvPr>
              <p:cNvCxnSpPr>
                <a:cxnSpLocks/>
              </p:cNvCxnSpPr>
              <p:nvPr/>
            </p:nvCxnSpPr>
            <p:spPr>
              <a:xfrm flipH="1">
                <a:off x="5131287" y="3206942"/>
                <a:ext cx="346363" cy="311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A59DD9D-80DD-8444-9FE1-3A9071AE1587}"/>
                  </a:ext>
                </a:extLst>
              </p:cNvPr>
              <p:cNvCxnSpPr>
                <a:cxnSpLocks/>
              </p:cNvCxnSpPr>
              <p:nvPr/>
            </p:nvCxnSpPr>
            <p:spPr>
              <a:xfrm>
                <a:off x="5131288" y="3206943"/>
                <a:ext cx="346363" cy="311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83D5228-5CAE-6847-8A61-706C6E490BCE}"/>
                  </a:ext>
                </a:extLst>
              </p:cNvPr>
              <p:cNvCxnSpPr/>
              <p:nvPr/>
            </p:nvCxnSpPr>
            <p:spPr>
              <a:xfrm>
                <a:off x="4900707" y="3795776"/>
                <a:ext cx="4037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DD526F4-4A2B-5941-A591-2B45BE880287}"/>
                  </a:ext>
                </a:extLst>
              </p:cNvPr>
              <p:cNvCxnSpPr>
                <a:cxnSpLocks/>
              </p:cNvCxnSpPr>
              <p:nvPr/>
            </p:nvCxnSpPr>
            <p:spPr>
              <a:xfrm flipV="1">
                <a:off x="4900707" y="3334640"/>
                <a:ext cx="0" cy="4294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4888E82D-4725-7540-8E32-770FB2F31E7A}"/>
                </a:ext>
              </a:extLst>
            </p:cNvPr>
            <p:cNvSpPr/>
            <p:nvPr/>
          </p:nvSpPr>
          <p:spPr>
            <a:xfrm>
              <a:off x="1170441" y="3956287"/>
              <a:ext cx="427512" cy="42454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21" name="Rectangle 20">
              <a:extLst>
                <a:ext uri="{FF2B5EF4-FFF2-40B4-BE49-F238E27FC236}">
                  <a16:creationId xmlns:a16="http://schemas.microsoft.com/office/drawing/2014/main" id="{89F2955F-F6E3-1942-882D-1D98881673BA}"/>
                </a:ext>
              </a:extLst>
            </p:cNvPr>
            <p:cNvSpPr/>
            <p:nvPr/>
          </p:nvSpPr>
          <p:spPr>
            <a:xfrm>
              <a:off x="1217324" y="3972129"/>
              <a:ext cx="333745" cy="369332"/>
            </a:xfrm>
            <a:prstGeom prst="rect">
              <a:avLst/>
            </a:prstGeom>
          </p:spPr>
          <p:txBody>
            <a:bodyPr wrap="none">
              <a:spAutoFit/>
            </a:bodyPr>
            <a:lstStyle/>
            <a:p>
              <a:pPr algn="ctr"/>
              <a:r>
                <a:rPr lang="en-IT" dirty="0"/>
                <a:t>rf</a:t>
              </a:r>
            </a:p>
          </p:txBody>
        </p:sp>
        <p:cxnSp>
          <p:nvCxnSpPr>
            <p:cNvPr id="22" name="Straight Connector 21">
              <a:extLst>
                <a:ext uri="{FF2B5EF4-FFF2-40B4-BE49-F238E27FC236}">
                  <a16:creationId xmlns:a16="http://schemas.microsoft.com/office/drawing/2014/main" id="{17BF824A-8011-8A43-A7FA-453B18679DBF}"/>
                </a:ext>
              </a:extLst>
            </p:cNvPr>
            <p:cNvCxnSpPr>
              <a:cxnSpLocks/>
              <a:stCxn id="20" idx="6"/>
              <a:endCxn id="52" idx="2"/>
            </p:cNvCxnSpPr>
            <p:nvPr/>
          </p:nvCxnSpPr>
          <p:spPr>
            <a:xfrm flipV="1">
              <a:off x="1597953" y="4164534"/>
              <a:ext cx="1469103" cy="4025"/>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7FDDFEE-057D-D048-A6FA-1A36F53295A1}"/>
                </a:ext>
              </a:extLst>
            </p:cNvPr>
            <p:cNvGrpSpPr/>
            <p:nvPr/>
          </p:nvGrpSpPr>
          <p:grpSpPr>
            <a:xfrm>
              <a:off x="5073406" y="4118933"/>
              <a:ext cx="1198514" cy="320634"/>
              <a:chOff x="3661247" y="2544220"/>
              <a:chExt cx="1198514" cy="320634"/>
            </a:xfrm>
          </p:grpSpPr>
          <p:sp>
            <p:nvSpPr>
              <p:cNvPr id="35" name="Triangle 34">
                <a:extLst>
                  <a:ext uri="{FF2B5EF4-FFF2-40B4-BE49-F238E27FC236}">
                    <a16:creationId xmlns:a16="http://schemas.microsoft.com/office/drawing/2014/main" id="{9D8B330C-123D-214C-A142-2A63F9C13315}"/>
                  </a:ext>
                </a:extLst>
              </p:cNvPr>
              <p:cNvSpPr/>
              <p:nvPr/>
            </p:nvSpPr>
            <p:spPr>
              <a:xfrm rot="5400000">
                <a:off x="4104174" y="2578170"/>
                <a:ext cx="320634" cy="25273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36" name="Straight Connector 35">
                <a:extLst>
                  <a:ext uri="{FF2B5EF4-FFF2-40B4-BE49-F238E27FC236}">
                    <a16:creationId xmlns:a16="http://schemas.microsoft.com/office/drawing/2014/main" id="{3E343C60-9084-3743-B4B4-44CA853BC417}"/>
                  </a:ext>
                </a:extLst>
              </p:cNvPr>
              <p:cNvCxnSpPr>
                <a:cxnSpLocks/>
              </p:cNvCxnSpPr>
              <p:nvPr/>
            </p:nvCxnSpPr>
            <p:spPr>
              <a:xfrm>
                <a:off x="3661247" y="2622414"/>
                <a:ext cx="47605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BBBB623-0A72-4E40-84AE-991BD41E215D}"/>
                  </a:ext>
                </a:extLst>
              </p:cNvPr>
              <p:cNvCxnSpPr>
                <a:cxnSpLocks/>
              </p:cNvCxnSpPr>
              <p:nvPr/>
            </p:nvCxnSpPr>
            <p:spPr>
              <a:xfrm>
                <a:off x="3668401" y="2797286"/>
                <a:ext cx="468903"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9E53009-F4F2-794A-9EDD-18778B20524E}"/>
                  </a:ext>
                </a:extLst>
              </p:cNvPr>
              <p:cNvCxnSpPr>
                <a:cxnSpLocks/>
              </p:cNvCxnSpPr>
              <p:nvPr/>
            </p:nvCxnSpPr>
            <p:spPr>
              <a:xfrm>
                <a:off x="4390858" y="2704537"/>
                <a:ext cx="468903" cy="0"/>
              </a:xfrm>
              <a:prstGeom prst="line">
                <a:avLst/>
              </a:prstGeom>
              <a:ln w="25400">
                <a:tailEnd type="oval"/>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C21E62C8-655D-3849-8F15-B5D9262E895C}"/>
                </a:ext>
              </a:extLst>
            </p:cNvPr>
            <p:cNvSpPr/>
            <p:nvPr/>
          </p:nvSpPr>
          <p:spPr>
            <a:xfrm>
              <a:off x="4840179" y="3195216"/>
              <a:ext cx="427512" cy="42454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cxnSp>
          <p:nvCxnSpPr>
            <p:cNvPr id="25" name="Straight Connector 24">
              <a:extLst>
                <a:ext uri="{FF2B5EF4-FFF2-40B4-BE49-F238E27FC236}">
                  <a16:creationId xmlns:a16="http://schemas.microsoft.com/office/drawing/2014/main" id="{85800190-0A9E-0B41-A154-292A4A9AA568}"/>
                </a:ext>
              </a:extLst>
            </p:cNvPr>
            <p:cNvCxnSpPr>
              <a:cxnSpLocks/>
              <a:stCxn id="24" idx="4"/>
            </p:cNvCxnSpPr>
            <p:nvPr/>
          </p:nvCxnSpPr>
          <p:spPr>
            <a:xfrm>
              <a:off x="5053935" y="3619759"/>
              <a:ext cx="0" cy="52850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ABB23A4-7641-DF4B-A40E-D163A2B6EF57}"/>
                </a:ext>
              </a:extLst>
            </p:cNvPr>
            <p:cNvSpPr txBox="1"/>
            <p:nvPr/>
          </p:nvSpPr>
          <p:spPr>
            <a:xfrm>
              <a:off x="4852598" y="3222821"/>
              <a:ext cx="402674" cy="369332"/>
            </a:xfrm>
            <a:prstGeom prst="rect">
              <a:avLst/>
            </a:prstGeom>
            <a:noFill/>
          </p:spPr>
          <p:txBody>
            <a:bodyPr wrap="none" rtlCol="0">
              <a:spAutoFit/>
            </a:bodyPr>
            <a:lstStyle/>
            <a:p>
              <a:r>
                <a:rPr lang="en-IT" dirty="0"/>
                <a:t>dc</a:t>
              </a:r>
            </a:p>
          </p:txBody>
        </p:sp>
        <p:sp>
          <p:nvSpPr>
            <p:cNvPr id="28" name="Freeform 27">
              <a:extLst>
                <a:ext uri="{FF2B5EF4-FFF2-40B4-BE49-F238E27FC236}">
                  <a16:creationId xmlns:a16="http://schemas.microsoft.com/office/drawing/2014/main" id="{65FD89CD-58FE-5E44-83F5-98A3F88F281E}"/>
                </a:ext>
              </a:extLst>
            </p:cNvPr>
            <p:cNvSpPr>
              <a:spLocks/>
            </p:cNvSpPr>
            <p:nvPr/>
          </p:nvSpPr>
          <p:spPr>
            <a:xfrm>
              <a:off x="1811709" y="3827222"/>
              <a:ext cx="792000" cy="108000"/>
            </a:xfrm>
            <a:custGeom>
              <a:avLst/>
              <a:gdLst>
                <a:gd name="connsiteX0" fmla="*/ 0 w 3135086"/>
                <a:gd name="connsiteY0" fmla="*/ 331700 h 688194"/>
                <a:gd name="connsiteX1" fmla="*/ 320634 w 3135086"/>
                <a:gd name="connsiteY1" fmla="*/ 11066 h 688194"/>
                <a:gd name="connsiteX2" fmla="*/ 653143 w 3135086"/>
                <a:gd name="connsiteY2" fmla="*/ 687959 h 688194"/>
                <a:gd name="connsiteX3" fmla="*/ 1080655 w 3135086"/>
                <a:gd name="connsiteY3" fmla="*/ 94193 h 688194"/>
                <a:gd name="connsiteX4" fmla="*/ 1389413 w 3135086"/>
                <a:gd name="connsiteY4" fmla="*/ 652334 h 688194"/>
                <a:gd name="connsiteX5" fmla="*/ 1733797 w 3135086"/>
                <a:gd name="connsiteY5" fmla="*/ 70443 h 688194"/>
                <a:gd name="connsiteX6" fmla="*/ 2078182 w 3135086"/>
                <a:gd name="connsiteY6" fmla="*/ 676084 h 688194"/>
                <a:gd name="connsiteX7" fmla="*/ 2422566 w 3135086"/>
                <a:gd name="connsiteY7" fmla="*/ 82318 h 688194"/>
                <a:gd name="connsiteX8" fmla="*/ 2826327 w 3135086"/>
                <a:gd name="connsiteY8" fmla="*/ 676084 h 688194"/>
                <a:gd name="connsiteX9" fmla="*/ 3135086 w 3135086"/>
                <a:gd name="connsiteY9" fmla="*/ 272323 h 688194"/>
                <a:gd name="connsiteX10" fmla="*/ 3135086 w 3135086"/>
                <a:gd name="connsiteY10" fmla="*/ 272323 h 68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5086" h="688194">
                  <a:moveTo>
                    <a:pt x="0" y="331700"/>
                  </a:moveTo>
                  <a:cubicBezTo>
                    <a:pt x="105888" y="141695"/>
                    <a:pt x="211777" y="-48310"/>
                    <a:pt x="320634" y="11066"/>
                  </a:cubicBezTo>
                  <a:cubicBezTo>
                    <a:pt x="429491" y="70442"/>
                    <a:pt x="526473" y="674105"/>
                    <a:pt x="653143" y="687959"/>
                  </a:cubicBezTo>
                  <a:cubicBezTo>
                    <a:pt x="779813" y="701813"/>
                    <a:pt x="957943" y="100131"/>
                    <a:pt x="1080655" y="94193"/>
                  </a:cubicBezTo>
                  <a:cubicBezTo>
                    <a:pt x="1203367" y="88255"/>
                    <a:pt x="1280556" y="656292"/>
                    <a:pt x="1389413" y="652334"/>
                  </a:cubicBezTo>
                  <a:cubicBezTo>
                    <a:pt x="1498270" y="648376"/>
                    <a:pt x="1619002" y="66485"/>
                    <a:pt x="1733797" y="70443"/>
                  </a:cubicBezTo>
                  <a:cubicBezTo>
                    <a:pt x="1848592" y="74401"/>
                    <a:pt x="1963387" y="674105"/>
                    <a:pt x="2078182" y="676084"/>
                  </a:cubicBezTo>
                  <a:cubicBezTo>
                    <a:pt x="2192977" y="678063"/>
                    <a:pt x="2297875" y="82318"/>
                    <a:pt x="2422566" y="82318"/>
                  </a:cubicBezTo>
                  <a:cubicBezTo>
                    <a:pt x="2547257" y="82318"/>
                    <a:pt x="2707574" y="644417"/>
                    <a:pt x="2826327" y="676084"/>
                  </a:cubicBezTo>
                  <a:cubicBezTo>
                    <a:pt x="2945080" y="707752"/>
                    <a:pt x="3135086" y="272323"/>
                    <a:pt x="3135086" y="272323"/>
                  </a:cubicBezTo>
                  <a:lnTo>
                    <a:pt x="3135086" y="272323"/>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9" name="Freeform 48">
              <a:extLst>
                <a:ext uri="{FF2B5EF4-FFF2-40B4-BE49-F238E27FC236}">
                  <a16:creationId xmlns:a16="http://schemas.microsoft.com/office/drawing/2014/main" id="{49A82178-4FB7-8B4E-B2BC-BBC74FBFB89F}"/>
                </a:ext>
              </a:extLst>
            </p:cNvPr>
            <p:cNvSpPr>
              <a:spLocks/>
            </p:cNvSpPr>
            <p:nvPr/>
          </p:nvSpPr>
          <p:spPr>
            <a:xfrm>
              <a:off x="1812506" y="3132820"/>
              <a:ext cx="792000" cy="598821"/>
            </a:xfrm>
            <a:custGeom>
              <a:avLst/>
              <a:gdLst>
                <a:gd name="connsiteX0" fmla="*/ 0 w 3135086"/>
                <a:gd name="connsiteY0" fmla="*/ 331700 h 688194"/>
                <a:gd name="connsiteX1" fmla="*/ 320634 w 3135086"/>
                <a:gd name="connsiteY1" fmla="*/ 11066 h 688194"/>
                <a:gd name="connsiteX2" fmla="*/ 653143 w 3135086"/>
                <a:gd name="connsiteY2" fmla="*/ 687959 h 688194"/>
                <a:gd name="connsiteX3" fmla="*/ 1080655 w 3135086"/>
                <a:gd name="connsiteY3" fmla="*/ 94193 h 688194"/>
                <a:gd name="connsiteX4" fmla="*/ 1389413 w 3135086"/>
                <a:gd name="connsiteY4" fmla="*/ 652334 h 688194"/>
                <a:gd name="connsiteX5" fmla="*/ 1733797 w 3135086"/>
                <a:gd name="connsiteY5" fmla="*/ 70443 h 688194"/>
                <a:gd name="connsiteX6" fmla="*/ 2078182 w 3135086"/>
                <a:gd name="connsiteY6" fmla="*/ 676084 h 688194"/>
                <a:gd name="connsiteX7" fmla="*/ 2422566 w 3135086"/>
                <a:gd name="connsiteY7" fmla="*/ 82318 h 688194"/>
                <a:gd name="connsiteX8" fmla="*/ 2826327 w 3135086"/>
                <a:gd name="connsiteY8" fmla="*/ 676084 h 688194"/>
                <a:gd name="connsiteX9" fmla="*/ 3135086 w 3135086"/>
                <a:gd name="connsiteY9" fmla="*/ 272323 h 688194"/>
                <a:gd name="connsiteX10" fmla="*/ 3135086 w 3135086"/>
                <a:gd name="connsiteY10" fmla="*/ 272323 h 68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5086" h="688194">
                  <a:moveTo>
                    <a:pt x="0" y="331700"/>
                  </a:moveTo>
                  <a:cubicBezTo>
                    <a:pt x="105888" y="141695"/>
                    <a:pt x="211777" y="-48310"/>
                    <a:pt x="320634" y="11066"/>
                  </a:cubicBezTo>
                  <a:cubicBezTo>
                    <a:pt x="429491" y="70442"/>
                    <a:pt x="526473" y="674105"/>
                    <a:pt x="653143" y="687959"/>
                  </a:cubicBezTo>
                  <a:cubicBezTo>
                    <a:pt x="779813" y="701813"/>
                    <a:pt x="957943" y="100131"/>
                    <a:pt x="1080655" y="94193"/>
                  </a:cubicBezTo>
                  <a:cubicBezTo>
                    <a:pt x="1203367" y="88255"/>
                    <a:pt x="1280556" y="656292"/>
                    <a:pt x="1389413" y="652334"/>
                  </a:cubicBezTo>
                  <a:cubicBezTo>
                    <a:pt x="1498270" y="648376"/>
                    <a:pt x="1619002" y="66485"/>
                    <a:pt x="1733797" y="70443"/>
                  </a:cubicBezTo>
                  <a:cubicBezTo>
                    <a:pt x="1848592" y="74401"/>
                    <a:pt x="1963387" y="674105"/>
                    <a:pt x="2078182" y="676084"/>
                  </a:cubicBezTo>
                  <a:cubicBezTo>
                    <a:pt x="2192977" y="678063"/>
                    <a:pt x="2297875" y="82318"/>
                    <a:pt x="2422566" y="82318"/>
                  </a:cubicBezTo>
                  <a:cubicBezTo>
                    <a:pt x="2547257" y="82318"/>
                    <a:pt x="2707574" y="644417"/>
                    <a:pt x="2826327" y="676084"/>
                  </a:cubicBezTo>
                  <a:cubicBezTo>
                    <a:pt x="2945080" y="707752"/>
                    <a:pt x="3135086" y="272323"/>
                    <a:pt x="3135086" y="272323"/>
                  </a:cubicBezTo>
                  <a:lnTo>
                    <a:pt x="3135086" y="272323"/>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TextBox 7">
              <a:extLst>
                <a:ext uri="{FF2B5EF4-FFF2-40B4-BE49-F238E27FC236}">
                  <a16:creationId xmlns:a16="http://schemas.microsoft.com/office/drawing/2014/main" id="{3016985E-AE97-854B-8467-94C746B45674}"/>
                </a:ext>
              </a:extLst>
            </p:cNvPr>
            <p:cNvSpPr txBox="1"/>
            <p:nvPr/>
          </p:nvSpPr>
          <p:spPr>
            <a:xfrm>
              <a:off x="1024285" y="3188830"/>
              <a:ext cx="708848" cy="369332"/>
            </a:xfrm>
            <a:prstGeom prst="rect">
              <a:avLst/>
            </a:prstGeom>
            <a:noFill/>
          </p:spPr>
          <p:txBody>
            <a:bodyPr wrap="none" rtlCol="0">
              <a:spAutoFit/>
            </a:bodyPr>
            <a:lstStyle/>
            <a:p>
              <a:r>
                <a:rPr lang="en-IT" dirty="0">
                  <a:solidFill>
                    <a:srgbClr val="00B0F0"/>
                  </a:solidFill>
                </a:rPr>
                <a:t>pump</a:t>
              </a:r>
            </a:p>
          </p:txBody>
        </p:sp>
        <p:sp>
          <p:nvSpPr>
            <p:cNvPr id="9" name="TextBox 8">
              <a:extLst>
                <a:ext uri="{FF2B5EF4-FFF2-40B4-BE49-F238E27FC236}">
                  <a16:creationId xmlns:a16="http://schemas.microsoft.com/office/drawing/2014/main" id="{06E03E32-FBE3-B349-B6C2-40A532714199}"/>
                </a:ext>
              </a:extLst>
            </p:cNvPr>
            <p:cNvSpPr txBox="1"/>
            <p:nvPr/>
          </p:nvSpPr>
          <p:spPr>
            <a:xfrm>
              <a:off x="1040517" y="3559467"/>
              <a:ext cx="686406" cy="369332"/>
            </a:xfrm>
            <a:prstGeom prst="rect">
              <a:avLst/>
            </a:prstGeom>
            <a:noFill/>
          </p:spPr>
          <p:txBody>
            <a:bodyPr wrap="none" rtlCol="0">
              <a:spAutoFit/>
            </a:bodyPr>
            <a:lstStyle/>
            <a:p>
              <a:r>
                <a:rPr lang="en-IT" dirty="0">
                  <a:solidFill>
                    <a:srgbClr val="FF0000"/>
                  </a:solidFill>
                </a:rPr>
                <a:t>signal</a:t>
              </a:r>
            </a:p>
          </p:txBody>
        </p:sp>
        <p:cxnSp>
          <p:nvCxnSpPr>
            <p:cNvPr id="50" name="Straight Connector 49">
              <a:extLst>
                <a:ext uri="{FF2B5EF4-FFF2-40B4-BE49-F238E27FC236}">
                  <a16:creationId xmlns:a16="http://schemas.microsoft.com/office/drawing/2014/main" id="{17895A78-0FAB-504F-B4A5-3F73363781FD}"/>
                </a:ext>
              </a:extLst>
            </p:cNvPr>
            <p:cNvCxnSpPr>
              <a:cxnSpLocks/>
              <a:stCxn id="52" idx="6"/>
              <a:endCxn id="46" idx="1"/>
            </p:cNvCxnSpPr>
            <p:nvPr/>
          </p:nvCxnSpPr>
          <p:spPr>
            <a:xfrm>
              <a:off x="3494568" y="4164534"/>
              <a:ext cx="194276" cy="402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071E68FC-B4CC-7B4C-8BD8-15DC32F00FE9}"/>
                </a:ext>
              </a:extLst>
            </p:cNvPr>
            <p:cNvSpPr/>
            <p:nvPr/>
          </p:nvSpPr>
          <p:spPr>
            <a:xfrm>
              <a:off x="3067056" y="3952262"/>
              <a:ext cx="427512" cy="42454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sp>
          <p:nvSpPr>
            <p:cNvPr id="56" name="Arc 55">
              <a:extLst>
                <a:ext uri="{FF2B5EF4-FFF2-40B4-BE49-F238E27FC236}">
                  <a16:creationId xmlns:a16="http://schemas.microsoft.com/office/drawing/2014/main" id="{6AD44F79-EC09-F54A-9981-77BE2CC5EBED}"/>
                </a:ext>
              </a:extLst>
            </p:cNvPr>
            <p:cNvSpPr>
              <a:spLocks noChangeAspect="1"/>
            </p:cNvSpPr>
            <p:nvPr/>
          </p:nvSpPr>
          <p:spPr>
            <a:xfrm>
              <a:off x="3167992" y="4047446"/>
              <a:ext cx="251692" cy="288000"/>
            </a:xfrm>
            <a:prstGeom prst="arc">
              <a:avLst>
                <a:gd name="adj1" fmla="val 11219852"/>
                <a:gd name="adj2" fmla="val 0"/>
              </a:avLst>
            </a:prstGeom>
            <a:ln w="381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cxnSp>
          <p:nvCxnSpPr>
            <p:cNvPr id="57" name="Straight Connector 56">
              <a:extLst>
                <a:ext uri="{FF2B5EF4-FFF2-40B4-BE49-F238E27FC236}">
                  <a16:creationId xmlns:a16="http://schemas.microsoft.com/office/drawing/2014/main" id="{6B5A0817-7AC8-8048-AFEB-48627DE4D47E}"/>
                </a:ext>
              </a:extLst>
            </p:cNvPr>
            <p:cNvCxnSpPr>
              <a:cxnSpLocks/>
              <a:stCxn id="52" idx="0"/>
              <a:endCxn id="63" idx="2"/>
            </p:cNvCxnSpPr>
            <p:nvPr/>
          </p:nvCxnSpPr>
          <p:spPr>
            <a:xfrm flipH="1" flipV="1">
              <a:off x="3280525" y="2821651"/>
              <a:ext cx="287" cy="113061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2" name="Can 61">
              <a:extLst>
                <a:ext uri="{FF2B5EF4-FFF2-40B4-BE49-F238E27FC236}">
                  <a16:creationId xmlns:a16="http://schemas.microsoft.com/office/drawing/2014/main" id="{F7C97227-B13D-1143-A3E7-EFF43E2C35EE}"/>
                </a:ext>
              </a:extLst>
            </p:cNvPr>
            <p:cNvSpPr/>
            <p:nvPr/>
          </p:nvSpPr>
          <p:spPr>
            <a:xfrm>
              <a:off x="3167992" y="3132819"/>
              <a:ext cx="196964" cy="68222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3" name="Rectangle 62">
              <a:extLst>
                <a:ext uri="{FF2B5EF4-FFF2-40B4-BE49-F238E27FC236}">
                  <a16:creationId xmlns:a16="http://schemas.microsoft.com/office/drawing/2014/main" id="{A879EC62-2799-8E44-BCB7-8C79680CAB9D}"/>
                </a:ext>
              </a:extLst>
            </p:cNvPr>
            <p:cNvSpPr/>
            <p:nvPr/>
          </p:nvSpPr>
          <p:spPr>
            <a:xfrm>
              <a:off x="2730480" y="2349618"/>
              <a:ext cx="1100090" cy="472034"/>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T" dirty="0">
                  <a:solidFill>
                    <a:schemeClr val="tx1"/>
                  </a:solidFill>
                </a:rPr>
                <a:t>VNA/SA</a:t>
              </a:r>
            </a:p>
          </p:txBody>
        </p:sp>
        <p:sp>
          <p:nvSpPr>
            <p:cNvPr id="65" name="Freeform 64">
              <a:extLst>
                <a:ext uri="{FF2B5EF4-FFF2-40B4-BE49-F238E27FC236}">
                  <a16:creationId xmlns:a16="http://schemas.microsoft.com/office/drawing/2014/main" id="{B6C380D2-EC6D-0147-A84A-75A5C2532CCF}"/>
                </a:ext>
              </a:extLst>
            </p:cNvPr>
            <p:cNvSpPr>
              <a:spLocks/>
            </p:cNvSpPr>
            <p:nvPr/>
          </p:nvSpPr>
          <p:spPr>
            <a:xfrm rot="16200000">
              <a:off x="3316907" y="3245276"/>
              <a:ext cx="792000" cy="404661"/>
            </a:xfrm>
            <a:custGeom>
              <a:avLst/>
              <a:gdLst>
                <a:gd name="connsiteX0" fmla="*/ 0 w 3135086"/>
                <a:gd name="connsiteY0" fmla="*/ 331700 h 688194"/>
                <a:gd name="connsiteX1" fmla="*/ 320634 w 3135086"/>
                <a:gd name="connsiteY1" fmla="*/ 11066 h 688194"/>
                <a:gd name="connsiteX2" fmla="*/ 653143 w 3135086"/>
                <a:gd name="connsiteY2" fmla="*/ 687959 h 688194"/>
                <a:gd name="connsiteX3" fmla="*/ 1080655 w 3135086"/>
                <a:gd name="connsiteY3" fmla="*/ 94193 h 688194"/>
                <a:gd name="connsiteX4" fmla="*/ 1389413 w 3135086"/>
                <a:gd name="connsiteY4" fmla="*/ 652334 h 688194"/>
                <a:gd name="connsiteX5" fmla="*/ 1733797 w 3135086"/>
                <a:gd name="connsiteY5" fmla="*/ 70443 h 688194"/>
                <a:gd name="connsiteX6" fmla="*/ 2078182 w 3135086"/>
                <a:gd name="connsiteY6" fmla="*/ 676084 h 688194"/>
                <a:gd name="connsiteX7" fmla="*/ 2422566 w 3135086"/>
                <a:gd name="connsiteY7" fmla="*/ 82318 h 688194"/>
                <a:gd name="connsiteX8" fmla="*/ 2826327 w 3135086"/>
                <a:gd name="connsiteY8" fmla="*/ 676084 h 688194"/>
                <a:gd name="connsiteX9" fmla="*/ 3135086 w 3135086"/>
                <a:gd name="connsiteY9" fmla="*/ 272323 h 688194"/>
                <a:gd name="connsiteX10" fmla="*/ 3135086 w 3135086"/>
                <a:gd name="connsiteY10" fmla="*/ 272323 h 68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5086" h="688194">
                  <a:moveTo>
                    <a:pt x="0" y="331700"/>
                  </a:moveTo>
                  <a:cubicBezTo>
                    <a:pt x="105888" y="141695"/>
                    <a:pt x="211777" y="-48310"/>
                    <a:pt x="320634" y="11066"/>
                  </a:cubicBezTo>
                  <a:cubicBezTo>
                    <a:pt x="429491" y="70442"/>
                    <a:pt x="526473" y="674105"/>
                    <a:pt x="653143" y="687959"/>
                  </a:cubicBezTo>
                  <a:cubicBezTo>
                    <a:pt x="779813" y="701813"/>
                    <a:pt x="957943" y="100131"/>
                    <a:pt x="1080655" y="94193"/>
                  </a:cubicBezTo>
                  <a:cubicBezTo>
                    <a:pt x="1203367" y="88255"/>
                    <a:pt x="1280556" y="656292"/>
                    <a:pt x="1389413" y="652334"/>
                  </a:cubicBezTo>
                  <a:cubicBezTo>
                    <a:pt x="1498270" y="648376"/>
                    <a:pt x="1619002" y="66485"/>
                    <a:pt x="1733797" y="70443"/>
                  </a:cubicBezTo>
                  <a:cubicBezTo>
                    <a:pt x="1848592" y="74401"/>
                    <a:pt x="1963387" y="674105"/>
                    <a:pt x="2078182" y="676084"/>
                  </a:cubicBezTo>
                  <a:cubicBezTo>
                    <a:pt x="2192977" y="678063"/>
                    <a:pt x="2297875" y="82318"/>
                    <a:pt x="2422566" y="82318"/>
                  </a:cubicBezTo>
                  <a:cubicBezTo>
                    <a:pt x="2547257" y="82318"/>
                    <a:pt x="2707574" y="644417"/>
                    <a:pt x="2826327" y="676084"/>
                  </a:cubicBezTo>
                  <a:cubicBezTo>
                    <a:pt x="2945080" y="707752"/>
                    <a:pt x="3135086" y="272323"/>
                    <a:pt x="3135086" y="272323"/>
                  </a:cubicBezTo>
                  <a:lnTo>
                    <a:pt x="3135086" y="272323"/>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6" name="Freeform 65">
              <a:extLst>
                <a:ext uri="{FF2B5EF4-FFF2-40B4-BE49-F238E27FC236}">
                  <a16:creationId xmlns:a16="http://schemas.microsoft.com/office/drawing/2014/main" id="{382D7888-B1D4-2D45-A073-9C533816E3DB}"/>
                </a:ext>
              </a:extLst>
            </p:cNvPr>
            <p:cNvSpPr>
              <a:spLocks/>
            </p:cNvSpPr>
            <p:nvPr/>
          </p:nvSpPr>
          <p:spPr>
            <a:xfrm rot="16200000">
              <a:off x="3818646" y="3131811"/>
              <a:ext cx="792000" cy="598821"/>
            </a:xfrm>
            <a:custGeom>
              <a:avLst/>
              <a:gdLst>
                <a:gd name="connsiteX0" fmla="*/ 0 w 3135086"/>
                <a:gd name="connsiteY0" fmla="*/ 331700 h 688194"/>
                <a:gd name="connsiteX1" fmla="*/ 320634 w 3135086"/>
                <a:gd name="connsiteY1" fmla="*/ 11066 h 688194"/>
                <a:gd name="connsiteX2" fmla="*/ 653143 w 3135086"/>
                <a:gd name="connsiteY2" fmla="*/ 687959 h 688194"/>
                <a:gd name="connsiteX3" fmla="*/ 1080655 w 3135086"/>
                <a:gd name="connsiteY3" fmla="*/ 94193 h 688194"/>
                <a:gd name="connsiteX4" fmla="*/ 1389413 w 3135086"/>
                <a:gd name="connsiteY4" fmla="*/ 652334 h 688194"/>
                <a:gd name="connsiteX5" fmla="*/ 1733797 w 3135086"/>
                <a:gd name="connsiteY5" fmla="*/ 70443 h 688194"/>
                <a:gd name="connsiteX6" fmla="*/ 2078182 w 3135086"/>
                <a:gd name="connsiteY6" fmla="*/ 676084 h 688194"/>
                <a:gd name="connsiteX7" fmla="*/ 2422566 w 3135086"/>
                <a:gd name="connsiteY7" fmla="*/ 82318 h 688194"/>
                <a:gd name="connsiteX8" fmla="*/ 2826327 w 3135086"/>
                <a:gd name="connsiteY8" fmla="*/ 676084 h 688194"/>
                <a:gd name="connsiteX9" fmla="*/ 3135086 w 3135086"/>
                <a:gd name="connsiteY9" fmla="*/ 272323 h 688194"/>
                <a:gd name="connsiteX10" fmla="*/ 3135086 w 3135086"/>
                <a:gd name="connsiteY10" fmla="*/ 272323 h 68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5086" h="688194">
                  <a:moveTo>
                    <a:pt x="0" y="331700"/>
                  </a:moveTo>
                  <a:cubicBezTo>
                    <a:pt x="105888" y="141695"/>
                    <a:pt x="211777" y="-48310"/>
                    <a:pt x="320634" y="11066"/>
                  </a:cubicBezTo>
                  <a:cubicBezTo>
                    <a:pt x="429491" y="70442"/>
                    <a:pt x="526473" y="674105"/>
                    <a:pt x="653143" y="687959"/>
                  </a:cubicBezTo>
                  <a:cubicBezTo>
                    <a:pt x="779813" y="701813"/>
                    <a:pt x="957943" y="100131"/>
                    <a:pt x="1080655" y="94193"/>
                  </a:cubicBezTo>
                  <a:cubicBezTo>
                    <a:pt x="1203367" y="88255"/>
                    <a:pt x="1280556" y="656292"/>
                    <a:pt x="1389413" y="652334"/>
                  </a:cubicBezTo>
                  <a:cubicBezTo>
                    <a:pt x="1498270" y="648376"/>
                    <a:pt x="1619002" y="66485"/>
                    <a:pt x="1733797" y="70443"/>
                  </a:cubicBezTo>
                  <a:cubicBezTo>
                    <a:pt x="1848592" y="74401"/>
                    <a:pt x="1963387" y="674105"/>
                    <a:pt x="2078182" y="676084"/>
                  </a:cubicBezTo>
                  <a:cubicBezTo>
                    <a:pt x="2192977" y="678063"/>
                    <a:pt x="2297875" y="82318"/>
                    <a:pt x="2422566" y="82318"/>
                  </a:cubicBezTo>
                  <a:cubicBezTo>
                    <a:pt x="2547257" y="82318"/>
                    <a:pt x="2707574" y="644417"/>
                    <a:pt x="2826327" y="676084"/>
                  </a:cubicBezTo>
                  <a:cubicBezTo>
                    <a:pt x="2945080" y="707752"/>
                    <a:pt x="3135086" y="272323"/>
                    <a:pt x="3135086" y="272323"/>
                  </a:cubicBezTo>
                  <a:lnTo>
                    <a:pt x="3135086" y="272323"/>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60" name="TextBox 59">
            <a:extLst>
              <a:ext uri="{FF2B5EF4-FFF2-40B4-BE49-F238E27FC236}">
                <a16:creationId xmlns:a16="http://schemas.microsoft.com/office/drawing/2014/main" id="{F146E7B5-8D1D-BC47-B111-9766BC000737}"/>
              </a:ext>
            </a:extLst>
          </p:cNvPr>
          <p:cNvSpPr txBox="1"/>
          <p:nvPr/>
        </p:nvSpPr>
        <p:spPr>
          <a:xfrm>
            <a:off x="7055695" y="1912502"/>
            <a:ext cx="3608617" cy="307777"/>
          </a:xfrm>
          <a:prstGeom prst="rect">
            <a:avLst/>
          </a:prstGeom>
          <a:noFill/>
        </p:spPr>
        <p:txBody>
          <a:bodyPr wrap="none" rtlCol="0">
            <a:spAutoFit/>
          </a:bodyPr>
          <a:lstStyle/>
          <a:p>
            <a:r>
              <a:rPr lang="en-IT" sz="1400" dirty="0"/>
              <a:t>Noise reduced from 8K (HEMT) to about 1.3K</a:t>
            </a:r>
          </a:p>
        </p:txBody>
      </p:sp>
      <p:sp>
        <p:nvSpPr>
          <p:cNvPr id="12" name="TextBox 11">
            <a:extLst>
              <a:ext uri="{FF2B5EF4-FFF2-40B4-BE49-F238E27FC236}">
                <a16:creationId xmlns:a16="http://schemas.microsoft.com/office/drawing/2014/main" id="{08213227-1E83-E147-A4B7-3A442CDEB397}"/>
              </a:ext>
            </a:extLst>
          </p:cNvPr>
          <p:cNvSpPr txBox="1"/>
          <p:nvPr/>
        </p:nvSpPr>
        <p:spPr>
          <a:xfrm rot="16200000">
            <a:off x="6260607" y="3027424"/>
            <a:ext cx="1067921" cy="369332"/>
          </a:xfrm>
          <a:prstGeom prst="rect">
            <a:avLst/>
          </a:prstGeom>
          <a:noFill/>
        </p:spPr>
        <p:txBody>
          <a:bodyPr wrap="none" rtlCol="0">
            <a:spAutoFit/>
          </a:bodyPr>
          <a:lstStyle/>
          <a:p>
            <a:r>
              <a:rPr lang="en-IT" dirty="0"/>
              <a:t>Gain (db)</a:t>
            </a:r>
          </a:p>
        </p:txBody>
      </p:sp>
      <p:sp>
        <p:nvSpPr>
          <p:cNvPr id="13" name="TextBox 12">
            <a:extLst>
              <a:ext uri="{FF2B5EF4-FFF2-40B4-BE49-F238E27FC236}">
                <a16:creationId xmlns:a16="http://schemas.microsoft.com/office/drawing/2014/main" id="{2AD6F9C9-6EFB-E74D-821B-480C887AF2A9}"/>
              </a:ext>
            </a:extLst>
          </p:cNvPr>
          <p:cNvSpPr txBox="1"/>
          <p:nvPr/>
        </p:nvSpPr>
        <p:spPr>
          <a:xfrm rot="16200000">
            <a:off x="11292881" y="2983919"/>
            <a:ext cx="1018227" cy="369332"/>
          </a:xfrm>
          <a:prstGeom prst="rect">
            <a:avLst/>
          </a:prstGeom>
          <a:noFill/>
        </p:spPr>
        <p:txBody>
          <a:bodyPr wrap="none" rtlCol="0">
            <a:spAutoFit/>
          </a:bodyPr>
          <a:lstStyle/>
          <a:p>
            <a:r>
              <a:rPr lang="en-IT" dirty="0"/>
              <a:t>T</a:t>
            </a:r>
            <a:r>
              <a:rPr lang="en-IT" baseline="-25000" dirty="0"/>
              <a:t>noise</a:t>
            </a:r>
            <a:r>
              <a:rPr lang="en-IT" dirty="0"/>
              <a:t> (K)</a:t>
            </a:r>
          </a:p>
        </p:txBody>
      </p:sp>
      <p:grpSp>
        <p:nvGrpSpPr>
          <p:cNvPr id="17" name="Group 16">
            <a:extLst>
              <a:ext uri="{FF2B5EF4-FFF2-40B4-BE49-F238E27FC236}">
                <a16:creationId xmlns:a16="http://schemas.microsoft.com/office/drawing/2014/main" id="{868EEA8C-D38F-1E46-959A-19AF7EDFD680}"/>
              </a:ext>
            </a:extLst>
          </p:cNvPr>
          <p:cNvGrpSpPr/>
          <p:nvPr/>
        </p:nvGrpSpPr>
        <p:grpSpPr>
          <a:xfrm>
            <a:off x="3942041" y="4387215"/>
            <a:ext cx="2420678" cy="2121543"/>
            <a:chOff x="3298449" y="1847005"/>
            <a:chExt cx="2420678" cy="2121543"/>
          </a:xfrm>
        </p:grpSpPr>
        <p:grpSp>
          <p:nvGrpSpPr>
            <p:cNvPr id="11" name="Group 10">
              <a:extLst>
                <a:ext uri="{FF2B5EF4-FFF2-40B4-BE49-F238E27FC236}">
                  <a16:creationId xmlns:a16="http://schemas.microsoft.com/office/drawing/2014/main" id="{98A4F101-46E2-C14A-893A-E85A9FEDDED8}"/>
                </a:ext>
              </a:extLst>
            </p:cNvPr>
            <p:cNvGrpSpPr/>
            <p:nvPr/>
          </p:nvGrpSpPr>
          <p:grpSpPr>
            <a:xfrm>
              <a:off x="3298449" y="1847005"/>
              <a:ext cx="2420678" cy="2121543"/>
              <a:chOff x="3155947" y="1835130"/>
              <a:chExt cx="2420678" cy="2121543"/>
            </a:xfrm>
          </p:grpSpPr>
          <p:pic>
            <p:nvPicPr>
              <p:cNvPr id="5" name="Picture 4" descr="Chart, histogram&#10;&#10;Description automatically generated">
                <a:extLst>
                  <a:ext uri="{FF2B5EF4-FFF2-40B4-BE49-F238E27FC236}">
                    <a16:creationId xmlns:a16="http://schemas.microsoft.com/office/drawing/2014/main" id="{2115686E-07E7-6F4F-B182-F0848BE5B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982" y="2109173"/>
                <a:ext cx="1951739" cy="1691510"/>
              </a:xfrm>
              <a:prstGeom prst="rect">
                <a:avLst/>
              </a:prstGeom>
            </p:spPr>
          </p:pic>
          <p:sp>
            <p:nvSpPr>
              <p:cNvPr id="6" name="TextBox 5">
                <a:extLst>
                  <a:ext uri="{FF2B5EF4-FFF2-40B4-BE49-F238E27FC236}">
                    <a16:creationId xmlns:a16="http://schemas.microsoft.com/office/drawing/2014/main" id="{9E3C9139-20B0-5843-BAA4-DC58A4EDC090}"/>
                  </a:ext>
                </a:extLst>
              </p:cNvPr>
              <p:cNvSpPr txBox="1"/>
              <p:nvPr/>
            </p:nvSpPr>
            <p:spPr>
              <a:xfrm rot="16200000">
                <a:off x="2989251" y="2586302"/>
                <a:ext cx="515655" cy="182264"/>
              </a:xfrm>
              <a:prstGeom prst="rect">
                <a:avLst/>
              </a:prstGeom>
              <a:noFill/>
            </p:spPr>
            <p:txBody>
              <a:bodyPr wrap="none" rtlCol="0">
                <a:spAutoFit/>
              </a:bodyPr>
              <a:lstStyle/>
              <a:p>
                <a:r>
                  <a:rPr lang="en-IT" sz="1400" dirty="0"/>
                  <a:t>Gain (db)</a:t>
                </a:r>
              </a:p>
            </p:txBody>
          </p:sp>
          <p:sp>
            <p:nvSpPr>
              <p:cNvPr id="7" name="TextBox 6">
                <a:extLst>
                  <a:ext uri="{FF2B5EF4-FFF2-40B4-BE49-F238E27FC236}">
                    <a16:creationId xmlns:a16="http://schemas.microsoft.com/office/drawing/2014/main" id="{8BE37D54-E1DF-DC45-B61B-9B3D381604CA}"/>
                  </a:ext>
                </a:extLst>
              </p:cNvPr>
              <p:cNvSpPr txBox="1"/>
              <p:nvPr/>
            </p:nvSpPr>
            <p:spPr>
              <a:xfrm>
                <a:off x="4116015" y="3774409"/>
                <a:ext cx="853375" cy="182264"/>
              </a:xfrm>
              <a:prstGeom prst="rect">
                <a:avLst/>
              </a:prstGeom>
              <a:noFill/>
            </p:spPr>
            <p:txBody>
              <a:bodyPr wrap="none" rtlCol="0">
                <a:spAutoFit/>
              </a:bodyPr>
              <a:lstStyle/>
              <a:p>
                <a:r>
                  <a:rPr lang="en-GB" sz="1400" dirty="0"/>
                  <a:t>F</a:t>
                </a:r>
                <a:r>
                  <a:rPr lang="en-IT" sz="1400" dirty="0"/>
                  <a:t>requency (GHz)</a:t>
                </a:r>
              </a:p>
            </p:txBody>
          </p:sp>
          <p:sp>
            <p:nvSpPr>
              <p:cNvPr id="15" name="TextBox 14">
                <a:extLst>
                  <a:ext uri="{FF2B5EF4-FFF2-40B4-BE49-F238E27FC236}">
                    <a16:creationId xmlns:a16="http://schemas.microsoft.com/office/drawing/2014/main" id="{FFDFB025-097E-E34F-B1D9-B88865E3F2CE}"/>
                  </a:ext>
                </a:extLst>
              </p:cNvPr>
              <p:cNvSpPr txBox="1"/>
              <p:nvPr/>
            </p:nvSpPr>
            <p:spPr>
              <a:xfrm>
                <a:off x="3290422" y="1835130"/>
                <a:ext cx="2286203" cy="276999"/>
              </a:xfrm>
              <a:prstGeom prst="rect">
                <a:avLst/>
              </a:prstGeom>
              <a:noFill/>
            </p:spPr>
            <p:txBody>
              <a:bodyPr wrap="none" rtlCol="0">
                <a:spAutoFit/>
              </a:bodyPr>
              <a:lstStyle/>
              <a:p>
                <a:r>
                  <a:rPr lang="en-IT" sz="1200" dirty="0"/>
                  <a:t>20 db Gain and 10 MHz bandwith</a:t>
                </a:r>
              </a:p>
            </p:txBody>
          </p:sp>
        </p:grpSp>
        <p:cxnSp>
          <p:nvCxnSpPr>
            <p:cNvPr id="18" name="Straight Connector 17">
              <a:extLst>
                <a:ext uri="{FF2B5EF4-FFF2-40B4-BE49-F238E27FC236}">
                  <a16:creationId xmlns:a16="http://schemas.microsoft.com/office/drawing/2014/main" id="{5CB7DEF6-C8A6-AE4E-9167-4C50DA8F46A8}"/>
                </a:ext>
              </a:extLst>
            </p:cNvPr>
            <p:cNvCxnSpPr/>
            <p:nvPr/>
          </p:nvCxnSpPr>
          <p:spPr>
            <a:xfrm>
              <a:off x="3942608" y="2997332"/>
              <a:ext cx="1411828"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39B343A-7177-834D-B285-3685AEF03F76}"/>
                </a:ext>
              </a:extLst>
            </p:cNvPr>
            <p:cNvSpPr txBox="1"/>
            <p:nvPr/>
          </p:nvSpPr>
          <p:spPr>
            <a:xfrm>
              <a:off x="4878379" y="2719990"/>
              <a:ext cx="595035" cy="307777"/>
            </a:xfrm>
            <a:prstGeom prst="rect">
              <a:avLst/>
            </a:prstGeom>
            <a:noFill/>
          </p:spPr>
          <p:txBody>
            <a:bodyPr wrap="none" rtlCol="0">
              <a:spAutoFit/>
            </a:bodyPr>
            <a:lstStyle/>
            <a:p>
              <a:r>
                <a:rPr lang="en-IT" sz="1400" dirty="0"/>
                <a:t>20 db</a:t>
              </a:r>
            </a:p>
          </p:txBody>
        </p:sp>
        <p:cxnSp>
          <p:nvCxnSpPr>
            <p:cNvPr id="30" name="Straight Connector 29">
              <a:extLst>
                <a:ext uri="{FF2B5EF4-FFF2-40B4-BE49-F238E27FC236}">
                  <a16:creationId xmlns:a16="http://schemas.microsoft.com/office/drawing/2014/main" id="{75D9C771-CCBF-6944-80B2-9C990013A5B7}"/>
                </a:ext>
              </a:extLst>
            </p:cNvPr>
            <p:cNvCxnSpPr/>
            <p:nvPr/>
          </p:nvCxnSpPr>
          <p:spPr>
            <a:xfrm>
              <a:off x="4437546" y="3253050"/>
              <a:ext cx="336687" cy="0"/>
            </a:xfrm>
            <a:prstGeom prst="line">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747FEF-C34E-1246-968D-38EF5CFD156D}"/>
                </a:ext>
              </a:extLst>
            </p:cNvPr>
            <p:cNvSpPr txBox="1"/>
            <p:nvPr/>
          </p:nvSpPr>
          <p:spPr>
            <a:xfrm>
              <a:off x="4258517" y="3252353"/>
              <a:ext cx="678391" cy="276999"/>
            </a:xfrm>
            <a:prstGeom prst="rect">
              <a:avLst/>
            </a:prstGeom>
            <a:noFill/>
          </p:spPr>
          <p:txBody>
            <a:bodyPr wrap="none" rtlCol="0">
              <a:spAutoFit/>
            </a:bodyPr>
            <a:lstStyle/>
            <a:p>
              <a:r>
                <a:rPr lang="en-IT" sz="1200" dirty="0"/>
                <a:t>20 MHz</a:t>
              </a:r>
            </a:p>
          </p:txBody>
        </p:sp>
        <p:sp>
          <p:nvSpPr>
            <p:cNvPr id="32" name="TextBox 31">
              <a:extLst>
                <a:ext uri="{FF2B5EF4-FFF2-40B4-BE49-F238E27FC236}">
                  <a16:creationId xmlns:a16="http://schemas.microsoft.com/office/drawing/2014/main" id="{C3E99FFD-2703-8D4D-BEE0-84825C8020C2}"/>
                </a:ext>
              </a:extLst>
            </p:cNvPr>
            <p:cNvSpPr txBox="1"/>
            <p:nvPr/>
          </p:nvSpPr>
          <p:spPr>
            <a:xfrm>
              <a:off x="4617056" y="2217621"/>
              <a:ext cx="838691" cy="261610"/>
            </a:xfrm>
            <a:prstGeom prst="rect">
              <a:avLst/>
            </a:prstGeom>
            <a:noFill/>
          </p:spPr>
          <p:txBody>
            <a:bodyPr wrap="none" rtlCol="0">
              <a:spAutoFit/>
            </a:bodyPr>
            <a:lstStyle/>
            <a:p>
              <a:r>
                <a:rPr lang="en-GB" sz="1100" dirty="0">
                  <a:latin typeface="Symbol" pitchFamily="2" charset="2"/>
                </a:rPr>
                <a:t>n</a:t>
              </a:r>
              <a:r>
                <a:rPr lang="en-IT" sz="1100" dirty="0">
                  <a:latin typeface="Symbol" pitchFamily="2" charset="2"/>
                </a:rPr>
                <a:t>≃</a:t>
              </a:r>
              <a:r>
                <a:rPr lang="en-IT" sz="1100" dirty="0"/>
                <a:t>12 GHz</a:t>
              </a:r>
            </a:p>
          </p:txBody>
        </p:sp>
      </p:grpSp>
      <p:sp>
        <p:nvSpPr>
          <p:cNvPr id="2" name="Slide Number Placeholder 1">
            <a:extLst>
              <a:ext uri="{FF2B5EF4-FFF2-40B4-BE49-F238E27FC236}">
                <a16:creationId xmlns:a16="http://schemas.microsoft.com/office/drawing/2014/main" id="{25D59B3E-245D-3441-87F5-5DE31DA48D90}"/>
              </a:ext>
            </a:extLst>
          </p:cNvPr>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61" name="Content Placeholder 4" descr="A picture containing text&#10;&#10;Description automatically generated">
            <a:extLst>
              <a:ext uri="{FF2B5EF4-FFF2-40B4-BE49-F238E27FC236}">
                <a16:creationId xmlns:a16="http://schemas.microsoft.com/office/drawing/2014/main" id="{A082DFD3-5449-8B40-949E-99D76ADFC73D}"/>
              </a:ext>
            </a:extLst>
          </p:cNvPr>
          <p:cNvPicPr>
            <a:picLocks noChangeAspect="1"/>
          </p:cNvPicPr>
          <p:nvPr/>
        </p:nvPicPr>
        <p:blipFill rotWithShape="1">
          <a:blip r:embed="rId4"/>
          <a:srcRect l="19494" t="75852" r="51792" b="8096"/>
          <a:stretch/>
        </p:blipFill>
        <p:spPr>
          <a:xfrm rot="10800000">
            <a:off x="7473710" y="5207977"/>
            <a:ext cx="2279581" cy="720000"/>
          </a:xfrm>
          <a:prstGeom prst="rect">
            <a:avLst/>
          </a:prstGeom>
        </p:spPr>
      </p:pic>
      <p:pic>
        <p:nvPicPr>
          <p:cNvPr id="14" name="Picture 13">
            <a:extLst>
              <a:ext uri="{FF2B5EF4-FFF2-40B4-BE49-F238E27FC236}">
                <a16:creationId xmlns:a16="http://schemas.microsoft.com/office/drawing/2014/main" id="{C55E6D88-52E6-7047-ACD3-D8BE6B58371B}"/>
              </a:ext>
            </a:extLst>
          </p:cNvPr>
          <p:cNvPicPr>
            <a:picLocks noChangeAspect="1"/>
          </p:cNvPicPr>
          <p:nvPr/>
        </p:nvPicPr>
        <p:blipFill>
          <a:blip r:embed="rId5"/>
          <a:stretch>
            <a:fillRect/>
          </a:stretch>
        </p:blipFill>
        <p:spPr>
          <a:xfrm>
            <a:off x="318185" y="4282423"/>
            <a:ext cx="3595618" cy="2340000"/>
          </a:xfrm>
          <a:prstGeom prst="rect">
            <a:avLst/>
          </a:prstGeom>
        </p:spPr>
      </p:pic>
      <p:pic>
        <p:nvPicPr>
          <p:cNvPr id="58" name="Picture 57">
            <a:extLst>
              <a:ext uri="{FF2B5EF4-FFF2-40B4-BE49-F238E27FC236}">
                <a16:creationId xmlns:a16="http://schemas.microsoft.com/office/drawing/2014/main" id="{D54E33DC-1956-F44D-83E3-68FDBC332589}"/>
              </a:ext>
            </a:extLst>
          </p:cNvPr>
          <p:cNvPicPr>
            <a:picLocks noChangeAspect="1"/>
          </p:cNvPicPr>
          <p:nvPr/>
        </p:nvPicPr>
        <p:blipFill>
          <a:blip r:embed="rId6"/>
          <a:stretch>
            <a:fillRect/>
          </a:stretch>
        </p:blipFill>
        <p:spPr>
          <a:xfrm>
            <a:off x="10017887" y="5387978"/>
            <a:ext cx="917843" cy="540000"/>
          </a:xfrm>
          <a:prstGeom prst="rect">
            <a:avLst/>
          </a:prstGeom>
        </p:spPr>
      </p:pic>
      <p:sp>
        <p:nvSpPr>
          <p:cNvPr id="4" name="TextBox 3">
            <a:extLst>
              <a:ext uri="{FF2B5EF4-FFF2-40B4-BE49-F238E27FC236}">
                <a16:creationId xmlns:a16="http://schemas.microsoft.com/office/drawing/2014/main" id="{1D1F02DD-9AF7-5247-BA46-E68602C13984}"/>
              </a:ext>
            </a:extLst>
          </p:cNvPr>
          <p:cNvSpPr txBox="1"/>
          <p:nvPr/>
        </p:nvSpPr>
        <p:spPr>
          <a:xfrm>
            <a:off x="9954376" y="5191471"/>
            <a:ext cx="1170513" cy="246221"/>
          </a:xfrm>
          <a:prstGeom prst="rect">
            <a:avLst/>
          </a:prstGeom>
          <a:noFill/>
        </p:spPr>
        <p:txBody>
          <a:bodyPr wrap="none" rtlCol="0">
            <a:spAutoFit/>
          </a:bodyPr>
          <a:lstStyle/>
          <a:p>
            <a:r>
              <a:rPr lang="en-IT" sz="1000" dirty="0"/>
              <a:t>Collaboration with</a:t>
            </a:r>
          </a:p>
        </p:txBody>
      </p:sp>
      <p:pic>
        <p:nvPicPr>
          <p:cNvPr id="10" name="Picture 9">
            <a:extLst>
              <a:ext uri="{FF2B5EF4-FFF2-40B4-BE49-F238E27FC236}">
                <a16:creationId xmlns:a16="http://schemas.microsoft.com/office/drawing/2014/main" id="{5C2AE391-15ED-D685-FC30-47B6D640D940}"/>
              </a:ext>
            </a:extLst>
          </p:cNvPr>
          <p:cNvPicPr>
            <a:picLocks noChangeAspect="1"/>
          </p:cNvPicPr>
          <p:nvPr/>
        </p:nvPicPr>
        <p:blipFill>
          <a:blip r:embed="rId7"/>
          <a:stretch>
            <a:fillRect/>
          </a:stretch>
        </p:blipFill>
        <p:spPr>
          <a:xfrm>
            <a:off x="458712" y="2063581"/>
            <a:ext cx="828000" cy="828000"/>
          </a:xfrm>
          <a:prstGeom prst="rect">
            <a:avLst/>
          </a:prstGeom>
        </p:spPr>
      </p:pic>
    </p:spTree>
    <p:extLst>
      <p:ext uri="{BB962C8B-B14F-4D97-AF65-F5344CB8AC3E}">
        <p14:creationId xmlns:p14="http://schemas.microsoft.com/office/powerpoint/2010/main" val="3509755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A441E7-ED59-6A8F-70AA-794531C3069B}"/>
              </a:ext>
            </a:extLst>
          </p:cNvPr>
          <p:cNvSpPr>
            <a:spLocks noGrp="1"/>
          </p:cNvSpPr>
          <p:nvPr>
            <p:ph type="sldNum" sz="quarter" idx="12"/>
          </p:nvPr>
        </p:nvSpPr>
        <p:spPr/>
        <p:txBody>
          <a:bodyPr/>
          <a:lstStyle/>
          <a:p>
            <a:fld id="{D57F1E4F-1CFF-5643-939E-217C01CDF565}" type="slidenum">
              <a:rPr lang="en-US" smtClean="0"/>
              <a:pPr/>
              <a:t>25</a:t>
            </a:fld>
            <a:endParaRPr lang="en-US" dirty="0"/>
          </a:p>
        </p:txBody>
      </p:sp>
      <p:grpSp>
        <p:nvGrpSpPr>
          <p:cNvPr id="3" name="Group 2">
            <a:extLst>
              <a:ext uri="{FF2B5EF4-FFF2-40B4-BE49-F238E27FC236}">
                <a16:creationId xmlns:a16="http://schemas.microsoft.com/office/drawing/2014/main" id="{554A6A83-EDC5-A16C-E252-EF47E50A9516}"/>
              </a:ext>
            </a:extLst>
          </p:cNvPr>
          <p:cNvGrpSpPr/>
          <p:nvPr/>
        </p:nvGrpSpPr>
        <p:grpSpPr>
          <a:xfrm>
            <a:off x="631976" y="2032378"/>
            <a:ext cx="5797424" cy="1409905"/>
            <a:chOff x="4089921" y="1690688"/>
            <a:chExt cx="5797424" cy="1409905"/>
          </a:xfrm>
        </p:grpSpPr>
        <p:sp>
          <p:nvSpPr>
            <p:cNvPr id="4" name="Parallelogram 3">
              <a:extLst>
                <a:ext uri="{FF2B5EF4-FFF2-40B4-BE49-F238E27FC236}">
                  <a16:creationId xmlns:a16="http://schemas.microsoft.com/office/drawing/2014/main" id="{BE4902FA-CE0C-E64B-C8C1-F15B3655702F}"/>
                </a:ext>
              </a:extLst>
            </p:cNvPr>
            <p:cNvSpPr/>
            <p:nvPr/>
          </p:nvSpPr>
          <p:spPr>
            <a:xfrm>
              <a:off x="5926119" y="2143694"/>
              <a:ext cx="2357307" cy="9227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 name="Parallelogram 4">
              <a:extLst>
                <a:ext uri="{FF2B5EF4-FFF2-40B4-BE49-F238E27FC236}">
                  <a16:creationId xmlns:a16="http://schemas.microsoft.com/office/drawing/2014/main" id="{5CCFCD14-376C-45E2-1D60-7047A65C2A80}"/>
                </a:ext>
              </a:extLst>
            </p:cNvPr>
            <p:cNvSpPr/>
            <p:nvPr/>
          </p:nvSpPr>
          <p:spPr>
            <a:xfrm>
              <a:off x="5877184" y="2312872"/>
              <a:ext cx="2357307" cy="9227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Parallelogram 5">
              <a:extLst>
                <a:ext uri="{FF2B5EF4-FFF2-40B4-BE49-F238E27FC236}">
                  <a16:creationId xmlns:a16="http://schemas.microsoft.com/office/drawing/2014/main" id="{9BC41583-DAAA-1F47-8AFA-9C9B9DBD61F6}"/>
                </a:ext>
              </a:extLst>
            </p:cNvPr>
            <p:cNvSpPr/>
            <p:nvPr/>
          </p:nvSpPr>
          <p:spPr>
            <a:xfrm>
              <a:off x="5843627" y="2480652"/>
              <a:ext cx="2357307" cy="9227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TextBox 6">
              <a:extLst>
                <a:ext uri="{FF2B5EF4-FFF2-40B4-BE49-F238E27FC236}">
                  <a16:creationId xmlns:a16="http://schemas.microsoft.com/office/drawing/2014/main" id="{FA0CB495-1986-610A-62DF-6D1AB17A694B}"/>
                </a:ext>
              </a:extLst>
            </p:cNvPr>
            <p:cNvSpPr txBox="1"/>
            <p:nvPr/>
          </p:nvSpPr>
          <p:spPr>
            <a:xfrm>
              <a:off x="6681128" y="1690688"/>
              <a:ext cx="731290" cy="369332"/>
            </a:xfrm>
            <a:prstGeom prst="rect">
              <a:avLst/>
            </a:prstGeom>
            <a:noFill/>
          </p:spPr>
          <p:txBody>
            <a:bodyPr wrap="none" rtlCol="0">
              <a:spAutoFit/>
            </a:bodyPr>
            <a:lstStyle/>
            <a:p>
              <a:r>
                <a:rPr lang="en-IT" dirty="0"/>
                <a:t>L=</a:t>
              </a:r>
              <a:r>
                <a:rPr lang="en-IT" dirty="0">
                  <a:latin typeface="Symbol" pitchFamily="2" charset="2"/>
                </a:rPr>
                <a:t>l</a:t>
              </a:r>
              <a:r>
                <a:rPr lang="en-IT" dirty="0"/>
                <a:t>/4</a:t>
              </a:r>
            </a:p>
          </p:txBody>
        </p:sp>
        <p:cxnSp>
          <p:nvCxnSpPr>
            <p:cNvPr id="8" name="Straight Connector 7">
              <a:extLst>
                <a:ext uri="{FF2B5EF4-FFF2-40B4-BE49-F238E27FC236}">
                  <a16:creationId xmlns:a16="http://schemas.microsoft.com/office/drawing/2014/main" id="{E20A8533-9523-FAD8-E701-5250921A82BD}"/>
                </a:ext>
              </a:extLst>
            </p:cNvPr>
            <p:cNvCxnSpPr>
              <a:cxnSpLocks/>
            </p:cNvCxnSpPr>
            <p:nvPr/>
          </p:nvCxnSpPr>
          <p:spPr>
            <a:xfrm flipV="1">
              <a:off x="8234491" y="2359011"/>
              <a:ext cx="312139"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2D83C0-2154-D95A-4886-49B34AD85324}"/>
                </a:ext>
              </a:extLst>
            </p:cNvPr>
            <p:cNvCxnSpPr>
              <a:cxnSpLocks/>
            </p:cNvCxnSpPr>
            <p:nvPr/>
          </p:nvCxnSpPr>
          <p:spPr>
            <a:xfrm flipV="1">
              <a:off x="8555404" y="2748677"/>
              <a:ext cx="0" cy="2557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AA5E75-4977-4BCC-9995-2D22A80805AC}"/>
                </a:ext>
              </a:extLst>
            </p:cNvPr>
            <p:cNvCxnSpPr>
              <a:cxnSpLocks/>
            </p:cNvCxnSpPr>
            <p:nvPr/>
          </p:nvCxnSpPr>
          <p:spPr>
            <a:xfrm>
              <a:off x="8408570" y="3012845"/>
              <a:ext cx="280761"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9F7E7D-5AE7-6793-E019-5E645FAB969E}"/>
                </a:ext>
              </a:extLst>
            </p:cNvPr>
            <p:cNvCxnSpPr>
              <a:cxnSpLocks/>
            </p:cNvCxnSpPr>
            <p:nvPr/>
          </p:nvCxnSpPr>
          <p:spPr>
            <a:xfrm>
              <a:off x="8475978" y="3100593"/>
              <a:ext cx="1403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E73E7A-4713-C5BA-E525-417DEE33518F}"/>
                </a:ext>
              </a:extLst>
            </p:cNvPr>
            <p:cNvCxnSpPr>
              <a:cxnSpLocks/>
            </p:cNvCxnSpPr>
            <p:nvPr/>
          </p:nvCxnSpPr>
          <p:spPr>
            <a:xfrm flipV="1">
              <a:off x="5555810" y="2364603"/>
              <a:ext cx="312139"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3EA4269-BE82-9A70-6280-3B49CC90188D}"/>
                </a:ext>
              </a:extLst>
            </p:cNvPr>
            <p:cNvCxnSpPr>
              <a:cxnSpLocks/>
            </p:cNvCxnSpPr>
            <p:nvPr/>
          </p:nvCxnSpPr>
          <p:spPr>
            <a:xfrm flipV="1">
              <a:off x="5553030" y="2240164"/>
              <a:ext cx="0" cy="2404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6801DC7-727D-6431-4FE6-32263B3C19D6}"/>
                </a:ext>
              </a:extLst>
            </p:cNvPr>
            <p:cNvCxnSpPr>
              <a:cxnSpLocks/>
            </p:cNvCxnSpPr>
            <p:nvPr/>
          </p:nvCxnSpPr>
          <p:spPr>
            <a:xfrm flipV="1">
              <a:off x="5453760" y="2233173"/>
              <a:ext cx="0" cy="2404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ACC97A-DFCB-BA00-8C25-D40869B90BB0}"/>
                </a:ext>
              </a:extLst>
            </p:cNvPr>
            <p:cNvCxnSpPr>
              <a:cxnSpLocks/>
            </p:cNvCxnSpPr>
            <p:nvPr/>
          </p:nvCxnSpPr>
          <p:spPr>
            <a:xfrm flipH="1">
              <a:off x="5234468" y="2363202"/>
              <a:ext cx="2192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869CEE-85C4-A58B-1500-CE396F145C61}"/>
                </a:ext>
              </a:extLst>
            </p:cNvPr>
            <p:cNvSpPr txBox="1"/>
            <p:nvPr/>
          </p:nvSpPr>
          <p:spPr>
            <a:xfrm>
              <a:off x="5344114" y="2487642"/>
              <a:ext cx="373820" cy="369332"/>
            </a:xfrm>
            <a:prstGeom prst="rect">
              <a:avLst/>
            </a:prstGeom>
            <a:noFill/>
          </p:spPr>
          <p:txBody>
            <a:bodyPr wrap="none" rtlCol="0">
              <a:spAutoFit/>
            </a:bodyPr>
            <a:lstStyle/>
            <a:p>
              <a:r>
                <a:rPr lang="en-IT" dirty="0"/>
                <a:t>C</a:t>
              </a:r>
              <a:r>
                <a:rPr lang="en-IT" baseline="-25000" dirty="0"/>
                <a:t>c</a:t>
              </a:r>
            </a:p>
          </p:txBody>
        </p:sp>
        <p:sp>
          <p:nvSpPr>
            <p:cNvPr id="17" name="Can 16">
              <a:extLst>
                <a:ext uri="{FF2B5EF4-FFF2-40B4-BE49-F238E27FC236}">
                  <a16:creationId xmlns:a16="http://schemas.microsoft.com/office/drawing/2014/main" id="{B67158C2-0CEA-D490-C72B-73F4D9565CEE}"/>
                </a:ext>
              </a:extLst>
            </p:cNvPr>
            <p:cNvSpPr/>
            <p:nvPr/>
          </p:nvSpPr>
          <p:spPr>
            <a:xfrm rot="5400000">
              <a:off x="4590466" y="1784362"/>
              <a:ext cx="151001" cy="115209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TextBox 17">
              <a:extLst>
                <a:ext uri="{FF2B5EF4-FFF2-40B4-BE49-F238E27FC236}">
                  <a16:creationId xmlns:a16="http://schemas.microsoft.com/office/drawing/2014/main" id="{EC33D5D4-3343-E638-2F6E-AC570537E214}"/>
                </a:ext>
              </a:extLst>
            </p:cNvPr>
            <p:cNvSpPr txBox="1"/>
            <p:nvPr/>
          </p:nvSpPr>
          <p:spPr>
            <a:xfrm>
              <a:off x="4480659" y="2430124"/>
              <a:ext cx="370614" cy="369332"/>
            </a:xfrm>
            <a:prstGeom prst="rect">
              <a:avLst/>
            </a:prstGeom>
            <a:noFill/>
          </p:spPr>
          <p:txBody>
            <a:bodyPr wrap="none" rtlCol="0">
              <a:spAutoFit/>
            </a:bodyPr>
            <a:lstStyle/>
            <a:p>
              <a:r>
                <a:rPr lang="en-IT" dirty="0"/>
                <a:t>Z</a:t>
              </a:r>
              <a:r>
                <a:rPr lang="en-IT" baseline="-25000" dirty="0"/>
                <a:t>0</a:t>
              </a:r>
            </a:p>
          </p:txBody>
        </p:sp>
        <p:sp>
          <p:nvSpPr>
            <p:cNvPr id="19" name="Oval 18">
              <a:extLst>
                <a:ext uri="{FF2B5EF4-FFF2-40B4-BE49-F238E27FC236}">
                  <a16:creationId xmlns:a16="http://schemas.microsoft.com/office/drawing/2014/main" id="{E7998B2B-8A82-F174-9D93-37A1C3D96277}"/>
                </a:ext>
              </a:extLst>
            </p:cNvPr>
            <p:cNvSpPr/>
            <p:nvPr/>
          </p:nvSpPr>
          <p:spPr>
            <a:xfrm>
              <a:off x="8420168" y="2480652"/>
              <a:ext cx="252000" cy="252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cxnSp>
          <p:nvCxnSpPr>
            <p:cNvPr id="20" name="Straight Connector 19">
              <a:extLst>
                <a:ext uri="{FF2B5EF4-FFF2-40B4-BE49-F238E27FC236}">
                  <a16:creationId xmlns:a16="http://schemas.microsoft.com/office/drawing/2014/main" id="{72A371DB-12BD-E9EF-C4A1-F2EB7216E4C4}"/>
                </a:ext>
              </a:extLst>
            </p:cNvPr>
            <p:cNvCxnSpPr>
              <a:cxnSpLocks/>
            </p:cNvCxnSpPr>
            <p:nvPr/>
          </p:nvCxnSpPr>
          <p:spPr>
            <a:xfrm flipV="1">
              <a:off x="8546630" y="2359011"/>
              <a:ext cx="0" cy="1055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5BA1C2-5117-3AED-4F4E-F6C9845004BC}"/>
                </a:ext>
              </a:extLst>
            </p:cNvPr>
            <p:cNvCxnSpPr>
              <a:cxnSpLocks/>
            </p:cNvCxnSpPr>
            <p:nvPr/>
          </p:nvCxnSpPr>
          <p:spPr>
            <a:xfrm flipV="1">
              <a:off x="8385684" y="2581765"/>
              <a:ext cx="125537" cy="824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1669D9-53AE-CE70-BE67-06B9FDD4E6B8}"/>
                </a:ext>
              </a:extLst>
            </p:cNvPr>
            <p:cNvCxnSpPr>
              <a:cxnSpLocks/>
            </p:cNvCxnSpPr>
            <p:nvPr/>
          </p:nvCxnSpPr>
          <p:spPr>
            <a:xfrm flipH="1" flipV="1">
              <a:off x="8388369" y="2581767"/>
              <a:ext cx="106074" cy="824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E420223-8218-3A57-CD6C-C07A772B89EB}"/>
                </a:ext>
              </a:extLst>
            </p:cNvPr>
            <p:cNvCxnSpPr>
              <a:cxnSpLocks/>
            </p:cNvCxnSpPr>
            <p:nvPr/>
          </p:nvCxnSpPr>
          <p:spPr>
            <a:xfrm flipV="1">
              <a:off x="8616446" y="2572929"/>
              <a:ext cx="125537" cy="824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056DD8-666F-AEE2-D519-5F1FCD94B024}"/>
                </a:ext>
              </a:extLst>
            </p:cNvPr>
            <p:cNvCxnSpPr>
              <a:cxnSpLocks/>
            </p:cNvCxnSpPr>
            <p:nvPr/>
          </p:nvCxnSpPr>
          <p:spPr>
            <a:xfrm flipH="1" flipV="1">
              <a:off x="8619131" y="2572931"/>
              <a:ext cx="106074" cy="8249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reeform 24">
              <a:extLst>
                <a:ext uri="{FF2B5EF4-FFF2-40B4-BE49-F238E27FC236}">
                  <a16:creationId xmlns:a16="http://schemas.microsoft.com/office/drawing/2014/main" id="{83DA0B77-F04D-194D-DBCD-B6CA5E298B39}"/>
                </a:ext>
              </a:extLst>
            </p:cNvPr>
            <p:cNvSpPr>
              <a:spLocks/>
            </p:cNvSpPr>
            <p:nvPr/>
          </p:nvSpPr>
          <p:spPr>
            <a:xfrm>
              <a:off x="8866261" y="2380174"/>
              <a:ext cx="144000" cy="468000"/>
            </a:xfrm>
            <a:custGeom>
              <a:avLst/>
              <a:gdLst>
                <a:gd name="connsiteX0" fmla="*/ 218114 w 248943"/>
                <a:gd name="connsiteY0" fmla="*/ 0 h 1906321"/>
                <a:gd name="connsiteX1" fmla="*/ 218114 w 248943"/>
                <a:gd name="connsiteY1" fmla="*/ 176169 h 1906321"/>
                <a:gd name="connsiteX2" fmla="*/ 209725 w 248943"/>
                <a:gd name="connsiteY2" fmla="*/ 218114 h 1906321"/>
                <a:gd name="connsiteX3" fmla="*/ 201336 w 248943"/>
                <a:gd name="connsiteY3" fmla="*/ 243281 h 1906321"/>
                <a:gd name="connsiteX4" fmla="*/ 159391 w 248943"/>
                <a:gd name="connsiteY4" fmla="*/ 251670 h 1906321"/>
                <a:gd name="connsiteX5" fmla="*/ 92279 w 248943"/>
                <a:gd name="connsiteY5" fmla="*/ 268448 h 1906321"/>
                <a:gd name="connsiteX6" fmla="*/ 58723 w 248943"/>
                <a:gd name="connsiteY6" fmla="*/ 276837 h 1906321"/>
                <a:gd name="connsiteX7" fmla="*/ 33556 w 248943"/>
                <a:gd name="connsiteY7" fmla="*/ 293615 h 1906321"/>
                <a:gd name="connsiteX8" fmla="*/ 25167 w 248943"/>
                <a:gd name="connsiteY8" fmla="*/ 318782 h 1906321"/>
                <a:gd name="connsiteX9" fmla="*/ 8389 w 248943"/>
                <a:gd name="connsiteY9" fmla="*/ 343949 h 1906321"/>
                <a:gd name="connsiteX10" fmla="*/ 25167 w 248943"/>
                <a:gd name="connsiteY10" fmla="*/ 511729 h 1906321"/>
                <a:gd name="connsiteX11" fmla="*/ 33556 w 248943"/>
                <a:gd name="connsiteY11" fmla="*/ 536896 h 1906321"/>
                <a:gd name="connsiteX12" fmla="*/ 100668 w 248943"/>
                <a:gd name="connsiteY12" fmla="*/ 578841 h 1906321"/>
                <a:gd name="connsiteX13" fmla="*/ 125835 w 248943"/>
                <a:gd name="connsiteY13" fmla="*/ 587230 h 1906321"/>
                <a:gd name="connsiteX14" fmla="*/ 209725 w 248943"/>
                <a:gd name="connsiteY14" fmla="*/ 570452 h 1906321"/>
                <a:gd name="connsiteX15" fmla="*/ 184558 w 248943"/>
                <a:gd name="connsiteY15" fmla="*/ 578841 h 1906321"/>
                <a:gd name="connsiteX16" fmla="*/ 159391 w 248943"/>
                <a:gd name="connsiteY16" fmla="*/ 595619 h 1906321"/>
                <a:gd name="connsiteX17" fmla="*/ 109057 w 248943"/>
                <a:gd name="connsiteY17" fmla="*/ 612397 h 1906321"/>
                <a:gd name="connsiteX18" fmla="*/ 83890 w 248943"/>
                <a:gd name="connsiteY18" fmla="*/ 629175 h 1906321"/>
                <a:gd name="connsiteX19" fmla="*/ 33556 w 248943"/>
                <a:gd name="connsiteY19" fmla="*/ 654342 h 1906321"/>
                <a:gd name="connsiteX20" fmla="*/ 25167 w 248943"/>
                <a:gd name="connsiteY20" fmla="*/ 679509 h 1906321"/>
                <a:gd name="connsiteX21" fmla="*/ 0 w 248943"/>
                <a:gd name="connsiteY21" fmla="*/ 729842 h 1906321"/>
                <a:gd name="connsiteX22" fmla="*/ 25167 w 248943"/>
                <a:gd name="connsiteY22" fmla="*/ 847288 h 1906321"/>
                <a:gd name="connsiteX23" fmla="*/ 50334 w 248943"/>
                <a:gd name="connsiteY23" fmla="*/ 897622 h 1906321"/>
                <a:gd name="connsiteX24" fmla="*/ 75501 w 248943"/>
                <a:gd name="connsiteY24" fmla="*/ 914400 h 1906321"/>
                <a:gd name="connsiteX25" fmla="*/ 125835 w 248943"/>
                <a:gd name="connsiteY25" fmla="*/ 931178 h 1906321"/>
                <a:gd name="connsiteX26" fmla="*/ 58723 w 248943"/>
                <a:gd name="connsiteY26" fmla="*/ 989901 h 1906321"/>
                <a:gd name="connsiteX27" fmla="*/ 41945 w 248943"/>
                <a:gd name="connsiteY27" fmla="*/ 1040235 h 1906321"/>
                <a:gd name="connsiteX28" fmla="*/ 25167 w 248943"/>
                <a:gd name="connsiteY28" fmla="*/ 1090569 h 1906321"/>
                <a:gd name="connsiteX29" fmla="*/ 16778 w 248943"/>
                <a:gd name="connsiteY29" fmla="*/ 1115736 h 1906321"/>
                <a:gd name="connsiteX30" fmla="*/ 33556 w 248943"/>
                <a:gd name="connsiteY30" fmla="*/ 1208015 h 1906321"/>
                <a:gd name="connsiteX31" fmla="*/ 50334 w 248943"/>
                <a:gd name="connsiteY31" fmla="*/ 1258349 h 1906321"/>
                <a:gd name="connsiteX32" fmla="*/ 100668 w 248943"/>
                <a:gd name="connsiteY32" fmla="*/ 1291905 h 1906321"/>
                <a:gd name="connsiteX33" fmla="*/ 151002 w 248943"/>
                <a:gd name="connsiteY33" fmla="*/ 1308683 h 1906321"/>
                <a:gd name="connsiteX34" fmla="*/ 243280 w 248943"/>
                <a:gd name="connsiteY34" fmla="*/ 1300294 h 1906321"/>
                <a:gd name="connsiteX35" fmla="*/ 159391 w 248943"/>
                <a:gd name="connsiteY35" fmla="*/ 1308683 h 1906321"/>
                <a:gd name="connsiteX36" fmla="*/ 125835 w 248943"/>
                <a:gd name="connsiteY36" fmla="*/ 1317072 h 1906321"/>
                <a:gd name="connsiteX37" fmla="*/ 75501 w 248943"/>
                <a:gd name="connsiteY37" fmla="*/ 1333850 h 1906321"/>
                <a:gd name="connsiteX38" fmla="*/ 41945 w 248943"/>
                <a:gd name="connsiteY38" fmla="*/ 1409351 h 1906321"/>
                <a:gd name="connsiteX39" fmla="*/ 33556 w 248943"/>
                <a:gd name="connsiteY39" fmla="*/ 1434518 h 1906321"/>
                <a:gd name="connsiteX40" fmla="*/ 41945 w 248943"/>
                <a:gd name="connsiteY40" fmla="*/ 1560353 h 1906321"/>
                <a:gd name="connsiteX41" fmla="*/ 50334 w 248943"/>
                <a:gd name="connsiteY41" fmla="*/ 1585520 h 1906321"/>
                <a:gd name="connsiteX42" fmla="*/ 75501 w 248943"/>
                <a:gd name="connsiteY42" fmla="*/ 1610687 h 1906321"/>
                <a:gd name="connsiteX43" fmla="*/ 125835 w 248943"/>
                <a:gd name="connsiteY43" fmla="*/ 1627465 h 1906321"/>
                <a:gd name="connsiteX44" fmla="*/ 234892 w 248943"/>
                <a:gd name="connsiteY44" fmla="*/ 1619076 h 1906321"/>
                <a:gd name="connsiteX45" fmla="*/ 226503 w 248943"/>
                <a:gd name="connsiteY45" fmla="*/ 1803633 h 1906321"/>
                <a:gd name="connsiteX46" fmla="*/ 234892 w 248943"/>
                <a:gd name="connsiteY46" fmla="*/ 1828800 h 1906321"/>
                <a:gd name="connsiteX47" fmla="*/ 243280 w 248943"/>
                <a:gd name="connsiteY47" fmla="*/ 1870745 h 1906321"/>
                <a:gd name="connsiteX48" fmla="*/ 234892 w 248943"/>
                <a:gd name="connsiteY48" fmla="*/ 1895912 h 190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8943" h="1906321">
                  <a:moveTo>
                    <a:pt x="218114" y="0"/>
                  </a:moveTo>
                  <a:cubicBezTo>
                    <a:pt x="226712" y="128973"/>
                    <a:pt x="233787" y="89966"/>
                    <a:pt x="218114" y="176169"/>
                  </a:cubicBezTo>
                  <a:cubicBezTo>
                    <a:pt x="215563" y="190198"/>
                    <a:pt x="213183" y="204281"/>
                    <a:pt x="209725" y="218114"/>
                  </a:cubicBezTo>
                  <a:cubicBezTo>
                    <a:pt x="207580" y="226693"/>
                    <a:pt x="208694" y="238376"/>
                    <a:pt x="201336" y="243281"/>
                  </a:cubicBezTo>
                  <a:cubicBezTo>
                    <a:pt x="189472" y="251190"/>
                    <a:pt x="173284" y="248464"/>
                    <a:pt x="159391" y="251670"/>
                  </a:cubicBezTo>
                  <a:cubicBezTo>
                    <a:pt x="136922" y="256855"/>
                    <a:pt x="114650" y="262855"/>
                    <a:pt x="92279" y="268448"/>
                  </a:cubicBezTo>
                  <a:lnTo>
                    <a:pt x="58723" y="276837"/>
                  </a:lnTo>
                  <a:cubicBezTo>
                    <a:pt x="50334" y="282430"/>
                    <a:pt x="39854" y="285742"/>
                    <a:pt x="33556" y="293615"/>
                  </a:cubicBezTo>
                  <a:cubicBezTo>
                    <a:pt x="28032" y="300520"/>
                    <a:pt x="29122" y="310873"/>
                    <a:pt x="25167" y="318782"/>
                  </a:cubicBezTo>
                  <a:cubicBezTo>
                    <a:pt x="20658" y="327800"/>
                    <a:pt x="13982" y="335560"/>
                    <a:pt x="8389" y="343949"/>
                  </a:cubicBezTo>
                  <a:cubicBezTo>
                    <a:pt x="14502" y="441749"/>
                    <a:pt x="6676" y="447010"/>
                    <a:pt x="25167" y="511729"/>
                  </a:cubicBezTo>
                  <a:cubicBezTo>
                    <a:pt x="27596" y="520232"/>
                    <a:pt x="29601" y="528987"/>
                    <a:pt x="33556" y="536896"/>
                  </a:cubicBezTo>
                  <a:cubicBezTo>
                    <a:pt x="52168" y="574119"/>
                    <a:pt x="54761" y="563539"/>
                    <a:pt x="100668" y="578841"/>
                  </a:cubicBezTo>
                  <a:lnTo>
                    <a:pt x="125835" y="587230"/>
                  </a:lnTo>
                  <a:cubicBezTo>
                    <a:pt x="156828" y="576899"/>
                    <a:pt x="171167" y="570452"/>
                    <a:pt x="209725" y="570452"/>
                  </a:cubicBezTo>
                  <a:cubicBezTo>
                    <a:pt x="218568" y="570452"/>
                    <a:pt x="192467" y="574886"/>
                    <a:pt x="184558" y="578841"/>
                  </a:cubicBezTo>
                  <a:cubicBezTo>
                    <a:pt x="175540" y="583350"/>
                    <a:pt x="168604" y="591524"/>
                    <a:pt x="159391" y="595619"/>
                  </a:cubicBezTo>
                  <a:cubicBezTo>
                    <a:pt x="143230" y="602802"/>
                    <a:pt x="123772" y="602587"/>
                    <a:pt x="109057" y="612397"/>
                  </a:cubicBezTo>
                  <a:cubicBezTo>
                    <a:pt x="100668" y="617990"/>
                    <a:pt x="92908" y="624666"/>
                    <a:pt x="83890" y="629175"/>
                  </a:cubicBezTo>
                  <a:cubicBezTo>
                    <a:pt x="14426" y="663907"/>
                    <a:pt x="105681" y="606259"/>
                    <a:pt x="33556" y="654342"/>
                  </a:cubicBezTo>
                  <a:cubicBezTo>
                    <a:pt x="30760" y="662731"/>
                    <a:pt x="29122" y="671600"/>
                    <a:pt x="25167" y="679509"/>
                  </a:cubicBezTo>
                  <a:cubicBezTo>
                    <a:pt x="-7359" y="744560"/>
                    <a:pt x="21087" y="666584"/>
                    <a:pt x="0" y="729842"/>
                  </a:cubicBezTo>
                  <a:cubicBezTo>
                    <a:pt x="10583" y="814503"/>
                    <a:pt x="1260" y="775566"/>
                    <a:pt x="25167" y="847288"/>
                  </a:cubicBezTo>
                  <a:cubicBezTo>
                    <a:pt x="31990" y="867757"/>
                    <a:pt x="34072" y="881360"/>
                    <a:pt x="50334" y="897622"/>
                  </a:cubicBezTo>
                  <a:cubicBezTo>
                    <a:pt x="57463" y="904751"/>
                    <a:pt x="66288" y="910305"/>
                    <a:pt x="75501" y="914400"/>
                  </a:cubicBezTo>
                  <a:cubicBezTo>
                    <a:pt x="91662" y="921583"/>
                    <a:pt x="125835" y="931178"/>
                    <a:pt x="125835" y="931178"/>
                  </a:cubicBezTo>
                  <a:cubicBezTo>
                    <a:pt x="93604" y="952666"/>
                    <a:pt x="73441" y="956787"/>
                    <a:pt x="58723" y="989901"/>
                  </a:cubicBezTo>
                  <a:cubicBezTo>
                    <a:pt x="51540" y="1006062"/>
                    <a:pt x="47538" y="1023457"/>
                    <a:pt x="41945" y="1040235"/>
                  </a:cubicBezTo>
                  <a:lnTo>
                    <a:pt x="25167" y="1090569"/>
                  </a:lnTo>
                  <a:lnTo>
                    <a:pt x="16778" y="1115736"/>
                  </a:lnTo>
                  <a:cubicBezTo>
                    <a:pt x="22686" y="1157094"/>
                    <a:pt x="22769" y="1172057"/>
                    <a:pt x="33556" y="1208015"/>
                  </a:cubicBezTo>
                  <a:cubicBezTo>
                    <a:pt x="38638" y="1224955"/>
                    <a:pt x="35619" y="1248539"/>
                    <a:pt x="50334" y="1258349"/>
                  </a:cubicBezTo>
                  <a:cubicBezTo>
                    <a:pt x="67112" y="1269534"/>
                    <a:pt x="81538" y="1285528"/>
                    <a:pt x="100668" y="1291905"/>
                  </a:cubicBezTo>
                  <a:lnTo>
                    <a:pt x="151002" y="1308683"/>
                  </a:lnTo>
                  <a:cubicBezTo>
                    <a:pt x="181761" y="1305887"/>
                    <a:pt x="212394" y="1300294"/>
                    <a:pt x="243280" y="1300294"/>
                  </a:cubicBezTo>
                  <a:cubicBezTo>
                    <a:pt x="271382" y="1300294"/>
                    <a:pt x="187211" y="1304709"/>
                    <a:pt x="159391" y="1308683"/>
                  </a:cubicBezTo>
                  <a:cubicBezTo>
                    <a:pt x="147977" y="1310314"/>
                    <a:pt x="136878" y="1313759"/>
                    <a:pt x="125835" y="1317072"/>
                  </a:cubicBezTo>
                  <a:cubicBezTo>
                    <a:pt x="108895" y="1322154"/>
                    <a:pt x="75501" y="1333850"/>
                    <a:pt x="75501" y="1333850"/>
                  </a:cubicBezTo>
                  <a:cubicBezTo>
                    <a:pt x="48913" y="1373732"/>
                    <a:pt x="61911" y="1349452"/>
                    <a:pt x="41945" y="1409351"/>
                  </a:cubicBezTo>
                  <a:lnTo>
                    <a:pt x="33556" y="1434518"/>
                  </a:lnTo>
                  <a:cubicBezTo>
                    <a:pt x="23214" y="1527596"/>
                    <a:pt x="17160" y="1485997"/>
                    <a:pt x="41945" y="1560353"/>
                  </a:cubicBezTo>
                  <a:cubicBezTo>
                    <a:pt x="44741" y="1568742"/>
                    <a:pt x="44081" y="1579267"/>
                    <a:pt x="50334" y="1585520"/>
                  </a:cubicBezTo>
                  <a:cubicBezTo>
                    <a:pt x="58723" y="1593909"/>
                    <a:pt x="65130" y="1604925"/>
                    <a:pt x="75501" y="1610687"/>
                  </a:cubicBezTo>
                  <a:cubicBezTo>
                    <a:pt x="90961" y="1619276"/>
                    <a:pt x="125835" y="1627465"/>
                    <a:pt x="125835" y="1627465"/>
                  </a:cubicBezTo>
                  <a:cubicBezTo>
                    <a:pt x="162187" y="1624669"/>
                    <a:pt x="216803" y="1587420"/>
                    <a:pt x="234892" y="1619076"/>
                  </a:cubicBezTo>
                  <a:cubicBezTo>
                    <a:pt x="265446" y="1672545"/>
                    <a:pt x="226503" y="1742050"/>
                    <a:pt x="226503" y="1803633"/>
                  </a:cubicBezTo>
                  <a:cubicBezTo>
                    <a:pt x="226503" y="1812476"/>
                    <a:pt x="232747" y="1820221"/>
                    <a:pt x="234892" y="1828800"/>
                  </a:cubicBezTo>
                  <a:cubicBezTo>
                    <a:pt x="238350" y="1842633"/>
                    <a:pt x="240484" y="1856763"/>
                    <a:pt x="243280" y="1870745"/>
                  </a:cubicBezTo>
                  <a:cubicBezTo>
                    <a:pt x="234214" y="1907014"/>
                    <a:pt x="234892" y="1915830"/>
                    <a:pt x="234892" y="1895912"/>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6" name="Oval 25">
              <a:extLst>
                <a:ext uri="{FF2B5EF4-FFF2-40B4-BE49-F238E27FC236}">
                  <a16:creationId xmlns:a16="http://schemas.microsoft.com/office/drawing/2014/main" id="{DE0DE3DC-B2FE-434B-59E2-C98082820F0F}"/>
                </a:ext>
              </a:extLst>
            </p:cNvPr>
            <p:cNvSpPr/>
            <p:nvPr/>
          </p:nvSpPr>
          <p:spPr>
            <a:xfrm>
              <a:off x="9220732" y="2498737"/>
              <a:ext cx="252000" cy="252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27" name="Straight Connector 26">
              <a:extLst>
                <a:ext uri="{FF2B5EF4-FFF2-40B4-BE49-F238E27FC236}">
                  <a16:creationId xmlns:a16="http://schemas.microsoft.com/office/drawing/2014/main" id="{93CD114F-A094-EEDA-D8DE-FA9B37485C92}"/>
                </a:ext>
              </a:extLst>
            </p:cNvPr>
            <p:cNvCxnSpPr>
              <a:cxnSpLocks/>
            </p:cNvCxnSpPr>
            <p:nvPr/>
          </p:nvCxnSpPr>
          <p:spPr>
            <a:xfrm flipH="1">
              <a:off x="9010261" y="2858930"/>
              <a:ext cx="352306"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C6D5336-70A8-160A-E3A9-3EF1E967CA80}"/>
                </a:ext>
              </a:extLst>
            </p:cNvPr>
            <p:cNvCxnSpPr>
              <a:cxnSpLocks/>
            </p:cNvCxnSpPr>
            <p:nvPr/>
          </p:nvCxnSpPr>
          <p:spPr>
            <a:xfrm flipH="1">
              <a:off x="9011659" y="2390544"/>
              <a:ext cx="352306"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0801D8-D18A-7595-E3D2-FA1C8777288C}"/>
                </a:ext>
              </a:extLst>
            </p:cNvPr>
            <p:cNvCxnSpPr>
              <a:cxnSpLocks/>
            </p:cNvCxnSpPr>
            <p:nvPr/>
          </p:nvCxnSpPr>
          <p:spPr>
            <a:xfrm flipH="1" flipV="1">
              <a:off x="9362567" y="2380174"/>
              <a:ext cx="3224" cy="1355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537C97F-812D-155E-5C75-355563F66E4F}"/>
                </a:ext>
              </a:extLst>
            </p:cNvPr>
            <p:cNvCxnSpPr>
              <a:cxnSpLocks/>
            </p:cNvCxnSpPr>
            <p:nvPr/>
          </p:nvCxnSpPr>
          <p:spPr>
            <a:xfrm flipV="1">
              <a:off x="9362567" y="2746728"/>
              <a:ext cx="0" cy="1102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9ADEE9C-11EF-5823-0BA9-D158739C467C}"/>
                </a:ext>
              </a:extLst>
            </p:cNvPr>
            <p:cNvSpPr txBox="1"/>
            <p:nvPr/>
          </p:nvSpPr>
          <p:spPr>
            <a:xfrm>
              <a:off x="9463831" y="2377396"/>
              <a:ext cx="423514" cy="369332"/>
            </a:xfrm>
            <a:prstGeom prst="rect">
              <a:avLst/>
            </a:prstGeom>
            <a:noFill/>
          </p:spPr>
          <p:txBody>
            <a:bodyPr wrap="none" rtlCol="0">
              <a:spAutoFit/>
            </a:bodyPr>
            <a:lstStyle/>
            <a:p>
              <a:r>
                <a:rPr lang="en-IT" dirty="0">
                  <a:latin typeface="Symbol" pitchFamily="2" charset="2"/>
                </a:rPr>
                <a:t>w</a:t>
              </a:r>
              <a:r>
                <a:rPr lang="en-IT" baseline="-25000" dirty="0"/>
                <a:t>p</a:t>
              </a:r>
            </a:p>
          </p:txBody>
        </p:sp>
      </p:grpSp>
      <p:pic>
        <p:nvPicPr>
          <p:cNvPr id="33" name="Picture 32">
            <a:extLst>
              <a:ext uri="{FF2B5EF4-FFF2-40B4-BE49-F238E27FC236}">
                <a16:creationId xmlns:a16="http://schemas.microsoft.com/office/drawing/2014/main" id="{343D8EA2-7D95-FB7D-792E-14B5D3F1F3D3}"/>
              </a:ext>
            </a:extLst>
          </p:cNvPr>
          <p:cNvPicPr>
            <a:picLocks noChangeAspect="1"/>
          </p:cNvPicPr>
          <p:nvPr/>
        </p:nvPicPr>
        <p:blipFill>
          <a:blip r:embed="rId2"/>
          <a:stretch>
            <a:fillRect/>
          </a:stretch>
        </p:blipFill>
        <p:spPr>
          <a:xfrm>
            <a:off x="185587" y="3878057"/>
            <a:ext cx="6075192" cy="1764000"/>
          </a:xfrm>
          <a:prstGeom prst="rect">
            <a:avLst/>
          </a:prstGeom>
        </p:spPr>
      </p:pic>
      <p:pic>
        <p:nvPicPr>
          <p:cNvPr id="35" name="Picture 34" descr="A picture containing indoor, ocarina&#10;&#10;Description automatically generated">
            <a:extLst>
              <a:ext uri="{FF2B5EF4-FFF2-40B4-BE49-F238E27FC236}">
                <a16:creationId xmlns:a16="http://schemas.microsoft.com/office/drawing/2014/main" id="{90553CAC-3772-7DFF-211D-E7EB4CF7A8F4}"/>
              </a:ext>
            </a:extLst>
          </p:cNvPr>
          <p:cNvPicPr>
            <a:picLocks noChangeAspect="1"/>
          </p:cNvPicPr>
          <p:nvPr/>
        </p:nvPicPr>
        <p:blipFill rotWithShape="1">
          <a:blip r:embed="rId3"/>
          <a:srcRect r="34763" b="23241"/>
          <a:stretch/>
        </p:blipFill>
        <p:spPr>
          <a:xfrm>
            <a:off x="6786596" y="2032378"/>
            <a:ext cx="5058547" cy="3348000"/>
          </a:xfrm>
          <a:prstGeom prst="rect">
            <a:avLst/>
          </a:prstGeom>
        </p:spPr>
      </p:pic>
      <p:sp>
        <p:nvSpPr>
          <p:cNvPr id="36" name="TextBox 35">
            <a:extLst>
              <a:ext uri="{FF2B5EF4-FFF2-40B4-BE49-F238E27FC236}">
                <a16:creationId xmlns:a16="http://schemas.microsoft.com/office/drawing/2014/main" id="{591353E2-BABD-E9CF-44DC-23636983EE4F}"/>
              </a:ext>
            </a:extLst>
          </p:cNvPr>
          <p:cNvSpPr txBox="1"/>
          <p:nvPr/>
        </p:nvSpPr>
        <p:spPr>
          <a:xfrm>
            <a:off x="2993433" y="718785"/>
            <a:ext cx="6322436" cy="646331"/>
          </a:xfrm>
          <a:prstGeom prst="rect">
            <a:avLst/>
          </a:prstGeom>
          <a:noFill/>
        </p:spPr>
        <p:txBody>
          <a:bodyPr wrap="none" rtlCol="0">
            <a:spAutoFit/>
          </a:bodyPr>
          <a:lstStyle/>
          <a:p>
            <a:r>
              <a:rPr lang="en-IT" sz="3600" dirty="0">
                <a:solidFill>
                  <a:schemeClr val="tx2"/>
                </a:solidFill>
              </a:rPr>
              <a:t>Realization and test of a Flux JPA</a:t>
            </a:r>
          </a:p>
        </p:txBody>
      </p:sp>
      <p:sp>
        <p:nvSpPr>
          <p:cNvPr id="37" name="TextBox 36">
            <a:extLst>
              <a:ext uri="{FF2B5EF4-FFF2-40B4-BE49-F238E27FC236}">
                <a16:creationId xmlns:a16="http://schemas.microsoft.com/office/drawing/2014/main" id="{B49C4F0F-00FE-AA71-0A3E-67F3FAFCED47}"/>
              </a:ext>
            </a:extLst>
          </p:cNvPr>
          <p:cNvSpPr txBox="1"/>
          <p:nvPr/>
        </p:nvSpPr>
        <p:spPr>
          <a:xfrm>
            <a:off x="4927462" y="2010278"/>
            <a:ext cx="1670650" cy="369332"/>
          </a:xfrm>
          <a:prstGeom prst="rect">
            <a:avLst/>
          </a:prstGeom>
          <a:noFill/>
        </p:spPr>
        <p:txBody>
          <a:bodyPr wrap="none" rtlCol="0">
            <a:spAutoFit/>
          </a:bodyPr>
          <a:lstStyle/>
          <a:p>
            <a:r>
              <a:rPr lang="en-IT" dirty="0"/>
              <a:t>RF pump at 2 </a:t>
            </a:r>
            <a:r>
              <a:rPr lang="en-IT" dirty="0">
                <a:latin typeface="Symbol" pitchFamily="2" charset="2"/>
              </a:rPr>
              <a:t>w</a:t>
            </a:r>
          </a:p>
        </p:txBody>
      </p:sp>
      <p:sp>
        <p:nvSpPr>
          <p:cNvPr id="38" name="TextBox 37">
            <a:extLst>
              <a:ext uri="{FF2B5EF4-FFF2-40B4-BE49-F238E27FC236}">
                <a16:creationId xmlns:a16="http://schemas.microsoft.com/office/drawing/2014/main" id="{7A2851AD-AF29-ED83-BAD2-447638D21024}"/>
              </a:ext>
            </a:extLst>
          </p:cNvPr>
          <p:cNvSpPr txBox="1"/>
          <p:nvPr/>
        </p:nvSpPr>
        <p:spPr>
          <a:xfrm>
            <a:off x="589363" y="1955073"/>
            <a:ext cx="2120709" cy="307777"/>
          </a:xfrm>
          <a:prstGeom prst="rect">
            <a:avLst/>
          </a:prstGeom>
          <a:noFill/>
        </p:spPr>
        <p:txBody>
          <a:bodyPr wrap="none" rtlCol="0">
            <a:spAutoFit/>
          </a:bodyPr>
          <a:lstStyle/>
          <a:p>
            <a:r>
              <a:rPr lang="en-GB" sz="1400" dirty="0"/>
              <a:t>I</a:t>
            </a:r>
            <a:r>
              <a:rPr lang="en-IT" sz="1400" dirty="0"/>
              <a:t>nput signal at frequency </a:t>
            </a:r>
            <a:r>
              <a:rPr lang="en-IT" sz="1400" dirty="0">
                <a:latin typeface="Symbol" pitchFamily="2" charset="2"/>
              </a:rPr>
              <a:t>w</a:t>
            </a:r>
          </a:p>
        </p:txBody>
      </p:sp>
      <p:cxnSp>
        <p:nvCxnSpPr>
          <p:cNvPr id="40" name="Straight Arrow Connector 39">
            <a:extLst>
              <a:ext uri="{FF2B5EF4-FFF2-40B4-BE49-F238E27FC236}">
                <a16:creationId xmlns:a16="http://schemas.microsoft.com/office/drawing/2014/main" id="{8BF79B9C-4FB4-FF06-32EB-95D23FB69C53}"/>
              </a:ext>
            </a:extLst>
          </p:cNvPr>
          <p:cNvCxnSpPr/>
          <p:nvPr/>
        </p:nvCxnSpPr>
        <p:spPr>
          <a:xfrm>
            <a:off x="589363" y="2411335"/>
            <a:ext cx="12541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C7D75BC-6ED3-6FC0-A49F-45551D550098}"/>
              </a:ext>
            </a:extLst>
          </p:cNvPr>
          <p:cNvCxnSpPr>
            <a:cxnSpLocks/>
          </p:cNvCxnSpPr>
          <p:nvPr/>
        </p:nvCxnSpPr>
        <p:spPr>
          <a:xfrm flipH="1">
            <a:off x="631975" y="3150268"/>
            <a:ext cx="1037306" cy="2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D357BE4-9DAA-8617-E5D3-5875F4963B8D}"/>
              </a:ext>
            </a:extLst>
          </p:cNvPr>
          <p:cNvSpPr txBox="1"/>
          <p:nvPr/>
        </p:nvSpPr>
        <p:spPr>
          <a:xfrm>
            <a:off x="470606" y="3242450"/>
            <a:ext cx="2008499" cy="307777"/>
          </a:xfrm>
          <a:prstGeom prst="rect">
            <a:avLst/>
          </a:prstGeom>
          <a:noFill/>
        </p:spPr>
        <p:txBody>
          <a:bodyPr wrap="none" rtlCol="0">
            <a:spAutoFit/>
          </a:bodyPr>
          <a:lstStyle/>
          <a:p>
            <a:r>
              <a:rPr lang="en-IT" sz="1400" dirty="0"/>
              <a:t>Amplified reflected signal</a:t>
            </a:r>
          </a:p>
        </p:txBody>
      </p:sp>
      <p:pic>
        <p:nvPicPr>
          <p:cNvPr id="45" name="Picture 44" descr="Logo, company name&#10;&#10;Description automatically generated">
            <a:extLst>
              <a:ext uri="{FF2B5EF4-FFF2-40B4-BE49-F238E27FC236}">
                <a16:creationId xmlns:a16="http://schemas.microsoft.com/office/drawing/2014/main" id="{C6C0E246-5040-BEF5-A7C2-BD011B1D6F01}"/>
              </a:ext>
            </a:extLst>
          </p:cNvPr>
          <p:cNvPicPr>
            <a:picLocks noChangeAspect="1"/>
          </p:cNvPicPr>
          <p:nvPr/>
        </p:nvPicPr>
        <p:blipFill>
          <a:blip r:embed="rId4"/>
          <a:stretch>
            <a:fillRect/>
          </a:stretch>
        </p:blipFill>
        <p:spPr>
          <a:xfrm>
            <a:off x="7289832" y="4397497"/>
            <a:ext cx="1052313" cy="900000"/>
          </a:xfrm>
          <a:prstGeom prst="rect">
            <a:avLst/>
          </a:prstGeom>
        </p:spPr>
      </p:pic>
      <p:pic>
        <p:nvPicPr>
          <p:cNvPr id="46" name="Picture 45">
            <a:extLst>
              <a:ext uri="{FF2B5EF4-FFF2-40B4-BE49-F238E27FC236}">
                <a16:creationId xmlns:a16="http://schemas.microsoft.com/office/drawing/2014/main" id="{5085A742-9982-87FA-4A24-B8C191848507}"/>
              </a:ext>
            </a:extLst>
          </p:cNvPr>
          <p:cNvPicPr>
            <a:picLocks noChangeAspect="1"/>
          </p:cNvPicPr>
          <p:nvPr/>
        </p:nvPicPr>
        <p:blipFill>
          <a:blip r:embed="rId5"/>
          <a:stretch>
            <a:fillRect/>
          </a:stretch>
        </p:blipFill>
        <p:spPr>
          <a:xfrm>
            <a:off x="10349115" y="4310057"/>
            <a:ext cx="1496028" cy="900000"/>
          </a:xfrm>
          <a:prstGeom prst="rect">
            <a:avLst/>
          </a:prstGeom>
        </p:spPr>
      </p:pic>
      <p:sp>
        <p:nvSpPr>
          <p:cNvPr id="32" name="TextBox 31">
            <a:extLst>
              <a:ext uri="{FF2B5EF4-FFF2-40B4-BE49-F238E27FC236}">
                <a16:creationId xmlns:a16="http://schemas.microsoft.com/office/drawing/2014/main" id="{D0DE2CCE-B2CD-289F-6740-D5BD5E7B14AF}"/>
              </a:ext>
            </a:extLst>
          </p:cNvPr>
          <p:cNvSpPr txBox="1"/>
          <p:nvPr/>
        </p:nvSpPr>
        <p:spPr>
          <a:xfrm>
            <a:off x="6786596" y="5642057"/>
            <a:ext cx="4824214" cy="523220"/>
          </a:xfrm>
          <a:prstGeom prst="rect">
            <a:avLst/>
          </a:prstGeom>
          <a:noFill/>
        </p:spPr>
        <p:txBody>
          <a:bodyPr wrap="square" rtlCol="0">
            <a:spAutoFit/>
          </a:bodyPr>
          <a:lstStyle/>
          <a:p>
            <a:r>
              <a:rPr lang="en-IT" sz="1400" dirty="0"/>
              <a:t>Chip realized at FBK with submicrometric optical lithography and Al shadow evaporation technique.</a:t>
            </a:r>
          </a:p>
        </p:txBody>
      </p:sp>
    </p:spTree>
    <p:extLst>
      <p:ext uri="{BB962C8B-B14F-4D97-AF65-F5344CB8AC3E}">
        <p14:creationId xmlns:p14="http://schemas.microsoft.com/office/powerpoint/2010/main" val="373234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86805F4-C0FB-A521-6104-0A7E81913C72}"/>
              </a:ext>
            </a:extLst>
          </p:cNvPr>
          <p:cNvPicPr>
            <a:picLocks noChangeAspect="1"/>
          </p:cNvPicPr>
          <p:nvPr/>
        </p:nvPicPr>
        <p:blipFill>
          <a:blip r:embed="rId2"/>
          <a:stretch>
            <a:fillRect/>
          </a:stretch>
        </p:blipFill>
        <p:spPr>
          <a:xfrm>
            <a:off x="9428814" y="944551"/>
            <a:ext cx="2515944" cy="2052000"/>
          </a:xfrm>
          <a:prstGeom prst="rect">
            <a:avLst/>
          </a:prstGeom>
        </p:spPr>
      </p:pic>
      <p:sp>
        <p:nvSpPr>
          <p:cNvPr id="2" name="Slide Number Placeholder 1">
            <a:extLst>
              <a:ext uri="{FF2B5EF4-FFF2-40B4-BE49-F238E27FC236}">
                <a16:creationId xmlns:a16="http://schemas.microsoft.com/office/drawing/2014/main" id="{C8D6B9F6-F33C-A416-28D7-2A586E4A57EF}"/>
              </a:ext>
            </a:extLst>
          </p:cNvPr>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4" name="Picture 3">
            <a:extLst>
              <a:ext uri="{FF2B5EF4-FFF2-40B4-BE49-F238E27FC236}">
                <a16:creationId xmlns:a16="http://schemas.microsoft.com/office/drawing/2014/main" id="{F5769036-749D-28BA-C464-C2C7FD235B28}"/>
              </a:ext>
            </a:extLst>
          </p:cNvPr>
          <p:cNvPicPr>
            <a:picLocks noChangeAspect="1"/>
          </p:cNvPicPr>
          <p:nvPr/>
        </p:nvPicPr>
        <p:blipFill>
          <a:blip r:embed="rId3"/>
          <a:stretch>
            <a:fillRect/>
          </a:stretch>
        </p:blipFill>
        <p:spPr>
          <a:xfrm>
            <a:off x="581190" y="790474"/>
            <a:ext cx="4170144" cy="5724000"/>
          </a:xfrm>
          <a:prstGeom prst="rect">
            <a:avLst/>
          </a:prstGeom>
        </p:spPr>
      </p:pic>
      <p:grpSp>
        <p:nvGrpSpPr>
          <p:cNvPr id="14" name="Group 13">
            <a:extLst>
              <a:ext uri="{FF2B5EF4-FFF2-40B4-BE49-F238E27FC236}">
                <a16:creationId xmlns:a16="http://schemas.microsoft.com/office/drawing/2014/main" id="{82D91A70-4694-588A-2D86-BF6E625E0C6E}"/>
              </a:ext>
            </a:extLst>
          </p:cNvPr>
          <p:cNvGrpSpPr/>
          <p:nvPr/>
        </p:nvGrpSpPr>
        <p:grpSpPr>
          <a:xfrm>
            <a:off x="4751334" y="764005"/>
            <a:ext cx="4860000" cy="3306642"/>
            <a:chOff x="6224555" y="900476"/>
            <a:chExt cx="4860000" cy="3306642"/>
          </a:xfrm>
        </p:grpSpPr>
        <p:pic>
          <p:nvPicPr>
            <p:cNvPr id="6" name="Picture 5">
              <a:extLst>
                <a:ext uri="{FF2B5EF4-FFF2-40B4-BE49-F238E27FC236}">
                  <a16:creationId xmlns:a16="http://schemas.microsoft.com/office/drawing/2014/main" id="{3F633440-A1D2-3E3C-7BDD-AC3DF0897C94}"/>
                </a:ext>
              </a:extLst>
            </p:cNvPr>
            <p:cNvPicPr>
              <a:picLocks noChangeAspect="1"/>
            </p:cNvPicPr>
            <p:nvPr/>
          </p:nvPicPr>
          <p:blipFill>
            <a:blip r:embed="rId4"/>
            <a:stretch>
              <a:fillRect/>
            </a:stretch>
          </p:blipFill>
          <p:spPr>
            <a:xfrm>
              <a:off x="6224555" y="900476"/>
              <a:ext cx="4860000" cy="3240000"/>
            </a:xfrm>
            <a:prstGeom prst="rect">
              <a:avLst/>
            </a:prstGeom>
          </p:spPr>
        </p:pic>
        <p:sp>
          <p:nvSpPr>
            <p:cNvPr id="7" name="TextBox 6">
              <a:extLst>
                <a:ext uri="{FF2B5EF4-FFF2-40B4-BE49-F238E27FC236}">
                  <a16:creationId xmlns:a16="http://schemas.microsoft.com/office/drawing/2014/main" id="{5A40541B-6CBC-94CE-1785-6646FDAFFD4D}"/>
                </a:ext>
              </a:extLst>
            </p:cNvPr>
            <p:cNvSpPr txBox="1"/>
            <p:nvPr/>
          </p:nvSpPr>
          <p:spPr>
            <a:xfrm>
              <a:off x="9182501" y="3899341"/>
              <a:ext cx="1553630" cy="307777"/>
            </a:xfrm>
            <a:prstGeom prst="rect">
              <a:avLst/>
            </a:prstGeom>
            <a:noFill/>
          </p:spPr>
          <p:txBody>
            <a:bodyPr wrap="none" rtlCol="0">
              <a:spAutoFit/>
            </a:bodyPr>
            <a:lstStyle/>
            <a:p>
              <a:r>
                <a:rPr lang="en-IT" sz="1400" dirty="0"/>
                <a:t>Flux bias (</a:t>
              </a:r>
              <a:r>
                <a:rPr lang="en-IT" sz="1400" dirty="0">
                  <a:latin typeface="Symbol" pitchFamily="2" charset="2"/>
                </a:rPr>
                <a:t>F</a:t>
              </a:r>
              <a:r>
                <a:rPr lang="en-IT" sz="1400" baseline="-25000" dirty="0">
                  <a:latin typeface="Symbol" pitchFamily="2" charset="2"/>
                </a:rPr>
                <a:t>0 </a:t>
              </a:r>
              <a:r>
                <a:rPr lang="en-IT" sz="1400" dirty="0"/>
                <a:t>units)</a:t>
              </a:r>
              <a:endParaRPr lang="en-IT" sz="1400" dirty="0">
                <a:latin typeface="Symbol" pitchFamily="2" charset="2"/>
              </a:endParaRPr>
            </a:p>
          </p:txBody>
        </p:sp>
        <p:sp>
          <p:nvSpPr>
            <p:cNvPr id="8" name="TextBox 7">
              <a:extLst>
                <a:ext uri="{FF2B5EF4-FFF2-40B4-BE49-F238E27FC236}">
                  <a16:creationId xmlns:a16="http://schemas.microsoft.com/office/drawing/2014/main" id="{CE4C8EFD-E3C6-730E-67EF-63783E0BEE81}"/>
                </a:ext>
              </a:extLst>
            </p:cNvPr>
            <p:cNvSpPr txBox="1"/>
            <p:nvPr/>
          </p:nvSpPr>
          <p:spPr>
            <a:xfrm rot="16200000">
              <a:off x="5622601" y="1890502"/>
              <a:ext cx="1623265" cy="338554"/>
            </a:xfrm>
            <a:prstGeom prst="rect">
              <a:avLst/>
            </a:prstGeom>
            <a:noFill/>
          </p:spPr>
          <p:txBody>
            <a:bodyPr wrap="none" rtlCol="0">
              <a:spAutoFit/>
            </a:bodyPr>
            <a:lstStyle/>
            <a:p>
              <a:r>
                <a:rPr lang="en-GB" sz="1600" dirty="0"/>
                <a:t>F</a:t>
              </a:r>
              <a:r>
                <a:rPr lang="en-IT" sz="1600" dirty="0"/>
                <a:t>requency [GHz]</a:t>
              </a:r>
            </a:p>
          </p:txBody>
        </p:sp>
        <p:sp>
          <p:nvSpPr>
            <p:cNvPr id="9" name="TextBox 8">
              <a:extLst>
                <a:ext uri="{FF2B5EF4-FFF2-40B4-BE49-F238E27FC236}">
                  <a16:creationId xmlns:a16="http://schemas.microsoft.com/office/drawing/2014/main" id="{81133ED9-0848-6CD9-6B99-6CDF2323C89A}"/>
                </a:ext>
              </a:extLst>
            </p:cNvPr>
            <p:cNvSpPr txBox="1"/>
            <p:nvPr/>
          </p:nvSpPr>
          <p:spPr>
            <a:xfrm>
              <a:off x="7453163" y="2871412"/>
              <a:ext cx="2794355" cy="523220"/>
            </a:xfrm>
            <a:prstGeom prst="rect">
              <a:avLst/>
            </a:prstGeom>
            <a:noFill/>
          </p:spPr>
          <p:txBody>
            <a:bodyPr wrap="none" rtlCol="0">
              <a:spAutoFit/>
            </a:bodyPr>
            <a:lstStyle/>
            <a:p>
              <a:r>
                <a:rPr lang="en-IT" sz="1400" dirty="0"/>
                <a:t>I</a:t>
              </a:r>
              <a:r>
                <a:rPr lang="en-IT" sz="1400" baseline="-25000" dirty="0"/>
                <a:t>C</a:t>
              </a:r>
              <a:r>
                <a:rPr lang="en-IT" sz="1400" dirty="0"/>
                <a:t> junction = 0.47 </a:t>
              </a:r>
              <a:r>
                <a:rPr lang="en-IT" sz="1400" dirty="0">
                  <a:latin typeface="Symbol" pitchFamily="2" charset="2"/>
                </a:rPr>
                <a:t>m</a:t>
              </a:r>
              <a:r>
                <a:rPr lang="en-IT" sz="1400" dirty="0"/>
                <a:t>A</a:t>
              </a:r>
            </a:p>
            <a:p>
              <a:r>
                <a:rPr lang="en-GB" sz="1400" dirty="0"/>
                <a:t>M</a:t>
              </a:r>
              <a:r>
                <a:rPr lang="en-IT" sz="1400" dirty="0"/>
                <a:t>utual inductance QSUID M=70 fH</a:t>
              </a:r>
            </a:p>
          </p:txBody>
        </p:sp>
      </p:grpSp>
      <p:cxnSp>
        <p:nvCxnSpPr>
          <p:cNvPr id="16" name="Straight Arrow Connector 15">
            <a:extLst>
              <a:ext uri="{FF2B5EF4-FFF2-40B4-BE49-F238E27FC236}">
                <a16:creationId xmlns:a16="http://schemas.microsoft.com/office/drawing/2014/main" id="{7A8BA4DB-BFCA-CC50-8946-49FAB2D0C575}"/>
              </a:ext>
            </a:extLst>
          </p:cNvPr>
          <p:cNvCxnSpPr/>
          <p:nvPr/>
        </p:nvCxnSpPr>
        <p:spPr>
          <a:xfrm>
            <a:off x="8555014" y="1923308"/>
            <a:ext cx="873800" cy="47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2273E60-2D8F-2478-113B-B5DEC5FA361A}"/>
              </a:ext>
            </a:extLst>
          </p:cNvPr>
          <p:cNvSpPr txBox="1"/>
          <p:nvPr/>
        </p:nvSpPr>
        <p:spPr>
          <a:xfrm>
            <a:off x="9428814" y="2983840"/>
            <a:ext cx="2304381" cy="276999"/>
          </a:xfrm>
          <a:prstGeom prst="rect">
            <a:avLst/>
          </a:prstGeom>
          <a:noFill/>
        </p:spPr>
        <p:txBody>
          <a:bodyPr wrap="square" rtlCol="0">
            <a:spAutoFit/>
          </a:bodyPr>
          <a:lstStyle/>
          <a:p>
            <a:r>
              <a:rPr lang="en-IT" sz="1200" dirty="0"/>
              <a:t>Hybridization with spurious mode</a:t>
            </a:r>
          </a:p>
        </p:txBody>
      </p:sp>
      <p:pic>
        <p:nvPicPr>
          <p:cNvPr id="3" name="Immagine 14">
            <a:extLst>
              <a:ext uri="{FF2B5EF4-FFF2-40B4-BE49-F238E27FC236}">
                <a16:creationId xmlns:a16="http://schemas.microsoft.com/office/drawing/2014/main" id="{9B22D736-5F0F-B66D-6F7E-E42AFB86ECBD}"/>
              </a:ext>
            </a:extLst>
          </p:cNvPr>
          <p:cNvPicPr>
            <a:picLocks noChangeAspect="1"/>
          </p:cNvPicPr>
          <p:nvPr/>
        </p:nvPicPr>
        <p:blipFill>
          <a:blip r:embed="rId5"/>
          <a:stretch>
            <a:fillRect/>
          </a:stretch>
        </p:blipFill>
        <p:spPr>
          <a:xfrm>
            <a:off x="5130290" y="4351675"/>
            <a:ext cx="2984004" cy="2014581"/>
          </a:xfrm>
          <a:prstGeom prst="rect">
            <a:avLst/>
          </a:prstGeom>
        </p:spPr>
      </p:pic>
      <p:sp>
        <p:nvSpPr>
          <p:cNvPr id="5" name="TextBox 4">
            <a:extLst>
              <a:ext uri="{FF2B5EF4-FFF2-40B4-BE49-F238E27FC236}">
                <a16:creationId xmlns:a16="http://schemas.microsoft.com/office/drawing/2014/main" id="{7CE0E104-EC49-9D6A-8905-F29756BF54CD}"/>
              </a:ext>
            </a:extLst>
          </p:cNvPr>
          <p:cNvSpPr txBox="1"/>
          <p:nvPr/>
        </p:nvSpPr>
        <p:spPr>
          <a:xfrm>
            <a:off x="8187353" y="4371526"/>
            <a:ext cx="2710999" cy="369332"/>
          </a:xfrm>
          <a:prstGeom prst="rect">
            <a:avLst/>
          </a:prstGeom>
          <a:noFill/>
        </p:spPr>
        <p:txBody>
          <a:bodyPr wrap="none" rtlCol="0">
            <a:spAutoFit/>
          </a:bodyPr>
          <a:lstStyle/>
          <a:p>
            <a:r>
              <a:rPr lang="en-IT" dirty="0"/>
              <a:t>HEMT line gain calibration:</a:t>
            </a:r>
          </a:p>
        </p:txBody>
      </p:sp>
      <mc:AlternateContent xmlns:mc="http://schemas.openxmlformats.org/markup-compatibility/2006" xmlns:a14="http://schemas.microsoft.com/office/drawing/2010/main">
        <mc:Choice Requires="a14">
          <p:sp>
            <p:nvSpPr>
              <p:cNvPr id="10" name="CasellaDiTesto 8">
                <a:extLst>
                  <a:ext uri="{FF2B5EF4-FFF2-40B4-BE49-F238E27FC236}">
                    <a16:creationId xmlns:a16="http://schemas.microsoft.com/office/drawing/2014/main" id="{3216B4D5-57C3-A8BD-12A2-2B8FE6D4B569}"/>
                  </a:ext>
                </a:extLst>
              </p:cNvPr>
              <p:cNvSpPr txBox="1"/>
              <p:nvPr/>
            </p:nvSpPr>
            <p:spPr>
              <a:xfrm>
                <a:off x="8307065" y="5272830"/>
                <a:ext cx="3426130"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𝑇</m:t>
                          </m:r>
                        </m:e>
                        <m:sub>
                          <m:r>
                            <a:rPr lang="it-IT" b="0" i="1" smtClean="0">
                              <a:latin typeface="Cambria Math" panose="02040503050406030204" pitchFamily="18" charset="0"/>
                            </a:rPr>
                            <m:t>𝑛</m:t>
                          </m:r>
                        </m:sub>
                        <m:sup>
                          <m:r>
                            <a:rPr lang="it-IT" b="0" i="1" smtClean="0">
                              <a:latin typeface="Cambria Math" panose="02040503050406030204" pitchFamily="18" charset="0"/>
                            </a:rPr>
                            <m:t>𝐻𝐸𝑀𝑇</m:t>
                          </m:r>
                        </m:sup>
                      </m:sSubSup>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𝑛</m:t>
                              </m:r>
                            </m:sub>
                          </m:sSub>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𝑘</m:t>
                              </m:r>
                            </m:e>
                            <m:sub>
                              <m:r>
                                <a:rPr lang="it-IT" b="0" i="1" smtClean="0">
                                  <a:latin typeface="Cambria Math" panose="02040503050406030204" pitchFamily="18" charset="0"/>
                                </a:rPr>
                                <m:t>𝐵</m:t>
                              </m:r>
                            </m:sub>
                          </m:sSub>
                          <m:r>
                            <a:rPr lang="it-IT" b="0" i="1" smtClean="0">
                              <a:latin typeface="Cambria Math" panose="02040503050406030204" pitchFamily="18" charset="0"/>
                            </a:rPr>
                            <m:t> </m:t>
                          </m:r>
                          <m:r>
                            <m:rPr>
                              <m:sty m:val="p"/>
                            </m:rPr>
                            <a:rPr lang="it-IT" b="0" i="0" smtClean="0">
                              <a:latin typeface="Cambria Math" panose="02040503050406030204" pitchFamily="18" charset="0"/>
                            </a:rPr>
                            <m:t>Δ</m:t>
                          </m:r>
                          <m:r>
                            <a:rPr lang="it-IT" b="0" i="1" smtClean="0">
                              <a:latin typeface="Cambria Math" panose="02040503050406030204" pitchFamily="18" charset="0"/>
                            </a:rPr>
                            <m:t>𝜈</m:t>
                          </m:r>
                          <m:r>
                            <a:rPr lang="it-IT" b="0" i="1" smtClean="0">
                              <a:latin typeface="Cambria Math" panose="02040503050406030204" pitchFamily="18" charset="0"/>
                            </a:rPr>
                            <m:t> </m:t>
                          </m:r>
                          <m:r>
                            <a:rPr lang="it-IT" b="0" i="1" smtClean="0">
                              <a:latin typeface="Cambria Math" panose="02040503050406030204" pitchFamily="18" charset="0"/>
                            </a:rPr>
                            <m:t>𝐺</m:t>
                          </m:r>
                          <m:r>
                            <a:rPr lang="it-IT" b="0" i="1" smtClean="0">
                              <a:latin typeface="Cambria Math" panose="02040503050406030204" pitchFamily="18" charset="0"/>
                            </a:rPr>
                            <m:t>5</m:t>
                          </m:r>
                        </m:den>
                      </m:f>
                      <m:r>
                        <a:rPr lang="it-IT" b="0" i="1" smtClean="0">
                          <a:latin typeface="Cambria Math" panose="02040503050406030204" pitchFamily="18" charset="0"/>
                        </a:rPr>
                        <m:t>=</m:t>
                      </m:r>
                      <m:d>
                        <m:dPr>
                          <m:ctrlPr>
                            <a:rPr lang="it-IT" b="0" i="1" smtClean="0">
                              <a:latin typeface="Cambria Math" panose="02040503050406030204" pitchFamily="18" charset="0"/>
                            </a:rPr>
                          </m:ctrlPr>
                        </m:dPr>
                        <m:e>
                          <m:r>
                            <a:rPr lang="it-IT" b="0" i="1" smtClean="0">
                              <a:latin typeface="Cambria Math" panose="02040503050406030204" pitchFamily="18" charset="0"/>
                            </a:rPr>
                            <m:t>3.3</m:t>
                          </m:r>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m:t>
                              </m:r>
                            </m:e>
                            <m:sub>
                              <m:r>
                                <a:rPr lang="it-IT" b="0" i="1" smtClean="0">
                                  <a:latin typeface="Cambria Math" panose="02040503050406030204" pitchFamily="18" charset="0"/>
                                </a:rPr>
                                <m:t>1.2</m:t>
                              </m:r>
                            </m:sub>
                            <m:sup>
                              <m:r>
                                <a:rPr lang="it-IT" b="0" i="1" smtClean="0">
                                  <a:latin typeface="Cambria Math" panose="02040503050406030204" pitchFamily="18" charset="0"/>
                                </a:rPr>
                                <m:t>1.9</m:t>
                              </m:r>
                            </m:sup>
                          </m:sSubSup>
                        </m:e>
                      </m:d>
                      <m:r>
                        <a:rPr lang="it-IT" b="0" i="1" smtClean="0">
                          <a:latin typeface="Cambria Math" panose="02040503050406030204" pitchFamily="18" charset="0"/>
                        </a:rPr>
                        <m:t> </m:t>
                      </m:r>
                      <m:r>
                        <a:rPr lang="it-IT" b="0" i="1" smtClean="0">
                          <a:latin typeface="Cambria Math" panose="02040503050406030204" pitchFamily="18" charset="0"/>
                        </a:rPr>
                        <m:t>𝐾</m:t>
                      </m:r>
                    </m:oMath>
                  </m:oMathPara>
                </a14:m>
                <a:endParaRPr lang="it-IT" dirty="0"/>
              </a:p>
            </p:txBody>
          </p:sp>
        </mc:Choice>
        <mc:Fallback xmlns="">
          <p:sp>
            <p:nvSpPr>
              <p:cNvPr id="10" name="CasellaDiTesto 8">
                <a:extLst>
                  <a:ext uri="{FF2B5EF4-FFF2-40B4-BE49-F238E27FC236}">
                    <a16:creationId xmlns:a16="http://schemas.microsoft.com/office/drawing/2014/main" id="{3216B4D5-57C3-A8BD-12A2-2B8FE6D4B569}"/>
                  </a:ext>
                </a:extLst>
              </p:cNvPr>
              <p:cNvSpPr txBox="1">
                <a:spLocks noRot="1" noChangeAspect="1" noMove="1" noResize="1" noEditPoints="1" noAdjustHandles="1" noChangeArrowheads="1" noChangeShapeType="1" noTextEdit="1"/>
              </p:cNvSpPr>
              <p:nvPr/>
            </p:nvSpPr>
            <p:spPr>
              <a:xfrm>
                <a:off x="8307065" y="5272830"/>
                <a:ext cx="3426130" cy="563872"/>
              </a:xfrm>
              <a:prstGeom prst="rect">
                <a:avLst/>
              </a:prstGeom>
              <a:blipFill>
                <a:blip r:embed="rId6"/>
                <a:stretch>
                  <a:fillRect l="-369" t="-2222" b="-2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 name="CasellaDiTesto 7">
                <a:extLst>
                  <a:ext uri="{FF2B5EF4-FFF2-40B4-BE49-F238E27FC236}">
                    <a16:creationId xmlns:a16="http://schemas.microsoft.com/office/drawing/2014/main" id="{76C09135-1F9D-1104-0332-9AEA19FC19A8}"/>
                  </a:ext>
                </a:extLst>
              </p:cNvPr>
              <p:cNvSpPr txBox="1"/>
              <p:nvPr/>
            </p:nvSpPr>
            <p:spPr>
              <a:xfrm>
                <a:off x="8307065" y="4865230"/>
                <a:ext cx="2302682" cy="276999"/>
              </a:xfrm>
              <a:prstGeom prst="rect">
                <a:avLst/>
              </a:prstGeom>
              <a:noFill/>
            </p:spPr>
            <p:txBody>
              <a:bodyPr wrap="none" lIns="0" tIns="0" rIns="0" bIns="0" rtlCol="0">
                <a:spAutoFit/>
              </a:bodyPr>
              <a:lstStyle/>
              <a:p>
                <a14:m>
                  <m:oMath xmlns:m="http://schemas.openxmlformats.org/officeDocument/2006/math">
                    <m:r>
                      <a:rPr lang="it-IT" b="0" i="1" smtClean="0">
                        <a:latin typeface="Cambria Math" panose="02040503050406030204" pitchFamily="18" charset="0"/>
                      </a:rPr>
                      <m:t>𝐺𝑎𝑖𝑛</m:t>
                    </m:r>
                    <m:r>
                      <a:rPr lang="it-IT" b="0" i="1" smtClean="0">
                        <a:latin typeface="Cambria Math" panose="02040503050406030204" pitchFamily="18" charset="0"/>
                      </a:rPr>
                      <m:t>=(64.5±2.0)</m:t>
                    </m:r>
                  </m:oMath>
                </a14:m>
                <a:r>
                  <a:rPr lang="it-IT" dirty="0"/>
                  <a:t> dB</a:t>
                </a:r>
              </a:p>
            </p:txBody>
          </p:sp>
        </mc:Choice>
        <mc:Fallback xmlns="">
          <p:sp>
            <p:nvSpPr>
              <p:cNvPr id="11" name="CasellaDiTesto 7">
                <a:extLst>
                  <a:ext uri="{FF2B5EF4-FFF2-40B4-BE49-F238E27FC236}">
                    <a16:creationId xmlns:a16="http://schemas.microsoft.com/office/drawing/2014/main" id="{76C09135-1F9D-1104-0332-9AEA19FC19A8}"/>
                  </a:ext>
                </a:extLst>
              </p:cNvPr>
              <p:cNvSpPr txBox="1">
                <a:spLocks noRot="1" noChangeAspect="1" noMove="1" noResize="1" noEditPoints="1" noAdjustHandles="1" noChangeArrowheads="1" noChangeShapeType="1" noTextEdit="1"/>
              </p:cNvSpPr>
              <p:nvPr/>
            </p:nvSpPr>
            <p:spPr>
              <a:xfrm>
                <a:off x="8307065" y="4865230"/>
                <a:ext cx="2302682" cy="276999"/>
              </a:xfrm>
              <a:prstGeom prst="rect">
                <a:avLst/>
              </a:prstGeom>
              <a:blipFill>
                <a:blip r:embed="rId7"/>
                <a:stretch>
                  <a:fillRect l="-3297" t="-26087" r="-4945" b="-43478"/>
                </a:stretch>
              </a:blipFill>
            </p:spPr>
            <p:txBody>
              <a:bodyPr/>
              <a:lstStyle/>
              <a:p>
                <a:r>
                  <a:rPr lang="en-IT">
                    <a:noFill/>
                  </a:rPr>
                  <a:t> </a:t>
                </a:r>
              </a:p>
            </p:txBody>
          </p:sp>
        </mc:Fallback>
      </mc:AlternateContent>
      <p:sp>
        <p:nvSpPr>
          <p:cNvPr id="12" name="TextBox 11">
            <a:extLst>
              <a:ext uri="{FF2B5EF4-FFF2-40B4-BE49-F238E27FC236}">
                <a16:creationId xmlns:a16="http://schemas.microsoft.com/office/drawing/2014/main" id="{C130AC1D-8DF1-9111-C795-B40A54C25FF5}"/>
              </a:ext>
            </a:extLst>
          </p:cNvPr>
          <p:cNvSpPr txBox="1"/>
          <p:nvPr/>
        </p:nvSpPr>
        <p:spPr>
          <a:xfrm>
            <a:off x="8307065" y="5895402"/>
            <a:ext cx="2470548" cy="261610"/>
          </a:xfrm>
          <a:prstGeom prst="rect">
            <a:avLst/>
          </a:prstGeom>
          <a:noFill/>
        </p:spPr>
        <p:txBody>
          <a:bodyPr wrap="none" rtlCol="0">
            <a:spAutoFit/>
          </a:bodyPr>
          <a:lstStyle/>
          <a:p>
            <a:r>
              <a:rPr lang="en-IT" sz="1100" dirty="0"/>
              <a:t>~3K from Low Noise Factory datasheet</a:t>
            </a:r>
          </a:p>
        </p:txBody>
      </p:sp>
    </p:spTree>
    <p:extLst>
      <p:ext uri="{BB962C8B-B14F-4D97-AF65-F5344CB8AC3E}">
        <p14:creationId xmlns:p14="http://schemas.microsoft.com/office/powerpoint/2010/main" val="3477226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11">
            <a:extLst>
              <a:ext uri="{FF2B5EF4-FFF2-40B4-BE49-F238E27FC236}">
                <a16:creationId xmlns:a16="http://schemas.microsoft.com/office/drawing/2014/main" id="{81053FE2-EB21-D845-C655-C630F10B1203}"/>
              </a:ext>
            </a:extLst>
          </p:cNvPr>
          <p:cNvPicPr>
            <a:picLocks noChangeAspect="1"/>
          </p:cNvPicPr>
          <p:nvPr/>
        </p:nvPicPr>
        <p:blipFill>
          <a:blip r:embed="rId2"/>
          <a:stretch>
            <a:fillRect/>
          </a:stretch>
        </p:blipFill>
        <p:spPr>
          <a:xfrm>
            <a:off x="303160" y="1696321"/>
            <a:ext cx="5318789" cy="3564000"/>
          </a:xfrm>
          <a:prstGeom prst="rect">
            <a:avLst/>
          </a:prstGeom>
        </p:spPr>
      </p:pic>
      <p:pic>
        <p:nvPicPr>
          <p:cNvPr id="26" name="Picture 25">
            <a:extLst>
              <a:ext uri="{FF2B5EF4-FFF2-40B4-BE49-F238E27FC236}">
                <a16:creationId xmlns:a16="http://schemas.microsoft.com/office/drawing/2014/main" id="{2F59B1B2-EEED-DBDA-27AD-0701CD45454A}"/>
              </a:ext>
            </a:extLst>
          </p:cNvPr>
          <p:cNvPicPr>
            <a:picLocks noChangeAspect="1"/>
          </p:cNvPicPr>
          <p:nvPr/>
        </p:nvPicPr>
        <p:blipFill rotWithShape="1">
          <a:blip r:embed="rId3"/>
          <a:srcRect r="6497"/>
          <a:stretch/>
        </p:blipFill>
        <p:spPr>
          <a:xfrm>
            <a:off x="979684" y="2478719"/>
            <a:ext cx="2148716" cy="1512000"/>
          </a:xfrm>
          <a:prstGeom prst="rect">
            <a:avLst/>
          </a:prstGeom>
        </p:spPr>
      </p:pic>
      <p:sp>
        <p:nvSpPr>
          <p:cNvPr id="2" name="Slide Number Placeholder 1">
            <a:extLst>
              <a:ext uri="{FF2B5EF4-FFF2-40B4-BE49-F238E27FC236}">
                <a16:creationId xmlns:a16="http://schemas.microsoft.com/office/drawing/2014/main" id="{CE1AFBD1-2203-36EA-BA68-1CBAD98041C9}"/>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
        <p:nvSpPr>
          <p:cNvPr id="4" name="Rettangolo 13">
            <a:extLst>
              <a:ext uri="{FF2B5EF4-FFF2-40B4-BE49-F238E27FC236}">
                <a16:creationId xmlns:a16="http://schemas.microsoft.com/office/drawing/2014/main" id="{B1E21902-9CA1-197B-ABA5-13681742F3BE}"/>
              </a:ext>
            </a:extLst>
          </p:cNvPr>
          <p:cNvSpPr/>
          <p:nvPr/>
        </p:nvSpPr>
        <p:spPr>
          <a:xfrm>
            <a:off x="3680050" y="642973"/>
            <a:ext cx="4831900" cy="523220"/>
          </a:xfrm>
          <a:prstGeom prst="rect">
            <a:avLst/>
          </a:prstGeom>
          <a:noFill/>
          <a:effectLst/>
        </p:spPr>
        <p:txBody>
          <a:bodyPr wrap="none" lIns="91440" tIns="45720" rIns="91440" bIns="45720">
            <a:spAutoFit/>
          </a:bodyPr>
          <a:lstStyle/>
          <a:p>
            <a:pPr algn="ctr"/>
            <a:r>
              <a:rPr lang="it-IT" sz="2800" b="0" cap="none" spc="0" dirty="0">
                <a:ln w="0"/>
                <a:solidFill>
                  <a:schemeClr val="tx2"/>
                </a:solidFill>
                <a:effectLst>
                  <a:outerShdw blurRad="38100" dist="25400" dir="5400000" algn="ctr" rotWithShape="0">
                    <a:srgbClr val="6E747A">
                      <a:alpha val="43000"/>
                    </a:srgbClr>
                  </a:outerShdw>
                </a:effectLst>
              </a:rPr>
              <a:t>Degenerate JPA Gain and </a:t>
            </a:r>
            <a:r>
              <a:rPr lang="it-IT" sz="2800" dirty="0" err="1">
                <a:ln w="0"/>
                <a:solidFill>
                  <a:schemeClr val="tx2"/>
                </a:solidFill>
                <a:effectLst>
                  <a:outerShdw blurRad="38100" dist="25400" dir="5400000" algn="ctr" rotWithShape="0">
                    <a:srgbClr val="6E747A">
                      <a:alpha val="43000"/>
                    </a:srgbClr>
                  </a:outerShdw>
                </a:effectLst>
              </a:rPr>
              <a:t>N</a:t>
            </a:r>
            <a:r>
              <a:rPr lang="it-IT" sz="2800" b="0" cap="none" spc="0" dirty="0" err="1">
                <a:ln w="0"/>
                <a:solidFill>
                  <a:schemeClr val="tx2"/>
                </a:solidFill>
                <a:effectLst>
                  <a:outerShdw blurRad="38100" dist="25400" dir="5400000" algn="ctr" rotWithShape="0">
                    <a:srgbClr val="6E747A">
                      <a:alpha val="43000"/>
                    </a:srgbClr>
                  </a:outerShdw>
                </a:effectLst>
              </a:rPr>
              <a:t>oise</a:t>
            </a:r>
            <a:endParaRPr lang="it-IT" sz="2800" b="0" cap="none" spc="0" dirty="0">
              <a:ln w="0"/>
              <a:solidFill>
                <a:schemeClr val="tx2"/>
              </a:solidFill>
              <a:effectLst>
                <a:outerShdw blurRad="38100" dist="25400" dir="5400000" algn="ctr" rotWithShape="0">
                  <a:srgbClr val="6E747A">
                    <a:alpha val="43000"/>
                  </a:srgbClr>
                </a:outerShdw>
              </a:effectLst>
            </a:endParaRPr>
          </a:p>
        </p:txBody>
      </p:sp>
      <p:pic>
        <p:nvPicPr>
          <p:cNvPr id="6" name="Picture 5">
            <a:extLst>
              <a:ext uri="{FF2B5EF4-FFF2-40B4-BE49-F238E27FC236}">
                <a16:creationId xmlns:a16="http://schemas.microsoft.com/office/drawing/2014/main" id="{85C30A9D-D615-98B7-0874-A9A004A93749}"/>
              </a:ext>
            </a:extLst>
          </p:cNvPr>
          <p:cNvPicPr>
            <a:picLocks noChangeAspect="1"/>
          </p:cNvPicPr>
          <p:nvPr/>
        </p:nvPicPr>
        <p:blipFill rotWithShape="1">
          <a:blip r:embed="rId4"/>
          <a:srcRect l="6026" r="7978" b="3964"/>
          <a:stretch/>
        </p:blipFill>
        <p:spPr>
          <a:xfrm>
            <a:off x="3365425" y="2433242"/>
            <a:ext cx="2004967" cy="1656000"/>
          </a:xfrm>
          <a:prstGeom prst="rect">
            <a:avLst/>
          </a:prstGeom>
        </p:spPr>
      </p:pic>
      <mc:AlternateContent xmlns:mc="http://schemas.openxmlformats.org/markup-compatibility/2006" xmlns:a14="http://schemas.microsoft.com/office/drawing/2010/main">
        <mc:Choice Requires="a14">
          <p:sp>
            <p:nvSpPr>
              <p:cNvPr id="7" name="CasellaDiTesto 14">
                <a:extLst>
                  <a:ext uri="{FF2B5EF4-FFF2-40B4-BE49-F238E27FC236}">
                    <a16:creationId xmlns:a16="http://schemas.microsoft.com/office/drawing/2014/main" id="{5CCEADF6-C1AF-8311-7194-9C1FB2F83DDB}"/>
                  </a:ext>
                </a:extLst>
              </p:cNvPr>
              <p:cNvSpPr txBox="1"/>
              <p:nvPr/>
            </p:nvSpPr>
            <p:spPr>
              <a:xfrm>
                <a:off x="6218216" y="4318493"/>
                <a:ext cx="1475789" cy="296428"/>
              </a:xfrm>
              <a:prstGeom prst="rect">
                <a:avLst/>
              </a:prstGeom>
              <a:noFill/>
            </p:spPr>
            <p:txBody>
              <a:bodyPr wrap="none" lIns="0" tIns="0" rIns="0" bIns="0" rtlCol="0">
                <a:spAutoFit/>
              </a:bodyPr>
              <a:lstStyle/>
              <a:p>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𝐺</m:t>
                        </m:r>
                      </m:e>
                      <m:sub>
                        <m:r>
                          <a:rPr lang="it-IT" b="0" i="1" smtClean="0">
                            <a:latin typeface="Cambria Math" panose="02040503050406030204" pitchFamily="18" charset="0"/>
                          </a:rPr>
                          <m:t>𝐽𝑃𝐴</m:t>
                        </m:r>
                      </m:sub>
                    </m:sSub>
                    <m:r>
                      <a:rPr lang="it-IT" b="0" i="1" smtClean="0">
                        <a:latin typeface="Cambria Math" panose="02040503050406030204" pitchFamily="18" charset="0"/>
                      </a:rPr>
                      <m:t>=15.5</m:t>
                    </m:r>
                  </m:oMath>
                </a14:m>
                <a:r>
                  <a:rPr lang="it-IT" dirty="0"/>
                  <a:t> dB</a:t>
                </a:r>
              </a:p>
            </p:txBody>
          </p:sp>
        </mc:Choice>
        <mc:Fallback xmlns="">
          <p:sp>
            <p:nvSpPr>
              <p:cNvPr id="7" name="CasellaDiTesto 14">
                <a:extLst>
                  <a:ext uri="{FF2B5EF4-FFF2-40B4-BE49-F238E27FC236}">
                    <a16:creationId xmlns:a16="http://schemas.microsoft.com/office/drawing/2014/main" id="{5CCEADF6-C1AF-8311-7194-9C1FB2F83DDB}"/>
                  </a:ext>
                </a:extLst>
              </p:cNvPr>
              <p:cNvSpPr txBox="1">
                <a:spLocks noRot="1" noChangeAspect="1" noMove="1" noResize="1" noEditPoints="1" noAdjustHandles="1" noChangeArrowheads="1" noChangeShapeType="1" noTextEdit="1"/>
              </p:cNvSpPr>
              <p:nvPr/>
            </p:nvSpPr>
            <p:spPr>
              <a:xfrm>
                <a:off x="6218216" y="4318493"/>
                <a:ext cx="1475789" cy="296428"/>
              </a:xfrm>
              <a:prstGeom prst="rect">
                <a:avLst/>
              </a:prstGeom>
              <a:blipFill>
                <a:blip r:embed="rId5"/>
                <a:stretch>
                  <a:fillRect l="-5128" t="-20000" r="-9402" b="-36000"/>
                </a:stretch>
              </a:blipFill>
            </p:spPr>
            <p:txBody>
              <a:bodyPr/>
              <a:lstStyle/>
              <a:p>
                <a:r>
                  <a:rPr lang="en-IT">
                    <a:noFill/>
                  </a:rPr>
                  <a:t> </a:t>
                </a:r>
              </a:p>
            </p:txBody>
          </p:sp>
        </mc:Fallback>
      </mc:AlternateContent>
      <p:sp>
        <p:nvSpPr>
          <p:cNvPr id="5" name="TextBox 4">
            <a:extLst>
              <a:ext uri="{FF2B5EF4-FFF2-40B4-BE49-F238E27FC236}">
                <a16:creationId xmlns:a16="http://schemas.microsoft.com/office/drawing/2014/main" id="{512E2B9A-028E-22EA-AF5E-F95023318A05}"/>
              </a:ext>
            </a:extLst>
          </p:cNvPr>
          <p:cNvSpPr txBox="1"/>
          <p:nvPr/>
        </p:nvSpPr>
        <p:spPr>
          <a:xfrm>
            <a:off x="890926" y="5024867"/>
            <a:ext cx="1619354" cy="1323439"/>
          </a:xfrm>
          <a:prstGeom prst="rect">
            <a:avLst/>
          </a:prstGeom>
          <a:noFill/>
        </p:spPr>
        <p:txBody>
          <a:bodyPr wrap="none" rtlCol="0">
            <a:spAutoFit/>
          </a:bodyPr>
          <a:lstStyle/>
          <a:p>
            <a:r>
              <a:rPr lang="en-IT" sz="1600" dirty="0"/>
              <a:t>Working point</a:t>
            </a:r>
          </a:p>
          <a:p>
            <a:r>
              <a:rPr lang="en-GB" sz="1600" dirty="0"/>
              <a:t>f</a:t>
            </a:r>
            <a:r>
              <a:rPr lang="en-IT" sz="1600" baseline="-25000" dirty="0"/>
              <a:t>signal</a:t>
            </a:r>
            <a:r>
              <a:rPr lang="en-IT" sz="1600" dirty="0"/>
              <a:t>=7.418 GHz</a:t>
            </a:r>
          </a:p>
          <a:p>
            <a:r>
              <a:rPr lang="en-GB" sz="1600" dirty="0"/>
              <a:t>f</a:t>
            </a:r>
            <a:r>
              <a:rPr lang="en-IT" sz="1600" baseline="-25000" dirty="0"/>
              <a:t>pump</a:t>
            </a:r>
            <a:r>
              <a:rPr lang="en-IT" sz="1600" dirty="0"/>
              <a:t>=2f</a:t>
            </a:r>
            <a:r>
              <a:rPr lang="en-IT" sz="1600" baseline="-25000" dirty="0"/>
              <a:t>signal</a:t>
            </a:r>
          </a:p>
          <a:p>
            <a:r>
              <a:rPr lang="en-IT" sz="1600" dirty="0"/>
              <a:t>P</a:t>
            </a:r>
            <a:r>
              <a:rPr lang="en-IT" sz="1600" baseline="-25000" dirty="0"/>
              <a:t>signal</a:t>
            </a:r>
            <a:r>
              <a:rPr lang="en-IT" sz="1600" dirty="0"/>
              <a:t>= -135 dbm </a:t>
            </a:r>
          </a:p>
          <a:p>
            <a:r>
              <a:rPr lang="en-IT" sz="1600" dirty="0"/>
              <a:t>P</a:t>
            </a:r>
            <a:r>
              <a:rPr lang="en-IT" sz="1600" baseline="-25000" dirty="0"/>
              <a:t>pump</a:t>
            </a:r>
            <a:r>
              <a:rPr lang="en-IT" sz="1600" dirty="0"/>
              <a:t>= -45 dbm</a:t>
            </a:r>
          </a:p>
        </p:txBody>
      </p:sp>
      <mc:AlternateContent xmlns:mc="http://schemas.openxmlformats.org/markup-compatibility/2006" xmlns:a14="http://schemas.microsoft.com/office/drawing/2010/main">
        <mc:Choice Requires="a14">
          <p:sp>
            <p:nvSpPr>
              <p:cNvPr id="11" name="CasellaDiTesto 9">
                <a:extLst>
                  <a:ext uri="{FF2B5EF4-FFF2-40B4-BE49-F238E27FC236}">
                    <a16:creationId xmlns:a16="http://schemas.microsoft.com/office/drawing/2014/main" id="{CF50D3EF-E499-6135-088B-4B49D733EB20}"/>
                  </a:ext>
                </a:extLst>
              </p:cNvPr>
              <p:cNvSpPr txBox="1"/>
              <p:nvPr/>
            </p:nvSpPr>
            <p:spPr>
              <a:xfrm>
                <a:off x="6218216" y="5251345"/>
                <a:ext cx="4577535" cy="6156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𝑇</m:t>
                          </m:r>
                        </m:e>
                        <m:sub>
                          <m:r>
                            <a:rPr lang="it-IT" b="0" i="1" smtClean="0">
                              <a:latin typeface="Cambria Math" panose="02040503050406030204" pitchFamily="18" charset="0"/>
                            </a:rPr>
                            <m:t>𝑛</m:t>
                          </m:r>
                        </m:sub>
                        <m:sup>
                          <m:r>
                            <a:rPr lang="it-IT" b="0" i="1" smtClean="0">
                              <a:latin typeface="Cambria Math" panose="02040503050406030204" pitchFamily="18" charset="0"/>
                            </a:rPr>
                            <m:t>𝐽𝑃𝐴</m:t>
                          </m:r>
                        </m:sup>
                      </m:sSubSup>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𝑛</m:t>
                              </m:r>
                            </m:sub>
                          </m:sSub>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𝑘</m:t>
                              </m:r>
                            </m:e>
                            <m:sub>
                              <m:r>
                                <a:rPr lang="it-IT" b="0" i="1" smtClean="0">
                                  <a:latin typeface="Cambria Math" panose="02040503050406030204" pitchFamily="18" charset="0"/>
                                </a:rPr>
                                <m:t>𝐵</m:t>
                              </m:r>
                            </m:sub>
                          </m:sSub>
                          <m:r>
                            <a:rPr lang="it-IT" b="0" i="1" smtClean="0">
                              <a:latin typeface="Cambria Math" panose="02040503050406030204" pitchFamily="18" charset="0"/>
                            </a:rPr>
                            <m:t> </m:t>
                          </m:r>
                          <m:r>
                            <m:rPr>
                              <m:sty m:val="p"/>
                            </m:rPr>
                            <a:rPr lang="it-IT" b="0" i="0" smtClean="0">
                              <a:latin typeface="Cambria Math" panose="02040503050406030204" pitchFamily="18" charset="0"/>
                            </a:rPr>
                            <m:t>Δ</m:t>
                          </m:r>
                          <m:r>
                            <a:rPr lang="it-IT" b="0" i="1" smtClean="0">
                              <a:latin typeface="Cambria Math" panose="02040503050406030204" pitchFamily="18" charset="0"/>
                            </a:rPr>
                            <m:t>𝜈</m:t>
                          </m:r>
                          <m:r>
                            <a:rPr lang="it-IT" b="0" i="1" smtClean="0">
                              <a:latin typeface="Cambria Math" panose="02040503050406030204" pitchFamily="18" charset="0"/>
                            </a:rPr>
                            <m:t> </m:t>
                          </m:r>
                          <m:d>
                            <m:dPr>
                              <m:ctrlPr>
                                <a:rPr lang="it-IT" b="0" i="1" smtClean="0">
                                  <a:latin typeface="Cambria Math" panose="02040503050406030204" pitchFamily="18" charset="0"/>
                                </a:rPr>
                              </m:ctrlPr>
                            </m:dPr>
                            <m:e>
                              <m:r>
                                <a:rPr lang="it-IT" b="0" i="1" smtClean="0">
                                  <a:latin typeface="Cambria Math" panose="02040503050406030204" pitchFamily="18" charset="0"/>
                                </a:rPr>
                                <m:t>𝐺</m:t>
                              </m:r>
                              <m:r>
                                <a:rPr lang="it-IT" b="0" i="1" smtClean="0">
                                  <a:latin typeface="Cambria Math" panose="02040503050406030204" pitchFamily="18" charset="0"/>
                                </a:rPr>
                                <m:t>5+</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𝐺</m:t>
                                  </m:r>
                                </m:e>
                                <m:sub>
                                  <m:r>
                                    <a:rPr lang="it-IT" b="0" i="1" smtClean="0">
                                      <a:latin typeface="Cambria Math" panose="02040503050406030204" pitchFamily="18" charset="0"/>
                                    </a:rPr>
                                    <m:t>𝐽𝑃𝐴</m:t>
                                  </m:r>
                                </m:sub>
                              </m:sSub>
                            </m:e>
                          </m:d>
                        </m:den>
                      </m:f>
                      <m:r>
                        <a:rPr lang="it-IT" b="0" i="1" smtClean="0">
                          <a:latin typeface="Cambria Math" panose="02040503050406030204" pitchFamily="18" charset="0"/>
                        </a:rPr>
                        <m:t>=</m:t>
                      </m:r>
                      <m:d>
                        <m:dPr>
                          <m:ctrlPr>
                            <a:rPr lang="it-IT" b="0" i="1" smtClean="0">
                              <a:latin typeface="Cambria Math" panose="02040503050406030204" pitchFamily="18" charset="0"/>
                            </a:rPr>
                          </m:ctrlPr>
                        </m:dPr>
                        <m:e>
                          <m:r>
                            <a:rPr lang="it-IT" b="0" i="1" smtClean="0">
                              <a:latin typeface="Cambria Math" panose="02040503050406030204" pitchFamily="18" charset="0"/>
                            </a:rPr>
                            <m:t>0.130</m:t>
                          </m:r>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m:t>
                              </m:r>
                            </m:e>
                            <m:sub>
                              <m:r>
                                <a:rPr lang="it-IT" b="0" i="1" smtClean="0">
                                  <a:latin typeface="Cambria Math" panose="02040503050406030204" pitchFamily="18" charset="0"/>
                                </a:rPr>
                                <m:t>0.049</m:t>
                              </m:r>
                            </m:sub>
                            <m:sup>
                              <m:r>
                                <a:rPr lang="it-IT" b="0" i="1" smtClean="0">
                                  <a:latin typeface="Cambria Math" panose="02040503050406030204" pitchFamily="18" charset="0"/>
                                </a:rPr>
                                <m:t>0.075</m:t>
                              </m:r>
                            </m:sup>
                          </m:sSubSup>
                        </m:e>
                      </m:d>
                      <m:r>
                        <a:rPr lang="it-IT" b="0" i="1" smtClean="0">
                          <a:latin typeface="Cambria Math" panose="02040503050406030204" pitchFamily="18" charset="0"/>
                        </a:rPr>
                        <m:t> </m:t>
                      </m:r>
                      <m:r>
                        <a:rPr lang="it-IT" b="0" i="1" smtClean="0">
                          <a:latin typeface="Cambria Math" panose="02040503050406030204" pitchFamily="18" charset="0"/>
                        </a:rPr>
                        <m:t>𝐾</m:t>
                      </m:r>
                    </m:oMath>
                  </m:oMathPara>
                </a14:m>
                <a:endParaRPr lang="it-IT" dirty="0"/>
              </a:p>
            </p:txBody>
          </p:sp>
        </mc:Choice>
        <mc:Fallback xmlns="">
          <p:sp>
            <p:nvSpPr>
              <p:cNvPr id="11" name="CasellaDiTesto 9">
                <a:extLst>
                  <a:ext uri="{FF2B5EF4-FFF2-40B4-BE49-F238E27FC236}">
                    <a16:creationId xmlns:a16="http://schemas.microsoft.com/office/drawing/2014/main" id="{CF50D3EF-E499-6135-088B-4B49D733EB20}"/>
                  </a:ext>
                </a:extLst>
              </p:cNvPr>
              <p:cNvSpPr txBox="1">
                <a:spLocks noRot="1" noChangeAspect="1" noMove="1" noResize="1" noEditPoints="1" noAdjustHandles="1" noChangeArrowheads="1" noChangeShapeType="1" noTextEdit="1"/>
              </p:cNvSpPr>
              <p:nvPr/>
            </p:nvSpPr>
            <p:spPr>
              <a:xfrm>
                <a:off x="6218216" y="5251345"/>
                <a:ext cx="4577535" cy="615618"/>
              </a:xfrm>
              <a:prstGeom prst="rect">
                <a:avLst/>
              </a:prstGeom>
              <a:blipFill>
                <a:blip r:embed="rId6"/>
                <a:stretch>
                  <a:fillRect l="-829" t="-2041" r="-552" b="-14286"/>
                </a:stretch>
              </a:blipFill>
            </p:spPr>
            <p:txBody>
              <a:bodyPr/>
              <a:lstStyle/>
              <a:p>
                <a:r>
                  <a:rPr lang="en-IT">
                    <a:noFill/>
                  </a:rPr>
                  <a:t> </a:t>
                </a:r>
              </a:p>
            </p:txBody>
          </p:sp>
        </mc:Fallback>
      </mc:AlternateContent>
      <p:sp>
        <p:nvSpPr>
          <p:cNvPr id="12" name="TextBox 11">
            <a:extLst>
              <a:ext uri="{FF2B5EF4-FFF2-40B4-BE49-F238E27FC236}">
                <a16:creationId xmlns:a16="http://schemas.microsoft.com/office/drawing/2014/main" id="{0B062F6B-3216-B4D9-C47B-BA93792158D6}"/>
              </a:ext>
            </a:extLst>
          </p:cNvPr>
          <p:cNvSpPr txBox="1"/>
          <p:nvPr/>
        </p:nvSpPr>
        <p:spPr>
          <a:xfrm>
            <a:off x="8680287" y="6136596"/>
            <a:ext cx="1978427" cy="369332"/>
          </a:xfrm>
          <a:prstGeom prst="rect">
            <a:avLst/>
          </a:prstGeom>
          <a:noFill/>
        </p:spPr>
        <p:txBody>
          <a:bodyPr wrap="none" rtlCol="0">
            <a:spAutoFit/>
          </a:bodyPr>
          <a:lstStyle/>
          <a:p>
            <a:r>
              <a:rPr lang="en-IT" dirty="0"/>
              <a:t>½ h</a:t>
            </a:r>
            <a:r>
              <a:rPr lang="en-IT" dirty="0">
                <a:latin typeface="Symbol" pitchFamily="2" charset="2"/>
              </a:rPr>
              <a:t>n</a:t>
            </a:r>
            <a:r>
              <a:rPr lang="en-IT" dirty="0"/>
              <a:t>/k</a:t>
            </a:r>
            <a:r>
              <a:rPr lang="en-IT" baseline="-25000" dirty="0"/>
              <a:t>B</a:t>
            </a:r>
            <a:r>
              <a:rPr lang="en-IT" dirty="0"/>
              <a:t> T=0.174 K</a:t>
            </a:r>
          </a:p>
        </p:txBody>
      </p:sp>
      <p:sp>
        <p:nvSpPr>
          <p:cNvPr id="15" name="TextBox 14">
            <a:extLst>
              <a:ext uri="{FF2B5EF4-FFF2-40B4-BE49-F238E27FC236}">
                <a16:creationId xmlns:a16="http://schemas.microsoft.com/office/drawing/2014/main" id="{9F0473C3-5A56-23BD-0512-2E1F3DA997D9}"/>
              </a:ext>
            </a:extLst>
          </p:cNvPr>
          <p:cNvSpPr txBox="1"/>
          <p:nvPr/>
        </p:nvSpPr>
        <p:spPr>
          <a:xfrm>
            <a:off x="6218216" y="6136596"/>
            <a:ext cx="2481770" cy="369332"/>
          </a:xfrm>
          <a:prstGeom prst="rect">
            <a:avLst/>
          </a:prstGeom>
          <a:noFill/>
        </p:spPr>
        <p:txBody>
          <a:bodyPr wrap="none" rtlCol="0">
            <a:spAutoFit/>
          </a:bodyPr>
          <a:lstStyle/>
          <a:p>
            <a:r>
              <a:rPr lang="en-IT" dirty="0"/>
              <a:t>Expected quantum noise</a:t>
            </a:r>
          </a:p>
        </p:txBody>
      </p:sp>
      <p:pic>
        <p:nvPicPr>
          <p:cNvPr id="19" name="Picture 18">
            <a:extLst>
              <a:ext uri="{FF2B5EF4-FFF2-40B4-BE49-F238E27FC236}">
                <a16:creationId xmlns:a16="http://schemas.microsoft.com/office/drawing/2014/main" id="{220A6367-FB74-C0FC-8180-701EA274A2AA}"/>
              </a:ext>
            </a:extLst>
          </p:cNvPr>
          <p:cNvPicPr>
            <a:picLocks noChangeAspect="1"/>
          </p:cNvPicPr>
          <p:nvPr/>
        </p:nvPicPr>
        <p:blipFill>
          <a:blip r:embed="rId7"/>
          <a:srcRect/>
          <a:stretch/>
        </p:blipFill>
        <p:spPr>
          <a:xfrm>
            <a:off x="8864840" y="1561732"/>
            <a:ext cx="3024000" cy="2016000"/>
          </a:xfrm>
          <a:prstGeom prst="rect">
            <a:avLst/>
          </a:prstGeom>
        </p:spPr>
      </p:pic>
      <p:sp>
        <p:nvSpPr>
          <p:cNvPr id="8" name="TextBox 7">
            <a:extLst>
              <a:ext uri="{FF2B5EF4-FFF2-40B4-BE49-F238E27FC236}">
                <a16:creationId xmlns:a16="http://schemas.microsoft.com/office/drawing/2014/main" id="{AA278B07-91A8-6990-67C3-E7FC7FB96EAB}"/>
              </a:ext>
            </a:extLst>
          </p:cNvPr>
          <p:cNvSpPr txBox="1"/>
          <p:nvPr/>
        </p:nvSpPr>
        <p:spPr>
          <a:xfrm>
            <a:off x="7903070" y="1341793"/>
            <a:ext cx="1923540" cy="307777"/>
          </a:xfrm>
          <a:prstGeom prst="rect">
            <a:avLst/>
          </a:prstGeom>
          <a:noFill/>
        </p:spPr>
        <p:txBody>
          <a:bodyPr wrap="none" rtlCol="0">
            <a:spAutoFit/>
          </a:bodyPr>
          <a:lstStyle/>
          <a:p>
            <a:r>
              <a:rPr lang="en-GB" sz="1400" dirty="0"/>
              <a:t>T</a:t>
            </a:r>
            <a:r>
              <a:rPr lang="en-IT" sz="1400" dirty="0"/>
              <a:t>heoretical expectation</a:t>
            </a:r>
          </a:p>
        </p:txBody>
      </p:sp>
      <p:sp>
        <p:nvSpPr>
          <p:cNvPr id="9" name="TextBox 8">
            <a:extLst>
              <a:ext uri="{FF2B5EF4-FFF2-40B4-BE49-F238E27FC236}">
                <a16:creationId xmlns:a16="http://schemas.microsoft.com/office/drawing/2014/main" id="{031CD292-255B-B801-F9BE-505471BFE8BF}"/>
              </a:ext>
            </a:extLst>
          </p:cNvPr>
          <p:cNvSpPr txBox="1"/>
          <p:nvPr/>
        </p:nvSpPr>
        <p:spPr>
          <a:xfrm>
            <a:off x="6096000" y="3833882"/>
            <a:ext cx="1590692" cy="369332"/>
          </a:xfrm>
          <a:prstGeom prst="rect">
            <a:avLst/>
          </a:prstGeom>
          <a:noFill/>
        </p:spPr>
        <p:txBody>
          <a:bodyPr wrap="none" rtlCol="0">
            <a:spAutoFit/>
          </a:bodyPr>
          <a:lstStyle/>
          <a:p>
            <a:r>
              <a:rPr lang="en-IT" dirty="0"/>
              <a:t>Measured Gain</a:t>
            </a:r>
          </a:p>
        </p:txBody>
      </p:sp>
      <p:sp>
        <p:nvSpPr>
          <p:cNvPr id="13" name="TextBox 12">
            <a:extLst>
              <a:ext uri="{FF2B5EF4-FFF2-40B4-BE49-F238E27FC236}">
                <a16:creationId xmlns:a16="http://schemas.microsoft.com/office/drawing/2014/main" id="{1123CA25-D531-4FA8-1C1C-B5CDEAADA2A4}"/>
              </a:ext>
            </a:extLst>
          </p:cNvPr>
          <p:cNvSpPr txBox="1"/>
          <p:nvPr/>
        </p:nvSpPr>
        <p:spPr>
          <a:xfrm>
            <a:off x="6096000" y="4855354"/>
            <a:ext cx="1710918" cy="369332"/>
          </a:xfrm>
          <a:prstGeom prst="rect">
            <a:avLst/>
          </a:prstGeom>
          <a:noFill/>
        </p:spPr>
        <p:txBody>
          <a:bodyPr wrap="none" rtlCol="0">
            <a:spAutoFit/>
          </a:bodyPr>
          <a:lstStyle/>
          <a:p>
            <a:r>
              <a:rPr lang="en-IT" dirty="0"/>
              <a:t>Measured Noise</a:t>
            </a:r>
          </a:p>
        </p:txBody>
      </p:sp>
      <p:pic>
        <p:nvPicPr>
          <p:cNvPr id="20" name="Picture 19">
            <a:extLst>
              <a:ext uri="{FF2B5EF4-FFF2-40B4-BE49-F238E27FC236}">
                <a16:creationId xmlns:a16="http://schemas.microsoft.com/office/drawing/2014/main" id="{47F6F136-88EA-35F5-8893-56192C0EACF9}"/>
              </a:ext>
            </a:extLst>
          </p:cNvPr>
          <p:cNvPicPr>
            <a:picLocks noChangeAspect="1"/>
          </p:cNvPicPr>
          <p:nvPr/>
        </p:nvPicPr>
        <p:blipFill>
          <a:blip r:embed="rId8"/>
          <a:stretch>
            <a:fillRect/>
          </a:stretch>
        </p:blipFill>
        <p:spPr>
          <a:xfrm>
            <a:off x="5871800" y="1538772"/>
            <a:ext cx="3240000" cy="2160000"/>
          </a:xfrm>
          <a:prstGeom prst="rect">
            <a:avLst/>
          </a:prstGeom>
        </p:spPr>
      </p:pic>
      <p:cxnSp>
        <p:nvCxnSpPr>
          <p:cNvPr id="22" name="Straight Arrow Connector 21">
            <a:extLst>
              <a:ext uri="{FF2B5EF4-FFF2-40B4-BE49-F238E27FC236}">
                <a16:creationId xmlns:a16="http://schemas.microsoft.com/office/drawing/2014/main" id="{41E4C1E5-455F-9D8D-BDC5-864BF63C45C3}"/>
              </a:ext>
            </a:extLst>
          </p:cNvPr>
          <p:cNvCxnSpPr>
            <a:cxnSpLocks/>
          </p:cNvCxnSpPr>
          <p:nvPr/>
        </p:nvCxnSpPr>
        <p:spPr>
          <a:xfrm>
            <a:off x="7180742" y="2532700"/>
            <a:ext cx="0" cy="172143"/>
          </a:xfrm>
          <a:prstGeom prst="straightConnector1">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9FE92D2-4367-6ED5-A61B-A4324B80C42F}"/>
              </a:ext>
            </a:extLst>
          </p:cNvPr>
          <p:cNvSpPr txBox="1"/>
          <p:nvPr/>
        </p:nvSpPr>
        <p:spPr>
          <a:xfrm>
            <a:off x="7180742" y="2478719"/>
            <a:ext cx="670376" cy="307777"/>
          </a:xfrm>
          <a:prstGeom prst="rect">
            <a:avLst/>
          </a:prstGeom>
          <a:noFill/>
        </p:spPr>
        <p:txBody>
          <a:bodyPr wrap="none" rtlCol="0">
            <a:spAutoFit/>
          </a:bodyPr>
          <a:lstStyle/>
          <a:p>
            <a:r>
              <a:rPr lang="en-IT" sz="1400" dirty="0"/>
              <a:t>5 MHz</a:t>
            </a:r>
          </a:p>
        </p:txBody>
      </p:sp>
      <p:cxnSp>
        <p:nvCxnSpPr>
          <p:cNvPr id="28" name="Straight Arrow Connector 27">
            <a:extLst>
              <a:ext uri="{FF2B5EF4-FFF2-40B4-BE49-F238E27FC236}">
                <a16:creationId xmlns:a16="http://schemas.microsoft.com/office/drawing/2014/main" id="{7B125EDC-7F1C-175C-0AB9-413014141641}"/>
              </a:ext>
            </a:extLst>
          </p:cNvPr>
          <p:cNvCxnSpPr/>
          <p:nvPr/>
        </p:nvCxnSpPr>
        <p:spPr>
          <a:xfrm>
            <a:off x="1848051" y="3339966"/>
            <a:ext cx="61355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5CC100B-7561-DFA8-E289-1B5BFB62F721}"/>
              </a:ext>
            </a:extLst>
          </p:cNvPr>
          <p:cNvSpPr txBox="1"/>
          <p:nvPr/>
        </p:nvSpPr>
        <p:spPr>
          <a:xfrm>
            <a:off x="1747502" y="3339966"/>
            <a:ext cx="814647" cy="307777"/>
          </a:xfrm>
          <a:prstGeom prst="rect">
            <a:avLst/>
          </a:prstGeom>
          <a:noFill/>
        </p:spPr>
        <p:txBody>
          <a:bodyPr wrap="none" rtlCol="0">
            <a:spAutoFit/>
          </a:bodyPr>
          <a:lstStyle/>
          <a:p>
            <a:r>
              <a:rPr lang="en-IT" sz="1400" dirty="0"/>
              <a:t>2×5MHz</a:t>
            </a:r>
          </a:p>
        </p:txBody>
      </p:sp>
      <p:sp>
        <p:nvSpPr>
          <p:cNvPr id="30" name="TextBox 29">
            <a:extLst>
              <a:ext uri="{FF2B5EF4-FFF2-40B4-BE49-F238E27FC236}">
                <a16:creationId xmlns:a16="http://schemas.microsoft.com/office/drawing/2014/main" id="{A1A20EE4-102E-8D46-293F-786E98E1DB29}"/>
              </a:ext>
            </a:extLst>
          </p:cNvPr>
          <p:cNvSpPr txBox="1"/>
          <p:nvPr/>
        </p:nvSpPr>
        <p:spPr>
          <a:xfrm>
            <a:off x="890926" y="6348306"/>
            <a:ext cx="1098378" cy="338554"/>
          </a:xfrm>
          <a:prstGeom prst="rect">
            <a:avLst/>
          </a:prstGeom>
          <a:noFill/>
        </p:spPr>
        <p:txBody>
          <a:bodyPr wrap="none" rtlCol="0">
            <a:spAutoFit/>
          </a:bodyPr>
          <a:lstStyle/>
          <a:p>
            <a:r>
              <a:rPr lang="en-GB" sz="1600" dirty="0">
                <a:latin typeface="Symbol" pitchFamily="2" charset="2"/>
              </a:rPr>
              <a:t>F</a:t>
            </a:r>
            <a:r>
              <a:rPr lang="en-IT" sz="1600" dirty="0"/>
              <a:t>=0.19 </a:t>
            </a:r>
            <a:r>
              <a:rPr lang="en-IT" sz="1600" dirty="0">
                <a:latin typeface="Symbol" pitchFamily="2" charset="2"/>
              </a:rPr>
              <a:t>F</a:t>
            </a:r>
            <a:r>
              <a:rPr lang="en-IT" sz="1600" baseline="-25000" dirty="0">
                <a:latin typeface="Symbol" pitchFamily="2" charset="2"/>
              </a:rPr>
              <a:t>0</a:t>
            </a:r>
            <a:endParaRPr lang="en-IT" sz="1600" baseline="-25000" dirty="0"/>
          </a:p>
        </p:txBody>
      </p:sp>
    </p:spTree>
    <p:extLst>
      <p:ext uri="{BB962C8B-B14F-4D97-AF65-F5344CB8AC3E}">
        <p14:creationId xmlns:p14="http://schemas.microsoft.com/office/powerpoint/2010/main" val="1036674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7886309-8F28-488F-8BA9-0BF7494C8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D5ABE4-8A47-4A84-9DB4-CCB7A3D42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7156" cy="5897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3A9438-FA92-5562-3F23-516A6A1AE427}"/>
              </a:ext>
            </a:extLst>
          </p:cNvPr>
          <p:cNvPicPr>
            <a:picLocks noChangeAspect="1"/>
          </p:cNvPicPr>
          <p:nvPr/>
        </p:nvPicPr>
        <p:blipFill>
          <a:blip r:embed="rId2"/>
          <a:stretch>
            <a:fillRect/>
          </a:stretch>
        </p:blipFill>
        <p:spPr>
          <a:xfrm>
            <a:off x="643467" y="1278524"/>
            <a:ext cx="5200309" cy="4300952"/>
          </a:xfrm>
          <a:prstGeom prst="rect">
            <a:avLst/>
          </a:prstGeom>
        </p:spPr>
      </p:pic>
      <p:sp>
        <p:nvSpPr>
          <p:cNvPr id="23" name="Rectangle 22">
            <a:extLst>
              <a:ext uri="{FF2B5EF4-FFF2-40B4-BE49-F238E27FC236}">
                <a16:creationId xmlns:a16="http://schemas.microsoft.com/office/drawing/2014/main" id="{D8EB06DC-2D36-4101-B5B2-45B5B1EEC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5035" y="480060"/>
            <a:ext cx="5531569" cy="5897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732D0E9-0AEE-2E19-0C79-37347517D8F4}"/>
              </a:ext>
            </a:extLst>
          </p:cNvPr>
          <p:cNvPicPr>
            <a:picLocks noChangeAspect="1"/>
          </p:cNvPicPr>
          <p:nvPr/>
        </p:nvPicPr>
        <p:blipFill>
          <a:blip r:embed="rId3"/>
          <a:stretch>
            <a:fillRect/>
          </a:stretch>
        </p:blipFill>
        <p:spPr>
          <a:xfrm>
            <a:off x="6346824" y="1307519"/>
            <a:ext cx="5201708" cy="4242961"/>
          </a:xfrm>
          <a:prstGeom prst="rect">
            <a:avLst/>
          </a:prstGeom>
        </p:spPr>
      </p:pic>
      <p:sp>
        <p:nvSpPr>
          <p:cNvPr id="2" name="Slide Number Placeholder 1">
            <a:extLst>
              <a:ext uri="{FF2B5EF4-FFF2-40B4-BE49-F238E27FC236}">
                <a16:creationId xmlns:a16="http://schemas.microsoft.com/office/drawing/2014/main" id="{CE1AFBD1-2203-36EA-BA68-1CBAD98041C9}"/>
              </a:ext>
            </a:extLst>
          </p:cNvPr>
          <p:cNvSpPr>
            <a:spLocks noGrp="1"/>
          </p:cNvSpPr>
          <p:nvPr>
            <p:ph type="sldNum" sz="quarter" idx="12"/>
          </p:nvPr>
        </p:nvSpPr>
        <p:spPr>
          <a:xfrm>
            <a:off x="10558300" y="6386444"/>
            <a:ext cx="1052510" cy="365125"/>
          </a:xfrm>
        </p:spPr>
        <p:txBody>
          <a:bodyPr>
            <a:normAutofit/>
          </a:bodyPr>
          <a:lstStyle/>
          <a:p>
            <a:pPr>
              <a:spcAft>
                <a:spcPts val="600"/>
              </a:spcAft>
            </a:pPr>
            <a:fld id="{D57F1E4F-1CFF-5643-939E-217C01CDF565}" type="slidenum">
              <a:rPr lang="en-US">
                <a:solidFill>
                  <a:schemeClr val="bg1"/>
                </a:solidFill>
              </a:rPr>
              <a:pPr>
                <a:spcAft>
                  <a:spcPts val="600"/>
                </a:spcAft>
              </a:pPr>
              <a:t>28</a:t>
            </a:fld>
            <a:endParaRPr lang="en-US">
              <a:solidFill>
                <a:schemeClr val="bg1"/>
              </a:solidFill>
            </a:endParaRPr>
          </a:p>
        </p:txBody>
      </p:sp>
      <p:sp>
        <p:nvSpPr>
          <p:cNvPr id="3" name="TextBox 2">
            <a:extLst>
              <a:ext uri="{FF2B5EF4-FFF2-40B4-BE49-F238E27FC236}">
                <a16:creationId xmlns:a16="http://schemas.microsoft.com/office/drawing/2014/main" id="{C6E54B87-CF91-A900-4D1C-93940758C5C3}"/>
              </a:ext>
            </a:extLst>
          </p:cNvPr>
          <p:cNvSpPr txBox="1"/>
          <p:nvPr/>
        </p:nvSpPr>
        <p:spPr>
          <a:xfrm>
            <a:off x="2235973" y="1093858"/>
            <a:ext cx="2015295" cy="369332"/>
          </a:xfrm>
          <a:prstGeom prst="rect">
            <a:avLst/>
          </a:prstGeom>
          <a:noFill/>
        </p:spPr>
        <p:txBody>
          <a:bodyPr wrap="none" rtlCol="0">
            <a:spAutoFit/>
          </a:bodyPr>
          <a:lstStyle/>
          <a:p>
            <a:r>
              <a:rPr lang="en-IT" dirty="0"/>
              <a:t>Scan in pump phase</a:t>
            </a:r>
          </a:p>
        </p:txBody>
      </p:sp>
      <p:sp>
        <p:nvSpPr>
          <p:cNvPr id="4" name="TextBox 3">
            <a:extLst>
              <a:ext uri="{FF2B5EF4-FFF2-40B4-BE49-F238E27FC236}">
                <a16:creationId xmlns:a16="http://schemas.microsoft.com/office/drawing/2014/main" id="{3CD37DB5-9C28-12CD-AA64-849D807B27BF}"/>
              </a:ext>
            </a:extLst>
          </p:cNvPr>
          <p:cNvSpPr txBox="1"/>
          <p:nvPr/>
        </p:nvSpPr>
        <p:spPr>
          <a:xfrm>
            <a:off x="7940732" y="968999"/>
            <a:ext cx="2091791" cy="369332"/>
          </a:xfrm>
          <a:prstGeom prst="rect">
            <a:avLst/>
          </a:prstGeom>
          <a:noFill/>
        </p:spPr>
        <p:txBody>
          <a:bodyPr wrap="none" rtlCol="0">
            <a:spAutoFit/>
          </a:bodyPr>
          <a:lstStyle/>
          <a:p>
            <a:r>
              <a:rPr lang="en-IT" dirty="0"/>
              <a:t>Scan in pump power</a:t>
            </a:r>
          </a:p>
        </p:txBody>
      </p:sp>
      <p:sp>
        <p:nvSpPr>
          <p:cNvPr id="5" name="TextBox 4">
            <a:extLst>
              <a:ext uri="{FF2B5EF4-FFF2-40B4-BE49-F238E27FC236}">
                <a16:creationId xmlns:a16="http://schemas.microsoft.com/office/drawing/2014/main" id="{98FEDBA3-349D-5B78-8F64-0502B7A59C58}"/>
              </a:ext>
            </a:extLst>
          </p:cNvPr>
          <p:cNvSpPr txBox="1"/>
          <p:nvPr/>
        </p:nvSpPr>
        <p:spPr>
          <a:xfrm>
            <a:off x="9471259" y="5297278"/>
            <a:ext cx="699230" cy="307777"/>
          </a:xfrm>
          <a:prstGeom prst="rect">
            <a:avLst/>
          </a:prstGeom>
          <a:noFill/>
        </p:spPr>
        <p:txBody>
          <a:bodyPr wrap="none" rtlCol="0">
            <a:spAutoFit/>
          </a:bodyPr>
          <a:lstStyle/>
          <a:p>
            <a:r>
              <a:rPr lang="en-IT" sz="1400" dirty="0"/>
              <a:t>+57 db</a:t>
            </a:r>
          </a:p>
        </p:txBody>
      </p:sp>
    </p:spTree>
    <p:extLst>
      <p:ext uri="{BB962C8B-B14F-4D97-AF65-F5344CB8AC3E}">
        <p14:creationId xmlns:p14="http://schemas.microsoft.com/office/powerpoint/2010/main" val="1102706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BCE8F6B-BF60-D348-9633-31FCF9AE14B1}"/>
              </a:ext>
            </a:extLst>
          </p:cNvPr>
          <p:cNvSpPr>
            <a:spLocks noGrp="1"/>
          </p:cNvSpPr>
          <p:nvPr>
            <p:ph type="title" idx="4294967295"/>
          </p:nvPr>
        </p:nvSpPr>
        <p:spPr>
          <a:xfrm>
            <a:off x="581192" y="702156"/>
            <a:ext cx="11029616" cy="1013800"/>
          </a:xfrm>
        </p:spPr>
        <p:txBody>
          <a:bodyPr vert="horz" lIns="91440" tIns="45720" rIns="91440" bIns="45720" rtlCol="0" anchor="b">
            <a:normAutofit/>
          </a:bodyPr>
          <a:lstStyle/>
          <a:p>
            <a:r>
              <a:rPr lang="en-US" dirty="0" err="1">
                <a:solidFill>
                  <a:srgbClr val="FFFFFF"/>
                </a:solidFill>
              </a:rPr>
              <a:t>SummaRy</a:t>
            </a:r>
            <a:endParaRPr lang="en-US" dirty="0">
              <a:solidFill>
                <a:srgbClr val="FFFFFF"/>
              </a:solidFill>
            </a:endParaRPr>
          </a:p>
        </p:txBody>
      </p:sp>
      <p:grpSp>
        <p:nvGrpSpPr>
          <p:cNvPr id="40" name="Group 33">
            <a:extLst>
              <a:ext uri="{FF2B5EF4-FFF2-40B4-BE49-F238E27FC236}">
                <a16:creationId xmlns:a16="http://schemas.microsoft.com/office/drawing/2014/main" id="{0707D684-ABCB-401C-869A-D03BBC0607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1" name="Rectangle 34">
              <a:extLst>
                <a:ext uri="{FF2B5EF4-FFF2-40B4-BE49-F238E27FC236}">
                  <a16:creationId xmlns:a16="http://schemas.microsoft.com/office/drawing/2014/main" id="{7A4CA679-3546-4E14-8FB8-F57168C376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E8DD4D"/>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DBE4DD59-5AA2-46C6-B6A8-9B4C62D19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E8DD4D"/>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36">
              <a:extLst>
                <a:ext uri="{FF2B5EF4-FFF2-40B4-BE49-F238E27FC236}">
                  <a16:creationId xmlns:a16="http://schemas.microsoft.com/office/drawing/2014/main" id="{44D16E90-7C64-4C04-A50A-B866A1A92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E8DD4D"/>
            </a:solidFill>
            <a:ln>
              <a:noFill/>
            </a:ln>
            <a:effectLst/>
          </p:spPr>
          <p:style>
            <a:lnRef idx="1">
              <a:schemeClr val="accent1"/>
            </a:lnRef>
            <a:fillRef idx="3">
              <a:schemeClr val="accent1"/>
            </a:fillRef>
            <a:effectRef idx="2">
              <a:schemeClr val="accent1"/>
            </a:effectRef>
            <a:fontRef idx="minor">
              <a:schemeClr val="lt1"/>
            </a:fontRef>
          </p:style>
        </p:sp>
      </p:grpSp>
      <p:sp>
        <p:nvSpPr>
          <p:cNvPr id="39" name="Rectangle 38">
            <a:extLst>
              <a:ext uri="{FF2B5EF4-FFF2-40B4-BE49-F238E27FC236}">
                <a16:creationId xmlns:a16="http://schemas.microsoft.com/office/drawing/2014/main" id="{160CE81C-67DC-489E-BFFB-877C80B85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men in a room&#10;&#10;Description automatically generated with low confidence">
            <a:extLst>
              <a:ext uri="{FF2B5EF4-FFF2-40B4-BE49-F238E27FC236}">
                <a16:creationId xmlns:a16="http://schemas.microsoft.com/office/drawing/2014/main" id="{18429EDA-A182-9971-8450-561A9837D660}"/>
              </a:ext>
            </a:extLst>
          </p:cNvPr>
          <p:cNvPicPr>
            <a:picLocks noChangeAspect="1"/>
          </p:cNvPicPr>
          <p:nvPr/>
        </p:nvPicPr>
        <p:blipFill rotWithShape="1">
          <a:blip r:embed="rId2"/>
          <a:srcRect l="9228" r="-4" b="-4"/>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ED3C5CDA-213D-E743-A3EF-1F0B495D69A5}"/>
              </a:ext>
            </a:extLst>
          </p:cNvPr>
          <p:cNvSpPr>
            <a:spLocks noGrp="1"/>
          </p:cNvSpPr>
          <p:nvPr>
            <p:ph idx="4294967295"/>
          </p:nvPr>
        </p:nvSpPr>
        <p:spPr>
          <a:xfrm>
            <a:off x="6335805" y="2180496"/>
            <a:ext cx="5275001" cy="4045683"/>
          </a:xfrm>
        </p:spPr>
        <p:txBody>
          <a:bodyPr vert="horz" lIns="91440" tIns="45720" rIns="91440" bIns="45720" rtlCol="0" anchor="ctr">
            <a:normAutofit/>
          </a:bodyPr>
          <a:lstStyle/>
          <a:p>
            <a:pPr marL="0" indent="0">
              <a:buClr>
                <a:srgbClr val="E8DD4D"/>
              </a:buClr>
            </a:pPr>
            <a:endParaRPr lang="en-US" dirty="0"/>
          </a:p>
          <a:p>
            <a:pPr>
              <a:buClr>
                <a:srgbClr val="E8DD4D"/>
              </a:buClr>
            </a:pPr>
            <a:r>
              <a:rPr lang="en-US" dirty="0"/>
              <a:t>Ongoing  work for the operation of the FINUDA magnet in 2023</a:t>
            </a:r>
          </a:p>
          <a:p>
            <a:pPr>
              <a:buClr>
                <a:srgbClr val="E8DD4D"/>
              </a:buClr>
            </a:pPr>
            <a:r>
              <a:rPr lang="en-US" dirty="0"/>
              <a:t>FLASH CDR under writing with sensitivity to HFGW </a:t>
            </a:r>
          </a:p>
          <a:p>
            <a:pPr>
              <a:buClr>
                <a:srgbClr val="E8DD4D"/>
              </a:buClr>
            </a:pPr>
            <a:r>
              <a:rPr lang="en-US" dirty="0"/>
              <a:t>First Run with </a:t>
            </a:r>
            <a:r>
              <a:rPr lang="en-US" dirty="0" err="1"/>
              <a:t>Quax</a:t>
            </a:r>
            <a:r>
              <a:rPr lang="en-US" dirty="0"/>
              <a:t>-LNF </a:t>
            </a:r>
            <a:r>
              <a:rPr lang="en-US" dirty="0" err="1"/>
              <a:t>haloscope</a:t>
            </a:r>
            <a:r>
              <a:rPr lang="en-US" dirty="0"/>
              <a:t> done in July 2022</a:t>
            </a:r>
          </a:p>
          <a:p>
            <a:pPr>
              <a:buClr>
                <a:srgbClr val="E8DD4D"/>
              </a:buClr>
            </a:pPr>
            <a:r>
              <a:rPr lang="en-US" dirty="0"/>
              <a:t>2</a:t>
            </a:r>
            <a:r>
              <a:rPr lang="en-US" baseline="30000" dirty="0"/>
              <a:t>nd</a:t>
            </a:r>
            <a:r>
              <a:rPr lang="en-US" dirty="0"/>
              <a:t> pulse tube now installed (</a:t>
            </a:r>
            <a:r>
              <a:rPr lang="en-US" dirty="0">
                <a:sym typeface="Wingdings" pitchFamily="2" charset="2"/>
              </a:rPr>
              <a:t>9T)</a:t>
            </a:r>
            <a:endParaRPr lang="en-US" dirty="0"/>
          </a:p>
          <a:p>
            <a:pPr>
              <a:buClr>
                <a:srgbClr val="E8DD4D"/>
              </a:buClr>
            </a:pPr>
            <a:r>
              <a:rPr lang="en-US" dirty="0"/>
              <a:t>First Flux JPA fabricated (</a:t>
            </a:r>
            <a:r>
              <a:rPr lang="en-US" dirty="0">
                <a:sym typeface="Wingdings" pitchFamily="2" charset="2"/>
              </a:rPr>
              <a:t></a:t>
            </a:r>
            <a:r>
              <a:rPr lang="en-US" dirty="0"/>
              <a:t>SQL noise)</a:t>
            </a:r>
          </a:p>
          <a:p>
            <a:pPr>
              <a:buClr>
                <a:srgbClr val="E8DD4D"/>
              </a:buClr>
            </a:pPr>
            <a:r>
              <a:rPr lang="en-US" dirty="0"/>
              <a:t>Nb</a:t>
            </a:r>
            <a:r>
              <a:rPr lang="en-US" baseline="-25000" dirty="0"/>
              <a:t>3</a:t>
            </a:r>
            <a:r>
              <a:rPr lang="en-US" dirty="0"/>
              <a:t>Sn cavity in fabrication at FNAL (</a:t>
            </a:r>
            <a:r>
              <a:rPr lang="en-US" dirty="0">
                <a:sym typeface="Wingdings" pitchFamily="2" charset="2"/>
              </a:rPr>
              <a:t> higher Q</a:t>
            </a:r>
            <a:r>
              <a:rPr lang="en-US" baseline="-25000" dirty="0">
                <a:sym typeface="Wingdings" pitchFamily="2" charset="2"/>
              </a:rPr>
              <a:t>0</a:t>
            </a:r>
            <a:r>
              <a:rPr lang="en-US" dirty="0"/>
              <a:t>)</a:t>
            </a:r>
          </a:p>
        </p:txBody>
      </p:sp>
      <p:sp>
        <p:nvSpPr>
          <p:cNvPr id="4" name="Slide Number Placeholder 3">
            <a:extLst>
              <a:ext uri="{FF2B5EF4-FFF2-40B4-BE49-F238E27FC236}">
                <a16:creationId xmlns:a16="http://schemas.microsoft.com/office/drawing/2014/main" id="{8F8C8B93-4DBF-7F43-8E3C-5335F34E6411}"/>
              </a:ext>
            </a:extLst>
          </p:cNvPr>
          <p:cNvSpPr>
            <a:spLocks noGrp="1"/>
          </p:cNvSpPr>
          <p:nvPr>
            <p:ph type="sldNum" sz="quarter" idx="12"/>
          </p:nvPr>
        </p:nvSpPr>
        <p:spPr>
          <a:xfrm>
            <a:off x="10558300" y="6400800"/>
            <a:ext cx="1052508" cy="365125"/>
          </a:xfrm>
        </p:spPr>
        <p:txBody>
          <a:bodyPr vert="horz" lIns="91440" tIns="45720" rIns="91440" bIns="45720" rtlCol="0" anchor="ctr">
            <a:normAutofit/>
          </a:bodyPr>
          <a:lstStyle/>
          <a:p>
            <a:pPr>
              <a:spcAft>
                <a:spcPts val="600"/>
              </a:spcAft>
            </a:pPr>
            <a:fld id="{D57F1E4F-1CFF-5643-939E-217C01CDF565}" type="slidenum">
              <a:rPr lang="en-US">
                <a:solidFill>
                  <a:srgbClr val="E8DD4D"/>
                </a:solidFill>
              </a:rPr>
              <a:pPr>
                <a:spcAft>
                  <a:spcPts val="600"/>
                </a:spcAft>
              </a:pPr>
              <a:t>29</a:t>
            </a:fld>
            <a:endParaRPr lang="en-US">
              <a:solidFill>
                <a:srgbClr val="E8DD4D"/>
              </a:solidFill>
            </a:endParaRPr>
          </a:p>
        </p:txBody>
      </p:sp>
    </p:spTree>
    <p:extLst>
      <p:ext uri="{BB962C8B-B14F-4D97-AF65-F5344CB8AC3E}">
        <p14:creationId xmlns:p14="http://schemas.microsoft.com/office/powerpoint/2010/main" val="62921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1B0F7-ECA3-CF4A-A3D5-62006000517D}"/>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6" name="Picture 5">
            <a:extLst>
              <a:ext uri="{FF2B5EF4-FFF2-40B4-BE49-F238E27FC236}">
                <a16:creationId xmlns:a16="http://schemas.microsoft.com/office/drawing/2014/main" id="{F88AAE7E-8539-D540-824F-30416FA678A8}"/>
              </a:ext>
            </a:extLst>
          </p:cNvPr>
          <p:cNvPicPr>
            <a:picLocks noChangeAspect="1"/>
          </p:cNvPicPr>
          <p:nvPr/>
        </p:nvPicPr>
        <p:blipFill rotWithShape="1">
          <a:blip r:embed="rId3"/>
          <a:srcRect l="22286" r="23286"/>
          <a:stretch/>
        </p:blipFill>
        <p:spPr>
          <a:xfrm>
            <a:off x="9942005" y="3277634"/>
            <a:ext cx="1828800" cy="2520000"/>
          </a:xfrm>
          <a:prstGeom prst="rect">
            <a:avLst/>
          </a:prstGeom>
        </p:spPr>
      </p:pic>
      <p:pic>
        <p:nvPicPr>
          <p:cNvPr id="8" name="Picture 7">
            <a:extLst>
              <a:ext uri="{FF2B5EF4-FFF2-40B4-BE49-F238E27FC236}">
                <a16:creationId xmlns:a16="http://schemas.microsoft.com/office/drawing/2014/main" id="{ACCA7666-ED90-2D47-863E-1117A1B5F85F}"/>
              </a:ext>
            </a:extLst>
          </p:cNvPr>
          <p:cNvPicPr>
            <a:picLocks noChangeAspect="1"/>
          </p:cNvPicPr>
          <p:nvPr/>
        </p:nvPicPr>
        <p:blipFill rotWithShape="1">
          <a:blip r:embed="rId4"/>
          <a:srcRect l="25608" r="17014"/>
          <a:stretch/>
        </p:blipFill>
        <p:spPr>
          <a:xfrm>
            <a:off x="2449869" y="3854549"/>
            <a:ext cx="2386940" cy="2340000"/>
          </a:xfrm>
          <a:prstGeom prst="rect">
            <a:avLst/>
          </a:prstGeom>
        </p:spPr>
      </p:pic>
      <p:pic>
        <p:nvPicPr>
          <p:cNvPr id="10" name="Picture 9">
            <a:extLst>
              <a:ext uri="{FF2B5EF4-FFF2-40B4-BE49-F238E27FC236}">
                <a16:creationId xmlns:a16="http://schemas.microsoft.com/office/drawing/2014/main" id="{4F29F229-B9C0-5943-8B4F-7C4A77D0792A}"/>
              </a:ext>
            </a:extLst>
          </p:cNvPr>
          <p:cNvPicPr>
            <a:picLocks noChangeAspect="1"/>
          </p:cNvPicPr>
          <p:nvPr/>
        </p:nvPicPr>
        <p:blipFill rotWithShape="1">
          <a:blip r:embed="rId5"/>
          <a:srcRect l="36620"/>
          <a:stretch/>
        </p:blipFill>
        <p:spPr>
          <a:xfrm>
            <a:off x="421195" y="3955617"/>
            <a:ext cx="1828800" cy="2160000"/>
          </a:xfrm>
          <a:prstGeom prst="rect">
            <a:avLst/>
          </a:prstGeom>
        </p:spPr>
      </p:pic>
      <p:pic>
        <p:nvPicPr>
          <p:cNvPr id="12" name="Picture 11">
            <a:extLst>
              <a:ext uri="{FF2B5EF4-FFF2-40B4-BE49-F238E27FC236}">
                <a16:creationId xmlns:a16="http://schemas.microsoft.com/office/drawing/2014/main" id="{239DB1A9-EE88-1649-82EC-089F823F031F}"/>
              </a:ext>
            </a:extLst>
          </p:cNvPr>
          <p:cNvPicPr>
            <a:picLocks noChangeAspect="1"/>
          </p:cNvPicPr>
          <p:nvPr/>
        </p:nvPicPr>
        <p:blipFill>
          <a:blip r:embed="rId6"/>
          <a:stretch>
            <a:fillRect/>
          </a:stretch>
        </p:blipFill>
        <p:spPr>
          <a:xfrm>
            <a:off x="7378805" y="773190"/>
            <a:ext cx="4392000" cy="2196000"/>
          </a:xfrm>
          <a:prstGeom prst="rect">
            <a:avLst/>
          </a:prstGeom>
        </p:spPr>
      </p:pic>
      <p:pic>
        <p:nvPicPr>
          <p:cNvPr id="14" name="Picture 13">
            <a:extLst>
              <a:ext uri="{FF2B5EF4-FFF2-40B4-BE49-F238E27FC236}">
                <a16:creationId xmlns:a16="http://schemas.microsoft.com/office/drawing/2014/main" id="{39672CC5-D646-EA47-84A1-8963BB5CC9B0}"/>
              </a:ext>
            </a:extLst>
          </p:cNvPr>
          <p:cNvPicPr>
            <a:picLocks noChangeAspect="1"/>
          </p:cNvPicPr>
          <p:nvPr/>
        </p:nvPicPr>
        <p:blipFill>
          <a:blip r:embed="rId7"/>
          <a:stretch>
            <a:fillRect/>
          </a:stretch>
        </p:blipFill>
        <p:spPr>
          <a:xfrm>
            <a:off x="466800" y="773190"/>
            <a:ext cx="4473995" cy="2916000"/>
          </a:xfrm>
          <a:prstGeom prst="rect">
            <a:avLst/>
          </a:prstGeom>
        </p:spPr>
      </p:pic>
      <p:pic>
        <p:nvPicPr>
          <p:cNvPr id="18" name="Picture 17">
            <a:extLst>
              <a:ext uri="{FF2B5EF4-FFF2-40B4-BE49-F238E27FC236}">
                <a16:creationId xmlns:a16="http://schemas.microsoft.com/office/drawing/2014/main" id="{2D6A2463-8752-3148-8D3B-64924BBACB2E}"/>
              </a:ext>
            </a:extLst>
          </p:cNvPr>
          <p:cNvPicPr>
            <a:picLocks noChangeAspect="1"/>
          </p:cNvPicPr>
          <p:nvPr/>
        </p:nvPicPr>
        <p:blipFill rotWithShape="1">
          <a:blip r:embed="rId8"/>
          <a:srcRect l="25609"/>
          <a:stretch/>
        </p:blipFill>
        <p:spPr>
          <a:xfrm>
            <a:off x="5193254" y="773190"/>
            <a:ext cx="2006267" cy="1800000"/>
          </a:xfrm>
          <a:prstGeom prst="rect">
            <a:avLst/>
          </a:prstGeom>
        </p:spPr>
      </p:pic>
      <p:pic>
        <p:nvPicPr>
          <p:cNvPr id="5" name="Picture 4">
            <a:extLst>
              <a:ext uri="{FF2B5EF4-FFF2-40B4-BE49-F238E27FC236}">
                <a16:creationId xmlns:a16="http://schemas.microsoft.com/office/drawing/2014/main" id="{97030B94-9D80-9427-7DA8-D6871B413981}"/>
              </a:ext>
            </a:extLst>
          </p:cNvPr>
          <p:cNvPicPr>
            <a:picLocks noChangeAspect="1"/>
          </p:cNvPicPr>
          <p:nvPr/>
        </p:nvPicPr>
        <p:blipFill>
          <a:blip r:embed="rId9"/>
          <a:stretch>
            <a:fillRect/>
          </a:stretch>
        </p:blipFill>
        <p:spPr>
          <a:xfrm rot="5400000">
            <a:off x="7103980" y="3625634"/>
            <a:ext cx="2784000" cy="2088000"/>
          </a:xfrm>
          <a:prstGeom prst="rect">
            <a:avLst/>
          </a:prstGeom>
        </p:spPr>
      </p:pic>
      <p:pic>
        <p:nvPicPr>
          <p:cNvPr id="9" name="Picture 8" descr="A picture containing text, indoor, person, working&#10;&#10;Description automatically generated">
            <a:extLst>
              <a:ext uri="{FF2B5EF4-FFF2-40B4-BE49-F238E27FC236}">
                <a16:creationId xmlns:a16="http://schemas.microsoft.com/office/drawing/2014/main" id="{418FF3EC-FC6B-8782-6B7F-F137280F24EB}"/>
              </a:ext>
            </a:extLst>
          </p:cNvPr>
          <p:cNvPicPr>
            <a:picLocks noChangeAspect="1"/>
          </p:cNvPicPr>
          <p:nvPr/>
        </p:nvPicPr>
        <p:blipFill>
          <a:blip r:embed="rId10"/>
          <a:stretch>
            <a:fillRect/>
          </a:stretch>
        </p:blipFill>
        <p:spPr>
          <a:xfrm>
            <a:off x="4978805" y="3854549"/>
            <a:ext cx="2400000" cy="1800000"/>
          </a:xfrm>
          <a:prstGeom prst="rect">
            <a:avLst/>
          </a:prstGeom>
        </p:spPr>
      </p:pic>
      <p:sp>
        <p:nvSpPr>
          <p:cNvPr id="20" name="Teardrop 19">
            <a:extLst>
              <a:ext uri="{FF2B5EF4-FFF2-40B4-BE49-F238E27FC236}">
                <a16:creationId xmlns:a16="http://schemas.microsoft.com/office/drawing/2014/main" id="{BEFE1AB8-89F9-9F95-9C28-C1E9CC27CC54}"/>
              </a:ext>
            </a:extLst>
          </p:cNvPr>
          <p:cNvSpPr/>
          <p:nvPr/>
        </p:nvSpPr>
        <p:spPr>
          <a:xfrm rot="10583762">
            <a:off x="1579373" y="3831561"/>
            <a:ext cx="104744" cy="101368"/>
          </a:xfrm>
          <a:prstGeom prst="teardrop">
            <a:avLst>
              <a:gd name="adj" fmla="val 200000"/>
            </a:avLst>
          </a:prstGeom>
          <a:solidFill>
            <a:srgbClr val="FF0000"/>
          </a:solidFill>
          <a:effectLst>
            <a:outerShdw dist="6309" dir="2520000" sx="133000" sy="133000" algn="t" rotWithShape="0">
              <a:prstClr val="black">
                <a:alpha val="3556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5" name="Teardrop 24">
            <a:extLst>
              <a:ext uri="{FF2B5EF4-FFF2-40B4-BE49-F238E27FC236}">
                <a16:creationId xmlns:a16="http://schemas.microsoft.com/office/drawing/2014/main" id="{95DE2EB2-E762-E7CD-1619-381BD4BE86E0}"/>
              </a:ext>
            </a:extLst>
          </p:cNvPr>
          <p:cNvSpPr/>
          <p:nvPr/>
        </p:nvSpPr>
        <p:spPr>
          <a:xfrm rot="10583762">
            <a:off x="2837365" y="666643"/>
            <a:ext cx="104744" cy="101368"/>
          </a:xfrm>
          <a:prstGeom prst="teardrop">
            <a:avLst>
              <a:gd name="adj" fmla="val 200000"/>
            </a:avLst>
          </a:prstGeom>
          <a:solidFill>
            <a:srgbClr val="FF0000"/>
          </a:solidFill>
          <a:effectLst>
            <a:outerShdw dist="6309" dir="2520000" sx="133000" sy="133000" algn="t" rotWithShape="0">
              <a:prstClr val="black">
                <a:alpha val="3556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6" name="Teardrop 25">
            <a:extLst>
              <a:ext uri="{FF2B5EF4-FFF2-40B4-BE49-F238E27FC236}">
                <a16:creationId xmlns:a16="http://schemas.microsoft.com/office/drawing/2014/main" id="{BA428CD9-12AA-0DC4-297A-7D63FFD6707E}"/>
              </a:ext>
            </a:extLst>
          </p:cNvPr>
          <p:cNvSpPr/>
          <p:nvPr/>
        </p:nvSpPr>
        <p:spPr>
          <a:xfrm rot="10583762">
            <a:off x="3679153" y="3752747"/>
            <a:ext cx="104744" cy="101368"/>
          </a:xfrm>
          <a:prstGeom prst="teardrop">
            <a:avLst>
              <a:gd name="adj" fmla="val 200000"/>
            </a:avLst>
          </a:prstGeom>
          <a:solidFill>
            <a:srgbClr val="FF0000"/>
          </a:solidFill>
          <a:effectLst>
            <a:outerShdw dist="6309" dir="2520000" sx="133000" sy="133000" algn="t" rotWithShape="0">
              <a:prstClr val="black">
                <a:alpha val="3556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7" name="Teardrop 26">
            <a:extLst>
              <a:ext uri="{FF2B5EF4-FFF2-40B4-BE49-F238E27FC236}">
                <a16:creationId xmlns:a16="http://schemas.microsoft.com/office/drawing/2014/main" id="{22198B71-156B-C2E2-6E77-810606B691C7}"/>
              </a:ext>
            </a:extLst>
          </p:cNvPr>
          <p:cNvSpPr/>
          <p:nvPr/>
        </p:nvSpPr>
        <p:spPr>
          <a:xfrm rot="10583762">
            <a:off x="6207783" y="3744432"/>
            <a:ext cx="104744" cy="101368"/>
          </a:xfrm>
          <a:prstGeom prst="teardrop">
            <a:avLst>
              <a:gd name="adj" fmla="val 200000"/>
            </a:avLst>
          </a:prstGeom>
          <a:solidFill>
            <a:srgbClr val="FF0000"/>
          </a:solidFill>
          <a:effectLst>
            <a:outerShdw dist="6309" dir="2520000" sx="133000" sy="133000" algn="t" rotWithShape="0">
              <a:prstClr val="black">
                <a:alpha val="3556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8" name="Teardrop 27">
            <a:extLst>
              <a:ext uri="{FF2B5EF4-FFF2-40B4-BE49-F238E27FC236}">
                <a16:creationId xmlns:a16="http://schemas.microsoft.com/office/drawing/2014/main" id="{84DD633C-6C8D-B301-9D06-A339A57FDA64}"/>
              </a:ext>
            </a:extLst>
          </p:cNvPr>
          <p:cNvSpPr/>
          <p:nvPr/>
        </p:nvSpPr>
        <p:spPr>
          <a:xfrm rot="10583762">
            <a:off x="8617190" y="3173075"/>
            <a:ext cx="104744" cy="101368"/>
          </a:xfrm>
          <a:prstGeom prst="teardrop">
            <a:avLst>
              <a:gd name="adj" fmla="val 200000"/>
            </a:avLst>
          </a:prstGeom>
          <a:solidFill>
            <a:srgbClr val="FF0000"/>
          </a:solidFill>
          <a:effectLst>
            <a:outerShdw dist="6309" dir="2520000" sx="133000" sy="133000" algn="t" rotWithShape="0">
              <a:prstClr val="black">
                <a:alpha val="3556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9" name="Teardrop 28">
            <a:extLst>
              <a:ext uri="{FF2B5EF4-FFF2-40B4-BE49-F238E27FC236}">
                <a16:creationId xmlns:a16="http://schemas.microsoft.com/office/drawing/2014/main" id="{547A4BD2-E1D5-3CAD-0588-B585A9F49D02}"/>
              </a:ext>
            </a:extLst>
          </p:cNvPr>
          <p:cNvSpPr/>
          <p:nvPr/>
        </p:nvSpPr>
        <p:spPr>
          <a:xfrm rot="10583762">
            <a:off x="10934881" y="3147699"/>
            <a:ext cx="104744" cy="101368"/>
          </a:xfrm>
          <a:prstGeom prst="teardrop">
            <a:avLst>
              <a:gd name="adj" fmla="val 200000"/>
            </a:avLst>
          </a:prstGeom>
          <a:solidFill>
            <a:srgbClr val="FF0000"/>
          </a:solidFill>
          <a:effectLst>
            <a:outerShdw dist="6309" dir="2520000" sx="133000" sy="133000" algn="t" rotWithShape="0">
              <a:prstClr val="black">
                <a:alpha val="3556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0" name="Teardrop 29">
            <a:extLst>
              <a:ext uri="{FF2B5EF4-FFF2-40B4-BE49-F238E27FC236}">
                <a16:creationId xmlns:a16="http://schemas.microsoft.com/office/drawing/2014/main" id="{B82D7166-6B7F-F879-1F3A-FBF3726A72C0}"/>
              </a:ext>
            </a:extLst>
          </p:cNvPr>
          <p:cNvSpPr/>
          <p:nvPr/>
        </p:nvSpPr>
        <p:spPr>
          <a:xfrm rot="10583762">
            <a:off x="9612723" y="628066"/>
            <a:ext cx="104744" cy="101368"/>
          </a:xfrm>
          <a:prstGeom prst="teardrop">
            <a:avLst>
              <a:gd name="adj" fmla="val 200000"/>
            </a:avLst>
          </a:prstGeom>
          <a:solidFill>
            <a:srgbClr val="FF0000"/>
          </a:solidFill>
          <a:effectLst>
            <a:outerShdw dist="6309" dir="2520000" sx="133000" sy="133000" algn="t" rotWithShape="0">
              <a:prstClr val="black">
                <a:alpha val="3556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1" name="Teardrop 30">
            <a:extLst>
              <a:ext uri="{FF2B5EF4-FFF2-40B4-BE49-F238E27FC236}">
                <a16:creationId xmlns:a16="http://schemas.microsoft.com/office/drawing/2014/main" id="{13477247-6A21-2033-84BC-CF581BCEBA35}"/>
              </a:ext>
            </a:extLst>
          </p:cNvPr>
          <p:cNvSpPr/>
          <p:nvPr/>
        </p:nvSpPr>
        <p:spPr>
          <a:xfrm rot="10583762">
            <a:off x="6259880" y="646755"/>
            <a:ext cx="104744" cy="101368"/>
          </a:xfrm>
          <a:prstGeom prst="teardrop">
            <a:avLst>
              <a:gd name="adj" fmla="val 200000"/>
            </a:avLst>
          </a:prstGeom>
          <a:solidFill>
            <a:srgbClr val="FF0000"/>
          </a:solidFill>
          <a:effectLst>
            <a:outerShdw dist="6309" dir="2520000" sx="133000" sy="133000" algn="t" rotWithShape="0">
              <a:prstClr val="black">
                <a:alpha val="3556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3405508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graphical user interface&#10;&#10;Description automatically generated">
            <a:extLst>
              <a:ext uri="{FF2B5EF4-FFF2-40B4-BE49-F238E27FC236}">
                <a16:creationId xmlns:a16="http://schemas.microsoft.com/office/drawing/2014/main" id="{ACA24294-E4C1-0276-1FFD-13ADE8C1D37F}"/>
              </a:ext>
            </a:extLst>
          </p:cNvPr>
          <p:cNvPicPr>
            <a:picLocks noChangeAspect="1"/>
          </p:cNvPicPr>
          <p:nvPr/>
        </p:nvPicPr>
        <p:blipFill>
          <a:blip r:embed="rId2"/>
          <a:stretch>
            <a:fillRect/>
          </a:stretch>
        </p:blipFill>
        <p:spPr>
          <a:xfrm>
            <a:off x="7190288" y="806033"/>
            <a:ext cx="4499597" cy="1620000"/>
          </a:xfrm>
          <a:prstGeom prst="rect">
            <a:avLst/>
          </a:prstGeom>
        </p:spPr>
      </p:pic>
      <p:sp>
        <p:nvSpPr>
          <p:cNvPr id="2" name="Slide Number Placeholder 1">
            <a:extLst>
              <a:ext uri="{FF2B5EF4-FFF2-40B4-BE49-F238E27FC236}">
                <a16:creationId xmlns:a16="http://schemas.microsoft.com/office/drawing/2014/main" id="{FBCD584E-1E00-FCD6-11C8-0746ECB762DA}"/>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4" name="Picture 3" descr="Logo&#10;&#10;Description automatically generated">
            <a:extLst>
              <a:ext uri="{FF2B5EF4-FFF2-40B4-BE49-F238E27FC236}">
                <a16:creationId xmlns:a16="http://schemas.microsoft.com/office/drawing/2014/main" id="{D087743F-2FFE-999A-173D-D2C3F3C33940}"/>
              </a:ext>
            </a:extLst>
          </p:cNvPr>
          <p:cNvPicPr>
            <a:picLocks noChangeAspect="1"/>
          </p:cNvPicPr>
          <p:nvPr/>
        </p:nvPicPr>
        <p:blipFill>
          <a:blip r:embed="rId3"/>
          <a:stretch>
            <a:fillRect/>
          </a:stretch>
        </p:blipFill>
        <p:spPr>
          <a:xfrm>
            <a:off x="978843" y="688037"/>
            <a:ext cx="1803400" cy="1600200"/>
          </a:xfrm>
          <a:prstGeom prst="rect">
            <a:avLst/>
          </a:prstGeom>
        </p:spPr>
      </p:pic>
      <p:pic>
        <p:nvPicPr>
          <p:cNvPr id="6" name="Picture 5" descr="Logo, company name&#10;&#10;Description automatically generated">
            <a:extLst>
              <a:ext uri="{FF2B5EF4-FFF2-40B4-BE49-F238E27FC236}">
                <a16:creationId xmlns:a16="http://schemas.microsoft.com/office/drawing/2014/main" id="{79A4D169-7140-CBD9-6FE1-F4F6F2961F8A}"/>
              </a:ext>
            </a:extLst>
          </p:cNvPr>
          <p:cNvPicPr>
            <a:picLocks noChangeAspect="1"/>
          </p:cNvPicPr>
          <p:nvPr/>
        </p:nvPicPr>
        <p:blipFill>
          <a:blip r:embed="rId4"/>
          <a:stretch>
            <a:fillRect/>
          </a:stretch>
        </p:blipFill>
        <p:spPr>
          <a:xfrm>
            <a:off x="978843" y="2958223"/>
            <a:ext cx="2315250" cy="756000"/>
          </a:xfrm>
          <a:prstGeom prst="rect">
            <a:avLst/>
          </a:prstGeom>
        </p:spPr>
      </p:pic>
      <p:pic>
        <p:nvPicPr>
          <p:cNvPr id="8" name="Picture 7" descr="Logo, company name&#10;&#10;Description automatically generated">
            <a:extLst>
              <a:ext uri="{FF2B5EF4-FFF2-40B4-BE49-F238E27FC236}">
                <a16:creationId xmlns:a16="http://schemas.microsoft.com/office/drawing/2014/main" id="{F25F3840-E6C0-EF35-C9C2-C90709178ABF}"/>
              </a:ext>
            </a:extLst>
          </p:cNvPr>
          <p:cNvPicPr>
            <a:picLocks noChangeAspect="1"/>
          </p:cNvPicPr>
          <p:nvPr/>
        </p:nvPicPr>
        <p:blipFill>
          <a:blip r:embed="rId5"/>
          <a:stretch>
            <a:fillRect/>
          </a:stretch>
        </p:blipFill>
        <p:spPr>
          <a:xfrm>
            <a:off x="8232773" y="4866936"/>
            <a:ext cx="1809970" cy="1548000"/>
          </a:xfrm>
          <a:prstGeom prst="rect">
            <a:avLst/>
          </a:prstGeom>
        </p:spPr>
      </p:pic>
      <p:sp>
        <p:nvSpPr>
          <p:cNvPr id="10" name="TextBox 9">
            <a:extLst>
              <a:ext uri="{FF2B5EF4-FFF2-40B4-BE49-F238E27FC236}">
                <a16:creationId xmlns:a16="http://schemas.microsoft.com/office/drawing/2014/main" id="{4650E403-D512-3D8A-D837-4037BDEB5D8E}"/>
              </a:ext>
            </a:extLst>
          </p:cNvPr>
          <p:cNvSpPr txBox="1"/>
          <p:nvPr/>
        </p:nvSpPr>
        <p:spPr>
          <a:xfrm>
            <a:off x="4009712" y="1918905"/>
            <a:ext cx="3512006" cy="369332"/>
          </a:xfrm>
          <a:prstGeom prst="rect">
            <a:avLst/>
          </a:prstGeom>
          <a:noFill/>
        </p:spPr>
        <p:txBody>
          <a:bodyPr wrap="square">
            <a:spAutoFit/>
          </a:bodyPr>
          <a:lstStyle/>
          <a:p>
            <a:r>
              <a:rPr lang="en-GB" b="0" i="0" u="none" strike="noStrike" dirty="0">
                <a:solidFill>
                  <a:srgbClr val="333333"/>
                </a:solidFill>
                <a:effectLst/>
                <a:latin typeface="Roboto" panose="02000000000000000000" pitchFamily="2" charset="0"/>
              </a:rPr>
              <a:t>CNR, </a:t>
            </a:r>
            <a:r>
              <a:rPr lang="en-GB" b="0" i="0" u="none" strike="noStrike" dirty="0">
                <a:solidFill>
                  <a:srgbClr val="333333"/>
                </a:solidFill>
                <a:effectLst/>
              </a:rPr>
              <a:t>National</a:t>
            </a:r>
            <a:r>
              <a:rPr lang="en-GB" b="0" i="0" u="none" strike="noStrike" dirty="0">
                <a:solidFill>
                  <a:srgbClr val="333333"/>
                </a:solidFill>
                <a:effectLst/>
                <a:latin typeface="Roboto" panose="02000000000000000000" pitchFamily="2" charset="0"/>
              </a:rPr>
              <a:t> Research Council </a:t>
            </a:r>
            <a:endParaRPr lang="en-IT" dirty="0"/>
          </a:p>
        </p:txBody>
      </p:sp>
      <p:sp>
        <p:nvSpPr>
          <p:cNvPr id="11" name="TextBox 10">
            <a:extLst>
              <a:ext uri="{FF2B5EF4-FFF2-40B4-BE49-F238E27FC236}">
                <a16:creationId xmlns:a16="http://schemas.microsoft.com/office/drawing/2014/main" id="{541383DA-8398-1975-267B-E9C031051463}"/>
              </a:ext>
            </a:extLst>
          </p:cNvPr>
          <p:cNvSpPr txBox="1"/>
          <p:nvPr/>
        </p:nvSpPr>
        <p:spPr>
          <a:xfrm>
            <a:off x="7492211" y="4049787"/>
            <a:ext cx="3291094" cy="369332"/>
          </a:xfrm>
          <a:prstGeom prst="rect">
            <a:avLst/>
          </a:prstGeom>
          <a:noFill/>
        </p:spPr>
        <p:txBody>
          <a:bodyPr wrap="none" rtlCol="0">
            <a:spAutoFit/>
          </a:bodyPr>
          <a:lstStyle/>
          <a:p>
            <a:r>
              <a:rPr lang="en-IT" dirty="0"/>
              <a:t>INRiM, Italian Metrology Institute</a:t>
            </a:r>
          </a:p>
        </p:txBody>
      </p:sp>
      <p:sp>
        <p:nvSpPr>
          <p:cNvPr id="12" name="TextBox 11">
            <a:extLst>
              <a:ext uri="{FF2B5EF4-FFF2-40B4-BE49-F238E27FC236}">
                <a16:creationId xmlns:a16="http://schemas.microsoft.com/office/drawing/2014/main" id="{8BDFA662-5E4B-8D7A-858A-43D6D6BD0EF9}"/>
              </a:ext>
            </a:extLst>
          </p:cNvPr>
          <p:cNvSpPr txBox="1"/>
          <p:nvPr/>
        </p:nvSpPr>
        <p:spPr>
          <a:xfrm>
            <a:off x="4134919" y="5956137"/>
            <a:ext cx="3177152" cy="369332"/>
          </a:xfrm>
          <a:prstGeom prst="rect">
            <a:avLst/>
          </a:prstGeom>
          <a:noFill/>
        </p:spPr>
        <p:txBody>
          <a:bodyPr wrap="none" rtlCol="0">
            <a:spAutoFit/>
          </a:bodyPr>
          <a:lstStyle/>
          <a:p>
            <a:r>
              <a:rPr lang="en-IT" dirty="0"/>
              <a:t>FBK, Fondazione Bruno Kessler </a:t>
            </a:r>
          </a:p>
        </p:txBody>
      </p:sp>
      <p:pic>
        <p:nvPicPr>
          <p:cNvPr id="14" name="Picture 13" descr="A picture containing text, indoor&#10;&#10;Description automatically generated">
            <a:extLst>
              <a:ext uri="{FF2B5EF4-FFF2-40B4-BE49-F238E27FC236}">
                <a16:creationId xmlns:a16="http://schemas.microsoft.com/office/drawing/2014/main" id="{19108307-353B-1F6E-E9D4-16296D86C513}"/>
              </a:ext>
            </a:extLst>
          </p:cNvPr>
          <p:cNvPicPr>
            <a:picLocks noChangeAspect="1"/>
          </p:cNvPicPr>
          <p:nvPr/>
        </p:nvPicPr>
        <p:blipFill>
          <a:blip r:embed="rId6"/>
          <a:stretch>
            <a:fillRect/>
          </a:stretch>
        </p:blipFill>
        <p:spPr>
          <a:xfrm>
            <a:off x="595362" y="4353919"/>
            <a:ext cx="3024000" cy="2268000"/>
          </a:xfrm>
          <a:prstGeom prst="rect">
            <a:avLst/>
          </a:prstGeom>
        </p:spPr>
      </p:pic>
      <p:pic>
        <p:nvPicPr>
          <p:cNvPr id="16" name="Picture 15" descr="A building with lights on at night&#10;&#10;Description automatically generated with medium confidence">
            <a:extLst>
              <a:ext uri="{FF2B5EF4-FFF2-40B4-BE49-F238E27FC236}">
                <a16:creationId xmlns:a16="http://schemas.microsoft.com/office/drawing/2014/main" id="{EE04B0E9-7900-4CE4-9187-D8D705111D97}"/>
              </a:ext>
            </a:extLst>
          </p:cNvPr>
          <p:cNvPicPr>
            <a:picLocks noChangeAspect="1"/>
          </p:cNvPicPr>
          <p:nvPr/>
        </p:nvPicPr>
        <p:blipFill>
          <a:blip r:embed="rId7"/>
          <a:stretch>
            <a:fillRect/>
          </a:stretch>
        </p:blipFill>
        <p:spPr>
          <a:xfrm>
            <a:off x="4213043" y="2629970"/>
            <a:ext cx="2958255" cy="1944000"/>
          </a:xfrm>
          <a:prstGeom prst="rect">
            <a:avLst/>
          </a:prstGeom>
        </p:spPr>
      </p:pic>
      <p:pic>
        <p:nvPicPr>
          <p:cNvPr id="20" name="Picture 19">
            <a:extLst>
              <a:ext uri="{FF2B5EF4-FFF2-40B4-BE49-F238E27FC236}">
                <a16:creationId xmlns:a16="http://schemas.microsoft.com/office/drawing/2014/main" id="{7F9ECE03-1040-7734-823F-31F836050CFD}"/>
              </a:ext>
            </a:extLst>
          </p:cNvPr>
          <p:cNvPicPr>
            <a:picLocks noChangeAspect="1"/>
          </p:cNvPicPr>
          <p:nvPr/>
        </p:nvPicPr>
        <p:blipFill rotWithShape="1">
          <a:blip r:embed="rId8"/>
          <a:srcRect r="59187"/>
          <a:stretch/>
        </p:blipFill>
        <p:spPr>
          <a:xfrm>
            <a:off x="4013136" y="975062"/>
            <a:ext cx="1906484" cy="36000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9579D392-3F7C-227A-72C9-3CE9D1148469}"/>
              </a:ext>
            </a:extLst>
          </p:cNvPr>
          <p:cNvPicPr>
            <a:picLocks noChangeAspect="1"/>
          </p:cNvPicPr>
          <p:nvPr/>
        </p:nvPicPr>
        <p:blipFill>
          <a:blip r:embed="rId9"/>
          <a:stretch>
            <a:fillRect/>
          </a:stretch>
        </p:blipFill>
        <p:spPr>
          <a:xfrm>
            <a:off x="7730843" y="2989970"/>
            <a:ext cx="2641800" cy="612000"/>
          </a:xfrm>
          <a:prstGeom prst="rect">
            <a:avLst/>
          </a:prstGeom>
        </p:spPr>
      </p:pic>
    </p:spTree>
    <p:extLst>
      <p:ext uri="{BB962C8B-B14F-4D97-AF65-F5344CB8AC3E}">
        <p14:creationId xmlns:p14="http://schemas.microsoft.com/office/powerpoint/2010/main" val="3080875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CCFE1E-FD9E-3E11-2035-88AEA94109B9}"/>
              </a:ext>
            </a:extLst>
          </p:cNvPr>
          <p:cNvSpPr/>
          <p:nvPr/>
        </p:nvSpPr>
        <p:spPr>
          <a:xfrm>
            <a:off x="326003" y="752238"/>
            <a:ext cx="5828306" cy="36503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Slide Number Placeholder 1">
            <a:extLst>
              <a:ext uri="{FF2B5EF4-FFF2-40B4-BE49-F238E27FC236}">
                <a16:creationId xmlns:a16="http://schemas.microsoft.com/office/drawing/2014/main" id="{FB4352A1-D546-53A4-9086-4D52E8D05A53}"/>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4" name="Picture 3">
            <a:extLst>
              <a:ext uri="{FF2B5EF4-FFF2-40B4-BE49-F238E27FC236}">
                <a16:creationId xmlns:a16="http://schemas.microsoft.com/office/drawing/2014/main" id="{F41033F3-47AE-C70D-BD47-1D3A9C55C808}"/>
              </a:ext>
            </a:extLst>
          </p:cNvPr>
          <p:cNvPicPr>
            <a:picLocks noChangeAspect="1"/>
          </p:cNvPicPr>
          <p:nvPr/>
        </p:nvPicPr>
        <p:blipFill>
          <a:blip r:embed="rId2"/>
          <a:stretch>
            <a:fillRect/>
          </a:stretch>
        </p:blipFill>
        <p:spPr>
          <a:xfrm>
            <a:off x="572671" y="1070968"/>
            <a:ext cx="1356035" cy="1440000"/>
          </a:xfrm>
          <a:prstGeom prst="rect">
            <a:avLst/>
          </a:prstGeom>
        </p:spPr>
      </p:pic>
      <p:sp>
        <p:nvSpPr>
          <p:cNvPr id="6" name="TextBox 5">
            <a:extLst>
              <a:ext uri="{FF2B5EF4-FFF2-40B4-BE49-F238E27FC236}">
                <a16:creationId xmlns:a16="http://schemas.microsoft.com/office/drawing/2014/main" id="{8544BEAB-2FC3-1830-36D5-4D7C6A0855B7}"/>
              </a:ext>
            </a:extLst>
          </p:cNvPr>
          <p:cNvSpPr txBox="1"/>
          <p:nvPr/>
        </p:nvSpPr>
        <p:spPr>
          <a:xfrm>
            <a:off x="2127908" y="1648265"/>
            <a:ext cx="3495774" cy="738664"/>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Operations for the test of the FINUDA Magnet</a:t>
            </a:r>
          </a:p>
          <a:p>
            <a:pPr marL="285750" indent="-285750">
              <a:buClr>
                <a:schemeClr val="accent2"/>
              </a:buClr>
              <a:buFont typeface="Wingdings" pitchFamily="2" charset="2"/>
              <a:buChar char="§"/>
            </a:pPr>
            <a:r>
              <a:rPr lang="en-IT" sz="1400" dirty="0"/>
              <a:t>Update of FLASH CDR</a:t>
            </a:r>
          </a:p>
        </p:txBody>
      </p:sp>
      <p:sp>
        <p:nvSpPr>
          <p:cNvPr id="9" name="TextBox 8">
            <a:extLst>
              <a:ext uri="{FF2B5EF4-FFF2-40B4-BE49-F238E27FC236}">
                <a16:creationId xmlns:a16="http://schemas.microsoft.com/office/drawing/2014/main" id="{2529EDA0-9BBC-D929-EC32-3F76F9119A30}"/>
              </a:ext>
            </a:extLst>
          </p:cNvPr>
          <p:cNvSpPr txBox="1"/>
          <p:nvPr/>
        </p:nvSpPr>
        <p:spPr>
          <a:xfrm>
            <a:off x="2126383" y="3513879"/>
            <a:ext cx="4095991" cy="738664"/>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First run with QUAX-LNF Haloscope</a:t>
            </a:r>
          </a:p>
          <a:p>
            <a:pPr marL="285750" indent="-285750">
              <a:buClr>
                <a:schemeClr val="accent2"/>
              </a:buClr>
              <a:buFont typeface="Wingdings" pitchFamily="2" charset="2"/>
              <a:buChar char="§"/>
            </a:pPr>
            <a:r>
              <a:rPr lang="en-IT" sz="1400" dirty="0"/>
              <a:t>QUAX-LNL data analysis and paper submission (PRD)</a:t>
            </a:r>
          </a:p>
        </p:txBody>
      </p:sp>
      <p:pic>
        <p:nvPicPr>
          <p:cNvPr id="10" name="Picture 9" descr="Shape&#10;&#10;Description automatically generated with medium confidence">
            <a:extLst>
              <a:ext uri="{FF2B5EF4-FFF2-40B4-BE49-F238E27FC236}">
                <a16:creationId xmlns:a16="http://schemas.microsoft.com/office/drawing/2014/main" id="{8A0C00B5-AC7B-A9BE-B2CF-3CE75BA2DC3D}"/>
              </a:ext>
            </a:extLst>
          </p:cNvPr>
          <p:cNvPicPr>
            <a:picLocks noChangeAspect="1"/>
          </p:cNvPicPr>
          <p:nvPr/>
        </p:nvPicPr>
        <p:blipFill>
          <a:blip r:embed="rId3"/>
          <a:stretch>
            <a:fillRect/>
          </a:stretch>
        </p:blipFill>
        <p:spPr>
          <a:xfrm>
            <a:off x="6547919" y="2217697"/>
            <a:ext cx="1017300" cy="612000"/>
          </a:xfrm>
          <a:prstGeom prst="rect">
            <a:avLst/>
          </a:prstGeom>
        </p:spPr>
      </p:pic>
      <p:sp>
        <p:nvSpPr>
          <p:cNvPr id="12" name="TextBox 11">
            <a:extLst>
              <a:ext uri="{FF2B5EF4-FFF2-40B4-BE49-F238E27FC236}">
                <a16:creationId xmlns:a16="http://schemas.microsoft.com/office/drawing/2014/main" id="{49F0F7BC-3BD5-DA57-F443-F991A2E2E9D9}"/>
              </a:ext>
            </a:extLst>
          </p:cNvPr>
          <p:cNvSpPr txBox="1"/>
          <p:nvPr/>
        </p:nvSpPr>
        <p:spPr>
          <a:xfrm>
            <a:off x="7881140" y="2200531"/>
            <a:ext cx="1874363" cy="523220"/>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Flux JPA</a:t>
            </a:r>
          </a:p>
          <a:p>
            <a:pPr marL="285750" indent="-285750">
              <a:buClr>
                <a:schemeClr val="accent2"/>
              </a:buClr>
              <a:buFont typeface="Wingdings" pitchFamily="2" charset="2"/>
              <a:buChar char="§"/>
            </a:pPr>
            <a:r>
              <a:rPr lang="en-IT" sz="1400" dirty="0"/>
              <a:t>Qubit design</a:t>
            </a:r>
          </a:p>
        </p:txBody>
      </p:sp>
      <p:pic>
        <p:nvPicPr>
          <p:cNvPr id="13" name="Content Placeholder 4">
            <a:extLst>
              <a:ext uri="{FF2B5EF4-FFF2-40B4-BE49-F238E27FC236}">
                <a16:creationId xmlns:a16="http://schemas.microsoft.com/office/drawing/2014/main" id="{764ECDA4-5A4D-DD1F-3E60-B43906BBF4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8225" y="1297570"/>
            <a:ext cx="1352952" cy="864000"/>
          </a:xfrm>
          <a:prstGeom prst="rect">
            <a:avLst/>
          </a:prstGeom>
        </p:spPr>
      </p:pic>
      <p:sp>
        <p:nvSpPr>
          <p:cNvPr id="15" name="TextBox 14">
            <a:extLst>
              <a:ext uri="{FF2B5EF4-FFF2-40B4-BE49-F238E27FC236}">
                <a16:creationId xmlns:a16="http://schemas.microsoft.com/office/drawing/2014/main" id="{AFB6A199-5BF6-1557-9748-45E01E26ECAD}"/>
              </a:ext>
            </a:extLst>
          </p:cNvPr>
          <p:cNvSpPr txBox="1"/>
          <p:nvPr/>
        </p:nvSpPr>
        <p:spPr>
          <a:xfrm>
            <a:off x="7881140" y="1466863"/>
            <a:ext cx="3235097" cy="307777"/>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Test of 10 Flux-Qubits device</a:t>
            </a:r>
          </a:p>
        </p:txBody>
      </p:sp>
      <p:pic>
        <p:nvPicPr>
          <p:cNvPr id="16" name="Picture 15">
            <a:extLst>
              <a:ext uri="{FF2B5EF4-FFF2-40B4-BE49-F238E27FC236}">
                <a16:creationId xmlns:a16="http://schemas.microsoft.com/office/drawing/2014/main" id="{9A15EE6B-4521-8E57-0B46-8CB0473B2E12}"/>
              </a:ext>
            </a:extLst>
          </p:cNvPr>
          <p:cNvPicPr>
            <a:picLocks noChangeAspect="1"/>
          </p:cNvPicPr>
          <p:nvPr/>
        </p:nvPicPr>
        <p:blipFill>
          <a:blip r:embed="rId5"/>
          <a:stretch>
            <a:fillRect/>
          </a:stretch>
        </p:blipFill>
        <p:spPr>
          <a:xfrm>
            <a:off x="6304319" y="5623076"/>
            <a:ext cx="1046400" cy="216000"/>
          </a:xfrm>
          <a:prstGeom prst="rect">
            <a:avLst/>
          </a:prstGeom>
        </p:spPr>
      </p:pic>
      <p:sp>
        <p:nvSpPr>
          <p:cNvPr id="18" name="TextBox 17">
            <a:extLst>
              <a:ext uri="{FF2B5EF4-FFF2-40B4-BE49-F238E27FC236}">
                <a16:creationId xmlns:a16="http://schemas.microsoft.com/office/drawing/2014/main" id="{4B3EDAF9-644E-1BE7-BB3E-621550931AF8}"/>
              </a:ext>
            </a:extLst>
          </p:cNvPr>
          <p:cNvSpPr txBox="1"/>
          <p:nvPr/>
        </p:nvSpPr>
        <p:spPr>
          <a:xfrm>
            <a:off x="7600809" y="5516962"/>
            <a:ext cx="3173883" cy="523220"/>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Test of NbTi cavities</a:t>
            </a:r>
          </a:p>
          <a:p>
            <a:pPr marL="285750" indent="-285750">
              <a:buClr>
                <a:schemeClr val="accent2"/>
              </a:buClr>
              <a:buFont typeface="Wingdings" pitchFamily="2" charset="2"/>
              <a:buChar char="§"/>
            </a:pPr>
            <a:r>
              <a:rPr lang="en-GB" sz="1400" dirty="0"/>
              <a:t>C</a:t>
            </a:r>
            <a:r>
              <a:rPr lang="en-IT" sz="1400" dirty="0"/>
              <a:t>haracterization of YBCO tapes</a:t>
            </a:r>
          </a:p>
        </p:txBody>
      </p:sp>
      <p:pic>
        <p:nvPicPr>
          <p:cNvPr id="19" name="Picture 18" descr="Logo, company name&#10;&#10;Description automatically generated">
            <a:extLst>
              <a:ext uri="{FF2B5EF4-FFF2-40B4-BE49-F238E27FC236}">
                <a16:creationId xmlns:a16="http://schemas.microsoft.com/office/drawing/2014/main" id="{0F731ED3-189A-C01B-1ABB-4A1B2760D2B9}"/>
              </a:ext>
            </a:extLst>
          </p:cNvPr>
          <p:cNvPicPr>
            <a:picLocks noChangeAspect="1"/>
          </p:cNvPicPr>
          <p:nvPr/>
        </p:nvPicPr>
        <p:blipFill>
          <a:blip r:embed="rId6"/>
          <a:stretch>
            <a:fillRect/>
          </a:stretch>
        </p:blipFill>
        <p:spPr>
          <a:xfrm>
            <a:off x="1010596" y="5516962"/>
            <a:ext cx="1317600" cy="540000"/>
          </a:xfrm>
          <a:prstGeom prst="rect">
            <a:avLst/>
          </a:prstGeom>
        </p:spPr>
      </p:pic>
      <p:sp>
        <p:nvSpPr>
          <p:cNvPr id="21" name="TextBox 20">
            <a:extLst>
              <a:ext uri="{FF2B5EF4-FFF2-40B4-BE49-F238E27FC236}">
                <a16:creationId xmlns:a16="http://schemas.microsoft.com/office/drawing/2014/main" id="{4ABB340C-FCDD-1B61-B906-53D4A23ECAB8}"/>
              </a:ext>
            </a:extLst>
          </p:cNvPr>
          <p:cNvSpPr txBox="1"/>
          <p:nvPr/>
        </p:nvSpPr>
        <p:spPr>
          <a:xfrm>
            <a:off x="2424647" y="5487498"/>
            <a:ext cx="3535052" cy="738664"/>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Design, fabrication and vacuum test of a 4 GHz cavity for FNAL</a:t>
            </a:r>
          </a:p>
          <a:p>
            <a:pPr marL="285750" indent="-285750">
              <a:buClr>
                <a:schemeClr val="accent2"/>
              </a:buClr>
              <a:buFont typeface="Wingdings" pitchFamily="2" charset="2"/>
              <a:buChar char="§"/>
            </a:pPr>
            <a:r>
              <a:rPr lang="en-IT" sz="1400" dirty="0"/>
              <a:t>Mechanical Design of 9GHz Nb</a:t>
            </a:r>
            <a:r>
              <a:rPr lang="en-IT" sz="1400" baseline="-25000" dirty="0"/>
              <a:t>3</a:t>
            </a:r>
            <a:r>
              <a:rPr lang="en-IT" sz="1400" dirty="0"/>
              <a:t>Sn cavity</a:t>
            </a:r>
          </a:p>
        </p:txBody>
      </p:sp>
      <p:sp>
        <p:nvSpPr>
          <p:cNvPr id="22" name="Rectangle 21" descr="Satellite">
            <a:extLst>
              <a:ext uri="{FF2B5EF4-FFF2-40B4-BE49-F238E27FC236}">
                <a16:creationId xmlns:a16="http://schemas.microsoft.com/office/drawing/2014/main" id="{B683A282-82FF-F8B0-0038-8E22A7E97816}"/>
              </a:ext>
            </a:extLst>
          </p:cNvPr>
          <p:cNvSpPr>
            <a:spLocks noChangeAspect="1"/>
          </p:cNvSpPr>
          <p:nvPr/>
        </p:nvSpPr>
        <p:spPr>
          <a:xfrm>
            <a:off x="527806" y="2829697"/>
            <a:ext cx="1332006" cy="1296000"/>
          </a:xfrm>
          <a:prstGeom prst="rect">
            <a:avLst/>
          </a:prstGeom>
          <a:blipFill rotWithShape="1">
            <a:blip r:embed="rId7" cstate="print">
              <a:extLst>
                <a:ext uri="{28A0092B-C50C-407E-A947-70E740481C1C}">
                  <a14:useLocalDpi xmlns:a14="http://schemas.microsoft.com/office/drawing/2010/main"/>
                </a:ext>
              </a:extLst>
            </a:blip>
            <a:srcRect/>
            <a:stretch>
              <a:fillRect t="-13000" b="-13000"/>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pic>
        <p:nvPicPr>
          <p:cNvPr id="3" name="Picture 2">
            <a:extLst>
              <a:ext uri="{FF2B5EF4-FFF2-40B4-BE49-F238E27FC236}">
                <a16:creationId xmlns:a16="http://schemas.microsoft.com/office/drawing/2014/main" id="{9FBB876D-DCFB-6800-8B20-5D1826F073CD}"/>
              </a:ext>
            </a:extLst>
          </p:cNvPr>
          <p:cNvPicPr>
            <a:picLocks noChangeAspect="1"/>
          </p:cNvPicPr>
          <p:nvPr/>
        </p:nvPicPr>
        <p:blipFill>
          <a:blip r:embed="rId8"/>
          <a:stretch>
            <a:fillRect/>
          </a:stretch>
        </p:blipFill>
        <p:spPr>
          <a:xfrm>
            <a:off x="6640870" y="2986683"/>
            <a:ext cx="684000" cy="684000"/>
          </a:xfrm>
          <a:prstGeom prst="rect">
            <a:avLst/>
          </a:prstGeom>
        </p:spPr>
      </p:pic>
      <p:sp>
        <p:nvSpPr>
          <p:cNvPr id="7" name="TextBox 6">
            <a:extLst>
              <a:ext uri="{FF2B5EF4-FFF2-40B4-BE49-F238E27FC236}">
                <a16:creationId xmlns:a16="http://schemas.microsoft.com/office/drawing/2014/main" id="{F3310BF7-E056-38BC-3FBE-8E657B5BD88A}"/>
              </a:ext>
            </a:extLst>
          </p:cNvPr>
          <p:cNvSpPr txBox="1"/>
          <p:nvPr/>
        </p:nvSpPr>
        <p:spPr>
          <a:xfrm>
            <a:off x="7891177" y="3057437"/>
            <a:ext cx="2443282" cy="307777"/>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Stub-tuner JJ device</a:t>
            </a:r>
          </a:p>
        </p:txBody>
      </p:sp>
      <p:sp>
        <p:nvSpPr>
          <p:cNvPr id="11" name="Rectangle 10">
            <a:extLst>
              <a:ext uri="{FF2B5EF4-FFF2-40B4-BE49-F238E27FC236}">
                <a16:creationId xmlns:a16="http://schemas.microsoft.com/office/drawing/2014/main" id="{8C9D2085-7C1A-48E4-99A7-21B24EBA41C7}"/>
              </a:ext>
            </a:extLst>
          </p:cNvPr>
          <p:cNvSpPr/>
          <p:nvPr/>
        </p:nvSpPr>
        <p:spPr>
          <a:xfrm>
            <a:off x="581190" y="5106249"/>
            <a:ext cx="10441486" cy="11928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4" name="Rectangle 13">
            <a:extLst>
              <a:ext uri="{FF2B5EF4-FFF2-40B4-BE49-F238E27FC236}">
                <a16:creationId xmlns:a16="http://schemas.microsoft.com/office/drawing/2014/main" id="{FCAD604C-CE12-2A2E-7BFF-5483B8273F02}"/>
              </a:ext>
            </a:extLst>
          </p:cNvPr>
          <p:cNvSpPr/>
          <p:nvPr/>
        </p:nvSpPr>
        <p:spPr>
          <a:xfrm>
            <a:off x="6339023" y="762534"/>
            <a:ext cx="5467588" cy="36503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TextBox 16">
            <a:extLst>
              <a:ext uri="{FF2B5EF4-FFF2-40B4-BE49-F238E27FC236}">
                <a16:creationId xmlns:a16="http://schemas.microsoft.com/office/drawing/2014/main" id="{52CF525B-64FF-7BD1-8B46-C7DB6690F097}"/>
              </a:ext>
            </a:extLst>
          </p:cNvPr>
          <p:cNvSpPr txBox="1"/>
          <p:nvPr/>
        </p:nvSpPr>
        <p:spPr>
          <a:xfrm>
            <a:off x="4880165" y="5063337"/>
            <a:ext cx="2069862" cy="369332"/>
          </a:xfrm>
          <a:prstGeom prst="rect">
            <a:avLst/>
          </a:prstGeom>
          <a:noFill/>
        </p:spPr>
        <p:txBody>
          <a:bodyPr wrap="none" rtlCol="0">
            <a:spAutoFit/>
          </a:bodyPr>
          <a:lstStyle/>
          <a:p>
            <a:r>
              <a:rPr lang="en-IT" dirty="0"/>
              <a:t>SC resonant cavities</a:t>
            </a:r>
          </a:p>
        </p:txBody>
      </p:sp>
      <p:sp>
        <p:nvSpPr>
          <p:cNvPr id="20" name="TextBox 19">
            <a:extLst>
              <a:ext uri="{FF2B5EF4-FFF2-40B4-BE49-F238E27FC236}">
                <a16:creationId xmlns:a16="http://schemas.microsoft.com/office/drawing/2014/main" id="{BC482B8E-B43A-BDE1-E065-53F70BBB9ACD}"/>
              </a:ext>
            </a:extLst>
          </p:cNvPr>
          <p:cNvSpPr txBox="1"/>
          <p:nvPr/>
        </p:nvSpPr>
        <p:spPr>
          <a:xfrm>
            <a:off x="2945388" y="928681"/>
            <a:ext cx="1353256" cy="369332"/>
          </a:xfrm>
          <a:prstGeom prst="rect">
            <a:avLst/>
          </a:prstGeom>
          <a:noFill/>
        </p:spPr>
        <p:txBody>
          <a:bodyPr wrap="none" rtlCol="0">
            <a:spAutoFit/>
          </a:bodyPr>
          <a:lstStyle/>
          <a:p>
            <a:r>
              <a:rPr lang="en-IT" dirty="0"/>
              <a:t>Experiments</a:t>
            </a:r>
          </a:p>
        </p:txBody>
      </p:sp>
      <p:pic>
        <p:nvPicPr>
          <p:cNvPr id="23" name="Picture 22" descr="Logo&#10;&#10;Description automatically generated with low confidence">
            <a:extLst>
              <a:ext uri="{FF2B5EF4-FFF2-40B4-BE49-F238E27FC236}">
                <a16:creationId xmlns:a16="http://schemas.microsoft.com/office/drawing/2014/main" id="{2C0F33F4-8235-EBE0-3C91-A1FFA93A28A5}"/>
              </a:ext>
            </a:extLst>
          </p:cNvPr>
          <p:cNvPicPr>
            <a:picLocks noChangeAspect="1"/>
          </p:cNvPicPr>
          <p:nvPr/>
        </p:nvPicPr>
        <p:blipFill>
          <a:blip r:embed="rId9"/>
          <a:stretch>
            <a:fillRect/>
          </a:stretch>
        </p:blipFill>
        <p:spPr>
          <a:xfrm>
            <a:off x="6572320" y="3756064"/>
            <a:ext cx="1581882" cy="540000"/>
          </a:xfrm>
          <a:prstGeom prst="rect">
            <a:avLst/>
          </a:prstGeom>
        </p:spPr>
      </p:pic>
      <p:sp>
        <p:nvSpPr>
          <p:cNvPr id="24" name="TextBox 23">
            <a:extLst>
              <a:ext uri="{FF2B5EF4-FFF2-40B4-BE49-F238E27FC236}">
                <a16:creationId xmlns:a16="http://schemas.microsoft.com/office/drawing/2014/main" id="{92DBEE44-E575-43B1-E74F-111418D3691A}"/>
              </a:ext>
            </a:extLst>
          </p:cNvPr>
          <p:cNvSpPr txBox="1"/>
          <p:nvPr/>
        </p:nvSpPr>
        <p:spPr>
          <a:xfrm>
            <a:off x="8246558" y="3858710"/>
            <a:ext cx="3235097" cy="307777"/>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Multicavity DAQ for TWPA</a:t>
            </a:r>
          </a:p>
        </p:txBody>
      </p:sp>
      <p:sp>
        <p:nvSpPr>
          <p:cNvPr id="25" name="TextBox 24">
            <a:extLst>
              <a:ext uri="{FF2B5EF4-FFF2-40B4-BE49-F238E27FC236}">
                <a16:creationId xmlns:a16="http://schemas.microsoft.com/office/drawing/2014/main" id="{EF3947EA-0FDE-FCEA-4CC9-5A6EB5C32A87}"/>
              </a:ext>
            </a:extLst>
          </p:cNvPr>
          <p:cNvSpPr txBox="1"/>
          <p:nvPr/>
        </p:nvSpPr>
        <p:spPr>
          <a:xfrm>
            <a:off x="8561202" y="888101"/>
            <a:ext cx="1194301" cy="369332"/>
          </a:xfrm>
          <a:prstGeom prst="rect">
            <a:avLst/>
          </a:prstGeom>
          <a:noFill/>
        </p:spPr>
        <p:txBody>
          <a:bodyPr wrap="none" rtlCol="0">
            <a:spAutoFit/>
          </a:bodyPr>
          <a:lstStyle/>
          <a:p>
            <a:r>
              <a:rPr lang="en-IT" dirty="0"/>
              <a:t>SC devices</a:t>
            </a:r>
          </a:p>
        </p:txBody>
      </p:sp>
      <p:sp>
        <p:nvSpPr>
          <p:cNvPr id="26" name="TextBox 25">
            <a:extLst>
              <a:ext uri="{FF2B5EF4-FFF2-40B4-BE49-F238E27FC236}">
                <a16:creationId xmlns:a16="http://schemas.microsoft.com/office/drawing/2014/main" id="{8F49940F-CFEC-23E7-BFF6-534EEA4CAC35}"/>
              </a:ext>
            </a:extLst>
          </p:cNvPr>
          <p:cNvSpPr txBox="1"/>
          <p:nvPr/>
        </p:nvSpPr>
        <p:spPr>
          <a:xfrm>
            <a:off x="4655750" y="4604363"/>
            <a:ext cx="2694969" cy="369332"/>
          </a:xfrm>
          <a:prstGeom prst="rect">
            <a:avLst/>
          </a:prstGeom>
          <a:noFill/>
        </p:spPr>
        <p:txBody>
          <a:bodyPr wrap="none" rtlCol="0">
            <a:spAutoFit/>
          </a:bodyPr>
          <a:lstStyle/>
          <a:p>
            <a:r>
              <a:rPr lang="en-IT" dirty="0"/>
              <a:t>COLD Lab activity in 2022</a:t>
            </a:r>
          </a:p>
        </p:txBody>
      </p:sp>
    </p:spTree>
    <p:extLst>
      <p:ext uri="{BB962C8B-B14F-4D97-AF65-F5344CB8AC3E}">
        <p14:creationId xmlns:p14="http://schemas.microsoft.com/office/powerpoint/2010/main" val="210749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CCFE1E-FD9E-3E11-2035-88AEA94109B9}"/>
              </a:ext>
            </a:extLst>
          </p:cNvPr>
          <p:cNvSpPr/>
          <p:nvPr/>
        </p:nvSpPr>
        <p:spPr>
          <a:xfrm>
            <a:off x="326003" y="752238"/>
            <a:ext cx="5828306" cy="36503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Slide Number Placeholder 1">
            <a:extLst>
              <a:ext uri="{FF2B5EF4-FFF2-40B4-BE49-F238E27FC236}">
                <a16:creationId xmlns:a16="http://schemas.microsoft.com/office/drawing/2014/main" id="{FB4352A1-D546-53A4-9086-4D52E8D05A53}"/>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4" name="Picture 3">
            <a:extLst>
              <a:ext uri="{FF2B5EF4-FFF2-40B4-BE49-F238E27FC236}">
                <a16:creationId xmlns:a16="http://schemas.microsoft.com/office/drawing/2014/main" id="{F41033F3-47AE-C70D-BD47-1D3A9C55C808}"/>
              </a:ext>
            </a:extLst>
          </p:cNvPr>
          <p:cNvPicPr>
            <a:picLocks noChangeAspect="1"/>
          </p:cNvPicPr>
          <p:nvPr/>
        </p:nvPicPr>
        <p:blipFill>
          <a:blip r:embed="rId2"/>
          <a:stretch>
            <a:fillRect/>
          </a:stretch>
        </p:blipFill>
        <p:spPr>
          <a:xfrm>
            <a:off x="572671" y="1070968"/>
            <a:ext cx="1356035" cy="1440000"/>
          </a:xfrm>
          <a:prstGeom prst="rect">
            <a:avLst/>
          </a:prstGeom>
        </p:spPr>
      </p:pic>
      <p:sp>
        <p:nvSpPr>
          <p:cNvPr id="6" name="TextBox 5">
            <a:extLst>
              <a:ext uri="{FF2B5EF4-FFF2-40B4-BE49-F238E27FC236}">
                <a16:creationId xmlns:a16="http://schemas.microsoft.com/office/drawing/2014/main" id="{8544BEAB-2FC3-1830-36D5-4D7C6A0855B7}"/>
              </a:ext>
            </a:extLst>
          </p:cNvPr>
          <p:cNvSpPr txBox="1"/>
          <p:nvPr/>
        </p:nvSpPr>
        <p:spPr>
          <a:xfrm>
            <a:off x="2127908" y="1648265"/>
            <a:ext cx="3495774" cy="738664"/>
          </a:xfrm>
          <a:prstGeom prst="rect">
            <a:avLst/>
          </a:prstGeom>
          <a:noFill/>
        </p:spPr>
        <p:txBody>
          <a:bodyPr wrap="square">
            <a:spAutoFit/>
          </a:bodyPr>
          <a:lstStyle/>
          <a:p>
            <a:pPr marL="285750" indent="-285750">
              <a:buClr>
                <a:schemeClr val="accent2"/>
              </a:buClr>
              <a:buFont typeface="Wingdings" pitchFamily="2" charset="2"/>
              <a:buChar char="§"/>
            </a:pPr>
            <a:r>
              <a:rPr lang="en-IT" sz="1400" dirty="0">
                <a:solidFill>
                  <a:schemeClr val="accent2"/>
                </a:solidFill>
              </a:rPr>
              <a:t>Operations for the test of the FINUDA Magnet</a:t>
            </a:r>
          </a:p>
          <a:p>
            <a:pPr marL="285750" indent="-285750">
              <a:buClr>
                <a:schemeClr val="accent2"/>
              </a:buClr>
              <a:buFont typeface="Wingdings" pitchFamily="2" charset="2"/>
              <a:buChar char="§"/>
            </a:pPr>
            <a:r>
              <a:rPr lang="en-IT" sz="1400" dirty="0">
                <a:solidFill>
                  <a:schemeClr val="accent2"/>
                </a:solidFill>
              </a:rPr>
              <a:t>Update of FLASH CDR</a:t>
            </a:r>
          </a:p>
        </p:txBody>
      </p:sp>
      <p:pic>
        <p:nvPicPr>
          <p:cNvPr id="10" name="Picture 9" descr="Shape&#10;&#10;Description automatically generated with medium confidence">
            <a:extLst>
              <a:ext uri="{FF2B5EF4-FFF2-40B4-BE49-F238E27FC236}">
                <a16:creationId xmlns:a16="http://schemas.microsoft.com/office/drawing/2014/main" id="{8A0C00B5-AC7B-A9BE-B2CF-3CE75BA2DC3D}"/>
              </a:ext>
            </a:extLst>
          </p:cNvPr>
          <p:cNvPicPr>
            <a:picLocks noChangeAspect="1"/>
          </p:cNvPicPr>
          <p:nvPr/>
        </p:nvPicPr>
        <p:blipFill>
          <a:blip r:embed="rId3"/>
          <a:stretch>
            <a:fillRect/>
          </a:stretch>
        </p:blipFill>
        <p:spPr>
          <a:xfrm>
            <a:off x="6547919" y="2217697"/>
            <a:ext cx="1017300" cy="612000"/>
          </a:xfrm>
          <a:prstGeom prst="rect">
            <a:avLst/>
          </a:prstGeom>
        </p:spPr>
      </p:pic>
      <p:sp>
        <p:nvSpPr>
          <p:cNvPr id="12" name="TextBox 11">
            <a:extLst>
              <a:ext uri="{FF2B5EF4-FFF2-40B4-BE49-F238E27FC236}">
                <a16:creationId xmlns:a16="http://schemas.microsoft.com/office/drawing/2014/main" id="{49F0F7BC-3BD5-DA57-F443-F991A2E2E9D9}"/>
              </a:ext>
            </a:extLst>
          </p:cNvPr>
          <p:cNvSpPr txBox="1"/>
          <p:nvPr/>
        </p:nvSpPr>
        <p:spPr>
          <a:xfrm>
            <a:off x="7881140" y="2200531"/>
            <a:ext cx="1874363" cy="523220"/>
          </a:xfrm>
          <a:prstGeom prst="rect">
            <a:avLst/>
          </a:prstGeom>
          <a:noFill/>
        </p:spPr>
        <p:txBody>
          <a:bodyPr wrap="square">
            <a:spAutoFit/>
          </a:bodyPr>
          <a:lstStyle/>
          <a:p>
            <a:pPr marL="285750" indent="-285750">
              <a:buClr>
                <a:schemeClr val="accent2"/>
              </a:buClr>
              <a:buFont typeface="Wingdings" pitchFamily="2" charset="2"/>
              <a:buChar char="§"/>
            </a:pPr>
            <a:r>
              <a:rPr lang="en-IT" sz="1400" dirty="0">
                <a:solidFill>
                  <a:schemeClr val="accent2"/>
                </a:solidFill>
              </a:rPr>
              <a:t>Flux JPA</a:t>
            </a:r>
          </a:p>
          <a:p>
            <a:pPr marL="285750" indent="-285750">
              <a:buClr>
                <a:schemeClr val="accent2"/>
              </a:buClr>
              <a:buFont typeface="Wingdings" pitchFamily="2" charset="2"/>
              <a:buChar char="§"/>
            </a:pPr>
            <a:r>
              <a:rPr lang="en-IT" sz="1400" dirty="0"/>
              <a:t>Qubit design</a:t>
            </a:r>
          </a:p>
        </p:txBody>
      </p:sp>
      <p:pic>
        <p:nvPicPr>
          <p:cNvPr id="13" name="Content Placeholder 4">
            <a:extLst>
              <a:ext uri="{FF2B5EF4-FFF2-40B4-BE49-F238E27FC236}">
                <a16:creationId xmlns:a16="http://schemas.microsoft.com/office/drawing/2014/main" id="{764ECDA4-5A4D-DD1F-3E60-B43906BBF4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8225" y="1297570"/>
            <a:ext cx="1352952" cy="864000"/>
          </a:xfrm>
          <a:prstGeom prst="rect">
            <a:avLst/>
          </a:prstGeom>
        </p:spPr>
      </p:pic>
      <p:sp>
        <p:nvSpPr>
          <p:cNvPr id="15" name="TextBox 14">
            <a:extLst>
              <a:ext uri="{FF2B5EF4-FFF2-40B4-BE49-F238E27FC236}">
                <a16:creationId xmlns:a16="http://schemas.microsoft.com/office/drawing/2014/main" id="{AFB6A199-5BF6-1557-9748-45E01E26ECAD}"/>
              </a:ext>
            </a:extLst>
          </p:cNvPr>
          <p:cNvSpPr txBox="1"/>
          <p:nvPr/>
        </p:nvSpPr>
        <p:spPr>
          <a:xfrm>
            <a:off x="7881140" y="1466863"/>
            <a:ext cx="3235097" cy="307777"/>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Test of 10 Flux-Qubits device</a:t>
            </a:r>
          </a:p>
        </p:txBody>
      </p:sp>
      <p:pic>
        <p:nvPicPr>
          <p:cNvPr id="16" name="Picture 15">
            <a:extLst>
              <a:ext uri="{FF2B5EF4-FFF2-40B4-BE49-F238E27FC236}">
                <a16:creationId xmlns:a16="http://schemas.microsoft.com/office/drawing/2014/main" id="{9A15EE6B-4521-8E57-0B46-8CB0473B2E12}"/>
              </a:ext>
            </a:extLst>
          </p:cNvPr>
          <p:cNvPicPr>
            <a:picLocks noChangeAspect="1"/>
          </p:cNvPicPr>
          <p:nvPr/>
        </p:nvPicPr>
        <p:blipFill>
          <a:blip r:embed="rId5"/>
          <a:stretch>
            <a:fillRect/>
          </a:stretch>
        </p:blipFill>
        <p:spPr>
          <a:xfrm>
            <a:off x="6304319" y="5623076"/>
            <a:ext cx="1046400" cy="216000"/>
          </a:xfrm>
          <a:prstGeom prst="rect">
            <a:avLst/>
          </a:prstGeom>
        </p:spPr>
      </p:pic>
      <p:sp>
        <p:nvSpPr>
          <p:cNvPr id="18" name="TextBox 17">
            <a:extLst>
              <a:ext uri="{FF2B5EF4-FFF2-40B4-BE49-F238E27FC236}">
                <a16:creationId xmlns:a16="http://schemas.microsoft.com/office/drawing/2014/main" id="{4B3EDAF9-644E-1BE7-BB3E-621550931AF8}"/>
              </a:ext>
            </a:extLst>
          </p:cNvPr>
          <p:cNvSpPr txBox="1"/>
          <p:nvPr/>
        </p:nvSpPr>
        <p:spPr>
          <a:xfrm>
            <a:off x="7600809" y="5516962"/>
            <a:ext cx="3173883" cy="523220"/>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Test of NbTi cavities</a:t>
            </a:r>
          </a:p>
          <a:p>
            <a:pPr marL="285750" indent="-285750">
              <a:buClr>
                <a:schemeClr val="accent2"/>
              </a:buClr>
              <a:buFont typeface="Wingdings" pitchFamily="2" charset="2"/>
              <a:buChar char="§"/>
            </a:pPr>
            <a:r>
              <a:rPr lang="en-GB" sz="1400" dirty="0"/>
              <a:t>C</a:t>
            </a:r>
            <a:r>
              <a:rPr lang="en-IT" sz="1400" dirty="0"/>
              <a:t>haracterization of YBCO tapes</a:t>
            </a:r>
          </a:p>
        </p:txBody>
      </p:sp>
      <p:pic>
        <p:nvPicPr>
          <p:cNvPr id="19" name="Picture 18" descr="Logo, company name&#10;&#10;Description automatically generated">
            <a:extLst>
              <a:ext uri="{FF2B5EF4-FFF2-40B4-BE49-F238E27FC236}">
                <a16:creationId xmlns:a16="http://schemas.microsoft.com/office/drawing/2014/main" id="{0F731ED3-189A-C01B-1ABB-4A1B2760D2B9}"/>
              </a:ext>
            </a:extLst>
          </p:cNvPr>
          <p:cNvPicPr>
            <a:picLocks noChangeAspect="1"/>
          </p:cNvPicPr>
          <p:nvPr/>
        </p:nvPicPr>
        <p:blipFill>
          <a:blip r:embed="rId6"/>
          <a:stretch>
            <a:fillRect/>
          </a:stretch>
        </p:blipFill>
        <p:spPr>
          <a:xfrm>
            <a:off x="1010596" y="5516962"/>
            <a:ext cx="1317600" cy="540000"/>
          </a:xfrm>
          <a:prstGeom prst="rect">
            <a:avLst/>
          </a:prstGeom>
        </p:spPr>
      </p:pic>
      <p:sp>
        <p:nvSpPr>
          <p:cNvPr id="21" name="TextBox 20">
            <a:extLst>
              <a:ext uri="{FF2B5EF4-FFF2-40B4-BE49-F238E27FC236}">
                <a16:creationId xmlns:a16="http://schemas.microsoft.com/office/drawing/2014/main" id="{4ABB340C-FCDD-1B61-B906-53D4A23ECAB8}"/>
              </a:ext>
            </a:extLst>
          </p:cNvPr>
          <p:cNvSpPr txBox="1"/>
          <p:nvPr/>
        </p:nvSpPr>
        <p:spPr>
          <a:xfrm>
            <a:off x="2424647" y="5487498"/>
            <a:ext cx="3535052" cy="738664"/>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Design, fabrication and vacuum test of a 4 GHz cavity for FNAL</a:t>
            </a:r>
          </a:p>
          <a:p>
            <a:pPr marL="285750" indent="-285750">
              <a:buClr>
                <a:schemeClr val="accent2"/>
              </a:buClr>
              <a:buFont typeface="Wingdings" pitchFamily="2" charset="2"/>
              <a:buChar char="§"/>
            </a:pPr>
            <a:r>
              <a:rPr lang="en-IT" sz="1400" dirty="0">
                <a:solidFill>
                  <a:schemeClr val="accent2"/>
                </a:solidFill>
              </a:rPr>
              <a:t>Mechanical Design of 9GHz Nb</a:t>
            </a:r>
            <a:r>
              <a:rPr lang="en-IT" sz="1400" baseline="-25000" dirty="0">
                <a:solidFill>
                  <a:schemeClr val="accent2"/>
                </a:solidFill>
              </a:rPr>
              <a:t>3</a:t>
            </a:r>
            <a:r>
              <a:rPr lang="en-IT" sz="1400" dirty="0">
                <a:solidFill>
                  <a:schemeClr val="accent2"/>
                </a:solidFill>
              </a:rPr>
              <a:t>Sn cavity</a:t>
            </a:r>
          </a:p>
        </p:txBody>
      </p:sp>
      <p:sp>
        <p:nvSpPr>
          <p:cNvPr id="22" name="Rectangle 21" descr="Satellite">
            <a:extLst>
              <a:ext uri="{FF2B5EF4-FFF2-40B4-BE49-F238E27FC236}">
                <a16:creationId xmlns:a16="http://schemas.microsoft.com/office/drawing/2014/main" id="{B683A282-82FF-F8B0-0038-8E22A7E97816}"/>
              </a:ext>
            </a:extLst>
          </p:cNvPr>
          <p:cNvSpPr>
            <a:spLocks noChangeAspect="1"/>
          </p:cNvSpPr>
          <p:nvPr/>
        </p:nvSpPr>
        <p:spPr>
          <a:xfrm>
            <a:off x="527806" y="2829697"/>
            <a:ext cx="1332006" cy="1296000"/>
          </a:xfrm>
          <a:prstGeom prst="rect">
            <a:avLst/>
          </a:prstGeom>
          <a:blipFill rotWithShape="1">
            <a:blip r:embed="rId7" cstate="print">
              <a:extLst>
                <a:ext uri="{28A0092B-C50C-407E-A947-70E740481C1C}">
                  <a14:useLocalDpi xmlns:a14="http://schemas.microsoft.com/office/drawing/2010/main"/>
                </a:ext>
              </a:extLst>
            </a:blip>
            <a:srcRect/>
            <a:stretch>
              <a:fillRect t="-13000" b="-13000"/>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pic>
        <p:nvPicPr>
          <p:cNvPr id="3" name="Picture 2">
            <a:extLst>
              <a:ext uri="{FF2B5EF4-FFF2-40B4-BE49-F238E27FC236}">
                <a16:creationId xmlns:a16="http://schemas.microsoft.com/office/drawing/2014/main" id="{9FBB876D-DCFB-6800-8B20-5D1826F073CD}"/>
              </a:ext>
            </a:extLst>
          </p:cNvPr>
          <p:cNvPicPr>
            <a:picLocks noChangeAspect="1"/>
          </p:cNvPicPr>
          <p:nvPr/>
        </p:nvPicPr>
        <p:blipFill>
          <a:blip r:embed="rId8"/>
          <a:stretch>
            <a:fillRect/>
          </a:stretch>
        </p:blipFill>
        <p:spPr>
          <a:xfrm>
            <a:off x="6640870" y="2986683"/>
            <a:ext cx="684000" cy="684000"/>
          </a:xfrm>
          <a:prstGeom prst="rect">
            <a:avLst/>
          </a:prstGeom>
        </p:spPr>
      </p:pic>
      <p:sp>
        <p:nvSpPr>
          <p:cNvPr id="7" name="TextBox 6">
            <a:extLst>
              <a:ext uri="{FF2B5EF4-FFF2-40B4-BE49-F238E27FC236}">
                <a16:creationId xmlns:a16="http://schemas.microsoft.com/office/drawing/2014/main" id="{F3310BF7-E056-38BC-3FBE-8E657B5BD88A}"/>
              </a:ext>
            </a:extLst>
          </p:cNvPr>
          <p:cNvSpPr txBox="1"/>
          <p:nvPr/>
        </p:nvSpPr>
        <p:spPr>
          <a:xfrm>
            <a:off x="7891177" y="3057437"/>
            <a:ext cx="2443282" cy="307777"/>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Stub-tuner JJ device</a:t>
            </a:r>
          </a:p>
        </p:txBody>
      </p:sp>
      <p:sp>
        <p:nvSpPr>
          <p:cNvPr id="11" name="Rectangle 10">
            <a:extLst>
              <a:ext uri="{FF2B5EF4-FFF2-40B4-BE49-F238E27FC236}">
                <a16:creationId xmlns:a16="http://schemas.microsoft.com/office/drawing/2014/main" id="{8C9D2085-7C1A-48E4-99A7-21B24EBA41C7}"/>
              </a:ext>
            </a:extLst>
          </p:cNvPr>
          <p:cNvSpPr/>
          <p:nvPr/>
        </p:nvSpPr>
        <p:spPr>
          <a:xfrm>
            <a:off x="581190" y="5106249"/>
            <a:ext cx="10441486" cy="11928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4" name="Rectangle 13">
            <a:extLst>
              <a:ext uri="{FF2B5EF4-FFF2-40B4-BE49-F238E27FC236}">
                <a16:creationId xmlns:a16="http://schemas.microsoft.com/office/drawing/2014/main" id="{FCAD604C-CE12-2A2E-7BFF-5483B8273F02}"/>
              </a:ext>
            </a:extLst>
          </p:cNvPr>
          <p:cNvSpPr/>
          <p:nvPr/>
        </p:nvSpPr>
        <p:spPr>
          <a:xfrm>
            <a:off x="6339023" y="762534"/>
            <a:ext cx="5467588" cy="36503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 name="TextBox 16">
            <a:extLst>
              <a:ext uri="{FF2B5EF4-FFF2-40B4-BE49-F238E27FC236}">
                <a16:creationId xmlns:a16="http://schemas.microsoft.com/office/drawing/2014/main" id="{52CF525B-64FF-7BD1-8B46-C7DB6690F097}"/>
              </a:ext>
            </a:extLst>
          </p:cNvPr>
          <p:cNvSpPr txBox="1"/>
          <p:nvPr/>
        </p:nvSpPr>
        <p:spPr>
          <a:xfrm>
            <a:off x="4880165" y="5063337"/>
            <a:ext cx="2069862" cy="369332"/>
          </a:xfrm>
          <a:prstGeom prst="rect">
            <a:avLst/>
          </a:prstGeom>
          <a:noFill/>
        </p:spPr>
        <p:txBody>
          <a:bodyPr wrap="none" rtlCol="0">
            <a:spAutoFit/>
          </a:bodyPr>
          <a:lstStyle/>
          <a:p>
            <a:r>
              <a:rPr lang="en-IT" dirty="0"/>
              <a:t>SC resonant cavities</a:t>
            </a:r>
          </a:p>
        </p:txBody>
      </p:sp>
      <p:sp>
        <p:nvSpPr>
          <p:cNvPr id="20" name="TextBox 19">
            <a:extLst>
              <a:ext uri="{FF2B5EF4-FFF2-40B4-BE49-F238E27FC236}">
                <a16:creationId xmlns:a16="http://schemas.microsoft.com/office/drawing/2014/main" id="{BC482B8E-B43A-BDE1-E065-53F70BBB9ACD}"/>
              </a:ext>
            </a:extLst>
          </p:cNvPr>
          <p:cNvSpPr txBox="1"/>
          <p:nvPr/>
        </p:nvSpPr>
        <p:spPr>
          <a:xfrm>
            <a:off x="2945388" y="928681"/>
            <a:ext cx="1353256" cy="369332"/>
          </a:xfrm>
          <a:prstGeom prst="rect">
            <a:avLst/>
          </a:prstGeom>
          <a:noFill/>
        </p:spPr>
        <p:txBody>
          <a:bodyPr wrap="none" rtlCol="0">
            <a:spAutoFit/>
          </a:bodyPr>
          <a:lstStyle/>
          <a:p>
            <a:r>
              <a:rPr lang="en-IT" dirty="0"/>
              <a:t>Experiments</a:t>
            </a:r>
          </a:p>
        </p:txBody>
      </p:sp>
      <p:pic>
        <p:nvPicPr>
          <p:cNvPr id="23" name="Picture 22" descr="Logo&#10;&#10;Description automatically generated with low confidence">
            <a:extLst>
              <a:ext uri="{FF2B5EF4-FFF2-40B4-BE49-F238E27FC236}">
                <a16:creationId xmlns:a16="http://schemas.microsoft.com/office/drawing/2014/main" id="{2C0F33F4-8235-EBE0-3C91-A1FFA93A28A5}"/>
              </a:ext>
            </a:extLst>
          </p:cNvPr>
          <p:cNvPicPr>
            <a:picLocks noChangeAspect="1"/>
          </p:cNvPicPr>
          <p:nvPr/>
        </p:nvPicPr>
        <p:blipFill>
          <a:blip r:embed="rId9"/>
          <a:stretch>
            <a:fillRect/>
          </a:stretch>
        </p:blipFill>
        <p:spPr>
          <a:xfrm>
            <a:off x="6572320" y="3756064"/>
            <a:ext cx="1581882" cy="540000"/>
          </a:xfrm>
          <a:prstGeom prst="rect">
            <a:avLst/>
          </a:prstGeom>
        </p:spPr>
      </p:pic>
      <p:sp>
        <p:nvSpPr>
          <p:cNvPr id="24" name="TextBox 23">
            <a:extLst>
              <a:ext uri="{FF2B5EF4-FFF2-40B4-BE49-F238E27FC236}">
                <a16:creationId xmlns:a16="http://schemas.microsoft.com/office/drawing/2014/main" id="{92DBEE44-E575-43B1-E74F-111418D3691A}"/>
              </a:ext>
            </a:extLst>
          </p:cNvPr>
          <p:cNvSpPr txBox="1"/>
          <p:nvPr/>
        </p:nvSpPr>
        <p:spPr>
          <a:xfrm>
            <a:off x="8246558" y="3858710"/>
            <a:ext cx="3235097" cy="307777"/>
          </a:xfrm>
          <a:prstGeom prst="rect">
            <a:avLst/>
          </a:prstGeom>
          <a:noFill/>
        </p:spPr>
        <p:txBody>
          <a:bodyPr wrap="square">
            <a:spAutoFit/>
          </a:bodyPr>
          <a:lstStyle/>
          <a:p>
            <a:pPr marL="285750" indent="-285750">
              <a:buClr>
                <a:schemeClr val="accent2"/>
              </a:buClr>
              <a:buFont typeface="Wingdings" pitchFamily="2" charset="2"/>
              <a:buChar char="§"/>
            </a:pPr>
            <a:r>
              <a:rPr lang="en-IT" sz="1400" dirty="0"/>
              <a:t>Multicavity DAQ for TWPA</a:t>
            </a:r>
          </a:p>
        </p:txBody>
      </p:sp>
      <p:sp>
        <p:nvSpPr>
          <p:cNvPr id="25" name="TextBox 24">
            <a:extLst>
              <a:ext uri="{FF2B5EF4-FFF2-40B4-BE49-F238E27FC236}">
                <a16:creationId xmlns:a16="http://schemas.microsoft.com/office/drawing/2014/main" id="{EF3947EA-0FDE-FCEA-4CC9-5A6EB5C32A87}"/>
              </a:ext>
            </a:extLst>
          </p:cNvPr>
          <p:cNvSpPr txBox="1"/>
          <p:nvPr/>
        </p:nvSpPr>
        <p:spPr>
          <a:xfrm>
            <a:off x="8561202" y="888101"/>
            <a:ext cx="1194301" cy="369332"/>
          </a:xfrm>
          <a:prstGeom prst="rect">
            <a:avLst/>
          </a:prstGeom>
          <a:noFill/>
        </p:spPr>
        <p:txBody>
          <a:bodyPr wrap="none" rtlCol="0">
            <a:spAutoFit/>
          </a:bodyPr>
          <a:lstStyle/>
          <a:p>
            <a:r>
              <a:rPr lang="en-IT" dirty="0"/>
              <a:t>SC devices</a:t>
            </a:r>
          </a:p>
        </p:txBody>
      </p:sp>
      <p:sp>
        <p:nvSpPr>
          <p:cNvPr id="26" name="TextBox 25">
            <a:extLst>
              <a:ext uri="{FF2B5EF4-FFF2-40B4-BE49-F238E27FC236}">
                <a16:creationId xmlns:a16="http://schemas.microsoft.com/office/drawing/2014/main" id="{8F49940F-CFEC-23E7-BFF6-534EEA4CAC35}"/>
              </a:ext>
            </a:extLst>
          </p:cNvPr>
          <p:cNvSpPr txBox="1"/>
          <p:nvPr/>
        </p:nvSpPr>
        <p:spPr>
          <a:xfrm>
            <a:off x="4655750" y="4604363"/>
            <a:ext cx="2694969" cy="369332"/>
          </a:xfrm>
          <a:prstGeom prst="rect">
            <a:avLst/>
          </a:prstGeom>
          <a:noFill/>
        </p:spPr>
        <p:txBody>
          <a:bodyPr wrap="none" rtlCol="0">
            <a:spAutoFit/>
          </a:bodyPr>
          <a:lstStyle/>
          <a:p>
            <a:r>
              <a:rPr lang="en-IT" dirty="0"/>
              <a:t>COLD Lab activity in 2022</a:t>
            </a:r>
          </a:p>
        </p:txBody>
      </p:sp>
      <p:sp>
        <p:nvSpPr>
          <p:cNvPr id="5" name="TextBox 4">
            <a:extLst>
              <a:ext uri="{FF2B5EF4-FFF2-40B4-BE49-F238E27FC236}">
                <a16:creationId xmlns:a16="http://schemas.microsoft.com/office/drawing/2014/main" id="{AAA66B59-E442-2328-B2AD-DFAD5BB0D172}"/>
              </a:ext>
            </a:extLst>
          </p:cNvPr>
          <p:cNvSpPr txBox="1"/>
          <p:nvPr/>
        </p:nvSpPr>
        <p:spPr>
          <a:xfrm>
            <a:off x="2126383" y="3513879"/>
            <a:ext cx="4095991" cy="738664"/>
          </a:xfrm>
          <a:prstGeom prst="rect">
            <a:avLst/>
          </a:prstGeom>
          <a:noFill/>
        </p:spPr>
        <p:txBody>
          <a:bodyPr wrap="square">
            <a:spAutoFit/>
          </a:bodyPr>
          <a:lstStyle/>
          <a:p>
            <a:pPr marL="285750" indent="-285750">
              <a:buClr>
                <a:schemeClr val="accent2"/>
              </a:buClr>
              <a:buFont typeface="Wingdings" pitchFamily="2" charset="2"/>
              <a:buChar char="§"/>
            </a:pPr>
            <a:r>
              <a:rPr lang="en-IT" sz="1400" dirty="0">
                <a:solidFill>
                  <a:schemeClr val="accent2"/>
                </a:solidFill>
              </a:rPr>
              <a:t>First run with QUAX-LNF Haloscope</a:t>
            </a:r>
          </a:p>
          <a:p>
            <a:pPr marL="285750" indent="-285750">
              <a:buClr>
                <a:schemeClr val="accent2"/>
              </a:buClr>
              <a:buFont typeface="Wingdings" pitchFamily="2" charset="2"/>
              <a:buChar char="§"/>
            </a:pPr>
            <a:r>
              <a:rPr lang="en-IT" sz="1400" dirty="0"/>
              <a:t>QUAX-LNL data analysis and paper submission (PRD)</a:t>
            </a:r>
          </a:p>
        </p:txBody>
      </p:sp>
    </p:spTree>
    <p:extLst>
      <p:ext uri="{BB962C8B-B14F-4D97-AF65-F5344CB8AC3E}">
        <p14:creationId xmlns:p14="http://schemas.microsoft.com/office/powerpoint/2010/main" val="2869397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830057-F4EE-412A-8526-36BE1CE18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AAEBA82-E2D4-4653-AEE3-E95B330D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2386509E-DAF8-4DA0-B09B-FA3FB341C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4E11946-6976-4B44-971A-07BFBE954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85DD9E25-AB50-4F01-9CA6-96497CDE7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32B139-52E7-C64F-88C8-F3ECABFCF483}"/>
              </a:ext>
            </a:extLst>
          </p:cNvPr>
          <p:cNvPicPr>
            <a:picLocks noChangeAspect="1"/>
          </p:cNvPicPr>
          <p:nvPr/>
        </p:nvPicPr>
        <p:blipFill>
          <a:blip r:embed="rId2"/>
          <a:stretch>
            <a:fillRect/>
          </a:stretch>
        </p:blipFill>
        <p:spPr>
          <a:xfrm>
            <a:off x="1962298" y="1208531"/>
            <a:ext cx="4456535" cy="4735069"/>
          </a:xfrm>
          <a:prstGeom prst="rect">
            <a:avLst/>
          </a:prstGeom>
        </p:spPr>
      </p:pic>
      <p:sp>
        <p:nvSpPr>
          <p:cNvPr id="21" name="Rectangle 20">
            <a:extLst>
              <a:ext uri="{FF2B5EF4-FFF2-40B4-BE49-F238E27FC236}">
                <a16:creationId xmlns:a16="http://schemas.microsoft.com/office/drawing/2014/main" id="{707788D3-E467-4E25-A5E9-FD41795BD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1F17263-0480-084E-BE38-985C59D98BFE}"/>
              </a:ext>
            </a:extLst>
          </p:cNvPr>
          <p:cNvSpPr>
            <a:spLocks noGrp="1"/>
          </p:cNvSpPr>
          <p:nvPr>
            <p:ph type="title"/>
          </p:nvPr>
        </p:nvSpPr>
        <p:spPr>
          <a:xfrm>
            <a:off x="8296275" y="1419225"/>
            <a:ext cx="3081576" cy="2085869"/>
          </a:xfrm>
        </p:spPr>
        <p:txBody>
          <a:bodyPr vert="horz" lIns="91440" tIns="45720" rIns="91440" bIns="45720" rtlCol="0" anchor="b">
            <a:normAutofit fontScale="90000"/>
          </a:bodyPr>
          <a:lstStyle/>
          <a:p>
            <a:r>
              <a:rPr lang="en-US" dirty="0">
                <a:solidFill>
                  <a:srgbClr val="FFFFFF"/>
                </a:solidFill>
              </a:rPr>
              <a:t>FLASH </a:t>
            </a:r>
            <a:br>
              <a:rPr lang="en-US" dirty="0">
                <a:solidFill>
                  <a:srgbClr val="FFFFFF"/>
                </a:solidFill>
              </a:rPr>
            </a:br>
            <a:r>
              <a:rPr lang="en-GB" dirty="0">
                <a:solidFill>
                  <a:schemeClr val="bg1"/>
                </a:solidFill>
              </a:rPr>
              <a:t>F</a:t>
            </a:r>
            <a:r>
              <a:rPr lang="en-IT" dirty="0">
                <a:solidFill>
                  <a:schemeClr val="bg1"/>
                </a:solidFill>
              </a:rPr>
              <a:t>inuda magnet for Light Axion SearcH </a:t>
            </a:r>
            <a:endParaRPr lang="en-US" dirty="0">
              <a:solidFill>
                <a:srgbClr val="FFFFFF"/>
              </a:solidFill>
            </a:endParaRPr>
          </a:p>
        </p:txBody>
      </p:sp>
      <p:sp>
        <p:nvSpPr>
          <p:cNvPr id="3" name="Text Placeholder 2">
            <a:extLst>
              <a:ext uri="{FF2B5EF4-FFF2-40B4-BE49-F238E27FC236}">
                <a16:creationId xmlns:a16="http://schemas.microsoft.com/office/drawing/2014/main" id="{031C75E9-64A1-0148-A2AF-C253E4CDD90B}"/>
              </a:ext>
            </a:extLst>
          </p:cNvPr>
          <p:cNvSpPr>
            <a:spLocks noGrp="1"/>
          </p:cNvSpPr>
          <p:nvPr>
            <p:ph type="body" idx="1"/>
          </p:nvPr>
        </p:nvSpPr>
        <p:spPr>
          <a:xfrm>
            <a:off x="8296275" y="3505095"/>
            <a:ext cx="3081576" cy="1733655"/>
          </a:xfrm>
        </p:spPr>
        <p:txBody>
          <a:bodyPr vert="horz" lIns="91440" tIns="45720" rIns="91440" bIns="45720" rtlCol="0" anchor="t">
            <a:normAutofit/>
          </a:bodyPr>
          <a:lstStyle/>
          <a:p>
            <a:r>
              <a:rPr lang="en-US" sz="1600" dirty="0">
                <a:solidFill>
                  <a:schemeClr val="bg2"/>
                </a:solidFill>
              </a:rPr>
              <a:t>Galactic axion search at 100 MH</a:t>
            </a:r>
            <a:r>
              <a:rPr lang="en-US" sz="1600">
                <a:solidFill>
                  <a:schemeClr val="bg2"/>
                </a:solidFill>
              </a:rPr>
              <a:t>z </a:t>
            </a:r>
            <a:r>
              <a:rPr lang="en-US" sz="1600" dirty="0">
                <a:solidFill>
                  <a:schemeClr val="bg2"/>
                </a:solidFill>
              </a:rPr>
              <a:t>(0.4-1.1 </a:t>
            </a:r>
            <a:r>
              <a:rPr lang="en-US" sz="1600">
                <a:solidFill>
                  <a:schemeClr val="bg2"/>
                </a:solidFill>
              </a:rPr>
              <a:t>mev</a:t>
            </a:r>
            <a:r>
              <a:rPr lang="en-US" sz="1600" dirty="0">
                <a:solidFill>
                  <a:schemeClr val="bg2"/>
                </a:solidFill>
              </a:rPr>
              <a:t>)</a:t>
            </a:r>
          </a:p>
        </p:txBody>
      </p:sp>
      <p:sp>
        <p:nvSpPr>
          <p:cNvPr id="23" name="Rectangle 22">
            <a:extLst>
              <a:ext uri="{FF2B5EF4-FFF2-40B4-BE49-F238E27FC236}">
                <a16:creationId xmlns:a16="http://schemas.microsoft.com/office/drawing/2014/main" id="{E12301D8-0106-4E04-A846-C29A66593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7CF2811A-F56F-E946-BAB2-C22C26B9C8B8}"/>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7</a:t>
            </a:fld>
            <a:endParaRPr lang="en-US"/>
          </a:p>
        </p:txBody>
      </p:sp>
    </p:spTree>
    <p:extLst>
      <p:ext uri="{BB962C8B-B14F-4D97-AF65-F5344CB8AC3E}">
        <p14:creationId xmlns:p14="http://schemas.microsoft.com/office/powerpoint/2010/main" val="489997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18A306-443B-4844-9884-D3E2C3B37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3F430D2A-93AA-410C-B1BB-98FEA2990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A0EF52A-1A39-47D8-AA03-47A1C47BE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3FEE19F-5EEB-4C78-9CCD-EACED2DB6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8D1F1056-9A78-4FBC-9404-54512B6B5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93F2F8-B77B-C577-C5EC-C717FD51C6D8}"/>
              </a:ext>
            </a:extLst>
          </p:cNvPr>
          <p:cNvSpPr>
            <a:spLocks noGrp="1"/>
          </p:cNvSpPr>
          <p:nvPr>
            <p:ph type="title" idx="4294967295"/>
          </p:nvPr>
        </p:nvSpPr>
        <p:spPr>
          <a:xfrm>
            <a:off x="581192" y="702156"/>
            <a:ext cx="11029616" cy="1013800"/>
          </a:xfrm>
        </p:spPr>
        <p:txBody>
          <a:bodyPr vert="horz" lIns="91440" tIns="45720" rIns="91440" bIns="45720" rtlCol="0" anchor="b">
            <a:normAutofit/>
          </a:bodyPr>
          <a:lstStyle/>
          <a:p>
            <a:r>
              <a:rPr lang="en-US" dirty="0">
                <a:solidFill>
                  <a:schemeClr val="accent2"/>
                </a:solidFill>
              </a:rPr>
              <a:t>FLASH - Preparation for the TEST of the FINUDA MAGNET </a:t>
            </a:r>
          </a:p>
        </p:txBody>
      </p:sp>
      <p:sp>
        <p:nvSpPr>
          <p:cNvPr id="18" name="Rectangle 17">
            <a:extLst>
              <a:ext uri="{FF2B5EF4-FFF2-40B4-BE49-F238E27FC236}">
                <a16:creationId xmlns:a16="http://schemas.microsoft.com/office/drawing/2014/main" id="{9659E4B7-86DE-4B00-A707-DD85CE5DB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1580072-34A7-D8E8-6AC9-A57C186478AB}"/>
              </a:ext>
            </a:extLst>
          </p:cNvPr>
          <p:cNvSpPr>
            <a:spLocks noGrp="1"/>
          </p:cNvSpPr>
          <p:nvPr>
            <p:ph idx="4294967295"/>
          </p:nvPr>
        </p:nvSpPr>
        <p:spPr>
          <a:xfrm>
            <a:off x="581192" y="1891454"/>
            <a:ext cx="11029615" cy="3967345"/>
          </a:xfrm>
        </p:spPr>
        <p:txBody>
          <a:bodyPr vert="horz" lIns="91440" tIns="45720" rIns="91440" bIns="45720" rtlCol="0" anchor="ctr">
            <a:normAutofit/>
          </a:bodyPr>
          <a:lstStyle/>
          <a:p>
            <a:pPr>
              <a:lnSpc>
                <a:spcPct val="90000"/>
              </a:lnSpc>
            </a:pPr>
            <a:r>
              <a:rPr lang="en-US" sz="1700" dirty="0"/>
              <a:t>The FINUDA Superconducting Solenoid was shut down in 2007. Since then, it wasn’t switched on again and it must now be tested for operation before considering it for the FLASH experiment.</a:t>
            </a:r>
          </a:p>
          <a:p>
            <a:pPr>
              <a:lnSpc>
                <a:spcPct val="90000"/>
              </a:lnSpc>
            </a:pPr>
            <a:r>
              <a:rPr lang="en-US" sz="1700" dirty="0"/>
              <a:t>Some work needs to be done in order to cool and energize the magnet again:</a:t>
            </a:r>
          </a:p>
          <a:p>
            <a:pPr marL="666900" lvl="1" indent="-342900">
              <a:lnSpc>
                <a:spcPct val="90000"/>
              </a:lnSpc>
              <a:buFont typeface="+mj-lt"/>
              <a:buAutoNum type="arabicPeriod"/>
            </a:pPr>
            <a:r>
              <a:rPr lang="en-US" sz="1700" dirty="0"/>
              <a:t>modification and reconnection of the transfer line between FINUDA and the cryogenic plant</a:t>
            </a:r>
          </a:p>
          <a:p>
            <a:pPr marL="666900" lvl="1" indent="-342900">
              <a:lnSpc>
                <a:spcPct val="90000"/>
              </a:lnSpc>
              <a:buFont typeface="+mj-lt"/>
              <a:buAutoNum type="arabicPeriod"/>
            </a:pPr>
            <a:r>
              <a:rPr lang="en-US" sz="1700" dirty="0"/>
              <a:t>maintenance and restarting of the cryogenic plant (stopped since 2018)</a:t>
            </a:r>
          </a:p>
          <a:p>
            <a:pPr marL="666900" lvl="1" indent="-342900">
              <a:lnSpc>
                <a:spcPct val="90000"/>
              </a:lnSpc>
              <a:buFont typeface="+mj-lt"/>
              <a:buAutoNum type="arabicPeriod"/>
            </a:pPr>
            <a:r>
              <a:rPr lang="en-US" sz="1700" dirty="0"/>
              <a:t>revamping of the control system of the FINUDA cryogenics</a:t>
            </a:r>
          </a:p>
          <a:p>
            <a:pPr marL="666900" lvl="1" indent="-342900">
              <a:lnSpc>
                <a:spcPct val="90000"/>
              </a:lnSpc>
              <a:buFont typeface="+mj-lt"/>
              <a:buAutoNum type="arabicPeriod"/>
            </a:pPr>
            <a:r>
              <a:rPr lang="en-US" sz="1700" dirty="0"/>
              <a:t>replacement of the FINUDA/cryogenic plant safety valves</a:t>
            </a:r>
          </a:p>
          <a:p>
            <a:pPr marL="666900" lvl="1" indent="-342900">
              <a:lnSpc>
                <a:spcPct val="90000"/>
              </a:lnSpc>
              <a:buFont typeface="+mj-lt"/>
              <a:buAutoNum type="arabicPeriod"/>
            </a:pPr>
            <a:r>
              <a:rPr lang="en-US" sz="1700" dirty="0"/>
              <a:t>check of the magnet Power Supply operation</a:t>
            </a:r>
          </a:p>
          <a:p>
            <a:pPr marL="666900" lvl="1" indent="-342900">
              <a:lnSpc>
                <a:spcPct val="90000"/>
              </a:lnSpc>
              <a:buFont typeface="+mj-lt"/>
              <a:buAutoNum type="arabicPeriod"/>
            </a:pPr>
            <a:r>
              <a:rPr lang="en-US" sz="1700" dirty="0"/>
              <a:t>check for the ancillary systems operation</a:t>
            </a:r>
          </a:p>
          <a:p>
            <a:pPr marL="666900" lvl="1" indent="-342900">
              <a:lnSpc>
                <a:spcPct val="90000"/>
              </a:lnSpc>
              <a:buFont typeface="+mj-lt"/>
              <a:buAutoNum type="arabicPeriod"/>
            </a:pPr>
            <a:r>
              <a:rPr lang="en-US" sz="1700" dirty="0"/>
              <a:t>check for the operation of the closing system of the magnet iron-endcaps</a:t>
            </a:r>
          </a:p>
          <a:p>
            <a:pPr marL="666900" lvl="1" indent="-342900">
              <a:lnSpc>
                <a:spcPct val="90000"/>
              </a:lnSpc>
              <a:buFont typeface="+mj-lt"/>
              <a:buAutoNum type="arabicPeriod"/>
            </a:pPr>
            <a:r>
              <a:rPr lang="en-US" sz="1700" dirty="0"/>
              <a:t>check and update of the safety procedures</a:t>
            </a:r>
          </a:p>
        </p:txBody>
      </p:sp>
      <p:sp>
        <p:nvSpPr>
          <p:cNvPr id="4" name="TextBox 3">
            <a:extLst>
              <a:ext uri="{FF2B5EF4-FFF2-40B4-BE49-F238E27FC236}">
                <a16:creationId xmlns:a16="http://schemas.microsoft.com/office/drawing/2014/main" id="{8422BB11-6AE2-D3A9-0CAF-338421438A4A}"/>
              </a:ext>
            </a:extLst>
          </p:cNvPr>
          <p:cNvSpPr txBox="1"/>
          <p:nvPr/>
        </p:nvSpPr>
        <p:spPr>
          <a:xfrm>
            <a:off x="2298194" y="6155844"/>
            <a:ext cx="7187232" cy="276999"/>
          </a:xfrm>
          <a:prstGeom prst="rect">
            <a:avLst/>
          </a:prstGeom>
          <a:noFill/>
        </p:spPr>
        <p:txBody>
          <a:bodyPr wrap="square" rtlCol="0">
            <a:spAutoFit/>
          </a:bodyPr>
          <a:lstStyle/>
          <a:p>
            <a:r>
              <a:rPr lang="en-IT" sz="1200" dirty="0"/>
              <a:t>Thanks to the collaboration of the LNF divisions (DA, DT, DR) and to the LNF-service managers and staff. </a:t>
            </a:r>
          </a:p>
        </p:txBody>
      </p:sp>
    </p:spTree>
    <p:extLst>
      <p:ext uri="{BB962C8B-B14F-4D97-AF65-F5344CB8AC3E}">
        <p14:creationId xmlns:p14="http://schemas.microsoft.com/office/powerpoint/2010/main" val="105815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F2F8-B77B-C577-C5EC-C717FD51C6D8}"/>
              </a:ext>
            </a:extLst>
          </p:cNvPr>
          <p:cNvSpPr>
            <a:spLocks noGrp="1"/>
          </p:cNvSpPr>
          <p:nvPr>
            <p:ph type="title" idx="4294967295"/>
          </p:nvPr>
        </p:nvSpPr>
        <p:spPr>
          <a:xfrm>
            <a:off x="904188" y="586613"/>
            <a:ext cx="10515600" cy="633413"/>
          </a:xfrm>
        </p:spPr>
        <p:txBody>
          <a:bodyPr>
            <a:noAutofit/>
          </a:bodyPr>
          <a:lstStyle/>
          <a:p>
            <a:pPr lvl="1" algn="ctr"/>
            <a:r>
              <a:rPr lang="en-IT" sz="2000" dirty="0">
                <a:latin typeface="+mn-lt"/>
              </a:rPr>
              <a:t>Modification and Reconnection of the Transfer Line Between FINUDA and the Cryogenic Plant</a:t>
            </a:r>
          </a:p>
        </p:txBody>
      </p:sp>
      <p:sp>
        <p:nvSpPr>
          <p:cNvPr id="3" name="Content Placeholder 2">
            <a:extLst>
              <a:ext uri="{FF2B5EF4-FFF2-40B4-BE49-F238E27FC236}">
                <a16:creationId xmlns:a16="http://schemas.microsoft.com/office/drawing/2014/main" id="{A1580072-34A7-D8E8-6AC9-A57C186478AB}"/>
              </a:ext>
            </a:extLst>
          </p:cNvPr>
          <p:cNvSpPr>
            <a:spLocks noGrp="1"/>
          </p:cNvSpPr>
          <p:nvPr>
            <p:ph idx="4294967295"/>
          </p:nvPr>
        </p:nvSpPr>
        <p:spPr>
          <a:xfrm>
            <a:off x="632692" y="1160601"/>
            <a:ext cx="10515600" cy="1357312"/>
          </a:xfrm>
        </p:spPr>
        <p:txBody>
          <a:bodyPr>
            <a:normAutofit/>
          </a:bodyPr>
          <a:lstStyle/>
          <a:p>
            <a:r>
              <a:rPr lang="en-IT" sz="1600" dirty="0"/>
              <a:t>FINUDA was supplied with liquid/gaseous Helium from the cryogenic Valve Box using a cryogenic transfer line which was dimensioned to reach the FINUDA position in the 2nd DAFNE interaction region. Now it is moved about 5 meter far from there, so the TL must be dismounted, prolonged and remounted to reach the new placement.</a:t>
            </a:r>
          </a:p>
        </p:txBody>
      </p:sp>
      <p:pic>
        <p:nvPicPr>
          <p:cNvPr id="7" name="Picture 6" descr="A picture containing building, outdoor&#10;&#10;Description automatically generated">
            <a:extLst>
              <a:ext uri="{FF2B5EF4-FFF2-40B4-BE49-F238E27FC236}">
                <a16:creationId xmlns:a16="http://schemas.microsoft.com/office/drawing/2014/main" id="{7AA29277-6A6E-550C-56C9-4EC8D4D789BE}"/>
              </a:ext>
            </a:extLst>
          </p:cNvPr>
          <p:cNvPicPr>
            <a:picLocks noChangeAspect="1"/>
          </p:cNvPicPr>
          <p:nvPr/>
        </p:nvPicPr>
        <p:blipFill>
          <a:blip r:embed="rId2"/>
          <a:stretch>
            <a:fillRect/>
          </a:stretch>
        </p:blipFill>
        <p:spPr>
          <a:xfrm>
            <a:off x="5150069" y="2329667"/>
            <a:ext cx="6541215" cy="4362902"/>
          </a:xfrm>
          <a:prstGeom prst="rect">
            <a:avLst/>
          </a:prstGeom>
        </p:spPr>
      </p:pic>
      <p:sp>
        <p:nvSpPr>
          <p:cNvPr id="8" name="Content Placeholder 2">
            <a:extLst>
              <a:ext uri="{FF2B5EF4-FFF2-40B4-BE49-F238E27FC236}">
                <a16:creationId xmlns:a16="http://schemas.microsoft.com/office/drawing/2014/main" id="{B3FE692C-3D71-7452-7638-8F130A98FB3B}"/>
              </a:ext>
            </a:extLst>
          </p:cNvPr>
          <p:cNvSpPr txBox="1">
            <a:spLocks/>
          </p:cNvSpPr>
          <p:nvPr/>
        </p:nvSpPr>
        <p:spPr>
          <a:xfrm>
            <a:off x="632692" y="2897304"/>
            <a:ext cx="4154214" cy="1786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2"/>
              </a:buClr>
              <a:buFont typeface="+mj-lt"/>
              <a:buAutoNum type="arabicPeriod"/>
            </a:pPr>
            <a:r>
              <a:rPr lang="en-IT" sz="1600" dirty="0">
                <a:solidFill>
                  <a:schemeClr val="tx2"/>
                </a:solidFill>
              </a:rPr>
              <a:t>Two companies will do the work: the first one will dismount and remount the line; the second will modify it.</a:t>
            </a:r>
          </a:p>
          <a:p>
            <a:pPr marL="342900" indent="-342900">
              <a:buClr>
                <a:schemeClr val="accent2"/>
              </a:buClr>
              <a:buFont typeface="+mj-lt"/>
              <a:buAutoNum type="arabicPeriod"/>
            </a:pPr>
            <a:r>
              <a:rPr lang="en-IT" sz="1600" dirty="0">
                <a:solidFill>
                  <a:schemeClr val="tx2"/>
                </a:solidFill>
              </a:rPr>
              <a:t>We are making the order and we expect to finish the work before the DA</a:t>
            </a:r>
            <a:r>
              <a:rPr lang="en-IT" sz="1600" dirty="0">
                <a:solidFill>
                  <a:schemeClr val="tx2"/>
                </a:solidFill>
                <a:latin typeface="Symbol" pitchFamily="2" charset="2"/>
              </a:rPr>
              <a:t>F</a:t>
            </a:r>
            <a:r>
              <a:rPr lang="en-IT" sz="1600" dirty="0">
                <a:solidFill>
                  <a:schemeClr val="tx2"/>
                </a:solidFill>
              </a:rPr>
              <a:t>NE restarting (Jan or Feb 2023)</a:t>
            </a:r>
          </a:p>
        </p:txBody>
      </p:sp>
    </p:spTree>
    <p:extLst>
      <p:ext uri="{BB962C8B-B14F-4D97-AF65-F5344CB8AC3E}">
        <p14:creationId xmlns:p14="http://schemas.microsoft.com/office/powerpoint/2010/main" val="2549273099"/>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{37C1AECD-0AFB-3047-A914-5BBD36FB37F7}tf10001123</Template>
  <TotalTime>1450</TotalTime>
  <Words>1671</Words>
  <Application>Microsoft Macintosh PowerPoint</Application>
  <PresentationFormat>Widescreen</PresentationFormat>
  <Paragraphs>256</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Cambria Math</vt:lpstr>
      <vt:lpstr>Gill Sans MT</vt:lpstr>
      <vt:lpstr>Roboto</vt:lpstr>
      <vt:lpstr>Symbol</vt:lpstr>
      <vt:lpstr>Wingdings</vt:lpstr>
      <vt:lpstr>Wingdings 2</vt:lpstr>
      <vt:lpstr>Dividend</vt:lpstr>
      <vt:lpstr>COLD Lab activity report  </vt:lpstr>
      <vt:lpstr>PowerPoint Presentation</vt:lpstr>
      <vt:lpstr>PowerPoint Presentation</vt:lpstr>
      <vt:lpstr>PowerPoint Presentation</vt:lpstr>
      <vt:lpstr>PowerPoint Presentation</vt:lpstr>
      <vt:lpstr>PowerPoint Presentation</vt:lpstr>
      <vt:lpstr>FLASH  Finuda magnet for Light Axion SearcH </vt:lpstr>
      <vt:lpstr>FLASH - Preparation for the TEST of the FINUDA MAGNET </vt:lpstr>
      <vt:lpstr>Modification and Reconnection of the Transfer Line Between FINUDA and the Cryogenic Plant</vt:lpstr>
      <vt:lpstr>Maintenance and Restarting of the Cryogenic Plant</vt:lpstr>
      <vt:lpstr>Revamping of the Control System of the FINUDA Cryogenics</vt:lpstr>
      <vt:lpstr>Check of the Operation of the Magnet Power Supply</vt:lpstr>
      <vt:lpstr>Check of the Closing System of the Magnet Iron-Endcaps</vt:lpstr>
      <vt:lpstr>Others</vt:lpstr>
      <vt:lpstr>PowerPoint Presentation</vt:lpstr>
      <vt:lpstr>QUAX-LNF</vt:lpstr>
      <vt:lpstr>First Run of LNF Haloscope</vt:lpstr>
      <vt:lpstr>PowerPoint Presentation</vt:lpstr>
      <vt:lpstr>PT temperature drift on COLD lab CF-CS110 cryostat</vt:lpstr>
      <vt:lpstr>Second Pulse Tube Arrival and Mounting on the 10 mK Cryostat</vt:lpstr>
      <vt:lpstr>Superconductive Cavity: Nb3Sn</vt:lpstr>
      <vt:lpstr>PowerPoint Presentation</vt:lpstr>
      <vt:lpstr>Parametric Amplification</vt:lpstr>
      <vt:lpstr>First result on a Josephson Parametric Amplifier based on single junction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Axions </dc:title>
  <dc:creator>Claudio Gatti</dc:creator>
  <cp:lastModifiedBy>Claudio Gatti</cp:lastModifiedBy>
  <cp:revision>588</cp:revision>
  <dcterms:created xsi:type="dcterms:W3CDTF">2021-05-03T16:31:42Z</dcterms:created>
  <dcterms:modified xsi:type="dcterms:W3CDTF">2022-11-14T12:56:11Z</dcterms:modified>
</cp:coreProperties>
</file>