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9" r:id="rId4"/>
    <p:sldId id="298" r:id="rId5"/>
    <p:sldId id="310" r:id="rId6"/>
    <p:sldId id="337" r:id="rId7"/>
    <p:sldId id="359" r:id="rId8"/>
    <p:sldId id="351" r:id="rId9"/>
    <p:sldId id="325" r:id="rId10"/>
    <p:sldId id="311" r:id="rId11"/>
    <p:sldId id="340" r:id="rId12"/>
    <p:sldId id="339" r:id="rId13"/>
    <p:sldId id="346" r:id="rId14"/>
    <p:sldId id="347" r:id="rId15"/>
    <p:sldId id="313" r:id="rId16"/>
    <p:sldId id="344" r:id="rId17"/>
    <p:sldId id="345" r:id="rId18"/>
    <p:sldId id="338" r:id="rId19"/>
    <p:sldId id="297" r:id="rId20"/>
    <p:sldId id="350" r:id="rId21"/>
    <p:sldId id="319" r:id="rId22"/>
    <p:sldId id="341" r:id="rId23"/>
    <p:sldId id="331" r:id="rId24"/>
    <p:sldId id="315" r:id="rId25"/>
    <p:sldId id="306" r:id="rId26"/>
    <p:sldId id="334" r:id="rId27"/>
    <p:sldId id="3620" r:id="rId28"/>
    <p:sldId id="3728" r:id="rId29"/>
    <p:sldId id="3734" r:id="rId30"/>
    <p:sldId id="356" r:id="rId31"/>
    <p:sldId id="355" r:id="rId32"/>
    <p:sldId id="358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82"/>
    <p:restoredTop sz="94644"/>
  </p:normalViewPr>
  <p:slideViewPr>
    <p:cSldViewPr snapToGrid="0" snapToObjects="1">
      <p:cViewPr varScale="1">
        <p:scale>
          <a:sx n="101" d="100"/>
          <a:sy n="101" d="100"/>
        </p:scale>
        <p:origin x="1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3T13:59:12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564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Attribuzione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12925161"/>
            <a:ext cx="24384000" cy="803122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6" tIns="91436" rIns="182856" bIns="91436" rtlCol="0" anchor="ctr"/>
          <a:lstStyle/>
          <a:p>
            <a:pPr algn="ctr"/>
            <a:endParaRPr lang="en-GB" sz="4800" dirty="0">
              <a:solidFill>
                <a:srgbClr val="33418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19" y="2087494"/>
            <a:ext cx="23120026" cy="10371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40729"/>
            <a:ext cx="24384000" cy="1606242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56" tIns="91436" rIns="182856" bIns="91436" rtlCol="0" anchor="ctr"/>
          <a:lstStyle/>
          <a:p>
            <a:pPr algn="ctr"/>
            <a:endParaRPr lang="en-GB" sz="480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772582" y="13312244"/>
            <a:ext cx="387927" cy="379591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A8DA6CDB-215D-7C4F-97C3-F225A77A34D6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89" y="167582"/>
            <a:ext cx="2842282" cy="1221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259" y="-40730"/>
            <a:ext cx="15923494" cy="1606244"/>
          </a:xfrm>
        </p:spPr>
        <p:txBody>
          <a:bodyPr>
            <a:normAutofit/>
          </a:bodyPr>
          <a:lstStyle>
            <a:lvl1pPr algn="ctr">
              <a:defRPr sz="6400" b="1">
                <a:solidFill>
                  <a:srgbClr val="33418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9" y="12925145"/>
            <a:ext cx="6432466" cy="730250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hr-HR"/>
              <a:t>R. Assmann - EuPRAXIA-PP - 02 Nov 2022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DE1C79-D823-8ED4-095A-544C9021A4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0034" y="200851"/>
            <a:ext cx="1359712" cy="898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1BE4A7-6E78-0B17-966E-56D7E54D0C30}"/>
              </a:ext>
            </a:extLst>
          </p:cNvPr>
          <p:cNvSpPr txBox="1"/>
          <p:nvPr userDrawn="1"/>
        </p:nvSpPr>
        <p:spPr>
          <a:xfrm>
            <a:off x="21934253" y="981766"/>
            <a:ext cx="2173134" cy="861766"/>
          </a:xfrm>
          <a:prstGeom prst="rect">
            <a:avLst/>
          </a:prstGeom>
          <a:noFill/>
        </p:spPr>
        <p:txBody>
          <a:bodyPr wrap="square" lIns="182856" tIns="91436" rIns="182856" bIns="91436" rtlCol="0">
            <a:spAutoFit/>
          </a:bodyPr>
          <a:lstStyle/>
          <a:p>
            <a:pPr algn="ctr"/>
            <a:r>
              <a:rPr lang="en-GB" sz="2200" dirty="0">
                <a:solidFill>
                  <a:srgbClr val="0070C0"/>
                </a:solidFill>
              </a:rPr>
              <a:t>Horizon Europe</a:t>
            </a:r>
          </a:p>
        </p:txBody>
      </p:sp>
    </p:spTree>
    <p:extLst>
      <p:ext uri="{BB962C8B-B14F-4D97-AF65-F5344CB8AC3E}">
        <p14:creationId xmlns:p14="http://schemas.microsoft.com/office/powerpoint/2010/main" val="199821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23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programma</a:t>
            </a:r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hf hdr="0" ftr="0" dt="0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11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1.pn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DR Review Committee, 26/10/2021."/>
          <p:cNvSpPr txBox="1">
            <a:spLocks noGrp="1"/>
          </p:cNvSpPr>
          <p:nvPr>
            <p:ph type="body" idx="21"/>
          </p:nvPr>
        </p:nvSpPr>
        <p:spPr>
          <a:xfrm>
            <a:off x="1200250" y="9965616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rmAutofit lnSpcReduction="10000"/>
          </a:bodyPr>
          <a:lstStyle>
            <a:lvl1pPr>
              <a:defRPr b="0">
                <a:solidFill>
                  <a:srgbClr val="D5D5D5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>
                <a:latin typeface="Bahnschrift Light" panose="020B0502040204020203" pitchFamily="34" charset="0"/>
              </a:rPr>
              <a:t>Scientific Committee -  14/11/2022</a:t>
            </a:r>
            <a:endParaRPr dirty="0">
              <a:latin typeface="Bahnschrift Light" panose="020B0502040204020203" pitchFamily="34" charset="0"/>
            </a:endParaRPr>
          </a:p>
        </p:txBody>
      </p:sp>
      <p:sp>
        <p:nvSpPr>
          <p:cNvPr id="152" name="EuPRAXIA @ SPARC_LAB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D5D5D5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dirty="0" err="1">
                <a:latin typeface="Bahnschrift Light" panose="020B0502040204020203" pitchFamily="34" charset="0"/>
              </a:rPr>
              <a:t>EuPRAXIA</a:t>
            </a:r>
            <a:r>
              <a:rPr dirty="0">
                <a:latin typeface="Bahnschrift Light" panose="020B0502040204020203" pitchFamily="34" charset="0"/>
              </a:rPr>
              <a:t> @ SPARC_LAB</a:t>
            </a:r>
          </a:p>
        </p:txBody>
      </p:sp>
      <p:sp>
        <p:nvSpPr>
          <p:cNvPr id="154" name="Antonio Falone"/>
          <p:cNvSpPr txBox="1"/>
          <p:nvPr/>
        </p:nvSpPr>
        <p:spPr>
          <a:xfrm>
            <a:off x="15803870" y="9724977"/>
            <a:ext cx="580928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sz="3600">
                <a:solidFill>
                  <a:srgbClr val="D5D5D5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>
                <a:latin typeface="Bahnschrift Light" panose="020B0502040204020203" pitchFamily="34" charset="0"/>
              </a:rPr>
              <a:t>Antonio Falone</a:t>
            </a:r>
            <a:endParaRPr lang="it-IT">
              <a:latin typeface="Bahnschrift Light" panose="020B0502040204020203" pitchFamily="34" charset="0"/>
            </a:endParaRPr>
          </a:p>
          <a:p>
            <a:r>
              <a:rPr lang="it-IT" sz="3000">
                <a:latin typeface="Bahnschrift Light" panose="020B0502040204020203" pitchFamily="34" charset="0"/>
              </a:rPr>
              <a:t>On </a:t>
            </a:r>
            <a:r>
              <a:rPr lang="it-IT" sz="3000" err="1">
                <a:latin typeface="Bahnschrift Light" panose="020B0502040204020203" pitchFamily="34" charset="0"/>
              </a:rPr>
              <a:t>behalf</a:t>
            </a:r>
            <a:r>
              <a:rPr lang="it-IT" sz="3000">
                <a:latin typeface="Bahnschrift Light" panose="020B0502040204020203" pitchFamily="34" charset="0"/>
              </a:rPr>
              <a:t> of the </a:t>
            </a:r>
            <a:r>
              <a:rPr lang="it-IT" sz="3000" err="1">
                <a:latin typeface="Bahnschrift Light" panose="020B0502040204020203" pitchFamily="34" charset="0"/>
              </a:rPr>
              <a:t>EuPRAXIA</a:t>
            </a:r>
            <a:r>
              <a:rPr lang="it-IT" sz="3000">
                <a:latin typeface="Bahnschrift Light" panose="020B0502040204020203" pitchFamily="34" charset="0"/>
              </a:rPr>
              <a:t> Team</a:t>
            </a:r>
            <a:r>
              <a:rPr sz="3000">
                <a:latin typeface="Bahnschrift Light" panose="020B0502040204020203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DD825B-79EA-4B2F-B60F-8C6048D44C7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344505" y="412980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LINAC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10</a:t>
            </a:fld>
            <a:endParaRPr lang="it-IT"/>
          </a:p>
        </p:txBody>
      </p:sp>
      <p:sp>
        <p:nvSpPr>
          <p:cNvPr id="8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5ECF37F0-D896-D178-592B-A07A1351ED36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pic>
        <p:nvPicPr>
          <p:cNvPr id="14" name="Immagine 13" descr="Immagine che contiene pavimento, interni, strumento&#10;&#10;Descrizione generata automaticamente">
            <a:extLst>
              <a:ext uri="{FF2B5EF4-FFF2-40B4-BE49-F238E27FC236}">
                <a16:creationId xmlns:a16="http://schemas.microsoft.com/office/drawing/2014/main" id="{BBBE3EC1-D43B-0D94-C77F-FC0908C9E7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11134" r="23181" b="14915"/>
          <a:stretch/>
        </p:blipFill>
        <p:spPr>
          <a:xfrm>
            <a:off x="13060141" y="2559238"/>
            <a:ext cx="5968088" cy="8232901"/>
          </a:xfrm>
          <a:prstGeom prst="rect">
            <a:avLst/>
          </a:prstGeom>
        </p:spPr>
      </p:pic>
      <p:pic>
        <p:nvPicPr>
          <p:cNvPr id="15" name="Immagine 14" descr="Immagine che contiene interni, ingombro, sporco&#10;&#10;Descrizione generata automaticamente">
            <a:extLst>
              <a:ext uri="{FF2B5EF4-FFF2-40B4-BE49-F238E27FC236}">
                <a16:creationId xmlns:a16="http://schemas.microsoft.com/office/drawing/2014/main" id="{99A510E2-3D81-725C-1AE7-1EE877CA25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" b="11412"/>
          <a:stretch/>
        </p:blipFill>
        <p:spPr>
          <a:xfrm>
            <a:off x="19594286" y="2559238"/>
            <a:ext cx="4195999" cy="8303529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E78225AA-04BA-535A-F079-86A667691F7A}"/>
              </a:ext>
            </a:extLst>
          </p:cNvPr>
          <p:cNvSpPr txBox="1"/>
          <p:nvPr/>
        </p:nvSpPr>
        <p:spPr>
          <a:xfrm>
            <a:off x="257462" y="2128254"/>
            <a:ext cx="1207457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X-Band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Accelerating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section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. 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Mechanical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prototype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full scale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built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.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BDD63688-B301-DE3C-8708-43E79B837AC8}"/>
              </a:ext>
            </a:extLst>
          </p:cNvPr>
          <p:cNvSpPr txBox="1"/>
          <p:nvPr/>
        </p:nvSpPr>
        <p:spPr>
          <a:xfrm>
            <a:off x="257462" y="5920013"/>
            <a:ext cx="931186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Design of the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RF full scale X-Band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structure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(C.I.)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is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completed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B3F695F0-25D1-0AB2-B1C4-9080B841DD6C}"/>
              </a:ext>
            </a:extLst>
          </p:cNvPr>
          <p:cNvSpPr txBox="1"/>
          <p:nvPr/>
        </p:nvSpPr>
        <p:spPr>
          <a:xfrm>
            <a:off x="301403" y="10176664"/>
            <a:ext cx="1193453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LINAC Layout complete (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except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Laser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heater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and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bunch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compressor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design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still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to be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finalized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)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.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FEFC517E-7973-980D-8C8F-E446B40B7A6C}"/>
              </a:ext>
            </a:extLst>
          </p:cNvPr>
          <p:cNvSpPr txBox="1"/>
          <p:nvPr/>
        </p:nvSpPr>
        <p:spPr>
          <a:xfrm>
            <a:off x="257462" y="4148538"/>
            <a:ext cx="1207457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Dimensional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check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and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quality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control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ongoing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7FCABBC7-2128-6C6D-1044-747D5B377A1A}"/>
              </a:ext>
            </a:extLst>
          </p:cNvPr>
          <p:cNvSpPr txBox="1"/>
          <p:nvPr/>
        </p:nvSpPr>
        <p:spPr>
          <a:xfrm>
            <a:off x="301005" y="7787139"/>
            <a:ext cx="12074578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Procurement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of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material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for the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realization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of the RF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prototype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has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started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(to be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concluded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late spring 2023).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342B1-6277-85C4-2CBB-3070BA7C43F5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lang="it-IT" sz="3000" b="1" i="1" dirty="0" err="1">
                <a:latin typeface="Bahnschrift Light" panose="020B0502040204020203" pitchFamily="34" charset="0"/>
              </a:rPr>
              <a:t>D.Alesini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8221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344505" y="412980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RF Power Source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11</a:t>
            </a:fld>
            <a:endParaRPr lang="it-IT"/>
          </a:p>
        </p:txBody>
      </p:sp>
      <p:sp>
        <p:nvSpPr>
          <p:cNvPr id="8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5ECF37F0-D896-D178-592B-A07A1351ED36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BB0AC-C679-959E-DC2A-1896C9C3F250}"/>
              </a:ext>
            </a:extLst>
          </p:cNvPr>
          <p:cNvSpPr txBox="1"/>
          <p:nvPr/>
        </p:nvSpPr>
        <p:spPr>
          <a:xfrm>
            <a:off x="257461" y="2477721"/>
            <a:ext cx="14864899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60000"/>
                  <a:lumOff val="40000"/>
                </a:schemeClr>
              </a:buClr>
              <a:buSzTx/>
              <a:buFont typeface="Wingdings" pitchFamily="2" charset="2"/>
              <a:buChar char="ü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RF design of </a:t>
            </a:r>
            <a:r>
              <a:rPr lang="it-IT" sz="4000" dirty="0">
                <a:latin typeface="Bahnschrift Light" panose="020B0502040204020203" pitchFamily="34" charset="0"/>
              </a:rPr>
              <a:t>X-Band </a:t>
            </a:r>
            <a:r>
              <a:rPr lang="it-IT" sz="4000" dirty="0" err="1">
                <a:latin typeface="Bahnschrift Light" panose="020B0502040204020203" pitchFamily="34" charset="0"/>
              </a:rPr>
              <a:t>waveguide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components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is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completed</a:t>
            </a:r>
            <a:r>
              <a:rPr lang="it-IT" sz="4000" dirty="0">
                <a:latin typeface="Bahnschrift Light" panose="020B0502040204020203" pitchFamily="34" charset="0"/>
              </a:rPr>
              <a:t> (e.g. mode </a:t>
            </a:r>
            <a:r>
              <a:rPr lang="it-IT" sz="4000" dirty="0" err="1">
                <a:latin typeface="Bahnschrift Light" panose="020B0502040204020203" pitchFamily="34" charset="0"/>
              </a:rPr>
              <a:t>converter</a:t>
            </a:r>
            <a:r>
              <a:rPr lang="it-IT" sz="4000" dirty="0">
                <a:latin typeface="Bahnschrift Light" panose="020B0502040204020203" pitchFamily="34" charset="0"/>
              </a:rPr>
              <a:t> and </a:t>
            </a:r>
            <a:r>
              <a:rPr lang="it-IT" sz="4000" dirty="0" err="1">
                <a:latin typeface="Bahnschrift Light" panose="020B0502040204020203" pitchFamily="34" charset="0"/>
              </a:rPr>
              <a:t>pumping</a:t>
            </a:r>
            <a:r>
              <a:rPr lang="it-IT" sz="4000" dirty="0">
                <a:latin typeface="Bahnschrift Light" panose="020B0502040204020203" pitchFamily="34" charset="0"/>
              </a:rPr>
              <a:t> port) 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A8EFB29-6929-463B-9E30-43CF08A68B37}"/>
              </a:ext>
            </a:extLst>
          </p:cNvPr>
          <p:cNvSpPr txBox="1"/>
          <p:nvPr/>
        </p:nvSpPr>
        <p:spPr>
          <a:xfrm>
            <a:off x="295425" y="4429521"/>
            <a:ext cx="14864899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ü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Procurement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High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Efficiency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High Power CPI Klystron (50MW) –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Concluded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. Kickoff in the following weeks. 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D3104AF-A727-05FA-88FB-55FB3671F455}"/>
              </a:ext>
            </a:extLst>
          </p:cNvPr>
          <p:cNvSpPr txBox="1"/>
          <p:nvPr/>
        </p:nvSpPr>
        <p:spPr>
          <a:xfrm>
            <a:off x="295425" y="6291264"/>
            <a:ext cx="14864899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itchFamily="2" charset="2"/>
              <a:buChar char="ü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Procurement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High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Repetition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Rate Canon Klystron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through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Scandinova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is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ongoing</a:t>
            </a:r>
            <a:r>
              <a:rPr lang="it-IT" sz="4000" dirty="0">
                <a:latin typeface="Bahnschrift Light" panose="020B0502040204020203" pitchFamily="34" charset="0"/>
              </a:rPr>
              <a:t> – to be </a:t>
            </a:r>
            <a:r>
              <a:rPr lang="it-IT" sz="4000" dirty="0" err="1">
                <a:latin typeface="Bahnschrift Light" panose="020B0502040204020203" pitchFamily="34" charset="0"/>
              </a:rPr>
              <a:t>finalized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begininning</a:t>
            </a:r>
            <a:r>
              <a:rPr lang="it-IT" sz="4000" dirty="0">
                <a:latin typeface="Bahnschrift Light" panose="020B0502040204020203" pitchFamily="34" charset="0"/>
              </a:rPr>
              <a:t> of 2023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0FAE940-AD78-3FE3-0CB5-E4E7C19AB3AD}"/>
              </a:ext>
            </a:extLst>
          </p:cNvPr>
          <p:cNvSpPr txBox="1"/>
          <p:nvPr/>
        </p:nvSpPr>
        <p:spPr>
          <a:xfrm>
            <a:off x="295425" y="8191290"/>
            <a:ext cx="14864899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itchFamily="2" charset="2"/>
              <a:buChar char="ü"/>
              <a:tabLst/>
            </a:pP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Optimization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of the RF Distribution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on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going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(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including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X-band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deflector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and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linearizer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).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6E96B57-DADD-7FC0-302C-17510F4B2E1A}"/>
              </a:ext>
            </a:extLst>
          </p:cNvPr>
          <p:cNvSpPr txBox="1"/>
          <p:nvPr/>
        </p:nvSpPr>
        <p:spPr>
          <a:xfrm>
            <a:off x="295425" y="9845026"/>
            <a:ext cx="1486489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itchFamily="2" charset="2"/>
              <a:buChar char="ü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TEX Facility –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Radioprotection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authorization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process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completed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.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It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should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be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able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to start the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scientific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program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soon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(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waiting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for the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formalization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of the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authorization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).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9E5A1902-49F8-D413-53F9-E8CB858D19D6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A.Gallo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995DF338-7201-A0BD-B535-E7065249A0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 descr="Immagine che contiene tavolo&#10;&#10;Descrizione generata automaticamente">
            <a:extLst>
              <a:ext uri="{FF2B5EF4-FFF2-40B4-BE49-F238E27FC236}">
                <a16:creationId xmlns:a16="http://schemas.microsoft.com/office/drawing/2014/main" id="{254C9670-5724-E357-DD94-7B7A00700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361" y="2264644"/>
            <a:ext cx="8884062" cy="1060739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403AF2B-8AF5-EA13-712C-3CBC1597AE36}"/>
              </a:ext>
            </a:extLst>
          </p:cNvPr>
          <p:cNvSpPr txBox="1"/>
          <p:nvPr/>
        </p:nvSpPr>
        <p:spPr>
          <a:xfrm>
            <a:off x="16299119" y="1757794"/>
            <a:ext cx="653054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400" b="1" dirty="0">
                <a:latin typeface="Bahnschrift Light" panose="020B0502040204020203" pitchFamily="34" charset="0"/>
              </a:rPr>
              <a:t>High </a:t>
            </a:r>
            <a:r>
              <a:rPr lang="it-IT" sz="2400" b="1" dirty="0" err="1">
                <a:latin typeface="Bahnschrift Light" panose="020B0502040204020203" pitchFamily="34" charset="0"/>
              </a:rPr>
              <a:t>Efficiency</a:t>
            </a:r>
            <a:r>
              <a:rPr lang="it-IT" sz="2400" b="1" dirty="0">
                <a:latin typeface="Bahnschrift Light" panose="020B0502040204020203" pitchFamily="34" charset="0"/>
              </a:rPr>
              <a:t> Klystron </a:t>
            </a:r>
            <a:r>
              <a:rPr lang="it-IT" sz="2400" b="1" dirty="0" err="1">
                <a:latin typeface="Bahnschrift Light" panose="020B0502040204020203" pitchFamily="34" charset="0"/>
              </a:rPr>
              <a:t>Specs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158398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RF Power Source layout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17745" y="13039724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12</a:t>
            </a:fld>
            <a:endParaRPr lang="it-IT"/>
          </a:p>
        </p:txBody>
      </p:sp>
      <p:sp>
        <p:nvSpPr>
          <p:cNvPr id="289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AE41F509-100E-53A7-626B-868893193832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193" name="TextBox 2">
            <a:extLst>
              <a:ext uri="{FF2B5EF4-FFF2-40B4-BE49-F238E27FC236}">
                <a16:creationId xmlns:a16="http://schemas.microsoft.com/office/drawing/2014/main" id="{727753A7-3A0F-36A6-3E94-44A12D54A000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lang="it-IT" sz="3000" b="1" i="1" dirty="0" err="1">
                <a:latin typeface="Bahnschrift Light" panose="020B0502040204020203" pitchFamily="34" charset="0"/>
              </a:rPr>
              <a:t>F.Cardelli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873A57C-2B1D-BCCC-1E73-3D20CF69F861}"/>
              </a:ext>
            </a:extLst>
          </p:cNvPr>
          <p:cNvGrpSpPr/>
          <p:nvPr/>
        </p:nvGrpSpPr>
        <p:grpSpPr>
          <a:xfrm>
            <a:off x="13938074" y="1860133"/>
            <a:ext cx="10109847" cy="10328451"/>
            <a:chOff x="13544237" y="1845569"/>
            <a:chExt cx="10109847" cy="10328451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D2402441-72B2-0EE4-475B-AD068E811F0F}"/>
                </a:ext>
              </a:extLst>
            </p:cNvPr>
            <p:cNvGrpSpPr/>
            <p:nvPr/>
          </p:nvGrpSpPr>
          <p:grpSpPr>
            <a:xfrm>
              <a:off x="13544237" y="1845569"/>
              <a:ext cx="10109847" cy="10328451"/>
              <a:chOff x="13544237" y="1845570"/>
              <a:chExt cx="10109847" cy="10542342"/>
            </a:xfrm>
          </p:grpSpPr>
          <p:grpSp>
            <p:nvGrpSpPr>
              <p:cNvPr id="4" name="Gruppo 3">
                <a:extLst>
                  <a:ext uri="{FF2B5EF4-FFF2-40B4-BE49-F238E27FC236}">
                    <a16:creationId xmlns:a16="http://schemas.microsoft.com/office/drawing/2014/main" id="{2F0751F8-8EA7-98A3-AFA2-FB23FA83EF49}"/>
                  </a:ext>
                </a:extLst>
              </p:cNvPr>
              <p:cNvGrpSpPr/>
              <p:nvPr/>
            </p:nvGrpSpPr>
            <p:grpSpPr>
              <a:xfrm>
                <a:off x="14849227" y="5493465"/>
                <a:ext cx="8804857" cy="6894447"/>
                <a:chOff x="13164806" y="3606560"/>
                <a:chExt cx="11811760" cy="8755952"/>
              </a:xfrm>
            </p:grpSpPr>
            <p:pic>
              <p:nvPicPr>
                <p:cNvPr id="182" name="Immagine 181">
                  <a:extLst>
                    <a:ext uri="{FF2B5EF4-FFF2-40B4-BE49-F238E27FC236}">
                      <a16:creationId xmlns:a16="http://schemas.microsoft.com/office/drawing/2014/main" id="{8A92E4C7-3553-CF98-040C-A8596E6F9B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164806" y="3606560"/>
                  <a:ext cx="10311144" cy="8755952"/>
                </a:xfrm>
                <a:prstGeom prst="rect">
                  <a:avLst/>
                </a:prstGeom>
              </p:spPr>
            </p:pic>
            <p:cxnSp>
              <p:nvCxnSpPr>
                <p:cNvPr id="183" name="Connettore 2 182">
                  <a:extLst>
                    <a:ext uri="{FF2B5EF4-FFF2-40B4-BE49-F238E27FC236}">
                      <a16:creationId xmlns:a16="http://schemas.microsoft.com/office/drawing/2014/main" id="{DAC8ABA4-1A8E-6C29-9E20-69128D2168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832296" y="3897360"/>
                  <a:ext cx="5391180" cy="3235004"/>
                </a:xfrm>
                <a:prstGeom prst="straightConnector1">
                  <a:avLst/>
                </a:prstGeom>
                <a:ln w="28575">
                  <a:solidFill>
                    <a:schemeClr val="accent5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Connettore 2 183">
                  <a:extLst>
                    <a:ext uri="{FF2B5EF4-FFF2-40B4-BE49-F238E27FC236}">
                      <a16:creationId xmlns:a16="http://schemas.microsoft.com/office/drawing/2014/main" id="{58657DC4-EE11-D9B9-1E2E-D9F1A8A924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957776" y="7645148"/>
                  <a:ext cx="3918916" cy="1601660"/>
                </a:xfrm>
                <a:prstGeom prst="straightConnector1">
                  <a:avLst/>
                </a:prstGeom>
                <a:ln w="28575">
                  <a:solidFill>
                    <a:schemeClr val="accent5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5" name="CasellaDiTesto 184">
                  <a:extLst>
                    <a:ext uri="{FF2B5EF4-FFF2-40B4-BE49-F238E27FC236}">
                      <a16:creationId xmlns:a16="http://schemas.microsoft.com/office/drawing/2014/main" id="{73DF96C2-9298-0F30-E810-15EE736B6431}"/>
                    </a:ext>
                  </a:extLst>
                </p:cNvPr>
                <p:cNvSpPr txBox="1"/>
                <p:nvPr/>
              </p:nvSpPr>
              <p:spPr>
                <a:xfrm>
                  <a:off x="18320378" y="4851369"/>
                  <a:ext cx="405003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800" dirty="0"/>
                    <a:t>4.4 m</a:t>
                  </a:r>
                </a:p>
              </p:txBody>
            </p:sp>
            <p:sp>
              <p:nvSpPr>
                <p:cNvPr id="186" name="CasellaDiTesto 185">
                  <a:extLst>
                    <a:ext uri="{FF2B5EF4-FFF2-40B4-BE49-F238E27FC236}">
                      <a16:creationId xmlns:a16="http://schemas.microsoft.com/office/drawing/2014/main" id="{4B012F51-9F67-7CCE-595D-6D4A8B440754}"/>
                    </a:ext>
                  </a:extLst>
                </p:cNvPr>
                <p:cNvSpPr txBox="1"/>
                <p:nvPr/>
              </p:nvSpPr>
              <p:spPr>
                <a:xfrm>
                  <a:off x="15312404" y="8445978"/>
                  <a:ext cx="405003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800" dirty="0"/>
                    <a:t>2.3 m</a:t>
                  </a:r>
                </a:p>
              </p:txBody>
            </p:sp>
            <p:sp>
              <p:nvSpPr>
                <p:cNvPr id="187" name="CasellaDiTesto 186">
                  <a:extLst>
                    <a:ext uri="{FF2B5EF4-FFF2-40B4-BE49-F238E27FC236}">
                      <a16:creationId xmlns:a16="http://schemas.microsoft.com/office/drawing/2014/main" id="{02287484-CCC2-30BA-0A4D-6A785DA207CB}"/>
                    </a:ext>
                  </a:extLst>
                </p:cNvPr>
                <p:cNvSpPr txBox="1"/>
                <p:nvPr/>
              </p:nvSpPr>
              <p:spPr>
                <a:xfrm>
                  <a:off x="20926534" y="7172848"/>
                  <a:ext cx="405003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800" dirty="0"/>
                    <a:t>22.5 MW</a:t>
                  </a:r>
                </a:p>
              </p:txBody>
            </p:sp>
          </p:grpSp>
          <p:sp>
            <p:nvSpPr>
              <p:cNvPr id="189" name="CasellaDiTesto 188">
                <a:extLst>
                  <a:ext uri="{FF2B5EF4-FFF2-40B4-BE49-F238E27FC236}">
                    <a16:creationId xmlns:a16="http://schemas.microsoft.com/office/drawing/2014/main" id="{5FE73AE4-5372-1390-BEE2-65EB38DE91EB}"/>
                  </a:ext>
                </a:extLst>
              </p:cNvPr>
              <p:cNvSpPr txBox="1"/>
              <p:nvPr/>
            </p:nvSpPr>
            <p:spPr>
              <a:xfrm>
                <a:off x="13646686" y="2656612"/>
                <a:ext cx="9451034" cy="2412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90000"/>
                  </a:lnSpc>
                  <a:spcBef>
                    <a:spcPts val="2000"/>
                  </a:spcBef>
                  <a:buClr>
                    <a:srgbClr val="4196B4"/>
                  </a:buClr>
                  <a:buFont typeface="Cambria Math" panose="02040503050406030204" pitchFamily="18" charset="0"/>
                  <a:buChar char="»"/>
                </a:pPr>
                <a:r>
                  <a:rPr lang="en-US" altLang="it-IT" sz="2800" dirty="0">
                    <a:latin typeface="Bahnschrift Light" panose="020B0502040204020203" pitchFamily="34" charset="0"/>
                  </a:rPr>
                  <a:t>1x BOC on one line</a:t>
                </a:r>
              </a:p>
              <a:p>
                <a:pPr marL="571500" indent="-571500" algn="just">
                  <a:lnSpc>
                    <a:spcPct val="90000"/>
                  </a:lnSpc>
                  <a:spcBef>
                    <a:spcPts val="2000"/>
                  </a:spcBef>
                  <a:buClr>
                    <a:srgbClr val="4196B4"/>
                  </a:buClr>
                  <a:buFont typeface="Cambria Math" panose="02040503050406030204" pitchFamily="18" charset="0"/>
                  <a:buChar char="»"/>
                </a:pPr>
                <a:r>
                  <a:rPr lang="en-US" altLang="it-IT" sz="2800" dirty="0">
                    <a:latin typeface="Bahnschrift Light" panose="020B0502040204020203" pitchFamily="34" charset="0"/>
                  </a:rPr>
                  <a:t>Higher flexibility</a:t>
                </a:r>
              </a:p>
              <a:p>
                <a:pPr marL="571500" indent="-571500" algn="just">
                  <a:lnSpc>
                    <a:spcPct val="90000"/>
                  </a:lnSpc>
                  <a:spcBef>
                    <a:spcPts val="2000"/>
                  </a:spcBef>
                  <a:buClr>
                    <a:srgbClr val="4196B4"/>
                  </a:buClr>
                  <a:buFont typeface="Cambria Math" panose="02040503050406030204" pitchFamily="18" charset="0"/>
                  <a:buChar char="»"/>
                </a:pPr>
                <a:r>
                  <a:rPr lang="en-US" altLang="it-IT" sz="2800" dirty="0">
                    <a:latin typeface="Bahnschrift Light" panose="020B0502040204020203" pitchFamily="34" charset="0"/>
                  </a:rPr>
                  <a:t>Lower Modulator power requirements</a:t>
                </a:r>
              </a:p>
              <a:p>
                <a:pPr marL="571500" indent="-571500" algn="just">
                  <a:lnSpc>
                    <a:spcPct val="90000"/>
                  </a:lnSpc>
                  <a:spcBef>
                    <a:spcPts val="2000"/>
                  </a:spcBef>
                  <a:buClr>
                    <a:srgbClr val="4196B4"/>
                  </a:buClr>
                  <a:buFont typeface="Cambria Math" panose="02040503050406030204" pitchFamily="18" charset="0"/>
                  <a:buChar char="»"/>
                </a:pPr>
                <a:r>
                  <a:rPr lang="en-US" altLang="it-IT" sz="2800" dirty="0">
                    <a:latin typeface="Bahnschrift Light" panose="020B0502040204020203" pitchFamily="34" charset="0"/>
                  </a:rPr>
                  <a:t>Possible upgrade at high rep. rate of the </a:t>
                </a:r>
                <a:r>
                  <a:rPr lang="en-US" altLang="it-IT" sz="2800" dirty="0" err="1">
                    <a:latin typeface="Bahnschrift Light" panose="020B0502040204020203" pitchFamily="34" charset="0"/>
                  </a:rPr>
                  <a:t>Linac</a:t>
                </a:r>
                <a:endParaRPr lang="en-US" altLang="it-IT" sz="2800" dirty="0"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192" name="CasellaDiTesto 191">
                <a:extLst>
                  <a:ext uri="{FF2B5EF4-FFF2-40B4-BE49-F238E27FC236}">
                    <a16:creationId xmlns:a16="http://schemas.microsoft.com/office/drawing/2014/main" id="{C046B3E6-D52A-2DCA-4D34-310C88AF8ED1}"/>
                  </a:ext>
                </a:extLst>
              </p:cNvPr>
              <p:cNvSpPr txBox="1"/>
              <p:nvPr/>
            </p:nvSpPr>
            <p:spPr>
              <a:xfrm>
                <a:off x="13544237" y="1845570"/>
                <a:ext cx="5726383" cy="7078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l"/>
                <a:r>
                  <a:rPr lang="it-IT" sz="4000" b="1" dirty="0">
                    <a:latin typeface="Bahnschrift Light" panose="020B0502040204020203" pitchFamily="34" charset="0"/>
                  </a:rPr>
                  <a:t>CANON - OPTION</a:t>
                </a:r>
                <a:endParaRPr lang="it-IT" sz="4000" b="1" dirty="0"/>
              </a:p>
            </p:txBody>
          </p:sp>
        </p:grp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539EAC64-0D83-2A52-F83A-54AB405FE04D}"/>
                </a:ext>
              </a:extLst>
            </p:cNvPr>
            <p:cNvSpPr txBox="1"/>
            <p:nvPr/>
          </p:nvSpPr>
          <p:spPr>
            <a:xfrm>
              <a:off x="13969736" y="10602277"/>
              <a:ext cx="3749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>
                  <a:latin typeface="Bahnschrift Light" panose="020B0502040204020203" pitchFamily="34" charset="0"/>
                </a:rPr>
                <a:t>K300 Modulator</a:t>
              </a:r>
            </a:p>
            <a:p>
              <a:r>
                <a:rPr lang="it-IT" sz="2800" dirty="0">
                  <a:latin typeface="Bahnschrift Light" panose="020B0502040204020203" pitchFamily="34" charset="0"/>
                </a:rPr>
                <a:t>Canon E37119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D3D9E37B-FE78-A915-7019-73C13C92D07D}"/>
              </a:ext>
            </a:extLst>
          </p:cNvPr>
          <p:cNvGrpSpPr/>
          <p:nvPr/>
        </p:nvGrpSpPr>
        <p:grpSpPr>
          <a:xfrm>
            <a:off x="336079" y="1909837"/>
            <a:ext cx="12700023" cy="10209681"/>
            <a:chOff x="336079" y="1909837"/>
            <a:chExt cx="12700023" cy="10209681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0405A2DE-BC4C-776C-1DBD-42DDB2D9A430}"/>
                </a:ext>
              </a:extLst>
            </p:cNvPr>
            <p:cNvGrpSpPr/>
            <p:nvPr/>
          </p:nvGrpSpPr>
          <p:grpSpPr>
            <a:xfrm>
              <a:off x="336079" y="1909837"/>
              <a:ext cx="12700023" cy="10209681"/>
              <a:chOff x="117419" y="1885170"/>
              <a:chExt cx="12192001" cy="10209681"/>
            </a:xfrm>
          </p:grpSpPr>
          <p:sp>
            <p:nvSpPr>
              <p:cNvPr id="164" name="CasellaDiTesto 163">
                <a:extLst>
                  <a:ext uri="{FF2B5EF4-FFF2-40B4-BE49-F238E27FC236}">
                    <a16:creationId xmlns:a16="http://schemas.microsoft.com/office/drawing/2014/main" id="{DD73D1AE-6F59-734E-57A5-8C4617748BC6}"/>
                  </a:ext>
                </a:extLst>
              </p:cNvPr>
              <p:cNvSpPr txBox="1"/>
              <p:nvPr/>
            </p:nvSpPr>
            <p:spPr>
              <a:xfrm>
                <a:off x="351718" y="2764376"/>
                <a:ext cx="6650682" cy="2412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90000"/>
                  </a:lnSpc>
                  <a:spcBef>
                    <a:spcPts val="2000"/>
                  </a:spcBef>
                  <a:buClr>
                    <a:srgbClr val="4196B4"/>
                  </a:buClr>
                  <a:buFont typeface="Cambria Math" panose="02040503050406030204" pitchFamily="18" charset="0"/>
                  <a:buChar char="»"/>
                </a:pPr>
                <a:r>
                  <a:rPr lang="en-US" altLang="it-IT" sz="2800" dirty="0">
                    <a:latin typeface="Bahnschrift Light" panose="020B0502040204020203" pitchFamily="34" charset="0"/>
                  </a:rPr>
                  <a:t>2x BOC on one line</a:t>
                </a:r>
              </a:p>
              <a:p>
                <a:pPr marL="571500" indent="-571500" algn="just">
                  <a:lnSpc>
                    <a:spcPct val="90000"/>
                  </a:lnSpc>
                  <a:spcBef>
                    <a:spcPts val="2000"/>
                  </a:spcBef>
                  <a:buClr>
                    <a:srgbClr val="4196B4"/>
                  </a:buClr>
                  <a:buFont typeface="Cambria Math" panose="02040503050406030204" pitchFamily="18" charset="0"/>
                  <a:buChar char="»"/>
                </a:pPr>
                <a:r>
                  <a:rPr lang="en-US" altLang="it-IT" sz="2800" dirty="0">
                    <a:latin typeface="Bahnschrift Light" panose="020B0502040204020203" pitchFamily="34" charset="0"/>
                  </a:rPr>
                  <a:t>Less flexibility</a:t>
                </a:r>
              </a:p>
              <a:p>
                <a:pPr marL="571500" indent="-571500" algn="just">
                  <a:lnSpc>
                    <a:spcPct val="90000"/>
                  </a:lnSpc>
                  <a:spcBef>
                    <a:spcPts val="2000"/>
                  </a:spcBef>
                  <a:buClr>
                    <a:srgbClr val="4196B4"/>
                  </a:buClr>
                  <a:buFont typeface="Cambria Math" panose="02040503050406030204" pitchFamily="18" charset="0"/>
                  <a:buChar char="»"/>
                </a:pPr>
                <a:r>
                  <a:rPr lang="en-US" altLang="it-IT" sz="2800" dirty="0">
                    <a:latin typeface="Bahnschrift Light" panose="020B0502040204020203" pitchFamily="34" charset="0"/>
                  </a:rPr>
                  <a:t>Different LE and HE module layout</a:t>
                </a:r>
              </a:p>
              <a:p>
                <a:pPr marL="571500" indent="-571500" algn="just">
                  <a:lnSpc>
                    <a:spcPct val="90000"/>
                  </a:lnSpc>
                  <a:spcBef>
                    <a:spcPts val="2000"/>
                  </a:spcBef>
                  <a:buClr>
                    <a:srgbClr val="4196B4"/>
                  </a:buClr>
                  <a:buFont typeface="Cambria Math" panose="02040503050406030204" pitchFamily="18" charset="0"/>
                  <a:buChar char="»"/>
                </a:pPr>
                <a:r>
                  <a:rPr lang="en-US" altLang="it-IT" sz="2800" dirty="0">
                    <a:latin typeface="Bahnschrift Light" panose="020B0502040204020203" pitchFamily="34" charset="0"/>
                  </a:rPr>
                  <a:t>Lower power plants number</a:t>
                </a:r>
              </a:p>
            </p:txBody>
          </p:sp>
          <p:sp>
            <p:nvSpPr>
              <p:cNvPr id="191" name="CasellaDiTesto 190">
                <a:extLst>
                  <a:ext uri="{FF2B5EF4-FFF2-40B4-BE49-F238E27FC236}">
                    <a16:creationId xmlns:a16="http://schemas.microsoft.com/office/drawing/2014/main" id="{4D31F3CD-CBF7-9D60-04C3-F4EF33CA444A}"/>
                  </a:ext>
                </a:extLst>
              </p:cNvPr>
              <p:cNvSpPr txBox="1"/>
              <p:nvPr/>
            </p:nvSpPr>
            <p:spPr>
              <a:xfrm>
                <a:off x="291217" y="1885170"/>
                <a:ext cx="3532770" cy="7078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l"/>
                <a:r>
                  <a:rPr lang="it-IT" sz="4000" b="1" dirty="0">
                    <a:latin typeface="Bahnschrift Light" panose="020B0502040204020203" pitchFamily="34" charset="0"/>
                  </a:rPr>
                  <a:t>CPI - OPTION</a:t>
                </a:r>
                <a:endParaRPr lang="it-IT" sz="4000" b="1" dirty="0"/>
              </a:p>
            </p:txBody>
          </p: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3D5156FA-170D-D74C-7127-8555AF90DD15}"/>
                  </a:ext>
                </a:extLst>
              </p:cNvPr>
              <p:cNvGrpSpPr/>
              <p:nvPr/>
            </p:nvGrpSpPr>
            <p:grpSpPr>
              <a:xfrm>
                <a:off x="117419" y="5097068"/>
                <a:ext cx="12192001" cy="6997783"/>
                <a:chOff x="117419" y="5097068"/>
                <a:chExt cx="12192001" cy="6997783"/>
              </a:xfrm>
            </p:grpSpPr>
            <p:grpSp>
              <p:nvGrpSpPr>
                <p:cNvPr id="3" name="Gruppo 2">
                  <a:extLst>
                    <a:ext uri="{FF2B5EF4-FFF2-40B4-BE49-F238E27FC236}">
                      <a16:creationId xmlns:a16="http://schemas.microsoft.com/office/drawing/2014/main" id="{3755A87D-2189-F1A4-DE84-9DBC9E8A2143}"/>
                    </a:ext>
                  </a:extLst>
                </p:cNvPr>
                <p:cNvGrpSpPr/>
                <p:nvPr/>
              </p:nvGrpSpPr>
              <p:grpSpPr>
                <a:xfrm>
                  <a:off x="117419" y="5097068"/>
                  <a:ext cx="12192001" cy="6997783"/>
                  <a:chOff x="-1" y="5105116"/>
                  <a:chExt cx="15550783" cy="8610884"/>
                </a:xfrm>
              </p:grpSpPr>
              <p:pic>
                <p:nvPicPr>
                  <p:cNvPr id="142" name="Immagine 141">
                    <a:extLst>
                      <a:ext uri="{FF2B5EF4-FFF2-40B4-BE49-F238E27FC236}">
                        <a16:creationId xmlns:a16="http://schemas.microsoft.com/office/drawing/2014/main" id="{E7BC41F6-B2A6-8823-5541-1C365971D7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-1" y="5105116"/>
                    <a:ext cx="13947506" cy="8610884"/>
                  </a:xfrm>
                  <a:prstGeom prst="rect">
                    <a:avLst/>
                  </a:prstGeom>
                </p:spPr>
              </p:pic>
              <p:cxnSp>
                <p:nvCxnSpPr>
                  <p:cNvPr id="176" name="Connettore 2 175">
                    <a:extLst>
                      <a:ext uri="{FF2B5EF4-FFF2-40B4-BE49-F238E27FC236}">
                        <a16:creationId xmlns:a16="http://schemas.microsoft.com/office/drawing/2014/main" id="{AA1ED0C9-3E6D-FBE7-80FD-3742F4911E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67772" y="5251636"/>
                    <a:ext cx="4949180" cy="2580672"/>
                  </a:xfrm>
                  <a:prstGeom prst="straightConnector1">
                    <a:avLst/>
                  </a:prstGeom>
                  <a:ln w="28575">
                    <a:solidFill>
                      <a:schemeClr val="accent5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Connettore 2 176">
                    <a:extLst>
                      <a:ext uri="{FF2B5EF4-FFF2-40B4-BE49-F238E27FC236}">
                        <a16:creationId xmlns:a16="http://schemas.microsoft.com/office/drawing/2014/main" id="{725A2ED4-8FD6-0264-8F58-2F7C929B72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41413" y="8753109"/>
                    <a:ext cx="6747642" cy="2618118"/>
                  </a:xfrm>
                  <a:prstGeom prst="straightConnector1">
                    <a:avLst/>
                  </a:prstGeom>
                  <a:ln w="28575">
                    <a:solidFill>
                      <a:schemeClr val="accent5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8" name="CasellaDiTesto 177">
                    <a:extLst>
                      <a:ext uri="{FF2B5EF4-FFF2-40B4-BE49-F238E27FC236}">
                        <a16:creationId xmlns:a16="http://schemas.microsoft.com/office/drawing/2014/main" id="{B1797C9C-4960-1EBA-29FC-4EF2627A0AF3}"/>
                      </a:ext>
                    </a:extLst>
                  </p:cNvPr>
                  <p:cNvSpPr txBox="1"/>
                  <p:nvPr/>
                </p:nvSpPr>
                <p:spPr>
                  <a:xfrm>
                    <a:off x="7825737" y="5887791"/>
                    <a:ext cx="4050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800" dirty="0"/>
                      <a:t>4.4 m</a:t>
                    </a:r>
                  </a:p>
                </p:txBody>
              </p:sp>
              <p:sp>
                <p:nvSpPr>
                  <p:cNvPr id="179" name="CasellaDiTesto 178">
                    <a:extLst>
                      <a:ext uri="{FF2B5EF4-FFF2-40B4-BE49-F238E27FC236}">
                        <a16:creationId xmlns:a16="http://schemas.microsoft.com/office/drawing/2014/main" id="{09960486-7287-FD17-9DEB-69B91CBE2F10}"/>
                      </a:ext>
                    </a:extLst>
                  </p:cNvPr>
                  <p:cNvSpPr txBox="1"/>
                  <p:nvPr/>
                </p:nvSpPr>
                <p:spPr>
                  <a:xfrm>
                    <a:off x="11500750" y="8016090"/>
                    <a:ext cx="4050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800" dirty="0"/>
                      <a:t>45 MW</a:t>
                    </a:r>
                  </a:p>
                </p:txBody>
              </p:sp>
              <p:sp>
                <p:nvSpPr>
                  <p:cNvPr id="180" name="CasellaDiTesto 179">
                    <a:extLst>
                      <a:ext uri="{FF2B5EF4-FFF2-40B4-BE49-F238E27FC236}">
                        <a16:creationId xmlns:a16="http://schemas.microsoft.com/office/drawing/2014/main" id="{524FD03B-2E41-C292-6312-60FB16590BCE}"/>
                      </a:ext>
                    </a:extLst>
                  </p:cNvPr>
                  <p:cNvSpPr txBox="1"/>
                  <p:nvPr/>
                </p:nvSpPr>
                <p:spPr>
                  <a:xfrm>
                    <a:off x="4211731" y="9989324"/>
                    <a:ext cx="405003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800" dirty="0"/>
                      <a:t>4.8 m</a:t>
                    </a:r>
                  </a:p>
                </p:txBody>
              </p:sp>
            </p:grpSp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AF13020E-33F9-EA05-9375-A3E7BC487313}"/>
                    </a:ext>
                  </a:extLst>
                </p:cNvPr>
                <p:cNvSpPr txBox="1"/>
                <p:nvPr/>
              </p:nvSpPr>
              <p:spPr>
                <a:xfrm>
                  <a:off x="291217" y="10356213"/>
                  <a:ext cx="6442706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800" dirty="0">
                      <a:latin typeface="Bahnschrift Light" panose="020B0502040204020203" pitchFamily="34" charset="0"/>
                    </a:rPr>
                    <a:t>K400 Modulator</a:t>
                  </a:r>
                </a:p>
                <a:p>
                  <a:r>
                    <a:rPr lang="it-IT" sz="2800" dirty="0">
                      <a:latin typeface="Bahnschrift Light" panose="020B0502040204020203" pitchFamily="34" charset="0"/>
                    </a:rPr>
                    <a:t>CPI VKX8311A (CPI VKX8311HE)</a:t>
                  </a:r>
                </a:p>
              </p:txBody>
            </p:sp>
          </p:grpSp>
        </p:grp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1E301E50-82F9-050C-B3E9-4F4456ED5CC3}"/>
                </a:ext>
              </a:extLst>
            </p:cNvPr>
            <p:cNvSpPr txBox="1"/>
            <p:nvPr/>
          </p:nvSpPr>
          <p:spPr>
            <a:xfrm>
              <a:off x="5863188" y="5058648"/>
              <a:ext cx="4050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Bahnschrift Light" panose="020B0502040204020203" pitchFamily="34" charset="0"/>
                </a:rPr>
                <a:t>2x BOC (PSI or INFN)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1689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RF Power Source layout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17745" y="13039724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13</a:t>
            </a:fld>
            <a:endParaRPr lang="it-IT"/>
          </a:p>
        </p:txBody>
      </p:sp>
      <p:sp>
        <p:nvSpPr>
          <p:cNvPr id="289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AE41F509-100E-53A7-626B-868893193832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193" name="TextBox 2">
            <a:extLst>
              <a:ext uri="{FF2B5EF4-FFF2-40B4-BE49-F238E27FC236}">
                <a16:creationId xmlns:a16="http://schemas.microsoft.com/office/drawing/2014/main" id="{727753A7-3A0F-36A6-3E94-44A12D54A000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lang="it-IT" sz="3000" b="1" i="1" dirty="0" err="1">
                <a:latin typeface="Bahnschrift Light" panose="020B0502040204020203" pitchFamily="34" charset="0"/>
              </a:rPr>
              <a:t>F.Cardelli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E60971C-C93E-2FBF-B654-107BF8B72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418" y="2634405"/>
            <a:ext cx="8173582" cy="7232738"/>
          </a:xfrm>
          <a:prstGeom prst="rect">
            <a:avLst/>
          </a:prstGeom>
        </p:spPr>
      </p:pic>
      <p:pic>
        <p:nvPicPr>
          <p:cNvPr id="13" name="Immagine 12" descr="Immagine che contiene dispositivo, mugnaio&#10;&#10;Descrizione generata automaticamente">
            <a:extLst>
              <a:ext uri="{FF2B5EF4-FFF2-40B4-BE49-F238E27FC236}">
                <a16:creationId xmlns:a16="http://schemas.microsoft.com/office/drawing/2014/main" id="{11EB7BA9-AB5B-9E14-F0A5-B0281AE814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t="2687" r="5700" b="4609"/>
          <a:stretch/>
        </p:blipFill>
        <p:spPr>
          <a:xfrm>
            <a:off x="7008425" y="3910034"/>
            <a:ext cx="9586594" cy="8184818"/>
          </a:xfrm>
          <a:prstGeom prst="rect">
            <a:avLst/>
          </a:prstGeom>
        </p:spPr>
      </p:pic>
      <p:pic>
        <p:nvPicPr>
          <p:cNvPr id="15" name="Immagine 14" descr="Immagine che contiene testo, dispositivo, scala&#10;&#10;Descrizione generata automaticamente">
            <a:extLst>
              <a:ext uri="{FF2B5EF4-FFF2-40B4-BE49-F238E27FC236}">
                <a16:creationId xmlns:a16="http://schemas.microsoft.com/office/drawing/2014/main" id="{6699BC8F-A442-2F47-7D9B-2629589202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4" y="2315870"/>
            <a:ext cx="7772400" cy="402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64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RF Power Source layout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17745" y="13039724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14</a:t>
            </a:fld>
            <a:endParaRPr lang="it-IT"/>
          </a:p>
        </p:txBody>
      </p:sp>
      <p:sp>
        <p:nvSpPr>
          <p:cNvPr id="289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AE41F509-100E-53A7-626B-868893193832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193" name="TextBox 2">
            <a:extLst>
              <a:ext uri="{FF2B5EF4-FFF2-40B4-BE49-F238E27FC236}">
                <a16:creationId xmlns:a16="http://schemas.microsoft.com/office/drawing/2014/main" id="{727753A7-3A0F-36A6-3E94-44A12D54A000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lang="it-IT" sz="3000" b="1" i="1" dirty="0" err="1">
                <a:latin typeface="Bahnschrift Light" panose="020B0502040204020203" pitchFamily="34" charset="0"/>
              </a:rPr>
              <a:t>F.Cioeta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72780E8-3E54-15D8-855F-0B6253CA8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330" y="2010575"/>
            <a:ext cx="20469339" cy="101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9105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344505" y="412980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Plasma Module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15</a:t>
            </a:fld>
            <a:endParaRPr lang="it-IT"/>
          </a:p>
        </p:txBody>
      </p:sp>
      <p:sp>
        <p:nvSpPr>
          <p:cNvPr id="21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3D58BE55-ED05-0CB8-9823-BF7C7B7E5459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17CF0DA3-8C14-0315-24B5-6F427BDA03C7}"/>
              </a:ext>
            </a:extLst>
          </p:cNvPr>
          <p:cNvSpPr/>
          <p:nvPr/>
        </p:nvSpPr>
        <p:spPr>
          <a:xfrm>
            <a:off x="569528" y="3978835"/>
            <a:ext cx="11584252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lvl="0" indent="-457200" algn="l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ü"/>
            </a:pPr>
            <a:r>
              <a:rPr lang="en-GB" sz="4000" dirty="0">
                <a:latin typeface="Bahnschrift Light" panose="020B0502040204020203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40 Cm Discharge was successfully achieved in a plastic capillary.</a:t>
            </a:r>
          </a:p>
          <a:p>
            <a:pPr marL="457200" lvl="0" indent="-457200" algn="l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ü"/>
            </a:pPr>
            <a:endParaRPr lang="en-GB" sz="4000" dirty="0">
              <a:latin typeface="Bahnschrift Light" panose="020B0502040204020203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457200" lvl="0" indent="-457200" algn="l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ü"/>
            </a:pPr>
            <a:r>
              <a:rPr lang="en-GB" sz="4000" dirty="0">
                <a:latin typeface="Bahnschrift Light" panose="020B0502040204020203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Plasma density completely characterized</a:t>
            </a:r>
          </a:p>
          <a:p>
            <a:pPr marL="457200" lvl="0" indent="-457200" algn="l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ü"/>
            </a:pPr>
            <a:endParaRPr lang="en-GB" sz="4000" dirty="0">
              <a:latin typeface="Bahnschrift Light" panose="020B0502040204020203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457200" lvl="0" indent="-457200" algn="l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ü"/>
            </a:pPr>
            <a:r>
              <a:rPr lang="en-GB" sz="4000" dirty="0">
                <a:latin typeface="Bahnschrift Light" panose="020B0502040204020203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Vacuum tests with plasma at 100Hz have been reached .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E38CD5E-BD7C-CD03-56AF-ABE57EAD6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9" y="4774479"/>
            <a:ext cx="12009301" cy="310731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3688178-74D0-83FD-C8DF-384EB39C8DD4}"/>
              </a:ext>
            </a:extLst>
          </p:cNvPr>
          <p:cNvSpPr txBox="1"/>
          <p:nvPr/>
        </p:nvSpPr>
        <p:spPr>
          <a:xfrm>
            <a:off x="482631" y="2175531"/>
            <a:ext cx="14048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200" b="1" dirty="0">
                <a:latin typeface="Bahnschrift Light" panose="020B0502040204020203" pitchFamily="34" charset="0"/>
              </a:rPr>
              <a:t>Production of the first prototype of long capillary (40cm) - Already presented at the last Sci-Com meeting.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B1128A-C443-A638-5D8A-C6171E78D9AE}"/>
              </a:ext>
            </a:extLst>
          </p:cNvPr>
          <p:cNvSpPr txBox="1"/>
          <p:nvPr/>
        </p:nvSpPr>
        <p:spPr>
          <a:xfrm>
            <a:off x="482631" y="9183507"/>
            <a:ext cx="10283127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 algn="l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Font typeface="Wingdings" pitchFamily="2" charset="2"/>
              <a:buChar char="ü"/>
            </a:pPr>
            <a:r>
              <a:rPr lang="en-GB" sz="4000" dirty="0">
                <a:latin typeface="Bahnschrift Light" panose="020B0502040204020203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Transverse matching tests ongoing</a:t>
            </a:r>
          </a:p>
          <a:p>
            <a:pPr marL="342900" lvl="0" indent="-342900" algn="l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GB" sz="4000" dirty="0">
              <a:latin typeface="Bahnschrift Light" panose="020B0502040204020203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342900" lvl="0" indent="-342900" algn="l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ü"/>
            </a:pPr>
            <a:r>
              <a:rPr lang="en-GB" sz="4000" dirty="0">
                <a:latin typeface="Bahnschrift Light" panose="020B0502040204020203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40cm sapphire capillary tests to be performed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85612C-5F88-24A8-6DE2-80B4F52E8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6287" y="8178170"/>
            <a:ext cx="7772400" cy="4551119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598CA65-7DD2-EDE7-26B0-079DA03C292A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R.Pompili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,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A.Biagioni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7645160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344505" y="412980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Plasma Module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16</a:t>
            </a:fld>
            <a:endParaRPr lang="it-IT"/>
          </a:p>
        </p:txBody>
      </p:sp>
      <p:sp>
        <p:nvSpPr>
          <p:cNvPr id="21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3D58BE55-ED05-0CB8-9823-BF7C7B7E5459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3E8A528A-50D9-D5F0-C35D-21DFC2E24BF8}"/>
              </a:ext>
            </a:extLst>
          </p:cNvPr>
          <p:cNvSpPr txBox="1"/>
          <p:nvPr/>
        </p:nvSpPr>
        <p:spPr>
          <a:xfrm>
            <a:off x="217470" y="12345607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R.Pompili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,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A.Biagioni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5486D0-3224-3D97-1E52-1349DEC1759E}"/>
              </a:ext>
            </a:extLst>
          </p:cNvPr>
          <p:cNvSpPr txBox="1"/>
          <p:nvPr/>
        </p:nvSpPr>
        <p:spPr>
          <a:xfrm>
            <a:off x="316475" y="1908974"/>
            <a:ext cx="22970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>
                <a:latin typeface="Bahnschrift Light" panose="020B0502040204020203" pitchFamily="34" charset="0"/>
              </a:rPr>
              <a:t>Plasma module layout – Different options under investigations.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D3D5B6-506E-B572-F29E-610E788587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53"/>
          <a:stretch/>
        </p:blipFill>
        <p:spPr>
          <a:xfrm>
            <a:off x="4861932" y="2516471"/>
            <a:ext cx="18425036" cy="989277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FBAA72-AFC0-2DDD-46AC-4A0C4ECB66B7}"/>
              </a:ext>
            </a:extLst>
          </p:cNvPr>
          <p:cNvSpPr txBox="1"/>
          <p:nvPr/>
        </p:nvSpPr>
        <p:spPr>
          <a:xfrm rot="16200000">
            <a:off x="1460459" y="6778301"/>
            <a:ext cx="3768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Bahnschrift Light" panose="020B0502040204020203" pitchFamily="34" charset="0"/>
              </a:rPr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248716963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344505" y="412980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Plasma Module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17</a:t>
            </a:fld>
            <a:endParaRPr lang="it-IT"/>
          </a:p>
        </p:txBody>
      </p:sp>
      <p:sp>
        <p:nvSpPr>
          <p:cNvPr id="21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3D58BE55-ED05-0CB8-9823-BF7C7B7E5459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3E8A528A-50D9-D5F0-C35D-21DFC2E24BF8}"/>
              </a:ext>
            </a:extLst>
          </p:cNvPr>
          <p:cNvSpPr txBox="1"/>
          <p:nvPr/>
        </p:nvSpPr>
        <p:spPr>
          <a:xfrm>
            <a:off x="217470" y="12345607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R.Pompili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,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A.Biagioni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5486D0-3224-3D97-1E52-1349DEC1759E}"/>
              </a:ext>
            </a:extLst>
          </p:cNvPr>
          <p:cNvSpPr txBox="1"/>
          <p:nvPr/>
        </p:nvSpPr>
        <p:spPr>
          <a:xfrm>
            <a:off x="316475" y="1933641"/>
            <a:ext cx="22970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>
                <a:latin typeface="Bahnschrift Light" panose="020B0502040204020203" pitchFamily="34" charset="0"/>
              </a:rPr>
              <a:t>Plasma module layout – Different options under investigations.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FBAA72-AFC0-2DDD-46AC-4A0C4ECB66B7}"/>
              </a:ext>
            </a:extLst>
          </p:cNvPr>
          <p:cNvSpPr txBox="1"/>
          <p:nvPr/>
        </p:nvSpPr>
        <p:spPr>
          <a:xfrm rot="16200000">
            <a:off x="1460459" y="6778301"/>
            <a:ext cx="3768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Bahnschrift Light" panose="020B0502040204020203" pitchFamily="34" charset="0"/>
              </a:rPr>
              <a:t>Option 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380AAF-2B76-A00E-1477-2DDF970DE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728" y="3133546"/>
            <a:ext cx="18198786" cy="931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5352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FEL | </a:t>
            </a:r>
            <a:r>
              <a:rPr lang="it-IT" dirty="0" err="1"/>
              <a:t>Ondulators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17745" y="13039724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18</a:t>
            </a:fld>
            <a:endParaRPr lang="it-IT"/>
          </a:p>
        </p:txBody>
      </p:sp>
      <p:sp>
        <p:nvSpPr>
          <p:cNvPr id="289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AE41F509-100E-53A7-626B-868893193832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325" name="TextBox 2">
            <a:extLst>
              <a:ext uri="{FF2B5EF4-FFF2-40B4-BE49-F238E27FC236}">
                <a16:creationId xmlns:a16="http://schemas.microsoft.com/office/drawing/2014/main" id="{BFB8963A-1DA2-39F9-C442-6F901413CC1B}"/>
              </a:ext>
            </a:extLst>
          </p:cNvPr>
          <p:cNvSpPr txBox="1"/>
          <p:nvPr/>
        </p:nvSpPr>
        <p:spPr>
          <a:xfrm>
            <a:off x="117419" y="12411728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L.Giannessi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657308-11E5-D9E3-D49D-6023CFEEEBAE}"/>
              </a:ext>
            </a:extLst>
          </p:cNvPr>
          <p:cNvSpPr txBox="1">
            <a:spLocks/>
          </p:cNvSpPr>
          <p:nvPr/>
        </p:nvSpPr>
        <p:spPr>
          <a:xfrm>
            <a:off x="706110" y="1820075"/>
            <a:ext cx="21126833" cy="824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sz="3000" b="1" dirty="0">
                <a:latin typeface="Bahnschrift" panose="020B0502040204020203" pitchFamily="34" charset="0"/>
              </a:rPr>
              <a:t>ARIA  -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No news</a:t>
            </a:r>
            <a:endParaRPr lang="en-US" sz="3000" dirty="0">
              <a:latin typeface="Bahnschrift" panose="020B0502040204020203" pitchFamily="34" charset="0"/>
            </a:endParaRPr>
          </a:p>
          <a:p>
            <a:pPr hangingPunct="1">
              <a:lnSpc>
                <a:spcPct val="100000"/>
              </a:lnSpc>
            </a:pPr>
            <a:r>
              <a:rPr lang="en-US" sz="3000" b="1" dirty="0">
                <a:latin typeface="Bahnschrift" panose="020B0502040204020203" pitchFamily="34" charset="0"/>
              </a:rPr>
              <a:t>AQUA</a:t>
            </a:r>
          </a:p>
          <a:p>
            <a:pPr lvl="1" hangingPunct="1">
              <a:lnSpc>
                <a:spcPct val="100000"/>
              </a:lnSpc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Undulator design  – Study of undulator termination and minimization wake fields</a:t>
            </a:r>
          </a:p>
          <a:p>
            <a:pPr lvl="1" hangingPunct="1">
              <a:lnSpc>
                <a:spcPct val="100000"/>
              </a:lnSpc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Undulator prototyping: </a:t>
            </a:r>
            <a:r>
              <a:rPr lang="en-US" sz="3000" dirty="0">
                <a:solidFill>
                  <a:srgbClr val="FF0000"/>
                </a:solidFill>
                <a:latin typeface="Bahnschrift" panose="020B0502040204020203" pitchFamily="34" charset="0"/>
              </a:rPr>
              <a:t>drawing of a model from the Sabina STEP file in progress. No updates since last meeting (MDF involved in </a:t>
            </a:r>
            <a:r>
              <a:rPr lang="en-US" sz="3000" dirty="0" err="1">
                <a:solidFill>
                  <a:srgbClr val="FF0000"/>
                </a:solidFill>
                <a:latin typeface="Bahnschrift" panose="020B0502040204020203" pitchFamily="34" charset="0"/>
              </a:rPr>
              <a:t>othe</a:t>
            </a:r>
            <a:r>
              <a:rPr lang="en-US" sz="3000" dirty="0">
                <a:solidFill>
                  <a:srgbClr val="FF0000"/>
                </a:solidFill>
                <a:latin typeface="Bahnschrift" panose="020B0502040204020203" pitchFamily="34" charset="0"/>
              </a:rPr>
              <a:t> activities). </a:t>
            </a:r>
          </a:p>
          <a:p>
            <a:pPr lvl="1" hangingPunct="1">
              <a:lnSpc>
                <a:spcPct val="100000"/>
              </a:lnSpc>
            </a:pPr>
            <a:r>
              <a:rPr lang="en-US" sz="3000" dirty="0">
                <a:latin typeface="Bahnschrift" panose="020B0502040204020203" pitchFamily="34" charset="0"/>
              </a:rPr>
              <a:t>Design study of short period undulator. After delivery of SABINA Undulator, </a:t>
            </a:r>
            <a:r>
              <a:rPr lang="en-US" sz="3000" dirty="0">
                <a:solidFill>
                  <a:srgbClr val="FF0000"/>
                </a:solidFill>
                <a:latin typeface="Bahnschrift" panose="020B0502040204020203" pitchFamily="34" charset="0"/>
              </a:rPr>
              <a:t>to be assigned through contract ? </a:t>
            </a:r>
          </a:p>
          <a:p>
            <a:pPr lvl="1" hangingPunct="1">
              <a:lnSpc>
                <a:spcPct val="100000"/>
              </a:lnSpc>
            </a:pPr>
            <a:r>
              <a:rPr lang="en-US" sz="3000" dirty="0">
                <a:latin typeface="Bahnschrift" panose="020B0502040204020203" pitchFamily="34" charset="0"/>
              </a:rPr>
              <a:t>Pulsed wire measurement system under study (A. </a:t>
            </a:r>
            <a:r>
              <a:rPr lang="en-US" sz="3000" dirty="0" err="1">
                <a:latin typeface="Bahnschrift" panose="020B0502040204020203" pitchFamily="34" charset="0"/>
              </a:rPr>
              <a:t>Selce</a:t>
            </a:r>
            <a:r>
              <a:rPr lang="en-US" sz="3000" dirty="0">
                <a:latin typeface="Bahnschrift" panose="020B0502040204020203" pitchFamily="34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Bahnschrift" panose="020B0502040204020203" pitchFamily="34" charset="0"/>
              </a:rPr>
              <a:t>A. </a:t>
            </a:r>
            <a:r>
              <a:rPr lang="en-US" sz="3000" dirty="0" err="1">
                <a:solidFill>
                  <a:srgbClr val="FF0000"/>
                </a:solidFill>
                <a:latin typeface="Bahnschrift" panose="020B0502040204020203" pitchFamily="34" charset="0"/>
              </a:rPr>
              <a:t>Petralia</a:t>
            </a:r>
            <a:r>
              <a:rPr lang="en-US" sz="3000" dirty="0">
                <a:latin typeface="Bahnschrift" panose="020B0502040204020203" pitchFamily="34" charset="0"/>
              </a:rPr>
              <a:t>) </a:t>
            </a:r>
          </a:p>
          <a:p>
            <a:pPr lvl="1" hangingPunct="1">
              <a:lnSpc>
                <a:spcPct val="100000"/>
              </a:lnSpc>
            </a:pP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Intrasection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 design (L. Sabatini, A.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Vannozzi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en-US" sz="3000" dirty="0">
                <a:solidFill>
                  <a:srgbClr val="FF0000"/>
                </a:solidFill>
                <a:latin typeface="Bahnschrift" panose="020B0502040204020203" pitchFamily="34" charset="0"/>
              </a:rPr>
              <a:t>A. </a:t>
            </a:r>
            <a:r>
              <a:rPr lang="en-US" sz="3000" dirty="0" err="1">
                <a:solidFill>
                  <a:srgbClr val="FF0000"/>
                </a:solidFill>
                <a:latin typeface="Bahnschrift" panose="020B0502040204020203" pitchFamily="34" charset="0"/>
              </a:rPr>
              <a:t>Selce</a:t>
            </a:r>
            <a:r>
              <a:rPr lang="en-US" sz="3000" dirty="0">
                <a:solidFill>
                  <a:srgbClr val="FF0000"/>
                </a:solidFill>
                <a:latin typeface="Bahnschrift" panose="020B0502040204020203" pitchFamily="34" charset="0"/>
              </a:rPr>
              <a:t>, F. Nguyen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)  Quadrupole field integral defined/discussion ongoing on having correctors embedded in quadrupoles, impedances and feedback frequency cutoff  (L. Sabatini, </a:t>
            </a:r>
            <a:r>
              <a:rPr lang="en-US" sz="3000" dirty="0">
                <a:solidFill>
                  <a:srgbClr val="FF0000"/>
                </a:solidFill>
                <a:latin typeface="Bahnschrift" panose="020B0502040204020203" pitchFamily="34" charset="0"/>
              </a:rPr>
              <a:t>A. </a:t>
            </a:r>
            <a:r>
              <a:rPr lang="en-US" sz="3000" dirty="0" err="1">
                <a:solidFill>
                  <a:srgbClr val="FF0000"/>
                </a:solidFill>
                <a:latin typeface="Bahnschrift" panose="020B0502040204020203" pitchFamily="34" charset="0"/>
              </a:rPr>
              <a:t>Selce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, A.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Vannozzi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)</a:t>
            </a:r>
          </a:p>
          <a:p>
            <a:pPr lvl="1" hangingPunct="1">
              <a:lnSpc>
                <a:spcPct val="100000"/>
              </a:lnSpc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Simulations: </a:t>
            </a:r>
            <a:r>
              <a:rPr lang="en-US" sz="3000" dirty="0">
                <a:latin typeface="Bahnschrift" panose="020B0502040204020203" pitchFamily="34" charset="0"/>
              </a:rPr>
              <a:t>testing wake fields models as also suggested by TDR Committee (</a:t>
            </a:r>
            <a:r>
              <a:rPr lang="en-US" sz="3000" dirty="0">
                <a:solidFill>
                  <a:srgbClr val="FF0000"/>
                </a:solidFill>
                <a:latin typeface="Bahnschrift" panose="020B0502040204020203" pitchFamily="34" charset="0"/>
              </a:rPr>
              <a:t>F. Nguyen </a:t>
            </a:r>
            <a:r>
              <a:rPr lang="en-US" sz="3000" dirty="0">
                <a:latin typeface="Bahnschrift" panose="020B0502040204020203" pitchFamily="34" charset="0"/>
              </a:rPr>
              <a:t>&amp; N. </a:t>
            </a:r>
            <a:r>
              <a:rPr lang="en-US" sz="3000" dirty="0" err="1">
                <a:latin typeface="Bahnschrift" panose="020B0502040204020203" pitchFamily="34" charset="0"/>
              </a:rPr>
              <a:t>Mirian</a:t>
            </a:r>
            <a:r>
              <a:rPr lang="en-US" sz="3000" dirty="0">
                <a:latin typeface="Bahnschrift" panose="020B0502040204020203" pitchFamily="34" charset="0"/>
              </a:rPr>
              <a:t>)</a:t>
            </a:r>
          </a:p>
          <a:p>
            <a:pPr lvl="1" hangingPunct="1">
              <a:lnSpc>
                <a:spcPct val="100000"/>
              </a:lnSpc>
            </a:pPr>
            <a:r>
              <a:rPr lang="en-US" sz="3000" dirty="0">
                <a:latin typeface="Bahnschrift" panose="020B0502040204020203" pitchFamily="34" charset="0"/>
              </a:rPr>
              <a:t>Recent S2E simulations from WA1 are showing peak currents in excess of 1.9-2kA. FEL simulations show  saturation at wavelengths &lt; 4 nm  (V. Petrillo). New working point parameters ? </a:t>
            </a:r>
          </a:p>
          <a:p>
            <a:pPr lvl="1" hangingPunct="1">
              <a:lnSpc>
                <a:spcPct val="100000"/>
              </a:lnSpc>
            </a:pPr>
            <a:endParaRPr lang="en-US" sz="30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8099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User &amp; </a:t>
            </a:r>
            <a:r>
              <a:rPr lang="it-IT" dirty="0" err="1"/>
              <a:t>Beamlines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19</a:t>
            </a:fld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B44C098-1E2A-4C7E-9D6E-452DD044FB86}"/>
                  </a:ext>
                </a:extLst>
              </p14:cNvPr>
              <p14:cNvContentPartPr/>
              <p14:nvPr/>
            </p14:nvContentPartPr>
            <p14:xfrm>
              <a:off x="6858216" y="26147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B44C098-1E2A-4C7E-9D6E-452DD044FB8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49216" y="260575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74421CBD-1AE4-7666-B59D-A778EFEF5E7B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8BFC7-7568-7AA5-FB4E-06B1745AA6DD}"/>
              </a:ext>
            </a:extLst>
          </p:cNvPr>
          <p:cNvSpPr txBox="1"/>
          <p:nvPr/>
        </p:nvSpPr>
        <p:spPr>
          <a:xfrm>
            <a:off x="117419" y="12411728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F.Stellato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3BD7AA-9A00-4C0E-2732-61C2AE27E5D1}"/>
              </a:ext>
            </a:extLst>
          </p:cNvPr>
          <p:cNvSpPr txBox="1"/>
          <p:nvPr/>
        </p:nvSpPr>
        <p:spPr>
          <a:xfrm>
            <a:off x="961342" y="2261418"/>
            <a:ext cx="175417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4000" dirty="0">
                <a:solidFill>
                  <a:srgbClr val="222222"/>
                </a:solidFill>
                <a:latin typeface="Bahnschrift" panose="020B0502040204020203" pitchFamily="34" charset="0"/>
              </a:rPr>
              <a:t>Proposal for </a:t>
            </a:r>
            <a:r>
              <a:rPr lang="en-US" sz="4000" b="0" dirty="0">
                <a:solidFill>
                  <a:srgbClr val="222222"/>
                </a:solidFill>
                <a:effectLst/>
                <a:latin typeface="Bahnschrift" panose="020B0502040204020203" pitchFamily="34" charset="0"/>
              </a:rPr>
              <a:t>development and characterization of novel optics for focusing X-rays @Elettra</a:t>
            </a:r>
          </a:p>
          <a:p>
            <a:pPr algn="l">
              <a:buClr>
                <a:schemeClr val="accent3"/>
              </a:buClr>
            </a:pPr>
            <a:endParaRPr lang="en-US" sz="4000" dirty="0">
              <a:solidFill>
                <a:srgbClr val="222222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ACCDC8-75A4-1043-211E-B9900B798738}"/>
              </a:ext>
            </a:extLst>
          </p:cNvPr>
          <p:cNvSpPr txBox="1"/>
          <p:nvPr/>
        </p:nvSpPr>
        <p:spPr>
          <a:xfrm>
            <a:off x="961342" y="5838979"/>
            <a:ext cx="211286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4000" dirty="0">
                <a:solidFill>
                  <a:srgbClr val="222222"/>
                </a:solidFill>
                <a:latin typeface="Bahnschrift" panose="020B0502040204020203" pitchFamily="34" charset="0"/>
              </a:rPr>
              <a:t>Coordination with the corresponding WP for </a:t>
            </a:r>
            <a:r>
              <a:rPr lang="en-US" sz="4000" dirty="0" err="1">
                <a:solidFill>
                  <a:srgbClr val="222222"/>
                </a:solidFill>
                <a:latin typeface="Bahnschrift" panose="020B0502040204020203" pitchFamily="34" charset="0"/>
              </a:rPr>
              <a:t>EuPRAXIA</a:t>
            </a:r>
            <a:r>
              <a:rPr lang="en-US" sz="4000" dirty="0">
                <a:solidFill>
                  <a:srgbClr val="222222"/>
                </a:solidFill>
                <a:latin typeface="Bahnschrift" panose="020B0502040204020203" pitchFamily="34" charset="0"/>
              </a:rPr>
              <a:t>- Preparatory Phase</a:t>
            </a:r>
            <a:endParaRPr lang="en-US" sz="4000" b="0" dirty="0">
              <a:solidFill>
                <a:srgbClr val="222222"/>
              </a:solidFill>
              <a:effectLst/>
              <a:latin typeface="Bahnschrift" panose="020B0502040204020203" pitchFamily="34" charset="0"/>
            </a:endParaRPr>
          </a:p>
          <a:p>
            <a:pPr algn="l">
              <a:buClr>
                <a:schemeClr val="accent3"/>
              </a:buClr>
            </a:pPr>
            <a:endParaRPr lang="en-US" sz="4000" dirty="0">
              <a:solidFill>
                <a:srgbClr val="222222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C44083F-84A3-E130-1567-DC77E11B813D}"/>
              </a:ext>
            </a:extLst>
          </p:cNvPr>
          <p:cNvSpPr txBox="1"/>
          <p:nvPr/>
        </p:nvSpPr>
        <p:spPr>
          <a:xfrm>
            <a:off x="1258319" y="8468614"/>
            <a:ext cx="17944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atin typeface="Bahnschrift" panose="020B0502040204020203" pitchFamily="34" charset="0"/>
              </a:rPr>
              <a:t>31/12/22 </a:t>
            </a:r>
            <a:r>
              <a:rPr lang="en-US" sz="4000" i="1" dirty="0">
                <a:latin typeface="Bahnschrift" panose="020B0502040204020203" pitchFamily="34" charset="0"/>
              </a:rPr>
              <a:t>Preliminary optical simulation of the beamlines</a:t>
            </a:r>
            <a:endParaRPr lang="en-US" sz="4000" dirty="0">
              <a:latin typeface="Bahnschrift" panose="020B0502040204020203" pitchFamily="34" charset="0"/>
            </a:endParaRPr>
          </a:p>
        </p:txBody>
      </p:sp>
      <p:sp>
        <p:nvSpPr>
          <p:cNvPr id="7" name="CasellaDiTesto 10">
            <a:extLst>
              <a:ext uri="{FF2B5EF4-FFF2-40B4-BE49-F238E27FC236}">
                <a16:creationId xmlns:a16="http://schemas.microsoft.com/office/drawing/2014/main" id="{304F30B4-1E96-0EDB-5146-356284268711}"/>
              </a:ext>
            </a:extLst>
          </p:cNvPr>
          <p:cNvSpPr txBox="1"/>
          <p:nvPr/>
        </p:nvSpPr>
        <p:spPr>
          <a:xfrm>
            <a:off x="1258319" y="9633079"/>
            <a:ext cx="17944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atin typeface="Bahnschrift" panose="020B0502040204020203" pitchFamily="34" charset="0"/>
              </a:rPr>
              <a:t>31/12/22 </a:t>
            </a:r>
            <a:r>
              <a:rPr lang="en-US" sz="4000" i="1" dirty="0">
                <a:latin typeface="Bahnschrift" panose="020B0502040204020203" pitchFamily="34" charset="0"/>
              </a:rPr>
              <a:t>Evaluation of Scientific Case for other wavelengths (ARIA)</a:t>
            </a:r>
            <a:endParaRPr lang="en-US" sz="4000" dirty="0">
              <a:latin typeface="Bahnschrift" panose="020B0502040204020203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165221-7E68-26B9-5700-1A8F22819C2B}"/>
              </a:ext>
            </a:extLst>
          </p:cNvPr>
          <p:cNvSpPr txBox="1"/>
          <p:nvPr/>
        </p:nvSpPr>
        <p:spPr>
          <a:xfrm>
            <a:off x="1258319" y="7603104"/>
            <a:ext cx="12404558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rgbClr val="222222"/>
                </a:solidFill>
                <a:latin typeface="Bahnschrift" panose="020B0502040204020203" pitchFamily="34" charset="0"/>
              </a:rPr>
              <a:t>Upcoming Milestones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44563538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188967" y="274546"/>
            <a:ext cx="18473329" cy="1433164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 err="1"/>
              <a:t>EuPRAXIA</a:t>
            </a:r>
            <a:r>
              <a:rPr lang="it-IT" dirty="0"/>
              <a:t> @SPARC_LAB Follow up</a:t>
            </a:r>
            <a:endParaRPr dirty="0"/>
          </a:p>
        </p:txBody>
      </p:sp>
      <p:sp>
        <p:nvSpPr>
          <p:cNvPr id="160" name="Highlights…"/>
          <p:cNvSpPr txBox="1">
            <a:spLocks noGrp="1"/>
          </p:cNvSpPr>
          <p:nvPr>
            <p:ph type="body" idx="1"/>
          </p:nvPr>
        </p:nvSpPr>
        <p:spPr>
          <a:xfrm>
            <a:off x="936565" y="4749193"/>
            <a:ext cx="22129867" cy="64731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39" indent="-548639" defTabSz="2194505">
              <a:spcBef>
                <a:spcPts val="4000"/>
              </a:spcBef>
              <a:defRPr sz="4319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5000" dirty="0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Progress on the </a:t>
            </a:r>
            <a:r>
              <a:rPr lang="it-IT" sz="5000" dirty="0" err="1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EuPRAXIA@SPARC_LAB</a:t>
            </a:r>
            <a:r>
              <a:rPr lang="it-IT" sz="5000" dirty="0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 TDR activities</a:t>
            </a:r>
          </a:p>
          <a:p>
            <a:pPr marL="548639" indent="-548639" defTabSz="2194505">
              <a:spcBef>
                <a:spcPts val="4000"/>
              </a:spcBef>
              <a:defRPr sz="4319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5000" dirty="0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Schedule Baseline</a:t>
            </a:r>
          </a:p>
          <a:p>
            <a:pPr marL="548639" indent="-548639" defTabSz="2194505">
              <a:spcBef>
                <a:spcPts val="4000"/>
              </a:spcBef>
              <a:defRPr sz="4319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it-IT" sz="5000" dirty="0" err="1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Other</a:t>
            </a:r>
            <a:r>
              <a:rPr lang="it-IT" sz="5000" dirty="0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it-IT" sz="5000" dirty="0" err="1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related</a:t>
            </a:r>
            <a:r>
              <a:rPr lang="it-IT" sz="5000" dirty="0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 projects</a:t>
            </a:r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sp>
        <p:nvSpPr>
          <p:cNvPr id="164" name="TDR Review Committee, 26/10/2021.                                                                                                                                                                         Antonio Falone"/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</a:t>
            </a:fld>
            <a:endParaRPr lang="it-IT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 err="1"/>
              <a:t>Diagnostics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20</a:t>
            </a:fld>
            <a:endParaRPr lang="it-IT"/>
          </a:p>
        </p:txBody>
      </p:sp>
      <p:sp>
        <p:nvSpPr>
          <p:cNvPr id="3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7C30BDA8-4473-CE09-4876-3EC4F51D4052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6F68F662-F718-4CF8-9C7F-4F2A2F25BB1B}"/>
              </a:ext>
            </a:extLst>
          </p:cNvPr>
          <p:cNvGrpSpPr/>
          <p:nvPr/>
        </p:nvGrpSpPr>
        <p:grpSpPr>
          <a:xfrm>
            <a:off x="486677" y="1889076"/>
            <a:ext cx="8390101" cy="9331099"/>
            <a:chOff x="486677" y="1889076"/>
            <a:chExt cx="8390101" cy="933109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F49DCDC-42CC-09C0-AC81-C398AD5C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141" y="3611136"/>
              <a:ext cx="6476013" cy="4773092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B26742C-D46E-B4AB-5B8A-6BA2F4371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4705"/>
            <a:stretch/>
          </p:blipFill>
          <p:spPr>
            <a:xfrm>
              <a:off x="486677" y="8684054"/>
              <a:ext cx="8390101" cy="2536121"/>
            </a:xfrm>
            <a:prstGeom prst="rect">
              <a:avLst/>
            </a:prstGeom>
          </p:spPr>
        </p:pic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5441DE07-9FCB-83E0-1F33-A9305BC520B7}"/>
                </a:ext>
              </a:extLst>
            </p:cNvPr>
            <p:cNvSpPr txBox="1"/>
            <p:nvPr/>
          </p:nvSpPr>
          <p:spPr>
            <a:xfrm>
              <a:off x="601499" y="1889076"/>
              <a:ext cx="6476012" cy="133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R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it-IT" sz="4000" b="1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Test </a:t>
              </a:r>
              <a:r>
                <a:rPr lang="it-IT" sz="4000" b="1" dirty="0">
                  <a:latin typeface="Bahnschrift Light" panose="020B0502040204020203" pitchFamily="34" charset="0"/>
                </a:rPr>
                <a:t>on CCD Camera in the plasma </a:t>
              </a:r>
              <a:r>
                <a:rPr lang="it-IT" sz="4000" b="1" dirty="0" err="1">
                  <a:latin typeface="Bahnschrift Light" panose="020B0502040204020203" pitchFamily="34" charset="0"/>
                </a:rPr>
                <a:t>chamber</a:t>
              </a:r>
              <a:r>
                <a:rPr lang="it-IT" sz="4000" b="1" dirty="0">
                  <a:latin typeface="Bahnschrift Light" panose="020B0502040204020203" pitchFamily="34" charset="0"/>
                </a:rPr>
                <a:t> - </a:t>
              </a:r>
              <a:r>
                <a:rPr lang="it-IT" sz="4000" b="1" dirty="0" err="1">
                  <a:latin typeface="Bahnschrift Light" panose="020B0502040204020203" pitchFamily="34" charset="0"/>
                </a:rPr>
                <a:t>done</a:t>
              </a:r>
              <a:endPara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endParaRPr>
            </a:p>
          </p:txBody>
        </p:sp>
      </p:grpSp>
      <p:sp>
        <p:nvSpPr>
          <p:cNvPr id="17" name="TextBox 2">
            <a:extLst>
              <a:ext uri="{FF2B5EF4-FFF2-40B4-BE49-F238E27FC236}">
                <a16:creationId xmlns:a16="http://schemas.microsoft.com/office/drawing/2014/main" id="{5F844E8A-ECA7-401A-B782-62C05F3CA950}"/>
              </a:ext>
            </a:extLst>
          </p:cNvPr>
          <p:cNvSpPr txBox="1"/>
          <p:nvPr/>
        </p:nvSpPr>
        <p:spPr>
          <a:xfrm>
            <a:off x="117419" y="12411728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A.Cianchi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,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A.Biagioni,A</a:t>
            </a:r>
            <a:r>
              <a:rPr lang="it-IT" sz="3000" b="1" i="1" dirty="0" err="1">
                <a:latin typeface="Bahnschrift Light" panose="020B0502040204020203" pitchFamily="34" charset="0"/>
              </a:rPr>
              <a:t>.Stella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4E306DA-BEB9-4E1F-BABD-63496C7B32ED}"/>
              </a:ext>
            </a:extLst>
          </p:cNvPr>
          <p:cNvGrpSpPr/>
          <p:nvPr/>
        </p:nvGrpSpPr>
        <p:grpSpPr>
          <a:xfrm>
            <a:off x="8719952" y="1792176"/>
            <a:ext cx="7360277" cy="10750412"/>
            <a:chOff x="8719952" y="1792176"/>
            <a:chExt cx="7360277" cy="1075041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521070CA-9A1B-5ECF-D3EF-4660BA87C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19952" y="8626429"/>
              <a:ext cx="7300103" cy="3916159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3BD923F-317D-540F-EC82-8E600A350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12316" y="3996779"/>
              <a:ext cx="3173435" cy="3433552"/>
            </a:xfrm>
            <a:prstGeom prst="rect">
              <a:avLst/>
            </a:prstGeom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7F6FF2FD-69D1-88A5-0B95-D58CE427D4A4}"/>
                </a:ext>
              </a:extLst>
            </p:cNvPr>
            <p:cNvSpPr txBox="1"/>
            <p:nvPr/>
          </p:nvSpPr>
          <p:spPr>
            <a:xfrm>
              <a:off x="9378854" y="1792176"/>
              <a:ext cx="6267546" cy="133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R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it-IT" sz="4000" b="1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CBPM – PSI Choice for intra </a:t>
              </a:r>
              <a:r>
                <a:rPr kumimoji="0" lang="it-IT" sz="4000" b="1" i="0" u="none" strike="noStrike" cap="none" spc="0" normalizeH="0" baseline="0" dirty="0" err="1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ondulator</a:t>
              </a:r>
              <a:r>
                <a:rPr kumimoji="0" lang="it-IT" sz="4000" b="1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 </a:t>
              </a:r>
              <a:r>
                <a:rPr kumimoji="0" lang="it-IT" sz="4000" b="1" i="0" u="none" strike="noStrike" cap="none" spc="0" normalizeH="0" baseline="0" dirty="0" err="1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diagnostics</a:t>
              </a:r>
              <a:endPara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endParaRPr>
            </a:p>
          </p:txBody>
        </p:sp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FA7CCE4F-413B-F847-DACB-64BC26A697EB}"/>
                </a:ext>
              </a:extLst>
            </p:cNvPr>
            <p:cNvSpPr txBox="1"/>
            <p:nvPr/>
          </p:nvSpPr>
          <p:spPr>
            <a:xfrm>
              <a:off x="12512627" y="4222488"/>
              <a:ext cx="3567602" cy="19492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R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it-IT" sz="3000" b="1" dirty="0">
                  <a:latin typeface="Bahnschrift Light" panose="020B0502040204020203" pitchFamily="34" charset="0"/>
                </a:rPr>
                <a:t>Read-out </a:t>
              </a:r>
              <a:r>
                <a:rPr lang="it-IT" sz="3000" b="1" dirty="0" err="1">
                  <a:latin typeface="Bahnschrift Light" panose="020B0502040204020203" pitchFamily="34" charset="0"/>
                </a:rPr>
                <a:t>electronics</a:t>
              </a:r>
              <a:r>
                <a:rPr lang="it-IT" sz="3000" b="1" dirty="0">
                  <a:latin typeface="Bahnschrift Light" panose="020B0502040204020203" pitchFamily="34" charset="0"/>
                </a:rPr>
                <a:t> </a:t>
              </a:r>
              <a:r>
                <a:rPr lang="it-IT" sz="3000" b="1" dirty="0" err="1">
                  <a:latin typeface="Bahnschrift Light" panose="020B0502040204020203" pitchFamily="34" charset="0"/>
                </a:rPr>
                <a:t>development</a:t>
              </a:r>
              <a:r>
                <a:rPr lang="it-IT" sz="3000" b="1" dirty="0">
                  <a:latin typeface="Bahnschrift Light" panose="020B0502040204020203" pitchFamily="34" charset="0"/>
                </a:rPr>
                <a:t> under </a:t>
              </a:r>
              <a:r>
                <a:rPr lang="it-IT" sz="3000" b="1" dirty="0" err="1">
                  <a:latin typeface="Bahnschrift Light" panose="020B0502040204020203" pitchFamily="34" charset="0"/>
                </a:rPr>
                <a:t>discussion</a:t>
              </a:r>
              <a:endParaRPr kumimoji="0" lang="it-IT" sz="3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87D9D799-F11B-5219-9517-513D33DB9B24}"/>
              </a:ext>
            </a:extLst>
          </p:cNvPr>
          <p:cNvGrpSpPr/>
          <p:nvPr/>
        </p:nvGrpSpPr>
        <p:grpSpPr>
          <a:xfrm>
            <a:off x="16875619" y="2099952"/>
            <a:ext cx="7254141" cy="10679302"/>
            <a:chOff x="16875619" y="2099952"/>
            <a:chExt cx="7254141" cy="10679302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889ED7C-D296-A8D4-7C06-62163BD3A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875619" y="5452447"/>
              <a:ext cx="5713037" cy="7326807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8185D55-733D-BCC8-97A3-6B714D398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20843941" y="2717357"/>
              <a:ext cx="2821296" cy="3750342"/>
            </a:xfrm>
            <a:prstGeom prst="rect">
              <a:avLst/>
            </a:prstGeom>
          </p:spPr>
        </p:pic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247892BD-E2F5-B6C1-77CF-A429F714FCE3}"/>
                </a:ext>
              </a:extLst>
            </p:cNvPr>
            <p:cNvSpPr txBox="1"/>
            <p:nvPr/>
          </p:nvSpPr>
          <p:spPr>
            <a:xfrm>
              <a:off x="17070006" y="2099952"/>
              <a:ext cx="6267546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R="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it-IT" sz="4000" b="1" i="0" u="none" strike="noStrike" cap="none" spc="0" normalizeH="0" baseline="0" dirty="0" err="1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Stripline</a:t>
              </a:r>
              <a:r>
                <a:rPr kumimoji="0" lang="it-IT" sz="4000" b="1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 </a:t>
              </a:r>
              <a:r>
                <a:rPr kumimoji="0" lang="it-IT" sz="4000" b="1" i="0" u="none" strike="noStrike" cap="none" spc="0" normalizeH="0" baseline="0" dirty="0" err="1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prototype</a:t>
              </a:r>
              <a:endPara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652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Building Status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17745" y="13039724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21</a:t>
            </a:fld>
            <a:endParaRPr lang="it-IT"/>
          </a:p>
        </p:txBody>
      </p:sp>
      <p:sp>
        <p:nvSpPr>
          <p:cNvPr id="289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AE41F509-100E-53A7-626B-868893193832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F0CA285D-CBAB-A0CC-0029-30C70A40BAAB}"/>
              </a:ext>
            </a:extLst>
          </p:cNvPr>
          <p:cNvSpPr txBox="1"/>
          <p:nvPr/>
        </p:nvSpPr>
        <p:spPr>
          <a:xfrm>
            <a:off x="18990" y="5704385"/>
            <a:ext cx="21376536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4000" dirty="0" err="1">
                <a:latin typeface="Bahnschrift Light" panose="020B0502040204020203" pitchFamily="34" charset="0"/>
              </a:rPr>
              <a:t>Informal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authorization</a:t>
            </a:r>
            <a:r>
              <a:rPr lang="it-IT" sz="4000" dirty="0">
                <a:latin typeface="Bahnschrift Light" panose="020B0502040204020203" pitchFamily="34" charset="0"/>
              </a:rPr>
              <a:t> from </a:t>
            </a:r>
            <a:r>
              <a:rPr lang="it-IT" sz="4000" dirty="0" err="1">
                <a:latin typeface="Bahnschrift Light" panose="020B0502040204020203" pitchFamily="34" charset="0"/>
              </a:rPr>
              <a:t>different</a:t>
            </a:r>
            <a:r>
              <a:rPr lang="it-IT" sz="4000" dirty="0">
                <a:latin typeface="Bahnschrift Light" panose="020B0502040204020203" pitchFamily="34" charset="0"/>
              </a:rPr>
              <a:t> stakeholders to </a:t>
            </a:r>
            <a:r>
              <a:rPr lang="it-IT" sz="4000" dirty="0" err="1">
                <a:latin typeface="Bahnschrift Light" panose="020B0502040204020203" pitchFamily="34" charset="0"/>
              </a:rPr>
              <a:t>proceed</a:t>
            </a:r>
            <a:r>
              <a:rPr lang="it-IT" sz="4000" dirty="0">
                <a:latin typeface="Bahnschrift Light" panose="020B0502040204020203" pitchFamily="34" charset="0"/>
              </a:rPr>
              <a:t> with the </a:t>
            </a:r>
            <a:r>
              <a:rPr lang="it-IT" sz="4000" dirty="0" err="1">
                <a:latin typeface="Bahnschrift Light" panose="020B0502040204020203" pitchFamily="34" charset="0"/>
              </a:rPr>
              <a:t>formal</a:t>
            </a:r>
            <a:r>
              <a:rPr lang="it-IT" sz="4000" dirty="0">
                <a:latin typeface="Bahnschrift Light" panose="020B0502040204020203" pitchFamily="34" charset="0"/>
              </a:rPr>
              <a:t> «Conferenza dei Servizi» (</a:t>
            </a:r>
            <a:r>
              <a:rPr lang="it-IT" sz="4000" dirty="0" err="1">
                <a:latin typeface="Bahnschrift Light" panose="020B0502040204020203" pitchFamily="34" charset="0"/>
              </a:rPr>
              <a:t>Permitting</a:t>
            </a:r>
            <a:r>
              <a:rPr lang="it-IT" sz="4000" dirty="0">
                <a:latin typeface="Bahnschrift Light" panose="020B0502040204020203" pitchFamily="34" charset="0"/>
              </a:rPr>
              <a:t> authority </a:t>
            </a:r>
            <a:r>
              <a:rPr lang="it-IT" sz="4000" dirty="0" err="1">
                <a:latin typeface="Bahnschrift Light" panose="020B0502040204020203" pitchFamily="34" charset="0"/>
              </a:rPr>
              <a:t>commitee</a:t>
            </a:r>
            <a:r>
              <a:rPr lang="it-IT" sz="4000" dirty="0">
                <a:latin typeface="Bahnschrift Light" panose="020B0502040204020203" pitchFamily="34" charset="0"/>
              </a:rPr>
              <a:t>) :</a:t>
            </a:r>
          </a:p>
          <a:p>
            <a:pPr lvl="2" indent="0" algn="l"/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8EDF6FE-C772-408C-5446-DC369D1DF379}"/>
              </a:ext>
            </a:extLst>
          </p:cNvPr>
          <p:cNvSpPr txBox="1"/>
          <p:nvPr/>
        </p:nvSpPr>
        <p:spPr>
          <a:xfrm>
            <a:off x="52103" y="4022163"/>
            <a:ext cx="2448560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4000" dirty="0" err="1">
                <a:latin typeface="Bahnschrift Light" panose="020B0502040204020203" pitchFamily="34" charset="0"/>
              </a:rPr>
              <a:t>Final</a:t>
            </a:r>
            <a:r>
              <a:rPr lang="it-IT" sz="4000" dirty="0">
                <a:latin typeface="Bahnschrift Light" panose="020B0502040204020203" pitchFamily="34" charset="0"/>
              </a:rPr>
              <a:t> design </a:t>
            </a:r>
            <a:r>
              <a:rPr lang="it-IT" sz="4000" dirty="0" err="1">
                <a:latin typeface="Bahnschrift Light" panose="020B0502040204020203" pitchFamily="34" charset="0"/>
              </a:rPr>
              <a:t>is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basically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frozen</a:t>
            </a:r>
            <a:r>
              <a:rPr lang="it-IT" sz="4000" dirty="0">
                <a:latin typeface="Bahnschrift Light" panose="020B0502040204020203" pitchFamily="34" charset="0"/>
              </a:rPr>
              <a:t> with </a:t>
            </a:r>
            <a:r>
              <a:rPr lang="it-IT" sz="4000" dirty="0" err="1">
                <a:latin typeface="Bahnschrift Light" panose="020B0502040204020203" pitchFamily="34" charset="0"/>
              </a:rPr>
              <a:t>many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further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implementations</a:t>
            </a:r>
            <a:r>
              <a:rPr lang="it-IT" sz="4000" dirty="0">
                <a:latin typeface="Bahnschrift Light" panose="020B0502040204020203" pitchFamily="34" charset="0"/>
              </a:rPr>
              <a:t> in the last </a:t>
            </a:r>
            <a:r>
              <a:rPr lang="it-IT" sz="4000" dirty="0" err="1">
                <a:latin typeface="Bahnschrift Light" panose="020B0502040204020203" pitchFamily="34" charset="0"/>
              </a:rPr>
              <a:t>months</a:t>
            </a:r>
            <a:r>
              <a:rPr lang="it-IT" sz="4000" dirty="0">
                <a:latin typeface="Bahnschrift Light" panose="020B0502040204020203" pitchFamily="34" charset="0"/>
              </a:rPr>
              <a:t>.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3E1F7350-97A1-0D66-8677-6E9DA7223023}"/>
              </a:ext>
            </a:extLst>
          </p:cNvPr>
          <p:cNvSpPr txBox="1"/>
          <p:nvPr/>
        </p:nvSpPr>
        <p:spPr>
          <a:xfrm>
            <a:off x="4272898" y="2512791"/>
            <a:ext cx="15838203" cy="718145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Progress in the design </a:t>
            </a:r>
            <a:r>
              <a:rPr lang="it-IT" sz="4000" dirty="0" err="1">
                <a:latin typeface="Bahnschrift Light" panose="020B0502040204020203" pitchFamily="34" charset="0"/>
              </a:rPr>
              <a:t>finalization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and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authorization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process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08114C-8AA3-ABA2-7E85-ED3A8B9B9F79}"/>
              </a:ext>
            </a:extLst>
          </p:cNvPr>
          <p:cNvSpPr txBox="1"/>
          <p:nvPr/>
        </p:nvSpPr>
        <p:spPr>
          <a:xfrm>
            <a:off x="18990" y="10126395"/>
            <a:ext cx="2286958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4000" dirty="0">
                <a:latin typeface="Bahnschrift Light" panose="020B0502040204020203" pitchFamily="34" charset="0"/>
              </a:rPr>
              <a:t>Cost </a:t>
            </a:r>
            <a:r>
              <a:rPr lang="it-IT" sz="4000" dirty="0" err="1">
                <a:latin typeface="Bahnschrift Light" panose="020B0502040204020203" pitchFamily="34" charset="0"/>
              </a:rPr>
              <a:t>updated</a:t>
            </a:r>
            <a:r>
              <a:rPr lang="it-IT" sz="4000" dirty="0">
                <a:latin typeface="Bahnschrift Light" panose="020B0502040204020203" pitchFamily="34" charset="0"/>
              </a:rPr>
              <a:t> (due to </a:t>
            </a:r>
            <a:r>
              <a:rPr lang="it-IT" sz="4000" dirty="0" err="1">
                <a:latin typeface="Bahnschrift Light" panose="020B0502040204020203" pitchFamily="34" charset="0"/>
              </a:rPr>
              <a:t>current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geo-political</a:t>
            </a:r>
            <a:r>
              <a:rPr lang="it-IT" sz="4000" dirty="0">
                <a:latin typeface="Bahnschrift Light" panose="020B0502040204020203" pitchFamily="34" charset="0"/>
              </a:rPr>
              <a:t> and </a:t>
            </a:r>
            <a:r>
              <a:rPr lang="it-IT" sz="4000" dirty="0" err="1">
                <a:latin typeface="Bahnschrift Light" panose="020B0502040204020203" pitchFamily="34" charset="0"/>
              </a:rPr>
              <a:t>macroeconomic</a:t>
            </a:r>
            <a:r>
              <a:rPr lang="it-IT" sz="4000" dirty="0">
                <a:latin typeface="Bahnschrift Light" panose="020B0502040204020203" pitchFamily="34" charset="0"/>
              </a:rPr>
              <a:t> scenario) to be </a:t>
            </a:r>
            <a:r>
              <a:rPr lang="it-IT" sz="4000" dirty="0" err="1">
                <a:latin typeface="Bahnschrift Light" panose="020B0502040204020203" pitchFamily="34" charset="0"/>
              </a:rPr>
              <a:t>discussed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at</a:t>
            </a:r>
            <a:r>
              <a:rPr lang="it-IT" sz="4000" dirty="0">
                <a:latin typeface="Bahnschrift Light" panose="020B0502040204020203" pitchFamily="34" charset="0"/>
              </a:rPr>
              <a:t> management </a:t>
            </a:r>
            <a:r>
              <a:rPr lang="it-IT" sz="4000" dirty="0" err="1">
                <a:latin typeface="Bahnschrift Light" panose="020B0502040204020203" pitchFamily="34" charset="0"/>
              </a:rPr>
              <a:t>level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B2B2489-5282-B43A-3C3F-9C491B4CD36A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lang="it-IT" sz="3000" b="1" i="1" dirty="0" err="1">
                <a:latin typeface="Bahnschrift Light" panose="020B0502040204020203" pitchFamily="34" charset="0"/>
              </a:rPr>
              <a:t>S.Incremona</a:t>
            </a:r>
            <a:r>
              <a:rPr lang="it-IT" sz="3000" b="1" i="1" dirty="0">
                <a:latin typeface="Bahnschrift Light" panose="020B0502040204020203" pitchFamily="34" charset="0"/>
              </a:rPr>
              <a:t>, </a:t>
            </a:r>
            <a:r>
              <a:rPr lang="it-IT" sz="3000" b="1" i="1" dirty="0" err="1">
                <a:latin typeface="Bahnschrift Light" panose="020B0502040204020203" pitchFamily="34" charset="0"/>
              </a:rPr>
              <a:t>U.Rotundo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F4B623-8926-8ADA-EF6D-BD154FF41E8F}"/>
              </a:ext>
            </a:extLst>
          </p:cNvPr>
          <p:cNvSpPr txBox="1"/>
          <p:nvPr/>
        </p:nvSpPr>
        <p:spPr>
          <a:xfrm>
            <a:off x="1532891" y="7304502"/>
            <a:ext cx="12356756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lvl="2" indent="-457200" algn="l">
              <a:buClr>
                <a:schemeClr val="accent3"/>
              </a:buClr>
              <a:buFont typeface="Wingdings" pitchFamily="2" charset="2"/>
              <a:buChar char="ü"/>
            </a:pP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 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Archeological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survey</a:t>
            </a:r>
          </a:p>
          <a:p>
            <a:pPr marL="457200" lvl="2" indent="-457200" algn="l">
              <a:buClr>
                <a:schemeClr val="accent3"/>
              </a:buClr>
              <a:buFont typeface="Wingdings" pitchFamily="2" charset="2"/>
              <a:buChar char="ü"/>
            </a:pPr>
            <a:r>
              <a:rPr lang="it-IT" sz="4000" dirty="0">
                <a:latin typeface="Bahnschrift Light" panose="020B0502040204020203" pitchFamily="34" charset="0"/>
              </a:rPr>
              <a:t>   </a:t>
            </a:r>
            <a:r>
              <a:rPr lang="it-IT" sz="4000" dirty="0" err="1">
                <a:latin typeface="Bahnschrift Light" panose="020B0502040204020203" pitchFamily="34" charset="0"/>
              </a:rPr>
              <a:t>Landscape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</a:p>
          <a:p>
            <a:pPr marL="457200" lvl="2" indent="-457200" algn="l">
              <a:buClr>
                <a:schemeClr val="accent3"/>
              </a:buClr>
              <a:buFont typeface="Wingdings" pitchFamily="2" charset="2"/>
              <a:buChar char="ü"/>
            </a:pP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 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Fire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Dept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. 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504017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Building Status - rendering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17745" y="13039724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22</a:t>
            </a:fld>
            <a:endParaRPr lang="it-IT"/>
          </a:p>
        </p:txBody>
      </p:sp>
      <p:sp>
        <p:nvSpPr>
          <p:cNvPr id="4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0DA088F9-E9EF-3CE0-CE68-B2532822FE41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8ABEDBB4-0873-B8E7-6DA2-15425AD960F2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lang="it-IT" sz="3000" b="1" i="1" dirty="0" err="1">
                <a:latin typeface="Bahnschrift Light" panose="020B0502040204020203" pitchFamily="34" charset="0"/>
              </a:rPr>
              <a:t>S.Incremona</a:t>
            </a:r>
            <a:r>
              <a:rPr lang="it-IT" sz="3000" b="1" i="1" dirty="0">
                <a:latin typeface="Bahnschrift Light" panose="020B0502040204020203" pitchFamily="34" charset="0"/>
              </a:rPr>
              <a:t>, </a:t>
            </a:r>
            <a:r>
              <a:rPr lang="it-IT" sz="3000" b="1" i="1" dirty="0" err="1">
                <a:latin typeface="Bahnschrift Light" panose="020B0502040204020203" pitchFamily="34" charset="0"/>
              </a:rPr>
              <a:t>U.Rotundo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E4FBA4D-94A7-C932-3F36-6FBBFF78B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6145" y="1860616"/>
            <a:ext cx="19888200" cy="106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910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System Engineering 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23</a:t>
            </a:fld>
            <a:endParaRPr lang="it-IT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A224D5C-7CB8-ACE5-51FC-F217605C024E}"/>
              </a:ext>
            </a:extLst>
          </p:cNvPr>
          <p:cNvSpPr txBox="1"/>
          <p:nvPr/>
        </p:nvSpPr>
        <p:spPr>
          <a:xfrm>
            <a:off x="417471" y="2314218"/>
            <a:ext cx="1231779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Functional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layout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aligned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to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optic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and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mechanical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layout.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124FB1F4-44DA-1D56-1D70-5BB770B4F220}"/>
              </a:ext>
            </a:extLst>
          </p:cNvPr>
          <p:cNvSpPr txBox="1"/>
          <p:nvPr/>
        </p:nvSpPr>
        <p:spPr>
          <a:xfrm>
            <a:off x="417471" y="3554917"/>
            <a:ext cx="1231779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Nomenclature in place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A6B34BEB-F06E-F784-3197-2953A00F3B2B}"/>
              </a:ext>
            </a:extLst>
          </p:cNvPr>
          <p:cNvSpPr txBox="1"/>
          <p:nvPr/>
        </p:nvSpPr>
        <p:spPr>
          <a:xfrm>
            <a:off x="417471" y="4529418"/>
            <a:ext cx="1231779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Framework for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configuration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database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done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. 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F7664923-28AE-79AA-0766-0488B8695541}"/>
              </a:ext>
            </a:extLst>
          </p:cNvPr>
          <p:cNvSpPr txBox="1"/>
          <p:nvPr/>
        </p:nvSpPr>
        <p:spPr>
          <a:xfrm>
            <a:off x="14541398" y="2422785"/>
            <a:ext cx="8474074" cy="318035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Configuration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Management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4000" dirty="0">
                <a:latin typeface="Bahnschrift Light" panose="020B0502040204020203" pitchFamily="34" charset="0"/>
              </a:rPr>
              <a:t>Cost –book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Integration </a:t>
            </a:r>
          </a:p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4000" dirty="0">
                <a:latin typeface="Bahnschrift Light" panose="020B0502040204020203" pitchFamily="34" charset="0"/>
              </a:rPr>
              <a:t>Utility Matrix and systems </a:t>
            </a:r>
            <a:r>
              <a:rPr lang="it-IT" sz="4000" dirty="0" err="1">
                <a:latin typeface="Bahnschrift Light" panose="020B0502040204020203" pitchFamily="34" charset="0"/>
              </a:rPr>
              <a:t>interface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definition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F59ADA24-1029-9BAD-0020-6935EFEF242C}"/>
              </a:ext>
            </a:extLst>
          </p:cNvPr>
          <p:cNvSpPr/>
          <p:nvPr/>
        </p:nvSpPr>
        <p:spPr>
          <a:xfrm>
            <a:off x="12794311" y="3733667"/>
            <a:ext cx="1688037" cy="572391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7B5F56-22FA-36DB-2905-0756669E0340}"/>
              </a:ext>
            </a:extLst>
          </p:cNvPr>
          <p:cNvCxnSpPr/>
          <p:nvPr/>
        </p:nvCxnSpPr>
        <p:spPr>
          <a:xfrm>
            <a:off x="12794311" y="2827509"/>
            <a:ext cx="0" cy="23738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7C30BDA8-4473-CE09-4876-3EC4F51D4052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34C91971-AD0E-CF26-74FE-60C1691CFE4F}"/>
              </a:ext>
            </a:extLst>
          </p:cNvPr>
          <p:cNvSpPr/>
          <p:nvPr/>
        </p:nvSpPr>
        <p:spPr>
          <a:xfrm>
            <a:off x="117419" y="2136245"/>
            <a:ext cx="23113089" cy="3824538"/>
          </a:xfrm>
          <a:prstGeom prst="roundRect">
            <a:avLst/>
          </a:prstGeom>
          <a:noFill/>
          <a:ln w="12700" cap="flat">
            <a:solidFill>
              <a:srgbClr val="FF93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Freccia destra 7">
            <a:extLst>
              <a:ext uri="{FF2B5EF4-FFF2-40B4-BE49-F238E27FC236}">
                <a16:creationId xmlns:a16="http://schemas.microsoft.com/office/drawing/2014/main" id="{98C25059-E8BA-6BC7-AAAE-9F41AB042B50}"/>
              </a:ext>
            </a:extLst>
          </p:cNvPr>
          <p:cNvSpPr/>
          <p:nvPr/>
        </p:nvSpPr>
        <p:spPr>
          <a:xfrm rot="5400000">
            <a:off x="10987368" y="7184473"/>
            <a:ext cx="1688037" cy="572391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08CA835B-BDC5-E327-0AF0-8F964E786E80}"/>
              </a:ext>
            </a:extLst>
          </p:cNvPr>
          <p:cNvSpPr txBox="1"/>
          <p:nvPr/>
        </p:nvSpPr>
        <p:spPr>
          <a:xfrm>
            <a:off x="410182" y="8857450"/>
            <a:ext cx="2208405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Functional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layout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is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being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transformed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in a Project Breakdown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Structure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database. 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2B94BB8-8A78-F6B8-0446-190DBF37EADC}"/>
              </a:ext>
            </a:extLst>
          </p:cNvPr>
          <p:cNvSpPr txBox="1"/>
          <p:nvPr/>
        </p:nvSpPr>
        <p:spPr>
          <a:xfrm>
            <a:off x="417471" y="9990038"/>
            <a:ext cx="2208405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Each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component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is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now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broken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down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into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a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number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of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subsystems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and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hierarchically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ordered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. 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047797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Roadmap towards TDR - new baseline"/>
          <p:cNvSpPr txBox="1">
            <a:spLocks noGrp="1"/>
          </p:cNvSpPr>
          <p:nvPr>
            <p:ph type="title"/>
          </p:nvPr>
        </p:nvSpPr>
        <p:spPr>
          <a:xfrm>
            <a:off x="3259288" y="128545"/>
            <a:ext cx="18473329" cy="1433164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/>
              <a:t>Schedule update – </a:t>
            </a:r>
            <a:r>
              <a:rPr lang="it-IT" err="1"/>
              <a:t>critical</a:t>
            </a:r>
            <a:r>
              <a:rPr lang="it-IT"/>
              <a:t> milestones</a:t>
            </a:r>
            <a:endParaRPr/>
          </a:p>
        </p:txBody>
      </p:sp>
      <p:pic>
        <p:nvPicPr>
          <p:cNvPr id="42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990" y="1742675"/>
            <a:ext cx="24485601" cy="101601"/>
          </a:xfrm>
          <a:prstGeom prst="rect">
            <a:avLst/>
          </a:prstGeom>
        </p:spPr>
      </p:pic>
      <p:pic>
        <p:nvPicPr>
          <p:cNvPr id="431" name="Linea Linea" descr="Linea Linea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sp>
        <p:nvSpPr>
          <p:cNvPr id="433" name="2021"/>
          <p:cNvSpPr txBox="1"/>
          <p:nvPr/>
        </p:nvSpPr>
        <p:spPr>
          <a:xfrm>
            <a:off x="2376671" y="1836524"/>
            <a:ext cx="1527236" cy="59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/>
          <a:lstStyle>
            <a:lvl1pPr defTabSz="412750">
              <a:defRPr sz="3000" b="1">
                <a:solidFill>
                  <a:srgbClr val="F6CF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2021</a:t>
            </a:r>
          </a:p>
        </p:txBody>
      </p:sp>
      <p:sp>
        <p:nvSpPr>
          <p:cNvPr id="434" name="2023"/>
          <p:cNvSpPr txBox="1"/>
          <p:nvPr/>
        </p:nvSpPr>
        <p:spPr>
          <a:xfrm>
            <a:off x="7630134" y="1845343"/>
            <a:ext cx="1527237" cy="59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/>
          <a:lstStyle>
            <a:lvl1pPr defTabSz="412750">
              <a:defRPr sz="3000" b="1">
                <a:solidFill>
                  <a:srgbClr val="4C97E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2023</a:t>
            </a:r>
          </a:p>
        </p:txBody>
      </p:sp>
      <p:sp>
        <p:nvSpPr>
          <p:cNvPr id="435" name="2022"/>
          <p:cNvSpPr txBox="1"/>
          <p:nvPr/>
        </p:nvSpPr>
        <p:spPr>
          <a:xfrm>
            <a:off x="4824262" y="1845343"/>
            <a:ext cx="1527237" cy="59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/>
          <a:lstStyle>
            <a:lvl1pPr defTabSz="412750">
              <a:defRPr sz="3000" b="1">
                <a:solidFill>
                  <a:srgbClr val="EB7D7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2022</a:t>
            </a:r>
          </a:p>
        </p:txBody>
      </p:sp>
      <p:sp>
        <p:nvSpPr>
          <p:cNvPr id="436" name="2025"/>
          <p:cNvSpPr txBox="1"/>
          <p:nvPr/>
        </p:nvSpPr>
        <p:spPr>
          <a:xfrm>
            <a:off x="13241881" y="1845343"/>
            <a:ext cx="1527237" cy="59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/>
          <a:lstStyle>
            <a:lvl1pPr defTabSz="412750">
              <a:defRPr sz="3000" b="1">
                <a:solidFill>
                  <a:srgbClr val="F6CF5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2025</a:t>
            </a:r>
          </a:p>
        </p:txBody>
      </p:sp>
      <p:sp>
        <p:nvSpPr>
          <p:cNvPr id="437" name="2024"/>
          <p:cNvSpPr txBox="1"/>
          <p:nvPr/>
        </p:nvSpPr>
        <p:spPr>
          <a:xfrm>
            <a:off x="10436007" y="1845343"/>
            <a:ext cx="1527236" cy="59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/>
          <a:lstStyle>
            <a:lvl1pPr defTabSz="412750">
              <a:defRPr sz="3000" b="1">
                <a:solidFill>
                  <a:srgbClr val="894D8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2024</a:t>
            </a:r>
          </a:p>
        </p:txBody>
      </p:sp>
      <p:sp>
        <p:nvSpPr>
          <p:cNvPr id="438" name="2026"/>
          <p:cNvSpPr txBox="1"/>
          <p:nvPr/>
        </p:nvSpPr>
        <p:spPr>
          <a:xfrm>
            <a:off x="16047750" y="1845343"/>
            <a:ext cx="1527237" cy="59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/>
          <a:lstStyle>
            <a:lvl1pPr defTabSz="412750">
              <a:defRPr sz="3000" b="1">
                <a:solidFill>
                  <a:srgbClr val="EB7D7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2026</a:t>
            </a:r>
          </a:p>
        </p:txBody>
      </p:sp>
      <p:sp>
        <p:nvSpPr>
          <p:cNvPr id="439" name="2027"/>
          <p:cNvSpPr txBox="1"/>
          <p:nvPr/>
        </p:nvSpPr>
        <p:spPr>
          <a:xfrm>
            <a:off x="18853621" y="1845343"/>
            <a:ext cx="1527237" cy="59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/>
          <a:lstStyle>
            <a:lvl1pPr defTabSz="412750">
              <a:defRPr sz="3000" b="1">
                <a:solidFill>
                  <a:srgbClr val="00FD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2027</a:t>
            </a:r>
          </a:p>
        </p:txBody>
      </p:sp>
      <p:sp>
        <p:nvSpPr>
          <p:cNvPr id="440" name="Linea"/>
          <p:cNvSpPr/>
          <p:nvPr/>
        </p:nvSpPr>
        <p:spPr>
          <a:xfrm flipV="1">
            <a:off x="15461638" y="2566521"/>
            <a:ext cx="1" cy="9827696"/>
          </a:xfrm>
          <a:prstGeom prst="line">
            <a:avLst/>
          </a:prstGeom>
          <a:ln w="3175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1" name="Linea"/>
          <p:cNvSpPr/>
          <p:nvPr/>
        </p:nvSpPr>
        <p:spPr>
          <a:xfrm flipV="1">
            <a:off x="18273602" y="2551836"/>
            <a:ext cx="1" cy="9827696"/>
          </a:xfrm>
          <a:prstGeom prst="line">
            <a:avLst/>
          </a:prstGeom>
          <a:ln w="3175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2" name="Linea"/>
          <p:cNvSpPr/>
          <p:nvPr/>
        </p:nvSpPr>
        <p:spPr>
          <a:xfrm flipV="1">
            <a:off x="21066774" y="2564536"/>
            <a:ext cx="1" cy="9827696"/>
          </a:xfrm>
          <a:prstGeom prst="line">
            <a:avLst/>
          </a:prstGeom>
          <a:ln w="3175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3" name="Linea"/>
          <p:cNvSpPr/>
          <p:nvPr/>
        </p:nvSpPr>
        <p:spPr>
          <a:xfrm flipV="1">
            <a:off x="1329076" y="2574862"/>
            <a:ext cx="20670296" cy="28157"/>
          </a:xfrm>
          <a:prstGeom prst="line">
            <a:avLst/>
          </a:prstGeom>
          <a:ln w="3175">
            <a:solidFill>
              <a:srgbClr val="929292"/>
            </a:solidFill>
            <a:miter lim="400000"/>
            <a:tailEnd type="arrow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4" name="Forma"/>
          <p:cNvSpPr/>
          <p:nvPr/>
        </p:nvSpPr>
        <p:spPr>
          <a:xfrm>
            <a:off x="1483908" y="2350348"/>
            <a:ext cx="2747494" cy="488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F6CF5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5" name="Forma"/>
          <p:cNvSpPr/>
          <p:nvPr/>
        </p:nvSpPr>
        <p:spPr>
          <a:xfrm>
            <a:off x="7095650" y="2350348"/>
            <a:ext cx="2747496" cy="488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4C97E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6" name="Forma"/>
          <p:cNvSpPr/>
          <p:nvPr/>
        </p:nvSpPr>
        <p:spPr>
          <a:xfrm>
            <a:off x="4289780" y="2350348"/>
            <a:ext cx="2747494" cy="488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EB7D7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7" name="Forma"/>
          <p:cNvSpPr/>
          <p:nvPr/>
        </p:nvSpPr>
        <p:spPr>
          <a:xfrm>
            <a:off x="12707394" y="2350348"/>
            <a:ext cx="2747494" cy="488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F6CF5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8" name="Forma"/>
          <p:cNvSpPr/>
          <p:nvPr/>
        </p:nvSpPr>
        <p:spPr>
          <a:xfrm>
            <a:off x="9901523" y="2350348"/>
            <a:ext cx="2747495" cy="488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894D82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9" name="Forma"/>
          <p:cNvSpPr/>
          <p:nvPr/>
        </p:nvSpPr>
        <p:spPr>
          <a:xfrm>
            <a:off x="15513268" y="2350348"/>
            <a:ext cx="2747494" cy="488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EB7D7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0" name="Forma"/>
          <p:cNvSpPr/>
          <p:nvPr/>
        </p:nvSpPr>
        <p:spPr>
          <a:xfrm>
            <a:off x="18319137" y="2350348"/>
            <a:ext cx="2747494" cy="488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98" y="10800"/>
                </a:lnTo>
                <a:lnTo>
                  <a:pt x="0" y="21600"/>
                </a:lnTo>
                <a:lnTo>
                  <a:pt x="20602" y="21600"/>
                </a:lnTo>
                <a:lnTo>
                  <a:pt x="21600" y="10800"/>
                </a:lnTo>
                <a:lnTo>
                  <a:pt x="20602" y="0"/>
                </a:lnTo>
                <a:lnTo>
                  <a:pt x="0" y="0"/>
                </a:lnTo>
                <a:close/>
                <a:moveTo>
                  <a:pt x="10776" y="6568"/>
                </a:moveTo>
                <a:cubicBezTo>
                  <a:pt x="10937" y="6568"/>
                  <a:pt x="11095" y="6989"/>
                  <a:pt x="11218" y="7816"/>
                </a:cubicBezTo>
                <a:cubicBezTo>
                  <a:pt x="11463" y="9471"/>
                  <a:pt x="11463" y="12145"/>
                  <a:pt x="11218" y="13800"/>
                </a:cubicBezTo>
                <a:cubicBezTo>
                  <a:pt x="10973" y="15455"/>
                  <a:pt x="10577" y="15455"/>
                  <a:pt x="10332" y="13800"/>
                </a:cubicBezTo>
                <a:cubicBezTo>
                  <a:pt x="10087" y="12145"/>
                  <a:pt x="10087" y="9471"/>
                  <a:pt x="10332" y="7816"/>
                </a:cubicBezTo>
                <a:cubicBezTo>
                  <a:pt x="10454" y="6989"/>
                  <a:pt x="10615" y="6568"/>
                  <a:pt x="10776" y="6568"/>
                </a:cubicBezTo>
                <a:close/>
              </a:path>
            </a:pathLst>
          </a:custGeom>
          <a:solidFill>
            <a:srgbClr val="00FD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1" name="Rettangolo"/>
          <p:cNvSpPr/>
          <p:nvPr/>
        </p:nvSpPr>
        <p:spPr>
          <a:xfrm>
            <a:off x="1330637" y="2993721"/>
            <a:ext cx="22145985" cy="4773109"/>
          </a:xfrm>
          <a:prstGeom prst="rect">
            <a:avLst/>
          </a:prstGeom>
          <a:solidFill>
            <a:schemeClr val="accent4">
              <a:hueOff val="-858837"/>
              <a:lumOff val="-9791"/>
              <a:alpha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D5D5D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452" name="EuPRAXIA@SPARC_LAB…"/>
          <p:cNvSpPr txBox="1"/>
          <p:nvPr/>
        </p:nvSpPr>
        <p:spPr>
          <a:xfrm rot="5400000">
            <a:off x="20440305" y="5009508"/>
            <a:ext cx="4425451" cy="1911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ctr">
            <a:noAutofit/>
          </a:bodyPr>
          <a:lstStyle/>
          <a:p>
            <a:pPr defTabSz="412750">
              <a:defRPr sz="1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EuPRAXIA@SPARC_LAB </a:t>
            </a:r>
          </a:p>
          <a:p>
            <a:pPr defTabSz="412750">
              <a:defRPr sz="1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Machine design</a:t>
            </a:r>
          </a:p>
        </p:txBody>
      </p:sp>
      <p:grpSp>
        <p:nvGrpSpPr>
          <p:cNvPr id="456" name="Raggruppa"/>
          <p:cNvGrpSpPr/>
          <p:nvPr/>
        </p:nvGrpSpPr>
        <p:grpSpPr>
          <a:xfrm>
            <a:off x="1341600" y="7445511"/>
            <a:ext cx="22127552" cy="3829632"/>
            <a:chOff x="0" y="0"/>
            <a:chExt cx="22472665" cy="3528366"/>
          </a:xfrm>
        </p:grpSpPr>
        <p:sp>
          <p:nvSpPr>
            <p:cNvPr id="454" name="Rettangolo"/>
            <p:cNvSpPr/>
            <p:nvPr/>
          </p:nvSpPr>
          <p:spPr>
            <a:xfrm>
              <a:off x="0" y="298127"/>
              <a:ext cx="22472666" cy="3230240"/>
            </a:xfrm>
            <a:prstGeom prst="rect">
              <a:avLst/>
            </a:prstGeom>
            <a:solidFill>
              <a:schemeClr val="accent3">
                <a:alpha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50">
                <a:defRPr sz="1600">
                  <a:solidFill>
                    <a:srgbClr val="D5D5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5" name="EuPRAXIA@SPARC_LAB…"/>
            <p:cNvSpPr txBox="1"/>
            <p:nvPr/>
          </p:nvSpPr>
          <p:spPr>
            <a:xfrm rot="5400000">
              <a:off x="19708314" y="1313730"/>
              <a:ext cx="3457131" cy="829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1600"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EuPRAXIA@SPARC_LAB </a:t>
              </a:r>
            </a:p>
            <a:p>
              <a:pPr defTabSz="412750">
                <a:defRPr sz="1600"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Building</a:t>
              </a:r>
            </a:p>
          </p:txBody>
        </p:sp>
      </p:grpSp>
      <p:sp>
        <p:nvSpPr>
          <p:cNvPr id="457" name="Rettangolo"/>
          <p:cNvSpPr/>
          <p:nvPr/>
        </p:nvSpPr>
        <p:spPr>
          <a:xfrm>
            <a:off x="1341601" y="11272520"/>
            <a:ext cx="22135022" cy="170273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  <a:alpha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D5D5D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458" name="EuPRAXIA - EU"/>
          <p:cNvSpPr txBox="1"/>
          <p:nvPr/>
        </p:nvSpPr>
        <p:spPr>
          <a:xfrm rot="5400000">
            <a:off x="21709743" y="11963639"/>
            <a:ext cx="2302858" cy="235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ctr">
            <a:noAutofit/>
          </a:bodyPr>
          <a:lstStyle>
            <a:lvl1pPr defTabSz="412750">
              <a:defRPr sz="16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err="1"/>
              <a:t>EuPRAXIA</a:t>
            </a:r>
            <a:r>
              <a:t> - EU</a:t>
            </a:r>
          </a:p>
        </p:txBody>
      </p:sp>
      <p:sp>
        <p:nvSpPr>
          <p:cNvPr id="459" name="🇪🇺"/>
          <p:cNvSpPr txBox="1"/>
          <p:nvPr/>
        </p:nvSpPr>
        <p:spPr>
          <a:xfrm rot="5400000">
            <a:off x="22023070" y="11288793"/>
            <a:ext cx="540474" cy="1366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ctr">
            <a:noAutofit/>
          </a:bodyPr>
          <a:lstStyle>
            <a:lvl1pPr defTabSz="1219169">
              <a:defRPr sz="5800"/>
            </a:lvl1pPr>
          </a:lstStyle>
          <a:p>
            <a:r>
              <a:t>🇪🇺</a:t>
            </a:r>
          </a:p>
        </p:txBody>
      </p:sp>
      <p:sp>
        <p:nvSpPr>
          <p:cNvPr id="461" name="TDR Released"/>
          <p:cNvSpPr txBox="1"/>
          <p:nvPr/>
        </p:nvSpPr>
        <p:spPr>
          <a:xfrm>
            <a:off x="12604094" y="5097255"/>
            <a:ext cx="2006722" cy="398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TDR Released</a:t>
            </a:r>
          </a:p>
        </p:txBody>
      </p:sp>
      <p:sp>
        <p:nvSpPr>
          <p:cNvPr id="462" name="Linea"/>
          <p:cNvSpPr/>
          <p:nvPr/>
        </p:nvSpPr>
        <p:spPr>
          <a:xfrm flipV="1">
            <a:off x="4236057" y="2551836"/>
            <a:ext cx="1" cy="9827698"/>
          </a:xfrm>
          <a:prstGeom prst="line">
            <a:avLst/>
          </a:prstGeom>
          <a:noFill/>
          <a:ln w="3175" cap="flat">
            <a:solidFill>
              <a:srgbClr val="929292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3" name="Linea"/>
          <p:cNvSpPr/>
          <p:nvPr/>
        </p:nvSpPr>
        <p:spPr>
          <a:xfrm flipV="1">
            <a:off x="7041928" y="2551836"/>
            <a:ext cx="1" cy="9827698"/>
          </a:xfrm>
          <a:prstGeom prst="line">
            <a:avLst/>
          </a:prstGeom>
          <a:noFill/>
          <a:ln w="3175" cap="flat">
            <a:solidFill>
              <a:srgbClr val="929292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4" name="Linea"/>
          <p:cNvSpPr/>
          <p:nvPr/>
        </p:nvSpPr>
        <p:spPr>
          <a:xfrm flipV="1">
            <a:off x="9864595" y="2551836"/>
            <a:ext cx="1" cy="9827698"/>
          </a:xfrm>
          <a:prstGeom prst="line">
            <a:avLst/>
          </a:prstGeom>
          <a:noFill/>
          <a:ln w="3175" cap="flat">
            <a:solidFill>
              <a:srgbClr val="929292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5" name="Linea"/>
          <p:cNvSpPr/>
          <p:nvPr/>
        </p:nvSpPr>
        <p:spPr>
          <a:xfrm flipV="1">
            <a:off x="12640395" y="2579841"/>
            <a:ext cx="1" cy="9827698"/>
          </a:xfrm>
          <a:prstGeom prst="line">
            <a:avLst/>
          </a:prstGeom>
          <a:noFill/>
          <a:ln w="3175" cap="flat">
            <a:solidFill>
              <a:srgbClr val="929292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6" name="Rettangolo"/>
          <p:cNvSpPr/>
          <p:nvPr/>
        </p:nvSpPr>
        <p:spPr>
          <a:xfrm>
            <a:off x="1576358" y="3328545"/>
            <a:ext cx="13760089" cy="81111"/>
          </a:xfrm>
          <a:prstGeom prst="rect">
            <a:avLst/>
          </a:pr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7" name="EuPRAXIA@SPARC_LAB Design Phase"/>
          <p:cNvSpPr txBox="1"/>
          <p:nvPr/>
        </p:nvSpPr>
        <p:spPr>
          <a:xfrm>
            <a:off x="4739301" y="2928724"/>
            <a:ext cx="6233259" cy="39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b="1" err="1"/>
              <a:t>EuPRAXIA@SPARC_LAB</a:t>
            </a:r>
            <a:r>
              <a:rPr b="1"/>
              <a:t> Design Phase</a:t>
            </a:r>
          </a:p>
        </p:txBody>
      </p:sp>
      <p:sp>
        <p:nvSpPr>
          <p:cNvPr id="468" name="Preliminary layout"/>
          <p:cNvSpPr txBox="1"/>
          <p:nvPr/>
        </p:nvSpPr>
        <p:spPr>
          <a:xfrm>
            <a:off x="1913474" y="3849322"/>
            <a:ext cx="2006722" cy="3283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Preliminary layout</a:t>
            </a:r>
          </a:p>
        </p:txBody>
      </p:sp>
      <p:sp>
        <p:nvSpPr>
          <p:cNvPr id="471" name="X-Band technology validated"/>
          <p:cNvSpPr txBox="1"/>
          <p:nvPr/>
        </p:nvSpPr>
        <p:spPr>
          <a:xfrm>
            <a:off x="10076767" y="4345141"/>
            <a:ext cx="3253317" cy="5628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X-Band </a:t>
            </a:r>
            <a:r>
              <a:rPr lang="it-IT" sz="1400"/>
              <a:t>design</a:t>
            </a:r>
            <a:r>
              <a:rPr sz="1400"/>
              <a:t> validated</a:t>
            </a:r>
          </a:p>
        </p:txBody>
      </p:sp>
      <p:sp>
        <p:nvSpPr>
          <p:cNvPr id="472" name="User case defined"/>
          <p:cNvSpPr txBox="1"/>
          <p:nvPr/>
        </p:nvSpPr>
        <p:spPr>
          <a:xfrm>
            <a:off x="3337924" y="6373068"/>
            <a:ext cx="2006722" cy="328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sz="1400"/>
              <a:t>Science case @ 4nm</a:t>
            </a:r>
            <a:endParaRPr sz="1400"/>
          </a:p>
        </p:txBody>
      </p:sp>
      <p:sp>
        <p:nvSpPr>
          <p:cNvPr id="475" name="Linea"/>
          <p:cNvSpPr/>
          <p:nvPr/>
        </p:nvSpPr>
        <p:spPr>
          <a:xfrm>
            <a:off x="2997560" y="3777356"/>
            <a:ext cx="4194666" cy="0"/>
          </a:xfrm>
          <a:prstGeom prst="line">
            <a:avLst/>
          </a:prstGeom>
          <a:noFill/>
          <a:ln w="38100" cap="flat">
            <a:solidFill>
              <a:schemeClr val="accent4">
                <a:hueOff val="-858837"/>
                <a:lumOff val="-9791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6" name="Linea"/>
          <p:cNvSpPr/>
          <p:nvPr/>
        </p:nvSpPr>
        <p:spPr>
          <a:xfrm>
            <a:off x="7311174" y="3813622"/>
            <a:ext cx="173409" cy="174321"/>
          </a:xfrm>
          <a:prstGeom prst="line">
            <a:avLst/>
          </a:prstGeom>
          <a:noFill/>
          <a:ln w="38100" cap="flat">
            <a:solidFill>
              <a:schemeClr val="accent4">
                <a:hueOff val="-858837"/>
                <a:lumOff val="-9791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7" name="Forma"/>
          <p:cNvSpPr/>
          <p:nvPr/>
        </p:nvSpPr>
        <p:spPr>
          <a:xfrm>
            <a:off x="7090302" y="3628366"/>
            <a:ext cx="313163" cy="2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8" name="Forma"/>
          <p:cNvSpPr/>
          <p:nvPr/>
        </p:nvSpPr>
        <p:spPr>
          <a:xfrm>
            <a:off x="2731687" y="3631768"/>
            <a:ext cx="313164" cy="2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9" name="Linea"/>
          <p:cNvSpPr/>
          <p:nvPr/>
        </p:nvSpPr>
        <p:spPr>
          <a:xfrm>
            <a:off x="7466548" y="3988936"/>
            <a:ext cx="3743349" cy="0"/>
          </a:xfrm>
          <a:prstGeom prst="line">
            <a:avLst/>
          </a:prstGeom>
          <a:noFill/>
          <a:ln w="38100" cap="flat">
            <a:solidFill>
              <a:schemeClr val="accent4">
                <a:hueOff val="-858837"/>
                <a:lumOff val="-9791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0" name="Linea"/>
          <p:cNvSpPr/>
          <p:nvPr/>
        </p:nvSpPr>
        <p:spPr>
          <a:xfrm>
            <a:off x="3879831" y="4506280"/>
            <a:ext cx="263418" cy="263417"/>
          </a:xfrm>
          <a:prstGeom prst="line">
            <a:avLst/>
          </a:prstGeom>
          <a:noFill/>
          <a:ln w="38100" cap="flat">
            <a:solidFill>
              <a:schemeClr val="accent4">
                <a:hueOff val="-858837"/>
                <a:lumOff val="-9791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1" name="Forma"/>
          <p:cNvSpPr/>
          <p:nvPr/>
        </p:nvSpPr>
        <p:spPr>
          <a:xfrm>
            <a:off x="11322359" y="4595158"/>
            <a:ext cx="313164" cy="2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2" name="Linea"/>
          <p:cNvSpPr/>
          <p:nvPr/>
        </p:nvSpPr>
        <p:spPr>
          <a:xfrm flipV="1">
            <a:off x="4149954" y="4753452"/>
            <a:ext cx="7313190" cy="0"/>
          </a:xfrm>
          <a:prstGeom prst="line">
            <a:avLst/>
          </a:prstGeom>
          <a:noFill/>
          <a:ln w="38100" cap="flat">
            <a:solidFill>
              <a:schemeClr val="accent4">
                <a:hueOff val="-858837"/>
                <a:lumOff val="-9791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3" name="Linea"/>
          <p:cNvSpPr/>
          <p:nvPr/>
        </p:nvSpPr>
        <p:spPr>
          <a:xfrm>
            <a:off x="4686001" y="5052210"/>
            <a:ext cx="160307" cy="152009"/>
          </a:xfrm>
          <a:prstGeom prst="line">
            <a:avLst/>
          </a:prstGeom>
          <a:noFill/>
          <a:ln w="38100" cap="flat">
            <a:solidFill>
              <a:schemeClr val="accent4">
                <a:hueOff val="-858837"/>
                <a:lumOff val="-9791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4" name="Forma"/>
          <p:cNvSpPr/>
          <p:nvPr/>
        </p:nvSpPr>
        <p:spPr>
          <a:xfrm>
            <a:off x="5144251" y="5395224"/>
            <a:ext cx="313163" cy="2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5" name="Forma"/>
          <p:cNvSpPr/>
          <p:nvPr/>
        </p:nvSpPr>
        <p:spPr>
          <a:xfrm>
            <a:off x="11131922" y="3834764"/>
            <a:ext cx="313164" cy="2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6" name="Linea"/>
          <p:cNvSpPr/>
          <p:nvPr/>
        </p:nvSpPr>
        <p:spPr>
          <a:xfrm flipV="1">
            <a:off x="4834897" y="5196886"/>
            <a:ext cx="5225424" cy="0"/>
          </a:xfrm>
          <a:prstGeom prst="line">
            <a:avLst/>
          </a:prstGeom>
          <a:noFill/>
          <a:ln w="38100" cap="flat">
            <a:solidFill>
              <a:schemeClr val="accent4">
                <a:hueOff val="-858837"/>
                <a:lumOff val="-9791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Linea"/>
          <p:cNvSpPr/>
          <p:nvPr/>
        </p:nvSpPr>
        <p:spPr>
          <a:xfrm>
            <a:off x="13790608" y="5842157"/>
            <a:ext cx="877902" cy="1"/>
          </a:xfrm>
          <a:prstGeom prst="line">
            <a:avLst/>
          </a:prstGeom>
          <a:noFill/>
          <a:ln w="38100" cap="flat">
            <a:solidFill>
              <a:srgbClr val="00206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9" name="Linea"/>
          <p:cNvSpPr/>
          <p:nvPr/>
        </p:nvSpPr>
        <p:spPr>
          <a:xfrm>
            <a:off x="14672729" y="5857838"/>
            <a:ext cx="263417" cy="263417"/>
          </a:xfrm>
          <a:prstGeom prst="line">
            <a:avLst/>
          </a:prstGeom>
          <a:noFill/>
          <a:ln w="38100" cap="flat">
            <a:solidFill>
              <a:srgbClr val="00206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0" name="Documento con layout"/>
          <p:cNvSpPr/>
          <p:nvPr/>
        </p:nvSpPr>
        <p:spPr>
          <a:xfrm>
            <a:off x="13319161" y="5379093"/>
            <a:ext cx="465249" cy="602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4"/>
                  <a:pt x="0" y="164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7"/>
                </a:lnTo>
                <a:cubicBezTo>
                  <a:pt x="21600" y="5865"/>
                  <a:pt x="21567" y="5839"/>
                  <a:pt x="21525" y="5839"/>
                </a:cubicBezTo>
                <a:lnTo>
                  <a:pt x="14257" y="5839"/>
                </a:lnTo>
                <a:cubicBezTo>
                  <a:pt x="14140" y="5839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2"/>
                  <a:pt x="15185" y="5122"/>
                </a:cubicBezTo>
                <a:lnTo>
                  <a:pt x="21419" y="5122"/>
                </a:lnTo>
                <a:cubicBezTo>
                  <a:pt x="21486" y="5122"/>
                  <a:pt x="21519" y="5059"/>
                  <a:pt x="21472" y="5023"/>
                </a:cubicBezTo>
                <a:lnTo>
                  <a:pt x="15100" y="99"/>
                </a:lnTo>
                <a:cubicBezTo>
                  <a:pt x="15077" y="81"/>
                  <a:pt x="15044" y="77"/>
                  <a:pt x="15018" y="86"/>
                </a:cubicBezTo>
                <a:close/>
                <a:moveTo>
                  <a:pt x="4056" y="7813"/>
                </a:moveTo>
                <a:lnTo>
                  <a:pt x="9151" y="7813"/>
                </a:lnTo>
                <a:cubicBezTo>
                  <a:pt x="9263" y="7813"/>
                  <a:pt x="9352" y="7882"/>
                  <a:pt x="9352" y="7968"/>
                </a:cubicBezTo>
                <a:lnTo>
                  <a:pt x="9352" y="11418"/>
                </a:lnTo>
                <a:cubicBezTo>
                  <a:pt x="9352" y="11504"/>
                  <a:pt x="9263" y="11573"/>
                  <a:pt x="9151" y="11573"/>
                </a:cubicBezTo>
                <a:lnTo>
                  <a:pt x="4056" y="11573"/>
                </a:lnTo>
                <a:cubicBezTo>
                  <a:pt x="3945" y="11573"/>
                  <a:pt x="3853" y="11504"/>
                  <a:pt x="3853" y="11418"/>
                </a:cubicBezTo>
                <a:lnTo>
                  <a:pt x="3853" y="7968"/>
                </a:lnTo>
                <a:cubicBezTo>
                  <a:pt x="3853" y="7882"/>
                  <a:pt x="3945" y="7813"/>
                  <a:pt x="4056" y="7813"/>
                </a:cubicBezTo>
                <a:close/>
                <a:moveTo>
                  <a:pt x="11327" y="7813"/>
                </a:moveTo>
                <a:lnTo>
                  <a:pt x="17677" y="7813"/>
                </a:lnTo>
                <a:cubicBezTo>
                  <a:pt x="17715" y="7813"/>
                  <a:pt x="17747" y="7838"/>
                  <a:pt x="17747" y="7868"/>
                </a:cubicBezTo>
                <a:lnTo>
                  <a:pt x="17747" y="8836"/>
                </a:lnTo>
                <a:cubicBezTo>
                  <a:pt x="17747" y="8866"/>
                  <a:pt x="17715" y="8889"/>
                  <a:pt x="17677" y="8889"/>
                </a:cubicBezTo>
                <a:lnTo>
                  <a:pt x="11329" y="8889"/>
                </a:lnTo>
                <a:cubicBezTo>
                  <a:pt x="11291" y="8889"/>
                  <a:pt x="11259" y="8866"/>
                  <a:pt x="11259" y="8836"/>
                </a:cubicBezTo>
                <a:lnTo>
                  <a:pt x="11259" y="7866"/>
                </a:lnTo>
                <a:cubicBezTo>
                  <a:pt x="11259" y="7837"/>
                  <a:pt x="11291" y="7813"/>
                  <a:pt x="11327" y="7813"/>
                </a:cubicBezTo>
                <a:close/>
                <a:moveTo>
                  <a:pt x="4859" y="8530"/>
                </a:moveTo>
                <a:cubicBezTo>
                  <a:pt x="4817" y="8530"/>
                  <a:pt x="4781" y="8558"/>
                  <a:pt x="4781" y="8590"/>
                </a:cubicBezTo>
                <a:lnTo>
                  <a:pt x="4781" y="10798"/>
                </a:lnTo>
                <a:cubicBezTo>
                  <a:pt x="4781" y="10830"/>
                  <a:pt x="4816" y="10855"/>
                  <a:pt x="4859" y="10856"/>
                </a:cubicBezTo>
                <a:lnTo>
                  <a:pt x="8349" y="10856"/>
                </a:lnTo>
                <a:cubicBezTo>
                  <a:pt x="8391" y="10856"/>
                  <a:pt x="8424" y="10830"/>
                  <a:pt x="8424" y="10798"/>
                </a:cubicBezTo>
                <a:lnTo>
                  <a:pt x="8424" y="8590"/>
                </a:lnTo>
                <a:cubicBezTo>
                  <a:pt x="8424" y="8558"/>
                  <a:pt x="8391" y="8530"/>
                  <a:pt x="8349" y="8530"/>
                </a:cubicBezTo>
                <a:lnTo>
                  <a:pt x="4859" y="8530"/>
                </a:lnTo>
                <a:close/>
                <a:moveTo>
                  <a:pt x="11329" y="10498"/>
                </a:moveTo>
                <a:lnTo>
                  <a:pt x="17677" y="10498"/>
                </a:lnTo>
                <a:cubicBezTo>
                  <a:pt x="17715" y="10498"/>
                  <a:pt x="17747" y="10522"/>
                  <a:pt x="17747" y="10552"/>
                </a:cubicBezTo>
                <a:lnTo>
                  <a:pt x="17747" y="11519"/>
                </a:lnTo>
                <a:cubicBezTo>
                  <a:pt x="17747" y="11548"/>
                  <a:pt x="17715" y="11573"/>
                  <a:pt x="17677" y="11573"/>
                </a:cubicBezTo>
                <a:lnTo>
                  <a:pt x="11329" y="11573"/>
                </a:lnTo>
                <a:cubicBezTo>
                  <a:pt x="11291" y="11573"/>
                  <a:pt x="11259" y="11548"/>
                  <a:pt x="11259" y="11519"/>
                </a:cubicBezTo>
                <a:lnTo>
                  <a:pt x="11259" y="10552"/>
                </a:lnTo>
                <a:cubicBezTo>
                  <a:pt x="11259" y="10522"/>
                  <a:pt x="11291" y="10498"/>
                  <a:pt x="11329" y="10498"/>
                </a:cubicBezTo>
                <a:close/>
                <a:moveTo>
                  <a:pt x="3923" y="13182"/>
                </a:moveTo>
                <a:lnTo>
                  <a:pt x="17677" y="13182"/>
                </a:lnTo>
                <a:cubicBezTo>
                  <a:pt x="17715" y="13182"/>
                  <a:pt x="17747" y="13207"/>
                  <a:pt x="17747" y="13236"/>
                </a:cubicBezTo>
                <a:lnTo>
                  <a:pt x="17747" y="14205"/>
                </a:lnTo>
                <a:cubicBezTo>
                  <a:pt x="17747" y="14234"/>
                  <a:pt x="17715" y="14257"/>
                  <a:pt x="17677" y="14257"/>
                </a:cubicBezTo>
                <a:lnTo>
                  <a:pt x="3923" y="14257"/>
                </a:lnTo>
                <a:cubicBezTo>
                  <a:pt x="3885" y="14257"/>
                  <a:pt x="3853" y="14234"/>
                  <a:pt x="3853" y="14205"/>
                </a:cubicBezTo>
                <a:lnTo>
                  <a:pt x="3853" y="13236"/>
                </a:lnTo>
                <a:cubicBezTo>
                  <a:pt x="3853" y="13207"/>
                  <a:pt x="3885" y="13182"/>
                  <a:pt x="3923" y="13182"/>
                </a:cubicBezTo>
                <a:close/>
                <a:moveTo>
                  <a:pt x="3923" y="15866"/>
                </a:moveTo>
                <a:lnTo>
                  <a:pt x="17677" y="15866"/>
                </a:lnTo>
                <a:cubicBezTo>
                  <a:pt x="17715" y="15866"/>
                  <a:pt x="17747" y="15891"/>
                  <a:pt x="17747" y="15920"/>
                </a:cubicBezTo>
                <a:lnTo>
                  <a:pt x="17747" y="16889"/>
                </a:lnTo>
                <a:cubicBezTo>
                  <a:pt x="17747" y="16918"/>
                  <a:pt x="17715" y="16941"/>
                  <a:pt x="17677" y="16941"/>
                </a:cubicBezTo>
                <a:lnTo>
                  <a:pt x="3923" y="16941"/>
                </a:lnTo>
                <a:cubicBezTo>
                  <a:pt x="3885" y="16941"/>
                  <a:pt x="3853" y="16918"/>
                  <a:pt x="3853" y="16889"/>
                </a:cubicBezTo>
                <a:lnTo>
                  <a:pt x="3853" y="15920"/>
                </a:lnTo>
                <a:cubicBezTo>
                  <a:pt x="3853" y="15891"/>
                  <a:pt x="3885" y="15866"/>
                  <a:pt x="3923" y="15866"/>
                </a:cubicBezTo>
                <a:close/>
              </a:path>
            </a:pathLst>
          </a:custGeom>
          <a:solidFill>
            <a:srgbClr val="00206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1" name="Documento con layout"/>
          <p:cNvSpPr/>
          <p:nvPr/>
        </p:nvSpPr>
        <p:spPr>
          <a:xfrm>
            <a:off x="14926234" y="5842012"/>
            <a:ext cx="457286" cy="592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4"/>
                  <a:pt x="0" y="164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7"/>
                </a:lnTo>
                <a:cubicBezTo>
                  <a:pt x="21600" y="5865"/>
                  <a:pt x="21567" y="5839"/>
                  <a:pt x="21525" y="5839"/>
                </a:cubicBezTo>
                <a:lnTo>
                  <a:pt x="14257" y="5839"/>
                </a:lnTo>
                <a:cubicBezTo>
                  <a:pt x="14140" y="5839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2"/>
                  <a:pt x="15185" y="5122"/>
                </a:cubicBezTo>
                <a:lnTo>
                  <a:pt x="21419" y="5122"/>
                </a:lnTo>
                <a:cubicBezTo>
                  <a:pt x="21486" y="5122"/>
                  <a:pt x="21519" y="5059"/>
                  <a:pt x="21472" y="5023"/>
                </a:cubicBezTo>
                <a:lnTo>
                  <a:pt x="15100" y="99"/>
                </a:lnTo>
                <a:cubicBezTo>
                  <a:pt x="15077" y="81"/>
                  <a:pt x="15044" y="77"/>
                  <a:pt x="15018" y="86"/>
                </a:cubicBezTo>
                <a:close/>
                <a:moveTo>
                  <a:pt x="4056" y="7813"/>
                </a:moveTo>
                <a:lnTo>
                  <a:pt x="9151" y="7813"/>
                </a:lnTo>
                <a:cubicBezTo>
                  <a:pt x="9263" y="7813"/>
                  <a:pt x="9352" y="7882"/>
                  <a:pt x="9352" y="7968"/>
                </a:cubicBezTo>
                <a:lnTo>
                  <a:pt x="9352" y="11418"/>
                </a:lnTo>
                <a:cubicBezTo>
                  <a:pt x="9352" y="11504"/>
                  <a:pt x="9263" y="11573"/>
                  <a:pt x="9151" y="11573"/>
                </a:cubicBezTo>
                <a:lnTo>
                  <a:pt x="4056" y="11573"/>
                </a:lnTo>
                <a:cubicBezTo>
                  <a:pt x="3945" y="11573"/>
                  <a:pt x="3853" y="11504"/>
                  <a:pt x="3853" y="11418"/>
                </a:cubicBezTo>
                <a:lnTo>
                  <a:pt x="3853" y="7968"/>
                </a:lnTo>
                <a:cubicBezTo>
                  <a:pt x="3853" y="7882"/>
                  <a:pt x="3945" y="7813"/>
                  <a:pt x="4056" y="7813"/>
                </a:cubicBezTo>
                <a:close/>
                <a:moveTo>
                  <a:pt x="11327" y="7813"/>
                </a:moveTo>
                <a:lnTo>
                  <a:pt x="17677" y="7813"/>
                </a:lnTo>
                <a:cubicBezTo>
                  <a:pt x="17715" y="7813"/>
                  <a:pt x="17747" y="7838"/>
                  <a:pt x="17747" y="7868"/>
                </a:cubicBezTo>
                <a:lnTo>
                  <a:pt x="17747" y="8836"/>
                </a:lnTo>
                <a:cubicBezTo>
                  <a:pt x="17747" y="8866"/>
                  <a:pt x="17715" y="8889"/>
                  <a:pt x="17677" y="8889"/>
                </a:cubicBezTo>
                <a:lnTo>
                  <a:pt x="11329" y="8889"/>
                </a:lnTo>
                <a:cubicBezTo>
                  <a:pt x="11291" y="8889"/>
                  <a:pt x="11259" y="8866"/>
                  <a:pt x="11259" y="8836"/>
                </a:cubicBezTo>
                <a:lnTo>
                  <a:pt x="11259" y="7866"/>
                </a:lnTo>
                <a:cubicBezTo>
                  <a:pt x="11259" y="7837"/>
                  <a:pt x="11291" y="7813"/>
                  <a:pt x="11327" y="7813"/>
                </a:cubicBezTo>
                <a:close/>
                <a:moveTo>
                  <a:pt x="4859" y="8530"/>
                </a:moveTo>
                <a:cubicBezTo>
                  <a:pt x="4817" y="8530"/>
                  <a:pt x="4781" y="8558"/>
                  <a:pt x="4781" y="8590"/>
                </a:cubicBezTo>
                <a:lnTo>
                  <a:pt x="4781" y="10798"/>
                </a:lnTo>
                <a:cubicBezTo>
                  <a:pt x="4781" y="10830"/>
                  <a:pt x="4816" y="10855"/>
                  <a:pt x="4859" y="10856"/>
                </a:cubicBezTo>
                <a:lnTo>
                  <a:pt x="8349" y="10856"/>
                </a:lnTo>
                <a:cubicBezTo>
                  <a:pt x="8391" y="10856"/>
                  <a:pt x="8424" y="10830"/>
                  <a:pt x="8424" y="10798"/>
                </a:cubicBezTo>
                <a:lnTo>
                  <a:pt x="8424" y="8590"/>
                </a:lnTo>
                <a:cubicBezTo>
                  <a:pt x="8424" y="8558"/>
                  <a:pt x="8391" y="8530"/>
                  <a:pt x="8349" y="8530"/>
                </a:cubicBezTo>
                <a:lnTo>
                  <a:pt x="4859" y="8530"/>
                </a:lnTo>
                <a:close/>
                <a:moveTo>
                  <a:pt x="11329" y="10498"/>
                </a:moveTo>
                <a:lnTo>
                  <a:pt x="17677" y="10498"/>
                </a:lnTo>
                <a:cubicBezTo>
                  <a:pt x="17715" y="10498"/>
                  <a:pt x="17747" y="10522"/>
                  <a:pt x="17747" y="10552"/>
                </a:cubicBezTo>
                <a:lnTo>
                  <a:pt x="17747" y="11519"/>
                </a:lnTo>
                <a:cubicBezTo>
                  <a:pt x="17747" y="11548"/>
                  <a:pt x="17715" y="11573"/>
                  <a:pt x="17677" y="11573"/>
                </a:cubicBezTo>
                <a:lnTo>
                  <a:pt x="11329" y="11573"/>
                </a:lnTo>
                <a:cubicBezTo>
                  <a:pt x="11291" y="11573"/>
                  <a:pt x="11259" y="11548"/>
                  <a:pt x="11259" y="11519"/>
                </a:cubicBezTo>
                <a:lnTo>
                  <a:pt x="11259" y="10552"/>
                </a:lnTo>
                <a:cubicBezTo>
                  <a:pt x="11259" y="10522"/>
                  <a:pt x="11291" y="10498"/>
                  <a:pt x="11329" y="10498"/>
                </a:cubicBezTo>
                <a:close/>
                <a:moveTo>
                  <a:pt x="3923" y="13182"/>
                </a:moveTo>
                <a:lnTo>
                  <a:pt x="17677" y="13182"/>
                </a:lnTo>
                <a:cubicBezTo>
                  <a:pt x="17715" y="13182"/>
                  <a:pt x="17747" y="13207"/>
                  <a:pt x="17747" y="13236"/>
                </a:cubicBezTo>
                <a:lnTo>
                  <a:pt x="17747" y="14205"/>
                </a:lnTo>
                <a:cubicBezTo>
                  <a:pt x="17747" y="14234"/>
                  <a:pt x="17715" y="14257"/>
                  <a:pt x="17677" y="14257"/>
                </a:cubicBezTo>
                <a:lnTo>
                  <a:pt x="3923" y="14257"/>
                </a:lnTo>
                <a:cubicBezTo>
                  <a:pt x="3885" y="14257"/>
                  <a:pt x="3853" y="14234"/>
                  <a:pt x="3853" y="14205"/>
                </a:cubicBezTo>
                <a:lnTo>
                  <a:pt x="3853" y="13236"/>
                </a:lnTo>
                <a:cubicBezTo>
                  <a:pt x="3853" y="13207"/>
                  <a:pt x="3885" y="13182"/>
                  <a:pt x="3923" y="13182"/>
                </a:cubicBezTo>
                <a:close/>
                <a:moveTo>
                  <a:pt x="3923" y="15866"/>
                </a:moveTo>
                <a:lnTo>
                  <a:pt x="17677" y="15866"/>
                </a:lnTo>
                <a:cubicBezTo>
                  <a:pt x="17715" y="15866"/>
                  <a:pt x="17747" y="15891"/>
                  <a:pt x="17747" y="15920"/>
                </a:cubicBezTo>
                <a:lnTo>
                  <a:pt x="17747" y="16889"/>
                </a:lnTo>
                <a:cubicBezTo>
                  <a:pt x="17747" y="16918"/>
                  <a:pt x="17715" y="16941"/>
                  <a:pt x="17677" y="16941"/>
                </a:cubicBezTo>
                <a:lnTo>
                  <a:pt x="3923" y="16941"/>
                </a:lnTo>
                <a:cubicBezTo>
                  <a:pt x="3885" y="16941"/>
                  <a:pt x="3853" y="16918"/>
                  <a:pt x="3853" y="16889"/>
                </a:cubicBezTo>
                <a:lnTo>
                  <a:pt x="3853" y="15920"/>
                </a:lnTo>
                <a:cubicBezTo>
                  <a:pt x="3853" y="15891"/>
                  <a:pt x="3885" y="15866"/>
                  <a:pt x="3923" y="15866"/>
                </a:cubicBezTo>
                <a:close/>
              </a:path>
            </a:pathLst>
          </a:custGeom>
          <a:solidFill>
            <a:srgbClr val="00206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2" name="TDR Approved"/>
          <p:cNvSpPr txBox="1"/>
          <p:nvPr/>
        </p:nvSpPr>
        <p:spPr>
          <a:xfrm>
            <a:off x="14148034" y="5555203"/>
            <a:ext cx="2006722" cy="398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TDR Approved</a:t>
            </a:r>
          </a:p>
        </p:txBody>
      </p:sp>
      <p:sp>
        <p:nvSpPr>
          <p:cNvPr id="493" name="Cerchio"/>
          <p:cNvSpPr/>
          <p:nvPr/>
        </p:nvSpPr>
        <p:spPr>
          <a:xfrm>
            <a:off x="15168993" y="3263244"/>
            <a:ext cx="217175" cy="209993"/>
          </a:xfrm>
          <a:prstGeom prst="ellipse">
            <a:avLst/>
          </a:pr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4" name="Cerchio"/>
          <p:cNvSpPr/>
          <p:nvPr/>
        </p:nvSpPr>
        <p:spPr>
          <a:xfrm>
            <a:off x="1454385" y="3272211"/>
            <a:ext cx="217175" cy="209993"/>
          </a:xfrm>
          <a:prstGeom prst="ellipse">
            <a:avLst/>
          </a:pr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5" name="Forma"/>
          <p:cNvSpPr/>
          <p:nvPr/>
        </p:nvSpPr>
        <p:spPr>
          <a:xfrm>
            <a:off x="9971281" y="5061922"/>
            <a:ext cx="313164" cy="2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6" name="Plasma technology validated"/>
          <p:cNvSpPr txBox="1"/>
          <p:nvPr/>
        </p:nvSpPr>
        <p:spPr>
          <a:xfrm>
            <a:off x="8612594" y="4845396"/>
            <a:ext cx="2991723" cy="4102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Plasma </a:t>
            </a:r>
            <a:r>
              <a:rPr lang="it-IT" sz="1400"/>
              <a:t>design</a:t>
            </a:r>
            <a:r>
              <a:rPr sz="1400"/>
              <a:t> validated</a:t>
            </a:r>
          </a:p>
        </p:txBody>
      </p:sp>
      <p:sp>
        <p:nvSpPr>
          <p:cNvPr id="497" name="Linea"/>
          <p:cNvSpPr/>
          <p:nvPr/>
        </p:nvSpPr>
        <p:spPr>
          <a:xfrm flipV="1">
            <a:off x="5507966" y="5722661"/>
            <a:ext cx="7074862" cy="0"/>
          </a:xfrm>
          <a:prstGeom prst="line">
            <a:avLst/>
          </a:prstGeom>
          <a:noFill/>
          <a:ln w="38100" cap="flat">
            <a:solidFill>
              <a:schemeClr val="accent4">
                <a:hueOff val="-858837"/>
                <a:lumOff val="-9791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8" name="Linea"/>
          <p:cNvSpPr/>
          <p:nvPr/>
        </p:nvSpPr>
        <p:spPr>
          <a:xfrm>
            <a:off x="5355824" y="5580958"/>
            <a:ext cx="167277" cy="166926"/>
          </a:xfrm>
          <a:prstGeom prst="line">
            <a:avLst/>
          </a:prstGeom>
          <a:noFill/>
          <a:ln w="38100" cap="flat">
            <a:solidFill>
              <a:schemeClr val="accent4">
                <a:hueOff val="-858837"/>
                <a:lumOff val="-9791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9" name="Forma"/>
          <p:cNvSpPr/>
          <p:nvPr/>
        </p:nvSpPr>
        <p:spPr>
          <a:xfrm>
            <a:off x="12454287" y="5555881"/>
            <a:ext cx="313163" cy="291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0" name="Final design FEL"/>
          <p:cNvSpPr txBox="1"/>
          <p:nvPr/>
        </p:nvSpPr>
        <p:spPr>
          <a:xfrm>
            <a:off x="10685051" y="5736598"/>
            <a:ext cx="2597424" cy="4102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Final design FEL</a:t>
            </a:r>
          </a:p>
        </p:txBody>
      </p:sp>
      <p:pic>
        <p:nvPicPr>
          <p:cNvPr id="502" name="Picture 7" descr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Ovale"/>
          <p:cNvSpPr/>
          <p:nvPr/>
        </p:nvSpPr>
        <p:spPr>
          <a:xfrm>
            <a:off x="20018180" y="8160886"/>
            <a:ext cx="217175" cy="175767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4" name="Ovale"/>
          <p:cNvSpPr/>
          <p:nvPr/>
        </p:nvSpPr>
        <p:spPr>
          <a:xfrm>
            <a:off x="1330637" y="8134800"/>
            <a:ext cx="217175" cy="175766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5" name="Building design &amp; construction"/>
          <p:cNvSpPr txBox="1"/>
          <p:nvPr/>
        </p:nvSpPr>
        <p:spPr>
          <a:xfrm>
            <a:off x="3411192" y="7803701"/>
            <a:ext cx="4448390" cy="4660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Building design &amp; construction</a:t>
            </a:r>
          </a:p>
        </p:txBody>
      </p:sp>
      <p:sp>
        <p:nvSpPr>
          <p:cNvPr id="506" name="Linea"/>
          <p:cNvSpPr/>
          <p:nvPr/>
        </p:nvSpPr>
        <p:spPr>
          <a:xfrm>
            <a:off x="1471535" y="8228058"/>
            <a:ext cx="18572106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7" name="Forma"/>
          <p:cNvSpPr/>
          <p:nvPr/>
        </p:nvSpPr>
        <p:spPr>
          <a:xfrm>
            <a:off x="19895737" y="10665099"/>
            <a:ext cx="447584" cy="40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3">
              <a:hueOff val="362282"/>
              <a:satOff val="31803"/>
              <a:lumOff val="-18242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8" name="Building ready"/>
          <p:cNvSpPr txBox="1"/>
          <p:nvPr/>
        </p:nvSpPr>
        <p:spPr>
          <a:xfrm>
            <a:off x="19884724" y="10737938"/>
            <a:ext cx="2206959" cy="333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Building ready</a:t>
            </a:r>
          </a:p>
        </p:txBody>
      </p:sp>
      <p:sp>
        <p:nvSpPr>
          <p:cNvPr id="509" name="Implementation"/>
          <p:cNvSpPr txBox="1"/>
          <p:nvPr/>
        </p:nvSpPr>
        <p:spPr>
          <a:xfrm>
            <a:off x="17597320" y="10276901"/>
            <a:ext cx="2206958" cy="274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Implementation</a:t>
            </a:r>
          </a:p>
        </p:txBody>
      </p:sp>
      <p:sp>
        <p:nvSpPr>
          <p:cNvPr id="510" name="Tender"/>
          <p:cNvSpPr txBox="1"/>
          <p:nvPr/>
        </p:nvSpPr>
        <p:spPr>
          <a:xfrm>
            <a:off x="16223858" y="10102388"/>
            <a:ext cx="2206958" cy="274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Tender</a:t>
            </a:r>
          </a:p>
        </p:txBody>
      </p:sp>
      <p:sp>
        <p:nvSpPr>
          <p:cNvPr id="511" name="Utilities executive design"/>
          <p:cNvSpPr txBox="1"/>
          <p:nvPr/>
        </p:nvSpPr>
        <p:spPr>
          <a:xfrm>
            <a:off x="14233342" y="9933044"/>
            <a:ext cx="2206958" cy="471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Utilities executive design</a:t>
            </a:r>
          </a:p>
        </p:txBody>
      </p:sp>
      <p:sp>
        <p:nvSpPr>
          <p:cNvPr id="512" name="Linea"/>
          <p:cNvSpPr/>
          <p:nvPr/>
        </p:nvSpPr>
        <p:spPr>
          <a:xfrm>
            <a:off x="13905749" y="9881733"/>
            <a:ext cx="2726504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  <a:headEnd type="oval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3" name="Linea"/>
          <p:cNvSpPr/>
          <p:nvPr/>
        </p:nvSpPr>
        <p:spPr>
          <a:xfrm flipH="1" flipV="1">
            <a:off x="16604047" y="9880871"/>
            <a:ext cx="226804" cy="189838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4" name="Linea"/>
          <p:cNvSpPr/>
          <p:nvPr/>
        </p:nvSpPr>
        <p:spPr>
          <a:xfrm>
            <a:off x="16825541" y="10066840"/>
            <a:ext cx="1170027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5" name="Linea"/>
          <p:cNvSpPr/>
          <p:nvPr/>
        </p:nvSpPr>
        <p:spPr>
          <a:xfrm flipH="1" flipV="1">
            <a:off x="17985294" y="10070329"/>
            <a:ext cx="226804" cy="189837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6" name="Linea"/>
          <p:cNvSpPr/>
          <p:nvPr/>
        </p:nvSpPr>
        <p:spPr>
          <a:xfrm>
            <a:off x="18169046" y="10245843"/>
            <a:ext cx="1170027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7" name="Linea"/>
          <p:cNvSpPr/>
          <p:nvPr/>
        </p:nvSpPr>
        <p:spPr>
          <a:xfrm flipH="1" flipV="1">
            <a:off x="19325453" y="10240169"/>
            <a:ext cx="226804" cy="189838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8" name="Linea"/>
          <p:cNvSpPr/>
          <p:nvPr/>
        </p:nvSpPr>
        <p:spPr>
          <a:xfrm>
            <a:off x="19513047" y="10417553"/>
            <a:ext cx="622288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9" name="Linea"/>
          <p:cNvSpPr/>
          <p:nvPr/>
        </p:nvSpPr>
        <p:spPr>
          <a:xfrm flipV="1">
            <a:off x="20115817" y="10399856"/>
            <a:ext cx="1" cy="408517"/>
          </a:xfrm>
          <a:prstGeom prst="line">
            <a:avLst/>
          </a:prstGeom>
          <a:noFill/>
          <a:ln w="12700" cap="flat">
            <a:solidFill>
              <a:schemeClr val="accent3">
                <a:hueOff val="362282"/>
                <a:satOff val="31803"/>
                <a:lumOff val="-18242"/>
              </a:schemeClr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0" name="Acceptance"/>
          <p:cNvSpPr txBox="1"/>
          <p:nvPr/>
        </p:nvSpPr>
        <p:spPr>
          <a:xfrm>
            <a:off x="18520930" y="10443035"/>
            <a:ext cx="2206958" cy="274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Acceptance</a:t>
            </a:r>
          </a:p>
        </p:txBody>
      </p:sp>
      <p:sp>
        <p:nvSpPr>
          <p:cNvPr id="521" name="Ovale"/>
          <p:cNvSpPr/>
          <p:nvPr/>
        </p:nvSpPr>
        <p:spPr>
          <a:xfrm>
            <a:off x="20007231" y="10320408"/>
            <a:ext cx="217175" cy="175767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2" name="Linea"/>
          <p:cNvSpPr/>
          <p:nvPr/>
        </p:nvSpPr>
        <p:spPr>
          <a:xfrm>
            <a:off x="1499998" y="8558613"/>
            <a:ext cx="2937133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3" name="Linea"/>
          <p:cNvSpPr/>
          <p:nvPr/>
        </p:nvSpPr>
        <p:spPr>
          <a:xfrm flipH="1" flipV="1">
            <a:off x="4426271" y="8554813"/>
            <a:ext cx="226804" cy="189838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4" name="Linea"/>
          <p:cNvSpPr/>
          <p:nvPr/>
        </p:nvSpPr>
        <p:spPr>
          <a:xfrm>
            <a:off x="4634546" y="8736742"/>
            <a:ext cx="2688817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5" name="Linea"/>
          <p:cNvSpPr/>
          <p:nvPr/>
        </p:nvSpPr>
        <p:spPr>
          <a:xfrm>
            <a:off x="5338276" y="9419681"/>
            <a:ext cx="2148098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  <a:alpha val="80000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6" name="Final design"/>
          <p:cNvSpPr txBox="1"/>
          <p:nvPr/>
        </p:nvSpPr>
        <p:spPr>
          <a:xfrm>
            <a:off x="1984757" y="8295231"/>
            <a:ext cx="1474580" cy="274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Final design</a:t>
            </a:r>
          </a:p>
        </p:txBody>
      </p:sp>
      <p:sp>
        <p:nvSpPr>
          <p:cNvPr id="527" name="Permitting Request"/>
          <p:cNvSpPr txBox="1"/>
          <p:nvPr/>
        </p:nvSpPr>
        <p:spPr>
          <a:xfrm>
            <a:off x="4883786" y="8491209"/>
            <a:ext cx="2230347" cy="274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Permitting Request</a:t>
            </a:r>
          </a:p>
        </p:txBody>
      </p:sp>
      <p:sp>
        <p:nvSpPr>
          <p:cNvPr id="528" name="Linea"/>
          <p:cNvSpPr/>
          <p:nvPr/>
        </p:nvSpPr>
        <p:spPr>
          <a:xfrm flipH="1" flipV="1">
            <a:off x="7310273" y="8738876"/>
            <a:ext cx="226803" cy="189838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9" name="Linea"/>
          <p:cNvSpPr/>
          <p:nvPr/>
        </p:nvSpPr>
        <p:spPr>
          <a:xfrm>
            <a:off x="7505532" y="8921740"/>
            <a:ext cx="917725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0" name="Linea"/>
          <p:cNvSpPr/>
          <p:nvPr/>
        </p:nvSpPr>
        <p:spPr>
          <a:xfrm flipH="1" flipV="1">
            <a:off x="8393225" y="8915894"/>
            <a:ext cx="226804" cy="189837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1" name="Linea"/>
          <p:cNvSpPr/>
          <p:nvPr/>
        </p:nvSpPr>
        <p:spPr>
          <a:xfrm>
            <a:off x="8609037" y="9103567"/>
            <a:ext cx="758220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2" name="Linea"/>
          <p:cNvSpPr/>
          <p:nvPr/>
        </p:nvSpPr>
        <p:spPr>
          <a:xfrm flipH="1" flipV="1">
            <a:off x="9357709" y="9103616"/>
            <a:ext cx="226804" cy="189837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3" name="Linea"/>
          <p:cNvSpPr/>
          <p:nvPr/>
        </p:nvSpPr>
        <p:spPr>
          <a:xfrm>
            <a:off x="9578437" y="9297043"/>
            <a:ext cx="2170738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4" name="Linea"/>
          <p:cNvSpPr/>
          <p:nvPr/>
        </p:nvSpPr>
        <p:spPr>
          <a:xfrm flipH="1" flipV="1">
            <a:off x="11737429" y="9297887"/>
            <a:ext cx="226804" cy="189838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5" name="Linea"/>
          <p:cNvSpPr/>
          <p:nvPr/>
        </p:nvSpPr>
        <p:spPr>
          <a:xfrm>
            <a:off x="11928734" y="9485514"/>
            <a:ext cx="8114907" cy="1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6" name="Exec. Design"/>
          <p:cNvSpPr txBox="1"/>
          <p:nvPr/>
        </p:nvSpPr>
        <p:spPr>
          <a:xfrm>
            <a:off x="6989690" y="8668568"/>
            <a:ext cx="2021525" cy="274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Exec. Design</a:t>
            </a:r>
          </a:p>
        </p:txBody>
      </p:sp>
      <p:sp>
        <p:nvSpPr>
          <p:cNvPr id="537" name="Validation"/>
          <p:cNvSpPr txBox="1"/>
          <p:nvPr/>
        </p:nvSpPr>
        <p:spPr>
          <a:xfrm>
            <a:off x="7888736" y="8870093"/>
            <a:ext cx="2139821" cy="274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Validation</a:t>
            </a:r>
          </a:p>
        </p:txBody>
      </p:sp>
      <p:sp>
        <p:nvSpPr>
          <p:cNvPr id="538" name="Tender"/>
          <p:cNvSpPr txBox="1"/>
          <p:nvPr/>
        </p:nvSpPr>
        <p:spPr>
          <a:xfrm>
            <a:off x="9103197" y="9050579"/>
            <a:ext cx="2985591" cy="1898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Tender</a:t>
            </a:r>
          </a:p>
        </p:txBody>
      </p:sp>
      <p:sp>
        <p:nvSpPr>
          <p:cNvPr id="539" name="Ovale"/>
          <p:cNvSpPr/>
          <p:nvPr/>
        </p:nvSpPr>
        <p:spPr>
          <a:xfrm>
            <a:off x="20012584" y="9402769"/>
            <a:ext cx="217175" cy="175767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40" name="Tender for Validation"/>
          <p:cNvSpPr txBox="1"/>
          <p:nvPr/>
        </p:nvSpPr>
        <p:spPr>
          <a:xfrm>
            <a:off x="5089293" y="9040240"/>
            <a:ext cx="2985591" cy="274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Tender for Validation</a:t>
            </a:r>
          </a:p>
        </p:txBody>
      </p:sp>
      <p:sp>
        <p:nvSpPr>
          <p:cNvPr id="541" name="Linea"/>
          <p:cNvSpPr/>
          <p:nvPr/>
        </p:nvSpPr>
        <p:spPr>
          <a:xfrm flipV="1">
            <a:off x="7484442" y="9144794"/>
            <a:ext cx="1045439" cy="276117"/>
          </a:xfrm>
          <a:prstGeom prst="line">
            <a:avLst/>
          </a:prstGeom>
          <a:noFill/>
          <a:ln w="38100" cap="flat">
            <a:solidFill>
              <a:schemeClr val="accent3">
                <a:hueOff val="362282"/>
                <a:satOff val="31803"/>
                <a:lumOff val="-18242"/>
                <a:alpha val="20000"/>
              </a:schemeClr>
            </a:solidFill>
            <a:custDash>
              <a:ds d="200000" sp="200000"/>
            </a:custDash>
            <a:miter lim="400000"/>
            <a:tailEnd type="arrow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42" name="Building Construction"/>
          <p:cNvSpPr txBox="1"/>
          <p:nvPr/>
        </p:nvSpPr>
        <p:spPr>
          <a:xfrm>
            <a:off x="14871425" y="9209761"/>
            <a:ext cx="2985591" cy="274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5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Building Construction</a:t>
            </a:r>
          </a:p>
        </p:txBody>
      </p:sp>
      <p:sp>
        <p:nvSpPr>
          <p:cNvPr id="546" name="Linea"/>
          <p:cNvSpPr/>
          <p:nvPr/>
        </p:nvSpPr>
        <p:spPr>
          <a:xfrm>
            <a:off x="3648553" y="11750955"/>
            <a:ext cx="179099" cy="167429"/>
          </a:xfrm>
          <a:prstGeom prst="line">
            <a:avLst/>
          </a:prstGeom>
          <a:noFill/>
          <a:ln w="38100" cap="flat">
            <a:solidFill>
              <a:schemeClr val="accent5">
                <a:hueOff val="-82419"/>
                <a:satOff val="-9513"/>
                <a:lumOff val="-16343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47" name="Eupraxia-EU TDR"/>
          <p:cNvSpPr txBox="1"/>
          <p:nvPr/>
        </p:nvSpPr>
        <p:spPr>
          <a:xfrm>
            <a:off x="16515113" y="12394217"/>
            <a:ext cx="3198561" cy="582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20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 dirty="0"/>
              <a:t>Eupraxia-EU TDR</a:t>
            </a:r>
            <a:endParaRPr lang="it-IT" sz="1400" dirty="0"/>
          </a:p>
          <a:p>
            <a:r>
              <a:rPr lang="it-IT" sz="1400" dirty="0"/>
              <a:t>&amp; Legal framework</a:t>
            </a:r>
            <a:endParaRPr sz="1400" dirty="0"/>
          </a:p>
        </p:txBody>
      </p:sp>
      <p:sp>
        <p:nvSpPr>
          <p:cNvPr id="548" name="Documento con layout"/>
          <p:cNvSpPr/>
          <p:nvPr/>
        </p:nvSpPr>
        <p:spPr>
          <a:xfrm>
            <a:off x="17056914" y="12421777"/>
            <a:ext cx="403159" cy="488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4"/>
                  <a:pt x="0" y="164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7"/>
                </a:lnTo>
                <a:cubicBezTo>
                  <a:pt x="21600" y="5865"/>
                  <a:pt x="21567" y="5839"/>
                  <a:pt x="21525" y="5839"/>
                </a:cubicBezTo>
                <a:lnTo>
                  <a:pt x="14257" y="5839"/>
                </a:lnTo>
                <a:cubicBezTo>
                  <a:pt x="14140" y="5839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2"/>
                  <a:pt x="15185" y="5122"/>
                </a:cubicBezTo>
                <a:lnTo>
                  <a:pt x="21419" y="5122"/>
                </a:lnTo>
                <a:cubicBezTo>
                  <a:pt x="21486" y="5122"/>
                  <a:pt x="21519" y="5059"/>
                  <a:pt x="21472" y="5023"/>
                </a:cubicBezTo>
                <a:lnTo>
                  <a:pt x="15100" y="99"/>
                </a:lnTo>
                <a:cubicBezTo>
                  <a:pt x="15077" y="81"/>
                  <a:pt x="15044" y="77"/>
                  <a:pt x="15018" y="86"/>
                </a:cubicBezTo>
                <a:close/>
                <a:moveTo>
                  <a:pt x="4056" y="7813"/>
                </a:moveTo>
                <a:lnTo>
                  <a:pt x="9151" y="7813"/>
                </a:lnTo>
                <a:cubicBezTo>
                  <a:pt x="9263" y="7813"/>
                  <a:pt x="9352" y="7882"/>
                  <a:pt x="9352" y="7968"/>
                </a:cubicBezTo>
                <a:lnTo>
                  <a:pt x="9352" y="11418"/>
                </a:lnTo>
                <a:cubicBezTo>
                  <a:pt x="9352" y="11504"/>
                  <a:pt x="9263" y="11573"/>
                  <a:pt x="9151" y="11573"/>
                </a:cubicBezTo>
                <a:lnTo>
                  <a:pt x="4056" y="11573"/>
                </a:lnTo>
                <a:cubicBezTo>
                  <a:pt x="3945" y="11573"/>
                  <a:pt x="3853" y="11504"/>
                  <a:pt x="3853" y="11418"/>
                </a:cubicBezTo>
                <a:lnTo>
                  <a:pt x="3853" y="7968"/>
                </a:lnTo>
                <a:cubicBezTo>
                  <a:pt x="3853" y="7882"/>
                  <a:pt x="3945" y="7813"/>
                  <a:pt x="4056" y="7813"/>
                </a:cubicBezTo>
                <a:close/>
                <a:moveTo>
                  <a:pt x="11327" y="7813"/>
                </a:moveTo>
                <a:lnTo>
                  <a:pt x="17677" y="7813"/>
                </a:lnTo>
                <a:cubicBezTo>
                  <a:pt x="17715" y="7813"/>
                  <a:pt x="17747" y="7838"/>
                  <a:pt x="17747" y="7868"/>
                </a:cubicBezTo>
                <a:lnTo>
                  <a:pt x="17747" y="8836"/>
                </a:lnTo>
                <a:cubicBezTo>
                  <a:pt x="17747" y="8866"/>
                  <a:pt x="17715" y="8889"/>
                  <a:pt x="17677" y="8889"/>
                </a:cubicBezTo>
                <a:lnTo>
                  <a:pt x="11329" y="8889"/>
                </a:lnTo>
                <a:cubicBezTo>
                  <a:pt x="11291" y="8889"/>
                  <a:pt x="11259" y="8866"/>
                  <a:pt x="11259" y="8836"/>
                </a:cubicBezTo>
                <a:lnTo>
                  <a:pt x="11259" y="7866"/>
                </a:lnTo>
                <a:cubicBezTo>
                  <a:pt x="11259" y="7837"/>
                  <a:pt x="11291" y="7813"/>
                  <a:pt x="11327" y="7813"/>
                </a:cubicBezTo>
                <a:close/>
                <a:moveTo>
                  <a:pt x="4859" y="8530"/>
                </a:moveTo>
                <a:cubicBezTo>
                  <a:pt x="4817" y="8530"/>
                  <a:pt x="4781" y="8558"/>
                  <a:pt x="4781" y="8590"/>
                </a:cubicBezTo>
                <a:lnTo>
                  <a:pt x="4781" y="10798"/>
                </a:lnTo>
                <a:cubicBezTo>
                  <a:pt x="4781" y="10830"/>
                  <a:pt x="4816" y="10855"/>
                  <a:pt x="4859" y="10856"/>
                </a:cubicBezTo>
                <a:lnTo>
                  <a:pt x="8349" y="10856"/>
                </a:lnTo>
                <a:cubicBezTo>
                  <a:pt x="8391" y="10856"/>
                  <a:pt x="8424" y="10830"/>
                  <a:pt x="8424" y="10798"/>
                </a:cubicBezTo>
                <a:lnTo>
                  <a:pt x="8424" y="8590"/>
                </a:lnTo>
                <a:cubicBezTo>
                  <a:pt x="8424" y="8558"/>
                  <a:pt x="8391" y="8530"/>
                  <a:pt x="8349" y="8530"/>
                </a:cubicBezTo>
                <a:lnTo>
                  <a:pt x="4859" y="8530"/>
                </a:lnTo>
                <a:close/>
                <a:moveTo>
                  <a:pt x="11329" y="10498"/>
                </a:moveTo>
                <a:lnTo>
                  <a:pt x="17677" y="10498"/>
                </a:lnTo>
                <a:cubicBezTo>
                  <a:pt x="17715" y="10498"/>
                  <a:pt x="17747" y="10522"/>
                  <a:pt x="17747" y="10552"/>
                </a:cubicBezTo>
                <a:lnTo>
                  <a:pt x="17747" y="11519"/>
                </a:lnTo>
                <a:cubicBezTo>
                  <a:pt x="17747" y="11548"/>
                  <a:pt x="17715" y="11573"/>
                  <a:pt x="17677" y="11573"/>
                </a:cubicBezTo>
                <a:lnTo>
                  <a:pt x="11329" y="11573"/>
                </a:lnTo>
                <a:cubicBezTo>
                  <a:pt x="11291" y="11573"/>
                  <a:pt x="11259" y="11548"/>
                  <a:pt x="11259" y="11519"/>
                </a:cubicBezTo>
                <a:lnTo>
                  <a:pt x="11259" y="10552"/>
                </a:lnTo>
                <a:cubicBezTo>
                  <a:pt x="11259" y="10522"/>
                  <a:pt x="11291" y="10498"/>
                  <a:pt x="11329" y="10498"/>
                </a:cubicBezTo>
                <a:close/>
                <a:moveTo>
                  <a:pt x="3923" y="13182"/>
                </a:moveTo>
                <a:lnTo>
                  <a:pt x="17677" y="13182"/>
                </a:lnTo>
                <a:cubicBezTo>
                  <a:pt x="17715" y="13182"/>
                  <a:pt x="17747" y="13207"/>
                  <a:pt x="17747" y="13236"/>
                </a:cubicBezTo>
                <a:lnTo>
                  <a:pt x="17747" y="14205"/>
                </a:lnTo>
                <a:cubicBezTo>
                  <a:pt x="17747" y="14234"/>
                  <a:pt x="17715" y="14257"/>
                  <a:pt x="17677" y="14257"/>
                </a:cubicBezTo>
                <a:lnTo>
                  <a:pt x="3923" y="14257"/>
                </a:lnTo>
                <a:cubicBezTo>
                  <a:pt x="3885" y="14257"/>
                  <a:pt x="3853" y="14234"/>
                  <a:pt x="3853" y="14205"/>
                </a:cubicBezTo>
                <a:lnTo>
                  <a:pt x="3853" y="13236"/>
                </a:lnTo>
                <a:cubicBezTo>
                  <a:pt x="3853" y="13207"/>
                  <a:pt x="3885" y="13182"/>
                  <a:pt x="3923" y="13182"/>
                </a:cubicBezTo>
                <a:close/>
                <a:moveTo>
                  <a:pt x="3923" y="15866"/>
                </a:moveTo>
                <a:lnTo>
                  <a:pt x="17677" y="15866"/>
                </a:lnTo>
                <a:cubicBezTo>
                  <a:pt x="17715" y="15866"/>
                  <a:pt x="17747" y="15891"/>
                  <a:pt x="17747" y="15920"/>
                </a:cubicBezTo>
                <a:lnTo>
                  <a:pt x="17747" y="16889"/>
                </a:lnTo>
                <a:cubicBezTo>
                  <a:pt x="17747" y="16918"/>
                  <a:pt x="17715" y="16941"/>
                  <a:pt x="17677" y="16941"/>
                </a:cubicBezTo>
                <a:lnTo>
                  <a:pt x="3923" y="16941"/>
                </a:lnTo>
                <a:cubicBezTo>
                  <a:pt x="3885" y="16941"/>
                  <a:pt x="3853" y="16918"/>
                  <a:pt x="3853" y="16889"/>
                </a:cubicBezTo>
                <a:lnTo>
                  <a:pt x="3853" y="15920"/>
                </a:lnTo>
                <a:cubicBezTo>
                  <a:pt x="3853" y="15891"/>
                  <a:pt x="3885" y="15866"/>
                  <a:pt x="3923" y="15866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49" name="Rettangolo"/>
          <p:cNvSpPr/>
          <p:nvPr/>
        </p:nvSpPr>
        <p:spPr>
          <a:xfrm>
            <a:off x="17168378" y="12185099"/>
            <a:ext cx="15767" cy="398661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0" name="Forma"/>
          <p:cNvSpPr/>
          <p:nvPr/>
        </p:nvSpPr>
        <p:spPr>
          <a:xfrm>
            <a:off x="3171659" y="11501516"/>
            <a:ext cx="525141" cy="4880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1" name="Outcome ESFRI application"/>
          <p:cNvSpPr txBox="1"/>
          <p:nvPr/>
        </p:nvSpPr>
        <p:spPr>
          <a:xfrm>
            <a:off x="2213593" y="12000557"/>
            <a:ext cx="2146594" cy="7035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20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Outcome ESFRI application</a:t>
            </a:r>
          </a:p>
        </p:txBody>
      </p:sp>
      <p:sp>
        <p:nvSpPr>
          <p:cNvPr id="552" name="Application…"/>
          <p:cNvSpPr txBox="1"/>
          <p:nvPr/>
        </p:nvSpPr>
        <p:spPr>
          <a:xfrm>
            <a:off x="3760582" y="11331985"/>
            <a:ext cx="2297824" cy="3532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/>
          <a:p>
            <a:pPr defTabSz="412750">
              <a:defRPr sz="20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1400"/>
              <a:t>Application</a:t>
            </a:r>
          </a:p>
          <a:p>
            <a:pPr defTabSz="412750">
              <a:defRPr sz="20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1400"/>
              <a:t> to </a:t>
            </a:r>
            <a:r>
              <a:rPr sz="1400" err="1"/>
              <a:t>prep.phase</a:t>
            </a:r>
            <a:endParaRPr sz="1400"/>
          </a:p>
        </p:txBody>
      </p:sp>
      <p:sp>
        <p:nvSpPr>
          <p:cNvPr id="553" name="Preparatory phase"/>
          <p:cNvSpPr txBox="1"/>
          <p:nvPr/>
        </p:nvSpPr>
        <p:spPr>
          <a:xfrm>
            <a:off x="8968990" y="11716878"/>
            <a:ext cx="3647913" cy="328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20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 dirty="0"/>
              <a:t>Preparatory phase</a:t>
            </a:r>
          </a:p>
        </p:txBody>
      </p:sp>
      <p:sp>
        <p:nvSpPr>
          <p:cNvPr id="554" name="Linea"/>
          <p:cNvSpPr/>
          <p:nvPr/>
        </p:nvSpPr>
        <p:spPr>
          <a:xfrm>
            <a:off x="3809285" y="11909145"/>
            <a:ext cx="2371724" cy="2513"/>
          </a:xfrm>
          <a:prstGeom prst="line">
            <a:avLst/>
          </a:prstGeom>
          <a:noFill/>
          <a:ln w="38100" cap="flat">
            <a:solidFill>
              <a:schemeClr val="accent5">
                <a:hueOff val="-82419"/>
                <a:satOff val="-9513"/>
                <a:lumOff val="-16343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5" name="Linea"/>
          <p:cNvSpPr/>
          <p:nvPr/>
        </p:nvSpPr>
        <p:spPr>
          <a:xfrm>
            <a:off x="6141997" y="11917357"/>
            <a:ext cx="226242" cy="150415"/>
          </a:xfrm>
          <a:prstGeom prst="line">
            <a:avLst/>
          </a:prstGeom>
          <a:noFill/>
          <a:ln w="38100" cap="flat">
            <a:solidFill>
              <a:schemeClr val="accent5">
                <a:hueOff val="-82419"/>
                <a:satOff val="-9513"/>
                <a:lumOff val="-16343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6" name="Linea"/>
          <p:cNvSpPr/>
          <p:nvPr/>
        </p:nvSpPr>
        <p:spPr>
          <a:xfrm>
            <a:off x="6382651" y="12065521"/>
            <a:ext cx="10711601" cy="30675"/>
          </a:xfrm>
          <a:prstGeom prst="line">
            <a:avLst/>
          </a:prstGeom>
          <a:noFill/>
          <a:ln w="38100" cap="flat">
            <a:solidFill>
              <a:schemeClr val="accent5">
                <a:hueOff val="-82419"/>
                <a:satOff val="-9513"/>
                <a:lumOff val="-16343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7" name="Forma"/>
          <p:cNvSpPr/>
          <p:nvPr/>
        </p:nvSpPr>
        <p:spPr>
          <a:xfrm>
            <a:off x="4669764" y="11815243"/>
            <a:ext cx="232313" cy="207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8" name="Forma"/>
          <p:cNvSpPr/>
          <p:nvPr/>
        </p:nvSpPr>
        <p:spPr>
          <a:xfrm>
            <a:off x="17060803" y="11992238"/>
            <a:ext cx="232313" cy="207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73" name="Raggruppa"/>
          <p:cNvGrpSpPr/>
          <p:nvPr/>
        </p:nvGrpSpPr>
        <p:grpSpPr>
          <a:xfrm>
            <a:off x="9817977" y="6521257"/>
            <a:ext cx="11332073" cy="1079840"/>
            <a:chOff x="0" y="-152912"/>
            <a:chExt cx="11332072" cy="1204983"/>
          </a:xfrm>
        </p:grpSpPr>
        <p:sp>
          <p:nvSpPr>
            <p:cNvPr id="562" name="Ovale"/>
            <p:cNvSpPr/>
            <p:nvPr/>
          </p:nvSpPr>
          <p:spPr>
            <a:xfrm>
              <a:off x="11114896" y="195598"/>
              <a:ext cx="217176" cy="1933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50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3" name="Ovale"/>
            <p:cNvSpPr/>
            <p:nvPr/>
          </p:nvSpPr>
          <p:spPr>
            <a:xfrm>
              <a:off x="0" y="196786"/>
              <a:ext cx="217175" cy="193301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12750">
                <a:defRPr sz="1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72" name="Raggruppa"/>
            <p:cNvGrpSpPr/>
            <p:nvPr/>
          </p:nvGrpSpPr>
          <p:grpSpPr>
            <a:xfrm>
              <a:off x="101238" y="-152912"/>
              <a:ext cx="11145481" cy="1204983"/>
              <a:chOff x="0" y="-152911"/>
              <a:chExt cx="11145480" cy="1204981"/>
            </a:xfrm>
          </p:grpSpPr>
          <p:sp>
            <p:nvSpPr>
              <p:cNvPr id="564" name="Rettangolo"/>
              <p:cNvSpPr/>
              <p:nvPr/>
            </p:nvSpPr>
            <p:spPr>
              <a:xfrm>
                <a:off x="0" y="254344"/>
                <a:ext cx="11145480" cy="119523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12750">
                  <a:defRPr sz="16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65" name="EuPRAXIA@SPARC_LAB Implementation Phase"/>
              <p:cNvSpPr txBox="1"/>
              <p:nvPr/>
            </p:nvSpPr>
            <p:spPr>
              <a:xfrm>
                <a:off x="3118909" y="-152911"/>
                <a:ext cx="6233260" cy="3669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25400" tIns="25400" rIns="25400" bIns="25400" numCol="1" anchor="t">
                <a:noAutofit/>
              </a:bodyPr>
              <a:lstStyle>
                <a:lvl1pPr defTabSz="412750">
                  <a:defRPr sz="2000"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sz="2400" b="1" err="1"/>
                  <a:t>EuPRAXIA@SPARC_LAB</a:t>
                </a:r>
                <a:r>
                  <a:rPr sz="2400" b="1"/>
                  <a:t> Implementation Phase</a:t>
                </a:r>
              </a:p>
            </p:txBody>
          </p:sp>
          <p:sp>
            <p:nvSpPr>
              <p:cNvPr id="566" name="Planning"/>
              <p:cNvSpPr txBox="1"/>
              <p:nvPr/>
            </p:nvSpPr>
            <p:spPr>
              <a:xfrm>
                <a:off x="919860" y="338892"/>
                <a:ext cx="2006721" cy="3022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25400" tIns="25400" rIns="25400" bIns="25400" numCol="1" anchor="t">
                <a:noAutofit/>
              </a:bodyPr>
              <a:lstStyle>
                <a:lvl1pPr defTabSz="412750">
                  <a:defRPr sz="1700"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sz="1400"/>
                  <a:t>Planning</a:t>
                </a:r>
              </a:p>
            </p:txBody>
          </p:sp>
          <p:sp>
            <p:nvSpPr>
              <p:cNvPr id="567" name="Procurement"/>
              <p:cNvSpPr txBox="1"/>
              <p:nvPr/>
            </p:nvSpPr>
            <p:spPr>
              <a:xfrm>
                <a:off x="4977194" y="531600"/>
                <a:ext cx="2006722" cy="3022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25400" tIns="25400" rIns="25400" bIns="25400" numCol="1" anchor="t">
                <a:noAutofit/>
              </a:bodyPr>
              <a:lstStyle>
                <a:lvl1pPr defTabSz="412750">
                  <a:defRPr sz="1700"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sz="1400"/>
                  <a:t>Procurement</a:t>
                </a:r>
              </a:p>
            </p:txBody>
          </p:sp>
          <p:sp>
            <p:nvSpPr>
              <p:cNvPr id="568" name="Implementation"/>
              <p:cNvSpPr txBox="1"/>
              <p:nvPr/>
            </p:nvSpPr>
            <p:spPr>
              <a:xfrm>
                <a:off x="8510055" y="735392"/>
                <a:ext cx="2006721" cy="3022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25400" tIns="25400" rIns="25400" bIns="25400" numCol="1" anchor="t">
                <a:noAutofit/>
              </a:bodyPr>
              <a:lstStyle>
                <a:lvl1pPr defTabSz="412750">
                  <a:defRPr sz="1700">
                    <a:solidFill>
                      <a:srgbClr val="2D364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lvl1pPr>
              </a:lstStyle>
              <a:p>
                <a:r>
                  <a:rPr sz="1400"/>
                  <a:t>Implementation</a:t>
                </a:r>
                <a:r>
                  <a:t> </a:t>
                </a:r>
              </a:p>
            </p:txBody>
          </p:sp>
          <p:sp>
            <p:nvSpPr>
              <p:cNvPr id="569" name="Linea"/>
              <p:cNvSpPr/>
              <p:nvPr/>
            </p:nvSpPr>
            <p:spPr>
              <a:xfrm>
                <a:off x="7039764" y="1052069"/>
                <a:ext cx="4060809" cy="1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miter lim="400000"/>
                <a:headEnd type="oval" w="med" len="sm"/>
                <a:tailEnd type="oval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70" name="Linea"/>
              <p:cNvSpPr/>
              <p:nvPr/>
            </p:nvSpPr>
            <p:spPr>
              <a:xfrm>
                <a:off x="109111" y="658764"/>
                <a:ext cx="4060808" cy="1"/>
              </a:xfrm>
              <a:prstGeom prst="line">
                <a:avLst/>
              </a:prstGeom>
              <a:noFill/>
              <a:ln w="38100" cap="rnd">
                <a:solidFill>
                  <a:schemeClr val="accent4"/>
                </a:solidFill>
                <a:prstDash val="solid"/>
                <a:miter lim="400000"/>
                <a:headEnd type="oval" w="med" len="sm"/>
                <a:tailEnd type="oval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71" name="Linea"/>
              <p:cNvSpPr/>
              <p:nvPr/>
            </p:nvSpPr>
            <p:spPr>
              <a:xfrm>
                <a:off x="4184385" y="858314"/>
                <a:ext cx="4060808" cy="1"/>
              </a:xfrm>
              <a:prstGeom prst="line">
                <a:avLst/>
              </a:prstGeom>
              <a:noFill/>
              <a:ln w="38100" cap="flat">
                <a:solidFill>
                  <a:schemeClr val="accent4"/>
                </a:solidFill>
                <a:prstDash val="solid"/>
                <a:miter lim="400000"/>
                <a:headEnd type="oval" w="med" len="sm"/>
                <a:tailEnd type="oval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82BEA-810F-4F38-9A79-B425899422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24</a:t>
            </a:fld>
            <a:endParaRPr lang="it-IT"/>
          </a:p>
        </p:txBody>
      </p:sp>
      <p:sp>
        <p:nvSpPr>
          <p:cNvPr id="148" name="Forma">
            <a:extLst>
              <a:ext uri="{FF2B5EF4-FFF2-40B4-BE49-F238E27FC236}">
                <a16:creationId xmlns:a16="http://schemas.microsoft.com/office/drawing/2014/main" id="{0BFCFAE3-6114-C6EF-572F-62FBB4F13B01}"/>
              </a:ext>
            </a:extLst>
          </p:cNvPr>
          <p:cNvSpPr/>
          <p:nvPr/>
        </p:nvSpPr>
        <p:spPr>
          <a:xfrm>
            <a:off x="3688816" y="4332435"/>
            <a:ext cx="313163" cy="2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9" name="X-Band technology validated">
            <a:extLst>
              <a:ext uri="{FF2B5EF4-FFF2-40B4-BE49-F238E27FC236}">
                <a16:creationId xmlns:a16="http://schemas.microsoft.com/office/drawing/2014/main" id="{D13578A0-C3CB-FAC4-B932-0D8D2CDE0560}"/>
              </a:ext>
            </a:extLst>
          </p:cNvPr>
          <p:cNvSpPr txBox="1"/>
          <p:nvPr/>
        </p:nvSpPr>
        <p:spPr>
          <a:xfrm>
            <a:off x="814349" y="4315402"/>
            <a:ext cx="3253317" cy="2482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sz="1400"/>
              <a:t>1° X-Band Station </a:t>
            </a:r>
            <a:r>
              <a:rPr lang="it-IT" sz="1400" err="1"/>
              <a:t>commissioned</a:t>
            </a:r>
            <a:endParaRPr sz="1400"/>
          </a:p>
        </p:txBody>
      </p:sp>
      <p:sp>
        <p:nvSpPr>
          <p:cNvPr id="150" name="X-Band technology validated">
            <a:extLst>
              <a:ext uri="{FF2B5EF4-FFF2-40B4-BE49-F238E27FC236}">
                <a16:creationId xmlns:a16="http://schemas.microsoft.com/office/drawing/2014/main" id="{FB6F369F-BD67-2E2C-B5BD-FD9D11ABCE94}"/>
              </a:ext>
            </a:extLst>
          </p:cNvPr>
          <p:cNvSpPr txBox="1"/>
          <p:nvPr/>
        </p:nvSpPr>
        <p:spPr>
          <a:xfrm>
            <a:off x="4909494" y="4530980"/>
            <a:ext cx="4471018" cy="244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sz="1000" i="1"/>
              <a:t>TEX activities and </a:t>
            </a:r>
            <a:r>
              <a:rPr lang="it-IT" sz="1000" i="1" err="1"/>
              <a:t>kystron</a:t>
            </a:r>
            <a:r>
              <a:rPr lang="it-IT" sz="1000" i="1"/>
              <a:t> procurement</a:t>
            </a:r>
            <a:endParaRPr sz="1000" i="1"/>
          </a:p>
        </p:txBody>
      </p:sp>
      <p:sp>
        <p:nvSpPr>
          <p:cNvPr id="151" name="Forma">
            <a:extLst>
              <a:ext uri="{FF2B5EF4-FFF2-40B4-BE49-F238E27FC236}">
                <a16:creationId xmlns:a16="http://schemas.microsoft.com/office/drawing/2014/main" id="{2255FCB3-7D3E-A115-8DD9-6B5EF21F2E06}"/>
              </a:ext>
            </a:extLst>
          </p:cNvPr>
          <p:cNvSpPr/>
          <p:nvPr/>
        </p:nvSpPr>
        <p:spPr>
          <a:xfrm>
            <a:off x="4468116" y="4845870"/>
            <a:ext cx="313163" cy="2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2" name="X-Band technology validated">
            <a:extLst>
              <a:ext uri="{FF2B5EF4-FFF2-40B4-BE49-F238E27FC236}">
                <a16:creationId xmlns:a16="http://schemas.microsoft.com/office/drawing/2014/main" id="{67860EE1-8886-AAF7-7296-0B61613CA879}"/>
              </a:ext>
            </a:extLst>
          </p:cNvPr>
          <p:cNvSpPr txBox="1"/>
          <p:nvPr/>
        </p:nvSpPr>
        <p:spPr>
          <a:xfrm>
            <a:off x="1938419" y="4849278"/>
            <a:ext cx="3253317" cy="2243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sz="1400"/>
              <a:t>Long </a:t>
            </a:r>
            <a:r>
              <a:rPr lang="it-IT" sz="1400" err="1"/>
              <a:t>capillary</a:t>
            </a:r>
            <a:r>
              <a:rPr lang="it-IT" sz="1400"/>
              <a:t> </a:t>
            </a:r>
            <a:r>
              <a:rPr lang="it-IT" sz="1400" err="1"/>
              <a:t>prototype</a:t>
            </a:r>
            <a:endParaRPr sz="1400"/>
          </a:p>
        </p:txBody>
      </p:sp>
      <p:sp>
        <p:nvSpPr>
          <p:cNvPr id="153" name="X-Band technology validated">
            <a:extLst>
              <a:ext uri="{FF2B5EF4-FFF2-40B4-BE49-F238E27FC236}">
                <a16:creationId xmlns:a16="http://schemas.microsoft.com/office/drawing/2014/main" id="{394C8D74-9B6B-847C-F995-C71C49297277}"/>
              </a:ext>
            </a:extLst>
          </p:cNvPr>
          <p:cNvSpPr txBox="1"/>
          <p:nvPr/>
        </p:nvSpPr>
        <p:spPr>
          <a:xfrm>
            <a:off x="5022868" y="4959610"/>
            <a:ext cx="4471018" cy="244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sz="1000" i="1"/>
              <a:t>Plasma </a:t>
            </a:r>
            <a:r>
              <a:rPr lang="it-IT" sz="1000" i="1" err="1"/>
              <a:t>module</a:t>
            </a:r>
            <a:r>
              <a:rPr lang="it-IT" sz="1000" i="1"/>
              <a:t> </a:t>
            </a:r>
            <a:r>
              <a:rPr lang="it-IT" sz="1000" i="1" err="1"/>
              <a:t>optimization</a:t>
            </a:r>
            <a:r>
              <a:rPr lang="it-IT" sz="1000" i="1"/>
              <a:t> and matching </a:t>
            </a:r>
            <a:r>
              <a:rPr lang="it-IT" sz="1000" i="1" err="1"/>
              <a:t>optics</a:t>
            </a:r>
            <a:r>
              <a:rPr lang="it-IT" sz="1000" i="1"/>
              <a:t> design</a:t>
            </a:r>
            <a:endParaRPr sz="1000" i="1"/>
          </a:p>
        </p:txBody>
      </p:sp>
      <p:sp>
        <p:nvSpPr>
          <p:cNvPr id="154" name="X-Band technology validated">
            <a:extLst>
              <a:ext uri="{FF2B5EF4-FFF2-40B4-BE49-F238E27FC236}">
                <a16:creationId xmlns:a16="http://schemas.microsoft.com/office/drawing/2014/main" id="{E33AA076-07F2-9C4E-823C-E0B30A51A984}"/>
              </a:ext>
            </a:extLst>
          </p:cNvPr>
          <p:cNvSpPr txBox="1"/>
          <p:nvPr/>
        </p:nvSpPr>
        <p:spPr>
          <a:xfrm>
            <a:off x="7703586" y="3971861"/>
            <a:ext cx="3496039" cy="222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sz="1000" i="1" err="1"/>
              <a:t>Sensitivity</a:t>
            </a:r>
            <a:r>
              <a:rPr lang="it-IT" sz="1000" i="1"/>
              <a:t> </a:t>
            </a:r>
            <a:r>
              <a:rPr lang="it-IT" sz="1000" i="1" err="1"/>
              <a:t>analysis</a:t>
            </a:r>
            <a:r>
              <a:rPr lang="it-IT" sz="1000" i="1"/>
              <a:t> and system </a:t>
            </a:r>
            <a:r>
              <a:rPr lang="it-IT" sz="1000" i="1" err="1"/>
              <a:t>requirements</a:t>
            </a:r>
            <a:endParaRPr sz="1000" i="1"/>
          </a:p>
        </p:txBody>
      </p:sp>
      <p:sp>
        <p:nvSpPr>
          <p:cNvPr id="155" name="X-Band technology validated">
            <a:extLst>
              <a:ext uri="{FF2B5EF4-FFF2-40B4-BE49-F238E27FC236}">
                <a16:creationId xmlns:a16="http://schemas.microsoft.com/office/drawing/2014/main" id="{265916F6-B598-8753-1D76-653568DC50D5}"/>
              </a:ext>
            </a:extLst>
          </p:cNvPr>
          <p:cNvSpPr txBox="1"/>
          <p:nvPr/>
        </p:nvSpPr>
        <p:spPr>
          <a:xfrm>
            <a:off x="4391017" y="3856113"/>
            <a:ext cx="1689980" cy="120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sz="1000" i="1"/>
              <a:t>Layout studies</a:t>
            </a:r>
            <a:endParaRPr sz="1000" i="1"/>
          </a:p>
        </p:txBody>
      </p:sp>
      <p:sp>
        <p:nvSpPr>
          <p:cNvPr id="156" name="Linea">
            <a:extLst>
              <a:ext uri="{FF2B5EF4-FFF2-40B4-BE49-F238E27FC236}">
                <a16:creationId xmlns:a16="http://schemas.microsoft.com/office/drawing/2014/main" id="{853D2931-17EB-1D86-8CBB-5B71420BB45E}"/>
              </a:ext>
            </a:extLst>
          </p:cNvPr>
          <p:cNvSpPr/>
          <p:nvPr/>
        </p:nvSpPr>
        <p:spPr>
          <a:xfrm flipV="1">
            <a:off x="3021568" y="5544400"/>
            <a:ext cx="2170168" cy="0"/>
          </a:xfrm>
          <a:prstGeom prst="line">
            <a:avLst/>
          </a:prstGeom>
          <a:noFill/>
          <a:ln w="38100" cap="flat">
            <a:solidFill>
              <a:schemeClr val="accent4">
                <a:hueOff val="-858837"/>
                <a:lumOff val="-9791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7" name="Forma">
            <a:extLst>
              <a:ext uri="{FF2B5EF4-FFF2-40B4-BE49-F238E27FC236}">
                <a16:creationId xmlns:a16="http://schemas.microsoft.com/office/drawing/2014/main" id="{65028441-4058-548C-8ACD-E449C8F44AA0}"/>
              </a:ext>
            </a:extLst>
          </p:cNvPr>
          <p:cNvSpPr/>
          <p:nvPr/>
        </p:nvSpPr>
        <p:spPr>
          <a:xfrm>
            <a:off x="2958047" y="5398810"/>
            <a:ext cx="313163" cy="2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8" name="Final design FEL">
            <a:extLst>
              <a:ext uri="{FF2B5EF4-FFF2-40B4-BE49-F238E27FC236}">
                <a16:creationId xmlns:a16="http://schemas.microsoft.com/office/drawing/2014/main" id="{B44F6AE3-68A6-C787-D4B6-5E03535F8BCC}"/>
              </a:ext>
            </a:extLst>
          </p:cNvPr>
          <p:cNvSpPr txBox="1"/>
          <p:nvPr/>
        </p:nvSpPr>
        <p:spPr>
          <a:xfrm>
            <a:off x="4230361" y="5600275"/>
            <a:ext cx="1800746" cy="4102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sz="1400"/>
              <a:t>FEL </a:t>
            </a:r>
            <a:r>
              <a:rPr lang="it-IT" sz="1400" err="1"/>
              <a:t>Configuration</a:t>
            </a:r>
            <a:r>
              <a:rPr lang="it-IT" sz="1400"/>
              <a:t> strategy</a:t>
            </a:r>
            <a:endParaRPr sz="1400"/>
          </a:p>
        </p:txBody>
      </p:sp>
      <p:sp>
        <p:nvSpPr>
          <p:cNvPr id="159" name="Intermediate layout">
            <a:extLst>
              <a:ext uri="{FF2B5EF4-FFF2-40B4-BE49-F238E27FC236}">
                <a16:creationId xmlns:a16="http://schemas.microsoft.com/office/drawing/2014/main" id="{BD13F8E0-9EBD-7387-6AD4-290DB1CF481A}"/>
              </a:ext>
            </a:extLst>
          </p:cNvPr>
          <p:cNvSpPr txBox="1"/>
          <p:nvPr/>
        </p:nvSpPr>
        <p:spPr>
          <a:xfrm>
            <a:off x="6306912" y="3380499"/>
            <a:ext cx="2006721" cy="215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Intermediate layout</a:t>
            </a:r>
          </a:p>
        </p:txBody>
      </p:sp>
      <p:sp>
        <p:nvSpPr>
          <p:cNvPr id="160" name="Final layout &amp; beam parameters">
            <a:extLst>
              <a:ext uri="{FF2B5EF4-FFF2-40B4-BE49-F238E27FC236}">
                <a16:creationId xmlns:a16="http://schemas.microsoft.com/office/drawing/2014/main" id="{594E87F5-184A-D989-A791-D38DBB1A9579}"/>
              </a:ext>
            </a:extLst>
          </p:cNvPr>
          <p:cNvSpPr txBox="1"/>
          <p:nvPr/>
        </p:nvSpPr>
        <p:spPr>
          <a:xfrm>
            <a:off x="10330280" y="3449564"/>
            <a:ext cx="2006722" cy="3571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sz="1400"/>
              <a:t>Final layout &amp; beam parameters</a:t>
            </a:r>
          </a:p>
        </p:txBody>
      </p:sp>
      <p:sp>
        <p:nvSpPr>
          <p:cNvPr id="161" name="Forma">
            <a:extLst>
              <a:ext uri="{FF2B5EF4-FFF2-40B4-BE49-F238E27FC236}">
                <a16:creationId xmlns:a16="http://schemas.microsoft.com/office/drawing/2014/main" id="{FA2EE5A2-705E-9247-844B-CFE79CC113CB}"/>
              </a:ext>
            </a:extLst>
          </p:cNvPr>
          <p:cNvSpPr/>
          <p:nvPr/>
        </p:nvSpPr>
        <p:spPr>
          <a:xfrm>
            <a:off x="4086508" y="6099403"/>
            <a:ext cx="313163" cy="2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2" name="Linea">
            <a:extLst>
              <a:ext uri="{FF2B5EF4-FFF2-40B4-BE49-F238E27FC236}">
                <a16:creationId xmlns:a16="http://schemas.microsoft.com/office/drawing/2014/main" id="{3EDB39E8-EAA2-D3EF-57C8-E1B1767B7D3E}"/>
              </a:ext>
            </a:extLst>
          </p:cNvPr>
          <p:cNvSpPr/>
          <p:nvPr/>
        </p:nvSpPr>
        <p:spPr>
          <a:xfrm flipV="1">
            <a:off x="4356650" y="6244992"/>
            <a:ext cx="5927795" cy="0"/>
          </a:xfrm>
          <a:prstGeom prst="line">
            <a:avLst/>
          </a:prstGeom>
          <a:noFill/>
          <a:ln w="38100" cap="flat">
            <a:solidFill>
              <a:schemeClr val="accent4">
                <a:hueOff val="-858837"/>
                <a:lumOff val="-9791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3" name="User case defined">
            <a:extLst>
              <a:ext uri="{FF2B5EF4-FFF2-40B4-BE49-F238E27FC236}">
                <a16:creationId xmlns:a16="http://schemas.microsoft.com/office/drawing/2014/main" id="{450AD8B6-C6CE-F3F4-0D36-C6C79695072E}"/>
              </a:ext>
            </a:extLst>
          </p:cNvPr>
          <p:cNvSpPr txBox="1"/>
          <p:nvPr/>
        </p:nvSpPr>
        <p:spPr>
          <a:xfrm>
            <a:off x="9378221" y="6313173"/>
            <a:ext cx="2006722" cy="328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numCol="1" anchor="t">
            <a:noAutofit/>
          </a:bodyPr>
          <a:lstStyle>
            <a:lvl1pPr defTabSz="412750">
              <a:defRPr sz="1700">
                <a:solidFill>
                  <a:srgbClr val="2D364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sz="1400"/>
              <a:t>User end station </a:t>
            </a:r>
            <a:r>
              <a:rPr lang="it-IT" sz="1400" err="1"/>
              <a:t>designed</a:t>
            </a:r>
            <a:endParaRPr sz="1400"/>
          </a:p>
        </p:txBody>
      </p:sp>
      <p:sp>
        <p:nvSpPr>
          <p:cNvPr id="164" name="Forma">
            <a:extLst>
              <a:ext uri="{FF2B5EF4-FFF2-40B4-BE49-F238E27FC236}">
                <a16:creationId xmlns:a16="http://schemas.microsoft.com/office/drawing/2014/main" id="{CB4A2431-053F-366C-A244-EF6CCA6AB9D3}"/>
              </a:ext>
            </a:extLst>
          </p:cNvPr>
          <p:cNvSpPr/>
          <p:nvPr/>
        </p:nvSpPr>
        <p:spPr>
          <a:xfrm>
            <a:off x="10149668" y="6092222"/>
            <a:ext cx="313163" cy="291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4">
              <a:hueOff val="-858837"/>
              <a:lumOff val="-9791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9F83FD0F-C0C2-6A33-29A2-F6A9CD4A3B48}"/>
              </a:ext>
            </a:extLst>
          </p:cNvPr>
          <p:cNvCxnSpPr/>
          <p:nvPr/>
        </p:nvCxnSpPr>
        <p:spPr>
          <a:xfrm>
            <a:off x="12907926" y="3561456"/>
            <a:ext cx="0" cy="2595712"/>
          </a:xfrm>
          <a:prstGeom prst="line">
            <a:avLst/>
          </a:prstGeom>
          <a:noFill/>
          <a:ln w="41275" cap="flat" cmpd="dbl">
            <a:solidFill>
              <a:srgbClr val="FF93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Freccia curva 7">
            <a:extLst>
              <a:ext uri="{FF2B5EF4-FFF2-40B4-BE49-F238E27FC236}">
                <a16:creationId xmlns:a16="http://schemas.microsoft.com/office/drawing/2014/main" id="{E25E9B81-F5D0-17B5-8A99-2B52B4E40CD5}"/>
              </a:ext>
            </a:extLst>
          </p:cNvPr>
          <p:cNvSpPr/>
          <p:nvPr/>
        </p:nvSpPr>
        <p:spPr>
          <a:xfrm rot="5400000">
            <a:off x="13229540" y="4074041"/>
            <a:ext cx="747913" cy="1378103"/>
          </a:xfrm>
          <a:prstGeom prst="bentArrow">
            <a:avLst>
              <a:gd name="adj1" fmla="val 4096"/>
              <a:gd name="adj2" fmla="val 16371"/>
              <a:gd name="adj3" fmla="val 25000"/>
              <a:gd name="adj4" fmla="val 43750"/>
            </a:avLst>
          </a:prstGeom>
          <a:solidFill>
            <a:srgbClr val="FF93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5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9C4E0C73-BA7A-0BF9-565E-28BE1BC33C67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3" name="Forma">
            <a:extLst>
              <a:ext uri="{FF2B5EF4-FFF2-40B4-BE49-F238E27FC236}">
                <a16:creationId xmlns:a16="http://schemas.microsoft.com/office/drawing/2014/main" id="{9C54DC52-8E85-2E09-C959-CA64ED96FFBD}"/>
              </a:ext>
            </a:extLst>
          </p:cNvPr>
          <p:cNvSpPr/>
          <p:nvPr/>
        </p:nvSpPr>
        <p:spPr>
          <a:xfrm>
            <a:off x="6232079" y="11942305"/>
            <a:ext cx="232313" cy="207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63582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Schedule update and </a:t>
            </a:r>
            <a:r>
              <a:rPr lang="it-IT" dirty="0" err="1"/>
              <a:t>conclusions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25</a:t>
            </a:fld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19512A0-A205-676E-F796-CC8E856DD09A}"/>
              </a:ext>
            </a:extLst>
          </p:cNvPr>
          <p:cNvGrpSpPr/>
          <p:nvPr/>
        </p:nvGrpSpPr>
        <p:grpSpPr>
          <a:xfrm>
            <a:off x="418618" y="2498893"/>
            <a:ext cx="21101504" cy="7504708"/>
            <a:chOff x="684494" y="4338917"/>
            <a:chExt cx="10881360" cy="4556210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761F74D4-E76A-4BF2-31E1-7835B394840F}"/>
                </a:ext>
              </a:extLst>
            </p:cNvPr>
            <p:cNvSpPr txBox="1"/>
            <p:nvPr/>
          </p:nvSpPr>
          <p:spPr>
            <a:xfrm>
              <a:off x="684494" y="4338917"/>
              <a:ext cx="10881360" cy="3986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it-IT" sz="3600" dirty="0" err="1">
                  <a:latin typeface="Bahnschrift Light" panose="020B0502040204020203" pitchFamily="34" charset="0"/>
                </a:rPr>
                <a:t>Significant</a:t>
              </a:r>
              <a:r>
                <a:rPr lang="it-IT" sz="3600" dirty="0">
                  <a:latin typeface="Bahnschrift Light" panose="020B0502040204020203" pitchFamily="34" charset="0"/>
                </a:rPr>
                <a:t> progress on the machine layout </a:t>
              </a:r>
              <a:r>
                <a:rPr lang="it-IT" sz="3600" dirty="0" err="1">
                  <a:latin typeface="Bahnschrift Light" panose="020B0502040204020203" pitchFamily="34" charset="0"/>
                </a:rPr>
                <a:t>development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endParaRPr kumimoji="0" lang="it-IT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endParaRP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50011B92-CED3-2175-54EE-BA73128E875E}"/>
                </a:ext>
              </a:extLst>
            </p:cNvPr>
            <p:cNvSpPr txBox="1"/>
            <p:nvPr/>
          </p:nvSpPr>
          <p:spPr>
            <a:xfrm>
              <a:off x="684494" y="5228746"/>
              <a:ext cx="10881360" cy="3986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it-IT" sz="36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Still a </a:t>
              </a:r>
              <a:r>
                <a:rPr kumimoji="0" lang="it-IT" sz="3600" b="0" i="0" u="none" strike="noStrike" cap="none" spc="0" normalizeH="0" baseline="0" dirty="0" err="1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number</a:t>
              </a:r>
              <a:r>
                <a:rPr kumimoji="0" lang="it-IT" sz="36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 of open points to be more </a:t>
              </a:r>
              <a:r>
                <a:rPr kumimoji="0" lang="it-IT" sz="3600" b="0" i="0" u="none" strike="noStrike" cap="none" spc="0" normalizeH="0" baseline="0" dirty="0" err="1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investigated</a:t>
              </a:r>
              <a:r>
                <a:rPr kumimoji="0" lang="it-IT" sz="36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latin typeface="Bahnschrift Light" panose="020B0502040204020203" pitchFamily="34" charset="0"/>
                  <a:sym typeface="Helvetica Neue"/>
                </a:rPr>
                <a:t> </a:t>
              </a: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CF9D95AD-4A33-8FFB-2660-40D125448865}"/>
                </a:ext>
              </a:extLst>
            </p:cNvPr>
            <p:cNvSpPr txBox="1"/>
            <p:nvPr/>
          </p:nvSpPr>
          <p:spPr>
            <a:xfrm>
              <a:off x="684494" y="6169830"/>
              <a:ext cx="10881360" cy="3986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it-IT" sz="3600" dirty="0" err="1">
                  <a:latin typeface="Bahnschrift Light" panose="020B0502040204020203" pitchFamily="34" charset="0"/>
                </a:rPr>
                <a:t>Prototyping</a:t>
              </a:r>
              <a:r>
                <a:rPr lang="it-IT" sz="3600" dirty="0">
                  <a:latin typeface="Bahnschrift Light" panose="020B0502040204020203" pitchFamily="34" charset="0"/>
                </a:rPr>
                <a:t> activities on track. X-Band LLRF System </a:t>
              </a:r>
              <a:r>
                <a:rPr lang="it-IT" sz="3600" dirty="0" err="1">
                  <a:latin typeface="Bahnschrift Light" panose="020B0502040204020203" pitchFamily="34" charset="0"/>
                </a:rPr>
                <a:t>prototype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is</a:t>
              </a:r>
              <a:r>
                <a:rPr lang="it-IT" sz="3600" dirty="0">
                  <a:latin typeface="Bahnschrift Light" panose="020B0502040204020203" pitchFamily="34" charset="0"/>
                </a:rPr>
                <a:t> under </a:t>
              </a:r>
              <a:r>
                <a:rPr lang="it-IT" sz="3600" dirty="0" err="1">
                  <a:latin typeface="Bahnschrift Light" panose="020B0502040204020203" pitchFamily="34" charset="0"/>
                </a:rPr>
                <a:t>investigation</a:t>
              </a:r>
              <a:endParaRPr kumimoji="0" lang="it-IT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endParaRP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B7314605-0E48-1446-E615-47D999694F34}"/>
                </a:ext>
              </a:extLst>
            </p:cNvPr>
            <p:cNvSpPr txBox="1"/>
            <p:nvPr/>
          </p:nvSpPr>
          <p:spPr>
            <a:xfrm>
              <a:off x="684494" y="7157114"/>
              <a:ext cx="10881360" cy="734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it-IT" sz="3600" dirty="0" err="1">
                  <a:latin typeface="Bahnschrift Light" panose="020B0502040204020203" pitchFamily="34" charset="0"/>
                </a:rPr>
                <a:t>Several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other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EuPRAXIA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related</a:t>
              </a:r>
              <a:r>
                <a:rPr lang="it-IT" sz="3600" dirty="0">
                  <a:latin typeface="Bahnschrift Light" panose="020B0502040204020203" pitchFamily="34" charset="0"/>
                </a:rPr>
                <a:t> projects to be </a:t>
              </a:r>
              <a:r>
                <a:rPr lang="it-IT" sz="3600" dirty="0" err="1">
                  <a:latin typeface="Bahnschrift Light" panose="020B0502040204020203" pitchFamily="34" charset="0"/>
                </a:rPr>
                <a:t>started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soon</a:t>
              </a:r>
              <a:r>
                <a:rPr lang="it-IT" sz="3600" dirty="0">
                  <a:latin typeface="Bahnschrift Light" panose="020B0502040204020203" pitchFamily="34" charset="0"/>
                </a:rPr>
                <a:t>  </a:t>
              </a:r>
              <a:r>
                <a:rPr lang="it-IT" sz="3600" dirty="0" err="1">
                  <a:latin typeface="Bahnschrift Light" panose="020B0502040204020203" pitchFamily="34" charset="0"/>
                </a:rPr>
                <a:t>will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reinforce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EuPRAXIA@SPARC_LAB</a:t>
              </a:r>
              <a:r>
                <a:rPr lang="it-IT" sz="3600" dirty="0">
                  <a:latin typeface="Bahnschrift Light" panose="020B0502040204020203" pitchFamily="34" charset="0"/>
                </a:rPr>
                <a:t> activities. </a:t>
              </a:r>
              <a:endParaRPr kumimoji="0" lang="it-IT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D42F9A18-7C96-9D7D-E0EE-E7E64DB18203}"/>
                </a:ext>
              </a:extLst>
            </p:cNvPr>
            <p:cNvSpPr txBox="1"/>
            <p:nvPr/>
          </p:nvSpPr>
          <p:spPr>
            <a:xfrm>
              <a:off x="684494" y="8160163"/>
              <a:ext cx="10881360" cy="734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it-IT" sz="3600" dirty="0" err="1">
                  <a:latin typeface="Bahnschrift Light" panose="020B0502040204020203" pitchFamily="34" charset="0"/>
                </a:rPr>
                <a:t>Additional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manpower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will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hopefully</a:t>
              </a:r>
              <a:r>
                <a:rPr lang="it-IT" sz="3600" dirty="0">
                  <a:latin typeface="Bahnschrift Light" panose="020B0502040204020203" pitchFamily="34" charset="0"/>
                </a:rPr>
                <a:t> be </a:t>
              </a:r>
              <a:r>
                <a:rPr lang="it-IT" sz="3600" dirty="0" err="1">
                  <a:latin typeface="Bahnschrift Light" panose="020B0502040204020203" pitchFamily="34" charset="0"/>
                </a:rPr>
                <a:t>hired</a:t>
              </a:r>
              <a:r>
                <a:rPr lang="it-IT" sz="3600" dirty="0">
                  <a:latin typeface="Bahnschrift Light" panose="020B0502040204020203" pitchFamily="34" charset="0"/>
                </a:rPr>
                <a:t> in the </a:t>
              </a:r>
              <a:r>
                <a:rPr lang="it-IT" sz="3600" dirty="0" err="1">
                  <a:latin typeface="Bahnschrift Light" panose="020B0502040204020203" pitchFamily="34" charset="0"/>
                </a:rPr>
                <a:t>next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months</a:t>
              </a:r>
              <a:r>
                <a:rPr lang="it-IT" sz="3600" dirty="0">
                  <a:latin typeface="Bahnschrift Light" panose="020B0502040204020203" pitchFamily="34" charset="0"/>
                </a:rPr>
                <a:t> (3 </a:t>
              </a:r>
              <a:r>
                <a:rPr lang="it-IT" sz="3600" dirty="0" err="1">
                  <a:latin typeface="Bahnschrift Light" panose="020B0502040204020203" pitchFamily="34" charset="0"/>
                </a:rPr>
                <a:t>Through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EuAPS</a:t>
              </a:r>
              <a:r>
                <a:rPr lang="it-IT" sz="3600" dirty="0">
                  <a:latin typeface="Bahnschrift Light" panose="020B0502040204020203" pitchFamily="34" charset="0"/>
                </a:rPr>
                <a:t> Funding + </a:t>
              </a:r>
              <a:r>
                <a:rPr lang="it-IT" sz="3600" dirty="0" err="1">
                  <a:latin typeface="Bahnschrift Light" panose="020B0502040204020203" pitchFamily="34" charset="0"/>
                </a:rPr>
                <a:t>others</a:t>
              </a:r>
              <a:r>
                <a:rPr lang="it-IT" sz="3600" dirty="0">
                  <a:latin typeface="Bahnschrift Light" panose="020B0502040204020203" pitchFamily="34" charset="0"/>
                </a:rPr>
                <a:t> from funding sources ) and </a:t>
              </a:r>
              <a:r>
                <a:rPr lang="it-IT" sz="3600" dirty="0" err="1">
                  <a:latin typeface="Bahnschrift Light" panose="020B0502040204020203" pitchFamily="34" charset="0"/>
                </a:rPr>
                <a:t>hiring</a:t>
              </a:r>
              <a:r>
                <a:rPr lang="it-IT" sz="3600" dirty="0">
                  <a:latin typeface="Bahnschrift Light" panose="020B0502040204020203" pitchFamily="34" charset="0"/>
                </a:rPr>
                <a:t> for </a:t>
              </a:r>
              <a:r>
                <a:rPr lang="it-IT" sz="3600" dirty="0" err="1">
                  <a:latin typeface="Bahnschrift Light" panose="020B0502040204020203" pitchFamily="34" charset="0"/>
                </a:rPr>
                <a:t>other</a:t>
              </a:r>
              <a:r>
                <a:rPr lang="it-IT" sz="3600" dirty="0">
                  <a:latin typeface="Bahnschrift Light" panose="020B0502040204020203" pitchFamily="34" charset="0"/>
                </a:rPr>
                <a:t> project can alleviate the </a:t>
              </a:r>
              <a:r>
                <a:rPr lang="it-IT" sz="3600" dirty="0" err="1">
                  <a:latin typeface="Bahnschrift Light" panose="020B0502040204020203" pitchFamily="34" charset="0"/>
                </a:rPr>
                <a:t>workload</a:t>
              </a:r>
              <a:r>
                <a:rPr lang="it-IT" sz="3600" dirty="0">
                  <a:latin typeface="Bahnschrift Light" panose="020B0502040204020203" pitchFamily="34" charset="0"/>
                </a:rPr>
                <a:t> to </a:t>
              </a:r>
              <a:r>
                <a:rPr lang="it-IT" sz="3600" dirty="0" err="1">
                  <a:latin typeface="Bahnschrift Light" panose="020B0502040204020203" pitchFamily="34" charset="0"/>
                </a:rPr>
                <a:t>EuPRAXIA</a:t>
              </a:r>
              <a:r>
                <a:rPr lang="it-IT" sz="3600" dirty="0">
                  <a:latin typeface="Bahnschrift Light" panose="020B0502040204020203" pitchFamily="34" charset="0"/>
                </a:rPr>
                <a:t> team. </a:t>
              </a:r>
              <a:endParaRPr kumimoji="0" lang="it-IT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endParaRPr>
            </a:p>
          </p:txBody>
        </p:sp>
      </p:grpSp>
      <p:sp>
        <p:nvSpPr>
          <p:cNvPr id="16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1B4199CC-3D5B-33EB-222D-BB6482A9DAE3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64488-684E-FDE9-5F1A-2729400ADA4E}"/>
              </a:ext>
            </a:extLst>
          </p:cNvPr>
          <p:cNvSpPr txBox="1"/>
          <p:nvPr/>
        </p:nvSpPr>
        <p:spPr>
          <a:xfrm>
            <a:off x="418618" y="10611813"/>
            <a:ext cx="2110150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3600" dirty="0">
                <a:latin typeface="Bahnschrift Light" panose="020B0502040204020203" pitchFamily="34" charset="0"/>
              </a:rPr>
              <a:t>In the </a:t>
            </a:r>
            <a:r>
              <a:rPr lang="it-IT" sz="3600" dirty="0" err="1">
                <a:latin typeface="Bahnschrift Light" panose="020B0502040204020203" pitchFamily="34" charset="0"/>
              </a:rPr>
              <a:t>next</a:t>
            </a:r>
            <a:r>
              <a:rPr lang="it-IT" sz="3600" dirty="0">
                <a:latin typeface="Bahnschrift Light" panose="020B0502040204020203" pitchFamily="34" charset="0"/>
              </a:rPr>
              <a:t> weeks </a:t>
            </a:r>
            <a:r>
              <a:rPr lang="it-IT" sz="3600" dirty="0" err="1">
                <a:latin typeface="Bahnschrift Light" panose="020B0502040204020203" pitchFamily="34" charset="0"/>
              </a:rPr>
              <a:t>we</a:t>
            </a:r>
            <a:r>
              <a:rPr lang="it-IT" sz="3600" dirty="0">
                <a:latin typeface="Bahnschrift Light" panose="020B0502040204020203" pitchFamily="34" charset="0"/>
              </a:rPr>
              <a:t> </a:t>
            </a:r>
            <a:r>
              <a:rPr lang="it-IT" sz="3600" dirty="0" err="1">
                <a:latin typeface="Bahnschrift Light" panose="020B0502040204020203" pitchFamily="34" charset="0"/>
              </a:rPr>
              <a:t>will</a:t>
            </a:r>
            <a:r>
              <a:rPr lang="it-IT" sz="3600" dirty="0">
                <a:latin typeface="Bahnschrift Light" panose="020B0502040204020203" pitchFamily="34" charset="0"/>
              </a:rPr>
              <a:t> start the </a:t>
            </a:r>
            <a:r>
              <a:rPr lang="it-IT" sz="3600" dirty="0" err="1">
                <a:latin typeface="Bahnschrift Light" panose="020B0502040204020203" pitchFamily="34" charset="0"/>
              </a:rPr>
              <a:t>process</a:t>
            </a:r>
            <a:r>
              <a:rPr lang="it-IT" sz="3600" dirty="0">
                <a:latin typeface="Bahnschrift Light" panose="020B0502040204020203" pitchFamily="34" charset="0"/>
              </a:rPr>
              <a:t> to </a:t>
            </a:r>
            <a:r>
              <a:rPr lang="it-IT" sz="3600" dirty="0" err="1">
                <a:latin typeface="Bahnschrift Light" panose="020B0502040204020203" pitchFamily="34" charset="0"/>
              </a:rPr>
              <a:t>structure</a:t>
            </a:r>
            <a:r>
              <a:rPr lang="it-IT" sz="3600" dirty="0">
                <a:latin typeface="Bahnschrift Light" panose="020B0502040204020203" pitchFamily="34" charset="0"/>
              </a:rPr>
              <a:t> the TDR </a:t>
            </a:r>
            <a:r>
              <a:rPr lang="it-IT" sz="3600" dirty="0" err="1">
                <a:latin typeface="Bahnschrift Light" panose="020B0502040204020203" pitchFamily="34" charset="0"/>
              </a:rPr>
              <a:t>chapters</a:t>
            </a:r>
            <a:r>
              <a:rPr lang="it-IT" sz="3600" dirty="0">
                <a:latin typeface="Bahnschrift Light" panose="020B0502040204020203" pitchFamily="34" charset="0"/>
              </a:rPr>
              <a:t> and </a:t>
            </a:r>
            <a:r>
              <a:rPr lang="it-IT" sz="3600" dirty="0" err="1">
                <a:latin typeface="Bahnschrift Light" panose="020B0502040204020203" pitchFamily="34" charset="0"/>
              </a:rPr>
              <a:t>connect</a:t>
            </a:r>
            <a:r>
              <a:rPr lang="it-IT" sz="3600" dirty="0">
                <a:latin typeface="Bahnschrift Light" panose="020B0502040204020203" pitchFamily="34" charset="0"/>
              </a:rPr>
              <a:t> </a:t>
            </a:r>
            <a:r>
              <a:rPr lang="it-IT" sz="3600" dirty="0" err="1">
                <a:latin typeface="Bahnschrift Light" panose="020B0502040204020203" pitchFamily="34" charset="0"/>
              </a:rPr>
              <a:t>them</a:t>
            </a:r>
            <a:r>
              <a:rPr lang="it-IT" sz="3600" dirty="0">
                <a:latin typeface="Bahnschrift Light" panose="020B0502040204020203" pitchFamily="34" charset="0"/>
              </a:rPr>
              <a:t> to the intermediate milestones </a:t>
            </a:r>
            <a:r>
              <a:rPr lang="it-IT" sz="3600" dirty="0" err="1">
                <a:latin typeface="Bahnschrift Light" panose="020B0502040204020203" pitchFamily="34" charset="0"/>
              </a:rPr>
              <a:t>we</a:t>
            </a:r>
            <a:r>
              <a:rPr lang="it-IT" sz="3600" dirty="0">
                <a:latin typeface="Bahnschrift Light" panose="020B0502040204020203" pitchFamily="34" charset="0"/>
              </a:rPr>
              <a:t> are </a:t>
            </a:r>
            <a:r>
              <a:rPr lang="it-IT" sz="3600" dirty="0" err="1">
                <a:latin typeface="Bahnschrift Light" panose="020B0502040204020203" pitchFamily="34" charset="0"/>
              </a:rPr>
              <a:t>performing</a:t>
            </a:r>
            <a:r>
              <a:rPr lang="it-IT" sz="3600" dirty="0">
                <a:latin typeface="Bahnschrift Light" panose="020B0502040204020203" pitchFamily="34" charset="0"/>
              </a:rPr>
              <a:t>. </a:t>
            </a: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6668067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159728" y="490115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EuPRAXIA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Project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26</a:t>
            </a:fld>
            <a:endParaRPr lang="it-IT"/>
          </a:p>
        </p:txBody>
      </p:sp>
      <p:sp>
        <p:nvSpPr>
          <p:cNvPr id="16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0F2C7E49-8199-00B8-7AE8-7A2C7094CFC0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43D1775F-3DDB-1183-BF73-8E8409220299}"/>
              </a:ext>
            </a:extLst>
          </p:cNvPr>
          <p:cNvSpPr txBox="1"/>
          <p:nvPr/>
        </p:nvSpPr>
        <p:spPr>
          <a:xfrm>
            <a:off x="354572" y="4779517"/>
            <a:ext cx="21329273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4200" b="1" dirty="0" err="1">
                <a:highlight>
                  <a:srgbClr val="FFFF00"/>
                </a:highlight>
                <a:latin typeface="Bahnschrift Light" panose="020B0502040204020203" pitchFamily="34" charset="0"/>
              </a:rPr>
              <a:t>EuPRAXIA</a:t>
            </a:r>
            <a:r>
              <a:rPr lang="it-IT" sz="4200" b="1" dirty="0">
                <a:highlight>
                  <a:srgbClr val="FFFF00"/>
                </a:highlight>
                <a:latin typeface="Bahnschrift Light" panose="020B0502040204020203" pitchFamily="34" charset="0"/>
              </a:rPr>
              <a:t> – </a:t>
            </a:r>
            <a:r>
              <a:rPr lang="it-IT" sz="4200" b="1" dirty="0" err="1">
                <a:highlight>
                  <a:srgbClr val="FFFF00"/>
                </a:highlight>
                <a:latin typeface="Bahnschrift Light" panose="020B0502040204020203" pitchFamily="34" charset="0"/>
              </a:rPr>
              <a:t>Preparatory</a:t>
            </a:r>
            <a:r>
              <a:rPr lang="it-IT" sz="4200" b="1" dirty="0">
                <a:highlight>
                  <a:srgbClr val="FFFF00"/>
                </a:highlight>
                <a:latin typeface="Bahnschrift Light" panose="020B0502040204020203" pitchFamily="34" charset="0"/>
              </a:rPr>
              <a:t> </a:t>
            </a:r>
            <a:r>
              <a:rPr lang="it-IT" sz="4200" b="1" dirty="0" err="1">
                <a:highlight>
                  <a:srgbClr val="FFFF00"/>
                </a:highlight>
                <a:latin typeface="Bahnschrift Light" panose="020B0502040204020203" pitchFamily="34" charset="0"/>
              </a:rPr>
              <a:t>Phase</a:t>
            </a:r>
            <a:r>
              <a:rPr lang="it-IT" sz="4200" b="1" dirty="0">
                <a:highlight>
                  <a:srgbClr val="FFFF00"/>
                </a:highlight>
                <a:latin typeface="Bahnschrift Light" panose="020B0502040204020203" pitchFamily="34" charset="0"/>
              </a:rPr>
              <a:t>. Horizon Europe </a:t>
            </a:r>
            <a:r>
              <a:rPr lang="it-IT" sz="4200" b="1" dirty="0" err="1">
                <a:highlight>
                  <a:srgbClr val="FFFF00"/>
                </a:highlight>
                <a:latin typeface="Bahnschrift Light" panose="020B0502040204020203" pitchFamily="34" charset="0"/>
              </a:rPr>
              <a:t>Infradev</a:t>
            </a:r>
            <a:r>
              <a:rPr lang="it-IT" sz="4200" b="1" dirty="0">
                <a:highlight>
                  <a:srgbClr val="FFFF00"/>
                </a:highlight>
                <a:latin typeface="Bahnschrift Light" panose="020B0502040204020203" pitchFamily="34" charset="0"/>
              </a:rPr>
              <a:t>- ESFRI Project</a:t>
            </a:r>
            <a:endParaRPr kumimoji="0" lang="it-IT" sz="4200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highlight>
                <a:srgbClr val="FFFF00"/>
              </a:highlight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E83D3E82-42C7-F984-99E4-38C72948122A}"/>
              </a:ext>
            </a:extLst>
          </p:cNvPr>
          <p:cNvSpPr txBox="1"/>
          <p:nvPr/>
        </p:nvSpPr>
        <p:spPr>
          <a:xfrm>
            <a:off x="354572" y="7301739"/>
            <a:ext cx="2045428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4200" b="1" dirty="0" err="1">
                <a:highlight>
                  <a:srgbClr val="FFFF00"/>
                </a:highlight>
                <a:latin typeface="Bahnschrift Light" panose="020B0502040204020203" pitchFamily="34" charset="0"/>
              </a:rPr>
              <a:t>EuPRAXIA</a:t>
            </a:r>
            <a:r>
              <a:rPr lang="it-IT" sz="4200" b="1" dirty="0">
                <a:highlight>
                  <a:srgbClr val="FFFF00"/>
                </a:highlight>
                <a:latin typeface="Bahnschrift Light" panose="020B0502040204020203" pitchFamily="34" charset="0"/>
              </a:rPr>
              <a:t> Advanced </a:t>
            </a:r>
            <a:r>
              <a:rPr lang="it-IT" sz="4200" b="1" dirty="0" err="1">
                <a:highlight>
                  <a:srgbClr val="FFFF00"/>
                </a:highlight>
                <a:latin typeface="Bahnschrift Light" panose="020B0502040204020203" pitchFamily="34" charset="0"/>
              </a:rPr>
              <a:t>Photon</a:t>
            </a:r>
            <a:r>
              <a:rPr lang="it-IT" sz="4200" b="1" dirty="0">
                <a:highlight>
                  <a:srgbClr val="FFFF00"/>
                </a:highlight>
                <a:latin typeface="Bahnschrift Light" panose="020B0502040204020203" pitchFamily="34" charset="0"/>
              </a:rPr>
              <a:t> Source – </a:t>
            </a:r>
            <a:r>
              <a:rPr lang="it-IT" sz="4200" b="1" dirty="0" err="1">
                <a:highlight>
                  <a:srgbClr val="FFFF00"/>
                </a:highlight>
                <a:latin typeface="Bahnschrift Light" panose="020B0502040204020203" pitchFamily="34" charset="0"/>
              </a:rPr>
              <a:t>EuAPS</a:t>
            </a:r>
            <a:r>
              <a:rPr lang="it-IT" sz="4200" b="1" dirty="0">
                <a:highlight>
                  <a:srgbClr val="FFFF00"/>
                </a:highlight>
                <a:latin typeface="Bahnschrift Light" panose="020B0502040204020203" pitchFamily="34" charset="0"/>
              </a:rPr>
              <a:t> – PNNR funding</a:t>
            </a:r>
            <a:endParaRPr kumimoji="0" lang="it-IT" sz="4200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highlight>
                <a:srgbClr val="FFFF00"/>
              </a:highlight>
              <a:uFillTx/>
              <a:latin typeface="Bahnschrift Light" panose="020B050204020402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37279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5075D31E-2CAF-0D60-9E06-4FE962CD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73"/>
          <a:stretch/>
        </p:blipFill>
        <p:spPr>
          <a:xfrm>
            <a:off x="14861132" y="1570156"/>
            <a:ext cx="9522868" cy="444451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6AA09F8-91E9-170C-742D-8D55019B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438" y="634723"/>
            <a:ext cx="17156542" cy="2651126"/>
          </a:xfrm>
        </p:spPr>
        <p:txBody>
          <a:bodyPr/>
          <a:lstStyle/>
          <a:p>
            <a:r>
              <a:rPr lang="en-US" dirty="0" err="1">
                <a:latin typeface="Calibri"/>
              </a:rPr>
              <a:t>EuPRAXIA</a:t>
            </a:r>
            <a:r>
              <a:rPr lang="en-US" dirty="0">
                <a:latin typeface="Calibri"/>
              </a:rPr>
              <a:t>-PP (Preparatory Phase) Key Facts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54334D-CE74-3FFC-AC64-BDD7B6207D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73484" cy="730250"/>
          </a:xfrm>
        </p:spPr>
        <p:txBody>
          <a:bodyPr/>
          <a:lstStyle/>
          <a:p>
            <a:pPr algn="l" defTabSz="914356" hangingPunct="1">
              <a:defRPr/>
            </a:pPr>
            <a:r>
              <a:rPr lang="en-GB" kern="1200">
                <a:latin typeface="Calibri"/>
              </a:rPr>
              <a:t>R. Assmann - EuPRAXIA-PP - 02 Nov 2022</a:t>
            </a:r>
            <a:endParaRPr lang="en-GB" kern="1200" dirty="0">
              <a:latin typeface="Calibri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A3269A-0189-81EF-91E8-27BD3AE940EF}"/>
              </a:ext>
            </a:extLst>
          </p:cNvPr>
          <p:cNvSpPr txBox="1"/>
          <p:nvPr/>
        </p:nvSpPr>
        <p:spPr>
          <a:xfrm>
            <a:off x="365277" y="1671375"/>
            <a:ext cx="13770854" cy="1107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6" hangingPunct="1">
              <a:spcAft>
                <a:spcPts val="1200"/>
              </a:spcAft>
              <a:defRPr/>
            </a:pP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Prepares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implementation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full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RI in Europe</a:t>
            </a:r>
          </a:p>
          <a:p>
            <a:pPr marL="685800" indent="-685800" algn="l" defTabSz="914356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Total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project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volume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including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in-kind): 	</a:t>
            </a:r>
            <a:r>
              <a:rPr lang="de-DE" sz="4800" b="1" kern="1200" dirty="0">
                <a:solidFill>
                  <a:srgbClr val="FF0000"/>
                </a:solidFill>
                <a:latin typeface="Calibri"/>
              </a:rPr>
              <a:t>8.3 M€</a:t>
            </a:r>
          </a:p>
          <a:p>
            <a:pPr marL="1600156" lvl="1" indent="-685800" algn="l" defTabSz="914356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EU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funding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: 		</a:t>
            </a:r>
            <a:r>
              <a:rPr lang="de-DE" sz="4800" b="1" kern="1200" dirty="0">
                <a:solidFill>
                  <a:prstClr val="black"/>
                </a:solidFill>
                <a:latin typeface="Calibri"/>
              </a:rPr>
              <a:t>2.49 M€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  (EU </a:t>
            </a:r>
            <a:r>
              <a:rPr lang="de-DE" sz="3600" kern="1200" dirty="0" err="1">
                <a:solidFill>
                  <a:prstClr val="black"/>
                </a:solidFill>
                <a:latin typeface="Calibri"/>
              </a:rPr>
              <a:t>without</a:t>
            </a:r>
            <a:r>
              <a:rPr lang="de-DE" sz="3600" kern="1200" dirty="0">
                <a:solidFill>
                  <a:prstClr val="black"/>
                </a:solidFill>
                <a:latin typeface="Calibri"/>
              </a:rPr>
              <a:t> in-kind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1600156" lvl="1" indent="-685800" algn="l" defTabSz="914356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Outside EU	 		</a:t>
            </a:r>
            <a:r>
              <a:rPr lang="de-DE" sz="4800" b="1" kern="1200" dirty="0">
                <a:solidFill>
                  <a:prstClr val="black"/>
                </a:solidFill>
                <a:latin typeface="Calibri"/>
              </a:rPr>
              <a:t>0.69 M€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  (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Switzerland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)</a:t>
            </a:r>
            <a:br>
              <a:rPr lang="de-DE" sz="4800" kern="1200" dirty="0">
                <a:solidFill>
                  <a:prstClr val="black"/>
                </a:solidFill>
                <a:latin typeface="Calibri"/>
              </a:rPr>
            </a:b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						</a:t>
            </a:r>
            <a:r>
              <a:rPr lang="de-DE" sz="4800" b="1" kern="1200" dirty="0">
                <a:solidFill>
                  <a:prstClr val="black"/>
                </a:solidFill>
                <a:latin typeface="Calibri"/>
              </a:rPr>
              <a:t>0.51 M€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  (UK)</a:t>
            </a:r>
          </a:p>
          <a:p>
            <a:pPr marL="685800" indent="-685800" algn="l" defTabSz="914356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Work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organized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in 16 Work Packages</a:t>
            </a:r>
          </a:p>
          <a:p>
            <a:pPr marL="685800" indent="-685800" algn="l" defTabSz="914356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Project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dates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: 		</a:t>
            </a:r>
            <a:r>
              <a:rPr lang="de-DE" sz="4800" b="1" kern="1200" dirty="0">
                <a:solidFill>
                  <a:prstClr val="black"/>
                </a:solidFill>
                <a:latin typeface="Calibri"/>
              </a:rPr>
              <a:t>1 Nov 2022 – 31 </a:t>
            </a:r>
            <a:r>
              <a:rPr lang="de-DE" sz="4800" b="1" kern="1200" dirty="0" err="1">
                <a:solidFill>
                  <a:prstClr val="black"/>
                </a:solidFill>
                <a:latin typeface="Calibri"/>
              </a:rPr>
              <a:t>Oct</a:t>
            </a:r>
            <a:r>
              <a:rPr lang="de-DE" sz="4800" b="1" kern="1200" dirty="0">
                <a:solidFill>
                  <a:prstClr val="black"/>
                </a:solidFill>
                <a:latin typeface="Calibri"/>
              </a:rPr>
              <a:t> 2026</a:t>
            </a:r>
          </a:p>
          <a:p>
            <a:pPr marL="685800" indent="-685800" algn="l" defTabSz="914356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Coordinator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location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headquarters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:   </a:t>
            </a:r>
            <a:r>
              <a:rPr lang="de-DE" sz="4800" b="1" kern="1200" dirty="0">
                <a:solidFill>
                  <a:prstClr val="black"/>
                </a:solidFill>
                <a:latin typeface="Calibri"/>
              </a:rPr>
              <a:t>INFN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685800" indent="-685800" algn="l" defTabSz="914356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4800" b="1" kern="1200" dirty="0">
                <a:solidFill>
                  <a:prstClr val="black"/>
                </a:solidFill>
                <a:latin typeface="Calibri"/>
              </a:rPr>
              <a:t>34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participating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organizations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from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12 countries</a:t>
            </a:r>
          </a:p>
          <a:p>
            <a:pPr marL="685800" indent="-685800" algn="l" defTabSz="914356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Will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establish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a “Board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Financial Sponsors“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representatives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funding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agencies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marL="685800" indent="-685800" algn="l" defTabSz="914356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So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far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b="1" kern="1200" dirty="0">
                <a:solidFill>
                  <a:prstClr val="black"/>
                </a:solidFill>
                <a:latin typeface="Calibri"/>
              </a:rPr>
              <a:t>~ 25%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total M&amp;P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funding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4800" b="1" kern="1200" dirty="0">
                <a:solidFill>
                  <a:prstClr val="black"/>
                </a:solidFill>
                <a:latin typeface="Calibri"/>
              </a:rPr>
              <a:t>569 M€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)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secured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. Site 1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essentially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 err="1">
                <a:solidFill>
                  <a:prstClr val="black"/>
                </a:solidFill>
                <a:latin typeface="Calibri"/>
              </a:rPr>
              <a:t>financed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4800" kern="12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 Massimo</a:t>
            </a:r>
            <a:r>
              <a:rPr lang="de-DE" sz="4800" kern="12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0E35245A-0830-5918-2918-F50627582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1131" y="6209586"/>
            <a:ext cx="9522870" cy="3839220"/>
          </a:xfrm>
          <a:prstGeom prst="rect">
            <a:avLst/>
          </a:prstGeom>
        </p:spPr>
      </p:pic>
      <p:pic>
        <p:nvPicPr>
          <p:cNvPr id="41" name="Bildplatzhalter 6">
            <a:extLst>
              <a:ext uri="{FF2B5EF4-FFF2-40B4-BE49-F238E27FC236}">
                <a16:creationId xmlns:a16="http://schemas.microsoft.com/office/drawing/2014/main" id="{7F37C363-E5DC-1E96-D2F9-C5C490CCF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54655" y="10243725"/>
            <a:ext cx="7429346" cy="247516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511776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EA9BD55-2826-C8C2-8D05-60748CC4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736" y="82746"/>
            <a:ext cx="17796024" cy="2651126"/>
          </a:xfrm>
        </p:spPr>
        <p:txBody>
          <a:bodyPr>
            <a:normAutofit/>
          </a:bodyPr>
          <a:lstStyle/>
          <a:p>
            <a:r>
              <a:rPr lang="de-DE" dirty="0"/>
              <a:t>PP Steering Committee: Leaders Behind </a:t>
            </a:r>
            <a:r>
              <a:rPr lang="de-DE" dirty="0" err="1"/>
              <a:t>EuPRAXIA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2D26F-8238-A0A1-567B-8C433BF15F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9" y="12925145"/>
            <a:ext cx="9262026" cy="730250"/>
          </a:xfrm>
        </p:spPr>
        <p:txBody>
          <a:bodyPr/>
          <a:lstStyle/>
          <a:p>
            <a:pPr algn="l" defTabSz="914356" hangingPunct="1">
              <a:defRPr/>
            </a:pPr>
            <a:r>
              <a:rPr lang="en-GB" kern="1200">
                <a:latin typeface="Calibri"/>
              </a:rPr>
              <a:t>R. Assmann - EuPRAXIA-PP - 02 Nov 2022</a:t>
            </a:r>
            <a:endParaRPr lang="en-GB" kern="1200" dirty="0">
              <a:latin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1928CB-9107-464E-7500-DEDAC825C89F}"/>
              </a:ext>
            </a:extLst>
          </p:cNvPr>
          <p:cNvSpPr txBox="1"/>
          <p:nvPr/>
        </p:nvSpPr>
        <p:spPr>
          <a:xfrm>
            <a:off x="4276459" y="1718609"/>
            <a:ext cx="6188574" cy="10310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6" hangingPunct="1">
              <a:defRPr/>
            </a:pP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WP1 -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Coordination</a:t>
            </a: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 &amp; Project Management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R. Assmann, INFN &amp; DESY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M.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Ferrario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INFN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WP2 - Dissemination and Public Relations</a:t>
            </a:r>
            <a:br>
              <a:rPr lang="de-DE" sz="2800" b="1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C. Welsch, U Liverpool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S.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Bertellii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INFN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WP3 -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Organization</a:t>
            </a: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 and Rules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A.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Specka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CNRS</a:t>
            </a:r>
          </a:p>
          <a:p>
            <a:pPr algn="l" defTabSz="914356" hangingPunct="1">
              <a:defRPr/>
            </a:pP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A.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Ghigo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INFN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WP4 - Financial &amp; Legal Model.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Economic</a:t>
            </a: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 Impact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A.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Falone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INFN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WP5 - User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Strategy</a:t>
            </a: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 and Services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F.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Stellato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U Tor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Vergata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E.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Principi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ELETTRA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WP6 - Membership Extension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Strategy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B. Cros, CNRS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A.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Mostacci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U Sapienza</a:t>
            </a:r>
          </a:p>
          <a:p>
            <a:pPr algn="l" defTabSz="914356" hangingPunct="1">
              <a:defRPr/>
            </a:pP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endParaRPr lang="de-DE" sz="2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F91E18-7E23-EAE8-2CD8-6C3C511CF7C0}"/>
              </a:ext>
            </a:extLst>
          </p:cNvPr>
          <p:cNvSpPr txBox="1"/>
          <p:nvPr/>
        </p:nvSpPr>
        <p:spPr>
          <a:xfrm>
            <a:off x="10872099" y="1660427"/>
            <a:ext cx="6884518" cy="1043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6" hangingPunct="1">
              <a:defRPr/>
            </a:pP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WP7 - E-Needs and Data Policy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R. Fonseca, IST</a:t>
            </a:r>
          </a:p>
          <a:p>
            <a:pPr algn="l" defTabSz="914356" hangingPunct="1">
              <a:defRPr/>
            </a:pP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S. Pioli, INFN </a:t>
            </a:r>
          </a:p>
          <a:p>
            <a:pPr algn="l" defTabSz="914356" hangingPunct="1">
              <a:defRPr/>
            </a:pPr>
            <a:endParaRPr lang="de-DE" sz="800" b="1" kern="1200" dirty="0">
              <a:solidFill>
                <a:srgbClr val="000000"/>
              </a:solidFill>
              <a:latin typeface="Helvetica" pitchFamily="2" charset="0"/>
            </a:endParaRPr>
          </a:p>
          <a:p>
            <a:pPr algn="l" defTabSz="914356" hangingPunct="1">
              <a:defRPr/>
            </a:pP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WP8 - Theory &amp; Simulation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J.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Vieria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IST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H.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Vincenti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CEA</a:t>
            </a:r>
          </a:p>
          <a:p>
            <a:pPr algn="l" defTabSz="914356" hangingPunct="1">
              <a:defRPr/>
            </a:pP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WP9  - RF, Magnets &amp;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Beamline</a:t>
            </a: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b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Components</a:t>
            </a:r>
            <a:br>
              <a:rPr lang="de-DE" sz="2800" b="1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S.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Antipov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DESY</a:t>
            </a:r>
          </a:p>
          <a:p>
            <a:pPr algn="l" defTabSz="914356" hangingPunct="1">
              <a:defRPr/>
            </a:pP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F. Nguyen, ENEA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WP10 - Plasma Components &amp; Systems</a:t>
            </a:r>
            <a:br>
              <a:rPr lang="de-DE" sz="2800" b="1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K.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Cassou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CNRS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J. Osterhoff, DESY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WP11 -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Applications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G.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Sarri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U Belfast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E.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Chiadroni,U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 Sapienza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WP12 - Laser Technology, Liaison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to</a:t>
            </a: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 Industry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L.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Gizzi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CNR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P.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Crump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FBH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endParaRPr lang="de-DE" sz="2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2B080D5-C0EA-54F6-EFD1-877E382708B5}"/>
              </a:ext>
            </a:extLst>
          </p:cNvPr>
          <p:cNvSpPr txBox="1"/>
          <p:nvPr/>
        </p:nvSpPr>
        <p:spPr>
          <a:xfrm>
            <a:off x="17375429" y="1687320"/>
            <a:ext cx="688451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6" hangingPunct="1">
              <a:defRPr/>
            </a:pP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WP13 -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Diagnostics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A.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Cianchi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U Tor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Vergata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R.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Ischebeck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EPFL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WP14 - Transformative Innovation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Paths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B. Hidding, U Strathclyde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S. Karsch, LMU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endParaRPr lang="de-DE" sz="2800" kern="1200" dirty="0">
              <a:solidFill>
                <a:prstClr val="black"/>
              </a:solidFill>
              <a:latin typeface="Calibri"/>
            </a:endParaRPr>
          </a:p>
          <a:p>
            <a:pPr algn="l" defTabSz="914356" hangingPunct="1">
              <a:defRPr/>
            </a:pP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WP15 - TDR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EuPRAXIA</a:t>
            </a: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 @SPARC-lab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C.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Vaccarezza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INFN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R.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Pompili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INFN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br>
              <a:rPr lang="de-DE" sz="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WP16 - TDR </a:t>
            </a:r>
            <a:r>
              <a:rPr lang="de-DE" sz="2800" b="1" kern="1200" dirty="0" err="1">
                <a:solidFill>
                  <a:srgbClr val="000000"/>
                </a:solidFill>
                <a:latin typeface="Helvetica" pitchFamily="2" charset="0"/>
              </a:rPr>
              <a:t>EuPRAXIA</a:t>
            </a:r>
            <a:r>
              <a:rPr lang="de-DE" sz="2800" b="1" kern="1200" dirty="0">
                <a:solidFill>
                  <a:srgbClr val="000000"/>
                </a:solidFill>
                <a:latin typeface="Helvetica" pitchFamily="2" charset="0"/>
              </a:rPr>
              <a:t> Site 2</a:t>
            </a:r>
            <a:br>
              <a:rPr lang="de-DE" sz="2800" b="1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A.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Molodozhentsev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ELI-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Beamlines</a:t>
            </a:r>
            <a:br>
              <a:rPr lang="de-DE" sz="2800" kern="1200" dirty="0">
                <a:solidFill>
                  <a:prstClr val="black"/>
                </a:solidFill>
                <a:latin typeface="Calibri"/>
              </a:rPr>
            </a:b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R. </a:t>
            </a:r>
            <a:r>
              <a:rPr lang="de-DE" sz="2800" kern="1200" dirty="0" err="1">
                <a:solidFill>
                  <a:srgbClr val="000000"/>
                </a:solidFill>
                <a:latin typeface="Helvetica" pitchFamily="2" charset="0"/>
              </a:rPr>
              <a:t>Pattahil</a:t>
            </a:r>
            <a:r>
              <a:rPr lang="de-DE" sz="2800" kern="1200" dirty="0">
                <a:solidFill>
                  <a:srgbClr val="000000"/>
                </a:solidFill>
                <a:latin typeface="Helvetica" pitchFamily="2" charset="0"/>
              </a:rPr>
              <a:t>, STFC</a:t>
            </a:r>
            <a:endParaRPr lang="de-DE" sz="2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AFB973-2AA4-B0B2-733A-EA081AA95172}"/>
              </a:ext>
            </a:extLst>
          </p:cNvPr>
          <p:cNvSpPr txBox="1"/>
          <p:nvPr/>
        </p:nvSpPr>
        <p:spPr>
          <a:xfrm>
            <a:off x="1912241" y="11594863"/>
            <a:ext cx="86345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56" hangingPunct="1">
              <a:spcAft>
                <a:spcPts val="2400"/>
              </a:spcAft>
              <a:defRPr/>
            </a:pPr>
            <a:r>
              <a:rPr lang="en-US" sz="3200" i="1" kern="1200" dirty="0">
                <a:solidFill>
                  <a:srgbClr val="EE220D"/>
                </a:solidFill>
                <a:latin typeface="Calibri"/>
                <a:cs typeface="Aharoni" panose="02010803020104030203" pitchFamily="2" charset="-79"/>
              </a:rPr>
              <a:t>WP’s on coordination &amp; implementation as ESFRI RI (organization, legal model, financing, users)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9EF04AD-5BAC-4FDF-41BA-910B07DF7F61}"/>
              </a:ext>
            </a:extLst>
          </p:cNvPr>
          <p:cNvSpPr txBox="1"/>
          <p:nvPr/>
        </p:nvSpPr>
        <p:spPr>
          <a:xfrm>
            <a:off x="16590960" y="11594862"/>
            <a:ext cx="7793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356" hangingPunct="1">
              <a:spcAft>
                <a:spcPts val="2400"/>
              </a:spcAft>
              <a:defRPr/>
            </a:pPr>
            <a:r>
              <a:rPr lang="en-US" sz="3200" i="1" kern="1200" dirty="0">
                <a:solidFill>
                  <a:srgbClr val="0000FF"/>
                </a:solidFill>
                <a:latin typeface="Calibri"/>
                <a:cs typeface="Aharoni" panose="02010803020104030203" pitchFamily="2" charset="-79"/>
              </a:rPr>
              <a:t>WPs on technical implementation and sites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5E67F90-46CB-5732-AE0E-AB8DA49BE9F0}"/>
              </a:ext>
            </a:extLst>
          </p:cNvPr>
          <p:cNvSpPr/>
          <p:nvPr/>
        </p:nvSpPr>
        <p:spPr>
          <a:xfrm>
            <a:off x="4161736" y="1660427"/>
            <a:ext cx="6240156" cy="984038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6" hangingPunct="1">
              <a:defRPr/>
            </a:pPr>
            <a:endParaRPr lang="de-DE" sz="3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39F0BC3-E583-DD2F-34FA-45CB34E8F236}"/>
              </a:ext>
            </a:extLst>
          </p:cNvPr>
          <p:cNvSpPr/>
          <p:nvPr/>
        </p:nvSpPr>
        <p:spPr>
          <a:xfrm>
            <a:off x="10685566" y="1678852"/>
            <a:ext cx="13403528" cy="9821956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6" hangingPunct="1">
              <a:defRPr/>
            </a:pPr>
            <a:endParaRPr lang="de-DE" sz="3800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6EDFFC9-AB65-15AA-9507-AFD89F7C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68" y="1828462"/>
            <a:ext cx="3045472" cy="6957732"/>
          </a:xfrm>
          <a:prstGeom prst="rect">
            <a:avLst/>
          </a:prstGeom>
        </p:spPr>
      </p:pic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E939DBF0-BF69-3BE7-8F6E-EDEA366FFEC6}"/>
              </a:ext>
            </a:extLst>
          </p:cNvPr>
          <p:cNvCxnSpPr>
            <a:cxnSpLocks/>
          </p:cNvCxnSpPr>
          <p:nvPr/>
        </p:nvCxnSpPr>
        <p:spPr>
          <a:xfrm flipV="1">
            <a:off x="3112176" y="1660426"/>
            <a:ext cx="1049560" cy="15668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FEE52BE7-B5DE-D596-8C75-63C1F2AD1832}"/>
              </a:ext>
            </a:extLst>
          </p:cNvPr>
          <p:cNvCxnSpPr>
            <a:cxnSpLocks/>
          </p:cNvCxnSpPr>
          <p:nvPr/>
        </p:nvCxnSpPr>
        <p:spPr>
          <a:xfrm>
            <a:off x="3112176" y="4102771"/>
            <a:ext cx="1049560" cy="73980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620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2B07BE5-6AE5-69AB-37E9-7F800E549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44" y="1565514"/>
            <a:ext cx="15224012" cy="830764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000" dirty="0"/>
              <a:t>Managerial WP`s</a:t>
            </a:r>
          </a:p>
          <a:p>
            <a:pPr lvl="1">
              <a:spcAft>
                <a:spcPts val="1200"/>
              </a:spcAft>
            </a:pPr>
            <a:r>
              <a:rPr lang="en-US" sz="3000" b="1" dirty="0"/>
              <a:t>Outreach</a:t>
            </a:r>
            <a:r>
              <a:rPr lang="en-US" sz="3000" dirty="0"/>
              <a:t> to public, users, EU decision makers and industry</a:t>
            </a:r>
          </a:p>
          <a:p>
            <a:pPr lvl="1">
              <a:spcAft>
                <a:spcPts val="1200"/>
              </a:spcAft>
            </a:pPr>
            <a:r>
              <a:rPr lang="en-US" sz="3000" b="1" dirty="0"/>
              <a:t>Define</a:t>
            </a:r>
            <a:r>
              <a:rPr lang="en-US" sz="3000" dirty="0"/>
              <a:t> legal model (how is </a:t>
            </a:r>
            <a:r>
              <a:rPr lang="en-US" sz="3000" dirty="0" err="1"/>
              <a:t>EuPRAXIA</a:t>
            </a:r>
            <a:r>
              <a:rPr lang="en-US" sz="3000" dirty="0"/>
              <a:t> governed?), financial model, rules, user services and membership extension for full implementation</a:t>
            </a:r>
          </a:p>
          <a:p>
            <a:pPr lvl="1">
              <a:spcAft>
                <a:spcPts val="1200"/>
              </a:spcAft>
            </a:pPr>
            <a:r>
              <a:rPr lang="en-US" sz="3000" dirty="0"/>
              <a:t>Works with </a:t>
            </a:r>
            <a:r>
              <a:rPr lang="en-US" sz="3000" b="1" dirty="0"/>
              <a:t>project bodies and funding agencies</a:t>
            </a:r>
            <a:r>
              <a:rPr lang="en-US" sz="3000" dirty="0"/>
              <a:t> </a:t>
            </a:r>
            <a:r>
              <a:rPr lang="en-US" sz="3000" dirty="0">
                <a:sym typeface="Wingdings" pitchFamily="2" charset="2"/>
              </a:rPr>
              <a:t></a:t>
            </a:r>
            <a:r>
              <a:rPr lang="en-US" sz="3000" dirty="0"/>
              <a:t> Board of Financial Sponsors</a:t>
            </a:r>
          </a:p>
          <a:p>
            <a:pPr>
              <a:spcAft>
                <a:spcPts val="1200"/>
              </a:spcAft>
            </a:pPr>
            <a:r>
              <a:rPr lang="en-US" sz="3000" dirty="0"/>
              <a:t>Technical WP‘s (correspond to Project Clusters):</a:t>
            </a:r>
          </a:p>
          <a:p>
            <a:pPr lvl="1">
              <a:spcAft>
                <a:spcPts val="1200"/>
              </a:spcAft>
            </a:pPr>
            <a:r>
              <a:rPr lang="en-US" sz="3000" b="1" dirty="0"/>
              <a:t>Update of CDR </a:t>
            </a:r>
            <a:r>
              <a:rPr lang="en-US" sz="3000" dirty="0"/>
              <a:t>concepts and parameters, towards technical design (full technical design requires more funding)</a:t>
            </a:r>
          </a:p>
          <a:p>
            <a:pPr lvl="1">
              <a:spcAft>
                <a:spcPts val="1200"/>
              </a:spcAft>
            </a:pPr>
            <a:r>
              <a:rPr lang="en-US" sz="3000" dirty="0"/>
              <a:t>Specify in detail </a:t>
            </a:r>
            <a:r>
              <a:rPr lang="en-US" sz="3000" b="1" dirty="0"/>
              <a:t>Excellence Centers and their required funding</a:t>
            </a:r>
            <a:r>
              <a:rPr lang="en-US" sz="3000" dirty="0"/>
              <a:t>: TDR related R&amp;D, prototyping, contributions to construction</a:t>
            </a:r>
          </a:p>
          <a:p>
            <a:pPr lvl="1">
              <a:spcAft>
                <a:spcPts val="1200"/>
              </a:spcAft>
            </a:pPr>
            <a:r>
              <a:rPr lang="en-US" sz="3000" dirty="0"/>
              <a:t>Help in defining funding applications for various agencies</a:t>
            </a:r>
          </a:p>
          <a:p>
            <a:pPr>
              <a:spcAft>
                <a:spcPts val="1200"/>
              </a:spcAft>
            </a:pPr>
            <a:r>
              <a:rPr lang="en-US" sz="3000" dirty="0"/>
              <a:t>Output defined in </a:t>
            </a:r>
            <a:r>
              <a:rPr lang="en-US" sz="3000" b="1" dirty="0"/>
              <a:t>milestones &amp; deliverables </a:t>
            </a:r>
            <a:r>
              <a:rPr lang="en-US" sz="3000" dirty="0"/>
              <a:t>with dates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53957E-5B25-2E5B-8261-28BC4BAA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Preparatory Phase Main Goals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E1F5B9-2395-5128-F41A-B01B4DAE8E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9" y="12925144"/>
            <a:ext cx="8896654" cy="790856"/>
          </a:xfrm>
        </p:spPr>
        <p:txBody>
          <a:bodyPr/>
          <a:lstStyle/>
          <a:p>
            <a:pPr algn="l" defTabSz="914356" hangingPunct="1">
              <a:defRPr/>
            </a:pPr>
            <a:r>
              <a:rPr lang="hr-HR" kern="1200">
                <a:latin typeface="Calibri"/>
              </a:rPr>
              <a:t>R. Assmann - EuPRAXIA-PP - 02 Nov 2022</a:t>
            </a:r>
            <a:endParaRPr lang="en-GB" kern="1200" dirty="0">
              <a:latin typeface="Calibri"/>
            </a:endParaRPr>
          </a:p>
        </p:txBody>
      </p:sp>
      <p:pic>
        <p:nvPicPr>
          <p:cNvPr id="21" name="Picture 1" descr="ESFRI-EuPRAXIA-15-Organigramm.pdf">
            <a:extLst>
              <a:ext uri="{FF2B5EF4-FFF2-40B4-BE49-F238E27FC236}">
                <a16:creationId xmlns:a16="http://schemas.microsoft.com/office/drawing/2014/main" id="{4125844D-2071-6724-C9C7-94F3006E87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7"/>
          <a:stretch/>
        </p:blipFill>
        <p:spPr>
          <a:xfrm>
            <a:off x="15903632" y="1981019"/>
            <a:ext cx="5181364" cy="348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0" descr="ESFRI-EuPRAXIA-14-Planning.pdf">
            <a:extLst>
              <a:ext uri="{FF2B5EF4-FFF2-40B4-BE49-F238E27FC236}">
                <a16:creationId xmlns:a16="http://schemas.microsoft.com/office/drawing/2014/main" id="{7CB7147D-7BF2-53BA-9C71-970A4C9380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8613" y="5079538"/>
            <a:ext cx="4742566" cy="355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566EF4E-5774-7A68-5D2B-DFD689CC2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0006" y="9135468"/>
            <a:ext cx="7774604" cy="342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51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 err="1"/>
              <a:t>Consolidation</a:t>
            </a:r>
            <a:r>
              <a:rPr lang="it-IT" dirty="0"/>
              <a:t> </a:t>
            </a:r>
            <a:r>
              <a:rPr lang="it-IT" dirty="0" err="1"/>
              <a:t>EuPRAXIA</a:t>
            </a:r>
            <a:r>
              <a:rPr lang="it-IT" dirty="0"/>
              <a:t> EU framework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</a:t>
            </a:fld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A949-3881-450C-BE35-7F16368C9391}"/>
              </a:ext>
            </a:extLst>
          </p:cNvPr>
          <p:cNvSpPr txBox="1"/>
          <p:nvPr/>
        </p:nvSpPr>
        <p:spPr>
          <a:xfrm>
            <a:off x="527157" y="4212793"/>
            <a:ext cx="9902596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June 2021- Approved ESFRI Roadmap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E2951-AF51-47A3-B578-989208BF17AD}"/>
              </a:ext>
            </a:extLst>
          </p:cNvPr>
          <p:cNvSpPr txBox="1"/>
          <p:nvPr/>
        </p:nvSpPr>
        <p:spPr>
          <a:xfrm>
            <a:off x="527157" y="5636731"/>
            <a:ext cx="20560551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Jan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2022 – Application to the ESFRI Preparatory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Phase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, 3M€ (750k€ @ INFN) –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Approved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12/04/2022 –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Starting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lang="it-IT" sz="3400" dirty="0">
                <a:highlight>
                  <a:srgbClr val="FFFF00"/>
                </a:highlight>
                <a:latin typeface="Bahnschrift Light" panose="020B0502040204020203" pitchFamily="34" charset="0"/>
              </a:rPr>
              <a:t>date 01/11/2022 - 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Kick off meeting 24-25 November 2022  - 4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years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53D1BC-8783-479C-8628-0FC6D1714288}"/>
              </a:ext>
            </a:extLst>
          </p:cNvPr>
          <p:cNvSpPr txBox="1"/>
          <p:nvPr/>
        </p:nvSpPr>
        <p:spPr>
          <a:xfrm>
            <a:off x="527157" y="9147133"/>
            <a:ext cx="22594100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3400" b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Feb</a:t>
            </a:r>
            <a:r>
              <a:rPr kumimoji="0" lang="it-IT" sz="3400" b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 2022 – EuAPS, EuPRAXIA Advanced Photon Source. PNRR, 22M€– 1° Ranking – </a:t>
            </a:r>
            <a:r>
              <a:rPr kumimoji="0" lang="it-IT" sz="3400" b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Starting</a:t>
            </a:r>
            <a:r>
              <a:rPr kumimoji="0" lang="it-IT" sz="3400" b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 date 01/12/2022 30+6months</a:t>
            </a:r>
            <a:r>
              <a:rPr kumimoji="0" lang="it-IT" sz="3400" b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 in </a:t>
            </a:r>
            <a:r>
              <a:rPr kumimoji="0" lang="it-IT" sz="3400" b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collaboration</a:t>
            </a:r>
            <a:r>
              <a:rPr kumimoji="0" lang="it-IT" sz="3400" b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FillTx/>
                <a:latin typeface="Bahnschrift Light" panose="020B0502040204020203" pitchFamily="34" charset="0"/>
                <a:sym typeface="Helvetica Neue"/>
              </a:rPr>
              <a:t> with CNR and University of Rome «Tor Vergata»</a:t>
            </a:r>
            <a:endParaRPr kumimoji="0" lang="it-IT" sz="3400" b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highlight>
                <a:srgbClr val="FFFF00"/>
              </a:highlight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43B2AD-47A2-48FA-A184-F5A8129FA553}"/>
              </a:ext>
            </a:extLst>
          </p:cNvPr>
          <p:cNvSpPr txBox="1"/>
          <p:nvPr/>
        </p:nvSpPr>
        <p:spPr>
          <a:xfrm>
            <a:off x="527157" y="11198079"/>
            <a:ext cx="20876896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Apr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2022 –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EuPRAXIA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Doctoral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Network Program, 2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PhDs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in Accelerator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Physics</a:t>
            </a:r>
            <a:endParaRPr kumimoji="0" lang="it-IT" sz="3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589D72-88B2-4188-A517-2FA5D12E5160}"/>
              </a:ext>
            </a:extLst>
          </p:cNvPr>
          <p:cNvSpPr txBox="1"/>
          <p:nvPr/>
        </p:nvSpPr>
        <p:spPr>
          <a:xfrm>
            <a:off x="527157" y="7619408"/>
            <a:ext cx="22778336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3400" b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Feb</a:t>
            </a:r>
            <a:r>
              <a:rPr kumimoji="0" lang="it-IT" sz="3400" b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2022 – Rome </a:t>
            </a:r>
            <a:r>
              <a:rPr kumimoji="0" lang="it-IT" sz="3400" b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Technopole</a:t>
            </a:r>
            <a:r>
              <a:rPr kumimoji="0" lang="it-IT" sz="3400" b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, 2.8M€ For the </a:t>
            </a:r>
            <a:r>
              <a:rPr kumimoji="0" lang="it-IT" sz="3400" b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consolidation</a:t>
            </a:r>
            <a:r>
              <a:rPr kumimoji="0" lang="it-IT" sz="3400" b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of RI – </a:t>
            </a:r>
            <a:r>
              <a:rPr kumimoji="0" lang="it-IT" sz="3400" b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not</a:t>
            </a:r>
            <a:r>
              <a:rPr kumimoji="0" lang="it-IT" sz="3400" b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400" b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directly</a:t>
            </a:r>
            <a:r>
              <a:rPr kumimoji="0" lang="it-IT" sz="3400" b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400" b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related</a:t>
            </a:r>
            <a:r>
              <a:rPr kumimoji="0" lang="it-IT" sz="3400" b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to </a:t>
            </a:r>
            <a:r>
              <a:rPr kumimoji="0" lang="it-IT" sz="3400" b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EuPRAXIA</a:t>
            </a:r>
            <a:r>
              <a:rPr kumimoji="0" lang="it-IT" sz="3400" b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400" b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but</a:t>
            </a:r>
            <a:r>
              <a:rPr kumimoji="0" lang="it-IT" sz="3400" b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in </a:t>
            </a:r>
            <a:r>
              <a:rPr kumimoji="0" lang="it-IT" sz="3400" b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synergy</a:t>
            </a:r>
            <a:r>
              <a:rPr kumimoji="0" lang="it-IT" sz="3400" b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. 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11903554-09B3-3FC4-0BE7-F2159782FACE}"/>
              </a:ext>
            </a:extLst>
          </p:cNvPr>
          <p:cNvSpPr txBox="1"/>
          <p:nvPr/>
        </p:nvSpPr>
        <p:spPr>
          <a:xfrm>
            <a:off x="4272898" y="2205015"/>
            <a:ext cx="15838203" cy="1333698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4000" dirty="0" err="1">
                <a:latin typeface="Bahnschrift Light" panose="020B0502040204020203" pitchFamily="34" charset="0"/>
              </a:rPr>
              <a:t>We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have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applied</a:t>
            </a:r>
            <a:r>
              <a:rPr lang="it-IT" sz="4000" dirty="0">
                <a:latin typeface="Bahnschrift Light" panose="020B0502040204020203" pitchFamily="34" charset="0"/>
              </a:rPr>
              <a:t> to </a:t>
            </a:r>
            <a:r>
              <a:rPr lang="it-IT" sz="4000" dirty="0" err="1">
                <a:latin typeface="Bahnschrift Light" panose="020B0502040204020203" pitchFamily="34" charset="0"/>
              </a:rPr>
              <a:t>several</a:t>
            </a:r>
            <a:r>
              <a:rPr lang="it-IT" sz="4000" dirty="0">
                <a:latin typeface="Bahnschrift Light" panose="020B0502040204020203" pitchFamily="34" charset="0"/>
              </a:rPr>
              <a:t> EU and National calls, to </a:t>
            </a:r>
            <a:r>
              <a:rPr lang="it-IT" sz="4000" dirty="0" err="1">
                <a:latin typeface="Bahnschrift Light" panose="020B0502040204020203" pitchFamily="34" charset="0"/>
              </a:rPr>
              <a:t>strengthen</a:t>
            </a:r>
            <a:r>
              <a:rPr lang="it-IT" sz="4000" dirty="0">
                <a:latin typeface="Bahnschrift Light" panose="020B0502040204020203" pitchFamily="34" charset="0"/>
              </a:rPr>
              <a:t> and consolidate </a:t>
            </a:r>
            <a:r>
              <a:rPr lang="it-IT" sz="4000" dirty="0" err="1">
                <a:latin typeface="Bahnschrift Light" panose="020B0502040204020203" pitchFamily="34" charset="0"/>
              </a:rPr>
              <a:t>EuPRAXIA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Iniative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4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4244DA59-2064-486F-6484-25E1B77E6A44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0778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159728" y="490115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 err="1"/>
              <a:t>EuPRAXIA</a:t>
            </a:r>
            <a:r>
              <a:rPr lang="it-IT" dirty="0"/>
              <a:t> Advanced </a:t>
            </a:r>
            <a:r>
              <a:rPr lang="it-IT" dirty="0" err="1"/>
              <a:t>Photon</a:t>
            </a:r>
            <a:r>
              <a:rPr lang="it-IT" dirty="0"/>
              <a:t> Source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30</a:t>
            </a:fld>
            <a:endParaRPr lang="it-IT"/>
          </a:p>
        </p:txBody>
      </p:sp>
      <p:sp>
        <p:nvSpPr>
          <p:cNvPr id="16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0F2C7E49-8199-00B8-7AE8-7A2C7094CFC0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594B1797-16CC-0A88-2D62-2988097B3C01}"/>
              </a:ext>
            </a:extLst>
          </p:cNvPr>
          <p:cNvGrpSpPr/>
          <p:nvPr/>
        </p:nvGrpSpPr>
        <p:grpSpPr>
          <a:xfrm>
            <a:off x="13716000" y="7831023"/>
            <a:ext cx="10383996" cy="4356972"/>
            <a:chOff x="12520741" y="7547260"/>
            <a:chExt cx="11579255" cy="4640735"/>
          </a:xfrm>
        </p:grpSpPr>
        <p:pic>
          <p:nvPicPr>
            <p:cNvPr id="3" name="Picture 21">
              <a:extLst>
                <a:ext uri="{FF2B5EF4-FFF2-40B4-BE49-F238E27FC236}">
                  <a16:creationId xmlns:a16="http://schemas.microsoft.com/office/drawing/2014/main" id="{B5C28604-6B66-FF44-26C3-3630A0234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195605" y="7547260"/>
              <a:ext cx="5161191" cy="4640735"/>
            </a:xfrm>
            <a:prstGeom prst="rect">
              <a:avLst/>
            </a:prstGeom>
          </p:spPr>
        </p:pic>
        <p:sp>
          <p:nvSpPr>
            <p:cNvPr id="4" name="TextBox 22">
              <a:extLst>
                <a:ext uri="{FF2B5EF4-FFF2-40B4-BE49-F238E27FC236}">
                  <a16:creationId xmlns:a16="http://schemas.microsoft.com/office/drawing/2014/main" id="{4351C06A-2205-6790-C8AB-AA96552A2BAF}"/>
                </a:ext>
              </a:extLst>
            </p:cNvPr>
            <p:cNvSpPr txBox="1"/>
            <p:nvPr/>
          </p:nvSpPr>
          <p:spPr>
            <a:xfrm>
              <a:off x="12520741" y="7547260"/>
              <a:ext cx="3387048" cy="1200329"/>
            </a:xfrm>
            <a:prstGeom prst="rect">
              <a:avLst/>
            </a:prstGeom>
            <a:solidFill>
              <a:srgbClr val="A5A5A5"/>
            </a:solidFill>
          </p:spPr>
          <p:txBody>
            <a:bodyPr wrap="square" rtlCol="0">
              <a:spAutoFit/>
            </a:bodyPr>
            <a:lstStyle/>
            <a:p>
              <a:pPr defTabSz="453270"/>
              <a:r>
                <a:rPr lang="en-IT" sz="1800" b="1">
                  <a:latin typeface="Calibri"/>
                </a:rPr>
                <a:t>EuAPS Scientific Coordinator: </a:t>
              </a:r>
              <a:r>
                <a:rPr lang="en-IT" sz="1800">
                  <a:solidFill>
                    <a:srgbClr val="FFFF00"/>
                  </a:solidFill>
                  <a:latin typeface="Calibri"/>
                </a:rPr>
                <a:t>M. Ferrario  (INFN-LNF)</a:t>
              </a:r>
            </a:p>
            <a:p>
              <a:pPr defTabSz="453270"/>
              <a:r>
                <a:rPr lang="en-IT" sz="1800" b="1">
                  <a:latin typeface="Calibri"/>
                </a:rPr>
                <a:t>EuPRAXIA/EuAPS Integration</a:t>
              </a:r>
              <a:r>
                <a:rPr lang="en-IT" sz="1800">
                  <a:latin typeface="Calibri"/>
                </a:rPr>
                <a:t>: </a:t>
              </a:r>
              <a:r>
                <a:rPr lang="en-IT" sz="1800">
                  <a:solidFill>
                    <a:srgbClr val="FFFF00"/>
                  </a:solidFill>
                  <a:latin typeface="Calibri"/>
                </a:rPr>
                <a:t>R. Assmann  (DESY &amp; INFN)</a:t>
              </a:r>
            </a:p>
          </p:txBody>
        </p:sp>
        <p:pic>
          <p:nvPicPr>
            <p:cNvPr id="5" name="Picture 25" descr="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638A786C-D2D5-0578-12FF-26DCC8970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136" t="14493" r="26534" b="23756"/>
            <a:stretch/>
          </p:blipFill>
          <p:spPr bwMode="auto">
            <a:xfrm>
              <a:off x="15048451" y="11137516"/>
              <a:ext cx="859338" cy="96237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6" name="Group 27">
              <a:extLst>
                <a:ext uri="{FF2B5EF4-FFF2-40B4-BE49-F238E27FC236}">
                  <a16:creationId xmlns:a16="http://schemas.microsoft.com/office/drawing/2014/main" id="{1E345128-5E85-46DB-55F2-D0637B22A3D6}"/>
                </a:ext>
              </a:extLst>
            </p:cNvPr>
            <p:cNvGrpSpPr/>
            <p:nvPr/>
          </p:nvGrpSpPr>
          <p:grpSpPr>
            <a:xfrm>
              <a:off x="21886855" y="7614969"/>
              <a:ext cx="2213141" cy="2836055"/>
              <a:chOff x="6640460" y="873232"/>
              <a:chExt cx="2213141" cy="3774790"/>
            </a:xfrm>
          </p:grpSpPr>
          <p:sp>
            <p:nvSpPr>
              <p:cNvPr id="7" name="Rectangle 32">
                <a:extLst>
                  <a:ext uri="{FF2B5EF4-FFF2-40B4-BE49-F238E27FC236}">
                    <a16:creationId xmlns:a16="http://schemas.microsoft.com/office/drawing/2014/main" id="{9E5201A7-04B8-55D4-22D3-A8270D183C27}"/>
                  </a:ext>
                </a:extLst>
              </p:cNvPr>
              <p:cNvSpPr/>
              <p:nvPr/>
            </p:nvSpPr>
            <p:spPr>
              <a:xfrm>
                <a:off x="6640460" y="873232"/>
                <a:ext cx="2213141" cy="83845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en-US" sz="1600" dirty="0">
                    <a:solidFill>
                      <a:srgbClr val="002060"/>
                    </a:solidFill>
                    <a:latin typeface="Calibri"/>
                  </a:rPr>
                  <a:t>Scientific Advisory Committee</a:t>
                </a:r>
              </a:p>
            </p:txBody>
          </p:sp>
          <p:sp>
            <p:nvSpPr>
              <p:cNvPr id="8" name="Rectangle 32">
                <a:extLst>
                  <a:ext uri="{FF2B5EF4-FFF2-40B4-BE49-F238E27FC236}">
                    <a16:creationId xmlns:a16="http://schemas.microsoft.com/office/drawing/2014/main" id="{AFB35F4C-0464-1C73-2DBA-2FCC4A6FE22F}"/>
                  </a:ext>
                </a:extLst>
              </p:cNvPr>
              <p:cNvSpPr/>
              <p:nvPr/>
            </p:nvSpPr>
            <p:spPr>
              <a:xfrm>
                <a:off x="6640460" y="2341398"/>
                <a:ext cx="2213141" cy="83845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en-US" sz="1600" dirty="0">
                    <a:solidFill>
                      <a:srgbClr val="002060"/>
                    </a:solidFill>
                    <a:latin typeface="Calibri"/>
                  </a:rPr>
                  <a:t>Operating Units Board</a:t>
                </a:r>
              </a:p>
            </p:txBody>
          </p:sp>
          <p:sp>
            <p:nvSpPr>
              <p:cNvPr id="9" name="Rectangle 32">
                <a:extLst>
                  <a:ext uri="{FF2B5EF4-FFF2-40B4-BE49-F238E27FC236}">
                    <a16:creationId xmlns:a16="http://schemas.microsoft.com/office/drawing/2014/main" id="{AD8283CA-070C-536D-3841-4F39B7FEF205}"/>
                  </a:ext>
                </a:extLst>
              </p:cNvPr>
              <p:cNvSpPr/>
              <p:nvPr/>
            </p:nvSpPr>
            <p:spPr>
              <a:xfrm>
                <a:off x="6640460" y="3809564"/>
                <a:ext cx="2213141" cy="83845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en-US" sz="1600" dirty="0">
                    <a:solidFill>
                      <a:srgbClr val="002060"/>
                    </a:solidFill>
                    <a:latin typeface="Calibri"/>
                  </a:rPr>
                  <a:t>Scientific and Technical Board</a:t>
                </a:r>
              </a:p>
            </p:txBody>
          </p:sp>
        </p:grpSp>
        <p:grpSp>
          <p:nvGrpSpPr>
            <p:cNvPr id="10" name="Group 33">
              <a:extLst>
                <a:ext uri="{FF2B5EF4-FFF2-40B4-BE49-F238E27FC236}">
                  <a16:creationId xmlns:a16="http://schemas.microsoft.com/office/drawing/2014/main" id="{9F19DCED-45EE-C378-E29C-254204C3C37C}"/>
                </a:ext>
              </a:extLst>
            </p:cNvPr>
            <p:cNvGrpSpPr/>
            <p:nvPr/>
          </p:nvGrpSpPr>
          <p:grpSpPr>
            <a:xfrm>
              <a:off x="14605126" y="9963734"/>
              <a:ext cx="1489375" cy="1027196"/>
              <a:chOff x="877295" y="1417185"/>
              <a:chExt cx="1489375" cy="1027196"/>
            </a:xfrm>
          </p:grpSpPr>
          <p:pic>
            <p:nvPicPr>
              <p:cNvPr id="11" name="Picture 23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694B2484-F011-A21B-75BF-E061CED85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3481" y="1417185"/>
                <a:ext cx="1157003" cy="642476"/>
              </a:xfrm>
              <a:prstGeom prst="rect">
                <a:avLst/>
              </a:prstGeom>
            </p:spPr>
          </p:pic>
          <p:sp>
            <p:nvSpPr>
              <p:cNvPr id="12" name="TextBox 31">
                <a:extLst>
                  <a:ext uri="{FF2B5EF4-FFF2-40B4-BE49-F238E27FC236}">
                    <a16:creationId xmlns:a16="http://schemas.microsoft.com/office/drawing/2014/main" id="{20C437F3-CA7B-1E20-6879-A0A5736BA408}"/>
                  </a:ext>
                </a:extLst>
              </p:cNvPr>
              <p:cNvSpPr txBox="1"/>
              <p:nvPr/>
            </p:nvSpPr>
            <p:spPr>
              <a:xfrm>
                <a:off x="877295" y="2059660"/>
                <a:ext cx="148937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>
                    <a:solidFill>
                      <a:schemeClr val="bg1"/>
                    </a:solidFill>
                  </a:rPr>
                  <a:t>LNF-LNS-MI</a:t>
                </a:r>
              </a:p>
            </p:txBody>
          </p:sp>
        </p:grpSp>
        <p:grpSp>
          <p:nvGrpSpPr>
            <p:cNvPr id="13" name="Group 34">
              <a:extLst>
                <a:ext uri="{FF2B5EF4-FFF2-40B4-BE49-F238E27FC236}">
                  <a16:creationId xmlns:a16="http://schemas.microsoft.com/office/drawing/2014/main" id="{A17C7C3D-2074-15AE-A7A7-512257C4D30C}"/>
                </a:ext>
              </a:extLst>
            </p:cNvPr>
            <p:cNvGrpSpPr/>
            <p:nvPr/>
          </p:nvGrpSpPr>
          <p:grpSpPr>
            <a:xfrm>
              <a:off x="14605127" y="9010325"/>
              <a:ext cx="1489375" cy="1170558"/>
              <a:chOff x="877295" y="2930904"/>
              <a:chExt cx="1489375" cy="1170558"/>
            </a:xfrm>
          </p:grpSpPr>
          <p:pic>
            <p:nvPicPr>
              <p:cNvPr id="14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8915CF06-A4EF-BB04-9F65-113AF44FD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0490" y="2930904"/>
                <a:ext cx="1202985" cy="760928"/>
              </a:xfrm>
              <a:prstGeom prst="rect">
                <a:avLst/>
              </a:prstGeom>
            </p:spPr>
          </p:pic>
          <p:sp>
            <p:nvSpPr>
              <p:cNvPr id="15" name="TextBox 32">
                <a:extLst>
                  <a:ext uri="{FF2B5EF4-FFF2-40B4-BE49-F238E27FC236}">
                    <a16:creationId xmlns:a16="http://schemas.microsoft.com/office/drawing/2014/main" id="{AD6F88C0-A9FD-9BC7-3780-0C79C434DEBC}"/>
                  </a:ext>
                </a:extLst>
              </p:cNvPr>
              <p:cNvSpPr txBox="1"/>
              <p:nvPr/>
            </p:nvSpPr>
            <p:spPr>
              <a:xfrm>
                <a:off x="877295" y="3716741"/>
                <a:ext cx="148937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>
                    <a:solidFill>
                      <a:schemeClr val="bg1"/>
                    </a:solidFill>
                  </a:rPr>
                  <a:t>INO-ISM</a:t>
                </a:r>
              </a:p>
            </p:txBody>
          </p:sp>
        </p:grpSp>
      </p:grpSp>
      <p:sp>
        <p:nvSpPr>
          <p:cNvPr id="17" name="Rectangle 6">
            <a:extLst>
              <a:ext uri="{FF2B5EF4-FFF2-40B4-BE49-F238E27FC236}">
                <a16:creationId xmlns:a16="http://schemas.microsoft.com/office/drawing/2014/main" id="{65648336-6359-1B04-CC8D-CB128439BE80}"/>
              </a:ext>
            </a:extLst>
          </p:cNvPr>
          <p:cNvSpPr/>
          <p:nvPr/>
        </p:nvSpPr>
        <p:spPr>
          <a:xfrm>
            <a:off x="90008" y="5443273"/>
            <a:ext cx="13625992" cy="740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latin typeface="Bahnschrift" panose="020B0502040204020203" pitchFamily="34" charset="0"/>
              </a:rPr>
              <a:t>The EuAPS proposal benefits from the preparatory work done in the conceptual design phase of EuPRAXIA, both for the scientific case and the technology. </a:t>
            </a:r>
            <a:r>
              <a:rPr lang="en-US" sz="2500" dirty="0">
                <a:latin typeface="Bahnschrift" panose="020B0502040204020203" pitchFamily="34" charset="0"/>
              </a:rPr>
              <a:t>It focuses on an ambitious but technically achievable goal and builds on the pre-existing investments at the SPARC_LAB facilities. As stated in the EuPRAXIA CDR the following EuPRAXIA Flagship Goals will be addressed by the EuAPS Project:</a:t>
            </a:r>
          </a:p>
          <a:p>
            <a:pPr algn="just"/>
            <a:endParaRPr lang="en-IT" sz="2500" dirty="0">
              <a:latin typeface="Bahnschrift" panose="020B0502040204020203" pitchFamily="34" charset="0"/>
            </a:endParaRPr>
          </a:p>
          <a:p>
            <a:pPr algn="just"/>
            <a:r>
              <a:rPr lang="en-US" sz="2500" b="1" i="1" dirty="0">
                <a:latin typeface="Bahnschrift" panose="020B0502040204020203" pitchFamily="34" charset="0"/>
              </a:rPr>
              <a:t>Flagship Innovation Goal 2</a:t>
            </a:r>
            <a:r>
              <a:rPr lang="en-US" sz="2500" dirty="0">
                <a:latin typeface="Bahnschrift" panose="020B0502040204020203" pitchFamily="34" charset="0"/>
              </a:rPr>
              <a:t>: EuPRAXIA will develop together with laser industry a </a:t>
            </a:r>
            <a:r>
              <a:rPr lang="en-US" sz="2500" b="1" dirty="0">
                <a:latin typeface="Bahnschrift" panose="020B0502040204020203" pitchFamily="34" charset="0"/>
              </a:rPr>
              <a:t>new generation of high peak power lasers</a:t>
            </a:r>
            <a:r>
              <a:rPr lang="en-US" sz="2500" dirty="0">
                <a:latin typeface="Bahnschrift" panose="020B0502040204020203" pitchFamily="34" charset="0"/>
              </a:rPr>
              <a:t>, advancing the presently leading technology into the regime of 20 - 100 Hz repetition rate […].</a:t>
            </a:r>
          </a:p>
          <a:p>
            <a:pPr algn="just"/>
            <a:endParaRPr lang="en-IT" sz="2500" dirty="0">
              <a:latin typeface="Bahnschrift" panose="020B0502040204020203" pitchFamily="34" charset="0"/>
            </a:endParaRPr>
          </a:p>
          <a:p>
            <a:pPr algn="just"/>
            <a:r>
              <a:rPr lang="en-US" sz="2500" b="1" i="1" dirty="0">
                <a:latin typeface="Bahnschrift" panose="020B0502040204020203" pitchFamily="34" charset="0"/>
              </a:rPr>
              <a:t>Flagship Science Goal 2</a:t>
            </a:r>
            <a:r>
              <a:rPr lang="en-US" sz="2500" i="1" dirty="0">
                <a:latin typeface="Bahnschrift" panose="020B0502040204020203" pitchFamily="34" charset="0"/>
              </a:rPr>
              <a:t>:</a:t>
            </a:r>
            <a:r>
              <a:rPr lang="en-US" sz="2500" dirty="0">
                <a:latin typeface="Bahnschrift" panose="020B0502040204020203" pitchFamily="34" charset="0"/>
              </a:rPr>
              <a:t> EuPRAXIA will deliver </a:t>
            </a:r>
            <a:r>
              <a:rPr lang="en-US" sz="2500" b="1" dirty="0">
                <a:latin typeface="Bahnschrift" panose="020B0502040204020203" pitchFamily="34" charset="0"/>
              </a:rPr>
              <a:t>betatron X rays with up to 10</a:t>
            </a:r>
            <a:r>
              <a:rPr lang="en-US" sz="2500" b="1" baseline="30000" dirty="0">
                <a:latin typeface="Bahnschrift" panose="020B0502040204020203" pitchFamily="34" charset="0"/>
              </a:rPr>
              <a:t>10</a:t>
            </a:r>
            <a:r>
              <a:rPr lang="en-US" sz="2500" b="1" dirty="0">
                <a:latin typeface="Bahnschrift" panose="020B0502040204020203" pitchFamily="34" charset="0"/>
              </a:rPr>
              <a:t> photons per pulse</a:t>
            </a:r>
            <a:r>
              <a:rPr lang="en-US" sz="2500" dirty="0">
                <a:latin typeface="Bahnschrift" panose="020B0502040204020203" pitchFamily="34" charset="0"/>
              </a:rPr>
              <a:t>, up to 100 Hz repetition rate and an energy of 5-18 keV to users from the medical area. […].</a:t>
            </a:r>
          </a:p>
          <a:p>
            <a:pPr algn="just"/>
            <a:endParaRPr lang="en-IT" sz="2500" dirty="0">
              <a:latin typeface="Bahnschrift" panose="020B0502040204020203" pitchFamily="34" charset="0"/>
            </a:endParaRPr>
          </a:p>
          <a:p>
            <a:pPr algn="just"/>
            <a:r>
              <a:rPr lang="en-US" sz="2500" b="1" i="1" dirty="0">
                <a:latin typeface="Bahnschrift" panose="020B0502040204020203" pitchFamily="34" charset="0"/>
              </a:rPr>
              <a:t>Flagship Science Goal 7</a:t>
            </a:r>
            <a:r>
              <a:rPr lang="en-US" sz="2500" i="1" dirty="0">
                <a:latin typeface="Bahnschrift" panose="020B0502040204020203" pitchFamily="34" charset="0"/>
              </a:rPr>
              <a:t>:</a:t>
            </a:r>
            <a:r>
              <a:rPr lang="en-US" sz="2500" dirty="0">
                <a:latin typeface="Bahnschrift" panose="020B0502040204020203" pitchFamily="34" charset="0"/>
              </a:rPr>
              <a:t> EuPRAXIA will provide access to cutting edge laser technology with </a:t>
            </a:r>
            <a:r>
              <a:rPr lang="en-US" sz="2500" b="1" dirty="0">
                <a:latin typeface="Bahnschrift" panose="020B0502040204020203" pitchFamily="34" charset="0"/>
              </a:rPr>
              <a:t>short pulse length in combination with high energy photon pulses </a:t>
            </a:r>
            <a:r>
              <a:rPr lang="en-US" sz="2500" dirty="0">
                <a:latin typeface="Bahnschrift" panose="020B0502040204020203" pitchFamily="34" charset="0"/>
              </a:rPr>
              <a:t>[…].</a:t>
            </a:r>
          </a:p>
          <a:p>
            <a:pPr algn="just"/>
            <a:endParaRPr lang="en-IT" sz="2500" dirty="0">
              <a:latin typeface="Bahnschrift" panose="020B0502040204020203" pitchFamily="34" charset="0"/>
            </a:endParaRPr>
          </a:p>
          <a:p>
            <a:pPr algn="just"/>
            <a:r>
              <a:rPr lang="en-US" sz="2500" b="1" dirty="0">
                <a:latin typeface="Bahnschrift" panose="020B0502040204020203" pitchFamily="34" charset="0"/>
              </a:rPr>
              <a:t>We expect that the focus on a mature part of the EuPRAXIA project strongly supports project completion on the timescales that are required by PNRR.</a:t>
            </a:r>
            <a:endParaRPr lang="en-IT" sz="2500" b="1" dirty="0">
              <a:latin typeface="Bahnschrift" panose="020B0502040204020203" pitchFamily="34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FB2375A7-C844-7044-1F0E-D47F8D7E6276}"/>
              </a:ext>
            </a:extLst>
          </p:cNvPr>
          <p:cNvGrpSpPr/>
          <p:nvPr/>
        </p:nvGrpSpPr>
        <p:grpSpPr>
          <a:xfrm>
            <a:off x="531553" y="2107479"/>
            <a:ext cx="21101504" cy="3111197"/>
            <a:chOff x="531553" y="2107479"/>
            <a:chExt cx="21101504" cy="3111197"/>
          </a:xfrm>
        </p:grpSpPr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8AA76293-1677-9901-B2AE-EF46E159D02A}"/>
                </a:ext>
              </a:extLst>
            </p:cNvPr>
            <p:cNvSpPr txBox="1"/>
            <p:nvPr/>
          </p:nvSpPr>
          <p:spPr>
            <a:xfrm>
              <a:off x="531553" y="2107479"/>
              <a:ext cx="2110150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it-IT" sz="3600" dirty="0">
                  <a:latin typeface="Bahnschrift Light" panose="020B0502040204020203" pitchFamily="34" charset="0"/>
                </a:rPr>
                <a:t>Ranking 1° in ESFRI </a:t>
              </a:r>
              <a:r>
                <a:rPr lang="it-IT" sz="3600" dirty="0" err="1">
                  <a:latin typeface="Bahnschrift Light" panose="020B0502040204020203" pitchFamily="34" charset="0"/>
                </a:rPr>
                <a:t>Research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Infrastructure</a:t>
              </a:r>
              <a:r>
                <a:rPr lang="it-IT" sz="3600" dirty="0">
                  <a:latin typeface="Bahnschrift Light" panose="020B0502040204020203" pitchFamily="34" charset="0"/>
                </a:rPr>
                <a:t> call for Next Generation EU (PNRR).</a:t>
              </a: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6FFD04BC-D75F-0D2C-A973-0D623263591D}"/>
                </a:ext>
              </a:extLst>
            </p:cNvPr>
            <p:cNvSpPr txBox="1"/>
            <p:nvPr/>
          </p:nvSpPr>
          <p:spPr>
            <a:xfrm>
              <a:off x="531553" y="2797500"/>
              <a:ext cx="2110150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it-IT" sz="3600" dirty="0" err="1">
                  <a:latin typeface="Bahnschrift Light" panose="020B0502040204020203" pitchFamily="34" charset="0"/>
                </a:rPr>
                <a:t>Phase</a:t>
              </a:r>
              <a:r>
                <a:rPr lang="it-IT" sz="3600" dirty="0">
                  <a:latin typeface="Bahnschrift Light" panose="020B0502040204020203" pitchFamily="34" charset="0"/>
                </a:rPr>
                <a:t> 1 </a:t>
              </a:r>
              <a:r>
                <a:rPr lang="it-IT" sz="3600" dirty="0" err="1">
                  <a:latin typeface="Bahnschrift Light" panose="020B0502040204020203" pitchFamily="34" charset="0"/>
                </a:rPr>
                <a:t>EuPRAXIA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Implementation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Phase</a:t>
              </a:r>
              <a:endParaRPr lang="it-IT" sz="3600" dirty="0">
                <a:latin typeface="Bahnschrift Light" panose="020B0502040204020203" pitchFamily="34" charset="0"/>
              </a:endParaRPr>
            </a:p>
          </p:txBody>
        </p: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A4C72D87-34E1-BEAC-D075-9BE15A51DDE0}"/>
                </a:ext>
              </a:extLst>
            </p:cNvPr>
            <p:cNvSpPr txBox="1"/>
            <p:nvPr/>
          </p:nvSpPr>
          <p:spPr>
            <a:xfrm>
              <a:off x="531553" y="3454090"/>
              <a:ext cx="11469946" cy="1764586"/>
            </a:xfrm>
            <a:prstGeom prst="rect">
              <a:avLst/>
            </a:prstGeom>
            <a:noFill/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42900" marR="0" indent="-34290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it-IT" sz="3600" dirty="0" err="1">
                  <a:latin typeface="Bahnschrift Light" panose="020B0502040204020203" pitchFamily="34" charset="0"/>
                </a:rPr>
                <a:t>Betatron</a:t>
              </a:r>
              <a:r>
                <a:rPr lang="it-IT" sz="3600" dirty="0">
                  <a:latin typeface="Bahnschrift Light" panose="020B0502040204020203" pitchFamily="34" charset="0"/>
                </a:rPr>
                <a:t> </a:t>
              </a:r>
              <a:r>
                <a:rPr lang="it-IT" sz="3600" dirty="0" err="1">
                  <a:latin typeface="Bahnschrift Light" panose="020B0502040204020203" pitchFamily="34" charset="0"/>
                </a:rPr>
                <a:t>Radiation</a:t>
              </a:r>
              <a:r>
                <a:rPr lang="it-IT" sz="3600" dirty="0">
                  <a:latin typeface="Bahnschrift Light" panose="020B0502040204020203" pitchFamily="34" charset="0"/>
                </a:rPr>
                <a:t> Source for </a:t>
              </a:r>
              <a:r>
                <a:rPr lang="it-IT" sz="3600" dirty="0" err="1">
                  <a:latin typeface="Bahnschrift Light" panose="020B0502040204020203" pitchFamily="34" charset="0"/>
                </a:rPr>
                <a:t>x-ray</a:t>
              </a:r>
              <a:r>
                <a:rPr lang="it-IT" sz="3600" dirty="0">
                  <a:latin typeface="Bahnschrift Light" panose="020B0502040204020203" pitchFamily="34" charset="0"/>
                </a:rPr>
                <a:t> imaging</a:t>
              </a:r>
            </a:p>
            <a:p>
              <a:pPr marL="342900" marR="0" indent="-34290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it-IT" sz="3600" dirty="0">
                  <a:latin typeface="Bahnschrift Light" panose="020B0502040204020203" pitchFamily="34" charset="0"/>
                </a:rPr>
                <a:t>High Power Laser [1 PW]</a:t>
              </a:r>
            </a:p>
            <a:p>
              <a:pPr marL="342900" marR="0" indent="-342900" algn="l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it-IT" sz="3600" dirty="0">
                  <a:latin typeface="Bahnschrift Light" panose="020B0502040204020203" pitchFamily="34" charset="0"/>
                </a:rPr>
                <a:t>High </a:t>
              </a:r>
              <a:r>
                <a:rPr lang="it-IT" sz="3600" dirty="0" err="1">
                  <a:latin typeface="Bahnschrift Light" panose="020B0502040204020203" pitchFamily="34" charset="0"/>
                </a:rPr>
                <a:t>Repetition</a:t>
              </a:r>
              <a:r>
                <a:rPr lang="it-IT" sz="3600" dirty="0">
                  <a:latin typeface="Bahnschrift Light" panose="020B0502040204020203" pitchFamily="34" charset="0"/>
                </a:rPr>
                <a:t> Rate Laser [100Hz]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8E0AA9DE-68BD-A0E6-A32C-2AFE668E0F09}"/>
              </a:ext>
            </a:extLst>
          </p:cNvPr>
          <p:cNvGrpSpPr/>
          <p:nvPr/>
        </p:nvGrpSpPr>
        <p:grpSpPr>
          <a:xfrm>
            <a:off x="12396392" y="2840753"/>
            <a:ext cx="11897600" cy="3832075"/>
            <a:chOff x="12396392" y="2763625"/>
            <a:chExt cx="11897600" cy="3933631"/>
          </a:xfrm>
        </p:grpSpPr>
        <p:pic>
          <p:nvPicPr>
            <p:cNvPr id="22" name="Picture 3" descr="Chart&#10;&#10;Description automatically generated">
              <a:extLst>
                <a:ext uri="{FF2B5EF4-FFF2-40B4-BE49-F238E27FC236}">
                  <a16:creationId xmlns:a16="http://schemas.microsoft.com/office/drawing/2014/main" id="{C7B7DC88-3855-5C95-DFBD-3C4728C10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731392" y="2763625"/>
              <a:ext cx="5562600" cy="3933631"/>
            </a:xfrm>
            <a:prstGeom prst="rect">
              <a:avLst/>
            </a:prstGeom>
          </p:spPr>
        </p:pic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CF7C0AA7-0FB7-828C-3CD8-8E7F1157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396392" y="3311726"/>
              <a:ext cx="6453776" cy="1834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573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159728" y="490115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 err="1"/>
              <a:t>Findings</a:t>
            </a:r>
            <a:r>
              <a:rPr lang="it-IT" dirty="0"/>
              <a:t> &amp; </a:t>
            </a:r>
            <a:r>
              <a:rPr lang="it-IT" dirty="0" err="1"/>
              <a:t>Reccomendation</a:t>
            </a:r>
            <a:r>
              <a:rPr lang="it-IT" dirty="0"/>
              <a:t> (I)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31</a:t>
            </a:fld>
            <a:endParaRPr lang="it-IT"/>
          </a:p>
        </p:txBody>
      </p:sp>
      <p:sp>
        <p:nvSpPr>
          <p:cNvPr id="16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0F2C7E49-8199-00B8-7AE8-7A2C7094CFC0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06E4399-70B2-C5CD-7D15-D60C324EF22A}"/>
              </a:ext>
            </a:extLst>
          </p:cNvPr>
          <p:cNvSpPr txBox="1"/>
          <p:nvPr/>
        </p:nvSpPr>
        <p:spPr>
          <a:xfrm>
            <a:off x="768350" y="2261418"/>
            <a:ext cx="22929850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it-IT" sz="4000" i="1" dirty="0">
                <a:effectLst/>
                <a:latin typeface="TimesNewRomanPS"/>
              </a:rPr>
              <a:t>The </a:t>
            </a:r>
            <a:r>
              <a:rPr lang="it-IT" sz="4000" i="1" dirty="0" err="1">
                <a:effectLst/>
                <a:latin typeface="TimesNewRomanPS"/>
              </a:rPr>
              <a:t>implementation</a:t>
            </a:r>
            <a:r>
              <a:rPr lang="it-IT" sz="4000" i="1" dirty="0">
                <a:effectLst/>
                <a:latin typeface="TimesNewRomanPS"/>
              </a:rPr>
              <a:t> part of the </a:t>
            </a:r>
            <a:r>
              <a:rPr lang="it-IT" sz="4000" i="1" dirty="0" err="1">
                <a:effectLst/>
                <a:latin typeface="TimesNewRomanPS"/>
              </a:rPr>
              <a:t>EuPRAXIA@SPARC_LAB</a:t>
            </a:r>
            <a:r>
              <a:rPr lang="it-IT" sz="4000" i="1" dirty="0">
                <a:effectLst/>
                <a:latin typeface="TimesNewRomanPS"/>
              </a:rPr>
              <a:t> schedule </a:t>
            </a:r>
            <a:r>
              <a:rPr lang="it-IT" sz="4000" i="1" dirty="0" err="1">
                <a:effectLst/>
                <a:latin typeface="TimesNewRomanPS"/>
              </a:rPr>
              <a:t>needs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further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refinement</a:t>
            </a:r>
            <a:r>
              <a:rPr lang="it-IT" sz="4000" i="1" dirty="0">
                <a:effectLst/>
                <a:latin typeface="TimesNewRomanPS"/>
              </a:rPr>
              <a:t>. In </a:t>
            </a:r>
            <a:r>
              <a:rPr lang="it-IT" sz="4000" i="1" dirty="0" err="1">
                <a:effectLst/>
                <a:latin typeface="TimesNewRomanPS"/>
              </a:rPr>
              <a:t>particular</a:t>
            </a:r>
            <a:r>
              <a:rPr lang="it-IT" sz="4000" i="1" dirty="0">
                <a:effectLst/>
                <a:latin typeface="TimesNewRomanPS"/>
              </a:rPr>
              <a:t>, the </a:t>
            </a:r>
            <a:r>
              <a:rPr lang="it-IT" sz="4000" i="1" dirty="0" err="1">
                <a:effectLst/>
                <a:latin typeface="TimesNewRomanPS"/>
              </a:rPr>
              <a:t>assumptions</a:t>
            </a:r>
            <a:r>
              <a:rPr lang="it-IT" sz="4000" i="1" dirty="0">
                <a:effectLst/>
                <a:latin typeface="TimesNewRomanPS"/>
              </a:rPr>
              <a:t> on procurement </a:t>
            </a:r>
            <a:r>
              <a:rPr lang="it-IT" sz="4000" i="1" dirty="0" err="1">
                <a:effectLst/>
                <a:latin typeface="TimesNewRomanPS"/>
              </a:rPr>
              <a:t>have</a:t>
            </a:r>
            <a:r>
              <a:rPr lang="it-IT" sz="4000" i="1" dirty="0">
                <a:effectLst/>
                <a:latin typeface="TimesNewRomanPS"/>
              </a:rPr>
              <a:t> to be </a:t>
            </a:r>
            <a:r>
              <a:rPr lang="it-IT" sz="4000" i="1" dirty="0" err="1">
                <a:effectLst/>
                <a:latin typeface="TimesNewRomanPS"/>
              </a:rPr>
              <a:t>adjusted</a:t>
            </a:r>
            <a:r>
              <a:rPr lang="it-IT" sz="4000" i="1" dirty="0">
                <a:effectLst/>
                <a:latin typeface="TimesNewRomanPS"/>
              </a:rPr>
              <a:t> for </a:t>
            </a:r>
            <a:r>
              <a:rPr lang="it-IT" sz="4000" i="1" dirty="0" err="1">
                <a:effectLst/>
                <a:latin typeface="TimesNewRomanPS"/>
              </a:rPr>
              <a:t>sufficient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margins</a:t>
            </a:r>
            <a:r>
              <a:rPr lang="it-IT" sz="4000" i="1" dirty="0">
                <a:effectLst/>
                <a:latin typeface="TimesNewRomanPS"/>
              </a:rPr>
              <a:t>. </a:t>
            </a:r>
            <a:r>
              <a:rPr lang="it-IT" sz="4000" i="1" dirty="0" err="1">
                <a:effectLst/>
                <a:latin typeface="TimesNewRomanPS"/>
              </a:rPr>
              <a:t>Typical</a:t>
            </a:r>
            <a:r>
              <a:rPr lang="it-IT" sz="4000" i="1" dirty="0">
                <a:effectLst/>
                <a:latin typeface="TimesNewRomanPS"/>
              </a:rPr>
              <a:t> procurement times for long lead items </a:t>
            </a:r>
            <a:r>
              <a:rPr lang="it-IT" sz="4000" i="1" dirty="0" err="1">
                <a:effectLst/>
                <a:latin typeface="TimesNewRomanPS"/>
              </a:rPr>
              <a:t>as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well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as</a:t>
            </a:r>
            <a:r>
              <a:rPr lang="it-IT" sz="4000" i="1" dirty="0">
                <a:effectLst/>
                <a:latin typeface="TimesNewRomanPS"/>
              </a:rPr>
              <a:t> the </a:t>
            </a:r>
            <a:r>
              <a:rPr lang="it-IT" sz="4000" i="1" dirty="0" err="1">
                <a:effectLst/>
                <a:latin typeface="TimesNewRomanPS"/>
              </a:rPr>
              <a:t>current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issues</a:t>
            </a:r>
            <a:r>
              <a:rPr lang="it-IT" sz="4000" i="1" dirty="0">
                <a:effectLst/>
                <a:latin typeface="TimesNewRomanPS"/>
              </a:rPr>
              <a:t> with supply chains </a:t>
            </a:r>
            <a:r>
              <a:rPr lang="it-IT" sz="4000" i="1" dirty="0" err="1">
                <a:effectLst/>
                <a:latin typeface="TimesNewRomanPS"/>
              </a:rPr>
              <a:t>need</a:t>
            </a:r>
            <a:r>
              <a:rPr lang="it-IT" sz="4000" i="1" dirty="0">
                <a:effectLst/>
                <a:latin typeface="TimesNewRomanPS"/>
              </a:rPr>
              <a:t> to be </a:t>
            </a:r>
            <a:r>
              <a:rPr lang="it-IT" sz="4000" i="1" dirty="0" err="1">
                <a:effectLst/>
                <a:latin typeface="TimesNewRomanPS"/>
              </a:rPr>
              <a:t>considered</a:t>
            </a:r>
            <a:r>
              <a:rPr lang="it-IT" sz="4000" i="1" dirty="0">
                <a:effectLst/>
                <a:latin typeface="TimesNewRomanPS"/>
              </a:rPr>
              <a:t> in </a:t>
            </a:r>
            <a:r>
              <a:rPr lang="it-IT" sz="4000" i="1" dirty="0" err="1">
                <a:effectLst/>
                <a:latin typeface="TimesNewRomanPS"/>
              </a:rPr>
              <a:t>this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context</a:t>
            </a:r>
            <a:r>
              <a:rPr lang="it-IT" sz="4000" i="1" dirty="0">
                <a:effectLst/>
                <a:latin typeface="TimesNewRomanPS"/>
              </a:rPr>
              <a:t>. </a:t>
            </a:r>
            <a:endParaRPr lang="it-IT" sz="40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E45255F-2FD1-BE75-0726-0861F5157B87}"/>
              </a:ext>
            </a:extLst>
          </p:cNvPr>
          <p:cNvSpPr txBox="1"/>
          <p:nvPr/>
        </p:nvSpPr>
        <p:spPr>
          <a:xfrm>
            <a:off x="1532891" y="5466672"/>
            <a:ext cx="21966212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it-IT" sz="4000" b="1" dirty="0" err="1">
                <a:effectLst/>
                <a:latin typeface="TimesNewRomanPS"/>
              </a:rPr>
              <a:t>This</a:t>
            </a:r>
            <a:r>
              <a:rPr lang="it-IT" sz="4000" b="1" dirty="0">
                <a:effectLst/>
                <a:latin typeface="TimesNewRomanPS"/>
              </a:rPr>
              <a:t> </a:t>
            </a:r>
            <a:r>
              <a:rPr lang="it-IT" sz="4000" b="1" dirty="0" err="1">
                <a:effectLst/>
                <a:latin typeface="TimesNewRomanPS"/>
              </a:rPr>
              <a:t>certainly</a:t>
            </a:r>
            <a:r>
              <a:rPr lang="it-IT" sz="4000" b="1" dirty="0">
                <a:effectLst/>
                <a:latin typeface="TimesNewRomanPS"/>
              </a:rPr>
              <a:t> </a:t>
            </a:r>
            <a:r>
              <a:rPr lang="it-IT" sz="4000" b="1" dirty="0" err="1">
                <a:effectLst/>
                <a:latin typeface="TimesNewRomanPS"/>
              </a:rPr>
              <a:t>will</a:t>
            </a:r>
            <a:r>
              <a:rPr lang="it-IT" sz="4000" b="1" dirty="0">
                <a:effectLst/>
                <a:latin typeface="TimesNewRomanPS"/>
              </a:rPr>
              <a:t> be </a:t>
            </a:r>
            <a:r>
              <a:rPr lang="it-IT" sz="4000" b="1" dirty="0" err="1">
                <a:effectLst/>
                <a:latin typeface="TimesNewRomanPS"/>
              </a:rPr>
              <a:t>taken</a:t>
            </a:r>
            <a:r>
              <a:rPr lang="it-IT" sz="4000" b="1" dirty="0">
                <a:effectLst/>
                <a:latin typeface="TimesNewRomanPS"/>
              </a:rPr>
              <a:t> </a:t>
            </a:r>
            <a:r>
              <a:rPr lang="it-IT" sz="4000" b="1" dirty="0" err="1">
                <a:effectLst/>
                <a:latin typeface="TimesNewRomanPS"/>
              </a:rPr>
              <a:t>into</a:t>
            </a:r>
            <a:r>
              <a:rPr lang="it-IT" sz="4000" b="1" dirty="0">
                <a:effectLst/>
                <a:latin typeface="TimesNewRomanPS"/>
              </a:rPr>
              <a:t> account. The </a:t>
            </a:r>
            <a:r>
              <a:rPr lang="it-IT" sz="4000" b="1" dirty="0" err="1">
                <a:effectLst/>
                <a:latin typeface="TimesNewRomanPS"/>
              </a:rPr>
              <a:t>detailed</a:t>
            </a:r>
            <a:r>
              <a:rPr lang="it-IT" sz="4000" b="1" dirty="0">
                <a:effectLst/>
                <a:latin typeface="TimesNewRomanPS"/>
              </a:rPr>
              <a:t> planning of the </a:t>
            </a:r>
            <a:r>
              <a:rPr lang="it-IT" sz="4000" b="1" dirty="0" err="1">
                <a:effectLst/>
                <a:latin typeface="TimesNewRomanPS"/>
              </a:rPr>
              <a:t>implementation</a:t>
            </a:r>
            <a:r>
              <a:rPr lang="it-IT" sz="4000" b="1" dirty="0">
                <a:effectLst/>
                <a:latin typeface="TimesNewRomanPS"/>
              </a:rPr>
              <a:t> </a:t>
            </a:r>
            <a:r>
              <a:rPr lang="it-IT" sz="4000" b="1" dirty="0" err="1">
                <a:effectLst/>
                <a:latin typeface="TimesNewRomanPS"/>
              </a:rPr>
              <a:t>phase</a:t>
            </a:r>
            <a:r>
              <a:rPr lang="it-IT" sz="4000" b="1" dirty="0">
                <a:effectLst/>
                <a:latin typeface="TimesNewRomanPS"/>
              </a:rPr>
              <a:t> looks a bit </a:t>
            </a:r>
            <a:r>
              <a:rPr lang="it-IT" sz="4000" b="1" dirty="0" err="1">
                <a:effectLst/>
                <a:latin typeface="TimesNewRomanPS"/>
              </a:rPr>
              <a:t>early</a:t>
            </a:r>
            <a:r>
              <a:rPr lang="it-IT" sz="4000" b="1" dirty="0">
                <a:effectLst/>
                <a:latin typeface="TimesNewRomanPS"/>
              </a:rPr>
              <a:t> to be </a:t>
            </a:r>
            <a:r>
              <a:rPr lang="it-IT" sz="4000" b="1" dirty="0" err="1">
                <a:effectLst/>
                <a:latin typeface="TimesNewRomanPS"/>
              </a:rPr>
              <a:t>developed</a:t>
            </a:r>
            <a:r>
              <a:rPr lang="it-IT" sz="4000" b="1" dirty="0">
                <a:effectLst/>
                <a:latin typeface="TimesNewRomanPS"/>
              </a:rPr>
              <a:t>, </a:t>
            </a:r>
            <a:r>
              <a:rPr lang="it-IT" sz="4000" b="1" dirty="0" err="1">
                <a:effectLst/>
                <a:latin typeface="TimesNewRomanPS"/>
              </a:rPr>
              <a:t>also</a:t>
            </a:r>
            <a:r>
              <a:rPr lang="it-IT" sz="4000" b="1" dirty="0">
                <a:effectLst/>
                <a:latin typeface="TimesNewRomanPS"/>
              </a:rPr>
              <a:t> </a:t>
            </a:r>
            <a:r>
              <a:rPr lang="it-IT" sz="4000" b="1" dirty="0" err="1">
                <a:effectLst/>
                <a:latin typeface="TimesNewRomanPS"/>
              </a:rPr>
              <a:t>considering</a:t>
            </a:r>
            <a:r>
              <a:rPr lang="it-IT" sz="4000" b="1" dirty="0">
                <a:latin typeface="TimesNewRomanPS"/>
              </a:rPr>
              <a:t> a </a:t>
            </a:r>
            <a:r>
              <a:rPr lang="it-IT" sz="4000" b="1" dirty="0" err="1">
                <a:latin typeface="TimesNewRomanPS"/>
              </a:rPr>
              <a:t>number</a:t>
            </a:r>
            <a:r>
              <a:rPr lang="it-IT" sz="4000" b="1" dirty="0">
                <a:latin typeface="TimesNewRomanPS"/>
              </a:rPr>
              <a:t> of </a:t>
            </a:r>
            <a:r>
              <a:rPr lang="it-IT" sz="4000" b="1" dirty="0" err="1">
                <a:latin typeface="TimesNewRomanPS"/>
              </a:rPr>
              <a:t>boundary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conditions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that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need</a:t>
            </a:r>
            <a:r>
              <a:rPr lang="it-IT" sz="4000" b="1" dirty="0">
                <a:latin typeface="TimesNewRomanPS"/>
              </a:rPr>
              <a:t> to be </a:t>
            </a:r>
            <a:r>
              <a:rPr lang="it-IT" sz="4000" b="1" dirty="0" err="1">
                <a:latin typeface="TimesNewRomanPS"/>
              </a:rPr>
              <a:t>clarified</a:t>
            </a:r>
            <a:r>
              <a:rPr lang="it-IT" sz="4000" b="1" dirty="0">
                <a:latin typeface="TimesNewRomanPS"/>
              </a:rPr>
              <a:t>. </a:t>
            </a:r>
            <a:r>
              <a:rPr lang="it-IT" sz="4000" b="1" dirty="0" err="1">
                <a:latin typeface="TimesNewRomanPS"/>
              </a:rPr>
              <a:t>As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example</a:t>
            </a:r>
            <a:r>
              <a:rPr lang="it-IT" sz="4000" b="1" dirty="0">
                <a:latin typeface="TimesNewRomanPS"/>
              </a:rPr>
              <a:t> the Legal Framework and the Financial models </a:t>
            </a:r>
            <a:r>
              <a:rPr lang="it-IT" sz="4000" b="1" dirty="0" err="1">
                <a:latin typeface="TimesNewRomanPS"/>
              </a:rPr>
              <a:t>that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will</a:t>
            </a:r>
            <a:r>
              <a:rPr lang="it-IT" sz="4000" b="1" dirty="0">
                <a:latin typeface="TimesNewRomanPS"/>
              </a:rPr>
              <a:t> be </a:t>
            </a:r>
            <a:r>
              <a:rPr lang="it-IT" sz="4000" b="1" dirty="0" err="1">
                <a:latin typeface="TimesNewRomanPS"/>
              </a:rPr>
              <a:t>adopted</a:t>
            </a:r>
            <a:r>
              <a:rPr lang="it-IT" sz="4000" b="1" dirty="0">
                <a:latin typeface="TimesNewRomanPS"/>
              </a:rPr>
              <a:t> (</a:t>
            </a:r>
            <a:r>
              <a:rPr lang="it-IT" sz="4000" b="1" dirty="0" err="1">
                <a:latin typeface="TimesNewRomanPS"/>
              </a:rPr>
              <a:t>which</a:t>
            </a:r>
            <a:r>
              <a:rPr lang="it-IT" sz="4000" b="1" dirty="0">
                <a:latin typeface="TimesNewRomanPS"/>
              </a:rPr>
              <a:t> are </a:t>
            </a:r>
            <a:r>
              <a:rPr lang="it-IT" sz="4000" b="1" dirty="0" err="1">
                <a:latin typeface="TimesNewRomanPS"/>
              </a:rPr>
              <a:t>main</a:t>
            </a:r>
            <a:r>
              <a:rPr lang="it-IT" sz="4000" b="1" dirty="0">
                <a:latin typeface="TimesNewRomanPS"/>
              </a:rPr>
              <a:t> deliverables of WP.4 </a:t>
            </a:r>
            <a:r>
              <a:rPr lang="it-IT" sz="4000" b="1" dirty="0" err="1">
                <a:latin typeface="TimesNewRomanPS"/>
              </a:rPr>
              <a:t>EuPRAXIA</a:t>
            </a:r>
            <a:r>
              <a:rPr lang="it-IT" sz="4000" b="1" dirty="0">
                <a:latin typeface="TimesNewRomanPS"/>
              </a:rPr>
              <a:t> – </a:t>
            </a:r>
            <a:r>
              <a:rPr lang="it-IT" sz="4000" b="1" dirty="0" err="1">
                <a:latin typeface="TimesNewRomanPS"/>
              </a:rPr>
              <a:t>Preparatory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Phase</a:t>
            </a:r>
            <a:r>
              <a:rPr lang="it-IT" sz="4000" b="1" dirty="0">
                <a:latin typeface="TimesNewRomanPS"/>
              </a:rPr>
              <a:t>) for the </a:t>
            </a:r>
            <a:r>
              <a:rPr lang="it-IT" sz="4000" b="1" dirty="0" err="1">
                <a:latin typeface="TimesNewRomanPS"/>
              </a:rPr>
              <a:t>implementation</a:t>
            </a:r>
            <a:r>
              <a:rPr lang="it-IT" sz="4000" b="1" dirty="0">
                <a:latin typeface="TimesNewRomanPS"/>
              </a:rPr>
              <a:t> of the </a:t>
            </a:r>
            <a:r>
              <a:rPr lang="it-IT" sz="4000" b="1" dirty="0" err="1">
                <a:latin typeface="TimesNewRomanPS"/>
              </a:rPr>
              <a:t>distributed</a:t>
            </a:r>
            <a:r>
              <a:rPr lang="it-IT" sz="4000" b="1" dirty="0">
                <a:latin typeface="TimesNewRomanPS"/>
              </a:rPr>
              <a:t> RI </a:t>
            </a:r>
            <a:r>
              <a:rPr lang="it-IT" sz="4000" b="1" dirty="0" err="1">
                <a:latin typeface="TimesNewRomanPS"/>
              </a:rPr>
              <a:t>might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have</a:t>
            </a:r>
            <a:r>
              <a:rPr lang="it-IT" sz="4000" b="1" dirty="0">
                <a:latin typeface="TimesNewRomanPS"/>
              </a:rPr>
              <a:t> a </a:t>
            </a:r>
            <a:r>
              <a:rPr lang="it-IT" sz="4000" b="1" dirty="0" err="1">
                <a:latin typeface="TimesNewRomanPS"/>
              </a:rPr>
              <a:t>remarkable</a:t>
            </a:r>
            <a:r>
              <a:rPr lang="it-IT" sz="4000" b="1" dirty="0">
                <a:latin typeface="TimesNewRomanPS"/>
              </a:rPr>
              <a:t> impact on the procurement strategy and </a:t>
            </a:r>
            <a:r>
              <a:rPr lang="it-IT" sz="4000" b="1" dirty="0" err="1">
                <a:latin typeface="TimesNewRomanPS"/>
              </a:rPr>
              <a:t>hence</a:t>
            </a:r>
            <a:r>
              <a:rPr lang="it-IT" sz="4000" b="1" dirty="0">
                <a:latin typeface="TimesNewRomanPS"/>
              </a:rPr>
              <a:t> on the overall planning.</a:t>
            </a:r>
            <a:endParaRPr lang="it-IT" sz="4000" b="1" dirty="0">
              <a:effectLst/>
              <a:latin typeface="TimesNewRomanPS"/>
            </a:endParaRPr>
          </a:p>
        </p:txBody>
      </p:sp>
    </p:spTree>
    <p:extLst>
      <p:ext uri="{BB962C8B-B14F-4D97-AF65-F5344CB8AC3E}">
        <p14:creationId xmlns:p14="http://schemas.microsoft.com/office/powerpoint/2010/main" val="143960604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159728" y="490115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 err="1"/>
              <a:t>Findings</a:t>
            </a:r>
            <a:r>
              <a:rPr lang="it-IT" dirty="0"/>
              <a:t> &amp; </a:t>
            </a:r>
            <a:r>
              <a:rPr lang="it-IT" dirty="0" err="1"/>
              <a:t>Reccomendation</a:t>
            </a:r>
            <a:r>
              <a:rPr lang="it-IT" dirty="0"/>
              <a:t> (II)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32</a:t>
            </a:fld>
            <a:endParaRPr lang="it-IT"/>
          </a:p>
        </p:txBody>
      </p:sp>
      <p:sp>
        <p:nvSpPr>
          <p:cNvPr id="16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0F2C7E49-8199-00B8-7AE8-7A2C7094CFC0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4AF7399-4058-7CAF-D6B9-68E9A6C345C2}"/>
              </a:ext>
            </a:extLst>
          </p:cNvPr>
          <p:cNvSpPr txBox="1"/>
          <p:nvPr/>
        </p:nvSpPr>
        <p:spPr>
          <a:xfrm>
            <a:off x="518128" y="1961912"/>
            <a:ext cx="22164072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it-IT" sz="4000" dirty="0"/>
          </a:p>
          <a:p>
            <a:pPr algn="l"/>
            <a:r>
              <a:rPr lang="it-IT" sz="4000" i="1" dirty="0">
                <a:effectLst/>
                <a:latin typeface="TimesNewRomanPS"/>
              </a:rPr>
              <a:t>The </a:t>
            </a:r>
            <a:r>
              <a:rPr lang="it-IT" sz="4000" i="1" dirty="0" err="1">
                <a:effectLst/>
                <a:latin typeface="TimesNewRomanPS"/>
              </a:rPr>
              <a:t>efforts</a:t>
            </a:r>
            <a:r>
              <a:rPr lang="it-IT" sz="4000" i="1" dirty="0">
                <a:effectLst/>
                <a:latin typeface="TimesNewRomanPS"/>
              </a:rPr>
              <a:t> to </a:t>
            </a:r>
            <a:r>
              <a:rPr lang="it-IT" sz="4000" i="1" dirty="0" err="1">
                <a:effectLst/>
                <a:latin typeface="TimesNewRomanPS"/>
              </a:rPr>
              <a:t>develop</a:t>
            </a:r>
            <a:r>
              <a:rPr lang="it-IT" sz="4000" i="1" dirty="0">
                <a:effectLst/>
                <a:latin typeface="TimesNewRomanPS"/>
              </a:rPr>
              <a:t> the future </a:t>
            </a:r>
            <a:r>
              <a:rPr lang="it-IT" sz="4000" i="1" dirty="0" err="1">
                <a:effectLst/>
                <a:latin typeface="TimesNewRomanPS"/>
              </a:rPr>
              <a:t>photon</a:t>
            </a:r>
            <a:r>
              <a:rPr lang="it-IT" sz="4000" i="1" dirty="0">
                <a:effectLst/>
                <a:latin typeface="TimesNewRomanPS"/>
              </a:rPr>
              <a:t> user community of </a:t>
            </a:r>
            <a:r>
              <a:rPr lang="it-IT" sz="4000" i="1" dirty="0" err="1">
                <a:effectLst/>
                <a:latin typeface="TimesNewRomanPS"/>
              </a:rPr>
              <a:t>EuPRAXIA@SPARC_LAB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have</a:t>
            </a:r>
            <a:r>
              <a:rPr lang="it-IT" sz="4000" i="1" dirty="0">
                <a:effectLst/>
                <a:latin typeface="TimesNewRomanPS"/>
              </a:rPr>
              <a:t> to continue. 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4000" i="1" dirty="0">
              <a:latin typeface="TimesNewRomanP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8A3462-6872-0559-F8A4-E7BA1F8DEF51}"/>
              </a:ext>
            </a:extLst>
          </p:cNvPr>
          <p:cNvSpPr txBox="1"/>
          <p:nvPr/>
        </p:nvSpPr>
        <p:spPr>
          <a:xfrm>
            <a:off x="518128" y="5982437"/>
            <a:ext cx="22898827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it-IT" sz="4000" i="1" dirty="0" err="1">
                <a:effectLst/>
                <a:latin typeface="TimesNewRomanPS"/>
              </a:rPr>
              <a:t>Implementation</a:t>
            </a:r>
            <a:r>
              <a:rPr lang="it-IT" sz="4000" i="1" dirty="0">
                <a:effectLst/>
                <a:latin typeface="TimesNewRomanPS"/>
              </a:rPr>
              <a:t> of the </a:t>
            </a:r>
            <a:r>
              <a:rPr lang="it-IT" sz="4000" i="1" dirty="0" err="1">
                <a:effectLst/>
                <a:latin typeface="TimesNewRomanPS"/>
              </a:rPr>
              <a:t>staffing</a:t>
            </a:r>
            <a:r>
              <a:rPr lang="it-IT" sz="4000" i="1" dirty="0">
                <a:effectLst/>
                <a:latin typeface="TimesNewRomanPS"/>
              </a:rPr>
              <a:t> plan for </a:t>
            </a:r>
            <a:r>
              <a:rPr lang="it-IT" sz="4000" i="1" dirty="0" err="1">
                <a:effectLst/>
                <a:latin typeface="TimesNewRomanPS"/>
              </a:rPr>
              <a:t>EuPRAXIA@SPARC_LAB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needs</a:t>
            </a:r>
            <a:r>
              <a:rPr lang="it-IT" sz="4000" i="1" dirty="0">
                <a:effectLst/>
                <a:latin typeface="TimesNewRomanPS"/>
              </a:rPr>
              <a:t> the full </a:t>
            </a:r>
            <a:r>
              <a:rPr lang="it-IT" sz="4000" i="1" dirty="0" err="1">
                <a:effectLst/>
                <a:latin typeface="TimesNewRomanPS"/>
              </a:rPr>
              <a:t>attention</a:t>
            </a:r>
            <a:r>
              <a:rPr lang="it-IT" sz="4000" i="1" dirty="0">
                <a:effectLst/>
                <a:latin typeface="TimesNewRomanPS"/>
              </a:rPr>
              <a:t> of the LNF management. </a:t>
            </a:r>
            <a:r>
              <a:rPr lang="it-IT" sz="4000" i="1" dirty="0" err="1">
                <a:effectLst/>
                <a:latin typeface="TimesNewRomanPS"/>
              </a:rPr>
              <a:t>This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is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not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only</a:t>
            </a:r>
            <a:r>
              <a:rPr lang="it-IT" sz="4000" i="1" dirty="0">
                <a:effectLst/>
                <a:latin typeface="TimesNewRomanPS"/>
              </a:rPr>
              <a:t> a </a:t>
            </a:r>
            <a:r>
              <a:rPr lang="it-IT" sz="4000" i="1" dirty="0" err="1">
                <a:effectLst/>
                <a:latin typeface="TimesNewRomanPS"/>
              </a:rPr>
              <a:t>question</a:t>
            </a:r>
            <a:r>
              <a:rPr lang="it-IT" sz="4000" i="1" dirty="0">
                <a:effectLst/>
                <a:latin typeface="TimesNewRomanPS"/>
              </a:rPr>
              <a:t> of funding </a:t>
            </a:r>
            <a:r>
              <a:rPr lang="it-IT" sz="4000" i="1" dirty="0" err="1">
                <a:effectLst/>
                <a:latin typeface="TimesNewRomanPS"/>
              </a:rPr>
              <a:t>but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also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needs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efforts</a:t>
            </a:r>
            <a:r>
              <a:rPr lang="it-IT" sz="4000" i="1" dirty="0">
                <a:effectLst/>
                <a:latin typeface="TimesNewRomanPS"/>
              </a:rPr>
              <a:t> to make project posts </a:t>
            </a:r>
            <a:r>
              <a:rPr lang="it-IT" sz="4000" i="1" dirty="0" err="1">
                <a:effectLst/>
                <a:latin typeface="TimesNewRomanPS"/>
              </a:rPr>
              <a:t>attractive</a:t>
            </a:r>
            <a:r>
              <a:rPr lang="it-IT" sz="4000" i="1" dirty="0">
                <a:effectLst/>
                <a:latin typeface="TimesNewRomanPS"/>
              </a:rPr>
              <a:t> for </a:t>
            </a:r>
            <a:r>
              <a:rPr lang="it-IT" sz="4000" i="1" dirty="0" err="1">
                <a:effectLst/>
                <a:latin typeface="TimesNewRomanPS"/>
              </a:rPr>
              <a:t>highly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qualified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experts</a:t>
            </a:r>
            <a:r>
              <a:rPr lang="it-IT" sz="4000" i="1" dirty="0">
                <a:effectLst/>
                <a:latin typeface="TimesNewRomanPS"/>
              </a:rPr>
              <a:t>. In </a:t>
            </a:r>
            <a:r>
              <a:rPr lang="it-IT" sz="4000" i="1" dirty="0" err="1">
                <a:effectLst/>
                <a:latin typeface="TimesNewRomanPS"/>
              </a:rPr>
              <a:t>particular</a:t>
            </a:r>
            <a:r>
              <a:rPr lang="it-IT" sz="4000" i="1" dirty="0">
                <a:effectLst/>
                <a:latin typeface="TimesNewRomanPS"/>
              </a:rPr>
              <a:t>, </a:t>
            </a:r>
            <a:r>
              <a:rPr lang="it-IT" sz="4000" i="1" dirty="0" err="1">
                <a:effectLst/>
                <a:latin typeface="TimesNewRomanPS"/>
              </a:rPr>
              <a:t>clarifying</a:t>
            </a:r>
            <a:r>
              <a:rPr lang="it-IT" sz="4000" i="1" dirty="0">
                <a:effectLst/>
                <a:latin typeface="TimesNewRomanPS"/>
              </a:rPr>
              <a:t> the </a:t>
            </a:r>
            <a:r>
              <a:rPr lang="it-IT" sz="4000" i="1" dirty="0" err="1">
                <a:effectLst/>
                <a:latin typeface="TimesNewRomanPS"/>
              </a:rPr>
              <a:t>perspectives</a:t>
            </a:r>
            <a:r>
              <a:rPr lang="it-IT" sz="4000" i="1" dirty="0">
                <a:effectLst/>
                <a:latin typeface="TimesNewRomanPS"/>
              </a:rPr>
              <a:t> for long-</a:t>
            </a:r>
            <a:r>
              <a:rPr lang="it-IT" sz="4000" i="1" dirty="0" err="1">
                <a:effectLst/>
                <a:latin typeface="TimesNewRomanPS"/>
              </a:rPr>
              <a:t>term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employment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early</a:t>
            </a:r>
            <a:r>
              <a:rPr lang="it-IT" sz="4000" i="1" dirty="0">
                <a:effectLst/>
                <a:latin typeface="TimesNewRomanPS"/>
              </a:rPr>
              <a:t> on in the </a:t>
            </a:r>
            <a:r>
              <a:rPr lang="it-IT" sz="4000" i="1" dirty="0" err="1">
                <a:effectLst/>
                <a:latin typeface="TimesNewRomanPS"/>
              </a:rPr>
              <a:t>hiring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process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could</a:t>
            </a:r>
            <a:r>
              <a:rPr lang="it-IT" sz="4000" i="1" dirty="0">
                <a:effectLst/>
                <a:latin typeface="TimesNewRomanPS"/>
              </a:rPr>
              <a:t> facilitate </a:t>
            </a:r>
            <a:r>
              <a:rPr lang="it-IT" sz="4000" i="1" dirty="0" err="1">
                <a:effectLst/>
                <a:latin typeface="TimesNewRomanPS"/>
              </a:rPr>
              <a:t>this</a:t>
            </a:r>
            <a:r>
              <a:rPr lang="it-IT" sz="4000" i="1" dirty="0">
                <a:effectLst/>
                <a:latin typeface="TimesNewRomanPS"/>
              </a:rPr>
              <a:t> </a:t>
            </a:r>
            <a:r>
              <a:rPr lang="it-IT" sz="4000" i="1" dirty="0" err="1">
                <a:effectLst/>
                <a:latin typeface="TimesNewRomanPS"/>
              </a:rPr>
              <a:t>process</a:t>
            </a:r>
            <a:endParaRPr lang="it-IT" sz="4000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6551DF-AAB5-C489-9E02-CDA2B25D17B6}"/>
              </a:ext>
            </a:extLst>
          </p:cNvPr>
          <p:cNvSpPr txBox="1"/>
          <p:nvPr/>
        </p:nvSpPr>
        <p:spPr>
          <a:xfrm>
            <a:off x="1899660" y="3482868"/>
            <a:ext cx="21966212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it-IT" sz="4000" b="1" dirty="0">
                <a:effectLst/>
                <a:latin typeface="TimesNewRomanPS"/>
              </a:rPr>
              <a:t>User community </a:t>
            </a:r>
            <a:r>
              <a:rPr lang="it-IT" sz="4000" b="1" dirty="0" err="1">
                <a:effectLst/>
                <a:latin typeface="TimesNewRomanPS"/>
              </a:rPr>
              <a:t>will</a:t>
            </a:r>
            <a:r>
              <a:rPr lang="it-IT" sz="4000" b="1" dirty="0">
                <a:effectLst/>
                <a:latin typeface="TimesNewRomanPS"/>
              </a:rPr>
              <a:t> be </a:t>
            </a:r>
            <a:r>
              <a:rPr lang="it-IT" sz="4000" b="1" dirty="0" err="1">
                <a:effectLst/>
                <a:latin typeface="TimesNewRomanPS"/>
              </a:rPr>
              <a:t>strenghten</a:t>
            </a:r>
            <a:r>
              <a:rPr lang="it-IT" sz="4000" b="1" dirty="0">
                <a:effectLst/>
                <a:latin typeface="TimesNewRomanPS"/>
              </a:rPr>
              <a:t> </a:t>
            </a:r>
            <a:r>
              <a:rPr lang="it-IT" sz="4000" b="1" dirty="0" err="1">
                <a:effectLst/>
                <a:latin typeface="TimesNewRomanPS"/>
              </a:rPr>
              <a:t>through</a:t>
            </a:r>
            <a:r>
              <a:rPr lang="it-IT" sz="4000" b="1" dirty="0">
                <a:effectLst/>
                <a:latin typeface="TimesNewRomanPS"/>
              </a:rPr>
              <a:t> </a:t>
            </a:r>
            <a:r>
              <a:rPr lang="it-IT" sz="4000" b="1" dirty="0" err="1">
                <a:effectLst/>
                <a:latin typeface="TimesNewRomanPS"/>
              </a:rPr>
              <a:t>EuAPS</a:t>
            </a:r>
            <a:r>
              <a:rPr lang="it-IT" sz="4000" b="1" dirty="0">
                <a:effectLst/>
                <a:latin typeface="TimesNewRomanPS"/>
              </a:rPr>
              <a:t> and </a:t>
            </a:r>
            <a:r>
              <a:rPr lang="it-IT" sz="4000" b="1" dirty="0" err="1">
                <a:effectLst/>
                <a:latin typeface="TimesNewRomanPS"/>
              </a:rPr>
              <a:t>EuPRAXIA</a:t>
            </a:r>
            <a:r>
              <a:rPr lang="it-IT" sz="4000" b="1" dirty="0" err="1">
                <a:latin typeface="TimesNewRomanPS"/>
              </a:rPr>
              <a:t>-Preparatory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Phase</a:t>
            </a:r>
            <a:r>
              <a:rPr lang="it-IT" sz="4000" b="1" dirty="0">
                <a:latin typeface="TimesNewRomanPS"/>
              </a:rPr>
              <a:t> projects </a:t>
            </a:r>
            <a:r>
              <a:rPr lang="it-IT" sz="4000" b="1" dirty="0" err="1">
                <a:latin typeface="TimesNewRomanPS"/>
              </a:rPr>
              <a:t>that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have</a:t>
            </a:r>
            <a:r>
              <a:rPr lang="it-IT" sz="4000" b="1" dirty="0">
                <a:latin typeface="TimesNewRomanPS"/>
              </a:rPr>
              <a:t> a </a:t>
            </a:r>
            <a:r>
              <a:rPr lang="it-IT" sz="4000" b="1" dirty="0" err="1">
                <a:latin typeface="TimesNewRomanPS"/>
              </a:rPr>
              <a:t>dedicated</a:t>
            </a:r>
            <a:r>
              <a:rPr lang="it-IT" sz="4000" b="1" dirty="0">
                <a:latin typeface="TimesNewRomanPS"/>
              </a:rPr>
              <a:t> WP for the user exploitation. Workshop and school are </a:t>
            </a:r>
            <a:r>
              <a:rPr lang="it-IT" sz="4000" b="1" dirty="0" err="1">
                <a:latin typeface="TimesNewRomanPS"/>
              </a:rPr>
              <a:t>foreseen</a:t>
            </a:r>
            <a:r>
              <a:rPr lang="it-IT" sz="4000" b="1" dirty="0">
                <a:latin typeface="TimesNewRomanPS"/>
              </a:rPr>
              <a:t> in the </a:t>
            </a:r>
            <a:r>
              <a:rPr lang="it-IT" sz="4000" b="1" dirty="0" err="1">
                <a:latin typeface="TimesNewRomanPS"/>
              </a:rPr>
              <a:t>next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years</a:t>
            </a:r>
            <a:r>
              <a:rPr lang="it-IT" sz="4000" b="1" dirty="0">
                <a:latin typeface="TimesNewRomanPS"/>
              </a:rPr>
              <a:t>.</a:t>
            </a:r>
            <a:endParaRPr lang="it-IT" sz="4000" b="1" dirty="0">
              <a:effectLst/>
              <a:latin typeface="TimesNewRomanP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AAD425-1076-A885-1BA8-DCD60E19E81E}"/>
              </a:ext>
            </a:extLst>
          </p:cNvPr>
          <p:cNvSpPr txBox="1"/>
          <p:nvPr/>
        </p:nvSpPr>
        <p:spPr>
          <a:xfrm>
            <a:off x="1600200" y="8710121"/>
            <a:ext cx="22380286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it-IT" sz="4000" b="1" dirty="0" err="1">
                <a:effectLst/>
                <a:latin typeface="TimesNewRomanPS"/>
              </a:rPr>
              <a:t>We</a:t>
            </a:r>
            <a:r>
              <a:rPr lang="it-IT" sz="4000" b="1" dirty="0">
                <a:effectLst/>
                <a:latin typeface="TimesNewRomanPS"/>
              </a:rPr>
              <a:t> </a:t>
            </a:r>
            <a:r>
              <a:rPr lang="it-IT" sz="4000" b="1" dirty="0" err="1">
                <a:effectLst/>
                <a:latin typeface="TimesNewRomanPS"/>
              </a:rPr>
              <a:t>noticed</a:t>
            </a:r>
            <a:r>
              <a:rPr lang="it-IT" sz="4000" b="1" dirty="0">
                <a:effectLst/>
                <a:latin typeface="TimesNewRomanPS"/>
              </a:rPr>
              <a:t> a </a:t>
            </a:r>
            <a:r>
              <a:rPr lang="it-IT" sz="4000" b="1" dirty="0" err="1">
                <a:effectLst/>
                <a:latin typeface="TimesNewRomanPS"/>
              </a:rPr>
              <a:t>growing</a:t>
            </a:r>
            <a:r>
              <a:rPr lang="it-IT" sz="4000" b="1" dirty="0">
                <a:effectLst/>
                <a:latin typeface="TimesNewRomanPS"/>
              </a:rPr>
              <a:t> </a:t>
            </a:r>
            <a:r>
              <a:rPr lang="it-IT" sz="4000" b="1" dirty="0" err="1">
                <a:effectLst/>
                <a:latin typeface="TimesNewRomanPS"/>
              </a:rPr>
              <a:t>interest</a:t>
            </a:r>
            <a:r>
              <a:rPr lang="it-IT" sz="4000" b="1" dirty="0">
                <a:effectLst/>
                <a:latin typeface="TimesNewRomanPS"/>
              </a:rPr>
              <a:t> </a:t>
            </a:r>
            <a:r>
              <a:rPr lang="it-IT" sz="4000" b="1" dirty="0">
                <a:latin typeface="TimesNewRomanPS"/>
              </a:rPr>
              <a:t>in the community on </a:t>
            </a:r>
            <a:r>
              <a:rPr lang="it-IT" sz="4000" b="1" dirty="0" err="1">
                <a:latin typeface="TimesNewRomanPS"/>
              </a:rPr>
              <a:t>EuPRAXIA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initiative</a:t>
            </a:r>
            <a:r>
              <a:rPr lang="it-IT" sz="4000" b="1" dirty="0">
                <a:latin typeface="TimesNewRomanPS"/>
              </a:rPr>
              <a:t>. </a:t>
            </a:r>
            <a:r>
              <a:rPr lang="it-IT" sz="4000" b="1" dirty="0" err="1">
                <a:latin typeface="TimesNewRomanPS"/>
              </a:rPr>
              <a:t>EuPRAXIA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is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becoming</a:t>
            </a:r>
            <a:r>
              <a:rPr lang="it-IT" sz="4000" b="1" dirty="0">
                <a:latin typeface="TimesNewRomanPS"/>
              </a:rPr>
              <a:t> an </a:t>
            </a:r>
            <a:r>
              <a:rPr lang="it-IT" sz="4000" b="1" dirty="0" err="1">
                <a:latin typeface="TimesNewRomanPS"/>
              </a:rPr>
              <a:t>attractive</a:t>
            </a:r>
            <a:r>
              <a:rPr lang="it-IT" sz="4000" b="1" dirty="0">
                <a:latin typeface="TimesNewRomanPS"/>
              </a:rPr>
              <a:t> project. Of </a:t>
            </a:r>
            <a:r>
              <a:rPr lang="it-IT" sz="4000" b="1" dirty="0" err="1">
                <a:latin typeface="TimesNewRomanPS"/>
              </a:rPr>
              <a:t>course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salary</a:t>
            </a:r>
            <a:r>
              <a:rPr lang="it-IT" sz="4000" b="1" dirty="0">
                <a:latin typeface="TimesNewRomanPS"/>
              </a:rPr>
              <a:t> and </a:t>
            </a:r>
            <a:r>
              <a:rPr lang="it-IT" sz="4000" b="1" dirty="0" err="1">
                <a:latin typeface="TimesNewRomanPS"/>
              </a:rPr>
              <a:t>perspectives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not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always</a:t>
            </a:r>
            <a:r>
              <a:rPr lang="it-IT" sz="4000" b="1" dirty="0">
                <a:latin typeface="TimesNewRomanPS"/>
              </a:rPr>
              <a:t> are </a:t>
            </a:r>
            <a:r>
              <a:rPr lang="it-IT" sz="4000" b="1" dirty="0" err="1">
                <a:latin typeface="TimesNewRomanPS"/>
              </a:rPr>
              <a:t>aligned</a:t>
            </a:r>
            <a:r>
              <a:rPr lang="it-IT" sz="4000" b="1" dirty="0">
                <a:latin typeface="TimesNewRomanPS"/>
              </a:rPr>
              <a:t> with the </a:t>
            </a:r>
            <a:r>
              <a:rPr lang="it-IT" sz="4000" b="1" dirty="0" err="1">
                <a:latin typeface="TimesNewRomanPS"/>
              </a:rPr>
              <a:t>expectations</a:t>
            </a:r>
            <a:r>
              <a:rPr lang="it-IT" sz="4000" b="1" dirty="0">
                <a:latin typeface="TimesNewRomanPS"/>
              </a:rPr>
              <a:t> of the </a:t>
            </a:r>
            <a:r>
              <a:rPr lang="it-IT" sz="4000" b="1" dirty="0" err="1">
                <a:latin typeface="TimesNewRomanPS"/>
              </a:rPr>
              <a:t>candidates</a:t>
            </a:r>
            <a:r>
              <a:rPr lang="it-IT" sz="4000" b="1" dirty="0">
                <a:latin typeface="TimesNewRomanPS"/>
              </a:rPr>
              <a:t> and the time </a:t>
            </a:r>
            <a:r>
              <a:rPr lang="it-IT" sz="4000" b="1" dirty="0" err="1">
                <a:latin typeface="TimesNewRomanPS"/>
              </a:rPr>
              <a:t>needed</a:t>
            </a:r>
            <a:r>
              <a:rPr lang="it-IT" sz="4000" b="1" dirty="0">
                <a:latin typeface="TimesNewRomanPS"/>
              </a:rPr>
              <a:t> for </a:t>
            </a:r>
            <a:r>
              <a:rPr lang="it-IT" sz="4000" b="1" dirty="0" err="1">
                <a:latin typeface="TimesNewRomanPS"/>
              </a:rPr>
              <a:t>hiring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sometime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is</a:t>
            </a:r>
            <a:r>
              <a:rPr lang="it-IT" sz="4000" b="1" dirty="0">
                <a:latin typeface="TimesNewRomanPS"/>
              </a:rPr>
              <a:t> a </a:t>
            </a:r>
            <a:r>
              <a:rPr lang="it-IT" sz="4000" b="1" dirty="0" err="1">
                <a:latin typeface="TimesNewRomanPS"/>
              </a:rPr>
              <a:t>problem</a:t>
            </a:r>
            <a:r>
              <a:rPr lang="it-IT" sz="4000" b="1" dirty="0">
                <a:latin typeface="TimesNewRomanPS"/>
              </a:rPr>
              <a:t>. </a:t>
            </a:r>
            <a:r>
              <a:rPr lang="it-IT" sz="4000" b="1" dirty="0" err="1">
                <a:latin typeface="TimesNewRomanPS"/>
              </a:rPr>
              <a:t>However</a:t>
            </a:r>
            <a:r>
              <a:rPr lang="it-IT" sz="4000" b="1" dirty="0">
                <a:latin typeface="TimesNewRomanPS"/>
              </a:rPr>
              <a:t> PNRR </a:t>
            </a:r>
            <a:r>
              <a:rPr lang="it-IT" sz="4000" b="1" dirty="0" err="1">
                <a:latin typeface="TimesNewRomanPS"/>
              </a:rPr>
              <a:t>opportunity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give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us</a:t>
            </a:r>
            <a:r>
              <a:rPr lang="it-IT" sz="4000" b="1" dirty="0">
                <a:latin typeface="TimesNewRomanPS"/>
              </a:rPr>
              <a:t> a bit of </a:t>
            </a:r>
            <a:r>
              <a:rPr lang="it-IT" sz="4000" b="1" dirty="0" err="1">
                <a:latin typeface="TimesNewRomanPS"/>
              </a:rPr>
              <a:t>flexibility</a:t>
            </a:r>
            <a:r>
              <a:rPr lang="it-IT" sz="4000" b="1" dirty="0">
                <a:latin typeface="TimesNewRomanPS"/>
              </a:rPr>
              <a:t> in </a:t>
            </a:r>
            <a:r>
              <a:rPr lang="it-IT" sz="4000" b="1" dirty="0" err="1">
                <a:latin typeface="TimesNewRomanPS"/>
              </a:rPr>
              <a:t>hiring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also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highly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qualified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personnell</a:t>
            </a:r>
            <a:r>
              <a:rPr lang="it-IT" sz="4000" b="1" dirty="0">
                <a:latin typeface="TimesNewRomanPS"/>
              </a:rPr>
              <a:t>. E.g.</a:t>
            </a:r>
            <a:r>
              <a:rPr lang="it-IT" sz="4000" dirty="0">
                <a:latin typeface="TimesNewRomanPS"/>
              </a:rPr>
              <a:t> </a:t>
            </a:r>
            <a:r>
              <a:rPr lang="it-IT" sz="4000" b="1" dirty="0">
                <a:latin typeface="TimesNewRomanPS"/>
              </a:rPr>
              <a:t>1 Laser Scientist and 1 Plasma Scientist </a:t>
            </a:r>
            <a:r>
              <a:rPr lang="it-IT" sz="4000" b="1" dirty="0" err="1">
                <a:latin typeface="TimesNewRomanPS"/>
              </a:rPr>
              <a:t>will</a:t>
            </a:r>
            <a:r>
              <a:rPr lang="it-IT" sz="4000" b="1" dirty="0">
                <a:latin typeface="TimesNewRomanPS"/>
              </a:rPr>
              <a:t> be </a:t>
            </a:r>
            <a:r>
              <a:rPr lang="it-IT" sz="4000" b="1" dirty="0" err="1">
                <a:latin typeface="TimesNewRomanPS"/>
              </a:rPr>
              <a:t>hired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soon</a:t>
            </a:r>
            <a:r>
              <a:rPr lang="it-IT" sz="4000" b="1" dirty="0">
                <a:latin typeface="TimesNewRomanPS"/>
              </a:rPr>
              <a:t>. The </a:t>
            </a:r>
            <a:r>
              <a:rPr lang="it-IT" sz="4000" b="1" dirty="0" err="1">
                <a:latin typeface="TimesNewRomanPS"/>
              </a:rPr>
              <a:t>personnel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hired</a:t>
            </a:r>
            <a:r>
              <a:rPr lang="it-IT" sz="4000" b="1" dirty="0">
                <a:latin typeface="TimesNewRomanPS"/>
              </a:rPr>
              <a:t> for </a:t>
            </a:r>
            <a:r>
              <a:rPr lang="it-IT" sz="4000" b="1" dirty="0" err="1">
                <a:latin typeface="TimesNewRomanPS"/>
              </a:rPr>
              <a:t>other</a:t>
            </a:r>
            <a:r>
              <a:rPr lang="it-IT" sz="4000" b="1" dirty="0">
                <a:latin typeface="TimesNewRomanPS"/>
              </a:rPr>
              <a:t> PNRR project </a:t>
            </a:r>
            <a:r>
              <a:rPr lang="it-IT" sz="4000" b="1" dirty="0" err="1">
                <a:latin typeface="TimesNewRomanPS"/>
              </a:rPr>
              <a:t>altough</a:t>
            </a:r>
            <a:r>
              <a:rPr lang="it-IT" sz="4000" b="1" dirty="0">
                <a:latin typeface="TimesNewRomanPS"/>
              </a:rPr>
              <a:t> are </a:t>
            </a:r>
            <a:r>
              <a:rPr lang="it-IT" sz="4000" b="1" dirty="0" err="1">
                <a:latin typeface="TimesNewRomanPS"/>
              </a:rPr>
              <a:t>not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strictly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correlated</a:t>
            </a:r>
            <a:r>
              <a:rPr lang="it-IT" sz="4000" b="1" dirty="0">
                <a:latin typeface="TimesNewRomanPS"/>
              </a:rPr>
              <a:t> with </a:t>
            </a:r>
            <a:r>
              <a:rPr lang="it-IT" sz="4000" b="1" dirty="0" err="1">
                <a:latin typeface="TimesNewRomanPS"/>
              </a:rPr>
              <a:t>EuPRAXIA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they</a:t>
            </a:r>
            <a:r>
              <a:rPr lang="it-IT" sz="4000" b="1" dirty="0">
                <a:latin typeface="TimesNewRomanPS"/>
              </a:rPr>
              <a:t> </a:t>
            </a:r>
            <a:r>
              <a:rPr lang="it-IT" sz="4000" b="1" dirty="0" err="1">
                <a:latin typeface="TimesNewRomanPS"/>
              </a:rPr>
              <a:t>will</a:t>
            </a:r>
            <a:r>
              <a:rPr lang="it-IT" sz="4000" b="1" dirty="0">
                <a:latin typeface="TimesNewRomanPS"/>
              </a:rPr>
              <a:t> help to alleviate the </a:t>
            </a:r>
            <a:r>
              <a:rPr lang="it-IT" sz="4000" b="1" dirty="0" err="1">
                <a:latin typeface="TimesNewRomanPS"/>
              </a:rPr>
              <a:t>workload</a:t>
            </a:r>
            <a:r>
              <a:rPr lang="it-IT" sz="4000" b="1" dirty="0">
                <a:latin typeface="TimesNewRomanPS"/>
              </a:rPr>
              <a:t> on the </a:t>
            </a:r>
            <a:r>
              <a:rPr lang="it-IT" sz="4000" b="1" dirty="0" err="1">
                <a:latin typeface="TimesNewRomanPS"/>
              </a:rPr>
              <a:t>EuPRAXIA</a:t>
            </a:r>
            <a:r>
              <a:rPr lang="it-IT" sz="4000" b="1" dirty="0">
                <a:latin typeface="TimesNewRomanPS"/>
              </a:rPr>
              <a:t> team.</a:t>
            </a:r>
            <a:endParaRPr lang="it-IT" sz="4000" b="1" dirty="0">
              <a:effectLst/>
              <a:latin typeface="TimesNewRomanPS"/>
            </a:endParaRPr>
          </a:p>
        </p:txBody>
      </p:sp>
    </p:spTree>
    <p:extLst>
      <p:ext uri="{BB962C8B-B14F-4D97-AF65-F5344CB8AC3E}">
        <p14:creationId xmlns:p14="http://schemas.microsoft.com/office/powerpoint/2010/main" val="41463868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046793" y="392824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Progress on the TDR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</a:t>
            </a:fld>
            <a:endParaRPr lang="it-IT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0365B4C1-BEC7-58AD-E562-C0CEC22587B3}"/>
              </a:ext>
            </a:extLst>
          </p:cNvPr>
          <p:cNvSpPr txBox="1"/>
          <p:nvPr/>
        </p:nvSpPr>
        <p:spPr>
          <a:xfrm>
            <a:off x="125638" y="3623696"/>
            <a:ext cx="24266578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Intermediate layout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basically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frozen</a:t>
            </a:r>
            <a:r>
              <a:rPr kumimoji="0" lang="it-IT" sz="34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(</a:t>
            </a:r>
            <a:r>
              <a:rPr kumimoji="0" lang="it-IT" sz="34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few</a:t>
            </a:r>
            <a:r>
              <a:rPr kumimoji="0" lang="it-IT" sz="34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minor </a:t>
            </a:r>
            <a:r>
              <a:rPr kumimoji="0" lang="it-IT" sz="34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issues</a:t>
            </a:r>
            <a:r>
              <a:rPr kumimoji="0" lang="it-IT" sz="34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to be </a:t>
            </a:r>
            <a:r>
              <a:rPr kumimoji="0" lang="it-IT" sz="34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further</a:t>
            </a:r>
            <a:r>
              <a:rPr kumimoji="0" lang="it-IT" sz="34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4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studied</a:t>
            </a:r>
            <a:r>
              <a:rPr lang="it-IT" sz="3400" dirty="0">
                <a:latin typeface="Bahnschrift Light" panose="020B0502040204020203" pitchFamily="34" charset="0"/>
              </a:rPr>
              <a:t>)</a:t>
            </a:r>
            <a:endParaRPr kumimoji="0" lang="it-IT" sz="3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50B8AF69-EB3A-ACBE-F8BC-46BAECCEB19D}"/>
              </a:ext>
            </a:extLst>
          </p:cNvPr>
          <p:cNvSpPr txBox="1"/>
          <p:nvPr/>
        </p:nvSpPr>
        <p:spPr>
          <a:xfrm>
            <a:off x="148284" y="8501015"/>
            <a:ext cx="21749190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3400" dirty="0" err="1">
                <a:latin typeface="Bahnschrift Light" panose="020B0502040204020203" pitchFamily="34" charset="0"/>
              </a:rPr>
              <a:t>Ondulator</a:t>
            </a:r>
            <a:r>
              <a:rPr lang="it-IT" sz="3400" dirty="0">
                <a:latin typeface="Bahnschrift Light" panose="020B0502040204020203" pitchFamily="34" charset="0"/>
              </a:rPr>
              <a:t> strategy </a:t>
            </a:r>
            <a:r>
              <a:rPr lang="it-IT" sz="3400" dirty="0" err="1">
                <a:latin typeface="Bahnschrift Light" panose="020B0502040204020203" pitchFamily="34" charset="0"/>
              </a:rPr>
              <a:t>concluded</a:t>
            </a:r>
            <a:r>
              <a:rPr lang="it-IT" sz="3400" dirty="0">
                <a:latin typeface="Bahnschrift Light" panose="020B0502040204020203" pitchFamily="34" charset="0"/>
              </a:rPr>
              <a:t> -&gt; 2 </a:t>
            </a:r>
            <a:r>
              <a:rPr lang="it-IT" sz="3400" dirty="0" err="1">
                <a:latin typeface="Bahnschrift Light" panose="020B0502040204020203" pitchFamily="34" charset="0"/>
              </a:rPr>
              <a:t>Beamlines</a:t>
            </a:r>
            <a:r>
              <a:rPr lang="it-IT" sz="3400" dirty="0">
                <a:latin typeface="Bahnschrift Light" panose="020B0502040204020203" pitchFamily="34" charset="0"/>
              </a:rPr>
              <a:t> in the baseline </a:t>
            </a:r>
            <a:r>
              <a:rPr lang="it-IT" sz="3400" dirty="0" err="1">
                <a:latin typeface="Bahnschrift Light" panose="020B0502040204020203" pitchFamily="34" charset="0"/>
              </a:rPr>
              <a:t>prototyping</a:t>
            </a:r>
            <a:r>
              <a:rPr lang="it-IT" sz="3400" dirty="0">
                <a:latin typeface="Bahnschrift Light" panose="020B0502040204020203" pitchFamily="34" charset="0"/>
              </a:rPr>
              <a:t> activities are </a:t>
            </a:r>
            <a:r>
              <a:rPr lang="it-IT" sz="3400" dirty="0" err="1">
                <a:latin typeface="Bahnschrift Light" panose="020B0502040204020203" pitchFamily="34" charset="0"/>
              </a:rPr>
              <a:t>ongoing</a:t>
            </a:r>
            <a:endParaRPr kumimoji="0" lang="it-IT" sz="3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3463AA8F-9A7A-FB27-C442-6453B429B1C5}"/>
              </a:ext>
            </a:extLst>
          </p:cNvPr>
          <p:cNvSpPr txBox="1"/>
          <p:nvPr/>
        </p:nvSpPr>
        <p:spPr>
          <a:xfrm>
            <a:off x="148284" y="4736157"/>
            <a:ext cx="18714277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Realization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of X-Band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accelerating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section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mechanical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prototype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lang="it-IT" sz="3400" dirty="0">
                <a:latin typeface="Bahnschrift Light" panose="020B0502040204020203" pitchFamily="34" charset="0"/>
              </a:rPr>
              <a:t>full scale – in house </a:t>
            </a:r>
            <a:endParaRPr kumimoji="0" lang="it-IT" sz="3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9DDD82EF-A3E9-052C-70B6-B3422B9FEE87}"/>
              </a:ext>
            </a:extLst>
          </p:cNvPr>
          <p:cNvSpPr txBox="1"/>
          <p:nvPr/>
        </p:nvSpPr>
        <p:spPr>
          <a:xfrm>
            <a:off x="125638" y="5777836"/>
            <a:ext cx="14618999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Injector</a:t>
            </a:r>
            <a:r>
              <a:rPr kumimoji="0" lang="it-IT" sz="3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layout – </a:t>
            </a:r>
            <a:r>
              <a:rPr kumimoji="0" lang="it-IT" sz="3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Completed</a:t>
            </a:r>
            <a:endParaRPr kumimoji="0" lang="it-IT" sz="3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E6A224CF-1835-625A-BCF5-DB0CE01DBE02}"/>
              </a:ext>
            </a:extLst>
          </p:cNvPr>
          <p:cNvSpPr txBox="1"/>
          <p:nvPr/>
        </p:nvSpPr>
        <p:spPr>
          <a:xfrm>
            <a:off x="4450902" y="2196338"/>
            <a:ext cx="15838203" cy="718145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4000" dirty="0" err="1">
                <a:latin typeface="Bahnschrift Light" panose="020B0502040204020203" pitchFamily="34" charset="0"/>
              </a:rPr>
              <a:t>Significant</a:t>
            </a:r>
            <a:r>
              <a:rPr lang="it-IT" sz="4000" dirty="0">
                <a:latin typeface="Bahnschrift Light" panose="020B0502040204020203" pitchFamily="34" charset="0"/>
              </a:rPr>
              <a:t> progress for ALL working </a:t>
            </a:r>
            <a:r>
              <a:rPr lang="it-IT" sz="4000" dirty="0" err="1">
                <a:latin typeface="Bahnschrift Light" panose="020B0502040204020203" pitchFamily="34" charset="0"/>
              </a:rPr>
              <a:t>areas</a:t>
            </a:r>
            <a:r>
              <a:rPr lang="it-IT" sz="4000" dirty="0">
                <a:latin typeface="Bahnschrift Light" panose="020B0502040204020203" pitchFamily="34" charset="0"/>
              </a:rPr>
              <a:t> and working packages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B845F64B-849E-64C7-6667-0B033B9E99A8}"/>
              </a:ext>
            </a:extLst>
          </p:cNvPr>
          <p:cNvSpPr txBox="1"/>
          <p:nvPr/>
        </p:nvSpPr>
        <p:spPr>
          <a:xfrm>
            <a:off x="125638" y="6865333"/>
            <a:ext cx="22981497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3400" dirty="0">
                <a:latin typeface="Bahnschrift Light" panose="020B0502040204020203" pitchFamily="34" charset="0"/>
              </a:rPr>
              <a:t>RF power source strategy </a:t>
            </a:r>
            <a:r>
              <a:rPr lang="it-IT" sz="3400" dirty="0" err="1">
                <a:latin typeface="Bahnschrift Light" panose="020B0502040204020203" pitchFamily="34" charset="0"/>
              </a:rPr>
              <a:t>concluded</a:t>
            </a:r>
            <a:r>
              <a:rPr lang="it-IT" sz="3400" dirty="0">
                <a:latin typeface="Bahnschrift Light" panose="020B0502040204020203" pitchFamily="34" charset="0"/>
              </a:rPr>
              <a:t> and procurement in progress </a:t>
            </a:r>
            <a:r>
              <a:rPr lang="it-IT" sz="3400" dirty="0">
                <a:latin typeface="Bahnschrift Light" panose="020B0502040204020203" pitchFamily="34" charset="0"/>
                <a:sym typeface="Wingdings" pitchFamily="2" charset="2"/>
              </a:rPr>
              <a:t> delay in the </a:t>
            </a:r>
            <a:r>
              <a:rPr lang="it-IT" sz="3400" dirty="0" err="1">
                <a:latin typeface="Bahnschrift Light" panose="020B0502040204020203" pitchFamily="34" charset="0"/>
                <a:sym typeface="Wingdings" pitchFamily="2" charset="2"/>
              </a:rPr>
              <a:t>administrative</a:t>
            </a:r>
            <a:r>
              <a:rPr lang="it-IT" sz="3400" dirty="0">
                <a:latin typeface="Bahnschrift Light" panose="020B0502040204020203" pitchFamily="34" charset="0"/>
                <a:sym typeface="Wingdings" pitchFamily="2" charset="2"/>
              </a:rPr>
              <a:t> procedure. CPI klystron kickoff in </a:t>
            </a:r>
            <a:r>
              <a:rPr lang="it-IT" sz="3400" dirty="0" err="1">
                <a:latin typeface="Bahnschrift Light" panose="020B0502040204020203" pitchFamily="34" charset="0"/>
                <a:sym typeface="Wingdings" pitchFamily="2" charset="2"/>
              </a:rPr>
              <a:t>few</a:t>
            </a:r>
            <a:r>
              <a:rPr lang="it-IT" sz="3400" dirty="0">
                <a:latin typeface="Bahnschrift Light" panose="020B0502040204020203" pitchFamily="34" charset="0"/>
                <a:sym typeface="Wingdings" pitchFamily="2" charset="2"/>
              </a:rPr>
              <a:t> weeks.</a:t>
            </a:r>
            <a:r>
              <a:rPr lang="it-IT" sz="3400" dirty="0">
                <a:latin typeface="Bahnschrift Light" panose="020B0502040204020203" pitchFamily="34" charset="0"/>
              </a:rPr>
              <a:t> Canon klystron </a:t>
            </a:r>
            <a:r>
              <a:rPr lang="it-IT" sz="3400" dirty="0" err="1">
                <a:latin typeface="Bahnschrift Light" panose="020B0502040204020203" pitchFamily="34" charset="0"/>
              </a:rPr>
              <a:t>expected</a:t>
            </a:r>
            <a:r>
              <a:rPr lang="it-IT" sz="3400" dirty="0">
                <a:latin typeface="Bahnschrift Light" panose="020B0502040204020203" pitchFamily="34" charset="0"/>
              </a:rPr>
              <a:t> </a:t>
            </a:r>
            <a:r>
              <a:rPr lang="it-IT" sz="3400" dirty="0" err="1">
                <a:latin typeface="Bahnschrift Light" panose="020B0502040204020203" pitchFamily="34" charset="0"/>
              </a:rPr>
              <a:t>begin</a:t>
            </a:r>
            <a:r>
              <a:rPr lang="it-IT" sz="3400" dirty="0">
                <a:latin typeface="Bahnschrift Light" panose="020B0502040204020203" pitchFamily="34" charset="0"/>
              </a:rPr>
              <a:t> 2023.</a:t>
            </a:r>
            <a:endParaRPr kumimoji="0" lang="it-IT" sz="3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3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4D91EF25-0ED5-C998-4330-BFC82FEA9DBE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E4D105D-8D54-ED43-A108-4CF91F74A7F7}"/>
              </a:ext>
            </a:extLst>
          </p:cNvPr>
          <p:cNvSpPr txBox="1"/>
          <p:nvPr/>
        </p:nvSpPr>
        <p:spPr>
          <a:xfrm>
            <a:off x="310973" y="10496857"/>
            <a:ext cx="22981497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3400" dirty="0">
                <a:latin typeface="Bahnschrift Light" panose="020B0502040204020203" pitchFamily="34" charset="0"/>
              </a:rPr>
              <a:t>In general the TDR work </a:t>
            </a:r>
            <a:r>
              <a:rPr lang="it-IT" sz="3400" dirty="0" err="1">
                <a:latin typeface="Bahnschrift Light" panose="020B0502040204020203" pitchFamily="34" charset="0"/>
              </a:rPr>
              <a:t>is</a:t>
            </a:r>
            <a:r>
              <a:rPr lang="it-IT" sz="3400" dirty="0">
                <a:latin typeface="Bahnschrift Light" panose="020B0502040204020203" pitchFamily="34" charset="0"/>
              </a:rPr>
              <a:t> </a:t>
            </a:r>
            <a:r>
              <a:rPr lang="it-IT" sz="3400" dirty="0" err="1">
                <a:latin typeface="Bahnschrift Light" panose="020B0502040204020203" pitchFamily="34" charset="0"/>
              </a:rPr>
              <a:t>advancing</a:t>
            </a:r>
            <a:r>
              <a:rPr lang="it-IT" sz="3400" dirty="0">
                <a:latin typeface="Bahnschrift Light" panose="020B0502040204020203" pitchFamily="34" charset="0"/>
              </a:rPr>
              <a:t> </a:t>
            </a:r>
            <a:r>
              <a:rPr lang="it-IT" sz="3400" dirty="0" err="1">
                <a:latin typeface="Bahnschrift Light" panose="020B0502040204020203" pitchFamily="34" charset="0"/>
              </a:rPr>
              <a:t>according</a:t>
            </a:r>
            <a:r>
              <a:rPr lang="it-IT" sz="3400" dirty="0">
                <a:latin typeface="Bahnschrift Light" panose="020B0502040204020203" pitchFamily="34" charset="0"/>
              </a:rPr>
              <a:t> to the schedule. 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3400" dirty="0" err="1">
                <a:latin typeface="Bahnschrift Light" panose="020B0502040204020203" pitchFamily="34" charset="0"/>
              </a:rPr>
              <a:t>Additional</a:t>
            </a:r>
            <a:r>
              <a:rPr lang="it-IT" sz="3400" dirty="0">
                <a:latin typeface="Bahnschrift Light" panose="020B0502040204020203" pitchFamily="34" charset="0"/>
              </a:rPr>
              <a:t> Manpower </a:t>
            </a:r>
            <a:r>
              <a:rPr lang="it-IT" sz="3400" dirty="0" err="1">
                <a:latin typeface="Bahnschrift Light" panose="020B0502040204020203" pitchFamily="34" charset="0"/>
              </a:rPr>
              <a:t>is</a:t>
            </a:r>
            <a:r>
              <a:rPr lang="it-IT" sz="3400" dirty="0">
                <a:latin typeface="Bahnschrift Light" panose="020B0502040204020203" pitchFamily="34" charset="0"/>
              </a:rPr>
              <a:t> </a:t>
            </a:r>
            <a:r>
              <a:rPr lang="it-IT" sz="3400" dirty="0" err="1">
                <a:latin typeface="Bahnschrift Light" panose="020B0502040204020203" pitchFamily="34" charset="0"/>
              </a:rPr>
              <a:t>about</a:t>
            </a:r>
            <a:r>
              <a:rPr lang="it-IT" sz="3400" dirty="0">
                <a:latin typeface="Bahnschrift Light" panose="020B0502040204020203" pitchFamily="34" charset="0"/>
              </a:rPr>
              <a:t> to be </a:t>
            </a:r>
            <a:r>
              <a:rPr lang="it-IT" sz="3400" dirty="0" err="1">
                <a:latin typeface="Bahnschrift Light" panose="020B0502040204020203" pitchFamily="34" charset="0"/>
              </a:rPr>
              <a:t>hired</a:t>
            </a:r>
            <a:r>
              <a:rPr lang="it-IT" sz="3400" dirty="0">
                <a:latin typeface="Bahnschrift Light" panose="020B0502040204020203" pitchFamily="34" charset="0"/>
              </a:rPr>
              <a:t> (thanks </a:t>
            </a:r>
            <a:r>
              <a:rPr lang="it-IT" sz="3400" dirty="0" err="1">
                <a:latin typeface="Bahnschrift Light" panose="020B0502040204020203" pitchFamily="34" charset="0"/>
              </a:rPr>
              <a:t>also</a:t>
            </a:r>
            <a:r>
              <a:rPr lang="it-IT" sz="3400" dirty="0">
                <a:latin typeface="Bahnschrift Light" panose="020B0502040204020203" pitchFamily="34" charset="0"/>
              </a:rPr>
              <a:t> to the PNRR Funding). </a:t>
            </a:r>
            <a:endParaRPr kumimoji="0" lang="it-IT" sz="3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59696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20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344505" y="412980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TDR – </a:t>
            </a:r>
            <a:r>
              <a:rPr lang="it-IT" dirty="0" err="1"/>
              <a:t>Beam</a:t>
            </a:r>
            <a:r>
              <a:rPr lang="it-IT" dirty="0"/>
              <a:t> Dynamics | Machine Layout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</a:t>
            </a:fld>
            <a:endParaRPr lang="it-IT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0365B4C1-BEC7-58AD-E562-C0CEC22587B3}"/>
              </a:ext>
            </a:extLst>
          </p:cNvPr>
          <p:cNvSpPr txBox="1"/>
          <p:nvPr/>
        </p:nvSpPr>
        <p:spPr>
          <a:xfrm>
            <a:off x="601499" y="2196852"/>
            <a:ext cx="115842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Beam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Dynamics Studies – Machine Layout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596B3896-9E9B-8B60-A514-5DF133B83653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lang="it-IT" sz="3000" b="1" i="1" dirty="0" err="1">
                <a:latin typeface="Bahnschrift Light" panose="020B0502040204020203" pitchFamily="34" charset="0"/>
              </a:rPr>
              <a:t>C.Vaccarezza</a:t>
            </a:r>
            <a:r>
              <a:rPr lang="it-IT" sz="3000" b="1" i="1" dirty="0">
                <a:latin typeface="Bahnschrift Light" panose="020B0502040204020203" pitchFamily="34" charset="0"/>
              </a:rPr>
              <a:t>, </a:t>
            </a:r>
            <a:r>
              <a:rPr lang="it-IT" sz="3000" b="1" i="1" dirty="0" err="1">
                <a:latin typeface="Bahnschrift Light" panose="020B0502040204020203" pitchFamily="34" charset="0"/>
              </a:rPr>
              <a:t>A.Giribono</a:t>
            </a:r>
            <a:r>
              <a:rPr lang="it-IT" sz="3000" b="1" i="1" dirty="0">
                <a:latin typeface="Bahnschrift Light" panose="020B0502040204020203" pitchFamily="34" charset="0"/>
              </a:rPr>
              <a:t>, </a:t>
            </a:r>
            <a:r>
              <a:rPr lang="it-IT" sz="3000" b="1" i="1" dirty="0" err="1">
                <a:latin typeface="Bahnschrift Light" panose="020B0502040204020203" pitchFamily="34" charset="0"/>
              </a:rPr>
              <a:t>S.Romeo</a:t>
            </a:r>
            <a:endParaRPr kumimoji="0" lang="it-IT" sz="30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3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C4662FAF-CD8D-65DD-E364-C6E47EC1FA13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05044F0-FF49-85E2-70CF-521DD2B3A72D}"/>
              </a:ext>
            </a:extLst>
          </p:cNvPr>
          <p:cNvSpPr txBox="1"/>
          <p:nvPr/>
        </p:nvSpPr>
        <p:spPr>
          <a:xfrm>
            <a:off x="564602" y="3812292"/>
            <a:ext cx="2186867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Photoinjector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layout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concluded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(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including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X-Band 9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cells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linearizer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)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7C0FE38E-B4EB-0280-3728-94A0D32812F1}"/>
              </a:ext>
            </a:extLst>
          </p:cNvPr>
          <p:cNvSpPr txBox="1"/>
          <p:nvPr/>
        </p:nvSpPr>
        <p:spPr>
          <a:xfrm>
            <a:off x="601499" y="5575597"/>
            <a:ext cx="21868677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S2E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Finalization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for : 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4000" b="1" dirty="0">
                <a:latin typeface="Bahnschrift Light" panose="020B0502040204020203" pitchFamily="34" charset="0"/>
              </a:rPr>
              <a:t>	30+200pC </a:t>
            </a:r>
            <a:r>
              <a:rPr lang="it-IT" sz="4000" b="1" dirty="0" err="1">
                <a:latin typeface="Bahnschrift Light" panose="020B0502040204020203" pitchFamily="34" charset="0"/>
              </a:rPr>
              <a:t>at</a:t>
            </a:r>
            <a:r>
              <a:rPr lang="it-IT" sz="4000" b="1" dirty="0">
                <a:latin typeface="Bahnschrift Light" panose="020B0502040204020203" pitchFamily="34" charset="0"/>
              </a:rPr>
              <a:t> 1-1.2 GeV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	50+230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pC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at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1-1.2 GeV</a:t>
            </a:r>
          </a:p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4000" b="1" dirty="0">
                <a:latin typeface="Bahnschrift Light" panose="020B0502040204020203" pitchFamily="34" charset="0"/>
              </a:rPr>
              <a:t>	X-Band @Gun </a:t>
            </a:r>
            <a:r>
              <a:rPr lang="it-IT" sz="4000" b="1" dirty="0" err="1">
                <a:latin typeface="Bahnschrift Light" panose="020B0502040204020203" pitchFamily="34" charset="0"/>
              </a:rPr>
              <a:t>finalization</a:t>
            </a:r>
            <a:r>
              <a:rPr lang="it-IT" sz="4000" b="1" dirty="0">
                <a:latin typeface="Bahnschrift Light" panose="020B0502040204020203" pitchFamily="34" charset="0"/>
              </a:rPr>
              <a:t> 200-300-500pC </a:t>
            </a:r>
            <a:r>
              <a:rPr lang="it-IT" sz="4000" b="1" dirty="0" err="1">
                <a:latin typeface="Bahnschrift Light" panose="020B0502040204020203" pitchFamily="34" charset="0"/>
              </a:rPr>
              <a:t>Beam</a:t>
            </a:r>
            <a:endParaRPr kumimoji="0" lang="it-IT" sz="4000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400F253-E041-E695-FA74-416BD854E950}"/>
              </a:ext>
            </a:extLst>
          </p:cNvPr>
          <p:cNvSpPr txBox="1"/>
          <p:nvPr/>
        </p:nvSpPr>
        <p:spPr>
          <a:xfrm>
            <a:off x="564601" y="9676129"/>
            <a:ext cx="2186867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Jitter &amp;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Sensitivity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analysis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will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be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performed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in Spring 2023 –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according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with the schedule</a:t>
            </a:r>
          </a:p>
        </p:txBody>
      </p:sp>
    </p:spTree>
    <p:extLst>
      <p:ext uri="{BB962C8B-B14F-4D97-AF65-F5344CB8AC3E}">
        <p14:creationId xmlns:p14="http://schemas.microsoft.com/office/powerpoint/2010/main" val="6645274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344505" y="412980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Machine Layout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6</a:t>
            </a:fld>
            <a:endParaRPr lang="it-IT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17AF839A-3E8F-B62B-EB34-DF8F52763EC1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F.Cioeta</a:t>
            </a:r>
            <a:r>
              <a:rPr lang="it-IT" sz="3000" b="1" i="1" dirty="0">
                <a:latin typeface="Bahnschrift Light" panose="020B0502040204020203" pitchFamily="34" charset="0"/>
              </a:rPr>
              <a:t> &amp;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E.Di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Pasquale</a:t>
            </a:r>
          </a:p>
        </p:txBody>
      </p:sp>
      <p:sp>
        <p:nvSpPr>
          <p:cNvPr id="3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B03C21D8-AC3A-D17A-97CD-DBB8BB428B19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27F9F62-526D-83F6-5D8D-EB992A2E7C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5" b="13118"/>
          <a:stretch/>
        </p:blipFill>
        <p:spPr>
          <a:xfrm>
            <a:off x="18990" y="2404760"/>
            <a:ext cx="24347498" cy="98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6633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344505" y="412980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Machine Layout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7</a:t>
            </a:fld>
            <a:endParaRPr lang="it-IT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17AF839A-3E8F-B62B-EB34-DF8F52763EC1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F.Cioeta</a:t>
            </a:r>
            <a:r>
              <a:rPr lang="it-IT" sz="3000" b="1" i="1" dirty="0">
                <a:latin typeface="Bahnschrift Light" panose="020B0502040204020203" pitchFamily="34" charset="0"/>
              </a:rPr>
              <a:t> &amp;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E.Di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Pasquale</a:t>
            </a:r>
          </a:p>
        </p:txBody>
      </p:sp>
      <p:sp>
        <p:nvSpPr>
          <p:cNvPr id="3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B03C21D8-AC3A-D17A-97CD-DBB8BB428B19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324DFD-E07E-882A-393A-657920924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19" y="3746541"/>
            <a:ext cx="23646936" cy="70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98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344505" y="412980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/>
              <a:t>Machine Layout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8</a:t>
            </a:fld>
            <a:endParaRPr lang="it-IT"/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17AF839A-3E8F-B62B-EB34-DF8F52763EC1}"/>
              </a:ext>
            </a:extLst>
          </p:cNvPr>
          <p:cNvSpPr txBox="1"/>
          <p:nvPr/>
        </p:nvSpPr>
        <p:spPr>
          <a:xfrm>
            <a:off x="217470" y="12362764"/>
            <a:ext cx="1158425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F.Cioeta</a:t>
            </a:r>
            <a:r>
              <a:rPr lang="it-IT" sz="3000" b="1" i="1" dirty="0">
                <a:latin typeface="Bahnschrift Light" panose="020B0502040204020203" pitchFamily="34" charset="0"/>
              </a:rPr>
              <a:t> &amp; </a:t>
            </a:r>
            <a:r>
              <a:rPr kumimoji="0" lang="it-IT" sz="3000" b="1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E.Di</a:t>
            </a:r>
            <a:r>
              <a:rPr kumimoji="0" lang="it-IT" sz="30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Pasquale</a:t>
            </a:r>
          </a:p>
        </p:txBody>
      </p:sp>
      <p:sp>
        <p:nvSpPr>
          <p:cNvPr id="3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B03C21D8-AC3A-D17A-97CD-DBB8BB428B19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C95786-6647-1ED8-2EEB-A09F02E5D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58503" y="3181880"/>
            <a:ext cx="12176760" cy="529995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E040A0-B6F6-7FDD-E888-DB651E61E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7" y="5603143"/>
            <a:ext cx="10695017" cy="57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416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utline"/>
          <p:cNvSpPr txBox="1">
            <a:spLocks noGrp="1"/>
          </p:cNvSpPr>
          <p:nvPr>
            <p:ph type="title"/>
          </p:nvPr>
        </p:nvSpPr>
        <p:spPr>
          <a:xfrm>
            <a:off x="3344505" y="412980"/>
            <a:ext cx="18473329" cy="1184006"/>
          </a:xfrm>
          <a:prstGeom prst="rect">
            <a:avLst/>
          </a:prstGeom>
        </p:spPr>
        <p:txBody>
          <a:bodyPr anchor="ctr"/>
          <a:lstStyle>
            <a:lvl1pPr defTabSz="2218888">
              <a:defRPr sz="7735" b="0" spc="-154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rPr lang="it-IT" dirty="0" err="1"/>
              <a:t>Injector</a:t>
            </a:r>
            <a:endParaRPr dirty="0"/>
          </a:p>
        </p:txBody>
      </p:sp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" y="49192"/>
            <a:ext cx="3027803" cy="177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3945" y="1743141"/>
            <a:ext cx="24485601" cy="101601"/>
          </a:xfrm>
          <a:prstGeom prst="rect">
            <a:avLst/>
          </a:prstGeom>
        </p:spPr>
      </p:pic>
      <p:pic>
        <p:nvPicPr>
          <p:cNvPr id="165" name="Linea Linea" descr="Linea Line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8" y="13015920"/>
            <a:ext cx="24409401" cy="25401"/>
          </a:xfrm>
          <a:prstGeom prst="rect">
            <a:avLst/>
          </a:prstGeom>
        </p:spPr>
      </p:pic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8204" y="202324"/>
            <a:ext cx="2992282" cy="128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9E4A2-7B3E-4C06-8B30-D5F7A3F577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9</a:t>
            </a:fld>
            <a:endParaRPr lang="it-IT"/>
          </a:p>
        </p:txBody>
      </p:sp>
      <p:sp>
        <p:nvSpPr>
          <p:cNvPr id="3" name="TDR Review Committee, 26/10/2021.                                                                                                                                                                         Antonio Falone">
            <a:extLst>
              <a:ext uri="{FF2B5EF4-FFF2-40B4-BE49-F238E27FC236}">
                <a16:creationId xmlns:a16="http://schemas.microsoft.com/office/drawing/2014/main" id="{1479D833-06AD-B338-76FF-AA16D256C9B4}"/>
              </a:ext>
            </a:extLst>
          </p:cNvPr>
          <p:cNvSpPr txBox="1"/>
          <p:nvPr/>
        </p:nvSpPr>
        <p:spPr>
          <a:xfrm>
            <a:off x="117419" y="13130220"/>
            <a:ext cx="4564309" cy="534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29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rPr lang="it-IT" dirty="0"/>
              <a:t>Sci-</a:t>
            </a:r>
            <a:r>
              <a:rPr lang="it-IT" dirty="0" err="1"/>
              <a:t>Com</a:t>
            </a:r>
            <a:r>
              <a:rPr lang="it-IT" dirty="0"/>
              <a:t> 14/11/2022</a:t>
            </a:r>
            <a:endParaRPr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24A575-5593-9B3E-FC51-1A7BA1A1FC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874" y="2099953"/>
            <a:ext cx="8125226" cy="574428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37CD2197-CC46-9FCA-CF46-3FC5E38EB746}"/>
              </a:ext>
            </a:extLst>
          </p:cNvPr>
          <p:cNvSpPr txBox="1"/>
          <p:nvPr/>
        </p:nvSpPr>
        <p:spPr>
          <a:xfrm>
            <a:off x="601499" y="2196852"/>
            <a:ext cx="115842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Injector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study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is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now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frozen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and </a:t>
            </a:r>
            <a:r>
              <a:rPr lang="it-IT" sz="4000" b="1" dirty="0" err="1">
                <a:latin typeface="Bahnschrift Light" panose="020B0502040204020203" pitchFamily="34" charset="0"/>
              </a:rPr>
              <a:t>approved</a:t>
            </a:r>
            <a:endParaRPr kumimoji="0" lang="it-IT" sz="4000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2F230C52-8DB0-E557-80FB-970CECBB01C7}"/>
              </a:ext>
            </a:extLst>
          </p:cNvPr>
          <p:cNvSpPr txBox="1"/>
          <p:nvPr/>
        </p:nvSpPr>
        <p:spPr>
          <a:xfrm>
            <a:off x="476082" y="3129110"/>
            <a:ext cx="1158425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400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Optimization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kumimoji="0" lang="it-IT" sz="400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of the RF </a:t>
            </a:r>
            <a:r>
              <a:rPr kumimoji="0" lang="it-IT" sz="400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distribution</a:t>
            </a:r>
            <a:r>
              <a:rPr kumimoji="0" lang="it-IT" sz="400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taking</a:t>
            </a:r>
            <a:r>
              <a:rPr kumimoji="0" lang="it-IT" sz="400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into</a:t>
            </a:r>
            <a:r>
              <a:rPr kumimoji="0" lang="it-IT" sz="400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account the X-Band </a:t>
            </a:r>
            <a:r>
              <a:rPr kumimoji="0" lang="it-IT" sz="400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linearizer</a:t>
            </a:r>
            <a:r>
              <a:rPr kumimoji="0" lang="it-IT" sz="400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and the 4 </a:t>
            </a:r>
            <a:r>
              <a:rPr kumimoji="0" lang="it-IT" sz="400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</a:t>
            </a:r>
            <a:r>
              <a:rPr kumimoji="0" lang="it-IT" sz="400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-Band </a:t>
            </a:r>
            <a:r>
              <a:rPr kumimoji="0" lang="it-IT" sz="400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sections</a:t>
            </a:r>
            <a:r>
              <a:rPr kumimoji="0" lang="it-IT" sz="400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are </a:t>
            </a:r>
            <a:r>
              <a:rPr kumimoji="0" lang="it-IT" sz="400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ongoing</a:t>
            </a:r>
            <a:endParaRPr kumimoji="0" lang="it-IT" sz="400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8691828-AB82-8A3D-3326-0B0814A3D4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54687" r="49716" b="10465"/>
          <a:stretch/>
        </p:blipFill>
        <p:spPr>
          <a:xfrm>
            <a:off x="14599278" y="7844235"/>
            <a:ext cx="10180994" cy="6613832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0F816D49-351D-B6F1-A642-583277AB552E}"/>
              </a:ext>
            </a:extLst>
          </p:cNvPr>
          <p:cNvSpPr txBox="1"/>
          <p:nvPr/>
        </p:nvSpPr>
        <p:spPr>
          <a:xfrm>
            <a:off x="476082" y="5247066"/>
            <a:ext cx="1207457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ü"/>
              <a:tabLst/>
            </a:pP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Injector</a:t>
            </a:r>
            <a:r>
              <a:rPr lang="it-IT" sz="4000" dirty="0">
                <a:latin typeface="Bahnschrift Light" panose="020B0502040204020203" pitchFamily="34" charset="0"/>
              </a:rPr>
              <a:t> layout 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7A212A46-F91C-9AA7-E420-77C5AAC34B95}"/>
              </a:ext>
            </a:extLst>
          </p:cNvPr>
          <p:cNvSpPr txBox="1"/>
          <p:nvPr/>
        </p:nvSpPr>
        <p:spPr>
          <a:xfrm>
            <a:off x="476082" y="6527187"/>
            <a:ext cx="1207457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itchFamily="2" charset="2"/>
              <a:buChar char="ü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High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charge</a:t>
            </a: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working point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3D9E282F-1DE9-42AE-0731-D28BFDDC6A77}"/>
              </a:ext>
            </a:extLst>
          </p:cNvPr>
          <p:cNvSpPr txBox="1"/>
          <p:nvPr/>
        </p:nvSpPr>
        <p:spPr>
          <a:xfrm>
            <a:off x="476082" y="7767392"/>
            <a:ext cx="1207457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itchFamily="2" charset="2"/>
              <a:buChar char="ü"/>
              <a:tabLst/>
            </a:pP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Comb</a:t>
            </a:r>
            <a:r>
              <a:rPr lang="it-IT" sz="4000" dirty="0">
                <a:latin typeface="Bahnschrift Light" panose="020B0502040204020203" pitchFamily="34" charset="0"/>
              </a:rPr>
              <a:t> </a:t>
            </a:r>
            <a:r>
              <a:rPr lang="it-IT" sz="4000" dirty="0" err="1">
                <a:latin typeface="Bahnschrift Light" panose="020B0502040204020203" pitchFamily="34" charset="0"/>
              </a:rPr>
              <a:t>Beam</a:t>
            </a:r>
            <a:r>
              <a:rPr lang="it-IT" sz="4000" dirty="0">
                <a:latin typeface="Bahnschrift Light" panose="020B0502040204020203" pitchFamily="34" charset="0"/>
              </a:rPr>
              <a:t> and </a:t>
            </a:r>
            <a:r>
              <a:rPr lang="it-IT" sz="4000" dirty="0" err="1">
                <a:latin typeface="Bahnschrift Light" panose="020B0502040204020203" pitchFamily="34" charset="0"/>
              </a:rPr>
              <a:t>S</a:t>
            </a:r>
            <a:r>
              <a:rPr lang="it-IT" sz="4000" dirty="0">
                <a:latin typeface="Bahnschrift Light" panose="020B0502040204020203" pitchFamily="34" charset="0"/>
              </a:rPr>
              <a:t>-Band </a:t>
            </a:r>
            <a:r>
              <a:rPr lang="it-IT" sz="4000" dirty="0" err="1">
                <a:latin typeface="Bahnschrift Light" panose="020B0502040204020203" pitchFamily="34" charset="0"/>
              </a:rPr>
              <a:t>optimization</a:t>
            </a:r>
            <a:r>
              <a:rPr lang="it-IT" sz="4000" dirty="0">
                <a:latin typeface="Bahnschrift Light" panose="020B0502040204020203" pitchFamily="34" charset="0"/>
              </a:rPr>
              <a:t> (3+2+2+2) 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136759E9-3CC2-2F6E-300D-2554A3906C5B}"/>
              </a:ext>
            </a:extLst>
          </p:cNvPr>
          <p:cNvSpPr txBox="1"/>
          <p:nvPr/>
        </p:nvSpPr>
        <p:spPr>
          <a:xfrm>
            <a:off x="476082" y="8898245"/>
            <a:ext cx="1412319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pitchFamily="2" charset="2"/>
              <a:buChar char="ü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RF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distribution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for the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-Band system (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advanced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layout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agreed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but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still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to be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optmized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)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9CDB9B8D-A27A-2306-12D4-FD57CD833F78}"/>
              </a:ext>
            </a:extLst>
          </p:cNvPr>
          <p:cNvSpPr txBox="1"/>
          <p:nvPr/>
        </p:nvSpPr>
        <p:spPr>
          <a:xfrm>
            <a:off x="476082" y="10644650"/>
            <a:ext cx="1744393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SW vs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TW X-Band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linearizer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in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terms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of power </a:t>
            </a:r>
            <a:r>
              <a:rPr kumimoji="0" lang="it-IT" sz="4000" b="0" i="0" u="none" strike="noStrike" cap="none" spc="0" normalizeH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distribution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A0866227-3CA9-CC95-287B-A02289F7A1EB}"/>
              </a:ext>
            </a:extLst>
          </p:cNvPr>
          <p:cNvSpPr txBox="1"/>
          <p:nvPr/>
        </p:nvSpPr>
        <p:spPr>
          <a:xfrm>
            <a:off x="476082" y="12129070"/>
            <a:ext cx="1207457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Jitter and </a:t>
            </a:r>
            <a:r>
              <a:rPr kumimoji="0" lang="it-IT" sz="40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sensitivity</a:t>
            </a:r>
            <a:r>
              <a:rPr kumimoji="0" lang="it-IT" sz="4000" b="0" i="0" u="none" strike="noStrike" cap="none" spc="0" normalizeH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 </a:t>
            </a:r>
            <a:r>
              <a:rPr lang="it-IT" sz="4000" dirty="0">
                <a:latin typeface="Bahnschrift Light" panose="020B0502040204020203" pitchFamily="34" charset="0"/>
              </a:rPr>
              <a:t>studies</a:t>
            </a:r>
            <a:endParaRPr kumimoji="0" lang="it-IT" sz="40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57221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4996</TotalTime>
  <Words>2907</Words>
  <Application>Microsoft Macintosh PowerPoint</Application>
  <PresentationFormat>Personalizzato</PresentationFormat>
  <Paragraphs>346</Paragraphs>
  <Slides>32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6" baseType="lpstr">
      <vt:lpstr>Arial</vt:lpstr>
      <vt:lpstr>Avenir Heavy</vt:lpstr>
      <vt:lpstr>Avenir Next Regular</vt:lpstr>
      <vt:lpstr>Bahnschrift</vt:lpstr>
      <vt:lpstr>Bahnschrift Light</vt:lpstr>
      <vt:lpstr>Calibri</vt:lpstr>
      <vt:lpstr>Cambria Math</vt:lpstr>
      <vt:lpstr>DIN Alternate Bold</vt:lpstr>
      <vt:lpstr>Helvetica</vt:lpstr>
      <vt:lpstr>Helvetica Neue</vt:lpstr>
      <vt:lpstr>Helvetica Neue Medium</vt:lpstr>
      <vt:lpstr>TimesNewRomanPS</vt:lpstr>
      <vt:lpstr>Wingdings</vt:lpstr>
      <vt:lpstr>21_BasicWhite</vt:lpstr>
      <vt:lpstr>EuPRAXIA @ SPARC_LAB</vt:lpstr>
      <vt:lpstr>EuPRAXIA @SPARC_LAB Follow up</vt:lpstr>
      <vt:lpstr>Consolidation EuPRAXIA EU framework</vt:lpstr>
      <vt:lpstr>Progress on the TDR</vt:lpstr>
      <vt:lpstr>TDR – Beam Dynamics | Machine Layout</vt:lpstr>
      <vt:lpstr>Machine Layout</vt:lpstr>
      <vt:lpstr>Machine Layout</vt:lpstr>
      <vt:lpstr>Machine Layout</vt:lpstr>
      <vt:lpstr>Injector</vt:lpstr>
      <vt:lpstr>LINAC</vt:lpstr>
      <vt:lpstr>RF Power Source</vt:lpstr>
      <vt:lpstr>RF Power Source layout</vt:lpstr>
      <vt:lpstr>RF Power Source layout</vt:lpstr>
      <vt:lpstr>RF Power Source layout</vt:lpstr>
      <vt:lpstr>Plasma Module</vt:lpstr>
      <vt:lpstr>Plasma Module</vt:lpstr>
      <vt:lpstr>Plasma Module</vt:lpstr>
      <vt:lpstr>FEL | Ondulators</vt:lpstr>
      <vt:lpstr>User &amp; Beamlines</vt:lpstr>
      <vt:lpstr>Diagnostics</vt:lpstr>
      <vt:lpstr>Building Status</vt:lpstr>
      <vt:lpstr>Building Status - rendering</vt:lpstr>
      <vt:lpstr>System Engineering </vt:lpstr>
      <vt:lpstr>Schedule update – critical milestones</vt:lpstr>
      <vt:lpstr>Schedule update and conclusions</vt:lpstr>
      <vt:lpstr>Other EuPRAXIA Related Project</vt:lpstr>
      <vt:lpstr>EuPRAXIA-PP (Preparatory Phase) Key Facts</vt:lpstr>
      <vt:lpstr>PP Steering Committee: Leaders Behind EuPRAXIA</vt:lpstr>
      <vt:lpstr>Preparatory Phase Main Goals</vt:lpstr>
      <vt:lpstr>EuPRAXIA Advanced Photon Source</vt:lpstr>
      <vt:lpstr>Findings &amp; Reccomendation (I)</vt:lpstr>
      <vt:lpstr>Findings &amp; Reccomendation (II)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EuPRAXIA @ SPARC_LAB</dc:title>
  <dc:creator>Antonio Falone</dc:creator>
  <cp:lastModifiedBy>Antonio Falone</cp:lastModifiedBy>
  <cp:revision>133</cp:revision>
  <dcterms:modified xsi:type="dcterms:W3CDTF">2022-11-14T08:53:58Z</dcterms:modified>
</cp:coreProperties>
</file>