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97" r:id="rId2"/>
    <p:sldId id="257" r:id="rId3"/>
    <p:sldId id="430" r:id="rId4"/>
    <p:sldId id="429" r:id="rId5"/>
    <p:sldId id="431" r:id="rId6"/>
    <p:sldId id="432" r:id="rId7"/>
    <p:sldId id="439" r:id="rId8"/>
    <p:sldId id="438" r:id="rId9"/>
    <p:sldId id="436" r:id="rId10"/>
    <p:sldId id="424" r:id="rId11"/>
    <p:sldId id="435" r:id="rId12"/>
    <p:sldId id="437" r:id="rId13"/>
    <p:sldId id="434" r:id="rId14"/>
    <p:sldId id="425" r:id="rId15"/>
    <p:sldId id="449" r:id="rId16"/>
    <p:sldId id="441" r:id="rId17"/>
    <p:sldId id="451" r:id="rId18"/>
    <p:sldId id="444" r:id="rId19"/>
    <p:sldId id="447" r:id="rId20"/>
    <p:sldId id="450" r:id="rId21"/>
    <p:sldId id="426" r:id="rId22"/>
    <p:sldId id="259" r:id="rId23"/>
    <p:sldId id="443" r:id="rId24"/>
    <p:sldId id="427" r:id="rId25"/>
    <p:sldId id="445" r:id="rId26"/>
    <p:sldId id="446" r:id="rId27"/>
    <p:sldId id="442" r:id="rId28"/>
    <p:sldId id="264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3FA"/>
    <a:srgbClr val="BF4014"/>
    <a:srgbClr val="339900"/>
    <a:srgbClr val="800000"/>
    <a:srgbClr val="0A5591"/>
    <a:srgbClr val="9FC9DC"/>
    <a:srgbClr val="9BB5D0"/>
    <a:srgbClr val="DFEFDF"/>
    <a:srgbClr val="7A81FF"/>
    <a:srgbClr val="33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36" autoAdjust="0"/>
    <p:restoredTop sz="94663" autoAdjust="0"/>
  </p:normalViewPr>
  <p:slideViewPr>
    <p:cSldViewPr snapToGrid="0" snapToObjects="1" showGuides="1">
      <p:cViewPr>
        <p:scale>
          <a:sx n="100" d="100"/>
          <a:sy n="100" d="100"/>
        </p:scale>
        <p:origin x="2232" y="416"/>
      </p:cViewPr>
      <p:guideLst>
        <p:guide orient="horz" pos="218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08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803CD-6AD8-164E-9CAB-B0F14B19C991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CD99E2-274A-DE43-91D4-008CE193E7A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011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090FB-9C78-7346-ABA1-BE621A38A192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3B8CEE-7E9E-6A42-9FFD-96A83FCF420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675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B8CEE-7E9E-6A42-9FFD-96A83FCF42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65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  <a:solidFill>
            <a:schemeClr val="tx1"/>
          </a:solidFill>
        </p:spPr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Mauro Raggi, Illuminating Dark Matter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6"/>
            <a:ext cx="9144000" cy="914400"/>
          </a:xfrm>
          <a:solidFill>
            <a:schemeClr val="tx1"/>
          </a:solidFill>
        </p:spPr>
        <p:txBody>
          <a:bodyPr lIns="468000"/>
          <a:lstStyle/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73" y="1053290"/>
            <a:ext cx="8554527" cy="5197550"/>
          </a:xfrm>
        </p:spPr>
        <p:txBody>
          <a:bodyPr/>
          <a:lstStyle>
            <a:lvl1pPr>
              <a:buClr>
                <a:srgbClr val="800000"/>
              </a:buClr>
              <a:defRPr/>
            </a:lvl1pPr>
            <a:lvl2pPr marL="685800" indent="-336550">
              <a:buClr>
                <a:srgbClr val="FF6600"/>
              </a:buClr>
              <a:buFont typeface="Wingdings" charset="2"/>
              <a:buChar char="u"/>
              <a:defRPr/>
            </a:lvl2pPr>
            <a:lvl3pPr marL="1035050" indent="-349250">
              <a:buClr>
                <a:srgbClr val="800000"/>
              </a:buClr>
              <a:buFont typeface="Wingdings" charset="2"/>
              <a:buChar char="§"/>
              <a:defRPr/>
            </a:lvl3pPr>
            <a:lvl4pPr marL="1035050" indent="0">
              <a:buNone/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P. Valente - INFN Roma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0CA22D0-52D5-3947-BD57-D269EA040B03}" type="slidenum">
              <a:rPr lang="en-US" smtClean="0"/>
              <a:t>‹N›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6DDD340-2AAA-4384-0D7D-8A11DFA02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10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A87AB0B-1BFC-E82E-821A-E4BC0F566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12801"/>
            <a:ext cx="9144000" cy="5364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39268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788064-5F01-D448-F963-CCC590BC8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76EC41B-39CF-C902-C05F-AF89847FF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827C-6B38-A240-8655-D0ACC86294C0}" type="datetimeFigureOut">
              <a:rPr lang="it-IT" smtClean="0"/>
              <a:t>11/11/22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DE32767-06E6-A1EB-956C-475A05056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292F305-B98E-5D6B-369F-66D1F6FD3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AE52-5932-664C-853B-39A031796A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880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1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Mauro Raggi, Illuminating Dark Matter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0CA22D0-52D5-3947-BD57-D269EA040B03}" type="slidenum">
              <a:rPr lang="en-US" smtClean="0"/>
              <a:t>‹N›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dt="0"/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7" Type="http://schemas.openxmlformats.org/officeDocument/2006/relationships/image" Target="../media/image61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209.10795v1" TargetMode="External"/><Relationship Id="rId5" Type="http://schemas.openxmlformats.org/officeDocument/2006/relationships/image" Target="../media/image58.jpeg"/><Relationship Id="rId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69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0.png"/><Relationship Id="rId5" Type="http://schemas.openxmlformats.org/officeDocument/2006/relationships/image" Target="../media/image73.png"/><Relationship Id="rId10" Type="http://schemas.openxmlformats.org/officeDocument/2006/relationships/image" Target="../media/image730.png"/><Relationship Id="rId4" Type="http://schemas.openxmlformats.org/officeDocument/2006/relationships/image" Target="../media/image71.png"/><Relationship Id="rId9" Type="http://schemas.openxmlformats.org/officeDocument/2006/relationships/image" Target="../media/image7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9.09261.pdf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210.14603" TargetMode="External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98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tif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tiff"/><Relationship Id="rId5" Type="http://schemas.openxmlformats.org/officeDocument/2006/relationships/image" Target="../media/image105.tiff"/><Relationship Id="rId4" Type="http://schemas.openxmlformats.org/officeDocument/2006/relationships/image" Target="../media/image10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s://www.nature.com/articles/s41586-020-2964-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tiff"/><Relationship Id="rId5" Type="http://schemas.openxmlformats.org/officeDocument/2006/relationships/image" Target="../media/image112.tiff"/><Relationship Id="rId4" Type="http://schemas.openxmlformats.org/officeDocument/2006/relationships/image" Target="../media/image1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9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microsoft.com/office/2007/relationships/hdphoto" Target="../media/hdphoto1.wdp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tiff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oriond.in2p3.fr/2022/EW/slides/3/2/5_IOceano.pdf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hyperlink" Target="https://arxiv.org/abs/2210.14603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1.png"/><Relationship Id="rId7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48.png"/><Relationship Id="rId10" Type="http://schemas.openxmlformats.org/officeDocument/2006/relationships/image" Target="../media/image50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5.png"/><Relationship Id="rId7" Type="http://schemas.openxmlformats.org/officeDocument/2006/relationships/image" Target="../media/image6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38637" y="0"/>
            <a:ext cx="922127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8637" y="0"/>
            <a:ext cx="9221274" cy="723014"/>
          </a:xfrm>
          <a:prstGeom prst="rect">
            <a:avLst/>
          </a:prstGeom>
          <a:solidFill>
            <a:schemeClr val="tx1"/>
          </a:solidFill>
        </p:spPr>
        <p:txBody>
          <a:bodyPr vert="horz" lIns="468000" tIns="45720" rIns="274320" bIns="45720" rtlCol="0" anchor="ctr">
            <a:normAutofit fontScale="975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Status of the PADME experiment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-31601" y="5630958"/>
            <a:ext cx="9207500" cy="105691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rgbClr val="800000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rgbClr val="FF6600"/>
              </a:buClr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rgbClr val="800000"/>
              </a:buClr>
              <a:buFont typeface="Wingdings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505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1"/>
              </a:buClr>
              <a:buNone/>
            </a:pPr>
            <a:r>
              <a:rPr lang="en-US" b="1" dirty="0">
                <a:solidFill>
                  <a:schemeClr val="bg1"/>
                </a:solidFill>
              </a:rPr>
              <a:t>M. Raggi and P. Valente for the PADME collaboration,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</a:rPr>
              <a:t>64</a:t>
            </a:r>
            <a:r>
              <a:rPr lang="en-US" sz="1800" b="1" baseline="30000" dirty="0">
                <a:solidFill>
                  <a:schemeClr val="bg1"/>
                </a:solidFill>
              </a:rPr>
              <a:t>Th</a:t>
            </a:r>
            <a:r>
              <a:rPr lang="en-US" sz="1800" b="1" dirty="0">
                <a:solidFill>
                  <a:schemeClr val="bg1"/>
                </a:solidFill>
              </a:rPr>
              <a:t> meeting of the LNF scientific committee</a:t>
            </a:r>
            <a:br>
              <a:rPr lang="en-US" sz="1800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</a:rPr>
              <a:t>14–15 Nov 2022</a:t>
            </a:r>
          </a:p>
          <a:p>
            <a:pPr marL="0" indent="0" algn="ctr">
              <a:buClr>
                <a:schemeClr val="accent1"/>
              </a:buClr>
              <a:buNone/>
            </a:pP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88E3093-D4EC-1A6C-89CA-D29121CCD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88" y="3961647"/>
            <a:ext cx="3159201" cy="1095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D55C40A-F105-94E6-8D31-F933F57F90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63" t="8234" r="10344" b="1149"/>
          <a:stretch/>
        </p:blipFill>
        <p:spPr>
          <a:xfrm>
            <a:off x="135172" y="906933"/>
            <a:ext cx="5289248" cy="2929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B7F2CE3-7DB6-1F9A-0F29-BF840387E8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004"/>
          <a:stretch/>
        </p:blipFill>
        <p:spPr>
          <a:xfrm>
            <a:off x="5542975" y="906933"/>
            <a:ext cx="3521107" cy="1382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8DB773D-D968-F57A-F554-9640B9B7B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2975" y="2379153"/>
            <a:ext cx="2204075" cy="26784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EF1F5FA-F859-447A-ECE6-E226DEC5E6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1687" y="3181841"/>
            <a:ext cx="1592395" cy="10901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E5F279A7-4308-93BE-17F5-E8970F3DC6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3414" y="3964512"/>
            <a:ext cx="2031006" cy="10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54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55D47-0B2A-1B46-8940-CF4DF4CC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</a:t>
            </a:r>
            <a:r>
              <a:rPr lang="en-GB" baseline="30000" dirty="0"/>
              <a:t>12</a:t>
            </a:r>
            <a:r>
              <a:rPr lang="en-GB" dirty="0"/>
              <a:t>C anomaly and the vector portal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4848B0-5FEC-4641-BAB2-70988F7D3EA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572491" y="6625070"/>
            <a:ext cx="7217402" cy="288925"/>
          </a:xfrm>
        </p:spPr>
        <p:txBody>
          <a:bodyPr/>
          <a:lstStyle/>
          <a:p>
            <a:r>
              <a:rPr lang="en-US"/>
              <a:t>Mauro Raggi, Sapienza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03482B-8EC2-C049-9EE1-42F667BD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10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D46432-9DEB-4746-9D93-64D6033A3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844" y="1979600"/>
            <a:ext cx="2654300" cy="4596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94F98C-9252-7C44-ABE4-E5519FF23F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7" t="20444" b="6303"/>
          <a:stretch/>
        </p:blipFill>
        <p:spPr>
          <a:xfrm>
            <a:off x="796834" y="925910"/>
            <a:ext cx="7752916" cy="4705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B9C272-C357-3A49-837E-58135A383F75}"/>
              </a:ext>
            </a:extLst>
          </p:cNvPr>
          <p:cNvSpPr txBox="1"/>
          <p:nvPr/>
        </p:nvSpPr>
        <p:spPr>
          <a:xfrm>
            <a:off x="5964965" y="6564889"/>
            <a:ext cx="32312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E=17.23 MeV excited state of </a:t>
            </a:r>
            <a:r>
              <a:rPr lang="en-GB" sz="1400" baseline="30000" dirty="0"/>
              <a:t>12</a:t>
            </a:r>
            <a:r>
              <a:rPr lang="en-GB" sz="1400" dirty="0"/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27">
                <a:extLst>
                  <a:ext uri="{FF2B5EF4-FFF2-40B4-BE49-F238E27FC236}">
                    <a16:creationId xmlns:a16="http://schemas.microsoft.com/office/drawing/2014/main" id="{9B04FA4C-879E-644B-B709-6C9781ED40E8}"/>
                  </a:ext>
                </a:extLst>
              </p:cNvPr>
              <p:cNvSpPr txBox="1"/>
              <p:nvPr/>
            </p:nvSpPr>
            <p:spPr>
              <a:xfrm>
                <a:off x="6997401" y="1707346"/>
                <a:ext cx="126182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baseline="3000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𝟏𝟏</m:t>
                      </m:r>
                      <m:r>
                        <a:rPr lang="en-US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𝐁</m:t>
                      </m:r>
                      <m:d>
                        <m:dPr>
                          <m:ctrlPr>
                            <a:rPr lang="it-IT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dirty="0" err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it-IT" b="1" i="1" dirty="0" err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b="1" i="1" baseline="3000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en-US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</m:oMath>
                  </m:oMathPara>
                </a14:m>
                <a:endParaRPr lang="it-IT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CasellaDiTesto 27">
                <a:extLst>
                  <a:ext uri="{FF2B5EF4-FFF2-40B4-BE49-F238E27FC236}">
                    <a16:creationId xmlns:a16="http://schemas.microsoft.com/office/drawing/2014/main" id="{9B04FA4C-879E-644B-B709-6C9781ED40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7401" y="1707346"/>
                <a:ext cx="1261828" cy="369332"/>
              </a:xfrm>
              <a:prstGeom prst="rect">
                <a:avLst/>
              </a:prstGeom>
              <a:blipFill>
                <a:blip r:embed="rId4"/>
                <a:stretch>
                  <a:fillRect r="-38000"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498F6EB9-24D8-6840-833C-9466F8BB3197}"/>
              </a:ext>
            </a:extLst>
          </p:cNvPr>
          <p:cNvGrpSpPr/>
          <p:nvPr/>
        </p:nvGrpSpPr>
        <p:grpSpPr>
          <a:xfrm>
            <a:off x="222070" y="1604657"/>
            <a:ext cx="4111156" cy="1790993"/>
            <a:chOff x="0" y="3237519"/>
            <a:chExt cx="4111156" cy="1790993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78B0C944-E045-CB4C-8943-33D003ABF5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" t="4189" r="2714" b="4455"/>
            <a:stretch/>
          </p:blipFill>
          <p:spPr bwMode="auto">
            <a:xfrm>
              <a:off x="0" y="3237519"/>
              <a:ext cx="4111156" cy="1675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64B5F9F-CBCD-3747-BC7C-F40DE0E4EB2E}"/>
                </a:ext>
              </a:extLst>
            </p:cNvPr>
            <p:cNvSpPr txBox="1"/>
            <p:nvPr/>
          </p:nvSpPr>
          <p:spPr>
            <a:xfrm>
              <a:off x="1018903" y="4500217"/>
              <a:ext cx="653143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600" baseline="30000" dirty="0"/>
                <a:t>11</a:t>
              </a:r>
              <a:r>
                <a:rPr lang="en-GB" sz="1600" dirty="0"/>
                <a:t>B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940F40D-90EB-4E42-A316-EE646F40B06D}"/>
                </a:ext>
              </a:extLst>
            </p:cNvPr>
            <p:cNvSpPr txBox="1"/>
            <p:nvPr/>
          </p:nvSpPr>
          <p:spPr>
            <a:xfrm>
              <a:off x="3014713" y="4689958"/>
              <a:ext cx="653143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600" baseline="30000" dirty="0"/>
                <a:t>12</a:t>
              </a:r>
              <a:r>
                <a:rPr lang="en-GB" sz="1600" dirty="0"/>
                <a:t>C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821A95D-6BC4-DA45-86A6-4CD2D0FB2A1B}"/>
                </a:ext>
              </a:extLst>
            </p:cNvPr>
            <p:cNvSpPr txBox="1"/>
            <p:nvPr/>
          </p:nvSpPr>
          <p:spPr>
            <a:xfrm>
              <a:off x="2226587" y="3261752"/>
              <a:ext cx="653143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600" baseline="30000" dirty="0"/>
                <a:t>12</a:t>
              </a:r>
              <a:r>
                <a:rPr lang="en-GB" sz="1600" dirty="0"/>
                <a:t>C</a:t>
              </a:r>
              <a:r>
                <a:rPr lang="en-GB" sz="1600" baseline="30000" dirty="0"/>
                <a:t>*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A150828-19F6-9047-A97F-E0BE6AF0127D}"/>
              </a:ext>
            </a:extLst>
          </p:cNvPr>
          <p:cNvSpPr txBox="1"/>
          <p:nvPr/>
        </p:nvSpPr>
        <p:spPr>
          <a:xfrm>
            <a:off x="6880863" y="1139063"/>
            <a:ext cx="22631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80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ArXiv:2209.10795v1</a:t>
            </a:r>
            <a:endParaRPr lang="en-GB" sz="1400" b="1" dirty="0">
              <a:solidFill>
                <a:srgbClr val="800000"/>
              </a:solidFill>
            </a:endParaRPr>
          </a:p>
        </p:txBody>
      </p:sp>
      <p:sp>
        <p:nvSpPr>
          <p:cNvPr id="25" name="Rettangolo 53">
            <a:extLst>
              <a:ext uri="{FF2B5EF4-FFF2-40B4-BE49-F238E27FC236}">
                <a16:creationId xmlns:a16="http://schemas.microsoft.com/office/drawing/2014/main" id="{5157B1F0-9AA2-0E4E-AD86-F1135B3F1D8E}"/>
              </a:ext>
            </a:extLst>
          </p:cNvPr>
          <p:cNvSpPr/>
          <p:nvPr/>
        </p:nvSpPr>
        <p:spPr>
          <a:xfrm>
            <a:off x="8578" y="1697057"/>
            <a:ext cx="13773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dirty="0">
                <a:solidFill>
                  <a:srgbClr val="FF0000"/>
                </a:solidFill>
              </a:rPr>
              <a:t>Sept 2022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9EAD177-7761-354E-B59A-1FA217113F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360507"/>
            <a:ext cx="4295231" cy="2380041"/>
          </a:xfrm>
          <a:prstGeom prst="rect">
            <a:avLst/>
          </a:prstGeom>
        </p:spPr>
      </p:pic>
      <p:sp>
        <p:nvSpPr>
          <p:cNvPr id="27" name="Rettangolo 27">
            <a:extLst>
              <a:ext uri="{FF2B5EF4-FFF2-40B4-BE49-F238E27FC236}">
                <a16:creationId xmlns:a16="http://schemas.microsoft.com/office/drawing/2014/main" id="{4064638E-C2B5-FC42-976A-ADB9DA04C329}"/>
              </a:ext>
            </a:extLst>
          </p:cNvPr>
          <p:cNvSpPr/>
          <p:nvPr/>
        </p:nvSpPr>
        <p:spPr>
          <a:xfrm>
            <a:off x="4103700" y="3749534"/>
            <a:ext cx="234314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600" b="1" dirty="0">
                <a:latin typeface="LiberationSans"/>
              </a:rPr>
              <a:t>4 different bombarding energies with strong significance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649389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8BB05-B1B5-CF48-A5E2-26E1021F2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Current constraints on X17 from leptons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95C304-01D0-6441-BA98-9AA8E953242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572491" y="6625070"/>
            <a:ext cx="7217402" cy="288925"/>
          </a:xfrm>
        </p:spPr>
        <p:txBody>
          <a:bodyPr/>
          <a:lstStyle/>
          <a:p>
            <a:r>
              <a:rPr lang="en-US"/>
              <a:t>Mauro Raggi, Sapienza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058B81-09B0-E145-9111-403B3A5E0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11</a:t>
            </a:fld>
            <a:endParaRPr lang="en-US"/>
          </a:p>
        </p:txBody>
      </p:sp>
      <p:pic>
        <p:nvPicPr>
          <p:cNvPr id="6" name="Immagine 6">
            <a:extLst>
              <a:ext uri="{FF2B5EF4-FFF2-40B4-BE49-F238E27FC236}">
                <a16:creationId xmlns:a16="http://schemas.microsoft.com/office/drawing/2014/main" id="{86280C6B-88BF-124C-AB05-5CC819F7C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28" y="1101100"/>
            <a:ext cx="3636824" cy="3968234"/>
          </a:xfrm>
          <a:prstGeom prst="rect">
            <a:avLst/>
          </a:prstGeom>
        </p:spPr>
      </p:pic>
      <p:pic>
        <p:nvPicPr>
          <p:cNvPr id="7" name="Immagine 4">
            <a:extLst>
              <a:ext uri="{FF2B5EF4-FFF2-40B4-BE49-F238E27FC236}">
                <a16:creationId xmlns:a16="http://schemas.microsoft.com/office/drawing/2014/main" id="{AAB39625-FFAE-584C-B056-A12CF52390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752"/>
          <a:stretch/>
        </p:blipFill>
        <p:spPr>
          <a:xfrm>
            <a:off x="5021701" y="1234736"/>
            <a:ext cx="3340203" cy="3760170"/>
          </a:xfrm>
          <a:prstGeom prst="rect">
            <a:avLst/>
          </a:prstGeom>
        </p:spPr>
      </p:pic>
      <p:sp>
        <p:nvSpPr>
          <p:cNvPr id="8" name="Rettangolo 10">
            <a:extLst>
              <a:ext uri="{FF2B5EF4-FFF2-40B4-BE49-F238E27FC236}">
                <a16:creationId xmlns:a16="http://schemas.microsoft.com/office/drawing/2014/main" id="{4D1C51BE-DC9E-394C-813B-0D5C6F383A52}"/>
              </a:ext>
            </a:extLst>
          </p:cNvPr>
          <p:cNvSpPr/>
          <p:nvPr/>
        </p:nvSpPr>
        <p:spPr>
          <a:xfrm>
            <a:off x="5533897" y="955530"/>
            <a:ext cx="27147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1B2733"/>
                </a:solidFill>
                <a:latin typeface="Atlas Grotesk Web"/>
              </a:rPr>
              <a:t>Phys. Rev. D 104, L111102 (2021)</a:t>
            </a:r>
            <a:endParaRPr lang="en-GB" sz="1400" dirty="0"/>
          </a:p>
        </p:txBody>
      </p:sp>
      <p:sp>
        <p:nvSpPr>
          <p:cNvPr id="9" name="Rettangolo 5">
            <a:extLst>
              <a:ext uri="{FF2B5EF4-FFF2-40B4-BE49-F238E27FC236}">
                <a16:creationId xmlns:a16="http://schemas.microsoft.com/office/drawing/2014/main" id="{55D71AAD-EF5F-BE48-8ED4-1E6C8F90D7A5}"/>
              </a:ext>
            </a:extLst>
          </p:cNvPr>
          <p:cNvSpPr/>
          <p:nvPr/>
        </p:nvSpPr>
        <p:spPr>
          <a:xfrm>
            <a:off x="1187642" y="870857"/>
            <a:ext cx="2759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1B2733"/>
                </a:solidFill>
                <a:latin typeface="Atlas Grotesk Web"/>
              </a:rPr>
              <a:t>Phys. Rev. D 101, 071101 (R) (2020)</a:t>
            </a:r>
            <a:endParaRPr lang="en-GB" sz="1400" dirty="0"/>
          </a:p>
        </p:txBody>
      </p:sp>
      <p:sp>
        <p:nvSpPr>
          <p:cNvPr id="10" name="Rettangolo 27">
            <a:extLst>
              <a:ext uri="{FF2B5EF4-FFF2-40B4-BE49-F238E27FC236}">
                <a16:creationId xmlns:a16="http://schemas.microsoft.com/office/drawing/2014/main" id="{C904B9F0-7F3B-6940-8E42-E0BE7968BF47}"/>
              </a:ext>
            </a:extLst>
          </p:cNvPr>
          <p:cNvSpPr/>
          <p:nvPr/>
        </p:nvSpPr>
        <p:spPr>
          <a:xfrm>
            <a:off x="-1" y="5069334"/>
            <a:ext cx="457200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600" b="1" dirty="0">
                <a:latin typeface="LiberationSans"/>
              </a:rPr>
              <a:t>X17 as a vector particle</a:t>
            </a:r>
            <a:r>
              <a:rPr lang="en-GB" sz="1600" dirty="0">
                <a:latin typeface="LiberationSans"/>
              </a:rPr>
              <a:t>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400" dirty="0">
                <a:latin typeface="LiberationSans"/>
              </a:rPr>
              <a:t>LKB (g-2)</a:t>
            </a:r>
            <a:r>
              <a:rPr lang="en-GB" sz="1400" baseline="-25000" dirty="0">
                <a:latin typeface="LiberationSans"/>
              </a:rPr>
              <a:t>e</a:t>
            </a:r>
            <a:r>
              <a:rPr lang="en-GB" sz="1400" dirty="0">
                <a:latin typeface="LiberationSans"/>
              </a:rPr>
              <a:t> bound weaker for vector and model dependent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400" dirty="0">
                <a:latin typeface="LiberationSans"/>
              </a:rPr>
              <a:t>NA48/2 bound not valid for “</a:t>
            </a:r>
            <a:r>
              <a:rPr lang="en-GB" sz="1400" dirty="0" err="1">
                <a:latin typeface="LiberationSans"/>
              </a:rPr>
              <a:t>protophobic</a:t>
            </a:r>
            <a:r>
              <a:rPr lang="en-GB" sz="1400" dirty="0">
                <a:latin typeface="LiberationSans"/>
              </a:rPr>
              <a:t>” X17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400" dirty="0">
                <a:latin typeface="LiberationSans"/>
              </a:rPr>
              <a:t>Still a lot of free parameter space for vector X17</a:t>
            </a:r>
          </a:p>
        </p:txBody>
      </p:sp>
      <p:sp>
        <p:nvSpPr>
          <p:cNvPr id="11" name="Rettangolo 27">
            <a:extLst>
              <a:ext uri="{FF2B5EF4-FFF2-40B4-BE49-F238E27FC236}">
                <a16:creationId xmlns:a16="http://schemas.microsoft.com/office/drawing/2014/main" id="{84A3CE53-E219-EB49-BE72-FBD502949691}"/>
              </a:ext>
            </a:extLst>
          </p:cNvPr>
          <p:cNvSpPr/>
          <p:nvPr/>
        </p:nvSpPr>
        <p:spPr>
          <a:xfrm>
            <a:off x="4605257" y="5069334"/>
            <a:ext cx="4538744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600" b="1" dirty="0">
                <a:latin typeface="LiberationSans"/>
              </a:rPr>
              <a:t>X17 as pseudo scalar particle</a:t>
            </a:r>
            <a:r>
              <a:rPr lang="en-GB" sz="1600" dirty="0">
                <a:latin typeface="LiberationSans"/>
              </a:rPr>
              <a:t>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400" dirty="0">
                <a:latin typeface="LiberationSans"/>
              </a:rPr>
              <a:t>(g-2)</a:t>
            </a:r>
            <a:r>
              <a:rPr lang="en-GB" sz="1400" baseline="-25000" dirty="0">
                <a:latin typeface="LiberationSans"/>
              </a:rPr>
              <a:t>e</a:t>
            </a:r>
            <a:r>
              <a:rPr lang="en-GB" sz="1400" dirty="0">
                <a:latin typeface="LiberationSans"/>
              </a:rPr>
              <a:t> bound stronger for pseudo scalars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400" dirty="0">
                <a:latin typeface="LiberationSans"/>
              </a:rPr>
              <a:t> Still model dependent and with big data uncertainties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400" dirty="0">
                <a:latin typeface="LiberationSans"/>
              </a:rPr>
              <a:t>Almost unconstrained parameter space for X17</a:t>
            </a:r>
          </a:p>
          <a:p>
            <a:pPr marL="285750" indent="-285750">
              <a:buFont typeface="Wingdings" pitchFamily="2" charset="2"/>
              <a:buChar char="§"/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304809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3BBE5-D753-4E46-A74A-C78489F79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 the nature of X17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5A5684-4858-A34E-BF47-B0B498C64D2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572491" y="6625070"/>
            <a:ext cx="7217402" cy="288925"/>
          </a:xfrm>
        </p:spPr>
        <p:txBody>
          <a:bodyPr/>
          <a:lstStyle/>
          <a:p>
            <a:r>
              <a:rPr lang="en-US"/>
              <a:t>Mauro Raggi, Sapienza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64D145-55DE-C44D-A52E-EF881FBD4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C3A86FD2-F1ED-5046-95CA-2ECD089EE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02" y="3654619"/>
            <a:ext cx="8312727" cy="28089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824B22-EFAA-0545-9CEE-70545DD280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653"/>
          <a:stretch/>
        </p:blipFill>
        <p:spPr>
          <a:xfrm>
            <a:off x="1056031" y="934844"/>
            <a:ext cx="7031939" cy="3920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BFBDDB-C2DF-0147-BF5F-733B6B50261F}"/>
              </a:ext>
            </a:extLst>
          </p:cNvPr>
          <p:cNvSpPr/>
          <p:nvPr/>
        </p:nvSpPr>
        <p:spPr>
          <a:xfrm>
            <a:off x="458390" y="5254273"/>
            <a:ext cx="807522" cy="277390"/>
          </a:xfrm>
          <a:prstGeom prst="rect">
            <a:avLst/>
          </a:prstGeom>
          <a:solidFill>
            <a:srgbClr val="339900">
              <a:alpha val="25000"/>
            </a:srgbClr>
          </a:solidFill>
          <a:ln>
            <a:solidFill>
              <a:srgbClr val="3399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EF6392-B1E7-CA4F-A2A5-CBD0925C190E}"/>
              </a:ext>
            </a:extLst>
          </p:cNvPr>
          <p:cNvSpPr/>
          <p:nvPr/>
        </p:nvSpPr>
        <p:spPr>
          <a:xfrm>
            <a:off x="5507767" y="5261202"/>
            <a:ext cx="807522" cy="277390"/>
          </a:xfrm>
          <a:prstGeom prst="rect">
            <a:avLst/>
          </a:prstGeom>
          <a:solidFill>
            <a:srgbClr val="339900">
              <a:alpha val="25000"/>
            </a:srgbClr>
          </a:solidFill>
          <a:ln>
            <a:solidFill>
              <a:srgbClr val="3399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B744B5-2CBC-F041-9A3A-BE2570985DF6}"/>
              </a:ext>
            </a:extLst>
          </p:cNvPr>
          <p:cNvSpPr/>
          <p:nvPr/>
        </p:nvSpPr>
        <p:spPr>
          <a:xfrm>
            <a:off x="439390" y="5786850"/>
            <a:ext cx="807522" cy="524260"/>
          </a:xfrm>
          <a:prstGeom prst="rect">
            <a:avLst/>
          </a:prstGeom>
          <a:solidFill>
            <a:srgbClr val="339900">
              <a:alpha val="25000"/>
            </a:srgbClr>
          </a:solidFill>
          <a:ln>
            <a:solidFill>
              <a:srgbClr val="3399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EF47AC-8863-124A-B219-A8BDB5CE6271}"/>
              </a:ext>
            </a:extLst>
          </p:cNvPr>
          <p:cNvSpPr/>
          <p:nvPr/>
        </p:nvSpPr>
        <p:spPr>
          <a:xfrm>
            <a:off x="3816918" y="5261202"/>
            <a:ext cx="807522" cy="277390"/>
          </a:xfrm>
          <a:prstGeom prst="rect">
            <a:avLst/>
          </a:prstGeom>
          <a:solidFill>
            <a:srgbClr val="339900">
              <a:alpha val="25000"/>
            </a:srgbClr>
          </a:solidFill>
          <a:ln>
            <a:solidFill>
              <a:srgbClr val="3399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4AE965-A6AA-4641-BB0B-D286D0D33CB3}"/>
              </a:ext>
            </a:extLst>
          </p:cNvPr>
          <p:cNvSpPr/>
          <p:nvPr/>
        </p:nvSpPr>
        <p:spPr>
          <a:xfrm>
            <a:off x="7124598" y="5254272"/>
            <a:ext cx="1457702" cy="284319"/>
          </a:xfrm>
          <a:prstGeom prst="rect">
            <a:avLst/>
          </a:prstGeom>
          <a:solidFill>
            <a:srgbClr val="339900">
              <a:alpha val="25000"/>
            </a:srgbClr>
          </a:solidFill>
          <a:ln>
            <a:solidFill>
              <a:srgbClr val="3399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6604F0-3FCC-B34D-8292-EF94CBE11B4F}"/>
              </a:ext>
            </a:extLst>
          </p:cNvPr>
          <p:cNvSpPr/>
          <p:nvPr/>
        </p:nvSpPr>
        <p:spPr>
          <a:xfrm>
            <a:off x="5507767" y="6057551"/>
            <a:ext cx="807522" cy="277390"/>
          </a:xfrm>
          <a:prstGeom prst="rect">
            <a:avLst/>
          </a:prstGeom>
          <a:solidFill>
            <a:srgbClr val="339900">
              <a:alpha val="25000"/>
            </a:srgbClr>
          </a:solidFill>
          <a:ln>
            <a:solidFill>
              <a:srgbClr val="3399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925356-751B-694F-9B4B-C2F8C5B802F3}"/>
              </a:ext>
            </a:extLst>
          </p:cNvPr>
          <p:cNvSpPr/>
          <p:nvPr/>
        </p:nvSpPr>
        <p:spPr>
          <a:xfrm>
            <a:off x="3816918" y="5828487"/>
            <a:ext cx="807522" cy="277390"/>
          </a:xfrm>
          <a:prstGeom prst="rect">
            <a:avLst/>
          </a:prstGeom>
          <a:solidFill>
            <a:srgbClr val="339900">
              <a:alpha val="25000"/>
            </a:srgbClr>
          </a:solidFill>
          <a:ln>
            <a:solidFill>
              <a:srgbClr val="3399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CC06C6-9DF1-9549-BFFB-67C470083B87}"/>
              </a:ext>
            </a:extLst>
          </p:cNvPr>
          <p:cNvSpPr/>
          <p:nvPr/>
        </p:nvSpPr>
        <p:spPr>
          <a:xfrm>
            <a:off x="428702" y="5524455"/>
            <a:ext cx="807522" cy="277390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AF74B2-6463-1A43-89AE-CEA3B241D3D2}"/>
              </a:ext>
            </a:extLst>
          </p:cNvPr>
          <p:cNvSpPr/>
          <p:nvPr/>
        </p:nvSpPr>
        <p:spPr>
          <a:xfrm>
            <a:off x="5225146" y="5559288"/>
            <a:ext cx="1489165" cy="277390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3E9531-3ECB-924F-8C1E-03E1B3737388}"/>
              </a:ext>
            </a:extLst>
          </p:cNvPr>
          <p:cNvSpPr/>
          <p:nvPr/>
        </p:nvSpPr>
        <p:spPr>
          <a:xfrm>
            <a:off x="7114907" y="5541869"/>
            <a:ext cx="1489165" cy="277390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F7E594B-8678-A343-A022-6A6532D87DAA}"/>
              </a:ext>
            </a:extLst>
          </p:cNvPr>
          <p:cNvSpPr/>
          <p:nvPr/>
        </p:nvSpPr>
        <p:spPr>
          <a:xfrm>
            <a:off x="7444047" y="5824131"/>
            <a:ext cx="807522" cy="277390"/>
          </a:xfrm>
          <a:prstGeom prst="rect">
            <a:avLst/>
          </a:prstGeom>
          <a:solidFill>
            <a:srgbClr val="339900">
              <a:alpha val="25000"/>
            </a:srgbClr>
          </a:solidFill>
          <a:ln>
            <a:solidFill>
              <a:srgbClr val="3399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FCB21FC-1E0F-D84F-8C2F-FDA3C338DE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948"/>
          <a:stretch/>
        </p:blipFill>
        <p:spPr>
          <a:xfrm>
            <a:off x="1271348" y="1262413"/>
            <a:ext cx="6392672" cy="999447"/>
          </a:xfrm>
          <a:prstGeom prst="rect">
            <a:avLst/>
          </a:prstGeom>
        </p:spPr>
      </p:pic>
      <p:sp>
        <p:nvSpPr>
          <p:cNvPr id="22" name="Rettangolo 27">
            <a:extLst>
              <a:ext uri="{FF2B5EF4-FFF2-40B4-BE49-F238E27FC236}">
                <a16:creationId xmlns:a16="http://schemas.microsoft.com/office/drawing/2014/main" id="{4C8C9567-C1B7-E24B-8274-5217B4B939B5}"/>
              </a:ext>
            </a:extLst>
          </p:cNvPr>
          <p:cNvSpPr/>
          <p:nvPr/>
        </p:nvSpPr>
        <p:spPr>
          <a:xfrm>
            <a:off x="770709" y="2616918"/>
            <a:ext cx="7694023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LiberationSans"/>
              </a:rPr>
              <a:t>Feng and collaborators suggested that the X17 should be observed in </a:t>
            </a:r>
            <a:r>
              <a:rPr lang="en-US" sz="1600" b="1" baseline="30000" dirty="0">
                <a:latin typeface="LiberationSans"/>
              </a:rPr>
              <a:t>12</a:t>
            </a:r>
            <a:r>
              <a:rPr lang="en-US" sz="1600" b="1" dirty="0">
                <a:latin typeface="LiberationSans"/>
              </a:rPr>
              <a:t>C transitions</a:t>
            </a:r>
          </a:p>
          <a:p>
            <a:pPr algn="ctr"/>
            <a:r>
              <a:rPr lang="en-US" sz="1600" b="1" dirty="0">
                <a:latin typeface="LiberationSans"/>
              </a:rPr>
              <a:t>X17 observations in </a:t>
            </a:r>
            <a:r>
              <a:rPr lang="en-US" sz="1600" b="1" baseline="30000" dirty="0">
                <a:latin typeface="LiberationSans"/>
              </a:rPr>
              <a:t>12</a:t>
            </a:r>
            <a:r>
              <a:rPr lang="en-US" sz="1600" b="1" dirty="0">
                <a:latin typeface="LiberationSans"/>
              </a:rPr>
              <a:t>C will point to a vector or axial vector nature for X17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1843723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A2E3-EEBF-3B44-B539-713D36F4B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mass scan X17 search strategy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8B86E7-05DF-7340-B766-C578FD49270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572491" y="6625070"/>
            <a:ext cx="7217402" cy="288925"/>
          </a:xfrm>
        </p:spPr>
        <p:txBody>
          <a:bodyPr/>
          <a:lstStyle/>
          <a:p>
            <a:r>
              <a:rPr lang="en-US"/>
              <a:t>Mauro Raggi, Sapienza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4FE3D4-57C7-5742-ABA1-74F3DABFA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13</a:t>
            </a:fld>
            <a:endParaRPr lang="en-US"/>
          </a:p>
        </p:txBody>
      </p:sp>
      <p:pic>
        <p:nvPicPr>
          <p:cNvPr id="8" name="Immagine 4">
            <a:extLst>
              <a:ext uri="{FF2B5EF4-FFF2-40B4-BE49-F238E27FC236}">
                <a16:creationId xmlns:a16="http://schemas.microsoft.com/office/drawing/2014/main" id="{7EBCFE4D-8950-974F-841C-54ABA519A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7" y="3830679"/>
            <a:ext cx="3842702" cy="3027321"/>
          </a:xfrm>
          <a:prstGeom prst="rect">
            <a:avLst/>
          </a:prstGeom>
        </p:spPr>
      </p:pic>
      <p:pic>
        <p:nvPicPr>
          <p:cNvPr id="11" name="Immagine 22">
            <a:extLst>
              <a:ext uri="{FF2B5EF4-FFF2-40B4-BE49-F238E27FC236}">
                <a16:creationId xmlns:a16="http://schemas.microsoft.com/office/drawing/2014/main" id="{33E5E090-7BED-0148-9D68-737C59C11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039" y="931475"/>
            <a:ext cx="3559606" cy="281021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0E0AF92-CDE2-A847-BAF8-E1FDA6E68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237" y="5412402"/>
            <a:ext cx="1191790" cy="107017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976EBA2-AA7E-4E43-9F9E-F2022F083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6535" y="5383231"/>
            <a:ext cx="1240741" cy="10658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tangolo 14">
                <a:extLst>
                  <a:ext uri="{FF2B5EF4-FFF2-40B4-BE49-F238E27FC236}">
                    <a16:creationId xmlns:a16="http://schemas.microsoft.com/office/drawing/2014/main" id="{3DB7CD7B-ECEA-E447-AC9D-BB978728D63B}"/>
                  </a:ext>
                </a:extLst>
              </p:cNvPr>
              <p:cNvSpPr/>
              <p:nvPr/>
            </p:nvSpPr>
            <p:spPr>
              <a:xfrm>
                <a:off x="4549488" y="6406077"/>
                <a:ext cx="113524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6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GB" sz="16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600" b="1" dirty="0">
                    <a:solidFill>
                      <a:srgbClr val="FF0000"/>
                    </a:solidFill>
                  </a:rPr>
                  <a:t>channel</a:t>
                </a:r>
                <a:endParaRPr lang="it-IT" sz="1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Rettangolo 14">
                <a:extLst>
                  <a:ext uri="{FF2B5EF4-FFF2-40B4-BE49-F238E27FC236}">
                    <a16:creationId xmlns:a16="http://schemas.microsoft.com/office/drawing/2014/main" id="{3DB7CD7B-ECEA-E447-AC9D-BB978728D6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9488" y="6406077"/>
                <a:ext cx="1135247" cy="338554"/>
              </a:xfrm>
              <a:prstGeom prst="rect">
                <a:avLst/>
              </a:prstGeom>
              <a:blipFill>
                <a:blip r:embed="rId6"/>
                <a:stretch>
                  <a:fillRect t="-3704" r="-2222" b="-2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tangolo 19">
                <a:extLst>
                  <a:ext uri="{FF2B5EF4-FFF2-40B4-BE49-F238E27FC236}">
                    <a16:creationId xmlns:a16="http://schemas.microsoft.com/office/drawing/2014/main" id="{2B59EAAC-7C2D-CB46-A5F7-2150C89473A6}"/>
                  </a:ext>
                </a:extLst>
              </p:cNvPr>
              <p:cNvSpPr/>
              <p:nvPr/>
            </p:nvSpPr>
            <p:spPr>
              <a:xfrm>
                <a:off x="5849912" y="6394556"/>
                <a:ext cx="115070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1" i="1" dirty="0" smtClean="0">
                        <a:solidFill>
                          <a:srgbClr val="0003FA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GB" sz="1600" b="1" i="1" dirty="0">
                        <a:solidFill>
                          <a:srgbClr val="0003FA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600" b="1" dirty="0">
                    <a:solidFill>
                      <a:srgbClr val="0003FA"/>
                    </a:solidFill>
                  </a:rPr>
                  <a:t>channel</a:t>
                </a:r>
                <a:endParaRPr lang="it-IT" sz="1600" b="1" dirty="0">
                  <a:solidFill>
                    <a:srgbClr val="0003FA"/>
                  </a:solidFill>
                </a:endParaRPr>
              </a:p>
            </p:txBody>
          </p:sp>
        </mc:Choice>
        <mc:Fallback xmlns="">
          <p:sp>
            <p:nvSpPr>
              <p:cNvPr id="15" name="Rettangolo 19">
                <a:extLst>
                  <a:ext uri="{FF2B5EF4-FFF2-40B4-BE49-F238E27FC236}">
                    <a16:creationId xmlns:a16="http://schemas.microsoft.com/office/drawing/2014/main" id="{2B59EAAC-7C2D-CB46-A5F7-2150C89473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9912" y="6394556"/>
                <a:ext cx="1150700" cy="338554"/>
              </a:xfrm>
              <a:prstGeom prst="rect">
                <a:avLst/>
              </a:prstGeom>
              <a:blipFill>
                <a:blip r:embed="rId7"/>
                <a:stretch>
                  <a:fillRect t="-3571" r="-1087" b="-178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magine 16">
            <a:extLst>
              <a:ext uri="{FF2B5EF4-FFF2-40B4-BE49-F238E27FC236}">
                <a16:creationId xmlns:a16="http://schemas.microsoft.com/office/drawing/2014/main" id="{81FC524E-70EA-8D48-BF55-F9E7BDCCC1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2374" y="5399023"/>
            <a:ext cx="1240741" cy="10835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tangolo 19">
                <a:extLst>
                  <a:ext uri="{FF2B5EF4-FFF2-40B4-BE49-F238E27FC236}">
                    <a16:creationId xmlns:a16="http://schemas.microsoft.com/office/drawing/2014/main" id="{FD633EBB-1C2D-B445-A061-255C20BC081B}"/>
                  </a:ext>
                </a:extLst>
              </p:cNvPr>
              <p:cNvSpPr/>
              <p:nvPr/>
            </p:nvSpPr>
            <p:spPr>
              <a:xfrm>
                <a:off x="4600929" y="5094152"/>
                <a:ext cx="233150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0" dirty="0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𝐁𝐡𝐚𝐛𝐡𝐚</m:t>
                      </m:r>
                      <m:r>
                        <a:rPr lang="en-US" sz="1400" b="1" i="0" dirty="0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0" dirty="0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𝐬𝐜𝐚𝐭𝐭𝐞𝐫𝐢𝐧𝐠</m:t>
                      </m:r>
                    </m:oMath>
                  </m:oMathPara>
                </a14:m>
                <a:endParaRPr lang="it-IT" sz="1400" b="1" dirty="0">
                  <a:solidFill>
                    <a:srgbClr val="800000"/>
                  </a:solidFill>
                </a:endParaRPr>
              </a:p>
            </p:txBody>
          </p:sp>
        </mc:Choice>
        <mc:Fallback xmlns="">
          <p:sp>
            <p:nvSpPr>
              <p:cNvPr id="17" name="Rettangolo 19">
                <a:extLst>
                  <a:ext uri="{FF2B5EF4-FFF2-40B4-BE49-F238E27FC236}">
                    <a16:creationId xmlns:a16="http://schemas.microsoft.com/office/drawing/2014/main" id="{FD633EBB-1C2D-B445-A061-255C20BC08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0929" y="5094152"/>
                <a:ext cx="2331500" cy="307777"/>
              </a:xfrm>
              <a:prstGeom prst="rect">
                <a:avLst/>
              </a:prstGeom>
              <a:blipFill>
                <a:blip r:embed="rId9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B9821E3B-FED7-A64F-BBD8-E9E261FCF0C7}"/>
              </a:ext>
            </a:extLst>
          </p:cNvPr>
          <p:cNvSpPr txBox="1"/>
          <p:nvPr/>
        </p:nvSpPr>
        <p:spPr>
          <a:xfrm>
            <a:off x="7412374" y="6406077"/>
            <a:ext cx="11919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 err="1">
                <a:solidFill>
                  <a:srgbClr val="339900"/>
                </a:solidFill>
              </a:rPr>
              <a:t>e</a:t>
            </a:r>
            <a:r>
              <a:rPr lang="en-GB" sz="1600" b="1" baseline="30000" dirty="0" err="1">
                <a:solidFill>
                  <a:srgbClr val="339900"/>
                </a:solidFill>
              </a:rPr>
              <a:t>+</a:t>
            </a:r>
            <a:r>
              <a:rPr lang="en-GB" sz="1600" b="1" dirty="0" err="1">
                <a:solidFill>
                  <a:srgbClr val="339900"/>
                </a:solidFill>
              </a:rPr>
              <a:t>e</a:t>
            </a:r>
            <a:r>
              <a:rPr lang="en-GB" sz="1600" b="1" baseline="30000" dirty="0">
                <a:solidFill>
                  <a:srgbClr val="339900"/>
                </a:solidFill>
                <a:latin typeface="Symbol" pitchFamily="2" charset="2"/>
              </a:rPr>
              <a:t>-</a:t>
            </a:r>
            <a:r>
              <a:rPr lang="en-GB" sz="1600" b="1" dirty="0">
                <a:solidFill>
                  <a:srgbClr val="339900"/>
                </a:solidFill>
                <a:latin typeface="Symbol" pitchFamily="2" charset="2"/>
              </a:rPr>
              <a:t>-&gt;gg</a:t>
            </a:r>
            <a:endParaRPr lang="en-GB" sz="1600" b="1" dirty="0">
              <a:solidFill>
                <a:srgbClr val="339900"/>
              </a:solidFill>
            </a:endParaRPr>
          </a:p>
        </p:txBody>
      </p:sp>
      <p:sp>
        <p:nvSpPr>
          <p:cNvPr id="19" name="Rettangolo 27">
            <a:extLst>
              <a:ext uri="{FF2B5EF4-FFF2-40B4-BE49-F238E27FC236}">
                <a16:creationId xmlns:a16="http://schemas.microsoft.com/office/drawing/2014/main" id="{DF359E45-98B3-2149-9E81-3C2750EC8FF2}"/>
              </a:ext>
            </a:extLst>
          </p:cNvPr>
          <p:cNvSpPr/>
          <p:nvPr/>
        </p:nvSpPr>
        <p:spPr>
          <a:xfrm>
            <a:off x="5333" y="910276"/>
            <a:ext cx="5590039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b="1" dirty="0">
                <a:latin typeface="LiberationSans"/>
              </a:rPr>
              <a:t>PADME, can use resonant X17 production process</a:t>
            </a:r>
            <a:endParaRPr lang="en-GB" sz="1600" dirty="0">
              <a:latin typeface="LiberationSans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/>
              <a:t>Extremely effective in producing X17 but in a very small mass range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/>
              <a:t>Scan </a:t>
            </a:r>
            <a:r>
              <a:rPr lang="en-US" sz="1600" dirty="0" err="1"/>
              <a:t>E</a:t>
            </a:r>
            <a:r>
              <a:rPr lang="en-US" sz="1600" baseline="-25000" dirty="0" err="1"/>
              <a:t>beam</a:t>
            </a:r>
            <a:r>
              <a:rPr lang="en-US" sz="1600" dirty="0"/>
              <a:t>=260</a:t>
            </a:r>
            <a:r>
              <a:rPr lang="mr-IN" sz="1600" dirty="0"/>
              <a:t>–</a:t>
            </a:r>
            <a:r>
              <a:rPr lang="en-US" sz="1600" dirty="0"/>
              <a:t>300 MeV in ~1.5 MeV steps</a:t>
            </a:r>
            <a:endParaRPr lang="en-GB" sz="1600" dirty="0">
              <a:latin typeface="LiberationSans"/>
            </a:endParaRPr>
          </a:p>
        </p:txBody>
      </p:sp>
      <p:sp>
        <p:nvSpPr>
          <p:cNvPr id="20" name="Rettangolo 27">
            <a:extLst>
              <a:ext uri="{FF2B5EF4-FFF2-40B4-BE49-F238E27FC236}">
                <a16:creationId xmlns:a16="http://schemas.microsoft.com/office/drawing/2014/main" id="{A5484B3F-4963-8C43-B593-794A2D292D55}"/>
              </a:ext>
            </a:extLst>
          </p:cNvPr>
          <p:cNvSpPr/>
          <p:nvPr/>
        </p:nvSpPr>
        <p:spPr>
          <a:xfrm>
            <a:off x="0" y="2066214"/>
            <a:ext cx="5590039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1600" dirty="0"/>
              <a:t>Need only ~10</a:t>
            </a:r>
            <a:r>
              <a:rPr lang="en-US" sz="1600" baseline="30000" dirty="0"/>
              <a:t>10</a:t>
            </a:r>
            <a:r>
              <a:rPr lang="en-US" sz="1600" dirty="0"/>
              <a:t> POT per point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/>
              <a:t>Signal should emerge on top of </a:t>
            </a:r>
            <a:r>
              <a:rPr lang="en-US" sz="1600" b="1" dirty="0"/>
              <a:t>Bhabha</a:t>
            </a:r>
            <a:r>
              <a:rPr lang="en-US" sz="1600" dirty="0"/>
              <a:t> BG in one point of the scan.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/>
              <a:t>Critical parameter for signal to background optimization: </a:t>
            </a:r>
            <a:r>
              <a:rPr lang="en-US" sz="1600" b="1" dirty="0">
                <a:solidFill>
                  <a:srgbClr val="0070C0"/>
                </a:solidFill>
              </a:rPr>
              <a:t>beam energy spread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tangolo 19">
                <a:extLst>
                  <a:ext uri="{FF2B5EF4-FFF2-40B4-BE49-F238E27FC236}">
                    <a16:creationId xmlns:a16="http://schemas.microsoft.com/office/drawing/2014/main" id="{0F9C6623-035B-B64D-986B-56BCDFBFA848}"/>
                  </a:ext>
                </a:extLst>
              </p:cNvPr>
              <p:cNvSpPr/>
              <p:nvPr/>
            </p:nvSpPr>
            <p:spPr>
              <a:xfrm>
                <a:off x="4580849" y="3722991"/>
                <a:ext cx="233150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1" i="0" dirty="0" smtClean="0">
                        <a:solidFill>
                          <a:srgbClr val="0003FA"/>
                        </a:solidFill>
                        <a:latin typeface="Cambria Math" panose="02040503050406030204" pitchFamily="18" charset="0"/>
                      </a:rPr>
                      <m:t>𝐒𝐢𝐠𝐧𝐚𝐥</m:t>
                    </m:r>
                  </m:oMath>
                </a14:m>
                <a:r>
                  <a:rPr lang="it-IT" sz="1400" b="1" dirty="0">
                    <a:solidFill>
                      <a:srgbClr val="800000"/>
                    </a:solidFill>
                  </a:rPr>
                  <a:t> </a:t>
                </a:r>
                <a:r>
                  <a:rPr lang="en-GB" sz="1400" b="1" dirty="0" err="1">
                    <a:solidFill>
                      <a:srgbClr val="0003FA"/>
                    </a:solidFill>
                  </a:rPr>
                  <a:t>e</a:t>
                </a:r>
                <a:r>
                  <a:rPr lang="en-GB" sz="1400" b="1" baseline="30000" dirty="0" err="1">
                    <a:solidFill>
                      <a:srgbClr val="0003FA"/>
                    </a:solidFill>
                  </a:rPr>
                  <a:t>+</a:t>
                </a:r>
                <a:r>
                  <a:rPr lang="en-GB" sz="1400" b="1" dirty="0" err="1">
                    <a:solidFill>
                      <a:srgbClr val="0003FA"/>
                    </a:solidFill>
                  </a:rPr>
                  <a:t>e</a:t>
                </a:r>
                <a:r>
                  <a:rPr lang="en-GB" sz="1400" b="1" baseline="30000" dirty="0">
                    <a:solidFill>
                      <a:srgbClr val="0003FA"/>
                    </a:solidFill>
                    <a:latin typeface="Symbol" pitchFamily="2" charset="2"/>
                  </a:rPr>
                  <a:t>-</a:t>
                </a:r>
                <a:r>
                  <a:rPr lang="en-GB" sz="1400" b="1" dirty="0">
                    <a:solidFill>
                      <a:srgbClr val="0003FA"/>
                    </a:solidFill>
                    <a:latin typeface="Symbol" pitchFamily="2" charset="2"/>
                  </a:rPr>
                  <a:t>-&gt;</a:t>
                </a:r>
                <a:r>
                  <a:rPr lang="en-GB" sz="1400" b="1" dirty="0">
                    <a:solidFill>
                      <a:srgbClr val="0003FA"/>
                    </a:solidFill>
                  </a:rPr>
                  <a:t>X</a:t>
                </a:r>
                <a:r>
                  <a:rPr lang="en-GB" sz="1400" b="1" baseline="-25000" dirty="0">
                    <a:solidFill>
                      <a:srgbClr val="0003FA"/>
                    </a:solidFill>
                  </a:rPr>
                  <a:t>17</a:t>
                </a:r>
                <a:r>
                  <a:rPr lang="en-GB" sz="1400" b="1" dirty="0">
                    <a:solidFill>
                      <a:srgbClr val="0003FA"/>
                    </a:solidFill>
                    <a:latin typeface="Symbol" pitchFamily="2" charset="2"/>
                  </a:rPr>
                  <a:t> -&gt;</a:t>
                </a:r>
                <a:r>
                  <a:rPr lang="en-GB" sz="1400" b="1" dirty="0">
                    <a:solidFill>
                      <a:srgbClr val="0003FA"/>
                    </a:solidFill>
                  </a:rPr>
                  <a:t> </a:t>
                </a:r>
                <a:r>
                  <a:rPr lang="en-GB" sz="1400" b="1" dirty="0" err="1">
                    <a:solidFill>
                      <a:srgbClr val="0003FA"/>
                    </a:solidFill>
                  </a:rPr>
                  <a:t>e</a:t>
                </a:r>
                <a:r>
                  <a:rPr lang="en-GB" sz="1400" b="1" baseline="30000" dirty="0" err="1">
                    <a:solidFill>
                      <a:srgbClr val="0003FA"/>
                    </a:solidFill>
                  </a:rPr>
                  <a:t>+</a:t>
                </a:r>
                <a:r>
                  <a:rPr lang="en-GB" sz="1400" b="1" dirty="0" err="1">
                    <a:solidFill>
                      <a:srgbClr val="0003FA"/>
                    </a:solidFill>
                  </a:rPr>
                  <a:t>e</a:t>
                </a:r>
                <a:r>
                  <a:rPr lang="en-GB" sz="1400" b="1" baseline="30000" dirty="0">
                    <a:solidFill>
                      <a:srgbClr val="0003FA"/>
                    </a:solidFill>
                    <a:latin typeface="Symbol" pitchFamily="2" charset="2"/>
                  </a:rPr>
                  <a:t>-</a:t>
                </a:r>
                <a:endParaRPr lang="en-GB" sz="1400" b="1" baseline="-25000" dirty="0">
                  <a:solidFill>
                    <a:srgbClr val="0003FA"/>
                  </a:solidFill>
                </a:endParaRPr>
              </a:p>
            </p:txBody>
          </p:sp>
        </mc:Choice>
        <mc:Fallback xmlns="">
          <p:sp>
            <p:nvSpPr>
              <p:cNvPr id="22" name="Rettangolo 19">
                <a:extLst>
                  <a:ext uri="{FF2B5EF4-FFF2-40B4-BE49-F238E27FC236}">
                    <a16:creationId xmlns:a16="http://schemas.microsoft.com/office/drawing/2014/main" id="{0F9C6623-035B-B64D-986B-56BCDFBFA8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0849" y="3722991"/>
                <a:ext cx="2331500" cy="307777"/>
              </a:xfrm>
              <a:prstGeom prst="rect">
                <a:avLst/>
              </a:prstGeom>
              <a:blipFill>
                <a:blip r:embed="rId10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Immagine 12">
            <a:extLst>
              <a:ext uri="{FF2B5EF4-FFF2-40B4-BE49-F238E27FC236}">
                <a16:creationId xmlns:a16="http://schemas.microsoft.com/office/drawing/2014/main" id="{683C69C6-FFCF-224F-B8B2-1FD87A325A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462" y="4028258"/>
            <a:ext cx="1240741" cy="10658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A8E921-A6A4-134A-991A-76F7D919124D}"/>
              </a:ext>
            </a:extLst>
          </p:cNvPr>
          <p:cNvSpPr txBox="1"/>
          <p:nvPr/>
        </p:nvSpPr>
        <p:spPr>
          <a:xfrm>
            <a:off x="5063393" y="4217346"/>
            <a:ext cx="461061" cy="30777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400" dirty="0"/>
              <a:t>X</a:t>
            </a:r>
            <a:r>
              <a:rPr lang="en-GB" sz="1400" baseline="-25000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483902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0DCE6-1BA2-8547-BD73-7978B62D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PADME expected sensitivity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17904-75F0-4047-B155-2B45C923F99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572491" y="6625070"/>
            <a:ext cx="7217402" cy="288925"/>
          </a:xfrm>
        </p:spPr>
        <p:txBody>
          <a:bodyPr/>
          <a:lstStyle/>
          <a:p>
            <a:r>
              <a:rPr lang="en-US"/>
              <a:t>Mauro Raggi, Sapienza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20A1C-1FEE-9440-8D27-238108955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B7577410-DADF-0149-8FF5-48A1B81B4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31" y="2029714"/>
            <a:ext cx="3967593" cy="29697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B878C4-DBEC-4F45-9A7F-EE7BC6F92B4B}"/>
              </a:ext>
            </a:extLst>
          </p:cNvPr>
          <p:cNvSpPr txBox="1"/>
          <p:nvPr/>
        </p:nvSpPr>
        <p:spPr>
          <a:xfrm>
            <a:off x="15042" y="914808"/>
            <a:ext cx="46699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L. </a:t>
            </a:r>
            <a:r>
              <a:rPr lang="en-GB" sz="1600" dirty="0" err="1"/>
              <a:t>Darmé</a:t>
            </a:r>
            <a:r>
              <a:rPr lang="en-GB" sz="1600" dirty="0"/>
              <a:t>, M. Mancini, E. </a:t>
            </a:r>
            <a:r>
              <a:rPr lang="en-GB" sz="1600" dirty="0" err="1"/>
              <a:t>Nardi</a:t>
            </a:r>
            <a:r>
              <a:rPr lang="en-GB" sz="1600" dirty="0"/>
              <a:t>, M.R.</a:t>
            </a:r>
            <a:br>
              <a:rPr lang="en-GB" sz="1600" dirty="0"/>
            </a:br>
            <a:r>
              <a:rPr lang="en-GB" sz="1600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GB" sz="1600" dirty="0" err="1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arxiv.org</a:t>
            </a:r>
            <a:r>
              <a:rPr lang="en-GB" sz="1600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/pdf/2209.09261.pdf</a:t>
            </a:r>
            <a:endParaRPr lang="en-GB" sz="1600" dirty="0">
              <a:solidFill>
                <a:schemeClr val="accent2"/>
              </a:solidFill>
            </a:endParaRPr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5312F3DB-F13A-F147-A20E-88CCB2ECC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882" y="2002692"/>
            <a:ext cx="3987554" cy="30025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BD4267-A780-8D43-8C0E-F0AA449EE95E}"/>
              </a:ext>
            </a:extLst>
          </p:cNvPr>
          <p:cNvSpPr txBox="1"/>
          <p:nvPr/>
        </p:nvSpPr>
        <p:spPr>
          <a:xfrm>
            <a:off x="1282674" y="1754460"/>
            <a:ext cx="298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800000"/>
                </a:solidFill>
              </a:rPr>
              <a:t>Vector X17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91468A-9414-4B47-9040-BFF8D517F29B}"/>
              </a:ext>
            </a:extLst>
          </p:cNvPr>
          <p:cNvSpPr txBox="1"/>
          <p:nvPr/>
        </p:nvSpPr>
        <p:spPr>
          <a:xfrm>
            <a:off x="5407025" y="1754460"/>
            <a:ext cx="298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800000"/>
                </a:solidFill>
              </a:rPr>
              <a:t>Pseudo scalar X17</a:t>
            </a:r>
          </a:p>
        </p:txBody>
      </p:sp>
      <p:sp>
        <p:nvSpPr>
          <p:cNvPr id="19" name="Rettangolo 27">
            <a:extLst>
              <a:ext uri="{FF2B5EF4-FFF2-40B4-BE49-F238E27FC236}">
                <a16:creationId xmlns:a16="http://schemas.microsoft.com/office/drawing/2014/main" id="{E45D8A12-83C7-6346-8745-8133B9AA0499}"/>
              </a:ext>
            </a:extLst>
          </p:cNvPr>
          <p:cNvSpPr/>
          <p:nvPr/>
        </p:nvSpPr>
        <p:spPr>
          <a:xfrm>
            <a:off x="78542" y="5146346"/>
            <a:ext cx="9014658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1600" dirty="0"/>
              <a:t>BG from SM Bhabha scattering under control down to </a:t>
            </a:r>
            <a:r>
              <a:rPr lang="en-US" sz="1600" dirty="0">
                <a:latin typeface="Symbol" pitchFamily="2" charset="2"/>
              </a:rPr>
              <a:t>e</a:t>
            </a:r>
            <a:r>
              <a:rPr lang="en-US" sz="1600" dirty="0"/>
              <a:t> = few 10</a:t>
            </a:r>
            <a:r>
              <a:rPr lang="en-US" sz="1600" baseline="30000" dirty="0"/>
              <a:t>-4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/>
              <a:t>Challenge is to achieve an extremely precise luminosity measurement and systematic errors control</a:t>
            </a:r>
            <a:endParaRPr lang="en-US" sz="1600" dirty="0">
              <a:solidFill>
                <a:srgbClr val="800000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>
                <a:solidFill>
                  <a:srgbClr val="800000"/>
                </a:solidFill>
              </a:rPr>
              <a:t>PADME maximum sensitivity in the vector case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0481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F2DFC-32A9-C84D-A153-CB346CE0E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Estimating the energy spread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15BAB8-B486-F14F-8D75-4DF0853AE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15</a:t>
            </a:fld>
            <a:endParaRPr lang="en-US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AA1F2B8-BD74-A22F-ADF8-25A5044E9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9" y="1183340"/>
            <a:ext cx="5199118" cy="408790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8ADF1972-34D4-4F5B-BA94-A75A85A09278}"/>
                  </a:ext>
                </a:extLst>
              </p:cNvPr>
              <p:cNvSpPr txBox="1"/>
              <p:nvPr/>
            </p:nvSpPr>
            <p:spPr>
              <a:xfrm>
                <a:off x="13449" y="5688106"/>
                <a:ext cx="8776445" cy="8665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sz="1400" dirty="0">
                    <a:cs typeface="Calibri" panose="020F0502020204030204" pitchFamily="34" charset="0"/>
                  </a:rPr>
                  <a:t>Can also be computed from collimators’ gaps/distances </a:t>
                </a:r>
                <a:r>
                  <a:rPr lang="en-GB" sz="1400" dirty="0">
                    <a:solidFill>
                      <a:srgbClr val="7030A0"/>
                    </a:solidFill>
                    <a:cs typeface="Calibri" panose="020F0502020204030204" pitchFamily="34" charset="0"/>
                  </a:rPr>
                  <a:t>[</a:t>
                </a:r>
                <a:r>
                  <a:rPr lang="it-IT" sz="1400" b="0" u="none" strike="noStrike" dirty="0" err="1">
                    <a:solidFill>
                      <a:srgbClr val="7030A0"/>
                    </a:solidFill>
                    <a:effectLst/>
                    <a:cs typeface="Calibri" panose="020F0502020204030204" pitchFamily="34" charset="0"/>
                  </a:rPr>
                  <a:t>Nucl</a:t>
                </a:r>
                <a:r>
                  <a:rPr lang="it-IT" sz="1400" b="0" u="none" strike="noStrike" dirty="0">
                    <a:solidFill>
                      <a:srgbClr val="7030A0"/>
                    </a:solidFill>
                    <a:effectLst/>
                    <a:cs typeface="Calibri" panose="020F0502020204030204" pitchFamily="34" charset="0"/>
                  </a:rPr>
                  <a:t>. </a:t>
                </a:r>
                <a:r>
                  <a:rPr lang="it-IT" sz="1400" b="0" u="none" strike="noStrike" dirty="0" err="1">
                    <a:solidFill>
                      <a:srgbClr val="7030A0"/>
                    </a:solidFill>
                    <a:effectLst/>
                    <a:cs typeface="Calibri" panose="020F0502020204030204" pitchFamily="34" charset="0"/>
                  </a:rPr>
                  <a:t>Instrum</a:t>
                </a:r>
                <a:r>
                  <a:rPr lang="it-IT" sz="1400" b="0" u="none" strike="noStrike" dirty="0">
                    <a:solidFill>
                      <a:srgbClr val="7030A0"/>
                    </a:solidFill>
                    <a:effectLst/>
                    <a:cs typeface="Calibri" panose="020F0502020204030204" pitchFamily="34" charset="0"/>
                  </a:rPr>
                  <a:t>. </a:t>
                </a:r>
                <a:r>
                  <a:rPr lang="it-IT" sz="1400" b="0" u="none" strike="noStrike" dirty="0" err="1">
                    <a:solidFill>
                      <a:srgbClr val="7030A0"/>
                    </a:solidFill>
                    <a:effectLst/>
                    <a:cs typeface="Calibri" panose="020F0502020204030204" pitchFamily="34" charset="0"/>
                  </a:rPr>
                  <a:t>Meth</a:t>
                </a:r>
                <a:r>
                  <a:rPr lang="it-IT" sz="1400" b="0" u="none" strike="noStrike" dirty="0">
                    <a:solidFill>
                      <a:srgbClr val="7030A0"/>
                    </a:solidFill>
                    <a:effectLst/>
                    <a:cs typeface="Calibri" panose="020F0502020204030204" pitchFamily="34" charset="0"/>
                  </a:rPr>
                  <a:t>.</a:t>
                </a:r>
                <a:r>
                  <a:rPr lang="it-IT" sz="1400" b="0" i="1" u="none" strike="noStrike" dirty="0">
                    <a:solidFill>
                      <a:srgbClr val="7030A0"/>
                    </a:solidFill>
                    <a:effectLst/>
                    <a:cs typeface="Calibri" panose="020F0502020204030204" pitchFamily="34" charset="0"/>
                  </a:rPr>
                  <a:t> </a:t>
                </a:r>
                <a:r>
                  <a:rPr lang="it-IT" sz="1400" b="1" i="0" u="none" strike="noStrike" dirty="0">
                    <a:solidFill>
                      <a:srgbClr val="7030A0"/>
                    </a:solidFill>
                    <a:effectLst/>
                    <a:cs typeface="Calibri" panose="020F0502020204030204" pitchFamily="34" charset="0"/>
                  </a:rPr>
                  <a:t>A515</a:t>
                </a:r>
                <a:r>
                  <a:rPr lang="it-IT" sz="1400" b="0" i="0" u="none" strike="noStrike" dirty="0">
                    <a:solidFill>
                      <a:srgbClr val="7030A0"/>
                    </a:solidFill>
                    <a:effectLst/>
                    <a:cs typeface="Calibri" panose="020F0502020204030204" pitchFamily="34" charset="0"/>
                  </a:rPr>
                  <a:t> (2003) 524</a:t>
                </a:r>
                <a:r>
                  <a:rPr lang="en-GB" sz="1400" dirty="0">
                    <a:solidFill>
                      <a:srgbClr val="7030A0"/>
                    </a:solidFill>
                    <a:cs typeface="Calibri" panose="020F0502020204030204" pitchFamily="34" charset="0"/>
                  </a:rPr>
                  <a:t>]:</a:t>
                </a:r>
              </a:p>
              <a:p>
                <a:r>
                  <a:rPr lang="en-GB" sz="1400" dirty="0"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sz="14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sz="140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GB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∆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𝐸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𝐸</m:t>
                            </m:r>
                          </m:den>
                        </m:f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h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𝜌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e>
                    </m:rad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𝑥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𝐻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≅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h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𝜌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e>
                    </m:rad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𝐻</m:t>
                        </m:r>
                      </m:num>
                      <m:den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400" dirty="0"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endParaRPr lang="en-GB" sz="1400" dirty="0">
                  <a:solidFill>
                    <a:srgbClr val="7030A0"/>
                  </a:solidFill>
                  <a:cs typeface="Calibri" panose="020F0502020204030204" pitchFamily="34" charset="0"/>
                </a:endParaRP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sz="1400" dirty="0">
                    <a:solidFill>
                      <a:srgbClr val="7030A0"/>
                    </a:solidFill>
                    <a:cs typeface="Calibri" panose="020F0502020204030204" pitchFamily="34" charset="0"/>
                  </a:rPr>
                  <a:t>W</a:t>
                </a:r>
                <a:r>
                  <a:rPr lang="en-GB" sz="1400" dirty="0">
                    <a:cs typeface="Calibri" panose="020F0502020204030204" pitchFamily="34" charset="0"/>
                  </a:rPr>
                  <a:t>ith H=h=2 mm we get </a:t>
                </a:r>
                <a:r>
                  <a:rPr lang="en-GB" sz="1400" b="1" dirty="0">
                    <a:solidFill>
                      <a:srgbClr val="FF0000"/>
                    </a:solidFill>
                    <a:cs typeface="Calibri" panose="020F0502020204030204" pitchFamily="34" charset="0"/>
                  </a:rPr>
                  <a:t>0.22%</a:t>
                </a:r>
              </a:p>
            </p:txBody>
          </p:sp>
        </mc:Choice>
        <mc:Fallback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8ADF1972-34D4-4F5B-BA94-A75A85A092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9" y="5688106"/>
                <a:ext cx="8776445" cy="866519"/>
              </a:xfrm>
              <a:prstGeom prst="rect">
                <a:avLst/>
              </a:prstGeom>
              <a:blipFill>
                <a:blip r:embed="rId3"/>
                <a:stretch>
                  <a:fillRect t="-1449" b="-724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145E5342-C8B9-C487-3FD7-335D654B1B2C}"/>
                  </a:ext>
                </a:extLst>
              </p:cNvPr>
              <p:cNvSpPr txBox="1"/>
              <p:nvPr/>
            </p:nvSpPr>
            <p:spPr>
              <a:xfrm>
                <a:off x="5362217" y="1107995"/>
                <a:ext cx="3727993" cy="43912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GB" sz="1400" dirty="0"/>
                  <a:t>In a spectrometer line the horizontal position of a particle with momentum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(1+</m:t>
                    </m:r>
                    <m:r>
                      <a:rPr lang="en-GB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400" dirty="0"/>
                  <a:t> with </a:t>
                </a: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GB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GB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1400" dirty="0"/>
                  <a:t>, will be offset by </a:t>
                </a: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GB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GB" sz="1400" dirty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00" dirty="0"/>
                  <a:t>is the dispersion function;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GB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GB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GB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GB" sz="1400" dirty="0"/>
                  <a:t> (</a:t>
                </a:r>
                <a14:m>
                  <m:oMath xmlns:m="http://schemas.openxmlformats.org/officeDocument/2006/math">
                    <m:r>
                      <a:rPr lang="en-GB" sz="140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GB" sz="1400" dirty="0"/>
                  <a:t> is the arm length and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GB" sz="1400" dirty="0"/>
                  <a:t> the deflection angle)</a:t>
                </a:r>
              </a:p>
              <a:p>
                <a:pPr/>
                <a:endParaRPr lang="en-GB" sz="1400" dirty="0"/>
              </a:p>
              <a:p>
                <a:pPr/>
                <a:r>
                  <a:rPr lang="en-GB" sz="1400" dirty="0"/>
                  <a:t>T</a:t>
                </a:r>
                <a:r>
                  <a:rPr lang="en-GB" sz="1400" dirty="0">
                    <a:ea typeface="Cambria Math" panose="02040503050406030204" pitchFamily="18" charset="0"/>
                  </a:rPr>
                  <a:t>he beam spot size is given by: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𝜀𝛽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GB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400" i="1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n-GB" sz="1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GB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GB" sz="14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GB" sz="14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GB" sz="1400" b="0" dirty="0"/>
              </a:p>
              <a:p>
                <a:pPr/>
                <a:r>
                  <a:rPr lang="en-GB" sz="1400" b="0" dirty="0">
                    <a:ea typeface="Cambria Math" panose="02040503050406030204" pitchFamily="18" charset="0"/>
                  </a:rPr>
                  <a:t>If the geometric beam size in absence of dispersion can be neglected,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𝜀𝛽</m:t>
                        </m:r>
                      </m:e>
                    </m:rad>
                    <m:r>
                      <a:rPr lang="en-GB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</m:oMath>
                </a14:m>
                <a:r>
                  <a:rPr lang="en-GB" sz="1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sSub>
                          <m:sSubPr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r>
                  <a:rPr lang="en-GB" sz="1400" b="0" dirty="0">
                    <a:ea typeface="Cambria Math" panose="02040503050406030204" pitchFamily="18" charset="0"/>
                  </a:rPr>
                  <a:t>, we can get the spread from: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GB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GB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1/</m:t>
                      </m:r>
                      <m:sSub>
                        <m:sSubPr>
                          <m:ctrlPr>
                            <a:rPr lang="en-GB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GB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  <a:p>
                <a:pPr/>
                <a:r>
                  <a:rPr lang="en-GB" sz="1400" dirty="0"/>
                  <a:t>From a </a:t>
                </a:r>
                <a:r>
                  <a:rPr lang="en-GB" sz="1400" b="1" dirty="0"/>
                  <a:t>no-target run </a:t>
                </a:r>
                <a:r>
                  <a:rPr lang="en-GB" sz="1400" dirty="0"/>
                  <a:t>(otherwise Coulomb scattering would be not negligible) we estimate: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1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GB" sz="1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</m:num>
                      <m:den>
                        <m:r>
                          <a:rPr lang="en-GB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den>
                    </m:f>
                    <m:r>
                      <a:rPr lang="en-GB" sz="1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sz="1400" b="1" dirty="0">
                    <a:solidFill>
                      <a:srgbClr val="FF0000"/>
                    </a:solidFill>
                  </a:rPr>
                  <a:t> 0.24%</a:t>
                </a:r>
                <a:endParaRPr lang="en-GB" sz="1400" b="1" dirty="0"/>
              </a:p>
            </p:txBody>
          </p:sp>
        </mc:Choice>
        <mc:Fallback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145E5342-C8B9-C487-3FD7-335D654B1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217" y="1107995"/>
                <a:ext cx="3727993" cy="4391267"/>
              </a:xfrm>
              <a:prstGeom prst="rect">
                <a:avLst/>
              </a:prstGeom>
              <a:blipFill>
                <a:blip r:embed="rId4"/>
                <a:stretch>
                  <a:fillRect l="-680" t="-289" r="-170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5608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20D6A-8A3F-394F-A86B-55A0B9406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PADME Run III modified setup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6B4E4E-0F97-3342-86D4-AD3949B2FB2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572491" y="6625070"/>
            <a:ext cx="7217402" cy="288925"/>
          </a:xfrm>
        </p:spPr>
        <p:txBody>
          <a:bodyPr/>
          <a:lstStyle/>
          <a:p>
            <a:r>
              <a:rPr lang="en-US"/>
              <a:t>Mauro Raggi, Sapienza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82F157-3B75-6142-97F8-793E24B35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16</a:t>
            </a:fld>
            <a:endParaRPr lang="en-US"/>
          </a:p>
        </p:txBody>
      </p:sp>
      <p:sp>
        <p:nvSpPr>
          <p:cNvPr id="6" name="Rettangolo 27">
            <a:extLst>
              <a:ext uri="{FF2B5EF4-FFF2-40B4-BE49-F238E27FC236}">
                <a16:creationId xmlns:a16="http://schemas.microsoft.com/office/drawing/2014/main" id="{6FE12120-16AE-6B4D-85C7-322769C32FC4}"/>
              </a:ext>
            </a:extLst>
          </p:cNvPr>
          <p:cNvSpPr/>
          <p:nvPr/>
        </p:nvSpPr>
        <p:spPr>
          <a:xfrm>
            <a:off x="64671" y="943346"/>
            <a:ext cx="901465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1600" dirty="0"/>
              <a:t>PADME veto spectrometer is hard to reconstruct 𝑒</a:t>
            </a:r>
            <a:r>
              <a:rPr lang="en-US" sz="1600" baseline="30000" dirty="0"/>
              <a:t>+</a:t>
            </a:r>
            <a:r>
              <a:rPr lang="en-US" sz="1600" dirty="0"/>
              <a:t> 𝑒</a:t>
            </a:r>
            <a:r>
              <a:rPr lang="en-US" sz="1600" baseline="30000" dirty="0"/>
              <a:t>−</a:t>
            </a:r>
            <a:r>
              <a:rPr lang="en-US" sz="1600" dirty="0"/>
              <a:t> mass having no vertex detector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/>
              <a:t>Idea: identify 𝑒</a:t>
            </a:r>
            <a:r>
              <a:rPr lang="en-US" sz="1600" baseline="30000" dirty="0"/>
              <a:t>+</a:t>
            </a:r>
            <a:r>
              <a:rPr lang="en-US" sz="1600" dirty="0"/>
              <a:t>𝑒</a:t>
            </a:r>
            <a:r>
              <a:rPr lang="en-US" sz="1600" baseline="30000" dirty="0"/>
              <a:t>−</a:t>
            </a:r>
            <a:r>
              <a:rPr lang="en-US" sz="1600" dirty="0"/>
              <a:t>→𝑒</a:t>
            </a:r>
            <a:r>
              <a:rPr lang="en-US" sz="1600" baseline="30000" dirty="0"/>
              <a:t>+</a:t>
            </a:r>
            <a:r>
              <a:rPr lang="en-US" sz="1600" dirty="0"/>
              <a:t>𝑒</a:t>
            </a:r>
            <a:r>
              <a:rPr lang="en-US" sz="1600" baseline="30000" dirty="0"/>
              <a:t>−</a:t>
            </a:r>
            <a:r>
              <a:rPr lang="en-US" sz="1600" dirty="0"/>
              <a:t> using the BGO calorimeter, as for </a:t>
            </a:r>
            <a:r>
              <a:rPr lang="en-US" sz="1600" dirty="0">
                <a:latin typeface="Symbol" pitchFamily="2" charset="2"/>
              </a:rPr>
              <a:t>gg</a:t>
            </a:r>
            <a:r>
              <a:rPr lang="en-US" sz="1600" dirty="0"/>
              <a:t> events in Run II</a:t>
            </a:r>
          </a:p>
        </p:txBody>
      </p:sp>
      <p:pic>
        <p:nvPicPr>
          <p:cNvPr id="8" name="Immagine 2">
            <a:extLst>
              <a:ext uri="{FF2B5EF4-FFF2-40B4-BE49-F238E27FC236}">
                <a16:creationId xmlns:a16="http://schemas.microsoft.com/office/drawing/2014/main" id="{16BEE580-E4F1-0D44-BFE3-A7900A2D7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289" y="4908292"/>
            <a:ext cx="2141504" cy="1802765"/>
          </a:xfrm>
          <a:prstGeom prst="rect">
            <a:avLst/>
          </a:prstGeom>
        </p:spPr>
      </p:pic>
      <p:sp>
        <p:nvSpPr>
          <p:cNvPr id="9" name="Rettangolo 104">
            <a:extLst>
              <a:ext uri="{FF2B5EF4-FFF2-40B4-BE49-F238E27FC236}">
                <a16:creationId xmlns:a16="http://schemas.microsoft.com/office/drawing/2014/main" id="{D9B3A0E6-1A16-A744-92ED-09B9DC7A5F1A}"/>
              </a:ext>
            </a:extLst>
          </p:cNvPr>
          <p:cNvSpPr/>
          <p:nvPr/>
        </p:nvSpPr>
        <p:spPr>
          <a:xfrm>
            <a:off x="47500" y="1562749"/>
            <a:ext cx="7217402" cy="17697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176400" indent="-176400">
              <a:spcBef>
                <a:spcPts val="0"/>
              </a:spcBef>
              <a:buClrTx/>
              <a:buFont typeface="Wingdings" pitchFamily="2" charset="2"/>
              <a:buChar char="§"/>
            </a:pPr>
            <a:r>
              <a:rPr lang="en-GB" sz="1600" dirty="0"/>
              <a:t>Switch the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b="1" dirty="0">
                <a:solidFill>
                  <a:schemeClr val="tx1"/>
                </a:solidFill>
              </a:rPr>
              <a:t>magnet off </a:t>
            </a:r>
          </a:p>
          <a:p>
            <a:pPr marL="176400" indent="-176400">
              <a:spcBef>
                <a:spcPts val="0"/>
              </a:spcBef>
              <a:buClrTx/>
              <a:buFont typeface="Wingdings" pitchFamily="2" charset="2"/>
              <a:buChar char="§"/>
            </a:pPr>
            <a:r>
              <a:rPr lang="en-GB" sz="1600" dirty="0">
                <a:solidFill>
                  <a:schemeClr val="tx1"/>
                </a:solidFill>
              </a:rPr>
              <a:t>Both positron and electron will reach the </a:t>
            </a:r>
            <a:r>
              <a:rPr lang="en-GB" sz="1600" dirty="0" err="1">
                <a:solidFill>
                  <a:schemeClr val="tx1"/>
                </a:solidFill>
              </a:rPr>
              <a:t>ECal</a:t>
            </a:r>
            <a:endParaRPr lang="en-GB" sz="1600" dirty="0">
              <a:solidFill>
                <a:schemeClr val="tx1"/>
              </a:solidFill>
            </a:endParaRPr>
          </a:p>
          <a:p>
            <a:pPr marL="525650" lvl="2" indent="-176400">
              <a:spcBef>
                <a:spcPts val="0"/>
              </a:spcBef>
              <a:buClrTx/>
              <a:buFont typeface="Wingdings" pitchFamily="2" charset="2"/>
              <a:buChar char="§"/>
            </a:pPr>
            <a:r>
              <a:rPr lang="en-GB" sz="1400" dirty="0">
                <a:solidFill>
                  <a:schemeClr val="tx1"/>
                </a:solidFill>
              </a:rPr>
              <a:t>Can measure precisely (3%) electron-positron pair momentum and angles</a:t>
            </a:r>
          </a:p>
          <a:p>
            <a:pPr marL="525650" lvl="2" indent="-176400">
              <a:spcBef>
                <a:spcPts val="0"/>
              </a:spcBef>
              <a:spcAft>
                <a:spcPts val="600"/>
              </a:spcAft>
              <a:buClrTx/>
              <a:buFont typeface="Wingdings" pitchFamily="2" charset="2"/>
              <a:buChar char="§"/>
            </a:pPr>
            <a:r>
              <a:rPr lang="en-GB" sz="1400" dirty="0">
                <a:solidFill>
                  <a:schemeClr val="tx1"/>
                </a:solidFill>
              </a:rPr>
              <a:t>Can reconstruct invariant mass of the pairs precisely (small pile-up)</a:t>
            </a:r>
          </a:p>
          <a:p>
            <a:pPr marL="176400" indent="-176400">
              <a:spcBef>
                <a:spcPts val="0"/>
              </a:spcBef>
              <a:buClrTx/>
              <a:buFont typeface="Wingdings" pitchFamily="2" charset="2"/>
              <a:buChar char="§"/>
            </a:pPr>
            <a:r>
              <a:rPr lang="en-GB" sz="1600" b="1" dirty="0">
                <a:solidFill>
                  <a:schemeClr val="tx1"/>
                </a:solidFill>
              </a:rPr>
              <a:t>Identify clusters </a:t>
            </a:r>
            <a:r>
              <a:rPr lang="en-GB" sz="1600" dirty="0">
                <a:solidFill>
                  <a:schemeClr val="tx1"/>
                </a:solidFill>
              </a:rPr>
              <a:t>in </a:t>
            </a:r>
            <a:r>
              <a:rPr lang="en-GB" sz="1600" dirty="0" err="1">
                <a:solidFill>
                  <a:schemeClr val="tx1"/>
                </a:solidFill>
              </a:rPr>
              <a:t>ECal</a:t>
            </a:r>
            <a:r>
              <a:rPr lang="en-GB" sz="1600" dirty="0">
                <a:solidFill>
                  <a:schemeClr val="tx1"/>
                </a:solidFill>
              </a:rPr>
              <a:t> from photons or electrons</a:t>
            </a:r>
          </a:p>
          <a:p>
            <a:pPr marL="525650" lvl="2" indent="-176400">
              <a:spcBef>
                <a:spcPts val="0"/>
              </a:spcBef>
              <a:buClrTx/>
              <a:buFont typeface="Wingdings" pitchFamily="2" charset="2"/>
              <a:buChar char="§"/>
            </a:pPr>
            <a:r>
              <a:rPr lang="en-GB" sz="1400" dirty="0">
                <a:solidFill>
                  <a:schemeClr val="tx1"/>
                </a:solidFill>
              </a:rPr>
              <a:t>New detector, plastic scintillators, similar to PADME </a:t>
            </a:r>
            <a:r>
              <a:rPr lang="en-GB" sz="1400" dirty="0" err="1">
                <a:solidFill>
                  <a:schemeClr val="tx1"/>
                </a:solidFill>
              </a:rPr>
              <a:t>vetos</a:t>
            </a:r>
            <a:r>
              <a:rPr lang="en-GB" sz="1400" dirty="0">
                <a:solidFill>
                  <a:schemeClr val="tx1"/>
                </a:solidFill>
              </a:rPr>
              <a:t> (Electron tagger, </a:t>
            </a:r>
            <a:r>
              <a:rPr lang="en-GB" sz="1400" dirty="0" err="1">
                <a:solidFill>
                  <a:schemeClr val="tx1"/>
                </a:solidFill>
              </a:rPr>
              <a:t>ETag</a:t>
            </a:r>
            <a:r>
              <a:rPr lang="en-GB" sz="1400" dirty="0">
                <a:solidFill>
                  <a:schemeClr val="tx1"/>
                </a:solidFill>
              </a:rPr>
              <a:t>) with vertical segmentation and covering the fiducial region of </a:t>
            </a:r>
            <a:r>
              <a:rPr lang="en-GB" sz="1400" dirty="0" err="1">
                <a:solidFill>
                  <a:schemeClr val="tx1"/>
                </a:solidFill>
              </a:rPr>
              <a:t>ECal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C38F53-3C92-0C4E-9DE1-2D718641C7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5277" y="3429000"/>
            <a:ext cx="2698723" cy="1456223"/>
          </a:xfrm>
          <a:prstGeom prst="rect">
            <a:avLst/>
          </a:prstGeom>
        </p:spPr>
      </p:pic>
      <p:pic>
        <p:nvPicPr>
          <p:cNvPr id="10" name="Immagine 4">
            <a:extLst>
              <a:ext uri="{FF2B5EF4-FFF2-40B4-BE49-F238E27FC236}">
                <a16:creationId xmlns:a16="http://schemas.microsoft.com/office/drawing/2014/main" id="{D3953ECB-B1D8-5344-B273-55859D476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3" y="3381497"/>
            <a:ext cx="3149499" cy="2030671"/>
          </a:xfrm>
          <a:prstGeom prst="rect">
            <a:avLst/>
          </a:prstGeom>
        </p:spPr>
      </p:pic>
      <p:pic>
        <p:nvPicPr>
          <p:cNvPr id="11" name="Immagine 9">
            <a:extLst>
              <a:ext uri="{FF2B5EF4-FFF2-40B4-BE49-F238E27FC236}">
                <a16:creationId xmlns:a16="http://schemas.microsoft.com/office/drawing/2014/main" id="{E9D60C85-9F87-074D-9D41-187E3DC20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8558" y="3429127"/>
            <a:ext cx="3042276" cy="1983042"/>
          </a:xfrm>
          <a:prstGeom prst="rect">
            <a:avLst/>
          </a:prstGeom>
        </p:spPr>
      </p:pic>
      <p:sp>
        <p:nvSpPr>
          <p:cNvPr id="12" name="Rettangolo 27">
            <a:extLst>
              <a:ext uri="{FF2B5EF4-FFF2-40B4-BE49-F238E27FC236}">
                <a16:creationId xmlns:a16="http://schemas.microsoft.com/office/drawing/2014/main" id="{045AD8F6-A003-2A42-A7E9-6A2F51800460}"/>
              </a:ext>
            </a:extLst>
          </p:cNvPr>
          <p:cNvSpPr/>
          <p:nvPr/>
        </p:nvSpPr>
        <p:spPr>
          <a:xfrm>
            <a:off x="17171" y="5546100"/>
            <a:ext cx="6970118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1600" dirty="0"/>
              <a:t>Thanks to the enhanced production cross section can reduce</a:t>
            </a:r>
          </a:p>
          <a:p>
            <a:r>
              <a:rPr lang="en-US" sz="1600" dirty="0"/>
              <a:t>       N</a:t>
            </a:r>
            <a:r>
              <a:rPr lang="en-US" sz="1600" baseline="-25000" dirty="0"/>
              <a:t>POT</a:t>
            </a:r>
            <a:r>
              <a:rPr lang="en-US" sz="1600" dirty="0"/>
              <a:t>/bunch by factor 10.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/>
              <a:t>Much lower pile-up and better energy resolution</a:t>
            </a:r>
          </a:p>
        </p:txBody>
      </p:sp>
    </p:spTree>
    <p:extLst>
      <p:ext uri="{BB962C8B-B14F-4D97-AF65-F5344CB8AC3E}">
        <p14:creationId xmlns:p14="http://schemas.microsoft.com/office/powerpoint/2010/main" val="1353160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0ECA2-C877-504A-B353-8477B22A2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look at Run III data set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AE575B-2342-8A42-9FC7-6B74E134A3B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572491" y="6625070"/>
            <a:ext cx="7217402" cy="288925"/>
          </a:xfrm>
        </p:spPr>
        <p:txBody>
          <a:bodyPr/>
          <a:lstStyle/>
          <a:p>
            <a:r>
              <a:rPr lang="en-US"/>
              <a:t>Mauro Raggi, Sapienza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4602C2-BDE7-0248-998B-ED9AC0779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12FE1EE7-EAB2-2E4F-9C74-DB8FFF8F0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998" y="960003"/>
            <a:ext cx="4155765" cy="2476111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352A6AD-25C6-BB46-99C1-B2BAF5B59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15156"/>
            <a:ext cx="4632061" cy="2732395"/>
          </a:xfrm>
          <a:prstGeom prst="rect">
            <a:avLst/>
          </a:prstGeom>
        </p:spPr>
      </p:pic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76A1C5D8-F160-5B40-8951-C87F38730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44" y="965334"/>
            <a:ext cx="4155765" cy="2507654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967E418B-345A-6746-93FA-B43F52AD3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806" y="3722797"/>
            <a:ext cx="4553993" cy="274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36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75A29-F7C4-294D-96B2-61FC4CF66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the Run III data taking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D7270B-7467-2E49-9037-5409F669D7F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572491" y="6625070"/>
            <a:ext cx="7217402" cy="288925"/>
          </a:xfrm>
        </p:spPr>
        <p:txBody>
          <a:bodyPr/>
          <a:lstStyle/>
          <a:p>
            <a:r>
              <a:rPr lang="en-US"/>
              <a:t>Mauro Raggi, Sapienza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CF9053-8652-EF4E-8BDA-8DC540F63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2EB4A-8B6B-5E42-A931-3F3416207E66}"/>
              </a:ext>
            </a:extLst>
          </p:cNvPr>
          <p:cNvSpPr txBox="1"/>
          <p:nvPr/>
        </p:nvSpPr>
        <p:spPr>
          <a:xfrm>
            <a:off x="10628" y="978971"/>
            <a:ext cx="3795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Try to cover the blue scan with </a:t>
            </a:r>
          </a:p>
          <a:p>
            <a:r>
              <a:rPr lang="en-GB" dirty="0"/>
              <a:t>the green granularity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1A8AD0-E924-754C-8C8D-7D3E152E9224}"/>
              </a:ext>
            </a:extLst>
          </p:cNvPr>
          <p:cNvSpPr txBox="1"/>
          <p:nvPr/>
        </p:nvSpPr>
        <p:spPr>
          <a:xfrm>
            <a:off x="-7097" y="1843755"/>
            <a:ext cx="3795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Acquire points below and above the X17 mass to measure the SM </a:t>
            </a:r>
            <a:r>
              <a:rPr lang="en-GB" dirty="0" err="1"/>
              <a:t>e</a:t>
            </a:r>
            <a:r>
              <a:rPr lang="en-GB" baseline="30000" dirty="0" err="1"/>
              <a:t>+</a:t>
            </a:r>
            <a:r>
              <a:rPr lang="en-GB" dirty="0" err="1"/>
              <a:t>e</a:t>
            </a:r>
            <a:r>
              <a:rPr lang="en-GB" baseline="30000" dirty="0">
                <a:latin typeface="Symbol" pitchFamily="2" charset="2"/>
              </a:rPr>
              <a:t>-</a:t>
            </a:r>
            <a:r>
              <a:rPr lang="en-GB" dirty="0">
                <a:latin typeface="Symbol" pitchFamily="2" charset="2"/>
              </a:rPr>
              <a:t> -&gt;</a:t>
            </a:r>
            <a:r>
              <a:rPr lang="en-GB" dirty="0" err="1"/>
              <a:t>e</a:t>
            </a:r>
            <a:r>
              <a:rPr lang="en-GB" baseline="30000" dirty="0" err="1"/>
              <a:t>+</a:t>
            </a:r>
            <a:r>
              <a:rPr lang="en-GB" dirty="0" err="1"/>
              <a:t>e</a:t>
            </a:r>
            <a:r>
              <a:rPr lang="en-GB" baseline="30000" dirty="0">
                <a:latin typeface="Symbol" pitchFamily="2" charset="2"/>
              </a:rPr>
              <a:t>-</a:t>
            </a:r>
            <a:r>
              <a:rPr lang="en-GB" dirty="0"/>
              <a:t> cross section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44AC82-3E23-B444-9E12-1507BD12D3BE}"/>
              </a:ext>
            </a:extLst>
          </p:cNvPr>
          <p:cNvSpPr txBox="1"/>
          <p:nvPr/>
        </p:nvSpPr>
        <p:spPr>
          <a:xfrm>
            <a:off x="7078" y="5792001"/>
            <a:ext cx="8063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Already covered a region of ~1MeV around the X17 resonance</a:t>
            </a:r>
          </a:p>
          <a:p>
            <a:r>
              <a:rPr lang="en-GB" dirty="0"/>
              <a:t>Now running off resonance below 211 MeV beam energy</a:t>
            </a:r>
          </a:p>
        </p:txBody>
      </p:sp>
      <p:pic>
        <p:nvPicPr>
          <p:cNvPr id="12" name="Immagine 4">
            <a:extLst>
              <a:ext uri="{FF2B5EF4-FFF2-40B4-BE49-F238E27FC236}">
                <a16:creationId xmlns:a16="http://schemas.microsoft.com/office/drawing/2014/main" id="{69FE6811-CC8C-DA48-B4C0-C4290D785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384" y="922976"/>
            <a:ext cx="2624616" cy="2067701"/>
          </a:xfrm>
          <a:prstGeom prst="rect">
            <a:avLst/>
          </a:prstGeom>
        </p:spPr>
      </p:pic>
      <p:pic>
        <p:nvPicPr>
          <p:cNvPr id="10" name="Immagine 2">
            <a:extLst>
              <a:ext uri="{FF2B5EF4-FFF2-40B4-BE49-F238E27FC236}">
                <a16:creationId xmlns:a16="http://schemas.microsoft.com/office/drawing/2014/main" id="{083360DE-BC24-2049-8AA0-43E0657875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092"/>
          <a:stretch/>
        </p:blipFill>
        <p:spPr>
          <a:xfrm>
            <a:off x="-11053" y="2934587"/>
            <a:ext cx="7772400" cy="290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03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41136-96D0-B040-9784-91CA6EC8E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2022 PADME publication list</a:t>
            </a:r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054C1701-67B2-9F4B-BDC8-BD3DE99210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13" t="8672" r="2532"/>
          <a:stretch/>
        </p:blipFill>
        <p:spPr>
          <a:xfrm>
            <a:off x="1572492" y="3465513"/>
            <a:ext cx="5997890" cy="151627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8A671F-C1A4-C649-841D-1E70040DE99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572491" y="6625070"/>
            <a:ext cx="7217402" cy="288925"/>
          </a:xfrm>
        </p:spPr>
        <p:txBody>
          <a:bodyPr/>
          <a:lstStyle/>
          <a:p>
            <a:r>
              <a:rPr lang="en-US"/>
              <a:t>Mauro Raggi, Sapienza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437E3E-EEAF-8E4E-9B82-608B50709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19</a:t>
            </a:fld>
            <a:endParaRPr lang="en-US"/>
          </a:p>
        </p:txBody>
      </p:sp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F34D3A7-2472-4C45-9BD1-3C4EB5CC1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4893"/>
            <a:ext cx="3001493" cy="2325789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D0634B6B-A79D-E24E-84B2-835DA9AD69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1782"/>
          <a:stretch/>
        </p:blipFill>
        <p:spPr>
          <a:xfrm>
            <a:off x="5116427" y="922976"/>
            <a:ext cx="4027573" cy="24003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47A21E-CFB5-2745-8B0D-B1E6DB6044A5}"/>
              </a:ext>
            </a:extLst>
          </p:cNvPr>
          <p:cNvSpPr txBox="1"/>
          <p:nvPr/>
        </p:nvSpPr>
        <p:spPr>
          <a:xfrm>
            <a:off x="2238154" y="4900136"/>
            <a:ext cx="46676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hlinkClick r:id="rId5"/>
              </a:rPr>
              <a:t>https://arxiv.org/abs/2210.14603</a:t>
            </a:r>
            <a:r>
              <a:rPr lang="en-GB" sz="1400" dirty="0"/>
              <a:t> submitted to PRD</a:t>
            </a:r>
          </a:p>
        </p:txBody>
      </p:sp>
    </p:spTree>
    <p:extLst>
      <p:ext uri="{BB962C8B-B14F-4D97-AF65-F5344CB8AC3E}">
        <p14:creationId xmlns:p14="http://schemas.microsoft.com/office/powerpoint/2010/main" val="440254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5184A0-7204-1ABA-82E0-97C911780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700" dirty="0"/>
              <a:t>63rd Scientific Committee findings and  recommendations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C9B03F3-8E42-5D1F-F5EB-8F89404F9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989" y="2284764"/>
            <a:ext cx="5333493" cy="89177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5E4FFE0-0CA9-14A1-3C56-FC47466B2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989" y="3423045"/>
            <a:ext cx="5290703" cy="69272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94290E0-9856-F55A-74FA-CA4CEEB40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183" y="4224850"/>
            <a:ext cx="5829299" cy="230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28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3A887177-08A7-6E7F-3963-51A0F6759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912" y="4498935"/>
            <a:ext cx="3988470" cy="23303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D6D244-7F7D-214A-BA9D-BFA994383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PADME possible future data taking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3D397-AA03-B74E-B6A4-3F140F771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4773"/>
            <a:ext cx="8973627" cy="2828583"/>
          </a:xfr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GB" sz="1600" dirty="0"/>
              <a:t>Run III has demonstrated that BTF can provide 1E10 POT/Day (2.5K/bunch)</a:t>
            </a:r>
          </a:p>
          <a:p>
            <a:pPr lvl="1"/>
            <a:r>
              <a:rPr lang="en-GB" sz="1400" dirty="0"/>
              <a:t>2.5K POT/bunch with </a:t>
            </a:r>
            <a:r>
              <a:rPr lang="en-GB" sz="1400" dirty="0" err="1">
                <a:latin typeface="Symbol" pitchFamily="2" charset="2"/>
              </a:rPr>
              <a:t>s</a:t>
            </a:r>
            <a:r>
              <a:rPr lang="en-GB" sz="1400" baseline="-25000" dirty="0" err="1"/>
              <a:t>E</a:t>
            </a:r>
            <a:r>
              <a:rPr lang="en-GB" sz="1400" dirty="0"/>
              <a:t> ~0.25% </a:t>
            </a:r>
          </a:p>
          <a:p>
            <a:pPr lvl="1"/>
            <a:r>
              <a:rPr lang="en-GB" sz="1400" dirty="0"/>
              <a:t>Can move the beam energy in steps of 1.4 MeV to perform mass scan</a:t>
            </a:r>
          </a:p>
          <a:p>
            <a:r>
              <a:rPr lang="en-GB" sz="1600" dirty="0"/>
              <a:t>The BG it’s due to few e</a:t>
            </a:r>
            <a:r>
              <a:rPr lang="en-GB" sz="1600" baseline="30000" dirty="0"/>
              <a:t>+</a:t>
            </a:r>
            <a:r>
              <a:rPr lang="en-GB" sz="1600" dirty="0"/>
              <a:t> scattered off trajectory by the mylar window</a:t>
            </a:r>
          </a:p>
          <a:p>
            <a:pPr lvl="1"/>
            <a:r>
              <a:rPr lang="en-GB" sz="1400" dirty="0"/>
              <a:t>Using thinner mylar window (50 </a:t>
            </a:r>
            <a:r>
              <a:rPr lang="en-GB" sz="1400" dirty="0">
                <a:latin typeface="Symbol" pitchFamily="2" charset="2"/>
              </a:rPr>
              <a:t>m</a:t>
            </a:r>
            <a:r>
              <a:rPr lang="en-GB" sz="1400" dirty="0"/>
              <a:t>m tested for SHERPA) can further reduce BG.</a:t>
            </a:r>
          </a:p>
          <a:p>
            <a:pPr lvl="1"/>
            <a:r>
              <a:rPr lang="en-GB" sz="1400" dirty="0"/>
              <a:t>Can increase </a:t>
            </a:r>
            <a:r>
              <a:rPr lang="en-GB" sz="1400" b="1" dirty="0" err="1">
                <a:solidFill>
                  <a:schemeClr val="accent2"/>
                </a:solidFill>
              </a:rPr>
              <a:t>Npot</a:t>
            </a:r>
            <a:r>
              <a:rPr lang="en-GB" sz="1400" b="1" dirty="0">
                <a:solidFill>
                  <a:schemeClr val="accent2"/>
                </a:solidFill>
              </a:rPr>
              <a:t>/bunch to 5K </a:t>
            </a:r>
            <a:r>
              <a:rPr lang="en-GB" sz="1400" dirty="0"/>
              <a:t>and move to </a:t>
            </a:r>
            <a:r>
              <a:rPr lang="en-GB" sz="1400" b="1" dirty="0">
                <a:solidFill>
                  <a:schemeClr val="accent2"/>
                </a:solidFill>
              </a:rPr>
              <a:t>2 points/day </a:t>
            </a:r>
            <a:r>
              <a:rPr lang="en-GB" sz="1400" dirty="0"/>
              <a:t>with 1.4 MeV steps </a:t>
            </a:r>
          </a:p>
          <a:p>
            <a:r>
              <a:rPr lang="en-GB" sz="1600" dirty="0"/>
              <a:t>PADME can cover </a:t>
            </a:r>
            <a:r>
              <a:rPr lang="en-GB" sz="1600" b="1" dirty="0">
                <a:solidFill>
                  <a:srgbClr val="339900"/>
                </a:solidFill>
              </a:rPr>
              <a:t>300 MeV </a:t>
            </a:r>
            <a:r>
              <a:rPr lang="en-GB" sz="1600" b="1" dirty="0">
                <a:solidFill>
                  <a:srgbClr val="339900"/>
                </a:solidFill>
                <a:latin typeface="Symbol" pitchFamily="2" charset="2"/>
              </a:rPr>
              <a:t>- </a:t>
            </a:r>
            <a:r>
              <a:rPr lang="en-GB" sz="1600" b="1" dirty="0">
                <a:solidFill>
                  <a:srgbClr val="339900"/>
                </a:solidFill>
              </a:rPr>
              <a:t>430 MeV</a:t>
            </a:r>
            <a:r>
              <a:rPr lang="en-GB" sz="1600" dirty="0"/>
              <a:t> in ~95 points </a:t>
            </a:r>
            <a:r>
              <a:rPr lang="en-GB" sz="1600" b="1" dirty="0">
                <a:solidFill>
                  <a:srgbClr val="339900"/>
                </a:solidFill>
              </a:rPr>
              <a:t>~60 days reaching 21MeV mass</a:t>
            </a:r>
          </a:p>
          <a:p>
            <a:r>
              <a:rPr lang="en-GB" sz="1600" dirty="0"/>
              <a:t>PADME can cover </a:t>
            </a:r>
            <a:r>
              <a:rPr lang="en-GB" sz="1600" b="1" dirty="0">
                <a:solidFill>
                  <a:srgbClr val="C00000"/>
                </a:solidFill>
              </a:rPr>
              <a:t>130 MeV </a:t>
            </a:r>
            <a:r>
              <a:rPr lang="en-GB" sz="1600" b="1" dirty="0">
                <a:solidFill>
                  <a:srgbClr val="C00000"/>
                </a:solidFill>
                <a:latin typeface="Symbol" pitchFamily="2" charset="2"/>
              </a:rPr>
              <a:t>- </a:t>
            </a:r>
            <a:r>
              <a:rPr lang="en-GB" sz="1600" b="1" dirty="0">
                <a:solidFill>
                  <a:srgbClr val="C00000"/>
                </a:solidFill>
              </a:rPr>
              <a:t>260 MeV</a:t>
            </a:r>
            <a:r>
              <a:rPr lang="en-GB" sz="1600" dirty="0">
                <a:solidFill>
                  <a:srgbClr val="C00000"/>
                </a:solidFill>
              </a:rPr>
              <a:t> </a:t>
            </a:r>
            <a:r>
              <a:rPr lang="en-GB" sz="1600" dirty="0"/>
              <a:t>in ~95 points </a:t>
            </a:r>
            <a:r>
              <a:rPr lang="en-GB" sz="1600" b="1" dirty="0">
                <a:solidFill>
                  <a:srgbClr val="C00000"/>
                </a:solidFill>
              </a:rPr>
              <a:t>~60 days reaching 11 MeV mass</a:t>
            </a:r>
          </a:p>
          <a:p>
            <a:pPr marL="0" indent="0">
              <a:buNone/>
            </a:pPr>
            <a:endParaRPr lang="en-GB" sz="1600" b="1" dirty="0">
              <a:solidFill>
                <a:srgbClr val="3399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83EA3-AEE9-A141-BF19-6614E5EF719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572491" y="6625070"/>
            <a:ext cx="7217402" cy="288925"/>
          </a:xfrm>
        </p:spPr>
        <p:txBody>
          <a:bodyPr/>
          <a:lstStyle/>
          <a:p>
            <a:r>
              <a:rPr lang="en-US"/>
              <a:t>Mauro Raggi, Sapienza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65CD7-78D3-884C-9BBC-3409A66B7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20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97773C-329E-0548-9014-495BE862E9E7}"/>
              </a:ext>
            </a:extLst>
          </p:cNvPr>
          <p:cNvSpPr txBox="1">
            <a:spLocks/>
          </p:cNvSpPr>
          <p:nvPr/>
        </p:nvSpPr>
        <p:spPr>
          <a:xfrm>
            <a:off x="82649" y="3953505"/>
            <a:ext cx="4798434" cy="2581865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rgbClr val="800000"/>
              </a:buClr>
              <a:buFont typeface="Wingdings 2" pitchFamily="18" charset="2"/>
              <a:buChar char="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rgbClr val="FF6600"/>
              </a:buClr>
              <a:buFont typeface="Wingdings" charset="2"/>
              <a:buChar char="u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rgbClr val="800000"/>
              </a:buClr>
              <a:buFont typeface="Wingdings" charset="2"/>
              <a:buChar char="§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3505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 baseline="30000" dirty="0"/>
          </a:p>
        </p:txBody>
      </p:sp>
      <p:sp>
        <p:nvSpPr>
          <p:cNvPr id="11" name="Freccia destra 10">
            <a:extLst>
              <a:ext uri="{FF2B5EF4-FFF2-40B4-BE49-F238E27FC236}">
                <a16:creationId xmlns:a16="http://schemas.microsoft.com/office/drawing/2014/main" id="{986CEA3E-E87E-31C1-41C7-CCFF849CD983}"/>
              </a:ext>
            </a:extLst>
          </p:cNvPr>
          <p:cNvSpPr/>
          <p:nvPr/>
        </p:nvSpPr>
        <p:spPr>
          <a:xfrm>
            <a:off x="7541556" y="3828157"/>
            <a:ext cx="1375825" cy="750083"/>
          </a:xfrm>
          <a:prstGeom prst="rightArrow">
            <a:avLst>
              <a:gd name="adj1" fmla="val 79553"/>
              <a:gd name="adj2" fmla="val 20447"/>
            </a:avLst>
          </a:prstGeom>
          <a:solidFill>
            <a:srgbClr val="339900">
              <a:alpha val="87000"/>
            </a:srgbClr>
          </a:solidFill>
          <a:ln>
            <a:noFill/>
          </a:ln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300&lt;E</a:t>
            </a:r>
            <a:r>
              <a:rPr lang="en-GB" sz="1000" baseline="-25000" dirty="0"/>
              <a:t>B</a:t>
            </a:r>
            <a:r>
              <a:rPr lang="en-GB" sz="1000" dirty="0"/>
              <a:t>&lt;430 MeV</a:t>
            </a:r>
          </a:p>
          <a:p>
            <a:pPr algn="ctr"/>
            <a:r>
              <a:rPr lang="en-GB" sz="1000" dirty="0"/>
              <a:t>17.5&lt;M</a:t>
            </a:r>
            <a:r>
              <a:rPr lang="en-GB" sz="1000" baseline="-25000" dirty="0"/>
              <a:t>X</a:t>
            </a:r>
            <a:r>
              <a:rPr lang="en-GB" sz="1000" dirty="0"/>
              <a:t>&lt;21 MeV</a:t>
            </a:r>
          </a:p>
          <a:p>
            <a:pPr algn="ctr"/>
            <a:endParaRPr lang="it-IT" sz="900" dirty="0"/>
          </a:p>
        </p:txBody>
      </p:sp>
      <p:sp>
        <p:nvSpPr>
          <p:cNvPr id="12" name="Freccia destra 11">
            <a:extLst>
              <a:ext uri="{FF2B5EF4-FFF2-40B4-BE49-F238E27FC236}">
                <a16:creationId xmlns:a16="http://schemas.microsoft.com/office/drawing/2014/main" id="{6DF20ECC-BD89-F720-623D-1FEB0670F40D}"/>
              </a:ext>
            </a:extLst>
          </p:cNvPr>
          <p:cNvSpPr/>
          <p:nvPr/>
        </p:nvSpPr>
        <p:spPr>
          <a:xfrm flipH="1">
            <a:off x="5022638" y="3828157"/>
            <a:ext cx="2033144" cy="750083"/>
          </a:xfrm>
          <a:prstGeom prst="rightArrow">
            <a:avLst>
              <a:gd name="adj1" fmla="val 79553"/>
              <a:gd name="adj2" fmla="val 20447"/>
            </a:avLst>
          </a:prstGeom>
          <a:solidFill>
            <a:srgbClr val="C00000">
              <a:alpha val="84586"/>
            </a:srgbClr>
          </a:solidFill>
          <a:ln>
            <a:noFill/>
          </a:ln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dirty="0"/>
          </a:p>
          <a:p>
            <a:pPr algn="ctr"/>
            <a:r>
              <a:rPr lang="en-GB" sz="1000" dirty="0"/>
              <a:t>130&lt;E</a:t>
            </a:r>
            <a:r>
              <a:rPr lang="en-GB" sz="1000" baseline="-25000" dirty="0"/>
              <a:t>B</a:t>
            </a:r>
            <a:r>
              <a:rPr lang="en-GB" sz="1000" dirty="0"/>
              <a:t>&lt;260 MeV</a:t>
            </a:r>
          </a:p>
          <a:p>
            <a:pPr algn="ctr"/>
            <a:r>
              <a:rPr lang="en-GB" sz="1000" dirty="0"/>
              <a:t>11.5&lt;M</a:t>
            </a:r>
            <a:r>
              <a:rPr lang="en-GB" sz="1000" baseline="-25000" dirty="0"/>
              <a:t>X</a:t>
            </a:r>
            <a:r>
              <a:rPr lang="en-GB" sz="1000" dirty="0"/>
              <a:t>&lt;16.3MeV</a:t>
            </a:r>
          </a:p>
          <a:p>
            <a:pPr algn="ctr"/>
            <a:endParaRPr lang="it-IT" sz="11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9FB294-F29C-29A5-68B3-66AB92837B64}"/>
              </a:ext>
            </a:extLst>
          </p:cNvPr>
          <p:cNvSpPr txBox="1">
            <a:spLocks/>
          </p:cNvSpPr>
          <p:nvPr/>
        </p:nvSpPr>
        <p:spPr>
          <a:xfrm>
            <a:off x="0" y="3843979"/>
            <a:ext cx="4798434" cy="2985298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rgbClr val="800000"/>
              </a:buClr>
              <a:buFont typeface="Wingdings 2" pitchFamily="18" charset="2"/>
              <a:buChar char="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rgbClr val="FF6600"/>
              </a:buClr>
              <a:buFont typeface="Wingdings" charset="2"/>
              <a:buChar char="u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rgbClr val="800000"/>
              </a:buClr>
              <a:buFont typeface="Wingdings" charset="2"/>
              <a:buChar char="§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3505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err="1"/>
              <a:t>Linac</a:t>
            </a:r>
            <a:r>
              <a:rPr lang="en-GB" sz="1600" dirty="0"/>
              <a:t> capability of providing a reliable beam (as good as in the range 210-430 MeV) </a:t>
            </a:r>
            <a:r>
              <a:rPr lang="en-GB" sz="1600" b="1" dirty="0"/>
              <a:t>down to 130 MeV </a:t>
            </a:r>
            <a:r>
              <a:rPr lang="en-GB" sz="1600" dirty="0"/>
              <a:t>has to be checked</a:t>
            </a:r>
          </a:p>
          <a:p>
            <a:r>
              <a:rPr lang="en-GB" sz="1600" dirty="0"/>
              <a:t>A third energy point for cross-section extrapolation (in absence of a resonance) would be also very useful</a:t>
            </a:r>
          </a:p>
          <a:p>
            <a:r>
              <a:rPr lang="en-GB" sz="1600" dirty="0"/>
              <a:t>PADME can cover </a:t>
            </a:r>
            <a:r>
              <a:rPr lang="en-GB" sz="1600" b="1" dirty="0">
                <a:solidFill>
                  <a:srgbClr val="FF0000"/>
                </a:solidFill>
              </a:rPr>
              <a:t>10 MeV </a:t>
            </a:r>
            <a:r>
              <a:rPr lang="en-GB" sz="1600" dirty="0"/>
              <a:t>mass range to </a:t>
            </a:r>
            <a:r>
              <a:rPr lang="en-GB" sz="1600" dirty="0">
                <a:latin typeface="Symbol" pitchFamily="2" charset="2"/>
              </a:rPr>
              <a:t>e</a:t>
            </a:r>
            <a:r>
              <a:rPr lang="en-GB" sz="1600" dirty="0"/>
              <a:t>~2-3x10</a:t>
            </a:r>
            <a:r>
              <a:rPr lang="en-GB" sz="1600" baseline="30000" dirty="0"/>
              <a:t>-4</a:t>
            </a:r>
            <a:r>
              <a:rPr lang="en-GB" sz="1600" dirty="0"/>
              <a:t> and close the exclusion gap</a:t>
            </a:r>
            <a:endParaRPr lang="en-GB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1621759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BE7D7-85FF-BB42-8FCE-84316A65F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45DA1F-0F18-FC4F-856E-9BE3ECD70EC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572491" y="6625070"/>
            <a:ext cx="7217402" cy="288925"/>
          </a:xfrm>
        </p:spPr>
        <p:txBody>
          <a:bodyPr/>
          <a:lstStyle/>
          <a:p>
            <a:r>
              <a:rPr lang="en-US" dirty="0"/>
              <a:t>Mauro Raggi, Sapienza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5CC1B5-FBC8-9046-8CAF-4573BBCD7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21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1">
                <a:extLst>
                  <a:ext uri="{FF2B5EF4-FFF2-40B4-BE49-F238E27FC236}">
                    <a16:creationId xmlns:a16="http://schemas.microsoft.com/office/drawing/2014/main" id="{876B8CE8-ACCD-494E-9413-120B6C12808F}"/>
                  </a:ext>
                </a:extLst>
              </p:cNvPr>
              <p:cNvSpPr/>
              <p:nvPr/>
            </p:nvSpPr>
            <p:spPr>
              <a:xfrm>
                <a:off x="0" y="1000573"/>
                <a:ext cx="6846740" cy="4416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 sz="1600" dirty="0"/>
                  <a:t>PADME performed two physics runs, collecting </a:t>
                </a: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1600" dirty="0"/>
                  <a:t>5</a:t>
                </a: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GB" sz="1600" dirty="0"/>
                  <a:t>10</a:t>
                </a:r>
                <a:r>
                  <a:rPr lang="en-GB" sz="1600" baseline="30000" dirty="0"/>
                  <a:t>12</a:t>
                </a:r>
                <a:r>
                  <a:rPr lang="en-GB" sz="1600" dirty="0"/>
                  <a:t> POT each  </a:t>
                </a: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 sz="1600" dirty="0"/>
                  <a:t>Run II data-set, collected during the pandemics, with primary positron beam showed much better background conditions than Run I</a:t>
                </a: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 sz="1600" dirty="0"/>
                  <a:t>The detectors are performing very well, a reliable Monte Carlo simulation, including the beamline, is also available </a:t>
                </a: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 sz="1600" b="1" dirty="0">
                    <a:ea typeface="Cambria Math" panose="02040503050406030204" pitchFamily="18" charset="0"/>
                  </a:rPr>
                  <a:t>PADME delivered its first physics result</a:t>
                </a:r>
              </a:p>
              <a:p>
                <a:pPr marL="742950" lvl="1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GB" sz="1600" b="1" i="1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1600" b="1" i="1">
                        <a:solidFill>
                          <a:srgbClr val="8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sz="1600" b="1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1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sz="1600" b="1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1600" b="1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1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GB" sz="1600" b="1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sz="1600" b="1" i="1">
                        <a:solidFill>
                          <a:srgbClr val="8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GB" sz="1600" b="1" i="1">
                        <a:solidFill>
                          <a:srgbClr val="8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𝜸𝜸</m:t>
                    </m:r>
                    <m:r>
                      <a:rPr lang="en-US" sz="1600" b="1" i="1">
                        <a:solidFill>
                          <a:srgbClr val="8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600" b="1" dirty="0">
                    <a:solidFill>
                      <a:srgbClr val="800000"/>
                    </a:solidFill>
                  </a:rPr>
                  <a:t>=</a:t>
                </a:r>
                <a:r>
                  <a:rPr lang="el-GR" sz="1600" b="1" dirty="0">
                    <a:solidFill>
                      <a:srgbClr val="800000"/>
                    </a:solidFill>
                  </a:rPr>
                  <a:t> 1.930</a:t>
                </a:r>
                <a:r>
                  <a:rPr lang="en-US" sz="1600" b="1" dirty="0">
                    <a:solidFill>
                      <a:srgbClr val="800000"/>
                    </a:solidFill>
                  </a:rPr>
                  <a:t> </a:t>
                </a:r>
                <a:r>
                  <a:rPr lang="el-GR" sz="1600" b="1" dirty="0">
                    <a:solidFill>
                      <a:srgbClr val="800000"/>
                    </a:solidFill>
                  </a:rPr>
                  <a:t>±</a:t>
                </a:r>
                <a:r>
                  <a:rPr lang="en-US" sz="1600" b="1" dirty="0">
                    <a:solidFill>
                      <a:srgbClr val="800000"/>
                    </a:solidFill>
                  </a:rPr>
                  <a:t> </a:t>
                </a:r>
                <a:r>
                  <a:rPr lang="el-GR" sz="1600" b="1" dirty="0">
                    <a:solidFill>
                      <a:srgbClr val="800000"/>
                    </a:solidFill>
                  </a:rPr>
                  <a:t>0.029(</a:t>
                </a:r>
                <a:r>
                  <a:rPr lang="it-IT" sz="1600" b="1" dirty="0">
                    <a:solidFill>
                      <a:srgbClr val="800000"/>
                    </a:solidFill>
                  </a:rPr>
                  <a:t>stat) ± 0.099(</a:t>
                </a:r>
                <a:r>
                  <a:rPr lang="it-IT" sz="1600" b="1" dirty="0" err="1">
                    <a:solidFill>
                      <a:srgbClr val="800000"/>
                    </a:solidFill>
                  </a:rPr>
                  <a:t>syst</a:t>
                </a:r>
                <a:r>
                  <a:rPr lang="it-IT" sz="1600" b="1" dirty="0">
                    <a:solidFill>
                      <a:srgbClr val="800000"/>
                    </a:solidFill>
                  </a:rPr>
                  <a:t>) mb</a:t>
                </a:r>
                <a:endParaRPr lang="en-GB" sz="1600" b="1" dirty="0">
                  <a:solidFill>
                    <a:srgbClr val="800000"/>
                  </a:solidFill>
                </a:endParaRPr>
              </a:p>
              <a:p>
                <a:pPr marL="742950" lvl="1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 sz="1400" dirty="0"/>
                  <a:t>5% precision,</a:t>
                </a:r>
                <a:r>
                  <a:rPr lang="en-GB" sz="1600" dirty="0"/>
                  <a:t> </a:t>
                </a:r>
                <a:r>
                  <a:rPr lang="en-GB" sz="1400" dirty="0"/>
                  <a:t>best measurement below 1 GeV</a:t>
                </a:r>
              </a:p>
              <a:p>
                <a:pPr marL="742950" lvl="1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 sz="1400" dirty="0"/>
                  <a:t>Can constrain pseudo-scalar dark sector candidates</a:t>
                </a:r>
              </a:p>
              <a:p>
                <a:pPr marL="742950" lvl="1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 sz="1400" dirty="0"/>
                  <a:t>A step towards the invisible dark photon analysis</a:t>
                </a:r>
                <a:r>
                  <a:rPr lang="en-GB" sz="1000" b="1" dirty="0"/>
                  <a:t> </a:t>
                </a:r>
                <a:endParaRPr lang="en-GB" sz="1400" dirty="0"/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 sz="1600" dirty="0"/>
                  <a:t>Single photon analysis under way, Bremsstrahlung and beam crash background rejection being the key issues</a:t>
                </a: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 sz="1600" b="1" dirty="0"/>
                  <a:t>PADME Run III </a:t>
                </a:r>
                <a:r>
                  <a:rPr lang="en-GB" sz="1600" dirty="0"/>
                  <a:t>is ongoing and will address </a:t>
                </a:r>
                <a:r>
                  <a:rPr lang="en-GB" sz="1600" b="1" dirty="0">
                    <a:solidFill>
                      <a:srgbClr val="800000"/>
                    </a:solidFill>
                  </a:rPr>
                  <a:t>the X17 anomaly</a:t>
                </a:r>
                <a:r>
                  <a:rPr lang="en-GB" sz="1600" dirty="0"/>
                  <a:t>, trying to significantly impact the vector portal scenario.</a:t>
                </a:r>
              </a:p>
            </p:txBody>
          </p:sp>
        </mc:Choice>
        <mc:Fallback xmlns="">
          <p:sp>
            <p:nvSpPr>
              <p:cNvPr id="6" name="Rettangolo 1">
                <a:extLst>
                  <a:ext uri="{FF2B5EF4-FFF2-40B4-BE49-F238E27FC236}">
                    <a16:creationId xmlns:a16="http://schemas.microsoft.com/office/drawing/2014/main" id="{876B8CE8-ACCD-494E-9413-120B6C1280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00573"/>
                <a:ext cx="6846740" cy="4416594"/>
              </a:xfrm>
              <a:prstGeom prst="rect">
                <a:avLst/>
              </a:prstGeom>
              <a:blipFill>
                <a:blip r:embed="rId2"/>
                <a:stretch>
                  <a:fillRect l="-370" t="-287" r="-1111" b="-11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2">
            <a:extLst>
              <a:ext uri="{FF2B5EF4-FFF2-40B4-BE49-F238E27FC236}">
                <a16:creationId xmlns:a16="http://schemas.microsoft.com/office/drawing/2014/main" id="{EA2CD6D9-B8D1-4744-BDE4-76C3C5E26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834" y="1082987"/>
            <a:ext cx="2031859" cy="319370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0072D4-6BE4-78D5-0E95-35ABCAF88114}"/>
              </a:ext>
            </a:extLst>
          </p:cNvPr>
          <p:cNvSpPr txBox="1"/>
          <p:nvPr/>
        </p:nvSpPr>
        <p:spPr>
          <a:xfrm>
            <a:off x="114608" y="5557824"/>
            <a:ext cx="7089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C00000"/>
                </a:solidFill>
              </a:rPr>
              <a:t>Many thanks to the </a:t>
            </a:r>
            <a:r>
              <a:rPr lang="en-GB" sz="2000" b="1">
                <a:solidFill>
                  <a:srgbClr val="C00000"/>
                </a:solidFill>
              </a:rPr>
              <a:t>BTF staff</a:t>
            </a:r>
            <a:r>
              <a:rPr lang="en-GB" sz="2000">
                <a:solidFill>
                  <a:srgbClr val="C00000"/>
                </a:solidFill>
              </a:rPr>
              <a:t>, Acc. Div. </a:t>
            </a:r>
            <a:r>
              <a:rPr lang="en-GB" sz="2000" b="1">
                <a:solidFill>
                  <a:srgbClr val="C00000"/>
                </a:solidFill>
              </a:rPr>
              <a:t>operators </a:t>
            </a:r>
            <a:r>
              <a:rPr lang="en-GB" sz="2000">
                <a:solidFill>
                  <a:srgbClr val="C00000"/>
                </a:solidFill>
              </a:rPr>
              <a:t>and</a:t>
            </a:r>
            <a:r>
              <a:rPr lang="en-GB" sz="2000" b="1">
                <a:solidFill>
                  <a:srgbClr val="C00000"/>
                </a:solidFill>
              </a:rPr>
              <a:t> technical services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C776765-EF15-6B84-144F-77CDCC9846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963" b="2892"/>
          <a:stretch/>
        </p:blipFill>
        <p:spPr>
          <a:xfrm>
            <a:off x="7009767" y="4313720"/>
            <a:ext cx="2019625" cy="216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20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21F405-208D-6CAF-6126-67FD6D52A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621506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Beam studies for X17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4">
                <a:extLst>
                  <a:ext uri="{FF2B5EF4-FFF2-40B4-BE49-F238E27FC236}">
                    <a16:creationId xmlns:a16="http://schemas.microsoft.com/office/drawing/2014/main" id="{53EFDED9-F6C8-691B-A4B8-1DDE657D22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1883067"/>
                <a:ext cx="4817125" cy="4117683"/>
              </a:xfrm>
              <a:prstGeom prst="rect">
                <a:avLst/>
              </a:prstGeom>
              <a:noFill/>
            </p:spPr>
            <p:txBody>
              <a:bodyPr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itchFamily="2" charset="2"/>
                  <a:buChar char="§"/>
                </a:pPr>
                <a:r>
                  <a:rPr lang="en-GB" sz="1800" b="1" dirty="0"/>
                  <a:t>Requirements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en-GB" sz="1500" dirty="0"/>
                  <a:t>Variable beam momentum: to be changed in steps of 1-2 MeV in a range 265-300 MeV/</a:t>
                </a:r>
                <a14:m>
                  <m:oMath xmlns:m="http://schemas.openxmlformats.org/officeDocument/2006/math">
                    <m:r>
                      <a:rPr lang="en-GB" sz="15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GB" sz="1500" dirty="0"/>
              </a:p>
              <a:p>
                <a:pPr lvl="1">
                  <a:buFont typeface="Wingdings" pitchFamily="2" charset="2"/>
                  <a:buChar char="§"/>
                </a:pPr>
                <a:r>
                  <a:rPr lang="en-GB" sz="1500" dirty="0"/>
                  <a:t>Momentum spread </a:t>
                </a:r>
                <a14:m>
                  <m:oMath xmlns:m="http://schemas.openxmlformats.org/officeDocument/2006/math">
                    <m:r>
                      <a:rPr lang="en-GB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GB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500" dirty="0"/>
                  <a:t> 1-1.5 MeV, i.e. </a:t>
                </a:r>
                <a14:m>
                  <m:oMath xmlns:m="http://schemas.openxmlformats.org/officeDocument/2006/math">
                    <m:r>
                      <a:rPr lang="en-GB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GB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GB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GB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sz="1500" dirty="0"/>
                  <a:t>0.3-0.5%</a:t>
                </a:r>
              </a:p>
              <a:p>
                <a:pPr lvl="1">
                  <a:spcAft>
                    <a:spcPts val="450"/>
                  </a:spcAft>
                  <a:buFont typeface="Wingdings" pitchFamily="2" charset="2"/>
                  <a:buChar char="§"/>
                </a:pPr>
                <a:r>
                  <a:rPr lang="en-GB" sz="1500" dirty="0"/>
                  <a:t>Intensity: </a:t>
                </a:r>
                <a:r>
                  <a:rPr lang="en-GB" sz="1500" b="1" dirty="0"/>
                  <a:t>a few 10</a:t>
                </a:r>
                <a:r>
                  <a:rPr lang="en-GB" sz="1500" b="1" baseline="30000" dirty="0"/>
                  <a:t>3</a:t>
                </a:r>
                <a:r>
                  <a:rPr lang="en-GB" sz="1500" b="1" dirty="0"/>
                  <a:t> positrons/pulse</a:t>
                </a:r>
                <a:r>
                  <a:rPr lang="en-GB" sz="1500" dirty="0"/>
                  <a:t>, pulse </a:t>
                </a:r>
                <a:r>
                  <a:rPr lang="en-GB" sz="1500" dirty="0" err="1"/>
                  <a:t>lenght</a:t>
                </a:r>
                <a:r>
                  <a:rPr lang="en-GB" sz="1500" dirty="0"/>
                  <a:t> </a:t>
                </a:r>
                <a:r>
                  <a:rPr lang="en-GB" sz="1500" b="1" dirty="0"/>
                  <a:t>100 ns </a:t>
                </a:r>
                <a:r>
                  <a:rPr lang="en-GB" sz="1500" dirty="0"/>
                  <a:t>or more</a:t>
                </a:r>
              </a:p>
              <a:p>
                <a:pPr>
                  <a:spcAft>
                    <a:spcPts val="450"/>
                  </a:spcAft>
                  <a:buFont typeface="Wingdings" pitchFamily="2" charset="2"/>
                  <a:buChar char="§"/>
                </a:pPr>
                <a:r>
                  <a:rPr lang="en-GB" sz="1800" dirty="0"/>
                  <a:t>Main objectives of the tests: </a:t>
                </a:r>
              </a:p>
              <a:p>
                <a:pPr lvl="1">
                  <a:spcAft>
                    <a:spcPts val="450"/>
                  </a:spcAft>
                  <a:buFont typeface="Wingdings" pitchFamily="2" charset="2"/>
                  <a:buChar char="§"/>
                </a:pPr>
                <a:r>
                  <a:rPr lang="en-GB" sz="1350" dirty="0">
                    <a:highlight>
                      <a:srgbClr val="FFFF00"/>
                    </a:highlight>
                  </a:rPr>
                  <a:t>primary beam (requires more LINAC tuning) vs. </a:t>
                </a:r>
                <a:r>
                  <a:rPr lang="en-GB" sz="1350" b="1" dirty="0">
                    <a:highlight>
                      <a:srgbClr val="FFFF00"/>
                    </a:highlight>
                  </a:rPr>
                  <a:t>secondary beam</a:t>
                </a:r>
                <a:r>
                  <a:rPr lang="en-GB" sz="1350" dirty="0">
                    <a:highlight>
                      <a:srgbClr val="FFFF00"/>
                    </a:highlight>
                  </a:rPr>
                  <a:t> (much lower intensity)</a:t>
                </a:r>
              </a:p>
              <a:p>
                <a:pPr lvl="1">
                  <a:spcAft>
                    <a:spcPts val="450"/>
                  </a:spcAft>
                  <a:buFont typeface="Wingdings" pitchFamily="2" charset="2"/>
                  <a:buChar char="§"/>
                </a:pPr>
                <a:r>
                  <a:rPr lang="en-GB" sz="1350" dirty="0">
                    <a:highlight>
                      <a:srgbClr val="FFFF00"/>
                    </a:highlight>
                  </a:rPr>
                  <a:t>Target sensitivity </a:t>
                </a:r>
                <a:r>
                  <a:rPr lang="en-GB" sz="1350" dirty="0"/>
                  <a:t>to lowest possible intensity beam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GB" sz="1800" dirty="0"/>
                  <a:t>With the </a:t>
                </a:r>
                <a:r>
                  <a:rPr lang="en-GB" sz="1800" b="1" dirty="0"/>
                  <a:t>secondary beam </a:t>
                </a:r>
                <a:r>
                  <a:rPr lang="en-GB" sz="1800" dirty="0"/>
                  <a:t>at BTF: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en-GB" sz="1500" dirty="0"/>
                  <a:t>Intensity depends on primary starting energy and collimators gap 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en-GB" sz="1500" dirty="0"/>
                  <a:t>Collimators gap: trade-off between </a:t>
                </a:r>
                <a:r>
                  <a:rPr lang="en-GB" sz="1500" b="1" dirty="0"/>
                  <a:t>intensity</a:t>
                </a:r>
                <a:r>
                  <a:rPr lang="en-GB" sz="1500" dirty="0"/>
                  <a:t> AND </a:t>
                </a:r>
                <a:r>
                  <a:rPr lang="en-GB" sz="1500" b="1" dirty="0"/>
                  <a:t>momentum spread 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GB" sz="1800" dirty="0"/>
                  <a:t>Beam studies from </a:t>
                </a:r>
                <a:r>
                  <a:rPr lang="en-GB" sz="1800" b="1" dirty="0"/>
                  <a:t>July 11 </a:t>
                </a:r>
                <a:r>
                  <a:rPr lang="en-GB" sz="1800" dirty="0"/>
                  <a:t>to</a:t>
                </a:r>
                <a:r>
                  <a:rPr lang="en-GB" sz="1800" b="1" dirty="0"/>
                  <a:t> July 22</a:t>
                </a:r>
                <a:r>
                  <a:rPr lang="en-GB" sz="1800" dirty="0"/>
                  <a:t>: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en-GB" sz="1500" dirty="0"/>
                  <a:t>Secondary positron beam, 290 MeV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en-GB" sz="1500" dirty="0"/>
                  <a:t>Intensity </a:t>
                </a:r>
                <a:r>
                  <a:rPr lang="en-GB" sz="1500" b="1" dirty="0"/>
                  <a:t>too low </a:t>
                </a:r>
                <a:r>
                  <a:rPr lang="en-GB" sz="1500" dirty="0"/>
                  <a:t>with required collimator settings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en-GB" sz="1500" dirty="0"/>
                  <a:t>Much higher background opening the collimators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en-GB" sz="1500" b="1" dirty="0"/>
                  <a:t>No target readout </a:t>
                </a:r>
                <a:r>
                  <a:rPr lang="en-GB" sz="1500" dirty="0"/>
                  <a:t>to wrong HV connection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en-GB" sz="1500" b="1" dirty="0"/>
                  <a:t>No </a:t>
                </a:r>
                <a:r>
                  <a:rPr lang="en-GB" sz="1500" b="1" dirty="0" err="1"/>
                  <a:t>Timepix</a:t>
                </a:r>
                <a:r>
                  <a:rPr lang="en-GB" sz="1500" b="1" dirty="0"/>
                  <a:t> information </a:t>
                </a:r>
                <a:r>
                  <a:rPr lang="en-GB" sz="1500" dirty="0"/>
                  <a:t>due to serious software issues (massive rewriting by the Sofia group)</a:t>
                </a:r>
                <a:endParaRPr lang="en-GB" sz="1800" b="1" dirty="0"/>
              </a:p>
              <a:p>
                <a:pPr marL="0" indent="0">
                  <a:buNone/>
                </a:pPr>
                <a:endParaRPr lang="en-GB" sz="2100" b="1" dirty="0"/>
              </a:p>
            </p:txBody>
          </p:sp>
        </mc:Choice>
        <mc:Fallback>
          <p:sp>
            <p:nvSpPr>
              <p:cNvPr id="3" name="Segnaposto contenuto 4">
                <a:extLst>
                  <a:ext uri="{FF2B5EF4-FFF2-40B4-BE49-F238E27FC236}">
                    <a16:creationId xmlns:a16="http://schemas.microsoft.com/office/drawing/2014/main" id="{53EFDED9-F6C8-691B-A4B8-1DDE657D2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883067"/>
                <a:ext cx="4817125" cy="4117683"/>
              </a:xfrm>
              <a:prstGeom prst="rect">
                <a:avLst/>
              </a:prstGeom>
              <a:blipFill>
                <a:blip r:embed="rId2"/>
                <a:stretch>
                  <a:fillRect t="-1846" b="-3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id="{F4B0E149-19B0-F329-6FD2-7003E6A3F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671" y="4299219"/>
            <a:ext cx="3580764" cy="121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B63A773-2685-9EF6-1358-641A5B86FA6C}"/>
              </a:ext>
            </a:extLst>
          </p:cNvPr>
          <p:cNvSpPr txBox="1"/>
          <p:nvPr/>
        </p:nvSpPr>
        <p:spPr>
          <a:xfrm>
            <a:off x="5488622" y="5516663"/>
            <a:ext cx="11229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Beam halo exceeding the </a:t>
            </a:r>
            <a:r>
              <a:rPr lang="en-GB" sz="900" dirty="0" err="1"/>
              <a:t>ECal</a:t>
            </a:r>
            <a:r>
              <a:rPr lang="en-GB" sz="900" dirty="0"/>
              <a:t> hole size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75CA55E5-17C8-E0F4-19A7-2F68B1C6A8F8}"/>
                  </a:ext>
                </a:extLst>
              </p:cNvPr>
              <p:cNvSpPr txBox="1"/>
              <p:nvPr/>
            </p:nvSpPr>
            <p:spPr>
              <a:xfrm>
                <a:off x="6762432" y="5505947"/>
                <a:ext cx="11229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sz="900" dirty="0"/>
                  <a:t>30 GeV in </a:t>
                </a:r>
                <a:r>
                  <a:rPr lang="en-GB" sz="900" dirty="0" err="1"/>
                  <a:t>ECal</a:t>
                </a:r>
                <a:r>
                  <a:rPr lang="en-GB" sz="900" dirty="0"/>
                  <a:t> /2000 positrons</a:t>
                </a:r>
              </a:p>
            </p:txBody>
          </p:sp>
        </mc:Choice>
        <mc:Fallback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75CA55E5-17C8-E0F4-19A7-2F68B1C6A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2432" y="5505947"/>
                <a:ext cx="1122919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17D2B4BE-AAB5-9CBA-CF27-E97C00839DBE}"/>
                  </a:ext>
                </a:extLst>
              </p:cNvPr>
              <p:cNvSpPr txBox="1"/>
              <p:nvPr/>
            </p:nvSpPr>
            <p:spPr>
              <a:xfrm>
                <a:off x="7869714" y="5501681"/>
                <a:ext cx="11229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sz="900" dirty="0"/>
                  <a:t>80 ns pulse length</a:t>
                </a:r>
              </a:p>
            </p:txBody>
          </p:sp>
        </mc:Choice>
        <mc:Fallback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17D2B4BE-AAB5-9CBA-CF27-E97C00839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9714" y="5501681"/>
                <a:ext cx="1122919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>
            <a:extLst>
              <a:ext uri="{FF2B5EF4-FFF2-40B4-BE49-F238E27FC236}">
                <a16:creationId xmlns:a16="http://schemas.microsoft.com/office/drawing/2014/main" id="{B43C578E-3C93-22EB-14F4-6D5B0818A7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5702" y="2882556"/>
            <a:ext cx="1460117" cy="122915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A596A1D-6801-15AA-6543-1FBD81D8DBBB}"/>
              </a:ext>
            </a:extLst>
          </p:cNvPr>
          <p:cNvSpPr txBox="1"/>
          <p:nvPr/>
        </p:nvSpPr>
        <p:spPr>
          <a:xfrm>
            <a:off x="6953183" y="2961052"/>
            <a:ext cx="12302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ETag working well from the very beginning</a:t>
            </a:r>
          </a:p>
        </p:txBody>
      </p:sp>
      <p:pic>
        <p:nvPicPr>
          <p:cNvPr id="2052" name="Picture 4" descr="OK Hand Emoji - OK Hand Emoji added a new photo.">
            <a:extLst>
              <a:ext uri="{FF2B5EF4-FFF2-40B4-BE49-F238E27FC236}">
                <a16:creationId xmlns:a16="http://schemas.microsoft.com/office/drawing/2014/main" id="{E0DFC8D5-24D4-59E1-3495-48D1FEB68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8" r="23637"/>
          <a:stretch/>
        </p:blipFill>
        <p:spPr bwMode="auto">
          <a:xfrm>
            <a:off x="4880530" y="3243164"/>
            <a:ext cx="415667" cy="37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inking Face Emoji (U+1F914)">
            <a:extLst>
              <a:ext uri="{FF2B5EF4-FFF2-40B4-BE49-F238E27FC236}">
                <a16:creationId xmlns:a16="http://schemas.microsoft.com/office/drawing/2014/main" id="{FA685DC0-685A-67FA-6C29-1C67081B2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13" y="4669719"/>
            <a:ext cx="329501" cy="32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224FCC2-4505-5263-D2C7-A69B734E22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6336" y="1568537"/>
            <a:ext cx="2472192" cy="115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061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E31B8-844B-334E-BDC5-93739E46D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can we make our life easier?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2E4D1-FE80-104F-9721-28BFC13B2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81" y="978859"/>
            <a:ext cx="8554527" cy="5197550"/>
          </a:xfrm>
        </p:spPr>
        <p:txBody>
          <a:bodyPr/>
          <a:lstStyle/>
          <a:p>
            <a:r>
              <a:rPr lang="en-GB" dirty="0"/>
              <a:t>We need higher production cross section!</a:t>
            </a:r>
          </a:p>
          <a:p>
            <a:pPr marL="266700" indent="-266700"/>
            <a:r>
              <a:rPr lang="en-GB" sz="1800" dirty="0"/>
              <a:t>Can move from associated to resonant production</a:t>
            </a:r>
          </a:p>
          <a:p>
            <a:pPr marL="533400" lvl="1" indent="-266700"/>
            <a:r>
              <a:rPr lang="en-GB" dirty="0">
                <a:solidFill>
                  <a:srgbClr val="800000"/>
                </a:solidFill>
              </a:rPr>
              <a:t>b) Radiative annihilation  </a:t>
            </a:r>
            <a:r>
              <a:rPr lang="en-GB" dirty="0"/>
              <a:t>O(</a:t>
            </a:r>
            <a:r>
              <a:rPr lang="en-GB" dirty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GB" baseline="30000" dirty="0"/>
              <a:t>2</a:t>
            </a:r>
            <a:r>
              <a:rPr lang="en-GB" dirty="0"/>
              <a:t>)</a:t>
            </a:r>
            <a:br>
              <a:rPr lang="en-GB" dirty="0"/>
            </a:br>
            <a:br>
              <a:rPr lang="en-GB" dirty="0"/>
            </a:br>
            <a:endParaRPr lang="en-GB" dirty="0"/>
          </a:p>
          <a:p>
            <a:pPr marL="533400" lvl="1" indent="-228600"/>
            <a:r>
              <a:rPr lang="en-GB" dirty="0">
                <a:solidFill>
                  <a:srgbClr val="800000"/>
                </a:solidFill>
              </a:rPr>
              <a:t>c) Resonant annihilation  </a:t>
            </a:r>
            <a:r>
              <a:rPr lang="en-GB" dirty="0"/>
              <a:t>O(</a:t>
            </a:r>
            <a:r>
              <a:rPr lang="en-GB" dirty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GB" dirty="0"/>
              <a:t>)</a:t>
            </a:r>
          </a:p>
          <a:p>
            <a:pPr marL="533400" lvl="1" indent="-228600"/>
            <a:endParaRPr lang="en-GB" dirty="0"/>
          </a:p>
          <a:p>
            <a:pPr marL="533400" lvl="1" indent="-228600"/>
            <a:endParaRPr lang="en-GB" dirty="0"/>
          </a:p>
          <a:p>
            <a:pPr marL="190500" indent="-228600"/>
            <a:r>
              <a:rPr lang="en-GB" dirty="0"/>
              <a:t> Profit for a higher production in a tiny mass region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B62C41-619E-0D4F-B714-7B8BB436840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572491" y="6625070"/>
            <a:ext cx="7217402" cy="288925"/>
          </a:xfrm>
        </p:spPr>
        <p:txBody>
          <a:bodyPr/>
          <a:lstStyle/>
          <a:p>
            <a:r>
              <a:rPr lang="en-US"/>
              <a:t>Mauro Raggi, Sapienza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C6604-5E3B-DB44-9A46-FE63797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23</a:t>
            </a:fld>
            <a:endParaRPr lang="en-US"/>
          </a:p>
        </p:txBody>
      </p:sp>
      <p:pic>
        <p:nvPicPr>
          <p:cNvPr id="10" name="Picture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4B062DB-74A2-5144-A621-F0BFDF625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67" y="4398578"/>
            <a:ext cx="3761479" cy="591427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73616D47-1592-1C48-90AA-6098BF532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626" y="4424639"/>
            <a:ext cx="3674737" cy="551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4B716-F739-3847-B3BE-8BBEA9DD9B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8" t="39640" r="6093"/>
          <a:stretch/>
        </p:blipFill>
        <p:spPr>
          <a:xfrm>
            <a:off x="6248399" y="1256342"/>
            <a:ext cx="2844800" cy="28273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7F2EAF-8951-E94D-B0EE-C0F4D2515F49}"/>
              </a:ext>
            </a:extLst>
          </p:cNvPr>
          <p:cNvSpPr txBox="1"/>
          <p:nvPr/>
        </p:nvSpPr>
        <p:spPr>
          <a:xfrm>
            <a:off x="6248399" y="939800"/>
            <a:ext cx="289560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00000"/>
                </a:solidFill>
              </a:rPr>
              <a:t>Positron beams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B52FAD9-F6B5-EF4B-99A3-B06975C647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20" b="-1"/>
          <a:stretch/>
        </p:blipFill>
        <p:spPr>
          <a:xfrm>
            <a:off x="946467" y="3152328"/>
            <a:ext cx="3140062" cy="519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A9441D-8FCA-B64C-9EE4-AD7FBEDC71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395"/>
          <a:stretch/>
        </p:blipFill>
        <p:spPr>
          <a:xfrm>
            <a:off x="899458" y="2274791"/>
            <a:ext cx="4163574" cy="5304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1D57EC-B5BE-C645-98CD-326050BE08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1943" y="3196086"/>
            <a:ext cx="1756359" cy="27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87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4E419-A9E7-0248-8902-0EB47F8C3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PADME X17 searches on Run II data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A2A4CB-8539-BA40-88E0-EF4FC414737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572491" y="6625070"/>
            <a:ext cx="7217402" cy="288925"/>
          </a:xfrm>
        </p:spPr>
        <p:txBody>
          <a:bodyPr/>
          <a:lstStyle/>
          <a:p>
            <a:r>
              <a:rPr lang="en-US"/>
              <a:t>Mauro Raggi, Sapienza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CCE998-484F-654B-9BA4-58F3EFDB7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24</a:t>
            </a:fld>
            <a:endParaRPr lang="en-US"/>
          </a:p>
        </p:txBody>
      </p:sp>
      <p:sp>
        <p:nvSpPr>
          <p:cNvPr id="16" name="Rettangolo 27">
            <a:extLst>
              <a:ext uri="{FF2B5EF4-FFF2-40B4-BE49-F238E27FC236}">
                <a16:creationId xmlns:a16="http://schemas.microsoft.com/office/drawing/2014/main" id="{46B21B1C-A569-8A46-B550-EEF52B891C4E}"/>
              </a:ext>
            </a:extLst>
          </p:cNvPr>
          <p:cNvSpPr/>
          <p:nvPr/>
        </p:nvSpPr>
        <p:spPr>
          <a:xfrm>
            <a:off x="1" y="4742093"/>
            <a:ext cx="4826000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b="1" dirty="0">
                <a:latin typeface="LiberationSans"/>
              </a:rPr>
              <a:t>Try to identify pairs of leptons using PADME veto</a:t>
            </a:r>
            <a:endParaRPr lang="en-GB" dirty="0">
              <a:latin typeface="LiberationSans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GB" sz="1600" dirty="0">
                <a:latin typeface="LiberationSans"/>
              </a:rPr>
              <a:t>Large BG from </a:t>
            </a:r>
            <a:r>
              <a:rPr lang="en-GB" sz="1600" dirty="0" err="1">
                <a:latin typeface="LiberationSans"/>
              </a:rPr>
              <a:t>BhaBha</a:t>
            </a:r>
            <a:r>
              <a:rPr lang="en-GB" sz="1600" dirty="0">
                <a:latin typeface="LiberationSans"/>
              </a:rPr>
              <a:t> scattering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600" dirty="0">
                <a:latin typeface="LiberationSans"/>
              </a:rPr>
              <a:t>Large beam background increasing combinatorics BG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600" dirty="0">
                <a:latin typeface="LiberationSans"/>
              </a:rPr>
              <a:t>Lepton invariant mass not accessible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CB8BE0-9CB2-9C42-8823-C9E0ACBA6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81" r="2323" b="4721"/>
          <a:stretch/>
        </p:blipFill>
        <p:spPr>
          <a:xfrm>
            <a:off x="0" y="926718"/>
            <a:ext cx="4572000" cy="2312869"/>
          </a:xfrm>
          <a:prstGeom prst="rect">
            <a:avLst/>
          </a:prstGeom>
        </p:spPr>
      </p:pic>
      <p:sp>
        <p:nvSpPr>
          <p:cNvPr id="19" name="Rettangolo 27">
            <a:extLst>
              <a:ext uri="{FF2B5EF4-FFF2-40B4-BE49-F238E27FC236}">
                <a16:creationId xmlns:a16="http://schemas.microsoft.com/office/drawing/2014/main" id="{6ED51FE8-C262-804C-9F9E-7B5E6F23341A}"/>
              </a:ext>
            </a:extLst>
          </p:cNvPr>
          <p:cNvSpPr/>
          <p:nvPr/>
        </p:nvSpPr>
        <p:spPr>
          <a:xfrm>
            <a:off x="12699" y="3459393"/>
            <a:ext cx="4813302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b="1" dirty="0">
                <a:latin typeface="LiberationSans"/>
              </a:rPr>
              <a:t>Final state </a:t>
            </a:r>
            <a:r>
              <a:rPr lang="en-GB" b="1" dirty="0" err="1">
                <a:latin typeface="LiberationSans"/>
              </a:rPr>
              <a:t>e</a:t>
            </a:r>
            <a:r>
              <a:rPr lang="en-GB" b="1" baseline="30000" dirty="0" err="1">
                <a:latin typeface="LiberationSans"/>
              </a:rPr>
              <a:t>+</a:t>
            </a:r>
            <a:r>
              <a:rPr lang="en-GB" b="1" dirty="0" err="1">
                <a:latin typeface="LiberationSans"/>
              </a:rPr>
              <a:t>e</a:t>
            </a:r>
            <a:r>
              <a:rPr lang="en-GB" b="1" baseline="30000" dirty="0">
                <a:latin typeface="Symbol" pitchFamily="2" charset="2"/>
              </a:rPr>
              <a:t>-</a:t>
            </a:r>
            <a:r>
              <a:rPr lang="en-GB" b="1" dirty="0">
                <a:latin typeface="LiberationSans"/>
              </a:rPr>
              <a:t> </a:t>
            </a:r>
            <a:r>
              <a:rPr lang="en-GB" b="1" dirty="0">
                <a:latin typeface="Symbol" pitchFamily="2" charset="2"/>
              </a:rPr>
              <a:t>-&gt;</a:t>
            </a:r>
            <a:r>
              <a:rPr lang="en-GB" b="1" dirty="0">
                <a:latin typeface="LiberationSans"/>
              </a:rPr>
              <a:t> X</a:t>
            </a:r>
            <a:r>
              <a:rPr lang="en-GB" b="1" baseline="-25000" dirty="0">
                <a:latin typeface="LiberationSans"/>
              </a:rPr>
              <a:t>17</a:t>
            </a:r>
            <a:r>
              <a:rPr lang="en-GB" b="1" baseline="30000" dirty="0">
                <a:latin typeface="Symbol" pitchFamily="2" charset="2"/>
              </a:rPr>
              <a:t> </a:t>
            </a:r>
            <a:r>
              <a:rPr lang="en-GB" b="1" dirty="0">
                <a:latin typeface="Symbol" pitchFamily="2" charset="2"/>
              </a:rPr>
              <a:t>g -&gt;</a:t>
            </a:r>
            <a:r>
              <a:rPr lang="en-GB" b="1" dirty="0">
                <a:latin typeface="LiberationSans"/>
              </a:rPr>
              <a:t> </a:t>
            </a:r>
            <a:r>
              <a:rPr lang="en-GB" b="1" dirty="0" err="1">
                <a:latin typeface="LiberationSans"/>
              </a:rPr>
              <a:t>e</a:t>
            </a:r>
            <a:r>
              <a:rPr lang="en-GB" b="1" baseline="30000" dirty="0" err="1">
                <a:latin typeface="LiberationSans"/>
              </a:rPr>
              <a:t>+</a:t>
            </a:r>
            <a:r>
              <a:rPr lang="en-GB" b="1" dirty="0" err="1">
                <a:latin typeface="LiberationSans"/>
              </a:rPr>
              <a:t>e</a:t>
            </a:r>
            <a:r>
              <a:rPr lang="en-GB" b="1" baseline="30000" dirty="0">
                <a:latin typeface="Symbol" pitchFamily="2" charset="2"/>
              </a:rPr>
              <a:t>- </a:t>
            </a:r>
            <a:r>
              <a:rPr lang="en-GB" b="1" dirty="0">
                <a:latin typeface="Symbol" pitchFamily="2" charset="2"/>
              </a:rPr>
              <a:t>g</a:t>
            </a:r>
            <a:endParaRPr lang="en-GB" dirty="0">
              <a:latin typeface="Symbol" pitchFamily="2" charset="2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GB" sz="1600" dirty="0">
                <a:latin typeface="LiberationSans"/>
              </a:rPr>
              <a:t>Use radiative return </a:t>
            </a:r>
            <a:r>
              <a:rPr lang="en-GB" sz="1600" dirty="0" err="1">
                <a:latin typeface="LiberationSans"/>
              </a:rPr>
              <a:t>E</a:t>
            </a:r>
            <a:r>
              <a:rPr lang="en-GB" sz="1600" baseline="-25000" dirty="0" err="1">
                <a:latin typeface="LiberationSans"/>
              </a:rPr>
              <a:t>beam</a:t>
            </a:r>
            <a:r>
              <a:rPr lang="en-GB" sz="1600" dirty="0">
                <a:latin typeface="LiberationSans"/>
              </a:rPr>
              <a:t> =430 MeV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600" dirty="0">
                <a:latin typeface="LiberationSans"/>
              </a:rPr>
              <a:t>small contribution from </a:t>
            </a:r>
            <a:r>
              <a:rPr lang="en-GB" sz="1600" dirty="0">
                <a:latin typeface="Symbol" pitchFamily="2" charset="2"/>
              </a:rPr>
              <a:t>gg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600" dirty="0">
                <a:latin typeface="LiberationSans"/>
              </a:rPr>
              <a:t>Large beam </a:t>
            </a:r>
            <a:r>
              <a:rPr lang="en-GB" sz="1600" dirty="0">
                <a:latin typeface="Symbol" pitchFamily="2" charset="2"/>
              </a:rPr>
              <a:t>g</a:t>
            </a:r>
            <a:r>
              <a:rPr lang="en-GB" sz="1600" dirty="0">
                <a:latin typeface="LiberationSans"/>
              </a:rPr>
              <a:t> background reducing the sensitivity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407062-7132-934C-8EF4-71712132A660}"/>
              </a:ext>
            </a:extLst>
          </p:cNvPr>
          <p:cNvSpPr/>
          <p:nvPr/>
        </p:nvSpPr>
        <p:spPr>
          <a:xfrm>
            <a:off x="984471" y="2091119"/>
            <a:ext cx="800927" cy="1478"/>
          </a:xfrm>
          <a:prstGeom prst="rect">
            <a:avLst/>
          </a:prstGeom>
          <a:solidFill>
            <a:srgbClr val="0003FA"/>
          </a:solidFill>
          <a:ln>
            <a:solidFill>
              <a:srgbClr val="0003FA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F561EC-9B36-A940-8569-2F10CE7E9038}"/>
              </a:ext>
            </a:extLst>
          </p:cNvPr>
          <p:cNvSpPr/>
          <p:nvPr/>
        </p:nvSpPr>
        <p:spPr>
          <a:xfrm>
            <a:off x="993315" y="2423887"/>
            <a:ext cx="800927" cy="147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pic>
        <p:nvPicPr>
          <p:cNvPr id="22" name="Picture 21" descr="A picture containing antenna&#10;&#10;Description automatically generated">
            <a:extLst>
              <a:ext uri="{FF2B5EF4-FFF2-40B4-BE49-F238E27FC236}">
                <a16:creationId xmlns:a16="http://schemas.microsoft.com/office/drawing/2014/main" id="{4034C4C2-57A9-A548-82A8-ADD6C9DA9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015" y="1157288"/>
            <a:ext cx="3225969" cy="21363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A7484DC-19B8-6748-8B3E-FB80862B7311}"/>
              </a:ext>
            </a:extLst>
          </p:cNvPr>
          <p:cNvSpPr txBox="1"/>
          <p:nvPr/>
        </p:nvSpPr>
        <p:spPr>
          <a:xfrm>
            <a:off x="5359400" y="987290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  <a:r>
              <a:rPr lang="en-GB" baseline="30000" dirty="0"/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517104-AE62-D148-B59F-D1BA4912363F}"/>
              </a:ext>
            </a:extLst>
          </p:cNvPr>
          <p:cNvSpPr txBox="1"/>
          <p:nvPr/>
        </p:nvSpPr>
        <p:spPr>
          <a:xfrm>
            <a:off x="5283200" y="2103737"/>
            <a:ext cx="58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</a:t>
            </a:r>
            <a:r>
              <a:rPr lang="en-GB" baseline="30000" dirty="0">
                <a:latin typeface="Symbol" pitchFamily="2" charset="2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56B6B8-2E82-6E4A-A27F-E4E049F56B64}"/>
              </a:ext>
            </a:extLst>
          </p:cNvPr>
          <p:cNvSpPr txBox="1"/>
          <p:nvPr/>
        </p:nvSpPr>
        <p:spPr>
          <a:xfrm>
            <a:off x="7611774" y="2481650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03FA"/>
                </a:solidFill>
              </a:rPr>
              <a:t>e</a:t>
            </a:r>
            <a:r>
              <a:rPr lang="en-GB" b="1" baseline="30000" dirty="0">
                <a:solidFill>
                  <a:srgbClr val="0003FA"/>
                </a:solidFill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AC037F5-63C3-674E-A8B6-577961A5DB66}"/>
              </a:ext>
            </a:extLst>
          </p:cNvPr>
          <p:cNvSpPr txBox="1"/>
          <p:nvPr/>
        </p:nvSpPr>
        <p:spPr>
          <a:xfrm>
            <a:off x="7535574" y="1715355"/>
            <a:ext cx="58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e</a:t>
            </a:r>
            <a:r>
              <a:rPr lang="en-GB" b="1" baseline="30000" dirty="0">
                <a:solidFill>
                  <a:srgbClr val="FF0000"/>
                </a:solidFill>
                <a:latin typeface="Symbol" pitchFamily="2" charset="2"/>
              </a:rPr>
              <a:t>-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581B96-D79C-2942-B550-2EAD91D8CD93}"/>
              </a:ext>
            </a:extLst>
          </p:cNvPr>
          <p:cNvSpPr txBox="1"/>
          <p:nvPr/>
        </p:nvSpPr>
        <p:spPr>
          <a:xfrm>
            <a:off x="6702037" y="935892"/>
            <a:ext cx="58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339900"/>
                </a:solidFill>
                <a:latin typeface="Symbol" pitchFamily="2" charset="2"/>
              </a:rPr>
              <a:t>g</a:t>
            </a:r>
            <a:endParaRPr lang="en-GB" b="1" baseline="30000" dirty="0">
              <a:solidFill>
                <a:srgbClr val="339900"/>
              </a:solidFill>
              <a:latin typeface="Symbol" pitchFamily="2" charset="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A56209-1157-F44C-B812-62BFADF44D8E}"/>
              </a:ext>
            </a:extLst>
          </p:cNvPr>
          <p:cNvSpPr txBox="1"/>
          <p:nvPr/>
        </p:nvSpPr>
        <p:spPr>
          <a:xfrm>
            <a:off x="6246576" y="2091811"/>
            <a:ext cx="801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X17</a:t>
            </a:r>
            <a:endParaRPr lang="en-GB" b="1" baseline="3000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4EC45C-5CCA-7745-BEB5-1BEA481C1E56}"/>
              </a:ext>
            </a:extLst>
          </p:cNvPr>
          <p:cNvCxnSpPr/>
          <p:nvPr/>
        </p:nvCxnSpPr>
        <p:spPr>
          <a:xfrm flipV="1">
            <a:off x="497711" y="2091119"/>
            <a:ext cx="3408745" cy="148582"/>
          </a:xfrm>
          <a:prstGeom prst="line">
            <a:avLst/>
          </a:prstGeom>
          <a:ln w="15875">
            <a:solidFill>
              <a:srgbClr val="3399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Freeform 33">
            <a:extLst>
              <a:ext uri="{FF2B5EF4-FFF2-40B4-BE49-F238E27FC236}">
                <a16:creationId xmlns:a16="http://schemas.microsoft.com/office/drawing/2014/main" id="{316C3A36-0937-464C-A131-5FF1D4C3E19D}"/>
              </a:ext>
            </a:extLst>
          </p:cNvPr>
          <p:cNvSpPr/>
          <p:nvPr/>
        </p:nvSpPr>
        <p:spPr>
          <a:xfrm>
            <a:off x="491924" y="2095018"/>
            <a:ext cx="879676" cy="150471"/>
          </a:xfrm>
          <a:custGeom>
            <a:avLst/>
            <a:gdLst>
              <a:gd name="connsiteX0" fmla="*/ 0 w 879676"/>
              <a:gd name="connsiteY0" fmla="*/ 150471 h 150471"/>
              <a:gd name="connsiteX1" fmla="*/ 544010 w 879676"/>
              <a:gd name="connsiteY1" fmla="*/ 150471 h 150471"/>
              <a:gd name="connsiteX2" fmla="*/ 544010 w 879676"/>
              <a:gd name="connsiteY2" fmla="*/ 150471 h 150471"/>
              <a:gd name="connsiteX3" fmla="*/ 746567 w 879676"/>
              <a:gd name="connsiteY3" fmla="*/ 98385 h 150471"/>
              <a:gd name="connsiteX4" fmla="*/ 879676 w 879676"/>
              <a:gd name="connsiteY4" fmla="*/ 0 h 150471"/>
              <a:gd name="connsiteX5" fmla="*/ 879676 w 879676"/>
              <a:gd name="connsiteY5" fmla="*/ 0 h 150471"/>
              <a:gd name="connsiteX0" fmla="*/ 0 w 879676"/>
              <a:gd name="connsiteY0" fmla="*/ 150471 h 150471"/>
              <a:gd name="connsiteX1" fmla="*/ 544010 w 879676"/>
              <a:gd name="connsiteY1" fmla="*/ 150471 h 150471"/>
              <a:gd name="connsiteX2" fmla="*/ 451413 w 879676"/>
              <a:gd name="connsiteY2" fmla="*/ 150471 h 150471"/>
              <a:gd name="connsiteX3" fmla="*/ 746567 w 879676"/>
              <a:gd name="connsiteY3" fmla="*/ 98385 h 150471"/>
              <a:gd name="connsiteX4" fmla="*/ 879676 w 879676"/>
              <a:gd name="connsiteY4" fmla="*/ 0 h 150471"/>
              <a:gd name="connsiteX5" fmla="*/ 879676 w 879676"/>
              <a:gd name="connsiteY5" fmla="*/ 0 h 150471"/>
              <a:gd name="connsiteX0" fmla="*/ 0 w 879676"/>
              <a:gd name="connsiteY0" fmla="*/ 150471 h 150471"/>
              <a:gd name="connsiteX1" fmla="*/ 544010 w 879676"/>
              <a:gd name="connsiteY1" fmla="*/ 150471 h 150471"/>
              <a:gd name="connsiteX2" fmla="*/ 746567 w 879676"/>
              <a:gd name="connsiteY2" fmla="*/ 98385 h 150471"/>
              <a:gd name="connsiteX3" fmla="*/ 879676 w 879676"/>
              <a:gd name="connsiteY3" fmla="*/ 0 h 150471"/>
              <a:gd name="connsiteX4" fmla="*/ 879676 w 879676"/>
              <a:gd name="connsiteY4" fmla="*/ 0 h 150471"/>
              <a:gd name="connsiteX0" fmla="*/ 0 w 879676"/>
              <a:gd name="connsiteY0" fmla="*/ 150471 h 150471"/>
              <a:gd name="connsiteX1" fmla="*/ 475879 w 879676"/>
              <a:gd name="connsiteY1" fmla="*/ 139714 h 150471"/>
              <a:gd name="connsiteX2" fmla="*/ 746567 w 879676"/>
              <a:gd name="connsiteY2" fmla="*/ 98385 h 150471"/>
              <a:gd name="connsiteX3" fmla="*/ 879676 w 879676"/>
              <a:gd name="connsiteY3" fmla="*/ 0 h 150471"/>
              <a:gd name="connsiteX4" fmla="*/ 879676 w 879676"/>
              <a:gd name="connsiteY4" fmla="*/ 0 h 150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9676" h="150471">
                <a:moveTo>
                  <a:pt x="0" y="150471"/>
                </a:moveTo>
                <a:lnTo>
                  <a:pt x="475879" y="139714"/>
                </a:lnTo>
                <a:cubicBezTo>
                  <a:pt x="566108" y="125938"/>
                  <a:pt x="679268" y="121671"/>
                  <a:pt x="746567" y="98385"/>
                </a:cubicBezTo>
                <a:cubicBezTo>
                  <a:pt x="813866" y="75099"/>
                  <a:pt x="879676" y="0"/>
                  <a:pt x="879676" y="0"/>
                </a:cubicBezTo>
                <a:lnTo>
                  <a:pt x="879676" y="0"/>
                </a:lnTo>
              </a:path>
            </a:pathLst>
          </a:custGeom>
          <a:noFill/>
          <a:ln w="19050">
            <a:solidFill>
              <a:srgbClr val="0003F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B3CF3AD3-D984-334A-AB25-D614FF4BD4A4}"/>
              </a:ext>
            </a:extLst>
          </p:cNvPr>
          <p:cNvSpPr/>
          <p:nvPr/>
        </p:nvSpPr>
        <p:spPr>
          <a:xfrm>
            <a:off x="195079" y="2236250"/>
            <a:ext cx="1342637" cy="388605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Here's how benefits of working hard shall ever remain vital for anyone who  wants to be successful- Edexlive">
            <a:extLst>
              <a:ext uri="{FF2B5EF4-FFF2-40B4-BE49-F238E27FC236}">
                <a16:creationId xmlns:a16="http://schemas.microsoft.com/office/drawing/2014/main" id="{2F0FB3A2-3471-8541-BE01-097F42D08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3480444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312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711BD-D907-CE4E-AB95-4788A132A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g-2e anomaly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50DA7-BDA6-9A4F-A863-B8DBBB6BF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53290"/>
            <a:ext cx="5209954" cy="3423017"/>
          </a:xfrm>
        </p:spPr>
        <p:txBody>
          <a:bodyPr/>
          <a:lstStyle/>
          <a:p>
            <a:r>
              <a:rPr lang="en-GB" dirty="0"/>
              <a:t>Significant discrepancy in the last two results on the </a:t>
            </a:r>
            <a:r>
              <a:rPr lang="en-GB" dirty="0">
                <a:latin typeface="Symbol" pitchFamily="2" charset="2"/>
              </a:rPr>
              <a:t>a</a:t>
            </a:r>
            <a:r>
              <a:rPr lang="en-GB" dirty="0"/>
              <a:t> determination</a:t>
            </a:r>
          </a:p>
          <a:p>
            <a:r>
              <a:rPr lang="en-GB" dirty="0"/>
              <a:t>Produce a modified (g-2)</a:t>
            </a:r>
            <a:r>
              <a:rPr lang="en-GB" baseline="-25000" dirty="0"/>
              <a:t>e</a:t>
            </a:r>
            <a:r>
              <a:rPr lang="en-GB" dirty="0"/>
              <a:t> exclusion which allows a region of existence of X17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079F35-ADA7-DD4A-9034-C5C847DB874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572491" y="6625070"/>
            <a:ext cx="7217402" cy="288925"/>
          </a:xfrm>
        </p:spPr>
        <p:txBody>
          <a:bodyPr/>
          <a:lstStyle/>
          <a:p>
            <a:r>
              <a:rPr lang="en-US"/>
              <a:t>Mauro Raggi, Sapienza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FAA13B-46B8-B343-91D6-64C044E24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25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950B7D-B81B-A94D-8440-4A14316D41E9}"/>
              </a:ext>
            </a:extLst>
          </p:cNvPr>
          <p:cNvSpPr txBox="1"/>
          <p:nvPr/>
        </p:nvSpPr>
        <p:spPr>
          <a:xfrm>
            <a:off x="5234357" y="3957767"/>
            <a:ext cx="40616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hlinkClick r:id="rId2"/>
              </a:rPr>
              <a:t>https://</a:t>
            </a:r>
            <a:r>
              <a:rPr lang="en-GB" sz="1200" dirty="0" err="1">
                <a:hlinkClick r:id="rId2"/>
              </a:rPr>
              <a:t>www.nature.com</a:t>
            </a:r>
            <a:r>
              <a:rPr lang="en-GB" sz="1200" dirty="0">
                <a:hlinkClick r:id="rId2"/>
              </a:rPr>
              <a:t>/articles/s41586-020-2964-7</a:t>
            </a:r>
            <a:endParaRPr lang="en-GB" sz="1200" dirty="0"/>
          </a:p>
        </p:txBody>
      </p:sp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3824E63A-3D77-514F-945A-0522285D31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0" r="4106"/>
          <a:stretch/>
        </p:blipFill>
        <p:spPr>
          <a:xfrm>
            <a:off x="5304908" y="951076"/>
            <a:ext cx="3839092" cy="2251841"/>
          </a:xfrm>
          <a:prstGeom prst="rect">
            <a:avLst/>
          </a:prstGeom>
        </p:spPr>
      </p:pic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1AB47F0-0303-DF46-A986-D46E536A9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908" y="3190309"/>
            <a:ext cx="3848100" cy="863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C20EB9-25BD-2D4C-986B-28E84A8F09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853" y="3489749"/>
            <a:ext cx="5085080" cy="29756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1A09FA-AA6C-4840-9EFE-3E41D7A6B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3146" y="4451471"/>
            <a:ext cx="3718814" cy="66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42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9C9D6-F806-4A45-826A-9D96872F8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Muon g-2 anomaly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302F57-DEC6-754C-8842-8F75526B46D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572491" y="6625070"/>
            <a:ext cx="7217402" cy="288925"/>
          </a:xfrm>
        </p:spPr>
        <p:txBody>
          <a:bodyPr/>
          <a:lstStyle/>
          <a:p>
            <a:r>
              <a:rPr lang="en-US"/>
              <a:t>Mauro Raggi, Sapienza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52C144-A781-C045-BBD8-DCC23182E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26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9035FD-6D4F-7E42-8C6D-C6E79FCBA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7400" y="2775722"/>
            <a:ext cx="5715118" cy="13795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900" dirty="0">
                <a:solidFill>
                  <a:schemeClr val="accent5"/>
                </a:solidFill>
                <a:latin typeface="+mn-lt"/>
                <a:cs typeface="+mn-cs"/>
              </a:rPr>
              <a:t>About 3</a:t>
            </a:r>
            <a:r>
              <a:rPr lang="en-US" sz="1900" dirty="0">
                <a:solidFill>
                  <a:schemeClr val="accent5"/>
                </a:solidFill>
                <a:latin typeface="Symbol" charset="2"/>
                <a:cs typeface="Symbol" charset="2"/>
              </a:rPr>
              <a:t>s</a:t>
            </a:r>
            <a:r>
              <a:rPr lang="en-US" sz="1900" dirty="0">
                <a:solidFill>
                  <a:schemeClr val="accent5"/>
                </a:solidFill>
                <a:latin typeface="+mn-lt"/>
                <a:cs typeface="+mn-cs"/>
              </a:rPr>
              <a:t> discrepancy between theory and experiment (3.6</a:t>
            </a:r>
            <a:r>
              <a:rPr lang="en-US" sz="1900" dirty="0">
                <a:solidFill>
                  <a:schemeClr val="accent5"/>
                </a:solidFill>
                <a:latin typeface="Symbol" charset="2"/>
                <a:cs typeface="Symbol" charset="2"/>
              </a:rPr>
              <a:t>s</a:t>
            </a:r>
            <a:r>
              <a:rPr lang="en-US" sz="1900" dirty="0">
                <a:solidFill>
                  <a:schemeClr val="accent5"/>
                </a:solidFill>
                <a:latin typeface="+mn-lt"/>
                <a:cs typeface="+mn-cs"/>
              </a:rPr>
              <a:t>, if taking into account only </a:t>
            </a:r>
            <a:r>
              <a:rPr lang="en-US" sz="1900" dirty="0" err="1">
                <a:solidFill>
                  <a:schemeClr val="accent5"/>
                </a:solidFill>
                <a:latin typeface="+mn-lt"/>
                <a:cs typeface="+mn-cs"/>
              </a:rPr>
              <a:t>e+e</a:t>
            </a:r>
            <a:r>
              <a:rPr lang="en-US" sz="1900" dirty="0">
                <a:solidFill>
                  <a:schemeClr val="accent5"/>
                </a:solidFill>
                <a:latin typeface="Symbol" charset="2"/>
                <a:cs typeface="Symbol" charset="2"/>
              </a:rPr>
              <a:t>-&gt;</a:t>
            </a:r>
            <a:r>
              <a:rPr lang="en-US" sz="1900" dirty="0">
                <a:solidFill>
                  <a:schemeClr val="accent5"/>
                </a:solidFill>
                <a:latin typeface="+mn-lt"/>
                <a:cs typeface="+mn-cs"/>
              </a:rPr>
              <a:t>hadrons) </a:t>
            </a:r>
          </a:p>
          <a:p>
            <a:pPr marL="0" indent="0">
              <a:buNone/>
            </a:pPr>
            <a:r>
              <a:rPr lang="en-US" sz="1900" dirty="0">
                <a:solidFill>
                  <a:schemeClr val="accent5"/>
                </a:solidFill>
                <a:latin typeface="+mn-lt"/>
                <a:cs typeface="+mn-cs"/>
              </a:rPr>
              <a:t>Additional diagram with dark photon exchange can fix the discrepancy  (with sub GeV A’ masses)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5FCFDB52-DC39-DC4D-9547-060687244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5" r="1802"/>
          <a:stretch/>
        </p:blipFill>
        <p:spPr bwMode="auto">
          <a:xfrm>
            <a:off x="3468753" y="1264997"/>
            <a:ext cx="5072727" cy="149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07CA7CB0-D5A1-DD45-AA26-5EEEF07A0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2567" y="5095294"/>
            <a:ext cx="5526075" cy="157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99F076-4EA4-3449-9081-4AAA2811C672}"/>
              </a:ext>
            </a:extLst>
          </p:cNvPr>
          <p:cNvSpPr txBox="1"/>
          <p:nvPr/>
        </p:nvSpPr>
        <p:spPr>
          <a:xfrm>
            <a:off x="3307047" y="3630314"/>
            <a:ext cx="5526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00000"/>
                </a:solidFill>
              </a:rPr>
              <a:t>Contribution to g-2 from dark photon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7E751110-1104-204C-A9BF-09D5D5B08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53" y="921656"/>
            <a:ext cx="3205514" cy="2957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BA02015-091F-8946-BB02-89E847ED11D0}"/>
              </a:ext>
            </a:extLst>
          </p:cNvPr>
          <p:cNvGrpSpPr/>
          <p:nvPr/>
        </p:nvGrpSpPr>
        <p:grpSpPr>
          <a:xfrm>
            <a:off x="953495" y="4350278"/>
            <a:ext cx="1517199" cy="1944773"/>
            <a:chOff x="235700" y="4247970"/>
            <a:chExt cx="1734855" cy="222376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BFAA76-59F6-B044-A8A4-66E2B94F6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8756" y="4492426"/>
              <a:ext cx="2223768" cy="173485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DD07AA1-7D65-4243-89CA-209A690E9DB2}"/>
                </a:ext>
              </a:extLst>
            </p:cNvPr>
            <p:cNvSpPr txBox="1"/>
            <p:nvPr/>
          </p:nvSpPr>
          <p:spPr>
            <a:xfrm>
              <a:off x="905433" y="5984952"/>
              <a:ext cx="56442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A’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2AB245D-918C-504C-9F20-E597A673C4D8}"/>
              </a:ext>
            </a:extLst>
          </p:cNvPr>
          <p:cNvSpPr txBox="1"/>
          <p:nvPr/>
        </p:nvSpPr>
        <p:spPr>
          <a:xfrm>
            <a:off x="3459962" y="948329"/>
            <a:ext cx="5107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00000"/>
                </a:solidFill>
              </a:rPr>
              <a:t>g-2 in the standard model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EBABCF-D2ED-064E-9525-02EBC56487FD}"/>
              </a:ext>
            </a:extLst>
          </p:cNvPr>
          <p:cNvSpPr txBox="1"/>
          <p:nvPr/>
        </p:nvSpPr>
        <p:spPr>
          <a:xfrm>
            <a:off x="953495" y="3980946"/>
            <a:ext cx="151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00000"/>
                </a:solidFill>
              </a:rPr>
              <a:t>g-2 and A’</a:t>
            </a:r>
          </a:p>
        </p:txBody>
      </p:sp>
    </p:spTree>
    <p:extLst>
      <p:ext uri="{BB962C8B-B14F-4D97-AF65-F5344CB8AC3E}">
        <p14:creationId xmlns:p14="http://schemas.microsoft.com/office/powerpoint/2010/main" val="1031725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D81AB-612B-7F41-99C8-FDF7CBA3E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dark sectors in the future of LNF?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A807AB-E6F0-E64C-B44B-18B425568BA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572491" y="6625070"/>
            <a:ext cx="7217402" cy="288925"/>
          </a:xfrm>
        </p:spPr>
        <p:txBody>
          <a:bodyPr/>
          <a:lstStyle/>
          <a:p>
            <a:r>
              <a:rPr lang="en-US"/>
              <a:t>Mauro Raggi, Sapienza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A12E-5CEA-9746-A60E-683D39AA1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27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18">
                <a:extLst>
                  <a:ext uri="{FF2B5EF4-FFF2-40B4-BE49-F238E27FC236}">
                    <a16:creationId xmlns:a16="http://schemas.microsoft.com/office/drawing/2014/main" id="{28F1C19B-DD76-5C4A-9494-F487BED84617}"/>
                  </a:ext>
                </a:extLst>
              </p:cNvPr>
              <p:cNvSpPr txBox="1"/>
              <p:nvPr/>
            </p:nvSpPr>
            <p:spPr>
              <a:xfrm>
                <a:off x="29449" y="922976"/>
                <a:ext cx="9085102" cy="220515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900"/>
                  </a:spcAft>
                  <a:buFont typeface="Wingdings" pitchFamily="2" charset="2"/>
                  <a:buChar char="§"/>
                </a:pPr>
                <a:r>
                  <a:rPr lang="en-GB" dirty="0"/>
                  <a:t>Background dominated: the limit scales as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bkg</m:t>
                        </m:r>
                      </m:e>
                    </m:rad>
                  </m:oMath>
                </a14:m>
                <a:r>
                  <a:rPr lang="en-GB" dirty="0"/>
                  <a:t> so great improvement can come from a significant background reduction</a:t>
                </a: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 dirty="0"/>
                  <a:t>Ideally, from a “single-particle” experiment with a continuous or quasi-continuous beam </a:t>
                </a:r>
              </a:p>
              <a:p>
                <a:pPr marL="742950" lvl="1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 sz="1600" dirty="0"/>
                  <a:t>Project for using DAFNE ring as pulse stretcher of the LINAC positron beam, in principle 10</a:t>
                </a:r>
                <a:r>
                  <a:rPr lang="en-GB" sz="1600" baseline="30000" dirty="0"/>
                  <a:t>16</a:t>
                </a:r>
                <a:r>
                  <a:rPr lang="en-GB" sz="1600" dirty="0"/>
                  <a:t> POT achievable in few years</a:t>
                </a:r>
                <a:r>
                  <a:rPr lang="en-GB" sz="1200" dirty="0"/>
                  <a:t>   arXiv:1711.06877, </a:t>
                </a:r>
                <a:r>
                  <a:rPr lang="it-IT" sz="1200" dirty="0" err="1"/>
                  <a:t>Phys</a:t>
                </a:r>
                <a:r>
                  <a:rPr lang="it-IT" sz="1200" dirty="0"/>
                  <a:t>. Rev. </a:t>
                </a:r>
                <a:r>
                  <a:rPr lang="it-IT" sz="1200" dirty="0" err="1"/>
                  <a:t>Accel</a:t>
                </a:r>
                <a:r>
                  <a:rPr lang="it-IT" sz="1200" dirty="0"/>
                  <a:t>. </a:t>
                </a:r>
                <a:r>
                  <a:rPr lang="it-IT" sz="1200" dirty="0" err="1"/>
                  <a:t>Beams</a:t>
                </a:r>
                <a:r>
                  <a:rPr lang="it-IT" sz="1200" dirty="0"/>
                  <a:t> 25 (2022) 3, 033501</a:t>
                </a:r>
                <a:endParaRPr lang="en-GB" sz="1200" dirty="0"/>
              </a:p>
            </p:txBody>
          </p:sp>
        </mc:Choice>
        <mc:Fallback xmlns="">
          <p:sp>
            <p:nvSpPr>
              <p:cNvPr id="6" name="CasellaDiTesto 18">
                <a:extLst>
                  <a:ext uri="{FF2B5EF4-FFF2-40B4-BE49-F238E27FC236}">
                    <a16:creationId xmlns:a16="http://schemas.microsoft.com/office/drawing/2014/main" id="{28F1C19B-DD76-5C4A-9494-F487BED84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9" y="922976"/>
                <a:ext cx="9085102" cy="2205155"/>
              </a:xfrm>
              <a:prstGeom prst="rect">
                <a:avLst/>
              </a:prstGeom>
              <a:blipFill>
                <a:blip r:embed="rId2"/>
                <a:stretch>
                  <a:fillRect l="-4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24">
            <a:extLst>
              <a:ext uri="{FF2B5EF4-FFF2-40B4-BE49-F238E27FC236}">
                <a16:creationId xmlns:a16="http://schemas.microsoft.com/office/drawing/2014/main" id="{3148BCEC-4BE7-334B-8B6E-7FC3580A4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22" y="3475715"/>
            <a:ext cx="2486705" cy="2903371"/>
          </a:xfrm>
          <a:prstGeom prst="rect">
            <a:avLst/>
          </a:prstGeom>
        </p:spPr>
      </p:pic>
      <p:pic>
        <p:nvPicPr>
          <p:cNvPr id="9" name="Picture 8" descr="Chart&#10;&#10;Description automatically generated with medium confidence">
            <a:extLst>
              <a:ext uri="{FF2B5EF4-FFF2-40B4-BE49-F238E27FC236}">
                <a16:creationId xmlns:a16="http://schemas.microsoft.com/office/drawing/2014/main" id="{3E37E2DC-BCB6-D342-9275-660124401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479965"/>
            <a:ext cx="4040607" cy="30891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DA769B8-D6A9-3046-97AB-B77279BD9290}"/>
              </a:ext>
            </a:extLst>
          </p:cNvPr>
          <p:cNvSpPr/>
          <p:nvPr/>
        </p:nvSpPr>
        <p:spPr>
          <a:xfrm>
            <a:off x="4432300" y="6070600"/>
            <a:ext cx="368300" cy="4984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D5345E-6F44-6443-A5B9-A58992D34B64}"/>
              </a:ext>
            </a:extLst>
          </p:cNvPr>
          <p:cNvSpPr/>
          <p:nvPr/>
        </p:nvSpPr>
        <p:spPr>
          <a:xfrm>
            <a:off x="4381500" y="4064000"/>
            <a:ext cx="368300" cy="4984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710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889AA7-4183-73F0-95B5-325FA69CB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592281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Extending the LINAC pulse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3AB76BF0-D224-0E9B-BE51-6CA47207C250}"/>
                  </a:ext>
                </a:extLst>
              </p:cNvPr>
              <p:cNvSpPr txBox="1"/>
              <p:nvPr/>
            </p:nvSpPr>
            <p:spPr>
              <a:xfrm>
                <a:off x="0" y="1506101"/>
                <a:ext cx="9043983" cy="2035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 dirty="0"/>
                  <a:t>The more ambitious way: </a:t>
                </a:r>
                <a:r>
                  <a:rPr lang="en-GB" sz="1500" b="1" dirty="0"/>
                  <a:t>use a ring as pulse stretcher</a:t>
                </a:r>
                <a:endParaRPr lang="en-GB" sz="1500" dirty="0"/>
              </a:p>
              <a:p>
                <a:pPr marL="214313" indent="-214313">
                  <a:buFont typeface="Wingdings" pitchFamily="2" charset="2"/>
                  <a:buChar char="§"/>
                </a:pPr>
                <a:r>
                  <a:rPr lang="en-GB" sz="1500" dirty="0"/>
                  <a:t>Various ideas with different levels of performance/complexity:</a:t>
                </a:r>
              </a:p>
              <a:p>
                <a:pPr marL="557213" lvl="1" indent="-214313">
                  <a:buFont typeface="Wingdings" pitchFamily="2" charset="2"/>
                  <a:buChar char="§"/>
                </a:pPr>
                <a:r>
                  <a:rPr lang="en-GB" sz="1500" dirty="0"/>
                  <a:t>Use the </a:t>
                </a:r>
                <a14:m>
                  <m:oMath xmlns:m="http://schemas.openxmlformats.org/officeDocument/2006/math">
                    <m:r>
                      <a:rPr lang="en-GB" sz="15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1500" i="1" dirty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GB" sz="15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500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1500" i="1" dirty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GB" sz="1500" dirty="0"/>
                  <a:t> resonant extraction, varying the tune with synchrotron loss + chromaticity [POSEYDON, </a:t>
                </a:r>
                <a:r>
                  <a:rPr lang="en-GB" sz="1500" dirty="0">
                    <a:solidFill>
                      <a:srgbClr val="7030A0"/>
                    </a:solidFill>
                  </a:rPr>
                  <a:t>arXiv:1711.06877, J. Phys. Conf. Ser. 1067 (2018) 6, 062006</a:t>
                </a:r>
                <a:r>
                  <a:rPr lang="en-GB" sz="1500" dirty="0"/>
                  <a:t>]</a:t>
                </a:r>
              </a:p>
              <a:p>
                <a:pPr marL="557213" lvl="1" indent="-214313">
                  <a:buFont typeface="Wingdings" pitchFamily="2" charset="2"/>
                  <a:buChar char="§"/>
                </a:pPr>
                <a:r>
                  <a:rPr lang="en-GB" sz="1500" dirty="0"/>
                  <a:t>Assist the extraction with crystal </a:t>
                </a:r>
                <a:r>
                  <a:rPr lang="en-GB" sz="1500" dirty="0" err="1"/>
                  <a:t>channeling</a:t>
                </a:r>
                <a:r>
                  <a:rPr lang="en-GB" sz="1500" dirty="0"/>
                  <a:t> in place of a electrostatic septum [SHERPA, </a:t>
                </a:r>
                <a:r>
                  <a:rPr lang="en-GB" sz="1500" dirty="0">
                    <a:solidFill>
                      <a:srgbClr val="7030A0"/>
                    </a:solidFill>
                  </a:rPr>
                  <a:t>Phys. Rev. Accel. Beams 25 (2022) 3, 033501</a:t>
                </a:r>
                <a:r>
                  <a:rPr lang="en-GB" sz="1500" dirty="0"/>
                  <a:t>]  </a:t>
                </a:r>
              </a:p>
              <a:p>
                <a:pPr marL="214313" indent="-214313">
                  <a:buFont typeface="Wingdings" pitchFamily="2" charset="2"/>
                  <a:buChar char="§"/>
                </a:pPr>
                <a:r>
                  <a:rPr lang="en-GB" sz="1500" dirty="0"/>
                  <a:t>Beam pulse length in the range </a:t>
                </a:r>
                <a:r>
                  <a:rPr lang="en-GB" sz="1500" b="1" dirty="0"/>
                  <a:t>O(10)-O(100) </a:t>
                </a:r>
                <a14:m>
                  <m:oMath xmlns:m="http://schemas.openxmlformats.org/officeDocument/2006/math">
                    <m:r>
                      <a:rPr lang="en-GB" sz="15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GB" sz="1500" b="1" dirty="0"/>
                  <a:t>s </a:t>
                </a:r>
                <a:r>
                  <a:rPr lang="en-GB" sz="1500" dirty="0"/>
                  <a:t>or more, from </a:t>
                </a:r>
                <a:r>
                  <a:rPr lang="en-GB" sz="1500" b="1" dirty="0"/>
                  <a:t>10</a:t>
                </a:r>
                <a:r>
                  <a:rPr lang="en-GB" sz="1500" b="1" baseline="30000" dirty="0"/>
                  <a:t>2</a:t>
                </a:r>
                <a:r>
                  <a:rPr lang="en-GB" sz="1500" dirty="0"/>
                  <a:t> to </a:t>
                </a:r>
                <a:r>
                  <a:rPr lang="en-GB" sz="1500" b="1" dirty="0"/>
                  <a:t>10</a:t>
                </a:r>
                <a:r>
                  <a:rPr lang="en-GB" sz="1500" b="1" baseline="30000" dirty="0"/>
                  <a:t>3 </a:t>
                </a:r>
                <a:r>
                  <a:rPr lang="en-GB" sz="1500" dirty="0"/>
                  <a:t>more statistics with same background</a:t>
                </a:r>
              </a:p>
            </p:txBody>
          </p:sp>
        </mc:Choice>
        <mc:Fallback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3AB76BF0-D224-0E9B-BE51-6CA47207C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06101"/>
                <a:ext cx="9043983" cy="2035237"/>
              </a:xfrm>
              <a:prstGeom prst="rect">
                <a:avLst/>
              </a:prstGeom>
              <a:blipFill>
                <a:blip r:embed="rId2"/>
                <a:stretch>
                  <a:fillRect l="-281" t="-621" b="-24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7C25B407-8ABD-339A-E205-6AB30D1B4C25}"/>
                  </a:ext>
                </a:extLst>
              </p:cNvPr>
              <p:cNvSpPr txBox="1"/>
              <p:nvPr/>
            </p:nvSpPr>
            <p:spPr>
              <a:xfrm>
                <a:off x="0" y="3801512"/>
                <a:ext cx="6680199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 dirty="0"/>
                  <a:t>A simpler way: </a:t>
                </a:r>
                <a:r>
                  <a:rPr lang="en-GB" sz="1500" b="1" dirty="0"/>
                  <a:t>remove the RF compression by the SLED in the LINAC</a:t>
                </a:r>
                <a:endParaRPr lang="en-GB" sz="1500" dirty="0"/>
              </a:p>
              <a:p>
                <a:pPr marL="214313" indent="-214313">
                  <a:buFont typeface="Wingdings" pitchFamily="2" charset="2"/>
                  <a:buChar char="§"/>
                </a:pPr>
                <a:r>
                  <a:rPr lang="en-GB" sz="1500" dirty="0"/>
                  <a:t>Various ideas with different levels of performance/complexity: [</a:t>
                </a:r>
                <a:r>
                  <a:rPr lang="en-GB" sz="1500" dirty="0">
                    <a:solidFill>
                      <a:srgbClr val="7030A0"/>
                    </a:solidFill>
                  </a:rPr>
                  <a:t>arXiv:2001.10258</a:t>
                </a:r>
                <a:r>
                  <a:rPr lang="en-GB" sz="1500" dirty="0"/>
                  <a:t>] </a:t>
                </a:r>
              </a:p>
              <a:p>
                <a:pPr marL="214313" indent="-214313">
                  <a:buFont typeface="Wingdings" pitchFamily="2" charset="2"/>
                  <a:buChar char="§"/>
                </a:pPr>
                <a:r>
                  <a:rPr lang="en-GB" sz="1500" dirty="0"/>
                  <a:t>Beam pulse length up to </a:t>
                </a:r>
                <a:r>
                  <a:rPr lang="en-GB" sz="1500" b="1" dirty="0"/>
                  <a:t>O(2 </a:t>
                </a:r>
                <a14:m>
                  <m:oMath xmlns:m="http://schemas.openxmlformats.org/officeDocument/2006/math">
                    <m:r>
                      <a:rPr lang="en-GB" sz="15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GB" sz="1500" b="1" dirty="0"/>
                  <a:t>s)</a:t>
                </a:r>
                <a:r>
                  <a:rPr lang="en-GB" sz="1500" dirty="0"/>
                  <a:t>, </a:t>
                </a:r>
                <a:r>
                  <a:rPr lang="en-GB" sz="1500" b="1" dirty="0"/>
                  <a:t>10</a:t>
                </a:r>
                <a:r>
                  <a:rPr lang="en-GB" sz="1500" b="1" baseline="30000" dirty="0"/>
                  <a:t> </a:t>
                </a:r>
                <a:r>
                  <a:rPr lang="en-GB" sz="1500" dirty="0"/>
                  <a:t>more statistics with same background</a:t>
                </a:r>
              </a:p>
            </p:txBody>
          </p:sp>
        </mc:Choice>
        <mc:Fallback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7C25B407-8ABD-339A-E205-6AB30D1B4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801512"/>
                <a:ext cx="6680199" cy="1246495"/>
              </a:xfrm>
              <a:prstGeom prst="rect">
                <a:avLst/>
              </a:prstGeom>
              <a:blipFill>
                <a:blip r:embed="rId3"/>
                <a:stretch>
                  <a:fillRect l="-380" t="-1010" b="-50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4">
            <a:extLst>
              <a:ext uri="{FF2B5EF4-FFF2-40B4-BE49-F238E27FC236}">
                <a16:creationId xmlns:a16="http://schemas.microsoft.com/office/drawing/2014/main" id="{3425DBAF-F23B-364F-5CC9-4F0F66F3E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7268" y="4726684"/>
            <a:ext cx="1872619" cy="180276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4A95113-F7B2-B1A7-9E9D-89FBA1A1D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7268" y="3597907"/>
            <a:ext cx="2046715" cy="100870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12EF936-4DEB-31FB-C320-46948772A193}"/>
              </a:ext>
            </a:extLst>
          </p:cNvPr>
          <p:cNvSpPr txBox="1"/>
          <p:nvPr/>
        </p:nvSpPr>
        <p:spPr>
          <a:xfrm>
            <a:off x="98164" y="5425204"/>
            <a:ext cx="66801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itchFamily="2" charset="2"/>
              <a:buChar char="§"/>
            </a:pPr>
            <a:r>
              <a:rPr lang="it-IT" sz="1600" b="0" u="none" strike="noStrike" dirty="0">
                <a:effectLst/>
              </a:rPr>
              <a:t>Part of the </a:t>
            </a:r>
            <a:r>
              <a:rPr lang="it-IT" sz="1600" b="0" u="none" strike="noStrike" dirty="0" err="1">
                <a:effectLst/>
              </a:rPr>
              <a:t>discussion</a:t>
            </a:r>
            <a:r>
              <a:rPr lang="it-IT" sz="1600" b="0" u="none" strike="noStrike" dirty="0">
                <a:effectLst/>
              </a:rPr>
              <a:t> on FFF (</a:t>
            </a:r>
            <a:r>
              <a:rPr lang="it-IT" sz="1600" b="0" u="none" strike="noStrike" dirty="0" err="1">
                <a:effectLst/>
              </a:rPr>
              <a:t>Fundamental</a:t>
            </a:r>
            <a:r>
              <a:rPr lang="it-IT" sz="1600" b="0" u="none" strike="noStrike" dirty="0">
                <a:effectLst/>
              </a:rPr>
              <a:t> </a:t>
            </a:r>
            <a:r>
              <a:rPr lang="it-IT" sz="1600" b="0" u="none" strike="noStrike" dirty="0" err="1">
                <a:effectLst/>
              </a:rPr>
              <a:t>Physics</a:t>
            </a:r>
            <a:r>
              <a:rPr lang="it-IT" sz="1600" b="0" u="none" strike="noStrike" dirty="0">
                <a:effectLst/>
              </a:rPr>
              <a:t> </a:t>
            </a:r>
            <a:r>
              <a:rPr lang="it-IT" sz="1600" b="0" u="none" strike="noStrike" dirty="0" err="1">
                <a:effectLst/>
              </a:rPr>
              <a:t>at</a:t>
            </a:r>
            <a:r>
              <a:rPr lang="it-IT" sz="1600" b="0" u="none" strike="noStrike" dirty="0">
                <a:effectLst/>
              </a:rPr>
              <a:t> Frascati) </a:t>
            </a:r>
            <a:r>
              <a:rPr lang="it-IT" sz="1600" b="0" u="none" strike="noStrike" dirty="0" err="1">
                <a:effectLst/>
              </a:rPr>
              <a:t>summarized</a:t>
            </a:r>
            <a:r>
              <a:rPr lang="it-IT" sz="1600" b="0" u="none" strike="noStrike" dirty="0">
                <a:effectLst/>
              </a:rPr>
              <a:t> in </a:t>
            </a:r>
            <a:r>
              <a:rPr lang="it-IT" sz="1600" b="0" u="none" strike="noStrike" dirty="0">
                <a:solidFill>
                  <a:srgbClr val="7030A0"/>
                </a:solidFill>
                <a:effectLst/>
              </a:rPr>
              <a:t>[</a:t>
            </a:r>
            <a:r>
              <a:rPr lang="it-IT" sz="1600" b="0" u="none" strike="noStrike" dirty="0" err="1">
                <a:solidFill>
                  <a:srgbClr val="7030A0"/>
                </a:solidFill>
                <a:effectLst/>
              </a:rPr>
              <a:t>Universe</a:t>
            </a:r>
            <a:r>
              <a:rPr lang="it-IT" sz="1600" b="0" u="none" strike="noStrike" dirty="0">
                <a:solidFill>
                  <a:srgbClr val="7030A0"/>
                </a:solidFill>
                <a:effectLst/>
              </a:rPr>
              <a:t> 7 (2021) 7, 236]</a:t>
            </a:r>
          </a:p>
        </p:txBody>
      </p:sp>
    </p:spTree>
    <p:extLst>
      <p:ext uri="{BB962C8B-B14F-4D97-AF65-F5344CB8AC3E}">
        <p14:creationId xmlns:p14="http://schemas.microsoft.com/office/powerpoint/2010/main" val="3479794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707AE-3E73-E946-AA0A-0C6D3802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PADME data taking periods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ABA73E-2ECF-AC4C-9A1B-ED06CDB2057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572491" y="6625070"/>
            <a:ext cx="7217402" cy="288925"/>
          </a:xfrm>
        </p:spPr>
        <p:txBody>
          <a:bodyPr/>
          <a:lstStyle/>
          <a:p>
            <a:r>
              <a:rPr lang="en-US"/>
              <a:t>Mauro Raggi, Sapienza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DA311F-9751-8344-B37D-A38C02C8A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3</a:t>
            </a:fld>
            <a:endParaRPr lang="en-US"/>
          </a:p>
        </p:txBody>
      </p:sp>
      <p:pic>
        <p:nvPicPr>
          <p:cNvPr id="6" name="Immagine 17">
            <a:extLst>
              <a:ext uri="{FF2B5EF4-FFF2-40B4-BE49-F238E27FC236}">
                <a16:creationId xmlns:a16="http://schemas.microsoft.com/office/drawing/2014/main" id="{06A855C5-33A8-0F4D-8D43-67F53D06D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" y="920456"/>
            <a:ext cx="3086643" cy="2219609"/>
          </a:xfrm>
          <a:prstGeom prst="rect">
            <a:avLst/>
          </a:prstGeom>
        </p:spPr>
      </p:pic>
      <p:pic>
        <p:nvPicPr>
          <p:cNvPr id="7" name="Immagine 29">
            <a:extLst>
              <a:ext uri="{FF2B5EF4-FFF2-40B4-BE49-F238E27FC236}">
                <a16:creationId xmlns:a16="http://schemas.microsoft.com/office/drawing/2014/main" id="{3F6F9164-2CF7-AF42-A0FB-BCC9047A9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105" y="908589"/>
            <a:ext cx="3001031" cy="21647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59">
                <a:extLst>
                  <a:ext uri="{FF2B5EF4-FFF2-40B4-BE49-F238E27FC236}">
                    <a16:creationId xmlns:a16="http://schemas.microsoft.com/office/drawing/2014/main" id="{916ED111-5589-1A49-911A-A9F5DD0DC424}"/>
                  </a:ext>
                </a:extLst>
              </p:cNvPr>
              <p:cNvSpPr txBox="1"/>
              <p:nvPr/>
            </p:nvSpPr>
            <p:spPr>
              <a:xfrm>
                <a:off x="-1" y="3132492"/>
                <a:ext cx="9129820" cy="163121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dirty="0"/>
                  <a:t>Two physics runs </a:t>
                </a:r>
                <a:r>
                  <a:rPr lang="en-GB" b="1" dirty="0"/>
                  <a:t>Run I</a:t>
                </a:r>
                <a:r>
                  <a:rPr lang="en-GB" dirty="0"/>
                  <a:t> </a:t>
                </a:r>
                <a:r>
                  <a:rPr lang="en-GB" b="1" dirty="0"/>
                  <a:t>Oct.</a:t>
                </a:r>
                <a:r>
                  <a:rPr lang="en-GB" dirty="0"/>
                  <a:t> </a:t>
                </a:r>
                <a:r>
                  <a:rPr lang="en-GB" b="1" dirty="0"/>
                  <a:t>2018 Feb. 19</a:t>
                </a:r>
                <a:r>
                  <a:rPr lang="en-GB" dirty="0"/>
                  <a:t> and </a:t>
                </a:r>
                <a:r>
                  <a:rPr lang="en-GB" b="1" dirty="0"/>
                  <a:t>Run II</a:t>
                </a:r>
                <a:r>
                  <a:rPr lang="en-GB" dirty="0"/>
                  <a:t> </a:t>
                </a:r>
                <a:r>
                  <a:rPr lang="en-GB" b="1" dirty="0"/>
                  <a:t>Set-Dec</a:t>
                </a:r>
                <a:r>
                  <a:rPr lang="en-GB" dirty="0"/>
                  <a:t> </a:t>
                </a:r>
                <a:r>
                  <a:rPr lang="en-GB" b="1" dirty="0"/>
                  <a:t>2020</a:t>
                </a:r>
                <a:endParaRPr lang="en-GB" dirty="0"/>
              </a:p>
              <a:p>
                <a:pPr marL="742950" lvl="1" indent="-285750">
                  <a:buFont typeface="Wingdings" pitchFamily="2" charset="2"/>
                  <a:buChar char="§"/>
                </a:pPr>
                <a:r>
                  <a:rPr lang="en-GB" sz="1600" dirty="0"/>
                  <a:t>Hard simulation work to understand BG in between Run I and Run II.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dirty="0"/>
                  <a:t>Run II wrt Run I</a:t>
                </a:r>
                <a:endParaRPr lang="en-GB" sz="1600" dirty="0"/>
              </a:p>
              <a:p>
                <a:pPr marL="742950" lvl="1" indent="-285750">
                  <a:buFont typeface="Wingdings" pitchFamily="2" charset="2"/>
                  <a:buChar char="§"/>
                </a:pPr>
                <a:r>
                  <a:rPr lang="en-GB" sz="1600" dirty="0"/>
                  <a:t>Slightly lower beam momentum in Run II, 430 MeV/</a:t>
                </a:r>
                <a14:m>
                  <m:oMath xmlns:m="http://schemas.openxmlformats.org/officeDocument/2006/math">
                    <m:r>
                      <a:rPr lang="en-GB" sz="1600" i="1" dirty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GB" sz="1600" dirty="0"/>
                  <a:t>, wrt to Run I, 490 MeV/</a:t>
                </a:r>
                <a14:m>
                  <m:oMath xmlns:m="http://schemas.openxmlformats.org/officeDocument/2006/math">
                    <m:r>
                      <a:rPr lang="en-GB" sz="1600" i="1" dirty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GB" sz="1600" dirty="0"/>
                  <a:t> </a:t>
                </a:r>
              </a:p>
              <a:p>
                <a:pPr marL="742950" lvl="1" indent="-285750">
                  <a:buFont typeface="Wingdings" pitchFamily="2" charset="2"/>
                  <a:buChar char="§"/>
                </a:pPr>
                <a:r>
                  <a:rPr lang="en-GB" sz="1600" b="1" dirty="0"/>
                  <a:t>Improved vacuum separation </a:t>
                </a:r>
                <a:r>
                  <a:rPr lang="en-GB" sz="1600" dirty="0"/>
                  <a:t>between experiment and beamline</a:t>
                </a:r>
              </a:p>
              <a:p>
                <a:pPr marL="742950" lvl="1" indent="-285750">
                  <a:buFont typeface="Wingdings" pitchFamily="2" charset="2"/>
                  <a:buChar char="§"/>
                </a:pPr>
                <a:r>
                  <a:rPr lang="en-GB" sz="1600" dirty="0"/>
                  <a:t>Less beam-induced background with primary wrt secondary beam </a:t>
                </a:r>
              </a:p>
            </p:txBody>
          </p:sp>
        </mc:Choice>
        <mc:Fallback xmlns="">
          <p:sp>
            <p:nvSpPr>
              <p:cNvPr id="8" name="CasellaDiTesto 59">
                <a:extLst>
                  <a:ext uri="{FF2B5EF4-FFF2-40B4-BE49-F238E27FC236}">
                    <a16:creationId xmlns:a16="http://schemas.microsoft.com/office/drawing/2014/main" id="{916ED111-5589-1A49-911A-A9F5DD0DC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3132492"/>
                <a:ext cx="9129820" cy="1631216"/>
              </a:xfrm>
              <a:prstGeom prst="rect">
                <a:avLst/>
              </a:prstGeom>
              <a:blipFill>
                <a:blip r:embed="rId4"/>
                <a:stretch>
                  <a:fillRect l="-417" t="-1550" b="-46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61">
            <a:extLst>
              <a:ext uri="{FF2B5EF4-FFF2-40B4-BE49-F238E27FC236}">
                <a16:creationId xmlns:a16="http://schemas.microsoft.com/office/drawing/2014/main" id="{B09C44BB-7975-3740-938A-B33CEDED52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1878" y="959787"/>
            <a:ext cx="3057941" cy="2164738"/>
          </a:xfrm>
          <a:prstGeom prst="rect">
            <a:avLst/>
          </a:prstGeom>
        </p:spPr>
      </p:pic>
      <p:pic>
        <p:nvPicPr>
          <p:cNvPr id="10" name="Immagine 114">
            <a:extLst>
              <a:ext uri="{FF2B5EF4-FFF2-40B4-BE49-F238E27FC236}">
                <a16:creationId xmlns:a16="http://schemas.microsoft.com/office/drawing/2014/main" id="{004B7838-09D8-6F4B-B310-00D14BA04A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01"/>
          <a:stretch/>
        </p:blipFill>
        <p:spPr>
          <a:xfrm>
            <a:off x="6028136" y="4698974"/>
            <a:ext cx="3079239" cy="2168581"/>
          </a:xfrm>
          <a:prstGeom prst="rect">
            <a:avLst/>
          </a:prstGeom>
        </p:spPr>
      </p:pic>
      <p:sp>
        <p:nvSpPr>
          <p:cNvPr id="11" name="CasellaDiTesto 59">
            <a:extLst>
              <a:ext uri="{FF2B5EF4-FFF2-40B4-BE49-F238E27FC236}">
                <a16:creationId xmlns:a16="http://schemas.microsoft.com/office/drawing/2014/main" id="{8A7C6F78-C2F9-664D-89A8-41B14D7DBE3F}"/>
              </a:ext>
            </a:extLst>
          </p:cNvPr>
          <p:cNvSpPr txBox="1"/>
          <p:nvPr/>
        </p:nvSpPr>
        <p:spPr>
          <a:xfrm>
            <a:off x="-1" y="4942931"/>
            <a:ext cx="512064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GB" sz="1600" dirty="0"/>
              <a:t>During Run II itself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GB" sz="1600" dirty="0"/>
              <a:t>Improved bunch length and structure</a:t>
            </a:r>
          </a:p>
        </p:txBody>
      </p:sp>
    </p:spTree>
    <p:extLst>
      <p:ext uri="{BB962C8B-B14F-4D97-AF65-F5344CB8AC3E}">
        <p14:creationId xmlns:p14="http://schemas.microsoft.com/office/powerpoint/2010/main" val="715849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4116EA-D356-8D49-9F78-95915B6311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81" r="2323" b="4721"/>
          <a:stretch/>
        </p:blipFill>
        <p:spPr>
          <a:xfrm>
            <a:off x="5172648" y="2182714"/>
            <a:ext cx="3435012" cy="17376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07F8CB-B879-E642-A75A-C40707DC6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PADME Run I and Run II setup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F556EF-97C7-A54D-B28A-A6DA82CA565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572491" y="6625070"/>
            <a:ext cx="7217402" cy="288925"/>
          </a:xfrm>
        </p:spPr>
        <p:txBody>
          <a:bodyPr/>
          <a:lstStyle/>
          <a:p>
            <a:r>
              <a:rPr lang="en-US"/>
              <a:t>Mauro Raggi, Sapienza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6E02F4-3D14-014E-A4A5-55B5253D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4</a:t>
            </a:fld>
            <a:endParaRPr lang="en-US"/>
          </a:p>
        </p:txBody>
      </p:sp>
      <p:pic>
        <p:nvPicPr>
          <p:cNvPr id="6" name="Immagine 100">
            <a:extLst>
              <a:ext uri="{FF2B5EF4-FFF2-40B4-BE49-F238E27FC236}">
                <a16:creationId xmlns:a16="http://schemas.microsoft.com/office/drawing/2014/main" id="{3F7D8BB9-E510-8248-8331-F385BBED2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817" y="2469485"/>
            <a:ext cx="1128820" cy="1034112"/>
          </a:xfrm>
          <a:prstGeom prst="rect">
            <a:avLst/>
          </a:prstGeom>
        </p:spPr>
      </p:pic>
      <p:pic>
        <p:nvPicPr>
          <p:cNvPr id="7" name="Immagine 97">
            <a:extLst>
              <a:ext uri="{FF2B5EF4-FFF2-40B4-BE49-F238E27FC236}">
                <a16:creationId xmlns:a16="http://schemas.microsoft.com/office/drawing/2014/main" id="{627FD062-D88F-E64E-B19F-104D2BF38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938" y="3891104"/>
            <a:ext cx="774940" cy="717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81A66F6-F5F7-4946-9359-89A5F4A8B9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94" r="10201" b="36352"/>
          <a:stretch/>
        </p:blipFill>
        <p:spPr>
          <a:xfrm flipH="1">
            <a:off x="5687376" y="4341134"/>
            <a:ext cx="1707273" cy="1482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0" name="Connettore 1 46">
            <a:extLst>
              <a:ext uri="{FF2B5EF4-FFF2-40B4-BE49-F238E27FC236}">
                <a16:creationId xmlns:a16="http://schemas.microsoft.com/office/drawing/2014/main" id="{A919DC6B-E36C-FA4B-B37E-10C3B21872D9}"/>
              </a:ext>
            </a:extLst>
          </p:cNvPr>
          <p:cNvCxnSpPr>
            <a:cxnSpLocks/>
          </p:cNvCxnSpPr>
          <p:nvPr/>
        </p:nvCxnSpPr>
        <p:spPr>
          <a:xfrm flipH="1">
            <a:off x="7241974" y="3455476"/>
            <a:ext cx="933651" cy="8374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Immagine 51">
            <a:extLst>
              <a:ext uri="{FF2B5EF4-FFF2-40B4-BE49-F238E27FC236}">
                <a16:creationId xmlns:a16="http://schemas.microsoft.com/office/drawing/2014/main" id="{9C633642-E2EB-5044-BE0D-C8E8355EC7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542" b="14449"/>
          <a:stretch/>
        </p:blipFill>
        <p:spPr>
          <a:xfrm flipH="1">
            <a:off x="4385932" y="957733"/>
            <a:ext cx="3008716" cy="1187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2" name="Connettore 1 56">
            <a:extLst>
              <a:ext uri="{FF2B5EF4-FFF2-40B4-BE49-F238E27FC236}">
                <a16:creationId xmlns:a16="http://schemas.microsoft.com/office/drawing/2014/main" id="{AEE4D781-14DE-0440-9A3B-0B545E2D51F0}"/>
              </a:ext>
            </a:extLst>
          </p:cNvPr>
          <p:cNvCxnSpPr>
            <a:cxnSpLocks/>
          </p:cNvCxnSpPr>
          <p:nvPr/>
        </p:nvCxnSpPr>
        <p:spPr>
          <a:xfrm flipH="1" flipV="1">
            <a:off x="5167285" y="2131259"/>
            <a:ext cx="824664" cy="8695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Immagine 61">
            <a:extLst>
              <a:ext uri="{FF2B5EF4-FFF2-40B4-BE49-F238E27FC236}">
                <a16:creationId xmlns:a16="http://schemas.microsoft.com/office/drawing/2014/main" id="{732FDAA4-27C8-EA4D-B73D-68EF1EAB85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888" t="21201" r="21828" b="34046"/>
          <a:stretch/>
        </p:blipFill>
        <p:spPr>
          <a:xfrm>
            <a:off x="7978839" y="1545271"/>
            <a:ext cx="980600" cy="540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4" name="Connettore 1 62">
            <a:extLst>
              <a:ext uri="{FF2B5EF4-FFF2-40B4-BE49-F238E27FC236}">
                <a16:creationId xmlns:a16="http://schemas.microsoft.com/office/drawing/2014/main" id="{AA9C8156-356A-8045-8D4C-95135C64B6C8}"/>
              </a:ext>
            </a:extLst>
          </p:cNvPr>
          <p:cNvCxnSpPr>
            <a:cxnSpLocks/>
            <a:endCxn id="13" idx="2"/>
          </p:cNvCxnSpPr>
          <p:nvPr/>
        </p:nvCxnSpPr>
        <p:spPr>
          <a:xfrm flipV="1">
            <a:off x="7934733" y="2085303"/>
            <a:ext cx="534406" cy="3836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ttore 1 68">
            <a:extLst>
              <a:ext uri="{FF2B5EF4-FFF2-40B4-BE49-F238E27FC236}">
                <a16:creationId xmlns:a16="http://schemas.microsoft.com/office/drawing/2014/main" id="{C500C08B-1017-4945-9E93-4AB889F27045}"/>
              </a:ext>
            </a:extLst>
          </p:cNvPr>
          <p:cNvCxnSpPr>
            <a:cxnSpLocks/>
            <a:stCxn id="47" idx="3"/>
          </p:cNvCxnSpPr>
          <p:nvPr/>
        </p:nvCxnSpPr>
        <p:spPr>
          <a:xfrm flipV="1">
            <a:off x="6576140" y="2142364"/>
            <a:ext cx="125991" cy="11204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ttore 1 88">
            <a:extLst>
              <a:ext uri="{FF2B5EF4-FFF2-40B4-BE49-F238E27FC236}">
                <a16:creationId xmlns:a16="http://schemas.microsoft.com/office/drawing/2014/main" id="{87DA2B51-851B-1942-A19C-22CEA539869B}"/>
              </a:ext>
            </a:extLst>
          </p:cNvPr>
          <p:cNvCxnSpPr>
            <a:cxnSpLocks/>
          </p:cNvCxnSpPr>
          <p:nvPr/>
        </p:nvCxnSpPr>
        <p:spPr>
          <a:xfrm flipH="1">
            <a:off x="4950255" y="3138818"/>
            <a:ext cx="561978" cy="7130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Immagine 94">
            <a:extLst>
              <a:ext uri="{FF2B5EF4-FFF2-40B4-BE49-F238E27FC236}">
                <a16:creationId xmlns:a16="http://schemas.microsoft.com/office/drawing/2014/main" id="{FD8ED524-51AC-B14D-997B-F553EB5CFB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1926" y="3225224"/>
            <a:ext cx="212725" cy="127000"/>
          </a:xfrm>
          <a:prstGeom prst="rect">
            <a:avLst/>
          </a:prstGeom>
        </p:spPr>
      </p:pic>
      <p:pic>
        <p:nvPicPr>
          <p:cNvPr id="21" name="Immagine 96">
            <a:extLst>
              <a:ext uri="{FF2B5EF4-FFF2-40B4-BE49-F238E27FC236}">
                <a16:creationId xmlns:a16="http://schemas.microsoft.com/office/drawing/2014/main" id="{CF674119-F6DC-994C-AF3F-DC24E8BEDC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3023" y="2907501"/>
            <a:ext cx="200160" cy="115733"/>
          </a:xfrm>
          <a:prstGeom prst="rect">
            <a:avLst/>
          </a:prstGeom>
        </p:spPr>
      </p:pic>
      <p:pic>
        <p:nvPicPr>
          <p:cNvPr id="22" name="Immagine 101">
            <a:extLst>
              <a:ext uri="{FF2B5EF4-FFF2-40B4-BE49-F238E27FC236}">
                <a16:creationId xmlns:a16="http://schemas.microsoft.com/office/drawing/2014/main" id="{84D518FF-C26F-B64B-91AC-AD476FB81C5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619"/>
          <a:stretch/>
        </p:blipFill>
        <p:spPr>
          <a:xfrm flipH="1">
            <a:off x="7934733" y="1116622"/>
            <a:ext cx="1071847" cy="377623"/>
          </a:xfrm>
          <a:prstGeom prst="rect">
            <a:avLst/>
          </a:prstGeom>
        </p:spPr>
      </p:pic>
      <p:pic>
        <p:nvPicPr>
          <p:cNvPr id="24" name="Immagine 9">
            <a:extLst>
              <a:ext uri="{FF2B5EF4-FFF2-40B4-BE49-F238E27FC236}">
                <a16:creationId xmlns:a16="http://schemas.microsoft.com/office/drawing/2014/main" id="{54439A87-EB15-2C4A-B4E8-A81CA245E3A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896" t="-8762" r="-5305" b="-9163"/>
          <a:stretch/>
        </p:blipFill>
        <p:spPr>
          <a:xfrm flipH="1">
            <a:off x="7742346" y="3931274"/>
            <a:ext cx="1362055" cy="967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5" name="Connettore 1 116">
            <a:extLst>
              <a:ext uri="{FF2B5EF4-FFF2-40B4-BE49-F238E27FC236}">
                <a16:creationId xmlns:a16="http://schemas.microsoft.com/office/drawing/2014/main" id="{41C52384-AB50-604A-A368-CC7BC8653F46}"/>
              </a:ext>
            </a:extLst>
          </p:cNvPr>
          <p:cNvCxnSpPr>
            <a:cxnSpLocks/>
          </p:cNvCxnSpPr>
          <p:nvPr/>
        </p:nvCxnSpPr>
        <p:spPr>
          <a:xfrm>
            <a:off x="8533914" y="3219563"/>
            <a:ext cx="360737" cy="6715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11">
                <a:extLst>
                  <a:ext uri="{FF2B5EF4-FFF2-40B4-BE49-F238E27FC236}">
                    <a16:creationId xmlns:a16="http://schemas.microsoft.com/office/drawing/2014/main" id="{0EC9602B-9EC4-A741-8FC4-441A2D63C3B1}"/>
                  </a:ext>
                </a:extLst>
              </p:cNvPr>
              <p:cNvSpPr txBox="1"/>
              <p:nvPr/>
            </p:nvSpPr>
            <p:spPr>
              <a:xfrm>
                <a:off x="-6690" y="945427"/>
                <a:ext cx="4013564" cy="334412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Wingdings" pitchFamily="2" charset="2"/>
                  <a:buChar char="§"/>
                </a:pPr>
                <a:r>
                  <a:rPr lang="en-US" sz="1200" dirty="0"/>
                  <a:t>Positron beam of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200" b="1" dirty="0"/>
                  <a:t>0.5 GeV/c</a:t>
                </a:r>
                <a:endParaRPr lang="en-US" sz="1200" dirty="0"/>
              </a:p>
              <a:p>
                <a:pPr marL="360000" lvl="1" indent="-171450">
                  <a:buFont typeface="Wingdings" pitchFamily="2" charset="2"/>
                  <a:buChar char="§"/>
                </a:pPr>
                <a:r>
                  <a:rPr lang="en-US" sz="1100" dirty="0"/>
                  <a:t>LINAC repetition rate 50 Hz</a:t>
                </a:r>
              </a:p>
              <a:p>
                <a:pPr marL="360000" lvl="1" indent="-1714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US" sz="1100" dirty="0"/>
                  <a:t>Macro-bunches maximum length </a:t>
                </a:r>
                <a14:m>
                  <m:oMath xmlns:m="http://schemas.openxmlformats.org/officeDocument/2006/math">
                    <m:r>
                      <a:rPr lang="en-US" sz="1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1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</m:oMath>
                </a14:m>
                <a:r>
                  <a:rPr lang="en-US" sz="1100" b="1" dirty="0"/>
                  <a:t>300 ns</a:t>
                </a:r>
              </a:p>
              <a:p>
                <a:pPr marL="171450" indent="-171450">
                  <a:buFont typeface="Wingdings" pitchFamily="2" charset="2"/>
                  <a:buChar char="§"/>
                </a:pPr>
                <a:r>
                  <a:rPr lang="en-US" sz="1200" dirty="0"/>
                  <a:t>Number of annihilations proportional to: </a:t>
                </a:r>
                <a:br>
                  <a:rPr lang="en-US" sz="1200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𝑏𝑒𝑎𝑚</m:t>
                        </m:r>
                      </m:sub>
                      <m:sup>
                        <m:sSup>
                          <m:sSup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p>
                    </m:sSubSup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Sup>
                      <m:sSubSup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𝑡𝑎𝑟𝑔𝑒𝑡</m:t>
                        </m:r>
                      </m:sub>
                      <m:sup>
                        <m:sSup>
                          <m:sSup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p>
                    </m:sSubSup>
                  </m:oMath>
                </a14:m>
                <a:endParaRPr lang="en-US" sz="1200" dirty="0"/>
              </a:p>
              <a:p>
                <a:pPr marL="360000" lvl="1" indent="-171450">
                  <a:buFont typeface="Wingdings" pitchFamily="2" charset="2"/>
                  <a:buChar char="§"/>
                </a:pPr>
                <a:r>
                  <a:rPr lang="en-US" sz="1100" dirty="0"/>
                  <a:t>Limited </a:t>
                </a:r>
                <a:r>
                  <a:rPr lang="en-US" sz="1100" b="1" dirty="0"/>
                  <a:t>intensity</a:t>
                </a:r>
                <a:r>
                  <a:rPr lang="en-US" sz="1100" dirty="0"/>
                  <a:t>, due to pile-up, </a:t>
                </a:r>
                <a14:m>
                  <m:oMath xmlns:m="http://schemas.openxmlformats.org/officeDocument/2006/math">
                    <m:r>
                      <a:rPr lang="en-US" sz="1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100" b="1" dirty="0"/>
                  <a:t>3</a:t>
                </a:r>
                <a14:m>
                  <m:oMath xmlns:m="http://schemas.openxmlformats.org/officeDocument/2006/math">
                    <m:r>
                      <a:rPr lang="en-US" sz="11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sz="1100" b="1" dirty="0"/>
                  <a:t>10</a:t>
                </a:r>
                <a:r>
                  <a:rPr lang="en-US" sz="1100" b="1" baseline="30000" dirty="0"/>
                  <a:t>4</a:t>
                </a:r>
                <a:r>
                  <a:rPr lang="en-US" sz="1100" b="1" dirty="0"/>
                  <a:t> pot/pulse</a:t>
                </a:r>
              </a:p>
              <a:p>
                <a:pPr marL="188550" lvl="1"/>
                <a:endParaRPr lang="en-US" sz="1100" b="1" dirty="0"/>
              </a:p>
              <a:p>
                <a:pPr marL="171450" indent="-171450">
                  <a:buFont typeface="Wingdings" pitchFamily="2" charset="2"/>
                  <a:buChar char="§"/>
                </a:pPr>
                <a:r>
                  <a:rPr lang="en-US" sz="1200" dirty="0"/>
                  <a:t>Dipole </a:t>
                </a:r>
                <a:r>
                  <a:rPr lang="en-US" sz="1200" b="1" dirty="0"/>
                  <a:t>magnet</a:t>
                </a:r>
                <a:r>
                  <a:rPr lang="en-US" sz="1200" dirty="0"/>
                  <a:t> in order to </a:t>
                </a:r>
              </a:p>
              <a:p>
                <a:pPr marL="360000" lvl="1" indent="-171450">
                  <a:buFont typeface="Wingdings" pitchFamily="2" charset="2"/>
                  <a:buChar char="§"/>
                </a:pPr>
                <a:r>
                  <a:rPr lang="en-US" sz="1100" dirty="0"/>
                  <a:t>Sweep away non-interacting positrons</a:t>
                </a:r>
              </a:p>
              <a:p>
                <a:pPr marL="360000" lvl="1" indent="-1714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US" sz="1100" dirty="0"/>
                  <a:t>Tag positrons losing energy by Bremsstrahlung</a:t>
                </a:r>
              </a:p>
              <a:p>
                <a:pPr marL="188550" lvl="1">
                  <a:spcAft>
                    <a:spcPts val="600"/>
                  </a:spcAft>
                </a:pPr>
                <a:endParaRPr lang="en-US" sz="1100" dirty="0"/>
              </a:p>
              <a:p>
                <a:pPr marL="171450" indent="-171450">
                  <a:buFont typeface="Wingdings" pitchFamily="2" charset="2"/>
                  <a:buChar char="§"/>
                </a:pPr>
                <a:r>
                  <a:rPr lang="en-US" sz="1200" dirty="0"/>
                  <a:t>Scintillating bar </a:t>
                </a:r>
                <a:r>
                  <a:rPr lang="en-US" sz="1200" b="1" dirty="0"/>
                  <a:t>veto</a:t>
                </a:r>
                <a:r>
                  <a:rPr lang="en-US" sz="1200" dirty="0"/>
                  <a:t> detectors placed inside vacuum vessel </a:t>
                </a:r>
              </a:p>
              <a:p>
                <a:pPr marL="360000" lvl="1" indent="-171450">
                  <a:buFont typeface="Wingdings" pitchFamily="2" charset="2"/>
                  <a:buChar char="§"/>
                </a:pPr>
                <a:r>
                  <a:rPr lang="en-US" sz="1100" dirty="0"/>
                  <a:t>Positron and electron detectors inside the magnet gap</a:t>
                </a:r>
              </a:p>
              <a:p>
                <a:pPr marL="360000" lvl="1" indent="-1714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US" sz="1100" dirty="0"/>
                  <a:t>Additional veto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100" dirty="0"/>
                  <a:t> irradiating soft photons at beam exit</a:t>
                </a:r>
              </a:p>
            </p:txBody>
          </p:sp>
        </mc:Choice>
        <mc:Fallback xmlns="">
          <p:sp>
            <p:nvSpPr>
              <p:cNvPr id="26" name="TextBox 11">
                <a:extLst>
                  <a:ext uri="{FF2B5EF4-FFF2-40B4-BE49-F238E27FC236}">
                    <a16:creationId xmlns:a16="http://schemas.microsoft.com/office/drawing/2014/main" id="{0EC9602B-9EC4-A741-8FC4-441A2D63C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690" y="945427"/>
                <a:ext cx="4013564" cy="334412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E32079BA-882A-4848-9792-3BB63419BCB4}"/>
              </a:ext>
            </a:extLst>
          </p:cNvPr>
          <p:cNvSpPr txBox="1"/>
          <p:nvPr/>
        </p:nvSpPr>
        <p:spPr>
          <a:xfrm>
            <a:off x="5658151" y="5887662"/>
            <a:ext cx="18378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/>
              <a:t>BGO calorimeter (ECAL)</a:t>
            </a:r>
            <a:endParaRPr lang="en-US" sz="11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8B0D41-E935-F746-B084-FD849E57DFEC}"/>
              </a:ext>
            </a:extLst>
          </p:cNvPr>
          <p:cNvSpPr txBox="1"/>
          <p:nvPr/>
        </p:nvSpPr>
        <p:spPr>
          <a:xfrm>
            <a:off x="7796696" y="4948735"/>
            <a:ext cx="13466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small angle calo </a:t>
            </a:r>
            <a:br>
              <a:rPr lang="en-US" sz="1100" dirty="0"/>
            </a:br>
            <a:r>
              <a:rPr lang="en-US" sz="1100" b="1" dirty="0"/>
              <a:t>SAC PbF</a:t>
            </a:r>
            <a:r>
              <a:rPr lang="en-US" sz="1100" b="1" baseline="-25000" dirty="0"/>
              <a:t>2</a:t>
            </a:r>
            <a:endParaRPr lang="en-GB" sz="11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4DE22C-0798-AB49-870D-72F5998FD919}"/>
              </a:ext>
            </a:extLst>
          </p:cNvPr>
          <p:cNvSpPr txBox="1"/>
          <p:nvPr/>
        </p:nvSpPr>
        <p:spPr>
          <a:xfrm>
            <a:off x="7539908" y="876381"/>
            <a:ext cx="17354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Silicon </a:t>
            </a:r>
            <a:r>
              <a:rPr lang="en-US" sz="1100" b="1" dirty="0"/>
              <a:t>pixel</a:t>
            </a:r>
            <a:r>
              <a:rPr lang="en-US" sz="1100" dirty="0"/>
              <a:t> (TimePix3)</a:t>
            </a:r>
            <a:endParaRPr lang="en-GB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CA373A-2B3A-8740-AC55-2BA99E62894A}"/>
                  </a:ext>
                </a:extLst>
              </p:cNvPr>
              <p:cNvSpPr txBox="1"/>
              <p:nvPr/>
            </p:nvSpPr>
            <p:spPr>
              <a:xfrm>
                <a:off x="3998298" y="4662206"/>
                <a:ext cx="1851660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100" dirty="0"/>
                  <a:t>Active </a:t>
                </a:r>
                <a:r>
                  <a:rPr lang="en-US" sz="1100" b="1" dirty="0"/>
                  <a:t>diamond</a:t>
                </a:r>
                <a:r>
                  <a:rPr lang="en-US" sz="1100" dirty="0"/>
                  <a:t> target </a:t>
                </a:r>
                <a:br>
                  <a:rPr lang="en-US" sz="1100" dirty="0"/>
                </a:br>
                <a:r>
                  <a:rPr lang="en-US" sz="1100" b="1" dirty="0"/>
                  <a:t>100 </a:t>
                </a:r>
                <a14:m>
                  <m:oMath xmlns:m="http://schemas.openxmlformats.org/officeDocument/2006/math">
                    <m:r>
                      <a:rPr lang="en-US" sz="11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sz="1100" b="1" dirty="0"/>
                  <a:t>m thick </a:t>
                </a:r>
                <a:endParaRPr lang="en-US" sz="11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CA373A-2B3A-8740-AC55-2BA99E628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8298" y="4662206"/>
                <a:ext cx="1851660" cy="430887"/>
              </a:xfrm>
              <a:prstGeom prst="rect">
                <a:avLst/>
              </a:prstGeom>
              <a:blipFill>
                <a:blip r:embed="rId14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 45">
            <a:extLst>
              <a:ext uri="{FF2B5EF4-FFF2-40B4-BE49-F238E27FC236}">
                <a16:creationId xmlns:a16="http://schemas.microsoft.com/office/drawing/2014/main" id="{23AD8C67-2AF3-5E4C-A3A4-3AF14522214B}"/>
              </a:ext>
            </a:extLst>
          </p:cNvPr>
          <p:cNvSpPr/>
          <p:nvPr/>
        </p:nvSpPr>
        <p:spPr>
          <a:xfrm>
            <a:off x="5918073" y="3005519"/>
            <a:ext cx="661923" cy="147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EC33F70-8655-E746-9E12-A9BEE2187C2D}"/>
              </a:ext>
            </a:extLst>
          </p:cNvPr>
          <p:cNvSpPr/>
          <p:nvPr/>
        </p:nvSpPr>
        <p:spPr>
          <a:xfrm>
            <a:off x="5914217" y="3262087"/>
            <a:ext cx="661923" cy="147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F88A0D0-1BCE-BF4B-9BAD-EC971E027704}"/>
              </a:ext>
            </a:extLst>
          </p:cNvPr>
          <p:cNvSpPr txBox="1"/>
          <p:nvPr/>
        </p:nvSpPr>
        <p:spPr>
          <a:xfrm>
            <a:off x="5394740" y="2161403"/>
            <a:ext cx="17354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/>
              <a:t> e</a:t>
            </a:r>
            <a:r>
              <a:rPr lang="en-US" sz="1100" b="1" baseline="30000" dirty="0"/>
              <a:t>±</a:t>
            </a:r>
            <a:r>
              <a:rPr lang="en-US" sz="1100" b="1" dirty="0"/>
              <a:t> Veto detectors</a:t>
            </a:r>
            <a:endParaRPr lang="en-GB" sz="1100" b="1" dirty="0"/>
          </a:p>
        </p:txBody>
      </p:sp>
    </p:spTree>
    <p:extLst>
      <p:ext uri="{BB962C8B-B14F-4D97-AF65-F5344CB8AC3E}">
        <p14:creationId xmlns:p14="http://schemas.microsoft.com/office/powerpoint/2010/main" val="3137594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FC00F-B779-5D4B-A052-6FD48C330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First physics result: </a:t>
            </a:r>
            <a:r>
              <a:rPr lang="en-GB" dirty="0">
                <a:latin typeface="Symbol" pitchFamily="2" charset="2"/>
              </a:rPr>
              <a:t>s</a:t>
            </a:r>
            <a:r>
              <a:rPr lang="en-GB" dirty="0"/>
              <a:t>(</a:t>
            </a:r>
            <a:r>
              <a:rPr lang="en-GB" sz="3100" dirty="0" err="1"/>
              <a:t>ee</a:t>
            </a:r>
            <a:r>
              <a:rPr lang="en-GB" sz="3100" dirty="0">
                <a:latin typeface="Symbol" pitchFamily="2" charset="2"/>
              </a:rPr>
              <a:t>-&gt;gg</a:t>
            </a:r>
            <a:r>
              <a:rPr lang="en-GB" dirty="0">
                <a:latin typeface="Symbol" pitchFamily="2" charset="2"/>
              </a:rPr>
              <a:t>)</a:t>
            </a:r>
            <a:r>
              <a:rPr lang="en-GB" dirty="0"/>
              <a:t> at √s=20 MeV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6F3F3C-1AC2-7D46-BAFB-022DF96C9A4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572491" y="5958862"/>
            <a:ext cx="7217402" cy="288925"/>
          </a:xfrm>
        </p:spPr>
        <p:txBody>
          <a:bodyPr/>
          <a:lstStyle/>
          <a:p>
            <a:r>
              <a:rPr lang="en-US"/>
              <a:t>Mauro Raggi, Sapienza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A8689A-6E74-BE41-A71F-023FDC69F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9894" y="5902867"/>
            <a:ext cx="457200" cy="365125"/>
          </a:xfrm>
        </p:spPr>
        <p:txBody>
          <a:bodyPr/>
          <a:lstStyle/>
          <a:p>
            <a:fld id="{C0CA22D0-52D5-3947-BD57-D269EA040B03}" type="slidenum">
              <a:rPr lang="en-US" smtClean="0"/>
              <a:t>5</a:t>
            </a:fld>
            <a:endParaRPr lang="en-US"/>
          </a:p>
        </p:txBody>
      </p:sp>
      <p:pic>
        <p:nvPicPr>
          <p:cNvPr id="6" name="Immagine 90">
            <a:extLst>
              <a:ext uri="{FF2B5EF4-FFF2-40B4-BE49-F238E27FC236}">
                <a16:creationId xmlns:a16="http://schemas.microsoft.com/office/drawing/2014/main" id="{D0FE70D8-461A-0249-9F80-B35AA4545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200" y="4699365"/>
            <a:ext cx="2152853" cy="1523499"/>
          </a:xfrm>
          <a:prstGeom prst="rect">
            <a:avLst/>
          </a:prstGeom>
        </p:spPr>
      </p:pic>
      <p:pic>
        <p:nvPicPr>
          <p:cNvPr id="7" name="Immagine 75">
            <a:extLst>
              <a:ext uri="{FF2B5EF4-FFF2-40B4-BE49-F238E27FC236}">
                <a16:creationId xmlns:a16="http://schemas.microsoft.com/office/drawing/2014/main" id="{E7ACC14E-F2F2-9446-8785-18F8D2A25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2" y="4667088"/>
            <a:ext cx="2122972" cy="1489888"/>
          </a:xfrm>
          <a:prstGeom prst="rect">
            <a:avLst/>
          </a:prstGeom>
        </p:spPr>
      </p:pic>
      <p:pic>
        <p:nvPicPr>
          <p:cNvPr id="8" name="Immagine 85">
            <a:extLst>
              <a:ext uri="{FF2B5EF4-FFF2-40B4-BE49-F238E27FC236}">
                <a16:creationId xmlns:a16="http://schemas.microsoft.com/office/drawing/2014/main" id="{CC0D1D23-0CC9-6645-8F96-F0B00E0D6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005" y="4692973"/>
            <a:ext cx="2152854" cy="1489888"/>
          </a:xfrm>
          <a:prstGeom prst="rect">
            <a:avLst/>
          </a:prstGeom>
        </p:spPr>
      </p:pic>
      <p:sp>
        <p:nvSpPr>
          <p:cNvPr id="9" name="Rettangolo 86">
            <a:extLst>
              <a:ext uri="{FF2B5EF4-FFF2-40B4-BE49-F238E27FC236}">
                <a16:creationId xmlns:a16="http://schemas.microsoft.com/office/drawing/2014/main" id="{4A5527F5-99B2-FE47-AAB1-BC1FAAC65F2C}"/>
              </a:ext>
            </a:extLst>
          </p:cNvPr>
          <p:cNvSpPr/>
          <p:nvPr/>
        </p:nvSpPr>
        <p:spPr>
          <a:xfrm>
            <a:off x="413992" y="4428381"/>
            <a:ext cx="16680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Helvetica" pitchFamily="2" charset="0"/>
              </a:rPr>
              <a:t>Tag photons selection</a:t>
            </a:r>
            <a:endParaRPr lang="it-IT" sz="1200" dirty="0"/>
          </a:p>
        </p:txBody>
      </p:sp>
      <p:sp>
        <p:nvSpPr>
          <p:cNvPr id="10" name="Rettangolo 87">
            <a:extLst>
              <a:ext uri="{FF2B5EF4-FFF2-40B4-BE49-F238E27FC236}">
                <a16:creationId xmlns:a16="http://schemas.microsoft.com/office/drawing/2014/main" id="{05271B3A-BE38-F64A-9C8B-40C5A2A68AB6}"/>
              </a:ext>
            </a:extLst>
          </p:cNvPr>
          <p:cNvSpPr/>
          <p:nvPr/>
        </p:nvSpPr>
        <p:spPr>
          <a:xfrm>
            <a:off x="2767008" y="4433419"/>
            <a:ext cx="12250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Helvetica" pitchFamily="2" charset="0"/>
              </a:rPr>
              <a:t>Probe photons</a:t>
            </a:r>
            <a:endParaRPr lang="it-IT" sz="1200" dirty="0"/>
          </a:p>
        </p:txBody>
      </p:sp>
      <p:pic>
        <p:nvPicPr>
          <p:cNvPr id="11" name="Immagine 99">
            <a:extLst>
              <a:ext uri="{FF2B5EF4-FFF2-40B4-BE49-F238E27FC236}">
                <a16:creationId xmlns:a16="http://schemas.microsoft.com/office/drawing/2014/main" id="{A8E91F85-5989-EC48-9485-D453E39BD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4474" y="4696983"/>
            <a:ext cx="2139727" cy="1488505"/>
          </a:xfrm>
          <a:prstGeom prst="rect">
            <a:avLst/>
          </a:prstGeom>
        </p:spPr>
      </p:pic>
      <p:sp>
        <p:nvSpPr>
          <p:cNvPr id="12" name="Rettangolo 102">
            <a:extLst>
              <a:ext uri="{FF2B5EF4-FFF2-40B4-BE49-F238E27FC236}">
                <a16:creationId xmlns:a16="http://schemas.microsoft.com/office/drawing/2014/main" id="{0166C4B0-413E-6F45-8276-6FA8260F6A3F}"/>
              </a:ext>
            </a:extLst>
          </p:cNvPr>
          <p:cNvSpPr/>
          <p:nvPr/>
        </p:nvSpPr>
        <p:spPr>
          <a:xfrm>
            <a:off x="-7645" y="926859"/>
            <a:ext cx="4916718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GB" sz="1400" dirty="0">
                <a:latin typeface="Helvetica" pitchFamily="2" charset="0"/>
              </a:rPr>
              <a:t>Normalization for single photon analysis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400" dirty="0">
                <a:latin typeface="Helvetica" pitchFamily="2" charset="0"/>
              </a:rPr>
              <a:t>Independent determination of luminosity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400" b="1" dirty="0">
                <a:latin typeface="Helvetica" pitchFamily="2" charset="0"/>
              </a:rPr>
              <a:t>SM Cross-section measurement</a:t>
            </a:r>
            <a:endParaRPr lang="en-GB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tangolo 104">
                <a:extLst>
                  <a:ext uri="{FF2B5EF4-FFF2-40B4-BE49-F238E27FC236}">
                    <a16:creationId xmlns:a16="http://schemas.microsoft.com/office/drawing/2014/main" id="{4C6F73FB-AF4D-F845-8ECE-6650CB775F12}"/>
                  </a:ext>
                </a:extLst>
              </p:cNvPr>
              <p:cNvSpPr/>
              <p:nvPr/>
            </p:nvSpPr>
            <p:spPr>
              <a:xfrm>
                <a:off x="0" y="1768736"/>
                <a:ext cx="4916718" cy="166917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284400" lvl="1" indent="-284400">
                  <a:buFont typeface="Wingdings" pitchFamily="2" charset="2"/>
                  <a:buChar char="§"/>
                </a:pPr>
                <a:r>
                  <a:rPr lang="en-GB" sz="1400" dirty="0">
                    <a:latin typeface="Helvetica" pitchFamily="2" charset="0"/>
                  </a:rPr>
                  <a:t>Tag-and-probe</a:t>
                </a:r>
                <a:r>
                  <a:rPr lang="en-GB" sz="1400" b="1" dirty="0">
                    <a:solidFill>
                      <a:srgbClr val="C00000"/>
                    </a:solidFill>
                    <a:latin typeface="Helvetica" pitchFamily="2" charset="0"/>
                  </a:rPr>
                  <a:t> </a:t>
                </a:r>
                <a:r>
                  <a:rPr lang="en-GB" sz="1400" dirty="0">
                    <a:latin typeface="Helvetica" pitchFamily="2" charset="0"/>
                  </a:rPr>
                  <a:t>method on two back-to-back clusters</a:t>
                </a:r>
              </a:p>
              <a:p>
                <a:pPr marL="741600" lvl="3" indent="-284400">
                  <a:buFont typeface="Wingdings" pitchFamily="2" charset="2"/>
                  <a:buChar char="§"/>
                </a:pPr>
                <a:r>
                  <a:rPr lang="en-GB" sz="1400" dirty="0">
                    <a:latin typeface="Helvetica" pitchFamily="2" charset="0"/>
                  </a:rPr>
                  <a:t>Exploit energy-angle correlation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GB" sz="14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sz="1400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  <m:sub>
                        <m:r>
                          <a:rPr lang="en-GB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GB" sz="14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400" i="1" dirty="0">
                  <a:latin typeface="Cambria Math" panose="02040503050406030204" pitchFamily="18" charset="0"/>
                </a:endParaRPr>
              </a:p>
              <a:p>
                <a:pPr marL="741600" lvl="3" indent="-284400">
                  <a:buFont typeface="Wingdings" pitchFamily="2" charset="2"/>
                  <a:buChar char="§"/>
                </a:pPr>
                <a:r>
                  <a:rPr lang="en-GB" sz="1400" dirty="0">
                    <a:latin typeface="Helvetica" pitchFamily="2" charset="0"/>
                  </a:rPr>
                  <a:t>Count tag photons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1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sz="1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GB" sz="1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sz="1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1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  <m:sub>
                        <m:r>
                          <a:rPr lang="en-GB" sz="1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GB" sz="1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GB" sz="1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GB" sz="1400" dirty="0">
                  <a:latin typeface="Helvetica" pitchFamily="2" charset="0"/>
                </a:endParaRPr>
              </a:p>
              <a:p>
                <a:pPr marL="741600" lvl="3" indent="-284400">
                  <a:buFont typeface="Wingdings" pitchFamily="2" charset="2"/>
                  <a:buChar char="§"/>
                </a:pPr>
                <a:r>
                  <a:rPr lang="en-GB" sz="1400" dirty="0">
                    <a:latin typeface="Helvetica" pitchFamily="2" charset="0"/>
                  </a:rPr>
                  <a:t>Match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1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sz="1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1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z="1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𝑏𝑒𝑎𝑚</m:t>
                        </m:r>
                      </m:sub>
                    </m:sSub>
                  </m:oMath>
                </a14:m>
                <a:r>
                  <a:rPr lang="en-GB" sz="1400" dirty="0"/>
                  <a:t> </a:t>
                </a:r>
                <a:r>
                  <a:rPr lang="en-GB" sz="1400" dirty="0">
                    <a:latin typeface="Helvetica" pitchFamily="2" charset="0"/>
                  </a:rPr>
                  <a:t>and count probes</a:t>
                </a:r>
              </a:p>
              <a:p>
                <a:pPr marL="284400" lvl="1" indent="-284400">
                  <a:buFont typeface="Wingdings" pitchFamily="2" charset="2"/>
                  <a:buChar char="§"/>
                </a:pPr>
                <a:r>
                  <a:rPr lang="en-GB" sz="1400" dirty="0">
                    <a:latin typeface="Helvetica" pitchFamily="2" charset="0"/>
                  </a:rPr>
                  <a:t>Single photons selection</a:t>
                </a:r>
              </a:p>
              <a:p>
                <a:pPr marL="741600" lvl="3" indent="-284400">
                  <a:buFont typeface="Wingdings" pitchFamily="2" charset="2"/>
                  <a:buChar char="§"/>
                </a:pPr>
                <a:r>
                  <a:rPr lang="en-GB" sz="1400" dirty="0">
                    <a:latin typeface="Helvetica" pitchFamily="2" charset="0"/>
                  </a:rPr>
                  <a:t>Subtract background from </a:t>
                </a:r>
                <a:r>
                  <a:rPr lang="en-GB" sz="1400" b="1" dirty="0">
                    <a:latin typeface="Helvetica" pitchFamily="2" charset="0"/>
                  </a:rPr>
                  <a:t>no target</a:t>
                </a:r>
                <a:r>
                  <a:rPr lang="en-GB" sz="1400" dirty="0">
                    <a:latin typeface="Helvetica" pitchFamily="2" charset="0"/>
                  </a:rPr>
                  <a:t> runs</a:t>
                </a:r>
              </a:p>
              <a:p>
                <a:pPr marL="741600" lvl="3" indent="-28440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sz="1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GB" sz="1400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sz="1400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  <m:sub>
                        <m:r>
                          <a:rPr lang="en-GB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GB" sz="1400" i="1" dirty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GB" sz="1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sz="14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𝑚𝑖𝑠𝑠</m:t>
                        </m:r>
                      </m:sub>
                      <m:sup>
                        <m:r>
                          <a:rPr lang="en-US" sz="1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GB" sz="1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GB" sz="1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Rettangolo 104">
                <a:extLst>
                  <a:ext uri="{FF2B5EF4-FFF2-40B4-BE49-F238E27FC236}">
                    <a16:creationId xmlns:a16="http://schemas.microsoft.com/office/drawing/2014/main" id="{4C6F73FB-AF4D-F845-8ECE-6650CB775F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768736"/>
                <a:ext cx="4916718" cy="1669175"/>
              </a:xfrm>
              <a:prstGeom prst="rect">
                <a:avLst/>
              </a:prstGeom>
              <a:blipFill>
                <a:blip r:embed="rId6"/>
                <a:stretch>
                  <a:fillRect l="-258" t="-758" b="-15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ttangolo 106">
            <a:extLst>
              <a:ext uri="{FF2B5EF4-FFF2-40B4-BE49-F238E27FC236}">
                <a16:creationId xmlns:a16="http://schemas.microsoft.com/office/drawing/2014/main" id="{65BD755C-B370-884E-B34E-D1BFD92C68ED}"/>
              </a:ext>
            </a:extLst>
          </p:cNvPr>
          <p:cNvSpPr/>
          <p:nvPr/>
        </p:nvSpPr>
        <p:spPr>
          <a:xfrm>
            <a:off x="6113669" y="4428304"/>
            <a:ext cx="17684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Helvetica" pitchFamily="2" charset="0"/>
              </a:rPr>
              <a:t>Single photon selection</a:t>
            </a:r>
            <a:endParaRPr lang="it-IT" sz="1200" dirty="0"/>
          </a:p>
        </p:txBody>
      </p:sp>
      <p:pic>
        <p:nvPicPr>
          <p:cNvPr id="15" name="Immagine 24">
            <a:extLst>
              <a:ext uri="{FF2B5EF4-FFF2-40B4-BE49-F238E27FC236}">
                <a16:creationId xmlns:a16="http://schemas.microsoft.com/office/drawing/2014/main" id="{384995AA-48F4-FB49-849A-C1FFEDAB3B2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2462" y="1569378"/>
            <a:ext cx="2112166" cy="194384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A66329D-477C-F847-A82F-1201C3520F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9833" y="2405350"/>
            <a:ext cx="2278533" cy="1571765"/>
          </a:xfrm>
          <a:prstGeom prst="rect">
            <a:avLst/>
          </a:prstGeom>
        </p:spPr>
      </p:pic>
      <p:pic>
        <p:nvPicPr>
          <p:cNvPr id="17" name="Immagine 21">
            <a:extLst>
              <a:ext uri="{FF2B5EF4-FFF2-40B4-BE49-F238E27FC236}">
                <a16:creationId xmlns:a16="http://schemas.microsoft.com/office/drawing/2014/main" id="{68EC1728-DDAE-604B-A6B5-BAB72D60AE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7107" y="954236"/>
            <a:ext cx="2306637" cy="142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76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FF348-18D5-3343-B7DA-A36631E26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PADME </a:t>
            </a:r>
            <a:r>
              <a:rPr lang="en-GB" dirty="0">
                <a:latin typeface="Symbol" pitchFamily="2" charset="2"/>
              </a:rPr>
              <a:t>s</a:t>
            </a:r>
            <a:r>
              <a:rPr lang="en-GB" dirty="0"/>
              <a:t>(</a:t>
            </a:r>
            <a:r>
              <a:rPr lang="en-GB" sz="3600" dirty="0" err="1"/>
              <a:t>e</a:t>
            </a:r>
            <a:r>
              <a:rPr lang="en-GB" sz="3600" baseline="30000" dirty="0" err="1"/>
              <a:t>+</a:t>
            </a:r>
            <a:r>
              <a:rPr lang="en-GB" sz="3600" dirty="0" err="1"/>
              <a:t>e</a:t>
            </a:r>
            <a:r>
              <a:rPr lang="en-GB" sz="3600" baseline="30000" dirty="0">
                <a:latin typeface="Symbol" pitchFamily="2" charset="2"/>
              </a:rPr>
              <a:t>-</a:t>
            </a:r>
            <a:r>
              <a:rPr lang="en-GB" sz="3600" dirty="0">
                <a:latin typeface="Symbol" pitchFamily="2" charset="2"/>
              </a:rPr>
              <a:t>-&gt;gg</a:t>
            </a:r>
            <a:r>
              <a:rPr lang="en-GB" dirty="0">
                <a:latin typeface="Symbol" pitchFamily="2" charset="2"/>
              </a:rPr>
              <a:t>)</a:t>
            </a:r>
            <a:r>
              <a:rPr lang="en-GB" dirty="0">
                <a:latin typeface="+mn-lt"/>
              </a:rPr>
              <a:t> results</a:t>
            </a:r>
            <a:r>
              <a:rPr lang="en-GB" dirty="0">
                <a:latin typeface="Symbol" pitchFamily="2" charset="2"/>
              </a:rPr>
              <a:t> 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F9C61B-55D0-1344-81EF-DA239B9F344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572491" y="6625070"/>
            <a:ext cx="7217402" cy="288925"/>
          </a:xfrm>
        </p:spPr>
        <p:txBody>
          <a:bodyPr/>
          <a:lstStyle/>
          <a:p>
            <a:r>
              <a:rPr lang="en-US"/>
              <a:t>Mauro Raggi, Sapienza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642690-50FE-3847-BD63-43606A3A1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6</a:t>
            </a:fld>
            <a:endParaRPr lang="en-US"/>
          </a:p>
        </p:txBody>
      </p:sp>
      <p:pic>
        <p:nvPicPr>
          <p:cNvPr id="12" name="Immagine 16">
            <a:extLst>
              <a:ext uri="{FF2B5EF4-FFF2-40B4-BE49-F238E27FC236}">
                <a16:creationId xmlns:a16="http://schemas.microsoft.com/office/drawing/2014/main" id="{D95ED424-0594-4145-B725-1E6F79F98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198" y="5185418"/>
            <a:ext cx="2183613" cy="1523790"/>
          </a:xfrm>
          <a:prstGeom prst="rect">
            <a:avLst/>
          </a:prstGeom>
        </p:spPr>
      </p:pic>
      <p:pic>
        <p:nvPicPr>
          <p:cNvPr id="13" name="Immagine 19">
            <a:extLst>
              <a:ext uri="{FF2B5EF4-FFF2-40B4-BE49-F238E27FC236}">
                <a16:creationId xmlns:a16="http://schemas.microsoft.com/office/drawing/2014/main" id="{D172EDD2-3B28-1645-8154-54CBE1FBA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660" y="5156862"/>
            <a:ext cx="2235475" cy="1506567"/>
          </a:xfrm>
          <a:prstGeom prst="rect">
            <a:avLst/>
          </a:prstGeom>
        </p:spPr>
      </p:pic>
      <p:pic>
        <p:nvPicPr>
          <p:cNvPr id="14" name="Immagine 30">
            <a:extLst>
              <a:ext uri="{FF2B5EF4-FFF2-40B4-BE49-F238E27FC236}">
                <a16:creationId xmlns:a16="http://schemas.microsoft.com/office/drawing/2014/main" id="{6F8675EA-B457-EA47-B914-2EB284F93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764" y="920156"/>
            <a:ext cx="4097403" cy="3808597"/>
          </a:xfrm>
          <a:prstGeom prst="rect">
            <a:avLst/>
          </a:prstGeom>
        </p:spPr>
      </p:pic>
      <p:sp>
        <p:nvSpPr>
          <p:cNvPr id="20" name="CasellaDiTesto 3">
            <a:extLst>
              <a:ext uri="{FF2B5EF4-FFF2-40B4-BE49-F238E27FC236}">
                <a16:creationId xmlns:a16="http://schemas.microsoft.com/office/drawing/2014/main" id="{978D1798-C34B-7E46-A2E4-A6D36BCEC17B}"/>
              </a:ext>
            </a:extLst>
          </p:cNvPr>
          <p:cNvSpPr txBox="1"/>
          <p:nvPr/>
        </p:nvSpPr>
        <p:spPr>
          <a:xfrm>
            <a:off x="-3845" y="1656084"/>
            <a:ext cx="3863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Full details, see talk by </a:t>
            </a:r>
            <a:r>
              <a:rPr lang="en-GB" sz="1200" b="1" dirty="0"/>
              <a:t>I. </a:t>
            </a:r>
            <a:r>
              <a:rPr lang="en-GB" sz="1200" b="1" dirty="0" err="1"/>
              <a:t>Oceano</a:t>
            </a:r>
            <a:r>
              <a:rPr lang="en-GB" sz="1200" b="1" dirty="0"/>
              <a:t> </a:t>
            </a:r>
            <a:r>
              <a:rPr lang="en-GB" sz="1200" dirty="0"/>
              <a:t>at </a:t>
            </a:r>
            <a:r>
              <a:rPr lang="en-GB" sz="1200" dirty="0" err="1"/>
              <a:t>Moriond</a:t>
            </a:r>
            <a:r>
              <a:rPr lang="en-GB" sz="1200" dirty="0"/>
              <a:t> 2022</a:t>
            </a:r>
          </a:p>
        </p:txBody>
      </p:sp>
      <p:pic>
        <p:nvPicPr>
          <p:cNvPr id="21" name="Immagine 5">
            <a:extLst>
              <a:ext uri="{FF2B5EF4-FFF2-40B4-BE49-F238E27FC236}">
                <a16:creationId xmlns:a16="http://schemas.microsoft.com/office/drawing/2014/main" id="{3350CDDC-CC8F-DF44-840E-171FD59A74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9" t="9510" b="-1"/>
          <a:stretch/>
        </p:blipFill>
        <p:spPr>
          <a:xfrm>
            <a:off x="-4394" y="1291851"/>
            <a:ext cx="5139753" cy="3770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DA1ECB4-450F-B04B-B76E-60C369DF20B3}"/>
              </a:ext>
            </a:extLst>
          </p:cNvPr>
          <p:cNvSpPr txBox="1"/>
          <p:nvPr/>
        </p:nvSpPr>
        <p:spPr>
          <a:xfrm>
            <a:off x="9218" y="1904607"/>
            <a:ext cx="38635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hlinkClick r:id="rId6"/>
              </a:rPr>
              <a:t>https://moriond.in2p3.fr/2022/EW/slides/3/2/5_IOceano.pdf</a:t>
            </a:r>
            <a:endParaRPr lang="en-GB" sz="1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AB95AE-5DF1-2C4C-B86E-6DB88F7A887B}"/>
              </a:ext>
            </a:extLst>
          </p:cNvPr>
          <p:cNvSpPr txBox="1"/>
          <p:nvPr/>
        </p:nvSpPr>
        <p:spPr>
          <a:xfrm>
            <a:off x="7581" y="931710"/>
            <a:ext cx="430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PADME 2020 (10% of 2020 data set)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29DE1C-7C83-F941-AED8-40D07E72CFF5}"/>
              </a:ext>
            </a:extLst>
          </p:cNvPr>
          <p:cNvSpPr/>
          <p:nvPr/>
        </p:nvSpPr>
        <p:spPr>
          <a:xfrm>
            <a:off x="6858000" y="1933083"/>
            <a:ext cx="627017" cy="43129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11603C8-CBDF-DF48-861B-A281E104B65B}"/>
              </a:ext>
            </a:extLst>
          </p:cNvPr>
          <p:cNvSpPr/>
          <p:nvPr/>
        </p:nvSpPr>
        <p:spPr>
          <a:xfrm>
            <a:off x="6907921" y="3935281"/>
            <a:ext cx="265915" cy="32403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ttangolo 104">
            <a:extLst>
              <a:ext uri="{FF2B5EF4-FFF2-40B4-BE49-F238E27FC236}">
                <a16:creationId xmlns:a16="http://schemas.microsoft.com/office/drawing/2014/main" id="{39CCA9E7-159B-DE4A-9749-B11F20A5AA14}"/>
              </a:ext>
            </a:extLst>
          </p:cNvPr>
          <p:cNvSpPr/>
          <p:nvPr/>
        </p:nvSpPr>
        <p:spPr>
          <a:xfrm>
            <a:off x="-3845" y="3110936"/>
            <a:ext cx="4729659" cy="11695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180975" lvl="1" indent="-180975">
              <a:buFont typeface="Wingdings" pitchFamily="2" charset="2"/>
              <a:buChar char="§"/>
            </a:pPr>
            <a:r>
              <a:rPr lang="en-GB" sz="1400" b="1" dirty="0">
                <a:solidFill>
                  <a:srgbClr val="800000"/>
                </a:solidFill>
              </a:rPr>
              <a:t>First direct measurement </a:t>
            </a:r>
            <a:r>
              <a:rPr lang="en-GB" sz="1400" dirty="0"/>
              <a:t>of </a:t>
            </a:r>
            <a:r>
              <a:rPr lang="en-GB" sz="1400" dirty="0" err="1"/>
              <a:t>e</a:t>
            </a:r>
            <a:r>
              <a:rPr lang="en-GB" sz="1400" baseline="30000" dirty="0" err="1"/>
              <a:t>+</a:t>
            </a:r>
            <a:r>
              <a:rPr lang="en-GB" sz="1400" dirty="0" err="1"/>
              <a:t>e</a:t>
            </a:r>
            <a:r>
              <a:rPr lang="en-GB" sz="1400" baseline="30000" dirty="0"/>
              <a:t>-</a:t>
            </a:r>
            <a:r>
              <a:rPr lang="en-GB" sz="1400" dirty="0"/>
              <a:t> </a:t>
            </a:r>
            <a:r>
              <a:rPr lang="en-GB" sz="1400" dirty="0">
                <a:latin typeface="Symbol" pitchFamily="2" charset="2"/>
              </a:rPr>
              <a:t>-&gt; gg</a:t>
            </a:r>
            <a:r>
              <a:rPr lang="en-GB" sz="1400" dirty="0"/>
              <a:t> below 1 GeV </a:t>
            </a:r>
          </a:p>
          <a:p>
            <a:pPr marL="180975" lvl="1" indent="-180975">
              <a:buFont typeface="Wingdings" pitchFamily="2" charset="2"/>
              <a:buChar char="§"/>
            </a:pPr>
            <a:r>
              <a:rPr lang="en-GB" sz="1400" dirty="0"/>
              <a:t>Both </a:t>
            </a:r>
            <a:r>
              <a:rPr lang="en-GB" sz="1400" b="1" dirty="0">
                <a:solidFill>
                  <a:srgbClr val="0003FA"/>
                </a:solidFill>
              </a:rPr>
              <a:t>Gilbert ‘53 </a:t>
            </a:r>
            <a:r>
              <a:rPr lang="en-GB" sz="1400" dirty="0"/>
              <a:t>and </a:t>
            </a:r>
            <a:r>
              <a:rPr lang="en-GB" sz="1400" b="1" dirty="0">
                <a:solidFill>
                  <a:srgbClr val="FFC000"/>
                </a:solidFill>
              </a:rPr>
              <a:t>Malamud ’63 </a:t>
            </a:r>
            <a:r>
              <a:rPr lang="en-GB" sz="1400" dirty="0"/>
              <a:t>measure e</a:t>
            </a:r>
            <a:r>
              <a:rPr lang="en-GB" sz="1400" baseline="30000" dirty="0"/>
              <a:t>+ </a:t>
            </a:r>
            <a:r>
              <a:rPr lang="en-GB" sz="1400" dirty="0"/>
              <a:t>disappearance rates</a:t>
            </a:r>
          </a:p>
          <a:p>
            <a:pPr marL="180975" lvl="1" indent="-180975">
              <a:buFont typeface="Wingdings" pitchFamily="2" charset="2"/>
              <a:buChar char="§"/>
            </a:pPr>
            <a:r>
              <a:rPr lang="en-GB" sz="1400" dirty="0"/>
              <a:t>Error dominated by luminosity measurement large room for improving.</a:t>
            </a:r>
          </a:p>
        </p:txBody>
      </p:sp>
      <p:sp>
        <p:nvSpPr>
          <p:cNvPr id="31" name="CasellaDiTesto 59">
            <a:extLst>
              <a:ext uri="{FF2B5EF4-FFF2-40B4-BE49-F238E27FC236}">
                <a16:creationId xmlns:a16="http://schemas.microsoft.com/office/drawing/2014/main" id="{57892374-B3C4-1C42-ACDE-D6BCB62F68D3}"/>
              </a:ext>
            </a:extLst>
          </p:cNvPr>
          <p:cNvSpPr txBox="1"/>
          <p:nvPr/>
        </p:nvSpPr>
        <p:spPr>
          <a:xfrm>
            <a:off x="1" y="4493877"/>
            <a:ext cx="472966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GB" sz="1400" dirty="0"/>
              <a:t>Can constrain ALPs with both </a:t>
            </a:r>
            <a:r>
              <a:rPr lang="en-GB" sz="1400" dirty="0" err="1"/>
              <a:t>g</a:t>
            </a:r>
            <a:r>
              <a:rPr lang="en-GB" sz="1400" baseline="-25000" dirty="0" err="1"/>
              <a:t>e</a:t>
            </a:r>
            <a:r>
              <a:rPr lang="en-GB" sz="1400" dirty="0"/>
              <a:t> and g</a:t>
            </a:r>
            <a:r>
              <a:rPr lang="en-GB" sz="1400" baseline="-25000" dirty="0">
                <a:latin typeface="Symbol" pitchFamily="2" charset="2"/>
              </a:rPr>
              <a:t>g</a:t>
            </a:r>
            <a:r>
              <a:rPr lang="en-GB" sz="1400" dirty="0"/>
              <a:t> couplings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400" dirty="0"/>
              <a:t>Including X17 with </a:t>
            </a:r>
            <a:r>
              <a:rPr lang="en-GB" sz="1400" dirty="0" err="1"/>
              <a:t>g</a:t>
            </a:r>
            <a:r>
              <a:rPr lang="en-GB" sz="1400" baseline="-25000" dirty="0" err="1"/>
              <a:t>ae</a:t>
            </a:r>
            <a:r>
              <a:rPr lang="en-GB" sz="1400" dirty="0"/>
              <a:t> and g</a:t>
            </a:r>
            <a:r>
              <a:rPr lang="en-GB" sz="1400" baseline="-25000" dirty="0"/>
              <a:t>a</a:t>
            </a:r>
            <a:r>
              <a:rPr lang="en-GB" sz="1400" baseline="-25000" dirty="0">
                <a:latin typeface="Symbol" pitchFamily="2" charset="2"/>
              </a:rPr>
              <a:t>g</a:t>
            </a:r>
            <a:r>
              <a:rPr lang="en-GB" sz="1400" dirty="0"/>
              <a:t> couplings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6B23E8-2B90-1C44-9470-3D3A93B1705A}"/>
              </a:ext>
            </a:extLst>
          </p:cNvPr>
          <p:cNvSpPr txBox="1"/>
          <p:nvPr/>
        </p:nvSpPr>
        <p:spPr>
          <a:xfrm>
            <a:off x="1154726" y="6240315"/>
            <a:ext cx="20479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0" i="1" dirty="0">
                <a:effectLst/>
                <a:latin typeface="-apple-system"/>
              </a:rPr>
              <a:t>JHEP</a:t>
            </a:r>
            <a:r>
              <a:rPr lang="en-GB" sz="1400" b="0" i="0" dirty="0">
                <a:effectLst/>
                <a:latin typeface="-apple-system"/>
              </a:rPr>
              <a:t> 06 (2021) 009</a:t>
            </a:r>
            <a:endParaRPr lang="en-GB" sz="1400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856F5E7-480B-9D41-A92B-96047FCF0113}"/>
              </a:ext>
            </a:extLst>
          </p:cNvPr>
          <p:cNvGrpSpPr/>
          <p:nvPr/>
        </p:nvGrpSpPr>
        <p:grpSpPr>
          <a:xfrm>
            <a:off x="1221468" y="5016255"/>
            <a:ext cx="2261117" cy="1354615"/>
            <a:chOff x="1168308" y="4346393"/>
            <a:chExt cx="2261117" cy="1354615"/>
          </a:xfrm>
        </p:grpSpPr>
        <p:pic>
          <p:nvPicPr>
            <p:cNvPr id="30" name="Picture 29" descr="Shape&#10;&#10;Description automatically generated">
              <a:extLst>
                <a:ext uri="{FF2B5EF4-FFF2-40B4-BE49-F238E27FC236}">
                  <a16:creationId xmlns:a16="http://schemas.microsoft.com/office/drawing/2014/main" id="{6F3498D2-D59D-2046-8E79-2B840B31E9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479" t="6533" r="8638" b="4707"/>
            <a:stretch/>
          </p:blipFill>
          <p:spPr>
            <a:xfrm>
              <a:off x="1168308" y="4540850"/>
              <a:ext cx="2047935" cy="112563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5759C1A-D1B7-5C44-84B7-5D00D8EBA07A}"/>
                </a:ext>
              </a:extLst>
            </p:cNvPr>
            <p:cNvSpPr txBox="1"/>
            <p:nvPr/>
          </p:nvSpPr>
          <p:spPr>
            <a:xfrm>
              <a:off x="1176068" y="4346393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</a:t>
              </a:r>
              <a:r>
                <a:rPr lang="en-GB" baseline="30000" dirty="0"/>
                <a:t>+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DF8EDF3-E6CE-AD4C-8072-E828F7BC0446}"/>
                </a:ext>
              </a:extLst>
            </p:cNvPr>
            <p:cNvSpPr txBox="1"/>
            <p:nvPr/>
          </p:nvSpPr>
          <p:spPr>
            <a:xfrm>
              <a:off x="1279901" y="5330614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</a:t>
              </a:r>
              <a:r>
                <a:rPr lang="en-GB" baseline="30000" dirty="0">
                  <a:latin typeface="Symbol" pitchFamily="2" charset="2"/>
                </a:rPr>
                <a:t>-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D244BAA-EBD7-E340-ACB1-F96F35F851D0}"/>
                </a:ext>
              </a:extLst>
            </p:cNvPr>
            <p:cNvSpPr txBox="1"/>
            <p:nvPr/>
          </p:nvSpPr>
          <p:spPr>
            <a:xfrm>
              <a:off x="3125373" y="4392467"/>
              <a:ext cx="279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Symbol" pitchFamily="2" charset="2"/>
                </a:rPr>
                <a:t>g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AE16DE4-C2DB-BF46-8538-3D3FC7B949FF}"/>
                </a:ext>
              </a:extLst>
            </p:cNvPr>
            <p:cNvSpPr txBox="1"/>
            <p:nvPr/>
          </p:nvSpPr>
          <p:spPr>
            <a:xfrm>
              <a:off x="3150181" y="5331676"/>
              <a:ext cx="279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Symbol" pitchFamily="2" charset="2"/>
                </a:rPr>
                <a:t>g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8611C86-526D-B540-9CCF-426F9EF9DB16}"/>
                </a:ext>
              </a:extLst>
            </p:cNvPr>
            <p:cNvSpPr txBox="1"/>
            <p:nvPr/>
          </p:nvSpPr>
          <p:spPr>
            <a:xfrm>
              <a:off x="1900634" y="4714144"/>
              <a:ext cx="367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Lucida Handwriting" panose="03010101010101010101" pitchFamily="66" charset="77"/>
                </a:rPr>
                <a:t>a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3139263-A538-A44A-9982-25E8980C4CF3}"/>
                </a:ext>
              </a:extLst>
            </p:cNvPr>
            <p:cNvSpPr txBox="1"/>
            <p:nvPr/>
          </p:nvSpPr>
          <p:spPr>
            <a:xfrm>
              <a:off x="1548654" y="5002334"/>
              <a:ext cx="61548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 err="1"/>
                <a:t>g</a:t>
              </a:r>
              <a:r>
                <a:rPr lang="en-GB" sz="1400" baseline="-25000" dirty="0" err="1"/>
                <a:t>ae</a:t>
              </a:r>
              <a:endParaRPr lang="en-GB" sz="14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71DBC0D-00E2-C346-AFAA-F829C5112AF2}"/>
                </a:ext>
              </a:extLst>
            </p:cNvPr>
            <p:cNvSpPr txBox="1"/>
            <p:nvPr/>
          </p:nvSpPr>
          <p:spPr>
            <a:xfrm>
              <a:off x="2333172" y="5005876"/>
              <a:ext cx="52631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/>
                <a:t>g</a:t>
              </a:r>
              <a:r>
                <a:rPr lang="en-GB" sz="1400" baseline="-25000" dirty="0"/>
                <a:t>a</a:t>
              </a:r>
              <a:r>
                <a:rPr lang="en-GB" sz="1400" baseline="-25000" dirty="0">
                  <a:latin typeface="Symbol" pitchFamily="2" charset="2"/>
                </a:rPr>
                <a:t>g</a:t>
              </a:r>
              <a:endParaRPr lang="en-GB" sz="1400" dirty="0"/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0183D918-C0AE-A940-90B7-359F0AE047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394" y="2555457"/>
            <a:ext cx="4625466" cy="237611"/>
          </a:xfrm>
          <a:prstGeom prst="rect">
            <a:avLst/>
          </a:prstGeom>
        </p:spPr>
      </p:pic>
      <p:sp>
        <p:nvSpPr>
          <p:cNvPr id="49" name="CasellaDiTesto 59">
            <a:extLst>
              <a:ext uri="{FF2B5EF4-FFF2-40B4-BE49-F238E27FC236}">
                <a16:creationId xmlns:a16="http://schemas.microsoft.com/office/drawing/2014/main" id="{AA99CC31-DA69-4444-9A3B-7B30D5FAE552}"/>
              </a:ext>
            </a:extLst>
          </p:cNvPr>
          <p:cNvSpPr txBox="1"/>
          <p:nvPr/>
        </p:nvSpPr>
        <p:spPr>
          <a:xfrm>
            <a:off x="-3326" y="2211278"/>
            <a:ext cx="4575326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good agreement with NLO QED prediction: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1BA20E-6C33-524F-98EB-EDEAF8FCE76C}"/>
              </a:ext>
            </a:extLst>
          </p:cNvPr>
          <p:cNvSpPr txBox="1"/>
          <p:nvPr/>
        </p:nvSpPr>
        <p:spPr>
          <a:xfrm>
            <a:off x="4837662" y="4674610"/>
            <a:ext cx="43063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hlinkClick r:id="rId9"/>
              </a:rPr>
              <a:t>https://arxiv.org/abs/2210.14603</a:t>
            </a:r>
            <a:br>
              <a:rPr lang="en-GB" sz="1400" dirty="0"/>
            </a:br>
            <a:r>
              <a:rPr lang="en-GB" sz="1400" dirty="0"/>
              <a:t>Submitted to PRD</a:t>
            </a:r>
          </a:p>
        </p:txBody>
      </p:sp>
    </p:spTree>
    <p:extLst>
      <p:ext uri="{BB962C8B-B14F-4D97-AF65-F5344CB8AC3E}">
        <p14:creationId xmlns:p14="http://schemas.microsoft.com/office/powerpoint/2010/main" val="2056106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E460E80-2606-CC43-B574-8947DA9FAA8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 to invisible signature Run II analysis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E460E80-2606-CC43-B574-8947DA9FAA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95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006F5F-A9E6-584A-92EA-EE69E3B4AD7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572491" y="6625070"/>
            <a:ext cx="7217402" cy="288925"/>
          </a:xfrm>
        </p:spPr>
        <p:txBody>
          <a:bodyPr/>
          <a:lstStyle/>
          <a:p>
            <a:r>
              <a:rPr lang="en-US"/>
              <a:t>Mauro Raggi, Sapienza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7A3F2-F6B0-E848-BD46-24AAB2A78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7</a:t>
            </a:fld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E30D706-7C09-AB46-8C5D-F75674DE9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9" y="1282954"/>
            <a:ext cx="3955467" cy="1995083"/>
          </a:xfrm>
          <a:prstGeom prst="rect">
            <a:avLst/>
          </a:prstGeom>
        </p:spPr>
      </p:pic>
      <p:pic>
        <p:nvPicPr>
          <p:cNvPr id="7" name="Immagine 9">
            <a:extLst>
              <a:ext uri="{FF2B5EF4-FFF2-40B4-BE49-F238E27FC236}">
                <a16:creationId xmlns:a16="http://schemas.microsoft.com/office/drawing/2014/main" id="{26530597-281D-8F4C-9D25-2ECB5B26B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427" y="1259516"/>
            <a:ext cx="2641709" cy="1458855"/>
          </a:xfrm>
          <a:prstGeom prst="rect">
            <a:avLst/>
          </a:prstGeom>
        </p:spPr>
      </p:pic>
      <p:pic>
        <p:nvPicPr>
          <p:cNvPr id="8" name="Immagine 14">
            <a:extLst>
              <a:ext uri="{FF2B5EF4-FFF2-40B4-BE49-F238E27FC236}">
                <a16:creationId xmlns:a16="http://schemas.microsoft.com/office/drawing/2014/main" id="{736B6F68-97C3-B34C-892D-20F1013A2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0386" y="2812666"/>
            <a:ext cx="3556000" cy="1803400"/>
          </a:xfrm>
          <a:prstGeom prst="rect">
            <a:avLst/>
          </a:prstGeom>
        </p:spPr>
      </p:pic>
      <p:pic>
        <p:nvPicPr>
          <p:cNvPr id="9" name="Immagine 19">
            <a:extLst>
              <a:ext uri="{FF2B5EF4-FFF2-40B4-BE49-F238E27FC236}">
                <a16:creationId xmlns:a16="http://schemas.microsoft.com/office/drawing/2014/main" id="{5A4F8DEA-6D9F-8646-B1CF-0C2544D965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76" y="4262737"/>
            <a:ext cx="2714571" cy="21037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21">
                <a:extLst>
                  <a:ext uri="{FF2B5EF4-FFF2-40B4-BE49-F238E27FC236}">
                    <a16:creationId xmlns:a16="http://schemas.microsoft.com/office/drawing/2014/main" id="{7D6089C4-EF4A-F941-A4F5-5FE695B5E71D}"/>
                  </a:ext>
                </a:extLst>
              </p:cNvPr>
              <p:cNvSpPr txBox="1"/>
              <p:nvPr/>
            </p:nvSpPr>
            <p:spPr>
              <a:xfrm>
                <a:off x="14935" y="3476343"/>
                <a:ext cx="4110498" cy="627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/>
                  <a:t>Knowing the beam momentum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bar>
                      </m:e>
                      <m:sub>
                        <m:sSup>
                          <m:sSupPr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GB" sz="1400" dirty="0"/>
                  <a:t>, compute: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1400" b="1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1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1400" b="1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𝒎𝒊𝒔𝒔</m:t>
                        </m:r>
                      </m:sub>
                      <m:sup>
                        <m:r>
                          <a:rPr lang="en-US" sz="1400" b="1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  <m:r>
                      <a:rPr lang="en-US" sz="1400" b="1" i="1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400" b="1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400" b="1" i="1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bar>
                              <m:barPr>
                                <m:ctrlPr>
                                  <a:rPr lang="en-US" sz="1400" b="1" i="1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sz="1400" b="1" i="1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</m:bar>
                          </m:e>
                          <m:sub>
                            <m:r>
                              <a:rPr lang="en-US" sz="1400" b="1" i="1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𝜸</m:t>
                            </m:r>
                          </m:sub>
                        </m:sSub>
                        <m:r>
                          <a:rPr lang="en-US" sz="1400" b="1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400" b="1" i="1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bar>
                              <m:barPr>
                                <m:ctrlPr>
                                  <a:rPr lang="en-US" sz="1400" b="1" i="1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sz="1400" b="1" i="1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</m:bar>
                          </m:e>
                          <m:sub>
                            <m:sSup>
                              <m:sSupPr>
                                <m:ctrlPr>
                                  <a:rPr lang="en-US" sz="1400" b="1" i="1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1" i="1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e>
                              <m:sup>
                                <m:r>
                                  <a:rPr lang="en-US" sz="1400" b="1" i="1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sub>
                        </m:sSub>
                        <m:r>
                          <a:rPr lang="en-US" sz="1400" b="1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400" b="1" i="1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bar>
                              <m:barPr>
                                <m:ctrlPr>
                                  <a:rPr lang="en-US" sz="1400" b="1" i="1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sz="1400" b="1" i="1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</m:bar>
                          </m:e>
                          <m:sub>
                            <m:sSup>
                              <m:sSupPr>
                                <m:ctrlPr>
                                  <a:rPr lang="en-US" sz="1400" b="1" i="1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1" i="1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e>
                              <m:sup>
                                <m:r>
                                  <a:rPr lang="en-US" sz="1400" b="1" i="1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sub>
                        </m:sSub>
                        <m:r>
                          <a:rPr lang="en-US" sz="1400" b="1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400" b="1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it-IT" sz="1400" b="1" dirty="0"/>
              </a:p>
            </p:txBody>
          </p:sp>
        </mc:Choice>
        <mc:Fallback xmlns="">
          <p:sp>
            <p:nvSpPr>
              <p:cNvPr id="10" name="CasellaDiTesto 21">
                <a:extLst>
                  <a:ext uri="{FF2B5EF4-FFF2-40B4-BE49-F238E27FC236}">
                    <a16:creationId xmlns:a16="http://schemas.microsoft.com/office/drawing/2014/main" id="{7D6089C4-EF4A-F941-A4F5-5FE695B5E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5" y="3476343"/>
                <a:ext cx="4110498" cy="627608"/>
              </a:xfrm>
              <a:prstGeom prst="rect">
                <a:avLst/>
              </a:prstGeom>
              <a:blipFill>
                <a:blip r:embed="rId7"/>
                <a:stretch>
                  <a:fillRect l="-308" t="-39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22">
                <a:extLst>
                  <a:ext uri="{FF2B5EF4-FFF2-40B4-BE49-F238E27FC236}">
                    <a16:creationId xmlns:a16="http://schemas.microsoft.com/office/drawing/2014/main" id="{2E081F52-1055-0A4D-AA7E-3979B9F4F34B}"/>
                  </a:ext>
                </a:extLst>
              </p:cNvPr>
              <p:cNvSpPr txBox="1"/>
              <p:nvPr/>
            </p:nvSpPr>
            <p:spPr>
              <a:xfrm>
                <a:off x="2590798" y="4601026"/>
                <a:ext cx="2344858" cy="1315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ea typeface="Cambria Math" panose="02040503050406030204" pitchFamily="18" charset="0"/>
                  </a:rPr>
                  <a:t>Normalize to </a:t>
                </a:r>
                <a14:m>
                  <m:oMath xmlns:m="http://schemas.openxmlformats.org/officeDocument/2006/math"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𝛾𝛾</m:t>
                    </m:r>
                  </m:oMath>
                </a14:m>
                <a:r>
                  <a:rPr lang="en-US" sz="1400" dirty="0">
                    <a:ea typeface="Cambria Math" panose="02040503050406030204" pitchFamily="18" charset="0"/>
                  </a:rPr>
                  <a:t> channel: 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𝛤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</m:d>
                        </m:num>
                        <m:den>
                          <m:r>
                            <a:rPr lang="el-G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𝛤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𝛾𝛾</m:t>
                              </m:r>
                            </m:e>
                          </m:d>
                        </m:den>
                      </m:f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</m:d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𝛾𝛾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𝐴𝑐𝑐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𝛾𝛾</m:t>
                              </m:r>
                            </m:e>
                          </m:d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𝐴𝑐𝑐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1400"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𝜀𝛿</m:t>
                      </m:r>
                    </m:oMath>
                  </m:oMathPara>
                </a14:m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asellaDiTesto 22">
                <a:extLst>
                  <a:ext uri="{FF2B5EF4-FFF2-40B4-BE49-F238E27FC236}">
                    <a16:creationId xmlns:a16="http://schemas.microsoft.com/office/drawing/2014/main" id="{2E081F52-1055-0A4D-AA7E-3979B9F4F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798" y="4601026"/>
                <a:ext cx="2344858" cy="1315617"/>
              </a:xfrm>
              <a:prstGeom prst="rect">
                <a:avLst/>
              </a:prstGeom>
              <a:blipFill>
                <a:blip r:embed="rId8"/>
                <a:stretch>
                  <a:fillRect l="-1081" t="-952" r="-3784" b="-19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25">
            <a:extLst>
              <a:ext uri="{FF2B5EF4-FFF2-40B4-BE49-F238E27FC236}">
                <a16:creationId xmlns:a16="http://schemas.microsoft.com/office/drawing/2014/main" id="{555D591D-3F6D-094D-913A-5A4817B7B651}"/>
              </a:ext>
            </a:extLst>
          </p:cNvPr>
          <p:cNvSpPr txBox="1"/>
          <p:nvPr/>
        </p:nvSpPr>
        <p:spPr>
          <a:xfrm>
            <a:off x="5501652" y="944245"/>
            <a:ext cx="336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800000"/>
                </a:solidFill>
              </a:rPr>
              <a:t>Background: Bremsstrahlung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26">
                <a:extLst>
                  <a:ext uri="{FF2B5EF4-FFF2-40B4-BE49-F238E27FC236}">
                    <a16:creationId xmlns:a16="http://schemas.microsoft.com/office/drawing/2014/main" id="{10476B3C-CA9D-474D-8DE4-77A5378635EF}"/>
                  </a:ext>
                </a:extLst>
              </p:cNvPr>
              <p:cNvSpPr txBox="1"/>
              <p:nvPr/>
            </p:nvSpPr>
            <p:spPr>
              <a:xfrm>
                <a:off x="5501652" y="2664646"/>
                <a:ext cx="29514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>
                    <a:solidFill>
                      <a:srgbClr val="800000"/>
                    </a:solidFill>
                  </a:rPr>
                  <a:t>Background: </a:t>
                </a:r>
                <a14:m>
                  <m:oMath xmlns:m="http://schemas.openxmlformats.org/officeDocument/2006/math">
                    <m:r>
                      <a:rPr lang="it-IT" b="1" i="1" dirty="0">
                        <a:solidFill>
                          <a:srgbClr val="8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𝜸𝜸</m:t>
                    </m:r>
                  </m:oMath>
                </a14:m>
                <a:r>
                  <a:rPr lang="it-IT" b="1" dirty="0">
                    <a:solidFill>
                      <a:srgbClr val="80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it-IT" b="1" i="1">
                        <a:solidFill>
                          <a:srgbClr val="8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𝜸𝜸𝜸</m:t>
                    </m:r>
                  </m:oMath>
                </a14:m>
                <a:endParaRPr lang="it-IT" b="1" dirty="0">
                  <a:solidFill>
                    <a:srgbClr val="800000"/>
                  </a:solidFill>
                </a:endParaRPr>
              </a:p>
            </p:txBody>
          </p:sp>
        </mc:Choice>
        <mc:Fallback xmlns="">
          <p:sp>
            <p:nvSpPr>
              <p:cNvPr id="13" name="CasellaDiTesto 26">
                <a:extLst>
                  <a:ext uri="{FF2B5EF4-FFF2-40B4-BE49-F238E27FC236}">
                    <a16:creationId xmlns:a16="http://schemas.microsoft.com/office/drawing/2014/main" id="{10476B3C-CA9D-474D-8DE4-77A5378635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652" y="2664646"/>
                <a:ext cx="2951449" cy="369332"/>
              </a:xfrm>
              <a:prstGeom prst="rect">
                <a:avLst/>
              </a:prstGeom>
              <a:blipFill>
                <a:blip r:embed="rId9"/>
                <a:stretch>
                  <a:fillRect l="-1717" t="-6452" b="-22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ttangolo 28">
            <a:extLst>
              <a:ext uri="{FF2B5EF4-FFF2-40B4-BE49-F238E27FC236}">
                <a16:creationId xmlns:a16="http://schemas.microsoft.com/office/drawing/2014/main" id="{8F61E22B-B779-EE45-9853-ABAB34103658}"/>
              </a:ext>
            </a:extLst>
          </p:cNvPr>
          <p:cNvSpPr/>
          <p:nvPr/>
        </p:nvSpPr>
        <p:spPr>
          <a:xfrm>
            <a:off x="1" y="944245"/>
            <a:ext cx="923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800000"/>
                </a:solidFill>
              </a:rPr>
              <a:t>Signal: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401151E-89BB-454D-8C31-7109785159DB}"/>
              </a:ext>
            </a:extLst>
          </p:cNvPr>
          <p:cNvGrpSpPr/>
          <p:nvPr/>
        </p:nvGrpSpPr>
        <p:grpSpPr>
          <a:xfrm>
            <a:off x="4976236" y="5270525"/>
            <a:ext cx="3913483" cy="1149446"/>
            <a:chOff x="4952486" y="5151771"/>
            <a:chExt cx="3913483" cy="1149446"/>
          </a:xfrm>
        </p:grpSpPr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58FE5CD4-258D-3D4A-821C-3F51E61CFBAF}"/>
                </a:ext>
              </a:extLst>
            </p:cNvPr>
            <p:cNvSpPr/>
            <p:nvPr/>
          </p:nvSpPr>
          <p:spPr>
            <a:xfrm rot="5400000">
              <a:off x="5351287" y="4887152"/>
              <a:ext cx="393967" cy="1191569"/>
            </a:xfrm>
            <a:prstGeom prst="arc">
              <a:avLst>
                <a:gd name="adj1" fmla="val 16386075"/>
                <a:gd name="adj2" fmla="val 0"/>
              </a:avLst>
            </a:prstGeom>
            <a:ln>
              <a:solidFill>
                <a:srgbClr val="0003FA"/>
              </a:solidFill>
              <a:head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944428B-EB66-394B-AAA1-030B567F553B}"/>
                </a:ext>
              </a:extLst>
            </p:cNvPr>
            <p:cNvGrpSpPr/>
            <p:nvPr/>
          </p:nvGrpSpPr>
          <p:grpSpPr>
            <a:xfrm>
              <a:off x="5338043" y="5151771"/>
              <a:ext cx="3527926" cy="1149446"/>
              <a:chOff x="5326823" y="5146161"/>
              <a:chExt cx="3527926" cy="1149446"/>
            </a:xfrm>
          </p:grpSpPr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680CD35-F8E5-AB42-BEAE-D51055FE2A54}"/>
                  </a:ext>
                </a:extLst>
              </p:cNvPr>
              <p:cNvSpPr/>
              <p:nvPr/>
            </p:nvSpPr>
            <p:spPr>
              <a:xfrm>
                <a:off x="6146313" y="5146161"/>
                <a:ext cx="1892965" cy="1074846"/>
              </a:xfrm>
              <a:prstGeom prst="roundRect">
                <a:avLst/>
              </a:prstGeom>
              <a:solidFill>
                <a:srgbClr val="DFEFDF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2268A63-A442-AB46-8219-CF58DCDE232E}"/>
                  </a:ext>
                </a:extLst>
              </p:cNvPr>
              <p:cNvCxnSpPr/>
              <p:nvPr/>
            </p:nvCxnSpPr>
            <p:spPr>
              <a:xfrm>
                <a:off x="6485860" y="6051982"/>
                <a:ext cx="1244010" cy="91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249FDA4-57E0-2E4F-9BA1-78253058DD79}"/>
                  </a:ext>
                </a:extLst>
              </p:cNvPr>
              <p:cNvCxnSpPr/>
              <p:nvPr/>
            </p:nvCxnSpPr>
            <p:spPr>
              <a:xfrm>
                <a:off x="6489402" y="5281903"/>
                <a:ext cx="1244010" cy="1785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E71914F-3EA9-6F42-8D6C-1DE1D7A755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9459" y="5566192"/>
                <a:ext cx="0" cy="230102"/>
              </a:xfrm>
              <a:prstGeom prst="line">
                <a:avLst/>
              </a:prstGeom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EDF16DC0-AC2F-4440-B824-4A5FDDFC0E82}"/>
                  </a:ext>
                </a:extLst>
              </p:cNvPr>
              <p:cNvSpPr/>
              <p:nvPr/>
            </p:nvSpPr>
            <p:spPr>
              <a:xfrm>
                <a:off x="8144540" y="5209953"/>
                <a:ext cx="308561" cy="1085654"/>
              </a:xfrm>
              <a:prstGeom prst="roundRect">
                <a:avLst/>
              </a:prstGeom>
              <a:solidFill>
                <a:srgbClr val="9BB5D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EC9F8A65-0A48-BA4F-9F7E-7F5C44F10172}"/>
                  </a:ext>
                </a:extLst>
              </p:cNvPr>
              <p:cNvSpPr/>
              <p:nvPr/>
            </p:nvSpPr>
            <p:spPr>
              <a:xfrm>
                <a:off x="8643998" y="5526654"/>
                <a:ext cx="210751" cy="345923"/>
              </a:xfrm>
              <a:prstGeom prst="roundRect">
                <a:avLst/>
              </a:prstGeom>
              <a:solidFill>
                <a:srgbClr val="9FC9DC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08F4409-AA5F-D342-9FB7-1C70E1DB7717}"/>
                  </a:ext>
                </a:extLst>
              </p:cNvPr>
              <p:cNvSpPr txBox="1"/>
              <p:nvPr/>
            </p:nvSpPr>
            <p:spPr>
              <a:xfrm>
                <a:off x="5326823" y="5356629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/>
                  <a:t>e</a:t>
                </a:r>
                <a:r>
                  <a:rPr lang="en-GB" b="1" baseline="30000" dirty="0"/>
                  <a:t>+</a:t>
                </a: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042A00F-DB2F-114E-A55C-491924DC0500}"/>
                  </a:ext>
                </a:extLst>
              </p:cNvPr>
              <p:cNvCxnSpPr/>
              <p:nvPr/>
            </p:nvCxnSpPr>
            <p:spPr>
              <a:xfrm>
                <a:off x="5639459" y="5530565"/>
                <a:ext cx="506854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DF7D1B2-E128-5D45-ABC1-D912B78A77F9}"/>
                  </a:ext>
                </a:extLst>
              </p:cNvPr>
              <p:cNvCxnSpPr/>
              <p:nvPr/>
            </p:nvCxnSpPr>
            <p:spPr>
              <a:xfrm>
                <a:off x="5643002" y="5821191"/>
                <a:ext cx="506854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Cloud 34">
                <a:extLst>
                  <a:ext uri="{FF2B5EF4-FFF2-40B4-BE49-F238E27FC236}">
                    <a16:creationId xmlns:a16="http://schemas.microsoft.com/office/drawing/2014/main" id="{14DF8A63-1702-8A4A-9AD2-9BAED2E7E93B}"/>
                  </a:ext>
                </a:extLst>
              </p:cNvPr>
              <p:cNvSpPr/>
              <p:nvPr/>
            </p:nvSpPr>
            <p:spPr>
              <a:xfrm>
                <a:off x="6069821" y="5463961"/>
                <a:ext cx="74234" cy="62693"/>
              </a:xfrm>
              <a:prstGeom prst="cloud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A16F3AD-CC1B-824A-9B6D-647F94512F28}"/>
                  </a:ext>
                </a:extLst>
              </p:cNvPr>
              <p:cNvCxnSpPr/>
              <p:nvPr/>
            </p:nvCxnSpPr>
            <p:spPr>
              <a:xfrm>
                <a:off x="5571470" y="5675633"/>
                <a:ext cx="3264195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57AE6147-EC8A-6043-B051-A55DC13AD1DD}"/>
                  </a:ext>
                </a:extLst>
              </p:cNvPr>
              <p:cNvCxnSpPr>
                <a:stCxn id="35" idx="1"/>
              </p:cNvCxnSpPr>
              <p:nvPr/>
            </p:nvCxnSpPr>
            <p:spPr>
              <a:xfrm flipV="1">
                <a:off x="6106938" y="5396643"/>
                <a:ext cx="2142331" cy="129944"/>
              </a:xfrm>
              <a:prstGeom prst="line">
                <a:avLst/>
              </a:prstGeom>
              <a:ln w="31750">
                <a:solidFill>
                  <a:srgbClr val="0A559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CasellaDiTesto 26">
            <a:extLst>
              <a:ext uri="{FF2B5EF4-FFF2-40B4-BE49-F238E27FC236}">
                <a16:creationId xmlns:a16="http://schemas.microsoft.com/office/drawing/2014/main" id="{00E1EF73-EAFF-4A4B-A32B-EE660F5D5ADD}"/>
              </a:ext>
            </a:extLst>
          </p:cNvPr>
          <p:cNvSpPr txBox="1"/>
          <p:nvPr/>
        </p:nvSpPr>
        <p:spPr>
          <a:xfrm>
            <a:off x="5594676" y="4681472"/>
            <a:ext cx="3021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800000"/>
                </a:solidFill>
              </a:rPr>
              <a:t>Background: beam crash</a:t>
            </a:r>
            <a:endParaRPr lang="en-GB" dirty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D6830A-117D-524D-9E48-1BA1281B4D8B}"/>
              </a:ext>
            </a:extLst>
          </p:cNvPr>
          <p:cNvSpPr txBox="1"/>
          <p:nvPr/>
        </p:nvSpPr>
        <p:spPr>
          <a:xfrm>
            <a:off x="7918004" y="5167104"/>
            <a:ext cx="27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Symbol" pitchFamily="2" charset="2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663562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C9744-060D-6547-A77E-5BCB18D60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Single photon events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D0379-952B-8A42-B581-B3632D51943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572491" y="6625070"/>
            <a:ext cx="7217402" cy="288925"/>
          </a:xfrm>
        </p:spPr>
        <p:txBody>
          <a:bodyPr/>
          <a:lstStyle/>
          <a:p>
            <a:r>
              <a:rPr lang="en-US"/>
              <a:t>Mauro Raggi, Sapienza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E5E706-74DA-014E-BAC5-7958ED0F3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8</a:t>
            </a:fld>
            <a:endParaRPr lang="en-US"/>
          </a:p>
        </p:txBody>
      </p:sp>
      <p:pic>
        <p:nvPicPr>
          <p:cNvPr id="6" name="Immagine 9">
            <a:extLst>
              <a:ext uri="{FF2B5EF4-FFF2-40B4-BE49-F238E27FC236}">
                <a16:creationId xmlns:a16="http://schemas.microsoft.com/office/drawing/2014/main" id="{91803F1F-34D6-E84E-9387-1C6206998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6075"/>
            <a:ext cx="3175834" cy="2983358"/>
          </a:xfrm>
          <a:prstGeom prst="rect">
            <a:avLst/>
          </a:prstGeom>
        </p:spPr>
      </p:pic>
      <p:sp>
        <p:nvSpPr>
          <p:cNvPr id="7" name="Rettangolo 10">
            <a:extLst>
              <a:ext uri="{FF2B5EF4-FFF2-40B4-BE49-F238E27FC236}">
                <a16:creationId xmlns:a16="http://schemas.microsoft.com/office/drawing/2014/main" id="{07E522AB-28E7-DD47-ABE1-61BCF3D44366}"/>
              </a:ext>
            </a:extLst>
          </p:cNvPr>
          <p:cNvSpPr/>
          <p:nvPr/>
        </p:nvSpPr>
        <p:spPr>
          <a:xfrm>
            <a:off x="3105061" y="1369565"/>
            <a:ext cx="60341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Calibri" panose="020F0502020204030204" pitchFamily="34" charset="0"/>
              </a:rPr>
              <a:t>Physics </a:t>
            </a:r>
            <a:r>
              <a:rPr lang="en-GB" sz="1400" dirty="0" err="1">
                <a:latin typeface="Calibri" panose="020F0502020204030204" pitchFamily="34" charset="0"/>
              </a:rPr>
              <a:t>backgrouns</a:t>
            </a:r>
            <a:r>
              <a:rPr lang="en-GB" sz="1400" dirty="0">
                <a:latin typeface="Calibri" panose="020F0502020204030204" pitchFamily="34" charset="0"/>
              </a:rPr>
              <a:t> dominated by Bremsstrahlung: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400" dirty="0">
                <a:latin typeface="Calibri" panose="020F0502020204030204" pitchFamily="34" charset="0"/>
              </a:rPr>
              <a:t>Measured with no-target runs and subtracted </a:t>
            </a:r>
            <a:endParaRPr lang="en-GB" sz="14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GB" sz="1400" dirty="0" err="1">
                <a:latin typeface="Calibri" panose="020F0502020204030204" pitchFamily="34" charset="0"/>
              </a:rPr>
              <a:t>Bremstrahlung</a:t>
            </a:r>
            <a:r>
              <a:rPr lang="en-GB" sz="1400" dirty="0">
                <a:latin typeface="Calibri" panose="020F0502020204030204" pitchFamily="34" charset="0"/>
              </a:rPr>
              <a:t> photon distribution in agreement with </a:t>
            </a:r>
            <a:r>
              <a:rPr lang="en-GB" sz="1400" b="1" dirty="0">
                <a:latin typeface="Calibri" panose="020F0502020204030204" pitchFamily="34" charset="0"/>
              </a:rPr>
              <a:t>Monte Carlo simulation</a:t>
            </a:r>
            <a:r>
              <a:rPr lang="en-GB" sz="1400" dirty="0">
                <a:latin typeface="Calibri" panose="020F0502020204030204" pitchFamily="34" charset="0"/>
              </a:rPr>
              <a:t> and </a:t>
            </a:r>
            <a:r>
              <a:rPr lang="en-GB" sz="1400" b="1" dirty="0">
                <a:latin typeface="Calibri" panose="020F0502020204030204" pitchFamily="34" charset="0"/>
              </a:rPr>
              <a:t>analytical calculation</a:t>
            </a:r>
            <a:r>
              <a:rPr lang="en-GB" sz="1400" dirty="0">
                <a:latin typeface="Calibri" panose="020F0502020204030204" pitchFamily="34" charset="0"/>
              </a:rPr>
              <a:t> </a:t>
            </a:r>
            <a:endParaRPr lang="en-GB" sz="14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GB" sz="1400" dirty="0">
                <a:latin typeface="Calibri" panose="020F0502020204030204" pitchFamily="34" charset="0"/>
              </a:rPr>
              <a:t>Main systematic uncertainties: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GB" sz="1400" dirty="0">
                <a:latin typeface="Calibri" panose="020F0502020204030204" pitchFamily="34" charset="0"/>
              </a:rPr>
              <a:t>Background normalization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GB" sz="1400" dirty="0">
                <a:latin typeface="Calibri" panose="020F0502020204030204" pitchFamily="34" charset="0"/>
              </a:rPr>
              <a:t>Positron momentum scale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GB" sz="1400" dirty="0">
                <a:latin typeface="Calibri" panose="020F0502020204030204" pitchFamily="34" charset="0"/>
              </a:rPr>
              <a:t>n POT calibration </a:t>
            </a:r>
          </a:p>
        </p:txBody>
      </p:sp>
      <p:pic>
        <p:nvPicPr>
          <p:cNvPr id="8" name="Immagine 25">
            <a:extLst>
              <a:ext uri="{FF2B5EF4-FFF2-40B4-BE49-F238E27FC236}">
                <a16:creationId xmlns:a16="http://schemas.microsoft.com/office/drawing/2014/main" id="{8D9FA012-A9C7-B444-AA47-9D73A4D2F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377" y="4298443"/>
            <a:ext cx="2632380" cy="17224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37">
                <a:extLst>
                  <a:ext uri="{FF2B5EF4-FFF2-40B4-BE49-F238E27FC236}">
                    <a16:creationId xmlns:a16="http://schemas.microsoft.com/office/drawing/2014/main" id="{56EDE7E6-5FFF-5042-8FCA-0475A6F8FCE3}"/>
                  </a:ext>
                </a:extLst>
              </p:cNvPr>
              <p:cNvSpPr txBox="1"/>
              <p:nvPr/>
            </p:nvSpPr>
            <p:spPr>
              <a:xfrm>
                <a:off x="7291513" y="6055929"/>
                <a:ext cx="1019574" cy="2794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sz="105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050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it-IT" sz="105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  <m:sup>
                        <m:r>
                          <a:rPr lang="en-US" sz="1050" i="1" dirty="0">
                            <a:latin typeface="Cambria Math" panose="02040503050406030204" pitchFamily="18" charset="0"/>
                          </a:rPr>
                          <m:t>𝐸𝐶𝑎𝑙</m:t>
                        </m:r>
                      </m:sup>
                    </m:sSubSup>
                    <m:r>
                      <a:rPr lang="en-US" sz="1050" i="1" dirty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it-IT" sz="105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105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050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sSup>
                          <m:sSupPr>
                            <m:ctrlPr>
                              <a:rPr lang="en-US" sz="105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050" i="1" dirty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050" i="1" dirty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  <m:sup>
                        <m:r>
                          <a:rPr lang="en-US" sz="1050" i="1" dirty="0">
                            <a:latin typeface="Cambria Math" panose="02040503050406030204" pitchFamily="18" charset="0"/>
                          </a:rPr>
                          <m:t>𝑃𝑉𝑒𝑡𝑜</m:t>
                        </m:r>
                      </m:sup>
                    </m:sSubSup>
                  </m:oMath>
                </a14:m>
                <a:endParaRPr lang="it-IT" sz="1050" dirty="0"/>
              </a:p>
            </p:txBody>
          </p:sp>
        </mc:Choice>
        <mc:Fallback xmlns="">
          <p:sp>
            <p:nvSpPr>
              <p:cNvPr id="9" name="CasellaDiTesto 37">
                <a:extLst>
                  <a:ext uri="{FF2B5EF4-FFF2-40B4-BE49-F238E27FC236}">
                    <a16:creationId xmlns:a16="http://schemas.microsoft.com/office/drawing/2014/main" id="{56EDE7E6-5FFF-5042-8FCA-0475A6F8F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1513" y="6055929"/>
                <a:ext cx="1019574" cy="2794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42">
            <a:extLst>
              <a:ext uri="{FF2B5EF4-FFF2-40B4-BE49-F238E27FC236}">
                <a16:creationId xmlns:a16="http://schemas.microsoft.com/office/drawing/2014/main" id="{4F1C0694-6D11-E040-8D05-650F5F9AA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9860" y="2287717"/>
            <a:ext cx="2739386" cy="1815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44">
                <a:extLst>
                  <a:ext uri="{FF2B5EF4-FFF2-40B4-BE49-F238E27FC236}">
                    <a16:creationId xmlns:a16="http://schemas.microsoft.com/office/drawing/2014/main" id="{36CD4B93-22BA-784F-A608-8780964DED5B}"/>
                  </a:ext>
                </a:extLst>
              </p:cNvPr>
              <p:cNvSpPr txBox="1"/>
              <p:nvPr/>
            </p:nvSpPr>
            <p:spPr>
              <a:xfrm>
                <a:off x="7291514" y="3994713"/>
                <a:ext cx="1019574" cy="2794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sz="105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050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it-IT" sz="105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  <m:sup>
                        <m:r>
                          <a:rPr lang="en-US" sz="1050" i="1" dirty="0">
                            <a:latin typeface="Cambria Math" panose="02040503050406030204" pitchFamily="18" charset="0"/>
                          </a:rPr>
                          <m:t>𝐸𝐶𝑎𝑙</m:t>
                        </m:r>
                      </m:sup>
                    </m:sSubSup>
                    <m:r>
                      <a:rPr lang="en-US" sz="1050" i="1" dirty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it-IT" sz="105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105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050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sSup>
                          <m:sSupPr>
                            <m:ctrlPr>
                              <a:rPr lang="en-US" sz="105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050" i="1" dirty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050" i="1" dirty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  <m:sup>
                        <m:r>
                          <a:rPr lang="en-US" sz="1050" i="1" dirty="0">
                            <a:latin typeface="Cambria Math" panose="02040503050406030204" pitchFamily="18" charset="0"/>
                          </a:rPr>
                          <m:t>𝑃𝑉𝑒𝑡𝑜</m:t>
                        </m:r>
                      </m:sup>
                    </m:sSubSup>
                  </m:oMath>
                </a14:m>
                <a:endParaRPr lang="it-IT" sz="1050" dirty="0"/>
              </a:p>
            </p:txBody>
          </p:sp>
        </mc:Choice>
        <mc:Fallback xmlns="">
          <p:sp>
            <p:nvSpPr>
              <p:cNvPr id="11" name="CasellaDiTesto 44">
                <a:extLst>
                  <a:ext uri="{FF2B5EF4-FFF2-40B4-BE49-F238E27FC236}">
                    <a16:creationId xmlns:a16="http://schemas.microsoft.com/office/drawing/2014/main" id="{36CD4B93-22BA-784F-A608-8780964DED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1514" y="3994713"/>
                <a:ext cx="1019574" cy="27943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46">
            <a:extLst>
              <a:ext uri="{FF2B5EF4-FFF2-40B4-BE49-F238E27FC236}">
                <a16:creationId xmlns:a16="http://schemas.microsoft.com/office/drawing/2014/main" id="{00555648-4254-DA49-98B3-328C643C10F6}"/>
              </a:ext>
            </a:extLst>
          </p:cNvPr>
          <p:cNvSpPr txBox="1"/>
          <p:nvPr/>
        </p:nvSpPr>
        <p:spPr>
          <a:xfrm>
            <a:off x="-68216" y="4430100"/>
            <a:ext cx="3767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GB" sz="1600" dirty="0"/>
              <a:t>Essential for dark photon analysis </a:t>
            </a:r>
          </a:p>
        </p:txBody>
      </p:sp>
      <p:pic>
        <p:nvPicPr>
          <p:cNvPr id="13" name="Immagine 49">
            <a:extLst>
              <a:ext uri="{FF2B5EF4-FFF2-40B4-BE49-F238E27FC236}">
                <a16:creationId xmlns:a16="http://schemas.microsoft.com/office/drawing/2014/main" id="{2E816691-C94A-564F-B24D-617339B4AB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7127" y="4965928"/>
            <a:ext cx="1487949" cy="2266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52">
                <a:extLst>
                  <a:ext uri="{FF2B5EF4-FFF2-40B4-BE49-F238E27FC236}">
                    <a16:creationId xmlns:a16="http://schemas.microsoft.com/office/drawing/2014/main" id="{C5CF1355-5E55-FC40-8C6A-EFFABA2A71D5}"/>
                  </a:ext>
                </a:extLst>
              </p:cNvPr>
              <p:cNvSpPr txBox="1"/>
              <p:nvPr/>
            </p:nvSpPr>
            <p:spPr>
              <a:xfrm>
                <a:off x="3756062" y="4697124"/>
                <a:ext cx="244746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 dirty="0"/>
                  <a:t>Veto momentum vs. SAC energy</a:t>
                </a:r>
              </a:p>
              <a:p>
                <a:r>
                  <a:rPr lang="en-GB" sz="1100" dirty="0"/>
                  <a:t>490 MeV, primary beam, </a:t>
                </a:r>
                <a14:m>
                  <m:oMath xmlns:m="http://schemas.openxmlformats.org/officeDocument/2006/math">
                    <m:r>
                      <a:rPr lang="en-GB" sz="1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1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GB" sz="1100" dirty="0"/>
                  <a:t>1 ns</a:t>
                </a:r>
              </a:p>
            </p:txBody>
          </p:sp>
        </mc:Choice>
        <mc:Fallback xmlns="">
          <p:sp>
            <p:nvSpPr>
              <p:cNvPr id="14" name="CasellaDiTesto 52">
                <a:extLst>
                  <a:ext uri="{FF2B5EF4-FFF2-40B4-BE49-F238E27FC236}">
                    <a16:creationId xmlns:a16="http://schemas.microsoft.com/office/drawing/2014/main" id="{C5CF1355-5E55-FC40-8C6A-EFFABA2A71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6062" y="4697124"/>
                <a:ext cx="2447465" cy="430887"/>
              </a:xfrm>
              <a:prstGeom prst="rect">
                <a:avLst/>
              </a:prstGeom>
              <a:blipFill>
                <a:blip r:embed="rId9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magine 55">
            <a:extLst>
              <a:ext uri="{FF2B5EF4-FFF2-40B4-BE49-F238E27FC236}">
                <a16:creationId xmlns:a16="http://schemas.microsoft.com/office/drawing/2014/main" id="{58CD38DC-16F4-044D-A64E-E69255C788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2262" y="3207235"/>
            <a:ext cx="2391335" cy="148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46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F2455-A5BC-7842-B78D-BA1E45EE9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baseline="30000" dirty="0"/>
              <a:t>8</a:t>
            </a:r>
            <a:r>
              <a:rPr lang="en-GB" dirty="0"/>
              <a:t>Be and </a:t>
            </a:r>
            <a:r>
              <a:rPr lang="en-GB" baseline="30000" dirty="0"/>
              <a:t>4</a:t>
            </a:r>
            <a:r>
              <a:rPr lang="en-GB" dirty="0"/>
              <a:t>He </a:t>
            </a:r>
            <a:r>
              <a:rPr lang="en-GB" dirty="0" err="1"/>
              <a:t>Atomki</a:t>
            </a:r>
            <a:r>
              <a:rPr lang="en-GB" dirty="0"/>
              <a:t> anomaly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D9E191-52BD-DD47-A2E8-C7E5E773F6A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572491" y="6625070"/>
            <a:ext cx="7217402" cy="288925"/>
          </a:xfrm>
        </p:spPr>
        <p:txBody>
          <a:bodyPr/>
          <a:lstStyle/>
          <a:p>
            <a:r>
              <a:rPr lang="en-US"/>
              <a:t>Mauro Raggi, Sapienza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5AF60F-E49E-6E4A-992A-C16F156D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22D0-52D5-3947-BD57-D269EA040B03}" type="slidenum">
              <a:rPr lang="en-US" smtClean="0"/>
              <a:t>9</a:t>
            </a:fld>
            <a:endParaRPr lang="en-US"/>
          </a:p>
        </p:txBody>
      </p:sp>
      <p:pic>
        <p:nvPicPr>
          <p:cNvPr id="6" name="Immagine 11">
            <a:extLst>
              <a:ext uri="{FF2B5EF4-FFF2-40B4-BE49-F238E27FC236}">
                <a16:creationId xmlns:a16="http://schemas.microsoft.com/office/drawing/2014/main" id="{663C519E-60C3-E348-82E4-CBEB80B64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319" y="973948"/>
            <a:ext cx="2266503" cy="3513079"/>
          </a:xfrm>
          <a:prstGeom prst="rect">
            <a:avLst/>
          </a:prstGeom>
        </p:spPr>
      </p:pic>
      <p:pic>
        <p:nvPicPr>
          <p:cNvPr id="7" name="Picture 6" descr="FIG. 3. Measured angular correlations of the e+e− pairs originated from the ground state decay of the 7Li(p,γ)8Be reaction (dots with error bars) compared with the simulated ones (full curves) assuming M1+E1 mixed transitions with the same mixing ratio for all curves at different beam energies.">
            <a:extLst>
              <a:ext uri="{FF2B5EF4-FFF2-40B4-BE49-F238E27FC236}">
                <a16:creationId xmlns:a16="http://schemas.microsoft.com/office/drawing/2014/main" id="{4F58A68B-A58E-F64F-B5BC-FDEEB84A15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"/>
          <a:stretch/>
        </p:blipFill>
        <p:spPr bwMode="auto">
          <a:xfrm>
            <a:off x="4271207" y="1012377"/>
            <a:ext cx="2441465" cy="270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20">
                <a:extLst>
                  <a:ext uri="{FF2B5EF4-FFF2-40B4-BE49-F238E27FC236}">
                    <a16:creationId xmlns:a16="http://schemas.microsoft.com/office/drawing/2014/main" id="{B712BDD0-93F7-A745-A735-5042A97AE1AC}"/>
                  </a:ext>
                </a:extLst>
              </p:cNvPr>
              <p:cNvSpPr txBox="1"/>
              <p:nvPr/>
            </p:nvSpPr>
            <p:spPr>
              <a:xfrm>
                <a:off x="5446386" y="1062797"/>
                <a:ext cx="117524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i="1" baseline="30000" dirty="0" smtClean="0">
                          <a:solidFill>
                            <a:srgbClr val="0003FA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m:rPr>
                          <m:sty m:val="p"/>
                        </m:rPr>
                        <a:rPr lang="it-IT" sz="1400" i="0" dirty="0" smtClean="0">
                          <a:solidFill>
                            <a:srgbClr val="0003FA"/>
                          </a:solidFill>
                          <a:latin typeface="Cambria Math" panose="02040503050406030204" pitchFamily="18" charset="0"/>
                        </a:rPr>
                        <m:t>Li</m:t>
                      </m:r>
                      <m:r>
                        <a:rPr lang="it-IT" sz="1400" i="1" dirty="0" smtClean="0">
                          <a:solidFill>
                            <a:srgbClr val="0003FA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400" i="1" dirty="0" err="1" smtClean="0">
                          <a:solidFill>
                            <a:srgbClr val="0003FA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sz="1400" i="1" dirty="0" err="1" smtClean="0">
                          <a:solidFill>
                            <a:srgbClr val="0003FA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it-IT" sz="1400" i="1" dirty="0" smtClean="0">
                              <a:solidFill>
                                <a:srgbClr val="0003F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dirty="0" smtClean="0">
                              <a:solidFill>
                                <a:srgbClr val="0003FA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b="0" i="1" dirty="0" smtClean="0">
                              <a:solidFill>
                                <a:srgbClr val="0003FA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sz="1400" i="1" dirty="0">
                              <a:solidFill>
                                <a:srgbClr val="0003F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 dirty="0">
                              <a:solidFill>
                                <a:srgbClr val="0003FA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b="0" i="1" dirty="0" smtClean="0">
                              <a:solidFill>
                                <a:srgbClr val="0003FA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sz="1400" i="1" dirty="0" smtClean="0">
                          <a:solidFill>
                            <a:srgbClr val="0003FA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it-IT" sz="1400" i="1" baseline="30000" dirty="0" smtClean="0">
                          <a:solidFill>
                            <a:srgbClr val="0003FA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m:rPr>
                          <m:sty m:val="p"/>
                        </m:rPr>
                        <a:rPr lang="it-IT" sz="1400" i="0" dirty="0" smtClean="0">
                          <a:solidFill>
                            <a:srgbClr val="0003FA"/>
                          </a:solidFill>
                          <a:latin typeface="Cambria Math" panose="02040503050406030204" pitchFamily="18" charset="0"/>
                        </a:rPr>
                        <m:t>Be</m:t>
                      </m:r>
                    </m:oMath>
                  </m:oMathPara>
                </a14:m>
                <a:endParaRPr lang="it-IT" sz="1400" dirty="0">
                  <a:solidFill>
                    <a:srgbClr val="0003FA"/>
                  </a:solidFill>
                </a:endParaRPr>
              </a:p>
            </p:txBody>
          </p:sp>
        </mc:Choice>
        <mc:Fallback xmlns="">
          <p:sp>
            <p:nvSpPr>
              <p:cNvPr id="8" name="CasellaDiTesto 20">
                <a:extLst>
                  <a:ext uri="{FF2B5EF4-FFF2-40B4-BE49-F238E27FC236}">
                    <a16:creationId xmlns:a16="http://schemas.microsoft.com/office/drawing/2014/main" id="{B712BDD0-93F7-A745-A735-5042A97AE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386" y="1062797"/>
                <a:ext cx="1175240" cy="307777"/>
              </a:xfrm>
              <a:prstGeom prst="rect">
                <a:avLst/>
              </a:prstGeom>
              <a:blipFill>
                <a:blip r:embed="rId4"/>
                <a:stretch>
                  <a:fillRect r="-12766" b="-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27">
                <a:extLst>
                  <a:ext uri="{FF2B5EF4-FFF2-40B4-BE49-F238E27FC236}">
                    <a16:creationId xmlns:a16="http://schemas.microsoft.com/office/drawing/2014/main" id="{AD420A9A-89F0-1A44-B578-CE60B1893F16}"/>
                  </a:ext>
                </a:extLst>
              </p:cNvPr>
              <p:cNvSpPr txBox="1"/>
              <p:nvPr/>
            </p:nvSpPr>
            <p:spPr>
              <a:xfrm>
                <a:off x="7664458" y="1054454"/>
                <a:ext cx="126182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baseline="30000" dirty="0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He</m:t>
                      </m:r>
                      <m:d>
                        <m:dPr>
                          <m:ctrlPr>
                            <a:rPr lang="it-IT" sz="1400" b="0" i="1" dirty="0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400" i="1" dirty="0" err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it-IT" sz="1400" i="1" dirty="0" err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sz="1400" i="1" dirty="0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dirty="0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400" b="0" i="1" dirty="0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sz="1400" i="1" dirty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 dirty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400" b="0" i="1" dirty="0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sz="1400" b="0" i="1" baseline="30000" dirty="0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sty m:val="p"/>
                        </m:rPr>
                        <a:rPr lang="it-IT" sz="1400" i="0" dirty="0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oMath>
                  </m:oMathPara>
                </a14:m>
                <a:endParaRPr lang="it-IT" sz="1400" dirty="0">
                  <a:solidFill>
                    <a:srgbClr val="800000"/>
                  </a:solidFill>
                </a:endParaRPr>
              </a:p>
            </p:txBody>
          </p:sp>
        </mc:Choice>
        <mc:Fallback xmlns="">
          <p:sp>
            <p:nvSpPr>
              <p:cNvPr id="9" name="CasellaDiTesto 27">
                <a:extLst>
                  <a:ext uri="{FF2B5EF4-FFF2-40B4-BE49-F238E27FC236}">
                    <a16:creationId xmlns:a16="http://schemas.microsoft.com/office/drawing/2014/main" id="{AD420A9A-89F0-1A44-B578-CE60B1893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4458" y="1054454"/>
                <a:ext cx="1261828" cy="307777"/>
              </a:xfrm>
              <a:prstGeom prst="rect">
                <a:avLst/>
              </a:prstGeom>
              <a:blipFill>
                <a:blip r:embed="rId5"/>
                <a:stretch>
                  <a:fillRect r="-11000" b="-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36">
            <a:extLst>
              <a:ext uri="{FF2B5EF4-FFF2-40B4-BE49-F238E27FC236}">
                <a16:creationId xmlns:a16="http://schemas.microsoft.com/office/drawing/2014/main" id="{2C104B21-98F1-5F4A-BE50-AA82386B36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04" b="-1"/>
          <a:stretch/>
        </p:blipFill>
        <p:spPr>
          <a:xfrm>
            <a:off x="16068" y="920936"/>
            <a:ext cx="3517354" cy="21158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tangolo 38">
                <a:extLst>
                  <a:ext uri="{FF2B5EF4-FFF2-40B4-BE49-F238E27FC236}">
                    <a16:creationId xmlns:a16="http://schemas.microsoft.com/office/drawing/2014/main" id="{F5E287A4-D571-E942-8AEA-DF0CCCD0556D}"/>
                  </a:ext>
                </a:extLst>
              </p:cNvPr>
              <p:cNvSpPr/>
              <p:nvPr/>
            </p:nvSpPr>
            <p:spPr>
              <a:xfrm>
                <a:off x="5889760" y="4477892"/>
                <a:ext cx="3248197" cy="27699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200" i="1" dirty="0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dirty="0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sSup>
                        <m:sSupPr>
                          <m:ctrlPr>
                            <a:rPr lang="it-IT" sz="1200" i="1" dirty="0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dirty="0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1200" b="0" i="1" dirty="0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1200" i="1" dirty="0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=16.98 </m:t>
                      </m:r>
                      <m:r>
                        <a:rPr lang="it-IT" sz="1200" i="1" dirty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±0.16(</m:t>
                      </m:r>
                      <m:r>
                        <m:rPr>
                          <m:sty m:val="p"/>
                        </m:rPr>
                        <a:rPr lang="it-IT" sz="1200" i="0" dirty="0" err="1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stat</m:t>
                      </m:r>
                      <m:r>
                        <a:rPr lang="it-IT" sz="1200" i="1" dirty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) ±0.20(</m:t>
                      </m:r>
                      <m:r>
                        <m:rPr>
                          <m:sty m:val="p"/>
                        </m:rPr>
                        <a:rPr lang="it-IT" sz="1200" i="0" dirty="0" err="1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syst</m:t>
                      </m:r>
                      <m:r>
                        <a:rPr lang="it-IT" sz="1200" i="1" dirty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it-IT" sz="1200" i="0" dirty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Me</m:t>
                      </m:r>
                      <m:r>
                        <m:rPr>
                          <m:sty m:val="p"/>
                        </m:rPr>
                        <a:rPr lang="it-IT" sz="1200" i="0" dirty="0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it-IT" sz="1200" dirty="0">
                  <a:solidFill>
                    <a:srgbClr val="800000"/>
                  </a:solidFill>
                </a:endParaRPr>
              </a:p>
            </p:txBody>
          </p:sp>
        </mc:Choice>
        <mc:Fallback xmlns="">
          <p:sp>
            <p:nvSpPr>
              <p:cNvPr id="11" name="Rettangolo 38">
                <a:extLst>
                  <a:ext uri="{FF2B5EF4-FFF2-40B4-BE49-F238E27FC236}">
                    <a16:creationId xmlns:a16="http://schemas.microsoft.com/office/drawing/2014/main" id="{F5E287A4-D571-E942-8AEA-DF0CCCD055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760" y="4477892"/>
                <a:ext cx="3248197" cy="276999"/>
              </a:xfrm>
              <a:prstGeom prst="rect">
                <a:avLst/>
              </a:prstGeom>
              <a:blipFill>
                <a:blip r:embed="rId7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ttangolo 46">
            <a:extLst>
              <a:ext uri="{FF2B5EF4-FFF2-40B4-BE49-F238E27FC236}">
                <a16:creationId xmlns:a16="http://schemas.microsoft.com/office/drawing/2014/main" id="{983063E8-521C-F44F-89F0-1E1EEB9D2ECA}"/>
              </a:ext>
            </a:extLst>
          </p:cNvPr>
          <p:cNvSpPr/>
          <p:nvPr/>
        </p:nvSpPr>
        <p:spPr>
          <a:xfrm>
            <a:off x="0" y="5211677"/>
            <a:ext cx="7879646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latin typeface="LiberationSans"/>
              </a:rPr>
              <a:t>ATOMKI </a:t>
            </a:r>
            <a:r>
              <a:rPr lang="en-US" sz="1600" dirty="0">
                <a:latin typeface="LiberationSans"/>
              </a:rPr>
              <a:t> has confirmed the anomalous peak in the angular distribution of internal pair creation in </a:t>
            </a:r>
            <a:r>
              <a:rPr lang="en-US" sz="1600" b="1" baseline="30000" dirty="0">
                <a:latin typeface="LiberationSans"/>
              </a:rPr>
              <a:t>8</a:t>
            </a:r>
            <a:r>
              <a:rPr lang="en-US" sz="1600" b="1" dirty="0">
                <a:latin typeface="LiberationSans"/>
              </a:rPr>
              <a:t>Be with a similar </a:t>
            </a:r>
            <a:r>
              <a:rPr lang="en-US" sz="1600" dirty="0">
                <a:latin typeface="LiberationSans"/>
              </a:rPr>
              <a:t>one in the </a:t>
            </a:r>
            <a:r>
              <a:rPr lang="en-US" sz="1600" b="1" baseline="30000" dirty="0">
                <a:latin typeface="LiberationSans"/>
              </a:rPr>
              <a:t>4</a:t>
            </a:r>
            <a:r>
              <a:rPr lang="en-US" sz="1600" b="1" dirty="0">
                <a:latin typeface="LiberationSans"/>
              </a:rPr>
              <a:t>He</a:t>
            </a:r>
            <a:r>
              <a:rPr lang="en-US" sz="1600" dirty="0">
                <a:latin typeface="LiberationSans"/>
              </a:rPr>
              <a:t> transitions, with different kinematics but at the </a:t>
            </a:r>
            <a:r>
              <a:rPr lang="en-US" sz="1600" b="1" dirty="0">
                <a:latin typeface="LiberationSans"/>
              </a:rPr>
              <a:t>same invariant mass value.</a:t>
            </a:r>
            <a:endParaRPr lang="en-GB" sz="1600" dirty="0">
              <a:effectLst/>
            </a:endParaRPr>
          </a:p>
        </p:txBody>
      </p:sp>
      <p:sp>
        <p:nvSpPr>
          <p:cNvPr id="13" name="Rettangolo 42">
            <a:extLst>
              <a:ext uri="{FF2B5EF4-FFF2-40B4-BE49-F238E27FC236}">
                <a16:creationId xmlns:a16="http://schemas.microsoft.com/office/drawing/2014/main" id="{B1078685-35F6-5242-B2CE-7527C5FD77E5}"/>
              </a:ext>
            </a:extLst>
          </p:cNvPr>
          <p:cNvSpPr/>
          <p:nvPr/>
        </p:nvSpPr>
        <p:spPr>
          <a:xfrm>
            <a:off x="6958786" y="712399"/>
            <a:ext cx="218521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050" dirty="0">
                <a:latin typeface="Proxima Nova"/>
              </a:rPr>
              <a:t>Phys. Rev. C </a:t>
            </a:r>
            <a:r>
              <a:rPr lang="en-GB" sz="1050" b="1" dirty="0">
                <a:latin typeface="Proxima Nova"/>
              </a:rPr>
              <a:t>104</a:t>
            </a:r>
            <a:r>
              <a:rPr lang="en-GB" sz="1050" dirty="0">
                <a:latin typeface="Proxima Nova"/>
              </a:rPr>
              <a:t>, 044003 (2021)</a:t>
            </a:r>
          </a:p>
        </p:txBody>
      </p:sp>
      <p:sp>
        <p:nvSpPr>
          <p:cNvPr id="14" name="Rettangolo 53">
            <a:extLst>
              <a:ext uri="{FF2B5EF4-FFF2-40B4-BE49-F238E27FC236}">
                <a16:creationId xmlns:a16="http://schemas.microsoft.com/office/drawing/2014/main" id="{6AB43BB8-D1F2-DE4D-8487-3C9FA0410D70}"/>
              </a:ext>
            </a:extLst>
          </p:cNvPr>
          <p:cNvSpPr/>
          <p:nvPr/>
        </p:nvSpPr>
        <p:spPr>
          <a:xfrm>
            <a:off x="5283200" y="712399"/>
            <a:ext cx="16690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050" dirty="0">
                <a:latin typeface="Proxima Nova"/>
              </a:rPr>
              <a:t>PRL </a:t>
            </a:r>
            <a:r>
              <a:rPr lang="en-GB" sz="1050" b="1" dirty="0">
                <a:latin typeface="Proxima Nova"/>
              </a:rPr>
              <a:t>116</a:t>
            </a:r>
            <a:r>
              <a:rPr lang="en-GB" sz="1050" dirty="0">
                <a:latin typeface="Proxima Nova"/>
              </a:rPr>
              <a:t>, 042501 (2016)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tangolo 45">
                <a:extLst>
                  <a:ext uri="{FF2B5EF4-FFF2-40B4-BE49-F238E27FC236}">
                    <a16:creationId xmlns:a16="http://schemas.microsoft.com/office/drawing/2014/main" id="{3B9CE4FC-67D6-3A48-8D6C-D4BAEAB5B09F}"/>
                  </a:ext>
                </a:extLst>
              </p:cNvPr>
              <p:cNvSpPr/>
              <p:nvPr/>
            </p:nvSpPr>
            <p:spPr>
              <a:xfrm>
                <a:off x="4496639" y="3729555"/>
                <a:ext cx="2297680" cy="27699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200" i="1" dirty="0" smtClean="0">
                              <a:solidFill>
                                <a:srgbClr val="0003F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solidFill>
                                <a:srgbClr val="0003FA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dirty="0" smtClean="0">
                              <a:solidFill>
                                <a:srgbClr val="0003FA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sSup>
                        <m:sSupPr>
                          <m:ctrlPr>
                            <a:rPr lang="it-IT" sz="1200" i="1" dirty="0" smtClean="0">
                              <a:solidFill>
                                <a:srgbClr val="0003F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dirty="0" smtClean="0">
                              <a:solidFill>
                                <a:srgbClr val="0003FA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1200" b="0" i="1" dirty="0" smtClean="0">
                              <a:solidFill>
                                <a:srgbClr val="0003FA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1200" i="1" dirty="0" smtClean="0">
                          <a:solidFill>
                            <a:srgbClr val="0003FA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n-US" sz="1200" b="0" i="1" dirty="0" smtClean="0">
                          <a:solidFill>
                            <a:srgbClr val="0003FA"/>
                          </a:solidFill>
                          <a:latin typeface="Cambria Math" panose="02040503050406030204" pitchFamily="18" charset="0"/>
                        </a:rPr>
                        <m:t>7.01</m:t>
                      </m:r>
                      <m:r>
                        <a:rPr lang="it-IT" sz="1200" i="1" dirty="0" smtClean="0">
                          <a:solidFill>
                            <a:srgbClr val="0003FA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200" i="1" dirty="0">
                          <a:solidFill>
                            <a:srgbClr val="0003FA"/>
                          </a:solidFill>
                          <a:latin typeface="Cambria Math" panose="02040503050406030204" pitchFamily="18" charset="0"/>
                        </a:rPr>
                        <m:t>±0.16</m:t>
                      </m:r>
                      <m:d>
                        <m:dPr>
                          <m:ctrlPr>
                            <a:rPr lang="it-IT" sz="1200" i="1" dirty="0">
                              <a:solidFill>
                                <a:srgbClr val="0003FA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200" b="0" i="0" dirty="0" smtClean="0">
                              <a:solidFill>
                                <a:srgbClr val="0003FA"/>
                              </a:solidFill>
                              <a:latin typeface="Cambria Math" panose="02040503050406030204" pitchFamily="18" charset="0"/>
                            </a:rPr>
                            <m:t>to</m:t>
                          </m:r>
                          <m:r>
                            <m:rPr>
                              <m:sty m:val="p"/>
                            </m:rPr>
                            <a:rPr lang="it-IT" sz="1200" i="0" dirty="0" err="1">
                              <a:solidFill>
                                <a:srgbClr val="0003FA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</m:d>
                      <m:r>
                        <a:rPr lang="it-IT" sz="1200" i="1" dirty="0">
                          <a:solidFill>
                            <a:srgbClr val="0003FA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1200" i="0" dirty="0">
                          <a:solidFill>
                            <a:srgbClr val="0003FA"/>
                          </a:solidFill>
                          <a:latin typeface="Cambria Math" panose="02040503050406030204" pitchFamily="18" charset="0"/>
                        </a:rPr>
                        <m:t>Me</m:t>
                      </m:r>
                      <m:r>
                        <m:rPr>
                          <m:sty m:val="p"/>
                        </m:rPr>
                        <a:rPr lang="it-IT" sz="1200" i="0" dirty="0" smtClean="0">
                          <a:solidFill>
                            <a:srgbClr val="0003FA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it-IT" sz="1200" dirty="0">
                  <a:solidFill>
                    <a:srgbClr val="0003FA"/>
                  </a:solidFill>
                </a:endParaRPr>
              </a:p>
            </p:txBody>
          </p:sp>
        </mc:Choice>
        <mc:Fallback xmlns="">
          <p:sp>
            <p:nvSpPr>
              <p:cNvPr id="15" name="Rettangolo 45">
                <a:extLst>
                  <a:ext uri="{FF2B5EF4-FFF2-40B4-BE49-F238E27FC236}">
                    <a16:creationId xmlns:a16="http://schemas.microsoft.com/office/drawing/2014/main" id="{3B9CE4FC-67D6-3A48-8D6C-D4BAEAB5B0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6639" y="3729555"/>
                <a:ext cx="2297680" cy="276999"/>
              </a:xfrm>
              <a:prstGeom prst="rect">
                <a:avLst/>
              </a:prstGeom>
              <a:blipFill>
                <a:blip r:embed="rId8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>
            <a:extLst>
              <a:ext uri="{FF2B5EF4-FFF2-40B4-BE49-F238E27FC236}">
                <a16:creationId xmlns:a16="http://schemas.microsoft.com/office/drawing/2014/main" id="{6473897C-B0EB-494D-86B6-09155BF6DA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t="4189" r="2714" b="4455"/>
          <a:stretch/>
        </p:blipFill>
        <p:spPr bwMode="auto">
          <a:xfrm>
            <a:off x="0" y="3237519"/>
            <a:ext cx="4111156" cy="167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tangolo 42">
            <a:extLst>
              <a:ext uri="{FF2B5EF4-FFF2-40B4-BE49-F238E27FC236}">
                <a16:creationId xmlns:a16="http://schemas.microsoft.com/office/drawing/2014/main" id="{B5D5F7C2-4D7C-DB4D-9BA5-48C1D9D290A7}"/>
              </a:ext>
            </a:extLst>
          </p:cNvPr>
          <p:cNvSpPr/>
          <p:nvPr/>
        </p:nvSpPr>
        <p:spPr>
          <a:xfrm>
            <a:off x="5866179" y="4771318"/>
            <a:ext cx="31518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b="1" dirty="0">
                <a:solidFill>
                  <a:srgbClr val="800000"/>
                </a:solidFill>
                <a:latin typeface="Proxima Nova"/>
              </a:rPr>
              <a:t>Phys. Rev. C 104, 044003 (2021)</a:t>
            </a:r>
          </a:p>
        </p:txBody>
      </p:sp>
      <p:sp>
        <p:nvSpPr>
          <p:cNvPr id="18" name="Rettangolo 53">
            <a:extLst>
              <a:ext uri="{FF2B5EF4-FFF2-40B4-BE49-F238E27FC236}">
                <a16:creationId xmlns:a16="http://schemas.microsoft.com/office/drawing/2014/main" id="{7818EF47-6CE7-C548-BA62-83D8E22840AB}"/>
              </a:ext>
            </a:extLst>
          </p:cNvPr>
          <p:cNvSpPr/>
          <p:nvPr/>
        </p:nvSpPr>
        <p:spPr>
          <a:xfrm>
            <a:off x="4486361" y="3991184"/>
            <a:ext cx="183575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050" b="1" dirty="0">
                <a:solidFill>
                  <a:srgbClr val="0003FA"/>
                </a:solidFill>
                <a:latin typeface="Proxima Nova"/>
              </a:rPr>
              <a:t>PRL 116, 042501 (2016)</a:t>
            </a:r>
          </a:p>
        </p:txBody>
      </p:sp>
      <p:sp>
        <p:nvSpPr>
          <p:cNvPr id="20" name="Rettangolo 53">
            <a:extLst>
              <a:ext uri="{FF2B5EF4-FFF2-40B4-BE49-F238E27FC236}">
                <a16:creationId xmlns:a16="http://schemas.microsoft.com/office/drawing/2014/main" id="{921B1B2A-14B6-6848-9D93-481F42E6F72D}"/>
              </a:ext>
            </a:extLst>
          </p:cNvPr>
          <p:cNvSpPr/>
          <p:nvPr/>
        </p:nvSpPr>
        <p:spPr>
          <a:xfrm>
            <a:off x="37865" y="959014"/>
            <a:ext cx="761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dirty="0">
                <a:solidFill>
                  <a:srgbClr val="0003FA"/>
                </a:solidFill>
              </a:rPr>
              <a:t>2016</a:t>
            </a:r>
          </a:p>
        </p:txBody>
      </p:sp>
      <p:sp>
        <p:nvSpPr>
          <p:cNvPr id="21" name="Rettangolo 53">
            <a:extLst>
              <a:ext uri="{FF2B5EF4-FFF2-40B4-BE49-F238E27FC236}">
                <a16:creationId xmlns:a16="http://schemas.microsoft.com/office/drawing/2014/main" id="{D9F91A2B-45EB-3141-B69D-49F381D76474}"/>
              </a:ext>
            </a:extLst>
          </p:cNvPr>
          <p:cNvSpPr/>
          <p:nvPr/>
        </p:nvSpPr>
        <p:spPr>
          <a:xfrm>
            <a:off x="7384" y="3149222"/>
            <a:ext cx="761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dirty="0">
                <a:solidFill>
                  <a:srgbClr val="800000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707172631"/>
      </p:ext>
    </p:extLst>
  </p:cSld>
  <p:clrMapOvr>
    <a:masterClrMapping/>
  </p:clrMapOvr>
</p:sld>
</file>

<file path=ppt/theme/theme1.xml><?xml version="1.0" encoding="utf-8"?>
<a:theme xmlns:a="http://schemas.openxmlformats.org/drawingml/2006/main" name="Perception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adme" id="{CEFD0EEE-7244-5C4A-B485-A27BA077568A}" vid="{6DF8D883-66D6-D543-8F51-3D44E8AF15A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</Template>
  <TotalTime>8419</TotalTime>
  <Words>2591</Words>
  <Application>Microsoft Macintosh PowerPoint</Application>
  <PresentationFormat>Presentazione su schermo (4:3)</PresentationFormat>
  <Paragraphs>324</Paragraphs>
  <Slides>28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42" baseType="lpstr">
      <vt:lpstr>-apple-system</vt:lpstr>
      <vt:lpstr>Arial</vt:lpstr>
      <vt:lpstr>Atlas Grotesk Web</vt:lpstr>
      <vt:lpstr>Calibri</vt:lpstr>
      <vt:lpstr>Cambria Math</vt:lpstr>
      <vt:lpstr>Century Gothic</vt:lpstr>
      <vt:lpstr>Helvetica</vt:lpstr>
      <vt:lpstr>LiberationSans</vt:lpstr>
      <vt:lpstr>Lucida Handwriting</vt:lpstr>
      <vt:lpstr>Proxima Nova</vt:lpstr>
      <vt:lpstr>Symbol</vt:lpstr>
      <vt:lpstr>Wingdings</vt:lpstr>
      <vt:lpstr>Wingdings 2</vt:lpstr>
      <vt:lpstr>Perception</vt:lpstr>
      <vt:lpstr>Presentazione standard di PowerPoint</vt:lpstr>
      <vt:lpstr>63rd Scientific Committee findings and  recommendations</vt:lpstr>
      <vt:lpstr>PADME data taking periods</vt:lpstr>
      <vt:lpstr>PADME Run I and Run II setup</vt:lpstr>
      <vt:lpstr>First physics result: s(ee-&gt;gg) at √s=20 MeV</vt:lpstr>
      <vt:lpstr>PADME s(e+e--&gt;gg) results </vt:lpstr>
      <vt:lpstr>A’ to invisible signature Run II analysis</vt:lpstr>
      <vt:lpstr>Single photon events</vt:lpstr>
      <vt:lpstr>The 8Be and 4He Atomki anomaly</vt:lpstr>
      <vt:lpstr>The 12C anomaly and the vector portal</vt:lpstr>
      <vt:lpstr>Current constraints on X17 from leptons</vt:lpstr>
      <vt:lpstr>On the nature of X17</vt:lpstr>
      <vt:lpstr>The mass scan X17 search strategy</vt:lpstr>
      <vt:lpstr>PADME expected sensitivity</vt:lpstr>
      <vt:lpstr>Estimating the energy spread</vt:lpstr>
      <vt:lpstr>PADME Run III modified setup</vt:lpstr>
      <vt:lpstr>First look at Run III data set </vt:lpstr>
      <vt:lpstr>Status of the Run III data taking </vt:lpstr>
      <vt:lpstr>2022 PADME publication list</vt:lpstr>
      <vt:lpstr>PADME possible future data taking</vt:lpstr>
      <vt:lpstr>Conclusions</vt:lpstr>
      <vt:lpstr>Beam studies for X17</vt:lpstr>
      <vt:lpstr>How can we make our life easier?</vt:lpstr>
      <vt:lpstr>PADME X17 searches on Run II data</vt:lpstr>
      <vt:lpstr>g-2e anomaly</vt:lpstr>
      <vt:lpstr>Muon g-2 anomaly</vt:lpstr>
      <vt:lpstr>dark sectors in the future of LNF?</vt:lpstr>
      <vt:lpstr>Extending the LINAC pulse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Mauro Raggi</dc:creator>
  <cp:keywords/>
  <dc:description/>
  <cp:lastModifiedBy>Paolo Valente</cp:lastModifiedBy>
  <cp:revision>122</cp:revision>
  <cp:lastPrinted>2017-05-28T08:46:57Z</cp:lastPrinted>
  <dcterms:created xsi:type="dcterms:W3CDTF">2022-10-19T08:00:25Z</dcterms:created>
  <dcterms:modified xsi:type="dcterms:W3CDTF">2022-11-14T06:56:09Z</dcterms:modified>
  <cp:category/>
</cp:coreProperties>
</file>