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omments/modernComment_101_2A158AC3.xml" ContentType="application/vnd.ms-powerpoint.comments+xml"/>
  <Override PartName="/ppt/comments/modernComment_25C_DDFF53A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4"/>
  </p:notesMasterIdLst>
  <p:sldIdLst>
    <p:sldId id="577" r:id="rId5"/>
    <p:sldId id="593" r:id="rId6"/>
    <p:sldId id="346" r:id="rId7"/>
    <p:sldId id="586" r:id="rId8"/>
    <p:sldId id="551" r:id="rId9"/>
    <p:sldId id="279" r:id="rId10"/>
    <p:sldId id="281" r:id="rId11"/>
    <p:sldId id="598" r:id="rId12"/>
    <p:sldId id="579" r:id="rId13"/>
    <p:sldId id="588" r:id="rId14"/>
    <p:sldId id="594" r:id="rId15"/>
    <p:sldId id="589" r:id="rId16"/>
    <p:sldId id="578" r:id="rId17"/>
    <p:sldId id="595" r:id="rId18"/>
    <p:sldId id="591" r:id="rId19"/>
    <p:sldId id="610" r:id="rId20"/>
    <p:sldId id="601" r:id="rId21"/>
    <p:sldId id="599" r:id="rId22"/>
    <p:sldId id="600" r:id="rId23"/>
    <p:sldId id="583" r:id="rId24"/>
    <p:sldId id="606" r:id="rId25"/>
    <p:sldId id="592" r:id="rId26"/>
    <p:sldId id="290" r:id="rId27"/>
    <p:sldId id="291" r:id="rId28"/>
    <p:sldId id="596" r:id="rId29"/>
    <p:sldId id="605" r:id="rId30"/>
    <p:sldId id="609" r:id="rId31"/>
    <p:sldId id="494" r:id="rId32"/>
    <p:sldId id="503" r:id="rId33"/>
    <p:sldId id="495" r:id="rId34"/>
    <p:sldId id="508" r:id="rId35"/>
    <p:sldId id="500" r:id="rId36"/>
    <p:sldId id="607" r:id="rId37"/>
    <p:sldId id="574" r:id="rId38"/>
    <p:sldId id="576" r:id="rId39"/>
    <p:sldId id="611" r:id="rId40"/>
    <p:sldId id="484" r:id="rId41"/>
    <p:sldId id="615" r:id="rId42"/>
    <p:sldId id="614" r:id="rId43"/>
    <p:sldId id="613" r:id="rId44"/>
    <p:sldId id="603" r:id="rId45"/>
    <p:sldId id="268" r:id="rId46"/>
    <p:sldId id="602" r:id="rId47"/>
    <p:sldId id="256" r:id="rId48"/>
    <p:sldId id="612" r:id="rId49"/>
    <p:sldId id="580" r:id="rId50"/>
    <p:sldId id="263" r:id="rId51"/>
    <p:sldId id="597" r:id="rId52"/>
    <p:sldId id="587" r:id="rId53"/>
    <p:sldId id="571" r:id="rId54"/>
    <p:sldId id="572" r:id="rId55"/>
    <p:sldId id="262" r:id="rId56"/>
    <p:sldId id="608" r:id="rId57"/>
    <p:sldId id="575" r:id="rId58"/>
    <p:sldId id="257" r:id="rId59"/>
    <p:sldId id="604" r:id="rId60"/>
    <p:sldId id="509" r:id="rId61"/>
    <p:sldId id="498" r:id="rId62"/>
    <p:sldId id="50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9EAE4D-32BE-6E04-F8AA-66AC01F0D484}" name="Claudio Di Giulio" initials="CG" userId="S::cdgiulio@infn.it::0a4ba2d5-530c-4b6c-ba7e-b8f98301d0bf" providerId="AD"/>
  <p188:author id="{9862DE87-D790-1B28-16D6-0E752C944B60}" name="Luca Gennaro Foggetta" initials="LGF" userId="Luca Gennaro Foggetta" providerId="None"/>
  <p188:author id="{9CDB20A3-72C4-045A-4F7B-31C490F91BF6}" name="Luca Gennaro Foggetta" initials="LF" userId="S::foggetta@infn.it::ee31801f-f8a0-4387-a43b-8b91a226475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B5D0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25540F-0D9F-4921-A8C0-758A8E83E311}" v="70" dt="2022-11-13T13:10:53.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 Gennaro Foggetta" userId="ee31801f-f8a0-4387-a43b-8b91a2264759" providerId="ADAL" clId="{CF25540F-0D9F-4921-A8C0-758A8E83E311}"/>
    <pc:docChg chg="undo custSel addSld modSld sldOrd">
      <pc:chgData name="Luca Gennaro Foggetta" userId="ee31801f-f8a0-4387-a43b-8b91a2264759" providerId="ADAL" clId="{CF25540F-0D9F-4921-A8C0-758A8E83E311}" dt="2022-11-13T13:21:48.627" v="1650" actId="20577"/>
      <pc:docMkLst>
        <pc:docMk/>
      </pc:docMkLst>
      <pc:sldChg chg="addSp modSp mod">
        <pc:chgData name="Luca Gennaro Foggetta" userId="ee31801f-f8a0-4387-a43b-8b91a2264759" providerId="ADAL" clId="{CF25540F-0D9F-4921-A8C0-758A8E83E311}" dt="2022-11-11T19:44:54.783" v="63" actId="14100"/>
        <pc:sldMkLst>
          <pc:docMk/>
          <pc:sldMk cId="3639571055" sldId="256"/>
        </pc:sldMkLst>
        <pc:spChg chg="mod">
          <ac:chgData name="Luca Gennaro Foggetta" userId="ee31801f-f8a0-4387-a43b-8b91a2264759" providerId="ADAL" clId="{CF25540F-0D9F-4921-A8C0-758A8E83E311}" dt="2022-11-11T19:44:54.783" v="63" actId="14100"/>
          <ac:spMkLst>
            <pc:docMk/>
            <pc:sldMk cId="3639571055" sldId="256"/>
            <ac:spMk id="11" creationId="{AFAF185D-D2F0-853D-4A4F-D931BE33B7FA}"/>
          </ac:spMkLst>
        </pc:spChg>
        <pc:picChg chg="add mod">
          <ac:chgData name="Luca Gennaro Foggetta" userId="ee31801f-f8a0-4387-a43b-8b91a2264759" providerId="ADAL" clId="{CF25540F-0D9F-4921-A8C0-758A8E83E311}" dt="2022-11-11T19:44:52.239" v="62" actId="1076"/>
          <ac:picMkLst>
            <pc:docMk/>
            <pc:sldMk cId="3639571055" sldId="256"/>
            <ac:picMk id="4" creationId="{61CDCE2C-4C7C-856A-69F9-E2FEAB61DB55}"/>
          </ac:picMkLst>
        </pc:picChg>
      </pc:sldChg>
      <pc:sldChg chg="modSp mod">
        <pc:chgData name="Luca Gennaro Foggetta" userId="ee31801f-f8a0-4387-a43b-8b91a2264759" providerId="ADAL" clId="{CF25540F-0D9F-4921-A8C0-758A8E83E311}" dt="2022-11-11T19:42:14.402" v="22" actId="1076"/>
        <pc:sldMkLst>
          <pc:docMk/>
          <pc:sldMk cId="3454584149" sldId="279"/>
        </pc:sldMkLst>
        <pc:picChg chg="mod">
          <ac:chgData name="Luca Gennaro Foggetta" userId="ee31801f-f8a0-4387-a43b-8b91a2264759" providerId="ADAL" clId="{CF25540F-0D9F-4921-A8C0-758A8E83E311}" dt="2022-11-11T19:42:14.402" v="22" actId="1076"/>
          <ac:picMkLst>
            <pc:docMk/>
            <pc:sldMk cId="3454584149" sldId="279"/>
            <ac:picMk id="6" creationId="{03C556C4-3970-B366-73C2-D815A5298B0C}"/>
          </ac:picMkLst>
        </pc:picChg>
      </pc:sldChg>
      <pc:sldChg chg="addSp modSp mod">
        <pc:chgData name="Luca Gennaro Foggetta" userId="ee31801f-f8a0-4387-a43b-8b91a2264759" providerId="ADAL" clId="{CF25540F-0D9F-4921-A8C0-758A8E83E311}" dt="2022-11-13T12:56:49.255" v="1530" actId="2"/>
        <pc:sldMkLst>
          <pc:docMk/>
          <pc:sldMk cId="2968736327" sldId="281"/>
        </pc:sldMkLst>
        <pc:graphicFrameChg chg="modGraphic">
          <ac:chgData name="Luca Gennaro Foggetta" userId="ee31801f-f8a0-4387-a43b-8b91a2264759" providerId="ADAL" clId="{CF25540F-0D9F-4921-A8C0-758A8E83E311}" dt="2022-11-13T12:56:49.255" v="1530" actId="2"/>
          <ac:graphicFrameMkLst>
            <pc:docMk/>
            <pc:sldMk cId="2968736327" sldId="281"/>
            <ac:graphicFrameMk id="9" creationId="{4C6E8DC4-45E0-4F74-88EE-F67BFB986C0D}"/>
          </ac:graphicFrameMkLst>
        </pc:graphicFrameChg>
        <pc:picChg chg="add mod">
          <ac:chgData name="Luca Gennaro Foggetta" userId="ee31801f-f8a0-4387-a43b-8b91a2264759" providerId="ADAL" clId="{CF25540F-0D9F-4921-A8C0-758A8E83E311}" dt="2022-11-11T19:42:27.714" v="26"/>
          <ac:picMkLst>
            <pc:docMk/>
            <pc:sldMk cId="2968736327" sldId="281"/>
            <ac:picMk id="6" creationId="{8888555A-2F21-4CAE-AB0A-58C24799F7CD}"/>
          </ac:picMkLst>
        </pc:picChg>
      </pc:sldChg>
      <pc:sldChg chg="addSp modSp">
        <pc:chgData name="Luca Gennaro Foggetta" userId="ee31801f-f8a0-4387-a43b-8b91a2264759" providerId="ADAL" clId="{CF25540F-0D9F-4921-A8C0-758A8E83E311}" dt="2022-11-11T19:43:59.456" v="45"/>
        <pc:sldMkLst>
          <pc:docMk/>
          <pc:sldMk cId="2220378661" sldId="290"/>
        </pc:sldMkLst>
        <pc:picChg chg="add mod">
          <ac:chgData name="Luca Gennaro Foggetta" userId="ee31801f-f8a0-4387-a43b-8b91a2264759" providerId="ADAL" clId="{CF25540F-0D9F-4921-A8C0-758A8E83E311}" dt="2022-11-11T19:43:59.456" v="45"/>
          <ac:picMkLst>
            <pc:docMk/>
            <pc:sldMk cId="2220378661" sldId="290"/>
            <ac:picMk id="11" creationId="{E99BD816-6CB4-880E-3AE6-805A95EB3996}"/>
          </ac:picMkLst>
        </pc:picChg>
      </pc:sldChg>
      <pc:sldChg chg="addSp modSp mod">
        <pc:chgData name="Luca Gennaro Foggetta" userId="ee31801f-f8a0-4387-a43b-8b91a2264759" providerId="ADAL" clId="{CF25540F-0D9F-4921-A8C0-758A8E83E311}" dt="2022-11-13T13:01:35.853" v="1555" actId="2"/>
        <pc:sldMkLst>
          <pc:docMk/>
          <pc:sldMk cId="1915626336" sldId="291"/>
        </pc:sldMkLst>
        <pc:spChg chg="mod">
          <ac:chgData name="Luca Gennaro Foggetta" userId="ee31801f-f8a0-4387-a43b-8b91a2264759" providerId="ADAL" clId="{CF25540F-0D9F-4921-A8C0-758A8E83E311}" dt="2022-11-13T13:01:35.853" v="1555" actId="2"/>
          <ac:spMkLst>
            <pc:docMk/>
            <pc:sldMk cId="1915626336" sldId="291"/>
            <ac:spMk id="20" creationId="{4AB4A685-CCB0-3DAD-03B3-452959710F7B}"/>
          </ac:spMkLst>
        </pc:spChg>
        <pc:graphicFrameChg chg="mod">
          <ac:chgData name="Luca Gennaro Foggetta" userId="ee31801f-f8a0-4387-a43b-8b91a2264759" providerId="ADAL" clId="{CF25540F-0D9F-4921-A8C0-758A8E83E311}" dt="2022-11-13T13:01:34.810" v="1553" actId="2"/>
          <ac:graphicFrameMkLst>
            <pc:docMk/>
            <pc:sldMk cId="1915626336" sldId="291"/>
            <ac:graphicFrameMk id="12" creationId="{ED05D1F8-E808-4652-0479-D4183BA0D3D0}"/>
          </ac:graphicFrameMkLst>
        </pc:graphicFrameChg>
        <pc:picChg chg="add mod">
          <ac:chgData name="Luca Gennaro Foggetta" userId="ee31801f-f8a0-4387-a43b-8b91a2264759" providerId="ADAL" clId="{CF25540F-0D9F-4921-A8C0-758A8E83E311}" dt="2022-11-11T19:44:00.293" v="46"/>
          <ac:picMkLst>
            <pc:docMk/>
            <pc:sldMk cId="1915626336" sldId="291"/>
            <ac:picMk id="11" creationId="{E05D9EAA-86F3-0FE0-E8B9-6A99E4516FDE}"/>
          </ac:picMkLst>
        </pc:picChg>
      </pc:sldChg>
      <pc:sldChg chg="addSp modSp mod">
        <pc:chgData name="Luca Gennaro Foggetta" userId="ee31801f-f8a0-4387-a43b-8b91a2264759" providerId="ADAL" clId="{CF25540F-0D9F-4921-A8C0-758A8E83E311}" dt="2022-11-13T11:33:49.960" v="157" actId="6549"/>
        <pc:sldMkLst>
          <pc:docMk/>
          <pc:sldMk cId="209858337" sldId="346"/>
        </pc:sldMkLst>
        <pc:spChg chg="mod">
          <ac:chgData name="Luca Gennaro Foggetta" userId="ee31801f-f8a0-4387-a43b-8b91a2264759" providerId="ADAL" clId="{CF25540F-0D9F-4921-A8C0-758A8E83E311}" dt="2022-11-13T11:33:49.960" v="157" actId="6549"/>
          <ac:spMkLst>
            <pc:docMk/>
            <pc:sldMk cId="209858337" sldId="346"/>
            <ac:spMk id="7" creationId="{10C91BED-278B-1646-83D5-2623A0E0A3BD}"/>
          </ac:spMkLst>
        </pc:spChg>
        <pc:picChg chg="add mod">
          <ac:chgData name="Luca Gennaro Foggetta" userId="ee31801f-f8a0-4387-a43b-8b91a2264759" providerId="ADAL" clId="{CF25540F-0D9F-4921-A8C0-758A8E83E311}" dt="2022-11-11T19:42:23.979" v="24"/>
          <ac:picMkLst>
            <pc:docMk/>
            <pc:sldMk cId="209858337" sldId="346"/>
            <ac:picMk id="6" creationId="{B3EA8CAD-BC08-6CCF-F0E3-189B360DEC13}"/>
          </ac:picMkLst>
        </pc:picChg>
      </pc:sldChg>
      <pc:sldChg chg="addSp modSp mod">
        <pc:chgData name="Luca Gennaro Foggetta" userId="ee31801f-f8a0-4387-a43b-8b91a2264759" providerId="ADAL" clId="{CF25540F-0D9F-4921-A8C0-758A8E83E311}" dt="2022-11-13T13:21:48.627" v="1650" actId="20577"/>
        <pc:sldMkLst>
          <pc:docMk/>
          <pc:sldMk cId="3041643087" sldId="484"/>
        </pc:sldMkLst>
        <pc:spChg chg="mod">
          <ac:chgData name="Luca Gennaro Foggetta" userId="ee31801f-f8a0-4387-a43b-8b91a2264759" providerId="ADAL" clId="{CF25540F-0D9F-4921-A8C0-758A8E83E311}" dt="2022-11-13T13:21:48.627" v="1650" actId="20577"/>
          <ac:spMkLst>
            <pc:docMk/>
            <pc:sldMk cId="3041643087" sldId="484"/>
            <ac:spMk id="2" creationId="{C6C50026-C49C-46D9-8DE8-393C6166056F}"/>
          </ac:spMkLst>
        </pc:spChg>
        <pc:spChg chg="mod">
          <ac:chgData name="Luca Gennaro Foggetta" userId="ee31801f-f8a0-4387-a43b-8b91a2264759" providerId="ADAL" clId="{CF25540F-0D9F-4921-A8C0-758A8E83E311}" dt="2022-11-13T12:20:47.128" v="994" actId="13926"/>
          <ac:spMkLst>
            <pc:docMk/>
            <pc:sldMk cId="3041643087" sldId="484"/>
            <ac:spMk id="3" creationId="{914BFBC9-625E-23B7-79BA-223EEF4E1774}"/>
          </ac:spMkLst>
        </pc:spChg>
        <pc:picChg chg="mod">
          <ac:chgData name="Luca Gennaro Foggetta" userId="ee31801f-f8a0-4387-a43b-8b91a2264759" providerId="ADAL" clId="{CF25540F-0D9F-4921-A8C0-758A8E83E311}" dt="2022-11-13T12:20:07.342" v="980" actId="14826"/>
          <ac:picMkLst>
            <pc:docMk/>
            <pc:sldMk cId="3041643087" sldId="484"/>
            <ac:picMk id="10" creationId="{1ADA5111-F64C-AF00-86DB-D3A9D90BC5B1}"/>
          </ac:picMkLst>
        </pc:picChg>
        <pc:picChg chg="add mod">
          <ac:chgData name="Luca Gennaro Foggetta" userId="ee31801f-f8a0-4387-a43b-8b91a2264759" providerId="ADAL" clId="{CF25540F-0D9F-4921-A8C0-758A8E83E311}" dt="2022-11-11T19:44:32.231" v="57"/>
          <ac:picMkLst>
            <pc:docMk/>
            <pc:sldMk cId="3041643087" sldId="484"/>
            <ac:picMk id="12" creationId="{8700D016-FD4F-BA3E-2ECE-2B0E58E9EC56}"/>
          </ac:picMkLst>
        </pc:picChg>
        <pc:picChg chg="mod">
          <ac:chgData name="Luca Gennaro Foggetta" userId="ee31801f-f8a0-4387-a43b-8b91a2264759" providerId="ADAL" clId="{CF25540F-0D9F-4921-A8C0-758A8E83E311}" dt="2022-11-13T12:20:14.473" v="983" actId="1036"/>
          <ac:picMkLst>
            <pc:docMk/>
            <pc:sldMk cId="3041643087" sldId="484"/>
            <ac:picMk id="21" creationId="{5A2B5C55-EE51-6E3D-9106-2A1ED949208C}"/>
          </ac:picMkLst>
        </pc:picChg>
      </pc:sldChg>
      <pc:sldChg chg="addSp modSp mod">
        <pc:chgData name="Luca Gennaro Foggetta" userId="ee31801f-f8a0-4387-a43b-8b91a2264759" providerId="ADAL" clId="{CF25540F-0D9F-4921-A8C0-758A8E83E311}" dt="2022-11-13T13:02:55.951" v="1573" actId="2"/>
        <pc:sldMkLst>
          <pc:docMk/>
          <pc:sldMk cId="391826712" sldId="495"/>
        </pc:sldMkLst>
        <pc:spChg chg="mod">
          <ac:chgData name="Luca Gennaro Foggetta" userId="ee31801f-f8a0-4387-a43b-8b91a2264759" providerId="ADAL" clId="{CF25540F-0D9F-4921-A8C0-758A8E83E311}" dt="2022-11-13T13:02:53.600" v="1571" actId="2"/>
          <ac:spMkLst>
            <pc:docMk/>
            <pc:sldMk cId="391826712" sldId="495"/>
            <ac:spMk id="14" creationId="{AD520D9D-B99E-44E0-8791-EAAAC7A6617B}"/>
          </ac:spMkLst>
        </pc:spChg>
        <pc:spChg chg="mod">
          <ac:chgData name="Luca Gennaro Foggetta" userId="ee31801f-f8a0-4387-a43b-8b91a2264759" providerId="ADAL" clId="{CF25540F-0D9F-4921-A8C0-758A8E83E311}" dt="2022-11-13T13:02:54.945" v="1572" actId="2"/>
          <ac:spMkLst>
            <pc:docMk/>
            <pc:sldMk cId="391826712" sldId="495"/>
            <ac:spMk id="46" creationId="{8B3B9136-FD07-4834-BE9C-EC18AB88A842}"/>
          </ac:spMkLst>
        </pc:spChg>
        <pc:spChg chg="mod">
          <ac:chgData name="Luca Gennaro Foggetta" userId="ee31801f-f8a0-4387-a43b-8b91a2264759" providerId="ADAL" clId="{CF25540F-0D9F-4921-A8C0-758A8E83E311}" dt="2022-11-13T13:02:55.951" v="1573" actId="2"/>
          <ac:spMkLst>
            <pc:docMk/>
            <pc:sldMk cId="391826712" sldId="495"/>
            <ac:spMk id="47" creationId="{862981BF-D511-401C-82DC-0808209B2CDC}"/>
          </ac:spMkLst>
        </pc:spChg>
        <pc:picChg chg="add mod">
          <ac:chgData name="Luca Gennaro Foggetta" userId="ee31801f-f8a0-4387-a43b-8b91a2264759" providerId="ADAL" clId="{CF25540F-0D9F-4921-A8C0-758A8E83E311}" dt="2022-11-11T19:44:07.329" v="49"/>
          <ac:picMkLst>
            <pc:docMk/>
            <pc:sldMk cId="391826712" sldId="495"/>
            <ac:picMk id="12" creationId="{0BED4F0D-BC26-5734-EC05-601FF54BA3F8}"/>
          </ac:picMkLst>
        </pc:picChg>
      </pc:sldChg>
      <pc:sldChg chg="addSp modSp mod">
        <pc:chgData name="Luca Gennaro Foggetta" userId="ee31801f-f8a0-4387-a43b-8b91a2264759" providerId="ADAL" clId="{CF25540F-0D9F-4921-A8C0-758A8E83E311}" dt="2022-11-13T13:04:05.067" v="1584" actId="313"/>
        <pc:sldMkLst>
          <pc:docMk/>
          <pc:sldMk cId="293907094" sldId="500"/>
        </pc:sldMkLst>
        <pc:spChg chg="mod">
          <ac:chgData name="Luca Gennaro Foggetta" userId="ee31801f-f8a0-4387-a43b-8b91a2264759" providerId="ADAL" clId="{CF25540F-0D9F-4921-A8C0-758A8E83E311}" dt="2022-11-13T13:03:36.942" v="1580" actId="313"/>
          <ac:spMkLst>
            <pc:docMk/>
            <pc:sldMk cId="293907094" sldId="500"/>
            <ac:spMk id="7" creationId="{E1B2EE30-0A97-4593-95C9-BB67421D8D7D}"/>
          </ac:spMkLst>
        </pc:spChg>
        <pc:spChg chg="mod">
          <ac:chgData name="Luca Gennaro Foggetta" userId="ee31801f-f8a0-4387-a43b-8b91a2264759" providerId="ADAL" clId="{CF25540F-0D9F-4921-A8C0-758A8E83E311}" dt="2022-11-13T13:04:05.067" v="1584" actId="313"/>
          <ac:spMkLst>
            <pc:docMk/>
            <pc:sldMk cId="293907094" sldId="500"/>
            <ac:spMk id="9" creationId="{96EF2FC2-881F-449D-B284-650F895AB1A7}"/>
          </ac:spMkLst>
        </pc:spChg>
        <pc:picChg chg="add mod">
          <ac:chgData name="Luca Gennaro Foggetta" userId="ee31801f-f8a0-4387-a43b-8b91a2264759" providerId="ADAL" clId="{CF25540F-0D9F-4921-A8C0-758A8E83E311}" dt="2022-11-11T19:44:15.667" v="52"/>
          <ac:picMkLst>
            <pc:docMk/>
            <pc:sldMk cId="293907094" sldId="500"/>
            <ac:picMk id="3" creationId="{1A83394C-268B-1BC4-9197-60CB71EC5B88}"/>
          </ac:picMkLst>
        </pc:picChg>
        <pc:picChg chg="mod">
          <ac:chgData name="Luca Gennaro Foggetta" userId="ee31801f-f8a0-4387-a43b-8b91a2264759" providerId="ADAL" clId="{CF25540F-0D9F-4921-A8C0-758A8E83E311}" dt="2022-11-11T19:44:15.310" v="51" actId="1076"/>
          <ac:picMkLst>
            <pc:docMk/>
            <pc:sldMk cId="293907094" sldId="500"/>
            <ac:picMk id="17" creationId="{AA91BDDD-0B7D-4CEC-AC82-4657EB5AC508}"/>
          </ac:picMkLst>
        </pc:picChg>
      </pc:sldChg>
      <pc:sldChg chg="addSp modSp mod">
        <pc:chgData name="Luca Gennaro Foggetta" userId="ee31801f-f8a0-4387-a43b-8b91a2264759" providerId="ADAL" clId="{CF25540F-0D9F-4921-A8C0-758A8E83E311}" dt="2022-11-13T13:02:33.522" v="1569" actId="313"/>
        <pc:sldMkLst>
          <pc:docMk/>
          <pc:sldMk cId="1959160998" sldId="503"/>
        </pc:sldMkLst>
        <pc:spChg chg="mod">
          <ac:chgData name="Luca Gennaro Foggetta" userId="ee31801f-f8a0-4387-a43b-8b91a2264759" providerId="ADAL" clId="{CF25540F-0D9F-4921-A8C0-758A8E83E311}" dt="2022-11-13T13:02:33.522" v="1569" actId="313"/>
          <ac:spMkLst>
            <pc:docMk/>
            <pc:sldMk cId="1959160998" sldId="503"/>
            <ac:spMk id="4" creationId="{6B0BED39-C8F4-EAF3-0DAD-70428AA144AF}"/>
          </ac:spMkLst>
        </pc:spChg>
        <pc:picChg chg="add mod">
          <ac:chgData name="Luca Gennaro Foggetta" userId="ee31801f-f8a0-4387-a43b-8b91a2264759" providerId="ADAL" clId="{CF25540F-0D9F-4921-A8C0-758A8E83E311}" dt="2022-11-11T19:44:05.764" v="48"/>
          <ac:picMkLst>
            <pc:docMk/>
            <pc:sldMk cId="1959160998" sldId="503"/>
            <ac:picMk id="6" creationId="{6E6E1FE3-FD54-7539-C425-C4F3CCA25B71}"/>
          </ac:picMkLst>
        </pc:picChg>
      </pc:sldChg>
      <pc:sldChg chg="addSp modSp mod">
        <pc:chgData name="Luca Gennaro Foggetta" userId="ee31801f-f8a0-4387-a43b-8b91a2264759" providerId="ADAL" clId="{CF25540F-0D9F-4921-A8C0-758A8E83E311}" dt="2022-11-13T13:03:10.757" v="1578" actId="2"/>
        <pc:sldMkLst>
          <pc:docMk/>
          <pc:sldMk cId="3157660624" sldId="508"/>
        </pc:sldMkLst>
        <pc:spChg chg="mod">
          <ac:chgData name="Luca Gennaro Foggetta" userId="ee31801f-f8a0-4387-a43b-8b91a2264759" providerId="ADAL" clId="{CF25540F-0D9F-4921-A8C0-758A8E83E311}" dt="2022-11-13T13:02:57.812" v="1574" actId="2"/>
          <ac:spMkLst>
            <pc:docMk/>
            <pc:sldMk cId="3157660624" sldId="508"/>
            <ac:spMk id="8" creationId="{6E8AC34E-E54C-4AF5-A8F5-FA035187692D}"/>
          </ac:spMkLst>
        </pc:spChg>
        <pc:spChg chg="mod">
          <ac:chgData name="Luca Gennaro Foggetta" userId="ee31801f-f8a0-4387-a43b-8b91a2264759" providerId="ADAL" clId="{CF25540F-0D9F-4921-A8C0-758A8E83E311}" dt="2022-11-13T13:03:08.526" v="1576" actId="2"/>
          <ac:spMkLst>
            <pc:docMk/>
            <pc:sldMk cId="3157660624" sldId="508"/>
            <ac:spMk id="14" creationId="{AD520D9D-B99E-44E0-8791-EAAAC7A6617B}"/>
          </ac:spMkLst>
        </pc:spChg>
        <pc:spChg chg="mod">
          <ac:chgData name="Luca Gennaro Foggetta" userId="ee31801f-f8a0-4387-a43b-8b91a2264759" providerId="ADAL" clId="{CF25540F-0D9F-4921-A8C0-758A8E83E311}" dt="2022-11-13T13:03:10.308" v="1577" actId="2"/>
          <ac:spMkLst>
            <pc:docMk/>
            <pc:sldMk cId="3157660624" sldId="508"/>
            <ac:spMk id="46" creationId="{8B3B9136-FD07-4834-BE9C-EC18AB88A842}"/>
          </ac:spMkLst>
        </pc:spChg>
        <pc:spChg chg="mod">
          <ac:chgData name="Luca Gennaro Foggetta" userId="ee31801f-f8a0-4387-a43b-8b91a2264759" providerId="ADAL" clId="{CF25540F-0D9F-4921-A8C0-758A8E83E311}" dt="2022-11-13T13:03:10.757" v="1578" actId="2"/>
          <ac:spMkLst>
            <pc:docMk/>
            <pc:sldMk cId="3157660624" sldId="508"/>
            <ac:spMk id="47" creationId="{862981BF-D511-401C-82DC-0808209B2CDC}"/>
          </ac:spMkLst>
        </pc:spChg>
        <pc:picChg chg="add mod">
          <ac:chgData name="Luca Gennaro Foggetta" userId="ee31801f-f8a0-4387-a43b-8b91a2264759" providerId="ADAL" clId="{CF25540F-0D9F-4921-A8C0-758A8E83E311}" dt="2022-11-11T19:44:08.855" v="50"/>
          <ac:picMkLst>
            <pc:docMk/>
            <pc:sldMk cId="3157660624" sldId="508"/>
            <ac:picMk id="12" creationId="{CF938C4F-FD78-9AB7-22D1-155F682A6AED}"/>
          </ac:picMkLst>
        </pc:picChg>
      </pc:sldChg>
      <pc:sldChg chg="addSp modSp mod">
        <pc:chgData name="Luca Gennaro Foggetta" userId="ee31801f-f8a0-4387-a43b-8b91a2264759" providerId="ADAL" clId="{CF25540F-0D9F-4921-A8C0-758A8E83E311}" dt="2022-11-13T12:56:44.002" v="1527" actId="313"/>
        <pc:sldMkLst>
          <pc:docMk/>
          <pc:sldMk cId="901343326" sldId="551"/>
        </pc:sldMkLst>
        <pc:spChg chg="mod">
          <ac:chgData name="Luca Gennaro Foggetta" userId="ee31801f-f8a0-4387-a43b-8b91a2264759" providerId="ADAL" clId="{CF25540F-0D9F-4921-A8C0-758A8E83E311}" dt="2022-11-13T12:56:44.002" v="1527" actId="313"/>
          <ac:spMkLst>
            <pc:docMk/>
            <pc:sldMk cId="901343326" sldId="551"/>
            <ac:spMk id="8" creationId="{2161ACBE-F947-4CD2-AD2A-0250990C2307}"/>
          </ac:spMkLst>
        </pc:spChg>
        <pc:picChg chg="add mod">
          <ac:chgData name="Luca Gennaro Foggetta" userId="ee31801f-f8a0-4387-a43b-8b91a2264759" providerId="ADAL" clId="{CF25540F-0D9F-4921-A8C0-758A8E83E311}" dt="2022-11-11T19:42:26.238" v="25"/>
          <ac:picMkLst>
            <pc:docMk/>
            <pc:sldMk cId="901343326" sldId="551"/>
            <ac:picMk id="10" creationId="{3C3EBB0B-D1D5-83C7-03A7-CF1479F8F214}"/>
          </ac:picMkLst>
        </pc:picChg>
      </pc:sldChg>
      <pc:sldChg chg="modSp mod">
        <pc:chgData name="Luca Gennaro Foggetta" userId="ee31801f-f8a0-4387-a43b-8b91a2264759" providerId="ADAL" clId="{CF25540F-0D9F-4921-A8C0-758A8E83E311}" dt="2022-11-13T13:04:34.897" v="1589" actId="790"/>
        <pc:sldMkLst>
          <pc:docMk/>
          <pc:sldMk cId="2548931916" sldId="574"/>
        </pc:sldMkLst>
        <pc:spChg chg="mod">
          <ac:chgData name="Luca Gennaro Foggetta" userId="ee31801f-f8a0-4387-a43b-8b91a2264759" providerId="ADAL" clId="{CF25540F-0D9F-4921-A8C0-758A8E83E311}" dt="2022-11-13T13:04:34.897" v="1589" actId="790"/>
          <ac:spMkLst>
            <pc:docMk/>
            <pc:sldMk cId="2548931916" sldId="574"/>
            <ac:spMk id="20" creationId="{99E629E1-9319-C268-B7F4-50847143FFB6}"/>
          </ac:spMkLst>
        </pc:spChg>
      </pc:sldChg>
      <pc:sldChg chg="addSp modSp mod delCm">
        <pc:chgData name="Luca Gennaro Foggetta" userId="ee31801f-f8a0-4387-a43b-8b91a2264759" providerId="ADAL" clId="{CF25540F-0D9F-4921-A8C0-758A8E83E311}" dt="2022-11-13T13:05:17.521" v="1601" actId="2"/>
        <pc:sldMkLst>
          <pc:docMk/>
          <pc:sldMk cId="321948768" sldId="576"/>
        </pc:sldMkLst>
        <pc:spChg chg="mod">
          <ac:chgData name="Luca Gennaro Foggetta" userId="ee31801f-f8a0-4387-a43b-8b91a2264759" providerId="ADAL" clId="{CF25540F-0D9F-4921-A8C0-758A8E83E311}" dt="2022-11-13T13:05:13.816" v="1600" actId="2"/>
          <ac:spMkLst>
            <pc:docMk/>
            <pc:sldMk cId="321948768" sldId="576"/>
            <ac:spMk id="9" creationId="{4B15C90C-4DB4-44CE-8FE0-79F557845AE3}"/>
          </ac:spMkLst>
        </pc:spChg>
        <pc:graphicFrameChg chg="modGraphic">
          <ac:chgData name="Luca Gennaro Foggetta" userId="ee31801f-f8a0-4387-a43b-8b91a2264759" providerId="ADAL" clId="{CF25540F-0D9F-4921-A8C0-758A8E83E311}" dt="2022-11-13T13:05:17.521" v="1601" actId="2"/>
          <ac:graphicFrameMkLst>
            <pc:docMk/>
            <pc:sldMk cId="321948768" sldId="576"/>
            <ac:graphicFrameMk id="6" creationId="{9524E10A-9106-CA65-7CEE-32C9B3B5F759}"/>
          </ac:graphicFrameMkLst>
        </pc:graphicFrameChg>
        <pc:picChg chg="add mod">
          <ac:chgData name="Luca Gennaro Foggetta" userId="ee31801f-f8a0-4387-a43b-8b91a2264759" providerId="ADAL" clId="{CF25540F-0D9F-4921-A8C0-758A8E83E311}" dt="2022-11-11T19:44:20.639" v="54"/>
          <ac:picMkLst>
            <pc:docMk/>
            <pc:sldMk cId="321948768" sldId="576"/>
            <ac:picMk id="8" creationId="{3425ED47-F87F-2244-A419-4F6ADE11013C}"/>
          </ac:picMkLst>
        </pc:picChg>
      </pc:sldChg>
      <pc:sldChg chg="addSp modSp mod">
        <pc:chgData name="Luca Gennaro Foggetta" userId="ee31801f-f8a0-4387-a43b-8b91a2264759" providerId="ADAL" clId="{CF25540F-0D9F-4921-A8C0-758A8E83E311}" dt="2022-11-13T12:57:21.587" v="1533" actId="790"/>
        <pc:sldMkLst>
          <pc:docMk/>
          <pc:sldMk cId="1565012588" sldId="579"/>
        </pc:sldMkLst>
        <pc:spChg chg="mod">
          <ac:chgData name="Luca Gennaro Foggetta" userId="ee31801f-f8a0-4387-a43b-8b91a2264759" providerId="ADAL" clId="{CF25540F-0D9F-4921-A8C0-758A8E83E311}" dt="2022-11-13T12:57:21.587" v="1533" actId="790"/>
          <ac:spMkLst>
            <pc:docMk/>
            <pc:sldMk cId="1565012588" sldId="579"/>
            <ac:spMk id="7" creationId="{1F90E30F-09E6-4FB4-9624-7B35D3E20398}"/>
          </ac:spMkLst>
        </pc:spChg>
        <pc:spChg chg="mod">
          <ac:chgData name="Luca Gennaro Foggetta" userId="ee31801f-f8a0-4387-a43b-8b91a2264759" providerId="ADAL" clId="{CF25540F-0D9F-4921-A8C0-758A8E83E311}" dt="2022-11-11T19:42:35.364" v="27" actId="1076"/>
          <ac:spMkLst>
            <pc:docMk/>
            <pc:sldMk cId="1565012588" sldId="579"/>
            <ac:spMk id="21" creationId="{F07E243B-42BB-34CD-C2CE-DEDBA1E28EE0}"/>
          </ac:spMkLst>
        </pc:spChg>
        <pc:picChg chg="add mod">
          <ac:chgData name="Luca Gennaro Foggetta" userId="ee31801f-f8a0-4387-a43b-8b91a2264759" providerId="ADAL" clId="{CF25540F-0D9F-4921-A8C0-758A8E83E311}" dt="2022-11-11T19:42:36.330" v="28"/>
          <ac:picMkLst>
            <pc:docMk/>
            <pc:sldMk cId="1565012588" sldId="579"/>
            <ac:picMk id="10" creationId="{3C2DD4C7-8D6D-7733-72BA-B7ECFE9E9CE6}"/>
          </ac:picMkLst>
        </pc:picChg>
      </pc:sldChg>
      <pc:sldChg chg="modSp mod">
        <pc:chgData name="Luca Gennaro Foggetta" userId="ee31801f-f8a0-4387-a43b-8b91a2264759" providerId="ADAL" clId="{CF25540F-0D9F-4921-A8C0-758A8E83E311}" dt="2022-11-13T12:57:51.868" v="1536" actId="313"/>
        <pc:sldMkLst>
          <pc:docMk/>
          <pc:sldMk cId="117929181" sldId="588"/>
        </pc:sldMkLst>
        <pc:spChg chg="mod">
          <ac:chgData name="Luca Gennaro Foggetta" userId="ee31801f-f8a0-4387-a43b-8b91a2264759" providerId="ADAL" clId="{CF25540F-0D9F-4921-A8C0-758A8E83E311}" dt="2022-11-13T12:57:51.868" v="1536" actId="313"/>
          <ac:spMkLst>
            <pc:docMk/>
            <pc:sldMk cId="117929181" sldId="588"/>
            <ac:spMk id="8" creationId="{18ED2CA7-2A32-4A94-BC2A-6068542E530F}"/>
          </ac:spMkLst>
        </pc:spChg>
      </pc:sldChg>
      <pc:sldChg chg="addSp modSp mod">
        <pc:chgData name="Luca Gennaro Foggetta" userId="ee31801f-f8a0-4387-a43b-8b91a2264759" providerId="ADAL" clId="{CF25540F-0D9F-4921-A8C0-758A8E83E311}" dt="2022-11-11T19:42:54.596" v="31"/>
        <pc:sldMkLst>
          <pc:docMk/>
          <pc:sldMk cId="1323232754" sldId="589"/>
        </pc:sldMkLst>
        <pc:spChg chg="mod">
          <ac:chgData name="Luca Gennaro Foggetta" userId="ee31801f-f8a0-4387-a43b-8b91a2264759" providerId="ADAL" clId="{CF25540F-0D9F-4921-A8C0-758A8E83E311}" dt="2022-11-11T19:42:53.057" v="30" actId="1076"/>
          <ac:spMkLst>
            <pc:docMk/>
            <pc:sldMk cId="1323232754" sldId="589"/>
            <ac:spMk id="2" creationId="{BC64974D-258B-C40F-E3DC-21242780F919}"/>
          </ac:spMkLst>
        </pc:spChg>
        <pc:picChg chg="mod">
          <ac:chgData name="Luca Gennaro Foggetta" userId="ee31801f-f8a0-4387-a43b-8b91a2264759" providerId="ADAL" clId="{CF25540F-0D9F-4921-A8C0-758A8E83E311}" dt="2022-11-11T19:42:45.700" v="29" actId="1076"/>
          <ac:picMkLst>
            <pc:docMk/>
            <pc:sldMk cId="1323232754" sldId="589"/>
            <ac:picMk id="3" creationId="{C1CFEF6D-0A46-6DAF-50DC-2BA5D988BE98}"/>
          </ac:picMkLst>
        </pc:picChg>
        <pc:picChg chg="add mod">
          <ac:chgData name="Luca Gennaro Foggetta" userId="ee31801f-f8a0-4387-a43b-8b91a2264759" providerId="ADAL" clId="{CF25540F-0D9F-4921-A8C0-758A8E83E311}" dt="2022-11-11T19:42:54.596" v="31"/>
          <ac:picMkLst>
            <pc:docMk/>
            <pc:sldMk cId="1323232754" sldId="589"/>
            <ac:picMk id="7" creationId="{8EB48A90-24F4-2516-32EB-182E415A2C45}"/>
          </ac:picMkLst>
        </pc:picChg>
      </pc:sldChg>
      <pc:sldChg chg="addSp modSp">
        <pc:chgData name="Luca Gennaro Foggetta" userId="ee31801f-f8a0-4387-a43b-8b91a2264759" providerId="ADAL" clId="{CF25540F-0D9F-4921-A8C0-758A8E83E311}" dt="2022-11-11T19:42:58.490" v="32"/>
        <pc:sldMkLst>
          <pc:docMk/>
          <pc:sldMk cId="1932554128" sldId="591"/>
        </pc:sldMkLst>
        <pc:picChg chg="add mod">
          <ac:chgData name="Luca Gennaro Foggetta" userId="ee31801f-f8a0-4387-a43b-8b91a2264759" providerId="ADAL" clId="{CF25540F-0D9F-4921-A8C0-758A8E83E311}" dt="2022-11-11T19:42:58.490" v="32"/>
          <ac:picMkLst>
            <pc:docMk/>
            <pc:sldMk cId="1932554128" sldId="591"/>
            <ac:picMk id="19" creationId="{0A4106A1-F31A-35D3-EEFF-9CC9F33D98B1}"/>
          </ac:picMkLst>
        </pc:picChg>
      </pc:sldChg>
      <pc:sldChg chg="modSp mod">
        <pc:chgData name="Luca Gennaro Foggetta" userId="ee31801f-f8a0-4387-a43b-8b91a2264759" providerId="ADAL" clId="{CF25540F-0D9F-4921-A8C0-758A8E83E311}" dt="2022-11-13T13:01:26.178" v="1551" actId="2"/>
        <pc:sldMkLst>
          <pc:docMk/>
          <pc:sldMk cId="2601807660" sldId="592"/>
        </pc:sldMkLst>
        <pc:spChg chg="mod">
          <ac:chgData name="Luca Gennaro Foggetta" userId="ee31801f-f8a0-4387-a43b-8b91a2264759" providerId="ADAL" clId="{CF25540F-0D9F-4921-A8C0-758A8E83E311}" dt="2022-11-13T13:01:26.178" v="1551" actId="2"/>
          <ac:spMkLst>
            <pc:docMk/>
            <pc:sldMk cId="2601807660" sldId="592"/>
            <ac:spMk id="5" creationId="{D8F00EB1-F39A-2B53-B5FA-E4209E5A6137}"/>
          </ac:spMkLst>
        </pc:spChg>
        <pc:spChg chg="mod">
          <ac:chgData name="Luca Gennaro Foggetta" userId="ee31801f-f8a0-4387-a43b-8b91a2264759" providerId="ADAL" clId="{CF25540F-0D9F-4921-A8C0-758A8E83E311}" dt="2022-11-13T13:01:17.649" v="1547" actId="2"/>
          <ac:spMkLst>
            <pc:docMk/>
            <pc:sldMk cId="2601807660" sldId="592"/>
            <ac:spMk id="8" creationId="{7F30DA0E-CA8B-4F59-A52F-97403C99A7BF}"/>
          </ac:spMkLst>
        </pc:spChg>
        <pc:spChg chg="mod">
          <ac:chgData name="Luca Gennaro Foggetta" userId="ee31801f-f8a0-4387-a43b-8b91a2264759" providerId="ADAL" clId="{CF25540F-0D9F-4921-A8C0-758A8E83E311}" dt="2022-11-13T13:01:24.857" v="1550" actId="2"/>
          <ac:spMkLst>
            <pc:docMk/>
            <pc:sldMk cId="2601807660" sldId="592"/>
            <ac:spMk id="21" creationId="{337AF47D-E59B-4A73-A6E5-6363EF3EBD2D}"/>
          </ac:spMkLst>
        </pc:spChg>
      </pc:sldChg>
      <pc:sldChg chg="addSp modSp mod">
        <pc:chgData name="Luca Gennaro Foggetta" userId="ee31801f-f8a0-4387-a43b-8b91a2264759" providerId="ADAL" clId="{CF25540F-0D9F-4921-A8C0-758A8E83E311}" dt="2022-11-13T12:56:18.151" v="1526" actId="790"/>
        <pc:sldMkLst>
          <pc:docMk/>
          <pc:sldMk cId="543373304" sldId="593"/>
        </pc:sldMkLst>
        <pc:spChg chg="mod">
          <ac:chgData name="Luca Gennaro Foggetta" userId="ee31801f-f8a0-4387-a43b-8b91a2264759" providerId="ADAL" clId="{CF25540F-0D9F-4921-A8C0-758A8E83E311}" dt="2022-11-13T12:55:29.044" v="1523" actId="313"/>
          <ac:spMkLst>
            <pc:docMk/>
            <pc:sldMk cId="543373304" sldId="593"/>
            <ac:spMk id="3" creationId="{A5CD8627-4B5F-ED37-06F3-BE9A23C77378}"/>
          </ac:spMkLst>
        </pc:spChg>
        <pc:spChg chg="mod">
          <ac:chgData name="Luca Gennaro Foggetta" userId="ee31801f-f8a0-4387-a43b-8b91a2264759" providerId="ADAL" clId="{CF25540F-0D9F-4921-A8C0-758A8E83E311}" dt="2022-11-13T12:55:46.172" v="1524" actId="313"/>
          <ac:spMkLst>
            <pc:docMk/>
            <pc:sldMk cId="543373304" sldId="593"/>
            <ac:spMk id="7" creationId="{AD835532-6111-E0C8-CE21-5153ADA12CD2}"/>
          </ac:spMkLst>
        </pc:spChg>
        <pc:spChg chg="mod">
          <ac:chgData name="Luca Gennaro Foggetta" userId="ee31801f-f8a0-4387-a43b-8b91a2264759" providerId="ADAL" clId="{CF25540F-0D9F-4921-A8C0-758A8E83E311}" dt="2022-11-13T12:56:18.151" v="1526" actId="790"/>
          <ac:spMkLst>
            <pc:docMk/>
            <pc:sldMk cId="543373304" sldId="593"/>
            <ac:spMk id="9" creationId="{6A33BCF7-9960-E5E5-BD4A-7F7CDC088D3E}"/>
          </ac:spMkLst>
        </pc:spChg>
        <pc:picChg chg="add mod">
          <ac:chgData name="Luca Gennaro Foggetta" userId="ee31801f-f8a0-4387-a43b-8b91a2264759" providerId="ADAL" clId="{CF25540F-0D9F-4921-A8C0-758A8E83E311}" dt="2022-11-11T19:42:22.282" v="23"/>
          <ac:picMkLst>
            <pc:docMk/>
            <pc:sldMk cId="543373304" sldId="593"/>
            <ac:picMk id="2" creationId="{A9053528-B2D8-9558-81F2-5A90E95FDB5D}"/>
          </ac:picMkLst>
        </pc:picChg>
      </pc:sldChg>
      <pc:sldChg chg="modSp mod">
        <pc:chgData name="Luca Gennaro Foggetta" userId="ee31801f-f8a0-4387-a43b-8b91a2264759" providerId="ADAL" clId="{CF25540F-0D9F-4921-A8C0-758A8E83E311}" dt="2022-11-13T12:58:03.647" v="1537" actId="790"/>
        <pc:sldMkLst>
          <pc:docMk/>
          <pc:sldMk cId="3357530067" sldId="594"/>
        </pc:sldMkLst>
        <pc:spChg chg="mod">
          <ac:chgData name="Luca Gennaro Foggetta" userId="ee31801f-f8a0-4387-a43b-8b91a2264759" providerId="ADAL" clId="{CF25540F-0D9F-4921-A8C0-758A8E83E311}" dt="2022-11-13T12:58:03.647" v="1537" actId="790"/>
          <ac:spMkLst>
            <pc:docMk/>
            <pc:sldMk cId="3357530067" sldId="594"/>
            <ac:spMk id="19" creationId="{11E84759-D9B7-6DAB-6A13-76E1668E9618}"/>
          </ac:spMkLst>
        </pc:spChg>
      </pc:sldChg>
      <pc:sldChg chg="addSp delSp modSp mod">
        <pc:chgData name="Luca Gennaro Foggetta" userId="ee31801f-f8a0-4387-a43b-8b91a2264759" providerId="ADAL" clId="{CF25540F-0D9F-4921-A8C0-758A8E83E311}" dt="2022-11-13T13:11:03.971" v="1629" actId="20577"/>
        <pc:sldMkLst>
          <pc:docMk/>
          <pc:sldMk cId="350101912" sldId="597"/>
        </pc:sldMkLst>
        <pc:spChg chg="del">
          <ac:chgData name="Luca Gennaro Foggetta" userId="ee31801f-f8a0-4387-a43b-8b91a2264759" providerId="ADAL" clId="{CF25540F-0D9F-4921-A8C0-758A8E83E311}" dt="2022-11-13T12:33:05.350" v="1381" actId="478"/>
          <ac:spMkLst>
            <pc:docMk/>
            <pc:sldMk cId="350101912" sldId="597"/>
            <ac:spMk id="2" creationId="{02DFDE14-ADAA-0941-A456-6D5CAAB9DD92}"/>
          </ac:spMkLst>
        </pc:spChg>
        <pc:spChg chg="mod">
          <ac:chgData name="Luca Gennaro Foggetta" userId="ee31801f-f8a0-4387-a43b-8b91a2264759" providerId="ADAL" clId="{CF25540F-0D9F-4921-A8C0-758A8E83E311}" dt="2022-11-13T12:37:06.350" v="1522" actId="13926"/>
          <ac:spMkLst>
            <pc:docMk/>
            <pc:sldMk cId="350101912" sldId="597"/>
            <ac:spMk id="3" creationId="{C8A30C15-9144-609D-69A9-38D3FC3DB2AB}"/>
          </ac:spMkLst>
        </pc:spChg>
        <pc:spChg chg="mod">
          <ac:chgData name="Luca Gennaro Foggetta" userId="ee31801f-f8a0-4387-a43b-8b91a2264759" providerId="ADAL" clId="{CF25540F-0D9F-4921-A8C0-758A8E83E311}" dt="2022-11-13T13:11:03.971" v="1629" actId="20577"/>
          <ac:spMkLst>
            <pc:docMk/>
            <pc:sldMk cId="350101912" sldId="597"/>
            <ac:spMk id="9" creationId="{47183361-C6DA-BD71-945D-EFDF8B3C131C}"/>
          </ac:spMkLst>
        </pc:spChg>
        <pc:spChg chg="add del mod">
          <ac:chgData name="Luca Gennaro Foggetta" userId="ee31801f-f8a0-4387-a43b-8b91a2264759" providerId="ADAL" clId="{CF25540F-0D9F-4921-A8C0-758A8E83E311}" dt="2022-11-13T12:33:08.486" v="1382" actId="478"/>
          <ac:spMkLst>
            <pc:docMk/>
            <pc:sldMk cId="350101912" sldId="597"/>
            <ac:spMk id="12" creationId="{9261BACB-3389-92F6-087D-D44AA5342EA0}"/>
          </ac:spMkLst>
        </pc:spChg>
        <pc:grpChg chg="add mod">
          <ac:chgData name="Luca Gennaro Foggetta" userId="ee31801f-f8a0-4387-a43b-8b91a2264759" providerId="ADAL" clId="{CF25540F-0D9F-4921-A8C0-758A8E83E311}" dt="2022-11-13T12:32:34.203" v="1371"/>
          <ac:grpSpMkLst>
            <pc:docMk/>
            <pc:sldMk cId="350101912" sldId="597"/>
            <ac:grpSpMk id="8" creationId="{5394F9E1-DFF4-E861-CCB3-3F9609A6C690}"/>
          </ac:grpSpMkLst>
        </pc:grpChg>
        <pc:picChg chg="mod">
          <ac:chgData name="Luca Gennaro Foggetta" userId="ee31801f-f8a0-4387-a43b-8b91a2264759" providerId="ADAL" clId="{CF25540F-0D9F-4921-A8C0-758A8E83E311}" dt="2022-11-13T12:32:34.203" v="1371"/>
          <ac:picMkLst>
            <pc:docMk/>
            <pc:sldMk cId="350101912" sldId="597"/>
            <ac:picMk id="10" creationId="{8BD64A41-AA3A-AB30-965E-244E4159ECB9}"/>
          </ac:picMkLst>
        </pc:picChg>
      </pc:sldChg>
      <pc:sldChg chg="modSp mod">
        <pc:chgData name="Luca Gennaro Foggetta" userId="ee31801f-f8a0-4387-a43b-8b91a2264759" providerId="ADAL" clId="{CF25540F-0D9F-4921-A8C0-758A8E83E311}" dt="2022-11-13T12:57:12.370" v="1532" actId="790"/>
        <pc:sldMkLst>
          <pc:docMk/>
          <pc:sldMk cId="530982209" sldId="598"/>
        </pc:sldMkLst>
        <pc:spChg chg="mod">
          <ac:chgData name="Luca Gennaro Foggetta" userId="ee31801f-f8a0-4387-a43b-8b91a2264759" providerId="ADAL" clId="{CF25540F-0D9F-4921-A8C0-758A8E83E311}" dt="2022-11-13T12:57:12.370" v="1532" actId="790"/>
          <ac:spMkLst>
            <pc:docMk/>
            <pc:sldMk cId="530982209" sldId="598"/>
            <ac:spMk id="3" creationId="{A6F10214-98E2-3202-331A-659FD32C276A}"/>
          </ac:spMkLst>
        </pc:spChg>
      </pc:sldChg>
      <pc:sldChg chg="addSp modSp mod">
        <pc:chgData name="Luca Gennaro Foggetta" userId="ee31801f-f8a0-4387-a43b-8b91a2264759" providerId="ADAL" clId="{CF25540F-0D9F-4921-A8C0-758A8E83E311}" dt="2022-11-13T13:00:05.602" v="1540" actId="790"/>
        <pc:sldMkLst>
          <pc:docMk/>
          <pc:sldMk cId="4075714991" sldId="599"/>
        </pc:sldMkLst>
        <pc:spChg chg="mod">
          <ac:chgData name="Luca Gennaro Foggetta" userId="ee31801f-f8a0-4387-a43b-8b91a2264759" providerId="ADAL" clId="{CF25540F-0D9F-4921-A8C0-758A8E83E311}" dt="2022-11-13T12:59:31.293" v="1539" actId="790"/>
          <ac:spMkLst>
            <pc:docMk/>
            <pc:sldMk cId="4075714991" sldId="599"/>
            <ac:spMk id="6" creationId="{FCAE452C-C03A-9677-08FE-1B5FC0016F98}"/>
          </ac:spMkLst>
        </pc:spChg>
        <pc:spChg chg="mod">
          <ac:chgData name="Luca Gennaro Foggetta" userId="ee31801f-f8a0-4387-a43b-8b91a2264759" providerId="ADAL" clId="{CF25540F-0D9F-4921-A8C0-758A8E83E311}" dt="2022-11-13T13:00:05.602" v="1540" actId="790"/>
          <ac:spMkLst>
            <pc:docMk/>
            <pc:sldMk cId="4075714991" sldId="599"/>
            <ac:spMk id="25" creationId="{A15635EF-BF0D-362F-EB4B-BBD58A2489E5}"/>
          </ac:spMkLst>
        </pc:spChg>
        <pc:picChg chg="add mod">
          <ac:chgData name="Luca Gennaro Foggetta" userId="ee31801f-f8a0-4387-a43b-8b91a2264759" providerId="ADAL" clId="{CF25540F-0D9F-4921-A8C0-758A8E83E311}" dt="2022-11-11T19:43:08.727" v="35"/>
          <ac:picMkLst>
            <pc:docMk/>
            <pc:sldMk cId="4075714991" sldId="599"/>
            <ac:picMk id="12" creationId="{08960C65-2AA7-3913-52D6-C747F559B3F1}"/>
          </ac:picMkLst>
        </pc:picChg>
      </pc:sldChg>
      <pc:sldChg chg="addSp modSp mod">
        <pc:chgData name="Luca Gennaro Foggetta" userId="ee31801f-f8a0-4387-a43b-8b91a2264759" providerId="ADAL" clId="{CF25540F-0D9F-4921-A8C0-758A8E83E311}" dt="2022-11-11T19:43:54.377" v="44" actId="1076"/>
        <pc:sldMkLst>
          <pc:docMk/>
          <pc:sldMk cId="3488428085" sldId="600"/>
        </pc:sldMkLst>
        <pc:spChg chg="mod">
          <ac:chgData name="Luca Gennaro Foggetta" userId="ee31801f-f8a0-4387-a43b-8b91a2264759" providerId="ADAL" clId="{CF25540F-0D9F-4921-A8C0-758A8E83E311}" dt="2022-11-11T19:43:49.524" v="42" actId="1076"/>
          <ac:spMkLst>
            <pc:docMk/>
            <pc:sldMk cId="3488428085" sldId="600"/>
            <ac:spMk id="22" creationId="{272D4E5A-191F-0386-CD83-27273E62D1F9}"/>
          </ac:spMkLst>
        </pc:spChg>
        <pc:picChg chg="add mod">
          <ac:chgData name="Luca Gennaro Foggetta" userId="ee31801f-f8a0-4387-a43b-8b91a2264759" providerId="ADAL" clId="{CF25540F-0D9F-4921-A8C0-758A8E83E311}" dt="2022-11-11T19:43:54.377" v="44" actId="1076"/>
          <ac:picMkLst>
            <pc:docMk/>
            <pc:sldMk cId="3488428085" sldId="600"/>
            <ac:picMk id="3" creationId="{AC93AA84-9A91-0185-39D8-52D94D5A213E}"/>
          </ac:picMkLst>
        </pc:picChg>
        <pc:picChg chg="mod">
          <ac:chgData name="Luca Gennaro Foggetta" userId="ee31801f-f8a0-4387-a43b-8b91a2264759" providerId="ADAL" clId="{CF25540F-0D9F-4921-A8C0-758A8E83E311}" dt="2022-11-11T19:43:47.709" v="41" actId="14100"/>
          <ac:picMkLst>
            <pc:docMk/>
            <pc:sldMk cId="3488428085" sldId="600"/>
            <ac:picMk id="18" creationId="{BD32502A-2442-144F-120D-9C1A4AA297EB}"/>
          </ac:picMkLst>
        </pc:picChg>
      </pc:sldChg>
      <pc:sldChg chg="addSp modSp mod">
        <pc:chgData name="Luca Gennaro Foggetta" userId="ee31801f-f8a0-4387-a43b-8b91a2264759" providerId="ADAL" clId="{CF25540F-0D9F-4921-A8C0-758A8E83E311}" dt="2022-11-11T19:43:36.637" v="40" actId="14861"/>
        <pc:sldMkLst>
          <pc:docMk/>
          <pc:sldMk cId="2196642550" sldId="601"/>
        </pc:sldMkLst>
        <pc:spChg chg="mod">
          <ac:chgData name="Luca Gennaro Foggetta" userId="ee31801f-f8a0-4387-a43b-8b91a2264759" providerId="ADAL" clId="{CF25540F-0D9F-4921-A8C0-758A8E83E311}" dt="2022-11-11T19:43:18.508" v="36" actId="14100"/>
          <ac:spMkLst>
            <pc:docMk/>
            <pc:sldMk cId="2196642550" sldId="601"/>
            <ac:spMk id="23" creationId="{8E4C48B3-F294-60E4-7984-CFE4A73AB3D4}"/>
          </ac:spMkLst>
        </pc:spChg>
        <pc:picChg chg="mod">
          <ac:chgData name="Luca Gennaro Foggetta" userId="ee31801f-f8a0-4387-a43b-8b91a2264759" providerId="ADAL" clId="{CF25540F-0D9F-4921-A8C0-758A8E83E311}" dt="2022-11-11T19:43:30.634" v="39" actId="339"/>
          <ac:picMkLst>
            <pc:docMk/>
            <pc:sldMk cId="2196642550" sldId="601"/>
            <ac:picMk id="5" creationId="{530FBFA5-F3BE-78AE-AA64-D5C2DFAFBBDC}"/>
          </ac:picMkLst>
        </pc:picChg>
        <pc:picChg chg="add mod">
          <ac:chgData name="Luca Gennaro Foggetta" userId="ee31801f-f8a0-4387-a43b-8b91a2264759" providerId="ADAL" clId="{CF25540F-0D9F-4921-A8C0-758A8E83E311}" dt="2022-11-11T19:43:20.465" v="37"/>
          <ac:picMkLst>
            <pc:docMk/>
            <pc:sldMk cId="2196642550" sldId="601"/>
            <ac:picMk id="8" creationId="{A2C6279A-A5DD-AB75-FD5F-6852A6F46C95}"/>
          </ac:picMkLst>
        </pc:picChg>
        <pc:picChg chg="mod">
          <ac:chgData name="Luca Gennaro Foggetta" userId="ee31801f-f8a0-4387-a43b-8b91a2264759" providerId="ADAL" clId="{CF25540F-0D9F-4921-A8C0-758A8E83E311}" dt="2022-11-11T19:43:36.637" v="40" actId="14861"/>
          <ac:picMkLst>
            <pc:docMk/>
            <pc:sldMk cId="2196642550" sldId="601"/>
            <ac:picMk id="12" creationId="{26D7C891-B04D-EADD-BD1B-7EBC604F9F67}"/>
          </ac:picMkLst>
        </pc:picChg>
      </pc:sldChg>
      <pc:sldChg chg="addSp modSp mod">
        <pc:chgData name="Luca Gennaro Foggetta" userId="ee31801f-f8a0-4387-a43b-8b91a2264759" providerId="ADAL" clId="{CF25540F-0D9F-4921-A8C0-758A8E83E311}" dt="2022-11-13T13:09:36.395" v="1626" actId="313"/>
        <pc:sldMkLst>
          <pc:docMk/>
          <pc:sldMk cId="1910214632" sldId="602"/>
        </pc:sldMkLst>
        <pc:spChg chg="mod">
          <ac:chgData name="Luca Gennaro Foggetta" userId="ee31801f-f8a0-4387-a43b-8b91a2264759" providerId="ADAL" clId="{CF25540F-0D9F-4921-A8C0-758A8E83E311}" dt="2022-11-13T13:09:36.395" v="1626" actId="313"/>
          <ac:spMkLst>
            <pc:docMk/>
            <pc:sldMk cId="1910214632" sldId="602"/>
            <ac:spMk id="4" creationId="{BE53F6F2-7607-9477-59CA-A64047F6F072}"/>
          </ac:spMkLst>
        </pc:spChg>
        <pc:picChg chg="add mod">
          <ac:chgData name="Luca Gennaro Foggetta" userId="ee31801f-f8a0-4387-a43b-8b91a2264759" providerId="ADAL" clId="{CF25540F-0D9F-4921-A8C0-758A8E83E311}" dt="2022-11-11T19:44:44.668" v="60"/>
          <ac:picMkLst>
            <pc:docMk/>
            <pc:sldMk cId="1910214632" sldId="602"/>
            <ac:picMk id="9" creationId="{C3F687B0-530C-36AE-E335-0A311B868E56}"/>
          </ac:picMkLst>
        </pc:picChg>
      </pc:sldChg>
      <pc:sldChg chg="modSp mod">
        <pc:chgData name="Luca Gennaro Foggetta" userId="ee31801f-f8a0-4387-a43b-8b91a2264759" providerId="ADAL" clId="{CF25540F-0D9F-4921-A8C0-758A8E83E311}" dt="2022-11-13T12:26:23.394" v="1174" actId="13926"/>
        <pc:sldMkLst>
          <pc:docMk/>
          <pc:sldMk cId="1783292399" sldId="603"/>
        </pc:sldMkLst>
        <pc:spChg chg="mod">
          <ac:chgData name="Luca Gennaro Foggetta" userId="ee31801f-f8a0-4387-a43b-8b91a2264759" providerId="ADAL" clId="{CF25540F-0D9F-4921-A8C0-758A8E83E311}" dt="2022-11-13T12:26:23.394" v="1174" actId="13926"/>
          <ac:spMkLst>
            <pc:docMk/>
            <pc:sldMk cId="1783292399" sldId="603"/>
            <ac:spMk id="7" creationId="{04F53668-9C93-B337-6EC1-E2ABEAE7CA38}"/>
          </ac:spMkLst>
        </pc:spChg>
      </pc:sldChg>
      <pc:sldChg chg="modSp mod">
        <pc:chgData name="Luca Gennaro Foggetta" userId="ee31801f-f8a0-4387-a43b-8b91a2264759" providerId="ADAL" clId="{CF25540F-0D9F-4921-A8C0-758A8E83E311}" dt="2022-11-13T13:01:53.866" v="1562" actId="2"/>
        <pc:sldMkLst>
          <pc:docMk/>
          <pc:sldMk cId="1874960989" sldId="605"/>
        </pc:sldMkLst>
        <pc:spChg chg="mod">
          <ac:chgData name="Luca Gennaro Foggetta" userId="ee31801f-f8a0-4387-a43b-8b91a2264759" providerId="ADAL" clId="{CF25540F-0D9F-4921-A8C0-758A8E83E311}" dt="2022-11-13T13:01:53.866" v="1562" actId="2"/>
          <ac:spMkLst>
            <pc:docMk/>
            <pc:sldMk cId="1874960989" sldId="605"/>
            <ac:spMk id="4" creationId="{8881EC89-300F-5933-5A34-54250A06E758}"/>
          </ac:spMkLst>
        </pc:spChg>
        <pc:spChg chg="mod">
          <ac:chgData name="Luca Gennaro Foggetta" userId="ee31801f-f8a0-4387-a43b-8b91a2264759" providerId="ADAL" clId="{CF25540F-0D9F-4921-A8C0-758A8E83E311}" dt="2022-11-13T13:01:36.121" v="1556" actId="2"/>
          <ac:spMkLst>
            <pc:docMk/>
            <pc:sldMk cId="1874960989" sldId="605"/>
            <ac:spMk id="54" creationId="{B5CF8D6B-BD54-C3D5-5840-47BEEFD89118}"/>
          </ac:spMkLst>
        </pc:spChg>
        <pc:spChg chg="mod">
          <ac:chgData name="Luca Gennaro Foggetta" userId="ee31801f-f8a0-4387-a43b-8b91a2264759" providerId="ADAL" clId="{CF25540F-0D9F-4921-A8C0-758A8E83E311}" dt="2022-11-13T13:01:39.257" v="1557" actId="2"/>
          <ac:spMkLst>
            <pc:docMk/>
            <pc:sldMk cId="1874960989" sldId="605"/>
            <ac:spMk id="78" creationId="{2EE01CEE-6D41-3F89-D813-D962584F689E}"/>
          </ac:spMkLst>
        </pc:spChg>
        <pc:spChg chg="mod">
          <ac:chgData name="Luca Gennaro Foggetta" userId="ee31801f-f8a0-4387-a43b-8b91a2264759" providerId="ADAL" clId="{CF25540F-0D9F-4921-A8C0-758A8E83E311}" dt="2022-11-13T13:01:48.297" v="1559" actId="790"/>
          <ac:spMkLst>
            <pc:docMk/>
            <pc:sldMk cId="1874960989" sldId="605"/>
            <ac:spMk id="83" creationId="{70E69086-AE3A-2299-ADA9-B4AA8B0E20DF}"/>
          </ac:spMkLst>
        </pc:spChg>
        <pc:spChg chg="mod">
          <ac:chgData name="Luca Gennaro Foggetta" userId="ee31801f-f8a0-4387-a43b-8b91a2264759" providerId="ADAL" clId="{CF25540F-0D9F-4921-A8C0-758A8E83E311}" dt="2022-11-13T13:01:51.258" v="1560" actId="2"/>
          <ac:spMkLst>
            <pc:docMk/>
            <pc:sldMk cId="1874960989" sldId="605"/>
            <ac:spMk id="84" creationId="{A208C464-5D15-1C62-8819-CA022896AF0B}"/>
          </ac:spMkLst>
        </pc:spChg>
        <pc:spChg chg="mod">
          <ac:chgData name="Luca Gennaro Foggetta" userId="ee31801f-f8a0-4387-a43b-8b91a2264759" providerId="ADAL" clId="{CF25540F-0D9F-4921-A8C0-758A8E83E311}" dt="2022-11-13T13:01:52.487" v="1561" actId="2"/>
          <ac:spMkLst>
            <pc:docMk/>
            <pc:sldMk cId="1874960989" sldId="605"/>
            <ac:spMk id="85" creationId="{468BC564-A256-94B4-A2BD-ED169E174778}"/>
          </ac:spMkLst>
        </pc:spChg>
      </pc:sldChg>
      <pc:sldChg chg="modSp mod delCm">
        <pc:chgData name="Luca Gennaro Foggetta" userId="ee31801f-f8a0-4387-a43b-8b91a2264759" providerId="ADAL" clId="{CF25540F-0D9F-4921-A8C0-758A8E83E311}" dt="2022-11-13T13:01:17.471" v="1546" actId="2"/>
        <pc:sldMkLst>
          <pc:docMk/>
          <pc:sldMk cId="2244143443" sldId="606"/>
        </pc:sldMkLst>
        <pc:spChg chg="mod">
          <ac:chgData name="Luca Gennaro Foggetta" userId="ee31801f-f8a0-4387-a43b-8b91a2264759" providerId="ADAL" clId="{CF25540F-0D9F-4921-A8C0-758A8E83E311}" dt="2022-11-13T13:01:01.436" v="1542" actId="2"/>
          <ac:spMkLst>
            <pc:docMk/>
            <pc:sldMk cId="2244143443" sldId="606"/>
            <ac:spMk id="3" creationId="{B9A65926-CC3E-814D-8056-56ACC58EEBF0}"/>
          </ac:spMkLst>
        </pc:spChg>
        <pc:spChg chg="mod">
          <ac:chgData name="Luca Gennaro Foggetta" userId="ee31801f-f8a0-4387-a43b-8b91a2264759" providerId="ADAL" clId="{CF25540F-0D9F-4921-A8C0-758A8E83E311}" dt="2022-11-13T13:01:17.471" v="1546" actId="2"/>
          <ac:spMkLst>
            <pc:docMk/>
            <pc:sldMk cId="2244143443" sldId="606"/>
            <ac:spMk id="12" creationId="{064D0C6C-84C1-A65A-C66B-F8CC71D905A5}"/>
          </ac:spMkLst>
        </pc:spChg>
        <pc:spChg chg="mod">
          <ac:chgData name="Luca Gennaro Foggetta" userId="ee31801f-f8a0-4387-a43b-8b91a2264759" providerId="ADAL" clId="{CF25540F-0D9F-4921-A8C0-758A8E83E311}" dt="2022-11-13T13:01:11.702" v="1543" actId="2"/>
          <ac:spMkLst>
            <pc:docMk/>
            <pc:sldMk cId="2244143443" sldId="606"/>
            <ac:spMk id="24" creationId="{2B358CAE-D4B6-2F4A-9D1E-99B8521ECDFE}"/>
          </ac:spMkLst>
        </pc:spChg>
        <pc:spChg chg="mod">
          <ac:chgData name="Luca Gennaro Foggetta" userId="ee31801f-f8a0-4387-a43b-8b91a2264759" providerId="ADAL" clId="{CF25540F-0D9F-4921-A8C0-758A8E83E311}" dt="2022-11-13T13:01:13.630" v="1544" actId="2"/>
          <ac:spMkLst>
            <pc:docMk/>
            <pc:sldMk cId="2244143443" sldId="606"/>
            <ac:spMk id="60" creationId="{EEAED2E0-0459-244A-9621-5199216BC708}"/>
          </ac:spMkLst>
        </pc:spChg>
        <pc:spChg chg="mod">
          <ac:chgData name="Luca Gennaro Foggetta" userId="ee31801f-f8a0-4387-a43b-8b91a2264759" providerId="ADAL" clId="{CF25540F-0D9F-4921-A8C0-758A8E83E311}" dt="2022-11-13T13:01:16.269" v="1545" actId="2"/>
          <ac:spMkLst>
            <pc:docMk/>
            <pc:sldMk cId="2244143443" sldId="606"/>
            <ac:spMk id="61" creationId="{FBD197DD-FD26-904F-88A2-8542FD6229D6}"/>
          </ac:spMkLst>
        </pc:spChg>
      </pc:sldChg>
      <pc:sldChg chg="addSp modSp mod">
        <pc:chgData name="Luca Gennaro Foggetta" userId="ee31801f-f8a0-4387-a43b-8b91a2264759" providerId="ADAL" clId="{CF25540F-0D9F-4921-A8C0-758A8E83E311}" dt="2022-11-13T13:04:25.876" v="1588" actId="2"/>
        <pc:sldMkLst>
          <pc:docMk/>
          <pc:sldMk cId="2487120154" sldId="607"/>
        </pc:sldMkLst>
        <pc:spChg chg="mod">
          <ac:chgData name="Luca Gennaro Foggetta" userId="ee31801f-f8a0-4387-a43b-8b91a2264759" providerId="ADAL" clId="{CF25540F-0D9F-4921-A8C0-758A8E83E311}" dt="2022-11-13T13:04:25.876" v="1588" actId="2"/>
          <ac:spMkLst>
            <pc:docMk/>
            <pc:sldMk cId="2487120154" sldId="607"/>
            <ac:spMk id="7" creationId="{0260683D-F830-08AD-2F96-39F6B79238B4}"/>
          </ac:spMkLst>
        </pc:spChg>
        <pc:picChg chg="add mod">
          <ac:chgData name="Luca Gennaro Foggetta" userId="ee31801f-f8a0-4387-a43b-8b91a2264759" providerId="ADAL" clId="{CF25540F-0D9F-4921-A8C0-758A8E83E311}" dt="2022-11-11T19:44:18.127" v="53"/>
          <ac:picMkLst>
            <pc:docMk/>
            <pc:sldMk cId="2487120154" sldId="607"/>
            <ac:picMk id="18" creationId="{FF3F1DF5-BB5D-9ED4-3B00-531E75BE6F4E}"/>
          </ac:picMkLst>
        </pc:picChg>
      </pc:sldChg>
      <pc:sldChg chg="addSp modSp mod">
        <pc:chgData name="Luca Gennaro Foggetta" userId="ee31801f-f8a0-4387-a43b-8b91a2264759" providerId="ADAL" clId="{CF25540F-0D9F-4921-A8C0-758A8E83E311}" dt="2022-11-13T13:02:17.576" v="1567" actId="313"/>
        <pc:sldMkLst>
          <pc:docMk/>
          <pc:sldMk cId="1243853316" sldId="609"/>
        </pc:sldMkLst>
        <pc:spChg chg="mod">
          <ac:chgData name="Luca Gennaro Foggetta" userId="ee31801f-f8a0-4387-a43b-8b91a2264759" providerId="ADAL" clId="{CF25540F-0D9F-4921-A8C0-758A8E83E311}" dt="2022-11-13T13:02:17.576" v="1567" actId="313"/>
          <ac:spMkLst>
            <pc:docMk/>
            <pc:sldMk cId="1243853316" sldId="609"/>
            <ac:spMk id="7" creationId="{D329340C-F815-A096-701E-406D9B1DE269}"/>
          </ac:spMkLst>
        </pc:spChg>
        <pc:picChg chg="add mod">
          <ac:chgData name="Luca Gennaro Foggetta" userId="ee31801f-f8a0-4387-a43b-8b91a2264759" providerId="ADAL" clId="{CF25540F-0D9F-4921-A8C0-758A8E83E311}" dt="2022-11-11T19:44:03.136" v="47"/>
          <ac:picMkLst>
            <pc:docMk/>
            <pc:sldMk cId="1243853316" sldId="609"/>
            <ac:picMk id="17" creationId="{1C4F05DE-8DF2-995A-444A-6C78331089C8}"/>
          </ac:picMkLst>
        </pc:picChg>
      </pc:sldChg>
      <pc:sldChg chg="addSp modSp mod delCm">
        <pc:chgData name="Luca Gennaro Foggetta" userId="ee31801f-f8a0-4387-a43b-8b91a2264759" providerId="ADAL" clId="{CF25540F-0D9F-4921-A8C0-758A8E83E311}" dt="2022-11-13T12:58:48.257" v="1538" actId="790"/>
        <pc:sldMkLst>
          <pc:docMk/>
          <pc:sldMk cId="2808140568" sldId="610"/>
        </pc:sldMkLst>
        <pc:spChg chg="mod">
          <ac:chgData name="Luca Gennaro Foggetta" userId="ee31801f-f8a0-4387-a43b-8b91a2264759" providerId="ADAL" clId="{CF25540F-0D9F-4921-A8C0-758A8E83E311}" dt="2022-11-13T12:58:48.257" v="1538" actId="790"/>
          <ac:spMkLst>
            <pc:docMk/>
            <pc:sldMk cId="2808140568" sldId="610"/>
            <ac:spMk id="5" creationId="{6E97DBA0-864F-B6F4-DEA2-9FB92B2982B7}"/>
          </ac:spMkLst>
        </pc:spChg>
        <pc:spChg chg="mod">
          <ac:chgData name="Luca Gennaro Foggetta" userId="ee31801f-f8a0-4387-a43b-8b91a2264759" providerId="ADAL" clId="{CF25540F-0D9F-4921-A8C0-758A8E83E311}" dt="2022-11-11T19:38:14.035" v="19" actId="108"/>
          <ac:spMkLst>
            <pc:docMk/>
            <pc:sldMk cId="2808140568" sldId="610"/>
            <ac:spMk id="6" creationId="{AFD05B14-8BFA-AEC5-CB5F-C278F1446543}"/>
          </ac:spMkLst>
        </pc:spChg>
        <pc:picChg chg="add mod">
          <ac:chgData name="Luca Gennaro Foggetta" userId="ee31801f-f8a0-4387-a43b-8b91a2264759" providerId="ADAL" clId="{CF25540F-0D9F-4921-A8C0-758A8E83E311}" dt="2022-11-11T19:43:00.368" v="33"/>
          <ac:picMkLst>
            <pc:docMk/>
            <pc:sldMk cId="2808140568" sldId="610"/>
            <ac:picMk id="10" creationId="{9F94FD08-6224-449E-DE6D-11FED4099E24}"/>
          </ac:picMkLst>
        </pc:picChg>
      </pc:sldChg>
      <pc:sldChg chg="addSp delSp modSp mod">
        <pc:chgData name="Luca Gennaro Foggetta" userId="ee31801f-f8a0-4387-a43b-8b91a2264759" providerId="ADAL" clId="{CF25540F-0D9F-4921-A8C0-758A8E83E311}" dt="2022-11-13T13:05:23.558" v="1609" actId="2"/>
        <pc:sldMkLst>
          <pc:docMk/>
          <pc:sldMk cId="1895526493" sldId="611"/>
        </pc:sldMkLst>
        <pc:spChg chg="mod">
          <ac:chgData name="Luca Gennaro Foggetta" userId="ee31801f-f8a0-4387-a43b-8b91a2264759" providerId="ADAL" clId="{CF25540F-0D9F-4921-A8C0-758A8E83E311}" dt="2022-11-13T13:05:20.888" v="1603" actId="2"/>
          <ac:spMkLst>
            <pc:docMk/>
            <pc:sldMk cId="1895526493" sldId="611"/>
            <ac:spMk id="6" creationId="{915191BA-BE2B-60D3-3B08-228E8A0F432F}"/>
          </ac:spMkLst>
        </pc:spChg>
        <pc:spChg chg="mod">
          <ac:chgData name="Luca Gennaro Foggetta" userId="ee31801f-f8a0-4387-a43b-8b91a2264759" providerId="ADAL" clId="{CF25540F-0D9F-4921-A8C0-758A8E83E311}" dt="2022-11-13T13:05:21.685" v="1604" actId="2"/>
          <ac:spMkLst>
            <pc:docMk/>
            <pc:sldMk cId="1895526493" sldId="611"/>
            <ac:spMk id="7" creationId="{59B3849C-3C34-FFA1-7124-B32C8CAA56B1}"/>
          </ac:spMkLst>
        </pc:spChg>
        <pc:spChg chg="mod">
          <ac:chgData name="Luca Gennaro Foggetta" userId="ee31801f-f8a0-4387-a43b-8b91a2264759" providerId="ADAL" clId="{CF25540F-0D9F-4921-A8C0-758A8E83E311}" dt="2022-11-13T13:05:21.909" v="1605" actId="2"/>
          <ac:spMkLst>
            <pc:docMk/>
            <pc:sldMk cId="1895526493" sldId="611"/>
            <ac:spMk id="8" creationId="{E466B260-6760-4F36-1041-C8D61C329EE0}"/>
          </ac:spMkLst>
        </pc:spChg>
        <pc:spChg chg="mod">
          <ac:chgData name="Luca Gennaro Foggetta" userId="ee31801f-f8a0-4387-a43b-8b91a2264759" providerId="ADAL" clId="{CF25540F-0D9F-4921-A8C0-758A8E83E311}" dt="2022-11-13T13:05:22.510" v="1606" actId="2"/>
          <ac:spMkLst>
            <pc:docMk/>
            <pc:sldMk cId="1895526493" sldId="611"/>
            <ac:spMk id="10" creationId="{508E836F-491F-A190-7429-CD1BAEC84258}"/>
          </ac:spMkLst>
        </pc:spChg>
        <pc:spChg chg="mod">
          <ac:chgData name="Luca Gennaro Foggetta" userId="ee31801f-f8a0-4387-a43b-8b91a2264759" providerId="ADAL" clId="{CF25540F-0D9F-4921-A8C0-758A8E83E311}" dt="2022-11-13T13:05:19.974" v="1602" actId="2"/>
          <ac:spMkLst>
            <pc:docMk/>
            <pc:sldMk cId="1895526493" sldId="611"/>
            <ac:spMk id="20" creationId="{0E0437A2-A38D-E59E-A83B-7D7ECF2A2DDF}"/>
          </ac:spMkLst>
        </pc:spChg>
        <pc:spChg chg="mod">
          <ac:chgData name="Luca Gennaro Foggetta" userId="ee31801f-f8a0-4387-a43b-8b91a2264759" providerId="ADAL" clId="{CF25540F-0D9F-4921-A8C0-758A8E83E311}" dt="2022-11-13T13:05:22.720" v="1607" actId="2"/>
          <ac:spMkLst>
            <pc:docMk/>
            <pc:sldMk cId="1895526493" sldId="611"/>
            <ac:spMk id="21" creationId="{7D2078E3-6C64-3A3B-4821-F3E90F8E9ECF}"/>
          </ac:spMkLst>
        </pc:spChg>
        <pc:spChg chg="mod">
          <ac:chgData name="Luca Gennaro Foggetta" userId="ee31801f-f8a0-4387-a43b-8b91a2264759" providerId="ADAL" clId="{CF25540F-0D9F-4921-A8C0-758A8E83E311}" dt="2022-11-13T13:05:23.273" v="1608" actId="2"/>
          <ac:spMkLst>
            <pc:docMk/>
            <pc:sldMk cId="1895526493" sldId="611"/>
            <ac:spMk id="24" creationId="{EF027724-19E9-00AA-0419-EF2A1969D503}"/>
          </ac:spMkLst>
        </pc:spChg>
        <pc:spChg chg="mod">
          <ac:chgData name="Luca Gennaro Foggetta" userId="ee31801f-f8a0-4387-a43b-8b91a2264759" providerId="ADAL" clId="{CF25540F-0D9F-4921-A8C0-758A8E83E311}" dt="2022-11-13T13:05:23.558" v="1609" actId="2"/>
          <ac:spMkLst>
            <pc:docMk/>
            <pc:sldMk cId="1895526493" sldId="611"/>
            <ac:spMk id="25" creationId="{6C943C77-1F25-558A-F72E-CF3C01B1E71A}"/>
          </ac:spMkLst>
        </pc:spChg>
        <pc:grpChg chg="del">
          <ac:chgData name="Luca Gennaro Foggetta" userId="ee31801f-f8a0-4387-a43b-8b91a2264759" providerId="ADAL" clId="{CF25540F-0D9F-4921-A8C0-758A8E83E311}" dt="2022-11-11T19:42:03.075" v="20" actId="478"/>
          <ac:grpSpMkLst>
            <pc:docMk/>
            <pc:sldMk cId="1895526493" sldId="611"/>
            <ac:grpSpMk id="5" creationId="{01620586-E3A7-4EAF-BA98-A98C39980C86}"/>
          </ac:grpSpMkLst>
        </pc:grpChg>
        <pc:grpChg chg="topLvl">
          <ac:chgData name="Luca Gennaro Foggetta" userId="ee31801f-f8a0-4387-a43b-8b91a2264759" providerId="ADAL" clId="{CF25540F-0D9F-4921-A8C0-758A8E83E311}" dt="2022-11-11T19:42:03.075" v="20" actId="478"/>
          <ac:grpSpMkLst>
            <pc:docMk/>
            <pc:sldMk cId="1895526493" sldId="611"/>
            <ac:grpSpMk id="12" creationId="{D0E32A2F-1661-4567-AE3C-2ED8C6C90D2A}"/>
          </ac:grpSpMkLst>
        </pc:grpChg>
        <pc:picChg chg="del topLvl">
          <ac:chgData name="Luca Gennaro Foggetta" userId="ee31801f-f8a0-4387-a43b-8b91a2264759" providerId="ADAL" clId="{CF25540F-0D9F-4921-A8C0-758A8E83E311}" dt="2022-11-11T19:42:03.075" v="20" actId="478"/>
          <ac:picMkLst>
            <pc:docMk/>
            <pc:sldMk cId="1895526493" sldId="611"/>
            <ac:picMk id="15" creationId="{12EDD7A2-E8AA-4C97-B9AB-76FC1191BA2A}"/>
          </ac:picMkLst>
        </pc:picChg>
        <pc:picChg chg="add mod">
          <ac:chgData name="Luca Gennaro Foggetta" userId="ee31801f-f8a0-4387-a43b-8b91a2264759" providerId="ADAL" clId="{CF25540F-0D9F-4921-A8C0-758A8E83E311}" dt="2022-11-11T19:44:31.272" v="56"/>
          <ac:picMkLst>
            <pc:docMk/>
            <pc:sldMk cId="1895526493" sldId="611"/>
            <ac:picMk id="19" creationId="{911918D9-6051-6939-7F98-755467490F23}"/>
          </ac:picMkLst>
        </pc:picChg>
      </pc:sldChg>
      <pc:sldChg chg="addSp modSp mod">
        <pc:chgData name="Luca Gennaro Foggetta" userId="ee31801f-f8a0-4387-a43b-8b91a2264759" providerId="ADAL" clId="{CF25540F-0D9F-4921-A8C0-758A8E83E311}" dt="2022-11-13T13:10:04.912" v="1627" actId="790"/>
        <pc:sldMkLst>
          <pc:docMk/>
          <pc:sldMk cId="2120925963" sldId="612"/>
        </pc:sldMkLst>
        <pc:spChg chg="mod">
          <ac:chgData name="Luca Gennaro Foggetta" userId="ee31801f-f8a0-4387-a43b-8b91a2264759" providerId="ADAL" clId="{CF25540F-0D9F-4921-A8C0-758A8E83E311}" dt="2022-11-11T19:44:59.688" v="64" actId="14100"/>
          <ac:spMkLst>
            <pc:docMk/>
            <pc:sldMk cId="2120925963" sldId="612"/>
            <ac:spMk id="2" creationId="{FAA08F56-43A2-C613-32DA-5881DACB01A9}"/>
          </ac:spMkLst>
        </pc:spChg>
        <pc:spChg chg="mod">
          <ac:chgData name="Luca Gennaro Foggetta" userId="ee31801f-f8a0-4387-a43b-8b91a2264759" providerId="ADAL" clId="{CF25540F-0D9F-4921-A8C0-758A8E83E311}" dt="2022-11-13T13:10:04.912" v="1627" actId="790"/>
          <ac:spMkLst>
            <pc:docMk/>
            <pc:sldMk cId="2120925963" sldId="612"/>
            <ac:spMk id="18" creationId="{1E98633D-64BB-8B84-593F-96BD81FFA29F}"/>
          </ac:spMkLst>
        </pc:spChg>
        <pc:picChg chg="add mod">
          <ac:chgData name="Luca Gennaro Foggetta" userId="ee31801f-f8a0-4387-a43b-8b91a2264759" providerId="ADAL" clId="{CF25540F-0D9F-4921-A8C0-758A8E83E311}" dt="2022-11-11T19:45:00.050" v="65"/>
          <ac:picMkLst>
            <pc:docMk/>
            <pc:sldMk cId="2120925963" sldId="612"/>
            <ac:picMk id="4" creationId="{52FDFBE0-AC98-4F4C-A8EA-5B9AA5248211}"/>
          </ac:picMkLst>
        </pc:picChg>
      </pc:sldChg>
      <pc:sldChg chg="addSp delSp modSp mod">
        <pc:chgData name="Luca Gennaro Foggetta" userId="ee31801f-f8a0-4387-a43b-8b91a2264759" providerId="ADAL" clId="{CF25540F-0D9F-4921-A8C0-758A8E83E311}" dt="2022-11-13T13:08:55.570" v="1624" actId="20577"/>
        <pc:sldMkLst>
          <pc:docMk/>
          <pc:sldMk cId="4054854897" sldId="614"/>
        </pc:sldMkLst>
        <pc:spChg chg="add del mod">
          <ac:chgData name="Luca Gennaro Foggetta" userId="ee31801f-f8a0-4387-a43b-8b91a2264759" providerId="ADAL" clId="{CF25540F-0D9F-4921-A8C0-758A8E83E311}" dt="2022-11-13T11:49:02.571" v="301"/>
          <ac:spMkLst>
            <pc:docMk/>
            <pc:sldMk cId="4054854897" sldId="614"/>
            <ac:spMk id="8" creationId="{45994D39-F0A0-1067-25AE-FE1A053752F8}"/>
          </ac:spMkLst>
        </pc:spChg>
        <pc:spChg chg="add mod">
          <ac:chgData name="Luca Gennaro Foggetta" userId="ee31801f-f8a0-4387-a43b-8b91a2264759" providerId="ADAL" clId="{CF25540F-0D9F-4921-A8C0-758A8E83E311}" dt="2022-11-13T12:00:09.335" v="718" actId="1038"/>
          <ac:spMkLst>
            <pc:docMk/>
            <pc:sldMk cId="4054854897" sldId="614"/>
            <ac:spMk id="9" creationId="{1467BD45-11B6-ED7B-D0D9-3B3C890D6E82}"/>
          </ac:spMkLst>
        </pc:spChg>
        <pc:spChg chg="mod">
          <ac:chgData name="Luca Gennaro Foggetta" userId="ee31801f-f8a0-4387-a43b-8b91a2264759" providerId="ADAL" clId="{CF25540F-0D9F-4921-A8C0-758A8E83E311}" dt="2022-11-13T11:45:28.841" v="208" actId="1076"/>
          <ac:spMkLst>
            <pc:docMk/>
            <pc:sldMk cId="4054854897" sldId="614"/>
            <ac:spMk id="12" creationId="{83B49817-75BE-C600-5785-76B794B77DE9}"/>
          </ac:spMkLst>
        </pc:spChg>
        <pc:spChg chg="add del mod ord">
          <ac:chgData name="Luca Gennaro Foggetta" userId="ee31801f-f8a0-4387-a43b-8b91a2264759" providerId="ADAL" clId="{CF25540F-0D9F-4921-A8C0-758A8E83E311}" dt="2022-11-13T13:08:55.570" v="1624" actId="20577"/>
          <ac:spMkLst>
            <pc:docMk/>
            <pc:sldMk cId="4054854897" sldId="614"/>
            <ac:spMk id="19" creationId="{D8989DB3-7271-5CFC-C74A-7BA9D402DD5F}"/>
          </ac:spMkLst>
        </pc:spChg>
        <pc:graphicFrameChg chg="add mod">
          <ac:chgData name="Luca Gennaro Foggetta" userId="ee31801f-f8a0-4387-a43b-8b91a2264759" providerId="ADAL" clId="{CF25540F-0D9F-4921-A8C0-758A8E83E311}" dt="2022-11-13T11:44:47.383" v="201"/>
          <ac:graphicFrameMkLst>
            <pc:docMk/>
            <pc:sldMk cId="4054854897" sldId="614"/>
            <ac:graphicFrameMk id="2" creationId="{1E34FA3E-7D55-4CB4-AD97-3CA75D19A877}"/>
          </ac:graphicFrameMkLst>
        </pc:graphicFrameChg>
        <pc:picChg chg="add del mod">
          <ac:chgData name="Luca Gennaro Foggetta" userId="ee31801f-f8a0-4387-a43b-8b91a2264759" providerId="ADAL" clId="{CF25540F-0D9F-4921-A8C0-758A8E83E311}" dt="2022-11-11T19:44:40.418" v="59" actId="478"/>
          <ac:picMkLst>
            <pc:docMk/>
            <pc:sldMk cId="4054854897" sldId="614"/>
            <ac:picMk id="2" creationId="{8E68C27E-BD99-38D7-BD07-E773AABB3CFA}"/>
          </ac:picMkLst>
        </pc:picChg>
        <pc:picChg chg="mod">
          <ac:chgData name="Luca Gennaro Foggetta" userId="ee31801f-f8a0-4387-a43b-8b91a2264759" providerId="ADAL" clId="{CF25540F-0D9F-4921-A8C0-758A8E83E311}" dt="2022-11-13T11:44:11.611" v="195" actId="14826"/>
          <ac:picMkLst>
            <pc:docMk/>
            <pc:sldMk cId="4054854897" sldId="614"/>
            <ac:picMk id="3" creationId="{CA97D536-12CC-73B7-87DF-F781254C31C1}"/>
          </ac:picMkLst>
        </pc:picChg>
        <pc:picChg chg="mod">
          <ac:chgData name="Luca Gennaro Foggetta" userId="ee31801f-f8a0-4387-a43b-8b91a2264759" providerId="ADAL" clId="{CF25540F-0D9F-4921-A8C0-758A8E83E311}" dt="2022-11-13T11:45:25.941" v="207" actId="1076"/>
          <ac:picMkLst>
            <pc:docMk/>
            <pc:sldMk cId="4054854897" sldId="614"/>
            <ac:picMk id="4" creationId="{3563F41A-768F-D9DE-7632-0995DA0DEA27}"/>
          </ac:picMkLst>
        </pc:picChg>
        <pc:picChg chg="add mod">
          <ac:chgData name="Luca Gennaro Foggetta" userId="ee31801f-f8a0-4387-a43b-8b91a2264759" providerId="ADAL" clId="{CF25540F-0D9F-4921-A8C0-758A8E83E311}" dt="2022-11-13T11:45:53.831" v="212" actId="108"/>
          <ac:picMkLst>
            <pc:docMk/>
            <pc:sldMk cId="4054854897" sldId="614"/>
            <ac:picMk id="7" creationId="{68F0F78E-3805-A6CD-5ACA-748AD867031F}"/>
          </ac:picMkLst>
        </pc:picChg>
        <pc:picChg chg="mod">
          <ac:chgData name="Luca Gennaro Foggetta" userId="ee31801f-f8a0-4387-a43b-8b91a2264759" providerId="ADAL" clId="{CF25540F-0D9F-4921-A8C0-758A8E83E311}" dt="2022-11-13T12:10:07.484" v="812" actId="14826"/>
          <ac:picMkLst>
            <pc:docMk/>
            <pc:sldMk cId="4054854897" sldId="614"/>
            <ac:picMk id="13" creationId="{376B76F6-9D0E-F834-9947-CD6E6F69F88C}"/>
          </ac:picMkLst>
        </pc:picChg>
        <pc:cxnChg chg="mod">
          <ac:chgData name="Luca Gennaro Foggetta" userId="ee31801f-f8a0-4387-a43b-8b91a2264759" providerId="ADAL" clId="{CF25540F-0D9F-4921-A8C0-758A8E83E311}" dt="2022-11-13T12:10:18.093" v="850" actId="1037"/>
          <ac:cxnSpMkLst>
            <pc:docMk/>
            <pc:sldMk cId="4054854897" sldId="614"/>
            <ac:cxnSpMk id="18" creationId="{E2D9E996-CA5C-28AE-3A87-6C30F1D7E632}"/>
          </ac:cxnSpMkLst>
        </pc:cxnChg>
      </pc:sldChg>
      <pc:sldChg chg="addSp delSp modSp add mod ord">
        <pc:chgData name="Luca Gennaro Foggetta" userId="ee31801f-f8a0-4387-a43b-8b91a2264759" providerId="ADAL" clId="{CF25540F-0D9F-4921-A8C0-758A8E83E311}" dt="2022-11-13T13:21:34.877" v="1630" actId="1076"/>
        <pc:sldMkLst>
          <pc:docMk/>
          <pc:sldMk cId="3878091839" sldId="615"/>
        </pc:sldMkLst>
        <pc:spChg chg="add del mod">
          <ac:chgData name="Luca Gennaro Foggetta" userId="ee31801f-f8a0-4387-a43b-8b91a2264759" providerId="ADAL" clId="{CF25540F-0D9F-4921-A8C0-758A8E83E311}" dt="2022-11-13T11:50:09.987" v="327" actId="478"/>
          <ac:spMkLst>
            <pc:docMk/>
            <pc:sldMk cId="3878091839" sldId="615"/>
            <ac:spMk id="2" creationId="{F055DB89-8AAA-1585-3D10-99931DBB39B1}"/>
          </ac:spMkLst>
        </pc:spChg>
        <pc:spChg chg="add mod">
          <ac:chgData name="Luca Gennaro Foggetta" userId="ee31801f-f8a0-4387-a43b-8b91a2264759" providerId="ADAL" clId="{CF25540F-0D9F-4921-A8C0-758A8E83E311}" dt="2022-11-13T12:24:13.834" v="1069" actId="1076"/>
          <ac:spMkLst>
            <pc:docMk/>
            <pc:sldMk cId="3878091839" sldId="615"/>
            <ac:spMk id="8" creationId="{79F6125A-C3E3-C11C-C6A5-13DB5C6C3257}"/>
          </ac:spMkLst>
        </pc:spChg>
        <pc:spChg chg="add del mod">
          <ac:chgData name="Luca Gennaro Foggetta" userId="ee31801f-f8a0-4387-a43b-8b91a2264759" providerId="ADAL" clId="{CF25540F-0D9F-4921-A8C0-758A8E83E311}" dt="2022-11-13T12:23:35.212" v="1029"/>
          <ac:spMkLst>
            <pc:docMk/>
            <pc:sldMk cId="3878091839" sldId="615"/>
            <ac:spMk id="9" creationId="{371073F1-0195-BD4B-2A70-B78929726AC2}"/>
          </ac:spMkLst>
        </pc:spChg>
        <pc:spChg chg="mod">
          <ac:chgData name="Luca Gennaro Foggetta" userId="ee31801f-f8a0-4387-a43b-8b91a2264759" providerId="ADAL" clId="{CF25540F-0D9F-4921-A8C0-758A8E83E311}" dt="2022-11-13T12:23:10.113" v="1025" actId="14100"/>
          <ac:spMkLst>
            <pc:docMk/>
            <pc:sldMk cId="3878091839" sldId="615"/>
            <ac:spMk id="10" creationId="{F4E4BF74-CF0B-6A99-A9A0-06D1779CA42A}"/>
          </ac:spMkLst>
        </pc:spChg>
        <pc:spChg chg="mod">
          <ac:chgData name="Luca Gennaro Foggetta" userId="ee31801f-f8a0-4387-a43b-8b91a2264759" providerId="ADAL" clId="{CF25540F-0D9F-4921-A8C0-758A8E83E311}" dt="2022-11-13T11:50:02.530" v="326" actId="20577"/>
          <ac:spMkLst>
            <pc:docMk/>
            <pc:sldMk cId="3878091839" sldId="615"/>
            <ac:spMk id="12" creationId="{83B49817-75BE-C600-5785-76B794B77DE9}"/>
          </ac:spMkLst>
        </pc:spChg>
        <pc:spChg chg="mod">
          <ac:chgData name="Luca Gennaro Foggetta" userId="ee31801f-f8a0-4387-a43b-8b91a2264759" providerId="ADAL" clId="{CF25540F-0D9F-4921-A8C0-758A8E83E311}" dt="2022-11-13T13:21:34.877" v="1630" actId="1076"/>
          <ac:spMkLst>
            <pc:docMk/>
            <pc:sldMk cId="3878091839" sldId="615"/>
            <ac:spMk id="19" creationId="{D8989DB3-7271-5CFC-C74A-7BA9D402DD5F}"/>
          </ac:spMkLst>
        </pc:spChg>
        <pc:picChg chg="mod">
          <ac:chgData name="Luca Gennaro Foggetta" userId="ee31801f-f8a0-4387-a43b-8b91a2264759" providerId="ADAL" clId="{CF25540F-0D9F-4921-A8C0-758A8E83E311}" dt="2022-11-13T12:23:05.399" v="1024" actId="1076"/>
          <ac:picMkLst>
            <pc:docMk/>
            <pc:sldMk cId="3878091839" sldId="615"/>
            <ac:picMk id="3" creationId="{CA97D536-12CC-73B7-87DF-F781254C31C1}"/>
          </ac:picMkLst>
        </pc:picChg>
        <pc:picChg chg="del mod">
          <ac:chgData name="Luca Gennaro Foggetta" userId="ee31801f-f8a0-4387-a43b-8b91a2264759" providerId="ADAL" clId="{CF25540F-0D9F-4921-A8C0-758A8E83E311}" dt="2022-11-13T11:50:42.742" v="406" actId="478"/>
          <ac:picMkLst>
            <pc:docMk/>
            <pc:sldMk cId="3878091839" sldId="615"/>
            <ac:picMk id="13" creationId="{376B76F6-9D0E-F834-9947-CD6E6F69F88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stnazfisnucl.sharepoint.com/sites/BTF/Shared%20Documents/sharepoint/Users/beam-day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WORKSPACE\MADX2021\positroni\positroni_emittanzates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4E-4BC6-B5A4-9409EBD7974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4E-4BC6-B5A4-9409EBD7974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4E-4BC6-B5A4-9409EBD7974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14E-4BC6-B5A4-9409EBD7974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14E-4BC6-B5A4-9409EBD7974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14E-4BC6-B5A4-9409EBD7974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14E-4BC6-B5A4-9409EBD7974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14E-4BC6-B5A4-9409EBD7974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014E-4BC6-B5A4-9409EBD7974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014E-4BC6-B5A4-9409EBD7974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014E-4BC6-B5A4-9409EBD7974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014E-4BC6-B5A4-9409EBD7974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014E-4BC6-B5A4-9409EBD79747}"/>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014E-4BC6-B5A4-9409EBD79747}"/>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014E-4BC6-B5A4-9409EBD79747}"/>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014E-4BC6-B5A4-9409EBD79747}"/>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014E-4BC6-B5A4-9409EBD79747}"/>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014E-4BC6-B5A4-9409EBD79747}"/>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014E-4BC6-B5A4-9409EBD79747}"/>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014E-4BC6-B5A4-9409EBD79747}"/>
              </c:ext>
            </c:extLst>
          </c:dPt>
          <c:val>
            <c:numRef>
              <c:f>Sheet1!$E$2:$E$20</c:f>
              <c:numCache>
                <c:formatCode>General</c:formatCode>
                <c:ptCount val="19"/>
                <c:pt idx="0">
                  <c:v>273</c:v>
                </c:pt>
                <c:pt idx="1">
                  <c:v>352</c:v>
                </c:pt>
                <c:pt idx="2">
                  <c:v>216</c:v>
                </c:pt>
                <c:pt idx="3">
                  <c:v>224</c:v>
                </c:pt>
                <c:pt idx="4">
                  <c:v>192</c:v>
                </c:pt>
                <c:pt idx="5">
                  <c:v>256</c:v>
                </c:pt>
                <c:pt idx="6">
                  <c:v>138</c:v>
                </c:pt>
                <c:pt idx="7">
                  <c:v>109</c:v>
                </c:pt>
                <c:pt idx="8">
                  <c:v>260</c:v>
                </c:pt>
                <c:pt idx="9">
                  <c:v>168</c:v>
                </c:pt>
                <c:pt idx="10">
                  <c:v>261</c:v>
                </c:pt>
                <c:pt idx="11">
                  <c:v>175</c:v>
                </c:pt>
                <c:pt idx="12">
                  <c:v>244</c:v>
                </c:pt>
                <c:pt idx="13">
                  <c:v>147</c:v>
                </c:pt>
                <c:pt idx="14">
                  <c:v>21</c:v>
                </c:pt>
                <c:pt idx="15">
                  <c:v>25</c:v>
                </c:pt>
                <c:pt idx="16">
                  <c:v>0</c:v>
                </c:pt>
                <c:pt idx="17">
                  <c:v>14</c:v>
                </c:pt>
                <c:pt idx="18">
                  <c:v>16</c:v>
                </c:pt>
              </c:numCache>
            </c:numRef>
          </c:val>
          <c:extLst>
            <c:ext xmlns:c16="http://schemas.microsoft.com/office/drawing/2014/chart" uri="{C3380CC4-5D6E-409C-BE32-E72D297353CC}">
              <c16:uniqueId val="{00000028-014E-4BC6-B5A4-9409EBD79747}"/>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it-IT" dirty="0"/>
              <a:t>Beamline:FLG</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1738720199743233"/>
          <c:y val="0.1080236406464913"/>
          <c:w val="0.7352437076738827"/>
          <c:h val="0.67428736649862953"/>
        </c:manualLayout>
      </c:layout>
      <c:scatterChart>
        <c:scatterStyle val="smoothMarker"/>
        <c:varyColors val="0"/>
        <c:ser>
          <c:idx val="0"/>
          <c:order val="0"/>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Foglio1!$L$19:$L$27</c:f>
              <c:numCache>
                <c:formatCode>General</c:formatCode>
                <c:ptCount val="9"/>
                <c:pt idx="0">
                  <c:v>55.1</c:v>
                </c:pt>
                <c:pt idx="1">
                  <c:v>55.9</c:v>
                </c:pt>
                <c:pt idx="2">
                  <c:v>56.7</c:v>
                </c:pt>
                <c:pt idx="3">
                  <c:v>57.5</c:v>
                </c:pt>
                <c:pt idx="4">
                  <c:v>58.3</c:v>
                </c:pt>
                <c:pt idx="5">
                  <c:v>59.1</c:v>
                </c:pt>
                <c:pt idx="6">
                  <c:v>59.85</c:v>
                </c:pt>
                <c:pt idx="7">
                  <c:v>60.7</c:v>
                </c:pt>
                <c:pt idx="8">
                  <c:v>62.3</c:v>
                </c:pt>
              </c:numCache>
            </c:numRef>
          </c:xVal>
          <c:yVal>
            <c:numRef>
              <c:f>Foglio1!$M$19:$M$27</c:f>
              <c:numCache>
                <c:formatCode>0.00E+00</c:formatCode>
                <c:ptCount val="9"/>
                <c:pt idx="0">
                  <c:v>5.5307660689999998E-4</c:v>
                </c:pt>
                <c:pt idx="1">
                  <c:v>4.4139930829999998E-4</c:v>
                </c:pt>
                <c:pt idx="2">
                  <c:v>4.0756857640000002E-4</c:v>
                </c:pt>
                <c:pt idx="3">
                  <c:v>4.6844832620000001E-4</c:v>
                </c:pt>
                <c:pt idx="4">
                  <c:v>5.9543485649999998E-4</c:v>
                </c:pt>
                <c:pt idx="5">
                  <c:v>7.5572708610000005E-4</c:v>
                </c:pt>
                <c:pt idx="6">
                  <c:v>9.2082401070000001E-4</c:v>
                </c:pt>
                <c:pt idx="7">
                  <c:v>1.1169568109999999E-3</c:v>
                </c:pt>
                <c:pt idx="8">
                  <c:v>1.4988595640000001E-3</c:v>
                </c:pt>
              </c:numCache>
            </c:numRef>
          </c:yVal>
          <c:smooth val="1"/>
          <c:extLst>
            <c:ext xmlns:c16="http://schemas.microsoft.com/office/drawing/2014/chart" uri="{C3380CC4-5D6E-409C-BE32-E72D297353CC}">
              <c16:uniqueId val="{00000000-9462-4AEB-BE93-B12D213928E3}"/>
            </c:ext>
          </c:extLst>
        </c:ser>
        <c:dLbls>
          <c:showLegendKey val="0"/>
          <c:showVal val="0"/>
          <c:showCatName val="0"/>
          <c:showSerName val="0"/>
          <c:showPercent val="0"/>
          <c:showBubbleSize val="0"/>
        </c:dLbls>
        <c:axId val="1193653536"/>
        <c:axId val="1193656448"/>
      </c:scatterChart>
      <c:valAx>
        <c:axId val="1193653536"/>
        <c:scaling>
          <c:orientation val="minMax"/>
          <c:min val="55"/>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it-IT" dirty="0"/>
                  <a:t>Current [A]</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193656448"/>
        <c:crosses val="autoZero"/>
        <c:crossBetween val="midCat"/>
      </c:valAx>
      <c:valAx>
        <c:axId val="1193656448"/>
        <c:scaling>
          <c:orientation val="minMax"/>
          <c:min val="4.0000000000000013E-4"/>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it-IT" dirty="0"/>
                  <a:t>SIGMA</a:t>
                </a:r>
                <a:r>
                  <a:rPr lang="it-IT" baseline="0" dirty="0"/>
                  <a:t>Y [m]</a:t>
                </a:r>
                <a:endParaRPr lang="it-IT" dirty="0"/>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0E+0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193653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omments/modernComment_101_2A158AC3.xml><?xml version="1.0" encoding="utf-8"?>
<p188:cmLst xmlns:a="http://schemas.openxmlformats.org/drawingml/2006/main" xmlns:r="http://schemas.openxmlformats.org/officeDocument/2006/relationships" xmlns:p188="http://schemas.microsoft.com/office/powerpoint/2018/8/main">
  <p188:cm id="{EA0979B1-964A-4BA0-B91B-FC4ED93E21D4}" authorId="{279EAE4D-32BE-6E04-F8AA-66AC01F0D484}" created="2022-11-11T11:23:45.235">
    <pc:sldMkLst xmlns:pc="http://schemas.microsoft.com/office/powerpoint/2013/main/command">
      <pc:docMk/>
      <pc:sldMk cId="706054851" sldId="257"/>
    </pc:sldMkLst>
    <p188:txBody>
      <a:bodyPr/>
      <a:lstStyle/>
      <a:p>
        <a:r>
          <a:rPr lang="en-US"/>
          <a:t>questa slide non incontra il nostro gusto estetico...</a:t>
        </a:r>
      </a:p>
    </p188:txBody>
  </p188:cm>
</p188:cmLst>
</file>

<file path=ppt/comments/modernComment_25C_DDFF53AF.xml><?xml version="1.0" encoding="utf-8"?>
<p188:cmLst xmlns:a="http://schemas.openxmlformats.org/drawingml/2006/main" xmlns:r="http://schemas.openxmlformats.org/officeDocument/2006/relationships" xmlns:p188="http://schemas.microsoft.com/office/powerpoint/2018/8/main">
  <p188:cm id="{6D9CA62C-8C74-47BC-92E6-4BE5191E84EC}" authorId="{279EAE4D-32BE-6E04-F8AA-66AC01F0D484}" created="2022-11-11T11:25:10.175">
    <pc:sldMkLst xmlns:pc="http://schemas.microsoft.com/office/powerpoint/2013/main/command">
      <pc:docMk/>
      <pc:sldMk cId="3724497839" sldId="604"/>
    </pc:sldMkLst>
    <p188:txBody>
      <a:bodyPr/>
      <a:lstStyle/>
      <a:p>
        <a:r>
          <a:rPr lang="en-US"/>
          <a:t>mettere in evidenza solo energia e numero di setup fatti, prima colonna vs numero o la data.. magari un grafico...</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12:00:34.726"/>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13:03:45.191"/>
    </inkml:context>
    <inkml:brush xml:id="br0">
      <inkml:brushProperty name="width" value="0.05" units="cm"/>
      <inkml:brushProperty name="height" value="0.05" units="cm"/>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5T12:03:08.836"/>
    </inkml:context>
    <inkml:brush xml:id="br0">
      <inkml:brushProperty name="width" value="0.05" units="cm"/>
      <inkml:brushProperty name="height" value="0.05" units="cm"/>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13:03:14.197"/>
    </inkml:context>
    <inkml:brush xml:id="br0">
      <inkml:brushProperty name="width" value="0.21167" units="cm"/>
      <inkml:brushProperty name="height" value="0.21167" units="cm"/>
      <inkml:brushProperty name="color" value="#FF0000"/>
    </inkml:brush>
  </inkml:definitions>
  <inkml:trace contextRef="#ctx0" brushRef="#br0">3107 829 24575,'-9'0'0,"0"1"0,0 0 0,-1 0 0,1 1 0,0 0 0,1 1 0,-1 0 0,0 0 0,1 1 0,-1 0 0,-10 7 0,-5 6 0,1 2 0,-28 28 0,18-16 0,-528 427-270,-34-38-802,116-85 1000,59-16 28,405-311 16,9-12-2,14-26 283,-8 27-214,112-298 1203,-35 97-1260,525-1323-598,-584 1482 616,20-48 0,83-147 0,-117 235 10,-1-1 1,1 1-1,0 0 1,0 1 0,1-1-1,0 1 1,-1 0 0,1 0-1,1 0 1,-1 1 0,0 0-1,1 0 1,0 0-1,0 0 1,0 1 0,0 0-1,0 1 1,0-1 0,0 1-1,0 0 1,1 0-1,-1 1 1,0 0 0,1 0-1,-1 1 1,0 0 0,1 0-1,8 3 1,5 1 27,-1 2 1,0 0 0,0 1-1,-1 1 1,0 1-1,0 0 1,27 22-1,34 34-38,122 133 0,56 99 0,-181-207 0,993 1247-570,-1037-1295 570,83 122 0,-99-139 0,-1 0 0,-1 1 0,-2 0 0,13 41 0,-24-64 12,0 0 0,0-1 0,0 1 0,0 0 0,-1-1 1,0 1-1,1 0 0,-1 0 0,-1 0 0,1-1 0,0 1 0,-1 0 0,0 0 0,0-1 0,0 1 0,0 0 1,-1-1-1,1 1 0,-5 5 0,0-2 32,0 0 1,-1-1 0,0 0-1,0-1 1,-1 1-1,-13 6 1,3-1-29,-23 13-16,-1-1 0,0-3 0,-2-2 0,0-1 0,-1-3 0,-1-1 0,0-2 0,0-3 0,-1-1 0,-57 0 0,-116-3-303,-223-25-1,-222-62-985,228 4 405,3-19 0,-531-193 0,945 284 879,-17-6 76,0-2 1,-43-23-1,78 37 19,-1 0-1,1 0 1,-1-1 0,1 1-1,0-1 1,-1 0 0,1 1 0,0-1-1,0 0 1,0 0 0,1 0-1,-1-1 1,0 1 0,1 0-1,0-1 1,-1 1 0,1-1 0,0 1-1,0-1 1,0 0 0,0-2-1,1 3-60,1 1 0,0-1 0,-1 0 1,1 0-1,0 1 0,0-1 0,0 1 0,0-1 0,0 1 0,0-1 0,1 1 0,-1-1 0,0 1 0,1 0 0,-1 0 0,1 0 0,-1 0 0,1 0 0,-1 0 0,1 0 0,0 1 0,0-1 0,-1 0 0,1 1 0,0 0 0,0-1 1,0 1-1,0 0 0,2 0 0,20-4-6726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13:03:15.315"/>
    </inkml:context>
    <inkml:brush xml:id="br0">
      <inkml:brushProperty name="width" value="0.21167" units="cm"/>
      <inkml:brushProperty name="height" value="0.21167" units="cm"/>
      <inkml:brushProperty name="color" value="#FF0000"/>
    </inkml:brush>
  </inkml:definitions>
  <inkml:trace contextRef="#ctx0" brushRef="#br0">820 246 24575,'-9'-1'0,"1"0"0,0 0 0,-1 0 0,1-1 0,0 0 0,0-1 0,0 0 0,1 0 0,-1 0 0,-13-9 0,-3-5 0,-39-35 0,-10-7 0,51 45 0,-1 0 0,-1 2 0,-34-14 0,46 21 0,-1 1 0,1 1 0,-1 1 0,0-1 0,0 2 0,0 0 0,0 1 0,0 0 0,-13 2 0,21-1 0,0 1 0,0-1 0,0 1 0,0 0 0,1 1 0,-1-1 0,1 1 0,-1 0 0,1 0 0,0 0 0,0 1 0,0 0 0,-4 5 0,-46 62 0,37-48 0,-7 10 0,1 1 0,1 2 0,-28 63 0,44-83 0,0 0 0,1 1 0,0 0 0,2 0 0,0 0 0,1 0 0,0 1 0,2-1 0,0 1 0,1-1 0,5 30 0,1-17 0,1 0 0,1 0 0,2-1 0,1-1 0,1 0 0,1 0 0,2-1 0,1-1 0,0-1 0,2 0 0,1-1 0,1-2 0,1 0 0,1-1 0,1-1 0,0-1 0,2-1 0,0-1 0,1-2 0,0-1 0,2-1 0,37 13 0,-23-14 0,-1-2 0,1-2 0,1-1 0,-1-3 0,69-1 0,-89-3 0,0-2 0,-1-1 0,1-1 0,-1-1 0,1 0 0,-1-2 0,-1-1 0,0 0 0,0-2 0,0 0 0,-2-2 0,29-19 0,-35 18 0,0 0 0,-1 0 0,0-1 0,-1 0 0,0-1 0,-1-1 0,-1 1 0,-1-2 0,0 1 0,-1-1 0,-1 0 0,0-1 0,-1 1 0,-1-1 0,1-18 0,-2 15 0,-1 0 0,-1 0 0,-1 0 0,0 0 0,-2 1 0,-1-1 0,0 0 0,-1 1 0,-2-1 0,0 1 0,-1 1 0,-18-37 0,7 27 0,-2 1 0,0 1 0,-2 1 0,-1 1 0,0 1 0,-2 1 0,-1 1 0,-1 2 0,-1 0 0,0 2 0,-1 1 0,-35-15 0,56 29-80,-1-1 0,0 1-1,0 1 1,-1-1 0,1 1-1,0 1 1,-1 0 0,1 0-1,-1 1 1,0 0 0,1 1 0,-1 0-1,1 1 1,0-1 0,-1 2-1,-12 4 1,-12 9-6746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13:03:16.588"/>
    </inkml:context>
    <inkml:brush xml:id="br0">
      <inkml:brushProperty name="width" value="0.21167" units="cm"/>
      <inkml:brushProperty name="height" value="0.21167" units="cm"/>
      <inkml:brushProperty name="color" value="#FF0000"/>
    </inkml:brush>
  </inkml:definitions>
  <inkml:trace contextRef="#ctx0" brushRef="#br0">0 838 24575,'3'-1'0,"1"0"0,-1 0 0,0-1 0,0 1 0,0-1 0,0 0 0,0 0 0,0 0 0,-1 0 0,1 0 0,-1-1 0,3-2 0,6-5 0,38-36 0,-2-2 0,79-106 0,59-124 0,-103 127 0,-17 29 0,-59 119 0,-5 15 0,-4 21 0,-10 11 0,-1 0 0,-24 46 0,-6 16 0,34-78 0,-9 21 0,2 1 0,3 0 0,-16 98 0,24-56 0,7 144 0,-1-232 0,0-1 0,1 1 0,-1-1 0,1 1 0,-1-1 0,1 0 0,0 1 0,0-1 0,1 0 0,-1 0 0,1 0 0,-1 0 0,1 0 0,0 0 0,0 0 0,1-1 0,-1 1 0,0 0 0,1-1 0,-1 0 0,7 4 0,-3-3 0,0-1 0,0 0 0,1 0 0,-1 0 0,0-1 0,1 0 0,0-1 0,-1 1 0,1-1 0,10-1 0,1-1-1409,0 0-1,-1-1 1,29-9-1,-19 3 549,42-21 0,113-79 1976,-107 61-1654,-45 30 1479,133-89 4280,-139 89-5095,0-1 0,-2-1 0,0-1-1,26-32 1,-44 47-111,1 0-1,-1-1 0,0 1 0,-1-1 1,1 0-1,-1 0 0,-1 0 1,4-11-1,-6 16-49,0 1 0,0-1-1,1 0 1,-1 0 0,0 1 0,-1-1-1,1 0 1,0 0 0,0 1 0,-1-1 0,1 0-1,-1 1 1,1-1 0,-1 0 0,0 1-1,0-1 1,0 1 0,0-1 0,0 1 0,0-1-1,0 1 1,0 0 0,0 0 0,-1-1 0,1 1-1,0 0 1,-1 0 0,1 0 0,-1 0-1,0 1 1,1-1 0,-1 0 0,1 1 0,-1-1-1,0 1 1,0-1 0,1 1 0,-1 0-1,0 0 1,-2 0 0,-16-2-6790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13:03:18.192"/>
    </inkml:context>
    <inkml:brush xml:id="br0">
      <inkml:brushProperty name="width" value="0.21167" units="cm"/>
      <inkml:brushProperty name="height" value="0.21167" units="cm"/>
      <inkml:brushProperty name="color" value="#FF0000"/>
    </inkml:brush>
  </inkml:definitions>
  <inkml:trace contextRef="#ctx0" brushRef="#br0">1731 519 24575,'-50'-11'0,"8"0"0,-12 6 0,-67-16 0,101 16 0,0-2 0,1 1 0,-1-2 0,1-1 0,1 0 0,-26-18 0,-314-200 0,284 186 0,-3 4 0,-154-52 0,224 87 0,1 1 0,0 0 0,-1 0 0,1 1 0,0-1 0,-1 1 0,1 1 0,-1-1 0,1 1 0,0 1 0,-1-1 0,1 1 0,0 0 0,0 0 0,0 0 0,0 1 0,1 0 0,-1 1 0,1-1 0,-1 1 0,1 0 0,0 0 0,1 0 0,-1 1 0,-5 7 0,-9 13 0,1 0 0,1 1 0,1 0 0,-13 30 0,17-32 0,-13 19 0,-2-2 0,-60 71 0,53-72 0,3 2 0,-33 54 0,60-90 0,1 0 0,0 0 0,0 1 0,0-1 0,1 0 0,0 1 0,0 0 0,0-1 0,1 1 0,0 0 0,0 0 0,1 0 0,0 0 0,0 0 0,1 0 0,0-1 0,0 1 0,1 0 0,-1 0 0,1-1 0,1 1 0,-1-1 0,1 0 0,0 0 0,1 0 0,0 0 0,-1 0 0,2-1 0,4 6 0,11 8 0,0-1 0,1-1 0,1-2 0,1 0 0,0-1 0,37 17 0,40 24 0,-41-21-1365,-36-23-5461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13:03:20.009"/>
    </inkml:context>
    <inkml:brush xml:id="br0">
      <inkml:brushProperty name="width" value="0.21167" units="cm"/>
      <inkml:brushProperty name="height" value="0.21167" units="cm"/>
      <inkml:brushProperty name="color" value="#FF0000"/>
    </inkml:brush>
  </inkml:definitions>
  <inkml:trace contextRef="#ctx0" brushRef="#br0">1 3 24575,'49'-1'0,"-22"0"0,1 0 0,0 2 0,-1 1 0,1 1 0,-1 1 0,0 2 0,36 12 0,-42-10 0,-2 0 0,1 2 0,-1 0 0,22 17 0,-18-11-79,-11-7-242,1 0-1,-1 1 1,13 14-1,-15-13-6504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13:03:32.979"/>
    </inkml:context>
    <inkml:brush xml:id="br0">
      <inkml:brushProperty name="width" value="0.05" units="cm"/>
      <inkml:brushProperty name="height" value="0.05" units="cm"/>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13:03:44.280"/>
    </inkml:context>
    <inkml:brush xml:id="br0">
      <inkml:brushProperty name="width" value="0.05" units="cm"/>
      <inkml:brushProperty name="height" value="0.0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8338F-E6F4-4517-B04A-1D4BB1986210}" type="datetimeFigureOut">
              <a:rPr lang="en-GB" smtClean="0"/>
              <a:t>13/11/2022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B7E65-6B13-466D-8387-1DCE351A24F9}" type="slidenum">
              <a:rPr lang="en-GB" smtClean="0"/>
              <a:t>‹#›</a:t>
            </a:fld>
            <a:endParaRPr lang="en-GB"/>
          </a:p>
        </p:txBody>
      </p:sp>
    </p:spTree>
    <p:extLst>
      <p:ext uri="{BB962C8B-B14F-4D97-AF65-F5344CB8AC3E}">
        <p14:creationId xmlns:p14="http://schemas.microsoft.com/office/powerpoint/2010/main" val="390630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A97DCAEB-25C9-486A-8BF9-499826D541A3}" type="slidenum">
              <a:rPr lang="en-GB" smtClean="0"/>
              <a:t>13</a:t>
            </a:fld>
            <a:endParaRPr lang="en-GB" dirty="0"/>
          </a:p>
        </p:txBody>
      </p:sp>
    </p:spTree>
    <p:extLst>
      <p:ext uri="{BB962C8B-B14F-4D97-AF65-F5344CB8AC3E}">
        <p14:creationId xmlns:p14="http://schemas.microsoft.com/office/powerpoint/2010/main" val="285837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BED0443-E282-C14D-82EC-5E51601A768C}" type="slidenum">
              <a:rPr lang="it-IT" smtClean="0"/>
              <a:t>21</a:t>
            </a:fld>
            <a:endParaRPr lang="it-IT" dirty="0"/>
          </a:p>
        </p:txBody>
      </p:sp>
    </p:spTree>
    <p:extLst>
      <p:ext uri="{BB962C8B-B14F-4D97-AF65-F5344CB8AC3E}">
        <p14:creationId xmlns:p14="http://schemas.microsoft.com/office/powerpoint/2010/main" val="31719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4433A-8005-4310-B13D-704015C31A75}" type="slidenum">
              <a:rPr lang="it-IT" smtClean="0"/>
              <a:pPr/>
              <a:t>23</a:t>
            </a:fld>
            <a:endParaRPr lang="it-IT" dirty="0"/>
          </a:p>
        </p:txBody>
      </p:sp>
      <p:sp>
        <p:nvSpPr>
          <p:cNvPr id="5" name="Segnaposto piè di pagina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8563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4433A-8005-4310-B13D-704015C31A75}" type="slidenum">
              <a:rPr lang="it-IT" smtClean="0"/>
              <a:pPr/>
              <a:t>24</a:t>
            </a:fld>
            <a:endParaRPr lang="it-IT" dirty="0"/>
          </a:p>
        </p:txBody>
      </p:sp>
      <p:sp>
        <p:nvSpPr>
          <p:cNvPr id="5" name="Segnaposto piè di pagina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10703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A97DCAEB-25C9-486A-8BF9-499826D541A3}" type="slidenum">
              <a:rPr lang="en-GB" smtClean="0"/>
              <a:t>26</a:t>
            </a:fld>
            <a:endParaRPr lang="en-GB" dirty="0"/>
          </a:p>
        </p:txBody>
      </p:sp>
    </p:spTree>
    <p:extLst>
      <p:ext uri="{BB962C8B-B14F-4D97-AF65-F5344CB8AC3E}">
        <p14:creationId xmlns:p14="http://schemas.microsoft.com/office/powerpoint/2010/main" val="436909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02F3BD-3898-BAD4-8D86-84E9B54597C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05515197-136A-FC89-F25E-7CFBA944C2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54EC23F6-52C9-D7A8-2045-967F02185F0F}"/>
              </a:ext>
            </a:extLst>
          </p:cNvPr>
          <p:cNvSpPr>
            <a:spLocks noGrp="1"/>
          </p:cNvSpPr>
          <p:nvPr>
            <p:ph type="dt" sz="half" idx="10"/>
          </p:nvPr>
        </p:nvSpPr>
        <p:spPr/>
        <p:txBody>
          <a:bodyPr/>
          <a:lstStyle/>
          <a:p>
            <a:r>
              <a:rPr lang="en-GB"/>
              <a:t>14/11/2022</a:t>
            </a:r>
          </a:p>
        </p:txBody>
      </p:sp>
      <p:sp>
        <p:nvSpPr>
          <p:cNvPr id="5" name="Segnaposto piè di pagina 4">
            <a:extLst>
              <a:ext uri="{FF2B5EF4-FFF2-40B4-BE49-F238E27FC236}">
                <a16:creationId xmlns:a16="http://schemas.microsoft.com/office/drawing/2014/main" id="{35323656-203E-B9CC-3FAC-155F55FC411E}"/>
              </a:ext>
            </a:extLst>
          </p:cNvPr>
          <p:cNvSpPr>
            <a:spLocks noGrp="1"/>
          </p:cNvSpPr>
          <p:nvPr>
            <p:ph type="ftr" sz="quarter" idx="11"/>
          </p:nvPr>
        </p:nvSpPr>
        <p:spPr/>
        <p:txBody>
          <a:bodyPr/>
          <a:lstStyle/>
          <a:p>
            <a:r>
              <a:rPr lang="en-GB"/>
              <a:t>LNF - SC 64</a:t>
            </a:r>
          </a:p>
        </p:txBody>
      </p:sp>
      <p:sp>
        <p:nvSpPr>
          <p:cNvPr id="6" name="Segnaposto numero diapositiva 5">
            <a:extLst>
              <a:ext uri="{FF2B5EF4-FFF2-40B4-BE49-F238E27FC236}">
                <a16:creationId xmlns:a16="http://schemas.microsoft.com/office/drawing/2014/main" id="{055BD27A-48CD-AFC9-503C-0D4174814D69}"/>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182406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587AE7-D789-6579-A531-3AF291E06DFE}"/>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E4DC965D-B256-0D26-FDF4-52A87FD9084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6C05E3A7-F9F6-13C6-4E6A-952510BA5149}"/>
              </a:ext>
            </a:extLst>
          </p:cNvPr>
          <p:cNvSpPr>
            <a:spLocks noGrp="1"/>
          </p:cNvSpPr>
          <p:nvPr>
            <p:ph type="dt" sz="half" idx="10"/>
          </p:nvPr>
        </p:nvSpPr>
        <p:spPr/>
        <p:txBody>
          <a:bodyPr/>
          <a:lstStyle/>
          <a:p>
            <a:r>
              <a:rPr lang="en-GB"/>
              <a:t>14/11/2022</a:t>
            </a:r>
          </a:p>
        </p:txBody>
      </p:sp>
      <p:sp>
        <p:nvSpPr>
          <p:cNvPr id="5" name="Segnaposto piè di pagina 4">
            <a:extLst>
              <a:ext uri="{FF2B5EF4-FFF2-40B4-BE49-F238E27FC236}">
                <a16:creationId xmlns:a16="http://schemas.microsoft.com/office/drawing/2014/main" id="{D21F059A-A9EB-04E8-BCDC-0CAA15ACAAEC}"/>
              </a:ext>
            </a:extLst>
          </p:cNvPr>
          <p:cNvSpPr>
            <a:spLocks noGrp="1"/>
          </p:cNvSpPr>
          <p:nvPr>
            <p:ph type="ftr" sz="quarter" idx="11"/>
          </p:nvPr>
        </p:nvSpPr>
        <p:spPr/>
        <p:txBody>
          <a:bodyPr/>
          <a:lstStyle/>
          <a:p>
            <a:r>
              <a:rPr lang="en-GB"/>
              <a:t>LNF - SC 64</a:t>
            </a:r>
          </a:p>
        </p:txBody>
      </p:sp>
      <p:sp>
        <p:nvSpPr>
          <p:cNvPr id="6" name="Segnaposto numero diapositiva 5">
            <a:extLst>
              <a:ext uri="{FF2B5EF4-FFF2-40B4-BE49-F238E27FC236}">
                <a16:creationId xmlns:a16="http://schemas.microsoft.com/office/drawing/2014/main" id="{0BA99C1B-C289-5F69-9F1D-D0866336C3BF}"/>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21607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C17FF2B-24A4-0BB0-BC50-1AC0ADAA950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0D15F3F4-7A8C-FDAE-D19D-E5DBFCEF30A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048AFAE4-10C1-E4A0-AA68-D61BB1031E73}"/>
              </a:ext>
            </a:extLst>
          </p:cNvPr>
          <p:cNvSpPr>
            <a:spLocks noGrp="1"/>
          </p:cNvSpPr>
          <p:nvPr>
            <p:ph type="dt" sz="half" idx="10"/>
          </p:nvPr>
        </p:nvSpPr>
        <p:spPr/>
        <p:txBody>
          <a:bodyPr/>
          <a:lstStyle/>
          <a:p>
            <a:r>
              <a:rPr lang="en-GB"/>
              <a:t>14/11/2022</a:t>
            </a:r>
          </a:p>
        </p:txBody>
      </p:sp>
      <p:sp>
        <p:nvSpPr>
          <p:cNvPr id="5" name="Segnaposto piè di pagina 4">
            <a:extLst>
              <a:ext uri="{FF2B5EF4-FFF2-40B4-BE49-F238E27FC236}">
                <a16:creationId xmlns:a16="http://schemas.microsoft.com/office/drawing/2014/main" id="{81083D1D-5A10-C0B4-4C8A-F2BF1D1AEB99}"/>
              </a:ext>
            </a:extLst>
          </p:cNvPr>
          <p:cNvSpPr>
            <a:spLocks noGrp="1"/>
          </p:cNvSpPr>
          <p:nvPr>
            <p:ph type="ftr" sz="quarter" idx="11"/>
          </p:nvPr>
        </p:nvSpPr>
        <p:spPr/>
        <p:txBody>
          <a:bodyPr/>
          <a:lstStyle/>
          <a:p>
            <a:r>
              <a:rPr lang="en-GB"/>
              <a:t>LNF - SC 64</a:t>
            </a:r>
          </a:p>
        </p:txBody>
      </p:sp>
      <p:sp>
        <p:nvSpPr>
          <p:cNvPr id="6" name="Segnaposto numero diapositiva 5">
            <a:extLst>
              <a:ext uri="{FF2B5EF4-FFF2-40B4-BE49-F238E27FC236}">
                <a16:creationId xmlns:a16="http://schemas.microsoft.com/office/drawing/2014/main" id="{A5C394AA-001C-B6C8-5D86-737ACD4354CF}"/>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125941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3992" indent="-323992">
              <a:buFont typeface="Arial" charset="0"/>
              <a:buChar char="•"/>
              <a:tabLst/>
              <a:defRPr sz="1867">
                <a:solidFill>
                  <a:schemeClr val="tx2"/>
                </a:solidFill>
              </a:defRPr>
            </a:lvl2pPr>
            <a:lvl3pPr marL="647984" indent="-323992">
              <a:buSzPct val="100000"/>
              <a:buFont typeface="Arial" panose="020B0604020202020204" pitchFamily="34" charset="0"/>
              <a:buChar char="•"/>
              <a:tabLst/>
              <a:defRPr>
                <a:solidFill>
                  <a:schemeClr val="tx2"/>
                </a:solidFill>
              </a:defRPr>
            </a:lvl3pPr>
            <a:lvl4pPr marL="971976" indent="-323992">
              <a:buSzPct val="100000"/>
              <a:buFont typeface="Arial" charset="0"/>
              <a:buChar char="•"/>
              <a:tabLst/>
              <a:defRPr>
                <a:solidFill>
                  <a:schemeClr val="tx2"/>
                </a:solidFill>
              </a:defRPr>
            </a:lvl4pPr>
            <a:lvl5pPr marL="2057349" indent="-228594">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407989" y="353125"/>
            <a:ext cx="11376643" cy="1065743"/>
          </a:xfrm>
        </p:spPr>
        <p:txBody>
          <a:bodyPr/>
          <a:lstStyle/>
          <a:p>
            <a:r>
              <a:rPr lang="en-GB"/>
              <a:t>Click to edit Master title style</a:t>
            </a:r>
            <a:endParaRPr lang="en-US"/>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GB"/>
              <a:t>14/11/2022</a:t>
            </a:r>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LNF - SC 64</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a:p>
        </p:txBody>
      </p:sp>
      <p:cxnSp>
        <p:nvCxnSpPr>
          <p:cNvPr id="8" name="Straight Connector 7">
            <a:extLst>
              <a:ext uri="{FF2B5EF4-FFF2-40B4-BE49-F238E27FC236}">
                <a16:creationId xmlns:a16="http://schemas.microsoft.com/office/drawing/2014/main" id="{606BB320-7BD2-4948-87B7-5C5A63E018FF}"/>
              </a:ext>
            </a:extLst>
          </p:cNvPr>
          <p:cNvCxnSpPr/>
          <p:nvPr userDrawn="1"/>
        </p:nvCxnSpPr>
        <p:spPr>
          <a:xfrm>
            <a:off x="407990"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07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B0A70B-AA26-4EB0-EAF6-EB3E75308306}"/>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7F87A5D-EC12-0004-1DD6-BB3AE22D741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DA45F627-8238-6654-14F7-4C02518CA2B7}"/>
              </a:ext>
            </a:extLst>
          </p:cNvPr>
          <p:cNvSpPr>
            <a:spLocks noGrp="1"/>
          </p:cNvSpPr>
          <p:nvPr>
            <p:ph type="dt" sz="half" idx="10"/>
          </p:nvPr>
        </p:nvSpPr>
        <p:spPr/>
        <p:txBody>
          <a:bodyPr/>
          <a:lstStyle/>
          <a:p>
            <a:r>
              <a:rPr lang="en-GB"/>
              <a:t>14/11/2022</a:t>
            </a:r>
          </a:p>
        </p:txBody>
      </p:sp>
      <p:sp>
        <p:nvSpPr>
          <p:cNvPr id="5" name="Segnaposto piè di pagina 4">
            <a:extLst>
              <a:ext uri="{FF2B5EF4-FFF2-40B4-BE49-F238E27FC236}">
                <a16:creationId xmlns:a16="http://schemas.microsoft.com/office/drawing/2014/main" id="{4DF6DEF0-99C4-D281-A19A-D7714DF672FC}"/>
              </a:ext>
            </a:extLst>
          </p:cNvPr>
          <p:cNvSpPr>
            <a:spLocks noGrp="1"/>
          </p:cNvSpPr>
          <p:nvPr>
            <p:ph type="ftr" sz="quarter" idx="11"/>
          </p:nvPr>
        </p:nvSpPr>
        <p:spPr/>
        <p:txBody>
          <a:bodyPr/>
          <a:lstStyle/>
          <a:p>
            <a:r>
              <a:rPr lang="en-GB"/>
              <a:t>LNF - SC 64</a:t>
            </a:r>
          </a:p>
        </p:txBody>
      </p:sp>
      <p:sp>
        <p:nvSpPr>
          <p:cNvPr id="6" name="Segnaposto numero diapositiva 5">
            <a:extLst>
              <a:ext uri="{FF2B5EF4-FFF2-40B4-BE49-F238E27FC236}">
                <a16:creationId xmlns:a16="http://schemas.microsoft.com/office/drawing/2014/main" id="{E507235F-EEBE-A7C2-590A-784A3DC2E136}"/>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400184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3FB7BB-2B2A-890F-B5C4-6C97431FAFD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F21FD0A3-EB55-D22B-D6D1-2AFFB3835F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6EC33B7-F647-5BD0-CA73-B4AB1FCE4EE4}"/>
              </a:ext>
            </a:extLst>
          </p:cNvPr>
          <p:cNvSpPr>
            <a:spLocks noGrp="1"/>
          </p:cNvSpPr>
          <p:nvPr>
            <p:ph type="dt" sz="half" idx="10"/>
          </p:nvPr>
        </p:nvSpPr>
        <p:spPr/>
        <p:txBody>
          <a:bodyPr/>
          <a:lstStyle/>
          <a:p>
            <a:r>
              <a:rPr lang="en-GB"/>
              <a:t>14/11/2022</a:t>
            </a:r>
          </a:p>
        </p:txBody>
      </p:sp>
      <p:sp>
        <p:nvSpPr>
          <p:cNvPr id="5" name="Segnaposto piè di pagina 4">
            <a:extLst>
              <a:ext uri="{FF2B5EF4-FFF2-40B4-BE49-F238E27FC236}">
                <a16:creationId xmlns:a16="http://schemas.microsoft.com/office/drawing/2014/main" id="{E449FDBF-962D-2CD1-E380-99686D38D722}"/>
              </a:ext>
            </a:extLst>
          </p:cNvPr>
          <p:cNvSpPr>
            <a:spLocks noGrp="1"/>
          </p:cNvSpPr>
          <p:nvPr>
            <p:ph type="ftr" sz="quarter" idx="11"/>
          </p:nvPr>
        </p:nvSpPr>
        <p:spPr/>
        <p:txBody>
          <a:bodyPr/>
          <a:lstStyle/>
          <a:p>
            <a:r>
              <a:rPr lang="en-GB"/>
              <a:t>LNF - SC 64</a:t>
            </a:r>
          </a:p>
        </p:txBody>
      </p:sp>
      <p:sp>
        <p:nvSpPr>
          <p:cNvPr id="6" name="Segnaposto numero diapositiva 5">
            <a:extLst>
              <a:ext uri="{FF2B5EF4-FFF2-40B4-BE49-F238E27FC236}">
                <a16:creationId xmlns:a16="http://schemas.microsoft.com/office/drawing/2014/main" id="{6BF19325-5370-14EA-8DEB-125B2501DDA4}"/>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3210072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B90E47-5B20-6A37-BC71-0CA00DE537DA}"/>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D49457DE-78BE-4366-AFD8-0EDAEB0FFBB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9E409EB0-2D23-5577-1529-F2E5D52FDED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99BA6688-DE47-6275-E6EB-14D6CC574422}"/>
              </a:ext>
            </a:extLst>
          </p:cNvPr>
          <p:cNvSpPr>
            <a:spLocks noGrp="1"/>
          </p:cNvSpPr>
          <p:nvPr>
            <p:ph type="dt" sz="half" idx="10"/>
          </p:nvPr>
        </p:nvSpPr>
        <p:spPr/>
        <p:txBody>
          <a:bodyPr/>
          <a:lstStyle/>
          <a:p>
            <a:r>
              <a:rPr lang="en-GB"/>
              <a:t>14/11/2022</a:t>
            </a:r>
          </a:p>
        </p:txBody>
      </p:sp>
      <p:sp>
        <p:nvSpPr>
          <p:cNvPr id="6" name="Segnaposto piè di pagina 5">
            <a:extLst>
              <a:ext uri="{FF2B5EF4-FFF2-40B4-BE49-F238E27FC236}">
                <a16:creationId xmlns:a16="http://schemas.microsoft.com/office/drawing/2014/main" id="{CF66D1DB-83F9-09BF-F73E-D9D8B8541CD7}"/>
              </a:ext>
            </a:extLst>
          </p:cNvPr>
          <p:cNvSpPr>
            <a:spLocks noGrp="1"/>
          </p:cNvSpPr>
          <p:nvPr>
            <p:ph type="ftr" sz="quarter" idx="11"/>
          </p:nvPr>
        </p:nvSpPr>
        <p:spPr/>
        <p:txBody>
          <a:bodyPr/>
          <a:lstStyle/>
          <a:p>
            <a:r>
              <a:rPr lang="en-GB"/>
              <a:t>LNF - SC 64</a:t>
            </a:r>
          </a:p>
        </p:txBody>
      </p:sp>
      <p:sp>
        <p:nvSpPr>
          <p:cNvPr id="7" name="Segnaposto numero diapositiva 6">
            <a:extLst>
              <a:ext uri="{FF2B5EF4-FFF2-40B4-BE49-F238E27FC236}">
                <a16:creationId xmlns:a16="http://schemas.microsoft.com/office/drawing/2014/main" id="{4DC04C23-DE72-5027-DBEF-FB2D8C736F6B}"/>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158386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5945E7-F29F-440C-2EE7-375EBCBF1826}"/>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DD937F6E-6BB8-A80C-6134-A54DEC5B57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DB51019-0394-EFDB-78B6-13F34C9CA5C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9474E71E-3402-A83D-46E2-E3ADA97861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C54D6BA-4B4A-BF48-F6E3-4E6859D4905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E079C1AA-AC8F-E5F8-6AF3-0C0DD3406CB3}"/>
              </a:ext>
            </a:extLst>
          </p:cNvPr>
          <p:cNvSpPr>
            <a:spLocks noGrp="1"/>
          </p:cNvSpPr>
          <p:nvPr>
            <p:ph type="dt" sz="half" idx="10"/>
          </p:nvPr>
        </p:nvSpPr>
        <p:spPr/>
        <p:txBody>
          <a:bodyPr/>
          <a:lstStyle/>
          <a:p>
            <a:r>
              <a:rPr lang="en-GB"/>
              <a:t>14/11/2022</a:t>
            </a:r>
          </a:p>
        </p:txBody>
      </p:sp>
      <p:sp>
        <p:nvSpPr>
          <p:cNvPr id="8" name="Segnaposto piè di pagina 7">
            <a:extLst>
              <a:ext uri="{FF2B5EF4-FFF2-40B4-BE49-F238E27FC236}">
                <a16:creationId xmlns:a16="http://schemas.microsoft.com/office/drawing/2014/main" id="{0156621E-BF3A-C84E-5853-67ED30A65B43}"/>
              </a:ext>
            </a:extLst>
          </p:cNvPr>
          <p:cNvSpPr>
            <a:spLocks noGrp="1"/>
          </p:cNvSpPr>
          <p:nvPr>
            <p:ph type="ftr" sz="quarter" idx="11"/>
          </p:nvPr>
        </p:nvSpPr>
        <p:spPr/>
        <p:txBody>
          <a:bodyPr/>
          <a:lstStyle/>
          <a:p>
            <a:r>
              <a:rPr lang="en-GB"/>
              <a:t>LNF - SC 64</a:t>
            </a:r>
          </a:p>
        </p:txBody>
      </p:sp>
      <p:sp>
        <p:nvSpPr>
          <p:cNvPr id="9" name="Segnaposto numero diapositiva 8">
            <a:extLst>
              <a:ext uri="{FF2B5EF4-FFF2-40B4-BE49-F238E27FC236}">
                <a16:creationId xmlns:a16="http://schemas.microsoft.com/office/drawing/2014/main" id="{DFB395B9-9CED-50E1-769D-57CB3D538AD6}"/>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370880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67AB42-5FFD-0C7B-D930-9631D3964B8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F89D2068-9124-C11D-003E-2552BA0476EE}"/>
              </a:ext>
            </a:extLst>
          </p:cNvPr>
          <p:cNvSpPr>
            <a:spLocks noGrp="1"/>
          </p:cNvSpPr>
          <p:nvPr>
            <p:ph type="dt" sz="half" idx="10"/>
          </p:nvPr>
        </p:nvSpPr>
        <p:spPr/>
        <p:txBody>
          <a:bodyPr/>
          <a:lstStyle/>
          <a:p>
            <a:r>
              <a:rPr lang="en-GB"/>
              <a:t>14/11/2022</a:t>
            </a:r>
          </a:p>
        </p:txBody>
      </p:sp>
      <p:sp>
        <p:nvSpPr>
          <p:cNvPr id="4" name="Segnaposto piè di pagina 3">
            <a:extLst>
              <a:ext uri="{FF2B5EF4-FFF2-40B4-BE49-F238E27FC236}">
                <a16:creationId xmlns:a16="http://schemas.microsoft.com/office/drawing/2014/main" id="{0A57E6F6-80CE-7498-187D-7E963A7E2F9F}"/>
              </a:ext>
            </a:extLst>
          </p:cNvPr>
          <p:cNvSpPr>
            <a:spLocks noGrp="1"/>
          </p:cNvSpPr>
          <p:nvPr>
            <p:ph type="ftr" sz="quarter" idx="11"/>
          </p:nvPr>
        </p:nvSpPr>
        <p:spPr/>
        <p:txBody>
          <a:bodyPr/>
          <a:lstStyle/>
          <a:p>
            <a:r>
              <a:rPr lang="en-GB"/>
              <a:t>LNF - SC 64</a:t>
            </a:r>
          </a:p>
        </p:txBody>
      </p:sp>
      <p:sp>
        <p:nvSpPr>
          <p:cNvPr id="5" name="Segnaposto numero diapositiva 4">
            <a:extLst>
              <a:ext uri="{FF2B5EF4-FFF2-40B4-BE49-F238E27FC236}">
                <a16:creationId xmlns:a16="http://schemas.microsoft.com/office/drawing/2014/main" id="{65B78B01-400D-E8DD-3845-3A3E654F02B7}"/>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312371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47EDEFB-80EB-A199-333C-83F7FC93DB9D}"/>
              </a:ext>
            </a:extLst>
          </p:cNvPr>
          <p:cNvSpPr>
            <a:spLocks noGrp="1"/>
          </p:cNvSpPr>
          <p:nvPr>
            <p:ph type="dt" sz="half" idx="10"/>
          </p:nvPr>
        </p:nvSpPr>
        <p:spPr/>
        <p:txBody>
          <a:bodyPr/>
          <a:lstStyle/>
          <a:p>
            <a:r>
              <a:rPr lang="en-GB"/>
              <a:t>14/11/2022</a:t>
            </a:r>
          </a:p>
        </p:txBody>
      </p:sp>
      <p:sp>
        <p:nvSpPr>
          <p:cNvPr id="3" name="Segnaposto piè di pagina 2">
            <a:extLst>
              <a:ext uri="{FF2B5EF4-FFF2-40B4-BE49-F238E27FC236}">
                <a16:creationId xmlns:a16="http://schemas.microsoft.com/office/drawing/2014/main" id="{7C47BAAA-52AF-C6BD-CA83-900995BF9F3C}"/>
              </a:ext>
            </a:extLst>
          </p:cNvPr>
          <p:cNvSpPr>
            <a:spLocks noGrp="1"/>
          </p:cNvSpPr>
          <p:nvPr>
            <p:ph type="ftr" sz="quarter" idx="11"/>
          </p:nvPr>
        </p:nvSpPr>
        <p:spPr/>
        <p:txBody>
          <a:bodyPr/>
          <a:lstStyle/>
          <a:p>
            <a:r>
              <a:rPr lang="en-GB"/>
              <a:t>LNF - SC 64</a:t>
            </a:r>
          </a:p>
        </p:txBody>
      </p:sp>
      <p:sp>
        <p:nvSpPr>
          <p:cNvPr id="4" name="Segnaposto numero diapositiva 3">
            <a:extLst>
              <a:ext uri="{FF2B5EF4-FFF2-40B4-BE49-F238E27FC236}">
                <a16:creationId xmlns:a16="http://schemas.microsoft.com/office/drawing/2014/main" id="{CB118856-4DAD-7315-E082-29D6BB1B2F1B}"/>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781402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8801E8-221B-6916-F85C-242D034AF18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989FDEF8-D3D6-1033-91BB-EB94B8F558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491757CD-917D-85B2-5DCD-F77478AC1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8211132-12DC-7B2F-97CE-E9481CEB8C7D}"/>
              </a:ext>
            </a:extLst>
          </p:cNvPr>
          <p:cNvSpPr>
            <a:spLocks noGrp="1"/>
          </p:cNvSpPr>
          <p:nvPr>
            <p:ph type="dt" sz="half" idx="10"/>
          </p:nvPr>
        </p:nvSpPr>
        <p:spPr/>
        <p:txBody>
          <a:bodyPr/>
          <a:lstStyle/>
          <a:p>
            <a:r>
              <a:rPr lang="en-GB"/>
              <a:t>14/11/2022</a:t>
            </a:r>
          </a:p>
        </p:txBody>
      </p:sp>
      <p:sp>
        <p:nvSpPr>
          <p:cNvPr id="6" name="Segnaposto piè di pagina 5">
            <a:extLst>
              <a:ext uri="{FF2B5EF4-FFF2-40B4-BE49-F238E27FC236}">
                <a16:creationId xmlns:a16="http://schemas.microsoft.com/office/drawing/2014/main" id="{41714169-26FA-0E9C-E8AC-566F73CFDA71}"/>
              </a:ext>
            </a:extLst>
          </p:cNvPr>
          <p:cNvSpPr>
            <a:spLocks noGrp="1"/>
          </p:cNvSpPr>
          <p:nvPr>
            <p:ph type="ftr" sz="quarter" idx="11"/>
          </p:nvPr>
        </p:nvSpPr>
        <p:spPr/>
        <p:txBody>
          <a:bodyPr/>
          <a:lstStyle/>
          <a:p>
            <a:r>
              <a:rPr lang="en-GB"/>
              <a:t>LNF - SC 64</a:t>
            </a:r>
          </a:p>
        </p:txBody>
      </p:sp>
      <p:sp>
        <p:nvSpPr>
          <p:cNvPr id="7" name="Segnaposto numero diapositiva 6">
            <a:extLst>
              <a:ext uri="{FF2B5EF4-FFF2-40B4-BE49-F238E27FC236}">
                <a16:creationId xmlns:a16="http://schemas.microsoft.com/office/drawing/2014/main" id="{81B3D280-5692-D430-65C7-F54CFB4B660D}"/>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100298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CD6C65-BCAE-6D5C-02B0-09A0B2595C0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AD00653A-B202-5842-7FF8-65D6D3D0F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EFA5F930-25D2-F313-AE1A-FBC438463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96158D9-F00D-8117-0CC4-D9329C21252F}"/>
              </a:ext>
            </a:extLst>
          </p:cNvPr>
          <p:cNvSpPr>
            <a:spLocks noGrp="1"/>
          </p:cNvSpPr>
          <p:nvPr>
            <p:ph type="dt" sz="half" idx="10"/>
          </p:nvPr>
        </p:nvSpPr>
        <p:spPr/>
        <p:txBody>
          <a:bodyPr/>
          <a:lstStyle/>
          <a:p>
            <a:r>
              <a:rPr lang="en-GB"/>
              <a:t>14/11/2022</a:t>
            </a:r>
          </a:p>
        </p:txBody>
      </p:sp>
      <p:sp>
        <p:nvSpPr>
          <p:cNvPr id="6" name="Segnaposto piè di pagina 5">
            <a:extLst>
              <a:ext uri="{FF2B5EF4-FFF2-40B4-BE49-F238E27FC236}">
                <a16:creationId xmlns:a16="http://schemas.microsoft.com/office/drawing/2014/main" id="{F405996E-F582-51B3-CAF8-E71388696640}"/>
              </a:ext>
            </a:extLst>
          </p:cNvPr>
          <p:cNvSpPr>
            <a:spLocks noGrp="1"/>
          </p:cNvSpPr>
          <p:nvPr>
            <p:ph type="ftr" sz="quarter" idx="11"/>
          </p:nvPr>
        </p:nvSpPr>
        <p:spPr/>
        <p:txBody>
          <a:bodyPr/>
          <a:lstStyle/>
          <a:p>
            <a:r>
              <a:rPr lang="en-GB"/>
              <a:t>LNF - SC 64</a:t>
            </a:r>
          </a:p>
        </p:txBody>
      </p:sp>
      <p:sp>
        <p:nvSpPr>
          <p:cNvPr id="7" name="Segnaposto numero diapositiva 6">
            <a:extLst>
              <a:ext uri="{FF2B5EF4-FFF2-40B4-BE49-F238E27FC236}">
                <a16:creationId xmlns:a16="http://schemas.microsoft.com/office/drawing/2014/main" id="{C80E49F9-2A13-8FC5-69BE-A090E55ECD9D}"/>
              </a:ext>
            </a:extLst>
          </p:cNvPr>
          <p:cNvSpPr>
            <a:spLocks noGrp="1"/>
          </p:cNvSpPr>
          <p:nvPr>
            <p:ph type="sldNum" sz="quarter" idx="12"/>
          </p:nvPr>
        </p:nvSpPr>
        <p:spPr/>
        <p:txBody>
          <a:bodyPr/>
          <a:lstStyle/>
          <a:p>
            <a:fld id="{DEB40CE7-BA5A-4BF4-ABDF-EB80D9C1FA7B}" type="slidenum">
              <a:rPr lang="en-GB" smtClean="0"/>
              <a:t>‹#›</a:t>
            </a:fld>
            <a:endParaRPr lang="en-GB"/>
          </a:p>
        </p:txBody>
      </p:sp>
    </p:spTree>
    <p:extLst>
      <p:ext uri="{BB962C8B-B14F-4D97-AF65-F5344CB8AC3E}">
        <p14:creationId xmlns:p14="http://schemas.microsoft.com/office/powerpoint/2010/main" val="240197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ED90A19-47B5-49A7-1E7D-9FB3E86660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CEDDADB-DCB1-22E4-E29C-C0A71B3DA2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DBD2AD14-9100-7A4D-970E-1B90BF5A7B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14/11/2022</a:t>
            </a:r>
          </a:p>
        </p:txBody>
      </p:sp>
      <p:sp>
        <p:nvSpPr>
          <p:cNvPr id="5" name="Segnaposto piè di pagina 4">
            <a:extLst>
              <a:ext uri="{FF2B5EF4-FFF2-40B4-BE49-F238E27FC236}">
                <a16:creationId xmlns:a16="http://schemas.microsoft.com/office/drawing/2014/main" id="{0D8D17B7-FE37-638A-52E5-8A5E48285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LNF - SC 64</a:t>
            </a:r>
          </a:p>
        </p:txBody>
      </p:sp>
      <p:sp>
        <p:nvSpPr>
          <p:cNvPr id="6" name="Segnaposto numero diapositiva 5">
            <a:extLst>
              <a:ext uri="{FF2B5EF4-FFF2-40B4-BE49-F238E27FC236}">
                <a16:creationId xmlns:a16="http://schemas.microsoft.com/office/drawing/2014/main" id="{B649C669-9261-A33E-D8C3-979129542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40CE7-BA5A-4BF4-ABDF-EB80D9C1FA7B}" type="slidenum">
              <a:rPr lang="en-GB" smtClean="0"/>
              <a:t>‹#›</a:t>
            </a:fld>
            <a:endParaRPr lang="en-GB"/>
          </a:p>
        </p:txBody>
      </p:sp>
    </p:spTree>
    <p:extLst>
      <p:ext uri="{BB962C8B-B14F-4D97-AF65-F5344CB8AC3E}">
        <p14:creationId xmlns:p14="http://schemas.microsoft.com/office/powerpoint/2010/main" val="402828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4.png"/><Relationship Id="rId18" Type="http://schemas.openxmlformats.org/officeDocument/2006/relationships/customXml" Target="../ink/ink8.xml"/><Relationship Id="rId3" Type="http://schemas.openxmlformats.org/officeDocument/2006/relationships/chart" Target="../charts/chart1.xml"/><Relationship Id="rId21"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customXml" Target="../ink/ink5.xml"/><Relationship Id="rId17" Type="http://schemas.openxmlformats.org/officeDocument/2006/relationships/image" Target="../media/image26.png"/><Relationship Id="rId2" Type="http://schemas.openxmlformats.org/officeDocument/2006/relationships/image" Target="../media/image1.png"/><Relationship Id="rId16" Type="http://schemas.openxmlformats.org/officeDocument/2006/relationships/customXml" Target="../ink/ink7.xml"/><Relationship Id="rId20" Type="http://schemas.openxmlformats.org/officeDocument/2006/relationships/customXml" Target="../ink/ink10.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23.png"/><Relationship Id="rId5" Type="http://schemas.openxmlformats.org/officeDocument/2006/relationships/image" Target="../media/image200.png"/><Relationship Id="rId15" Type="http://schemas.openxmlformats.org/officeDocument/2006/relationships/image" Target="../media/image25.png"/><Relationship Id="rId10" Type="http://schemas.openxmlformats.org/officeDocument/2006/relationships/customXml" Target="../ink/ink4.xml"/><Relationship Id="rId19" Type="http://schemas.openxmlformats.org/officeDocument/2006/relationships/customXml" Target="../ink/ink9.xml"/><Relationship Id="rId4" Type="http://schemas.openxmlformats.org/officeDocument/2006/relationships/customXml" Target="../ink/ink1.xml"/><Relationship Id="rId9" Type="http://schemas.openxmlformats.org/officeDocument/2006/relationships/image" Target="../media/image22.png"/><Relationship Id="rId14" Type="http://schemas.openxmlformats.org/officeDocument/2006/relationships/customXml" Target="../ink/ink6.xml"/></Relationships>
</file>

<file path=ppt/slides/_rels/slide16.xml.rels><?xml version="1.0" encoding="UTF-8" standalone="yes"?>
<Relationships xmlns="http://schemas.openxmlformats.org/package/2006/relationships"><Relationship Id="rId8" Type="http://schemas.openxmlformats.org/officeDocument/2006/relationships/hyperlink" Target="https://inspirehep.net/authors/1061471" TargetMode="External"/><Relationship Id="rId13" Type="http://schemas.openxmlformats.org/officeDocument/2006/relationships/hyperlink" Target="https://inspirehep.net/institutions/902956" TargetMode="External"/><Relationship Id="rId18" Type="http://schemas.openxmlformats.org/officeDocument/2006/relationships/hyperlink" Target="https://inspirehep.net/authors/1915448" TargetMode="External"/><Relationship Id="rId3" Type="http://schemas.openxmlformats.org/officeDocument/2006/relationships/hyperlink" Target="https://inspirehep.net/literature/2065978" TargetMode="External"/><Relationship Id="rId21" Type="http://schemas.openxmlformats.org/officeDocument/2006/relationships/hyperlink" Target="https://inspirehep.net/authors/1919206" TargetMode="External"/><Relationship Id="rId7" Type="http://schemas.openxmlformats.org/officeDocument/2006/relationships/hyperlink" Target="https://inspirehep.net/institutions/907692" TargetMode="External"/><Relationship Id="rId12" Type="http://schemas.openxmlformats.org/officeDocument/2006/relationships/hyperlink" Target="https://inspirehep.net/institutions/905278" TargetMode="External"/><Relationship Id="rId17" Type="http://schemas.openxmlformats.org/officeDocument/2006/relationships/hyperlink" Target="https://inspirehep.net/authors/1931091" TargetMode="External"/><Relationship Id="rId25"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hyperlink" Target="https://inspirehep.net/authors/1270212" TargetMode="External"/><Relationship Id="rId20" Type="http://schemas.openxmlformats.org/officeDocument/2006/relationships/hyperlink" Target="https://inspirehep.net/authors/2076309" TargetMode="External"/><Relationship Id="rId1" Type="http://schemas.openxmlformats.org/officeDocument/2006/relationships/slideLayout" Target="../slideLayouts/slideLayout7.xml"/><Relationship Id="rId6" Type="http://schemas.openxmlformats.org/officeDocument/2006/relationships/hyperlink" Target="https://inspirehep.net/authors/1015456" TargetMode="External"/><Relationship Id="rId11" Type="http://schemas.openxmlformats.org/officeDocument/2006/relationships/hyperlink" Target="https://inspirehep.net/authors/1598692" TargetMode="External"/><Relationship Id="rId24" Type="http://schemas.openxmlformats.org/officeDocument/2006/relationships/hyperlink" Target="https://inspirehep.net/literature/2011491" TargetMode="External"/><Relationship Id="rId5" Type="http://schemas.openxmlformats.org/officeDocument/2006/relationships/hyperlink" Target="https://inspirehep.net/institutions/902807" TargetMode="External"/><Relationship Id="rId15" Type="http://schemas.openxmlformats.org/officeDocument/2006/relationships/hyperlink" Target="https://inspirehep.net/authors/1020974" TargetMode="External"/><Relationship Id="rId23" Type="http://schemas.openxmlformats.org/officeDocument/2006/relationships/hyperlink" Target="https://inspirehep.net/authors/1424069" TargetMode="External"/><Relationship Id="rId10" Type="http://schemas.openxmlformats.org/officeDocument/2006/relationships/hyperlink" Target="https://inspirehep.net/institutions/1666539" TargetMode="External"/><Relationship Id="rId19" Type="http://schemas.openxmlformats.org/officeDocument/2006/relationships/hyperlink" Target="https://inspirehep.net/literature/2076276" TargetMode="External"/><Relationship Id="rId4" Type="http://schemas.openxmlformats.org/officeDocument/2006/relationships/hyperlink" Target="https://inspirehep.net/authors/1015700" TargetMode="External"/><Relationship Id="rId9" Type="http://schemas.openxmlformats.org/officeDocument/2006/relationships/hyperlink" Target="https://inspirehep.net/authors/1921438" TargetMode="External"/><Relationship Id="rId14" Type="http://schemas.openxmlformats.org/officeDocument/2006/relationships/hyperlink" Target="https://inspirehep.net/literature/2062754" TargetMode="External"/><Relationship Id="rId22" Type="http://schemas.openxmlformats.org/officeDocument/2006/relationships/hyperlink" Target="https://inspirehep.net/authors/207631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1.jpeg"/><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www.desy.d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15" Type="http://schemas.openxmlformats.org/officeDocument/2006/relationships/image" Target="../media/image46.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10" Type="http://schemas.openxmlformats.org/officeDocument/2006/relationships/image" Target="../media/image4.png"/><Relationship Id="rId4" Type="http://schemas.openxmlformats.org/officeDocument/2006/relationships/image" Target="../media/image53.jpeg"/><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jpeg"/><Relationship Id="rId7"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59.jpe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3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2.pn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7.svg"/><Relationship Id="rId4" Type="http://schemas.openxmlformats.org/officeDocument/2006/relationships/image" Target="../media/image83.sv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14.jpeg"/></Relationships>
</file>

<file path=ppt/slides/_rels/slide5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jpeg"/><Relationship Id="rId7" Type="http://schemas.openxmlformats.org/officeDocument/2006/relationships/image" Target="../media/image1.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microsoft.com/office/2018/10/relationships/comments" Target="../comments/modernComment_101_2A158AC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microsoft.com/office/2018/10/relationships/comments" Target="../comments/modernComment_25C_DDFF53AF.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8.jpeg"/><Relationship Id="rId2"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jpeg"/><Relationship Id="rId1" Type="http://schemas.openxmlformats.org/officeDocument/2006/relationships/slideLayout" Target="../slideLayouts/slideLayout6.xml"/><Relationship Id="rId5" Type="http://schemas.openxmlformats.org/officeDocument/2006/relationships/image" Target="../media/image131.jpeg"/><Relationship Id="rId4" Type="http://schemas.openxmlformats.org/officeDocument/2006/relationships/image" Target="../media/image130.jpeg"/></Relationships>
</file>

<file path=ppt/slides/_rels/slide5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34.jpeg"/><Relationship Id="rId4" Type="http://schemas.openxmlformats.org/officeDocument/2006/relationships/image" Target="../media/image133.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BB6C42-C3BC-4E56-B307-97EC363CA55E}"/>
              </a:ext>
            </a:extLst>
          </p:cNvPr>
          <p:cNvSpPr>
            <a:spLocks noGrp="1"/>
          </p:cNvSpPr>
          <p:nvPr>
            <p:ph type="ctrTitle"/>
          </p:nvPr>
        </p:nvSpPr>
        <p:spPr>
          <a:xfrm>
            <a:off x="1524000" y="2052406"/>
            <a:ext cx="9144000" cy="1384968"/>
          </a:xfrm>
        </p:spPr>
        <p:txBody>
          <a:bodyPr>
            <a:normAutofit/>
          </a:bodyPr>
          <a:lstStyle/>
          <a:p>
            <a:r>
              <a:rPr lang="it-IT" b="1" dirty="0"/>
              <a:t>LINAC &amp; BTF</a:t>
            </a:r>
            <a:br>
              <a:rPr lang="it-IT" sz="2200" dirty="0"/>
            </a:br>
            <a:r>
              <a:rPr lang="it-IT" sz="2200" dirty="0"/>
              <a:t>L. Foggetta on the </a:t>
            </a:r>
            <a:r>
              <a:rPr lang="en-GB" sz="2200" dirty="0"/>
              <a:t>behalf</a:t>
            </a:r>
            <a:r>
              <a:rPr lang="it-IT" sz="2200" dirty="0"/>
              <a:t> of</a:t>
            </a:r>
            <a:endParaRPr lang="en-GB" dirty="0"/>
          </a:p>
        </p:txBody>
      </p:sp>
      <p:sp>
        <p:nvSpPr>
          <p:cNvPr id="4" name="Segnaposto contenuto 2">
            <a:extLst>
              <a:ext uri="{FF2B5EF4-FFF2-40B4-BE49-F238E27FC236}">
                <a16:creationId xmlns:a16="http://schemas.microsoft.com/office/drawing/2014/main" id="{32C1B297-3DF2-4B9F-89F2-355601C86515}"/>
              </a:ext>
            </a:extLst>
          </p:cNvPr>
          <p:cNvSpPr txBox="1">
            <a:spLocks/>
          </p:cNvSpPr>
          <p:nvPr/>
        </p:nvSpPr>
        <p:spPr>
          <a:xfrm>
            <a:off x="3852206" y="3650489"/>
            <a:ext cx="4487587" cy="7873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dirty="0"/>
              <a:t>LINAC/BTF Group </a:t>
            </a:r>
          </a:p>
          <a:p>
            <a:pPr marL="0" indent="0">
              <a:buNone/>
            </a:pPr>
            <a:r>
              <a:rPr lang="en-US" sz="1400" b="1" i="1" dirty="0">
                <a:solidFill>
                  <a:srgbClr val="FF0000"/>
                </a:solidFill>
                <a:ea typeface="+mn-lt"/>
                <a:cs typeface="+mn-lt"/>
              </a:rPr>
              <a:t>                     </a:t>
            </a:r>
            <a:endParaRPr lang="en-US" sz="1400" b="1" i="1" dirty="0">
              <a:cs typeface="Calibri"/>
            </a:endParaRPr>
          </a:p>
        </p:txBody>
      </p:sp>
      <p:grpSp>
        <p:nvGrpSpPr>
          <p:cNvPr id="8" name="Gruppo 7">
            <a:extLst>
              <a:ext uri="{FF2B5EF4-FFF2-40B4-BE49-F238E27FC236}">
                <a16:creationId xmlns:a16="http://schemas.microsoft.com/office/drawing/2014/main" id="{D6009F98-6AFD-4548-8D10-49BFB8E742FF}"/>
              </a:ext>
            </a:extLst>
          </p:cNvPr>
          <p:cNvGrpSpPr/>
          <p:nvPr/>
        </p:nvGrpSpPr>
        <p:grpSpPr>
          <a:xfrm>
            <a:off x="2350168" y="4044188"/>
            <a:ext cx="7491662" cy="1323439"/>
            <a:chOff x="2719138" y="1951672"/>
            <a:chExt cx="7491662" cy="1323439"/>
          </a:xfrm>
        </p:grpSpPr>
        <p:sp>
          <p:nvSpPr>
            <p:cNvPr id="6" name="CasellaDiTesto 5">
              <a:extLst>
                <a:ext uri="{FF2B5EF4-FFF2-40B4-BE49-F238E27FC236}">
                  <a16:creationId xmlns:a16="http://schemas.microsoft.com/office/drawing/2014/main" id="{A5029924-6CA9-4F8A-B166-8F470DDA49B2}"/>
                </a:ext>
              </a:extLst>
            </p:cNvPr>
            <p:cNvSpPr txBox="1"/>
            <p:nvPr/>
          </p:nvSpPr>
          <p:spPr>
            <a:xfrm>
              <a:off x="6585286" y="1951672"/>
              <a:ext cx="3625514" cy="1323439"/>
            </a:xfrm>
            <a:prstGeom prst="rect">
              <a:avLst/>
            </a:prstGeom>
            <a:noFill/>
          </p:spPr>
          <p:txBody>
            <a:bodyPr wrap="square">
              <a:spAutoFit/>
            </a:bodyPr>
            <a:lstStyle/>
            <a:p>
              <a:pPr marL="0" indent="0" algn="r">
                <a:buNone/>
              </a:pPr>
              <a:r>
                <a:rPr lang="en-US" sz="1600" b="1" i="1" dirty="0">
                  <a:ea typeface="+mn-lt"/>
                  <a:cs typeface="+mn-lt"/>
                </a:rPr>
                <a:t>Technicians (7):</a:t>
              </a:r>
            </a:p>
            <a:p>
              <a:pPr marL="0" indent="0" algn="r">
                <a:buNone/>
              </a:pPr>
              <a:r>
                <a:rPr lang="en-US" sz="1600" i="1" dirty="0">
                  <a:ea typeface="+mn-lt"/>
                  <a:cs typeface="+mn-lt"/>
                </a:rPr>
                <a:t>R. Ceccarelli, A. Cecchinelli,</a:t>
              </a:r>
            </a:p>
            <a:p>
              <a:pPr marL="0" indent="0" algn="r">
                <a:buNone/>
              </a:pPr>
              <a:r>
                <a:rPr lang="en-US" sz="1600" i="1" dirty="0">
                  <a:ea typeface="+mn-lt"/>
                  <a:cs typeface="+mn-lt"/>
                </a:rPr>
                <a:t>M. Ceccarelli, G. Piermarini,</a:t>
              </a:r>
              <a:r>
                <a:rPr lang="en-US" sz="1600" i="1" dirty="0">
                  <a:solidFill>
                    <a:srgbClr val="FF0000"/>
                  </a:solidFill>
                  <a:ea typeface="+mn-lt"/>
                  <a:cs typeface="+mn-lt"/>
                </a:rPr>
                <a:t> </a:t>
              </a:r>
            </a:p>
            <a:p>
              <a:pPr marL="0" indent="0" algn="r">
                <a:buNone/>
              </a:pPr>
              <a:r>
                <a:rPr lang="en-US" sz="1600" i="1" dirty="0">
                  <a:ea typeface="+mn-lt"/>
                  <a:cs typeface="+mn-lt"/>
                </a:rPr>
                <a:t>A.L. Rossi,</a:t>
              </a:r>
              <a:r>
                <a:rPr lang="en-US" sz="1600" i="1" dirty="0">
                  <a:solidFill>
                    <a:srgbClr val="FF0000"/>
                  </a:solidFill>
                  <a:ea typeface="+mn-lt"/>
                  <a:cs typeface="+mn-lt"/>
                </a:rPr>
                <a:t> </a:t>
              </a:r>
              <a:r>
                <a:rPr lang="en-US" sz="1600" i="1" dirty="0">
                  <a:ea typeface="+mn-lt"/>
                  <a:cs typeface="+mn-lt"/>
                </a:rPr>
                <a:t>S. Strabioli, R. Zarlenga</a:t>
              </a:r>
            </a:p>
            <a:p>
              <a:pPr marL="0" indent="0" algn="r">
                <a:buNone/>
              </a:pPr>
              <a:r>
                <a:rPr lang="en-US" sz="1600" b="1" i="1" dirty="0">
                  <a:ea typeface="+mn-lt"/>
                  <a:cs typeface="+mn-lt"/>
                </a:rPr>
                <a:t>Re</a:t>
              </a:r>
              <a:r>
                <a:rPr lang="en-US" sz="1600" b="1" i="1" dirty="0">
                  <a:cs typeface="Calibri"/>
                </a:rPr>
                <a:t>tired</a:t>
              </a:r>
              <a:r>
                <a:rPr lang="en-US" sz="1600" i="1" dirty="0">
                  <a:cs typeface="Calibri"/>
                </a:rPr>
                <a:t>: M. Belli, R. Clementi</a:t>
              </a:r>
            </a:p>
          </p:txBody>
        </p:sp>
        <p:sp>
          <p:nvSpPr>
            <p:cNvPr id="7" name="CasellaDiTesto 6">
              <a:extLst>
                <a:ext uri="{FF2B5EF4-FFF2-40B4-BE49-F238E27FC236}">
                  <a16:creationId xmlns:a16="http://schemas.microsoft.com/office/drawing/2014/main" id="{ED29A57F-90B7-4B67-8EF5-9B1DC7753FEC}"/>
                </a:ext>
              </a:extLst>
            </p:cNvPr>
            <p:cNvSpPr txBox="1"/>
            <p:nvPr/>
          </p:nvSpPr>
          <p:spPr>
            <a:xfrm>
              <a:off x="2719138" y="1951672"/>
              <a:ext cx="2963782" cy="1077218"/>
            </a:xfrm>
            <a:prstGeom prst="rect">
              <a:avLst/>
            </a:prstGeom>
            <a:noFill/>
          </p:spPr>
          <p:txBody>
            <a:bodyPr wrap="square">
              <a:spAutoFit/>
            </a:bodyPr>
            <a:lstStyle/>
            <a:p>
              <a:pPr marL="0" indent="0">
                <a:buNone/>
              </a:pPr>
              <a:r>
                <a:rPr lang="en-US" sz="1600" b="1" i="1" dirty="0">
                  <a:ea typeface="+mn-lt"/>
                  <a:cs typeface="+mn-lt"/>
                </a:rPr>
                <a:t>Researchers (5):</a:t>
              </a:r>
            </a:p>
            <a:p>
              <a:pPr marL="0" indent="0">
                <a:buNone/>
              </a:pPr>
              <a:r>
                <a:rPr lang="it-IT" sz="1600" i="1" dirty="0">
                  <a:ea typeface="+mn-lt"/>
                  <a:cs typeface="+mn-lt"/>
                </a:rPr>
                <a:t>B. Buonomo, F. Cardelli,</a:t>
              </a:r>
            </a:p>
            <a:p>
              <a:pPr marL="0" indent="0">
                <a:buNone/>
              </a:pPr>
              <a:r>
                <a:rPr lang="it-IT" sz="1600" i="1" dirty="0">
                  <a:ea typeface="+mn-lt"/>
                  <a:cs typeface="+mn-lt"/>
                </a:rPr>
                <a:t>D. Di Giovenale, C. Di Giulio,</a:t>
              </a:r>
            </a:p>
            <a:p>
              <a:pPr marL="0" indent="0">
                <a:buNone/>
              </a:pPr>
              <a:r>
                <a:rPr lang="it-IT" sz="1600" i="1" dirty="0">
                  <a:ea typeface="+mn-lt"/>
                  <a:cs typeface="+mn-lt"/>
                </a:rPr>
                <a:t>L. G. Foggetta</a:t>
              </a:r>
            </a:p>
          </p:txBody>
        </p:sp>
      </p:grpSp>
    </p:spTree>
    <p:extLst>
      <p:ext uri="{BB962C8B-B14F-4D97-AF65-F5344CB8AC3E}">
        <p14:creationId xmlns:p14="http://schemas.microsoft.com/office/powerpoint/2010/main" val="2688010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1E493-1148-3A2D-F476-E7226E391738}"/>
              </a:ext>
            </a:extLst>
          </p:cNvPr>
          <p:cNvPicPr>
            <a:picLocks noChangeAspect="1"/>
          </p:cNvPicPr>
          <p:nvPr/>
        </p:nvPicPr>
        <p:blipFill>
          <a:blip r:embed="rId2"/>
          <a:stretch>
            <a:fillRect/>
          </a:stretch>
        </p:blipFill>
        <p:spPr>
          <a:xfrm>
            <a:off x="385762" y="1686871"/>
            <a:ext cx="6697010" cy="4420217"/>
          </a:xfrm>
          <a:prstGeom prst="rect">
            <a:avLst/>
          </a:prstGeom>
        </p:spPr>
      </p:pic>
      <p:grpSp>
        <p:nvGrpSpPr>
          <p:cNvPr id="4" name="Gruppo 62">
            <a:extLst>
              <a:ext uri="{FF2B5EF4-FFF2-40B4-BE49-F238E27FC236}">
                <a16:creationId xmlns:a16="http://schemas.microsoft.com/office/drawing/2014/main" id="{F0607B4C-34AF-3380-1C2D-FC11A461EAD6}"/>
              </a:ext>
            </a:extLst>
          </p:cNvPr>
          <p:cNvGrpSpPr/>
          <p:nvPr/>
        </p:nvGrpSpPr>
        <p:grpSpPr>
          <a:xfrm>
            <a:off x="-1" y="3099"/>
            <a:ext cx="7539488" cy="947451"/>
            <a:chOff x="-1" y="3099"/>
            <a:chExt cx="7539488" cy="947451"/>
          </a:xfrm>
        </p:grpSpPr>
        <p:sp>
          <p:nvSpPr>
            <p:cNvPr id="5" name="Titolo 1">
              <a:extLst>
                <a:ext uri="{FF2B5EF4-FFF2-40B4-BE49-F238E27FC236}">
                  <a16:creationId xmlns:a16="http://schemas.microsoft.com/office/drawing/2014/main" id="{8062A795-19B3-449B-192A-F2A7D06C0C01}"/>
                </a:ext>
              </a:extLst>
            </p:cNvPr>
            <p:cNvSpPr txBox="1">
              <a:spLocks/>
            </p:cNvSpPr>
            <p:nvPr/>
          </p:nvSpPr>
          <p:spPr>
            <a:xfrm>
              <a:off x="-1" y="3099"/>
              <a:ext cx="7539488"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t-IT" sz="3600" dirty="0">
                  <a:latin typeface="Stencil" panose="040409050D0802020404" pitchFamily="82" charset="0"/>
                  <a:cs typeface="Ayuthaya" pitchFamily="2" charset="-34"/>
                </a:rPr>
                <a:t>Late 2022ACTIVITIES </a:t>
              </a:r>
              <a:r>
                <a:rPr lang="it-IT" sz="3600" dirty="0" err="1">
                  <a:latin typeface="Stencil" panose="040409050D0802020404" pitchFamily="82" charset="0"/>
                  <a:cs typeface="Ayuthaya" pitchFamily="2" charset="-34"/>
                </a:rPr>
                <a:t>Gantt</a:t>
              </a:r>
              <a:endParaRPr lang="en-GB" sz="3600" dirty="0">
                <a:latin typeface="Stencil" panose="040409050D0802020404" pitchFamily="82" charset="0"/>
                <a:cs typeface="Ayuthaya" pitchFamily="2" charset="-34"/>
              </a:endParaRPr>
            </a:p>
          </p:txBody>
        </p:sp>
        <p:pic>
          <p:nvPicPr>
            <p:cNvPr id="6" name="Picture 2" descr="http://www.lnf.infn.it/logo/logo_infn_lnf_2_esteso_white.png">
              <a:extLst>
                <a:ext uri="{FF2B5EF4-FFF2-40B4-BE49-F238E27FC236}">
                  <a16:creationId xmlns:a16="http://schemas.microsoft.com/office/drawing/2014/main" id="{0B0FBE49-2CF6-73DE-B0C1-1F931B6282D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8" y="83514"/>
              <a:ext cx="969552"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asellaDiTesto 6">
            <a:extLst>
              <a:ext uri="{FF2B5EF4-FFF2-40B4-BE49-F238E27FC236}">
                <a16:creationId xmlns:a16="http://schemas.microsoft.com/office/drawing/2014/main" id="{38CA5751-2470-74A1-583A-962037033161}"/>
              </a:ext>
            </a:extLst>
          </p:cNvPr>
          <p:cNvSpPr txBox="1"/>
          <p:nvPr/>
        </p:nvSpPr>
        <p:spPr>
          <a:xfrm>
            <a:off x="7763774" y="83514"/>
            <a:ext cx="4330978"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dirty="0"/>
              <a:t>From BTF project office (April schedule for Summer/Fall act.):</a:t>
            </a:r>
          </a:p>
          <a:p>
            <a:pPr marL="285750" indent="-285750">
              <a:buFontTx/>
              <a:buChar char="-"/>
            </a:pPr>
            <a:r>
              <a:rPr lang="en-GB" dirty="0"/>
              <a:t>All of the </a:t>
            </a:r>
            <a:r>
              <a:rPr lang="en-GB" dirty="0" err="1"/>
              <a:t>foreseened</a:t>
            </a:r>
            <a:r>
              <a:rPr lang="en-GB" dirty="0"/>
              <a:t> items respected</a:t>
            </a:r>
          </a:p>
          <a:p>
            <a:pPr marL="285750" indent="-285750">
              <a:buFontTx/>
              <a:buChar char="-"/>
            </a:pPr>
            <a:r>
              <a:rPr lang="en-GB" dirty="0"/>
              <a:t>Summer time preparation</a:t>
            </a:r>
          </a:p>
          <a:p>
            <a:pPr marL="285750" indent="-285750">
              <a:buFontTx/>
              <a:buChar char="-"/>
            </a:pPr>
            <a:r>
              <a:rPr lang="en-GB" dirty="0"/>
              <a:t>Difficult but on time restart</a:t>
            </a:r>
          </a:p>
        </p:txBody>
      </p:sp>
      <p:sp>
        <p:nvSpPr>
          <p:cNvPr id="8" name="TextBox 7">
            <a:extLst>
              <a:ext uri="{FF2B5EF4-FFF2-40B4-BE49-F238E27FC236}">
                <a16:creationId xmlns:a16="http://schemas.microsoft.com/office/drawing/2014/main" id="{18ED2CA7-2A32-4A94-BC2A-6068542E530F}"/>
              </a:ext>
            </a:extLst>
          </p:cNvPr>
          <p:cNvSpPr txBox="1"/>
          <p:nvPr/>
        </p:nvSpPr>
        <p:spPr>
          <a:xfrm>
            <a:off x="7341570" y="1591661"/>
            <a:ext cx="4675026" cy="5016758"/>
          </a:xfrm>
          <a:custGeom>
            <a:avLst/>
            <a:gdLst>
              <a:gd name="connsiteX0" fmla="*/ 0 w 4675026"/>
              <a:gd name="connsiteY0" fmla="*/ 0 h 5016758"/>
              <a:gd name="connsiteX1" fmla="*/ 537628 w 4675026"/>
              <a:gd name="connsiteY1" fmla="*/ 0 h 5016758"/>
              <a:gd name="connsiteX2" fmla="*/ 1075256 w 4675026"/>
              <a:gd name="connsiteY2" fmla="*/ 0 h 5016758"/>
              <a:gd name="connsiteX3" fmla="*/ 1753135 w 4675026"/>
              <a:gd name="connsiteY3" fmla="*/ 0 h 5016758"/>
              <a:gd name="connsiteX4" fmla="*/ 2290763 w 4675026"/>
              <a:gd name="connsiteY4" fmla="*/ 0 h 5016758"/>
              <a:gd name="connsiteX5" fmla="*/ 2875141 w 4675026"/>
              <a:gd name="connsiteY5" fmla="*/ 0 h 5016758"/>
              <a:gd name="connsiteX6" fmla="*/ 3319268 w 4675026"/>
              <a:gd name="connsiteY6" fmla="*/ 0 h 5016758"/>
              <a:gd name="connsiteX7" fmla="*/ 3903647 w 4675026"/>
              <a:gd name="connsiteY7" fmla="*/ 0 h 5016758"/>
              <a:gd name="connsiteX8" fmla="*/ 4675026 w 4675026"/>
              <a:gd name="connsiteY8" fmla="*/ 0 h 5016758"/>
              <a:gd name="connsiteX9" fmla="*/ 4675026 w 4675026"/>
              <a:gd name="connsiteY9" fmla="*/ 557418 h 5016758"/>
              <a:gd name="connsiteX10" fmla="*/ 4675026 w 4675026"/>
              <a:gd name="connsiteY10" fmla="*/ 1014500 h 5016758"/>
              <a:gd name="connsiteX11" fmla="*/ 4675026 w 4675026"/>
              <a:gd name="connsiteY11" fmla="*/ 1672253 h 5016758"/>
              <a:gd name="connsiteX12" fmla="*/ 4675026 w 4675026"/>
              <a:gd name="connsiteY12" fmla="*/ 2229670 h 5016758"/>
              <a:gd name="connsiteX13" fmla="*/ 4675026 w 4675026"/>
              <a:gd name="connsiteY13" fmla="*/ 2686753 h 5016758"/>
              <a:gd name="connsiteX14" fmla="*/ 4675026 w 4675026"/>
              <a:gd name="connsiteY14" fmla="*/ 3244170 h 5016758"/>
              <a:gd name="connsiteX15" fmla="*/ 4675026 w 4675026"/>
              <a:gd name="connsiteY15" fmla="*/ 3651085 h 5016758"/>
              <a:gd name="connsiteX16" fmla="*/ 4675026 w 4675026"/>
              <a:gd name="connsiteY16" fmla="*/ 4158335 h 5016758"/>
              <a:gd name="connsiteX17" fmla="*/ 4675026 w 4675026"/>
              <a:gd name="connsiteY17" fmla="*/ 5016758 h 5016758"/>
              <a:gd name="connsiteX18" fmla="*/ 4090648 w 4675026"/>
              <a:gd name="connsiteY18" fmla="*/ 5016758 h 5016758"/>
              <a:gd name="connsiteX19" fmla="*/ 3553020 w 4675026"/>
              <a:gd name="connsiteY19" fmla="*/ 5016758 h 5016758"/>
              <a:gd name="connsiteX20" fmla="*/ 2968642 w 4675026"/>
              <a:gd name="connsiteY20" fmla="*/ 5016758 h 5016758"/>
              <a:gd name="connsiteX21" fmla="*/ 2384263 w 4675026"/>
              <a:gd name="connsiteY21" fmla="*/ 5016758 h 5016758"/>
              <a:gd name="connsiteX22" fmla="*/ 1753135 w 4675026"/>
              <a:gd name="connsiteY22" fmla="*/ 5016758 h 5016758"/>
              <a:gd name="connsiteX23" fmla="*/ 1262257 w 4675026"/>
              <a:gd name="connsiteY23" fmla="*/ 5016758 h 5016758"/>
              <a:gd name="connsiteX24" fmla="*/ 724629 w 4675026"/>
              <a:gd name="connsiteY24" fmla="*/ 5016758 h 5016758"/>
              <a:gd name="connsiteX25" fmla="*/ 0 w 4675026"/>
              <a:gd name="connsiteY25" fmla="*/ 5016758 h 5016758"/>
              <a:gd name="connsiteX26" fmla="*/ 0 w 4675026"/>
              <a:gd name="connsiteY26" fmla="*/ 4359005 h 5016758"/>
              <a:gd name="connsiteX27" fmla="*/ 0 w 4675026"/>
              <a:gd name="connsiteY27" fmla="*/ 3701253 h 5016758"/>
              <a:gd name="connsiteX28" fmla="*/ 0 w 4675026"/>
              <a:gd name="connsiteY28" fmla="*/ 3194003 h 5016758"/>
              <a:gd name="connsiteX29" fmla="*/ 0 w 4675026"/>
              <a:gd name="connsiteY29" fmla="*/ 2686753 h 5016758"/>
              <a:gd name="connsiteX30" fmla="*/ 0 w 4675026"/>
              <a:gd name="connsiteY30" fmla="*/ 2079167 h 5016758"/>
              <a:gd name="connsiteX31" fmla="*/ 0 w 4675026"/>
              <a:gd name="connsiteY31" fmla="*/ 1672253 h 5016758"/>
              <a:gd name="connsiteX32" fmla="*/ 0 w 4675026"/>
              <a:gd name="connsiteY32" fmla="*/ 1165003 h 5016758"/>
              <a:gd name="connsiteX33" fmla="*/ 0 w 4675026"/>
              <a:gd name="connsiteY33" fmla="*/ 507250 h 5016758"/>
              <a:gd name="connsiteX34" fmla="*/ 0 w 4675026"/>
              <a:gd name="connsiteY34" fmla="*/ 0 h 501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75026" h="5016758" extrusionOk="0">
                <a:moveTo>
                  <a:pt x="0" y="0"/>
                </a:moveTo>
                <a:cubicBezTo>
                  <a:pt x="234989" y="-2631"/>
                  <a:pt x="402565" y="42295"/>
                  <a:pt x="537628" y="0"/>
                </a:cubicBezTo>
                <a:cubicBezTo>
                  <a:pt x="672691" y="-42295"/>
                  <a:pt x="844965" y="5672"/>
                  <a:pt x="1075256" y="0"/>
                </a:cubicBezTo>
                <a:cubicBezTo>
                  <a:pt x="1305547" y="-5672"/>
                  <a:pt x="1462584" y="66632"/>
                  <a:pt x="1753135" y="0"/>
                </a:cubicBezTo>
                <a:cubicBezTo>
                  <a:pt x="2043686" y="-66632"/>
                  <a:pt x="2150206" y="49651"/>
                  <a:pt x="2290763" y="0"/>
                </a:cubicBezTo>
                <a:cubicBezTo>
                  <a:pt x="2431320" y="-49651"/>
                  <a:pt x="2647312" y="65490"/>
                  <a:pt x="2875141" y="0"/>
                </a:cubicBezTo>
                <a:cubicBezTo>
                  <a:pt x="3102970" y="-65490"/>
                  <a:pt x="3198101" y="12386"/>
                  <a:pt x="3319268" y="0"/>
                </a:cubicBezTo>
                <a:cubicBezTo>
                  <a:pt x="3440435" y="-12386"/>
                  <a:pt x="3745747" y="2148"/>
                  <a:pt x="3903647" y="0"/>
                </a:cubicBezTo>
                <a:cubicBezTo>
                  <a:pt x="4061547" y="-2148"/>
                  <a:pt x="4327733" y="39349"/>
                  <a:pt x="4675026" y="0"/>
                </a:cubicBezTo>
                <a:cubicBezTo>
                  <a:pt x="4685881" y="175990"/>
                  <a:pt x="4638459" y="322260"/>
                  <a:pt x="4675026" y="557418"/>
                </a:cubicBezTo>
                <a:cubicBezTo>
                  <a:pt x="4711593" y="792576"/>
                  <a:pt x="4665654" y="900233"/>
                  <a:pt x="4675026" y="1014500"/>
                </a:cubicBezTo>
                <a:cubicBezTo>
                  <a:pt x="4684398" y="1128767"/>
                  <a:pt x="4666652" y="1485521"/>
                  <a:pt x="4675026" y="1672253"/>
                </a:cubicBezTo>
                <a:cubicBezTo>
                  <a:pt x="4683400" y="1858985"/>
                  <a:pt x="4615195" y="2042596"/>
                  <a:pt x="4675026" y="2229670"/>
                </a:cubicBezTo>
                <a:cubicBezTo>
                  <a:pt x="4734857" y="2416744"/>
                  <a:pt x="4626045" y="2508774"/>
                  <a:pt x="4675026" y="2686753"/>
                </a:cubicBezTo>
                <a:cubicBezTo>
                  <a:pt x="4724007" y="2864732"/>
                  <a:pt x="4650579" y="3089982"/>
                  <a:pt x="4675026" y="3244170"/>
                </a:cubicBezTo>
                <a:cubicBezTo>
                  <a:pt x="4699473" y="3398358"/>
                  <a:pt x="4647009" y="3528089"/>
                  <a:pt x="4675026" y="3651085"/>
                </a:cubicBezTo>
                <a:cubicBezTo>
                  <a:pt x="4703043" y="3774082"/>
                  <a:pt x="4669507" y="4014248"/>
                  <a:pt x="4675026" y="4158335"/>
                </a:cubicBezTo>
                <a:cubicBezTo>
                  <a:pt x="4680545" y="4302422"/>
                  <a:pt x="4618450" y="4763439"/>
                  <a:pt x="4675026" y="5016758"/>
                </a:cubicBezTo>
                <a:cubicBezTo>
                  <a:pt x="4452472" y="5057001"/>
                  <a:pt x="4373669" y="4970717"/>
                  <a:pt x="4090648" y="5016758"/>
                </a:cubicBezTo>
                <a:cubicBezTo>
                  <a:pt x="3807627" y="5062799"/>
                  <a:pt x="3685584" y="4972469"/>
                  <a:pt x="3553020" y="5016758"/>
                </a:cubicBezTo>
                <a:cubicBezTo>
                  <a:pt x="3420456" y="5061047"/>
                  <a:pt x="3228369" y="4996805"/>
                  <a:pt x="2968642" y="5016758"/>
                </a:cubicBezTo>
                <a:cubicBezTo>
                  <a:pt x="2708915" y="5036711"/>
                  <a:pt x="2674134" y="5004675"/>
                  <a:pt x="2384263" y="5016758"/>
                </a:cubicBezTo>
                <a:cubicBezTo>
                  <a:pt x="2094392" y="5028841"/>
                  <a:pt x="1938294" y="4961224"/>
                  <a:pt x="1753135" y="5016758"/>
                </a:cubicBezTo>
                <a:cubicBezTo>
                  <a:pt x="1567976" y="5072292"/>
                  <a:pt x="1449674" y="4979681"/>
                  <a:pt x="1262257" y="5016758"/>
                </a:cubicBezTo>
                <a:cubicBezTo>
                  <a:pt x="1074840" y="5053835"/>
                  <a:pt x="919054" y="4961838"/>
                  <a:pt x="724629" y="5016758"/>
                </a:cubicBezTo>
                <a:cubicBezTo>
                  <a:pt x="530204" y="5071678"/>
                  <a:pt x="247436" y="4949282"/>
                  <a:pt x="0" y="5016758"/>
                </a:cubicBezTo>
                <a:cubicBezTo>
                  <a:pt x="-30974" y="4708799"/>
                  <a:pt x="17110" y="4544885"/>
                  <a:pt x="0" y="4359005"/>
                </a:cubicBezTo>
                <a:cubicBezTo>
                  <a:pt x="-17110" y="4173125"/>
                  <a:pt x="73751" y="3963963"/>
                  <a:pt x="0" y="3701253"/>
                </a:cubicBezTo>
                <a:cubicBezTo>
                  <a:pt x="-73751" y="3438543"/>
                  <a:pt x="17217" y="3440239"/>
                  <a:pt x="0" y="3194003"/>
                </a:cubicBezTo>
                <a:cubicBezTo>
                  <a:pt x="-17217" y="2947767"/>
                  <a:pt x="14573" y="2829390"/>
                  <a:pt x="0" y="2686753"/>
                </a:cubicBezTo>
                <a:cubicBezTo>
                  <a:pt x="-14573" y="2544116"/>
                  <a:pt x="19083" y="2328033"/>
                  <a:pt x="0" y="2079167"/>
                </a:cubicBezTo>
                <a:cubicBezTo>
                  <a:pt x="-19083" y="1830301"/>
                  <a:pt x="41212" y="1865720"/>
                  <a:pt x="0" y="1672253"/>
                </a:cubicBezTo>
                <a:cubicBezTo>
                  <a:pt x="-41212" y="1478786"/>
                  <a:pt x="22437" y="1374640"/>
                  <a:pt x="0" y="1165003"/>
                </a:cubicBezTo>
                <a:cubicBezTo>
                  <a:pt x="-22437" y="955366"/>
                  <a:pt x="72364" y="829893"/>
                  <a:pt x="0" y="507250"/>
                </a:cubicBezTo>
                <a:cubicBezTo>
                  <a:pt x="-72364" y="184607"/>
                  <a:pt x="11992" y="240989"/>
                  <a:pt x="0" y="0"/>
                </a:cubicBezTo>
                <a:close/>
              </a:path>
            </a:pathLst>
          </a:custGeom>
          <a:noFill/>
          <a:ln w="38100">
            <a:solidFill>
              <a:schemeClr val="tx1"/>
            </a:solidFill>
            <a:extLst>
              <a:ext uri="{C807C97D-BFC1-408E-A445-0C87EB9F89A2}">
                <ask:lineSketchStyleProps xmlns:ask="http://schemas.microsoft.com/office/drawing/2018/sketchyshapes" sd="836180230">
                  <a:prstGeom prst="rect">
                    <a:avLst/>
                  </a:prstGeom>
                  <ask:type>
                    <ask:lineSketchScribble/>
                  </ask:type>
                </ask:lineSketchStyleProps>
              </a:ext>
            </a:extLst>
          </a:ln>
        </p:spPr>
        <p:txBody>
          <a:bodyPr wrap="square" lIns="91440" tIns="45720" rIns="91440" bIns="45720" rtlCol="0" anchor="t">
            <a:spAutoFit/>
          </a:bodyPr>
          <a:lstStyle/>
          <a:p>
            <a:pPr marL="342900" indent="-342900">
              <a:buFont typeface="Arial" panose="020B0604020202020204" pitchFamily="34" charset="0"/>
              <a:buChar char="•"/>
            </a:pPr>
            <a:r>
              <a:rPr lang="en-US" sz="1600" dirty="0"/>
              <a:t>GANTT in working days (add 40% for 24/7 ops)</a:t>
            </a:r>
          </a:p>
          <a:p>
            <a:pPr marL="342900" indent="-342900">
              <a:buFont typeface="Arial" panose="020B0604020202020204" pitchFamily="34" charset="0"/>
              <a:buChar char="•"/>
            </a:pPr>
            <a:r>
              <a:rPr lang="en-US" sz="1600" dirty="0"/>
              <a:t>Big work in summer time exp. for LINAC</a:t>
            </a:r>
            <a:endParaRPr lang="en-US" sz="1600" dirty="0">
              <a:cs typeface="Calibri"/>
            </a:endParaRPr>
          </a:p>
          <a:p>
            <a:pPr marL="800100" lvl="1" indent="-342900">
              <a:buFont typeface="Arial" panose="020B0604020202020204" pitchFamily="34" charset="0"/>
              <a:buChar char="•"/>
            </a:pPr>
            <a:r>
              <a:rPr lang="en-US" sz="1600" dirty="0"/>
              <a:t>32/46 LINAC </a:t>
            </a:r>
            <a:r>
              <a:rPr lang="en-US" sz="1600" dirty="0">
                <a:highlight>
                  <a:srgbClr val="FFFF00"/>
                </a:highlight>
              </a:rPr>
              <a:t>steering correctors refurbished </a:t>
            </a:r>
            <a:r>
              <a:rPr lang="en-US" sz="1600" dirty="0"/>
              <a:t>(Control Magnet and LINAC service deeply involved)</a:t>
            </a:r>
          </a:p>
          <a:p>
            <a:pPr marL="800100" lvl="1" indent="-342900">
              <a:buFont typeface="Arial" panose="020B0604020202020204" pitchFamily="34" charset="0"/>
              <a:buChar char="•"/>
            </a:pPr>
            <a:r>
              <a:rPr lang="en-US" sz="1600" dirty="0">
                <a:highlight>
                  <a:srgbClr val="FFFF00"/>
                </a:highlight>
              </a:rPr>
              <a:t>Improving building in BTF/DR </a:t>
            </a:r>
            <a:r>
              <a:rPr lang="en-US" sz="1600" dirty="0"/>
              <a:t>frontier (dismounting PS and air ducts, concrete improvements, restoring from scratch – Fluids, Electrical and Building service, Tech. Division) </a:t>
            </a:r>
          </a:p>
          <a:p>
            <a:pPr marL="342900" indent="-342900">
              <a:buFont typeface="Arial" panose="020B0604020202020204" pitchFamily="34" charset="0"/>
              <a:buChar char="•"/>
            </a:pPr>
            <a:r>
              <a:rPr lang="en-US" sz="1600" dirty="0">
                <a:highlight>
                  <a:srgbClr val="FFFF00"/>
                </a:highlight>
              </a:rPr>
              <a:t>Huge number of died elements </a:t>
            </a:r>
            <a:r>
              <a:rPr lang="en-US" sz="1600" dirty="0"/>
              <a:t>and faults in restart:</a:t>
            </a:r>
          </a:p>
          <a:p>
            <a:pPr marL="800100" lvl="1" indent="-342900">
              <a:buFont typeface="Arial" panose="020B0604020202020204" pitchFamily="34" charset="0"/>
              <a:buChar char="•"/>
            </a:pPr>
            <a:r>
              <a:rPr lang="en-US" sz="1600" dirty="0"/>
              <a:t>BTF: RACK PCs (thanks to R. Gargana), hv board, </a:t>
            </a:r>
          </a:p>
          <a:p>
            <a:pPr marL="800100" lvl="1" indent="-342900">
              <a:buFont typeface="Arial" panose="020B0604020202020204" pitchFamily="34" charset="0"/>
              <a:buChar char="•"/>
            </a:pPr>
            <a:r>
              <a:rPr lang="en-US" sz="1600" dirty="0">
                <a:highlight>
                  <a:srgbClr val="FFFF00"/>
                </a:highlight>
              </a:rPr>
              <a:t>Out of service of DHPTB101 PS</a:t>
            </a:r>
            <a:r>
              <a:rPr lang="en-US" sz="1600" dirty="0"/>
              <a:t>!!!</a:t>
            </a:r>
          </a:p>
          <a:p>
            <a:pPr marL="1257300" lvl="2" indent="-342900">
              <a:buFont typeface="Arial" panose="020B0604020202020204" pitchFamily="34" charset="0"/>
              <a:buChar char="•"/>
            </a:pPr>
            <a:r>
              <a:rPr lang="en-US" sz="1600" dirty="0">
                <a:cs typeface="Calibri"/>
              </a:rPr>
              <a:t>Our great Magnet group switched to spare DC power supply in a week</a:t>
            </a:r>
          </a:p>
          <a:p>
            <a:pPr marL="1257300" lvl="2" indent="-342900">
              <a:buFont typeface="Arial" panose="020B0604020202020204" pitchFamily="34" charset="0"/>
              <a:buChar char="•"/>
            </a:pPr>
            <a:r>
              <a:rPr lang="en-US" sz="1600" dirty="0">
                <a:cs typeface="Calibri"/>
              </a:rPr>
              <a:t>Problem for BTF+DAFNE ops.</a:t>
            </a:r>
            <a:endParaRPr lang="en-US" sz="1600" dirty="0"/>
          </a:p>
          <a:p>
            <a:pPr marL="342900" indent="-342900">
              <a:buFont typeface="Arial" panose="020B0604020202020204" pitchFamily="34" charset="0"/>
              <a:buChar char="•"/>
            </a:pPr>
            <a:r>
              <a:rPr lang="en-US" sz="1600" dirty="0"/>
              <a:t>Hurry for maintain starting date due to reduced personnel -&gt; </a:t>
            </a:r>
            <a:r>
              <a:rPr lang="en-US" sz="1600" dirty="0">
                <a:highlight>
                  <a:srgbClr val="00FF00"/>
                </a:highlight>
              </a:rPr>
              <a:t>GOT IT</a:t>
            </a:r>
          </a:p>
        </p:txBody>
      </p:sp>
      <p:sp>
        <p:nvSpPr>
          <p:cNvPr id="2" name="Date Placeholder 1">
            <a:extLst>
              <a:ext uri="{FF2B5EF4-FFF2-40B4-BE49-F238E27FC236}">
                <a16:creationId xmlns:a16="http://schemas.microsoft.com/office/drawing/2014/main" id="{C2522110-6F2C-5688-DFA7-6B4A796D09A5}"/>
              </a:ext>
            </a:extLst>
          </p:cNvPr>
          <p:cNvSpPr>
            <a:spLocks noGrp="1"/>
          </p:cNvSpPr>
          <p:nvPr>
            <p:ph type="dt" sz="half" idx="10"/>
          </p:nvPr>
        </p:nvSpPr>
        <p:spPr/>
        <p:txBody>
          <a:bodyPr/>
          <a:lstStyle/>
          <a:p>
            <a:r>
              <a:rPr lang="en-GB" dirty="0"/>
              <a:t>14/11/2022</a:t>
            </a:r>
          </a:p>
        </p:txBody>
      </p:sp>
      <p:sp>
        <p:nvSpPr>
          <p:cNvPr id="9" name="Footer Placeholder 8">
            <a:extLst>
              <a:ext uri="{FF2B5EF4-FFF2-40B4-BE49-F238E27FC236}">
                <a16:creationId xmlns:a16="http://schemas.microsoft.com/office/drawing/2014/main" id="{E54DF832-B885-C932-DA3F-EA2719F9F288}"/>
              </a:ext>
            </a:extLst>
          </p:cNvPr>
          <p:cNvSpPr>
            <a:spLocks noGrp="1"/>
          </p:cNvSpPr>
          <p:nvPr>
            <p:ph type="ftr" sz="quarter" idx="11"/>
          </p:nvPr>
        </p:nvSpPr>
        <p:spPr/>
        <p:txBody>
          <a:bodyPr/>
          <a:lstStyle/>
          <a:p>
            <a:r>
              <a:rPr lang="en-GB" dirty="0"/>
              <a:t>LNF - SC 64</a:t>
            </a:r>
          </a:p>
        </p:txBody>
      </p:sp>
      <p:sp>
        <p:nvSpPr>
          <p:cNvPr id="10" name="Slide Number Placeholder 9">
            <a:extLst>
              <a:ext uri="{FF2B5EF4-FFF2-40B4-BE49-F238E27FC236}">
                <a16:creationId xmlns:a16="http://schemas.microsoft.com/office/drawing/2014/main" id="{80A479D9-B96D-9848-4B75-C02CB9C66C04}"/>
              </a:ext>
            </a:extLst>
          </p:cNvPr>
          <p:cNvSpPr>
            <a:spLocks noGrp="1"/>
          </p:cNvSpPr>
          <p:nvPr>
            <p:ph type="sldNum" sz="quarter" idx="12"/>
          </p:nvPr>
        </p:nvSpPr>
        <p:spPr/>
        <p:txBody>
          <a:bodyPr/>
          <a:lstStyle/>
          <a:p>
            <a:fld id="{DEB40CE7-BA5A-4BF4-ABDF-EB80D9C1FA7B}" type="slidenum">
              <a:rPr lang="en-GB" smtClean="0"/>
              <a:t>10</a:t>
            </a:fld>
            <a:endParaRPr lang="en-GB" dirty="0"/>
          </a:p>
        </p:txBody>
      </p:sp>
    </p:spTree>
    <p:extLst>
      <p:ext uri="{BB962C8B-B14F-4D97-AF65-F5344CB8AC3E}">
        <p14:creationId xmlns:p14="http://schemas.microsoft.com/office/powerpoint/2010/main" val="11792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62">
            <a:extLst>
              <a:ext uri="{FF2B5EF4-FFF2-40B4-BE49-F238E27FC236}">
                <a16:creationId xmlns:a16="http://schemas.microsoft.com/office/drawing/2014/main" id="{9DCF7613-4296-4C81-94B2-FADC16C73696}"/>
              </a:ext>
            </a:extLst>
          </p:cNvPr>
          <p:cNvGrpSpPr/>
          <p:nvPr/>
        </p:nvGrpSpPr>
        <p:grpSpPr>
          <a:xfrm>
            <a:off x="-1" y="3099"/>
            <a:ext cx="5422233" cy="947451"/>
            <a:chOff x="-1" y="3099"/>
            <a:chExt cx="5422233" cy="947451"/>
          </a:xfrm>
        </p:grpSpPr>
        <p:sp>
          <p:nvSpPr>
            <p:cNvPr id="12" name="Titolo 1">
              <a:extLst>
                <a:ext uri="{FF2B5EF4-FFF2-40B4-BE49-F238E27FC236}">
                  <a16:creationId xmlns:a16="http://schemas.microsoft.com/office/drawing/2014/main" id="{DD92F765-6F7A-46F0-997D-7A6A21CEB98C}"/>
                </a:ext>
              </a:extLst>
            </p:cNvPr>
            <p:cNvSpPr txBox="1">
              <a:spLocks/>
            </p:cNvSpPr>
            <p:nvPr/>
          </p:nvSpPr>
          <p:spPr>
            <a:xfrm>
              <a:off x="-1" y="3099"/>
              <a:ext cx="542223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LNF – BTF numbers</a:t>
              </a:r>
              <a:endParaRPr lang="en-GB" sz="2800" dirty="0">
                <a:latin typeface="Stencil" panose="040409050D0802020404" pitchFamily="82" charset="0"/>
                <a:cs typeface="Ayuthaya" pitchFamily="2" charset="-34"/>
              </a:endParaRPr>
            </a:p>
          </p:txBody>
        </p:sp>
        <p:pic>
          <p:nvPicPr>
            <p:cNvPr id="13" name="Picture 2">
              <a:extLst>
                <a:ext uri="{FF2B5EF4-FFF2-40B4-BE49-F238E27FC236}">
                  <a16:creationId xmlns:a16="http://schemas.microsoft.com/office/drawing/2014/main" id="{01B1DA95-83BB-48CA-AB1D-2674055392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97248" y="128780"/>
              <a:ext cx="1100934" cy="7107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magine 7">
            <a:extLst>
              <a:ext uri="{FF2B5EF4-FFF2-40B4-BE49-F238E27FC236}">
                <a16:creationId xmlns:a16="http://schemas.microsoft.com/office/drawing/2014/main" id="{29884C78-9058-4968-8FC7-5F0E11398F7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7248" y="2048727"/>
            <a:ext cx="6563880" cy="3616360"/>
          </a:xfrm>
          <a:prstGeom prst="rect">
            <a:avLst/>
          </a:prstGeom>
        </p:spPr>
      </p:pic>
      <p:pic>
        <p:nvPicPr>
          <p:cNvPr id="7" name="Immagine 6">
            <a:extLst>
              <a:ext uri="{FF2B5EF4-FFF2-40B4-BE49-F238E27FC236}">
                <a16:creationId xmlns:a16="http://schemas.microsoft.com/office/drawing/2014/main" id="{9053A5C4-66A7-43C0-A1FD-D16C8842B3A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545448" y="2048727"/>
            <a:ext cx="5512191" cy="3616360"/>
          </a:xfrm>
          <a:prstGeom prst="rect">
            <a:avLst/>
          </a:prstGeom>
        </p:spPr>
      </p:pic>
      <p:sp>
        <p:nvSpPr>
          <p:cNvPr id="3" name="CasellaDiTesto 2">
            <a:extLst>
              <a:ext uri="{FF2B5EF4-FFF2-40B4-BE49-F238E27FC236}">
                <a16:creationId xmlns:a16="http://schemas.microsoft.com/office/drawing/2014/main" id="{C662F522-C282-4834-80BC-8BD7E957232F}"/>
              </a:ext>
            </a:extLst>
          </p:cNvPr>
          <p:cNvSpPr txBox="1"/>
          <p:nvPr/>
        </p:nvSpPr>
        <p:spPr>
          <a:xfrm>
            <a:off x="10780143" y="2396804"/>
            <a:ext cx="1147313" cy="307777"/>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1400" dirty="0"/>
              <a:t>COVID-19</a:t>
            </a:r>
            <a:endParaRPr lang="en-GB" dirty="0"/>
          </a:p>
        </p:txBody>
      </p:sp>
      <p:sp>
        <p:nvSpPr>
          <p:cNvPr id="14" name="CasellaDiTesto 13">
            <a:extLst>
              <a:ext uri="{FF2B5EF4-FFF2-40B4-BE49-F238E27FC236}">
                <a16:creationId xmlns:a16="http://schemas.microsoft.com/office/drawing/2014/main" id="{558E37A2-13AD-4137-B0A2-2D212152597E}"/>
              </a:ext>
            </a:extLst>
          </p:cNvPr>
          <p:cNvSpPr txBox="1"/>
          <p:nvPr/>
        </p:nvSpPr>
        <p:spPr>
          <a:xfrm>
            <a:off x="3384939" y="2365466"/>
            <a:ext cx="3166260" cy="307777"/>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1400" dirty="0"/>
              <a:t>COVID-19</a:t>
            </a:r>
            <a:endParaRPr lang="en-GB" sz="1400" dirty="0"/>
          </a:p>
        </p:txBody>
      </p:sp>
      <p:cxnSp>
        <p:nvCxnSpPr>
          <p:cNvPr id="15" name="Connettore 2 14">
            <a:extLst>
              <a:ext uri="{FF2B5EF4-FFF2-40B4-BE49-F238E27FC236}">
                <a16:creationId xmlns:a16="http://schemas.microsoft.com/office/drawing/2014/main" id="{98044B33-2414-455F-9C37-90A942BE1E0B}"/>
              </a:ext>
            </a:extLst>
          </p:cNvPr>
          <p:cNvCxnSpPr>
            <a:cxnSpLocks/>
            <a:stCxn id="19" idx="3"/>
            <a:endCxn id="16" idx="0"/>
          </p:cNvCxnSpPr>
          <p:nvPr/>
        </p:nvCxnSpPr>
        <p:spPr>
          <a:xfrm flipV="1">
            <a:off x="11507154" y="3052658"/>
            <a:ext cx="362496" cy="18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C898C854-55F4-4A95-9539-0801A4CB77C2}"/>
              </a:ext>
            </a:extLst>
          </p:cNvPr>
          <p:cNvSpPr/>
          <p:nvPr/>
        </p:nvSpPr>
        <p:spPr>
          <a:xfrm>
            <a:off x="11811844" y="3052658"/>
            <a:ext cx="115612" cy="2203694"/>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9" name="CasellaDiTesto 18">
            <a:extLst>
              <a:ext uri="{FF2B5EF4-FFF2-40B4-BE49-F238E27FC236}">
                <a16:creationId xmlns:a16="http://schemas.microsoft.com/office/drawing/2014/main" id="{11E84759-D9B7-6DAB-6A13-76E1668E9618}"/>
              </a:ext>
            </a:extLst>
          </p:cNvPr>
          <p:cNvSpPr txBox="1"/>
          <p:nvPr/>
        </p:nvSpPr>
        <p:spPr>
          <a:xfrm>
            <a:off x="9821638" y="2810047"/>
            <a:ext cx="1685516"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Foreseen in May 22 ~240 days at 15 Dec</a:t>
            </a:r>
          </a:p>
        </p:txBody>
      </p:sp>
      <p:pic>
        <p:nvPicPr>
          <p:cNvPr id="2" name="Immagine 1">
            <a:extLst>
              <a:ext uri="{FF2B5EF4-FFF2-40B4-BE49-F238E27FC236}">
                <a16:creationId xmlns:a16="http://schemas.microsoft.com/office/drawing/2014/main" id="{20038718-FA98-B040-99A8-7943888F60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56664" y="195842"/>
            <a:ext cx="1335236" cy="971867"/>
          </a:xfrm>
          <a:prstGeom prst="rect">
            <a:avLst/>
          </a:prstGeom>
        </p:spPr>
      </p:pic>
      <p:sp>
        <p:nvSpPr>
          <p:cNvPr id="17" name="TextBox 16">
            <a:extLst>
              <a:ext uri="{FF2B5EF4-FFF2-40B4-BE49-F238E27FC236}">
                <a16:creationId xmlns:a16="http://schemas.microsoft.com/office/drawing/2014/main" id="{DE444ADB-8200-5BB8-3172-A40900BB8765}"/>
              </a:ext>
            </a:extLst>
          </p:cNvPr>
          <p:cNvSpPr txBox="1"/>
          <p:nvPr/>
        </p:nvSpPr>
        <p:spPr>
          <a:xfrm>
            <a:off x="8505368" y="1929029"/>
            <a:ext cx="170803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dirty="0"/>
              <a:t>Beam On Days</a:t>
            </a:r>
            <a:endParaRPr lang="en-GB" dirty="0"/>
          </a:p>
        </p:txBody>
      </p:sp>
      <p:sp>
        <p:nvSpPr>
          <p:cNvPr id="18" name="TextBox 17">
            <a:extLst>
              <a:ext uri="{FF2B5EF4-FFF2-40B4-BE49-F238E27FC236}">
                <a16:creationId xmlns:a16="http://schemas.microsoft.com/office/drawing/2014/main" id="{52507353-5E8D-631C-463B-9B1753F7F57A}"/>
              </a:ext>
            </a:extLst>
          </p:cNvPr>
          <p:cNvSpPr txBox="1"/>
          <p:nvPr/>
        </p:nvSpPr>
        <p:spPr>
          <a:xfrm>
            <a:off x="2412381" y="1922088"/>
            <a:ext cx="233803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dirty="0"/>
              <a:t>2018-2022 Activities</a:t>
            </a:r>
            <a:endParaRPr lang="en-GB" dirty="0"/>
          </a:p>
        </p:txBody>
      </p:sp>
      <p:sp>
        <p:nvSpPr>
          <p:cNvPr id="4" name="Date Placeholder 3">
            <a:extLst>
              <a:ext uri="{FF2B5EF4-FFF2-40B4-BE49-F238E27FC236}">
                <a16:creationId xmlns:a16="http://schemas.microsoft.com/office/drawing/2014/main" id="{3C7F4DB3-2F29-C3CE-2EA9-5634F7484983}"/>
              </a:ext>
            </a:extLst>
          </p:cNvPr>
          <p:cNvSpPr>
            <a:spLocks noGrp="1"/>
          </p:cNvSpPr>
          <p:nvPr>
            <p:ph type="dt" sz="half" idx="10"/>
          </p:nvPr>
        </p:nvSpPr>
        <p:spPr/>
        <p:txBody>
          <a:bodyPr/>
          <a:lstStyle/>
          <a:p>
            <a:r>
              <a:rPr lang="en-GB" dirty="0"/>
              <a:t>14/11/2022</a:t>
            </a:r>
          </a:p>
        </p:txBody>
      </p:sp>
      <p:sp>
        <p:nvSpPr>
          <p:cNvPr id="5" name="Footer Placeholder 4">
            <a:extLst>
              <a:ext uri="{FF2B5EF4-FFF2-40B4-BE49-F238E27FC236}">
                <a16:creationId xmlns:a16="http://schemas.microsoft.com/office/drawing/2014/main" id="{233363E1-DEC3-CD4D-C2FE-59FAF9E8B381}"/>
              </a:ext>
            </a:extLst>
          </p:cNvPr>
          <p:cNvSpPr>
            <a:spLocks noGrp="1"/>
          </p:cNvSpPr>
          <p:nvPr>
            <p:ph type="ftr" sz="quarter" idx="11"/>
          </p:nvPr>
        </p:nvSpPr>
        <p:spPr/>
        <p:txBody>
          <a:bodyPr/>
          <a:lstStyle/>
          <a:p>
            <a:r>
              <a:rPr lang="en-GB" dirty="0"/>
              <a:t>LNF - SC 64</a:t>
            </a:r>
          </a:p>
        </p:txBody>
      </p:sp>
      <p:sp>
        <p:nvSpPr>
          <p:cNvPr id="6" name="Slide Number Placeholder 5">
            <a:extLst>
              <a:ext uri="{FF2B5EF4-FFF2-40B4-BE49-F238E27FC236}">
                <a16:creationId xmlns:a16="http://schemas.microsoft.com/office/drawing/2014/main" id="{EC0C54F8-69D1-C7FF-769C-DAB9CF2BED0E}"/>
              </a:ext>
            </a:extLst>
          </p:cNvPr>
          <p:cNvSpPr>
            <a:spLocks noGrp="1"/>
          </p:cNvSpPr>
          <p:nvPr>
            <p:ph type="sldNum" sz="quarter" idx="12"/>
          </p:nvPr>
        </p:nvSpPr>
        <p:spPr/>
        <p:txBody>
          <a:bodyPr/>
          <a:lstStyle/>
          <a:p>
            <a:fld id="{DEB40CE7-BA5A-4BF4-ABDF-EB80D9C1FA7B}" type="slidenum">
              <a:rPr lang="en-GB" smtClean="0"/>
              <a:t>11</a:t>
            </a:fld>
            <a:endParaRPr lang="en-GB" dirty="0"/>
          </a:p>
        </p:txBody>
      </p:sp>
    </p:spTree>
    <p:extLst>
      <p:ext uri="{BB962C8B-B14F-4D97-AF65-F5344CB8AC3E}">
        <p14:creationId xmlns:p14="http://schemas.microsoft.com/office/powerpoint/2010/main" val="3357530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FEF6D-0A46-6DAF-50DC-2BA5D988BE98}"/>
              </a:ext>
            </a:extLst>
          </p:cNvPr>
          <p:cNvPicPr>
            <a:picLocks noChangeAspect="1"/>
          </p:cNvPicPr>
          <p:nvPr/>
        </p:nvPicPr>
        <p:blipFill>
          <a:blip r:embed="rId2"/>
          <a:stretch>
            <a:fillRect/>
          </a:stretch>
        </p:blipFill>
        <p:spPr>
          <a:xfrm>
            <a:off x="332391" y="967503"/>
            <a:ext cx="9330612" cy="5890497"/>
          </a:xfrm>
          <a:prstGeom prst="rect">
            <a:avLst/>
          </a:prstGeom>
        </p:spPr>
      </p:pic>
      <p:grpSp>
        <p:nvGrpSpPr>
          <p:cNvPr id="4" name="Gruppo 62">
            <a:extLst>
              <a:ext uri="{FF2B5EF4-FFF2-40B4-BE49-F238E27FC236}">
                <a16:creationId xmlns:a16="http://schemas.microsoft.com/office/drawing/2014/main" id="{089DA3DF-0E6C-3FB6-C9F5-7F1508E31682}"/>
              </a:ext>
            </a:extLst>
          </p:cNvPr>
          <p:cNvGrpSpPr/>
          <p:nvPr/>
        </p:nvGrpSpPr>
        <p:grpSpPr>
          <a:xfrm>
            <a:off x="4" y="0"/>
            <a:ext cx="4149301" cy="947451"/>
            <a:chOff x="0" y="3099"/>
            <a:chExt cx="2304863" cy="947451"/>
          </a:xfrm>
        </p:grpSpPr>
        <p:sp>
          <p:nvSpPr>
            <p:cNvPr id="5" name="Titolo 1">
              <a:extLst>
                <a:ext uri="{FF2B5EF4-FFF2-40B4-BE49-F238E27FC236}">
                  <a16:creationId xmlns:a16="http://schemas.microsoft.com/office/drawing/2014/main" id="{D4E39490-E6FB-C91E-E849-0BFADFA1FBC9}"/>
                </a:ext>
              </a:extLst>
            </p:cNvPr>
            <p:cNvSpPr txBox="1">
              <a:spLocks/>
            </p:cNvSpPr>
            <p:nvPr/>
          </p:nvSpPr>
          <p:spPr>
            <a:xfrm>
              <a:off x="0" y="3099"/>
              <a:ext cx="230486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2023 GANTT</a:t>
              </a:r>
            </a:p>
          </p:txBody>
        </p:sp>
        <p:pic>
          <p:nvPicPr>
            <p:cNvPr id="6" name="Picture 2" descr="http://www.lnf.infn.it/logo/logo_infn_lnf_2_esteso_white.png">
              <a:extLst>
                <a:ext uri="{FF2B5EF4-FFF2-40B4-BE49-F238E27FC236}">
                  <a16:creationId xmlns:a16="http://schemas.microsoft.com/office/drawing/2014/main" id="{99575BE0-FBA0-58AA-67F2-71A68F7307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asellaDiTesto 32">
            <a:extLst>
              <a:ext uri="{FF2B5EF4-FFF2-40B4-BE49-F238E27FC236}">
                <a16:creationId xmlns:a16="http://schemas.microsoft.com/office/drawing/2014/main" id="{BC64974D-258B-C40F-E3DC-21242780F919}"/>
              </a:ext>
            </a:extLst>
          </p:cNvPr>
          <p:cNvSpPr txBox="1"/>
          <p:nvPr/>
        </p:nvSpPr>
        <p:spPr>
          <a:xfrm>
            <a:off x="6019825" y="2954077"/>
            <a:ext cx="6094562" cy="110799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b="1" dirty="0"/>
              <a:t>Recommendations DAFNE-BTF SC63</a:t>
            </a:r>
          </a:p>
          <a:p>
            <a:r>
              <a:rPr lang="en-GB" sz="1600" dirty="0"/>
              <a:t>• A risk analysis concerning the possible failure of Klystron C should</a:t>
            </a:r>
          </a:p>
          <a:p>
            <a:r>
              <a:rPr lang="en-GB" sz="1600" dirty="0"/>
              <a:t>be conducted and mitigation or intervention plans should be</a:t>
            </a:r>
          </a:p>
          <a:p>
            <a:r>
              <a:rPr lang="en-GB" sz="1600" dirty="0"/>
              <a:t>established in view of the 2023 BTF/DAΦNE run.</a:t>
            </a:r>
          </a:p>
        </p:txBody>
      </p:sp>
      <p:sp>
        <p:nvSpPr>
          <p:cNvPr id="9" name="Slide Number Placeholder 8">
            <a:extLst>
              <a:ext uri="{FF2B5EF4-FFF2-40B4-BE49-F238E27FC236}">
                <a16:creationId xmlns:a16="http://schemas.microsoft.com/office/drawing/2014/main" id="{0DE574D4-665E-A663-0E4D-638EFAD822BB}"/>
              </a:ext>
            </a:extLst>
          </p:cNvPr>
          <p:cNvSpPr>
            <a:spLocks noGrp="1"/>
          </p:cNvSpPr>
          <p:nvPr>
            <p:ph type="sldNum" sz="quarter" idx="12"/>
          </p:nvPr>
        </p:nvSpPr>
        <p:spPr/>
        <p:txBody>
          <a:bodyPr/>
          <a:lstStyle/>
          <a:p>
            <a:fld id="{DEB40CE7-BA5A-4BF4-ABDF-EB80D9C1FA7B}" type="slidenum">
              <a:rPr lang="en-GB" smtClean="0"/>
              <a:t>12</a:t>
            </a:fld>
            <a:endParaRPr lang="en-GB" dirty="0"/>
          </a:p>
        </p:txBody>
      </p:sp>
      <p:pic>
        <p:nvPicPr>
          <p:cNvPr id="7" name="Immagine 5">
            <a:extLst>
              <a:ext uri="{FF2B5EF4-FFF2-40B4-BE49-F238E27FC236}">
                <a16:creationId xmlns:a16="http://schemas.microsoft.com/office/drawing/2014/main" id="{8EB48A90-24F4-2516-32EB-182E415A2C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1323232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F040DC29-689A-46D5-BC2A-BCF637C3903A}"/>
              </a:ext>
            </a:extLst>
          </p:cNvPr>
          <p:cNvSpPr txBox="1"/>
          <p:nvPr/>
        </p:nvSpPr>
        <p:spPr>
          <a:xfrm>
            <a:off x="7626780" y="1220056"/>
            <a:ext cx="1879528" cy="1015663"/>
          </a:xfrm>
          <a:prstGeom prst="rect">
            <a:avLst/>
          </a:prstGeom>
          <a:noFill/>
        </p:spPr>
        <p:txBody>
          <a:bodyPr wrap="square" rtlCol="0">
            <a:spAutoFit/>
          </a:bodyPr>
          <a:lstStyle/>
          <a:p>
            <a:r>
              <a:rPr lang="en-GB" sz="6000" dirty="0"/>
              <a:t>2023</a:t>
            </a:r>
          </a:p>
        </p:txBody>
      </p:sp>
      <p:sp>
        <p:nvSpPr>
          <p:cNvPr id="10" name="CasellaDiTesto 9">
            <a:extLst>
              <a:ext uri="{FF2B5EF4-FFF2-40B4-BE49-F238E27FC236}">
                <a16:creationId xmlns:a16="http://schemas.microsoft.com/office/drawing/2014/main" id="{6AAB3442-4B73-4FB1-B27E-C850B749F07A}"/>
              </a:ext>
            </a:extLst>
          </p:cNvPr>
          <p:cNvSpPr txBox="1"/>
          <p:nvPr/>
        </p:nvSpPr>
        <p:spPr>
          <a:xfrm>
            <a:off x="1756135" y="1220056"/>
            <a:ext cx="2164352" cy="1015663"/>
          </a:xfrm>
          <a:prstGeom prst="rect">
            <a:avLst/>
          </a:prstGeom>
          <a:noFill/>
        </p:spPr>
        <p:txBody>
          <a:bodyPr wrap="square" rtlCol="0">
            <a:spAutoFit/>
          </a:bodyPr>
          <a:lstStyle/>
          <a:p>
            <a:r>
              <a:rPr lang="en-GB" sz="6000" dirty="0"/>
              <a:t>2022</a:t>
            </a:r>
          </a:p>
        </p:txBody>
      </p:sp>
      <p:cxnSp>
        <p:nvCxnSpPr>
          <p:cNvPr id="13" name="Connettore diritto 12">
            <a:extLst>
              <a:ext uri="{FF2B5EF4-FFF2-40B4-BE49-F238E27FC236}">
                <a16:creationId xmlns:a16="http://schemas.microsoft.com/office/drawing/2014/main" id="{FC8E0A2A-48A7-45A3-AAB9-34B8024A559E}"/>
              </a:ext>
            </a:extLst>
          </p:cNvPr>
          <p:cNvCxnSpPr>
            <a:cxnSpLocks/>
          </p:cNvCxnSpPr>
          <p:nvPr/>
        </p:nvCxnSpPr>
        <p:spPr>
          <a:xfrm>
            <a:off x="5055701" y="1309565"/>
            <a:ext cx="0" cy="5145076"/>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22" name="Gruppo 62">
            <a:extLst>
              <a:ext uri="{FF2B5EF4-FFF2-40B4-BE49-F238E27FC236}">
                <a16:creationId xmlns:a16="http://schemas.microsoft.com/office/drawing/2014/main" id="{A3BC1B10-910D-4E90-ADF0-16A67040B3A8}"/>
              </a:ext>
            </a:extLst>
          </p:cNvPr>
          <p:cNvGrpSpPr/>
          <p:nvPr/>
        </p:nvGrpSpPr>
        <p:grpSpPr>
          <a:xfrm>
            <a:off x="2" y="0"/>
            <a:ext cx="5529939" cy="947451"/>
            <a:chOff x="-1" y="3099"/>
            <a:chExt cx="3071783" cy="947451"/>
          </a:xfrm>
        </p:grpSpPr>
        <p:sp>
          <p:nvSpPr>
            <p:cNvPr id="23" name="Titolo 1">
              <a:extLst>
                <a:ext uri="{FF2B5EF4-FFF2-40B4-BE49-F238E27FC236}">
                  <a16:creationId xmlns:a16="http://schemas.microsoft.com/office/drawing/2014/main" id="{F1C122EE-556C-4580-9F9E-6E1A6CF614E0}"/>
                </a:ext>
              </a:extLst>
            </p:cNvPr>
            <p:cNvSpPr txBox="1">
              <a:spLocks/>
            </p:cNvSpPr>
            <p:nvPr/>
          </p:nvSpPr>
          <p:spPr>
            <a:xfrm>
              <a:off x="-1" y="3099"/>
              <a:ext cx="307178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Dummy CALENDAR</a:t>
              </a:r>
            </a:p>
          </p:txBody>
        </p:sp>
        <p:pic>
          <p:nvPicPr>
            <p:cNvPr id="24" name="Picture 2" descr="http://www.lnf.infn.it/logo/logo_infn_lnf_2_esteso_white.png">
              <a:extLst>
                <a:ext uri="{FF2B5EF4-FFF2-40B4-BE49-F238E27FC236}">
                  <a16:creationId xmlns:a16="http://schemas.microsoft.com/office/drawing/2014/main" id="{A6326136-A476-4A34-B893-0ABED934883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asellaDiTesto 32">
            <a:extLst>
              <a:ext uri="{FF2B5EF4-FFF2-40B4-BE49-F238E27FC236}">
                <a16:creationId xmlns:a16="http://schemas.microsoft.com/office/drawing/2014/main" id="{F6692B54-9D3B-4E6C-A56E-CD7605C4C022}"/>
              </a:ext>
            </a:extLst>
          </p:cNvPr>
          <p:cNvSpPr txBox="1"/>
          <p:nvPr/>
        </p:nvSpPr>
        <p:spPr>
          <a:xfrm>
            <a:off x="5846089" y="110293"/>
            <a:ext cx="6094562" cy="110799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b="1" dirty="0"/>
              <a:t>Recommendations DAFNE-BTF SC63</a:t>
            </a:r>
          </a:p>
          <a:p>
            <a:r>
              <a:rPr lang="en-GB" sz="1600" dirty="0"/>
              <a:t>• A risk analysis concerning the possible failure of Klystron C should</a:t>
            </a:r>
          </a:p>
          <a:p>
            <a:r>
              <a:rPr lang="en-GB" sz="1600" dirty="0"/>
              <a:t>be conducted and mitigation or intervention plans should be</a:t>
            </a:r>
          </a:p>
          <a:p>
            <a:r>
              <a:rPr lang="en-GB" sz="1600" dirty="0"/>
              <a:t>established in view of the 2023 BTF/DAΦNE run.</a:t>
            </a:r>
          </a:p>
        </p:txBody>
      </p:sp>
      <p:cxnSp>
        <p:nvCxnSpPr>
          <p:cNvPr id="29" name="Connettore diritto 28">
            <a:extLst>
              <a:ext uri="{FF2B5EF4-FFF2-40B4-BE49-F238E27FC236}">
                <a16:creationId xmlns:a16="http://schemas.microsoft.com/office/drawing/2014/main" id="{345BE0D7-6B75-44EC-AEAE-2FD2A4359492}"/>
              </a:ext>
            </a:extLst>
          </p:cNvPr>
          <p:cNvCxnSpPr>
            <a:cxnSpLocks/>
          </p:cNvCxnSpPr>
          <p:nvPr/>
        </p:nvCxnSpPr>
        <p:spPr>
          <a:xfrm>
            <a:off x="11919563" y="1309565"/>
            <a:ext cx="0" cy="514507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Segnaposto data 41">
            <a:extLst>
              <a:ext uri="{FF2B5EF4-FFF2-40B4-BE49-F238E27FC236}">
                <a16:creationId xmlns:a16="http://schemas.microsoft.com/office/drawing/2014/main" id="{4012D5AB-AF0F-4992-AB77-A38F7D8175FB}"/>
              </a:ext>
            </a:extLst>
          </p:cNvPr>
          <p:cNvSpPr>
            <a:spLocks noGrp="1"/>
          </p:cNvSpPr>
          <p:nvPr>
            <p:ph type="dt" sz="half" idx="10"/>
          </p:nvPr>
        </p:nvSpPr>
        <p:spPr/>
        <p:txBody>
          <a:bodyPr/>
          <a:lstStyle/>
          <a:p>
            <a:r>
              <a:rPr lang="en-GB" dirty="0"/>
              <a:t>14/11/2022</a:t>
            </a:r>
          </a:p>
        </p:txBody>
      </p:sp>
      <p:sp>
        <p:nvSpPr>
          <p:cNvPr id="43" name="Segnaposto piè di pagina 42">
            <a:extLst>
              <a:ext uri="{FF2B5EF4-FFF2-40B4-BE49-F238E27FC236}">
                <a16:creationId xmlns:a16="http://schemas.microsoft.com/office/drawing/2014/main" id="{BF6DDBB2-891C-4119-ACA8-DBA053A29541}"/>
              </a:ext>
            </a:extLst>
          </p:cNvPr>
          <p:cNvSpPr>
            <a:spLocks noGrp="1"/>
          </p:cNvSpPr>
          <p:nvPr>
            <p:ph type="ftr" sz="quarter" idx="11"/>
          </p:nvPr>
        </p:nvSpPr>
        <p:spPr/>
        <p:txBody>
          <a:bodyPr/>
          <a:lstStyle/>
          <a:p>
            <a:r>
              <a:rPr lang="en-GB" dirty="0"/>
              <a:t>LNF - SC 64</a:t>
            </a:r>
          </a:p>
        </p:txBody>
      </p:sp>
      <p:sp>
        <p:nvSpPr>
          <p:cNvPr id="44" name="Segnaposto numero diapositiva 43">
            <a:extLst>
              <a:ext uri="{FF2B5EF4-FFF2-40B4-BE49-F238E27FC236}">
                <a16:creationId xmlns:a16="http://schemas.microsoft.com/office/drawing/2014/main" id="{DAFC13B5-ACE4-4BB4-829D-9438F826770D}"/>
              </a:ext>
            </a:extLst>
          </p:cNvPr>
          <p:cNvSpPr>
            <a:spLocks noGrp="1"/>
          </p:cNvSpPr>
          <p:nvPr>
            <p:ph type="sldNum" sz="quarter" idx="12"/>
          </p:nvPr>
        </p:nvSpPr>
        <p:spPr/>
        <p:txBody>
          <a:bodyPr/>
          <a:lstStyle/>
          <a:p>
            <a:fld id="{17E1829A-474D-4AF3-B688-4D150D8E04B4}" type="slidenum">
              <a:rPr lang="en-GB" smtClean="0"/>
              <a:t>13</a:t>
            </a:fld>
            <a:endParaRPr lang="en-GB" dirty="0"/>
          </a:p>
        </p:txBody>
      </p:sp>
      <p:pic>
        <p:nvPicPr>
          <p:cNvPr id="47" name="Immagine 46">
            <a:extLst>
              <a:ext uri="{FF2B5EF4-FFF2-40B4-BE49-F238E27FC236}">
                <a16:creationId xmlns:a16="http://schemas.microsoft.com/office/drawing/2014/main" id="{3981FDFB-4D8E-481A-AF46-6661B724DDA8}"/>
              </a:ext>
            </a:extLst>
          </p:cNvPr>
          <p:cNvPicPr>
            <a:picLocks noChangeAspect="1"/>
          </p:cNvPicPr>
          <p:nvPr/>
        </p:nvPicPr>
        <p:blipFill>
          <a:blip r:embed="rId4"/>
          <a:stretch>
            <a:fillRect/>
          </a:stretch>
        </p:blipFill>
        <p:spPr>
          <a:xfrm>
            <a:off x="10528352" y="1412167"/>
            <a:ext cx="875927" cy="289676"/>
          </a:xfrm>
          <a:prstGeom prst="rect">
            <a:avLst/>
          </a:prstGeom>
        </p:spPr>
      </p:pic>
      <p:sp>
        <p:nvSpPr>
          <p:cNvPr id="54" name="Callout: linea piegata 15">
            <a:extLst>
              <a:ext uri="{FF2B5EF4-FFF2-40B4-BE49-F238E27FC236}">
                <a16:creationId xmlns:a16="http://schemas.microsoft.com/office/drawing/2014/main" id="{B5CF8D6B-BD54-C3D5-5840-47BEEFD89118}"/>
              </a:ext>
            </a:extLst>
          </p:cNvPr>
          <p:cNvSpPr/>
          <p:nvPr/>
        </p:nvSpPr>
        <p:spPr>
          <a:xfrm>
            <a:off x="344746" y="4818534"/>
            <a:ext cx="2122714" cy="1453239"/>
          </a:xfrm>
          <a:prstGeom prst="borderCallout2">
            <a:avLst>
              <a:gd name="adj1" fmla="val -352"/>
              <a:gd name="adj2" fmla="val 1255"/>
              <a:gd name="adj3" fmla="val -7968"/>
              <a:gd name="adj4" fmla="val 71730"/>
              <a:gd name="adj5" fmla="val -71741"/>
              <a:gd name="adj6" fmla="val 58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External users</a:t>
            </a:r>
          </a:p>
          <a:p>
            <a:pPr algn="ctr"/>
            <a:r>
              <a:rPr lang="en-GB" sz="2000" dirty="0"/>
              <a:t>BTF1 and BTF2</a:t>
            </a:r>
          </a:p>
        </p:txBody>
      </p:sp>
      <p:sp>
        <p:nvSpPr>
          <p:cNvPr id="55" name="Callout: linea piegata 17">
            <a:extLst>
              <a:ext uri="{FF2B5EF4-FFF2-40B4-BE49-F238E27FC236}">
                <a16:creationId xmlns:a16="http://schemas.microsoft.com/office/drawing/2014/main" id="{3C25578B-E3FF-D091-FE77-3E54D9A870DE}"/>
              </a:ext>
            </a:extLst>
          </p:cNvPr>
          <p:cNvSpPr/>
          <p:nvPr/>
        </p:nvSpPr>
        <p:spPr>
          <a:xfrm>
            <a:off x="2514066" y="4781412"/>
            <a:ext cx="2089105" cy="1490361"/>
          </a:xfrm>
          <a:prstGeom prst="borderCallout2">
            <a:avLst>
              <a:gd name="adj1" fmla="val 461"/>
              <a:gd name="adj2" fmla="val -148"/>
              <a:gd name="adj3" fmla="val -17431"/>
              <a:gd name="adj4" fmla="val 58950"/>
              <a:gd name="adj5" fmla="val -69875"/>
              <a:gd name="adj6" fmla="val 5816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Dedicated LINAC</a:t>
            </a:r>
          </a:p>
          <a:p>
            <a:pPr algn="ctr"/>
            <a:r>
              <a:rPr lang="en-GB" dirty="0"/>
              <a:t>for BTF1</a:t>
            </a:r>
          </a:p>
        </p:txBody>
      </p:sp>
      <p:grpSp>
        <p:nvGrpSpPr>
          <p:cNvPr id="56" name="Gruppo 59">
            <a:extLst>
              <a:ext uri="{FF2B5EF4-FFF2-40B4-BE49-F238E27FC236}">
                <a16:creationId xmlns:a16="http://schemas.microsoft.com/office/drawing/2014/main" id="{645D0FF1-CE34-8D4E-E051-6F5001F342A3}"/>
              </a:ext>
            </a:extLst>
          </p:cNvPr>
          <p:cNvGrpSpPr/>
          <p:nvPr/>
        </p:nvGrpSpPr>
        <p:grpSpPr>
          <a:xfrm>
            <a:off x="38445" y="2235719"/>
            <a:ext cx="11866970" cy="1520103"/>
            <a:chOff x="6913684" y="2235719"/>
            <a:chExt cx="11866970" cy="1520103"/>
          </a:xfrm>
        </p:grpSpPr>
        <p:sp>
          <p:nvSpPr>
            <p:cNvPr id="76" name="Rettangolo 58">
              <a:extLst>
                <a:ext uri="{FF2B5EF4-FFF2-40B4-BE49-F238E27FC236}">
                  <a16:creationId xmlns:a16="http://schemas.microsoft.com/office/drawing/2014/main" id="{147BEC0F-2632-4DC3-D92A-AB3F67F507FB}"/>
                </a:ext>
              </a:extLst>
            </p:cNvPr>
            <p:cNvSpPr/>
            <p:nvPr/>
          </p:nvSpPr>
          <p:spPr>
            <a:xfrm>
              <a:off x="13922405" y="3259557"/>
              <a:ext cx="2692721" cy="424543"/>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BTF Select call</a:t>
              </a:r>
            </a:p>
          </p:txBody>
        </p:sp>
        <p:sp>
          <p:nvSpPr>
            <p:cNvPr id="73" name="Rettangolo 40">
              <a:extLst>
                <a:ext uri="{FF2B5EF4-FFF2-40B4-BE49-F238E27FC236}">
                  <a16:creationId xmlns:a16="http://schemas.microsoft.com/office/drawing/2014/main" id="{B27150BD-25C3-7493-2CFC-B91A23A6CD89}"/>
                </a:ext>
              </a:extLst>
            </p:cNvPr>
            <p:cNvSpPr/>
            <p:nvPr/>
          </p:nvSpPr>
          <p:spPr>
            <a:xfrm>
              <a:off x="11849124" y="3162935"/>
              <a:ext cx="161501" cy="59288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ttangolo 58">
              <a:extLst>
                <a:ext uri="{FF2B5EF4-FFF2-40B4-BE49-F238E27FC236}">
                  <a16:creationId xmlns:a16="http://schemas.microsoft.com/office/drawing/2014/main" id="{91E2324A-854F-9B0C-EF8A-A0DAE92E9F9F}"/>
                </a:ext>
              </a:extLst>
            </p:cNvPr>
            <p:cNvSpPr/>
            <p:nvPr/>
          </p:nvSpPr>
          <p:spPr>
            <a:xfrm>
              <a:off x="11718567" y="3259557"/>
              <a:ext cx="2193823" cy="424543"/>
            </a:xfrm>
            <a:prstGeom prst="rect">
              <a:avLst/>
            </a:prstGeom>
            <a:solidFill>
              <a:srgbClr val="FB5D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LINAC Kly C with Thales</a:t>
              </a:r>
            </a:p>
          </p:txBody>
        </p:sp>
        <p:sp>
          <p:nvSpPr>
            <p:cNvPr id="57" name="Rettangolo 3">
              <a:extLst>
                <a:ext uri="{FF2B5EF4-FFF2-40B4-BE49-F238E27FC236}">
                  <a16:creationId xmlns:a16="http://schemas.microsoft.com/office/drawing/2014/main" id="{4F0491C2-0FF9-F409-5EB7-957D84125DAC}"/>
                </a:ext>
              </a:extLst>
            </p:cNvPr>
            <p:cNvSpPr/>
            <p:nvPr/>
          </p:nvSpPr>
          <p:spPr>
            <a:xfrm>
              <a:off x="7845477" y="3256489"/>
              <a:ext cx="1164096" cy="49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BTF Select Call</a:t>
              </a:r>
            </a:p>
          </p:txBody>
        </p:sp>
        <p:sp>
          <p:nvSpPr>
            <p:cNvPr id="58" name="Rettangolo 5">
              <a:extLst>
                <a:ext uri="{FF2B5EF4-FFF2-40B4-BE49-F238E27FC236}">
                  <a16:creationId xmlns:a16="http://schemas.microsoft.com/office/drawing/2014/main" id="{341AD746-D2A2-DC36-1B5C-C4D73DE63709}"/>
                </a:ext>
              </a:extLst>
            </p:cNvPr>
            <p:cNvSpPr/>
            <p:nvPr/>
          </p:nvSpPr>
          <p:spPr>
            <a:xfrm>
              <a:off x="9016969" y="3259558"/>
              <a:ext cx="598923" cy="42454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ERAD</a:t>
              </a:r>
            </a:p>
          </p:txBody>
        </p:sp>
        <p:sp>
          <p:nvSpPr>
            <p:cNvPr id="61" name="Rettangolo 30">
              <a:extLst>
                <a:ext uri="{FF2B5EF4-FFF2-40B4-BE49-F238E27FC236}">
                  <a16:creationId xmlns:a16="http://schemas.microsoft.com/office/drawing/2014/main" id="{0B08EE22-B789-93BF-A38E-6CF9DC7A572B}"/>
                </a:ext>
              </a:extLst>
            </p:cNvPr>
            <p:cNvSpPr/>
            <p:nvPr/>
          </p:nvSpPr>
          <p:spPr>
            <a:xfrm>
              <a:off x="6967786" y="3260742"/>
              <a:ext cx="842102" cy="49508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BTF Comm</a:t>
              </a:r>
            </a:p>
          </p:txBody>
        </p:sp>
        <p:sp>
          <p:nvSpPr>
            <p:cNvPr id="62" name="Rettangolo 58">
              <a:extLst>
                <a:ext uri="{FF2B5EF4-FFF2-40B4-BE49-F238E27FC236}">
                  <a16:creationId xmlns:a16="http://schemas.microsoft.com/office/drawing/2014/main" id="{CAF53696-93C4-C769-42A2-1816D6C0C525}"/>
                </a:ext>
              </a:extLst>
            </p:cNvPr>
            <p:cNvSpPr/>
            <p:nvPr/>
          </p:nvSpPr>
          <p:spPr>
            <a:xfrm>
              <a:off x="9648970" y="3261070"/>
              <a:ext cx="2069597" cy="4245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X17</a:t>
              </a:r>
            </a:p>
          </p:txBody>
        </p:sp>
        <p:grpSp>
          <p:nvGrpSpPr>
            <p:cNvPr id="63" name="Gruppo 38">
              <a:extLst>
                <a:ext uri="{FF2B5EF4-FFF2-40B4-BE49-F238E27FC236}">
                  <a16:creationId xmlns:a16="http://schemas.microsoft.com/office/drawing/2014/main" id="{BDEC7E09-6E10-715E-058A-04BCB7292FEF}"/>
                </a:ext>
              </a:extLst>
            </p:cNvPr>
            <p:cNvGrpSpPr/>
            <p:nvPr/>
          </p:nvGrpSpPr>
          <p:grpSpPr>
            <a:xfrm>
              <a:off x="6994981" y="2235719"/>
              <a:ext cx="6903261" cy="1270437"/>
              <a:chOff x="6994981" y="2235719"/>
              <a:chExt cx="6903261" cy="1270437"/>
            </a:xfrm>
          </p:grpSpPr>
          <p:cxnSp>
            <p:nvCxnSpPr>
              <p:cNvPr id="66" name="Connettore 2 6">
                <a:extLst>
                  <a:ext uri="{FF2B5EF4-FFF2-40B4-BE49-F238E27FC236}">
                    <a16:creationId xmlns:a16="http://schemas.microsoft.com/office/drawing/2014/main" id="{198B1C14-3AA7-59C6-4E41-BB7DCD4E1A61}"/>
                  </a:ext>
                </a:extLst>
              </p:cNvPr>
              <p:cNvCxnSpPr>
                <a:cxnSpLocks/>
                <a:stCxn id="68" idx="3"/>
                <a:endCxn id="57" idx="1"/>
              </p:cNvCxnSpPr>
              <p:nvPr/>
            </p:nvCxnSpPr>
            <p:spPr>
              <a:xfrm flipH="1">
                <a:off x="7845477" y="2420385"/>
                <a:ext cx="7395" cy="10857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ttore 2 26">
                <a:extLst>
                  <a:ext uri="{FF2B5EF4-FFF2-40B4-BE49-F238E27FC236}">
                    <a16:creationId xmlns:a16="http://schemas.microsoft.com/office/drawing/2014/main" id="{5EA62D58-BB75-E7C4-E322-9B52AA38207E}"/>
                  </a:ext>
                </a:extLst>
              </p:cNvPr>
              <p:cNvCxnSpPr>
                <a:cxnSpLocks/>
                <a:stCxn id="70" idx="3"/>
                <a:endCxn id="58" idx="3"/>
              </p:cNvCxnSpPr>
              <p:nvPr/>
            </p:nvCxnSpPr>
            <p:spPr>
              <a:xfrm>
                <a:off x="9615892" y="2420385"/>
                <a:ext cx="0"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CasellaDiTesto 13">
                <a:extLst>
                  <a:ext uri="{FF2B5EF4-FFF2-40B4-BE49-F238E27FC236}">
                    <a16:creationId xmlns:a16="http://schemas.microsoft.com/office/drawing/2014/main" id="{6D45A89F-52FA-4488-1D38-C21BA9FBE577}"/>
                  </a:ext>
                </a:extLst>
              </p:cNvPr>
              <p:cNvSpPr txBox="1"/>
              <p:nvPr/>
            </p:nvSpPr>
            <p:spPr>
              <a:xfrm>
                <a:off x="6994981" y="2235719"/>
                <a:ext cx="857891"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9 May</a:t>
                </a:r>
              </a:p>
            </p:txBody>
          </p:sp>
          <p:sp>
            <p:nvSpPr>
              <p:cNvPr id="70" name="CasellaDiTesto 33">
                <a:extLst>
                  <a:ext uri="{FF2B5EF4-FFF2-40B4-BE49-F238E27FC236}">
                    <a16:creationId xmlns:a16="http://schemas.microsoft.com/office/drawing/2014/main" id="{371DAFB3-CF3E-A164-C693-FD3B9F3FD722}"/>
                  </a:ext>
                </a:extLst>
              </p:cNvPr>
              <p:cNvSpPr txBox="1"/>
              <p:nvPr/>
            </p:nvSpPr>
            <p:spPr>
              <a:xfrm>
                <a:off x="8740403" y="2235719"/>
                <a:ext cx="875489"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11 Jul</a:t>
                </a:r>
              </a:p>
            </p:txBody>
          </p:sp>
          <p:sp>
            <p:nvSpPr>
              <p:cNvPr id="71" name="CasellaDiTesto 34">
                <a:extLst>
                  <a:ext uri="{FF2B5EF4-FFF2-40B4-BE49-F238E27FC236}">
                    <a16:creationId xmlns:a16="http://schemas.microsoft.com/office/drawing/2014/main" id="{917F7329-5286-9521-531B-6F51AE1EAB4D}"/>
                  </a:ext>
                </a:extLst>
              </p:cNvPr>
              <p:cNvSpPr txBox="1"/>
              <p:nvPr/>
            </p:nvSpPr>
            <p:spPr>
              <a:xfrm>
                <a:off x="13110774" y="2235719"/>
                <a:ext cx="787468"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3 Mar</a:t>
                </a:r>
              </a:p>
            </p:txBody>
          </p:sp>
          <p:cxnSp>
            <p:nvCxnSpPr>
              <p:cNvPr id="72" name="Connettore 2 36">
                <a:extLst>
                  <a:ext uri="{FF2B5EF4-FFF2-40B4-BE49-F238E27FC236}">
                    <a16:creationId xmlns:a16="http://schemas.microsoft.com/office/drawing/2014/main" id="{ABBD72FF-85EB-5AA6-4E63-7962B66224E7}"/>
                  </a:ext>
                </a:extLst>
              </p:cNvPr>
              <p:cNvCxnSpPr>
                <a:cxnSpLocks/>
                <a:stCxn id="71" idx="3"/>
              </p:cNvCxnSpPr>
              <p:nvPr/>
            </p:nvCxnSpPr>
            <p:spPr>
              <a:xfrm>
                <a:off x="13898242" y="2420385"/>
                <a:ext cx="0"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CasellaDiTesto 34">
                <a:extLst>
                  <a:ext uri="{FF2B5EF4-FFF2-40B4-BE49-F238E27FC236}">
                    <a16:creationId xmlns:a16="http://schemas.microsoft.com/office/drawing/2014/main" id="{57B08C81-DC28-E638-3759-24AA998FE6F2}"/>
                  </a:ext>
                </a:extLst>
              </p:cNvPr>
              <p:cNvSpPr txBox="1"/>
              <p:nvPr/>
            </p:nvSpPr>
            <p:spPr>
              <a:xfrm>
                <a:off x="10700699" y="2257034"/>
                <a:ext cx="1024190"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15 Dec</a:t>
                </a:r>
              </a:p>
            </p:txBody>
          </p:sp>
          <p:cxnSp>
            <p:nvCxnSpPr>
              <p:cNvPr id="80" name="Connettore 2 36">
                <a:extLst>
                  <a:ext uri="{FF2B5EF4-FFF2-40B4-BE49-F238E27FC236}">
                    <a16:creationId xmlns:a16="http://schemas.microsoft.com/office/drawing/2014/main" id="{341FF45E-085F-08A1-293E-9A9C74DD976C}"/>
                  </a:ext>
                </a:extLst>
              </p:cNvPr>
              <p:cNvCxnSpPr>
                <a:cxnSpLocks/>
                <a:stCxn id="79" idx="3"/>
              </p:cNvCxnSpPr>
              <p:nvPr/>
            </p:nvCxnSpPr>
            <p:spPr>
              <a:xfrm>
                <a:off x="11724889" y="2441700"/>
                <a:ext cx="0"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Rettangolo 40">
              <a:extLst>
                <a:ext uri="{FF2B5EF4-FFF2-40B4-BE49-F238E27FC236}">
                  <a16:creationId xmlns:a16="http://schemas.microsoft.com/office/drawing/2014/main" id="{4EA81E0D-44A9-AE0B-D612-D89C150114DE}"/>
                </a:ext>
              </a:extLst>
            </p:cNvPr>
            <p:cNvSpPr/>
            <p:nvPr/>
          </p:nvSpPr>
          <p:spPr>
            <a:xfrm>
              <a:off x="9781152" y="3259833"/>
              <a:ext cx="163609" cy="424543"/>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ttangolo 24">
              <a:extLst>
                <a:ext uri="{FF2B5EF4-FFF2-40B4-BE49-F238E27FC236}">
                  <a16:creationId xmlns:a16="http://schemas.microsoft.com/office/drawing/2014/main" id="{BA6351E0-B8AD-17FD-18CD-274EE42A5F4F}"/>
                </a:ext>
              </a:extLst>
            </p:cNvPr>
            <p:cNvSpPr/>
            <p:nvPr/>
          </p:nvSpPr>
          <p:spPr>
            <a:xfrm>
              <a:off x="6913684" y="2738392"/>
              <a:ext cx="2389147" cy="42454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SIDDHARTA DAFNE UP</a:t>
              </a:r>
            </a:p>
          </p:txBody>
        </p:sp>
        <p:sp>
          <p:nvSpPr>
            <p:cNvPr id="77" name="Rettangolo 40">
              <a:extLst>
                <a:ext uri="{FF2B5EF4-FFF2-40B4-BE49-F238E27FC236}">
                  <a16:creationId xmlns:a16="http://schemas.microsoft.com/office/drawing/2014/main" id="{B057A5D6-7533-3DF7-0B0B-2B8886828F55}"/>
                </a:ext>
              </a:extLst>
            </p:cNvPr>
            <p:cNvSpPr/>
            <p:nvPr/>
          </p:nvSpPr>
          <p:spPr>
            <a:xfrm>
              <a:off x="16588332" y="3259557"/>
              <a:ext cx="163609" cy="424543"/>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ttangolo 58">
              <a:extLst>
                <a:ext uri="{FF2B5EF4-FFF2-40B4-BE49-F238E27FC236}">
                  <a16:creationId xmlns:a16="http://schemas.microsoft.com/office/drawing/2014/main" id="{2EE01CEE-6D41-3F89-D813-D962584F689E}"/>
                </a:ext>
              </a:extLst>
            </p:cNvPr>
            <p:cNvSpPr/>
            <p:nvPr/>
          </p:nvSpPr>
          <p:spPr>
            <a:xfrm>
              <a:off x="16728937" y="3259557"/>
              <a:ext cx="2051717" cy="4245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BTF User call</a:t>
              </a:r>
            </a:p>
          </p:txBody>
        </p:sp>
        <p:sp>
          <p:nvSpPr>
            <p:cNvPr id="86" name="Rettangolo 24">
              <a:extLst>
                <a:ext uri="{FF2B5EF4-FFF2-40B4-BE49-F238E27FC236}">
                  <a16:creationId xmlns:a16="http://schemas.microsoft.com/office/drawing/2014/main" id="{DF82B713-9E85-545A-C0F0-683E68904FF7}"/>
                </a:ext>
              </a:extLst>
            </p:cNvPr>
            <p:cNvSpPr/>
            <p:nvPr/>
          </p:nvSpPr>
          <p:spPr>
            <a:xfrm>
              <a:off x="13922405" y="2792725"/>
              <a:ext cx="2389147" cy="42454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SIDDHARTA DAFNE UP</a:t>
              </a:r>
            </a:p>
          </p:txBody>
        </p:sp>
      </p:grpSp>
      <p:sp>
        <p:nvSpPr>
          <p:cNvPr id="83" name="Callout: linea piegata 15">
            <a:extLst>
              <a:ext uri="{FF2B5EF4-FFF2-40B4-BE49-F238E27FC236}">
                <a16:creationId xmlns:a16="http://schemas.microsoft.com/office/drawing/2014/main" id="{70E69086-AE3A-2299-ADA9-B4AA8B0E20DF}"/>
              </a:ext>
            </a:extLst>
          </p:cNvPr>
          <p:cNvSpPr/>
          <p:nvPr/>
        </p:nvSpPr>
        <p:spPr>
          <a:xfrm>
            <a:off x="7136300" y="4799971"/>
            <a:ext cx="2122714" cy="1453239"/>
          </a:xfrm>
          <a:prstGeom prst="borderCallout2">
            <a:avLst>
              <a:gd name="adj1" fmla="val -352"/>
              <a:gd name="adj2" fmla="val 1255"/>
              <a:gd name="adj3" fmla="val -7968"/>
              <a:gd name="adj4" fmla="val 71730"/>
              <a:gd name="adj5" fmla="val -77083"/>
              <a:gd name="adj6" fmla="val 565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External users</a:t>
            </a:r>
          </a:p>
          <a:p>
            <a:pPr algn="ctr"/>
            <a:r>
              <a:rPr lang="en-GB" sz="2000" dirty="0"/>
              <a:t>BTF1 and BTF2</a:t>
            </a:r>
          </a:p>
        </p:txBody>
      </p:sp>
      <p:sp>
        <p:nvSpPr>
          <p:cNvPr id="84" name="Callout: linea piegata 15">
            <a:extLst>
              <a:ext uri="{FF2B5EF4-FFF2-40B4-BE49-F238E27FC236}">
                <a16:creationId xmlns:a16="http://schemas.microsoft.com/office/drawing/2014/main" id="{A208C464-5D15-1C62-8819-CA022896AF0B}"/>
              </a:ext>
            </a:extLst>
          </p:cNvPr>
          <p:cNvSpPr/>
          <p:nvPr/>
        </p:nvSpPr>
        <p:spPr>
          <a:xfrm>
            <a:off x="9453451" y="4799972"/>
            <a:ext cx="2122714" cy="1453239"/>
          </a:xfrm>
          <a:prstGeom prst="borderCallout2">
            <a:avLst>
              <a:gd name="adj1" fmla="val -352"/>
              <a:gd name="adj2" fmla="val 1255"/>
              <a:gd name="adj3" fmla="val -7968"/>
              <a:gd name="adj4" fmla="val 71730"/>
              <a:gd name="adj5" fmla="val -71741"/>
              <a:gd name="adj6" fmla="val 58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External users</a:t>
            </a:r>
          </a:p>
          <a:p>
            <a:pPr algn="ctr"/>
            <a:r>
              <a:rPr lang="en-GB" sz="2000" dirty="0"/>
              <a:t>BTF1 and BTF2</a:t>
            </a:r>
          </a:p>
        </p:txBody>
      </p:sp>
      <p:sp>
        <p:nvSpPr>
          <p:cNvPr id="85" name="Callout: linea piegata 15">
            <a:extLst>
              <a:ext uri="{FF2B5EF4-FFF2-40B4-BE49-F238E27FC236}">
                <a16:creationId xmlns:a16="http://schemas.microsoft.com/office/drawing/2014/main" id="{468BC564-A256-94B4-A2BD-ED169E174778}"/>
              </a:ext>
            </a:extLst>
          </p:cNvPr>
          <p:cNvSpPr/>
          <p:nvPr/>
        </p:nvSpPr>
        <p:spPr>
          <a:xfrm>
            <a:off x="4985105" y="4791704"/>
            <a:ext cx="2122714" cy="1453239"/>
          </a:xfrm>
          <a:prstGeom prst="borderCallout2">
            <a:avLst>
              <a:gd name="adj1" fmla="val -352"/>
              <a:gd name="adj2" fmla="val 1255"/>
              <a:gd name="adj3" fmla="val -7968"/>
              <a:gd name="adj4" fmla="val 71730"/>
              <a:gd name="adj5" fmla="val -78271"/>
              <a:gd name="adj6" fmla="val 47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Decided in Oct22 to permit DAFNE ops</a:t>
            </a:r>
          </a:p>
        </p:txBody>
      </p:sp>
      <p:sp>
        <p:nvSpPr>
          <p:cNvPr id="89" name="CasellaDiTesto 34">
            <a:extLst>
              <a:ext uri="{FF2B5EF4-FFF2-40B4-BE49-F238E27FC236}">
                <a16:creationId xmlns:a16="http://schemas.microsoft.com/office/drawing/2014/main" id="{03D5A2E9-4AF1-C9BD-DB3A-CE831178CC4A}"/>
              </a:ext>
            </a:extLst>
          </p:cNvPr>
          <p:cNvSpPr txBox="1"/>
          <p:nvPr/>
        </p:nvSpPr>
        <p:spPr>
          <a:xfrm>
            <a:off x="9876702" y="2235719"/>
            <a:ext cx="827962"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19 Sep</a:t>
            </a:r>
          </a:p>
        </p:txBody>
      </p:sp>
      <p:cxnSp>
        <p:nvCxnSpPr>
          <p:cNvPr id="90" name="Connettore 2 36">
            <a:extLst>
              <a:ext uri="{FF2B5EF4-FFF2-40B4-BE49-F238E27FC236}">
                <a16:creationId xmlns:a16="http://schemas.microsoft.com/office/drawing/2014/main" id="{D601D34B-9E1C-85C3-867E-831FB44362DB}"/>
              </a:ext>
            </a:extLst>
          </p:cNvPr>
          <p:cNvCxnSpPr>
            <a:cxnSpLocks/>
            <a:stCxn id="89" idx="1"/>
            <a:endCxn id="78" idx="1"/>
          </p:cNvCxnSpPr>
          <p:nvPr/>
        </p:nvCxnSpPr>
        <p:spPr>
          <a:xfrm flipH="1">
            <a:off x="9853698" y="2420385"/>
            <a:ext cx="23004"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CasellaDiTesto 34">
            <a:extLst>
              <a:ext uri="{FF2B5EF4-FFF2-40B4-BE49-F238E27FC236}">
                <a16:creationId xmlns:a16="http://schemas.microsoft.com/office/drawing/2014/main" id="{D494D6B5-DB11-2808-B7AF-02A55894D193}"/>
              </a:ext>
            </a:extLst>
          </p:cNvPr>
          <p:cNvSpPr txBox="1"/>
          <p:nvPr/>
        </p:nvSpPr>
        <p:spPr>
          <a:xfrm>
            <a:off x="8910620" y="2242127"/>
            <a:ext cx="804195"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28 Jul</a:t>
            </a:r>
          </a:p>
        </p:txBody>
      </p:sp>
      <p:cxnSp>
        <p:nvCxnSpPr>
          <p:cNvPr id="93" name="Connettore 2 36">
            <a:extLst>
              <a:ext uri="{FF2B5EF4-FFF2-40B4-BE49-F238E27FC236}">
                <a16:creationId xmlns:a16="http://schemas.microsoft.com/office/drawing/2014/main" id="{580CBCB4-089B-EE7E-8F64-3F10C66C5605}"/>
              </a:ext>
            </a:extLst>
          </p:cNvPr>
          <p:cNvCxnSpPr>
            <a:cxnSpLocks/>
            <a:stCxn id="92" idx="3"/>
          </p:cNvCxnSpPr>
          <p:nvPr/>
        </p:nvCxnSpPr>
        <p:spPr>
          <a:xfrm>
            <a:off x="9714815" y="2426793"/>
            <a:ext cx="0"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5" name="CasellaDiTesto 34">
            <a:extLst>
              <a:ext uri="{FF2B5EF4-FFF2-40B4-BE49-F238E27FC236}">
                <a16:creationId xmlns:a16="http://schemas.microsoft.com/office/drawing/2014/main" id="{092E3016-C629-152B-1C51-59E6C1E98EFE}"/>
              </a:ext>
            </a:extLst>
          </p:cNvPr>
          <p:cNvSpPr txBox="1"/>
          <p:nvPr/>
        </p:nvSpPr>
        <p:spPr>
          <a:xfrm>
            <a:off x="11018563" y="2242127"/>
            <a:ext cx="875928"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dirty="0"/>
              <a:t>1</a:t>
            </a:r>
            <a:r>
              <a:rPr lang="en-GB" dirty="0"/>
              <a:t>8 Dec</a:t>
            </a:r>
          </a:p>
        </p:txBody>
      </p:sp>
      <p:cxnSp>
        <p:nvCxnSpPr>
          <p:cNvPr id="96" name="Connettore 2 36">
            <a:extLst>
              <a:ext uri="{FF2B5EF4-FFF2-40B4-BE49-F238E27FC236}">
                <a16:creationId xmlns:a16="http://schemas.microsoft.com/office/drawing/2014/main" id="{EF608F8C-4DB7-F688-520F-6B890619E22F}"/>
              </a:ext>
            </a:extLst>
          </p:cNvPr>
          <p:cNvCxnSpPr>
            <a:cxnSpLocks/>
            <a:stCxn id="95" idx="3"/>
          </p:cNvCxnSpPr>
          <p:nvPr/>
        </p:nvCxnSpPr>
        <p:spPr>
          <a:xfrm>
            <a:off x="11894491" y="2426793"/>
            <a:ext cx="0"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064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A59CAF54-5D6A-4402-84A8-66ABC74C3148}"/>
              </a:ext>
            </a:extLst>
          </p:cNvPr>
          <p:cNvSpPr>
            <a:spLocks noGrp="1"/>
          </p:cNvSpPr>
          <p:nvPr>
            <p:ph type="ctrTitle"/>
          </p:nvPr>
        </p:nvSpPr>
        <p:spPr>
          <a:xfrm>
            <a:off x="890338" y="640080"/>
            <a:ext cx="3734014" cy="3566160"/>
          </a:xfrm>
        </p:spPr>
        <p:txBody>
          <a:bodyPr anchor="b">
            <a:normAutofit/>
          </a:bodyPr>
          <a:lstStyle/>
          <a:p>
            <a:pPr algn="l"/>
            <a:r>
              <a:rPr lang="it-IT" sz="5400" b="1" dirty="0"/>
              <a:t>BTF USERS</a:t>
            </a:r>
            <a:endParaRPr lang="en-GB" sz="5400" b="1" dirty="0"/>
          </a:p>
        </p:txBody>
      </p:sp>
      <p:sp>
        <p:nvSpPr>
          <p:cNvPr id="105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341F0105-17E6-48D2-947D-D40294BE66BA}"/>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0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2">
            <a:extLst>
              <a:ext uri="{FF2B5EF4-FFF2-40B4-BE49-F238E27FC236}">
                <a16:creationId xmlns:a16="http://schemas.microsoft.com/office/drawing/2014/main" id="{BDC4C7DA-08C9-4703-9FD3-7ED59378B729}"/>
              </a:ext>
            </a:extLst>
          </p:cNvPr>
          <p:cNvGrpSpPr/>
          <p:nvPr/>
        </p:nvGrpSpPr>
        <p:grpSpPr>
          <a:xfrm>
            <a:off x="4" y="0"/>
            <a:ext cx="7942994" cy="947451"/>
            <a:chOff x="0" y="3099"/>
            <a:chExt cx="4412192" cy="947451"/>
          </a:xfrm>
        </p:grpSpPr>
        <p:sp>
          <p:nvSpPr>
            <p:cNvPr id="3" name="Titolo 1">
              <a:extLst>
                <a:ext uri="{FF2B5EF4-FFF2-40B4-BE49-F238E27FC236}">
                  <a16:creationId xmlns:a16="http://schemas.microsoft.com/office/drawing/2014/main" id="{611D47DF-A79B-4E00-A2F8-A552B678CDC6}"/>
                </a:ext>
              </a:extLst>
            </p:cNvPr>
            <p:cNvSpPr txBox="1">
              <a:spLocks/>
            </p:cNvSpPr>
            <p:nvPr/>
          </p:nvSpPr>
          <p:spPr>
            <a:xfrm>
              <a:off x="0" y="3099"/>
              <a:ext cx="4412192"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dirty="0">
                  <a:latin typeface="Stencil" panose="040409050D0802020404" pitchFamily="82" charset="0"/>
                  <a:cs typeface="Ayuthaya" pitchFamily="2" charset="-34"/>
                </a:rPr>
                <a:t>2021/2022 BTF USERS</a:t>
              </a:r>
            </a:p>
          </p:txBody>
        </p:sp>
        <p:pic>
          <p:nvPicPr>
            <p:cNvPr id="4" name="Picture 2" descr="http://www.lnf.infn.it/logo/logo_infn_lnf_2_esteso_white.png">
              <a:extLst>
                <a:ext uri="{FF2B5EF4-FFF2-40B4-BE49-F238E27FC236}">
                  <a16:creationId xmlns:a16="http://schemas.microsoft.com/office/drawing/2014/main" id="{86F5F898-8752-44EF-9DA9-CA9E50F77C7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asellaDiTesto 4">
            <a:extLst>
              <a:ext uri="{FF2B5EF4-FFF2-40B4-BE49-F238E27FC236}">
                <a16:creationId xmlns:a16="http://schemas.microsoft.com/office/drawing/2014/main" id="{569CC295-166C-4698-9D5D-72186F22C6CE}"/>
              </a:ext>
            </a:extLst>
          </p:cNvPr>
          <p:cNvSpPr txBox="1"/>
          <p:nvPr/>
        </p:nvSpPr>
        <p:spPr>
          <a:xfrm>
            <a:off x="454161" y="1876511"/>
            <a:ext cx="5492480" cy="3416320"/>
          </a:xfrm>
          <a:prstGeom prst="rect">
            <a:avLst/>
          </a:prstGeom>
          <a:noFill/>
        </p:spPr>
        <p:txBody>
          <a:bodyPr wrap="square" rtlCol="0">
            <a:spAutoFit/>
          </a:bodyPr>
          <a:lstStyle/>
          <a:p>
            <a:pPr marL="285750" indent="-285750">
              <a:buFont typeface="Arial" panose="020B0604020202020204" pitchFamily="34" charset="0"/>
              <a:buChar char="•"/>
            </a:pPr>
            <a:r>
              <a:rPr lang="it-IT" dirty="0"/>
              <a:t>SHIP</a:t>
            </a:r>
          </a:p>
          <a:p>
            <a:pPr marL="285750" indent="-285750">
              <a:buFont typeface="Arial" panose="020B0604020202020204" pitchFamily="34" charset="0"/>
              <a:buChar char="•"/>
            </a:pPr>
            <a:r>
              <a:rPr lang="it-IT" dirty="0"/>
              <a:t>CRILIN-KLEVER</a:t>
            </a:r>
          </a:p>
          <a:p>
            <a:pPr marL="285750" indent="-285750">
              <a:buFont typeface="Arial" panose="020B0604020202020204" pitchFamily="34" charset="0"/>
              <a:buChar char="•"/>
            </a:pPr>
            <a:r>
              <a:rPr lang="it-IT" dirty="0"/>
              <a:t>ERAD </a:t>
            </a:r>
            <a:r>
              <a:rPr lang="it-IT" dirty="0" err="1"/>
              <a:t>Run</a:t>
            </a:r>
            <a:r>
              <a:rPr lang="it-IT" dirty="0"/>
              <a:t> 1</a:t>
            </a:r>
          </a:p>
          <a:p>
            <a:pPr marL="285750" indent="-285750">
              <a:buFont typeface="Arial" panose="020B0604020202020204" pitchFamily="34" charset="0"/>
              <a:buChar char="•"/>
            </a:pPr>
            <a:r>
              <a:rPr lang="it-IT" dirty="0"/>
              <a:t>SPARC-ULENS (</a:t>
            </a:r>
            <a:r>
              <a:rPr lang="it-IT" dirty="0" err="1"/>
              <a:t>optics</a:t>
            </a:r>
            <a:r>
              <a:rPr lang="it-IT" dirty="0"/>
              <a:t> lines, </a:t>
            </a:r>
            <a:r>
              <a:rPr lang="it-IT" dirty="0" err="1"/>
              <a:t>change</a:t>
            </a:r>
            <a:r>
              <a:rPr lang="it-IT" dirty="0"/>
              <a:t> vacuum layout)</a:t>
            </a:r>
          </a:p>
          <a:p>
            <a:pPr marL="285750" indent="-285750">
              <a:buFont typeface="Arial" panose="020B0604020202020204" pitchFamily="34" charset="0"/>
              <a:buChar char="•"/>
            </a:pPr>
            <a:r>
              <a:rPr lang="it-IT" dirty="0"/>
              <a:t>PADME for SAC </a:t>
            </a:r>
            <a:r>
              <a:rPr lang="it-IT" dirty="0" err="1"/>
              <a:t>calibration</a:t>
            </a:r>
            <a:r>
              <a:rPr lang="it-IT" dirty="0"/>
              <a:t> (</a:t>
            </a:r>
            <a:r>
              <a:rPr lang="it-IT" dirty="0" err="1"/>
              <a:t>change</a:t>
            </a:r>
            <a:r>
              <a:rPr lang="it-IT" dirty="0"/>
              <a:t> vacuum layout)</a:t>
            </a:r>
          </a:p>
          <a:p>
            <a:pPr marL="285750" indent="-285750">
              <a:buFont typeface="Arial" panose="020B0604020202020204" pitchFamily="34" charset="0"/>
              <a:buChar char="•"/>
            </a:pPr>
            <a:r>
              <a:rPr lang="it-IT" dirty="0"/>
              <a:t>PADME for TPX3</a:t>
            </a:r>
          </a:p>
          <a:p>
            <a:pPr marL="285750" indent="-285750">
              <a:buFont typeface="Arial" panose="020B0604020202020204" pitchFamily="34" charset="0"/>
              <a:buChar char="•"/>
            </a:pPr>
            <a:r>
              <a:rPr lang="it-IT" dirty="0"/>
              <a:t>PEROV</a:t>
            </a:r>
          </a:p>
          <a:p>
            <a:pPr marL="285750" indent="-285750">
              <a:buFont typeface="Arial" panose="020B0604020202020204" pitchFamily="34" charset="0"/>
              <a:buChar char="•"/>
            </a:pPr>
            <a:r>
              <a:rPr lang="it-IT" dirty="0"/>
              <a:t>BTF detectors </a:t>
            </a:r>
            <a:r>
              <a:rPr lang="it-IT" dirty="0" err="1"/>
              <a:t>calibration</a:t>
            </a:r>
            <a:r>
              <a:rPr lang="it-IT" dirty="0"/>
              <a:t> (some time for </a:t>
            </a:r>
            <a:r>
              <a:rPr lang="it-IT" dirty="0" err="1"/>
              <a:t>us</a:t>
            </a:r>
            <a:r>
              <a:rPr lang="it-IT" dirty="0"/>
              <a:t>)</a:t>
            </a:r>
          </a:p>
          <a:p>
            <a:pPr marL="285750" indent="-285750">
              <a:buFont typeface="Arial" panose="020B0604020202020204" pitchFamily="34" charset="0"/>
              <a:buChar char="•"/>
            </a:pPr>
            <a:r>
              <a:rPr lang="it-IT" dirty="0"/>
              <a:t>ERAD </a:t>
            </a:r>
            <a:r>
              <a:rPr lang="it-IT" dirty="0" err="1"/>
              <a:t>Run</a:t>
            </a:r>
            <a:r>
              <a:rPr lang="it-IT" dirty="0"/>
              <a:t> 2</a:t>
            </a:r>
          </a:p>
          <a:p>
            <a:pPr marL="285750" indent="-285750">
              <a:buFont typeface="Arial" panose="020B0604020202020204" pitchFamily="34" charset="0"/>
              <a:buChar char="•"/>
            </a:pPr>
            <a:r>
              <a:rPr lang="it-IT" dirty="0"/>
              <a:t>FISMEL_TLD</a:t>
            </a:r>
          </a:p>
          <a:p>
            <a:pPr marL="285750" indent="-285750">
              <a:buFont typeface="Arial" panose="020B0604020202020204" pitchFamily="34" charset="0"/>
              <a:buChar char="•"/>
            </a:pPr>
            <a:r>
              <a:rPr lang="it-IT" dirty="0" err="1"/>
              <a:t>AirBPM</a:t>
            </a:r>
            <a:endParaRPr lang="it-IT" dirty="0"/>
          </a:p>
          <a:p>
            <a:pPr marL="285750" indent="-285750">
              <a:buFont typeface="Arial" panose="020B0604020202020204" pitchFamily="34" charset="0"/>
              <a:buChar char="•"/>
            </a:pPr>
            <a:r>
              <a:rPr lang="it-IT" dirty="0"/>
              <a:t>LUXE Target</a:t>
            </a:r>
          </a:p>
        </p:txBody>
      </p:sp>
      <p:sp>
        <p:nvSpPr>
          <p:cNvPr id="6" name="CasellaDiTesto 5">
            <a:extLst>
              <a:ext uri="{FF2B5EF4-FFF2-40B4-BE49-F238E27FC236}">
                <a16:creationId xmlns:a16="http://schemas.microsoft.com/office/drawing/2014/main" id="{24C8FA69-80B4-42B3-8F09-68A167C8BEBD}"/>
              </a:ext>
            </a:extLst>
          </p:cNvPr>
          <p:cNvSpPr txBox="1"/>
          <p:nvPr/>
        </p:nvSpPr>
        <p:spPr>
          <a:xfrm>
            <a:off x="7347925" y="1941619"/>
            <a:ext cx="4589253" cy="3139321"/>
          </a:xfrm>
          <a:prstGeom prst="rect">
            <a:avLst/>
          </a:prstGeom>
          <a:noFill/>
        </p:spPr>
        <p:txBody>
          <a:bodyPr wrap="square" rtlCol="0">
            <a:spAutoFit/>
          </a:bodyPr>
          <a:lstStyle/>
          <a:p>
            <a:pPr marL="285750" indent="-285750">
              <a:buFont typeface="Arial" panose="020B0604020202020204" pitchFamily="34" charset="0"/>
              <a:buChar char="•"/>
            </a:pPr>
            <a:r>
              <a:rPr lang="it-IT"/>
              <a:t>FOOT-LNF </a:t>
            </a:r>
          </a:p>
          <a:p>
            <a:pPr marL="285750" indent="-285750">
              <a:buFont typeface="Arial" panose="020B0604020202020204" pitchFamily="34" charset="0"/>
              <a:buChar char="•"/>
            </a:pPr>
            <a:r>
              <a:rPr lang="it-IT"/>
              <a:t>PEROV</a:t>
            </a:r>
          </a:p>
          <a:p>
            <a:pPr marL="285750" indent="-285750">
              <a:buFont typeface="Arial" panose="020B0604020202020204" pitchFamily="34" charset="0"/>
              <a:buChar char="•"/>
            </a:pPr>
            <a:r>
              <a:rPr lang="it-IT"/>
              <a:t>FOOT-SCINTI</a:t>
            </a:r>
          </a:p>
          <a:p>
            <a:pPr marL="285750" indent="-285750">
              <a:buFont typeface="Arial" panose="020B0604020202020204" pitchFamily="34" charset="0"/>
              <a:buChar char="•"/>
            </a:pPr>
            <a:r>
              <a:rPr lang="it-IT"/>
              <a:t>SHERPA</a:t>
            </a:r>
          </a:p>
          <a:p>
            <a:pPr marL="285750" indent="-285750">
              <a:buFont typeface="Arial" panose="020B0604020202020204" pitchFamily="34" charset="0"/>
              <a:buChar char="•"/>
            </a:pPr>
            <a:r>
              <a:rPr lang="it-IT"/>
              <a:t>LIMADOU</a:t>
            </a:r>
          </a:p>
          <a:p>
            <a:pPr marL="285750" indent="-285750">
              <a:buFont typeface="Arial" panose="020B0604020202020204" pitchFamily="34" charset="0"/>
              <a:buChar char="•"/>
            </a:pPr>
            <a:r>
              <a:rPr lang="it-IT"/>
              <a:t>HERD</a:t>
            </a:r>
          </a:p>
          <a:p>
            <a:pPr marL="285750" indent="-285750">
              <a:buFont typeface="Arial" panose="020B0604020202020204" pitchFamily="34" charset="0"/>
              <a:buChar char="•"/>
            </a:pPr>
            <a:r>
              <a:rPr lang="it-IT"/>
              <a:t>ERAD</a:t>
            </a:r>
          </a:p>
          <a:p>
            <a:pPr marL="285750" indent="-285750">
              <a:buFont typeface="Arial" panose="020B0604020202020204" pitchFamily="34" charset="0"/>
              <a:buChar char="•"/>
            </a:pPr>
            <a:r>
              <a:rPr lang="it-IT"/>
              <a:t>FISMEL_SIM&amp;ACTLD</a:t>
            </a:r>
          </a:p>
          <a:p>
            <a:pPr marL="285750" indent="-285750">
              <a:buFont typeface="Arial" panose="020B0604020202020204" pitchFamily="34" charset="0"/>
              <a:buChar char="•"/>
            </a:pPr>
            <a:r>
              <a:rPr lang="it-IT"/>
              <a:t>SPARC-ULENS </a:t>
            </a:r>
          </a:p>
          <a:p>
            <a:pPr marL="285750" indent="-285750">
              <a:buFont typeface="Arial" panose="020B0604020202020204" pitchFamily="34" charset="0"/>
              <a:buChar char="•"/>
            </a:pPr>
            <a:r>
              <a:rPr lang="it-IT"/>
              <a:t>PADME </a:t>
            </a:r>
            <a:r>
              <a:rPr lang="it-IT" err="1"/>
              <a:t>etagger</a:t>
            </a:r>
            <a:endParaRPr lang="it-IT"/>
          </a:p>
          <a:p>
            <a:pPr marL="285750" indent="-285750">
              <a:buFont typeface="Arial" panose="020B0604020202020204" pitchFamily="34" charset="0"/>
              <a:buChar char="•"/>
            </a:pPr>
            <a:r>
              <a:rPr lang="it-IT"/>
              <a:t>PADME trials with </a:t>
            </a:r>
            <a:r>
              <a:rPr lang="it-IT" err="1"/>
              <a:t>secondary</a:t>
            </a:r>
            <a:r>
              <a:rPr lang="it-IT"/>
              <a:t> </a:t>
            </a:r>
            <a:r>
              <a:rPr lang="it-IT" err="1"/>
              <a:t>beam</a:t>
            </a:r>
            <a:endParaRPr lang="it-IT"/>
          </a:p>
        </p:txBody>
      </p:sp>
      <p:sp>
        <p:nvSpPr>
          <p:cNvPr id="7" name="Segnaposto data 6">
            <a:extLst>
              <a:ext uri="{FF2B5EF4-FFF2-40B4-BE49-F238E27FC236}">
                <a16:creationId xmlns:a16="http://schemas.microsoft.com/office/drawing/2014/main" id="{24735FB1-06E5-4020-93EA-3531C43F4EF6}"/>
              </a:ext>
            </a:extLst>
          </p:cNvPr>
          <p:cNvSpPr>
            <a:spLocks noGrp="1"/>
          </p:cNvSpPr>
          <p:nvPr>
            <p:ph type="dt" sz="half" idx="10"/>
          </p:nvPr>
        </p:nvSpPr>
        <p:spPr/>
        <p:txBody>
          <a:bodyPr/>
          <a:lstStyle/>
          <a:p>
            <a:r>
              <a:rPr lang="en-GB"/>
              <a:t>14/11/2022</a:t>
            </a:r>
          </a:p>
        </p:txBody>
      </p:sp>
      <p:sp>
        <p:nvSpPr>
          <p:cNvPr id="8" name="Segnaposto piè di pagina 7">
            <a:extLst>
              <a:ext uri="{FF2B5EF4-FFF2-40B4-BE49-F238E27FC236}">
                <a16:creationId xmlns:a16="http://schemas.microsoft.com/office/drawing/2014/main" id="{2096368D-0C4A-4632-A375-CFDDCCE1D31B}"/>
              </a:ext>
            </a:extLst>
          </p:cNvPr>
          <p:cNvSpPr>
            <a:spLocks noGrp="1"/>
          </p:cNvSpPr>
          <p:nvPr>
            <p:ph type="ftr" sz="quarter" idx="11"/>
          </p:nvPr>
        </p:nvSpPr>
        <p:spPr/>
        <p:txBody>
          <a:bodyPr/>
          <a:lstStyle/>
          <a:p>
            <a:r>
              <a:rPr lang="en-GB"/>
              <a:t>LNF - SC 64</a:t>
            </a:r>
          </a:p>
        </p:txBody>
      </p:sp>
      <p:sp>
        <p:nvSpPr>
          <p:cNvPr id="9" name="Segnaposto numero diapositiva 8">
            <a:extLst>
              <a:ext uri="{FF2B5EF4-FFF2-40B4-BE49-F238E27FC236}">
                <a16:creationId xmlns:a16="http://schemas.microsoft.com/office/drawing/2014/main" id="{AA381D1B-04A9-4569-82C6-48001BC614CA}"/>
              </a:ext>
            </a:extLst>
          </p:cNvPr>
          <p:cNvSpPr>
            <a:spLocks noGrp="1"/>
          </p:cNvSpPr>
          <p:nvPr>
            <p:ph type="sldNum" sz="quarter" idx="12"/>
          </p:nvPr>
        </p:nvSpPr>
        <p:spPr/>
        <p:txBody>
          <a:bodyPr/>
          <a:lstStyle/>
          <a:p>
            <a:fld id="{17E1829A-474D-4AF3-B688-4D150D8E04B4}" type="slidenum">
              <a:rPr lang="en-GB" smtClean="0"/>
              <a:t>15</a:t>
            </a:fld>
            <a:endParaRPr lang="en-GB"/>
          </a:p>
        </p:txBody>
      </p:sp>
      <p:sp>
        <p:nvSpPr>
          <p:cNvPr id="10" name="CasellaDiTesto 9">
            <a:extLst>
              <a:ext uri="{FF2B5EF4-FFF2-40B4-BE49-F238E27FC236}">
                <a16:creationId xmlns:a16="http://schemas.microsoft.com/office/drawing/2014/main" id="{B91D23CE-6FED-4873-8829-FB7766420FCA}"/>
              </a:ext>
            </a:extLst>
          </p:cNvPr>
          <p:cNvSpPr txBox="1"/>
          <p:nvPr/>
        </p:nvSpPr>
        <p:spPr>
          <a:xfrm>
            <a:off x="245528" y="1109599"/>
            <a:ext cx="5354796" cy="70788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a:t>DONE (2021- </a:t>
            </a:r>
            <a:r>
              <a:rPr lang="it-IT" sz="4000" err="1"/>
              <a:t>Early</a:t>
            </a:r>
            <a:r>
              <a:rPr lang="it-IT" sz="4000"/>
              <a:t> 2022)</a:t>
            </a:r>
            <a:endParaRPr lang="en-GB"/>
          </a:p>
        </p:txBody>
      </p:sp>
      <p:sp>
        <p:nvSpPr>
          <p:cNvPr id="11" name="CasellaDiTesto 10">
            <a:extLst>
              <a:ext uri="{FF2B5EF4-FFF2-40B4-BE49-F238E27FC236}">
                <a16:creationId xmlns:a16="http://schemas.microsoft.com/office/drawing/2014/main" id="{109AEBE1-C6B7-4190-9C82-5E1135DA6361}"/>
              </a:ext>
            </a:extLst>
          </p:cNvPr>
          <p:cNvSpPr txBox="1"/>
          <p:nvPr/>
        </p:nvSpPr>
        <p:spPr>
          <a:xfrm>
            <a:off x="6245359" y="1090592"/>
            <a:ext cx="5859836" cy="70788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a:t>2022 </a:t>
            </a:r>
            <a:r>
              <a:rPr lang="it-IT" sz="4000" err="1"/>
              <a:t>Summer</a:t>
            </a:r>
            <a:r>
              <a:rPr lang="it-IT" sz="4000"/>
              <a:t> TO BE DONE</a:t>
            </a:r>
            <a:endParaRPr lang="en-GB"/>
          </a:p>
        </p:txBody>
      </p:sp>
      <p:sp>
        <p:nvSpPr>
          <p:cNvPr id="12" name="Freccia in giù 11">
            <a:extLst>
              <a:ext uri="{FF2B5EF4-FFF2-40B4-BE49-F238E27FC236}">
                <a16:creationId xmlns:a16="http://schemas.microsoft.com/office/drawing/2014/main" id="{C7C54EB7-E7F3-4DFC-96A0-DFBEE956E6D3}"/>
              </a:ext>
            </a:extLst>
          </p:cNvPr>
          <p:cNvSpPr/>
          <p:nvPr/>
        </p:nvSpPr>
        <p:spPr>
          <a:xfrm>
            <a:off x="5524493" y="1109076"/>
            <a:ext cx="863736" cy="3770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Grafico 12">
            <a:extLst>
              <a:ext uri="{FF2B5EF4-FFF2-40B4-BE49-F238E27FC236}">
                <a16:creationId xmlns:a16="http://schemas.microsoft.com/office/drawing/2014/main" id="{46F7F665-0B66-4637-8D8A-1A2A60EEA967}"/>
              </a:ext>
            </a:extLst>
          </p:cNvPr>
          <p:cNvGraphicFramePr>
            <a:graphicFrameLocks/>
          </p:cNvGraphicFramePr>
          <p:nvPr>
            <p:extLst>
              <p:ext uri="{D42A27DB-BD31-4B8C-83A1-F6EECF244321}">
                <p14:modId xmlns:p14="http://schemas.microsoft.com/office/powerpoint/2010/main" val="2163661364"/>
              </p:ext>
            </p:extLst>
          </p:nvPr>
        </p:nvGraphicFramePr>
        <p:xfrm>
          <a:off x="4191000" y="4559188"/>
          <a:ext cx="3333750" cy="2105025"/>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a:extLst>
              <a:ext uri="{FF2B5EF4-FFF2-40B4-BE49-F238E27FC236}">
                <a16:creationId xmlns:a16="http://schemas.microsoft.com/office/drawing/2014/main" id="{05C40EBF-643D-FF28-18A4-87384B3CA5C7}"/>
              </a:ext>
            </a:extLst>
          </p:cNvPr>
          <p:cNvCxnSpPr/>
          <p:nvPr/>
        </p:nvCxnSpPr>
        <p:spPr>
          <a:xfrm>
            <a:off x="9092411" y="963287"/>
            <a:ext cx="3355676" cy="10797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2" name="Ink 31">
                <a:extLst>
                  <a:ext uri="{FF2B5EF4-FFF2-40B4-BE49-F238E27FC236}">
                    <a16:creationId xmlns:a16="http://schemas.microsoft.com/office/drawing/2014/main" id="{D438248A-B8EB-9AD8-2D1D-EBAED37097F2}"/>
                  </a:ext>
                </a:extLst>
              </p14:cNvPr>
              <p14:cNvContentPartPr/>
              <p14:nvPr/>
            </p14:nvContentPartPr>
            <p14:xfrm>
              <a:off x="9558129" y="5917537"/>
              <a:ext cx="360" cy="360"/>
            </p14:xfrm>
          </p:contentPart>
        </mc:Choice>
        <mc:Fallback xmlns="">
          <p:pic>
            <p:nvPicPr>
              <p:cNvPr id="32" name="Ink 31">
                <a:extLst>
                  <a:ext uri="{FF2B5EF4-FFF2-40B4-BE49-F238E27FC236}">
                    <a16:creationId xmlns:a16="http://schemas.microsoft.com/office/drawing/2014/main" id="{D438248A-B8EB-9AD8-2D1D-EBAED37097F2}"/>
                  </a:ext>
                </a:extLst>
              </p:cNvPr>
              <p:cNvPicPr/>
              <p:nvPr/>
            </p:nvPicPr>
            <p:blipFill>
              <a:blip r:embed="rId5"/>
              <a:stretch>
                <a:fillRect/>
              </a:stretch>
            </p:blipFill>
            <p:spPr>
              <a:xfrm>
                <a:off x="9495129" y="5539537"/>
                <a:ext cx="126000" cy="75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8" name="Ink 47">
                <a:extLst>
                  <a:ext uri="{FF2B5EF4-FFF2-40B4-BE49-F238E27FC236}">
                    <a16:creationId xmlns:a16="http://schemas.microsoft.com/office/drawing/2014/main" id="{6712A57D-D78E-3358-4B9B-E8601D096CF5}"/>
                  </a:ext>
                </a:extLst>
              </p14:cNvPr>
              <p14:cNvContentPartPr/>
              <p14:nvPr/>
            </p14:nvContentPartPr>
            <p14:xfrm>
              <a:off x="9049089" y="5814217"/>
              <a:ext cx="360" cy="360"/>
            </p14:xfrm>
          </p:contentPart>
        </mc:Choice>
        <mc:Fallback xmlns="">
          <p:pic>
            <p:nvPicPr>
              <p:cNvPr id="48" name="Ink 47">
                <a:extLst>
                  <a:ext uri="{FF2B5EF4-FFF2-40B4-BE49-F238E27FC236}">
                    <a16:creationId xmlns:a16="http://schemas.microsoft.com/office/drawing/2014/main" id="{6712A57D-D78E-3358-4B9B-E8601D096CF5}"/>
                  </a:ext>
                </a:extLst>
              </p:cNvPr>
              <p:cNvPicPr/>
              <p:nvPr/>
            </p:nvPicPr>
            <p:blipFill>
              <a:blip r:embed="rId7"/>
              <a:stretch>
                <a:fillRect/>
              </a:stretch>
            </p:blipFill>
            <p:spPr>
              <a:xfrm>
                <a:off x="9040089" y="5805217"/>
                <a:ext cx="18000" cy="18000"/>
              </a:xfrm>
              <a:prstGeom prst="rect">
                <a:avLst/>
              </a:prstGeom>
            </p:spPr>
          </p:pic>
        </mc:Fallback>
      </mc:AlternateContent>
      <p:grpSp>
        <p:nvGrpSpPr>
          <p:cNvPr id="21" name="Group 20">
            <a:extLst>
              <a:ext uri="{FF2B5EF4-FFF2-40B4-BE49-F238E27FC236}">
                <a16:creationId xmlns:a16="http://schemas.microsoft.com/office/drawing/2014/main" id="{935B55CB-0744-E9B2-8260-4FB628082A25}"/>
              </a:ext>
            </a:extLst>
          </p:cNvPr>
          <p:cNvGrpSpPr/>
          <p:nvPr/>
        </p:nvGrpSpPr>
        <p:grpSpPr>
          <a:xfrm>
            <a:off x="8954049" y="1798478"/>
            <a:ext cx="2127960" cy="2005200"/>
            <a:chOff x="8456889" y="2324017"/>
            <a:chExt cx="2127960" cy="2005200"/>
          </a:xfrm>
        </p:grpSpPr>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9B62CEF3-5A9B-35E9-141B-EF4F62266924}"/>
                    </a:ext>
                  </a:extLst>
                </p14:cNvPr>
                <p14:cNvContentPartPr/>
                <p14:nvPr/>
              </p14:nvContentPartPr>
              <p14:xfrm>
                <a:off x="8456889" y="2324017"/>
                <a:ext cx="1447200" cy="999360"/>
              </p14:xfrm>
            </p:contentPart>
          </mc:Choice>
          <mc:Fallback xmlns="">
            <p:pic>
              <p:nvPicPr>
                <p:cNvPr id="14" name="Ink 13">
                  <a:extLst>
                    <a:ext uri="{FF2B5EF4-FFF2-40B4-BE49-F238E27FC236}">
                      <a16:creationId xmlns:a16="http://schemas.microsoft.com/office/drawing/2014/main" id="{9B62CEF3-5A9B-35E9-141B-EF4F62266924}"/>
                    </a:ext>
                  </a:extLst>
                </p:cNvPr>
                <p:cNvPicPr/>
                <p:nvPr/>
              </p:nvPicPr>
              <p:blipFill>
                <a:blip r:embed="rId9"/>
                <a:stretch>
                  <a:fillRect/>
                </a:stretch>
              </p:blipFill>
              <p:spPr>
                <a:xfrm>
                  <a:off x="8418729" y="2285857"/>
                  <a:ext cx="1523160" cy="1075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1C2C30CF-09F8-D606-A8EC-6E2899394943}"/>
                    </a:ext>
                  </a:extLst>
                </p14:cNvPr>
                <p14:cNvContentPartPr/>
                <p14:nvPr/>
              </p14:nvContentPartPr>
              <p14:xfrm>
                <a:off x="9064569" y="3388177"/>
                <a:ext cx="456840" cy="416520"/>
              </p14:xfrm>
            </p:contentPart>
          </mc:Choice>
          <mc:Fallback xmlns="">
            <p:pic>
              <p:nvPicPr>
                <p:cNvPr id="16" name="Ink 15">
                  <a:extLst>
                    <a:ext uri="{FF2B5EF4-FFF2-40B4-BE49-F238E27FC236}">
                      <a16:creationId xmlns:a16="http://schemas.microsoft.com/office/drawing/2014/main" id="{1C2C30CF-09F8-D606-A8EC-6E2899394943}"/>
                    </a:ext>
                  </a:extLst>
                </p:cNvPr>
                <p:cNvPicPr/>
                <p:nvPr/>
              </p:nvPicPr>
              <p:blipFill>
                <a:blip r:embed="rId11"/>
                <a:stretch>
                  <a:fillRect/>
                </a:stretch>
              </p:blipFill>
              <p:spPr>
                <a:xfrm>
                  <a:off x="9026379" y="3349984"/>
                  <a:ext cx="532860" cy="49254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45D98253-AD8E-D67C-85C7-654D02DD0E3B}"/>
                    </a:ext>
                  </a:extLst>
                </p14:cNvPr>
                <p14:cNvContentPartPr/>
                <p14:nvPr/>
              </p14:nvContentPartPr>
              <p14:xfrm>
                <a:off x="9540849" y="3666457"/>
                <a:ext cx="484200" cy="384120"/>
              </p14:xfrm>
            </p:contentPart>
          </mc:Choice>
          <mc:Fallback xmlns="">
            <p:pic>
              <p:nvPicPr>
                <p:cNvPr id="17" name="Ink 16">
                  <a:extLst>
                    <a:ext uri="{FF2B5EF4-FFF2-40B4-BE49-F238E27FC236}">
                      <a16:creationId xmlns:a16="http://schemas.microsoft.com/office/drawing/2014/main" id="{45D98253-AD8E-D67C-85C7-654D02DD0E3B}"/>
                    </a:ext>
                  </a:extLst>
                </p:cNvPr>
                <p:cNvPicPr/>
                <p:nvPr/>
              </p:nvPicPr>
              <p:blipFill>
                <a:blip r:embed="rId13"/>
                <a:stretch>
                  <a:fillRect/>
                </a:stretch>
              </p:blipFill>
              <p:spPr>
                <a:xfrm>
                  <a:off x="9502717" y="3628297"/>
                  <a:ext cx="560104" cy="460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92B3FDF6-113A-FBDB-53B1-4789333B28F9}"/>
                    </a:ext>
                  </a:extLst>
                </p14:cNvPr>
                <p14:cNvContentPartPr/>
                <p14:nvPr/>
              </p14:nvContentPartPr>
              <p14:xfrm>
                <a:off x="9961329" y="3953737"/>
                <a:ext cx="623520" cy="375480"/>
              </p14:xfrm>
            </p:contentPart>
          </mc:Choice>
          <mc:Fallback xmlns="">
            <p:pic>
              <p:nvPicPr>
                <p:cNvPr id="18" name="Ink 17">
                  <a:extLst>
                    <a:ext uri="{FF2B5EF4-FFF2-40B4-BE49-F238E27FC236}">
                      <a16:creationId xmlns:a16="http://schemas.microsoft.com/office/drawing/2014/main" id="{92B3FDF6-113A-FBDB-53B1-4789333B28F9}"/>
                    </a:ext>
                  </a:extLst>
                </p:cNvPr>
                <p:cNvPicPr/>
                <p:nvPr/>
              </p:nvPicPr>
              <p:blipFill>
                <a:blip r:embed="rId15"/>
                <a:stretch>
                  <a:fillRect/>
                </a:stretch>
              </p:blipFill>
              <p:spPr>
                <a:xfrm>
                  <a:off x="9923169" y="3915577"/>
                  <a:ext cx="699480" cy="451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F268C55F-3750-F6E8-3936-731C2E02C71A}"/>
                    </a:ext>
                  </a:extLst>
                </p14:cNvPr>
                <p14:cNvContentPartPr/>
                <p14:nvPr/>
              </p14:nvContentPartPr>
              <p14:xfrm>
                <a:off x="10049529" y="4096657"/>
                <a:ext cx="187200" cy="63720"/>
              </p14:xfrm>
            </p:contentPart>
          </mc:Choice>
          <mc:Fallback xmlns="">
            <p:pic>
              <p:nvPicPr>
                <p:cNvPr id="20" name="Ink 19">
                  <a:extLst>
                    <a:ext uri="{FF2B5EF4-FFF2-40B4-BE49-F238E27FC236}">
                      <a16:creationId xmlns:a16="http://schemas.microsoft.com/office/drawing/2014/main" id="{F268C55F-3750-F6E8-3936-731C2E02C71A}"/>
                    </a:ext>
                  </a:extLst>
                </p:cNvPr>
                <p:cNvPicPr/>
                <p:nvPr/>
              </p:nvPicPr>
              <p:blipFill>
                <a:blip r:embed="rId17"/>
                <a:stretch>
                  <a:fillRect/>
                </a:stretch>
              </p:blipFill>
              <p:spPr>
                <a:xfrm>
                  <a:off x="10011369" y="4058497"/>
                  <a:ext cx="263160" cy="13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C86FEBAA-2A9D-6DA1-B1E9-5A7C8B1B6AAF}"/>
                  </a:ext>
                </a:extLst>
              </p14:cNvPr>
              <p14:cNvContentPartPr/>
              <p14:nvPr/>
            </p14:nvContentPartPr>
            <p14:xfrm>
              <a:off x="8954049" y="2984617"/>
              <a:ext cx="360" cy="360"/>
            </p14:xfrm>
          </p:contentPart>
        </mc:Choice>
        <mc:Fallback xmlns="">
          <p:pic>
            <p:nvPicPr>
              <p:cNvPr id="22" name="Ink 21">
                <a:extLst>
                  <a:ext uri="{FF2B5EF4-FFF2-40B4-BE49-F238E27FC236}">
                    <a16:creationId xmlns:a16="http://schemas.microsoft.com/office/drawing/2014/main" id="{C86FEBAA-2A9D-6DA1-B1E9-5A7C8B1B6AAF}"/>
                  </a:ext>
                </a:extLst>
              </p:cNvPr>
              <p:cNvPicPr/>
              <p:nvPr/>
            </p:nvPicPr>
            <p:blipFill>
              <a:blip r:embed="rId7"/>
              <a:stretch>
                <a:fillRect/>
              </a:stretch>
            </p:blipFill>
            <p:spPr>
              <a:xfrm>
                <a:off x="8945049" y="2975617"/>
                <a:ext cx="18000" cy="18000"/>
              </a:xfrm>
              <a:prstGeom prst="rect">
                <a:avLst/>
              </a:prstGeom>
            </p:spPr>
          </p:pic>
        </mc:Fallback>
      </mc:AlternateContent>
      <p:grpSp>
        <p:nvGrpSpPr>
          <p:cNvPr id="25" name="Group 24">
            <a:extLst>
              <a:ext uri="{FF2B5EF4-FFF2-40B4-BE49-F238E27FC236}">
                <a16:creationId xmlns:a16="http://schemas.microsoft.com/office/drawing/2014/main" id="{0234710C-C422-0759-E5D7-9EA7A4F197C0}"/>
              </a:ext>
            </a:extLst>
          </p:cNvPr>
          <p:cNvGrpSpPr/>
          <p:nvPr/>
        </p:nvGrpSpPr>
        <p:grpSpPr>
          <a:xfrm>
            <a:off x="8910849" y="2743057"/>
            <a:ext cx="17640" cy="9000"/>
            <a:chOff x="8910849" y="2743057"/>
            <a:chExt cx="17640" cy="9000"/>
          </a:xfrm>
        </p:grpSpPr>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722F4401-F9E1-69D8-3778-EF0BE48FA54B}"/>
                    </a:ext>
                  </a:extLst>
                </p14:cNvPr>
                <p14:cNvContentPartPr/>
                <p14:nvPr/>
              </p14:nvContentPartPr>
              <p14:xfrm>
                <a:off x="8928129" y="2743057"/>
                <a:ext cx="360" cy="360"/>
              </p14:xfrm>
            </p:contentPart>
          </mc:Choice>
          <mc:Fallback xmlns="">
            <p:pic>
              <p:nvPicPr>
                <p:cNvPr id="23" name="Ink 22">
                  <a:extLst>
                    <a:ext uri="{FF2B5EF4-FFF2-40B4-BE49-F238E27FC236}">
                      <a16:creationId xmlns:a16="http://schemas.microsoft.com/office/drawing/2014/main" id="{722F4401-F9E1-69D8-3778-EF0BE48FA54B}"/>
                    </a:ext>
                  </a:extLst>
                </p:cNvPr>
                <p:cNvPicPr/>
                <p:nvPr/>
              </p:nvPicPr>
              <p:blipFill>
                <a:blip r:embed="rId7"/>
                <a:stretch>
                  <a:fillRect/>
                </a:stretch>
              </p:blipFill>
              <p:spPr>
                <a:xfrm>
                  <a:off x="8919129" y="27340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4A725ADC-95B1-19D5-EFF4-0F3EBF84FBAB}"/>
                    </a:ext>
                  </a:extLst>
                </p14:cNvPr>
                <p14:cNvContentPartPr/>
                <p14:nvPr/>
              </p14:nvContentPartPr>
              <p14:xfrm>
                <a:off x="8910849" y="2751697"/>
                <a:ext cx="360" cy="360"/>
              </p14:xfrm>
            </p:contentPart>
          </mc:Choice>
          <mc:Fallback xmlns="">
            <p:pic>
              <p:nvPicPr>
                <p:cNvPr id="24" name="Ink 23">
                  <a:extLst>
                    <a:ext uri="{FF2B5EF4-FFF2-40B4-BE49-F238E27FC236}">
                      <a16:creationId xmlns:a16="http://schemas.microsoft.com/office/drawing/2014/main" id="{4A725ADC-95B1-19D5-EFF4-0F3EBF84FBAB}"/>
                    </a:ext>
                  </a:extLst>
                </p:cNvPr>
                <p:cNvPicPr/>
                <p:nvPr/>
              </p:nvPicPr>
              <p:blipFill>
                <a:blip r:embed="rId7"/>
                <a:stretch>
                  <a:fillRect/>
                </a:stretch>
              </p:blipFill>
              <p:spPr>
                <a:xfrm>
                  <a:off x="8901849" y="2742697"/>
                  <a:ext cx="18000" cy="18000"/>
                </a:xfrm>
                <a:prstGeom prst="rect">
                  <a:avLst/>
                </a:prstGeom>
              </p:spPr>
            </p:pic>
          </mc:Fallback>
        </mc:AlternateContent>
      </p:grpSp>
      <p:pic>
        <p:nvPicPr>
          <p:cNvPr id="19" name="Immagine 5">
            <a:extLst>
              <a:ext uri="{FF2B5EF4-FFF2-40B4-BE49-F238E27FC236}">
                <a16:creationId xmlns:a16="http://schemas.microsoft.com/office/drawing/2014/main" id="{0A4106A1-F31A-35D3-EEFF-9CC9F33D98B1}"/>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1932554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2">
            <a:extLst>
              <a:ext uri="{FF2B5EF4-FFF2-40B4-BE49-F238E27FC236}">
                <a16:creationId xmlns:a16="http://schemas.microsoft.com/office/drawing/2014/main" id="{7710DE24-8910-AAE2-F280-448312D44C94}"/>
              </a:ext>
            </a:extLst>
          </p:cNvPr>
          <p:cNvGrpSpPr/>
          <p:nvPr/>
        </p:nvGrpSpPr>
        <p:grpSpPr>
          <a:xfrm>
            <a:off x="5" y="0"/>
            <a:ext cx="6184419" cy="947451"/>
            <a:chOff x="0" y="3099"/>
            <a:chExt cx="4124134" cy="947451"/>
          </a:xfrm>
        </p:grpSpPr>
        <p:sp>
          <p:nvSpPr>
            <p:cNvPr id="3" name="Titolo 1">
              <a:extLst>
                <a:ext uri="{FF2B5EF4-FFF2-40B4-BE49-F238E27FC236}">
                  <a16:creationId xmlns:a16="http://schemas.microsoft.com/office/drawing/2014/main" id="{E01D9DA5-2CC2-74FC-AAFA-2B2B2F5B30E1}"/>
                </a:ext>
              </a:extLst>
            </p:cNvPr>
            <p:cNvSpPr txBox="1">
              <a:spLocks/>
            </p:cNvSpPr>
            <p:nvPr/>
          </p:nvSpPr>
          <p:spPr>
            <a:xfrm>
              <a:off x="0" y="3099"/>
              <a:ext cx="4124134"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Citing BTF (Some of)</a:t>
              </a:r>
            </a:p>
          </p:txBody>
        </p:sp>
        <p:pic>
          <p:nvPicPr>
            <p:cNvPr id="4" name="Picture 2" descr="http://www.lnf.infn.it/logo/logo_infn_lnf_2_esteso_white.png">
              <a:extLst>
                <a:ext uri="{FF2B5EF4-FFF2-40B4-BE49-F238E27FC236}">
                  <a16:creationId xmlns:a16="http://schemas.microsoft.com/office/drawing/2014/main" id="{BE53E7A1-70EC-6EA7-8F36-2D7ED4658C3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6E97DBA0-864F-B6F4-DEA2-9FB92B2982B7}"/>
              </a:ext>
            </a:extLst>
          </p:cNvPr>
          <p:cNvSpPr txBox="1"/>
          <p:nvPr/>
        </p:nvSpPr>
        <p:spPr>
          <a:xfrm>
            <a:off x="88425" y="1040518"/>
            <a:ext cx="5677376" cy="2031325"/>
          </a:xfrm>
          <a:prstGeom prst="rect">
            <a:avLst/>
          </a:prstGeom>
          <a:noFill/>
        </p:spPr>
        <p:txBody>
          <a:bodyPr wrap="square" rtlCol="0">
            <a:spAutoFit/>
          </a:bodyPr>
          <a:lstStyle/>
          <a:p>
            <a:r>
              <a:rPr lang="en-GB" dirty="0"/>
              <a:t>More than 30 paper citing BTF in 2022, some obviously from PADME collaboration.</a:t>
            </a:r>
          </a:p>
          <a:p>
            <a:endParaRPr lang="en-GB" sz="1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t>6th International Conference Frontiers in Diagnostic Technologies (ICFDT6)</a:t>
            </a:r>
          </a:p>
          <a:p>
            <a:pPr marL="285750" indent="-285750">
              <a:buFont typeface="Arial" panose="020B0604020202020204" pitchFamily="34" charset="0"/>
              <a:buChar char="•"/>
            </a:pPr>
            <a:r>
              <a:rPr lang="en-GB" dirty="0"/>
              <a:t>13th International Particle Accelerator Conference (IPAC’22) </a:t>
            </a:r>
          </a:p>
        </p:txBody>
      </p:sp>
      <p:sp>
        <p:nvSpPr>
          <p:cNvPr id="6" name="CasellaDiTesto 2">
            <a:extLst>
              <a:ext uri="{FF2B5EF4-FFF2-40B4-BE49-F238E27FC236}">
                <a16:creationId xmlns:a16="http://schemas.microsoft.com/office/drawing/2014/main" id="{AFD05B14-8BFA-AEC5-CB5F-C278F1446543}"/>
              </a:ext>
            </a:extLst>
          </p:cNvPr>
          <p:cNvSpPr txBox="1"/>
          <p:nvPr/>
        </p:nvSpPr>
        <p:spPr>
          <a:xfrm>
            <a:off x="6184424" y="1489770"/>
            <a:ext cx="5867400" cy="4832092"/>
          </a:xfrm>
          <a:prstGeom prst="rect">
            <a:avLst/>
          </a:prstGeom>
          <a:noFill/>
        </p:spPr>
        <p:txBody>
          <a:bodyPr wrap="square" numCol="1">
            <a:spAutoFit/>
          </a:bodyPr>
          <a:lstStyle/>
          <a:p>
            <a:pPr algn="l"/>
            <a:r>
              <a:rPr lang="it-IT" sz="1100" dirty="0">
                <a:solidFill>
                  <a:srgbClr val="222222"/>
                </a:solidFill>
                <a:latin typeface="Arial" panose="020B0604020202020204" pitchFamily="34" charset="0"/>
                <a:hlinkClick r:id="rId3">
                  <a:extLst>
                    <a:ext uri="{A12FA001-AC4F-418D-AE19-62706E023703}">
                      <ahyp:hlinkClr xmlns:ahyp="http://schemas.microsoft.com/office/drawing/2018/hyperlinkcolor" val="tx"/>
                    </a:ext>
                  </a:extLst>
                </a:hlinkClick>
              </a:rPr>
              <a:t>The PADME </a:t>
            </a:r>
            <a:r>
              <a:rPr lang="it-IT" sz="1100" dirty="0" err="1">
                <a:solidFill>
                  <a:srgbClr val="222222"/>
                </a:solidFill>
                <a:latin typeface="Arial" panose="020B0604020202020204" pitchFamily="34" charset="0"/>
                <a:hlinkClick r:id="rId3">
                  <a:extLst>
                    <a:ext uri="{A12FA001-AC4F-418D-AE19-62706E023703}">
                      <ahyp:hlinkClr xmlns:ahyp="http://schemas.microsoft.com/office/drawing/2018/hyperlinkcolor" val="tx"/>
                    </a:ext>
                  </a:extLst>
                </a:hlinkClick>
              </a:rPr>
              <a:t>beam</a:t>
            </a:r>
            <a:r>
              <a:rPr lang="it-IT" sz="1100" dirty="0">
                <a:solidFill>
                  <a:srgbClr val="222222"/>
                </a:solidFill>
                <a:latin typeface="Arial" panose="020B0604020202020204" pitchFamily="34" charset="0"/>
                <a:hlinkClick r:id="rId3">
                  <a:extLst>
                    <a:ext uri="{A12FA001-AC4F-418D-AE19-62706E023703}">
                      <ahyp:hlinkClr xmlns:ahyp="http://schemas.microsoft.com/office/drawing/2018/hyperlinkcolor" val="tx"/>
                    </a:ext>
                  </a:extLst>
                </a:hlinkClick>
              </a:rPr>
              <a:t> line Monte Carlo </a:t>
            </a:r>
            <a:r>
              <a:rPr lang="it-IT" sz="1100" dirty="0" err="1">
                <a:solidFill>
                  <a:srgbClr val="222222"/>
                </a:solidFill>
                <a:latin typeface="Arial" panose="020B0604020202020204" pitchFamily="34" charset="0"/>
                <a:hlinkClick r:id="rId3">
                  <a:extLst>
                    <a:ext uri="{A12FA001-AC4F-418D-AE19-62706E023703}">
                      <ahyp:hlinkClr xmlns:ahyp="http://schemas.microsoft.com/office/drawing/2018/hyperlinkcolor" val="tx"/>
                    </a:ext>
                  </a:extLst>
                </a:hlinkClick>
              </a:rPr>
              <a:t>simulation</a:t>
            </a:r>
            <a:endParaRPr lang="it-IT" sz="1100" dirty="0">
              <a:solidFill>
                <a:srgbClr val="222222"/>
              </a:solidFill>
              <a:latin typeface="Arial" panose="020B0604020202020204" pitchFamily="34" charset="0"/>
            </a:endParaRPr>
          </a:p>
          <a:p>
            <a:pPr algn="l"/>
            <a:r>
              <a:rPr lang="it-IT" sz="1100" dirty="0">
                <a:solidFill>
                  <a:srgbClr val="222222"/>
                </a:solidFill>
                <a:latin typeface="Arial" panose="020B0604020202020204" pitchFamily="34" charset="0"/>
                <a:hlinkClick r:id="rId4">
                  <a:extLst>
                    <a:ext uri="{A12FA001-AC4F-418D-AE19-62706E023703}">
                      <ahyp:hlinkClr xmlns:ahyp="http://schemas.microsoft.com/office/drawing/2018/hyperlinkcolor" val="tx"/>
                    </a:ext>
                  </a:extLst>
                </a:hlinkClick>
              </a:rPr>
              <a:t>F. Bossi</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5">
                  <a:extLst>
                    <a:ext uri="{A12FA001-AC4F-418D-AE19-62706E023703}">
                      <ahyp:hlinkClr xmlns:ahyp="http://schemas.microsoft.com/office/drawing/2018/hyperlinkcolor" val="tx"/>
                    </a:ext>
                  </a:extLst>
                </a:hlinkClick>
              </a:rPr>
              <a:t>Frascati</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6">
                  <a:extLst>
                    <a:ext uri="{A12FA001-AC4F-418D-AE19-62706E023703}">
                      <ahyp:hlinkClr xmlns:ahyp="http://schemas.microsoft.com/office/drawing/2018/hyperlinkcolor" val="tx"/>
                    </a:ext>
                  </a:extLst>
                </a:hlinkClick>
              </a:rPr>
              <a:t>P. Branchini</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7">
                  <a:extLst>
                    <a:ext uri="{A12FA001-AC4F-418D-AE19-62706E023703}">
                      <ahyp:hlinkClr xmlns:ahyp="http://schemas.microsoft.com/office/drawing/2018/hyperlinkcolor" val="tx"/>
                    </a:ext>
                  </a:extLst>
                </a:hlinkClick>
              </a:rPr>
              <a:t>INFN, Rome3</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8">
                  <a:extLst>
                    <a:ext uri="{A12FA001-AC4F-418D-AE19-62706E023703}">
                      <ahyp:hlinkClr xmlns:ahyp="http://schemas.microsoft.com/office/drawing/2018/hyperlinkcolor" val="tx"/>
                    </a:ext>
                  </a:extLst>
                </a:hlinkClick>
              </a:rPr>
              <a:t>B. Buonomo</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5">
                  <a:extLst>
                    <a:ext uri="{A12FA001-AC4F-418D-AE19-62706E023703}">
                      <ahyp:hlinkClr xmlns:ahyp="http://schemas.microsoft.com/office/drawing/2018/hyperlinkcolor" val="tx"/>
                    </a:ext>
                  </a:extLst>
                </a:hlinkClick>
              </a:rPr>
              <a:t>Frascati</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9">
                  <a:extLst>
                    <a:ext uri="{A12FA001-AC4F-418D-AE19-62706E023703}">
                      <ahyp:hlinkClr xmlns:ahyp="http://schemas.microsoft.com/office/drawing/2018/hyperlinkcolor" val="tx"/>
                    </a:ext>
                  </a:extLst>
                </a:hlinkClick>
              </a:rPr>
              <a:t>V. Capirossi</a:t>
            </a:r>
            <a:r>
              <a:rPr lang="it-IT" sz="1100" dirty="0">
                <a:solidFill>
                  <a:srgbClr val="222222"/>
                </a:solidFill>
                <a:latin typeface="Arial" panose="020B0604020202020204" pitchFamily="34" charset="0"/>
              </a:rPr>
              <a:t> (</a:t>
            </a:r>
            <a:r>
              <a:rPr lang="it-IT" sz="1100" dirty="0" err="1">
                <a:solidFill>
                  <a:srgbClr val="222222"/>
                </a:solidFill>
                <a:latin typeface="Arial" panose="020B0604020202020204" pitchFamily="34" charset="0"/>
                <a:hlinkClick r:id="rId10">
                  <a:extLst>
                    <a:ext uri="{A12FA001-AC4F-418D-AE19-62706E023703}">
                      <ahyp:hlinkClr xmlns:ahyp="http://schemas.microsoft.com/office/drawing/2018/hyperlinkcolor" val="tx"/>
                    </a:ext>
                  </a:extLst>
                </a:hlinkClick>
              </a:rPr>
              <a:t>Polytech</a:t>
            </a:r>
            <a:r>
              <a:rPr lang="it-IT" sz="1100" dirty="0">
                <a:solidFill>
                  <a:srgbClr val="222222"/>
                </a:solidFill>
                <a:latin typeface="Arial" panose="020B0604020202020204" pitchFamily="34" charset="0"/>
                <a:hlinkClick r:id="rId10">
                  <a:extLst>
                    <a:ext uri="{A12FA001-AC4F-418D-AE19-62706E023703}">
                      <ahyp:hlinkClr xmlns:ahyp="http://schemas.microsoft.com/office/drawing/2018/hyperlinkcolor" val="tx"/>
                    </a:ext>
                  </a:extLst>
                </a:hlinkClick>
              </a:rPr>
              <a:t>. Turin</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11">
                  <a:extLst>
                    <a:ext uri="{A12FA001-AC4F-418D-AE19-62706E023703}">
                      <ahyp:hlinkClr xmlns:ahyp="http://schemas.microsoft.com/office/drawing/2018/hyperlinkcolor" val="tx"/>
                    </a:ext>
                  </a:extLst>
                </a:hlinkClick>
              </a:rPr>
              <a:t>A.P. Caricato</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12">
                  <a:extLst>
                    <a:ext uri="{A12FA001-AC4F-418D-AE19-62706E023703}">
                      <ahyp:hlinkClr xmlns:ahyp="http://schemas.microsoft.com/office/drawing/2018/hyperlinkcolor" val="tx"/>
                    </a:ext>
                  </a:extLst>
                </a:hlinkClick>
              </a:rPr>
              <a:t>INFN, Lecce</a:t>
            </a:r>
            <a:r>
              <a:rPr lang="it-IT" sz="1100" dirty="0">
                <a:solidFill>
                  <a:srgbClr val="222222"/>
                </a:solidFill>
                <a:latin typeface="Arial" panose="020B0604020202020204" pitchFamily="34" charset="0"/>
              </a:rPr>
              <a:t> and </a:t>
            </a:r>
            <a:r>
              <a:rPr lang="it-IT" sz="1100" dirty="0">
                <a:solidFill>
                  <a:srgbClr val="222222"/>
                </a:solidFill>
                <a:latin typeface="Arial" panose="020B0604020202020204" pitchFamily="34" charset="0"/>
                <a:hlinkClick r:id="rId13">
                  <a:extLst>
                    <a:ext uri="{A12FA001-AC4F-418D-AE19-62706E023703}">
                      <ahyp:hlinkClr xmlns:ahyp="http://schemas.microsoft.com/office/drawing/2018/hyperlinkcolor" val="tx"/>
                    </a:ext>
                  </a:extLst>
                </a:hlinkClick>
              </a:rPr>
              <a:t>Salento U.</a:t>
            </a:r>
            <a:r>
              <a:rPr lang="it-IT" sz="1100" dirty="0">
                <a:solidFill>
                  <a:srgbClr val="222222"/>
                </a:solidFill>
                <a:latin typeface="Arial" panose="020B0604020202020204" pitchFamily="34" charset="0"/>
              </a:rPr>
              <a:t>) et al.</a:t>
            </a:r>
          </a:p>
          <a:p>
            <a:pPr algn="l"/>
            <a:br>
              <a:rPr lang="it-IT" sz="1100" dirty="0">
                <a:solidFill>
                  <a:srgbClr val="222222"/>
                </a:solidFill>
                <a:latin typeface="Arial" panose="020B0604020202020204" pitchFamily="34" charset="0"/>
              </a:rPr>
            </a:br>
            <a:r>
              <a:rPr lang="it-IT" sz="1100" dirty="0" err="1">
                <a:solidFill>
                  <a:srgbClr val="222222"/>
                </a:solidFill>
                <a:latin typeface="Arial" panose="020B0604020202020204" pitchFamily="34" charset="0"/>
                <a:hlinkClick r:id="rId14">
                  <a:extLst>
                    <a:ext uri="{A12FA001-AC4F-418D-AE19-62706E023703}">
                      <ahyp:hlinkClr xmlns:ahyp="http://schemas.microsoft.com/office/drawing/2018/hyperlinkcolor" val="tx"/>
                    </a:ext>
                  </a:extLst>
                </a:hlinkClick>
              </a:rPr>
              <a:t>Search</a:t>
            </a:r>
            <a:r>
              <a:rPr lang="it-IT" sz="1100" dirty="0">
                <a:solidFill>
                  <a:srgbClr val="222222"/>
                </a:solidFill>
                <a:latin typeface="Arial" panose="020B0604020202020204" pitchFamily="34" charset="0"/>
                <a:hlinkClick r:id="rId14">
                  <a:extLst>
                    <a:ext uri="{A12FA001-AC4F-418D-AE19-62706E023703}">
                      <ahyp:hlinkClr xmlns:ahyp="http://schemas.microsoft.com/office/drawing/2018/hyperlinkcolor" val="tx"/>
                    </a:ext>
                  </a:extLst>
                </a:hlinkClick>
              </a:rPr>
              <a:t> for a Dark </a:t>
            </a:r>
            <a:r>
              <a:rPr lang="it-IT" sz="1100" dirty="0" err="1">
                <a:solidFill>
                  <a:srgbClr val="222222"/>
                </a:solidFill>
                <a:latin typeface="Arial" panose="020B0604020202020204" pitchFamily="34" charset="0"/>
                <a:hlinkClick r:id="rId14">
                  <a:extLst>
                    <a:ext uri="{A12FA001-AC4F-418D-AE19-62706E023703}">
                      <ahyp:hlinkClr xmlns:ahyp="http://schemas.microsoft.com/office/drawing/2018/hyperlinkcolor" val="tx"/>
                    </a:ext>
                  </a:extLst>
                </a:hlinkClick>
              </a:rPr>
              <a:t>Photon</a:t>
            </a:r>
            <a:r>
              <a:rPr lang="it-IT" sz="1100" dirty="0">
                <a:solidFill>
                  <a:srgbClr val="222222"/>
                </a:solidFill>
                <a:latin typeface="Arial" panose="020B0604020202020204" pitchFamily="34" charset="0"/>
                <a:hlinkClick r:id="rId14">
                  <a:extLst>
                    <a:ext uri="{A12FA001-AC4F-418D-AE19-62706E023703}">
                      <ahyp:hlinkClr xmlns:ahyp="http://schemas.microsoft.com/office/drawing/2018/hyperlinkcolor" val="tx"/>
                    </a:ext>
                  </a:extLst>
                </a:hlinkClick>
              </a:rPr>
              <a:t> with the PADME </a:t>
            </a:r>
            <a:r>
              <a:rPr lang="it-IT" sz="1100" dirty="0" err="1">
                <a:solidFill>
                  <a:srgbClr val="222222"/>
                </a:solidFill>
                <a:latin typeface="Arial" panose="020B0604020202020204" pitchFamily="34" charset="0"/>
                <a:hlinkClick r:id="rId14">
                  <a:extLst>
                    <a:ext uri="{A12FA001-AC4F-418D-AE19-62706E023703}">
                      <ahyp:hlinkClr xmlns:ahyp="http://schemas.microsoft.com/office/drawing/2018/hyperlinkcolor" val="tx"/>
                    </a:ext>
                  </a:extLst>
                </a:hlinkClick>
              </a:rPr>
              <a:t>experiment</a:t>
            </a:r>
            <a:endParaRPr lang="it-IT" sz="1100" dirty="0">
              <a:solidFill>
                <a:srgbClr val="222222"/>
              </a:solidFill>
              <a:latin typeface="Arial" panose="020B0604020202020204" pitchFamily="34" charset="0"/>
            </a:endParaRPr>
          </a:p>
          <a:p>
            <a:pPr algn="l"/>
            <a:r>
              <a:rPr lang="it-IT" sz="1100" dirty="0">
                <a:solidFill>
                  <a:srgbClr val="222222"/>
                </a:solidFill>
                <a:latin typeface="Arial" panose="020B0604020202020204" pitchFamily="34" charset="0"/>
                <a:hlinkClick r:id="rId15">
                  <a:extLst>
                    <a:ext uri="{A12FA001-AC4F-418D-AE19-62706E023703}">
                      <ahyp:hlinkClr xmlns:ahyp="http://schemas.microsoft.com/office/drawing/2018/hyperlinkcolor" val="tx"/>
                    </a:ext>
                  </a:extLst>
                </a:hlinkClick>
              </a:rPr>
              <a:t>Stefania Spagnolo</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11">
                  <a:extLst>
                    <a:ext uri="{A12FA001-AC4F-418D-AE19-62706E023703}">
                      <ahyp:hlinkClr xmlns:ahyp="http://schemas.microsoft.com/office/drawing/2018/hyperlinkcolor" val="tx"/>
                    </a:ext>
                  </a:extLst>
                </a:hlinkClick>
              </a:rPr>
              <a:t>A.P. Caricato</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16">
                  <a:extLst>
                    <a:ext uri="{A12FA001-AC4F-418D-AE19-62706E023703}">
                      <ahyp:hlinkClr xmlns:ahyp="http://schemas.microsoft.com/office/drawing/2018/hyperlinkcolor" val="tx"/>
                    </a:ext>
                  </a:extLst>
                </a:hlinkClick>
              </a:rPr>
              <a:t>M. Martino</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17">
                  <a:extLst>
                    <a:ext uri="{A12FA001-AC4F-418D-AE19-62706E023703}">
                      <ahyp:hlinkClr xmlns:ahyp="http://schemas.microsoft.com/office/drawing/2018/hyperlinkcolor" val="tx"/>
                    </a:ext>
                  </a:extLst>
                </a:hlinkClick>
              </a:rPr>
              <a:t>I. Oceano</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18">
                  <a:extLst>
                    <a:ext uri="{A12FA001-AC4F-418D-AE19-62706E023703}">
                      <ahyp:hlinkClr xmlns:ahyp="http://schemas.microsoft.com/office/drawing/2018/hyperlinkcolor" val="tx"/>
                    </a:ext>
                  </a:extLst>
                </a:hlinkClick>
              </a:rPr>
              <a:t>F. Oliva</a:t>
            </a:r>
            <a:r>
              <a:rPr lang="it-IT" sz="1100" dirty="0">
                <a:solidFill>
                  <a:srgbClr val="222222"/>
                </a:solidFill>
                <a:latin typeface="Arial" panose="020B0604020202020204" pitchFamily="34" charset="0"/>
              </a:rPr>
              <a:t> et al.</a:t>
            </a:r>
          </a:p>
          <a:p>
            <a:pPr algn="l"/>
            <a:r>
              <a:rPr lang="it-IT" sz="1100" dirty="0" err="1">
                <a:solidFill>
                  <a:srgbClr val="222222"/>
                </a:solidFill>
                <a:latin typeface="Arial" panose="020B0604020202020204" pitchFamily="34" charset="0"/>
              </a:rPr>
              <a:t>Published</a:t>
            </a:r>
            <a:r>
              <a:rPr lang="it-IT" sz="1100" dirty="0">
                <a:solidFill>
                  <a:srgbClr val="222222"/>
                </a:solidFill>
                <a:latin typeface="Arial" panose="020B0604020202020204" pitchFamily="34" charset="0"/>
              </a:rPr>
              <a:t> in: </a:t>
            </a:r>
            <a:r>
              <a:rPr lang="it-IT" sz="1100" dirty="0" err="1">
                <a:solidFill>
                  <a:srgbClr val="222222"/>
                </a:solidFill>
                <a:latin typeface="Arial" panose="020B0604020202020204" pitchFamily="34" charset="0"/>
              </a:rPr>
              <a:t>PoS</a:t>
            </a:r>
            <a:r>
              <a:rPr lang="it-IT" sz="1100" dirty="0">
                <a:solidFill>
                  <a:srgbClr val="222222"/>
                </a:solidFill>
                <a:latin typeface="Arial" panose="020B0604020202020204" pitchFamily="34" charset="0"/>
              </a:rPr>
              <a:t> EPS-HEP2021 (2022), 186</a:t>
            </a:r>
          </a:p>
          <a:p>
            <a:pPr algn="l"/>
            <a:br>
              <a:rPr lang="it-IT" sz="1100" dirty="0">
                <a:solidFill>
                  <a:srgbClr val="222222"/>
                </a:solidFill>
                <a:latin typeface="Arial" panose="020B0604020202020204" pitchFamily="34" charset="0"/>
              </a:rPr>
            </a:br>
            <a:r>
              <a:rPr lang="it-IT" sz="1100" dirty="0">
                <a:solidFill>
                  <a:srgbClr val="222222"/>
                </a:solidFill>
                <a:latin typeface="Arial" panose="020B0604020202020204" pitchFamily="34" charset="0"/>
                <a:hlinkClick r:id="rId19">
                  <a:extLst>
                    <a:ext uri="{A12FA001-AC4F-418D-AE19-62706E023703}">
                      <ahyp:hlinkClr xmlns:ahyp="http://schemas.microsoft.com/office/drawing/2018/hyperlinkcolor" val="tx"/>
                    </a:ext>
                  </a:extLst>
                </a:hlinkClick>
              </a:rPr>
              <a:t>Machine Learning </a:t>
            </a:r>
            <a:r>
              <a:rPr lang="it-IT" sz="1100" dirty="0" err="1">
                <a:solidFill>
                  <a:srgbClr val="222222"/>
                </a:solidFill>
                <a:latin typeface="Arial" panose="020B0604020202020204" pitchFamily="34" charset="0"/>
                <a:hlinkClick r:id="rId19">
                  <a:extLst>
                    <a:ext uri="{A12FA001-AC4F-418D-AE19-62706E023703}">
                      <ahyp:hlinkClr xmlns:ahyp="http://schemas.microsoft.com/office/drawing/2018/hyperlinkcolor" val="tx"/>
                    </a:ext>
                  </a:extLst>
                </a:hlinkClick>
              </a:rPr>
              <a:t>Based</a:t>
            </a:r>
            <a:r>
              <a:rPr lang="it-IT" sz="1100" dirty="0">
                <a:solidFill>
                  <a:srgbClr val="222222"/>
                </a:solidFill>
                <a:latin typeface="Arial" panose="020B0604020202020204" pitchFamily="34" charset="0"/>
                <a:hlinkClick r:id="rId19">
                  <a:extLst>
                    <a:ext uri="{A12FA001-AC4F-418D-AE19-62706E023703}">
                      <ahyp:hlinkClr xmlns:ahyp="http://schemas.microsoft.com/office/drawing/2018/hyperlinkcolor" val="tx"/>
                    </a:ext>
                  </a:extLst>
                </a:hlinkClick>
              </a:rPr>
              <a:t> Middle-Layer for </a:t>
            </a:r>
            <a:r>
              <a:rPr lang="it-IT" sz="1100" dirty="0" err="1">
                <a:solidFill>
                  <a:srgbClr val="222222"/>
                </a:solidFill>
                <a:latin typeface="Arial" panose="020B0604020202020204" pitchFamily="34" charset="0"/>
                <a:hlinkClick r:id="rId19">
                  <a:extLst>
                    <a:ext uri="{A12FA001-AC4F-418D-AE19-62706E023703}">
                      <ahyp:hlinkClr xmlns:ahyp="http://schemas.microsoft.com/office/drawing/2018/hyperlinkcolor" val="tx"/>
                    </a:ext>
                  </a:extLst>
                </a:hlinkClick>
              </a:rPr>
              <a:t>Autonomous</a:t>
            </a:r>
            <a:r>
              <a:rPr lang="it-IT" sz="1100" dirty="0">
                <a:solidFill>
                  <a:srgbClr val="222222"/>
                </a:solidFill>
                <a:latin typeface="Arial" panose="020B0604020202020204" pitchFamily="34" charset="0"/>
                <a:hlinkClick r:id="rId19">
                  <a:extLst>
                    <a:ext uri="{A12FA001-AC4F-418D-AE19-62706E023703}">
                      <ahyp:hlinkClr xmlns:ahyp="http://schemas.microsoft.com/office/drawing/2018/hyperlinkcolor" val="tx"/>
                    </a:ext>
                  </a:extLst>
                </a:hlinkClick>
              </a:rPr>
              <a:t> Accelerator </a:t>
            </a:r>
            <a:r>
              <a:rPr lang="it-IT" sz="1100" dirty="0" err="1">
                <a:solidFill>
                  <a:srgbClr val="222222"/>
                </a:solidFill>
                <a:latin typeface="Arial" panose="020B0604020202020204" pitchFamily="34" charset="0"/>
                <a:hlinkClick r:id="rId19">
                  <a:extLst>
                    <a:ext uri="{A12FA001-AC4F-418D-AE19-62706E023703}">
                      <ahyp:hlinkClr xmlns:ahyp="http://schemas.microsoft.com/office/drawing/2018/hyperlinkcolor" val="tx"/>
                    </a:ext>
                  </a:extLst>
                </a:hlinkClick>
              </a:rPr>
              <a:t>Operation</a:t>
            </a:r>
            <a:r>
              <a:rPr lang="it-IT" sz="1100" dirty="0">
                <a:solidFill>
                  <a:srgbClr val="222222"/>
                </a:solidFill>
                <a:latin typeface="Arial" panose="020B0604020202020204" pitchFamily="34" charset="0"/>
                <a:hlinkClick r:id="rId19">
                  <a:extLst>
                    <a:ext uri="{A12FA001-AC4F-418D-AE19-62706E023703}">
                      <ahyp:hlinkClr xmlns:ahyp="http://schemas.microsoft.com/office/drawing/2018/hyperlinkcolor" val="tx"/>
                    </a:ext>
                  </a:extLst>
                </a:hlinkClick>
              </a:rPr>
              <a:t> and Control</a:t>
            </a:r>
            <a:endParaRPr lang="it-IT" sz="1100" dirty="0">
              <a:solidFill>
                <a:srgbClr val="222222"/>
              </a:solidFill>
              <a:latin typeface="Arial" panose="020B0604020202020204" pitchFamily="34" charset="0"/>
            </a:endParaRPr>
          </a:p>
          <a:p>
            <a:pPr algn="l"/>
            <a:r>
              <a:rPr lang="it-IT" sz="1100" dirty="0">
                <a:solidFill>
                  <a:srgbClr val="222222"/>
                </a:solidFill>
                <a:latin typeface="Arial" panose="020B0604020202020204" pitchFamily="34" charset="0"/>
                <a:hlinkClick r:id="rId20">
                  <a:extLst>
                    <a:ext uri="{A12FA001-AC4F-418D-AE19-62706E023703}">
                      <ahyp:hlinkClr xmlns:ahyp="http://schemas.microsoft.com/office/drawing/2018/hyperlinkcolor" val="tx"/>
                    </a:ext>
                  </a:extLst>
                </a:hlinkClick>
              </a:rPr>
              <a:t>Stefano Pioli</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8">
                  <a:extLst>
                    <a:ext uri="{A12FA001-AC4F-418D-AE19-62706E023703}">
                      <ahyp:hlinkClr xmlns:ahyp="http://schemas.microsoft.com/office/drawing/2018/hyperlinkcolor" val="tx"/>
                    </a:ext>
                  </a:extLst>
                </a:hlinkClick>
              </a:rPr>
              <a:t>Bruno Buonomo</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21">
                  <a:extLst>
                    <a:ext uri="{A12FA001-AC4F-418D-AE19-62706E023703}">
                      <ahyp:hlinkClr xmlns:ahyp="http://schemas.microsoft.com/office/drawing/2018/hyperlinkcolor" val="tx"/>
                    </a:ext>
                  </a:extLst>
                </a:hlinkClick>
              </a:rPr>
              <a:t>Fabio Cardelli</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22">
                  <a:extLst>
                    <a:ext uri="{A12FA001-AC4F-418D-AE19-62706E023703}">
                      <ahyp:hlinkClr xmlns:ahyp="http://schemas.microsoft.com/office/drawing/2018/hyperlinkcolor" val="tx"/>
                    </a:ext>
                  </a:extLst>
                </a:hlinkClick>
              </a:rPr>
              <a:t>Paolo Ciuffetti</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23">
                  <a:extLst>
                    <a:ext uri="{A12FA001-AC4F-418D-AE19-62706E023703}">
                      <ahyp:hlinkClr xmlns:ahyp="http://schemas.microsoft.com/office/drawing/2018/hyperlinkcolor" val="tx"/>
                    </a:ext>
                  </a:extLst>
                </a:hlinkClick>
              </a:rPr>
              <a:t>Domenico Di Giovenale</a:t>
            </a:r>
            <a:r>
              <a:rPr lang="it-IT" sz="1100" dirty="0">
                <a:solidFill>
                  <a:srgbClr val="222222"/>
                </a:solidFill>
                <a:latin typeface="Arial" panose="020B0604020202020204" pitchFamily="34" charset="0"/>
              </a:rPr>
              <a:t> et al.</a:t>
            </a:r>
          </a:p>
          <a:p>
            <a:pPr algn="l"/>
            <a:r>
              <a:rPr lang="it-IT" sz="1100" dirty="0" err="1">
                <a:solidFill>
                  <a:srgbClr val="222222"/>
                </a:solidFill>
                <a:latin typeface="Arial" panose="020B0604020202020204" pitchFamily="34" charset="0"/>
              </a:rPr>
              <a:t>Published</a:t>
            </a:r>
            <a:r>
              <a:rPr lang="it-IT" sz="1100" dirty="0">
                <a:solidFill>
                  <a:srgbClr val="222222"/>
                </a:solidFill>
                <a:latin typeface="Arial" panose="020B0604020202020204" pitchFamily="34" charset="0"/>
              </a:rPr>
              <a:t> in: </a:t>
            </a:r>
            <a:r>
              <a:rPr lang="it-IT" sz="1100" dirty="0" err="1">
                <a:solidFill>
                  <a:srgbClr val="222222"/>
                </a:solidFill>
                <a:latin typeface="Arial" panose="020B0604020202020204" pitchFamily="34" charset="0"/>
              </a:rPr>
              <a:t>JACoW</a:t>
            </a:r>
            <a:r>
              <a:rPr lang="it-IT" sz="1100" dirty="0">
                <a:solidFill>
                  <a:srgbClr val="222222"/>
                </a:solidFill>
                <a:latin typeface="Arial" panose="020B0604020202020204" pitchFamily="34" charset="0"/>
              </a:rPr>
              <a:t> ICALEPCS 2021 (2022), THAL03</a:t>
            </a:r>
          </a:p>
          <a:p>
            <a:pPr algn="l"/>
            <a:br>
              <a:rPr lang="it-IT" sz="1100" dirty="0">
                <a:solidFill>
                  <a:srgbClr val="222222"/>
                </a:solidFill>
                <a:latin typeface="Arial" panose="020B0604020202020204" pitchFamily="34" charset="0"/>
              </a:rPr>
            </a:br>
            <a:r>
              <a:rPr lang="it-IT" sz="1100" dirty="0">
                <a:solidFill>
                  <a:srgbClr val="222222"/>
                </a:solidFill>
                <a:latin typeface="Arial" panose="020B0604020202020204" pitchFamily="34" charset="0"/>
                <a:hlinkClick r:id="rId24">
                  <a:extLst>
                    <a:ext uri="{A12FA001-AC4F-418D-AE19-62706E023703}">
                      <ahyp:hlinkClr xmlns:ahyp="http://schemas.microsoft.com/office/drawing/2018/hyperlinkcolor" val="tx"/>
                    </a:ext>
                  </a:extLst>
                </a:hlinkClick>
              </a:rPr>
              <a:t>The </a:t>
            </a:r>
            <a:r>
              <a:rPr lang="it-IT" sz="1100" dirty="0" err="1">
                <a:solidFill>
                  <a:srgbClr val="222222"/>
                </a:solidFill>
                <a:latin typeface="Arial" panose="020B0604020202020204" pitchFamily="34" charset="0"/>
                <a:hlinkClick r:id="rId24">
                  <a:extLst>
                    <a:ext uri="{A12FA001-AC4F-418D-AE19-62706E023703}">
                      <ahyp:hlinkClr xmlns:ahyp="http://schemas.microsoft.com/office/drawing/2018/hyperlinkcolor" val="tx"/>
                    </a:ext>
                  </a:extLst>
                </a:hlinkClick>
              </a:rPr>
              <a:t>physics</a:t>
            </a:r>
            <a:r>
              <a:rPr lang="it-IT" sz="1100" dirty="0">
                <a:solidFill>
                  <a:srgbClr val="222222"/>
                </a:solidFill>
                <a:latin typeface="Arial" panose="020B0604020202020204" pitchFamily="34" charset="0"/>
                <a:hlinkClick r:id="rId24">
                  <a:extLst>
                    <a:ext uri="{A12FA001-AC4F-418D-AE19-62706E023703}">
                      <ahyp:hlinkClr xmlns:ahyp="http://schemas.microsoft.com/office/drawing/2018/hyperlinkcolor" val="tx"/>
                    </a:ext>
                  </a:extLst>
                </a:hlinkClick>
              </a:rPr>
              <a:t> </a:t>
            </a:r>
            <a:r>
              <a:rPr lang="it-IT" sz="1100" dirty="0" err="1">
                <a:solidFill>
                  <a:srgbClr val="222222"/>
                </a:solidFill>
                <a:latin typeface="Arial" panose="020B0604020202020204" pitchFamily="34" charset="0"/>
                <a:hlinkClick r:id="rId24">
                  <a:extLst>
                    <a:ext uri="{A12FA001-AC4F-418D-AE19-62706E023703}">
                      <ahyp:hlinkClr xmlns:ahyp="http://schemas.microsoft.com/office/drawing/2018/hyperlinkcolor" val="tx"/>
                    </a:ext>
                  </a:extLst>
                </a:hlinkClick>
              </a:rPr>
              <a:t>program</a:t>
            </a:r>
            <a:r>
              <a:rPr lang="it-IT" sz="1100" dirty="0">
                <a:solidFill>
                  <a:srgbClr val="222222"/>
                </a:solidFill>
                <a:latin typeface="Arial" panose="020B0604020202020204" pitchFamily="34" charset="0"/>
                <a:hlinkClick r:id="rId24">
                  <a:extLst>
                    <a:ext uri="{A12FA001-AC4F-418D-AE19-62706E023703}">
                      <ahyp:hlinkClr xmlns:ahyp="http://schemas.microsoft.com/office/drawing/2018/hyperlinkcolor" val="tx"/>
                    </a:ext>
                  </a:extLst>
                </a:hlinkClick>
              </a:rPr>
              <a:t> of the PADME </a:t>
            </a:r>
            <a:r>
              <a:rPr lang="it-IT" sz="1100" dirty="0" err="1">
                <a:solidFill>
                  <a:srgbClr val="222222"/>
                </a:solidFill>
                <a:latin typeface="Arial" panose="020B0604020202020204" pitchFamily="34" charset="0"/>
                <a:hlinkClick r:id="rId24">
                  <a:extLst>
                    <a:ext uri="{A12FA001-AC4F-418D-AE19-62706E023703}">
                      <ahyp:hlinkClr xmlns:ahyp="http://schemas.microsoft.com/office/drawing/2018/hyperlinkcolor" val="tx"/>
                    </a:ext>
                  </a:extLst>
                </a:hlinkClick>
              </a:rPr>
              <a:t>experiment</a:t>
            </a:r>
            <a:endParaRPr lang="it-IT" sz="1100" dirty="0">
              <a:solidFill>
                <a:srgbClr val="222222"/>
              </a:solidFill>
              <a:latin typeface="Arial" panose="020B0604020202020204" pitchFamily="34" charset="0"/>
            </a:endParaRPr>
          </a:p>
          <a:p>
            <a:pPr algn="l"/>
            <a:r>
              <a:rPr lang="it-IT" sz="1100" dirty="0">
                <a:solidFill>
                  <a:srgbClr val="222222"/>
                </a:solidFill>
                <a:latin typeface="Arial" panose="020B0604020202020204" pitchFamily="34" charset="0"/>
              </a:rPr>
              <a:t>PADME Collaboration • </a:t>
            </a:r>
            <a:r>
              <a:rPr lang="it-IT" sz="1100" dirty="0">
                <a:solidFill>
                  <a:srgbClr val="222222"/>
                </a:solidFill>
                <a:latin typeface="Arial" panose="020B0604020202020204" pitchFamily="34" charset="0"/>
                <a:hlinkClick r:id="rId11">
                  <a:extLst>
                    <a:ext uri="{A12FA001-AC4F-418D-AE19-62706E023703}">
                      <ahyp:hlinkClr xmlns:ahyp="http://schemas.microsoft.com/office/drawing/2018/hyperlinkcolor" val="tx"/>
                    </a:ext>
                  </a:extLst>
                </a:hlinkClick>
              </a:rPr>
              <a:t>A.P. Caricato</a:t>
            </a:r>
            <a:r>
              <a:rPr lang="it-IT" sz="1100" dirty="0">
                <a:solidFill>
                  <a:srgbClr val="222222"/>
                </a:solidFill>
                <a:latin typeface="Arial" panose="020B0604020202020204" pitchFamily="34" charset="0"/>
              </a:rPr>
              <a:t> (</a:t>
            </a:r>
            <a:r>
              <a:rPr lang="it-IT" sz="1100" dirty="0">
                <a:solidFill>
                  <a:srgbClr val="222222"/>
                </a:solidFill>
                <a:latin typeface="Arial" panose="020B0604020202020204" pitchFamily="34" charset="0"/>
                <a:hlinkClick r:id="rId12">
                  <a:extLst>
                    <a:ext uri="{A12FA001-AC4F-418D-AE19-62706E023703}">
                      <ahyp:hlinkClr xmlns:ahyp="http://schemas.microsoft.com/office/drawing/2018/hyperlinkcolor" val="tx"/>
                    </a:ext>
                  </a:extLst>
                </a:hlinkClick>
              </a:rPr>
              <a:t>INFN, Lecce</a:t>
            </a:r>
            <a:r>
              <a:rPr lang="it-IT" sz="1100" dirty="0">
                <a:solidFill>
                  <a:srgbClr val="222222"/>
                </a:solidFill>
                <a:latin typeface="Arial" panose="020B0604020202020204" pitchFamily="34" charset="0"/>
              </a:rPr>
              <a:t> and </a:t>
            </a:r>
            <a:r>
              <a:rPr lang="it-IT" sz="1100" dirty="0">
                <a:solidFill>
                  <a:srgbClr val="222222"/>
                </a:solidFill>
                <a:latin typeface="Arial" panose="020B0604020202020204" pitchFamily="34" charset="0"/>
                <a:hlinkClick r:id="rId13">
                  <a:extLst>
                    <a:ext uri="{A12FA001-AC4F-418D-AE19-62706E023703}">
                      <ahyp:hlinkClr xmlns:ahyp="http://schemas.microsoft.com/office/drawing/2018/hyperlinkcolor" val="tx"/>
                    </a:ext>
                  </a:extLst>
                </a:hlinkClick>
              </a:rPr>
              <a:t>Salento U.</a:t>
            </a:r>
            <a:r>
              <a:rPr lang="it-IT" sz="1100" dirty="0">
                <a:solidFill>
                  <a:srgbClr val="222222"/>
                </a:solidFill>
                <a:latin typeface="Arial" panose="020B0604020202020204" pitchFamily="34" charset="0"/>
              </a:rPr>
              <a:t>) et al.</a:t>
            </a:r>
          </a:p>
          <a:p>
            <a:pPr algn="l"/>
            <a:r>
              <a:rPr lang="it-IT" sz="1100" dirty="0" err="1">
                <a:solidFill>
                  <a:srgbClr val="222222"/>
                </a:solidFill>
                <a:latin typeface="Arial" panose="020B0604020202020204" pitchFamily="34" charset="0"/>
              </a:rPr>
              <a:t>Published</a:t>
            </a:r>
            <a:r>
              <a:rPr lang="it-IT" sz="1100" dirty="0">
                <a:solidFill>
                  <a:srgbClr val="222222"/>
                </a:solidFill>
                <a:latin typeface="Arial" panose="020B0604020202020204" pitchFamily="34" charset="0"/>
              </a:rPr>
              <a:t> in: </a:t>
            </a:r>
            <a:r>
              <a:rPr lang="it-IT" sz="1100" dirty="0" err="1">
                <a:solidFill>
                  <a:srgbClr val="222222"/>
                </a:solidFill>
                <a:latin typeface="Arial" panose="020B0604020202020204" pitchFamily="34" charset="0"/>
              </a:rPr>
              <a:t>Phys.Scripta</a:t>
            </a:r>
            <a:r>
              <a:rPr lang="it-IT" sz="1100" dirty="0">
                <a:solidFill>
                  <a:srgbClr val="222222"/>
                </a:solidFill>
                <a:latin typeface="Arial" panose="020B0604020202020204" pitchFamily="34" charset="0"/>
              </a:rPr>
              <a:t> 97 (2022) 2, 024003</a:t>
            </a:r>
          </a:p>
          <a:p>
            <a:pPr algn="l"/>
            <a:br>
              <a:rPr lang="it-IT" sz="1100" dirty="0">
                <a:solidFill>
                  <a:srgbClr val="222222"/>
                </a:solidFill>
                <a:latin typeface="Arial" panose="020B0604020202020204" pitchFamily="34" charset="0"/>
              </a:rPr>
            </a:br>
            <a:r>
              <a:rPr lang="en-GB" sz="1100" dirty="0" err="1">
                <a:solidFill>
                  <a:srgbClr val="222222"/>
                </a:solidFill>
                <a:latin typeface="Arial" panose="020B0604020202020204" pitchFamily="34" charset="0"/>
              </a:rPr>
              <a:t>Simeonov</a:t>
            </a:r>
            <a:r>
              <a:rPr lang="en-GB" sz="1100" dirty="0">
                <a:solidFill>
                  <a:srgbClr val="222222"/>
                </a:solidFill>
                <a:latin typeface="Arial" panose="020B0604020202020204" pitchFamily="34" charset="0"/>
              </a:rPr>
              <a:t>, </a:t>
            </a:r>
            <a:r>
              <a:rPr lang="en-GB" sz="1100" dirty="0" err="1">
                <a:solidFill>
                  <a:srgbClr val="222222"/>
                </a:solidFill>
                <a:latin typeface="Arial" panose="020B0604020202020204" pitchFamily="34" charset="0"/>
              </a:rPr>
              <a:t>Radoslav</a:t>
            </a:r>
            <a:r>
              <a:rPr lang="en-GB" sz="1100" dirty="0">
                <a:solidFill>
                  <a:srgbClr val="222222"/>
                </a:solidFill>
                <a:latin typeface="Arial" panose="020B0604020202020204" pitchFamily="34" charset="0"/>
              </a:rPr>
              <a:t>. "PADME physics program." Journal of Physics: Conference Series. Vol. 2255. No. 1. IOP Publishing, 2022.</a:t>
            </a:r>
          </a:p>
          <a:p>
            <a:pPr algn="l"/>
            <a:br>
              <a:rPr lang="it-IT" sz="1100" dirty="0">
                <a:solidFill>
                  <a:srgbClr val="222222"/>
                </a:solidFill>
                <a:latin typeface="Arial" panose="020B0604020202020204" pitchFamily="34" charset="0"/>
              </a:rPr>
            </a:br>
            <a:r>
              <a:rPr lang="en-GB" sz="1100" dirty="0" err="1">
                <a:solidFill>
                  <a:srgbClr val="222222"/>
                </a:solidFill>
                <a:latin typeface="Arial" panose="020B0604020202020204" pitchFamily="34" charset="0"/>
              </a:rPr>
              <a:t>Sytov</a:t>
            </a:r>
            <a:r>
              <a:rPr lang="en-GB" sz="1100" dirty="0">
                <a:solidFill>
                  <a:srgbClr val="222222"/>
                </a:solidFill>
                <a:latin typeface="Arial" panose="020B0604020202020204" pitchFamily="34" charset="0"/>
              </a:rPr>
              <a:t>, A., et al. "First design of a crystal-based extraction of 6 GeV electrons for the DESY II Booster Synchrotron." The European Physical Journal C 82.3 (2022): 1-17.</a:t>
            </a:r>
          </a:p>
          <a:p>
            <a:pPr algn="l"/>
            <a:endParaRPr lang="it-IT" sz="1100" dirty="0">
              <a:solidFill>
                <a:srgbClr val="222222"/>
              </a:solidFill>
              <a:latin typeface="Arial" panose="020B0604020202020204" pitchFamily="34" charset="0"/>
            </a:endParaRPr>
          </a:p>
          <a:p>
            <a:pPr algn="l"/>
            <a:r>
              <a:rPr lang="en-GB" sz="1100" dirty="0" err="1">
                <a:solidFill>
                  <a:srgbClr val="222222"/>
                </a:solidFill>
                <a:latin typeface="Arial" panose="020B0604020202020204" pitchFamily="34" charset="0"/>
              </a:rPr>
              <a:t>Balla</a:t>
            </a:r>
            <a:r>
              <a:rPr lang="en-GB" sz="1100" dirty="0">
                <a:solidFill>
                  <a:srgbClr val="222222"/>
                </a:solidFill>
                <a:latin typeface="Arial" panose="020B0604020202020204" pitchFamily="34" charset="0"/>
              </a:rPr>
              <a:t>, A., et al. "Performance of scintillating tiles with direct silicon-photomultiplier (SiPM) readout for application to large area detectors." Journal of Instrumentation 17.01 (2022): P01038.</a:t>
            </a:r>
          </a:p>
          <a:p>
            <a:pPr algn="l"/>
            <a:endParaRPr lang="en-GB" sz="1100" dirty="0">
              <a:solidFill>
                <a:srgbClr val="222222"/>
              </a:solidFill>
              <a:latin typeface="Arial" panose="020B0604020202020204" pitchFamily="34" charset="0"/>
            </a:endParaRPr>
          </a:p>
          <a:p>
            <a:pPr algn="l"/>
            <a:r>
              <a:rPr lang="en-GB" sz="1100" dirty="0" err="1">
                <a:solidFill>
                  <a:srgbClr val="222222"/>
                </a:solidFill>
                <a:latin typeface="Arial" panose="020B0604020202020204" pitchFamily="34" charset="0"/>
              </a:rPr>
              <a:t>Atanov</a:t>
            </a:r>
            <a:r>
              <a:rPr lang="en-GB" sz="1100" dirty="0">
                <a:solidFill>
                  <a:srgbClr val="222222"/>
                </a:solidFill>
                <a:latin typeface="Arial" panose="020B0604020202020204" pitchFamily="34" charset="0"/>
              </a:rPr>
              <a:t>, Nikolay, et al. "The Mu2e Crystal Calorimeter: An Overview." Instruments 6.4 (2022): 60.</a:t>
            </a:r>
            <a:endParaRPr lang="it-IT" sz="1100" dirty="0">
              <a:solidFill>
                <a:srgbClr val="222222"/>
              </a:solidFill>
              <a:latin typeface="Arial" panose="020B0604020202020204" pitchFamily="34" charset="0"/>
            </a:endParaRPr>
          </a:p>
        </p:txBody>
      </p:sp>
      <p:sp>
        <p:nvSpPr>
          <p:cNvPr id="11" name="TextBox 10">
            <a:extLst>
              <a:ext uri="{FF2B5EF4-FFF2-40B4-BE49-F238E27FC236}">
                <a16:creationId xmlns:a16="http://schemas.microsoft.com/office/drawing/2014/main" id="{45163475-9708-064C-D526-E47F0AEF26C3}"/>
              </a:ext>
            </a:extLst>
          </p:cNvPr>
          <p:cNvSpPr txBox="1"/>
          <p:nvPr/>
        </p:nvSpPr>
        <p:spPr>
          <a:xfrm>
            <a:off x="88425" y="3164910"/>
            <a:ext cx="6096000" cy="3308598"/>
          </a:xfrm>
          <a:prstGeom prst="rect">
            <a:avLst/>
          </a:prstGeom>
          <a:noFill/>
        </p:spPr>
        <p:txBody>
          <a:bodyPr wrap="square">
            <a:spAutoFit/>
          </a:bodyPr>
          <a:lstStyle/>
          <a:p>
            <a:r>
              <a:rPr lang="it-IT" sz="1100" b="0" i="0" dirty="0">
                <a:solidFill>
                  <a:srgbClr val="222222"/>
                </a:solidFill>
                <a:effectLst/>
                <a:latin typeface="Arial" panose="020B0604020202020204" pitchFamily="34" charset="0"/>
              </a:rPr>
              <a:t>Ceravolo, Sergio, et al. "</a:t>
            </a:r>
            <a:r>
              <a:rPr lang="it-IT" sz="1100" b="0" i="0" dirty="0" err="1">
                <a:solidFill>
                  <a:srgbClr val="222222"/>
                </a:solidFill>
                <a:effectLst/>
                <a:latin typeface="Arial" panose="020B0604020202020204" pitchFamily="34" charset="0"/>
              </a:rPr>
              <a:t>Crilin</a:t>
            </a:r>
            <a:r>
              <a:rPr lang="it-IT" sz="1100" b="0" i="0" dirty="0">
                <a:solidFill>
                  <a:srgbClr val="222222"/>
                </a:solidFill>
                <a:effectLst/>
                <a:latin typeface="Arial" panose="020B0604020202020204" pitchFamily="34" charset="0"/>
              </a:rPr>
              <a:t>: A Semi-</a:t>
            </a:r>
            <a:r>
              <a:rPr lang="it-IT" sz="1100" b="0" i="0" dirty="0" err="1">
                <a:solidFill>
                  <a:srgbClr val="222222"/>
                </a:solidFill>
                <a:effectLst/>
                <a:latin typeface="Arial" panose="020B0604020202020204" pitchFamily="34" charset="0"/>
              </a:rPr>
              <a:t>Homogeneous</a:t>
            </a:r>
            <a:r>
              <a:rPr lang="it-IT" sz="1100" b="0" i="0" dirty="0">
                <a:solidFill>
                  <a:srgbClr val="222222"/>
                </a:solidFill>
                <a:effectLst/>
                <a:latin typeface="Arial" panose="020B0604020202020204" pitchFamily="34" charset="0"/>
              </a:rPr>
              <a:t> </a:t>
            </a:r>
            <a:r>
              <a:rPr lang="it-IT" sz="1100" b="0" i="0" dirty="0" err="1">
                <a:solidFill>
                  <a:srgbClr val="222222"/>
                </a:solidFill>
                <a:effectLst/>
                <a:latin typeface="Arial" panose="020B0604020202020204" pitchFamily="34" charset="0"/>
              </a:rPr>
              <a:t>Calorimeter</a:t>
            </a:r>
            <a:r>
              <a:rPr lang="it-IT" sz="1100" b="0" i="0" dirty="0">
                <a:solidFill>
                  <a:srgbClr val="222222"/>
                </a:solidFill>
                <a:effectLst/>
                <a:latin typeface="Arial" panose="020B0604020202020204" pitchFamily="34" charset="0"/>
              </a:rPr>
              <a:t> for a Future </a:t>
            </a:r>
            <a:r>
              <a:rPr lang="it-IT" sz="1100" b="0" i="0" dirty="0" err="1">
                <a:solidFill>
                  <a:srgbClr val="222222"/>
                </a:solidFill>
                <a:effectLst/>
                <a:latin typeface="Arial" panose="020B0604020202020204" pitchFamily="34" charset="0"/>
              </a:rPr>
              <a:t>Muon</a:t>
            </a:r>
            <a:r>
              <a:rPr lang="it-IT" sz="1100" b="0" i="0" dirty="0">
                <a:solidFill>
                  <a:srgbClr val="222222"/>
                </a:solidFill>
                <a:effectLst/>
                <a:latin typeface="Arial" panose="020B0604020202020204" pitchFamily="34" charset="0"/>
              </a:rPr>
              <a:t> Collider." </a:t>
            </a:r>
            <a:r>
              <a:rPr lang="it-IT" sz="1100" b="0" i="1" dirty="0">
                <a:solidFill>
                  <a:srgbClr val="222222"/>
                </a:solidFill>
                <a:effectLst/>
                <a:latin typeface="Arial" panose="020B0604020202020204" pitchFamily="34" charset="0"/>
              </a:rPr>
              <a:t>Instruments</a:t>
            </a:r>
            <a:r>
              <a:rPr lang="it-IT" sz="1100" b="0" i="0" dirty="0">
                <a:solidFill>
                  <a:srgbClr val="222222"/>
                </a:solidFill>
                <a:effectLst/>
                <a:latin typeface="Arial" panose="020B0604020202020204" pitchFamily="34" charset="0"/>
              </a:rPr>
              <a:t> 6.4 (2022): 62.</a:t>
            </a:r>
          </a:p>
          <a:p>
            <a:endParaRPr lang="it-IT" sz="1100" b="0" i="0" dirty="0">
              <a:solidFill>
                <a:srgbClr val="222222"/>
              </a:solidFill>
              <a:effectLst/>
              <a:latin typeface="Arial" panose="020B0604020202020204" pitchFamily="34" charset="0"/>
            </a:endParaRPr>
          </a:p>
          <a:p>
            <a:r>
              <a:rPr lang="en-GB" sz="1100" b="0" i="0" dirty="0" err="1">
                <a:solidFill>
                  <a:srgbClr val="222222"/>
                </a:solidFill>
                <a:effectLst/>
                <a:latin typeface="Arial" panose="020B0604020202020204" pitchFamily="34" charset="0"/>
              </a:rPr>
              <a:t>Garattini</a:t>
            </a:r>
            <a:r>
              <a:rPr lang="en-GB" sz="1100" b="0" i="0" dirty="0">
                <a:solidFill>
                  <a:srgbClr val="222222"/>
                </a:solidFill>
                <a:effectLst/>
                <a:latin typeface="Arial" panose="020B0604020202020204" pitchFamily="34" charset="0"/>
              </a:rPr>
              <a:t>, M., et al. "Crystal slow extraction of positrons from the Frascati DA Φ NE collider." </a:t>
            </a:r>
            <a:r>
              <a:rPr lang="en-GB" sz="1100" b="0" i="1" dirty="0">
                <a:solidFill>
                  <a:srgbClr val="222222"/>
                </a:solidFill>
                <a:effectLst/>
                <a:latin typeface="Arial" panose="020B0604020202020204" pitchFamily="34" charset="0"/>
              </a:rPr>
              <a:t>Physical Review Accelerators and Beams</a:t>
            </a:r>
            <a:r>
              <a:rPr lang="en-GB" sz="1100" b="0" i="0" dirty="0">
                <a:solidFill>
                  <a:srgbClr val="222222"/>
                </a:solidFill>
                <a:effectLst/>
                <a:latin typeface="Arial" panose="020B0604020202020204" pitchFamily="34" charset="0"/>
              </a:rPr>
              <a:t> 25.3 (2022): 033501</a:t>
            </a:r>
          </a:p>
          <a:p>
            <a:endParaRPr lang="en-GB" sz="1100" dirty="0">
              <a:solidFill>
                <a:srgbClr val="222222"/>
              </a:solidFill>
              <a:latin typeface="Arial" panose="020B0604020202020204" pitchFamily="34" charset="0"/>
            </a:endParaRPr>
          </a:p>
          <a:p>
            <a:r>
              <a:rPr lang="en-GB" sz="1100" b="0" i="0" dirty="0" err="1">
                <a:solidFill>
                  <a:srgbClr val="222222"/>
                </a:solidFill>
                <a:effectLst/>
                <a:latin typeface="Arial" panose="020B0604020202020204" pitchFamily="34" charset="0"/>
              </a:rPr>
              <a:t>Ceravolo</a:t>
            </a:r>
            <a:r>
              <a:rPr lang="en-GB" sz="1100" b="0" i="0" dirty="0">
                <a:solidFill>
                  <a:srgbClr val="222222"/>
                </a:solidFill>
                <a:effectLst/>
                <a:latin typeface="Arial" panose="020B0604020202020204" pitchFamily="34" charset="0"/>
              </a:rPr>
              <a:t>, S., et al. "</a:t>
            </a:r>
            <a:r>
              <a:rPr lang="en-GB" sz="1100" b="0" i="0" dirty="0" err="1">
                <a:solidFill>
                  <a:srgbClr val="222222"/>
                </a:solidFill>
                <a:effectLst/>
                <a:latin typeface="Arial" panose="020B0604020202020204" pitchFamily="34" charset="0"/>
              </a:rPr>
              <a:t>Crilin</a:t>
            </a:r>
            <a:r>
              <a:rPr lang="en-GB" sz="1100" b="0" i="0" dirty="0">
                <a:solidFill>
                  <a:srgbClr val="222222"/>
                </a:solidFill>
                <a:effectLst/>
                <a:latin typeface="Arial" panose="020B0604020202020204" pitchFamily="34" charset="0"/>
              </a:rPr>
              <a:t>: A </a:t>
            </a:r>
            <a:r>
              <a:rPr lang="en-GB" sz="1100" b="0" i="0" dirty="0" err="1">
                <a:solidFill>
                  <a:srgbClr val="222222"/>
                </a:solidFill>
                <a:effectLst/>
                <a:latin typeface="Arial" panose="020B0604020202020204" pitchFamily="34" charset="0"/>
              </a:rPr>
              <a:t>CRystal</a:t>
            </a:r>
            <a:r>
              <a:rPr lang="en-GB" sz="1100" b="0" i="0" dirty="0">
                <a:solidFill>
                  <a:srgbClr val="222222"/>
                </a:solidFill>
                <a:effectLst/>
                <a:latin typeface="Arial" panose="020B0604020202020204" pitchFamily="34" charset="0"/>
              </a:rPr>
              <a:t> </a:t>
            </a:r>
            <a:r>
              <a:rPr lang="en-GB" sz="1100" b="0" i="0" dirty="0" err="1">
                <a:solidFill>
                  <a:srgbClr val="222222"/>
                </a:solidFill>
                <a:effectLst/>
                <a:latin typeface="Arial" panose="020B0604020202020204" pitchFamily="34" charset="0"/>
              </a:rPr>
              <a:t>calorImeter</a:t>
            </a:r>
            <a:r>
              <a:rPr lang="en-GB" sz="1100" b="0" i="0" dirty="0">
                <a:solidFill>
                  <a:srgbClr val="222222"/>
                </a:solidFill>
                <a:effectLst/>
                <a:latin typeface="Arial" panose="020B0604020202020204" pitchFamily="34" charset="0"/>
              </a:rPr>
              <a:t> with Longitudinal </a:t>
            </a:r>
            <a:r>
              <a:rPr lang="en-GB" sz="1100" b="0" i="0" dirty="0" err="1">
                <a:solidFill>
                  <a:srgbClr val="222222"/>
                </a:solidFill>
                <a:effectLst/>
                <a:latin typeface="Arial" panose="020B0604020202020204" pitchFamily="34" charset="0"/>
              </a:rPr>
              <a:t>InformatioN</a:t>
            </a:r>
            <a:r>
              <a:rPr lang="en-GB" sz="1100" b="0" i="0" dirty="0">
                <a:solidFill>
                  <a:srgbClr val="222222"/>
                </a:solidFill>
                <a:effectLst/>
                <a:latin typeface="Arial" panose="020B0604020202020204" pitchFamily="34" charset="0"/>
              </a:rPr>
              <a:t> for a future Muon Collider." </a:t>
            </a:r>
            <a:r>
              <a:rPr lang="en-GB" sz="1100" b="0" i="1" dirty="0">
                <a:solidFill>
                  <a:srgbClr val="222222"/>
                </a:solidFill>
                <a:effectLst/>
                <a:latin typeface="Arial" panose="020B0604020202020204" pitchFamily="34" charset="0"/>
              </a:rPr>
              <a:t>Journal of Instrumentation</a:t>
            </a:r>
            <a:r>
              <a:rPr lang="en-GB" sz="1100" b="0" i="0" dirty="0">
                <a:solidFill>
                  <a:srgbClr val="222222"/>
                </a:solidFill>
                <a:effectLst/>
                <a:latin typeface="Arial" panose="020B0604020202020204" pitchFamily="34" charset="0"/>
              </a:rPr>
              <a:t> 17.09 (2022): P09033.</a:t>
            </a:r>
          </a:p>
          <a:p>
            <a:endParaRPr lang="en-GB" sz="1100" dirty="0">
              <a:solidFill>
                <a:srgbClr val="222222"/>
              </a:solidFill>
              <a:latin typeface="Arial" panose="020B0604020202020204" pitchFamily="34" charset="0"/>
            </a:endParaRPr>
          </a:p>
          <a:p>
            <a:r>
              <a:rPr lang="en-GB" sz="1100" b="0" i="0" dirty="0" err="1">
                <a:solidFill>
                  <a:srgbClr val="222222"/>
                </a:solidFill>
                <a:effectLst/>
                <a:latin typeface="Arial" panose="020B0604020202020204" pitchFamily="34" charset="0"/>
              </a:rPr>
              <a:t>Bartocci</a:t>
            </a:r>
            <a:r>
              <a:rPr lang="en-GB" sz="1100" b="0" i="0" dirty="0">
                <a:solidFill>
                  <a:srgbClr val="222222"/>
                </a:solidFill>
                <a:effectLst/>
                <a:latin typeface="Arial" panose="020B0604020202020204" pitchFamily="34" charset="0"/>
              </a:rPr>
              <a:t>, S., et al. "Deep learning based event reconstruction for the </a:t>
            </a:r>
            <a:r>
              <a:rPr lang="en-GB" sz="1100" b="0" i="0" dirty="0" err="1">
                <a:solidFill>
                  <a:srgbClr val="222222"/>
                </a:solidFill>
                <a:effectLst/>
                <a:latin typeface="Arial" panose="020B0604020202020204" pitchFamily="34" charset="0"/>
              </a:rPr>
              <a:t>Limadou</a:t>
            </a:r>
            <a:r>
              <a:rPr lang="en-GB" sz="1100" b="0" i="0" dirty="0">
                <a:solidFill>
                  <a:srgbClr val="222222"/>
                </a:solidFill>
                <a:effectLst/>
                <a:latin typeface="Arial" panose="020B0604020202020204" pitchFamily="34" charset="0"/>
              </a:rPr>
              <a:t> High-Energy Particle Detector." </a:t>
            </a:r>
            <a:r>
              <a:rPr lang="en-GB" sz="1100" b="0" i="1" dirty="0">
                <a:solidFill>
                  <a:srgbClr val="222222"/>
                </a:solidFill>
                <a:effectLst/>
                <a:latin typeface="Arial" panose="020B0604020202020204" pitchFamily="34" charset="0"/>
              </a:rPr>
              <a:t>Physical Review D</a:t>
            </a:r>
            <a:r>
              <a:rPr lang="en-GB" sz="1100" b="0" i="0" dirty="0">
                <a:solidFill>
                  <a:srgbClr val="222222"/>
                </a:solidFill>
                <a:effectLst/>
                <a:latin typeface="Arial" panose="020B0604020202020204" pitchFamily="34" charset="0"/>
              </a:rPr>
              <a:t> 105.2 (2022): 022004.</a:t>
            </a:r>
          </a:p>
          <a:p>
            <a:endParaRPr lang="en-GB" sz="1100" dirty="0">
              <a:solidFill>
                <a:srgbClr val="222222"/>
              </a:solidFill>
              <a:latin typeface="Arial" panose="020B0604020202020204" pitchFamily="34" charset="0"/>
            </a:endParaRPr>
          </a:p>
          <a:p>
            <a:r>
              <a:rPr lang="en-GB" sz="1100" b="0" i="0" dirty="0" err="1">
                <a:solidFill>
                  <a:srgbClr val="222222"/>
                </a:solidFill>
                <a:effectLst/>
                <a:latin typeface="Arial" panose="020B0604020202020204" pitchFamily="34" charset="0"/>
              </a:rPr>
              <a:t>Backe</a:t>
            </a:r>
            <a:r>
              <a:rPr lang="en-GB" sz="1100" b="0" i="0" dirty="0">
                <a:solidFill>
                  <a:srgbClr val="222222"/>
                </a:solidFill>
                <a:effectLst/>
                <a:latin typeface="Arial" panose="020B0604020202020204" pitchFamily="34" charset="0"/>
              </a:rPr>
              <a:t>, H., et al. "Design study for a 500 MeV positron beam at the Mainz Microtron MAMI." </a:t>
            </a:r>
            <a:r>
              <a:rPr lang="en-GB" sz="1100" b="0" i="1" dirty="0" err="1">
                <a:solidFill>
                  <a:srgbClr val="222222"/>
                </a:solidFill>
                <a:effectLst/>
                <a:latin typeface="Arial" panose="020B0604020202020204" pitchFamily="34" charset="0"/>
              </a:rPr>
              <a:t>arXiv</a:t>
            </a:r>
            <a:r>
              <a:rPr lang="en-GB" sz="1100" b="0" i="1" dirty="0">
                <a:solidFill>
                  <a:srgbClr val="222222"/>
                </a:solidFill>
                <a:effectLst/>
                <a:latin typeface="Arial" panose="020B0604020202020204" pitchFamily="34" charset="0"/>
              </a:rPr>
              <a:t> preprint arXiv:2205.12613</a:t>
            </a:r>
            <a:r>
              <a:rPr lang="en-GB" sz="1100" b="0" i="0" dirty="0">
                <a:solidFill>
                  <a:srgbClr val="222222"/>
                </a:solidFill>
                <a:effectLst/>
                <a:latin typeface="Arial" panose="020B0604020202020204" pitchFamily="34" charset="0"/>
              </a:rPr>
              <a:t> (2022).</a:t>
            </a:r>
            <a:endParaRPr lang="it-IT" sz="1100" dirty="0">
              <a:solidFill>
                <a:srgbClr val="222222"/>
              </a:solidFill>
              <a:latin typeface="Arial" panose="020B0604020202020204" pitchFamily="34" charset="0"/>
            </a:endParaRPr>
          </a:p>
          <a:p>
            <a:endParaRPr lang="en-GB" sz="1100" dirty="0"/>
          </a:p>
          <a:p>
            <a:r>
              <a:rPr lang="en-GB" sz="1100" b="0" i="0" dirty="0" err="1">
                <a:solidFill>
                  <a:srgbClr val="222222"/>
                </a:solidFill>
                <a:effectLst/>
                <a:latin typeface="Arial" panose="020B0604020202020204" pitchFamily="34" charset="0"/>
              </a:rPr>
              <a:t>Patrinos</a:t>
            </a:r>
            <a:r>
              <a:rPr lang="en-GB" sz="1100" b="0" i="0" dirty="0">
                <a:solidFill>
                  <a:srgbClr val="222222"/>
                </a:solidFill>
                <a:effectLst/>
                <a:latin typeface="Arial" panose="020B0604020202020204" pitchFamily="34" charset="0"/>
              </a:rPr>
              <a:t>, Konstantinos. "On the Hypothesis of the Absolute Reference System: Theoretical and Experimental Confirmation." </a:t>
            </a:r>
            <a:r>
              <a:rPr lang="en-GB" sz="1100" b="0" i="1" dirty="0">
                <a:solidFill>
                  <a:srgbClr val="222222"/>
                </a:solidFill>
                <a:effectLst/>
                <a:latin typeface="Arial" panose="020B0604020202020204" pitchFamily="34" charset="0"/>
              </a:rPr>
              <a:t>New Trends in Physical Science Research Vol. 8</a:t>
            </a:r>
            <a:r>
              <a:rPr lang="en-GB" sz="1100" b="0" i="0" dirty="0">
                <a:solidFill>
                  <a:srgbClr val="222222"/>
                </a:solidFill>
                <a:effectLst/>
                <a:latin typeface="Arial" panose="020B0604020202020204" pitchFamily="34" charset="0"/>
              </a:rPr>
              <a:t> (2022): 13-36.</a:t>
            </a:r>
          </a:p>
          <a:p>
            <a:endParaRPr lang="en-GB" sz="1100" dirty="0">
              <a:solidFill>
                <a:srgbClr val="222222"/>
              </a:solidFill>
              <a:latin typeface="Arial" panose="020B0604020202020204" pitchFamily="34" charset="0"/>
            </a:endParaRPr>
          </a:p>
          <a:p>
            <a:r>
              <a:rPr lang="pt-BR" sz="1100" b="0" i="0" dirty="0">
                <a:solidFill>
                  <a:srgbClr val="222222"/>
                </a:solidFill>
                <a:effectLst/>
                <a:latin typeface="Arial" panose="020B0604020202020204" pitchFamily="34" charset="0"/>
              </a:rPr>
              <a:t>Amaro, Fernando Domingues, et al. "The CYGNO Experiment." </a:t>
            </a:r>
            <a:r>
              <a:rPr lang="pt-BR" sz="1100" b="0" i="1" dirty="0">
                <a:solidFill>
                  <a:srgbClr val="222222"/>
                </a:solidFill>
                <a:effectLst/>
                <a:latin typeface="Arial" panose="020B0604020202020204" pitchFamily="34" charset="0"/>
              </a:rPr>
              <a:t>Instruments</a:t>
            </a:r>
            <a:r>
              <a:rPr lang="pt-BR" sz="1100" b="0" i="0" dirty="0">
                <a:solidFill>
                  <a:srgbClr val="222222"/>
                </a:solidFill>
                <a:effectLst/>
                <a:latin typeface="Arial" panose="020B0604020202020204" pitchFamily="34" charset="0"/>
              </a:rPr>
              <a:t> 6.1 (2022): 6.</a:t>
            </a:r>
            <a:endParaRPr lang="en-GB" sz="1100" dirty="0"/>
          </a:p>
        </p:txBody>
      </p:sp>
      <p:sp>
        <p:nvSpPr>
          <p:cNvPr id="7" name="Date Placeholder 6">
            <a:extLst>
              <a:ext uri="{FF2B5EF4-FFF2-40B4-BE49-F238E27FC236}">
                <a16:creationId xmlns:a16="http://schemas.microsoft.com/office/drawing/2014/main" id="{C2F25D42-2B63-47EF-0ADB-67F8686ABE84}"/>
              </a:ext>
            </a:extLst>
          </p:cNvPr>
          <p:cNvSpPr>
            <a:spLocks noGrp="1"/>
          </p:cNvSpPr>
          <p:nvPr>
            <p:ph type="dt" sz="half" idx="10"/>
          </p:nvPr>
        </p:nvSpPr>
        <p:spPr/>
        <p:txBody>
          <a:bodyPr/>
          <a:lstStyle/>
          <a:p>
            <a:r>
              <a:rPr lang="en-GB"/>
              <a:t>14/11/2022</a:t>
            </a:r>
          </a:p>
        </p:txBody>
      </p:sp>
      <p:sp>
        <p:nvSpPr>
          <p:cNvPr id="8" name="Footer Placeholder 7">
            <a:extLst>
              <a:ext uri="{FF2B5EF4-FFF2-40B4-BE49-F238E27FC236}">
                <a16:creationId xmlns:a16="http://schemas.microsoft.com/office/drawing/2014/main" id="{AC987B49-0789-FC72-715B-42619FCA7B44}"/>
              </a:ext>
            </a:extLst>
          </p:cNvPr>
          <p:cNvSpPr>
            <a:spLocks noGrp="1"/>
          </p:cNvSpPr>
          <p:nvPr>
            <p:ph type="ftr" sz="quarter" idx="11"/>
          </p:nvPr>
        </p:nvSpPr>
        <p:spPr/>
        <p:txBody>
          <a:bodyPr/>
          <a:lstStyle/>
          <a:p>
            <a:r>
              <a:rPr lang="en-GB"/>
              <a:t>LNF - SC 64</a:t>
            </a:r>
          </a:p>
        </p:txBody>
      </p:sp>
      <p:sp>
        <p:nvSpPr>
          <p:cNvPr id="9" name="Slide Number Placeholder 8">
            <a:extLst>
              <a:ext uri="{FF2B5EF4-FFF2-40B4-BE49-F238E27FC236}">
                <a16:creationId xmlns:a16="http://schemas.microsoft.com/office/drawing/2014/main" id="{C1240027-85C5-1C3C-CDA6-9C353763C6A0}"/>
              </a:ext>
            </a:extLst>
          </p:cNvPr>
          <p:cNvSpPr>
            <a:spLocks noGrp="1"/>
          </p:cNvSpPr>
          <p:nvPr>
            <p:ph type="sldNum" sz="quarter" idx="12"/>
          </p:nvPr>
        </p:nvSpPr>
        <p:spPr/>
        <p:txBody>
          <a:bodyPr/>
          <a:lstStyle/>
          <a:p>
            <a:fld id="{DEB40CE7-BA5A-4BF4-ABDF-EB80D9C1FA7B}" type="slidenum">
              <a:rPr lang="en-GB" smtClean="0"/>
              <a:t>16</a:t>
            </a:fld>
            <a:endParaRPr lang="en-GB"/>
          </a:p>
        </p:txBody>
      </p:sp>
      <p:pic>
        <p:nvPicPr>
          <p:cNvPr id="10" name="Immagine 5">
            <a:extLst>
              <a:ext uri="{FF2B5EF4-FFF2-40B4-BE49-F238E27FC236}">
                <a16:creationId xmlns:a16="http://schemas.microsoft.com/office/drawing/2014/main" id="{9F94FD08-6224-449E-DE6D-11FED4099E24}"/>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280814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2">
            <a:extLst>
              <a:ext uri="{FF2B5EF4-FFF2-40B4-BE49-F238E27FC236}">
                <a16:creationId xmlns:a16="http://schemas.microsoft.com/office/drawing/2014/main" id="{6FDEBEB2-0F42-7A56-1164-8F18BC1FDE92}"/>
              </a:ext>
            </a:extLst>
          </p:cNvPr>
          <p:cNvGrpSpPr/>
          <p:nvPr/>
        </p:nvGrpSpPr>
        <p:grpSpPr>
          <a:xfrm>
            <a:off x="8" y="0"/>
            <a:ext cx="3441934" cy="947451"/>
            <a:chOff x="2" y="3099"/>
            <a:chExt cx="1911933" cy="947451"/>
          </a:xfrm>
        </p:grpSpPr>
        <p:sp>
          <p:nvSpPr>
            <p:cNvPr id="3" name="Titolo 1">
              <a:extLst>
                <a:ext uri="{FF2B5EF4-FFF2-40B4-BE49-F238E27FC236}">
                  <a16:creationId xmlns:a16="http://schemas.microsoft.com/office/drawing/2014/main" id="{AD721ECD-172E-E0D3-FA65-19C90FD5EE11}"/>
                </a:ext>
              </a:extLst>
            </p:cNvPr>
            <p:cNvSpPr txBox="1">
              <a:spLocks/>
            </p:cNvSpPr>
            <p:nvPr/>
          </p:nvSpPr>
          <p:spPr>
            <a:xfrm>
              <a:off x="2" y="3099"/>
              <a:ext cx="191193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LIMADOU</a:t>
              </a:r>
            </a:p>
          </p:txBody>
        </p:sp>
        <p:pic>
          <p:nvPicPr>
            <p:cNvPr id="4" name="Picture 2" descr="http://www.lnf.infn.it/logo/logo_infn_lnf_2_esteso_white.png">
              <a:extLst>
                <a:ext uri="{FF2B5EF4-FFF2-40B4-BE49-F238E27FC236}">
                  <a16:creationId xmlns:a16="http://schemas.microsoft.com/office/drawing/2014/main" id="{536E91FC-3D79-30C8-5DB5-ECAD4309364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FCAE452C-C03A-9677-08FE-1B5FC0016F98}"/>
              </a:ext>
            </a:extLst>
          </p:cNvPr>
          <p:cNvSpPr txBox="1"/>
          <p:nvPr/>
        </p:nvSpPr>
        <p:spPr>
          <a:xfrm>
            <a:off x="116793" y="1928679"/>
            <a:ext cx="5996860" cy="286232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b="1" dirty="0"/>
              <a:t>Prototype</a:t>
            </a:r>
            <a:r>
              <a:rPr lang="en-GB" dirty="0"/>
              <a:t>: new tracker as part of second of the constellation (CSES-02) will mount an innovative particle tracker. CSES missions are part of a collaboration program between China National Space Administration (CNSA) and Italian Space Agency (ASI), and developed by China Earthquake Administration (CEA) and Italian National Institute for Nuclear Physics (INFN), together with several Chinese and Italian Universities and research Institutes.</a:t>
            </a:r>
          </a:p>
          <a:p>
            <a:endParaRPr lang="en-GB" dirty="0"/>
          </a:p>
          <a:p>
            <a:r>
              <a:rPr lang="en-GB" dirty="0"/>
              <a:t>Run with dedicated 30MeV- single particle beam</a:t>
            </a:r>
          </a:p>
        </p:txBody>
      </p:sp>
      <p:sp>
        <p:nvSpPr>
          <p:cNvPr id="7" name="CasellaDiTesto 10">
            <a:extLst>
              <a:ext uri="{FF2B5EF4-FFF2-40B4-BE49-F238E27FC236}">
                <a16:creationId xmlns:a16="http://schemas.microsoft.com/office/drawing/2014/main" id="{0D58B48C-7291-1F97-95C6-546295506B77}"/>
              </a:ext>
            </a:extLst>
          </p:cNvPr>
          <p:cNvSpPr txBox="1"/>
          <p:nvPr/>
        </p:nvSpPr>
        <p:spPr>
          <a:xfrm>
            <a:off x="116793" y="1355332"/>
            <a:ext cx="599686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Bef>
                <a:spcPts val="0"/>
              </a:spcBef>
              <a:spcAft>
                <a:spcPts val="600"/>
              </a:spcAft>
            </a:pPr>
            <a:r>
              <a:rPr lang="en-US" sz="2400" b="1" dirty="0"/>
              <a:t>BTF USER run (SPACE Appl) : </a:t>
            </a:r>
            <a:r>
              <a:rPr lang="en-US" sz="2400" b="1" dirty="0">
                <a:solidFill>
                  <a:prstClr val="black"/>
                </a:solidFill>
                <a:latin typeface="Calibri" panose="020F0502020204030204"/>
              </a:rPr>
              <a:t>11 Jun</a:t>
            </a:r>
            <a:r>
              <a:rPr kumimoji="0" lang="en-US" sz="2400" b="1" i="0" u="none" strike="noStrike" kern="1200" cap="none" spc="0" normalizeH="0" baseline="0" dirty="0">
                <a:ln>
                  <a:noFill/>
                </a:ln>
                <a:solidFill>
                  <a:prstClr val="black"/>
                </a:solidFill>
                <a:effectLst/>
                <a:uLnTx/>
                <a:uFillTx/>
                <a:latin typeface="Calibri" panose="020F0502020204030204"/>
              </a:rPr>
              <a:t> -&gt; 20 Jun</a:t>
            </a:r>
            <a:endParaRPr lang="en-US" sz="1800" dirty="0"/>
          </a:p>
        </p:txBody>
      </p:sp>
      <p:sp>
        <p:nvSpPr>
          <p:cNvPr id="9" name="TextBox 8">
            <a:extLst>
              <a:ext uri="{FF2B5EF4-FFF2-40B4-BE49-F238E27FC236}">
                <a16:creationId xmlns:a16="http://schemas.microsoft.com/office/drawing/2014/main" id="{4F5CE262-BF58-C6EE-2D37-70F760DF1A38}"/>
              </a:ext>
            </a:extLst>
          </p:cNvPr>
          <p:cNvSpPr txBox="1"/>
          <p:nvPr/>
        </p:nvSpPr>
        <p:spPr>
          <a:xfrm>
            <a:off x="116793" y="4908531"/>
            <a:ext cx="5979207" cy="147732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dirty="0"/>
              <a:t>The main purpose of the test: check tracker efficiency in track reconstruction with single-particle electron beams at different energies (from 30 to 120MeV) were produced to characterize the response of the apparatus to natural events, similar events that will occur along the satellite’s orbit</a:t>
            </a:r>
          </a:p>
        </p:txBody>
      </p:sp>
      <p:sp>
        <p:nvSpPr>
          <p:cNvPr id="23" name="TextBox 22">
            <a:extLst>
              <a:ext uri="{FF2B5EF4-FFF2-40B4-BE49-F238E27FC236}">
                <a16:creationId xmlns:a16="http://schemas.microsoft.com/office/drawing/2014/main" id="{8E4C48B3-F294-60E4-7984-CFE4A73AB3D4}"/>
              </a:ext>
            </a:extLst>
          </p:cNvPr>
          <p:cNvSpPr txBox="1"/>
          <p:nvPr/>
        </p:nvSpPr>
        <p:spPr>
          <a:xfrm>
            <a:off x="3659221" y="85663"/>
            <a:ext cx="6774083" cy="120032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GB" dirty="0">
                <a:solidFill>
                  <a:schemeClr val="tx1"/>
                </a:solidFill>
              </a:rPr>
              <a:t>LIMADOU is part of a scientific program that studies natural and anthropogenic electromagnetic fields, their emissions and possible correlations with seismic events.</a:t>
            </a:r>
          </a:p>
          <a:p>
            <a:r>
              <a:rPr lang="en-GB" dirty="0">
                <a:solidFill>
                  <a:schemeClr val="tx1"/>
                </a:solidFill>
              </a:rPr>
              <a:t>https://w3.lnf.infn.it/experiments-in-btf-orbit/?lang=en</a:t>
            </a:r>
          </a:p>
        </p:txBody>
      </p:sp>
      <p:pic>
        <p:nvPicPr>
          <p:cNvPr id="5" name="Immagine 4">
            <a:extLst>
              <a:ext uri="{FF2B5EF4-FFF2-40B4-BE49-F238E27FC236}">
                <a16:creationId xmlns:a16="http://schemas.microsoft.com/office/drawing/2014/main" id="{530FBFA5-F3BE-78AE-AA64-D5C2DFAFBBDC}"/>
              </a:ext>
            </a:extLst>
          </p:cNvPr>
          <p:cNvPicPr>
            <a:picLocks noChangeAspect="1"/>
          </p:cNvPicPr>
          <p:nvPr/>
        </p:nvPicPr>
        <p:blipFill>
          <a:blip r:embed="rId3"/>
          <a:stretch>
            <a:fillRect/>
          </a:stretch>
        </p:blipFill>
        <p:spPr>
          <a:xfrm>
            <a:off x="7300279" y="1308372"/>
            <a:ext cx="3809996" cy="24529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11" descr="A screenshot of a computer&#10;&#10;Description automatically generated with medium confidence">
            <a:extLst>
              <a:ext uri="{FF2B5EF4-FFF2-40B4-BE49-F238E27FC236}">
                <a16:creationId xmlns:a16="http://schemas.microsoft.com/office/drawing/2014/main" id="{26D7C891-B04D-EADD-BD1B-7EBC604F9F67}"/>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87000" contrast="75000"/>
                    </a14:imgEffect>
                  </a14:imgLayer>
                </a14:imgProps>
              </a:ext>
              <a:ext uri="{28A0092B-C50C-407E-A947-70E740481C1C}">
                <a14:useLocalDpi xmlns:a14="http://schemas.microsoft.com/office/drawing/2010/main"/>
              </a:ext>
            </a:extLst>
          </a:blip>
          <a:srcRect/>
          <a:stretch/>
        </p:blipFill>
        <p:spPr>
          <a:xfrm>
            <a:off x="6867702" y="3761301"/>
            <a:ext cx="4675150" cy="2652096"/>
          </a:xfrm>
          <a:prstGeom prst="rect">
            <a:avLst/>
          </a:prstGeom>
          <a:effectLst>
            <a:outerShdw blurRad="50800" dist="38100" dir="2700000" algn="tl" rotWithShape="0">
              <a:prstClr val="black">
                <a:alpha val="40000"/>
              </a:prstClr>
            </a:outerShdw>
          </a:effectLst>
        </p:spPr>
      </p:pic>
      <p:sp>
        <p:nvSpPr>
          <p:cNvPr id="13" name="Date Placeholder 12">
            <a:extLst>
              <a:ext uri="{FF2B5EF4-FFF2-40B4-BE49-F238E27FC236}">
                <a16:creationId xmlns:a16="http://schemas.microsoft.com/office/drawing/2014/main" id="{083DD613-6802-E4D5-7C22-60939B288B8A}"/>
              </a:ext>
            </a:extLst>
          </p:cNvPr>
          <p:cNvSpPr>
            <a:spLocks noGrp="1"/>
          </p:cNvSpPr>
          <p:nvPr>
            <p:ph type="dt" sz="half" idx="10"/>
          </p:nvPr>
        </p:nvSpPr>
        <p:spPr/>
        <p:txBody>
          <a:bodyPr/>
          <a:lstStyle/>
          <a:p>
            <a:r>
              <a:rPr lang="en-GB" dirty="0"/>
              <a:t>14/11/2022</a:t>
            </a:r>
          </a:p>
        </p:txBody>
      </p:sp>
      <p:sp>
        <p:nvSpPr>
          <p:cNvPr id="14" name="Footer Placeholder 13">
            <a:extLst>
              <a:ext uri="{FF2B5EF4-FFF2-40B4-BE49-F238E27FC236}">
                <a16:creationId xmlns:a16="http://schemas.microsoft.com/office/drawing/2014/main" id="{D8724DF7-E2E8-FFA1-3817-968AF7A8EDBE}"/>
              </a:ext>
            </a:extLst>
          </p:cNvPr>
          <p:cNvSpPr>
            <a:spLocks noGrp="1"/>
          </p:cNvSpPr>
          <p:nvPr>
            <p:ph type="ftr" sz="quarter" idx="11"/>
          </p:nvPr>
        </p:nvSpPr>
        <p:spPr/>
        <p:txBody>
          <a:bodyPr/>
          <a:lstStyle/>
          <a:p>
            <a:r>
              <a:rPr lang="en-GB" dirty="0"/>
              <a:t>LNF - SC 64</a:t>
            </a:r>
          </a:p>
        </p:txBody>
      </p:sp>
      <p:sp>
        <p:nvSpPr>
          <p:cNvPr id="15" name="Slide Number Placeholder 14">
            <a:extLst>
              <a:ext uri="{FF2B5EF4-FFF2-40B4-BE49-F238E27FC236}">
                <a16:creationId xmlns:a16="http://schemas.microsoft.com/office/drawing/2014/main" id="{E0981098-1400-AB21-3815-5CC7AC237F04}"/>
              </a:ext>
            </a:extLst>
          </p:cNvPr>
          <p:cNvSpPr>
            <a:spLocks noGrp="1"/>
          </p:cNvSpPr>
          <p:nvPr>
            <p:ph type="sldNum" sz="quarter" idx="12"/>
          </p:nvPr>
        </p:nvSpPr>
        <p:spPr/>
        <p:txBody>
          <a:bodyPr/>
          <a:lstStyle/>
          <a:p>
            <a:fld id="{DEB40CE7-BA5A-4BF4-ABDF-EB80D9C1FA7B}" type="slidenum">
              <a:rPr lang="en-GB" smtClean="0"/>
              <a:t>17</a:t>
            </a:fld>
            <a:endParaRPr lang="en-GB" dirty="0"/>
          </a:p>
        </p:txBody>
      </p:sp>
      <p:pic>
        <p:nvPicPr>
          <p:cNvPr id="8" name="Immagine 5">
            <a:extLst>
              <a:ext uri="{FF2B5EF4-FFF2-40B4-BE49-F238E27FC236}">
                <a16:creationId xmlns:a16="http://schemas.microsoft.com/office/drawing/2014/main" id="{A2C6279A-A5DD-AB75-FD5F-6852A6F46C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2196642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2">
            <a:extLst>
              <a:ext uri="{FF2B5EF4-FFF2-40B4-BE49-F238E27FC236}">
                <a16:creationId xmlns:a16="http://schemas.microsoft.com/office/drawing/2014/main" id="{6FDEBEB2-0F42-7A56-1164-8F18BC1FDE92}"/>
              </a:ext>
            </a:extLst>
          </p:cNvPr>
          <p:cNvGrpSpPr/>
          <p:nvPr/>
        </p:nvGrpSpPr>
        <p:grpSpPr>
          <a:xfrm>
            <a:off x="8" y="0"/>
            <a:ext cx="3441934" cy="947451"/>
            <a:chOff x="2" y="3099"/>
            <a:chExt cx="1911933" cy="947451"/>
          </a:xfrm>
        </p:grpSpPr>
        <p:sp>
          <p:nvSpPr>
            <p:cNvPr id="3" name="Titolo 1">
              <a:extLst>
                <a:ext uri="{FF2B5EF4-FFF2-40B4-BE49-F238E27FC236}">
                  <a16:creationId xmlns:a16="http://schemas.microsoft.com/office/drawing/2014/main" id="{AD721ECD-172E-E0D3-FA65-19C90FD5EE11}"/>
                </a:ext>
              </a:extLst>
            </p:cNvPr>
            <p:cNvSpPr txBox="1">
              <a:spLocks/>
            </p:cNvSpPr>
            <p:nvPr/>
          </p:nvSpPr>
          <p:spPr>
            <a:xfrm>
              <a:off x="2" y="3099"/>
              <a:ext cx="191193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HERD</a:t>
              </a:r>
            </a:p>
          </p:txBody>
        </p:sp>
        <p:pic>
          <p:nvPicPr>
            <p:cNvPr id="4" name="Picture 2" descr="http://www.lnf.infn.it/logo/logo_infn_lnf_2_esteso_white.png">
              <a:extLst>
                <a:ext uri="{FF2B5EF4-FFF2-40B4-BE49-F238E27FC236}">
                  <a16:creationId xmlns:a16="http://schemas.microsoft.com/office/drawing/2014/main" id="{536E91FC-3D79-30C8-5DB5-ECAD4309364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FCAE452C-C03A-9677-08FE-1B5FC0016F98}"/>
              </a:ext>
            </a:extLst>
          </p:cNvPr>
          <p:cNvSpPr txBox="1"/>
          <p:nvPr/>
        </p:nvSpPr>
        <p:spPr>
          <a:xfrm>
            <a:off x="91120" y="1516112"/>
            <a:ext cx="6654326" cy="203132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b="1" dirty="0"/>
              <a:t>Prototype</a:t>
            </a:r>
            <a:r>
              <a:rPr lang="en-GB" dirty="0"/>
              <a:t>: small calorimeter made of 4 layers of 3x3 LYSO crystals. Each crystal is 3x3x3 cm</a:t>
            </a:r>
            <a:r>
              <a:rPr lang="en-GB" baseline="30000" dirty="0"/>
              <a:t>3</a:t>
            </a:r>
          </a:p>
          <a:p>
            <a:r>
              <a:rPr lang="en-GB" b="1" dirty="0"/>
              <a:t>Crystals read-out</a:t>
            </a:r>
            <a:r>
              <a:rPr lang="en-GB" dirty="0"/>
              <a:t>: two PDs with different active areas and a wave length shifter fiber + SiPM.</a:t>
            </a:r>
          </a:p>
          <a:p>
            <a:r>
              <a:rPr lang="en-GB" dirty="0"/>
              <a:t>The HERD (High Energy Cosmic Radiation Detection) collaboration, on the other hand, aims to install its detector in the Chinese space station</a:t>
            </a:r>
          </a:p>
        </p:txBody>
      </p:sp>
      <p:sp>
        <p:nvSpPr>
          <p:cNvPr id="7" name="CasellaDiTesto 10">
            <a:extLst>
              <a:ext uri="{FF2B5EF4-FFF2-40B4-BE49-F238E27FC236}">
                <a16:creationId xmlns:a16="http://schemas.microsoft.com/office/drawing/2014/main" id="{0D58B48C-7291-1F97-95C6-546295506B77}"/>
              </a:ext>
            </a:extLst>
          </p:cNvPr>
          <p:cNvSpPr txBox="1"/>
          <p:nvPr/>
        </p:nvSpPr>
        <p:spPr>
          <a:xfrm>
            <a:off x="91120" y="1004455"/>
            <a:ext cx="599686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Bef>
                <a:spcPts val="0"/>
              </a:spcBef>
              <a:spcAft>
                <a:spcPts val="600"/>
              </a:spcAft>
            </a:pPr>
            <a:r>
              <a:rPr lang="en-US" sz="2400" b="1" dirty="0"/>
              <a:t>BTF USER run (SPACE Appl) : </a:t>
            </a:r>
            <a:r>
              <a:rPr lang="en-US" sz="2400" b="1" dirty="0">
                <a:solidFill>
                  <a:prstClr val="black"/>
                </a:solidFill>
                <a:latin typeface="Calibri" panose="020F0502020204030204"/>
              </a:rPr>
              <a:t>20 Jun</a:t>
            </a:r>
            <a:r>
              <a:rPr kumimoji="0" lang="en-US" sz="2400" b="1" i="0" u="none" strike="noStrike" kern="1200" cap="none" spc="0" normalizeH="0" baseline="0" dirty="0">
                <a:ln>
                  <a:noFill/>
                </a:ln>
                <a:solidFill>
                  <a:prstClr val="black"/>
                </a:solidFill>
                <a:effectLst/>
                <a:uLnTx/>
                <a:uFillTx/>
                <a:latin typeface="Calibri" panose="020F0502020204030204"/>
              </a:rPr>
              <a:t> -&gt; 27 Jun</a:t>
            </a:r>
            <a:endParaRPr lang="en-US" sz="1800" dirty="0"/>
          </a:p>
        </p:txBody>
      </p:sp>
      <p:sp>
        <p:nvSpPr>
          <p:cNvPr id="9" name="TextBox 8">
            <a:extLst>
              <a:ext uri="{FF2B5EF4-FFF2-40B4-BE49-F238E27FC236}">
                <a16:creationId xmlns:a16="http://schemas.microsoft.com/office/drawing/2014/main" id="{4F5CE262-BF58-C6EE-2D37-70F760DF1A38}"/>
              </a:ext>
            </a:extLst>
          </p:cNvPr>
          <p:cNvSpPr txBox="1"/>
          <p:nvPr/>
        </p:nvSpPr>
        <p:spPr>
          <a:xfrm>
            <a:off x="6150806" y="4524588"/>
            <a:ext cx="5921705" cy="175432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dirty="0"/>
              <a:t>The main purpose of the test: check the linearity of the read-out system up to the saturation (very wide energy range!!!).</a:t>
            </a:r>
          </a:p>
          <a:p>
            <a:r>
              <a:rPr lang="en-GB" dirty="0"/>
              <a:t>Preliminary results show a good linearity.</a:t>
            </a:r>
          </a:p>
          <a:p>
            <a:endParaRPr lang="en-GB" dirty="0"/>
          </a:p>
          <a:p>
            <a:r>
              <a:rPr lang="en-GB" dirty="0"/>
              <a:t>Additional goals: test different hardware and firmware configurations, measure the direct ionization of PDs.</a:t>
            </a:r>
          </a:p>
        </p:txBody>
      </p:sp>
      <p:pic>
        <p:nvPicPr>
          <p:cNvPr id="11" name="Picture 10">
            <a:extLst>
              <a:ext uri="{FF2B5EF4-FFF2-40B4-BE49-F238E27FC236}">
                <a16:creationId xmlns:a16="http://schemas.microsoft.com/office/drawing/2014/main" id="{B88EAC31-C0FF-5D9A-83E9-3BC76F19C20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45446" y="1067300"/>
            <a:ext cx="2815908" cy="29289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24" name="Group 23">
            <a:extLst>
              <a:ext uri="{FF2B5EF4-FFF2-40B4-BE49-F238E27FC236}">
                <a16:creationId xmlns:a16="http://schemas.microsoft.com/office/drawing/2014/main" id="{981C8293-5BE4-0158-0A62-81C7E3D63F16}"/>
              </a:ext>
            </a:extLst>
          </p:cNvPr>
          <p:cNvGrpSpPr/>
          <p:nvPr/>
        </p:nvGrpSpPr>
        <p:grpSpPr>
          <a:xfrm>
            <a:off x="48692" y="3676435"/>
            <a:ext cx="6038459" cy="3101150"/>
            <a:chOff x="21902" y="3646875"/>
            <a:chExt cx="6038459" cy="3101150"/>
          </a:xfrm>
        </p:grpSpPr>
        <p:pic>
          <p:nvPicPr>
            <p:cNvPr id="17" name="Picture 16">
              <a:extLst>
                <a:ext uri="{FF2B5EF4-FFF2-40B4-BE49-F238E27FC236}">
                  <a16:creationId xmlns:a16="http://schemas.microsoft.com/office/drawing/2014/main" id="{68095316-7B1C-1E0C-BDCC-C13A284DC167}"/>
                </a:ext>
              </a:extLst>
            </p:cNvPr>
            <p:cNvPicPr>
              <a:picLocks noChangeAspect="1"/>
            </p:cNvPicPr>
            <p:nvPr/>
          </p:nvPicPr>
          <p:blipFill>
            <a:blip r:embed="rId4"/>
            <a:stretch>
              <a:fillRect/>
            </a:stretch>
          </p:blipFill>
          <p:spPr>
            <a:xfrm>
              <a:off x="206568" y="3646875"/>
              <a:ext cx="5853793" cy="2890605"/>
            </a:xfrm>
            <a:prstGeom prst="rect">
              <a:avLst/>
            </a:prstGeom>
          </p:spPr>
        </p:pic>
        <p:sp>
          <p:nvSpPr>
            <p:cNvPr id="19" name="TextBox 18">
              <a:extLst>
                <a:ext uri="{FF2B5EF4-FFF2-40B4-BE49-F238E27FC236}">
                  <a16:creationId xmlns:a16="http://schemas.microsoft.com/office/drawing/2014/main" id="{7CFD5AD8-5551-BD78-3EAD-F580FBC08166}"/>
                </a:ext>
              </a:extLst>
            </p:cNvPr>
            <p:cNvSpPr txBox="1"/>
            <p:nvPr/>
          </p:nvSpPr>
          <p:spPr>
            <a:xfrm rot="16200000">
              <a:off x="-585984" y="4615934"/>
              <a:ext cx="1585104" cy="3693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GB" sz="1800" b="0" i="0" u="none" strike="noStrike" baseline="0" dirty="0">
                  <a:solidFill>
                    <a:schemeClr val="tx1"/>
                  </a:solidFill>
                  <a:latin typeface="LiberationSans"/>
                </a:rPr>
                <a:t>Output [ADC]</a:t>
              </a:r>
              <a:endParaRPr lang="en-GB" dirty="0">
                <a:solidFill>
                  <a:schemeClr val="tx1"/>
                </a:solidFill>
              </a:endParaRPr>
            </a:p>
          </p:txBody>
        </p:sp>
        <p:sp>
          <p:nvSpPr>
            <p:cNvPr id="20" name="TextBox 19">
              <a:extLst>
                <a:ext uri="{FF2B5EF4-FFF2-40B4-BE49-F238E27FC236}">
                  <a16:creationId xmlns:a16="http://schemas.microsoft.com/office/drawing/2014/main" id="{1B19E604-C912-22E6-C2DC-C653ECE146C6}"/>
                </a:ext>
              </a:extLst>
            </p:cNvPr>
            <p:cNvSpPr txBox="1"/>
            <p:nvPr/>
          </p:nvSpPr>
          <p:spPr>
            <a:xfrm>
              <a:off x="2341327" y="6378693"/>
              <a:ext cx="1585104" cy="3693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it-IT" dirty="0">
                  <a:solidFill>
                    <a:schemeClr val="tx1"/>
                  </a:solidFill>
                  <a:latin typeface="LiberationSans"/>
                </a:rPr>
                <a:t>M</a:t>
              </a:r>
              <a:r>
                <a:rPr lang="en-GB" dirty="0">
                  <a:solidFill>
                    <a:schemeClr val="tx1"/>
                  </a:solidFill>
                  <a:latin typeface="LiberationSans"/>
                </a:rPr>
                <a:t>ultiplicity [#]</a:t>
              </a:r>
              <a:endParaRPr lang="en-GB" dirty="0">
                <a:solidFill>
                  <a:schemeClr val="tx1"/>
                </a:solidFill>
              </a:endParaRPr>
            </a:p>
          </p:txBody>
        </p:sp>
      </p:grpSp>
      <p:pic>
        <p:nvPicPr>
          <p:cNvPr id="21" name="Immagine 2">
            <a:extLst>
              <a:ext uri="{FF2B5EF4-FFF2-40B4-BE49-F238E27FC236}">
                <a16:creationId xmlns:a16="http://schemas.microsoft.com/office/drawing/2014/main" id="{417CF4CE-07A9-A470-7739-DFEE1CE4606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096050" y="1102970"/>
            <a:ext cx="2979158" cy="23744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3" name="TextBox 22">
            <a:extLst>
              <a:ext uri="{FF2B5EF4-FFF2-40B4-BE49-F238E27FC236}">
                <a16:creationId xmlns:a16="http://schemas.microsoft.com/office/drawing/2014/main" id="{8E4C48B3-F294-60E4-7984-CFE4A73AB3D4}"/>
              </a:ext>
            </a:extLst>
          </p:cNvPr>
          <p:cNvSpPr txBox="1"/>
          <p:nvPr/>
        </p:nvSpPr>
        <p:spPr>
          <a:xfrm>
            <a:off x="3507284" y="45835"/>
            <a:ext cx="7043150" cy="9233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GB" dirty="0">
                <a:solidFill>
                  <a:schemeClr val="tx1"/>
                </a:solidFill>
              </a:rPr>
              <a:t>The HERD mission: will be installed on the </a:t>
            </a:r>
            <a:r>
              <a:rPr lang="en-GB" b="1" dirty="0">
                <a:solidFill>
                  <a:schemeClr val="tx1"/>
                </a:solidFill>
              </a:rPr>
              <a:t>Chinese</a:t>
            </a:r>
            <a:r>
              <a:rPr lang="en-GB" dirty="0">
                <a:solidFill>
                  <a:schemeClr val="tx1"/>
                </a:solidFill>
              </a:rPr>
              <a:t> </a:t>
            </a:r>
            <a:r>
              <a:rPr lang="en-GB" b="1" dirty="0">
                <a:solidFill>
                  <a:schemeClr val="tx1"/>
                </a:solidFill>
              </a:rPr>
              <a:t>Space</a:t>
            </a:r>
            <a:r>
              <a:rPr lang="en-GB" dirty="0">
                <a:solidFill>
                  <a:schemeClr val="tx1"/>
                </a:solidFill>
              </a:rPr>
              <a:t> </a:t>
            </a:r>
            <a:r>
              <a:rPr lang="en-GB" b="1" dirty="0">
                <a:solidFill>
                  <a:schemeClr val="tx1"/>
                </a:solidFill>
              </a:rPr>
              <a:t>station</a:t>
            </a:r>
            <a:r>
              <a:rPr lang="en-GB" dirty="0">
                <a:solidFill>
                  <a:schemeClr val="tx1"/>
                </a:solidFill>
              </a:rPr>
              <a:t> in 2027. </a:t>
            </a:r>
          </a:p>
          <a:p>
            <a:r>
              <a:rPr lang="en-GB" dirty="0">
                <a:solidFill>
                  <a:schemeClr val="tx1"/>
                </a:solidFill>
              </a:rPr>
              <a:t>It will extend direct measurements of cosmic-rays up to the knee region.</a:t>
            </a:r>
          </a:p>
          <a:p>
            <a:r>
              <a:rPr lang="en-GB" dirty="0">
                <a:solidFill>
                  <a:schemeClr val="tx1"/>
                </a:solidFill>
              </a:rPr>
              <a:t>https://w3.lnf.infn.it/experiments-in-btf-orbit/?lang=en</a:t>
            </a:r>
          </a:p>
        </p:txBody>
      </p:sp>
      <p:sp>
        <p:nvSpPr>
          <p:cNvPr id="25" name="CasellaDiTesto 15">
            <a:extLst>
              <a:ext uri="{FF2B5EF4-FFF2-40B4-BE49-F238E27FC236}">
                <a16:creationId xmlns:a16="http://schemas.microsoft.com/office/drawing/2014/main" id="{A15635EF-BF0D-362F-EB4B-BBD58A2489E5}"/>
              </a:ext>
            </a:extLst>
          </p:cNvPr>
          <p:cNvSpPr txBox="1"/>
          <p:nvPr/>
        </p:nvSpPr>
        <p:spPr>
          <a:xfrm>
            <a:off x="9936319" y="3676436"/>
            <a:ext cx="1298619" cy="646331"/>
          </a:xfrm>
          <a:prstGeom prst="rect">
            <a:avLst/>
          </a:prstGeom>
          <a:noFill/>
        </p:spPr>
        <p:txBody>
          <a:bodyPr wrap="square" rtlCol="0">
            <a:spAutoFit/>
          </a:bodyPr>
          <a:lstStyle/>
          <a:p>
            <a:r>
              <a:rPr lang="en-US" dirty="0"/>
              <a:t>Courtesy of Nicola Mori</a:t>
            </a:r>
          </a:p>
        </p:txBody>
      </p:sp>
      <p:sp>
        <p:nvSpPr>
          <p:cNvPr id="5" name="Date Placeholder 4">
            <a:extLst>
              <a:ext uri="{FF2B5EF4-FFF2-40B4-BE49-F238E27FC236}">
                <a16:creationId xmlns:a16="http://schemas.microsoft.com/office/drawing/2014/main" id="{9286D56C-A669-EDDD-2664-0A50A5E0944A}"/>
              </a:ext>
            </a:extLst>
          </p:cNvPr>
          <p:cNvSpPr>
            <a:spLocks noGrp="1"/>
          </p:cNvSpPr>
          <p:nvPr>
            <p:ph type="dt" sz="half" idx="10"/>
          </p:nvPr>
        </p:nvSpPr>
        <p:spPr/>
        <p:txBody>
          <a:bodyPr/>
          <a:lstStyle/>
          <a:p>
            <a:r>
              <a:rPr lang="en-GB" dirty="0"/>
              <a:t>14/11/2022</a:t>
            </a:r>
          </a:p>
        </p:txBody>
      </p:sp>
      <p:sp>
        <p:nvSpPr>
          <p:cNvPr id="8" name="Footer Placeholder 7">
            <a:extLst>
              <a:ext uri="{FF2B5EF4-FFF2-40B4-BE49-F238E27FC236}">
                <a16:creationId xmlns:a16="http://schemas.microsoft.com/office/drawing/2014/main" id="{2F7F6837-3AA2-26E0-E58A-EAB47D8B0A9D}"/>
              </a:ext>
            </a:extLst>
          </p:cNvPr>
          <p:cNvSpPr>
            <a:spLocks noGrp="1"/>
          </p:cNvSpPr>
          <p:nvPr>
            <p:ph type="ftr" sz="quarter" idx="11"/>
          </p:nvPr>
        </p:nvSpPr>
        <p:spPr/>
        <p:txBody>
          <a:bodyPr/>
          <a:lstStyle/>
          <a:p>
            <a:r>
              <a:rPr lang="en-GB" dirty="0"/>
              <a:t>LNF - SC 64</a:t>
            </a:r>
          </a:p>
        </p:txBody>
      </p:sp>
      <p:sp>
        <p:nvSpPr>
          <p:cNvPr id="10" name="Slide Number Placeholder 9">
            <a:extLst>
              <a:ext uri="{FF2B5EF4-FFF2-40B4-BE49-F238E27FC236}">
                <a16:creationId xmlns:a16="http://schemas.microsoft.com/office/drawing/2014/main" id="{FA404AD7-2ECA-F8D9-79B5-AF3249F69B0C}"/>
              </a:ext>
            </a:extLst>
          </p:cNvPr>
          <p:cNvSpPr>
            <a:spLocks noGrp="1"/>
          </p:cNvSpPr>
          <p:nvPr>
            <p:ph type="sldNum" sz="quarter" idx="12"/>
          </p:nvPr>
        </p:nvSpPr>
        <p:spPr/>
        <p:txBody>
          <a:bodyPr/>
          <a:lstStyle/>
          <a:p>
            <a:fld id="{DEB40CE7-BA5A-4BF4-ABDF-EB80D9C1FA7B}" type="slidenum">
              <a:rPr lang="en-GB" smtClean="0"/>
              <a:t>18</a:t>
            </a:fld>
            <a:endParaRPr lang="en-GB" dirty="0"/>
          </a:p>
        </p:txBody>
      </p:sp>
      <p:pic>
        <p:nvPicPr>
          <p:cNvPr id="12" name="Immagine 5">
            <a:extLst>
              <a:ext uri="{FF2B5EF4-FFF2-40B4-BE49-F238E27FC236}">
                <a16:creationId xmlns:a16="http://schemas.microsoft.com/office/drawing/2014/main" id="{08960C65-2AA7-3913-52D6-C747F559B3F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4075714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061D5BC-199E-4FA6-A731-DE86B7086A5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3756" y="3776502"/>
            <a:ext cx="3205098" cy="2319814"/>
          </a:xfrm>
          <a:prstGeom prst="rect">
            <a:avLst/>
          </a:prstGeom>
        </p:spPr>
      </p:pic>
      <p:sp>
        <p:nvSpPr>
          <p:cNvPr id="12" name="CasellaDiTesto 11">
            <a:extLst>
              <a:ext uri="{FF2B5EF4-FFF2-40B4-BE49-F238E27FC236}">
                <a16:creationId xmlns:a16="http://schemas.microsoft.com/office/drawing/2014/main" id="{BB511B71-8CFD-46A2-A58F-EE23B169E212}"/>
              </a:ext>
            </a:extLst>
          </p:cNvPr>
          <p:cNvSpPr txBox="1"/>
          <p:nvPr/>
        </p:nvSpPr>
        <p:spPr>
          <a:xfrm>
            <a:off x="117232" y="2002096"/>
            <a:ext cx="5365291"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285750" indent="-285750">
              <a:buFont typeface="Arial" panose="020B0604020202020204" pitchFamily="34" charset="0"/>
              <a:buChar char="•"/>
            </a:pPr>
            <a:r>
              <a:rPr lang="en-GB" b="1" dirty="0"/>
              <a:t>Prototype</a:t>
            </a:r>
            <a:r>
              <a:rPr lang="en-GB" dirty="0"/>
              <a:t>: Organo Metal-Halide Perovskites, a class of hybrid organic-inorganic semiconductor materials with a perovskite unit-cell structure</a:t>
            </a:r>
          </a:p>
          <a:p>
            <a:pPr marL="285750" indent="-285750">
              <a:buFont typeface="Arial" panose="020B0604020202020204" pitchFamily="34" charset="0"/>
              <a:buChar char="•"/>
            </a:pPr>
            <a:r>
              <a:rPr lang="en-GB" dirty="0"/>
              <a:t>MAPbBr3 bulk, different size and aspect ratio</a:t>
            </a:r>
          </a:p>
        </p:txBody>
      </p:sp>
      <p:grpSp>
        <p:nvGrpSpPr>
          <p:cNvPr id="13" name="Gruppo 62">
            <a:extLst>
              <a:ext uri="{FF2B5EF4-FFF2-40B4-BE49-F238E27FC236}">
                <a16:creationId xmlns:a16="http://schemas.microsoft.com/office/drawing/2014/main" id="{8FE703F3-501F-406F-9E38-A98F8A051552}"/>
              </a:ext>
            </a:extLst>
          </p:cNvPr>
          <p:cNvGrpSpPr/>
          <p:nvPr/>
        </p:nvGrpSpPr>
        <p:grpSpPr>
          <a:xfrm>
            <a:off x="5" y="0"/>
            <a:ext cx="3476836" cy="947451"/>
            <a:chOff x="1" y="3099"/>
            <a:chExt cx="3094234" cy="947451"/>
          </a:xfrm>
        </p:grpSpPr>
        <p:sp>
          <p:nvSpPr>
            <p:cNvPr id="14" name="Titolo 1">
              <a:extLst>
                <a:ext uri="{FF2B5EF4-FFF2-40B4-BE49-F238E27FC236}">
                  <a16:creationId xmlns:a16="http://schemas.microsoft.com/office/drawing/2014/main" id="{59FCABBA-1CEF-47E2-8411-11F3F7A0C943}"/>
                </a:ext>
              </a:extLst>
            </p:cNvPr>
            <p:cNvSpPr txBox="1">
              <a:spLocks/>
            </p:cNvSpPr>
            <p:nvPr/>
          </p:nvSpPr>
          <p:spPr>
            <a:xfrm>
              <a:off x="1" y="3099"/>
              <a:ext cx="3094234"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dirty="0">
                  <a:latin typeface="Stencil" panose="040409050D0802020404" pitchFamily="82" charset="0"/>
                  <a:cs typeface="Ayuthaya" pitchFamily="2" charset="-34"/>
                </a:rPr>
                <a:t>PEROV</a:t>
              </a:r>
            </a:p>
          </p:txBody>
        </p:sp>
        <p:pic>
          <p:nvPicPr>
            <p:cNvPr id="15" name="Picture 2" descr="http://www.lnf.infn.it/logo/logo_infn_lnf_2_esteso_white.png">
              <a:extLst>
                <a:ext uri="{FF2B5EF4-FFF2-40B4-BE49-F238E27FC236}">
                  <a16:creationId xmlns:a16="http://schemas.microsoft.com/office/drawing/2014/main" id="{02ACC393-A22E-44DE-BC13-CA3A513D76F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0740" y="61772"/>
              <a:ext cx="974535"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asellaDiTesto 10">
            <a:extLst>
              <a:ext uri="{FF2B5EF4-FFF2-40B4-BE49-F238E27FC236}">
                <a16:creationId xmlns:a16="http://schemas.microsoft.com/office/drawing/2014/main" id="{9FCB427F-5483-4943-9373-DE472B334244}"/>
              </a:ext>
            </a:extLst>
          </p:cNvPr>
          <p:cNvSpPr txBox="1"/>
          <p:nvPr/>
        </p:nvSpPr>
        <p:spPr>
          <a:xfrm>
            <a:off x="107286" y="1217395"/>
            <a:ext cx="706278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Bef>
                <a:spcPts val="0"/>
              </a:spcBef>
              <a:spcAft>
                <a:spcPts val="600"/>
              </a:spcAft>
            </a:pPr>
            <a:r>
              <a:rPr lang="en-US" sz="2400" b="1" dirty="0"/>
              <a:t>BTF USER run</a:t>
            </a:r>
            <a:r>
              <a:rPr lang="en-US" sz="2400" b="1" dirty="0">
                <a:sym typeface="Wingdings" panose="05000000000000000000" pitchFamily="2" charset="2"/>
              </a:rPr>
              <a:t> (New Detector dev.) :</a:t>
            </a:r>
            <a:r>
              <a:rPr lang="en-US" sz="2400" b="1" dirty="0">
                <a:solidFill>
                  <a:prstClr val="black"/>
                </a:solidFill>
                <a:latin typeface="Calibri" panose="020F0502020204030204"/>
              </a:rPr>
              <a:t>16May</a:t>
            </a:r>
            <a:r>
              <a:rPr kumimoji="0" lang="en-US" sz="2400" b="1" i="0" u="none" strike="noStrike" kern="1200" cap="none" spc="0" normalizeH="0" baseline="0" dirty="0">
                <a:ln>
                  <a:noFill/>
                </a:ln>
                <a:solidFill>
                  <a:prstClr val="black"/>
                </a:solidFill>
                <a:effectLst/>
                <a:uLnTx/>
                <a:uFillTx/>
                <a:latin typeface="Calibri" panose="020F0502020204030204"/>
              </a:rPr>
              <a:t> -&gt; 20 May</a:t>
            </a:r>
            <a:endParaRPr lang="en-US" sz="1800" dirty="0"/>
          </a:p>
        </p:txBody>
      </p:sp>
      <p:sp>
        <p:nvSpPr>
          <p:cNvPr id="2" name="Segnaposto data 1">
            <a:extLst>
              <a:ext uri="{FF2B5EF4-FFF2-40B4-BE49-F238E27FC236}">
                <a16:creationId xmlns:a16="http://schemas.microsoft.com/office/drawing/2014/main" id="{CEC08E48-1A58-4401-9061-96513FACB3AC}"/>
              </a:ext>
            </a:extLst>
          </p:cNvPr>
          <p:cNvSpPr>
            <a:spLocks noGrp="1"/>
          </p:cNvSpPr>
          <p:nvPr>
            <p:ph type="dt" sz="half" idx="10"/>
          </p:nvPr>
        </p:nvSpPr>
        <p:spPr/>
        <p:txBody>
          <a:bodyPr/>
          <a:lstStyle/>
          <a:p>
            <a:r>
              <a:rPr lang="en-GB" dirty="0"/>
              <a:t>14/11/2022</a:t>
            </a:r>
          </a:p>
        </p:txBody>
      </p:sp>
      <p:sp>
        <p:nvSpPr>
          <p:cNvPr id="4" name="Segnaposto piè di pagina 3">
            <a:extLst>
              <a:ext uri="{FF2B5EF4-FFF2-40B4-BE49-F238E27FC236}">
                <a16:creationId xmlns:a16="http://schemas.microsoft.com/office/drawing/2014/main" id="{C999C995-71E8-41DD-9E62-97D19B9C9175}"/>
              </a:ext>
            </a:extLst>
          </p:cNvPr>
          <p:cNvSpPr>
            <a:spLocks noGrp="1"/>
          </p:cNvSpPr>
          <p:nvPr>
            <p:ph type="ftr" sz="quarter" idx="11"/>
          </p:nvPr>
        </p:nvSpPr>
        <p:spPr/>
        <p:txBody>
          <a:bodyPr/>
          <a:lstStyle/>
          <a:p>
            <a:r>
              <a:rPr lang="en-GB" dirty="0"/>
              <a:t>LNF - SC 64</a:t>
            </a:r>
          </a:p>
        </p:txBody>
      </p:sp>
      <p:sp>
        <p:nvSpPr>
          <p:cNvPr id="6" name="Segnaposto numero diapositiva 5">
            <a:extLst>
              <a:ext uri="{FF2B5EF4-FFF2-40B4-BE49-F238E27FC236}">
                <a16:creationId xmlns:a16="http://schemas.microsoft.com/office/drawing/2014/main" id="{08E9A38F-4EC1-4DCA-BA8B-3114ACCA4406}"/>
              </a:ext>
            </a:extLst>
          </p:cNvPr>
          <p:cNvSpPr>
            <a:spLocks noGrp="1"/>
          </p:cNvSpPr>
          <p:nvPr>
            <p:ph type="sldNum" sz="quarter" idx="12"/>
          </p:nvPr>
        </p:nvSpPr>
        <p:spPr/>
        <p:txBody>
          <a:bodyPr/>
          <a:lstStyle/>
          <a:p>
            <a:fld id="{17E1829A-474D-4AF3-B688-4D150D8E04B4}" type="slidenum">
              <a:rPr lang="en-GB" smtClean="0"/>
              <a:t>19</a:t>
            </a:fld>
            <a:endParaRPr lang="en-GB" dirty="0"/>
          </a:p>
        </p:txBody>
      </p:sp>
      <p:pic>
        <p:nvPicPr>
          <p:cNvPr id="17" name="Picture 16">
            <a:extLst>
              <a:ext uri="{FF2B5EF4-FFF2-40B4-BE49-F238E27FC236}">
                <a16:creationId xmlns:a16="http://schemas.microsoft.com/office/drawing/2014/main" id="{03F115CF-D9D3-9FA9-6228-E1EFCDA01D8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679441" y="1722029"/>
            <a:ext cx="1667861" cy="188478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a:extLst>
              <a:ext uri="{FF2B5EF4-FFF2-40B4-BE49-F238E27FC236}">
                <a16:creationId xmlns:a16="http://schemas.microsoft.com/office/drawing/2014/main" id="{96FD06AA-1B34-7BDF-0AE1-1ED681DF0198}"/>
              </a:ext>
            </a:extLst>
          </p:cNvPr>
          <p:cNvSpPr txBox="1"/>
          <p:nvPr/>
        </p:nvSpPr>
        <p:spPr>
          <a:xfrm>
            <a:off x="6998405" y="4620844"/>
            <a:ext cx="4985511" cy="1754326"/>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85750" indent="-285750">
              <a:buFont typeface="Arial" panose="020B0604020202020204" pitchFamily="34" charset="0"/>
              <a:buChar char="•"/>
            </a:pPr>
            <a:r>
              <a:rPr lang="en-GB" b="1" dirty="0"/>
              <a:t>First test continuation as bulk detector</a:t>
            </a:r>
          </a:p>
          <a:p>
            <a:pPr marL="285750" indent="-285750">
              <a:buFont typeface="Arial" panose="020B0604020202020204" pitchFamily="34" charset="0"/>
              <a:buChar char="•"/>
            </a:pPr>
            <a:r>
              <a:rPr lang="en-GB" dirty="0"/>
              <a:t>As the first time confirmed a good linearity in wide range</a:t>
            </a:r>
          </a:p>
          <a:p>
            <a:pPr marL="285750" indent="-285750">
              <a:buFont typeface="Arial" panose="020B0604020202020204" pitchFamily="34" charset="0"/>
              <a:buChar char="•"/>
            </a:pPr>
            <a:r>
              <a:rPr lang="en-GB" dirty="0"/>
              <a:t>Load curve with different beam multiplicity and energy</a:t>
            </a:r>
          </a:p>
          <a:p>
            <a:pPr marL="285750" indent="-285750">
              <a:buFont typeface="Arial" panose="020B0604020202020204" pitchFamily="34" charset="0"/>
              <a:buChar char="•"/>
            </a:pPr>
            <a:r>
              <a:rPr lang="en-GB" dirty="0"/>
              <a:t>Tested in two different lines (BTF1-BTF2)</a:t>
            </a:r>
          </a:p>
        </p:txBody>
      </p:sp>
      <p:pic>
        <p:nvPicPr>
          <p:cNvPr id="18" name="Picture 17" descr="Diagram&#10;&#10;Description automatically generated">
            <a:extLst>
              <a:ext uri="{FF2B5EF4-FFF2-40B4-BE49-F238E27FC236}">
                <a16:creationId xmlns:a16="http://schemas.microsoft.com/office/drawing/2014/main" id="{BD32502A-2442-144F-120D-9C1A4AA297E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74648" y="580931"/>
            <a:ext cx="4466832" cy="3781735"/>
          </a:xfrm>
          <a:prstGeom prst="rect">
            <a:avLst/>
          </a:prstGeom>
        </p:spPr>
      </p:pic>
      <p:pic>
        <p:nvPicPr>
          <p:cNvPr id="20" name="Picture 19" descr="Chart, line chart&#10;&#10;Description automatically generated">
            <a:extLst>
              <a:ext uri="{FF2B5EF4-FFF2-40B4-BE49-F238E27FC236}">
                <a16:creationId xmlns:a16="http://schemas.microsoft.com/office/drawing/2014/main" id="{33C0FCA3-AFB6-6603-74C4-B24B1A8FE3F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08854" y="3606814"/>
            <a:ext cx="3132351" cy="3049441"/>
          </a:xfrm>
          <a:prstGeom prst="rect">
            <a:avLst/>
          </a:prstGeom>
        </p:spPr>
      </p:pic>
      <p:sp>
        <p:nvSpPr>
          <p:cNvPr id="21" name="TextBox 20">
            <a:extLst>
              <a:ext uri="{FF2B5EF4-FFF2-40B4-BE49-F238E27FC236}">
                <a16:creationId xmlns:a16="http://schemas.microsoft.com/office/drawing/2014/main" id="{D79B642B-0A76-452A-C3CD-40872ECE18DF}"/>
              </a:ext>
            </a:extLst>
          </p:cNvPr>
          <p:cNvSpPr txBox="1"/>
          <p:nvPr/>
        </p:nvSpPr>
        <p:spPr>
          <a:xfrm>
            <a:off x="4357898" y="5596517"/>
            <a:ext cx="2249251" cy="6463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Load curve </a:t>
            </a:r>
            <a:r>
              <a:rPr lang="it-IT" dirty="0" err="1">
                <a:solidFill>
                  <a:schemeClr val="tx1"/>
                </a:solidFill>
              </a:rPr>
              <a:t>at</a:t>
            </a:r>
            <a:r>
              <a:rPr lang="it-IT" dirty="0">
                <a:solidFill>
                  <a:schemeClr val="tx1"/>
                </a:solidFill>
              </a:rPr>
              <a:t> </a:t>
            </a:r>
            <a:r>
              <a:rPr lang="it-IT" dirty="0" err="1">
                <a:solidFill>
                  <a:schemeClr val="tx1"/>
                </a:solidFill>
              </a:rPr>
              <a:t>fixed</a:t>
            </a:r>
            <a:r>
              <a:rPr lang="it-IT" dirty="0">
                <a:solidFill>
                  <a:schemeClr val="tx1"/>
                </a:solidFill>
              </a:rPr>
              <a:t> </a:t>
            </a:r>
            <a:r>
              <a:rPr lang="it-IT" dirty="0" err="1">
                <a:solidFill>
                  <a:schemeClr val="tx1"/>
                </a:solidFill>
              </a:rPr>
              <a:t>multiplicity</a:t>
            </a:r>
            <a:endParaRPr lang="en-GB" dirty="0">
              <a:solidFill>
                <a:schemeClr val="tx1"/>
              </a:solidFill>
            </a:endParaRPr>
          </a:p>
        </p:txBody>
      </p:sp>
      <p:sp>
        <p:nvSpPr>
          <p:cNvPr id="22" name="TextBox 21">
            <a:extLst>
              <a:ext uri="{FF2B5EF4-FFF2-40B4-BE49-F238E27FC236}">
                <a16:creationId xmlns:a16="http://schemas.microsoft.com/office/drawing/2014/main" id="{272D4E5A-191F-0386-CD83-27273E62D1F9}"/>
              </a:ext>
            </a:extLst>
          </p:cNvPr>
          <p:cNvSpPr txBox="1"/>
          <p:nvPr/>
        </p:nvSpPr>
        <p:spPr>
          <a:xfrm>
            <a:off x="8180745" y="1448227"/>
            <a:ext cx="1729011"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err="1">
                <a:solidFill>
                  <a:schemeClr val="tx1"/>
                </a:solidFill>
              </a:rPr>
              <a:t>Multiplicity</a:t>
            </a:r>
            <a:r>
              <a:rPr lang="it-IT">
                <a:solidFill>
                  <a:schemeClr val="tx1"/>
                </a:solidFill>
              </a:rPr>
              <a:t> </a:t>
            </a:r>
            <a:r>
              <a:rPr lang="it-IT" err="1">
                <a:solidFill>
                  <a:schemeClr val="tx1"/>
                </a:solidFill>
              </a:rPr>
              <a:t>scan</a:t>
            </a:r>
            <a:endParaRPr lang="en-GB">
              <a:solidFill>
                <a:schemeClr val="tx1"/>
              </a:solidFill>
            </a:endParaRPr>
          </a:p>
        </p:txBody>
      </p:sp>
      <p:sp>
        <p:nvSpPr>
          <p:cNvPr id="16" name="CasellaDiTesto 15">
            <a:extLst>
              <a:ext uri="{FF2B5EF4-FFF2-40B4-BE49-F238E27FC236}">
                <a16:creationId xmlns:a16="http://schemas.microsoft.com/office/drawing/2014/main" id="{323AE628-4F81-4334-95B0-419566C91AD6}"/>
              </a:ext>
            </a:extLst>
          </p:cNvPr>
          <p:cNvSpPr txBox="1"/>
          <p:nvPr/>
        </p:nvSpPr>
        <p:spPr>
          <a:xfrm>
            <a:off x="6613952" y="3917762"/>
            <a:ext cx="2027208" cy="646331"/>
          </a:xfrm>
          <a:prstGeom prst="rect">
            <a:avLst/>
          </a:prstGeom>
          <a:noFill/>
        </p:spPr>
        <p:txBody>
          <a:bodyPr wrap="square" rtlCol="0">
            <a:spAutoFit/>
          </a:bodyPr>
          <a:lstStyle/>
          <a:p>
            <a:r>
              <a:rPr lang="it-IT" dirty="0" err="1"/>
              <a:t>Courtesy</a:t>
            </a:r>
            <a:r>
              <a:rPr lang="it-IT" dirty="0"/>
              <a:t> of Marianna Testa</a:t>
            </a:r>
            <a:endParaRPr lang="en-GB" dirty="0"/>
          </a:p>
        </p:txBody>
      </p:sp>
      <p:pic>
        <p:nvPicPr>
          <p:cNvPr id="3" name="Immagine 5">
            <a:extLst>
              <a:ext uri="{FF2B5EF4-FFF2-40B4-BE49-F238E27FC236}">
                <a16:creationId xmlns:a16="http://schemas.microsoft.com/office/drawing/2014/main" id="{AC93AA84-9A91-0185-39D8-52D94D5A213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46557" y="136525"/>
            <a:ext cx="1121184" cy="816067"/>
          </a:xfrm>
          <a:prstGeom prst="rect">
            <a:avLst/>
          </a:prstGeom>
        </p:spPr>
      </p:pic>
    </p:spTree>
    <p:extLst>
      <p:ext uri="{BB962C8B-B14F-4D97-AF65-F5344CB8AC3E}">
        <p14:creationId xmlns:p14="http://schemas.microsoft.com/office/powerpoint/2010/main" val="3488428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5CD8627-4B5F-ED37-06F3-BE9A23C77378}"/>
              </a:ext>
            </a:extLst>
          </p:cNvPr>
          <p:cNvSpPr>
            <a:spLocks noGrp="1"/>
          </p:cNvSpPr>
          <p:nvPr>
            <p:ph idx="1"/>
          </p:nvPr>
        </p:nvSpPr>
        <p:spPr>
          <a:xfrm>
            <a:off x="558546" y="1183911"/>
            <a:ext cx="10877550" cy="4919899"/>
          </a:xfrm>
        </p:spPr>
        <p:txBody>
          <a:bodyPr>
            <a:normAutofit fontScale="92500" lnSpcReduction="10000"/>
          </a:bodyPr>
          <a:lstStyle/>
          <a:p>
            <a:pPr marL="0" indent="0">
              <a:buNone/>
            </a:pPr>
            <a:r>
              <a:rPr lang="it-IT" dirty="0"/>
              <a:t>New:</a:t>
            </a:r>
          </a:p>
          <a:p>
            <a:r>
              <a:rPr lang="it-IT" b="1" dirty="0"/>
              <a:t>Michela Prest </a:t>
            </a:r>
            <a:r>
              <a:rPr lang="it-IT" dirty="0"/>
              <a:t>– INFN and Università degli studi dell’Insubria (Como-IT)</a:t>
            </a:r>
          </a:p>
          <a:p>
            <a:r>
              <a:rPr lang="it-IT" b="1" dirty="0"/>
              <a:t>Florian Burkart </a:t>
            </a:r>
            <a:r>
              <a:rPr lang="it-IT" dirty="0"/>
              <a:t>– DESY (</a:t>
            </a:r>
            <a:r>
              <a:rPr lang="en-GB" dirty="0"/>
              <a:t>Hamburg-DE)</a:t>
            </a:r>
          </a:p>
          <a:p>
            <a:pPr marL="0" indent="0">
              <a:buNone/>
            </a:pPr>
            <a:endParaRPr lang="en-GB" dirty="0"/>
          </a:p>
          <a:p>
            <a:pPr marL="0" indent="0">
              <a:buNone/>
            </a:pPr>
            <a:r>
              <a:rPr lang="en-GB" sz="2400" dirty="0"/>
              <a:t>Existing:</a:t>
            </a:r>
          </a:p>
          <a:p>
            <a:r>
              <a:rPr lang="en-GB" sz="2400" dirty="0"/>
              <a:t>Vincenzo Patera - INFN and Sapienza University, (Roma-IT) - BTFUC</a:t>
            </a:r>
          </a:p>
          <a:p>
            <a:r>
              <a:rPr lang="en-GB" sz="2400" dirty="0"/>
              <a:t>Bruno Buonomo – INFN-LNF - Tech. Resp. - BTFUC</a:t>
            </a:r>
          </a:p>
          <a:p>
            <a:r>
              <a:rPr lang="en-GB" sz="2400" dirty="0"/>
              <a:t>Luca Foggetta – INFN-LNF - Scient. Resp. - BTFUC</a:t>
            </a:r>
          </a:p>
          <a:p>
            <a:endParaRPr lang="en-GB" sz="2400" dirty="0"/>
          </a:p>
          <a:p>
            <a:r>
              <a:rPr lang="en-GB" sz="2400" dirty="0"/>
              <a:t>Claudio Di Giulio – INFN-LNF </a:t>
            </a:r>
          </a:p>
          <a:p>
            <a:r>
              <a:rPr lang="en-GB" sz="2400" dirty="0"/>
              <a:t>Domenico Di Giovenale – INFN-LNF </a:t>
            </a:r>
          </a:p>
          <a:p>
            <a:r>
              <a:rPr lang="en-GB" sz="2400" dirty="0"/>
              <a:t>Fabio Cardelli – INFN-LNF </a:t>
            </a:r>
          </a:p>
        </p:txBody>
      </p:sp>
      <p:grpSp>
        <p:nvGrpSpPr>
          <p:cNvPr id="6" name="Gruppo 12">
            <a:extLst>
              <a:ext uri="{FF2B5EF4-FFF2-40B4-BE49-F238E27FC236}">
                <a16:creationId xmlns:a16="http://schemas.microsoft.com/office/drawing/2014/main" id="{289C3394-F9D7-0313-D0D8-C1933648FEC7}"/>
              </a:ext>
            </a:extLst>
          </p:cNvPr>
          <p:cNvGrpSpPr/>
          <p:nvPr/>
        </p:nvGrpSpPr>
        <p:grpSpPr>
          <a:xfrm>
            <a:off x="-1" y="3099"/>
            <a:ext cx="8610601" cy="947451"/>
            <a:chOff x="-1" y="3099"/>
            <a:chExt cx="8610601" cy="947451"/>
          </a:xfrm>
        </p:grpSpPr>
        <p:sp>
          <p:nvSpPr>
            <p:cNvPr id="7" name="Titolo 1">
              <a:extLst>
                <a:ext uri="{FF2B5EF4-FFF2-40B4-BE49-F238E27FC236}">
                  <a16:creationId xmlns:a16="http://schemas.microsoft.com/office/drawing/2014/main" id="{AD835532-6111-E0C8-CE21-5153ADA12CD2}"/>
                </a:ext>
              </a:extLst>
            </p:cNvPr>
            <p:cNvSpPr txBox="1">
              <a:spLocks/>
            </p:cNvSpPr>
            <p:nvPr/>
          </p:nvSpPr>
          <p:spPr>
            <a:xfrm>
              <a:off x="-1" y="3099"/>
              <a:ext cx="861060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user committee members</a:t>
              </a:r>
              <a:endParaRPr lang="en-GB" sz="3200" dirty="0">
                <a:latin typeface="Stencil" panose="040409050D0802020404" pitchFamily="82" charset="0"/>
                <a:cs typeface="Ayuthaya" pitchFamily="2" charset="-34"/>
              </a:endParaRPr>
            </a:p>
          </p:txBody>
        </p:sp>
        <p:pic>
          <p:nvPicPr>
            <p:cNvPr id="8" name="Picture 2" descr="http://www.lnf.infn.it/logo/logo_infn_lnf_2_esteso_white.png">
              <a:extLst>
                <a:ext uri="{FF2B5EF4-FFF2-40B4-BE49-F238E27FC236}">
                  <a16:creationId xmlns:a16="http://schemas.microsoft.com/office/drawing/2014/main" id="{B747F2D6-5F4A-B182-3C74-24B2296463F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6A33BCF7-9960-E5E5-BD4A-7F7CDC088D3E}"/>
              </a:ext>
            </a:extLst>
          </p:cNvPr>
          <p:cNvSpPr txBox="1"/>
          <p:nvPr/>
        </p:nvSpPr>
        <p:spPr>
          <a:xfrm>
            <a:off x="6665494" y="4553907"/>
            <a:ext cx="5213683" cy="1754326"/>
          </a:xfrm>
          <a:prstGeom prst="rect">
            <a:avLst/>
          </a:prstGeom>
          <a:solidFill>
            <a:schemeClr val="accent6">
              <a:lumMod val="20000"/>
              <a:lumOff val="80000"/>
            </a:schemeClr>
          </a:solidFill>
        </p:spPr>
        <p:txBody>
          <a:bodyPr wrap="square" rtlCol="0">
            <a:spAutoFit/>
          </a:bodyPr>
          <a:lstStyle/>
          <a:p>
            <a:r>
              <a:rPr lang="en-GB" dirty="0"/>
              <a:t>We</a:t>
            </a:r>
            <a:r>
              <a:rPr lang="it-IT" dirty="0"/>
              <a:t> </a:t>
            </a:r>
            <a:r>
              <a:rPr lang="en-US" dirty="0"/>
              <a:t>greatly</a:t>
            </a:r>
            <a:r>
              <a:rPr lang="it-IT" dirty="0"/>
              <a:t> thanks BTFUC 0ct.2018-June 2022 	</a:t>
            </a:r>
          </a:p>
          <a:p>
            <a:r>
              <a:rPr lang="it-IT" b="1" dirty="0"/>
              <a:t>Erika De Lucia (INFN-LNF)</a:t>
            </a:r>
          </a:p>
          <a:p>
            <a:r>
              <a:rPr lang="it-IT" b="1" dirty="0"/>
              <a:t>Barbara Liberti (INFN-Roma2)</a:t>
            </a:r>
          </a:p>
          <a:p>
            <a:r>
              <a:rPr lang="en-GB" b="1" dirty="0"/>
              <a:t>Giovanni Ambrosi (INFN-Perugia)</a:t>
            </a:r>
          </a:p>
          <a:p>
            <a:r>
              <a:rPr lang="en-GB" dirty="0"/>
              <a:t>for their </a:t>
            </a:r>
            <a:r>
              <a:rPr lang="en-GB" b="1" dirty="0"/>
              <a:t>strong, pragmatic and extremely professional</a:t>
            </a:r>
            <a:r>
              <a:rPr lang="en-GB" dirty="0"/>
              <a:t> support in such a difficult previous years</a:t>
            </a:r>
          </a:p>
        </p:txBody>
      </p:sp>
      <p:pic>
        <p:nvPicPr>
          <p:cNvPr id="1027" name="Picture 3" descr="Michela Prest - TEDxVarese">
            <a:extLst>
              <a:ext uri="{FF2B5EF4-FFF2-40B4-BE49-F238E27FC236}">
                <a16:creationId xmlns:a16="http://schemas.microsoft.com/office/drawing/2014/main" id="{7D97E49C-91AC-977B-148A-62176455652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502567" y="1587802"/>
            <a:ext cx="1368592" cy="13774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7 &quot;Florian Burkart&quot; profiles | LinkedIn">
            <a:extLst>
              <a:ext uri="{FF2B5EF4-FFF2-40B4-BE49-F238E27FC236}">
                <a16:creationId xmlns:a16="http://schemas.microsoft.com/office/drawing/2014/main" id="{470495B5-861B-2E30-8AE0-A3DDD9A98A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26724" y="2478786"/>
            <a:ext cx="1368592" cy="13685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338675C5-53D9-E9D4-805C-8AB8E7186758}"/>
              </a:ext>
            </a:extLst>
          </p:cNvPr>
          <p:cNvSpPr>
            <a:spLocks noGrp="1"/>
          </p:cNvSpPr>
          <p:nvPr>
            <p:ph type="dt" sz="half" idx="10"/>
          </p:nvPr>
        </p:nvSpPr>
        <p:spPr/>
        <p:txBody>
          <a:bodyPr/>
          <a:lstStyle/>
          <a:p>
            <a:r>
              <a:rPr lang="en-GB" dirty="0"/>
              <a:t>14/11/2022</a:t>
            </a:r>
          </a:p>
        </p:txBody>
      </p:sp>
      <p:sp>
        <p:nvSpPr>
          <p:cNvPr id="5" name="Footer Placeholder 4">
            <a:extLst>
              <a:ext uri="{FF2B5EF4-FFF2-40B4-BE49-F238E27FC236}">
                <a16:creationId xmlns:a16="http://schemas.microsoft.com/office/drawing/2014/main" id="{A9A5CDDE-67F1-819E-5120-F7D59EB49B4F}"/>
              </a:ext>
            </a:extLst>
          </p:cNvPr>
          <p:cNvSpPr>
            <a:spLocks noGrp="1"/>
          </p:cNvSpPr>
          <p:nvPr>
            <p:ph type="ftr" sz="quarter" idx="11"/>
          </p:nvPr>
        </p:nvSpPr>
        <p:spPr/>
        <p:txBody>
          <a:bodyPr/>
          <a:lstStyle/>
          <a:p>
            <a:r>
              <a:rPr lang="en-GB" dirty="0"/>
              <a:t>LNF - SC 64</a:t>
            </a:r>
          </a:p>
        </p:txBody>
      </p:sp>
      <p:sp>
        <p:nvSpPr>
          <p:cNvPr id="10" name="Slide Number Placeholder 9">
            <a:extLst>
              <a:ext uri="{FF2B5EF4-FFF2-40B4-BE49-F238E27FC236}">
                <a16:creationId xmlns:a16="http://schemas.microsoft.com/office/drawing/2014/main" id="{F673B961-4EA0-7487-59E1-6246179BEA94}"/>
              </a:ext>
            </a:extLst>
          </p:cNvPr>
          <p:cNvSpPr>
            <a:spLocks noGrp="1"/>
          </p:cNvSpPr>
          <p:nvPr>
            <p:ph type="sldNum" sz="quarter" idx="12"/>
          </p:nvPr>
        </p:nvSpPr>
        <p:spPr/>
        <p:txBody>
          <a:bodyPr/>
          <a:lstStyle/>
          <a:p>
            <a:fld id="{DEB40CE7-BA5A-4BF4-ABDF-EB80D9C1FA7B}" type="slidenum">
              <a:rPr lang="en-GB" smtClean="0"/>
              <a:t>2</a:t>
            </a:fld>
            <a:endParaRPr lang="en-GB" dirty="0"/>
          </a:p>
        </p:txBody>
      </p:sp>
      <p:pic>
        <p:nvPicPr>
          <p:cNvPr id="2" name="Immagine 5">
            <a:extLst>
              <a:ext uri="{FF2B5EF4-FFF2-40B4-BE49-F238E27FC236}">
                <a16:creationId xmlns:a16="http://schemas.microsoft.com/office/drawing/2014/main" id="{A9053528-B2D8-9558-81F2-5A90E95FDB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54337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62">
            <a:extLst>
              <a:ext uri="{FF2B5EF4-FFF2-40B4-BE49-F238E27FC236}">
                <a16:creationId xmlns:a16="http://schemas.microsoft.com/office/drawing/2014/main" id="{AF9463BB-9417-4FE1-8B23-8582E3EFA28E}"/>
              </a:ext>
            </a:extLst>
          </p:cNvPr>
          <p:cNvGrpSpPr/>
          <p:nvPr/>
        </p:nvGrpSpPr>
        <p:grpSpPr>
          <a:xfrm>
            <a:off x="4" y="0"/>
            <a:ext cx="3381551" cy="947451"/>
            <a:chOff x="0" y="3099"/>
            <a:chExt cx="3009435" cy="947451"/>
          </a:xfrm>
        </p:grpSpPr>
        <p:sp>
          <p:nvSpPr>
            <p:cNvPr id="9" name="Titolo 1">
              <a:extLst>
                <a:ext uri="{FF2B5EF4-FFF2-40B4-BE49-F238E27FC236}">
                  <a16:creationId xmlns:a16="http://schemas.microsoft.com/office/drawing/2014/main" id="{974C0DD0-5AE8-4770-BE55-EBC2ECC5B17D}"/>
                </a:ext>
              </a:extLst>
            </p:cNvPr>
            <p:cNvSpPr txBox="1">
              <a:spLocks/>
            </p:cNvSpPr>
            <p:nvPr/>
          </p:nvSpPr>
          <p:spPr>
            <a:xfrm>
              <a:off x="0" y="3099"/>
              <a:ext cx="3009435"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LUXE</a:t>
              </a:r>
            </a:p>
          </p:txBody>
        </p:sp>
        <p:pic>
          <p:nvPicPr>
            <p:cNvPr id="10" name="Picture 2" descr="http://www.lnf.infn.it/logo/logo_infn_lnf_2_esteso_white.png">
              <a:extLst>
                <a:ext uri="{FF2B5EF4-FFF2-40B4-BE49-F238E27FC236}">
                  <a16:creationId xmlns:a16="http://schemas.microsoft.com/office/drawing/2014/main" id="{D623846C-4890-4A21-9AC9-292B22CABA2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9" y="83514"/>
              <a:ext cx="983734" cy="801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o 5">
            <a:extLst>
              <a:ext uri="{FF2B5EF4-FFF2-40B4-BE49-F238E27FC236}">
                <a16:creationId xmlns:a16="http://schemas.microsoft.com/office/drawing/2014/main" id="{33144322-E81E-431D-8666-BE2A43B6D755}"/>
              </a:ext>
            </a:extLst>
          </p:cNvPr>
          <p:cNvGrpSpPr/>
          <p:nvPr/>
        </p:nvGrpSpPr>
        <p:grpSpPr>
          <a:xfrm>
            <a:off x="6913152" y="857630"/>
            <a:ext cx="2276476" cy="1190402"/>
            <a:chOff x="8338331" y="1799618"/>
            <a:chExt cx="2276476" cy="1190402"/>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AA98B577-7750-4A70-AB73-8DFEB44A1F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8338331" y="1906987"/>
              <a:ext cx="2276476" cy="1083032"/>
            </a:xfrm>
            <a:prstGeom prst="rect">
              <a:avLst/>
            </a:prstGeom>
          </p:spPr>
        </p:pic>
        <p:sp>
          <p:nvSpPr>
            <p:cNvPr id="11" name="TextBox 9">
              <a:extLst>
                <a:ext uri="{FF2B5EF4-FFF2-40B4-BE49-F238E27FC236}">
                  <a16:creationId xmlns:a16="http://schemas.microsoft.com/office/drawing/2014/main" id="{5F5AFFD5-DB35-4AE0-8BF4-D96257BF5FE4}"/>
                </a:ext>
              </a:extLst>
            </p:cNvPr>
            <p:cNvSpPr txBox="1"/>
            <p:nvPr/>
          </p:nvSpPr>
          <p:spPr>
            <a:xfrm>
              <a:off x="8990287" y="2620688"/>
              <a:ext cx="117211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prstClr val="black"/>
                  </a:solidFill>
                  <a:effectLst/>
                  <a:uLnTx/>
                  <a:uFillTx/>
                  <a:latin typeface="Calibri" panose="020F0502020204030204"/>
                  <a:ea typeface="+mn-ea"/>
                  <a:cs typeface="+mn-cs"/>
                </a:rPr>
                <a:t>small pads</a:t>
              </a:r>
            </a:p>
          </p:txBody>
        </p:sp>
        <p:sp>
          <p:nvSpPr>
            <p:cNvPr id="12" name="TextBox 10">
              <a:extLst>
                <a:ext uri="{FF2B5EF4-FFF2-40B4-BE49-F238E27FC236}">
                  <a16:creationId xmlns:a16="http://schemas.microsoft.com/office/drawing/2014/main" id="{D904B8B1-792F-4BEF-9833-1F73083B232A}"/>
                </a:ext>
              </a:extLst>
            </p:cNvPr>
            <p:cNvSpPr txBox="1"/>
            <p:nvPr/>
          </p:nvSpPr>
          <p:spPr>
            <a:xfrm>
              <a:off x="9017312" y="1799618"/>
              <a:ext cx="965329"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prstClr val="black"/>
                  </a:solidFill>
                  <a:effectLst/>
                  <a:uLnTx/>
                  <a:uFillTx/>
                  <a:latin typeface="Calibri" panose="020F0502020204030204"/>
                  <a:ea typeface="+mn-ea"/>
                  <a:cs typeface="+mn-cs"/>
                </a:rPr>
                <a:t>big pads</a:t>
              </a:r>
            </a:p>
          </p:txBody>
        </p:sp>
      </p:grpSp>
      <p:sp>
        <p:nvSpPr>
          <p:cNvPr id="20" name="CasellaDiTesto 19">
            <a:extLst>
              <a:ext uri="{FF2B5EF4-FFF2-40B4-BE49-F238E27FC236}">
                <a16:creationId xmlns:a16="http://schemas.microsoft.com/office/drawing/2014/main" id="{A501CA1F-7881-48C9-A64D-BB7B89A50DFD}"/>
              </a:ext>
            </a:extLst>
          </p:cNvPr>
          <p:cNvSpPr txBox="1"/>
          <p:nvPr/>
        </p:nvSpPr>
        <p:spPr>
          <a:xfrm>
            <a:off x="165278" y="1033130"/>
            <a:ext cx="665614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Bef>
                <a:spcPts val="0"/>
              </a:spcBef>
              <a:spcAft>
                <a:spcPts val="600"/>
              </a:spcAft>
            </a:pPr>
            <a:r>
              <a:rPr lang="en-GB" sz="2400" b="1" dirty="0"/>
              <a:t>BTF USER run (New Detector dev.): </a:t>
            </a:r>
            <a:r>
              <a:rPr lang="en-GB" sz="2400" b="1" dirty="0">
                <a:solidFill>
                  <a:prstClr val="black"/>
                </a:solidFill>
                <a:latin typeface="Calibri" panose="020F0502020204030204"/>
              </a:rPr>
              <a:t>9 May</a:t>
            </a:r>
            <a:r>
              <a:rPr kumimoji="0" lang="en-GB" sz="2400" b="1" i="0" u="none" strike="noStrike" kern="1200" cap="none" spc="0" normalizeH="0" baseline="0" dirty="0">
                <a:ln>
                  <a:noFill/>
                </a:ln>
                <a:solidFill>
                  <a:prstClr val="black"/>
                </a:solidFill>
                <a:effectLst/>
                <a:uLnTx/>
                <a:uFillTx/>
                <a:latin typeface="Calibri" panose="020F0502020204030204"/>
              </a:rPr>
              <a:t>-&gt; </a:t>
            </a:r>
            <a:r>
              <a:rPr lang="en-GB" sz="2400" b="1" dirty="0">
                <a:solidFill>
                  <a:prstClr val="black"/>
                </a:solidFill>
                <a:latin typeface="Calibri" panose="020F0502020204030204"/>
              </a:rPr>
              <a:t>13</a:t>
            </a:r>
            <a:r>
              <a:rPr kumimoji="0" lang="en-GB" sz="2400" b="1" i="0" u="none" strike="noStrike" kern="1200" cap="none" spc="0" normalizeH="0" baseline="0" dirty="0">
                <a:ln>
                  <a:noFill/>
                </a:ln>
                <a:solidFill>
                  <a:prstClr val="black"/>
                </a:solidFill>
                <a:effectLst/>
                <a:uLnTx/>
                <a:uFillTx/>
                <a:latin typeface="Calibri" panose="020F0502020204030204"/>
              </a:rPr>
              <a:t> May</a:t>
            </a:r>
            <a:endParaRPr lang="en-GB" sz="1800" dirty="0"/>
          </a:p>
        </p:txBody>
      </p:sp>
      <p:sp>
        <p:nvSpPr>
          <p:cNvPr id="13" name="CasellaDiTesto 12">
            <a:extLst>
              <a:ext uri="{FF2B5EF4-FFF2-40B4-BE49-F238E27FC236}">
                <a16:creationId xmlns:a16="http://schemas.microsoft.com/office/drawing/2014/main" id="{55DD8E8D-767C-457E-A8F0-EF592CEB49EC}"/>
              </a:ext>
            </a:extLst>
          </p:cNvPr>
          <p:cNvSpPr txBox="1"/>
          <p:nvPr/>
        </p:nvSpPr>
        <p:spPr>
          <a:xfrm>
            <a:off x="148149" y="2310539"/>
            <a:ext cx="6091497"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sz="1600" b="0" i="0" dirty="0">
                <a:solidFill>
                  <a:schemeClr val="bg1"/>
                </a:solidFill>
                <a:effectLst/>
                <a:latin typeface="DesyNeueHelveticaWFS-55Rm"/>
              </a:rPr>
              <a:t>(</a:t>
            </a:r>
            <a:r>
              <a:rPr lang="en-GB" sz="1600" b="1" i="0" dirty="0">
                <a:solidFill>
                  <a:schemeClr val="bg1"/>
                </a:solidFill>
                <a:effectLst/>
                <a:latin typeface="DesyNeueHelveticaWFS-55Rm"/>
              </a:rPr>
              <a:t>L</a:t>
            </a:r>
            <a:r>
              <a:rPr lang="en-GB" sz="1600" b="0" i="0" dirty="0">
                <a:solidFill>
                  <a:schemeClr val="bg1"/>
                </a:solidFill>
                <a:effectLst/>
                <a:latin typeface="DesyNeueHelveticaWFS-55Rm"/>
              </a:rPr>
              <a:t>aser </a:t>
            </a:r>
            <a:r>
              <a:rPr lang="en-GB" sz="1600" b="1" i="0" dirty="0">
                <a:solidFill>
                  <a:schemeClr val="bg1"/>
                </a:solidFill>
                <a:effectLst/>
                <a:latin typeface="DesyNeueHelveticaWFS-55Rm"/>
              </a:rPr>
              <a:t>U</a:t>
            </a:r>
            <a:r>
              <a:rPr lang="en-GB" sz="1600" b="0" i="0" dirty="0">
                <a:solidFill>
                  <a:schemeClr val="bg1"/>
                </a:solidFill>
                <a:effectLst/>
                <a:latin typeface="DesyNeueHelveticaWFS-55Rm"/>
              </a:rPr>
              <a:t>nd </a:t>
            </a:r>
            <a:r>
              <a:rPr lang="en-GB" sz="1600" b="1" i="0" dirty="0">
                <a:solidFill>
                  <a:schemeClr val="bg1"/>
                </a:solidFill>
                <a:effectLst/>
                <a:latin typeface="DesyNeueHelveticaWFS-55Rm"/>
              </a:rPr>
              <a:t>X</a:t>
            </a:r>
            <a:r>
              <a:rPr lang="en-GB" sz="1600" b="0" i="0" dirty="0">
                <a:solidFill>
                  <a:schemeClr val="bg1"/>
                </a:solidFill>
                <a:effectLst/>
                <a:latin typeface="DesyNeueHelveticaWFS-55Rm"/>
              </a:rPr>
              <a:t>FEL </a:t>
            </a:r>
            <a:r>
              <a:rPr lang="en-GB" sz="1600" b="1" i="0" dirty="0">
                <a:solidFill>
                  <a:schemeClr val="bg1"/>
                </a:solidFill>
                <a:effectLst/>
                <a:latin typeface="DesyNeueHelveticaWFS-55Rm"/>
              </a:rPr>
              <a:t>E</a:t>
            </a:r>
            <a:r>
              <a:rPr lang="en-GB" sz="1600" b="0" i="0" dirty="0">
                <a:solidFill>
                  <a:schemeClr val="bg1"/>
                </a:solidFill>
                <a:effectLst/>
                <a:latin typeface="DesyNeueHelveticaWFS-55Rm"/>
              </a:rPr>
              <a:t>xperiment) is a new experiment proposed at </a:t>
            </a:r>
            <a:r>
              <a:rPr lang="en-GB" sz="1600" b="0" i="0" u="none" strike="noStrike" dirty="0">
                <a:solidFill>
                  <a:schemeClr val="bg1"/>
                </a:solidFill>
                <a:effectLst/>
                <a:latin typeface="DesyNeueHelveticaWFS-55Rm"/>
                <a:hlinkClick r:id="rId4">
                  <a:extLst>
                    <a:ext uri="{A12FA001-AC4F-418D-AE19-62706E023703}">
                      <ahyp:hlinkClr xmlns:ahyp="http://schemas.microsoft.com/office/drawing/2018/hyperlinkcolor" val="tx"/>
                    </a:ext>
                  </a:extLst>
                </a:hlinkClick>
              </a:rPr>
              <a:t>DESY</a:t>
            </a:r>
            <a:r>
              <a:rPr lang="en-GB" sz="1600" b="0" i="0" dirty="0">
                <a:solidFill>
                  <a:schemeClr val="bg1"/>
                </a:solidFill>
                <a:effectLst/>
                <a:latin typeface="DesyNeueHelveticaWFS-55Rm"/>
              </a:rPr>
              <a:t> and the European XFEL to study QED in the strong-field regime where QED becomes non-perturbative</a:t>
            </a:r>
            <a:endParaRPr lang="en-GB" sz="1600" dirty="0">
              <a:solidFill>
                <a:schemeClr val="bg1"/>
              </a:solidFill>
            </a:endParaRPr>
          </a:p>
          <a:p>
            <a:r>
              <a:rPr lang="en-GB" sz="1600" dirty="0"/>
              <a:t>2 x Sapphire wafer(2in) Thick d2=0.15 mm</a:t>
            </a:r>
          </a:p>
          <a:p>
            <a:r>
              <a:rPr lang="en-GB" sz="1600" dirty="0"/>
              <a:t>2 x Circular Pads R1= 0.8 mm and R2=2.75 mm</a:t>
            </a:r>
          </a:p>
        </p:txBody>
      </p:sp>
      <p:sp>
        <p:nvSpPr>
          <p:cNvPr id="16" name="CasellaDiTesto 15">
            <a:extLst>
              <a:ext uri="{FF2B5EF4-FFF2-40B4-BE49-F238E27FC236}">
                <a16:creationId xmlns:a16="http://schemas.microsoft.com/office/drawing/2014/main" id="{E02AC852-26D3-401C-A379-153C81C23E50}"/>
              </a:ext>
            </a:extLst>
          </p:cNvPr>
          <p:cNvSpPr txBox="1"/>
          <p:nvPr/>
        </p:nvSpPr>
        <p:spPr>
          <a:xfrm>
            <a:off x="165278" y="1568176"/>
            <a:ext cx="612633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BTF beam 300MeV, m=10K scan, completely contained -&gt; sim over E field  fringing effects</a:t>
            </a:r>
          </a:p>
        </p:txBody>
      </p:sp>
      <p:sp>
        <p:nvSpPr>
          <p:cNvPr id="27" name="CasellaDiTesto 26">
            <a:extLst>
              <a:ext uri="{FF2B5EF4-FFF2-40B4-BE49-F238E27FC236}">
                <a16:creationId xmlns:a16="http://schemas.microsoft.com/office/drawing/2014/main" id="{3B3A35FE-5AE8-4304-925F-27B03754F5E8}"/>
              </a:ext>
            </a:extLst>
          </p:cNvPr>
          <p:cNvSpPr txBox="1"/>
          <p:nvPr/>
        </p:nvSpPr>
        <p:spPr>
          <a:xfrm>
            <a:off x="5832087" y="4667511"/>
            <a:ext cx="6269685" cy="1754326"/>
          </a:xfrm>
          <a:prstGeom prst="rect">
            <a:avLst/>
          </a:prstGeom>
          <a:solidFill>
            <a:srgbClr val="4472C4"/>
          </a:solidFill>
          <a:ln>
            <a:solidFill>
              <a:srgbClr val="4472C4"/>
            </a:solidFill>
          </a:ln>
        </p:spPr>
        <p:style>
          <a:lnRef idx="0">
            <a:schemeClr val="dk1"/>
          </a:lnRef>
          <a:fillRef idx="3">
            <a:schemeClr val="dk1"/>
          </a:fillRef>
          <a:effectRef idx="3">
            <a:schemeClr val="dk1"/>
          </a:effectRef>
          <a:fontRef idx="minor">
            <a:schemeClr val="lt1"/>
          </a:fontRef>
        </p:style>
        <p:txBody>
          <a:bodyPr wrap="square">
            <a:spAutoFit/>
          </a:bodyPr>
          <a:lstStyle/>
          <a:p>
            <a:pPr marL="285750" indent="-285750">
              <a:buFont typeface="Arial" panose="020B0604020202020204" pitchFamily="34" charset="0"/>
              <a:buChar char="•"/>
            </a:pPr>
            <a:r>
              <a:rPr lang="en-GB" b="1" dirty="0"/>
              <a:t>First test as Sapphire photon current integrator for LUXE experiment</a:t>
            </a:r>
          </a:p>
          <a:p>
            <a:pPr marL="285750" indent="-285750">
              <a:buFont typeface="Arial" panose="020B0604020202020204" pitchFamily="34" charset="0"/>
              <a:buChar char="•"/>
            </a:pPr>
            <a:r>
              <a:rPr lang="en-GB" dirty="0"/>
              <a:t>As a preliminary response, impressive linearity in wide range in multiplicity and voltage scan</a:t>
            </a:r>
          </a:p>
          <a:p>
            <a:pPr marL="285750" indent="-285750">
              <a:buFont typeface="Arial" panose="020B0604020202020204" pitchFamily="34" charset="0"/>
              <a:buChar char="•"/>
            </a:pPr>
            <a:r>
              <a:rPr lang="en-GB" dirty="0"/>
              <a:t>Team reached the goal to be first in detect such Sapphire Charge Collection Efficiency</a:t>
            </a:r>
          </a:p>
        </p:txBody>
      </p:sp>
      <p:sp>
        <p:nvSpPr>
          <p:cNvPr id="21" name="CasellaDiTesto 20">
            <a:extLst>
              <a:ext uri="{FF2B5EF4-FFF2-40B4-BE49-F238E27FC236}">
                <a16:creationId xmlns:a16="http://schemas.microsoft.com/office/drawing/2014/main" id="{81BB9F97-5916-4E08-99A1-9B8F22D2132B}"/>
              </a:ext>
            </a:extLst>
          </p:cNvPr>
          <p:cNvSpPr txBox="1"/>
          <p:nvPr/>
        </p:nvSpPr>
        <p:spPr>
          <a:xfrm>
            <a:off x="109278" y="6091707"/>
            <a:ext cx="4023810" cy="369332"/>
          </a:xfrm>
          <a:prstGeom prst="rect">
            <a:avLst/>
          </a:prstGeom>
          <a:noFill/>
        </p:spPr>
        <p:txBody>
          <a:bodyPr wrap="square" rtlCol="0">
            <a:spAutoFit/>
          </a:bodyPr>
          <a:lstStyle/>
          <a:p>
            <a:r>
              <a:rPr lang="en-GB" dirty="0"/>
              <a:t>Courtesy of P. Grutta and M. Morandin</a:t>
            </a:r>
          </a:p>
        </p:txBody>
      </p:sp>
      <p:pic>
        <p:nvPicPr>
          <p:cNvPr id="3" name="Picture 2">
            <a:extLst>
              <a:ext uri="{FF2B5EF4-FFF2-40B4-BE49-F238E27FC236}">
                <a16:creationId xmlns:a16="http://schemas.microsoft.com/office/drawing/2014/main" id="{55DAEEB9-49AB-5D72-65FE-5EE69AB7C37A}"/>
              </a:ext>
            </a:extLst>
          </p:cNvPr>
          <p:cNvPicPr>
            <a:picLocks noChangeAspect="1"/>
          </p:cNvPicPr>
          <p:nvPr/>
        </p:nvPicPr>
        <p:blipFill>
          <a:blip r:embed="rId5"/>
          <a:stretch>
            <a:fillRect/>
          </a:stretch>
        </p:blipFill>
        <p:spPr>
          <a:xfrm>
            <a:off x="9416570" y="786988"/>
            <a:ext cx="2525421" cy="1367572"/>
          </a:xfrm>
          <a:prstGeom prst="rect">
            <a:avLst/>
          </a:prstGeom>
        </p:spPr>
      </p:pic>
      <p:pic>
        <p:nvPicPr>
          <p:cNvPr id="14" name="Picture 13">
            <a:extLst>
              <a:ext uri="{FF2B5EF4-FFF2-40B4-BE49-F238E27FC236}">
                <a16:creationId xmlns:a16="http://schemas.microsoft.com/office/drawing/2014/main" id="{0216E22F-71FC-2666-F6AA-8C970C63D314}"/>
              </a:ext>
            </a:extLst>
          </p:cNvPr>
          <p:cNvPicPr>
            <a:picLocks noChangeAspect="1"/>
          </p:cNvPicPr>
          <p:nvPr/>
        </p:nvPicPr>
        <p:blipFill>
          <a:blip r:embed="rId6"/>
          <a:stretch>
            <a:fillRect/>
          </a:stretch>
        </p:blipFill>
        <p:spPr>
          <a:xfrm>
            <a:off x="122025" y="3735310"/>
            <a:ext cx="5710062" cy="2375345"/>
          </a:xfrm>
          <a:prstGeom prst="rect">
            <a:avLst/>
          </a:prstGeom>
        </p:spPr>
      </p:pic>
      <p:pic>
        <p:nvPicPr>
          <p:cNvPr id="19" name="Picture 18">
            <a:extLst>
              <a:ext uri="{FF2B5EF4-FFF2-40B4-BE49-F238E27FC236}">
                <a16:creationId xmlns:a16="http://schemas.microsoft.com/office/drawing/2014/main" id="{2C802891-B151-AF93-CD91-720DFB885686}"/>
              </a:ext>
            </a:extLst>
          </p:cNvPr>
          <p:cNvPicPr>
            <a:picLocks noChangeAspect="1"/>
          </p:cNvPicPr>
          <p:nvPr/>
        </p:nvPicPr>
        <p:blipFill>
          <a:blip r:embed="rId7"/>
          <a:stretch>
            <a:fillRect/>
          </a:stretch>
        </p:blipFill>
        <p:spPr>
          <a:xfrm>
            <a:off x="6278255" y="2215306"/>
            <a:ext cx="5765596" cy="2404847"/>
          </a:xfrm>
          <a:prstGeom prst="rect">
            <a:avLst/>
          </a:prstGeom>
        </p:spPr>
      </p:pic>
      <p:sp>
        <p:nvSpPr>
          <p:cNvPr id="23" name="TextBox 22">
            <a:extLst>
              <a:ext uri="{FF2B5EF4-FFF2-40B4-BE49-F238E27FC236}">
                <a16:creationId xmlns:a16="http://schemas.microsoft.com/office/drawing/2014/main" id="{7E680A72-8E19-2E01-DA37-5BD45FD998C5}"/>
              </a:ext>
            </a:extLst>
          </p:cNvPr>
          <p:cNvSpPr txBox="1"/>
          <p:nvPr/>
        </p:nvSpPr>
        <p:spPr>
          <a:xfrm>
            <a:off x="3490829" y="73795"/>
            <a:ext cx="8357854" cy="64633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defRPr b="0" i="0">
                <a:solidFill>
                  <a:schemeClr val="bg1"/>
                </a:solidFill>
                <a:effectLst/>
                <a:latin typeface="DesyNeueHelveticaWFS-55Rm"/>
              </a:defRPr>
            </a:lvl1pPr>
          </a:lstStyle>
          <a:p>
            <a:r>
              <a:rPr lang="en-GB" dirty="0"/>
              <a:t>(Laser Und XFEL Experiment) is a new experiment proposed at </a:t>
            </a:r>
            <a:r>
              <a:rPr lang="en-GB" dirty="0">
                <a:hlinkClick r:id="rId4">
                  <a:extLst>
                    <a:ext uri="{A12FA001-AC4F-418D-AE19-62706E023703}">
                      <ahyp:hlinkClr xmlns:ahyp="http://schemas.microsoft.com/office/drawing/2018/hyperlinkcolor" val="tx"/>
                    </a:ext>
                  </a:extLst>
                </a:hlinkClick>
              </a:rPr>
              <a:t>DESY</a:t>
            </a:r>
            <a:r>
              <a:rPr lang="en-GB" dirty="0"/>
              <a:t> and the European XFEL to study QED in the strong-field regime where QED becomes non-perturbative</a:t>
            </a:r>
          </a:p>
        </p:txBody>
      </p:sp>
      <p:sp>
        <p:nvSpPr>
          <p:cNvPr id="2" name="Date Placeholder 1">
            <a:extLst>
              <a:ext uri="{FF2B5EF4-FFF2-40B4-BE49-F238E27FC236}">
                <a16:creationId xmlns:a16="http://schemas.microsoft.com/office/drawing/2014/main" id="{28483BA6-2879-F5A4-A5C3-A9772B5610C3}"/>
              </a:ext>
            </a:extLst>
          </p:cNvPr>
          <p:cNvSpPr>
            <a:spLocks noGrp="1"/>
          </p:cNvSpPr>
          <p:nvPr>
            <p:ph type="dt" sz="half" idx="10"/>
          </p:nvPr>
        </p:nvSpPr>
        <p:spPr/>
        <p:txBody>
          <a:bodyPr/>
          <a:lstStyle/>
          <a:p>
            <a:r>
              <a:rPr lang="en-GB" dirty="0"/>
              <a:t>14/11/2022</a:t>
            </a:r>
          </a:p>
        </p:txBody>
      </p:sp>
      <p:sp>
        <p:nvSpPr>
          <p:cNvPr id="4" name="Footer Placeholder 3">
            <a:extLst>
              <a:ext uri="{FF2B5EF4-FFF2-40B4-BE49-F238E27FC236}">
                <a16:creationId xmlns:a16="http://schemas.microsoft.com/office/drawing/2014/main" id="{FD06D417-5F6A-7D32-329D-56C5553D6D4C}"/>
              </a:ext>
            </a:extLst>
          </p:cNvPr>
          <p:cNvSpPr>
            <a:spLocks noGrp="1"/>
          </p:cNvSpPr>
          <p:nvPr>
            <p:ph type="ftr" sz="quarter" idx="11"/>
          </p:nvPr>
        </p:nvSpPr>
        <p:spPr/>
        <p:txBody>
          <a:bodyPr/>
          <a:lstStyle/>
          <a:p>
            <a:r>
              <a:rPr lang="en-GB" dirty="0"/>
              <a:t>LNF - SC 64</a:t>
            </a:r>
          </a:p>
        </p:txBody>
      </p:sp>
      <p:sp>
        <p:nvSpPr>
          <p:cNvPr id="5" name="Slide Number Placeholder 4">
            <a:extLst>
              <a:ext uri="{FF2B5EF4-FFF2-40B4-BE49-F238E27FC236}">
                <a16:creationId xmlns:a16="http://schemas.microsoft.com/office/drawing/2014/main" id="{08FF7810-E0DC-3C92-3A7A-9420658654E9}"/>
              </a:ext>
            </a:extLst>
          </p:cNvPr>
          <p:cNvSpPr>
            <a:spLocks noGrp="1"/>
          </p:cNvSpPr>
          <p:nvPr>
            <p:ph type="sldNum" sz="quarter" idx="12"/>
          </p:nvPr>
        </p:nvSpPr>
        <p:spPr/>
        <p:txBody>
          <a:bodyPr/>
          <a:lstStyle/>
          <a:p>
            <a:fld id="{DEB40CE7-BA5A-4BF4-ABDF-EB80D9C1FA7B}" type="slidenum">
              <a:rPr lang="en-GB" smtClean="0"/>
              <a:t>20</a:t>
            </a:fld>
            <a:endParaRPr lang="en-GB" dirty="0"/>
          </a:p>
        </p:txBody>
      </p:sp>
    </p:spTree>
    <p:extLst>
      <p:ext uri="{BB962C8B-B14F-4D97-AF65-F5344CB8AC3E}">
        <p14:creationId xmlns:p14="http://schemas.microsoft.com/office/powerpoint/2010/main" val="1898876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624E7B-45F1-254B-92CE-6C6DCC1D956D}"/>
              </a:ext>
            </a:extLst>
          </p:cNvPr>
          <p:cNvSpPr>
            <a:spLocks noGrp="1"/>
          </p:cNvSpPr>
          <p:nvPr>
            <p:ph type="title"/>
          </p:nvPr>
        </p:nvSpPr>
        <p:spPr>
          <a:xfrm>
            <a:off x="0" y="120768"/>
            <a:ext cx="4028536" cy="840701"/>
          </a:xfrm>
          <a:solidFill>
            <a:schemeClr val="bg2"/>
          </a:solidFill>
        </p:spPr>
        <p:txBody>
          <a:bodyPr vert="horz" lIns="91440" tIns="45720" rIns="91440" bIns="45720" rtlCol="0" anchor="ctr">
            <a:normAutofit/>
          </a:bodyPr>
          <a:lstStyle/>
          <a:p>
            <a:pPr algn="r"/>
            <a:r>
              <a:rPr lang="en-US" sz="3200" dirty="0">
                <a:latin typeface="Stencil" panose="040409050D0802020404" pitchFamily="82" charset="0"/>
                <a:cs typeface="Ayuthaya" pitchFamily="2" charset="-34"/>
              </a:rPr>
              <a:t>     FISMEL</a:t>
            </a:r>
          </a:p>
        </p:txBody>
      </p:sp>
      <p:sp>
        <p:nvSpPr>
          <p:cNvPr id="3" name="Segnaposto contenuto 2">
            <a:extLst>
              <a:ext uri="{FF2B5EF4-FFF2-40B4-BE49-F238E27FC236}">
                <a16:creationId xmlns:a16="http://schemas.microsoft.com/office/drawing/2014/main" id="{B9A65926-CC3E-814D-8056-56ACC58EEBF0}"/>
              </a:ext>
            </a:extLst>
          </p:cNvPr>
          <p:cNvSpPr>
            <a:spLocks noGrp="1"/>
          </p:cNvSpPr>
          <p:nvPr>
            <p:ph idx="1"/>
          </p:nvPr>
        </p:nvSpPr>
        <p:spPr>
          <a:xfrm>
            <a:off x="99994" y="1057882"/>
            <a:ext cx="6211019" cy="424732"/>
          </a:xfrm>
        </p:spPr>
        <p:style>
          <a:lnRef idx="0">
            <a:schemeClr val="accent6"/>
          </a:lnRef>
          <a:fillRef idx="3">
            <a:schemeClr val="accent6"/>
          </a:fillRef>
          <a:effectRef idx="3">
            <a:schemeClr val="accent6"/>
          </a:effectRef>
          <a:fontRef idx="minor">
            <a:schemeClr val="lt1"/>
          </a:fontRef>
        </p:style>
        <p:txBody>
          <a:bodyPr wrap="square">
            <a:spAutoFit/>
          </a:bodyPr>
          <a:lstStyle/>
          <a:p>
            <a:pPr marL="0">
              <a:spcBef>
                <a:spcPts val="0"/>
              </a:spcBef>
              <a:spcAft>
                <a:spcPts val="600"/>
              </a:spcAft>
            </a:pPr>
            <a:r>
              <a:rPr lang="en-US" sz="2400" b="1" dirty="0">
                <a:solidFill>
                  <a:schemeClr val="lt1"/>
                </a:solidFill>
              </a:rPr>
              <a:t>BTF USER run: (New Rad Dosy.) </a:t>
            </a:r>
            <a:r>
              <a:rPr lang="en-US" sz="2400" b="1" dirty="0">
                <a:solidFill>
                  <a:schemeClr val="tx1"/>
                </a:solidFill>
              </a:rPr>
              <a:t>June 29-&gt;30</a:t>
            </a:r>
            <a:endParaRPr lang="en-US" sz="2400" b="1" dirty="0">
              <a:solidFill>
                <a:schemeClr val="lt1"/>
              </a:solidFill>
            </a:endParaRPr>
          </a:p>
        </p:txBody>
      </p:sp>
      <p:sp>
        <p:nvSpPr>
          <p:cNvPr id="4" name="Segnaposto contenuto 2">
            <a:extLst>
              <a:ext uri="{FF2B5EF4-FFF2-40B4-BE49-F238E27FC236}">
                <a16:creationId xmlns:a16="http://schemas.microsoft.com/office/drawing/2014/main" id="{29678CC6-52CF-D049-9470-20CF2139181C}"/>
              </a:ext>
            </a:extLst>
          </p:cNvPr>
          <p:cNvSpPr txBox="1">
            <a:spLocks/>
          </p:cNvSpPr>
          <p:nvPr/>
        </p:nvSpPr>
        <p:spPr>
          <a:xfrm>
            <a:off x="103910" y="1530096"/>
            <a:ext cx="621101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BTF beam 503 MeV, 1 Hz, 109 e-/s, spot diameter around 1 cm</a:t>
            </a:r>
          </a:p>
          <a:p>
            <a:r>
              <a:rPr lang="en-US" dirty="0"/>
              <a:t>Beam on a ∼ 16 cm Pb target </a:t>
            </a:r>
            <a:r>
              <a:rPr lang="en-US" dirty="0">
                <a:sym typeface="Wingdings" pitchFamily="2" charset="2"/>
              </a:rPr>
              <a:t> mixed radiation field</a:t>
            </a:r>
            <a:endParaRPr lang="en-US" dirty="0"/>
          </a:p>
        </p:txBody>
      </p:sp>
      <p:pic>
        <p:nvPicPr>
          <p:cNvPr id="11" name="Immagine 10">
            <a:extLst>
              <a:ext uri="{FF2B5EF4-FFF2-40B4-BE49-F238E27FC236}">
                <a16:creationId xmlns:a16="http://schemas.microsoft.com/office/drawing/2014/main" id="{B6DA4E88-557C-2444-8370-A9EA73B7AA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1211"/>
          <a:stretch/>
        </p:blipFill>
        <p:spPr>
          <a:xfrm>
            <a:off x="8747298" y="1124282"/>
            <a:ext cx="3583141" cy="2454544"/>
          </a:xfrm>
          <a:prstGeom prst="rect">
            <a:avLst/>
          </a:prstGeom>
        </p:spPr>
      </p:pic>
      <p:sp>
        <p:nvSpPr>
          <p:cNvPr id="24" name="CasellaDiTesto 23">
            <a:extLst>
              <a:ext uri="{FF2B5EF4-FFF2-40B4-BE49-F238E27FC236}">
                <a16:creationId xmlns:a16="http://schemas.microsoft.com/office/drawing/2014/main" id="{2B358CAE-D4B6-2F4A-9D1E-99B8521ECDFE}"/>
              </a:ext>
            </a:extLst>
          </p:cNvPr>
          <p:cNvSpPr txBox="1"/>
          <p:nvPr/>
        </p:nvSpPr>
        <p:spPr>
          <a:xfrm>
            <a:off x="4356517" y="105611"/>
            <a:ext cx="7944878" cy="92333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defRPr b="0" i="0">
                <a:solidFill>
                  <a:schemeClr val="bg1"/>
                </a:solidFill>
                <a:effectLst/>
                <a:latin typeface="DesyNeueHelveticaWFS-55Rm"/>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Dose evaluation from electrons impinging on a Pb target due to: </a:t>
            </a:r>
            <a:r>
              <a:rPr lang="en-US" dirty="0" err="1"/>
              <a:t>i</a:t>
            </a:r>
            <a:r>
              <a:rPr lang="en-US" dirty="0"/>
              <a:t>) Bremsstrahlung photon production; ii) photo-production of neutrons. </a:t>
            </a:r>
          </a:p>
          <a:p>
            <a:r>
              <a:rPr lang="en-US" dirty="0"/>
              <a:t>Thermoluminescent dosimeters used to measure doses at several charge intervals.</a:t>
            </a:r>
          </a:p>
        </p:txBody>
      </p:sp>
      <p:sp>
        <p:nvSpPr>
          <p:cNvPr id="30" name="CasellaDiTesto 29">
            <a:extLst>
              <a:ext uri="{FF2B5EF4-FFF2-40B4-BE49-F238E27FC236}">
                <a16:creationId xmlns:a16="http://schemas.microsoft.com/office/drawing/2014/main" id="{24B359E4-5079-6F4B-9816-019DDFB9D836}"/>
              </a:ext>
            </a:extLst>
          </p:cNvPr>
          <p:cNvSpPr txBox="1"/>
          <p:nvPr/>
        </p:nvSpPr>
        <p:spPr>
          <a:xfrm>
            <a:off x="4505331" y="4202922"/>
            <a:ext cx="3376131"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400" i="1" dirty="0"/>
              <a:t>TLDs placed inside the cylinders</a:t>
            </a:r>
          </a:p>
        </p:txBody>
      </p:sp>
      <p:pic>
        <p:nvPicPr>
          <p:cNvPr id="31" name="Immagine 30">
            <a:extLst>
              <a:ext uri="{FF2B5EF4-FFF2-40B4-BE49-F238E27FC236}">
                <a16:creationId xmlns:a16="http://schemas.microsoft.com/office/drawing/2014/main" id="{1F5C5DF5-1432-564E-9A51-04340F4FE971}"/>
              </a:ext>
            </a:extLst>
          </p:cNvPr>
          <p:cNvPicPr>
            <a:picLocks noChangeAspect="1"/>
          </p:cNvPicPr>
          <p:nvPr/>
        </p:nvPicPr>
        <p:blipFill>
          <a:blip r:embed="rId4"/>
          <a:stretch>
            <a:fillRect/>
          </a:stretch>
        </p:blipFill>
        <p:spPr>
          <a:xfrm>
            <a:off x="103910" y="4208498"/>
            <a:ext cx="3610099" cy="2262203"/>
          </a:xfrm>
          <a:prstGeom prst="rect">
            <a:avLst/>
          </a:prstGeom>
        </p:spPr>
      </p:pic>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9F47369E-10FB-804E-9152-14C71046D8DC}"/>
                  </a:ext>
                </a:extLst>
              </p:cNvPr>
              <p:cNvSpPr txBox="1"/>
              <p:nvPr/>
            </p:nvSpPr>
            <p:spPr>
              <a:xfrm>
                <a:off x="386693" y="4620482"/>
                <a:ext cx="2644827" cy="149464"/>
              </a:xfrm>
              <a:prstGeom prst="rect">
                <a:avLst/>
              </a:prstGeom>
              <a:noFill/>
            </p:spPr>
            <p:txBody>
              <a:bodyPr wrap="none" lIns="0" tIns="0" rIns="0" bIns="0" rtlCol="0">
                <a:spAutoFit/>
              </a:bodyPr>
              <a:lstStyle/>
              <a:p>
                <a:r>
                  <a:rPr lang="en-US" sz="950" b="1" dirty="0">
                    <a:solidFill>
                      <a:srgbClr val="FF0000"/>
                    </a:solidFill>
                    <a:latin typeface="Times" pitchFamily="2" charset="0"/>
                  </a:rPr>
                  <a:t>Exp :  f(x) </a:t>
                </a:r>
                <a14:m>
                  <m:oMath xmlns:m="http://schemas.openxmlformats.org/officeDocument/2006/math">
                    <m:r>
                      <a:rPr lang="en-US" sz="950" b="1" i="1" smtClean="0">
                        <a:solidFill>
                          <a:srgbClr val="FF0000"/>
                        </a:solidFill>
                        <a:latin typeface="Cambria Math" panose="02040503050406030204" pitchFamily="18" charset="0"/>
                      </a:rPr>
                      <m:t>=</m:t>
                    </m:r>
                    <m:d>
                      <m:dPr>
                        <m:ctrlPr>
                          <a:rPr lang="en-US" sz="950" b="1" i="1" smtClean="0">
                            <a:solidFill>
                              <a:srgbClr val="FF0000"/>
                            </a:solidFill>
                            <a:latin typeface="Cambria Math" panose="02040503050406030204" pitchFamily="18" charset="0"/>
                          </a:rPr>
                        </m:ctrlPr>
                      </m:dPr>
                      <m:e>
                        <m:r>
                          <a:rPr lang="en-US" sz="950" b="1" i="1" smtClean="0">
                            <a:solidFill>
                              <a:srgbClr val="FF0000"/>
                            </a:solidFill>
                            <a:latin typeface="Cambria Math" panose="02040503050406030204" pitchFamily="18" charset="0"/>
                          </a:rPr>
                          <m:t>𝟔</m:t>
                        </m:r>
                        <m:r>
                          <a:rPr lang="en-US" sz="950" b="1" i="1" smtClean="0">
                            <a:solidFill>
                              <a:srgbClr val="FF0000"/>
                            </a:solidFill>
                            <a:latin typeface="Cambria Math" panose="02040503050406030204" pitchFamily="18" charset="0"/>
                          </a:rPr>
                          <m:t>,</m:t>
                        </m:r>
                        <m:r>
                          <a:rPr lang="en-US" sz="950" b="1" i="1" smtClean="0">
                            <a:solidFill>
                              <a:srgbClr val="FF0000"/>
                            </a:solidFill>
                            <a:latin typeface="Cambria Math" panose="02040503050406030204" pitchFamily="18" charset="0"/>
                          </a:rPr>
                          <m:t>𝟏</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𝟎</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𝟗</m:t>
                        </m:r>
                      </m:e>
                    </m:d>
                    <m:r>
                      <a:rPr lang="en-US" sz="950" b="1" i="1" smtClean="0">
                        <a:solidFill>
                          <a:srgbClr val="FF0000"/>
                        </a:solidFill>
                        <a:latin typeface="Cambria Math" panose="02040503050406030204" pitchFamily="18" charset="0"/>
                        <a:ea typeface="Cambria Math" panose="02040503050406030204" pitchFamily="18" charset="0"/>
                      </a:rPr>
                      <m:t>∙</m:t>
                    </m:r>
                    <m:sSup>
                      <m:sSupPr>
                        <m:ctrlPr>
                          <a:rPr lang="en-US" sz="950" b="1" i="1" smtClean="0">
                            <a:solidFill>
                              <a:srgbClr val="FF0000"/>
                            </a:solidFill>
                            <a:latin typeface="Cambria Math" panose="02040503050406030204" pitchFamily="18" charset="0"/>
                            <a:ea typeface="Cambria Math" panose="02040503050406030204" pitchFamily="18" charset="0"/>
                          </a:rPr>
                        </m:ctrlPr>
                      </m:sSupPr>
                      <m:e>
                        <m:r>
                          <a:rPr lang="en-US" sz="950" b="1" i="1" smtClean="0">
                            <a:solidFill>
                              <a:srgbClr val="FF0000"/>
                            </a:solidFill>
                            <a:latin typeface="Cambria Math" panose="02040503050406030204" pitchFamily="18" charset="0"/>
                            <a:ea typeface="Cambria Math" panose="02040503050406030204" pitchFamily="18" charset="0"/>
                          </a:rPr>
                          <m:t>𝟏𝟎</m:t>
                        </m:r>
                      </m:e>
                      <m:sup>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𝟏𝟐</m:t>
                        </m:r>
                      </m:sup>
                    </m:sSup>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𝒙</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𝟏</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𝟎</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𝟏</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𝟐</m:t>
                    </m:r>
                    <m:r>
                      <a:rPr lang="en-US" sz="950" b="1" i="1" smtClean="0">
                        <a:solidFill>
                          <a:srgbClr val="FF0000"/>
                        </a:solidFill>
                        <a:latin typeface="Cambria Math" panose="02040503050406030204" pitchFamily="18" charset="0"/>
                        <a:ea typeface="Cambria Math" panose="02040503050406030204" pitchFamily="18" charset="0"/>
                      </a:rPr>
                      <m:t>)</m:t>
                    </m:r>
                  </m:oMath>
                </a14:m>
                <a:endParaRPr lang="en-US" sz="950" b="1" dirty="0">
                  <a:solidFill>
                    <a:srgbClr val="FF0000"/>
                  </a:solidFill>
                  <a:latin typeface="Times" pitchFamily="2" charset="0"/>
                </a:endParaRPr>
              </a:p>
            </p:txBody>
          </p:sp>
        </mc:Choice>
        <mc:Fallback xmlns="">
          <p:sp>
            <p:nvSpPr>
              <p:cNvPr id="33" name="CasellaDiTesto 32">
                <a:extLst>
                  <a:ext uri="{FF2B5EF4-FFF2-40B4-BE49-F238E27FC236}">
                    <a16:creationId xmlns:a16="http://schemas.microsoft.com/office/drawing/2014/main" id="{9F47369E-10FB-804E-9152-14C71046D8DC}"/>
                  </a:ext>
                </a:extLst>
              </p:cNvPr>
              <p:cNvSpPr txBox="1">
                <a:spLocks noRot="1" noChangeAspect="1" noMove="1" noResize="1" noEditPoints="1" noAdjustHandles="1" noChangeArrowheads="1" noChangeShapeType="1" noTextEdit="1"/>
              </p:cNvSpPr>
              <p:nvPr/>
            </p:nvSpPr>
            <p:spPr>
              <a:xfrm>
                <a:off x="386693" y="4620482"/>
                <a:ext cx="2644827" cy="149464"/>
              </a:xfrm>
              <a:prstGeom prst="rect">
                <a:avLst/>
              </a:prstGeom>
              <a:blipFill>
                <a:blip r:embed="rId6"/>
                <a:stretch>
                  <a:fillRect l="-2765" t="-29167" r="-1382"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BEFA96BF-4C6A-2F40-9879-D0AFAF956496}"/>
                  </a:ext>
                </a:extLst>
              </p:cNvPr>
              <p:cNvSpPr txBox="1"/>
              <p:nvPr/>
            </p:nvSpPr>
            <p:spPr>
              <a:xfrm>
                <a:off x="275109" y="4753994"/>
                <a:ext cx="6155018" cy="249684"/>
              </a:xfrm>
              <a:prstGeom prst="rect">
                <a:avLst/>
              </a:prstGeom>
              <a:noFill/>
            </p:spPr>
            <p:txBody>
              <a:bodyPr wrap="square" rtlCol="0">
                <a:spAutoFit/>
              </a:bodyPr>
              <a:lstStyle/>
              <a:p>
                <a:r>
                  <a:rPr lang="en-US" sz="950" b="1" dirty="0">
                    <a:solidFill>
                      <a:srgbClr val="0001FF"/>
                    </a:solidFill>
                    <a:latin typeface="Times" pitchFamily="2" charset="0"/>
                  </a:rPr>
                  <a:t>FLUKA:  g(x) </a:t>
                </a:r>
                <a14:m>
                  <m:oMath xmlns:m="http://schemas.openxmlformats.org/officeDocument/2006/math">
                    <m:r>
                      <a:rPr lang="en-US" sz="950" b="1" i="1" smtClean="0">
                        <a:solidFill>
                          <a:srgbClr val="0001FF"/>
                        </a:solidFill>
                        <a:latin typeface="Cambria Math" panose="02040503050406030204" pitchFamily="18" charset="0"/>
                      </a:rPr>
                      <m:t>=</m:t>
                    </m:r>
                    <m:d>
                      <m:dPr>
                        <m:ctrlPr>
                          <a:rPr lang="en-US" sz="950" b="1" i="1" smtClean="0">
                            <a:solidFill>
                              <a:srgbClr val="0001FF"/>
                            </a:solidFill>
                            <a:latin typeface="Cambria Math" panose="02040503050406030204" pitchFamily="18" charset="0"/>
                          </a:rPr>
                        </m:ctrlPr>
                      </m:dPr>
                      <m:e>
                        <m:r>
                          <a:rPr lang="en-US" sz="950" b="1" i="1" smtClean="0">
                            <a:solidFill>
                              <a:srgbClr val="0001FF"/>
                            </a:solidFill>
                            <a:latin typeface="Cambria Math" panose="02040503050406030204" pitchFamily="18" charset="0"/>
                          </a:rPr>
                          <m:t>𝟔</m:t>
                        </m:r>
                        <m:r>
                          <a:rPr lang="en-US" sz="950" b="1" i="1" smtClean="0">
                            <a:solidFill>
                              <a:srgbClr val="0001FF"/>
                            </a:solidFill>
                            <a:latin typeface="Cambria Math" panose="02040503050406030204" pitchFamily="18" charset="0"/>
                          </a:rPr>
                          <m:t>,</m:t>
                        </m:r>
                        <m:r>
                          <a:rPr lang="en-US" sz="950" b="1" i="1" smtClean="0">
                            <a:solidFill>
                              <a:srgbClr val="0001FF"/>
                            </a:solidFill>
                            <a:latin typeface="Cambria Math" panose="02040503050406030204" pitchFamily="18" charset="0"/>
                          </a:rPr>
                          <m:t>𝟐</m:t>
                        </m:r>
                        <m:r>
                          <a:rPr lang="en-US" sz="950" b="1" i="1" smtClean="0">
                            <a:solidFill>
                              <a:srgbClr val="0001FF"/>
                            </a:solidFill>
                            <a:latin typeface="Cambria Math" panose="02040503050406030204" pitchFamily="18" charset="0"/>
                            <a:ea typeface="Cambria Math" panose="02040503050406030204" pitchFamily="18" charset="0"/>
                          </a:rPr>
                          <m:t>±</m:t>
                        </m:r>
                        <m:r>
                          <a:rPr lang="en-US" sz="950" b="1" i="1" smtClean="0">
                            <a:solidFill>
                              <a:srgbClr val="0001FF"/>
                            </a:solidFill>
                            <a:latin typeface="Cambria Math" panose="02040503050406030204" pitchFamily="18" charset="0"/>
                            <a:ea typeface="Cambria Math" panose="02040503050406030204" pitchFamily="18" charset="0"/>
                          </a:rPr>
                          <m:t>𝟎</m:t>
                        </m:r>
                        <m:r>
                          <a:rPr lang="en-US" sz="950" b="1" i="1" smtClean="0">
                            <a:solidFill>
                              <a:srgbClr val="0001FF"/>
                            </a:solidFill>
                            <a:latin typeface="Cambria Math" panose="02040503050406030204" pitchFamily="18" charset="0"/>
                            <a:ea typeface="Cambria Math" panose="02040503050406030204" pitchFamily="18" charset="0"/>
                          </a:rPr>
                          <m:t>,</m:t>
                        </m:r>
                        <m:r>
                          <a:rPr lang="en-US" sz="950" b="1" i="1" smtClean="0">
                            <a:solidFill>
                              <a:srgbClr val="0001FF"/>
                            </a:solidFill>
                            <a:latin typeface="Cambria Math" panose="02040503050406030204" pitchFamily="18" charset="0"/>
                            <a:ea typeface="Cambria Math" panose="02040503050406030204" pitchFamily="18" charset="0"/>
                          </a:rPr>
                          <m:t>𝟏</m:t>
                        </m:r>
                      </m:e>
                    </m:d>
                    <m:r>
                      <a:rPr lang="en-US" sz="950" b="1" i="1" smtClean="0">
                        <a:solidFill>
                          <a:srgbClr val="0001FF"/>
                        </a:solidFill>
                        <a:latin typeface="Cambria Math" panose="02040503050406030204" pitchFamily="18" charset="0"/>
                        <a:ea typeface="Cambria Math" panose="02040503050406030204" pitchFamily="18" charset="0"/>
                      </a:rPr>
                      <m:t>∙</m:t>
                    </m:r>
                    <m:sSup>
                      <m:sSupPr>
                        <m:ctrlPr>
                          <a:rPr lang="en-US" sz="950" b="1" i="1" smtClean="0">
                            <a:solidFill>
                              <a:srgbClr val="0001FF"/>
                            </a:solidFill>
                            <a:latin typeface="Cambria Math" panose="02040503050406030204" pitchFamily="18" charset="0"/>
                            <a:ea typeface="Cambria Math" panose="02040503050406030204" pitchFamily="18" charset="0"/>
                          </a:rPr>
                        </m:ctrlPr>
                      </m:sSupPr>
                      <m:e>
                        <m:r>
                          <a:rPr lang="en-US" sz="950" b="1" i="1" smtClean="0">
                            <a:solidFill>
                              <a:srgbClr val="0001FF"/>
                            </a:solidFill>
                            <a:latin typeface="Cambria Math" panose="02040503050406030204" pitchFamily="18" charset="0"/>
                            <a:ea typeface="Cambria Math" panose="02040503050406030204" pitchFamily="18" charset="0"/>
                          </a:rPr>
                          <m:t>𝟏𝟎</m:t>
                        </m:r>
                      </m:e>
                      <m:sup>
                        <m:r>
                          <a:rPr lang="en-US" sz="950" b="1" i="1" smtClean="0">
                            <a:solidFill>
                              <a:srgbClr val="0001FF"/>
                            </a:solidFill>
                            <a:latin typeface="Cambria Math" panose="02040503050406030204" pitchFamily="18" charset="0"/>
                            <a:ea typeface="Cambria Math" panose="02040503050406030204" pitchFamily="18" charset="0"/>
                          </a:rPr>
                          <m:t>−</m:t>
                        </m:r>
                        <m:r>
                          <a:rPr lang="en-US" sz="950" b="1" i="1" smtClean="0">
                            <a:solidFill>
                              <a:srgbClr val="0001FF"/>
                            </a:solidFill>
                            <a:latin typeface="Cambria Math" panose="02040503050406030204" pitchFamily="18" charset="0"/>
                            <a:ea typeface="Cambria Math" panose="02040503050406030204" pitchFamily="18" charset="0"/>
                          </a:rPr>
                          <m:t>𝟏𝟐</m:t>
                        </m:r>
                      </m:sup>
                    </m:sSup>
                    <m:r>
                      <a:rPr lang="en-US" sz="950" b="1" i="1" smtClean="0">
                        <a:solidFill>
                          <a:srgbClr val="0001FF"/>
                        </a:solidFill>
                        <a:latin typeface="Cambria Math" panose="02040503050406030204" pitchFamily="18" charset="0"/>
                        <a:ea typeface="Cambria Math" panose="02040503050406030204" pitchFamily="18" charset="0"/>
                      </a:rPr>
                      <m:t>∙</m:t>
                    </m:r>
                    <m:r>
                      <a:rPr lang="en-US" sz="950" b="1" i="1" smtClean="0">
                        <a:solidFill>
                          <a:srgbClr val="0001FF"/>
                        </a:solidFill>
                        <a:latin typeface="Cambria Math" panose="02040503050406030204" pitchFamily="18" charset="0"/>
                        <a:ea typeface="Cambria Math" panose="02040503050406030204" pitchFamily="18" charset="0"/>
                      </a:rPr>
                      <m:t>𝒙</m:t>
                    </m:r>
                    <m:r>
                      <a:rPr lang="en-US" sz="950" b="1" i="1" smtClean="0">
                        <a:solidFill>
                          <a:srgbClr val="0001FF"/>
                        </a:solidFill>
                        <a:latin typeface="Cambria Math" panose="02040503050406030204" pitchFamily="18" charset="0"/>
                        <a:ea typeface="Cambria Math" panose="02040503050406030204" pitchFamily="18" charset="0"/>
                      </a:rPr>
                      <m:t>+(</m:t>
                    </m:r>
                    <m:r>
                      <a:rPr lang="en-US" sz="950" b="1" i="1" smtClean="0">
                        <a:solidFill>
                          <a:srgbClr val="0001FF"/>
                        </a:solidFill>
                        <a:latin typeface="Cambria Math" panose="02040503050406030204" pitchFamily="18" charset="0"/>
                        <a:ea typeface="Cambria Math" panose="02040503050406030204" pitchFamily="18" charset="0"/>
                      </a:rPr>
                      <m:t>𝟎</m:t>
                    </m:r>
                    <m:r>
                      <a:rPr lang="en-US" sz="950" b="1" i="1" smtClean="0">
                        <a:solidFill>
                          <a:srgbClr val="0001FF"/>
                        </a:solidFill>
                        <a:latin typeface="Cambria Math" panose="02040503050406030204" pitchFamily="18" charset="0"/>
                        <a:ea typeface="Cambria Math" panose="02040503050406030204" pitchFamily="18" charset="0"/>
                      </a:rPr>
                      <m:t>,</m:t>
                    </m:r>
                    <m:r>
                      <a:rPr lang="en-US" sz="950" b="1" i="1" smtClean="0">
                        <a:solidFill>
                          <a:srgbClr val="0001FF"/>
                        </a:solidFill>
                        <a:latin typeface="Cambria Math" panose="02040503050406030204" pitchFamily="18" charset="0"/>
                        <a:ea typeface="Cambria Math" panose="02040503050406030204" pitchFamily="18" charset="0"/>
                      </a:rPr>
                      <m:t>𝟑</m:t>
                    </m:r>
                    <m:r>
                      <a:rPr lang="en-US" sz="950" b="1" i="1" smtClean="0">
                        <a:solidFill>
                          <a:srgbClr val="0001FF"/>
                        </a:solidFill>
                        <a:latin typeface="Cambria Math" panose="02040503050406030204" pitchFamily="18" charset="0"/>
                        <a:ea typeface="Cambria Math" panose="02040503050406030204" pitchFamily="18" charset="0"/>
                      </a:rPr>
                      <m:t>±</m:t>
                    </m:r>
                    <m:r>
                      <a:rPr lang="en-US" sz="950" b="1" i="1" smtClean="0">
                        <a:solidFill>
                          <a:srgbClr val="0001FF"/>
                        </a:solidFill>
                        <a:latin typeface="Cambria Math" panose="02040503050406030204" pitchFamily="18" charset="0"/>
                        <a:ea typeface="Cambria Math" panose="02040503050406030204" pitchFamily="18" charset="0"/>
                      </a:rPr>
                      <m:t>𝟎</m:t>
                    </m:r>
                    <m:r>
                      <a:rPr lang="en-US" sz="950" b="1" i="1" smtClean="0">
                        <a:solidFill>
                          <a:srgbClr val="0001FF"/>
                        </a:solidFill>
                        <a:latin typeface="Cambria Math" panose="02040503050406030204" pitchFamily="18" charset="0"/>
                        <a:ea typeface="Cambria Math" panose="02040503050406030204" pitchFamily="18" charset="0"/>
                      </a:rPr>
                      <m:t>,</m:t>
                    </m:r>
                    <m:r>
                      <a:rPr lang="en-US" sz="950" b="1" i="1" smtClean="0">
                        <a:solidFill>
                          <a:srgbClr val="0001FF"/>
                        </a:solidFill>
                        <a:latin typeface="Cambria Math" panose="02040503050406030204" pitchFamily="18" charset="0"/>
                        <a:ea typeface="Cambria Math" panose="02040503050406030204" pitchFamily="18" charset="0"/>
                      </a:rPr>
                      <m:t>𝟐</m:t>
                    </m:r>
                    <m:r>
                      <a:rPr lang="en-US" sz="950" b="1" i="1" smtClean="0">
                        <a:solidFill>
                          <a:srgbClr val="0001FF"/>
                        </a:solidFill>
                        <a:latin typeface="Cambria Math" panose="02040503050406030204" pitchFamily="18" charset="0"/>
                        <a:ea typeface="Cambria Math" panose="02040503050406030204" pitchFamily="18" charset="0"/>
                      </a:rPr>
                      <m:t>)</m:t>
                    </m:r>
                  </m:oMath>
                </a14:m>
                <a:endParaRPr lang="en-US" sz="950" b="1" dirty="0">
                  <a:solidFill>
                    <a:srgbClr val="0001FF"/>
                  </a:solidFill>
                  <a:latin typeface="Times" pitchFamily="2" charset="0"/>
                </a:endParaRPr>
              </a:p>
            </p:txBody>
          </p:sp>
        </mc:Choice>
        <mc:Fallback xmlns="">
          <p:sp>
            <p:nvSpPr>
              <p:cNvPr id="34" name="CasellaDiTesto 33">
                <a:extLst>
                  <a:ext uri="{FF2B5EF4-FFF2-40B4-BE49-F238E27FC236}">
                    <a16:creationId xmlns:a16="http://schemas.microsoft.com/office/drawing/2014/main" id="{BEFA96BF-4C6A-2F40-9879-D0AFAF956496}"/>
                  </a:ext>
                </a:extLst>
              </p:cNvPr>
              <p:cNvSpPr txBox="1">
                <a:spLocks noRot="1" noChangeAspect="1" noMove="1" noResize="1" noEditPoints="1" noAdjustHandles="1" noChangeArrowheads="1" noChangeShapeType="1" noTextEdit="1"/>
              </p:cNvSpPr>
              <p:nvPr/>
            </p:nvSpPr>
            <p:spPr>
              <a:xfrm>
                <a:off x="275109" y="4753994"/>
                <a:ext cx="6155018" cy="249684"/>
              </a:xfrm>
              <a:prstGeom prst="rect">
                <a:avLst/>
              </a:prstGeom>
              <a:blipFill>
                <a:blip r:embed="rId7"/>
                <a:stretch>
                  <a:fillRect b="-7317"/>
                </a:stretch>
              </a:blipFill>
            </p:spPr>
            <p:txBody>
              <a:bodyPr/>
              <a:lstStyle/>
              <a:p>
                <a:r>
                  <a:rPr lang="en-GB">
                    <a:noFill/>
                  </a:rPr>
                  <a:t> </a:t>
                </a:r>
              </a:p>
            </p:txBody>
          </p:sp>
        </mc:Fallback>
      </mc:AlternateContent>
      <p:sp>
        <p:nvSpPr>
          <p:cNvPr id="37" name="CasellaDiTesto 36">
            <a:extLst>
              <a:ext uri="{FF2B5EF4-FFF2-40B4-BE49-F238E27FC236}">
                <a16:creationId xmlns:a16="http://schemas.microsoft.com/office/drawing/2014/main" id="{0D658652-7A19-FB42-B4D2-7CE53D5C14C7}"/>
              </a:ext>
            </a:extLst>
          </p:cNvPr>
          <p:cNvSpPr txBox="1"/>
          <p:nvPr/>
        </p:nvSpPr>
        <p:spPr>
          <a:xfrm>
            <a:off x="103910" y="2229212"/>
            <a:ext cx="6207103"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defPPr>
              <a:defRPr lang="en-US"/>
            </a:defPPr>
            <a:lvl1pPr>
              <a:defRPr sz="1600" b="0" i="0">
                <a:solidFill>
                  <a:schemeClr val="bg1"/>
                </a:solidFill>
                <a:effectLst/>
                <a:latin typeface="DesyNeueHelveticaWFS-55Rm"/>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1° run: photon Air KERMA evaluation at 0 ° (TLD700) </a:t>
            </a:r>
          </a:p>
          <a:p>
            <a:r>
              <a:rPr lang="en-US" dirty="0"/>
              <a:t>2° run: photon Air KERMA and neutron ambient dose equivalent evaluation at 0 ° and 90 ° (TLD700 + TLD600) </a:t>
            </a:r>
          </a:p>
          <a:p>
            <a:r>
              <a:rPr lang="en-US" dirty="0">
                <a:sym typeface="Wingdings" pitchFamily="2" charset="2"/>
              </a:rPr>
              <a:t>Calibration at Cs-137 and Am-Be  Data-</a:t>
            </a:r>
            <a:r>
              <a:rPr lang="en-US" dirty="0"/>
              <a:t>MC comparison needed to validate the results at higher energies and benchmark the simulation (FLUKA) itself</a:t>
            </a:r>
          </a:p>
        </p:txBody>
      </p:sp>
      <p:pic>
        <p:nvPicPr>
          <p:cNvPr id="7" name="Immagine 6" descr="Immagine che contiene interni, ingombro&#10;&#10;Descrizione generata automaticamente">
            <a:extLst>
              <a:ext uri="{FF2B5EF4-FFF2-40B4-BE49-F238E27FC236}">
                <a16:creationId xmlns:a16="http://schemas.microsoft.com/office/drawing/2014/main" id="{D95F01E9-6232-6349-89BE-9ED0A03A341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625147" y="1115216"/>
            <a:ext cx="2595106" cy="2454544"/>
          </a:xfrm>
          <a:custGeom>
            <a:avLst/>
            <a:gdLst>
              <a:gd name="connsiteX0" fmla="*/ 0 w 2595106"/>
              <a:gd name="connsiteY0" fmla="*/ 0 h 2454544"/>
              <a:gd name="connsiteX1" fmla="*/ 2595106 w 2595106"/>
              <a:gd name="connsiteY1" fmla="*/ 0 h 2454544"/>
              <a:gd name="connsiteX2" fmla="*/ 2595106 w 2595106"/>
              <a:gd name="connsiteY2" fmla="*/ 2454544 h 2454544"/>
              <a:gd name="connsiteX3" fmla="*/ 0 w 2595106"/>
              <a:gd name="connsiteY3" fmla="*/ 2454544 h 2454544"/>
              <a:gd name="connsiteX4" fmla="*/ 0 w 2595106"/>
              <a:gd name="connsiteY4" fmla="*/ 0 h 24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106" h="2454544" fill="none" extrusionOk="0">
                <a:moveTo>
                  <a:pt x="0" y="0"/>
                </a:moveTo>
                <a:cubicBezTo>
                  <a:pt x="351703" y="-49533"/>
                  <a:pt x="1817238" y="-14809"/>
                  <a:pt x="2595106" y="0"/>
                </a:cubicBezTo>
                <a:cubicBezTo>
                  <a:pt x="2682745" y="438416"/>
                  <a:pt x="2522427" y="1767774"/>
                  <a:pt x="2595106" y="2454544"/>
                </a:cubicBezTo>
                <a:cubicBezTo>
                  <a:pt x="1818508" y="2406313"/>
                  <a:pt x="920330" y="2538999"/>
                  <a:pt x="0" y="2454544"/>
                </a:cubicBezTo>
                <a:cubicBezTo>
                  <a:pt x="-38581" y="1654863"/>
                  <a:pt x="63341" y="1141858"/>
                  <a:pt x="0" y="0"/>
                </a:cubicBezTo>
                <a:close/>
              </a:path>
              <a:path w="2595106" h="2454544" stroke="0" extrusionOk="0">
                <a:moveTo>
                  <a:pt x="0" y="0"/>
                </a:moveTo>
                <a:cubicBezTo>
                  <a:pt x="490404" y="118645"/>
                  <a:pt x="1992938" y="116012"/>
                  <a:pt x="2595106" y="0"/>
                </a:cubicBezTo>
                <a:cubicBezTo>
                  <a:pt x="2462224" y="499644"/>
                  <a:pt x="2680057" y="1362179"/>
                  <a:pt x="2595106" y="2454544"/>
                </a:cubicBezTo>
                <a:cubicBezTo>
                  <a:pt x="2273339" y="2589144"/>
                  <a:pt x="739050" y="2297348"/>
                  <a:pt x="0" y="2454544"/>
                </a:cubicBezTo>
                <a:cubicBezTo>
                  <a:pt x="-20187" y="1944882"/>
                  <a:pt x="-152480" y="1025641"/>
                  <a:pt x="0" y="0"/>
                </a:cubicBezTo>
                <a:close/>
              </a:path>
            </a:pathLst>
          </a:custGeom>
          <a:ln>
            <a:noFill/>
            <a:extLst>
              <a:ext uri="{C807C97D-BFC1-408E-A445-0C87EB9F89A2}">
                <ask:lineSketchStyleProps xmlns:ask="http://schemas.microsoft.com/office/drawing/2018/sketchyshapes" sd="1219033472">
                  <a:prstGeom prst="rect">
                    <a:avLst/>
                  </a:prstGeom>
                  <ask:type>
                    <ask:lineSketchCurved/>
                  </ask:type>
                </ask:lineSketchStyleProps>
              </a:ext>
            </a:extLst>
          </a:ln>
        </p:spPr>
      </p:pic>
      <p:cxnSp>
        <p:nvCxnSpPr>
          <p:cNvPr id="8" name="Connettore 2 7">
            <a:extLst>
              <a:ext uri="{FF2B5EF4-FFF2-40B4-BE49-F238E27FC236}">
                <a16:creationId xmlns:a16="http://schemas.microsoft.com/office/drawing/2014/main" id="{1A203C71-673B-5A4F-9820-168D99292271}"/>
              </a:ext>
            </a:extLst>
          </p:cNvPr>
          <p:cNvCxnSpPr>
            <a:cxnSpLocks/>
          </p:cNvCxnSpPr>
          <p:nvPr/>
        </p:nvCxnSpPr>
        <p:spPr>
          <a:xfrm flipV="1">
            <a:off x="6625147" y="2599371"/>
            <a:ext cx="1028529" cy="756873"/>
          </a:xfrm>
          <a:prstGeom prst="straightConnector1">
            <a:avLst/>
          </a:prstGeom>
          <a:ln w="76200">
            <a:solidFill>
              <a:srgbClr val="00BCFE"/>
            </a:solidFill>
            <a:tailEnd type="triangle"/>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3F435476-DE52-F34A-859B-94403DA4AEDD}"/>
              </a:ext>
            </a:extLst>
          </p:cNvPr>
          <p:cNvSpPr/>
          <p:nvPr/>
        </p:nvSpPr>
        <p:spPr>
          <a:xfrm>
            <a:off x="6584861" y="2395638"/>
            <a:ext cx="1160405" cy="769441"/>
          </a:xfrm>
          <a:prstGeom prst="rect">
            <a:avLst/>
          </a:prstGeom>
        </p:spPr>
        <p:txBody>
          <a:bodyPr wrap="square">
            <a:spAutoFit/>
          </a:bodyPr>
          <a:lstStyle/>
          <a:p>
            <a:r>
              <a:rPr lang="en-US" sz="4400" b="1" dirty="0">
                <a:solidFill>
                  <a:srgbClr val="00BCFE"/>
                </a:solidFill>
                <a:latin typeface="Century Gothic" panose="020B0502020202020204" pitchFamily="34" charset="0"/>
              </a:rPr>
              <a:t>e</a:t>
            </a:r>
            <a:r>
              <a:rPr lang="en-US" sz="4400" b="1" baseline="30000" dirty="0">
                <a:solidFill>
                  <a:srgbClr val="00BCFE"/>
                </a:solidFill>
                <a:latin typeface="Century Gothic" panose="020B0502020202020204" pitchFamily="34" charset="0"/>
              </a:rPr>
              <a:t>-</a:t>
            </a:r>
            <a:endParaRPr lang="en-US" sz="4400" b="1" dirty="0">
              <a:solidFill>
                <a:srgbClr val="00BCFE"/>
              </a:solidFill>
            </a:endParaRPr>
          </a:p>
        </p:txBody>
      </p:sp>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8F2584D5-2B5E-1147-92A7-4D580A82B892}"/>
                  </a:ext>
                </a:extLst>
              </p:cNvPr>
              <p:cNvSpPr txBox="1"/>
              <p:nvPr/>
            </p:nvSpPr>
            <p:spPr>
              <a:xfrm>
                <a:off x="302819" y="4257736"/>
                <a:ext cx="1080552" cy="369332"/>
              </a:xfrm>
              <a:prstGeom prst="rect">
                <a:avLst/>
              </a:prstGeom>
              <a:noFill/>
            </p:spPr>
            <p:txBody>
              <a:bodyPr wrap="none" rtlCol="0">
                <a:spAutoFit/>
              </a:bodyPr>
              <a:lstStyle/>
              <a:p>
                <a:r>
                  <a:rPr lang="en-US" i="1" dirty="0"/>
                  <a:t>Run 1 - </a:t>
                </a:r>
                <a14:m>
                  <m:oMath xmlns:m="http://schemas.openxmlformats.org/officeDocument/2006/math">
                    <m:r>
                      <a:rPr lang="en-US" i="1" smtClean="0">
                        <a:latin typeface="Cambria Math" panose="02040503050406030204" pitchFamily="18" charset="0"/>
                        <a:ea typeface="Cambria Math" panose="02040503050406030204" pitchFamily="18" charset="0"/>
                      </a:rPr>
                      <m:t>𝛾</m:t>
                    </m:r>
                  </m:oMath>
                </a14:m>
                <a:r>
                  <a:rPr lang="en-US" i="1" dirty="0"/>
                  <a:t> </a:t>
                </a:r>
              </a:p>
            </p:txBody>
          </p:sp>
        </mc:Choice>
        <mc:Fallback xmlns="">
          <p:sp>
            <p:nvSpPr>
              <p:cNvPr id="39" name="CasellaDiTesto 38">
                <a:extLst>
                  <a:ext uri="{FF2B5EF4-FFF2-40B4-BE49-F238E27FC236}">
                    <a16:creationId xmlns:a16="http://schemas.microsoft.com/office/drawing/2014/main" id="{8F2584D5-2B5E-1147-92A7-4D580A82B892}"/>
                  </a:ext>
                </a:extLst>
              </p:cNvPr>
              <p:cNvSpPr txBox="1">
                <a:spLocks noRot="1" noChangeAspect="1" noMove="1" noResize="1" noEditPoints="1" noAdjustHandles="1" noChangeArrowheads="1" noChangeShapeType="1" noTextEdit="1"/>
              </p:cNvSpPr>
              <p:nvPr/>
            </p:nvSpPr>
            <p:spPr>
              <a:xfrm>
                <a:off x="302819" y="4257736"/>
                <a:ext cx="1080552" cy="369332"/>
              </a:xfrm>
              <a:prstGeom prst="rect">
                <a:avLst/>
              </a:prstGeom>
              <a:blipFill>
                <a:blip r:embed="rId9"/>
                <a:stretch>
                  <a:fillRect l="-5085" t="-8197" b="-24590"/>
                </a:stretch>
              </a:blipFill>
            </p:spPr>
            <p:txBody>
              <a:bodyPr/>
              <a:lstStyle/>
              <a:p>
                <a:r>
                  <a:rPr lang="en-GB">
                    <a:noFill/>
                  </a:rPr>
                  <a:t> </a:t>
                </a:r>
              </a:p>
            </p:txBody>
          </p:sp>
        </mc:Fallback>
      </mc:AlternateContent>
      <p:pic>
        <p:nvPicPr>
          <p:cNvPr id="44" name="Immagine 43">
            <a:extLst>
              <a:ext uri="{FF2B5EF4-FFF2-40B4-BE49-F238E27FC236}">
                <a16:creationId xmlns:a16="http://schemas.microsoft.com/office/drawing/2014/main" id="{F5E85EDC-6C1E-0B4A-885F-CBA38F6DF7DF}"/>
              </a:ext>
            </a:extLst>
          </p:cNvPr>
          <p:cNvPicPr>
            <a:picLocks noChangeAspect="1"/>
          </p:cNvPicPr>
          <p:nvPr/>
        </p:nvPicPr>
        <p:blipFill>
          <a:blip r:embed="rId10"/>
          <a:stretch>
            <a:fillRect/>
          </a:stretch>
        </p:blipFill>
        <p:spPr>
          <a:xfrm>
            <a:off x="8449877" y="4209255"/>
            <a:ext cx="3570924" cy="2237654"/>
          </a:xfrm>
          <a:prstGeom prst="rect">
            <a:avLst/>
          </a:prstGeom>
        </p:spPr>
      </p:pic>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198150EB-4824-DA4C-8349-A616BB3DCCBB}"/>
                  </a:ext>
                </a:extLst>
              </p:cNvPr>
              <p:cNvSpPr txBox="1"/>
              <p:nvPr/>
            </p:nvSpPr>
            <p:spPr>
              <a:xfrm>
                <a:off x="8665417" y="4278766"/>
                <a:ext cx="1556067" cy="369332"/>
              </a:xfrm>
              <a:prstGeom prst="rect">
                <a:avLst/>
              </a:prstGeom>
              <a:noFill/>
            </p:spPr>
            <p:txBody>
              <a:bodyPr wrap="none" rtlCol="0">
                <a:spAutoFit/>
              </a:bodyPr>
              <a:lstStyle/>
              <a:p>
                <a:r>
                  <a:rPr lang="en-US" i="1" dirty="0"/>
                  <a:t>Run 2 - n</a:t>
                </a:r>
                <a14:m>
                  <m:oMath xmlns:m="http://schemas.openxmlformats.org/officeDocument/2006/math">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𝑎𝑡</m:t>
                    </m:r>
                    <m:r>
                      <a:rPr lang="en-US" b="0" i="1" smtClean="0">
                        <a:latin typeface="Cambria Math" panose="02040503050406030204" pitchFamily="18" charset="0"/>
                        <a:ea typeface="Cambria Math" panose="02040503050406030204" pitchFamily="18" charset="0"/>
                      </a:rPr>
                      <m:t> 0</m:t>
                    </m:r>
                    <m:r>
                      <m:rPr>
                        <m:nor/>
                      </m:rPr>
                      <a:rPr lang="en-US" i="1" smtClean="0">
                        <a:solidFill>
                          <a:schemeClr val="tx1"/>
                        </a:solidFill>
                      </a:rPr>
                      <m:t>°</m:t>
                    </m:r>
                  </m:oMath>
                </a14:m>
                <a:endParaRPr lang="en-US" i="1" dirty="0"/>
              </a:p>
            </p:txBody>
          </p:sp>
        </mc:Choice>
        <mc:Fallback xmlns="">
          <p:sp>
            <p:nvSpPr>
              <p:cNvPr id="48" name="CasellaDiTesto 47">
                <a:extLst>
                  <a:ext uri="{FF2B5EF4-FFF2-40B4-BE49-F238E27FC236}">
                    <a16:creationId xmlns:a16="http://schemas.microsoft.com/office/drawing/2014/main" id="{198150EB-4824-DA4C-8349-A616BB3DCCBB}"/>
                  </a:ext>
                </a:extLst>
              </p:cNvPr>
              <p:cNvSpPr txBox="1">
                <a:spLocks noRot="1" noChangeAspect="1" noMove="1" noResize="1" noEditPoints="1" noAdjustHandles="1" noChangeArrowheads="1" noChangeShapeType="1" noTextEdit="1"/>
              </p:cNvSpPr>
              <p:nvPr/>
            </p:nvSpPr>
            <p:spPr>
              <a:xfrm>
                <a:off x="8665417" y="4278766"/>
                <a:ext cx="1556067" cy="369332"/>
              </a:xfrm>
              <a:prstGeom prst="rect">
                <a:avLst/>
              </a:prstGeom>
              <a:blipFill>
                <a:blip r:embed="rId11"/>
                <a:stretch>
                  <a:fillRect l="-3125" t="-10000" b="-26667"/>
                </a:stretch>
              </a:blipFill>
            </p:spPr>
            <p:txBody>
              <a:bodyPr/>
              <a:lstStyle/>
              <a:p>
                <a:r>
                  <a:rPr lang="en-GB">
                    <a:noFill/>
                  </a:rPr>
                  <a:t> </a:t>
                </a:r>
              </a:p>
            </p:txBody>
          </p:sp>
        </mc:Fallback>
      </mc:AlternateContent>
      <p:sp>
        <p:nvSpPr>
          <p:cNvPr id="49" name="CasellaDiTesto 48">
            <a:extLst>
              <a:ext uri="{FF2B5EF4-FFF2-40B4-BE49-F238E27FC236}">
                <a16:creationId xmlns:a16="http://schemas.microsoft.com/office/drawing/2014/main" id="{3AC5CD1F-D9FA-6D47-A207-A61F3D0C4F2C}"/>
              </a:ext>
            </a:extLst>
          </p:cNvPr>
          <p:cNvSpPr txBox="1"/>
          <p:nvPr/>
        </p:nvSpPr>
        <p:spPr>
          <a:xfrm>
            <a:off x="0" y="3812264"/>
            <a:ext cx="6634071" cy="369332"/>
          </a:xfrm>
          <a:prstGeom prst="rect">
            <a:avLst/>
          </a:prstGeom>
          <a:noFill/>
        </p:spPr>
        <p:txBody>
          <a:bodyPr wrap="square" rtlCol="0">
            <a:spAutoFit/>
          </a:bodyPr>
          <a:lstStyle/>
          <a:p>
            <a:pPr algn="ctr"/>
            <a:r>
              <a:rPr lang="en-US" b="1" dirty="0"/>
              <a:t>Good MC-Data agreement </a:t>
            </a:r>
            <a:r>
              <a:rPr lang="en-US" dirty="0"/>
              <a:t>for the Dose-electrons conversion factor:</a:t>
            </a:r>
          </a:p>
        </p:txBody>
      </p:sp>
      <p:sp>
        <p:nvSpPr>
          <p:cNvPr id="50" name="CasellaDiTesto 49">
            <a:extLst>
              <a:ext uri="{FF2B5EF4-FFF2-40B4-BE49-F238E27FC236}">
                <a16:creationId xmlns:a16="http://schemas.microsoft.com/office/drawing/2014/main" id="{4DCD2375-FFD3-8846-A27B-51C02BD9D65F}"/>
              </a:ext>
            </a:extLst>
          </p:cNvPr>
          <p:cNvSpPr txBox="1"/>
          <p:nvPr/>
        </p:nvSpPr>
        <p:spPr>
          <a:xfrm>
            <a:off x="3924875" y="5301372"/>
            <a:ext cx="4404081" cy="923330"/>
          </a:xfrm>
          <a:prstGeom prst="rect">
            <a:avLst/>
          </a:prstGeom>
          <a:solidFill>
            <a:srgbClr val="0070C0"/>
          </a:solidFill>
        </p:spPr>
        <p:txBody>
          <a:bodyPr wrap="square" rtlCol="0">
            <a:spAutoFit/>
          </a:bodyPr>
          <a:lstStyle/>
          <a:p>
            <a:pPr algn="ctr"/>
            <a:r>
              <a:rPr lang="en-US" dirty="0">
                <a:solidFill>
                  <a:schemeClr val="bg1"/>
                </a:solidFill>
              </a:rPr>
              <a:t>Important results useful to estimate the mixed radiation field doses in BTF produced from HE e-beam on target</a:t>
            </a:r>
          </a:p>
        </p:txBody>
      </p:sp>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C6757600-804B-6F42-A7F2-7E56862DEA86}"/>
                  </a:ext>
                </a:extLst>
              </p:cNvPr>
              <p:cNvSpPr txBox="1"/>
              <p:nvPr/>
            </p:nvSpPr>
            <p:spPr>
              <a:xfrm>
                <a:off x="9192542" y="5916817"/>
                <a:ext cx="2736198" cy="149464"/>
              </a:xfrm>
              <a:prstGeom prst="rect">
                <a:avLst/>
              </a:prstGeom>
              <a:noFill/>
            </p:spPr>
            <p:txBody>
              <a:bodyPr wrap="square" lIns="0" tIns="0" rIns="0" bIns="0" rtlCol="0">
                <a:spAutoFit/>
              </a:bodyPr>
              <a:lstStyle/>
              <a:p>
                <a:r>
                  <a:rPr lang="en-US" sz="950" b="1" dirty="0">
                    <a:solidFill>
                      <a:srgbClr val="FF0000"/>
                    </a:solidFill>
                    <a:latin typeface="Times" pitchFamily="2" charset="0"/>
                  </a:rPr>
                  <a:t>Exp :  f(x) </a:t>
                </a:r>
                <a14:m>
                  <m:oMath xmlns:m="http://schemas.openxmlformats.org/officeDocument/2006/math">
                    <m:r>
                      <a:rPr lang="en-US" sz="950" b="1" i="1" smtClean="0">
                        <a:solidFill>
                          <a:srgbClr val="FF0000"/>
                        </a:solidFill>
                        <a:latin typeface="Cambria Math" panose="02040503050406030204" pitchFamily="18" charset="0"/>
                      </a:rPr>
                      <m:t>=</m:t>
                    </m:r>
                    <m:d>
                      <m:dPr>
                        <m:ctrlPr>
                          <a:rPr lang="en-US" sz="950" b="1" i="1" smtClean="0">
                            <a:solidFill>
                              <a:srgbClr val="FF0000"/>
                            </a:solidFill>
                            <a:latin typeface="Cambria Math" panose="02040503050406030204" pitchFamily="18" charset="0"/>
                          </a:rPr>
                        </m:ctrlPr>
                      </m:dPr>
                      <m:e>
                        <m:r>
                          <a:rPr lang="en-US" sz="950" b="1" i="1" smtClean="0">
                            <a:solidFill>
                              <a:srgbClr val="FF0000"/>
                            </a:solidFill>
                            <a:latin typeface="Cambria Math" panose="02040503050406030204" pitchFamily="18" charset="0"/>
                          </a:rPr>
                          <m:t>𝟑</m:t>
                        </m:r>
                        <m:r>
                          <a:rPr lang="en-US" sz="950" b="1" i="1" smtClean="0">
                            <a:solidFill>
                              <a:srgbClr val="FF0000"/>
                            </a:solidFill>
                            <a:latin typeface="Cambria Math" panose="02040503050406030204" pitchFamily="18" charset="0"/>
                          </a:rPr>
                          <m:t>,</m:t>
                        </m:r>
                        <m:r>
                          <a:rPr lang="en-US" sz="950" b="1" i="1" smtClean="0">
                            <a:solidFill>
                              <a:srgbClr val="FF0000"/>
                            </a:solidFill>
                            <a:latin typeface="Cambria Math" panose="02040503050406030204" pitchFamily="18" charset="0"/>
                          </a:rPr>
                          <m:t>𝟕</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𝟎</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𝟑</m:t>
                        </m:r>
                      </m:e>
                    </m:d>
                    <m:r>
                      <a:rPr lang="en-US" sz="950" b="1" i="1" smtClean="0">
                        <a:solidFill>
                          <a:srgbClr val="FF0000"/>
                        </a:solidFill>
                        <a:latin typeface="Cambria Math" panose="02040503050406030204" pitchFamily="18" charset="0"/>
                        <a:ea typeface="Cambria Math" panose="02040503050406030204" pitchFamily="18" charset="0"/>
                      </a:rPr>
                      <m:t>∙</m:t>
                    </m:r>
                    <m:sSup>
                      <m:sSupPr>
                        <m:ctrlPr>
                          <a:rPr lang="en-US" sz="950" b="1" i="1" smtClean="0">
                            <a:solidFill>
                              <a:srgbClr val="FF0000"/>
                            </a:solidFill>
                            <a:latin typeface="Cambria Math" panose="02040503050406030204" pitchFamily="18" charset="0"/>
                            <a:ea typeface="Cambria Math" panose="02040503050406030204" pitchFamily="18" charset="0"/>
                          </a:rPr>
                        </m:ctrlPr>
                      </m:sSupPr>
                      <m:e>
                        <m:r>
                          <a:rPr lang="en-US" sz="950" b="1" i="1" smtClean="0">
                            <a:solidFill>
                              <a:srgbClr val="FF0000"/>
                            </a:solidFill>
                            <a:latin typeface="Cambria Math" panose="02040503050406030204" pitchFamily="18" charset="0"/>
                            <a:ea typeface="Cambria Math" panose="02040503050406030204" pitchFamily="18" charset="0"/>
                          </a:rPr>
                          <m:t>𝟏𝟎</m:t>
                        </m:r>
                      </m:e>
                      <m:sup>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𝟏𝟐</m:t>
                        </m:r>
                      </m:sup>
                    </m:sSup>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𝒙</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𝟏</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𝟐</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𝟎</m:t>
                    </m:r>
                    <m:r>
                      <a:rPr lang="en-US" sz="950" b="1" i="1" smtClean="0">
                        <a:solidFill>
                          <a:srgbClr val="FF0000"/>
                        </a:solidFill>
                        <a:latin typeface="Cambria Math" panose="02040503050406030204" pitchFamily="18" charset="0"/>
                        <a:ea typeface="Cambria Math" panose="02040503050406030204" pitchFamily="18" charset="0"/>
                      </a:rPr>
                      <m:t>,</m:t>
                    </m:r>
                    <m:r>
                      <a:rPr lang="en-US" sz="950" b="1" i="1" smtClean="0">
                        <a:solidFill>
                          <a:srgbClr val="FF0000"/>
                        </a:solidFill>
                        <a:latin typeface="Cambria Math" panose="02040503050406030204" pitchFamily="18" charset="0"/>
                        <a:ea typeface="Cambria Math" panose="02040503050406030204" pitchFamily="18" charset="0"/>
                      </a:rPr>
                      <m:t>𝟕</m:t>
                    </m:r>
                    <m:r>
                      <a:rPr lang="en-US" sz="950" b="1" i="1" smtClean="0">
                        <a:solidFill>
                          <a:srgbClr val="FF0000"/>
                        </a:solidFill>
                        <a:latin typeface="Cambria Math" panose="02040503050406030204" pitchFamily="18" charset="0"/>
                        <a:ea typeface="Cambria Math" panose="02040503050406030204" pitchFamily="18" charset="0"/>
                      </a:rPr>
                      <m:t>)</m:t>
                    </m:r>
                  </m:oMath>
                </a14:m>
                <a:endParaRPr lang="en-US" sz="950" b="1" dirty="0">
                  <a:solidFill>
                    <a:srgbClr val="FF0000"/>
                  </a:solidFill>
                  <a:latin typeface="Times" pitchFamily="2" charset="0"/>
                </a:endParaRPr>
              </a:p>
            </p:txBody>
          </p:sp>
        </mc:Choice>
        <mc:Fallback xmlns="">
          <p:sp>
            <p:nvSpPr>
              <p:cNvPr id="42" name="CasellaDiTesto 41">
                <a:extLst>
                  <a:ext uri="{FF2B5EF4-FFF2-40B4-BE49-F238E27FC236}">
                    <a16:creationId xmlns:a16="http://schemas.microsoft.com/office/drawing/2014/main" id="{C6757600-804B-6F42-A7F2-7E56862DEA86}"/>
                  </a:ext>
                </a:extLst>
              </p:cNvPr>
              <p:cNvSpPr txBox="1">
                <a:spLocks noRot="1" noChangeAspect="1" noMove="1" noResize="1" noEditPoints="1" noAdjustHandles="1" noChangeArrowheads="1" noChangeShapeType="1" noTextEdit="1"/>
              </p:cNvSpPr>
              <p:nvPr/>
            </p:nvSpPr>
            <p:spPr>
              <a:xfrm>
                <a:off x="9192542" y="5916817"/>
                <a:ext cx="2736198" cy="149464"/>
              </a:xfrm>
              <a:prstGeom prst="rect">
                <a:avLst/>
              </a:prstGeom>
              <a:blipFill>
                <a:blip r:embed="rId12"/>
                <a:stretch>
                  <a:fillRect l="-2895" t="-29167" r="-891"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5C326887-4DD1-BE46-B8EF-2B65BB3AC40F}"/>
                  </a:ext>
                </a:extLst>
              </p:cNvPr>
              <p:cNvSpPr txBox="1"/>
              <p:nvPr/>
            </p:nvSpPr>
            <p:spPr>
              <a:xfrm>
                <a:off x="8568721" y="6053274"/>
                <a:ext cx="3872558" cy="249684"/>
              </a:xfrm>
              <a:prstGeom prst="rect">
                <a:avLst/>
              </a:prstGeom>
              <a:noFill/>
            </p:spPr>
            <p:txBody>
              <a:bodyPr wrap="square">
                <a:spAutoFit/>
              </a:bodyPr>
              <a:lstStyle/>
              <a:p>
                <a:r>
                  <a:rPr lang="en-US" sz="950" b="1" dirty="0">
                    <a:solidFill>
                      <a:srgbClr val="0000FF"/>
                    </a:solidFill>
                    <a:latin typeface="Times" pitchFamily="2" charset="0"/>
                  </a:rPr>
                  <a:t>FLUKA: g(x) </a:t>
                </a:r>
                <a14:m>
                  <m:oMath xmlns:m="http://schemas.openxmlformats.org/officeDocument/2006/math">
                    <m:r>
                      <a:rPr lang="en-US" sz="950" b="1" i="1" smtClean="0">
                        <a:solidFill>
                          <a:srgbClr val="0000FF"/>
                        </a:solidFill>
                        <a:latin typeface="Cambria Math" panose="02040503050406030204" pitchFamily="18" charset="0"/>
                      </a:rPr>
                      <m:t>=</m:t>
                    </m:r>
                    <m:d>
                      <m:dPr>
                        <m:ctrlPr>
                          <a:rPr lang="en-US" sz="950" b="1" i="1" smtClean="0">
                            <a:solidFill>
                              <a:srgbClr val="0000FF"/>
                            </a:solidFill>
                            <a:latin typeface="Cambria Math" panose="02040503050406030204" pitchFamily="18" charset="0"/>
                          </a:rPr>
                        </m:ctrlPr>
                      </m:dPr>
                      <m:e>
                        <m:r>
                          <a:rPr lang="en-US" sz="950" b="1" i="1" smtClean="0">
                            <a:solidFill>
                              <a:srgbClr val="0000FF"/>
                            </a:solidFill>
                            <a:latin typeface="Cambria Math" panose="02040503050406030204" pitchFamily="18" charset="0"/>
                          </a:rPr>
                          <m:t>𝟐</m:t>
                        </m:r>
                        <m:r>
                          <a:rPr lang="en-US" sz="950" b="1" i="1" smtClean="0">
                            <a:solidFill>
                              <a:srgbClr val="0000FF"/>
                            </a:solidFill>
                            <a:latin typeface="Cambria Math" panose="02040503050406030204" pitchFamily="18" charset="0"/>
                          </a:rPr>
                          <m:t>,</m:t>
                        </m:r>
                        <m:r>
                          <a:rPr lang="en-US" sz="950" b="1" i="1" smtClean="0">
                            <a:solidFill>
                              <a:srgbClr val="0000FF"/>
                            </a:solidFill>
                            <a:latin typeface="Cambria Math" panose="02040503050406030204" pitchFamily="18" charset="0"/>
                          </a:rPr>
                          <m:t>𝟗</m:t>
                        </m:r>
                        <m:r>
                          <a:rPr lang="en-US" sz="950" b="1" i="1" smtClean="0">
                            <a:solidFill>
                              <a:srgbClr val="0000FF"/>
                            </a:solidFill>
                            <a:latin typeface="Cambria Math" panose="02040503050406030204" pitchFamily="18" charset="0"/>
                            <a:ea typeface="Cambria Math" panose="02040503050406030204" pitchFamily="18" charset="0"/>
                          </a:rPr>
                          <m:t>±</m:t>
                        </m:r>
                        <m:r>
                          <a:rPr lang="en-US" sz="950" b="1" i="1" smtClean="0">
                            <a:solidFill>
                              <a:srgbClr val="0000FF"/>
                            </a:solidFill>
                            <a:latin typeface="Cambria Math" panose="02040503050406030204" pitchFamily="18" charset="0"/>
                            <a:ea typeface="Cambria Math" panose="02040503050406030204" pitchFamily="18" charset="0"/>
                          </a:rPr>
                          <m:t>𝟎</m:t>
                        </m:r>
                        <m:r>
                          <a:rPr lang="en-US" sz="950" b="1" i="1" smtClean="0">
                            <a:solidFill>
                              <a:srgbClr val="0000FF"/>
                            </a:solidFill>
                            <a:latin typeface="Cambria Math" panose="02040503050406030204" pitchFamily="18" charset="0"/>
                            <a:ea typeface="Cambria Math" panose="02040503050406030204" pitchFamily="18" charset="0"/>
                          </a:rPr>
                          <m:t>,</m:t>
                        </m:r>
                        <m:r>
                          <a:rPr lang="en-US" sz="950" b="1" i="1" smtClean="0">
                            <a:solidFill>
                              <a:srgbClr val="0000FF"/>
                            </a:solidFill>
                            <a:latin typeface="Cambria Math" panose="02040503050406030204" pitchFamily="18" charset="0"/>
                            <a:ea typeface="Cambria Math" panose="02040503050406030204" pitchFamily="18" charset="0"/>
                          </a:rPr>
                          <m:t>𝟏</m:t>
                        </m:r>
                      </m:e>
                    </m:d>
                    <m:r>
                      <a:rPr lang="en-US" sz="950" b="1" i="1" smtClean="0">
                        <a:solidFill>
                          <a:srgbClr val="0000FF"/>
                        </a:solidFill>
                        <a:latin typeface="Cambria Math" panose="02040503050406030204" pitchFamily="18" charset="0"/>
                        <a:ea typeface="Cambria Math" panose="02040503050406030204" pitchFamily="18" charset="0"/>
                      </a:rPr>
                      <m:t>∙</m:t>
                    </m:r>
                    <m:sSup>
                      <m:sSupPr>
                        <m:ctrlPr>
                          <a:rPr lang="en-US" sz="950" b="1" i="1" smtClean="0">
                            <a:solidFill>
                              <a:srgbClr val="0000FF"/>
                            </a:solidFill>
                            <a:latin typeface="Cambria Math" panose="02040503050406030204" pitchFamily="18" charset="0"/>
                            <a:ea typeface="Cambria Math" panose="02040503050406030204" pitchFamily="18" charset="0"/>
                          </a:rPr>
                        </m:ctrlPr>
                      </m:sSupPr>
                      <m:e>
                        <m:r>
                          <a:rPr lang="en-US" sz="950" b="1" i="1" smtClean="0">
                            <a:solidFill>
                              <a:srgbClr val="0000FF"/>
                            </a:solidFill>
                            <a:latin typeface="Cambria Math" panose="02040503050406030204" pitchFamily="18" charset="0"/>
                            <a:ea typeface="Cambria Math" panose="02040503050406030204" pitchFamily="18" charset="0"/>
                          </a:rPr>
                          <m:t>𝟏𝟎</m:t>
                        </m:r>
                      </m:e>
                      <m:sup>
                        <m:r>
                          <a:rPr lang="en-US" sz="950" b="1" i="1" smtClean="0">
                            <a:solidFill>
                              <a:srgbClr val="0000FF"/>
                            </a:solidFill>
                            <a:latin typeface="Cambria Math" panose="02040503050406030204" pitchFamily="18" charset="0"/>
                            <a:ea typeface="Cambria Math" panose="02040503050406030204" pitchFamily="18" charset="0"/>
                          </a:rPr>
                          <m:t>−</m:t>
                        </m:r>
                        <m:r>
                          <a:rPr lang="en-US" sz="950" b="1" i="1" smtClean="0">
                            <a:solidFill>
                              <a:srgbClr val="0000FF"/>
                            </a:solidFill>
                            <a:latin typeface="Cambria Math" panose="02040503050406030204" pitchFamily="18" charset="0"/>
                            <a:ea typeface="Cambria Math" panose="02040503050406030204" pitchFamily="18" charset="0"/>
                          </a:rPr>
                          <m:t>𝟏𝟐</m:t>
                        </m:r>
                      </m:sup>
                    </m:sSup>
                    <m:r>
                      <a:rPr lang="en-US" sz="950" b="1" i="1" smtClean="0">
                        <a:solidFill>
                          <a:srgbClr val="0000FF"/>
                        </a:solidFill>
                        <a:latin typeface="Cambria Math" panose="02040503050406030204" pitchFamily="18" charset="0"/>
                        <a:ea typeface="Cambria Math" panose="02040503050406030204" pitchFamily="18" charset="0"/>
                      </a:rPr>
                      <m:t>∙</m:t>
                    </m:r>
                    <m:r>
                      <a:rPr lang="en-US" sz="950" b="1" i="1" smtClean="0">
                        <a:solidFill>
                          <a:srgbClr val="0000FF"/>
                        </a:solidFill>
                        <a:latin typeface="Cambria Math" panose="02040503050406030204" pitchFamily="18" charset="0"/>
                        <a:ea typeface="Cambria Math" panose="02040503050406030204" pitchFamily="18" charset="0"/>
                      </a:rPr>
                      <m:t>𝒙</m:t>
                    </m:r>
                    <m:r>
                      <a:rPr lang="en-US" sz="950" b="1" i="1" smtClean="0">
                        <a:solidFill>
                          <a:srgbClr val="0000FF"/>
                        </a:solidFill>
                        <a:latin typeface="Cambria Math" panose="02040503050406030204" pitchFamily="18" charset="0"/>
                        <a:ea typeface="Cambria Math" panose="02040503050406030204" pitchFamily="18" charset="0"/>
                      </a:rPr>
                      <m:t>+(−</m:t>
                    </m:r>
                    <m:r>
                      <a:rPr lang="en-US" sz="950" b="1" i="1" smtClean="0">
                        <a:solidFill>
                          <a:srgbClr val="0000FF"/>
                        </a:solidFill>
                        <a:latin typeface="Cambria Math" panose="02040503050406030204" pitchFamily="18" charset="0"/>
                        <a:ea typeface="Cambria Math" panose="02040503050406030204" pitchFamily="18" charset="0"/>
                      </a:rPr>
                      <m:t>𝟎</m:t>
                    </m:r>
                    <m:r>
                      <a:rPr lang="en-US" sz="950" b="1" i="1" smtClean="0">
                        <a:solidFill>
                          <a:srgbClr val="0000FF"/>
                        </a:solidFill>
                        <a:latin typeface="Cambria Math" panose="02040503050406030204" pitchFamily="18" charset="0"/>
                        <a:ea typeface="Cambria Math" panose="02040503050406030204" pitchFamily="18" charset="0"/>
                      </a:rPr>
                      <m:t>,</m:t>
                    </m:r>
                    <m:r>
                      <a:rPr lang="en-US" sz="950" b="1" i="1" smtClean="0">
                        <a:solidFill>
                          <a:srgbClr val="0000FF"/>
                        </a:solidFill>
                        <a:latin typeface="Cambria Math" panose="02040503050406030204" pitchFamily="18" charset="0"/>
                        <a:ea typeface="Cambria Math" panose="02040503050406030204" pitchFamily="18" charset="0"/>
                      </a:rPr>
                      <m:t>𝟒</m:t>
                    </m:r>
                    <m:r>
                      <a:rPr lang="en-US" sz="950" b="1" i="1" smtClean="0">
                        <a:solidFill>
                          <a:srgbClr val="0000FF"/>
                        </a:solidFill>
                        <a:latin typeface="Cambria Math" panose="02040503050406030204" pitchFamily="18" charset="0"/>
                        <a:ea typeface="Cambria Math" panose="02040503050406030204" pitchFamily="18" charset="0"/>
                      </a:rPr>
                      <m:t>±</m:t>
                    </m:r>
                    <m:r>
                      <a:rPr lang="en-US" sz="950" b="1" i="1" smtClean="0">
                        <a:solidFill>
                          <a:srgbClr val="0000FF"/>
                        </a:solidFill>
                        <a:latin typeface="Cambria Math" panose="02040503050406030204" pitchFamily="18" charset="0"/>
                        <a:ea typeface="Cambria Math" panose="02040503050406030204" pitchFamily="18" charset="0"/>
                      </a:rPr>
                      <m:t>𝟎</m:t>
                    </m:r>
                    <m:r>
                      <a:rPr lang="en-US" sz="950" b="1" i="1" smtClean="0">
                        <a:solidFill>
                          <a:srgbClr val="0000FF"/>
                        </a:solidFill>
                        <a:latin typeface="Cambria Math" panose="02040503050406030204" pitchFamily="18" charset="0"/>
                        <a:ea typeface="Cambria Math" panose="02040503050406030204" pitchFamily="18" charset="0"/>
                      </a:rPr>
                      <m:t>,</m:t>
                    </m:r>
                    <m:r>
                      <a:rPr lang="en-US" sz="950" b="1" i="1" smtClean="0">
                        <a:solidFill>
                          <a:srgbClr val="0000FF"/>
                        </a:solidFill>
                        <a:latin typeface="Cambria Math" panose="02040503050406030204" pitchFamily="18" charset="0"/>
                        <a:ea typeface="Cambria Math" panose="02040503050406030204" pitchFamily="18" charset="0"/>
                      </a:rPr>
                      <m:t>𝟏</m:t>
                    </m:r>
                    <m:r>
                      <a:rPr lang="en-US" sz="950" b="1" i="1" smtClean="0">
                        <a:solidFill>
                          <a:srgbClr val="0000FF"/>
                        </a:solidFill>
                        <a:latin typeface="Cambria Math" panose="02040503050406030204" pitchFamily="18" charset="0"/>
                        <a:ea typeface="Cambria Math" panose="02040503050406030204" pitchFamily="18" charset="0"/>
                      </a:rPr>
                      <m:t>)∙</m:t>
                    </m:r>
                    <m:sSup>
                      <m:sSupPr>
                        <m:ctrlPr>
                          <a:rPr lang="en-US" sz="950" b="1" i="1" smtClean="0">
                            <a:solidFill>
                              <a:srgbClr val="0000FF"/>
                            </a:solidFill>
                            <a:latin typeface="Cambria Math" panose="02040503050406030204" pitchFamily="18" charset="0"/>
                            <a:ea typeface="Cambria Math" panose="02040503050406030204" pitchFamily="18" charset="0"/>
                          </a:rPr>
                        </m:ctrlPr>
                      </m:sSupPr>
                      <m:e>
                        <m:r>
                          <a:rPr lang="en-US" sz="950" b="1" i="1" smtClean="0">
                            <a:solidFill>
                              <a:srgbClr val="0000FF"/>
                            </a:solidFill>
                            <a:latin typeface="Cambria Math" panose="02040503050406030204" pitchFamily="18" charset="0"/>
                            <a:ea typeface="Cambria Math" panose="02040503050406030204" pitchFamily="18" charset="0"/>
                          </a:rPr>
                          <m:t>𝟏𝟎</m:t>
                        </m:r>
                      </m:e>
                      <m:sup>
                        <m:r>
                          <a:rPr lang="en-US" sz="950" b="1" i="1" smtClean="0">
                            <a:solidFill>
                              <a:srgbClr val="0000FF"/>
                            </a:solidFill>
                            <a:latin typeface="Cambria Math" panose="02040503050406030204" pitchFamily="18" charset="0"/>
                            <a:ea typeface="Cambria Math" panose="02040503050406030204" pitchFamily="18" charset="0"/>
                          </a:rPr>
                          <m:t>−</m:t>
                        </m:r>
                        <m:r>
                          <a:rPr lang="en-US" sz="950" b="1" i="1" smtClean="0">
                            <a:solidFill>
                              <a:srgbClr val="0000FF"/>
                            </a:solidFill>
                            <a:latin typeface="Cambria Math" panose="02040503050406030204" pitchFamily="18" charset="0"/>
                            <a:ea typeface="Cambria Math" panose="02040503050406030204" pitchFamily="18" charset="0"/>
                          </a:rPr>
                          <m:t>𝟏𝟑</m:t>
                        </m:r>
                      </m:sup>
                    </m:sSup>
                  </m:oMath>
                </a14:m>
                <a:endParaRPr lang="en-US" sz="950" b="1" dirty="0">
                  <a:solidFill>
                    <a:srgbClr val="0000FF"/>
                  </a:solidFill>
                  <a:latin typeface="Times" pitchFamily="2" charset="0"/>
                </a:endParaRPr>
              </a:p>
            </p:txBody>
          </p:sp>
        </mc:Choice>
        <mc:Fallback xmlns="">
          <p:sp>
            <p:nvSpPr>
              <p:cNvPr id="43" name="CasellaDiTesto 42">
                <a:extLst>
                  <a:ext uri="{FF2B5EF4-FFF2-40B4-BE49-F238E27FC236}">
                    <a16:creationId xmlns:a16="http://schemas.microsoft.com/office/drawing/2014/main" id="{5C326887-4DD1-BE46-B8EF-2B65BB3AC40F}"/>
                  </a:ext>
                </a:extLst>
              </p:cNvPr>
              <p:cNvSpPr txBox="1">
                <a:spLocks noRot="1" noChangeAspect="1" noMove="1" noResize="1" noEditPoints="1" noAdjustHandles="1" noChangeArrowheads="1" noChangeShapeType="1" noTextEdit="1"/>
              </p:cNvSpPr>
              <p:nvPr/>
            </p:nvSpPr>
            <p:spPr>
              <a:xfrm>
                <a:off x="8568721" y="6053274"/>
                <a:ext cx="3872558" cy="249684"/>
              </a:xfrm>
              <a:prstGeom prst="rect">
                <a:avLst/>
              </a:prstGeom>
              <a:blipFill>
                <a:blip r:embed="rId13"/>
                <a:stretch>
                  <a:fillRect b="-7317"/>
                </a:stretch>
              </a:blipFill>
            </p:spPr>
            <p:txBody>
              <a:bodyPr/>
              <a:lstStyle/>
              <a:p>
                <a:r>
                  <a:rPr lang="en-GB">
                    <a:noFill/>
                  </a:rPr>
                  <a:t> </a:t>
                </a:r>
              </a:p>
            </p:txBody>
          </p:sp>
        </mc:Fallback>
      </mc:AlternateContent>
      <p:cxnSp>
        <p:nvCxnSpPr>
          <p:cNvPr id="58" name="Connettore 2 57">
            <a:extLst>
              <a:ext uri="{FF2B5EF4-FFF2-40B4-BE49-F238E27FC236}">
                <a16:creationId xmlns:a16="http://schemas.microsoft.com/office/drawing/2014/main" id="{302071B7-919A-2E4D-BB1B-B7211BBA7F1C}"/>
              </a:ext>
            </a:extLst>
          </p:cNvPr>
          <p:cNvCxnSpPr>
            <a:cxnSpLocks/>
          </p:cNvCxnSpPr>
          <p:nvPr/>
        </p:nvCxnSpPr>
        <p:spPr>
          <a:xfrm flipV="1">
            <a:off x="9288249" y="2746799"/>
            <a:ext cx="1028529" cy="756873"/>
          </a:xfrm>
          <a:prstGeom prst="straightConnector1">
            <a:avLst/>
          </a:prstGeom>
          <a:ln w="76200">
            <a:solidFill>
              <a:srgbClr val="00BCFE"/>
            </a:solidFill>
            <a:tailEnd type="triangle"/>
          </a:ln>
        </p:spPr>
        <p:style>
          <a:lnRef idx="1">
            <a:schemeClr val="accent1"/>
          </a:lnRef>
          <a:fillRef idx="0">
            <a:schemeClr val="accent1"/>
          </a:fillRef>
          <a:effectRef idx="0">
            <a:schemeClr val="accent1"/>
          </a:effectRef>
          <a:fontRef idx="minor">
            <a:schemeClr val="tx1"/>
          </a:fontRef>
        </p:style>
      </p:cxnSp>
      <p:sp>
        <p:nvSpPr>
          <p:cNvPr id="59" name="Rettangolo 58">
            <a:extLst>
              <a:ext uri="{FF2B5EF4-FFF2-40B4-BE49-F238E27FC236}">
                <a16:creationId xmlns:a16="http://schemas.microsoft.com/office/drawing/2014/main" id="{D4558990-864E-DD48-8A1F-A22A52C09F59}"/>
              </a:ext>
            </a:extLst>
          </p:cNvPr>
          <p:cNvSpPr/>
          <p:nvPr/>
        </p:nvSpPr>
        <p:spPr>
          <a:xfrm>
            <a:off x="9247963" y="2543066"/>
            <a:ext cx="1160405" cy="769441"/>
          </a:xfrm>
          <a:prstGeom prst="rect">
            <a:avLst/>
          </a:prstGeom>
        </p:spPr>
        <p:txBody>
          <a:bodyPr wrap="square">
            <a:spAutoFit/>
          </a:bodyPr>
          <a:lstStyle/>
          <a:p>
            <a:r>
              <a:rPr lang="en-US" sz="4400" b="1" dirty="0">
                <a:solidFill>
                  <a:srgbClr val="00BCFE"/>
                </a:solidFill>
                <a:latin typeface="Century Gothic" panose="020B0502020202020204" pitchFamily="34" charset="0"/>
              </a:rPr>
              <a:t>e</a:t>
            </a:r>
            <a:r>
              <a:rPr lang="en-US" sz="4400" b="1" baseline="30000" dirty="0">
                <a:solidFill>
                  <a:srgbClr val="00BCFE"/>
                </a:solidFill>
                <a:latin typeface="Century Gothic" panose="020B0502020202020204" pitchFamily="34" charset="0"/>
              </a:rPr>
              <a:t>-</a:t>
            </a:r>
            <a:endParaRPr lang="en-US" sz="4400" b="1" dirty="0">
              <a:solidFill>
                <a:srgbClr val="00BCFE"/>
              </a:solidFill>
            </a:endParaRPr>
          </a:p>
        </p:txBody>
      </p:sp>
      <p:sp>
        <p:nvSpPr>
          <p:cNvPr id="60" name="CasellaDiTesto 59">
            <a:extLst>
              <a:ext uri="{FF2B5EF4-FFF2-40B4-BE49-F238E27FC236}">
                <a16:creationId xmlns:a16="http://schemas.microsoft.com/office/drawing/2014/main" id="{EEAED2E0-0459-244A-9621-5199216BC708}"/>
              </a:ext>
            </a:extLst>
          </p:cNvPr>
          <p:cNvSpPr txBox="1"/>
          <p:nvPr/>
        </p:nvSpPr>
        <p:spPr>
          <a:xfrm>
            <a:off x="10891461" y="1126828"/>
            <a:ext cx="1196353" cy="307777"/>
          </a:xfrm>
          <a:prstGeom prst="rect">
            <a:avLst/>
          </a:prstGeom>
          <a:noFill/>
        </p:spPr>
        <p:txBody>
          <a:bodyPr wrap="none" rtlCol="0">
            <a:spAutoFit/>
          </a:bodyPr>
          <a:lstStyle/>
          <a:p>
            <a:r>
              <a:rPr lang="it-IT" sz="1400" i="1" dirty="0">
                <a:solidFill>
                  <a:schemeClr val="bg1"/>
                </a:solidFill>
              </a:rPr>
              <a:t>Run 2 - FLUKA</a:t>
            </a:r>
          </a:p>
        </p:txBody>
      </p:sp>
      <p:sp>
        <p:nvSpPr>
          <p:cNvPr id="61" name="CasellaDiTesto 60">
            <a:extLst>
              <a:ext uri="{FF2B5EF4-FFF2-40B4-BE49-F238E27FC236}">
                <a16:creationId xmlns:a16="http://schemas.microsoft.com/office/drawing/2014/main" id="{FBD197DD-FD26-904F-88A2-8542FD6229D6}"/>
              </a:ext>
            </a:extLst>
          </p:cNvPr>
          <p:cNvSpPr txBox="1"/>
          <p:nvPr/>
        </p:nvSpPr>
        <p:spPr>
          <a:xfrm>
            <a:off x="7213056" y="3290746"/>
            <a:ext cx="2055050" cy="307777"/>
          </a:xfrm>
          <a:prstGeom prst="rect">
            <a:avLst/>
          </a:prstGeom>
          <a:noFill/>
        </p:spPr>
        <p:txBody>
          <a:bodyPr wrap="none" rtlCol="0">
            <a:spAutoFit/>
          </a:bodyPr>
          <a:lstStyle/>
          <a:p>
            <a:r>
              <a:rPr lang="it-IT" sz="1400" i="1" dirty="0">
                <a:solidFill>
                  <a:schemeClr val="bg1"/>
                </a:solidFill>
              </a:rPr>
              <a:t>Run-2 Experimental setup</a:t>
            </a:r>
          </a:p>
        </p:txBody>
      </p:sp>
      <p:pic>
        <p:nvPicPr>
          <p:cNvPr id="29" name="Immagine 28">
            <a:extLst>
              <a:ext uri="{FF2B5EF4-FFF2-40B4-BE49-F238E27FC236}">
                <a16:creationId xmlns:a16="http://schemas.microsoft.com/office/drawing/2014/main" id="{BEBBF209-BAE3-E74D-84D4-A14E463C8638}"/>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7077457" y="3612053"/>
            <a:ext cx="1010532" cy="1030294"/>
          </a:xfrm>
          <a:custGeom>
            <a:avLst/>
            <a:gdLst>
              <a:gd name="connsiteX0" fmla="*/ 0 w 1010532"/>
              <a:gd name="connsiteY0" fmla="*/ 515147 h 1030294"/>
              <a:gd name="connsiteX1" fmla="*/ 505266 w 1010532"/>
              <a:gd name="connsiteY1" fmla="*/ 0 h 1030294"/>
              <a:gd name="connsiteX2" fmla="*/ 1010532 w 1010532"/>
              <a:gd name="connsiteY2" fmla="*/ 515147 h 1030294"/>
              <a:gd name="connsiteX3" fmla="*/ 505266 w 1010532"/>
              <a:gd name="connsiteY3" fmla="*/ 1030294 h 1030294"/>
              <a:gd name="connsiteX4" fmla="*/ 0 w 1010532"/>
              <a:gd name="connsiteY4" fmla="*/ 515147 h 10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532" h="1030294" fill="none" extrusionOk="0">
                <a:moveTo>
                  <a:pt x="0" y="515147"/>
                </a:moveTo>
                <a:cubicBezTo>
                  <a:pt x="23115" y="233381"/>
                  <a:pt x="242919" y="-34376"/>
                  <a:pt x="505266" y="0"/>
                </a:cubicBezTo>
                <a:cubicBezTo>
                  <a:pt x="759534" y="-3795"/>
                  <a:pt x="973965" y="265067"/>
                  <a:pt x="1010532" y="515147"/>
                </a:cubicBezTo>
                <a:cubicBezTo>
                  <a:pt x="1006529" y="761484"/>
                  <a:pt x="778613" y="1038221"/>
                  <a:pt x="505266" y="1030294"/>
                </a:cubicBezTo>
                <a:cubicBezTo>
                  <a:pt x="250208" y="1043726"/>
                  <a:pt x="41578" y="809652"/>
                  <a:pt x="0" y="515147"/>
                </a:cubicBezTo>
                <a:close/>
              </a:path>
              <a:path w="1010532" h="1030294" stroke="0" extrusionOk="0">
                <a:moveTo>
                  <a:pt x="0" y="515147"/>
                </a:moveTo>
                <a:cubicBezTo>
                  <a:pt x="-24910" y="215274"/>
                  <a:pt x="220285" y="2226"/>
                  <a:pt x="505266" y="0"/>
                </a:cubicBezTo>
                <a:cubicBezTo>
                  <a:pt x="833323" y="10317"/>
                  <a:pt x="999046" y="231004"/>
                  <a:pt x="1010532" y="515147"/>
                </a:cubicBezTo>
                <a:cubicBezTo>
                  <a:pt x="985201" y="824392"/>
                  <a:pt x="782776" y="1038813"/>
                  <a:pt x="505266" y="1030294"/>
                </a:cubicBezTo>
                <a:cubicBezTo>
                  <a:pt x="176580" y="1003138"/>
                  <a:pt x="47059" y="822140"/>
                  <a:pt x="0" y="515147"/>
                </a:cubicBezTo>
                <a:close/>
              </a:path>
            </a:pathLst>
          </a:custGeom>
          <a:ln>
            <a:noFill/>
            <a:extLst>
              <a:ext uri="{C807C97D-BFC1-408E-A445-0C87EB9F89A2}">
                <ask:lineSketchStyleProps xmlns:ask="http://schemas.microsoft.com/office/drawing/2018/sketchyshapes" sd="1219033472">
                  <a:prstGeom prst="ellipse">
                    <a:avLst/>
                  </a:prstGeom>
                  <ask:type>
                    <ask:lineSketchCurved/>
                  </ask:type>
                </ask:lineSketchStyleProps>
              </a:ext>
            </a:extLst>
          </a:ln>
        </p:spPr>
      </p:pic>
      <p:pic>
        <p:nvPicPr>
          <p:cNvPr id="63" name="Immagine 62" descr="Immagine che contiene testo, clipart&#10;&#10;Descrizione generata automaticamente">
            <a:extLst>
              <a:ext uri="{FF2B5EF4-FFF2-40B4-BE49-F238E27FC236}">
                <a16:creationId xmlns:a16="http://schemas.microsoft.com/office/drawing/2014/main" id="{5B387EDC-1C36-7043-AC35-B4E8FA4F67F8}"/>
              </a:ext>
            </a:extLst>
          </p:cNvPr>
          <p:cNvPicPr>
            <a:picLocks noChangeAspect="1"/>
          </p:cNvPicPr>
          <p:nvPr/>
        </p:nvPicPr>
        <p:blipFill>
          <a:blip r:embed="rId15"/>
          <a:stretch>
            <a:fillRect/>
          </a:stretch>
        </p:blipFill>
        <p:spPr>
          <a:xfrm>
            <a:off x="103910" y="208254"/>
            <a:ext cx="1292322" cy="657399"/>
          </a:xfrm>
          <a:prstGeom prst="rect">
            <a:avLst/>
          </a:prstGeom>
        </p:spPr>
      </p:pic>
      <p:sp>
        <p:nvSpPr>
          <p:cNvPr id="6" name="TextBox 5">
            <a:extLst>
              <a:ext uri="{FF2B5EF4-FFF2-40B4-BE49-F238E27FC236}">
                <a16:creationId xmlns:a16="http://schemas.microsoft.com/office/drawing/2014/main" id="{39E21F4F-9EC0-7F63-BDC0-D2751BA83FFB}"/>
              </a:ext>
            </a:extLst>
          </p:cNvPr>
          <p:cNvSpPr txBox="1"/>
          <p:nvPr/>
        </p:nvSpPr>
        <p:spPr>
          <a:xfrm>
            <a:off x="7317718" y="1086453"/>
            <a:ext cx="3457628" cy="27699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200" dirty="0"/>
              <a:t>Work presented at SATIF-15 international workshop</a:t>
            </a:r>
            <a:endParaRPr lang="en-GB" sz="1200" dirty="0"/>
          </a:p>
        </p:txBody>
      </p:sp>
      <p:sp>
        <p:nvSpPr>
          <p:cNvPr id="12" name="TextBox 11">
            <a:extLst>
              <a:ext uri="{FF2B5EF4-FFF2-40B4-BE49-F238E27FC236}">
                <a16:creationId xmlns:a16="http://schemas.microsoft.com/office/drawing/2014/main" id="{064D0C6C-84C1-A65A-C66B-F8CC71D905A5}"/>
              </a:ext>
            </a:extLst>
          </p:cNvPr>
          <p:cNvSpPr txBox="1"/>
          <p:nvPr/>
        </p:nvSpPr>
        <p:spPr>
          <a:xfrm>
            <a:off x="4310538" y="4653796"/>
            <a:ext cx="3570924" cy="584775"/>
          </a:xfrm>
          <a:prstGeom prst="rect">
            <a:avLst/>
          </a:prstGeom>
          <a:noFill/>
        </p:spPr>
        <p:txBody>
          <a:bodyPr wrap="square">
            <a:spAutoFit/>
          </a:bodyPr>
          <a:lstStyle/>
          <a:p>
            <a:pPr algn="ctr"/>
            <a:r>
              <a:rPr lang="en-AU" sz="1600" dirty="0"/>
              <a:t>Courtesy of F. Chiarelli and R. Donghia on behalf of the FISMEL Group</a:t>
            </a:r>
            <a:endParaRPr lang="en-US" sz="1600" dirty="0">
              <a:highlight>
                <a:srgbClr val="FFFF00"/>
              </a:highlight>
            </a:endParaRPr>
          </a:p>
        </p:txBody>
      </p:sp>
      <p:sp>
        <p:nvSpPr>
          <p:cNvPr id="5" name="Date Placeholder 4">
            <a:extLst>
              <a:ext uri="{FF2B5EF4-FFF2-40B4-BE49-F238E27FC236}">
                <a16:creationId xmlns:a16="http://schemas.microsoft.com/office/drawing/2014/main" id="{DCFD812B-D1D9-F2E8-C841-A7FB232D1C31}"/>
              </a:ext>
            </a:extLst>
          </p:cNvPr>
          <p:cNvSpPr>
            <a:spLocks noGrp="1"/>
          </p:cNvSpPr>
          <p:nvPr>
            <p:ph type="dt" sz="half" idx="10"/>
          </p:nvPr>
        </p:nvSpPr>
        <p:spPr/>
        <p:txBody>
          <a:bodyPr/>
          <a:lstStyle/>
          <a:p>
            <a:r>
              <a:rPr lang="en-GB" dirty="0"/>
              <a:t>14/11/2022</a:t>
            </a:r>
          </a:p>
        </p:txBody>
      </p:sp>
      <p:sp>
        <p:nvSpPr>
          <p:cNvPr id="10" name="Footer Placeholder 9">
            <a:extLst>
              <a:ext uri="{FF2B5EF4-FFF2-40B4-BE49-F238E27FC236}">
                <a16:creationId xmlns:a16="http://schemas.microsoft.com/office/drawing/2014/main" id="{BE8EAC26-DE18-CD4F-8891-00AD04B21CB9}"/>
              </a:ext>
            </a:extLst>
          </p:cNvPr>
          <p:cNvSpPr>
            <a:spLocks noGrp="1"/>
          </p:cNvSpPr>
          <p:nvPr>
            <p:ph type="ftr" sz="quarter" idx="11"/>
          </p:nvPr>
        </p:nvSpPr>
        <p:spPr/>
        <p:txBody>
          <a:bodyPr/>
          <a:lstStyle/>
          <a:p>
            <a:r>
              <a:rPr lang="en-GB" dirty="0"/>
              <a:t>LNF - SC 64</a:t>
            </a:r>
          </a:p>
        </p:txBody>
      </p:sp>
      <p:sp>
        <p:nvSpPr>
          <p:cNvPr id="14" name="Slide Number Placeholder 13">
            <a:extLst>
              <a:ext uri="{FF2B5EF4-FFF2-40B4-BE49-F238E27FC236}">
                <a16:creationId xmlns:a16="http://schemas.microsoft.com/office/drawing/2014/main" id="{034DFB2F-2C8F-901E-0A97-4ECC8A088AEA}"/>
              </a:ext>
            </a:extLst>
          </p:cNvPr>
          <p:cNvSpPr>
            <a:spLocks noGrp="1"/>
          </p:cNvSpPr>
          <p:nvPr>
            <p:ph type="sldNum" sz="quarter" idx="12"/>
          </p:nvPr>
        </p:nvSpPr>
        <p:spPr/>
        <p:txBody>
          <a:bodyPr/>
          <a:lstStyle/>
          <a:p>
            <a:fld id="{DEB40CE7-BA5A-4BF4-ABDF-EB80D9C1FA7B}" type="slidenum">
              <a:rPr lang="en-GB" smtClean="0"/>
              <a:t>21</a:t>
            </a:fld>
            <a:endParaRPr lang="en-GB" dirty="0"/>
          </a:p>
        </p:txBody>
      </p:sp>
    </p:spTree>
    <p:extLst>
      <p:ext uri="{BB962C8B-B14F-4D97-AF65-F5344CB8AC3E}">
        <p14:creationId xmlns:p14="http://schemas.microsoft.com/office/powerpoint/2010/main" val="2244143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2">
            <a:extLst>
              <a:ext uri="{FF2B5EF4-FFF2-40B4-BE49-F238E27FC236}">
                <a16:creationId xmlns:a16="http://schemas.microsoft.com/office/drawing/2014/main" id="{BDC4C7DA-08C9-4703-9FD3-7ED59378B729}"/>
              </a:ext>
            </a:extLst>
          </p:cNvPr>
          <p:cNvGrpSpPr/>
          <p:nvPr/>
        </p:nvGrpSpPr>
        <p:grpSpPr>
          <a:xfrm>
            <a:off x="6" y="0"/>
            <a:ext cx="4571997" cy="947451"/>
            <a:chOff x="1" y="3099"/>
            <a:chExt cx="2539663" cy="947451"/>
          </a:xfrm>
        </p:grpSpPr>
        <p:sp>
          <p:nvSpPr>
            <p:cNvPr id="3" name="Titolo 1">
              <a:extLst>
                <a:ext uri="{FF2B5EF4-FFF2-40B4-BE49-F238E27FC236}">
                  <a16:creationId xmlns:a16="http://schemas.microsoft.com/office/drawing/2014/main" id="{611D47DF-A79B-4E00-A2F8-A552B678CDC6}"/>
                </a:ext>
              </a:extLst>
            </p:cNvPr>
            <p:cNvSpPr txBox="1">
              <a:spLocks/>
            </p:cNvSpPr>
            <p:nvPr/>
          </p:nvSpPr>
          <p:spPr>
            <a:xfrm>
              <a:off x="1" y="3099"/>
              <a:ext cx="253966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SPARC-ULENS</a:t>
              </a:r>
            </a:p>
          </p:txBody>
        </p:sp>
        <p:pic>
          <p:nvPicPr>
            <p:cNvPr id="4" name="Picture 2" descr="http://www.lnf.infn.it/logo/logo_infn_lnf_2_esteso_white.png">
              <a:extLst>
                <a:ext uri="{FF2B5EF4-FFF2-40B4-BE49-F238E27FC236}">
                  <a16:creationId xmlns:a16="http://schemas.microsoft.com/office/drawing/2014/main" id="{86F5F898-8752-44EF-9DA9-CA9E50F77C7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Immagine 8" descr="Immagine che contiene motore&#10;&#10;Descrizione generata automaticamente">
            <a:extLst>
              <a:ext uri="{FF2B5EF4-FFF2-40B4-BE49-F238E27FC236}">
                <a16:creationId xmlns:a16="http://schemas.microsoft.com/office/drawing/2014/main" id="{BDD4663D-35E6-46CE-9CC3-628E9BA5F6A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5076" y="1829997"/>
            <a:ext cx="4058824" cy="2283089"/>
          </a:xfrm>
          <a:prstGeom prst="rect">
            <a:avLst/>
          </a:prstGeom>
        </p:spPr>
      </p:pic>
      <p:pic>
        <p:nvPicPr>
          <p:cNvPr id="7" name="Immagine 6">
            <a:extLst>
              <a:ext uri="{FF2B5EF4-FFF2-40B4-BE49-F238E27FC236}">
                <a16:creationId xmlns:a16="http://schemas.microsoft.com/office/drawing/2014/main" id="{6694FAF3-529D-4B5B-87C3-D7EEE73BD65E}"/>
              </a:ext>
            </a:extLst>
          </p:cNvPr>
          <p:cNvPicPr>
            <a:picLocks noChangeAspect="1"/>
          </p:cNvPicPr>
          <p:nvPr/>
        </p:nvPicPr>
        <p:blipFill>
          <a:blip r:embed="rId4"/>
          <a:stretch>
            <a:fillRect/>
          </a:stretch>
        </p:blipFill>
        <p:spPr>
          <a:xfrm>
            <a:off x="175076" y="4159385"/>
            <a:ext cx="5700329" cy="2426942"/>
          </a:xfrm>
          <a:prstGeom prst="rect">
            <a:avLst/>
          </a:prstGeom>
        </p:spPr>
      </p:pic>
      <p:sp>
        <p:nvSpPr>
          <p:cNvPr id="8" name="CasellaDiTesto 7">
            <a:extLst>
              <a:ext uri="{FF2B5EF4-FFF2-40B4-BE49-F238E27FC236}">
                <a16:creationId xmlns:a16="http://schemas.microsoft.com/office/drawing/2014/main" id="{7F30DA0E-CA8B-4F59-A52F-97403C99A7BF}"/>
              </a:ext>
            </a:extLst>
          </p:cNvPr>
          <p:cNvSpPr txBox="1"/>
          <p:nvPr/>
        </p:nvSpPr>
        <p:spPr>
          <a:xfrm>
            <a:off x="4315416" y="5372856"/>
            <a:ext cx="2027208" cy="923330"/>
          </a:xfrm>
          <a:prstGeom prst="rect">
            <a:avLst/>
          </a:prstGeom>
          <a:noFill/>
        </p:spPr>
        <p:txBody>
          <a:bodyPr wrap="square" rtlCol="0">
            <a:spAutoFit/>
          </a:bodyPr>
          <a:lstStyle/>
          <a:p>
            <a:r>
              <a:rPr lang="en-GB" dirty="0"/>
              <a:t>Courtesy of Vladimir Shpakov</a:t>
            </a:r>
          </a:p>
          <a:p>
            <a:r>
              <a:rPr lang="en-GB" dirty="0"/>
              <a:t>on SPARC behalf</a:t>
            </a:r>
          </a:p>
        </p:txBody>
      </p:sp>
      <p:pic>
        <p:nvPicPr>
          <p:cNvPr id="24" name="Picture 23">
            <a:extLst>
              <a:ext uri="{FF2B5EF4-FFF2-40B4-BE49-F238E27FC236}">
                <a16:creationId xmlns:a16="http://schemas.microsoft.com/office/drawing/2014/main" id="{DE22916B-3CE3-65FD-9610-C0C4932932F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93992" y="1839141"/>
            <a:ext cx="5866037" cy="4840905"/>
          </a:xfrm>
          <a:prstGeom prst="rect">
            <a:avLst/>
          </a:prstGeom>
        </p:spPr>
      </p:pic>
      <p:cxnSp>
        <p:nvCxnSpPr>
          <p:cNvPr id="36" name="Straight Connector 35">
            <a:extLst>
              <a:ext uri="{FF2B5EF4-FFF2-40B4-BE49-F238E27FC236}">
                <a16:creationId xmlns:a16="http://schemas.microsoft.com/office/drawing/2014/main" id="{E16C638D-47AB-D134-B7C1-AA8FF15BEC47}"/>
              </a:ext>
            </a:extLst>
          </p:cNvPr>
          <p:cNvCxnSpPr/>
          <p:nvPr/>
        </p:nvCxnSpPr>
        <p:spPr>
          <a:xfrm>
            <a:off x="10938294" y="2872596"/>
            <a:ext cx="258793" cy="77638"/>
          </a:xfrm>
          <a:prstGeom prst="line">
            <a:avLst/>
          </a:prstGeom>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337AF47D-E59B-4A73-A6E5-6363EF3EBD2D}"/>
              </a:ext>
            </a:extLst>
          </p:cNvPr>
          <p:cNvSpPr txBox="1"/>
          <p:nvPr/>
        </p:nvSpPr>
        <p:spPr>
          <a:xfrm>
            <a:off x="4654296" y="177954"/>
            <a:ext cx="729329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dirty="0">
                <a:solidFill>
                  <a:schemeClr val="tx1"/>
                </a:solidFill>
                <a:highlight>
                  <a:srgbClr val="FFFF00"/>
                </a:highlight>
              </a:rPr>
              <a:t>Synergistic emittance measurement system both for SPARC </a:t>
            </a:r>
            <a:r>
              <a:rPr lang="en-GB" b="1" dirty="0">
                <a:solidFill>
                  <a:schemeClr val="tx1"/>
                </a:solidFill>
                <a:highlight>
                  <a:srgbClr val="FFFF00"/>
                </a:highlight>
              </a:rPr>
              <a:t>Vladimir Shpakov</a:t>
            </a:r>
            <a:r>
              <a:rPr lang="en-GB" dirty="0">
                <a:solidFill>
                  <a:schemeClr val="tx1"/>
                </a:solidFill>
                <a:highlight>
                  <a:srgbClr val="FFFF00"/>
                </a:highlight>
              </a:rPr>
              <a:t> and BTF team</a:t>
            </a:r>
            <a:r>
              <a:rPr lang="en-GB" dirty="0">
                <a:solidFill>
                  <a:schemeClr val="tx1"/>
                </a:solidFill>
              </a:rPr>
              <a:t>.</a:t>
            </a:r>
            <a:endParaRPr lang="en-GB" dirty="0"/>
          </a:p>
          <a:p>
            <a:r>
              <a:rPr lang="en-GB" sz="1600" dirty="0"/>
              <a:t>Single-shot beam emittance via a pepper-pot-like method:</a:t>
            </a:r>
          </a:p>
          <a:p>
            <a:r>
              <a:rPr lang="en-GB" sz="1600" dirty="0"/>
              <a:t>-&gt; microlens array beamlets from the beam OTR radiation produced by the OTR radiator. Single shot measurement of </a:t>
            </a:r>
            <a:r>
              <a:rPr lang="en-GB" sz="1600" b="1" i="0" u="none" strike="noStrike" baseline="0" dirty="0">
                <a:solidFill>
                  <a:srgbClr val="000000"/>
                </a:solidFill>
                <a:latin typeface="Times New Roman" panose="02020603050405020304" pitchFamily="18" charset="0"/>
              </a:rPr>
              <a:t>beam size (OTR beam image)</a:t>
            </a:r>
            <a:r>
              <a:rPr lang="en-GB" sz="1600" b="0" i="0" u="none" strike="noStrike" baseline="0" dirty="0">
                <a:solidFill>
                  <a:srgbClr val="000000"/>
                </a:solidFill>
                <a:latin typeface="Times New Roman" panose="02020603050405020304" pitchFamily="18" charset="0"/>
              </a:rPr>
              <a:t>, </a:t>
            </a:r>
            <a:r>
              <a:rPr lang="en-GB" sz="1600" b="1" i="0" u="none" strike="noStrike" baseline="0" dirty="0">
                <a:solidFill>
                  <a:srgbClr val="000000"/>
                </a:solidFill>
                <a:latin typeface="Times New Roman" panose="02020603050405020304" pitchFamily="18" charset="0"/>
              </a:rPr>
              <a:t>beam divergence (from OTR ang. distr. image)</a:t>
            </a:r>
            <a:r>
              <a:rPr lang="en-GB" sz="1600" b="0" i="0" u="none" strike="noStrike" baseline="0" dirty="0">
                <a:solidFill>
                  <a:srgbClr val="000000"/>
                </a:solidFill>
                <a:latin typeface="Times New Roman" panose="02020603050405020304" pitchFamily="18" charset="0"/>
              </a:rPr>
              <a:t>, </a:t>
            </a:r>
            <a:r>
              <a:rPr lang="en-GB" sz="1600" b="1" i="0" u="none" strike="noStrike" baseline="0" dirty="0">
                <a:solidFill>
                  <a:srgbClr val="000000"/>
                </a:solidFill>
                <a:latin typeface="Times New Roman" panose="02020603050405020304" pitchFamily="18" charset="0"/>
              </a:rPr>
              <a:t>beam correlation (from microlens) </a:t>
            </a:r>
            <a:endParaRPr lang="en-GB" sz="1600" dirty="0"/>
          </a:p>
        </p:txBody>
      </p:sp>
      <p:sp>
        <p:nvSpPr>
          <p:cNvPr id="5" name="Segnaposto contenuto 2">
            <a:extLst>
              <a:ext uri="{FF2B5EF4-FFF2-40B4-BE49-F238E27FC236}">
                <a16:creationId xmlns:a16="http://schemas.microsoft.com/office/drawing/2014/main" id="{D8F00EB1-F39A-2B53-B5FA-E4209E5A6137}"/>
              </a:ext>
            </a:extLst>
          </p:cNvPr>
          <p:cNvSpPr txBox="1">
            <a:spLocks/>
          </p:cNvSpPr>
          <p:nvPr/>
        </p:nvSpPr>
        <p:spPr>
          <a:xfrm>
            <a:off x="175076" y="997392"/>
            <a:ext cx="4058824" cy="75713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spcBef>
                <a:spcPts val="0"/>
              </a:spcBef>
              <a:spcAft>
                <a:spcPts val="600"/>
              </a:spcAft>
              <a:buNone/>
            </a:pPr>
            <a:r>
              <a:rPr lang="en-US" sz="2400" b="1" dirty="0"/>
              <a:t>BTF USER run (New Diagn.): </a:t>
            </a:r>
            <a:r>
              <a:rPr lang="en-US" sz="2400" b="1" dirty="0">
                <a:solidFill>
                  <a:schemeClr val="tx1"/>
                </a:solidFill>
              </a:rPr>
              <a:t>June 27-&gt;2Jul</a:t>
            </a:r>
            <a:endParaRPr lang="en-US" sz="2400" b="1" dirty="0"/>
          </a:p>
        </p:txBody>
      </p:sp>
      <p:sp>
        <p:nvSpPr>
          <p:cNvPr id="6" name="Date Placeholder 5">
            <a:extLst>
              <a:ext uri="{FF2B5EF4-FFF2-40B4-BE49-F238E27FC236}">
                <a16:creationId xmlns:a16="http://schemas.microsoft.com/office/drawing/2014/main" id="{89EA6B14-D584-14A7-4B2D-B4AAC6333AC9}"/>
              </a:ext>
            </a:extLst>
          </p:cNvPr>
          <p:cNvSpPr>
            <a:spLocks noGrp="1"/>
          </p:cNvSpPr>
          <p:nvPr>
            <p:ph type="dt" sz="half" idx="10"/>
          </p:nvPr>
        </p:nvSpPr>
        <p:spPr/>
        <p:txBody>
          <a:bodyPr/>
          <a:lstStyle/>
          <a:p>
            <a:r>
              <a:rPr lang="en-GB" dirty="0"/>
              <a:t>14/11/2022</a:t>
            </a:r>
          </a:p>
        </p:txBody>
      </p:sp>
      <p:sp>
        <p:nvSpPr>
          <p:cNvPr id="10" name="Footer Placeholder 9">
            <a:extLst>
              <a:ext uri="{FF2B5EF4-FFF2-40B4-BE49-F238E27FC236}">
                <a16:creationId xmlns:a16="http://schemas.microsoft.com/office/drawing/2014/main" id="{6DBCD211-6F1A-F103-B725-AFB152A0B62D}"/>
              </a:ext>
            </a:extLst>
          </p:cNvPr>
          <p:cNvSpPr>
            <a:spLocks noGrp="1"/>
          </p:cNvSpPr>
          <p:nvPr>
            <p:ph type="ftr" sz="quarter" idx="11"/>
          </p:nvPr>
        </p:nvSpPr>
        <p:spPr/>
        <p:txBody>
          <a:bodyPr/>
          <a:lstStyle/>
          <a:p>
            <a:r>
              <a:rPr lang="en-GB" dirty="0"/>
              <a:t>LNF - SC 64</a:t>
            </a:r>
          </a:p>
        </p:txBody>
      </p:sp>
      <p:sp>
        <p:nvSpPr>
          <p:cNvPr id="11" name="Slide Number Placeholder 10">
            <a:extLst>
              <a:ext uri="{FF2B5EF4-FFF2-40B4-BE49-F238E27FC236}">
                <a16:creationId xmlns:a16="http://schemas.microsoft.com/office/drawing/2014/main" id="{E5948C21-C85E-E62D-BD8E-956BF0959426}"/>
              </a:ext>
            </a:extLst>
          </p:cNvPr>
          <p:cNvSpPr>
            <a:spLocks noGrp="1"/>
          </p:cNvSpPr>
          <p:nvPr>
            <p:ph type="sldNum" sz="quarter" idx="12"/>
          </p:nvPr>
        </p:nvSpPr>
        <p:spPr/>
        <p:txBody>
          <a:bodyPr/>
          <a:lstStyle/>
          <a:p>
            <a:fld id="{DEB40CE7-BA5A-4BF4-ABDF-EB80D9C1FA7B}" type="slidenum">
              <a:rPr lang="en-GB" smtClean="0"/>
              <a:t>22</a:t>
            </a:fld>
            <a:endParaRPr lang="en-GB" dirty="0"/>
          </a:p>
        </p:txBody>
      </p:sp>
    </p:spTree>
    <p:extLst>
      <p:ext uri="{BB962C8B-B14F-4D97-AF65-F5344CB8AC3E}">
        <p14:creationId xmlns:p14="http://schemas.microsoft.com/office/powerpoint/2010/main" val="2601807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7E6924-9B93-AB89-0633-0A8015B3945C}"/>
              </a:ext>
            </a:extLst>
          </p:cNvPr>
          <p:cNvGrpSpPr/>
          <p:nvPr/>
        </p:nvGrpSpPr>
        <p:grpSpPr>
          <a:xfrm>
            <a:off x="931784" y="1010117"/>
            <a:ext cx="10707766" cy="5730664"/>
            <a:chOff x="1338576" y="1339229"/>
            <a:chExt cx="10707766" cy="5730664"/>
          </a:xfrm>
        </p:grpSpPr>
        <p:pic>
          <p:nvPicPr>
            <p:cNvPr id="9" name="Picture 8">
              <a:extLst>
                <a:ext uri="{FF2B5EF4-FFF2-40B4-BE49-F238E27FC236}">
                  <a16:creationId xmlns:a16="http://schemas.microsoft.com/office/drawing/2014/main" id="{EC96D39A-6E2B-4D06-9CC9-8F16994908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38576" y="4517181"/>
              <a:ext cx="3361280" cy="2520000"/>
            </a:xfrm>
            <a:prstGeom prst="rect">
              <a:avLst/>
            </a:prstGeom>
          </p:spPr>
        </p:pic>
        <p:pic>
          <p:nvPicPr>
            <p:cNvPr id="13" name="Picture 12">
              <a:extLst>
                <a:ext uri="{FF2B5EF4-FFF2-40B4-BE49-F238E27FC236}">
                  <a16:creationId xmlns:a16="http://schemas.microsoft.com/office/drawing/2014/main" id="{8FBDDDDD-188A-4E6A-8B04-FB6C93A8E0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5985" y="1933391"/>
              <a:ext cx="3359999" cy="2519999"/>
            </a:xfrm>
            <a:prstGeom prst="rect">
              <a:avLst/>
            </a:prstGeom>
          </p:spPr>
        </p:pic>
        <p:pic>
          <p:nvPicPr>
            <p:cNvPr id="58" name="Picture 57">
              <a:extLst>
                <a:ext uri="{FF2B5EF4-FFF2-40B4-BE49-F238E27FC236}">
                  <a16:creationId xmlns:a16="http://schemas.microsoft.com/office/drawing/2014/main" id="{0B5D2947-BD49-4739-AE4B-54895F2201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40929" y="4549894"/>
              <a:ext cx="3361280" cy="2519999"/>
            </a:xfrm>
            <a:prstGeom prst="rect">
              <a:avLst/>
            </a:prstGeom>
          </p:spPr>
        </p:pic>
        <p:pic>
          <p:nvPicPr>
            <p:cNvPr id="63" name="Picture 62">
              <a:extLst>
                <a:ext uri="{FF2B5EF4-FFF2-40B4-BE49-F238E27FC236}">
                  <a16:creationId xmlns:a16="http://schemas.microsoft.com/office/drawing/2014/main" id="{8C8162C7-EB30-47AD-909F-73192AD5A59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48338" y="1933391"/>
              <a:ext cx="3359999" cy="2519999"/>
            </a:xfrm>
            <a:prstGeom prst="rect">
              <a:avLst/>
            </a:prstGeom>
          </p:spPr>
        </p:pic>
        <p:sp>
          <p:nvSpPr>
            <p:cNvPr id="65" name="TextBox 64">
              <a:extLst>
                <a:ext uri="{FF2B5EF4-FFF2-40B4-BE49-F238E27FC236}">
                  <a16:creationId xmlns:a16="http://schemas.microsoft.com/office/drawing/2014/main" id="{CDB64779-7953-4B09-AD30-000E3EFF82E0}"/>
                </a:ext>
              </a:extLst>
            </p:cNvPr>
            <p:cNvSpPr txBox="1"/>
            <p:nvPr/>
          </p:nvSpPr>
          <p:spPr>
            <a:xfrm>
              <a:off x="3061078" y="1339229"/>
              <a:ext cx="3794135"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400" b="1" dirty="0">
                  <a:solidFill>
                    <a:schemeClr val="tx1"/>
                  </a:solidFill>
                  <a:cs typeface="Times New Roman" panose="02020603050405020304" pitchFamily="18" charset="0"/>
                </a:rPr>
                <a:t>ELECTRON</a:t>
              </a:r>
              <a:r>
                <a:rPr lang="en-US" sz="1400" dirty="0">
                  <a:cs typeface="Times New Roman" panose="02020603050405020304" pitchFamily="18" charset="0"/>
                </a:rPr>
                <a:t> Beam = 503 MeV/10ns/300pC</a:t>
              </a:r>
            </a:p>
            <a:p>
              <a:r>
                <a:rPr lang="en-US" sz="1400" dirty="0">
                  <a:cs typeface="Times New Roman" panose="02020603050405020304" pitchFamily="18" charset="0"/>
                </a:rPr>
                <a:t>Vertical emittance (rms) 0,2±0,05 mm x mrad</a:t>
              </a:r>
            </a:p>
          </p:txBody>
        </p:sp>
        <p:pic>
          <p:nvPicPr>
            <p:cNvPr id="3" name="Picture 2">
              <a:extLst>
                <a:ext uri="{FF2B5EF4-FFF2-40B4-BE49-F238E27FC236}">
                  <a16:creationId xmlns:a16="http://schemas.microsoft.com/office/drawing/2014/main" id="{FC3DA16C-8FD4-22EA-746C-76D018457D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92990" y="4582604"/>
              <a:ext cx="3274017" cy="2454577"/>
            </a:xfrm>
            <a:prstGeom prst="rect">
              <a:avLst/>
            </a:prstGeom>
          </p:spPr>
        </p:pic>
        <p:pic>
          <p:nvPicPr>
            <p:cNvPr id="4" name="Picture 3">
              <a:extLst>
                <a:ext uri="{FF2B5EF4-FFF2-40B4-BE49-F238E27FC236}">
                  <a16:creationId xmlns:a16="http://schemas.microsoft.com/office/drawing/2014/main" id="{E0B918DE-E8B1-7EB7-5A3E-EA240976F49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392990" y="1933391"/>
              <a:ext cx="3272769" cy="2454577"/>
            </a:xfrm>
            <a:prstGeom prst="rect">
              <a:avLst/>
            </a:prstGeom>
          </p:spPr>
        </p:pic>
        <p:sp>
          <p:nvSpPr>
            <p:cNvPr id="8" name="TextBox 7">
              <a:extLst>
                <a:ext uri="{FF2B5EF4-FFF2-40B4-BE49-F238E27FC236}">
                  <a16:creationId xmlns:a16="http://schemas.microsoft.com/office/drawing/2014/main" id="{3B67DADC-37CC-9A69-09C7-E0853B18E86E}"/>
                </a:ext>
              </a:extLst>
            </p:cNvPr>
            <p:cNvSpPr txBox="1"/>
            <p:nvPr/>
          </p:nvSpPr>
          <p:spPr>
            <a:xfrm>
              <a:off x="8392990" y="1368254"/>
              <a:ext cx="3653352"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400" b="1" dirty="0">
                  <a:solidFill>
                    <a:schemeClr val="tx1"/>
                  </a:solidFill>
                  <a:cs typeface="Times New Roman" panose="02020603050405020304" pitchFamily="18" charset="0"/>
                </a:rPr>
                <a:t>POSITRON</a:t>
              </a:r>
              <a:r>
                <a:rPr lang="en-US" sz="1400" dirty="0">
                  <a:cs typeface="Times New Roman" panose="02020603050405020304" pitchFamily="18" charset="0"/>
                </a:rPr>
                <a:t> Beam = 497 MeV/10ns/4,7pC</a:t>
              </a:r>
            </a:p>
            <a:p>
              <a:r>
                <a:rPr lang="en-US" sz="1400" dirty="0">
                  <a:cs typeface="Times New Roman" panose="02020603050405020304" pitchFamily="18" charset="0"/>
                </a:rPr>
                <a:t>Vertical emittance (rms) 1±0,32 mm x mrad</a:t>
              </a:r>
            </a:p>
          </p:txBody>
        </p:sp>
      </p:grpSp>
      <p:grpSp>
        <p:nvGrpSpPr>
          <p:cNvPr id="10" name="Gruppo 62">
            <a:extLst>
              <a:ext uri="{FF2B5EF4-FFF2-40B4-BE49-F238E27FC236}">
                <a16:creationId xmlns:a16="http://schemas.microsoft.com/office/drawing/2014/main" id="{5F23E5B9-AC7D-40B0-5C78-0ADA2EA20E2D}"/>
              </a:ext>
            </a:extLst>
          </p:cNvPr>
          <p:cNvGrpSpPr/>
          <p:nvPr/>
        </p:nvGrpSpPr>
        <p:grpSpPr>
          <a:xfrm>
            <a:off x="6" y="0"/>
            <a:ext cx="8280474" cy="947451"/>
            <a:chOff x="1" y="3099"/>
            <a:chExt cx="4599656" cy="947451"/>
          </a:xfrm>
        </p:grpSpPr>
        <p:sp>
          <p:nvSpPr>
            <p:cNvPr id="12" name="Titolo 1">
              <a:extLst>
                <a:ext uri="{FF2B5EF4-FFF2-40B4-BE49-F238E27FC236}">
                  <a16:creationId xmlns:a16="http://schemas.microsoft.com/office/drawing/2014/main" id="{1F05FD7E-9885-C1FB-7100-3CF7EEF94643}"/>
                </a:ext>
              </a:extLst>
            </p:cNvPr>
            <p:cNvSpPr txBox="1">
              <a:spLocks/>
            </p:cNvSpPr>
            <p:nvPr/>
          </p:nvSpPr>
          <p:spPr>
            <a:xfrm>
              <a:off x="1" y="3099"/>
              <a:ext cx="4599656"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SPARC-ULENS – QUADRUPOLE SCAN</a:t>
              </a:r>
            </a:p>
          </p:txBody>
        </p:sp>
        <p:pic>
          <p:nvPicPr>
            <p:cNvPr id="14" name="Picture 2" descr="http://www.lnf.infn.it/logo/logo_infn_lnf_2_esteso_white.png">
              <a:extLst>
                <a:ext uri="{FF2B5EF4-FFF2-40B4-BE49-F238E27FC236}">
                  <a16:creationId xmlns:a16="http://schemas.microsoft.com/office/drawing/2014/main" id="{6493363F-7CD7-241B-C080-8FFD142EA70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Connector 4">
            <a:extLst>
              <a:ext uri="{FF2B5EF4-FFF2-40B4-BE49-F238E27FC236}">
                <a16:creationId xmlns:a16="http://schemas.microsoft.com/office/drawing/2014/main" id="{4AD249F2-F207-0635-4311-2ACE3E9B6DC5}"/>
              </a:ext>
            </a:extLst>
          </p:cNvPr>
          <p:cNvCxnSpPr/>
          <p:nvPr/>
        </p:nvCxnSpPr>
        <p:spPr>
          <a:xfrm>
            <a:off x="7659378" y="1142087"/>
            <a:ext cx="0" cy="55002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E55520E6-20C2-F985-2955-37B2F01B788F}"/>
              </a:ext>
            </a:extLst>
          </p:cNvPr>
          <p:cNvSpPr>
            <a:spLocks noGrp="1"/>
          </p:cNvSpPr>
          <p:nvPr>
            <p:ph type="dt" sz="half" idx="10"/>
          </p:nvPr>
        </p:nvSpPr>
        <p:spPr/>
        <p:txBody>
          <a:bodyPr/>
          <a:lstStyle/>
          <a:p>
            <a:r>
              <a:rPr lang="en-GB" dirty="0"/>
              <a:t>14/11/2022</a:t>
            </a:r>
          </a:p>
        </p:txBody>
      </p:sp>
      <p:sp>
        <p:nvSpPr>
          <p:cNvPr id="6" name="Footer Placeholder 5">
            <a:extLst>
              <a:ext uri="{FF2B5EF4-FFF2-40B4-BE49-F238E27FC236}">
                <a16:creationId xmlns:a16="http://schemas.microsoft.com/office/drawing/2014/main" id="{FC3899D5-A034-DD5F-5718-8298D09E06F7}"/>
              </a:ext>
            </a:extLst>
          </p:cNvPr>
          <p:cNvSpPr>
            <a:spLocks noGrp="1"/>
          </p:cNvSpPr>
          <p:nvPr>
            <p:ph type="ftr" sz="quarter" idx="11"/>
          </p:nvPr>
        </p:nvSpPr>
        <p:spPr/>
        <p:txBody>
          <a:bodyPr/>
          <a:lstStyle/>
          <a:p>
            <a:r>
              <a:rPr lang="en-GB" dirty="0"/>
              <a:t>LNF - SC 64</a:t>
            </a:r>
          </a:p>
        </p:txBody>
      </p:sp>
      <p:sp>
        <p:nvSpPr>
          <p:cNvPr id="7" name="Slide Number Placeholder 6">
            <a:extLst>
              <a:ext uri="{FF2B5EF4-FFF2-40B4-BE49-F238E27FC236}">
                <a16:creationId xmlns:a16="http://schemas.microsoft.com/office/drawing/2014/main" id="{BBD0BA78-1172-89AB-710A-DFA40346BC58}"/>
              </a:ext>
            </a:extLst>
          </p:cNvPr>
          <p:cNvSpPr>
            <a:spLocks noGrp="1"/>
          </p:cNvSpPr>
          <p:nvPr>
            <p:ph type="sldNum" sz="quarter" idx="12"/>
          </p:nvPr>
        </p:nvSpPr>
        <p:spPr/>
        <p:txBody>
          <a:bodyPr/>
          <a:lstStyle/>
          <a:p>
            <a:fld id="{DEB40CE7-BA5A-4BF4-ABDF-EB80D9C1FA7B}" type="slidenum">
              <a:rPr lang="en-GB" smtClean="0"/>
              <a:t>23</a:t>
            </a:fld>
            <a:endParaRPr lang="en-GB" dirty="0"/>
          </a:p>
        </p:txBody>
      </p:sp>
      <p:pic>
        <p:nvPicPr>
          <p:cNvPr id="11" name="Immagine 5">
            <a:extLst>
              <a:ext uri="{FF2B5EF4-FFF2-40B4-BE49-F238E27FC236}">
                <a16:creationId xmlns:a16="http://schemas.microsoft.com/office/drawing/2014/main" id="{E99BD816-6CB4-880E-3AE6-805A95EB399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2220378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9BC8979-1C94-4587-8579-29668CC9AB6C}"/>
              </a:ext>
            </a:extLst>
          </p:cNvPr>
          <p:cNvSpPr txBox="1"/>
          <p:nvPr/>
        </p:nvSpPr>
        <p:spPr>
          <a:xfrm>
            <a:off x="268510" y="1176939"/>
            <a:ext cx="9513983" cy="120032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cs typeface="Times New Roman" panose="02020603050405020304" pitchFamily="18" charset="0"/>
              </a:rPr>
              <a:t>Demonstrated a fundamental possibility to make emittance measurements at FLGQUATB003, meaning we can (using OTR to image the beam, software, motors, optical set and alignment procedure…)</a:t>
            </a:r>
          </a:p>
          <a:p>
            <a:r>
              <a:rPr lang="en-US" dirty="0">
                <a:cs typeface="Times New Roman" panose="02020603050405020304" pitchFamily="18" charset="0"/>
              </a:rPr>
              <a:t>New documented measures for the BTF LINAC primary beam. </a:t>
            </a:r>
          </a:p>
        </p:txBody>
      </p:sp>
      <p:pic>
        <p:nvPicPr>
          <p:cNvPr id="4" name="Immagine 3">
            <a:extLst>
              <a:ext uri="{FF2B5EF4-FFF2-40B4-BE49-F238E27FC236}">
                <a16:creationId xmlns:a16="http://schemas.microsoft.com/office/drawing/2014/main" id="{8EC476A1-C167-F53F-8680-1CA8C941B3F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57359" y="5217780"/>
            <a:ext cx="1360324" cy="1120338"/>
          </a:xfrm>
          <a:prstGeom prst="rect">
            <a:avLst/>
          </a:prstGeom>
        </p:spPr>
      </p:pic>
      <p:pic>
        <p:nvPicPr>
          <p:cNvPr id="9" name="Immagine 8">
            <a:extLst>
              <a:ext uri="{FF2B5EF4-FFF2-40B4-BE49-F238E27FC236}">
                <a16:creationId xmlns:a16="http://schemas.microsoft.com/office/drawing/2014/main" id="{0B674168-357C-DA4E-5D47-A0D37DA15A8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250127" y="5177784"/>
            <a:ext cx="1331873" cy="1200330"/>
          </a:xfrm>
          <a:prstGeom prst="rect">
            <a:avLst/>
          </a:prstGeom>
        </p:spPr>
      </p:pic>
      <p:grpSp>
        <p:nvGrpSpPr>
          <p:cNvPr id="3" name="Gruppo 62">
            <a:extLst>
              <a:ext uri="{FF2B5EF4-FFF2-40B4-BE49-F238E27FC236}">
                <a16:creationId xmlns:a16="http://schemas.microsoft.com/office/drawing/2014/main" id="{D2F98ABA-CEAF-F898-6F9C-29EE0DD254A0}"/>
              </a:ext>
            </a:extLst>
          </p:cNvPr>
          <p:cNvGrpSpPr/>
          <p:nvPr/>
        </p:nvGrpSpPr>
        <p:grpSpPr>
          <a:xfrm>
            <a:off x="6" y="0"/>
            <a:ext cx="6435301" cy="947451"/>
            <a:chOff x="1" y="3099"/>
            <a:chExt cx="3574695" cy="947451"/>
          </a:xfrm>
        </p:grpSpPr>
        <p:sp>
          <p:nvSpPr>
            <p:cNvPr id="5" name="Titolo 1">
              <a:extLst>
                <a:ext uri="{FF2B5EF4-FFF2-40B4-BE49-F238E27FC236}">
                  <a16:creationId xmlns:a16="http://schemas.microsoft.com/office/drawing/2014/main" id="{B463D4BF-6585-D691-E90B-DAD44E0A1F62}"/>
                </a:ext>
              </a:extLst>
            </p:cNvPr>
            <p:cNvSpPr txBox="1">
              <a:spLocks/>
            </p:cNvSpPr>
            <p:nvPr/>
          </p:nvSpPr>
          <p:spPr>
            <a:xfrm>
              <a:off x="1" y="3099"/>
              <a:ext cx="3574695"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SPARC-ULENS next STEP</a:t>
              </a:r>
            </a:p>
          </p:txBody>
        </p:sp>
        <p:pic>
          <p:nvPicPr>
            <p:cNvPr id="8" name="Picture 2" descr="http://www.lnf.infn.it/logo/logo_infn_lnf_2_esteso_white.png">
              <a:extLst>
                <a:ext uri="{FF2B5EF4-FFF2-40B4-BE49-F238E27FC236}">
                  <a16:creationId xmlns:a16="http://schemas.microsoft.com/office/drawing/2014/main" id="{820C4E89-2C17-EA96-D296-B79407215A6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magine 8">
            <a:extLst>
              <a:ext uri="{FF2B5EF4-FFF2-40B4-BE49-F238E27FC236}">
                <a16:creationId xmlns:a16="http://schemas.microsoft.com/office/drawing/2014/main" id="{63944502-5A4E-5F96-E65C-F0E86F152397}"/>
              </a:ext>
            </a:extLst>
          </p:cNvPr>
          <p:cNvPicPr>
            <a:picLocks noChangeAspect="1"/>
          </p:cNvPicPr>
          <p:nvPr/>
        </p:nvPicPr>
        <p:blipFill>
          <a:blip r:embed="rId6"/>
          <a:stretch>
            <a:fillRect/>
          </a:stretch>
        </p:blipFill>
        <p:spPr>
          <a:xfrm>
            <a:off x="310056" y="2833942"/>
            <a:ext cx="2907600" cy="2611155"/>
          </a:xfrm>
          <a:prstGeom prst="rect">
            <a:avLst/>
          </a:prstGeom>
        </p:spPr>
      </p:pic>
      <p:graphicFrame>
        <p:nvGraphicFramePr>
          <p:cNvPr id="12" name="Grafico 15">
            <a:extLst>
              <a:ext uri="{FF2B5EF4-FFF2-40B4-BE49-F238E27FC236}">
                <a16:creationId xmlns:a16="http://schemas.microsoft.com/office/drawing/2014/main" id="{ED05D1F8-E808-4652-0479-D4183BA0D3D0}"/>
              </a:ext>
            </a:extLst>
          </p:cNvPr>
          <p:cNvGraphicFramePr>
            <a:graphicFrameLocks/>
          </p:cNvGraphicFramePr>
          <p:nvPr>
            <p:extLst>
              <p:ext uri="{D42A27DB-BD31-4B8C-83A1-F6EECF244321}">
                <p14:modId xmlns:p14="http://schemas.microsoft.com/office/powerpoint/2010/main" val="485012380"/>
              </p:ext>
            </p:extLst>
          </p:nvPr>
        </p:nvGraphicFramePr>
        <p:xfrm>
          <a:off x="3240535" y="2674291"/>
          <a:ext cx="3569935" cy="3016793"/>
        </p:xfrm>
        <a:graphic>
          <a:graphicData uri="http://schemas.openxmlformats.org/drawingml/2006/chart">
            <c:chart xmlns:c="http://schemas.openxmlformats.org/drawingml/2006/chart" xmlns:r="http://schemas.openxmlformats.org/officeDocument/2006/relationships" r:id="rId7"/>
          </a:graphicData>
        </a:graphic>
      </p:graphicFrame>
      <p:pic>
        <p:nvPicPr>
          <p:cNvPr id="18" name="Immagine 12">
            <a:extLst>
              <a:ext uri="{FF2B5EF4-FFF2-40B4-BE49-F238E27FC236}">
                <a16:creationId xmlns:a16="http://schemas.microsoft.com/office/drawing/2014/main" id="{35EBAB76-FB2E-E589-0906-7EA7FD1907D4}"/>
              </a:ext>
            </a:extLst>
          </p:cNvPr>
          <p:cNvPicPr>
            <a:picLocks noChangeAspect="1"/>
          </p:cNvPicPr>
          <p:nvPr/>
        </p:nvPicPr>
        <p:blipFill>
          <a:blip r:embed="rId8"/>
          <a:stretch>
            <a:fillRect/>
          </a:stretch>
        </p:blipFill>
        <p:spPr>
          <a:xfrm>
            <a:off x="9204390" y="2430442"/>
            <a:ext cx="2824665" cy="2282817"/>
          </a:xfrm>
          <a:prstGeom prst="rect">
            <a:avLst/>
          </a:prstGeom>
        </p:spPr>
      </p:pic>
      <p:pic>
        <p:nvPicPr>
          <p:cNvPr id="19" name="Immagine 14">
            <a:extLst>
              <a:ext uri="{FF2B5EF4-FFF2-40B4-BE49-F238E27FC236}">
                <a16:creationId xmlns:a16="http://schemas.microsoft.com/office/drawing/2014/main" id="{DBA6B491-F867-6D25-F920-5E74EA3C243F}"/>
              </a:ext>
            </a:extLst>
          </p:cNvPr>
          <p:cNvPicPr>
            <a:picLocks noChangeAspect="1"/>
          </p:cNvPicPr>
          <p:nvPr/>
        </p:nvPicPr>
        <p:blipFill>
          <a:blip r:embed="rId9"/>
          <a:stretch>
            <a:fillRect/>
          </a:stretch>
        </p:blipFill>
        <p:spPr>
          <a:xfrm>
            <a:off x="6379725" y="2466028"/>
            <a:ext cx="2824665" cy="2233011"/>
          </a:xfrm>
          <a:prstGeom prst="rect">
            <a:avLst/>
          </a:prstGeom>
        </p:spPr>
      </p:pic>
      <p:sp>
        <p:nvSpPr>
          <p:cNvPr id="20" name="TextBox 19">
            <a:extLst>
              <a:ext uri="{FF2B5EF4-FFF2-40B4-BE49-F238E27FC236}">
                <a16:creationId xmlns:a16="http://schemas.microsoft.com/office/drawing/2014/main" id="{4AB4A685-CCB0-3DAD-03B3-452959710F7B}"/>
              </a:ext>
            </a:extLst>
          </p:cNvPr>
          <p:cNvSpPr txBox="1"/>
          <p:nvPr/>
        </p:nvSpPr>
        <p:spPr>
          <a:xfrm>
            <a:off x="773341" y="5445097"/>
            <a:ext cx="193175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a:t>Positron Measure</a:t>
            </a:r>
            <a:endParaRPr lang="en-GB" dirty="0"/>
          </a:p>
        </p:txBody>
      </p:sp>
      <p:sp>
        <p:nvSpPr>
          <p:cNvPr id="21" name="TextBox 20">
            <a:extLst>
              <a:ext uri="{FF2B5EF4-FFF2-40B4-BE49-F238E27FC236}">
                <a16:creationId xmlns:a16="http://schemas.microsoft.com/office/drawing/2014/main" id="{FD1854FC-7233-F7DB-999A-6E343898CD57}"/>
              </a:ext>
            </a:extLst>
          </p:cNvPr>
          <p:cNvSpPr txBox="1"/>
          <p:nvPr/>
        </p:nvSpPr>
        <p:spPr>
          <a:xfrm>
            <a:off x="4303941" y="5506418"/>
            <a:ext cx="1931759"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a:t>MADX Sim.</a:t>
            </a:r>
          </a:p>
          <a:p>
            <a:pPr algn="ctr"/>
            <a:r>
              <a:rPr lang="it-IT" dirty="0"/>
              <a:t>C. Di Giulio</a:t>
            </a:r>
            <a:endParaRPr lang="en-GB" dirty="0"/>
          </a:p>
        </p:txBody>
      </p:sp>
      <p:sp>
        <p:nvSpPr>
          <p:cNvPr id="22" name="TextBox 21">
            <a:extLst>
              <a:ext uri="{FF2B5EF4-FFF2-40B4-BE49-F238E27FC236}">
                <a16:creationId xmlns:a16="http://schemas.microsoft.com/office/drawing/2014/main" id="{C8FA8CC0-D577-4231-7AD0-408B108B17BD}"/>
              </a:ext>
            </a:extLst>
          </p:cNvPr>
          <p:cNvSpPr txBox="1"/>
          <p:nvPr/>
        </p:nvSpPr>
        <p:spPr>
          <a:xfrm>
            <a:off x="7046283" y="4713259"/>
            <a:ext cx="193175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a:t>MADX Sim.</a:t>
            </a:r>
            <a:endParaRPr lang="en-GB" dirty="0"/>
          </a:p>
        </p:txBody>
      </p:sp>
      <p:sp>
        <p:nvSpPr>
          <p:cNvPr id="23" name="TextBox 22">
            <a:extLst>
              <a:ext uri="{FF2B5EF4-FFF2-40B4-BE49-F238E27FC236}">
                <a16:creationId xmlns:a16="http://schemas.microsoft.com/office/drawing/2014/main" id="{848009BD-8416-1836-9A87-4AD55A53EAB7}"/>
              </a:ext>
            </a:extLst>
          </p:cNvPr>
          <p:cNvSpPr txBox="1"/>
          <p:nvPr/>
        </p:nvSpPr>
        <p:spPr>
          <a:xfrm>
            <a:off x="9950185" y="4713259"/>
            <a:ext cx="193175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a:t>MADX Sim.</a:t>
            </a:r>
            <a:endParaRPr lang="en-GB" dirty="0"/>
          </a:p>
        </p:txBody>
      </p:sp>
      <p:sp>
        <p:nvSpPr>
          <p:cNvPr id="2" name="Date Placeholder 1">
            <a:extLst>
              <a:ext uri="{FF2B5EF4-FFF2-40B4-BE49-F238E27FC236}">
                <a16:creationId xmlns:a16="http://schemas.microsoft.com/office/drawing/2014/main" id="{A96D667D-6F8C-6070-E8B6-D601E0E56646}"/>
              </a:ext>
            </a:extLst>
          </p:cNvPr>
          <p:cNvSpPr>
            <a:spLocks noGrp="1"/>
          </p:cNvSpPr>
          <p:nvPr>
            <p:ph type="dt" sz="half" idx="10"/>
          </p:nvPr>
        </p:nvSpPr>
        <p:spPr/>
        <p:txBody>
          <a:bodyPr/>
          <a:lstStyle/>
          <a:p>
            <a:r>
              <a:rPr lang="en-GB" dirty="0"/>
              <a:t>14/11/2022</a:t>
            </a:r>
          </a:p>
        </p:txBody>
      </p:sp>
      <p:sp>
        <p:nvSpPr>
          <p:cNvPr id="6" name="Footer Placeholder 5">
            <a:extLst>
              <a:ext uri="{FF2B5EF4-FFF2-40B4-BE49-F238E27FC236}">
                <a16:creationId xmlns:a16="http://schemas.microsoft.com/office/drawing/2014/main" id="{A52A9B29-187B-2F11-3F06-041C8896A7DA}"/>
              </a:ext>
            </a:extLst>
          </p:cNvPr>
          <p:cNvSpPr>
            <a:spLocks noGrp="1"/>
          </p:cNvSpPr>
          <p:nvPr>
            <p:ph type="ftr" sz="quarter" idx="11"/>
          </p:nvPr>
        </p:nvSpPr>
        <p:spPr/>
        <p:txBody>
          <a:bodyPr/>
          <a:lstStyle/>
          <a:p>
            <a:r>
              <a:rPr lang="en-GB" dirty="0"/>
              <a:t>LNF - SC 64</a:t>
            </a:r>
          </a:p>
        </p:txBody>
      </p:sp>
      <p:sp>
        <p:nvSpPr>
          <p:cNvPr id="7" name="Slide Number Placeholder 6">
            <a:extLst>
              <a:ext uri="{FF2B5EF4-FFF2-40B4-BE49-F238E27FC236}">
                <a16:creationId xmlns:a16="http://schemas.microsoft.com/office/drawing/2014/main" id="{333E8E6C-8BDA-CB2D-8A98-073FA334B730}"/>
              </a:ext>
            </a:extLst>
          </p:cNvPr>
          <p:cNvSpPr>
            <a:spLocks noGrp="1"/>
          </p:cNvSpPr>
          <p:nvPr>
            <p:ph type="sldNum" sz="quarter" idx="12"/>
          </p:nvPr>
        </p:nvSpPr>
        <p:spPr/>
        <p:txBody>
          <a:bodyPr/>
          <a:lstStyle/>
          <a:p>
            <a:fld id="{DEB40CE7-BA5A-4BF4-ABDF-EB80D9C1FA7B}" type="slidenum">
              <a:rPr lang="en-GB" smtClean="0"/>
              <a:t>24</a:t>
            </a:fld>
            <a:endParaRPr lang="en-GB" dirty="0"/>
          </a:p>
        </p:txBody>
      </p:sp>
      <p:pic>
        <p:nvPicPr>
          <p:cNvPr id="11" name="Immagine 5">
            <a:extLst>
              <a:ext uri="{FF2B5EF4-FFF2-40B4-BE49-F238E27FC236}">
                <a16:creationId xmlns:a16="http://schemas.microsoft.com/office/drawing/2014/main" id="{E05D9EAA-86F3-0FE0-E8B9-6A99E4516FD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1915626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A59CAF54-5D6A-4402-84A8-66ABC74C3148}"/>
              </a:ext>
            </a:extLst>
          </p:cNvPr>
          <p:cNvSpPr>
            <a:spLocks noGrp="1"/>
          </p:cNvSpPr>
          <p:nvPr>
            <p:ph type="ctrTitle"/>
          </p:nvPr>
        </p:nvSpPr>
        <p:spPr>
          <a:xfrm>
            <a:off x="890338" y="640080"/>
            <a:ext cx="3734014" cy="3566160"/>
          </a:xfrm>
        </p:spPr>
        <p:txBody>
          <a:bodyPr anchor="b">
            <a:normAutofit/>
          </a:bodyPr>
          <a:lstStyle/>
          <a:p>
            <a:pPr algn="l"/>
            <a:r>
              <a:rPr lang="it-IT" sz="5400" b="1" dirty="0"/>
              <a:t>LINAC&amp;BTF for DAFNE and X17</a:t>
            </a:r>
            <a:endParaRPr lang="en-GB" sz="5400" b="1" dirty="0"/>
          </a:p>
        </p:txBody>
      </p:sp>
      <p:sp>
        <p:nvSpPr>
          <p:cNvPr id="105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341F0105-17E6-48D2-947D-D40294BE66BA}"/>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l="18446" r="1844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20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F040DC29-689A-46D5-BC2A-BCF637C3903A}"/>
              </a:ext>
            </a:extLst>
          </p:cNvPr>
          <p:cNvSpPr txBox="1"/>
          <p:nvPr/>
        </p:nvSpPr>
        <p:spPr>
          <a:xfrm>
            <a:off x="5279065" y="1220056"/>
            <a:ext cx="4892855" cy="1015663"/>
          </a:xfrm>
          <a:prstGeom prst="rect">
            <a:avLst/>
          </a:prstGeom>
          <a:noFill/>
        </p:spPr>
        <p:txBody>
          <a:bodyPr wrap="square" rtlCol="0">
            <a:spAutoFit/>
          </a:bodyPr>
          <a:lstStyle/>
          <a:p>
            <a:r>
              <a:rPr lang="en-GB" sz="6000" dirty="0"/>
              <a:t>2022 Sep-&gt;Dec</a:t>
            </a:r>
          </a:p>
        </p:txBody>
      </p:sp>
      <p:sp>
        <p:nvSpPr>
          <p:cNvPr id="10" name="CasellaDiTesto 9">
            <a:extLst>
              <a:ext uri="{FF2B5EF4-FFF2-40B4-BE49-F238E27FC236}">
                <a16:creationId xmlns:a16="http://schemas.microsoft.com/office/drawing/2014/main" id="{6AAB3442-4B73-4FB1-B27E-C850B749F07A}"/>
              </a:ext>
            </a:extLst>
          </p:cNvPr>
          <p:cNvSpPr txBox="1"/>
          <p:nvPr/>
        </p:nvSpPr>
        <p:spPr>
          <a:xfrm>
            <a:off x="599844" y="1220056"/>
            <a:ext cx="3320643" cy="1015663"/>
          </a:xfrm>
          <a:prstGeom prst="rect">
            <a:avLst/>
          </a:prstGeom>
          <a:noFill/>
        </p:spPr>
        <p:txBody>
          <a:bodyPr wrap="square" rtlCol="0">
            <a:spAutoFit/>
          </a:bodyPr>
          <a:lstStyle/>
          <a:p>
            <a:r>
              <a:rPr lang="en-GB" sz="6000" dirty="0"/>
              <a:t>2022 Jul</a:t>
            </a:r>
          </a:p>
        </p:txBody>
      </p:sp>
      <p:cxnSp>
        <p:nvCxnSpPr>
          <p:cNvPr id="13" name="Connettore diritto 12">
            <a:extLst>
              <a:ext uri="{FF2B5EF4-FFF2-40B4-BE49-F238E27FC236}">
                <a16:creationId xmlns:a16="http://schemas.microsoft.com/office/drawing/2014/main" id="{FC8E0A2A-48A7-45A3-AAB9-34B8024A559E}"/>
              </a:ext>
            </a:extLst>
          </p:cNvPr>
          <p:cNvCxnSpPr>
            <a:cxnSpLocks/>
          </p:cNvCxnSpPr>
          <p:nvPr/>
        </p:nvCxnSpPr>
        <p:spPr>
          <a:xfrm>
            <a:off x="5055701" y="1309565"/>
            <a:ext cx="0" cy="5145076"/>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22" name="Gruppo 62">
            <a:extLst>
              <a:ext uri="{FF2B5EF4-FFF2-40B4-BE49-F238E27FC236}">
                <a16:creationId xmlns:a16="http://schemas.microsoft.com/office/drawing/2014/main" id="{A3BC1B10-910D-4E90-ADF0-16A67040B3A8}"/>
              </a:ext>
            </a:extLst>
          </p:cNvPr>
          <p:cNvGrpSpPr/>
          <p:nvPr/>
        </p:nvGrpSpPr>
        <p:grpSpPr>
          <a:xfrm>
            <a:off x="4" y="0"/>
            <a:ext cx="5427715" cy="947451"/>
            <a:chOff x="0" y="3099"/>
            <a:chExt cx="3014999" cy="947451"/>
          </a:xfrm>
        </p:grpSpPr>
        <p:sp>
          <p:nvSpPr>
            <p:cNvPr id="23" name="Titolo 1">
              <a:extLst>
                <a:ext uri="{FF2B5EF4-FFF2-40B4-BE49-F238E27FC236}">
                  <a16:creationId xmlns:a16="http://schemas.microsoft.com/office/drawing/2014/main" id="{F1C122EE-556C-4580-9F9E-6E1A6CF614E0}"/>
                </a:ext>
              </a:extLst>
            </p:cNvPr>
            <p:cNvSpPr txBox="1">
              <a:spLocks/>
            </p:cNvSpPr>
            <p:nvPr/>
          </p:nvSpPr>
          <p:spPr>
            <a:xfrm>
              <a:off x="0" y="3099"/>
              <a:ext cx="3014999"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X17 Run calendar</a:t>
              </a:r>
            </a:p>
          </p:txBody>
        </p:sp>
        <p:pic>
          <p:nvPicPr>
            <p:cNvPr id="24" name="Picture 2" descr="http://www.lnf.infn.it/logo/logo_infn_lnf_2_esteso_white.png">
              <a:extLst>
                <a:ext uri="{FF2B5EF4-FFF2-40B4-BE49-F238E27FC236}">
                  <a16:creationId xmlns:a16="http://schemas.microsoft.com/office/drawing/2014/main" id="{A6326136-A476-4A34-B893-0ABED934883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asellaDiTesto 32">
            <a:extLst>
              <a:ext uri="{FF2B5EF4-FFF2-40B4-BE49-F238E27FC236}">
                <a16:creationId xmlns:a16="http://schemas.microsoft.com/office/drawing/2014/main" id="{F6692B54-9D3B-4E6C-A56E-CD7605C4C022}"/>
              </a:ext>
            </a:extLst>
          </p:cNvPr>
          <p:cNvSpPr txBox="1"/>
          <p:nvPr/>
        </p:nvSpPr>
        <p:spPr>
          <a:xfrm>
            <a:off x="5846089" y="110293"/>
            <a:ext cx="6094562" cy="110799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b="1" dirty="0"/>
              <a:t>Recommendations DAFNE-BTF SC63</a:t>
            </a:r>
          </a:p>
          <a:p>
            <a:r>
              <a:rPr lang="en-GB" sz="1600" dirty="0"/>
              <a:t>• The beam studies to decide on the most effective way to deliver the</a:t>
            </a:r>
          </a:p>
          <a:p>
            <a:r>
              <a:rPr lang="en-GB" sz="1600" dirty="0"/>
              <a:t>positron beam for the PADME run should be performed as soon as</a:t>
            </a:r>
          </a:p>
          <a:p>
            <a:r>
              <a:rPr lang="en-GB" sz="1600" dirty="0"/>
              <a:t>possible, compatible with the DAΦNE and the other BTF users’ runs.</a:t>
            </a:r>
          </a:p>
        </p:txBody>
      </p:sp>
      <p:cxnSp>
        <p:nvCxnSpPr>
          <p:cNvPr id="29" name="Connettore diritto 28">
            <a:extLst>
              <a:ext uri="{FF2B5EF4-FFF2-40B4-BE49-F238E27FC236}">
                <a16:creationId xmlns:a16="http://schemas.microsoft.com/office/drawing/2014/main" id="{345BE0D7-6B75-44EC-AEAE-2FD2A4359492}"/>
              </a:ext>
            </a:extLst>
          </p:cNvPr>
          <p:cNvCxnSpPr>
            <a:cxnSpLocks/>
          </p:cNvCxnSpPr>
          <p:nvPr/>
        </p:nvCxnSpPr>
        <p:spPr>
          <a:xfrm>
            <a:off x="11919563" y="1309565"/>
            <a:ext cx="0" cy="5145076"/>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7" name="Immagine 46">
            <a:extLst>
              <a:ext uri="{FF2B5EF4-FFF2-40B4-BE49-F238E27FC236}">
                <a16:creationId xmlns:a16="http://schemas.microsoft.com/office/drawing/2014/main" id="{3981FDFB-4D8E-481A-AF46-6661B724DDA8}"/>
              </a:ext>
            </a:extLst>
          </p:cNvPr>
          <p:cNvPicPr>
            <a:picLocks noChangeAspect="1"/>
          </p:cNvPicPr>
          <p:nvPr/>
        </p:nvPicPr>
        <p:blipFill>
          <a:blip r:embed="rId4"/>
          <a:stretch>
            <a:fillRect/>
          </a:stretch>
        </p:blipFill>
        <p:spPr>
          <a:xfrm>
            <a:off x="10528352" y="1412167"/>
            <a:ext cx="875927" cy="289676"/>
          </a:xfrm>
          <a:prstGeom prst="rect">
            <a:avLst/>
          </a:prstGeom>
        </p:spPr>
      </p:pic>
      <p:sp>
        <p:nvSpPr>
          <p:cNvPr id="54" name="Callout: linea piegata 15">
            <a:extLst>
              <a:ext uri="{FF2B5EF4-FFF2-40B4-BE49-F238E27FC236}">
                <a16:creationId xmlns:a16="http://schemas.microsoft.com/office/drawing/2014/main" id="{B5CF8D6B-BD54-C3D5-5840-47BEEFD89118}"/>
              </a:ext>
            </a:extLst>
          </p:cNvPr>
          <p:cNvSpPr/>
          <p:nvPr/>
        </p:nvSpPr>
        <p:spPr>
          <a:xfrm>
            <a:off x="198751" y="4449203"/>
            <a:ext cx="1976719" cy="926658"/>
          </a:xfrm>
          <a:prstGeom prst="borderCallout2">
            <a:avLst>
              <a:gd name="adj1" fmla="val -352"/>
              <a:gd name="adj2" fmla="val 1255"/>
              <a:gd name="adj3" fmla="val -7968"/>
              <a:gd name="adj4" fmla="val 71730"/>
              <a:gd name="adj5" fmla="val -71741"/>
              <a:gd name="adj6" fmla="val 58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Secondary Beam</a:t>
            </a:r>
          </a:p>
          <a:p>
            <a:pPr algn="ctr"/>
            <a:r>
              <a:rPr lang="it-IT" sz="2000" dirty="0"/>
              <a:t>Linac e-</a:t>
            </a:r>
            <a:endParaRPr lang="en-GB" sz="2000" dirty="0"/>
          </a:p>
        </p:txBody>
      </p:sp>
      <p:grpSp>
        <p:nvGrpSpPr>
          <p:cNvPr id="56" name="Gruppo 59">
            <a:extLst>
              <a:ext uri="{FF2B5EF4-FFF2-40B4-BE49-F238E27FC236}">
                <a16:creationId xmlns:a16="http://schemas.microsoft.com/office/drawing/2014/main" id="{645D0FF1-CE34-8D4E-E051-6F5001F342A3}"/>
              </a:ext>
            </a:extLst>
          </p:cNvPr>
          <p:cNvGrpSpPr/>
          <p:nvPr/>
        </p:nvGrpSpPr>
        <p:grpSpPr>
          <a:xfrm>
            <a:off x="119742" y="2229525"/>
            <a:ext cx="11785673" cy="1639424"/>
            <a:chOff x="6994981" y="2229525"/>
            <a:chExt cx="11785673" cy="1639424"/>
          </a:xfrm>
        </p:grpSpPr>
        <p:sp>
          <p:nvSpPr>
            <p:cNvPr id="76" name="Rettangolo 58">
              <a:extLst>
                <a:ext uri="{FF2B5EF4-FFF2-40B4-BE49-F238E27FC236}">
                  <a16:creationId xmlns:a16="http://schemas.microsoft.com/office/drawing/2014/main" id="{147BEC0F-2632-4DC3-D92A-AB3F67F507FB}"/>
                </a:ext>
              </a:extLst>
            </p:cNvPr>
            <p:cNvSpPr/>
            <p:nvPr/>
          </p:nvSpPr>
          <p:spPr>
            <a:xfrm>
              <a:off x="13239014" y="3087525"/>
              <a:ext cx="1243357" cy="781424"/>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LINAC beam</a:t>
              </a:r>
            </a:p>
            <a:p>
              <a:pPr algn="ctr"/>
              <a:r>
                <a:rPr lang="en-GB" dirty="0"/>
                <a:t>comm</a:t>
              </a:r>
            </a:p>
          </p:txBody>
        </p:sp>
        <p:sp>
          <p:nvSpPr>
            <p:cNvPr id="73" name="Rettangolo 40">
              <a:extLst>
                <a:ext uri="{FF2B5EF4-FFF2-40B4-BE49-F238E27FC236}">
                  <a16:creationId xmlns:a16="http://schemas.microsoft.com/office/drawing/2014/main" id="{B27150BD-25C3-7493-2CFC-B91A23A6CD89}"/>
                </a:ext>
              </a:extLst>
            </p:cNvPr>
            <p:cNvSpPr/>
            <p:nvPr/>
          </p:nvSpPr>
          <p:spPr>
            <a:xfrm>
              <a:off x="11849124" y="3162935"/>
              <a:ext cx="1379290" cy="59288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ttangolo 58">
              <a:extLst>
                <a:ext uri="{FF2B5EF4-FFF2-40B4-BE49-F238E27FC236}">
                  <a16:creationId xmlns:a16="http://schemas.microsoft.com/office/drawing/2014/main" id="{91E2324A-854F-9B0C-EF8A-A0DAE92E9F9F}"/>
                </a:ext>
              </a:extLst>
            </p:cNvPr>
            <p:cNvSpPr/>
            <p:nvPr/>
          </p:nvSpPr>
          <p:spPr>
            <a:xfrm>
              <a:off x="11718568" y="3259557"/>
              <a:ext cx="1700346" cy="424543"/>
            </a:xfrm>
            <a:prstGeom prst="rect">
              <a:avLst/>
            </a:prstGeom>
            <a:solidFill>
              <a:srgbClr val="FB5D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LINAC Upgrade</a:t>
              </a:r>
            </a:p>
          </p:txBody>
        </p:sp>
        <p:sp>
          <p:nvSpPr>
            <p:cNvPr id="57" name="Rettangolo 3">
              <a:extLst>
                <a:ext uri="{FF2B5EF4-FFF2-40B4-BE49-F238E27FC236}">
                  <a16:creationId xmlns:a16="http://schemas.microsoft.com/office/drawing/2014/main" id="{4F0491C2-0FF9-F409-5EB7-957D84125DAC}"/>
                </a:ext>
              </a:extLst>
            </p:cNvPr>
            <p:cNvSpPr/>
            <p:nvPr/>
          </p:nvSpPr>
          <p:spPr>
            <a:xfrm>
              <a:off x="7006577" y="3256489"/>
              <a:ext cx="1976719" cy="49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Beam Setup for detectors</a:t>
              </a:r>
            </a:p>
          </p:txBody>
        </p:sp>
        <p:sp>
          <p:nvSpPr>
            <p:cNvPr id="62" name="Rettangolo 58">
              <a:extLst>
                <a:ext uri="{FF2B5EF4-FFF2-40B4-BE49-F238E27FC236}">
                  <a16:creationId xmlns:a16="http://schemas.microsoft.com/office/drawing/2014/main" id="{CAF53696-93C4-C769-42A2-1816D6C0C525}"/>
                </a:ext>
              </a:extLst>
            </p:cNvPr>
            <p:cNvSpPr/>
            <p:nvPr/>
          </p:nvSpPr>
          <p:spPr>
            <a:xfrm>
              <a:off x="8975368" y="3261070"/>
              <a:ext cx="2743199" cy="4245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X17 trails secondary Beam </a:t>
              </a:r>
            </a:p>
          </p:txBody>
        </p:sp>
        <p:grpSp>
          <p:nvGrpSpPr>
            <p:cNvPr id="63" name="Gruppo 38">
              <a:extLst>
                <a:ext uri="{FF2B5EF4-FFF2-40B4-BE49-F238E27FC236}">
                  <a16:creationId xmlns:a16="http://schemas.microsoft.com/office/drawing/2014/main" id="{BDEC7E09-6E10-715E-058A-04BCB7292FEF}"/>
                </a:ext>
              </a:extLst>
            </p:cNvPr>
            <p:cNvGrpSpPr/>
            <p:nvPr/>
          </p:nvGrpSpPr>
          <p:grpSpPr>
            <a:xfrm>
              <a:off x="6994981" y="2229525"/>
              <a:ext cx="6258177" cy="1276631"/>
              <a:chOff x="6994981" y="2229525"/>
              <a:chExt cx="6258177" cy="1276631"/>
            </a:xfrm>
          </p:grpSpPr>
          <p:cxnSp>
            <p:nvCxnSpPr>
              <p:cNvPr id="66" name="Connettore 2 6">
                <a:extLst>
                  <a:ext uri="{FF2B5EF4-FFF2-40B4-BE49-F238E27FC236}">
                    <a16:creationId xmlns:a16="http://schemas.microsoft.com/office/drawing/2014/main" id="{198B1C14-3AA7-59C6-4E41-BB7DCD4E1A61}"/>
                  </a:ext>
                </a:extLst>
              </p:cNvPr>
              <p:cNvCxnSpPr>
                <a:cxnSpLocks/>
                <a:stCxn id="68" idx="3"/>
                <a:endCxn id="57" idx="1"/>
              </p:cNvCxnSpPr>
              <p:nvPr/>
            </p:nvCxnSpPr>
            <p:spPr>
              <a:xfrm flipH="1">
                <a:off x="7006577" y="2420385"/>
                <a:ext cx="846295" cy="10857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ttore 2 26">
                <a:extLst>
                  <a:ext uri="{FF2B5EF4-FFF2-40B4-BE49-F238E27FC236}">
                    <a16:creationId xmlns:a16="http://schemas.microsoft.com/office/drawing/2014/main" id="{5EA62D58-BB75-E7C4-E322-9B52AA38207E}"/>
                  </a:ext>
                </a:extLst>
              </p:cNvPr>
              <p:cNvCxnSpPr>
                <a:cxnSpLocks/>
                <a:stCxn id="70" idx="3"/>
              </p:cNvCxnSpPr>
              <p:nvPr/>
            </p:nvCxnSpPr>
            <p:spPr>
              <a:xfrm>
                <a:off x="8983296" y="2414191"/>
                <a:ext cx="0"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CasellaDiTesto 13">
                <a:extLst>
                  <a:ext uri="{FF2B5EF4-FFF2-40B4-BE49-F238E27FC236}">
                    <a16:creationId xmlns:a16="http://schemas.microsoft.com/office/drawing/2014/main" id="{6D45A89F-52FA-4488-1D38-C21BA9FBE577}"/>
                  </a:ext>
                </a:extLst>
              </p:cNvPr>
              <p:cNvSpPr txBox="1"/>
              <p:nvPr/>
            </p:nvSpPr>
            <p:spPr>
              <a:xfrm>
                <a:off x="6994981" y="2235719"/>
                <a:ext cx="857891"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11 Jul</a:t>
                </a:r>
              </a:p>
            </p:txBody>
          </p:sp>
          <p:sp>
            <p:nvSpPr>
              <p:cNvPr id="70" name="CasellaDiTesto 33">
                <a:extLst>
                  <a:ext uri="{FF2B5EF4-FFF2-40B4-BE49-F238E27FC236}">
                    <a16:creationId xmlns:a16="http://schemas.microsoft.com/office/drawing/2014/main" id="{371DAFB3-CF3E-A164-C693-FD3B9F3FD722}"/>
                  </a:ext>
                </a:extLst>
              </p:cNvPr>
              <p:cNvSpPr txBox="1"/>
              <p:nvPr/>
            </p:nvSpPr>
            <p:spPr>
              <a:xfrm>
                <a:off x="8107807" y="2229525"/>
                <a:ext cx="875489"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18 Jul</a:t>
                </a:r>
              </a:p>
            </p:txBody>
          </p:sp>
          <p:sp>
            <p:nvSpPr>
              <p:cNvPr id="71" name="CasellaDiTesto 34">
                <a:extLst>
                  <a:ext uri="{FF2B5EF4-FFF2-40B4-BE49-F238E27FC236}">
                    <a16:creationId xmlns:a16="http://schemas.microsoft.com/office/drawing/2014/main" id="{917F7329-5286-9521-531B-6F51AE1EAB4D}"/>
                  </a:ext>
                </a:extLst>
              </p:cNvPr>
              <p:cNvSpPr txBox="1"/>
              <p:nvPr/>
            </p:nvSpPr>
            <p:spPr>
              <a:xfrm>
                <a:off x="12302958" y="2235719"/>
                <a:ext cx="950200"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12 Sep</a:t>
                </a:r>
              </a:p>
            </p:txBody>
          </p:sp>
          <p:cxnSp>
            <p:nvCxnSpPr>
              <p:cNvPr id="72" name="Connettore 2 36">
                <a:extLst>
                  <a:ext uri="{FF2B5EF4-FFF2-40B4-BE49-F238E27FC236}">
                    <a16:creationId xmlns:a16="http://schemas.microsoft.com/office/drawing/2014/main" id="{ABBD72FF-85EB-5AA6-4E63-7962B66224E7}"/>
                  </a:ext>
                </a:extLst>
              </p:cNvPr>
              <p:cNvCxnSpPr>
                <a:cxnSpLocks/>
                <a:stCxn id="71" idx="3"/>
              </p:cNvCxnSpPr>
              <p:nvPr/>
            </p:nvCxnSpPr>
            <p:spPr>
              <a:xfrm>
                <a:off x="13253158" y="2420385"/>
                <a:ext cx="0"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CasellaDiTesto 34">
                <a:extLst>
                  <a:ext uri="{FF2B5EF4-FFF2-40B4-BE49-F238E27FC236}">
                    <a16:creationId xmlns:a16="http://schemas.microsoft.com/office/drawing/2014/main" id="{57B08C81-DC28-E638-3759-24AA998FE6F2}"/>
                  </a:ext>
                </a:extLst>
              </p:cNvPr>
              <p:cNvSpPr txBox="1"/>
              <p:nvPr/>
            </p:nvSpPr>
            <p:spPr>
              <a:xfrm>
                <a:off x="10701731" y="2237328"/>
                <a:ext cx="1024190"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24 Jul</a:t>
                </a:r>
              </a:p>
            </p:txBody>
          </p:sp>
          <p:cxnSp>
            <p:nvCxnSpPr>
              <p:cNvPr id="80" name="Connettore 2 36">
                <a:extLst>
                  <a:ext uri="{FF2B5EF4-FFF2-40B4-BE49-F238E27FC236}">
                    <a16:creationId xmlns:a16="http://schemas.microsoft.com/office/drawing/2014/main" id="{341FF45E-085F-08A1-293E-9A9C74DD976C}"/>
                  </a:ext>
                </a:extLst>
              </p:cNvPr>
              <p:cNvCxnSpPr>
                <a:cxnSpLocks/>
                <a:stCxn id="79" idx="3"/>
              </p:cNvCxnSpPr>
              <p:nvPr/>
            </p:nvCxnSpPr>
            <p:spPr>
              <a:xfrm>
                <a:off x="11725921" y="2421994"/>
                <a:ext cx="0"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8" name="Rettangolo 58">
              <a:extLst>
                <a:ext uri="{FF2B5EF4-FFF2-40B4-BE49-F238E27FC236}">
                  <a16:creationId xmlns:a16="http://schemas.microsoft.com/office/drawing/2014/main" id="{2EE01CEE-6D41-3F89-D813-D962584F689E}"/>
                </a:ext>
              </a:extLst>
            </p:cNvPr>
            <p:cNvSpPr/>
            <p:nvPr/>
          </p:nvSpPr>
          <p:spPr>
            <a:xfrm>
              <a:off x="15458469" y="3259557"/>
              <a:ext cx="3322185" cy="4245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X17 inj</a:t>
              </a:r>
            </a:p>
          </p:txBody>
        </p:sp>
      </p:grpSp>
      <p:sp>
        <p:nvSpPr>
          <p:cNvPr id="83" name="Callout: linea piegata 15">
            <a:extLst>
              <a:ext uri="{FF2B5EF4-FFF2-40B4-BE49-F238E27FC236}">
                <a16:creationId xmlns:a16="http://schemas.microsoft.com/office/drawing/2014/main" id="{70E69086-AE3A-2299-ADA9-B4AA8B0E20DF}"/>
              </a:ext>
            </a:extLst>
          </p:cNvPr>
          <p:cNvSpPr/>
          <p:nvPr/>
        </p:nvSpPr>
        <p:spPr>
          <a:xfrm>
            <a:off x="6852411" y="4495667"/>
            <a:ext cx="2122714" cy="1859170"/>
          </a:xfrm>
          <a:prstGeom prst="borderCallout2">
            <a:avLst>
              <a:gd name="adj1" fmla="val -352"/>
              <a:gd name="adj2" fmla="val 1255"/>
              <a:gd name="adj3" fmla="val -7968"/>
              <a:gd name="adj4" fmla="val 71730"/>
              <a:gd name="adj5" fmla="val -71741"/>
              <a:gd name="adj6" fmla="val 58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HW Preset LINAC for 300 and 400MeV</a:t>
            </a:r>
          </a:p>
          <a:p>
            <a:pPr algn="ctr"/>
            <a:r>
              <a:rPr lang="it-IT" sz="2000" dirty="0"/>
              <a:t>Beam </a:t>
            </a:r>
            <a:r>
              <a:rPr lang="en-US" sz="2000" dirty="0"/>
              <a:t>transport</a:t>
            </a:r>
            <a:r>
              <a:rPr lang="it-IT" sz="2000" dirty="0"/>
              <a:t> study in BTF</a:t>
            </a:r>
          </a:p>
          <a:p>
            <a:pPr algn="ctr"/>
            <a:endParaRPr lang="en-GB" sz="2000" dirty="0"/>
          </a:p>
        </p:txBody>
      </p:sp>
      <p:sp>
        <p:nvSpPr>
          <p:cNvPr id="84" name="Callout: linea piegata 15">
            <a:extLst>
              <a:ext uri="{FF2B5EF4-FFF2-40B4-BE49-F238E27FC236}">
                <a16:creationId xmlns:a16="http://schemas.microsoft.com/office/drawing/2014/main" id="{A208C464-5D15-1C62-8819-CA022896AF0B}"/>
              </a:ext>
            </a:extLst>
          </p:cNvPr>
          <p:cNvSpPr/>
          <p:nvPr/>
        </p:nvSpPr>
        <p:spPr>
          <a:xfrm>
            <a:off x="9453451" y="4799972"/>
            <a:ext cx="2122714" cy="1453239"/>
          </a:xfrm>
          <a:prstGeom prst="borderCallout2">
            <a:avLst>
              <a:gd name="adj1" fmla="val -352"/>
              <a:gd name="adj2" fmla="val 1255"/>
              <a:gd name="adj3" fmla="val -7968"/>
              <a:gd name="adj4" fmla="val 71730"/>
              <a:gd name="adj5" fmla="val -76329"/>
              <a:gd name="adj6" fmla="val 343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Scan</a:t>
            </a:r>
          </a:p>
          <a:p>
            <a:pPr algn="ctr"/>
            <a:r>
              <a:rPr lang="en-GB" sz="2000" dirty="0"/>
              <a:t>-&gt; 31 Beam En.</a:t>
            </a:r>
          </a:p>
          <a:p>
            <a:pPr algn="ctr"/>
            <a:r>
              <a:rPr lang="en-GB" sz="2000" dirty="0"/>
              <a:t>Foreseen other</a:t>
            </a:r>
          </a:p>
          <a:p>
            <a:pPr algn="ctr"/>
            <a:endParaRPr lang="en-GB" sz="2000" dirty="0"/>
          </a:p>
        </p:txBody>
      </p:sp>
      <p:sp>
        <p:nvSpPr>
          <p:cNvPr id="85" name="Callout: linea piegata 15">
            <a:extLst>
              <a:ext uri="{FF2B5EF4-FFF2-40B4-BE49-F238E27FC236}">
                <a16:creationId xmlns:a16="http://schemas.microsoft.com/office/drawing/2014/main" id="{468BC564-A256-94B4-A2BD-ED169E174778}"/>
              </a:ext>
            </a:extLst>
          </p:cNvPr>
          <p:cNvSpPr/>
          <p:nvPr/>
        </p:nvSpPr>
        <p:spPr>
          <a:xfrm>
            <a:off x="4515258" y="4444853"/>
            <a:ext cx="2288087" cy="1909984"/>
          </a:xfrm>
          <a:prstGeom prst="borderCallout2">
            <a:avLst>
              <a:gd name="adj1" fmla="val -352"/>
              <a:gd name="adj2" fmla="val 1255"/>
              <a:gd name="adj3" fmla="val -7968"/>
              <a:gd name="adj4" fmla="val 71730"/>
              <a:gd name="adj5" fmla="val -46806"/>
              <a:gd name="adj6" fmla="val 58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Fluids Pumps&amp;Leaks</a:t>
            </a:r>
          </a:p>
          <a:p>
            <a:pPr algn="ctr"/>
            <a:r>
              <a:rPr lang="en-GB" sz="2000" dirty="0"/>
              <a:t>Steering PS</a:t>
            </a:r>
          </a:p>
          <a:p>
            <a:pPr algn="ctr"/>
            <a:r>
              <a:rPr lang="en-GB" sz="2000" dirty="0"/>
              <a:t>Electrical</a:t>
            </a:r>
          </a:p>
          <a:p>
            <a:pPr algn="ctr"/>
            <a:r>
              <a:rPr lang="en-GB" sz="2000" dirty="0"/>
              <a:t>DAQ</a:t>
            </a:r>
          </a:p>
          <a:p>
            <a:pPr algn="ctr"/>
            <a:r>
              <a:rPr lang="en-GB" sz="2000" dirty="0"/>
              <a:t>Mods Maintenance</a:t>
            </a:r>
          </a:p>
        </p:txBody>
      </p:sp>
      <p:sp>
        <p:nvSpPr>
          <p:cNvPr id="92" name="CasellaDiTesto 34">
            <a:extLst>
              <a:ext uri="{FF2B5EF4-FFF2-40B4-BE49-F238E27FC236}">
                <a16:creationId xmlns:a16="http://schemas.microsoft.com/office/drawing/2014/main" id="{D494D6B5-DB11-2808-B7AF-02A55894D193}"/>
              </a:ext>
            </a:extLst>
          </p:cNvPr>
          <p:cNvSpPr txBox="1"/>
          <p:nvPr/>
        </p:nvSpPr>
        <p:spPr>
          <a:xfrm>
            <a:off x="7304377" y="2225227"/>
            <a:ext cx="943364"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28 Sep</a:t>
            </a:r>
          </a:p>
        </p:txBody>
      </p:sp>
      <p:sp>
        <p:nvSpPr>
          <p:cNvPr id="95" name="CasellaDiTesto 34">
            <a:extLst>
              <a:ext uri="{FF2B5EF4-FFF2-40B4-BE49-F238E27FC236}">
                <a16:creationId xmlns:a16="http://schemas.microsoft.com/office/drawing/2014/main" id="{092E3016-C629-152B-1C51-59E6C1E98EFE}"/>
              </a:ext>
            </a:extLst>
          </p:cNvPr>
          <p:cNvSpPr txBox="1"/>
          <p:nvPr/>
        </p:nvSpPr>
        <p:spPr>
          <a:xfrm>
            <a:off x="11018563" y="2242127"/>
            <a:ext cx="875928"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dirty="0"/>
              <a:t>1</a:t>
            </a:r>
            <a:r>
              <a:rPr lang="en-GB" dirty="0"/>
              <a:t>5 Dec</a:t>
            </a:r>
          </a:p>
        </p:txBody>
      </p:sp>
      <p:cxnSp>
        <p:nvCxnSpPr>
          <p:cNvPr id="96" name="Connettore 2 36">
            <a:extLst>
              <a:ext uri="{FF2B5EF4-FFF2-40B4-BE49-F238E27FC236}">
                <a16:creationId xmlns:a16="http://schemas.microsoft.com/office/drawing/2014/main" id="{EF608F8C-4DB7-F688-520F-6B890619E22F}"/>
              </a:ext>
            </a:extLst>
          </p:cNvPr>
          <p:cNvCxnSpPr>
            <a:cxnSpLocks/>
            <a:stCxn id="95" idx="3"/>
          </p:cNvCxnSpPr>
          <p:nvPr/>
        </p:nvCxnSpPr>
        <p:spPr>
          <a:xfrm>
            <a:off x="11894491" y="2426793"/>
            <a:ext cx="0" cy="1051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Callout: linea piegata 15">
            <a:extLst>
              <a:ext uri="{FF2B5EF4-FFF2-40B4-BE49-F238E27FC236}">
                <a16:creationId xmlns:a16="http://schemas.microsoft.com/office/drawing/2014/main" id="{8881EC89-300F-5933-5A34-54250A06E758}"/>
              </a:ext>
            </a:extLst>
          </p:cNvPr>
          <p:cNvSpPr/>
          <p:nvPr/>
        </p:nvSpPr>
        <p:spPr>
          <a:xfrm>
            <a:off x="2284007" y="4412866"/>
            <a:ext cx="2122714" cy="1453239"/>
          </a:xfrm>
          <a:prstGeom prst="borderCallout2">
            <a:avLst>
              <a:gd name="adj1" fmla="val -352"/>
              <a:gd name="adj2" fmla="val 1255"/>
              <a:gd name="adj3" fmla="val -7968"/>
              <a:gd name="adj4" fmla="val 71730"/>
              <a:gd name="adj5" fmla="val -71741"/>
              <a:gd name="adj6" fmla="val 58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Secondary Beam</a:t>
            </a:r>
          </a:p>
          <a:p>
            <a:pPr algn="ctr"/>
            <a:r>
              <a:rPr lang="it-IT" sz="2000" dirty="0"/>
              <a:t>Linac e+</a:t>
            </a:r>
            <a:endParaRPr lang="en-GB" sz="2000" dirty="0"/>
          </a:p>
        </p:txBody>
      </p:sp>
      <p:sp>
        <p:nvSpPr>
          <p:cNvPr id="6" name="Rettangolo 58">
            <a:extLst>
              <a:ext uri="{FF2B5EF4-FFF2-40B4-BE49-F238E27FC236}">
                <a16:creationId xmlns:a16="http://schemas.microsoft.com/office/drawing/2014/main" id="{18B7638E-45AE-8162-C7D3-FFB4991035A7}"/>
              </a:ext>
            </a:extLst>
          </p:cNvPr>
          <p:cNvSpPr/>
          <p:nvPr/>
        </p:nvSpPr>
        <p:spPr>
          <a:xfrm>
            <a:off x="7619425" y="3087525"/>
            <a:ext cx="963803" cy="781424"/>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X17 Beam Trials</a:t>
            </a:r>
          </a:p>
        </p:txBody>
      </p:sp>
      <p:sp>
        <p:nvSpPr>
          <p:cNvPr id="89" name="CasellaDiTesto 34">
            <a:extLst>
              <a:ext uri="{FF2B5EF4-FFF2-40B4-BE49-F238E27FC236}">
                <a16:creationId xmlns:a16="http://schemas.microsoft.com/office/drawing/2014/main" id="{03D5A2E9-4AF1-C9BD-DB3A-CE831178CC4A}"/>
              </a:ext>
            </a:extLst>
          </p:cNvPr>
          <p:cNvSpPr txBox="1"/>
          <p:nvPr/>
        </p:nvSpPr>
        <p:spPr>
          <a:xfrm>
            <a:off x="8583231" y="2247477"/>
            <a:ext cx="827962" cy="369332"/>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10 Oct</a:t>
            </a:r>
          </a:p>
        </p:txBody>
      </p:sp>
      <p:cxnSp>
        <p:nvCxnSpPr>
          <p:cNvPr id="90" name="Connettore 2 36">
            <a:extLst>
              <a:ext uri="{FF2B5EF4-FFF2-40B4-BE49-F238E27FC236}">
                <a16:creationId xmlns:a16="http://schemas.microsoft.com/office/drawing/2014/main" id="{D601D34B-9E1C-85C3-867E-831FB44362DB}"/>
              </a:ext>
            </a:extLst>
          </p:cNvPr>
          <p:cNvCxnSpPr>
            <a:cxnSpLocks/>
            <a:stCxn id="89" idx="1"/>
            <a:endCxn id="78" idx="1"/>
          </p:cNvCxnSpPr>
          <p:nvPr/>
        </p:nvCxnSpPr>
        <p:spPr>
          <a:xfrm flipH="1">
            <a:off x="8583230" y="2432143"/>
            <a:ext cx="1" cy="10396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ttore 2 36">
            <a:extLst>
              <a:ext uri="{FF2B5EF4-FFF2-40B4-BE49-F238E27FC236}">
                <a16:creationId xmlns:a16="http://schemas.microsoft.com/office/drawing/2014/main" id="{580CBCB4-089B-EE7E-8F64-3F10C66C5605}"/>
              </a:ext>
            </a:extLst>
          </p:cNvPr>
          <p:cNvCxnSpPr>
            <a:cxnSpLocks/>
            <a:endCxn id="6" idx="1"/>
          </p:cNvCxnSpPr>
          <p:nvPr/>
        </p:nvCxnSpPr>
        <p:spPr>
          <a:xfrm flipH="1">
            <a:off x="7619425" y="2517734"/>
            <a:ext cx="22165" cy="9605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DC2B621C-454F-4BBC-9A91-4B9930993A26}"/>
              </a:ext>
            </a:extLst>
          </p:cNvPr>
          <p:cNvSpPr>
            <a:spLocks noGrp="1"/>
          </p:cNvSpPr>
          <p:nvPr>
            <p:ph type="dt" sz="half" idx="10"/>
          </p:nvPr>
        </p:nvSpPr>
        <p:spPr/>
        <p:txBody>
          <a:bodyPr/>
          <a:lstStyle/>
          <a:p>
            <a:r>
              <a:rPr lang="en-GB" dirty="0"/>
              <a:t>14/11/2022</a:t>
            </a:r>
          </a:p>
        </p:txBody>
      </p:sp>
      <p:sp>
        <p:nvSpPr>
          <p:cNvPr id="16" name="Footer Placeholder 15">
            <a:extLst>
              <a:ext uri="{FF2B5EF4-FFF2-40B4-BE49-F238E27FC236}">
                <a16:creationId xmlns:a16="http://schemas.microsoft.com/office/drawing/2014/main" id="{02788FBD-1A30-06D5-97C8-D090E3420155}"/>
              </a:ext>
            </a:extLst>
          </p:cNvPr>
          <p:cNvSpPr>
            <a:spLocks noGrp="1"/>
          </p:cNvSpPr>
          <p:nvPr>
            <p:ph type="ftr" sz="quarter" idx="11"/>
          </p:nvPr>
        </p:nvSpPr>
        <p:spPr/>
        <p:txBody>
          <a:bodyPr/>
          <a:lstStyle/>
          <a:p>
            <a:r>
              <a:rPr lang="en-GB" dirty="0"/>
              <a:t>LNF - SC 64</a:t>
            </a:r>
          </a:p>
        </p:txBody>
      </p:sp>
      <p:sp>
        <p:nvSpPr>
          <p:cNvPr id="17" name="Slide Number Placeholder 16">
            <a:extLst>
              <a:ext uri="{FF2B5EF4-FFF2-40B4-BE49-F238E27FC236}">
                <a16:creationId xmlns:a16="http://schemas.microsoft.com/office/drawing/2014/main" id="{C563D10C-27D9-3742-531F-AA5EAEA08B51}"/>
              </a:ext>
            </a:extLst>
          </p:cNvPr>
          <p:cNvSpPr>
            <a:spLocks noGrp="1"/>
          </p:cNvSpPr>
          <p:nvPr>
            <p:ph type="sldNum" sz="quarter" idx="12"/>
          </p:nvPr>
        </p:nvSpPr>
        <p:spPr/>
        <p:txBody>
          <a:bodyPr/>
          <a:lstStyle/>
          <a:p>
            <a:fld id="{DEB40CE7-BA5A-4BF4-ABDF-EB80D9C1FA7B}" type="slidenum">
              <a:rPr lang="en-GB" smtClean="0"/>
              <a:t>26</a:t>
            </a:fld>
            <a:endParaRPr lang="en-GB" dirty="0"/>
          </a:p>
        </p:txBody>
      </p:sp>
    </p:spTree>
    <p:extLst>
      <p:ext uri="{BB962C8B-B14F-4D97-AF65-F5344CB8AC3E}">
        <p14:creationId xmlns:p14="http://schemas.microsoft.com/office/powerpoint/2010/main" val="1874960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D430F-C639-8309-695B-00EFD31083C9}"/>
              </a:ext>
            </a:extLst>
          </p:cNvPr>
          <p:cNvPicPr>
            <a:picLocks noChangeAspect="1"/>
          </p:cNvPicPr>
          <p:nvPr/>
        </p:nvPicPr>
        <p:blipFill>
          <a:blip r:embed="rId2"/>
          <a:stretch>
            <a:fillRect/>
          </a:stretch>
        </p:blipFill>
        <p:spPr>
          <a:xfrm>
            <a:off x="1264226" y="0"/>
            <a:ext cx="9663545" cy="6858000"/>
          </a:xfrm>
          <a:prstGeom prst="rect">
            <a:avLst/>
          </a:prstGeom>
        </p:spPr>
      </p:pic>
      <p:sp>
        <p:nvSpPr>
          <p:cNvPr id="4" name="TextBox 3">
            <a:extLst>
              <a:ext uri="{FF2B5EF4-FFF2-40B4-BE49-F238E27FC236}">
                <a16:creationId xmlns:a16="http://schemas.microsoft.com/office/drawing/2014/main" id="{2205AB9D-42E0-2A71-60AE-97629C43C13E}"/>
              </a:ext>
            </a:extLst>
          </p:cNvPr>
          <p:cNvSpPr txBox="1"/>
          <p:nvPr/>
        </p:nvSpPr>
        <p:spPr>
          <a:xfrm>
            <a:off x="4384976" y="5565227"/>
            <a:ext cx="1104181" cy="369332"/>
          </a:xfrm>
          <a:prstGeom prst="rect">
            <a:avLst/>
          </a:prstGeom>
          <a:solidFill>
            <a:srgbClr val="FFC000">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SLTB002</a:t>
            </a:r>
            <a:endParaRPr lang="en-GB" dirty="0">
              <a:solidFill>
                <a:schemeClr val="tx1"/>
              </a:solidFill>
            </a:endParaRPr>
          </a:p>
        </p:txBody>
      </p:sp>
      <p:sp>
        <p:nvSpPr>
          <p:cNvPr id="5" name="TextBox 4">
            <a:extLst>
              <a:ext uri="{FF2B5EF4-FFF2-40B4-BE49-F238E27FC236}">
                <a16:creationId xmlns:a16="http://schemas.microsoft.com/office/drawing/2014/main" id="{F2661EFC-5032-8C55-2269-53A0E2944274}"/>
              </a:ext>
            </a:extLst>
          </p:cNvPr>
          <p:cNvSpPr txBox="1"/>
          <p:nvPr/>
        </p:nvSpPr>
        <p:spPr>
          <a:xfrm>
            <a:off x="6711349" y="5357004"/>
            <a:ext cx="1104181" cy="369332"/>
          </a:xfrm>
          <a:prstGeom prst="rect">
            <a:avLst/>
          </a:prstGeom>
          <a:solidFill>
            <a:srgbClr val="FFC000">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SLTB004</a:t>
            </a:r>
            <a:endParaRPr lang="en-GB" dirty="0">
              <a:solidFill>
                <a:schemeClr val="tx1"/>
              </a:solidFill>
            </a:endParaRPr>
          </a:p>
        </p:txBody>
      </p:sp>
      <p:sp>
        <p:nvSpPr>
          <p:cNvPr id="6" name="TextBox 5">
            <a:extLst>
              <a:ext uri="{FF2B5EF4-FFF2-40B4-BE49-F238E27FC236}">
                <a16:creationId xmlns:a16="http://schemas.microsoft.com/office/drawing/2014/main" id="{93DACAA1-FE43-B346-EDA1-4D604B20E2E1}"/>
              </a:ext>
            </a:extLst>
          </p:cNvPr>
          <p:cNvSpPr txBox="1"/>
          <p:nvPr/>
        </p:nvSpPr>
        <p:spPr>
          <a:xfrm>
            <a:off x="9100866" y="3059668"/>
            <a:ext cx="1104181" cy="369332"/>
          </a:xfrm>
          <a:prstGeom prst="rect">
            <a:avLst/>
          </a:prstGeom>
          <a:solidFill>
            <a:srgbClr val="FFC000">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SLTB005</a:t>
            </a:r>
            <a:endParaRPr lang="en-GB" dirty="0">
              <a:solidFill>
                <a:schemeClr val="tx1"/>
              </a:solidFill>
            </a:endParaRPr>
          </a:p>
        </p:txBody>
      </p:sp>
      <p:sp>
        <p:nvSpPr>
          <p:cNvPr id="8" name="TextBox 7">
            <a:extLst>
              <a:ext uri="{FF2B5EF4-FFF2-40B4-BE49-F238E27FC236}">
                <a16:creationId xmlns:a16="http://schemas.microsoft.com/office/drawing/2014/main" id="{CBDF398B-D0C7-A9CC-99EB-27B09B3291CC}"/>
              </a:ext>
            </a:extLst>
          </p:cNvPr>
          <p:cNvSpPr txBox="1"/>
          <p:nvPr/>
        </p:nvSpPr>
        <p:spPr>
          <a:xfrm>
            <a:off x="8156273" y="1926324"/>
            <a:ext cx="1104181" cy="369332"/>
          </a:xfrm>
          <a:prstGeom prst="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solidFill>
                  <a:schemeClr val="tx1"/>
                </a:solidFill>
              </a:rPr>
              <a:t>TARGET</a:t>
            </a:r>
            <a:endParaRPr lang="en-GB" dirty="0">
              <a:solidFill>
                <a:schemeClr val="tx1"/>
              </a:solidFill>
            </a:endParaRPr>
          </a:p>
        </p:txBody>
      </p:sp>
      <p:sp>
        <p:nvSpPr>
          <p:cNvPr id="9" name="TextBox 8">
            <a:extLst>
              <a:ext uri="{FF2B5EF4-FFF2-40B4-BE49-F238E27FC236}">
                <a16:creationId xmlns:a16="http://schemas.microsoft.com/office/drawing/2014/main" id="{EA2488A0-0F4B-A882-48AE-C29553D43206}"/>
              </a:ext>
            </a:extLst>
          </p:cNvPr>
          <p:cNvSpPr txBox="1"/>
          <p:nvPr/>
        </p:nvSpPr>
        <p:spPr>
          <a:xfrm>
            <a:off x="9376911" y="2438566"/>
            <a:ext cx="1311217" cy="369332"/>
          </a:xfrm>
          <a:prstGeom prst="rect">
            <a:avLst/>
          </a:prstGeom>
          <a:gradFill flip="none" rotWithShape="1">
            <a:gsLst>
              <a:gs pos="0">
                <a:srgbClr val="FB5D05">
                  <a:tint val="66000"/>
                  <a:satMod val="160000"/>
                </a:srgbClr>
              </a:gs>
              <a:gs pos="50000">
                <a:srgbClr val="FB5D05">
                  <a:tint val="44500"/>
                  <a:satMod val="160000"/>
                </a:srgbClr>
              </a:gs>
              <a:gs pos="100000">
                <a:srgbClr val="FB5D05">
                  <a:tint val="23500"/>
                  <a:satMod val="160000"/>
                </a:srgbClr>
              </a:gs>
            </a:gsLst>
            <a:path path="circle">
              <a:fillToRect l="100000" b="100000"/>
            </a:path>
            <a:tileRect t="-100000" r="-100000"/>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DHSTB002</a:t>
            </a:r>
            <a:endParaRPr lang="en-GB" dirty="0">
              <a:solidFill>
                <a:schemeClr val="tx1"/>
              </a:solidFill>
            </a:endParaRPr>
          </a:p>
        </p:txBody>
      </p:sp>
      <p:sp>
        <p:nvSpPr>
          <p:cNvPr id="10" name="TextBox 9">
            <a:extLst>
              <a:ext uri="{FF2B5EF4-FFF2-40B4-BE49-F238E27FC236}">
                <a16:creationId xmlns:a16="http://schemas.microsoft.com/office/drawing/2014/main" id="{1D75877E-512D-BAA6-8CF4-CDB4E814F782}"/>
              </a:ext>
            </a:extLst>
          </p:cNvPr>
          <p:cNvSpPr txBox="1"/>
          <p:nvPr/>
        </p:nvSpPr>
        <p:spPr>
          <a:xfrm>
            <a:off x="5800759" y="6060859"/>
            <a:ext cx="1311217" cy="369332"/>
          </a:xfrm>
          <a:prstGeom prst="rect">
            <a:avLst/>
          </a:prstGeom>
          <a:gradFill flip="none" rotWithShape="1">
            <a:gsLst>
              <a:gs pos="0">
                <a:srgbClr val="FB5D05">
                  <a:tint val="66000"/>
                  <a:satMod val="160000"/>
                </a:srgbClr>
              </a:gs>
              <a:gs pos="50000">
                <a:srgbClr val="FB5D05">
                  <a:tint val="44500"/>
                  <a:satMod val="160000"/>
                </a:srgbClr>
              </a:gs>
              <a:gs pos="100000">
                <a:srgbClr val="FB5D05">
                  <a:tint val="23500"/>
                  <a:satMod val="160000"/>
                </a:srgbClr>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DHSTB001</a:t>
            </a:r>
            <a:endParaRPr lang="en-GB" dirty="0">
              <a:solidFill>
                <a:schemeClr val="tx1"/>
              </a:solidFill>
            </a:endParaRPr>
          </a:p>
        </p:txBody>
      </p:sp>
      <p:sp>
        <p:nvSpPr>
          <p:cNvPr id="11" name="TextBox 10">
            <a:extLst>
              <a:ext uri="{FF2B5EF4-FFF2-40B4-BE49-F238E27FC236}">
                <a16:creationId xmlns:a16="http://schemas.microsoft.com/office/drawing/2014/main" id="{D12082AA-E257-3A60-9049-8619E4FE9F77}"/>
              </a:ext>
            </a:extLst>
          </p:cNvPr>
          <p:cNvSpPr txBox="1"/>
          <p:nvPr/>
        </p:nvSpPr>
        <p:spPr>
          <a:xfrm>
            <a:off x="1984965" y="5695518"/>
            <a:ext cx="1311217" cy="369332"/>
          </a:xfrm>
          <a:prstGeom prst="rect">
            <a:avLst/>
          </a:prstGeom>
          <a:solidFill>
            <a:srgbClr val="FB5D05">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solidFill>
                  <a:schemeClr val="tx1"/>
                </a:solidFill>
              </a:rPr>
              <a:t>DHRTB101</a:t>
            </a:r>
            <a:endParaRPr lang="en-GB" dirty="0">
              <a:solidFill>
                <a:schemeClr val="tx1"/>
              </a:solidFill>
            </a:endParaRPr>
          </a:p>
        </p:txBody>
      </p:sp>
      <p:sp>
        <p:nvSpPr>
          <p:cNvPr id="12" name="TextBox 11">
            <a:extLst>
              <a:ext uri="{FF2B5EF4-FFF2-40B4-BE49-F238E27FC236}">
                <a16:creationId xmlns:a16="http://schemas.microsoft.com/office/drawing/2014/main" id="{A5752199-5BDB-B4EF-91D2-B233B1FD45DE}"/>
              </a:ext>
            </a:extLst>
          </p:cNvPr>
          <p:cNvSpPr txBox="1"/>
          <p:nvPr/>
        </p:nvSpPr>
        <p:spPr>
          <a:xfrm>
            <a:off x="8626413" y="221625"/>
            <a:ext cx="1406106" cy="1015663"/>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6000" dirty="0"/>
              <a:t>X17</a:t>
            </a:r>
            <a:endParaRPr lang="en-GB" sz="6000" dirty="0"/>
          </a:p>
        </p:txBody>
      </p:sp>
      <p:sp>
        <p:nvSpPr>
          <p:cNvPr id="2" name="TextBox 1">
            <a:extLst>
              <a:ext uri="{FF2B5EF4-FFF2-40B4-BE49-F238E27FC236}">
                <a16:creationId xmlns:a16="http://schemas.microsoft.com/office/drawing/2014/main" id="{C7107F8C-1547-43C5-E7CF-300FF45C62EA}"/>
              </a:ext>
            </a:extLst>
          </p:cNvPr>
          <p:cNvSpPr txBox="1"/>
          <p:nvPr/>
        </p:nvSpPr>
        <p:spPr>
          <a:xfrm>
            <a:off x="413991" y="5983915"/>
            <a:ext cx="141268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800" dirty="0"/>
              <a:t>LINAC</a:t>
            </a:r>
            <a:endParaRPr lang="en-GB" sz="2800" dirty="0"/>
          </a:p>
        </p:txBody>
      </p:sp>
      <p:sp>
        <p:nvSpPr>
          <p:cNvPr id="7" name="TextBox 6">
            <a:extLst>
              <a:ext uri="{FF2B5EF4-FFF2-40B4-BE49-F238E27FC236}">
                <a16:creationId xmlns:a16="http://schemas.microsoft.com/office/drawing/2014/main" id="{D329340C-F815-A096-701E-406D9B1DE269}"/>
              </a:ext>
            </a:extLst>
          </p:cNvPr>
          <p:cNvSpPr txBox="1"/>
          <p:nvPr/>
        </p:nvSpPr>
        <p:spPr>
          <a:xfrm>
            <a:off x="253625" y="1139599"/>
            <a:ext cx="7585151"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dirty="0"/>
              <a:t>Main differences from PADME RUN2 due to BTF2 Line implemented in BTFEH1:</a:t>
            </a:r>
          </a:p>
          <a:p>
            <a:pPr marL="285750" indent="-285750">
              <a:buFont typeface="Arial" panose="020B0604020202020204" pitchFamily="34" charset="0"/>
              <a:buChar char="•"/>
            </a:pPr>
            <a:r>
              <a:rPr lang="en-GB" dirty="0"/>
              <a:t>DHPTB102 pipe -&gt; check stay clear</a:t>
            </a:r>
          </a:p>
          <a:p>
            <a:pPr marL="285750" indent="-285750">
              <a:buFont typeface="Arial" panose="020B0604020202020204" pitchFamily="34" charset="0"/>
              <a:buChar char="•"/>
            </a:pPr>
            <a:r>
              <a:rPr lang="en-GB" dirty="0"/>
              <a:t>SLTB005 -&gt; used to remove halo, no induced one</a:t>
            </a:r>
          </a:p>
          <a:p>
            <a:pPr marL="285750" indent="-285750">
              <a:buFont typeface="Arial" panose="020B0604020202020204" pitchFamily="34" charset="0"/>
              <a:buChar char="•"/>
            </a:pPr>
            <a:r>
              <a:rPr lang="en-GB" dirty="0"/>
              <a:t>Positron beam request:</a:t>
            </a:r>
          </a:p>
          <a:p>
            <a:pPr marL="742950" lvl="1" indent="-285750">
              <a:buFont typeface="Arial" panose="020B0604020202020204" pitchFamily="34" charset="0"/>
              <a:buChar char="•"/>
            </a:pPr>
            <a:r>
              <a:rPr lang="en-GB" dirty="0"/>
              <a:t>Lower Pulse Length 320ns-&gt; at least 100ns -&gt; 250ns </a:t>
            </a:r>
            <a:r>
              <a:rPr lang="en-GB" dirty="0">
                <a:highlight>
                  <a:srgbClr val="FFFF00"/>
                </a:highlight>
              </a:rPr>
              <a:t>reached</a:t>
            </a:r>
          </a:p>
          <a:p>
            <a:pPr marL="742950" lvl="1" indent="-285750">
              <a:buFont typeface="Arial" panose="020B0604020202020204" pitchFamily="34" charset="0"/>
              <a:buChar char="•"/>
            </a:pPr>
            <a:r>
              <a:rPr lang="en-GB" dirty="0"/>
              <a:t>Lower Pulse Charge 30kPoT -&gt; less than 5kPoT -&gt; 2.5 kPot </a:t>
            </a:r>
            <a:r>
              <a:rPr lang="en-GB" dirty="0">
                <a:highlight>
                  <a:srgbClr val="FFFF00"/>
                </a:highlight>
              </a:rPr>
              <a:t>delivered</a:t>
            </a:r>
          </a:p>
          <a:p>
            <a:pPr marL="742950" lvl="1" indent="-285750">
              <a:buFont typeface="Arial" panose="020B0604020202020204" pitchFamily="34" charset="0"/>
              <a:buChar char="•"/>
            </a:pPr>
            <a:r>
              <a:rPr lang="en-GB" dirty="0"/>
              <a:t>Pulse selection: from fixed energy (430MeV) -&gt; </a:t>
            </a:r>
          </a:p>
          <a:p>
            <a:pPr marL="1200150" lvl="2" indent="-285750">
              <a:buFont typeface="Arial" panose="020B0604020202020204" pitchFamily="34" charset="0"/>
              <a:buChar char="•"/>
            </a:pPr>
            <a:r>
              <a:rPr lang="en-GB" dirty="0"/>
              <a:t>Energy scan from [295-260] MeV </a:t>
            </a:r>
            <a:r>
              <a:rPr lang="en-GB" dirty="0">
                <a:highlight>
                  <a:srgbClr val="FFFF00"/>
                </a:highlight>
              </a:rPr>
              <a:t>reached</a:t>
            </a:r>
          </a:p>
          <a:p>
            <a:pPr marL="1200150" lvl="2" indent="-285750">
              <a:buFont typeface="Arial" panose="020B0604020202020204" pitchFamily="34" charset="0"/>
              <a:buChar char="•"/>
            </a:pPr>
            <a:r>
              <a:rPr lang="en-GB" dirty="0"/>
              <a:t>Energy scan out of resonances in U(&lt;220MeV) -&gt; around 200MeV </a:t>
            </a:r>
            <a:r>
              <a:rPr lang="en-GB" dirty="0">
                <a:highlight>
                  <a:srgbClr val="FFFF00"/>
                </a:highlight>
              </a:rPr>
              <a:t>on going</a:t>
            </a:r>
          </a:p>
          <a:p>
            <a:pPr marL="1200150" lvl="2" indent="-285750">
              <a:buFont typeface="Arial" panose="020B0604020202020204" pitchFamily="34" charset="0"/>
              <a:buChar char="•"/>
            </a:pPr>
            <a:r>
              <a:rPr lang="en-GB" dirty="0"/>
              <a:t>Energy scan out of resonances in U(&gt;320MeV) -&gt; around 400MeV feasible </a:t>
            </a:r>
            <a:r>
              <a:rPr lang="en-GB" dirty="0">
                <a:highlight>
                  <a:srgbClr val="FFFF00"/>
                </a:highlight>
              </a:rPr>
              <a:t>in next weeks</a:t>
            </a:r>
          </a:p>
        </p:txBody>
      </p:sp>
      <p:sp>
        <p:nvSpPr>
          <p:cNvPr id="14" name="TextBox 13">
            <a:extLst>
              <a:ext uri="{FF2B5EF4-FFF2-40B4-BE49-F238E27FC236}">
                <a16:creationId xmlns:a16="http://schemas.microsoft.com/office/drawing/2014/main" id="{32AF6A33-8B06-3A1E-B066-52ACF811B5A0}"/>
              </a:ext>
            </a:extLst>
          </p:cNvPr>
          <p:cNvSpPr txBox="1"/>
          <p:nvPr/>
        </p:nvSpPr>
        <p:spPr>
          <a:xfrm>
            <a:off x="8341739" y="3862978"/>
            <a:ext cx="1311217" cy="369332"/>
          </a:xfrm>
          <a:prstGeom prst="rect">
            <a:avLst/>
          </a:prstGeom>
          <a:gradFill flip="none" rotWithShape="1">
            <a:gsLst>
              <a:gs pos="0">
                <a:srgbClr val="FB5D05">
                  <a:tint val="66000"/>
                  <a:satMod val="160000"/>
                </a:srgbClr>
              </a:gs>
              <a:gs pos="50000">
                <a:srgbClr val="FB5D05">
                  <a:tint val="44500"/>
                  <a:satMod val="160000"/>
                </a:srgbClr>
              </a:gs>
              <a:gs pos="100000">
                <a:srgbClr val="FB5D05">
                  <a:tint val="23500"/>
                  <a:satMod val="160000"/>
                </a:srgbClr>
              </a:gs>
            </a:gsLst>
            <a:path path="circle">
              <a:fillToRect l="100000" b="100000"/>
            </a:path>
            <a:tileRect t="-100000" r="-100000"/>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DHPTB102</a:t>
            </a:r>
            <a:endParaRPr lang="en-GB" dirty="0">
              <a:solidFill>
                <a:schemeClr val="tx1"/>
              </a:solidFill>
            </a:endParaRPr>
          </a:p>
        </p:txBody>
      </p:sp>
      <p:pic>
        <p:nvPicPr>
          <p:cNvPr id="29" name="Picture 28" descr="Diagram, engineering drawing&#10;&#10;Description automatically generated">
            <a:extLst>
              <a:ext uri="{FF2B5EF4-FFF2-40B4-BE49-F238E27FC236}">
                <a16:creationId xmlns:a16="http://schemas.microsoft.com/office/drawing/2014/main" id="{7D14CD4D-F707-2A3A-0AC0-E4EC279DDB3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182837" y="4287876"/>
            <a:ext cx="2169816" cy="1992734"/>
          </a:xfrm>
          <a:prstGeom prst="rect">
            <a:avLst/>
          </a:prstGeom>
          <a:ln w="38100"/>
        </p:spPr>
        <p:style>
          <a:lnRef idx="2">
            <a:schemeClr val="dk1"/>
          </a:lnRef>
          <a:fillRef idx="1">
            <a:schemeClr val="lt1"/>
          </a:fillRef>
          <a:effectRef idx="0">
            <a:schemeClr val="dk1"/>
          </a:effectRef>
          <a:fontRef idx="minor">
            <a:schemeClr val="dk1"/>
          </a:fontRef>
        </p:style>
      </p:pic>
      <p:sp>
        <p:nvSpPr>
          <p:cNvPr id="30" name="TextBox 29">
            <a:extLst>
              <a:ext uri="{FF2B5EF4-FFF2-40B4-BE49-F238E27FC236}">
                <a16:creationId xmlns:a16="http://schemas.microsoft.com/office/drawing/2014/main" id="{1A5292A3-410D-2109-01D2-58173059F2FE}"/>
              </a:ext>
            </a:extLst>
          </p:cNvPr>
          <p:cNvSpPr txBox="1"/>
          <p:nvPr/>
        </p:nvSpPr>
        <p:spPr>
          <a:xfrm>
            <a:off x="9946547" y="1162312"/>
            <a:ext cx="1311218" cy="120032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3600" dirty="0"/>
              <a:t>BTF</a:t>
            </a:r>
          </a:p>
          <a:p>
            <a:pPr algn="ctr"/>
            <a:r>
              <a:rPr lang="it-IT" sz="3600" dirty="0"/>
              <a:t>DIAG</a:t>
            </a:r>
            <a:endParaRPr lang="en-GB" sz="3600" dirty="0"/>
          </a:p>
        </p:txBody>
      </p:sp>
      <p:grpSp>
        <p:nvGrpSpPr>
          <p:cNvPr id="31" name="Gruppo 62">
            <a:extLst>
              <a:ext uri="{FF2B5EF4-FFF2-40B4-BE49-F238E27FC236}">
                <a16:creationId xmlns:a16="http://schemas.microsoft.com/office/drawing/2014/main" id="{78552350-2333-14D2-3423-678CB6F0241D}"/>
              </a:ext>
            </a:extLst>
          </p:cNvPr>
          <p:cNvGrpSpPr/>
          <p:nvPr/>
        </p:nvGrpSpPr>
        <p:grpSpPr>
          <a:xfrm>
            <a:off x="4" y="0"/>
            <a:ext cx="5427715" cy="947451"/>
            <a:chOff x="0" y="3099"/>
            <a:chExt cx="3014999" cy="947451"/>
          </a:xfrm>
        </p:grpSpPr>
        <p:sp>
          <p:nvSpPr>
            <p:cNvPr id="32" name="Titolo 1">
              <a:extLst>
                <a:ext uri="{FF2B5EF4-FFF2-40B4-BE49-F238E27FC236}">
                  <a16:creationId xmlns:a16="http://schemas.microsoft.com/office/drawing/2014/main" id="{FB49379B-3028-8673-05F4-691E057C0669}"/>
                </a:ext>
              </a:extLst>
            </p:cNvPr>
            <p:cNvSpPr txBox="1">
              <a:spLocks/>
            </p:cNvSpPr>
            <p:nvPr/>
          </p:nvSpPr>
          <p:spPr>
            <a:xfrm>
              <a:off x="0" y="3099"/>
              <a:ext cx="3014999"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X17 vs PADME RUN</a:t>
              </a:r>
            </a:p>
          </p:txBody>
        </p:sp>
        <p:pic>
          <p:nvPicPr>
            <p:cNvPr id="33" name="Picture 2" descr="http://www.lnf.infn.it/logo/logo_infn_lnf_2_esteso_white.png">
              <a:extLst>
                <a:ext uri="{FF2B5EF4-FFF2-40B4-BE49-F238E27FC236}">
                  <a16:creationId xmlns:a16="http://schemas.microsoft.com/office/drawing/2014/main" id="{239B77DF-195A-45AA-A790-9EA4CB52515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Date Placeholder 12">
            <a:extLst>
              <a:ext uri="{FF2B5EF4-FFF2-40B4-BE49-F238E27FC236}">
                <a16:creationId xmlns:a16="http://schemas.microsoft.com/office/drawing/2014/main" id="{FDF22F08-B5C1-DCF6-3FED-C0E2BE6C2BA8}"/>
              </a:ext>
            </a:extLst>
          </p:cNvPr>
          <p:cNvSpPr>
            <a:spLocks noGrp="1"/>
          </p:cNvSpPr>
          <p:nvPr>
            <p:ph type="dt" sz="half" idx="10"/>
          </p:nvPr>
        </p:nvSpPr>
        <p:spPr>
          <a:xfrm>
            <a:off x="838197" y="6485745"/>
            <a:ext cx="2743200" cy="365125"/>
          </a:xfrm>
        </p:spPr>
        <p:txBody>
          <a:bodyPr/>
          <a:lstStyle/>
          <a:p>
            <a:r>
              <a:rPr lang="en-GB" dirty="0"/>
              <a:t>14/11/2022</a:t>
            </a:r>
          </a:p>
        </p:txBody>
      </p:sp>
      <p:sp>
        <p:nvSpPr>
          <p:cNvPr id="15" name="Footer Placeholder 14">
            <a:extLst>
              <a:ext uri="{FF2B5EF4-FFF2-40B4-BE49-F238E27FC236}">
                <a16:creationId xmlns:a16="http://schemas.microsoft.com/office/drawing/2014/main" id="{E8BB8504-D0C0-A429-F546-69C3AA3F373B}"/>
              </a:ext>
            </a:extLst>
          </p:cNvPr>
          <p:cNvSpPr>
            <a:spLocks noGrp="1"/>
          </p:cNvSpPr>
          <p:nvPr>
            <p:ph type="ftr" sz="quarter" idx="11"/>
          </p:nvPr>
        </p:nvSpPr>
        <p:spPr>
          <a:xfrm>
            <a:off x="4282786" y="6461533"/>
            <a:ext cx="4114800" cy="365125"/>
          </a:xfrm>
        </p:spPr>
        <p:txBody>
          <a:bodyPr/>
          <a:lstStyle/>
          <a:p>
            <a:r>
              <a:rPr lang="en-GB" dirty="0"/>
              <a:t>LNF - SC 64</a:t>
            </a:r>
          </a:p>
        </p:txBody>
      </p:sp>
      <p:sp>
        <p:nvSpPr>
          <p:cNvPr id="16" name="Slide Number Placeholder 15">
            <a:extLst>
              <a:ext uri="{FF2B5EF4-FFF2-40B4-BE49-F238E27FC236}">
                <a16:creationId xmlns:a16="http://schemas.microsoft.com/office/drawing/2014/main" id="{FC80FA95-BAF1-5330-2213-B9ABFC99A26D}"/>
              </a:ext>
            </a:extLst>
          </p:cNvPr>
          <p:cNvSpPr>
            <a:spLocks noGrp="1"/>
          </p:cNvSpPr>
          <p:nvPr>
            <p:ph type="sldNum" sz="quarter" idx="12"/>
          </p:nvPr>
        </p:nvSpPr>
        <p:spPr/>
        <p:txBody>
          <a:bodyPr/>
          <a:lstStyle/>
          <a:p>
            <a:fld id="{DEB40CE7-BA5A-4BF4-ABDF-EB80D9C1FA7B}" type="slidenum">
              <a:rPr lang="en-GB" smtClean="0"/>
              <a:t>27</a:t>
            </a:fld>
            <a:endParaRPr lang="en-GB" dirty="0"/>
          </a:p>
        </p:txBody>
      </p:sp>
      <p:pic>
        <p:nvPicPr>
          <p:cNvPr id="17" name="Immagine 5">
            <a:extLst>
              <a:ext uri="{FF2B5EF4-FFF2-40B4-BE49-F238E27FC236}">
                <a16:creationId xmlns:a16="http://schemas.microsoft.com/office/drawing/2014/main" id="{1C4F05DE-8DF2-995A-444A-6C78331089C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1243853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2">
            <a:extLst>
              <a:ext uri="{FF2B5EF4-FFF2-40B4-BE49-F238E27FC236}">
                <a16:creationId xmlns:a16="http://schemas.microsoft.com/office/drawing/2014/main" id="{A1D8DF83-DE14-4DFD-AAD9-738476D7B943}"/>
              </a:ext>
            </a:extLst>
          </p:cNvPr>
          <p:cNvGrpSpPr/>
          <p:nvPr/>
        </p:nvGrpSpPr>
        <p:grpSpPr>
          <a:xfrm>
            <a:off x="0" y="3099"/>
            <a:ext cx="4310743" cy="947451"/>
            <a:chOff x="0" y="3099"/>
            <a:chExt cx="4310743" cy="947451"/>
          </a:xfrm>
        </p:grpSpPr>
        <p:sp>
          <p:nvSpPr>
            <p:cNvPr id="8" name="Titolo 1">
              <a:extLst>
                <a:ext uri="{FF2B5EF4-FFF2-40B4-BE49-F238E27FC236}">
                  <a16:creationId xmlns:a16="http://schemas.microsoft.com/office/drawing/2014/main" id="{6E8AC34E-E54C-4AF5-A8F5-FA035187692D}"/>
                </a:ext>
              </a:extLst>
            </p:cNvPr>
            <p:cNvSpPr txBox="1">
              <a:spLocks/>
            </p:cNvSpPr>
            <p:nvPr/>
          </p:nvSpPr>
          <p:spPr>
            <a:xfrm>
              <a:off x="0" y="3099"/>
              <a:ext cx="43107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LINAC BEAM</a:t>
              </a:r>
              <a:endParaRPr lang="en-GB" sz="3200" dirty="0">
                <a:latin typeface="Stencil" panose="040409050D0802020404" pitchFamily="82" charset="0"/>
                <a:cs typeface="Ayuthaya" pitchFamily="2" charset="-34"/>
              </a:endParaRPr>
            </a:p>
          </p:txBody>
        </p:sp>
        <p:pic>
          <p:nvPicPr>
            <p:cNvPr id="9" name="Picture 2" descr="http://www.lnf.infn.it/logo/logo_infn_lnf_2_esteso_white.png">
              <a:extLst>
                <a:ext uri="{FF2B5EF4-FFF2-40B4-BE49-F238E27FC236}">
                  <a16:creationId xmlns:a16="http://schemas.microsoft.com/office/drawing/2014/main" id="{657D36F0-A613-47F8-8A00-FC12FA068F8C}"/>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60FECF3-B427-4B3D-80B7-A4DB22AFF598}"/>
              </a:ext>
            </a:extLst>
          </p:cNvPr>
          <p:cNvSpPr txBox="1"/>
          <p:nvPr/>
        </p:nvSpPr>
        <p:spPr>
          <a:xfrm>
            <a:off x="185544" y="1500838"/>
            <a:ext cx="11231664" cy="5078313"/>
          </a:xfrm>
          <a:prstGeom prst="rect">
            <a:avLst/>
          </a:prstGeom>
          <a:noFill/>
        </p:spPr>
        <p:txBody>
          <a:bodyPr wrap="none" lIns="91440" tIns="45720" rIns="91440" bIns="45720" rtlCol="0" anchor="t">
            <a:spAutoFit/>
          </a:bodyPr>
          <a:lstStyle/>
          <a:p>
            <a:r>
              <a:rPr lang="en-US" b="1" dirty="0"/>
              <a:t>AGAIN HUGE improvements in respect  PADME RUN2 2020 primary</a:t>
            </a:r>
          </a:p>
          <a:p>
            <a:endParaRPr lang="en-US" dirty="0"/>
          </a:p>
          <a:p>
            <a:pPr marL="285750" indent="-285750">
              <a:buFont typeface="Arial" panose="020B0604020202020204" pitchFamily="34" charset="0"/>
              <a:buChar char="•"/>
            </a:pPr>
            <a:r>
              <a:rPr lang="en-US" b="1" dirty="0"/>
              <a:t>Lower GUN emitted current</a:t>
            </a:r>
          </a:p>
          <a:p>
            <a:pPr marL="742950" lvl="1" indent="-285750">
              <a:buFont typeface="Arial" panose="020B0604020202020204" pitchFamily="34" charset="0"/>
              <a:buChar char="•"/>
            </a:pPr>
            <a:r>
              <a:rPr lang="en-US" dirty="0"/>
              <a:t>Under the dynamic range for the most LINAC diagnostic, after positron converter (BCM, BPM, ICT)</a:t>
            </a:r>
          </a:p>
          <a:p>
            <a:pPr marL="742950" lvl="1" indent="-285750">
              <a:buFont typeface="Arial" panose="020B0604020202020204" pitchFamily="34" charset="0"/>
              <a:buChar char="•"/>
            </a:pPr>
            <a:r>
              <a:rPr lang="en-US" dirty="0"/>
              <a:t>Setup done at lower current without attenuator since shorter pulse requested from experiment</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Very good </a:t>
            </a:r>
            <a:r>
              <a:rPr lang="en-US" dirty="0"/>
              <a:t>background in BTF1 experimental hall and  X17 (now less than 180nS/h)</a:t>
            </a:r>
          </a:p>
          <a:p>
            <a:pPr marL="742950" lvl="1" indent="-285750">
              <a:buFont typeface="Arial" panose="020B0604020202020204" pitchFamily="34" charset="0"/>
              <a:buChar char="•"/>
            </a:pPr>
            <a:r>
              <a:rPr lang="en-US" dirty="0">
                <a:solidFill>
                  <a:schemeClr val="bg1"/>
                </a:solidFill>
                <a:highlight>
                  <a:srgbClr val="FF0000"/>
                </a:highlight>
              </a:rPr>
              <a:t>Even with a reduced</a:t>
            </a:r>
            <a:r>
              <a:rPr lang="en-US" dirty="0"/>
              <a:t> stay-clear factor in BTFEH1 pipes, due to BTF2 (DHPTB102) installation</a:t>
            </a:r>
          </a:p>
          <a:p>
            <a:pPr marL="1200150" lvl="2" indent="-285750">
              <a:buFont typeface="Arial" panose="020B0604020202020204" pitchFamily="34" charset="0"/>
              <a:buChar char="•"/>
            </a:pPr>
            <a:r>
              <a:rPr lang="en-US" dirty="0"/>
              <a:t>By beam steering defined gap (2mm/3A on vertical correctors) </a:t>
            </a:r>
          </a:p>
          <a:p>
            <a:pPr marL="1200150" lvl="2" indent="-285750">
              <a:buFont typeface="Arial" panose="020B0604020202020204" pitchFamily="34" charset="0"/>
              <a:buChar char="•"/>
            </a:pPr>
            <a:r>
              <a:rPr lang="en-US" dirty="0"/>
              <a:t>But </a:t>
            </a:r>
            <a:r>
              <a:rPr lang="en-US" dirty="0">
                <a:highlight>
                  <a:srgbClr val="FFFF00"/>
                </a:highlight>
              </a:rPr>
              <a:t>harder constraint </a:t>
            </a:r>
            <a:r>
              <a:rPr lang="en-US" dirty="0"/>
              <a:t>on beam passage and stability</a:t>
            </a:r>
          </a:p>
          <a:p>
            <a:pPr marL="1200150" lvl="2" indent="-285750">
              <a:buFont typeface="Arial" panose="020B0604020202020204" pitchFamily="34" charset="0"/>
              <a:buChar char="•"/>
            </a:pPr>
            <a:r>
              <a:rPr lang="en-US" dirty="0"/>
              <a:t>X17 staff happy for this</a:t>
            </a:r>
          </a:p>
          <a:p>
            <a:pPr lvl="2"/>
            <a:endParaRPr lang="en-US" dirty="0"/>
          </a:p>
          <a:p>
            <a:pPr marL="285750" indent="-285750">
              <a:buFont typeface="Arial" panose="020B0604020202020204" pitchFamily="34" charset="0"/>
              <a:buChar char="•"/>
            </a:pPr>
            <a:r>
              <a:rPr lang="en-US" b="1" dirty="0"/>
              <a:t>Low beam loading </a:t>
            </a:r>
            <a:r>
              <a:rPr lang="en-US" dirty="0"/>
              <a:t>=&gt; Final beam energy spread around 0,5% (before BTF line selection) at 400MeV trails</a:t>
            </a:r>
          </a:p>
          <a:p>
            <a:pPr marL="742950" lvl="1" indent="-285750">
              <a:buFont typeface="Arial" panose="020B0604020202020204" pitchFamily="34" charset="0"/>
              <a:buChar char="•"/>
            </a:pPr>
            <a:r>
              <a:rPr lang="en-US" dirty="0"/>
              <a:t>Different energy populations with different bunch length and charge</a:t>
            </a:r>
          </a:p>
          <a:p>
            <a:pPr lvl="2"/>
            <a:endParaRPr lang="en-US" dirty="0"/>
          </a:p>
          <a:p>
            <a:pPr marL="285750" indent="-285750">
              <a:buFont typeface="Arial" panose="020B0604020202020204" pitchFamily="34" charset="0"/>
              <a:buChar char="•"/>
            </a:pPr>
            <a:r>
              <a:rPr lang="en-US" dirty="0"/>
              <a:t>Beam pulse length and charge at Diamond Target with harder constraint in respect of initially asked by experiment:</a:t>
            </a:r>
            <a:endParaRPr lang="en-US" b="1" dirty="0"/>
          </a:p>
          <a:p>
            <a:pPr marL="742950" lvl="1" indent="-285750">
              <a:buFont typeface="Arial" panose="020B0604020202020204" pitchFamily="34" charset="0"/>
              <a:buChar char="•"/>
            </a:pPr>
            <a:r>
              <a:rPr lang="en-US" b="1" dirty="0"/>
              <a:t>LINAC pulse extended from 100-&gt;200ns </a:t>
            </a:r>
            <a:r>
              <a:rPr lang="en-US" dirty="0"/>
              <a:t>=&gt; improved in respect of what experiment requested</a:t>
            </a:r>
          </a:p>
          <a:p>
            <a:pPr marL="285750" indent="-285750">
              <a:buFont typeface="Arial" panose="020B0604020202020204" pitchFamily="34" charset="0"/>
              <a:buChar char="•"/>
            </a:pPr>
            <a:endParaRPr lang="it-IT" dirty="0"/>
          </a:p>
        </p:txBody>
      </p:sp>
      <p:sp>
        <p:nvSpPr>
          <p:cNvPr id="35" name="Rectangle 34">
            <a:extLst>
              <a:ext uri="{FF2B5EF4-FFF2-40B4-BE49-F238E27FC236}">
                <a16:creationId xmlns:a16="http://schemas.microsoft.com/office/drawing/2014/main" id="{8350F6D0-397E-4EE9-92F5-C701C7580915}"/>
              </a:ext>
            </a:extLst>
          </p:cNvPr>
          <p:cNvSpPr/>
          <p:nvPr/>
        </p:nvSpPr>
        <p:spPr>
          <a:xfrm>
            <a:off x="6714020" y="211886"/>
            <a:ext cx="5292436"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b="1" dirty="0"/>
              <a:t>Very low charged primary positron beam</a:t>
            </a:r>
          </a:p>
          <a:p>
            <a:r>
              <a:rPr lang="en-US" dirty="0"/>
              <a:t>X17  received different beams type</a:t>
            </a:r>
          </a:p>
          <a:p>
            <a:pPr marL="285750" indent="-285750">
              <a:buFont typeface="Arial" panose="020B0604020202020204" pitchFamily="34" charset="0"/>
              <a:buChar char="•"/>
            </a:pPr>
            <a:r>
              <a:rPr lang="en-US" dirty="0"/>
              <a:t>Bunch length up to 250ns</a:t>
            </a:r>
          </a:p>
          <a:p>
            <a:pPr marL="285750" indent="-285750">
              <a:buFont typeface="Arial" panose="020B0604020202020204" pitchFamily="34" charset="0"/>
              <a:buChar char="•"/>
            </a:pPr>
            <a:r>
              <a:rPr lang="en-US" dirty="0"/>
              <a:t>Lower beam charge 2.5kPoTs</a:t>
            </a:r>
          </a:p>
          <a:p>
            <a:pPr marL="285750" indent="-285750">
              <a:buFont typeface="Arial" panose="020B0604020202020204" pitchFamily="34" charset="0"/>
              <a:buChar char="•"/>
            </a:pPr>
            <a:r>
              <a:rPr lang="en-US" dirty="0"/>
              <a:t>Improvements in beam stability and background</a:t>
            </a:r>
          </a:p>
        </p:txBody>
      </p:sp>
      <p:sp>
        <p:nvSpPr>
          <p:cNvPr id="4" name="Date Placeholder 3">
            <a:extLst>
              <a:ext uri="{FF2B5EF4-FFF2-40B4-BE49-F238E27FC236}">
                <a16:creationId xmlns:a16="http://schemas.microsoft.com/office/drawing/2014/main" id="{45A2C809-942F-2790-6865-F35E282CD543}"/>
              </a:ext>
            </a:extLst>
          </p:cNvPr>
          <p:cNvSpPr>
            <a:spLocks noGrp="1"/>
          </p:cNvSpPr>
          <p:nvPr>
            <p:ph type="dt" sz="half" idx="10"/>
          </p:nvPr>
        </p:nvSpPr>
        <p:spPr/>
        <p:txBody>
          <a:bodyPr/>
          <a:lstStyle/>
          <a:p>
            <a:r>
              <a:rPr lang="en-GB" dirty="0"/>
              <a:t>14/11/2022</a:t>
            </a:r>
          </a:p>
        </p:txBody>
      </p:sp>
      <p:sp>
        <p:nvSpPr>
          <p:cNvPr id="5" name="Footer Placeholder 4">
            <a:extLst>
              <a:ext uri="{FF2B5EF4-FFF2-40B4-BE49-F238E27FC236}">
                <a16:creationId xmlns:a16="http://schemas.microsoft.com/office/drawing/2014/main" id="{89BA4A66-74B4-651C-9EDF-34EC8E6FB51F}"/>
              </a:ext>
            </a:extLst>
          </p:cNvPr>
          <p:cNvSpPr>
            <a:spLocks noGrp="1"/>
          </p:cNvSpPr>
          <p:nvPr>
            <p:ph type="ftr" sz="quarter" idx="11"/>
          </p:nvPr>
        </p:nvSpPr>
        <p:spPr/>
        <p:txBody>
          <a:bodyPr/>
          <a:lstStyle/>
          <a:p>
            <a:r>
              <a:rPr lang="en-GB" dirty="0"/>
              <a:t>LNF - SC 64</a:t>
            </a:r>
          </a:p>
        </p:txBody>
      </p:sp>
      <p:sp>
        <p:nvSpPr>
          <p:cNvPr id="6" name="Slide Number Placeholder 5">
            <a:extLst>
              <a:ext uri="{FF2B5EF4-FFF2-40B4-BE49-F238E27FC236}">
                <a16:creationId xmlns:a16="http://schemas.microsoft.com/office/drawing/2014/main" id="{D04110A0-9251-9D87-4B1F-F82557B410BC}"/>
              </a:ext>
            </a:extLst>
          </p:cNvPr>
          <p:cNvSpPr>
            <a:spLocks noGrp="1"/>
          </p:cNvSpPr>
          <p:nvPr>
            <p:ph type="sldNum" sz="quarter" idx="12"/>
          </p:nvPr>
        </p:nvSpPr>
        <p:spPr/>
        <p:txBody>
          <a:bodyPr/>
          <a:lstStyle/>
          <a:p>
            <a:fld id="{DEB40CE7-BA5A-4BF4-ABDF-EB80D9C1FA7B}" type="slidenum">
              <a:rPr lang="en-GB" smtClean="0"/>
              <a:t>28</a:t>
            </a:fld>
            <a:endParaRPr lang="en-GB" dirty="0"/>
          </a:p>
        </p:txBody>
      </p:sp>
    </p:spTree>
    <p:extLst>
      <p:ext uri="{BB962C8B-B14F-4D97-AF65-F5344CB8AC3E}">
        <p14:creationId xmlns:p14="http://schemas.microsoft.com/office/powerpoint/2010/main" val="1833013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F5F050-B2E9-41E0-8552-4632A39F0489}"/>
              </a:ext>
            </a:extLst>
          </p:cNvPr>
          <p:cNvGrpSpPr/>
          <p:nvPr/>
        </p:nvGrpSpPr>
        <p:grpSpPr>
          <a:xfrm>
            <a:off x="395982" y="3746501"/>
            <a:ext cx="11400035" cy="2194220"/>
            <a:chOff x="604644" y="4121368"/>
            <a:chExt cx="11400035" cy="2194220"/>
          </a:xfrm>
        </p:grpSpPr>
        <p:grpSp>
          <p:nvGrpSpPr>
            <p:cNvPr id="8" name="Group 7">
              <a:extLst>
                <a:ext uri="{FF2B5EF4-FFF2-40B4-BE49-F238E27FC236}">
                  <a16:creationId xmlns:a16="http://schemas.microsoft.com/office/drawing/2014/main" id="{D1247A16-9C17-4F09-9B8D-29BA46B75ACE}"/>
                </a:ext>
              </a:extLst>
            </p:cNvPr>
            <p:cNvGrpSpPr/>
            <p:nvPr/>
          </p:nvGrpSpPr>
          <p:grpSpPr>
            <a:xfrm>
              <a:off x="604644" y="4121368"/>
              <a:ext cx="8534400" cy="2194220"/>
              <a:chOff x="381000" y="-841274"/>
              <a:chExt cx="8534400" cy="5604744"/>
            </a:xfrm>
          </p:grpSpPr>
          <p:sp>
            <p:nvSpPr>
              <p:cNvPr id="12" name="Rettangolo 3">
                <a:extLst>
                  <a:ext uri="{FF2B5EF4-FFF2-40B4-BE49-F238E27FC236}">
                    <a16:creationId xmlns:a16="http://schemas.microsoft.com/office/drawing/2014/main" id="{4283A606-C6C5-4DD0-B96D-06FC87B259CB}"/>
                  </a:ext>
                </a:extLst>
              </p:cNvPr>
              <p:cNvSpPr/>
              <p:nvPr/>
            </p:nvSpPr>
            <p:spPr>
              <a:xfrm>
                <a:off x="1224501" y="2384114"/>
                <a:ext cx="3983783" cy="1478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4">
                <a:extLst>
                  <a:ext uri="{FF2B5EF4-FFF2-40B4-BE49-F238E27FC236}">
                    <a16:creationId xmlns:a16="http://schemas.microsoft.com/office/drawing/2014/main" id="{8F44A43C-0249-4A59-AD8D-672B9AE152DA}"/>
                  </a:ext>
                </a:extLst>
              </p:cNvPr>
              <p:cNvSpPr/>
              <p:nvPr/>
            </p:nvSpPr>
            <p:spPr>
              <a:xfrm>
                <a:off x="914400" y="2822669"/>
                <a:ext cx="7391400"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5">
                <a:extLst>
                  <a:ext uri="{FF2B5EF4-FFF2-40B4-BE49-F238E27FC236}">
                    <a16:creationId xmlns:a16="http://schemas.microsoft.com/office/drawing/2014/main" id="{3228501C-951F-4523-AD33-3EDDBD9CA9E9}"/>
                  </a:ext>
                </a:extLst>
              </p:cNvPr>
              <p:cNvSpPr/>
              <p:nvPr/>
            </p:nvSpPr>
            <p:spPr>
              <a:xfrm>
                <a:off x="1466157" y="2721302"/>
                <a:ext cx="1815141" cy="8514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5" name="Connettore 2 10">
                <a:extLst>
                  <a:ext uri="{FF2B5EF4-FFF2-40B4-BE49-F238E27FC236}">
                    <a16:creationId xmlns:a16="http://schemas.microsoft.com/office/drawing/2014/main" id="{00535E9E-A340-4E9E-B0B8-7D186D2A690F}"/>
                  </a:ext>
                </a:extLst>
              </p:cNvPr>
              <p:cNvCxnSpPr/>
              <p:nvPr/>
            </p:nvCxnSpPr>
            <p:spPr>
              <a:xfrm>
                <a:off x="990600" y="1581011"/>
                <a:ext cx="7315200" cy="0"/>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sp>
            <p:nvSpPr>
              <p:cNvPr id="16" name="CasellaDiTesto 12">
                <a:extLst>
                  <a:ext uri="{FF2B5EF4-FFF2-40B4-BE49-F238E27FC236}">
                    <a16:creationId xmlns:a16="http://schemas.microsoft.com/office/drawing/2014/main" id="{EE656A2C-18F2-491A-8FD0-BA3832F36AC5}"/>
                  </a:ext>
                </a:extLst>
              </p:cNvPr>
              <p:cNvSpPr txBox="1"/>
              <p:nvPr/>
            </p:nvSpPr>
            <p:spPr>
              <a:xfrm>
                <a:off x="3474289" y="855312"/>
                <a:ext cx="2667000" cy="94339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dirty="0"/>
                  <a:t>Beam length 250ns</a:t>
                </a:r>
                <a:endParaRPr lang="it-IT" dirty="0"/>
              </a:p>
            </p:txBody>
          </p:sp>
          <p:cxnSp>
            <p:nvCxnSpPr>
              <p:cNvPr id="17" name="Connettore 1 13">
                <a:extLst>
                  <a:ext uri="{FF2B5EF4-FFF2-40B4-BE49-F238E27FC236}">
                    <a16:creationId xmlns:a16="http://schemas.microsoft.com/office/drawing/2014/main" id="{363F1DCB-EC66-4DDA-84F8-7551FF89D007}"/>
                  </a:ext>
                </a:extLst>
              </p:cNvPr>
              <p:cNvCxnSpPr/>
              <p:nvPr/>
            </p:nvCxnSpPr>
            <p:spPr>
              <a:xfrm>
                <a:off x="381000" y="457200"/>
                <a:ext cx="85344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Connettore 1 14">
                <a:extLst>
                  <a:ext uri="{FF2B5EF4-FFF2-40B4-BE49-F238E27FC236}">
                    <a16:creationId xmlns:a16="http://schemas.microsoft.com/office/drawing/2014/main" id="{22251391-0503-4E4A-B927-80A4F95C755D}"/>
                  </a:ext>
                </a:extLst>
              </p:cNvPr>
              <p:cNvCxnSpPr/>
              <p:nvPr/>
            </p:nvCxnSpPr>
            <p:spPr>
              <a:xfrm>
                <a:off x="381000" y="4763470"/>
                <a:ext cx="85344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3" name="CasellaDiTesto 12">
                <a:extLst>
                  <a:ext uri="{FF2B5EF4-FFF2-40B4-BE49-F238E27FC236}">
                    <a16:creationId xmlns:a16="http://schemas.microsoft.com/office/drawing/2014/main" id="{A9B74DE4-DEAB-42C5-A8C1-929B39DBC245}"/>
                  </a:ext>
                </a:extLst>
              </p:cNvPr>
              <p:cNvSpPr txBox="1"/>
              <p:nvPr/>
            </p:nvSpPr>
            <p:spPr>
              <a:xfrm>
                <a:off x="381000" y="-395180"/>
                <a:ext cx="1296905" cy="943393"/>
              </a:xfrm>
              <a:prstGeom prst="rect">
                <a:avLst/>
              </a:prstGeom>
              <a:solidFill>
                <a:schemeClr val="accent1">
                  <a:lumMod val="75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dirty="0"/>
                  <a:t>Beam pipe</a:t>
                </a:r>
                <a:endParaRPr lang="it-IT" dirty="0"/>
              </a:p>
            </p:txBody>
          </p:sp>
          <p:sp>
            <p:nvSpPr>
              <p:cNvPr id="38" name="CasellaDiTesto 12">
                <a:extLst>
                  <a:ext uri="{FF2B5EF4-FFF2-40B4-BE49-F238E27FC236}">
                    <a16:creationId xmlns:a16="http://schemas.microsoft.com/office/drawing/2014/main" id="{BC2B4DF7-099B-48B1-AD4A-7BCF46DABB39}"/>
                  </a:ext>
                </a:extLst>
              </p:cNvPr>
              <p:cNvSpPr txBox="1"/>
              <p:nvPr/>
            </p:nvSpPr>
            <p:spPr>
              <a:xfrm>
                <a:off x="3033072" y="-841274"/>
                <a:ext cx="4137693" cy="943393"/>
              </a:xfrm>
              <a:prstGeom prst="rect">
                <a:avLst/>
              </a:prstGeom>
              <a:solidFill>
                <a:schemeClr val="tx1"/>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dirty="0"/>
                  <a:t>Naive model of LINAC 250ns beam pulse</a:t>
                </a:r>
                <a:endParaRPr lang="it-IT" dirty="0"/>
              </a:p>
            </p:txBody>
          </p:sp>
        </p:grpSp>
        <p:sp>
          <p:nvSpPr>
            <p:cNvPr id="9" name="Rettangolo 5">
              <a:extLst>
                <a:ext uri="{FF2B5EF4-FFF2-40B4-BE49-F238E27FC236}">
                  <a16:creationId xmlns:a16="http://schemas.microsoft.com/office/drawing/2014/main" id="{DE2C3696-F2E2-41BB-8D8D-04C9ABF144B7}"/>
                </a:ext>
              </a:extLst>
            </p:cNvPr>
            <p:cNvSpPr/>
            <p:nvPr/>
          </p:nvSpPr>
          <p:spPr>
            <a:xfrm>
              <a:off x="9337679" y="4800803"/>
              <a:ext cx="2667000" cy="33886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+20MeV, 80ns, 10x </a:t>
              </a:r>
              <a:r>
                <a:rPr lang="it-IT" dirty="0" err="1"/>
                <a:t>charge</a:t>
              </a:r>
              <a:endParaRPr lang="it-IT" dirty="0"/>
            </a:p>
          </p:txBody>
        </p:sp>
        <p:sp>
          <p:nvSpPr>
            <p:cNvPr id="10" name="Rettangolo 5">
              <a:extLst>
                <a:ext uri="{FF2B5EF4-FFF2-40B4-BE49-F238E27FC236}">
                  <a16:creationId xmlns:a16="http://schemas.microsoft.com/office/drawing/2014/main" id="{8BD9D5C3-9497-4D54-8F74-5A9A08A7ACA0}"/>
                </a:ext>
              </a:extLst>
            </p:cNvPr>
            <p:cNvSpPr/>
            <p:nvPr/>
          </p:nvSpPr>
          <p:spPr>
            <a:xfrm>
              <a:off x="9337679" y="5184757"/>
              <a:ext cx="2667000" cy="47481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Beam </a:t>
              </a:r>
              <a:r>
                <a:rPr lang="it-IT" err="1"/>
                <a:t>energy</a:t>
              </a:r>
              <a:r>
                <a:rPr lang="it-IT"/>
                <a:t> </a:t>
              </a:r>
              <a:r>
                <a:rPr lang="it-IT" err="1"/>
                <a:t>centroid</a:t>
              </a:r>
              <a:r>
                <a:rPr lang="it-IT"/>
                <a:t>, 150ns, 2x </a:t>
              </a:r>
              <a:r>
                <a:rPr lang="it-IT" err="1"/>
                <a:t>charge</a:t>
              </a:r>
              <a:endParaRPr lang="it-IT"/>
            </a:p>
          </p:txBody>
        </p:sp>
        <p:sp>
          <p:nvSpPr>
            <p:cNvPr id="11" name="Rettangolo 5">
              <a:extLst>
                <a:ext uri="{FF2B5EF4-FFF2-40B4-BE49-F238E27FC236}">
                  <a16:creationId xmlns:a16="http://schemas.microsoft.com/office/drawing/2014/main" id="{4FE325AB-1188-42F2-A0A0-110C852D8EF1}"/>
                </a:ext>
              </a:extLst>
            </p:cNvPr>
            <p:cNvSpPr/>
            <p:nvPr/>
          </p:nvSpPr>
          <p:spPr>
            <a:xfrm>
              <a:off x="9337679" y="5690558"/>
              <a:ext cx="2667000" cy="5853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-20MeV, 250ns, 1x </a:t>
              </a:r>
              <a:r>
                <a:rPr lang="it-IT" err="1"/>
                <a:t>charge</a:t>
              </a:r>
              <a:endParaRPr lang="it-IT"/>
            </a:p>
            <a:p>
              <a:pPr algn="ctr"/>
              <a:r>
                <a:rPr lang="it-IT" err="1"/>
                <a:t>Good</a:t>
              </a:r>
              <a:r>
                <a:rPr lang="it-IT"/>
                <a:t> for PADME</a:t>
              </a:r>
            </a:p>
          </p:txBody>
        </p:sp>
      </p:grpSp>
      <p:grpSp>
        <p:nvGrpSpPr>
          <p:cNvPr id="20" name="Gruppo 62">
            <a:extLst>
              <a:ext uri="{FF2B5EF4-FFF2-40B4-BE49-F238E27FC236}">
                <a16:creationId xmlns:a16="http://schemas.microsoft.com/office/drawing/2014/main" id="{72A5FF89-B1F9-42E7-B237-2161F4904EE0}"/>
              </a:ext>
            </a:extLst>
          </p:cNvPr>
          <p:cNvGrpSpPr/>
          <p:nvPr/>
        </p:nvGrpSpPr>
        <p:grpSpPr>
          <a:xfrm>
            <a:off x="2" y="3099"/>
            <a:ext cx="5223264" cy="947451"/>
            <a:chOff x="1" y="3099"/>
            <a:chExt cx="2916329" cy="947451"/>
          </a:xfrm>
        </p:grpSpPr>
        <p:sp>
          <p:nvSpPr>
            <p:cNvPr id="21" name="Titolo 1">
              <a:extLst>
                <a:ext uri="{FF2B5EF4-FFF2-40B4-BE49-F238E27FC236}">
                  <a16:creationId xmlns:a16="http://schemas.microsoft.com/office/drawing/2014/main" id="{5F0D78FC-BCD4-414D-91EF-1354C30485FB}"/>
                </a:ext>
              </a:extLst>
            </p:cNvPr>
            <p:cNvSpPr txBox="1">
              <a:spLocks/>
            </p:cNvSpPr>
            <p:nvPr/>
          </p:nvSpPr>
          <p:spPr>
            <a:xfrm>
              <a:off x="1" y="3099"/>
              <a:ext cx="2916329"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a:latin typeface="Stencil" panose="040409050D0802020404" pitchFamily="82" charset="0"/>
                  <a:cs typeface="Ayuthaya" pitchFamily="2" charset="-34"/>
                </a:rPr>
                <a:t>X17 LINAC BEAM</a:t>
              </a:r>
              <a:endParaRPr lang="en-GB" sz="3200">
                <a:latin typeface="Stencil" panose="040409050D0802020404" pitchFamily="82" charset="0"/>
                <a:cs typeface="Ayuthaya" pitchFamily="2" charset="-34"/>
              </a:endParaRPr>
            </a:p>
          </p:txBody>
        </p:sp>
        <p:pic>
          <p:nvPicPr>
            <p:cNvPr id="22" name="Picture 2" descr="http://www.lnf.infn.it/logo/logo_infn_lnf_2_esteso_white.png">
              <a:extLst>
                <a:ext uri="{FF2B5EF4-FFF2-40B4-BE49-F238E27FC236}">
                  <a16:creationId xmlns:a16="http://schemas.microsoft.com/office/drawing/2014/main" id="{61C042EF-81B1-4C6E-9835-947FCB68255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635168"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6B0BED39-C8F4-EAF3-0DAD-70428AA144AF}"/>
              </a:ext>
            </a:extLst>
          </p:cNvPr>
          <p:cNvSpPr txBox="1"/>
          <p:nvPr/>
        </p:nvSpPr>
        <p:spPr>
          <a:xfrm>
            <a:off x="395982" y="1041665"/>
            <a:ext cx="11122918" cy="2585323"/>
          </a:xfrm>
          <a:prstGeom prst="rect">
            <a:avLst/>
          </a:prstGeom>
          <a:noFill/>
        </p:spPr>
        <p:txBody>
          <a:bodyPr wrap="square" rtlCol="0">
            <a:spAutoFit/>
          </a:bodyPr>
          <a:lstStyle/>
          <a:p>
            <a:r>
              <a:rPr lang="en-US" dirty="0"/>
              <a:t>After July trials with secondary positron beam, X17 team preferred to move vs primary positron beam, enhancing final beam spread and top current(max multiplicity was up to 3000 secondary  PoT at 400MeV).</a:t>
            </a:r>
          </a:p>
          <a:p>
            <a:endParaRPr lang="en-US" dirty="0"/>
          </a:p>
          <a:p>
            <a:r>
              <a:rPr lang="en-US" dirty="0"/>
              <a:t>For X17 run:</a:t>
            </a:r>
          </a:p>
          <a:p>
            <a:pPr marL="285750" indent="-285750">
              <a:buFont typeface="Arial" panose="020B0604020202020204" pitchFamily="34" charset="0"/>
              <a:buChar char="•"/>
            </a:pPr>
            <a:r>
              <a:rPr lang="en-US" dirty="0"/>
              <a:t>LINAC pulses 50 shots/s</a:t>
            </a:r>
          </a:p>
          <a:p>
            <a:pPr marL="285750" indent="-285750">
              <a:buFont typeface="Arial" panose="020B0604020202020204" pitchFamily="34" charset="0"/>
              <a:buChar char="•"/>
            </a:pPr>
            <a:r>
              <a:rPr lang="en-US" dirty="0"/>
              <a:t>Primary positrons</a:t>
            </a:r>
          </a:p>
          <a:p>
            <a:pPr marL="285750" indent="-285750">
              <a:buFont typeface="Arial" panose="020B0604020202020204" pitchFamily="34" charset="0"/>
              <a:buChar char="•"/>
            </a:pPr>
            <a:r>
              <a:rPr lang="en-US" dirty="0"/>
              <a:t>250ns pulse for all the energy involved (400MeV and continuously 300MeV down to 200MeV)</a:t>
            </a:r>
          </a:p>
          <a:p>
            <a:pPr marL="285750" indent="-285750">
              <a:buFont typeface="Arial" panose="020B0604020202020204" pitchFamily="34" charset="0"/>
              <a:buChar char="•"/>
            </a:pPr>
            <a:r>
              <a:rPr lang="en-US" dirty="0"/>
              <a:t>Lower current on target</a:t>
            </a:r>
          </a:p>
          <a:p>
            <a:pPr marL="285750" indent="-285750">
              <a:buFont typeface="Arial" panose="020B0604020202020204" pitchFamily="34" charset="0"/>
              <a:buChar char="•"/>
            </a:pPr>
            <a:endParaRPr lang="en-US" dirty="0"/>
          </a:p>
        </p:txBody>
      </p:sp>
      <p:sp>
        <p:nvSpPr>
          <p:cNvPr id="2" name="Date Placeholder 1">
            <a:extLst>
              <a:ext uri="{FF2B5EF4-FFF2-40B4-BE49-F238E27FC236}">
                <a16:creationId xmlns:a16="http://schemas.microsoft.com/office/drawing/2014/main" id="{C64137C5-9D9F-DA62-2826-C63944C9EB64}"/>
              </a:ext>
            </a:extLst>
          </p:cNvPr>
          <p:cNvSpPr>
            <a:spLocks noGrp="1"/>
          </p:cNvSpPr>
          <p:nvPr>
            <p:ph type="dt" sz="half" idx="10"/>
          </p:nvPr>
        </p:nvSpPr>
        <p:spPr/>
        <p:txBody>
          <a:bodyPr/>
          <a:lstStyle/>
          <a:p>
            <a:r>
              <a:rPr lang="en-GB" dirty="0"/>
              <a:t>14/11/2022</a:t>
            </a:r>
          </a:p>
        </p:txBody>
      </p:sp>
      <p:sp>
        <p:nvSpPr>
          <p:cNvPr id="3" name="Footer Placeholder 2">
            <a:extLst>
              <a:ext uri="{FF2B5EF4-FFF2-40B4-BE49-F238E27FC236}">
                <a16:creationId xmlns:a16="http://schemas.microsoft.com/office/drawing/2014/main" id="{99877FFA-99C0-CEBB-A4C9-4B41F8D968AC}"/>
              </a:ext>
            </a:extLst>
          </p:cNvPr>
          <p:cNvSpPr>
            <a:spLocks noGrp="1"/>
          </p:cNvSpPr>
          <p:nvPr>
            <p:ph type="ftr" sz="quarter" idx="11"/>
          </p:nvPr>
        </p:nvSpPr>
        <p:spPr/>
        <p:txBody>
          <a:bodyPr/>
          <a:lstStyle/>
          <a:p>
            <a:r>
              <a:rPr lang="en-GB" dirty="0"/>
              <a:t>LNF - SC 64</a:t>
            </a:r>
          </a:p>
        </p:txBody>
      </p:sp>
      <p:sp>
        <p:nvSpPr>
          <p:cNvPr id="5" name="Slide Number Placeholder 4">
            <a:extLst>
              <a:ext uri="{FF2B5EF4-FFF2-40B4-BE49-F238E27FC236}">
                <a16:creationId xmlns:a16="http://schemas.microsoft.com/office/drawing/2014/main" id="{4B52950E-B65B-F314-FC38-92CD481D176F}"/>
              </a:ext>
            </a:extLst>
          </p:cNvPr>
          <p:cNvSpPr>
            <a:spLocks noGrp="1"/>
          </p:cNvSpPr>
          <p:nvPr>
            <p:ph type="sldNum" sz="quarter" idx="12"/>
          </p:nvPr>
        </p:nvSpPr>
        <p:spPr/>
        <p:txBody>
          <a:bodyPr/>
          <a:lstStyle/>
          <a:p>
            <a:fld id="{DEB40CE7-BA5A-4BF4-ABDF-EB80D9C1FA7B}" type="slidenum">
              <a:rPr lang="en-GB" smtClean="0"/>
              <a:t>29</a:t>
            </a:fld>
            <a:endParaRPr lang="en-GB" dirty="0"/>
          </a:p>
        </p:txBody>
      </p:sp>
      <p:pic>
        <p:nvPicPr>
          <p:cNvPr id="6" name="Immagine 5">
            <a:extLst>
              <a:ext uri="{FF2B5EF4-FFF2-40B4-BE49-F238E27FC236}">
                <a16:creationId xmlns:a16="http://schemas.microsoft.com/office/drawing/2014/main" id="{6E6E1FE3-FD54-7539-C425-C4F3CCA25B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195916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id="{10C91BED-278B-1646-83D5-2623A0E0A3BD}"/>
              </a:ext>
            </a:extLst>
          </p:cNvPr>
          <p:cNvSpPr>
            <a:spLocks noGrp="1"/>
          </p:cNvSpPr>
          <p:nvPr>
            <p:ph idx="1"/>
          </p:nvPr>
        </p:nvSpPr>
        <p:spPr>
          <a:xfrm>
            <a:off x="227924" y="1030965"/>
            <a:ext cx="4545294" cy="3928560"/>
          </a:xfrm>
        </p:spPr>
        <p:txBody>
          <a:bodyPr lIns="90000">
            <a:normAutofit/>
          </a:bodyPr>
          <a:lstStyle/>
          <a:p>
            <a:pPr>
              <a:spcBef>
                <a:spcPts val="0"/>
              </a:spcBef>
              <a:spcAft>
                <a:spcPts val="600"/>
              </a:spcAft>
              <a:buFont typeface="Wingdings" pitchFamily="2" charset="2"/>
              <a:buChar char="§"/>
            </a:pPr>
            <a:r>
              <a:rPr lang="en-GB" sz="2400" b="1" dirty="0">
                <a:solidFill>
                  <a:schemeClr val="tx1"/>
                </a:solidFill>
              </a:rPr>
              <a:t>BTF1, BTF2 </a:t>
            </a:r>
            <a:r>
              <a:rPr lang="en-GB" sz="2400" dirty="0">
                <a:solidFill>
                  <a:schemeClr val="tx1"/>
                </a:solidFill>
              </a:rPr>
              <a:t>for</a:t>
            </a:r>
            <a:r>
              <a:rPr lang="en-GB" sz="2400" b="1" dirty="0">
                <a:solidFill>
                  <a:schemeClr val="tx1"/>
                </a:solidFill>
              </a:rPr>
              <a:t> user </a:t>
            </a:r>
            <a:r>
              <a:rPr lang="en-GB" sz="2400" dirty="0"/>
              <a:t>run</a:t>
            </a:r>
          </a:p>
          <a:p>
            <a:pPr>
              <a:spcBef>
                <a:spcPts val="0"/>
              </a:spcBef>
              <a:spcAft>
                <a:spcPts val="600"/>
              </a:spcAft>
              <a:buFont typeface="Wingdings" pitchFamily="2" charset="2"/>
              <a:buChar char="§"/>
            </a:pPr>
            <a:endParaRPr lang="en-GB" sz="2400" dirty="0"/>
          </a:p>
          <a:p>
            <a:pPr>
              <a:spcBef>
                <a:spcPts val="0"/>
              </a:spcBef>
              <a:spcAft>
                <a:spcPts val="600"/>
              </a:spcAft>
              <a:buFont typeface="Wingdings" pitchFamily="2" charset="2"/>
              <a:buChar char="§"/>
            </a:pPr>
            <a:r>
              <a:rPr lang="en-GB" sz="2400" b="1" dirty="0">
                <a:solidFill>
                  <a:schemeClr val="tx1"/>
                </a:solidFill>
              </a:rPr>
              <a:t>LINAC and BTF </a:t>
            </a:r>
            <a:r>
              <a:rPr lang="en-GB" sz="2400" dirty="0">
                <a:solidFill>
                  <a:schemeClr val="tx1"/>
                </a:solidFill>
              </a:rPr>
              <a:t>for</a:t>
            </a:r>
            <a:r>
              <a:rPr lang="en-GB" sz="2400" b="1" dirty="0">
                <a:solidFill>
                  <a:schemeClr val="tx1"/>
                </a:solidFill>
              </a:rPr>
              <a:t> X17 run</a:t>
            </a:r>
          </a:p>
          <a:p>
            <a:pPr>
              <a:spcBef>
                <a:spcPts val="0"/>
              </a:spcBef>
              <a:spcAft>
                <a:spcPts val="600"/>
              </a:spcAft>
              <a:buFont typeface="Wingdings" pitchFamily="2" charset="2"/>
              <a:buChar char="§"/>
            </a:pPr>
            <a:endParaRPr lang="en-GB" sz="2400" b="1" dirty="0"/>
          </a:p>
          <a:p>
            <a:pPr>
              <a:spcBef>
                <a:spcPts val="0"/>
              </a:spcBef>
              <a:spcAft>
                <a:spcPts val="600"/>
              </a:spcAft>
              <a:buFont typeface="Wingdings" pitchFamily="2" charset="2"/>
              <a:buChar char="§"/>
            </a:pPr>
            <a:r>
              <a:rPr lang="en-GB" sz="2400" b="1" dirty="0">
                <a:solidFill>
                  <a:schemeClr val="tx1"/>
                </a:solidFill>
              </a:rPr>
              <a:t>LINAC and BTF projects</a:t>
            </a:r>
            <a:endParaRPr lang="en-GB" sz="2400" dirty="0">
              <a:solidFill>
                <a:schemeClr val="tx1"/>
              </a:solidFill>
            </a:endParaRPr>
          </a:p>
          <a:p>
            <a:pPr marL="0" indent="0">
              <a:spcBef>
                <a:spcPts val="0"/>
              </a:spcBef>
              <a:spcAft>
                <a:spcPts val="600"/>
              </a:spcAft>
              <a:buNone/>
            </a:pPr>
            <a:endParaRPr lang="en-GB" sz="2400" dirty="0">
              <a:solidFill>
                <a:schemeClr val="tx1"/>
              </a:solidFill>
            </a:endParaRPr>
          </a:p>
          <a:p>
            <a:pPr marL="0" indent="0">
              <a:spcBef>
                <a:spcPts val="0"/>
              </a:spcBef>
              <a:spcAft>
                <a:spcPts val="600"/>
              </a:spcAft>
              <a:buNone/>
            </a:pPr>
            <a:endParaRPr lang="en-GB" sz="2400" b="1" dirty="0"/>
          </a:p>
        </p:txBody>
      </p:sp>
      <p:pic>
        <p:nvPicPr>
          <p:cNvPr id="8" name="Picture 2" descr="http://www.lnf.infn.it/logo/logo_infn_lnf_2_esteso_white.png">
            <a:extLst>
              <a:ext uri="{FF2B5EF4-FFF2-40B4-BE49-F238E27FC236}">
                <a16:creationId xmlns:a16="http://schemas.microsoft.com/office/drawing/2014/main" id="{7E727E6D-B8FF-4292-8AE1-F48E54870A0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o 12">
            <a:extLst>
              <a:ext uri="{FF2B5EF4-FFF2-40B4-BE49-F238E27FC236}">
                <a16:creationId xmlns:a16="http://schemas.microsoft.com/office/drawing/2014/main" id="{BB785C31-365B-4CAB-B164-16AA0249D5A1}"/>
              </a:ext>
            </a:extLst>
          </p:cNvPr>
          <p:cNvGrpSpPr/>
          <p:nvPr/>
        </p:nvGrpSpPr>
        <p:grpSpPr>
          <a:xfrm>
            <a:off x="0" y="3099"/>
            <a:ext cx="4517571" cy="947451"/>
            <a:chOff x="0" y="3099"/>
            <a:chExt cx="4517571" cy="947451"/>
          </a:xfrm>
        </p:grpSpPr>
        <p:sp>
          <p:nvSpPr>
            <p:cNvPr id="14" name="Titolo 1">
              <a:extLst>
                <a:ext uri="{FF2B5EF4-FFF2-40B4-BE49-F238E27FC236}">
                  <a16:creationId xmlns:a16="http://schemas.microsoft.com/office/drawing/2014/main" id="{FCA38507-588E-4C1A-A693-708F8F8210C2}"/>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Activities</a:t>
              </a:r>
              <a:endParaRPr lang="en-GB" sz="3200" dirty="0">
                <a:latin typeface="Stencil" panose="040409050D0802020404" pitchFamily="82" charset="0"/>
                <a:cs typeface="Ayuthaya" pitchFamily="2" charset="-34"/>
              </a:endParaRPr>
            </a:p>
          </p:txBody>
        </p:sp>
        <p:pic>
          <p:nvPicPr>
            <p:cNvPr id="15" name="Picture 2" descr="http://www.lnf.infn.it/logo/logo_infn_lnf_2_esteso_white.png">
              <a:extLst>
                <a:ext uri="{FF2B5EF4-FFF2-40B4-BE49-F238E27FC236}">
                  <a16:creationId xmlns:a16="http://schemas.microsoft.com/office/drawing/2014/main" id="{03DFD282-12D1-4F65-9D4F-C7F0E9DCA6C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AF4128E0-C0CF-48B1-A25D-07C552B71BC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11113" y="273993"/>
            <a:ext cx="5972783" cy="5797685"/>
          </a:xfrm>
          <a:prstGeom prst="rect">
            <a:avLst/>
          </a:prstGeom>
        </p:spPr>
      </p:pic>
      <p:sp>
        <p:nvSpPr>
          <p:cNvPr id="11" name="Slide Number Placeholder 10">
            <a:extLst>
              <a:ext uri="{FF2B5EF4-FFF2-40B4-BE49-F238E27FC236}">
                <a16:creationId xmlns:a16="http://schemas.microsoft.com/office/drawing/2014/main" id="{F6887D02-D639-43C0-8A42-94B7D4CDE039}"/>
              </a:ext>
            </a:extLst>
          </p:cNvPr>
          <p:cNvSpPr>
            <a:spLocks noGrp="1"/>
          </p:cNvSpPr>
          <p:nvPr>
            <p:ph type="sldNum" sz="quarter" idx="12"/>
          </p:nvPr>
        </p:nvSpPr>
        <p:spPr/>
        <p:txBody>
          <a:bodyPr/>
          <a:lstStyle/>
          <a:p>
            <a:fld id="{85EC5F52-9245-4CCB-802A-E7145A560204}" type="slidenum">
              <a:rPr lang="it-IT" smtClean="0"/>
              <a:t>3</a:t>
            </a:fld>
            <a:endParaRPr lang="it-IT" dirty="0"/>
          </a:p>
        </p:txBody>
      </p:sp>
      <p:pic>
        <p:nvPicPr>
          <p:cNvPr id="2" name="Immagine 5">
            <a:extLst>
              <a:ext uri="{FF2B5EF4-FFF2-40B4-BE49-F238E27FC236}">
                <a16:creationId xmlns:a16="http://schemas.microsoft.com/office/drawing/2014/main" id="{42EC978E-F4C4-6761-1105-0CD6B5C2F2D1}"/>
              </a:ext>
            </a:extLst>
          </p:cNvPr>
          <p:cNvPicPr>
            <a:picLocks noChangeAspect="1"/>
          </p:cNvPicPr>
          <p:nvPr/>
        </p:nvPicPr>
        <p:blipFill>
          <a:blip r:embed="rId4"/>
          <a:stretch>
            <a:fillRect/>
          </a:stretch>
        </p:blipFill>
        <p:spPr>
          <a:xfrm>
            <a:off x="960674" y="3992602"/>
            <a:ext cx="3048425" cy="19338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CasellaDiTesto 8">
            <a:extLst>
              <a:ext uri="{FF2B5EF4-FFF2-40B4-BE49-F238E27FC236}">
                <a16:creationId xmlns:a16="http://schemas.microsoft.com/office/drawing/2014/main" id="{8329B12C-706F-A647-BA99-0F36B0778D85}"/>
              </a:ext>
            </a:extLst>
          </p:cNvPr>
          <p:cNvSpPr txBox="1"/>
          <p:nvPr/>
        </p:nvSpPr>
        <p:spPr>
          <a:xfrm>
            <a:off x="960674" y="3583063"/>
            <a:ext cx="2544235" cy="36933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nchor="t">
            <a:spAutoFit/>
          </a:bodyPr>
          <a:lstStyle/>
          <a:p>
            <a:r>
              <a:rPr lang="it-IT" dirty="0">
                <a:solidFill>
                  <a:schemeClr val="tx1"/>
                </a:solidFill>
              </a:rPr>
              <a:t>27/09/2022 35° year </a:t>
            </a:r>
          </a:p>
        </p:txBody>
      </p:sp>
      <p:sp>
        <p:nvSpPr>
          <p:cNvPr id="4" name="Date Placeholder 3">
            <a:extLst>
              <a:ext uri="{FF2B5EF4-FFF2-40B4-BE49-F238E27FC236}">
                <a16:creationId xmlns:a16="http://schemas.microsoft.com/office/drawing/2014/main" id="{D95AE01B-EFE9-D552-1497-B7CBB0CA206A}"/>
              </a:ext>
            </a:extLst>
          </p:cNvPr>
          <p:cNvSpPr>
            <a:spLocks noGrp="1"/>
          </p:cNvSpPr>
          <p:nvPr>
            <p:ph type="dt" sz="half" idx="10"/>
          </p:nvPr>
        </p:nvSpPr>
        <p:spPr/>
        <p:txBody>
          <a:bodyPr/>
          <a:lstStyle/>
          <a:p>
            <a:r>
              <a:rPr lang="en-GB" dirty="0"/>
              <a:t>14/11/2022</a:t>
            </a:r>
          </a:p>
        </p:txBody>
      </p:sp>
      <p:sp>
        <p:nvSpPr>
          <p:cNvPr id="5" name="Footer Placeholder 4">
            <a:extLst>
              <a:ext uri="{FF2B5EF4-FFF2-40B4-BE49-F238E27FC236}">
                <a16:creationId xmlns:a16="http://schemas.microsoft.com/office/drawing/2014/main" id="{CCE74B6C-4278-6904-F861-49EBDD08B2C6}"/>
              </a:ext>
            </a:extLst>
          </p:cNvPr>
          <p:cNvSpPr>
            <a:spLocks noGrp="1"/>
          </p:cNvSpPr>
          <p:nvPr>
            <p:ph type="ftr" sz="quarter" idx="11"/>
          </p:nvPr>
        </p:nvSpPr>
        <p:spPr/>
        <p:txBody>
          <a:bodyPr/>
          <a:lstStyle/>
          <a:p>
            <a:r>
              <a:rPr lang="en-GB" dirty="0"/>
              <a:t>LNF - SC 64</a:t>
            </a:r>
          </a:p>
        </p:txBody>
      </p:sp>
      <p:pic>
        <p:nvPicPr>
          <p:cNvPr id="6" name="Immagine 5">
            <a:extLst>
              <a:ext uri="{FF2B5EF4-FFF2-40B4-BE49-F238E27FC236}">
                <a16:creationId xmlns:a16="http://schemas.microsoft.com/office/drawing/2014/main" id="{B3EA8CAD-BC08-6CCF-F0E3-189B360DEC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209858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56FDCF7-3333-494B-ACE0-E97802123EC7}"/>
              </a:ext>
            </a:extLst>
          </p:cNvPr>
          <p:cNvGrpSpPr/>
          <p:nvPr/>
        </p:nvGrpSpPr>
        <p:grpSpPr>
          <a:xfrm>
            <a:off x="6934748" y="1287236"/>
            <a:ext cx="5257252" cy="2555665"/>
            <a:chOff x="6096000" y="1508393"/>
            <a:chExt cx="5729430" cy="2555665"/>
          </a:xfrm>
        </p:grpSpPr>
        <p:pic>
          <p:nvPicPr>
            <p:cNvPr id="22" name="Picture 3">
              <a:extLst>
                <a:ext uri="{FF2B5EF4-FFF2-40B4-BE49-F238E27FC236}">
                  <a16:creationId xmlns:a16="http://schemas.microsoft.com/office/drawing/2014/main" id="{C15D7E40-C2E7-46A7-9142-0F0F6199FE4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096000" y="1508393"/>
              <a:ext cx="5729430" cy="255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Oval 42">
              <a:extLst>
                <a:ext uri="{FF2B5EF4-FFF2-40B4-BE49-F238E27FC236}">
                  <a16:creationId xmlns:a16="http://schemas.microsoft.com/office/drawing/2014/main" id="{AF5EF9C8-D987-41F8-9340-E36B35DE50F1}"/>
                </a:ext>
              </a:extLst>
            </p:cNvPr>
            <p:cNvSpPr/>
            <p:nvPr/>
          </p:nvSpPr>
          <p:spPr>
            <a:xfrm>
              <a:off x="9447855" y="2127183"/>
              <a:ext cx="658671" cy="486142"/>
            </a:xfrm>
            <a:prstGeom prst="ellipse">
              <a:avLst/>
            </a:prstGeom>
            <a:solidFill>
              <a:srgbClr val="7030A0">
                <a:alpha val="1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4" name="Oval 43">
              <a:extLst>
                <a:ext uri="{FF2B5EF4-FFF2-40B4-BE49-F238E27FC236}">
                  <a16:creationId xmlns:a16="http://schemas.microsoft.com/office/drawing/2014/main" id="{AF369808-96D0-41D8-A9D4-0AB8D28F9138}"/>
                </a:ext>
              </a:extLst>
            </p:cNvPr>
            <p:cNvSpPr/>
            <p:nvPr/>
          </p:nvSpPr>
          <p:spPr>
            <a:xfrm>
              <a:off x="6550651" y="3253924"/>
              <a:ext cx="658671" cy="486142"/>
            </a:xfrm>
            <a:prstGeom prst="ellipse">
              <a:avLst/>
            </a:prstGeom>
            <a:solidFill>
              <a:srgbClr val="7030A0">
                <a:alpha val="1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7" name="Gruppo 62">
            <a:extLst>
              <a:ext uri="{FF2B5EF4-FFF2-40B4-BE49-F238E27FC236}">
                <a16:creationId xmlns:a16="http://schemas.microsoft.com/office/drawing/2014/main" id="{A1D8DF83-DE14-4DFD-AAD9-738476D7B943}"/>
              </a:ext>
            </a:extLst>
          </p:cNvPr>
          <p:cNvGrpSpPr/>
          <p:nvPr/>
        </p:nvGrpSpPr>
        <p:grpSpPr>
          <a:xfrm>
            <a:off x="0" y="3099"/>
            <a:ext cx="6766560" cy="947451"/>
            <a:chOff x="0" y="3099"/>
            <a:chExt cx="6766560" cy="947451"/>
          </a:xfrm>
        </p:grpSpPr>
        <p:sp>
          <p:nvSpPr>
            <p:cNvPr id="8" name="Titolo 1">
              <a:extLst>
                <a:ext uri="{FF2B5EF4-FFF2-40B4-BE49-F238E27FC236}">
                  <a16:creationId xmlns:a16="http://schemas.microsoft.com/office/drawing/2014/main" id="{6E8AC34E-E54C-4AF5-A8F5-FA035187692D}"/>
                </a:ext>
              </a:extLst>
            </p:cNvPr>
            <p:cNvSpPr txBox="1">
              <a:spLocks/>
            </p:cNvSpPr>
            <p:nvPr/>
          </p:nvSpPr>
          <p:spPr>
            <a:xfrm>
              <a:off x="0" y="3099"/>
              <a:ext cx="6766560"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BEAM - </a:t>
              </a:r>
              <a:r>
                <a:rPr lang="en-GB" sz="3600" dirty="0" err="1">
                  <a:latin typeface="Stencil" panose="040409050D0802020404" pitchFamily="82" charset="0"/>
                  <a:cs typeface="Ayuthaya" pitchFamily="2" charset="-34"/>
                </a:rPr>
                <a:t>SElection</a:t>
              </a:r>
              <a:endParaRPr lang="en-GB" sz="3200" dirty="0">
                <a:latin typeface="Stencil" panose="040409050D0802020404" pitchFamily="82" charset="0"/>
                <a:cs typeface="Ayuthaya" pitchFamily="2" charset="-34"/>
              </a:endParaRPr>
            </a:p>
          </p:txBody>
        </p:sp>
        <p:pic>
          <p:nvPicPr>
            <p:cNvPr id="9" name="Picture 2" descr="http://www.lnf.infn.it/logo/logo_infn_lnf_2_esteso_white.png">
              <a:extLst>
                <a:ext uri="{FF2B5EF4-FFF2-40B4-BE49-F238E27FC236}">
                  <a16:creationId xmlns:a16="http://schemas.microsoft.com/office/drawing/2014/main" id="{657D36F0-A613-47F8-8A00-FC12FA068F8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olo 1">
            <a:extLst>
              <a:ext uri="{FF2B5EF4-FFF2-40B4-BE49-F238E27FC236}">
                <a16:creationId xmlns:a16="http://schemas.microsoft.com/office/drawing/2014/main" id="{3E33C145-1CD3-4495-BDCB-053BF00E1B01}"/>
              </a:ext>
            </a:extLst>
          </p:cNvPr>
          <p:cNvSpPr>
            <a:spLocks noGrp="1"/>
          </p:cNvSpPr>
          <p:nvPr>
            <p:ph type="title"/>
          </p:nvPr>
        </p:nvSpPr>
        <p:spPr>
          <a:xfrm>
            <a:off x="116305" y="1060166"/>
            <a:ext cx="6930190" cy="609600"/>
          </a:xfrm>
          <a:solidFill>
            <a:srgbClr val="7030A0"/>
          </a:solidFill>
        </p:spPr>
        <p:style>
          <a:lnRef idx="0">
            <a:schemeClr val="accent6"/>
          </a:lnRef>
          <a:fillRef idx="3">
            <a:schemeClr val="accent6"/>
          </a:fillRef>
          <a:effectRef idx="3">
            <a:schemeClr val="accent6"/>
          </a:effectRef>
          <a:fontRef idx="minor">
            <a:schemeClr val="lt1"/>
          </a:fontRef>
        </p:style>
        <p:txBody>
          <a:bodyPr>
            <a:noAutofit/>
          </a:bodyPr>
          <a:lstStyle/>
          <a:p>
            <a:r>
              <a:rPr lang="en-US" sz="2800"/>
              <a:t>After DHSTB001 e DHRTB101, TB2 </a:t>
            </a:r>
            <a:r>
              <a:rPr lang="en-US" sz="2800" err="1"/>
              <a:t>scrapering</a:t>
            </a:r>
            <a:endParaRPr lang="it-IT" sz="2800"/>
          </a:p>
        </p:txBody>
      </p:sp>
      <p:sp>
        <p:nvSpPr>
          <p:cNvPr id="14" name="TextBox 13">
            <a:extLst>
              <a:ext uri="{FF2B5EF4-FFF2-40B4-BE49-F238E27FC236}">
                <a16:creationId xmlns:a16="http://schemas.microsoft.com/office/drawing/2014/main" id="{AD520D9D-B99E-44E0-8791-EAAAC7A6617B}"/>
              </a:ext>
            </a:extLst>
          </p:cNvPr>
          <p:cNvSpPr txBox="1"/>
          <p:nvPr/>
        </p:nvSpPr>
        <p:spPr>
          <a:xfrm>
            <a:off x="221381" y="1906026"/>
            <a:ext cx="6825114" cy="1754326"/>
          </a:xfrm>
          <a:custGeom>
            <a:avLst/>
            <a:gdLst>
              <a:gd name="connsiteX0" fmla="*/ 0 w 6825114"/>
              <a:gd name="connsiteY0" fmla="*/ 0 h 1754326"/>
              <a:gd name="connsiteX1" fmla="*/ 6825114 w 6825114"/>
              <a:gd name="connsiteY1" fmla="*/ 0 h 1754326"/>
              <a:gd name="connsiteX2" fmla="*/ 6825114 w 6825114"/>
              <a:gd name="connsiteY2" fmla="*/ 1754326 h 1754326"/>
              <a:gd name="connsiteX3" fmla="*/ 0 w 6825114"/>
              <a:gd name="connsiteY3" fmla="*/ 1754326 h 1754326"/>
              <a:gd name="connsiteX4" fmla="*/ 0 w 6825114"/>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114" h="1754326" extrusionOk="0">
                <a:moveTo>
                  <a:pt x="0" y="0"/>
                </a:moveTo>
                <a:cubicBezTo>
                  <a:pt x="2982304" y="105045"/>
                  <a:pt x="4762587" y="36731"/>
                  <a:pt x="6825114" y="0"/>
                </a:cubicBezTo>
                <a:cubicBezTo>
                  <a:pt x="6759648" y="181936"/>
                  <a:pt x="6708178" y="1492891"/>
                  <a:pt x="6825114" y="1754326"/>
                </a:cubicBezTo>
                <a:cubicBezTo>
                  <a:pt x="5948331" y="1642312"/>
                  <a:pt x="2915863" y="1641372"/>
                  <a:pt x="0" y="1754326"/>
                </a:cubicBezTo>
                <a:cubicBezTo>
                  <a:pt x="-60969" y="1096338"/>
                  <a:pt x="-75415" y="380435"/>
                  <a:pt x="0" y="0"/>
                </a:cubicBezTo>
                <a:close/>
              </a:path>
            </a:pathLst>
          </a:custGeom>
          <a:noFill/>
          <a:ln>
            <a:solidFill>
              <a:schemeClr val="tx1"/>
            </a:solidFill>
            <a:extLst>
              <a:ext uri="{C807C97D-BFC1-408E-A445-0C87EB9F89A2}">
                <ask:lineSketchStyleProps xmlns:ask="http://schemas.microsoft.com/office/drawing/2018/sketchyshapes" sd="636451437">
                  <a:prstGeom prst="rect">
                    <a:avLst/>
                  </a:prstGeom>
                  <ask:type>
                    <ask:lineSketchCurved/>
                  </ask:type>
                </ask:lineSketchStyleProps>
              </a:ext>
            </a:extLst>
          </a:ln>
        </p:spPr>
        <p:txBody>
          <a:bodyPr wrap="square" lIns="91440" tIns="45720" rIns="91440" bIns="45720" rtlCol="0" anchor="t">
            <a:spAutoFit/>
          </a:bodyPr>
          <a:lstStyle/>
          <a:p>
            <a:r>
              <a:rPr lang="en-US" dirty="0"/>
              <a:t>The structured beam spread </a:t>
            </a:r>
            <a:r>
              <a:rPr lang="en-US" dirty="0">
                <a:solidFill>
                  <a:schemeClr val="bg1"/>
                </a:solidFill>
                <a:highlight>
                  <a:srgbClr val="FF0000"/>
                </a:highlight>
              </a:rPr>
              <a:t>is used for time/charge selection</a:t>
            </a:r>
            <a:r>
              <a:rPr lang="en-US" dirty="0"/>
              <a:t> via:</a:t>
            </a:r>
          </a:p>
          <a:p>
            <a:pPr marL="285750" indent="-285750">
              <a:buFont typeface="Arial" panose="020B0604020202020204" pitchFamily="34" charset="0"/>
              <a:buChar char="•"/>
            </a:pPr>
            <a:r>
              <a:rPr lang="en-US" dirty="0"/>
              <a:t>Injection angle in BTF channel</a:t>
            </a:r>
          </a:p>
          <a:p>
            <a:pPr marL="285750" indent="-285750">
              <a:buFont typeface="Arial" panose="020B0604020202020204" pitchFamily="34" charset="0"/>
              <a:buChar char="•"/>
            </a:pPr>
            <a:r>
              <a:rPr lang="en-US" dirty="0">
                <a:solidFill>
                  <a:schemeClr val="bg1"/>
                </a:solidFill>
                <a:highlight>
                  <a:srgbClr val="FF0000"/>
                </a:highlight>
              </a:rPr>
              <a:t>Horizontals scrapering ,</a:t>
            </a:r>
            <a:r>
              <a:rPr lang="en-US" dirty="0"/>
              <a:t> get final energy spread at SLTB002 level</a:t>
            </a:r>
            <a:endParaRPr lang="en-US" dirty="0">
              <a:cs typeface="Calibri"/>
            </a:endParaRPr>
          </a:p>
          <a:p>
            <a:pPr marL="285750" indent="-285750">
              <a:buFont typeface="Arial" panose="020B0604020202020204" pitchFamily="34" charset="0"/>
              <a:buChar char="•"/>
            </a:pPr>
            <a:r>
              <a:rPr lang="en-US" dirty="0"/>
              <a:t>Refining as secondary beam the SLTB004</a:t>
            </a:r>
          </a:p>
          <a:p>
            <a:pPr marL="285750" indent="-285750">
              <a:buFont typeface="Arial" panose="020B0604020202020204" pitchFamily="34" charset="0"/>
              <a:buChar char="•"/>
            </a:pPr>
            <a:r>
              <a:rPr lang="en-US" dirty="0">
                <a:highlight>
                  <a:srgbClr val="FFFF00"/>
                </a:highlight>
              </a:rPr>
              <a:t>Charge control via LINAC current is great(down to single particle multiplicity !!!!) </a:t>
            </a:r>
            <a:r>
              <a:rPr lang="en-US" b="1" dirty="0">
                <a:highlight>
                  <a:srgbClr val="FFFF00"/>
                </a:highlight>
              </a:rPr>
              <a:t>-&gt; no needs of target</a:t>
            </a:r>
          </a:p>
        </p:txBody>
      </p:sp>
      <p:grpSp>
        <p:nvGrpSpPr>
          <p:cNvPr id="11" name="Group 10">
            <a:extLst>
              <a:ext uri="{FF2B5EF4-FFF2-40B4-BE49-F238E27FC236}">
                <a16:creationId xmlns:a16="http://schemas.microsoft.com/office/drawing/2014/main" id="{279481EE-37A9-4380-88E7-8EEFEDF093BE}"/>
              </a:ext>
            </a:extLst>
          </p:cNvPr>
          <p:cNvGrpSpPr/>
          <p:nvPr/>
        </p:nvGrpSpPr>
        <p:grpSpPr>
          <a:xfrm>
            <a:off x="1556592" y="3687208"/>
            <a:ext cx="11321795" cy="2923905"/>
            <a:chOff x="624697" y="3599214"/>
            <a:chExt cx="11321795" cy="2923905"/>
          </a:xfrm>
        </p:grpSpPr>
        <p:sp>
          <p:nvSpPr>
            <p:cNvPr id="35" name="Rettangolo 5">
              <a:extLst>
                <a:ext uri="{FF2B5EF4-FFF2-40B4-BE49-F238E27FC236}">
                  <a16:creationId xmlns:a16="http://schemas.microsoft.com/office/drawing/2014/main" id="{B90B0F30-E252-42F3-A670-EF777650E9D6}"/>
                </a:ext>
              </a:extLst>
            </p:cNvPr>
            <p:cNvSpPr/>
            <p:nvPr/>
          </p:nvSpPr>
          <p:spPr>
            <a:xfrm>
              <a:off x="1654504" y="5490024"/>
              <a:ext cx="1815141" cy="3333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3" name="Rettangolo 3">
              <a:extLst>
                <a:ext uri="{FF2B5EF4-FFF2-40B4-BE49-F238E27FC236}">
                  <a16:creationId xmlns:a16="http://schemas.microsoft.com/office/drawing/2014/main" id="{71C5B7D5-47D6-45F0-9E1B-8049EDF2E0A0}"/>
                </a:ext>
              </a:extLst>
            </p:cNvPr>
            <p:cNvSpPr/>
            <p:nvPr/>
          </p:nvSpPr>
          <p:spPr>
            <a:xfrm>
              <a:off x="1499647" y="5008444"/>
              <a:ext cx="3814137" cy="585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4">
              <a:extLst>
                <a:ext uri="{FF2B5EF4-FFF2-40B4-BE49-F238E27FC236}">
                  <a16:creationId xmlns:a16="http://schemas.microsoft.com/office/drawing/2014/main" id="{F400A208-C7FF-461C-BFAB-2E86044B3EBF}"/>
                </a:ext>
              </a:extLst>
            </p:cNvPr>
            <p:cNvSpPr/>
            <p:nvPr/>
          </p:nvSpPr>
          <p:spPr>
            <a:xfrm>
              <a:off x="1269717" y="4860971"/>
              <a:ext cx="7979209" cy="23865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36" name="Connettore 2 10">
              <a:extLst>
                <a:ext uri="{FF2B5EF4-FFF2-40B4-BE49-F238E27FC236}">
                  <a16:creationId xmlns:a16="http://schemas.microsoft.com/office/drawing/2014/main" id="{726E8DAF-8B14-451E-BBDA-AD380A498150}"/>
                </a:ext>
              </a:extLst>
            </p:cNvPr>
            <p:cNvCxnSpPr/>
            <p:nvPr/>
          </p:nvCxnSpPr>
          <p:spPr>
            <a:xfrm>
              <a:off x="838200" y="5929482"/>
              <a:ext cx="7315200" cy="0"/>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cxnSp>
          <p:nvCxnSpPr>
            <p:cNvPr id="38" name="Connettore 1 13">
              <a:extLst>
                <a:ext uri="{FF2B5EF4-FFF2-40B4-BE49-F238E27FC236}">
                  <a16:creationId xmlns:a16="http://schemas.microsoft.com/office/drawing/2014/main" id="{1C78930D-4680-4951-BC50-49723C6AE184}"/>
                </a:ext>
              </a:extLst>
            </p:cNvPr>
            <p:cNvCxnSpPr/>
            <p:nvPr/>
          </p:nvCxnSpPr>
          <p:spPr>
            <a:xfrm>
              <a:off x="624697" y="4410854"/>
              <a:ext cx="85344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Connettore 1 14">
              <a:extLst>
                <a:ext uri="{FF2B5EF4-FFF2-40B4-BE49-F238E27FC236}">
                  <a16:creationId xmlns:a16="http://schemas.microsoft.com/office/drawing/2014/main" id="{9670C931-96DE-4006-9E2E-7339F4992585}"/>
                </a:ext>
              </a:extLst>
            </p:cNvPr>
            <p:cNvCxnSpPr/>
            <p:nvPr/>
          </p:nvCxnSpPr>
          <p:spPr>
            <a:xfrm>
              <a:off x="624697" y="6096730"/>
              <a:ext cx="85344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Connettore 2 10">
              <a:extLst>
                <a:ext uri="{FF2B5EF4-FFF2-40B4-BE49-F238E27FC236}">
                  <a16:creationId xmlns:a16="http://schemas.microsoft.com/office/drawing/2014/main" id="{54821D12-FD07-47A0-A8B7-ADE1901097F3}"/>
                </a:ext>
              </a:extLst>
            </p:cNvPr>
            <p:cNvCxnSpPr>
              <a:cxnSpLocks/>
            </p:cNvCxnSpPr>
            <p:nvPr/>
          </p:nvCxnSpPr>
          <p:spPr>
            <a:xfrm flipV="1">
              <a:off x="990600" y="4813870"/>
              <a:ext cx="0" cy="1268012"/>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sp>
          <p:nvSpPr>
            <p:cNvPr id="3" name="TextBox 2">
              <a:extLst>
                <a:ext uri="{FF2B5EF4-FFF2-40B4-BE49-F238E27FC236}">
                  <a16:creationId xmlns:a16="http://schemas.microsoft.com/office/drawing/2014/main" id="{EA3A89F7-3A77-4D24-8346-080D652FA64C}"/>
                </a:ext>
              </a:extLst>
            </p:cNvPr>
            <p:cNvSpPr txBox="1"/>
            <p:nvPr/>
          </p:nvSpPr>
          <p:spPr>
            <a:xfrm>
              <a:off x="818147" y="5081643"/>
              <a:ext cx="299170" cy="646331"/>
            </a:xfrm>
            <a:prstGeom prst="rect">
              <a:avLst/>
            </a:prstGeom>
            <a:noFill/>
          </p:spPr>
          <p:txBody>
            <a:bodyPr wrap="square" rtlCol="0">
              <a:spAutoFit/>
            </a:bodyPr>
            <a:lstStyle/>
            <a:p>
              <a:r>
                <a:rPr lang="it-IT" dirty="0"/>
                <a:t>‸ X</a:t>
              </a:r>
            </a:p>
          </p:txBody>
        </p:sp>
        <p:sp>
          <p:nvSpPr>
            <p:cNvPr id="42" name="TextBox 41">
              <a:extLst>
                <a:ext uri="{FF2B5EF4-FFF2-40B4-BE49-F238E27FC236}">
                  <a16:creationId xmlns:a16="http://schemas.microsoft.com/office/drawing/2014/main" id="{849990DB-196D-4524-B3B8-EDB7DFE18510}"/>
                </a:ext>
              </a:extLst>
            </p:cNvPr>
            <p:cNvSpPr txBox="1"/>
            <p:nvPr/>
          </p:nvSpPr>
          <p:spPr>
            <a:xfrm>
              <a:off x="4659469" y="5455539"/>
              <a:ext cx="299170" cy="646331"/>
            </a:xfrm>
            <a:prstGeom prst="rect">
              <a:avLst/>
            </a:prstGeom>
            <a:noFill/>
          </p:spPr>
          <p:txBody>
            <a:bodyPr wrap="square" rtlCol="0">
              <a:spAutoFit/>
            </a:bodyPr>
            <a:lstStyle/>
            <a:p>
              <a:r>
                <a:rPr lang="it-IT" dirty="0"/>
                <a:t>‸ Z</a:t>
              </a:r>
            </a:p>
          </p:txBody>
        </p:sp>
        <p:sp>
          <p:nvSpPr>
            <p:cNvPr id="46" name="Rettangolo 12">
              <a:extLst>
                <a:ext uri="{FF2B5EF4-FFF2-40B4-BE49-F238E27FC236}">
                  <a16:creationId xmlns:a16="http://schemas.microsoft.com/office/drawing/2014/main" id="{8B3B9136-FD07-4834-BE9C-EC18AB88A842}"/>
                </a:ext>
              </a:extLst>
            </p:cNvPr>
            <p:cNvSpPr/>
            <p:nvPr/>
          </p:nvSpPr>
          <p:spPr>
            <a:xfrm rot="16200000">
              <a:off x="8230598" y="3904347"/>
              <a:ext cx="1214653" cy="60438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FF00"/>
                  </a:solidFill>
                </a:rPr>
                <a:t>Scrapers</a:t>
              </a:r>
            </a:p>
          </p:txBody>
        </p:sp>
        <p:sp>
          <p:nvSpPr>
            <p:cNvPr id="47" name="Rettangolo 12">
              <a:extLst>
                <a:ext uri="{FF2B5EF4-FFF2-40B4-BE49-F238E27FC236}">
                  <a16:creationId xmlns:a16="http://schemas.microsoft.com/office/drawing/2014/main" id="{862981BF-D511-401C-82DC-0808209B2CDC}"/>
                </a:ext>
              </a:extLst>
            </p:cNvPr>
            <p:cNvSpPr/>
            <p:nvPr/>
          </p:nvSpPr>
          <p:spPr>
            <a:xfrm rot="16200000">
              <a:off x="8160750" y="5543751"/>
              <a:ext cx="1354349" cy="60438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FF00"/>
                  </a:solidFill>
                </a:rPr>
                <a:t>Scrapers</a:t>
              </a:r>
            </a:p>
          </p:txBody>
        </p:sp>
        <p:sp>
          <p:nvSpPr>
            <p:cNvPr id="2" name="Arrow: Right 1">
              <a:extLst>
                <a:ext uri="{FF2B5EF4-FFF2-40B4-BE49-F238E27FC236}">
                  <a16:creationId xmlns:a16="http://schemas.microsoft.com/office/drawing/2014/main" id="{4AC0A825-B133-49DB-9E04-058570E05105}"/>
                </a:ext>
              </a:extLst>
            </p:cNvPr>
            <p:cNvSpPr/>
            <p:nvPr/>
          </p:nvSpPr>
          <p:spPr>
            <a:xfrm>
              <a:off x="9244860" y="4736496"/>
              <a:ext cx="842829" cy="48048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TextBox 9">
              <a:extLst>
                <a:ext uri="{FF2B5EF4-FFF2-40B4-BE49-F238E27FC236}">
                  <a16:creationId xmlns:a16="http://schemas.microsoft.com/office/drawing/2014/main" id="{317427E5-C6AE-4291-B8D0-D5C92638B989}"/>
                </a:ext>
              </a:extLst>
            </p:cNvPr>
            <p:cNvSpPr txBox="1"/>
            <p:nvPr/>
          </p:nvSpPr>
          <p:spPr>
            <a:xfrm>
              <a:off x="10089700" y="4781669"/>
              <a:ext cx="1856792" cy="369332"/>
            </a:xfrm>
            <a:prstGeom prst="rect">
              <a:avLst/>
            </a:prstGeom>
            <a:noFill/>
          </p:spPr>
          <p:txBody>
            <a:bodyPr wrap="square" rtlCol="0">
              <a:spAutoFit/>
            </a:bodyPr>
            <a:lstStyle/>
            <a:p>
              <a:r>
                <a:rPr lang="it-IT" dirty="0"/>
                <a:t>TO BTFEH1</a:t>
              </a:r>
            </a:p>
          </p:txBody>
        </p:sp>
      </p:grpSp>
      <p:sp>
        <p:nvSpPr>
          <p:cNvPr id="4" name="Date Placeholder 3">
            <a:extLst>
              <a:ext uri="{FF2B5EF4-FFF2-40B4-BE49-F238E27FC236}">
                <a16:creationId xmlns:a16="http://schemas.microsoft.com/office/drawing/2014/main" id="{5203EB82-52D7-9B99-F94A-4A3EB717852B}"/>
              </a:ext>
            </a:extLst>
          </p:cNvPr>
          <p:cNvSpPr>
            <a:spLocks noGrp="1"/>
          </p:cNvSpPr>
          <p:nvPr>
            <p:ph type="dt" sz="half" idx="10"/>
          </p:nvPr>
        </p:nvSpPr>
        <p:spPr/>
        <p:txBody>
          <a:bodyPr/>
          <a:lstStyle/>
          <a:p>
            <a:r>
              <a:rPr lang="en-GB" dirty="0"/>
              <a:t>14/11/2022</a:t>
            </a:r>
          </a:p>
        </p:txBody>
      </p:sp>
      <p:sp>
        <p:nvSpPr>
          <p:cNvPr id="5" name="Footer Placeholder 4">
            <a:extLst>
              <a:ext uri="{FF2B5EF4-FFF2-40B4-BE49-F238E27FC236}">
                <a16:creationId xmlns:a16="http://schemas.microsoft.com/office/drawing/2014/main" id="{A32FB938-BE36-A406-4C8A-7F536E2EB12E}"/>
              </a:ext>
            </a:extLst>
          </p:cNvPr>
          <p:cNvSpPr>
            <a:spLocks noGrp="1"/>
          </p:cNvSpPr>
          <p:nvPr>
            <p:ph type="ftr" sz="quarter" idx="11"/>
          </p:nvPr>
        </p:nvSpPr>
        <p:spPr/>
        <p:txBody>
          <a:bodyPr/>
          <a:lstStyle/>
          <a:p>
            <a:r>
              <a:rPr lang="en-GB" dirty="0"/>
              <a:t>LNF - SC 64</a:t>
            </a:r>
          </a:p>
        </p:txBody>
      </p:sp>
      <p:sp>
        <p:nvSpPr>
          <p:cNvPr id="6" name="Slide Number Placeholder 5">
            <a:extLst>
              <a:ext uri="{FF2B5EF4-FFF2-40B4-BE49-F238E27FC236}">
                <a16:creationId xmlns:a16="http://schemas.microsoft.com/office/drawing/2014/main" id="{5E90F435-0C82-92CB-BAF0-581EAC2A3638}"/>
              </a:ext>
            </a:extLst>
          </p:cNvPr>
          <p:cNvSpPr>
            <a:spLocks noGrp="1"/>
          </p:cNvSpPr>
          <p:nvPr>
            <p:ph type="sldNum" sz="quarter" idx="12"/>
          </p:nvPr>
        </p:nvSpPr>
        <p:spPr/>
        <p:txBody>
          <a:bodyPr/>
          <a:lstStyle/>
          <a:p>
            <a:fld id="{DEB40CE7-BA5A-4BF4-ABDF-EB80D9C1FA7B}" type="slidenum">
              <a:rPr lang="en-GB" smtClean="0"/>
              <a:t>30</a:t>
            </a:fld>
            <a:endParaRPr lang="en-GB" dirty="0"/>
          </a:p>
        </p:txBody>
      </p:sp>
      <p:pic>
        <p:nvPicPr>
          <p:cNvPr id="12" name="Immagine 5">
            <a:extLst>
              <a:ext uri="{FF2B5EF4-FFF2-40B4-BE49-F238E27FC236}">
                <a16:creationId xmlns:a16="http://schemas.microsoft.com/office/drawing/2014/main" id="{0BED4F0D-BC26-5734-EC05-601FF54BA3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391826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56FDCF7-3333-494B-ACE0-E97802123EC7}"/>
              </a:ext>
            </a:extLst>
          </p:cNvPr>
          <p:cNvGrpSpPr/>
          <p:nvPr/>
        </p:nvGrpSpPr>
        <p:grpSpPr>
          <a:xfrm>
            <a:off x="6572299" y="1516468"/>
            <a:ext cx="5257252" cy="2555665"/>
            <a:chOff x="6096000" y="1508393"/>
            <a:chExt cx="5729430" cy="2555665"/>
          </a:xfrm>
        </p:grpSpPr>
        <p:pic>
          <p:nvPicPr>
            <p:cNvPr id="22" name="Picture 3">
              <a:extLst>
                <a:ext uri="{FF2B5EF4-FFF2-40B4-BE49-F238E27FC236}">
                  <a16:creationId xmlns:a16="http://schemas.microsoft.com/office/drawing/2014/main" id="{C15D7E40-C2E7-46A7-9142-0F0F6199FE4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096000" y="1508393"/>
              <a:ext cx="5729430" cy="255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Oval 42">
              <a:extLst>
                <a:ext uri="{FF2B5EF4-FFF2-40B4-BE49-F238E27FC236}">
                  <a16:creationId xmlns:a16="http://schemas.microsoft.com/office/drawing/2014/main" id="{AF5EF9C8-D987-41F8-9340-E36B35DE50F1}"/>
                </a:ext>
              </a:extLst>
            </p:cNvPr>
            <p:cNvSpPr/>
            <p:nvPr/>
          </p:nvSpPr>
          <p:spPr>
            <a:xfrm>
              <a:off x="9447855" y="2127183"/>
              <a:ext cx="658671" cy="486142"/>
            </a:xfrm>
            <a:prstGeom prst="ellipse">
              <a:avLst/>
            </a:prstGeom>
            <a:solidFill>
              <a:srgbClr val="7030A0">
                <a:alpha val="1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4" name="Oval 43">
              <a:extLst>
                <a:ext uri="{FF2B5EF4-FFF2-40B4-BE49-F238E27FC236}">
                  <a16:creationId xmlns:a16="http://schemas.microsoft.com/office/drawing/2014/main" id="{AF369808-96D0-41D8-A9D4-0AB8D28F9138}"/>
                </a:ext>
              </a:extLst>
            </p:cNvPr>
            <p:cNvSpPr/>
            <p:nvPr/>
          </p:nvSpPr>
          <p:spPr>
            <a:xfrm>
              <a:off x="6550651" y="3253924"/>
              <a:ext cx="658671" cy="486142"/>
            </a:xfrm>
            <a:prstGeom prst="ellipse">
              <a:avLst/>
            </a:prstGeom>
            <a:solidFill>
              <a:srgbClr val="7030A0">
                <a:alpha val="1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7" name="Gruppo 62">
            <a:extLst>
              <a:ext uri="{FF2B5EF4-FFF2-40B4-BE49-F238E27FC236}">
                <a16:creationId xmlns:a16="http://schemas.microsoft.com/office/drawing/2014/main" id="{A1D8DF83-DE14-4DFD-AAD9-738476D7B943}"/>
              </a:ext>
            </a:extLst>
          </p:cNvPr>
          <p:cNvGrpSpPr/>
          <p:nvPr/>
        </p:nvGrpSpPr>
        <p:grpSpPr>
          <a:xfrm>
            <a:off x="0" y="3099"/>
            <a:ext cx="6766560" cy="947451"/>
            <a:chOff x="0" y="3099"/>
            <a:chExt cx="6766560" cy="947451"/>
          </a:xfrm>
        </p:grpSpPr>
        <p:sp>
          <p:nvSpPr>
            <p:cNvPr id="8" name="Titolo 1">
              <a:extLst>
                <a:ext uri="{FF2B5EF4-FFF2-40B4-BE49-F238E27FC236}">
                  <a16:creationId xmlns:a16="http://schemas.microsoft.com/office/drawing/2014/main" id="{6E8AC34E-E54C-4AF5-A8F5-FA035187692D}"/>
                </a:ext>
              </a:extLst>
            </p:cNvPr>
            <p:cNvSpPr txBox="1">
              <a:spLocks/>
            </p:cNvSpPr>
            <p:nvPr/>
          </p:nvSpPr>
          <p:spPr>
            <a:xfrm>
              <a:off x="0" y="3099"/>
              <a:ext cx="6766560"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BEAM - SElection</a:t>
              </a:r>
              <a:endParaRPr lang="en-GB" sz="3200" dirty="0">
                <a:latin typeface="Stencil" panose="040409050D0802020404" pitchFamily="82" charset="0"/>
                <a:cs typeface="Ayuthaya" pitchFamily="2" charset="-34"/>
              </a:endParaRPr>
            </a:p>
          </p:txBody>
        </p:sp>
        <p:pic>
          <p:nvPicPr>
            <p:cNvPr id="9" name="Picture 2" descr="http://www.lnf.infn.it/logo/logo_infn_lnf_2_esteso_white.png">
              <a:extLst>
                <a:ext uri="{FF2B5EF4-FFF2-40B4-BE49-F238E27FC236}">
                  <a16:creationId xmlns:a16="http://schemas.microsoft.com/office/drawing/2014/main" id="{657D36F0-A613-47F8-8A00-FC12FA068F8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AD520D9D-B99E-44E0-8791-EAAAC7A6617B}"/>
              </a:ext>
            </a:extLst>
          </p:cNvPr>
          <p:cNvSpPr txBox="1"/>
          <p:nvPr/>
        </p:nvSpPr>
        <p:spPr>
          <a:xfrm>
            <a:off x="102626" y="1198976"/>
            <a:ext cx="6959481" cy="3600986"/>
          </a:xfrm>
          <a:prstGeom prst="rect">
            <a:avLst/>
          </a:prstGeom>
          <a:noFill/>
        </p:spPr>
        <p:txBody>
          <a:bodyPr wrap="square" rtlCol="0">
            <a:spAutoFit/>
          </a:bodyPr>
          <a:lstStyle/>
          <a:p>
            <a:r>
              <a:rPr lang="en-US" b="1" dirty="0"/>
              <a:t>These way of beam structure leads to:</a:t>
            </a:r>
          </a:p>
          <a:p>
            <a:pPr marL="285750" indent="-285750">
              <a:buFont typeface="Arial" panose="020B0604020202020204" pitchFamily="34" charset="0"/>
              <a:buChar char="•"/>
            </a:pPr>
            <a:r>
              <a:rPr lang="en-US" sz="1600" dirty="0"/>
              <a:t>DHRTB101 - DHSTB001 act as second beam pulse flattening tool (removes head-tail peaks)</a:t>
            </a:r>
          </a:p>
          <a:p>
            <a:pPr marL="285750" indent="-285750">
              <a:buFont typeface="Arial" panose="020B0604020202020204" pitchFamily="34" charset="0"/>
              <a:buChar char="•"/>
            </a:pPr>
            <a:r>
              <a:rPr lang="en-US" sz="1600" dirty="0"/>
              <a:t>DHSTB001 sector magnet =&gt; -X sees more focusing, higher energy</a:t>
            </a:r>
          </a:p>
          <a:p>
            <a:pPr marL="742950" lvl="1" indent="-285750">
              <a:buFont typeface="Arial" panose="020B0604020202020204" pitchFamily="34" charset="0"/>
              <a:buChar char="•"/>
            </a:pPr>
            <a:r>
              <a:rPr lang="en-US" sz="1600" dirty="0"/>
              <a:t>Treat this beam as secondary beam (as BTF usually do)</a:t>
            </a:r>
          </a:p>
          <a:p>
            <a:pPr marL="285750" indent="-285750">
              <a:buFont typeface="Arial" panose="020B0604020202020204" pitchFamily="34" charset="0"/>
              <a:buChar char="•"/>
            </a:pPr>
            <a:r>
              <a:rPr lang="en-US" sz="1600" dirty="0"/>
              <a:t>SLTB004 – SLTB005 scrapering downstream enhances final beam spread (&lt; 1%)</a:t>
            </a:r>
          </a:p>
          <a:p>
            <a:pPr marL="742950" lvl="1" indent="-285750">
              <a:buFont typeface="Arial" panose="020B0604020202020204" pitchFamily="34" charset="0"/>
              <a:buChar char="•"/>
            </a:pPr>
            <a:r>
              <a:rPr lang="en-US" sz="1600" dirty="0"/>
              <a:t>Limited use of downstream scrapers =&gt; lower BTFEH1 background and beam side effects</a:t>
            </a:r>
          </a:p>
          <a:p>
            <a:pPr marL="285750" indent="-285750">
              <a:buFont typeface="Arial" panose="020B0604020202020204" pitchFamily="34" charset="0"/>
              <a:buChar char="•"/>
            </a:pPr>
            <a:r>
              <a:rPr lang="en-US" sz="1600" dirty="0"/>
              <a:t>More degree of freedom to get desired beam parameters</a:t>
            </a:r>
          </a:p>
          <a:p>
            <a:pPr marL="285750" indent="-285750">
              <a:buFont typeface="Arial" panose="020B0604020202020204" pitchFamily="34" charset="0"/>
              <a:buChar char="•"/>
            </a:pPr>
            <a:r>
              <a:rPr lang="en-US" sz="1600" b="1" dirty="0"/>
              <a:t>Reduced coupling of final focus from injected beam</a:t>
            </a:r>
            <a:r>
              <a:rPr lang="en-US" sz="1600" dirty="0"/>
              <a:t> (transverse shape are huge compared to SLTB003-004 scraper pin hole)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highlight>
                  <a:srgbClr val="FFFF00"/>
                </a:highlight>
              </a:rPr>
              <a:t>Mylar window is a good Bremsstrahlung radiator for an online monitor</a:t>
            </a:r>
            <a:endParaRPr lang="en-US" sz="1600" dirty="0"/>
          </a:p>
          <a:p>
            <a:endParaRPr lang="en-US" dirty="0"/>
          </a:p>
        </p:txBody>
      </p:sp>
      <p:grpSp>
        <p:nvGrpSpPr>
          <p:cNvPr id="11" name="Group 10">
            <a:extLst>
              <a:ext uri="{FF2B5EF4-FFF2-40B4-BE49-F238E27FC236}">
                <a16:creationId xmlns:a16="http://schemas.microsoft.com/office/drawing/2014/main" id="{279481EE-37A9-4380-88E7-8EEFEDF093BE}"/>
              </a:ext>
            </a:extLst>
          </p:cNvPr>
          <p:cNvGrpSpPr/>
          <p:nvPr/>
        </p:nvGrpSpPr>
        <p:grpSpPr>
          <a:xfrm>
            <a:off x="1289892" y="3895395"/>
            <a:ext cx="11321795" cy="2923905"/>
            <a:chOff x="624697" y="3599214"/>
            <a:chExt cx="11321795" cy="2923905"/>
          </a:xfrm>
        </p:grpSpPr>
        <p:sp>
          <p:nvSpPr>
            <p:cNvPr id="33" name="Rettangolo 3">
              <a:extLst>
                <a:ext uri="{FF2B5EF4-FFF2-40B4-BE49-F238E27FC236}">
                  <a16:creationId xmlns:a16="http://schemas.microsoft.com/office/drawing/2014/main" id="{71C5B7D5-47D6-45F0-9E1B-8049EDF2E0A0}"/>
                </a:ext>
              </a:extLst>
            </p:cNvPr>
            <p:cNvSpPr/>
            <p:nvPr/>
          </p:nvSpPr>
          <p:spPr>
            <a:xfrm>
              <a:off x="1499647" y="5008444"/>
              <a:ext cx="5860324" cy="585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4">
              <a:extLst>
                <a:ext uri="{FF2B5EF4-FFF2-40B4-BE49-F238E27FC236}">
                  <a16:creationId xmlns:a16="http://schemas.microsoft.com/office/drawing/2014/main" id="{F400A208-C7FF-461C-BFAB-2E86044B3EBF}"/>
                </a:ext>
              </a:extLst>
            </p:cNvPr>
            <p:cNvSpPr/>
            <p:nvPr/>
          </p:nvSpPr>
          <p:spPr>
            <a:xfrm>
              <a:off x="1269717" y="4860971"/>
              <a:ext cx="7979209" cy="23865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5" name="Rettangolo 5">
              <a:extLst>
                <a:ext uri="{FF2B5EF4-FFF2-40B4-BE49-F238E27FC236}">
                  <a16:creationId xmlns:a16="http://schemas.microsoft.com/office/drawing/2014/main" id="{B90B0F30-E252-42F3-A670-EF777650E9D6}"/>
                </a:ext>
              </a:extLst>
            </p:cNvPr>
            <p:cNvSpPr/>
            <p:nvPr/>
          </p:nvSpPr>
          <p:spPr>
            <a:xfrm>
              <a:off x="1654504" y="5490024"/>
              <a:ext cx="1815141" cy="3333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36" name="Connettore 2 10">
              <a:extLst>
                <a:ext uri="{FF2B5EF4-FFF2-40B4-BE49-F238E27FC236}">
                  <a16:creationId xmlns:a16="http://schemas.microsoft.com/office/drawing/2014/main" id="{726E8DAF-8B14-451E-BBDA-AD380A498150}"/>
                </a:ext>
              </a:extLst>
            </p:cNvPr>
            <p:cNvCxnSpPr/>
            <p:nvPr/>
          </p:nvCxnSpPr>
          <p:spPr>
            <a:xfrm>
              <a:off x="838200" y="5929482"/>
              <a:ext cx="7315200" cy="0"/>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cxnSp>
          <p:nvCxnSpPr>
            <p:cNvPr id="38" name="Connettore 1 13">
              <a:extLst>
                <a:ext uri="{FF2B5EF4-FFF2-40B4-BE49-F238E27FC236}">
                  <a16:creationId xmlns:a16="http://schemas.microsoft.com/office/drawing/2014/main" id="{1C78930D-4680-4951-BC50-49723C6AE184}"/>
                </a:ext>
              </a:extLst>
            </p:cNvPr>
            <p:cNvCxnSpPr/>
            <p:nvPr/>
          </p:nvCxnSpPr>
          <p:spPr>
            <a:xfrm>
              <a:off x="624697" y="4410854"/>
              <a:ext cx="85344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Connettore 1 14">
              <a:extLst>
                <a:ext uri="{FF2B5EF4-FFF2-40B4-BE49-F238E27FC236}">
                  <a16:creationId xmlns:a16="http://schemas.microsoft.com/office/drawing/2014/main" id="{9670C931-96DE-4006-9E2E-7339F4992585}"/>
                </a:ext>
              </a:extLst>
            </p:cNvPr>
            <p:cNvCxnSpPr/>
            <p:nvPr/>
          </p:nvCxnSpPr>
          <p:spPr>
            <a:xfrm>
              <a:off x="624697" y="6096730"/>
              <a:ext cx="85344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Connettore 2 10">
              <a:extLst>
                <a:ext uri="{FF2B5EF4-FFF2-40B4-BE49-F238E27FC236}">
                  <a16:creationId xmlns:a16="http://schemas.microsoft.com/office/drawing/2014/main" id="{54821D12-FD07-47A0-A8B7-ADE1901097F3}"/>
                </a:ext>
              </a:extLst>
            </p:cNvPr>
            <p:cNvCxnSpPr>
              <a:cxnSpLocks/>
            </p:cNvCxnSpPr>
            <p:nvPr/>
          </p:nvCxnSpPr>
          <p:spPr>
            <a:xfrm flipV="1">
              <a:off x="990600" y="4813870"/>
              <a:ext cx="0" cy="1268012"/>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sp>
          <p:nvSpPr>
            <p:cNvPr id="3" name="TextBox 2">
              <a:extLst>
                <a:ext uri="{FF2B5EF4-FFF2-40B4-BE49-F238E27FC236}">
                  <a16:creationId xmlns:a16="http://schemas.microsoft.com/office/drawing/2014/main" id="{EA3A89F7-3A77-4D24-8346-080D652FA64C}"/>
                </a:ext>
              </a:extLst>
            </p:cNvPr>
            <p:cNvSpPr txBox="1"/>
            <p:nvPr/>
          </p:nvSpPr>
          <p:spPr>
            <a:xfrm>
              <a:off x="818147" y="5081643"/>
              <a:ext cx="299170" cy="646331"/>
            </a:xfrm>
            <a:prstGeom prst="rect">
              <a:avLst/>
            </a:prstGeom>
            <a:noFill/>
          </p:spPr>
          <p:txBody>
            <a:bodyPr wrap="square" rtlCol="0">
              <a:spAutoFit/>
            </a:bodyPr>
            <a:lstStyle/>
            <a:p>
              <a:r>
                <a:rPr lang="it-IT" dirty="0"/>
                <a:t>‸ X</a:t>
              </a:r>
            </a:p>
          </p:txBody>
        </p:sp>
        <p:sp>
          <p:nvSpPr>
            <p:cNvPr id="42" name="TextBox 41">
              <a:extLst>
                <a:ext uri="{FF2B5EF4-FFF2-40B4-BE49-F238E27FC236}">
                  <a16:creationId xmlns:a16="http://schemas.microsoft.com/office/drawing/2014/main" id="{849990DB-196D-4524-B3B8-EDB7DFE18510}"/>
                </a:ext>
              </a:extLst>
            </p:cNvPr>
            <p:cNvSpPr txBox="1"/>
            <p:nvPr/>
          </p:nvSpPr>
          <p:spPr>
            <a:xfrm>
              <a:off x="4659469" y="5455539"/>
              <a:ext cx="299170" cy="646331"/>
            </a:xfrm>
            <a:prstGeom prst="rect">
              <a:avLst/>
            </a:prstGeom>
            <a:noFill/>
          </p:spPr>
          <p:txBody>
            <a:bodyPr wrap="square" rtlCol="0">
              <a:spAutoFit/>
            </a:bodyPr>
            <a:lstStyle/>
            <a:p>
              <a:r>
                <a:rPr lang="it-IT" dirty="0"/>
                <a:t>‸ Z</a:t>
              </a:r>
            </a:p>
          </p:txBody>
        </p:sp>
        <p:sp>
          <p:nvSpPr>
            <p:cNvPr id="46" name="Rettangolo 12">
              <a:extLst>
                <a:ext uri="{FF2B5EF4-FFF2-40B4-BE49-F238E27FC236}">
                  <a16:creationId xmlns:a16="http://schemas.microsoft.com/office/drawing/2014/main" id="{8B3B9136-FD07-4834-BE9C-EC18AB88A842}"/>
                </a:ext>
              </a:extLst>
            </p:cNvPr>
            <p:cNvSpPr/>
            <p:nvPr/>
          </p:nvSpPr>
          <p:spPr>
            <a:xfrm rot="16200000">
              <a:off x="8230598" y="3904347"/>
              <a:ext cx="1214653" cy="60438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FF00"/>
                  </a:solidFill>
                </a:rPr>
                <a:t>Scrapers</a:t>
              </a:r>
            </a:p>
          </p:txBody>
        </p:sp>
        <p:sp>
          <p:nvSpPr>
            <p:cNvPr id="47" name="Rettangolo 12">
              <a:extLst>
                <a:ext uri="{FF2B5EF4-FFF2-40B4-BE49-F238E27FC236}">
                  <a16:creationId xmlns:a16="http://schemas.microsoft.com/office/drawing/2014/main" id="{862981BF-D511-401C-82DC-0808209B2CDC}"/>
                </a:ext>
              </a:extLst>
            </p:cNvPr>
            <p:cNvSpPr/>
            <p:nvPr/>
          </p:nvSpPr>
          <p:spPr>
            <a:xfrm rot="16200000">
              <a:off x="8160750" y="5543751"/>
              <a:ext cx="1354349" cy="60438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FF00"/>
                  </a:solidFill>
                </a:rPr>
                <a:t>Scrapers</a:t>
              </a:r>
            </a:p>
          </p:txBody>
        </p:sp>
        <p:sp>
          <p:nvSpPr>
            <p:cNvPr id="2" name="Arrow: Right 1">
              <a:extLst>
                <a:ext uri="{FF2B5EF4-FFF2-40B4-BE49-F238E27FC236}">
                  <a16:creationId xmlns:a16="http://schemas.microsoft.com/office/drawing/2014/main" id="{4AC0A825-B133-49DB-9E04-058570E05105}"/>
                </a:ext>
              </a:extLst>
            </p:cNvPr>
            <p:cNvSpPr/>
            <p:nvPr/>
          </p:nvSpPr>
          <p:spPr>
            <a:xfrm>
              <a:off x="9244860" y="4736496"/>
              <a:ext cx="842829" cy="48048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TextBox 9">
              <a:extLst>
                <a:ext uri="{FF2B5EF4-FFF2-40B4-BE49-F238E27FC236}">
                  <a16:creationId xmlns:a16="http://schemas.microsoft.com/office/drawing/2014/main" id="{317427E5-C6AE-4291-B8D0-D5C92638B989}"/>
                </a:ext>
              </a:extLst>
            </p:cNvPr>
            <p:cNvSpPr txBox="1"/>
            <p:nvPr/>
          </p:nvSpPr>
          <p:spPr>
            <a:xfrm>
              <a:off x="10089700" y="4781669"/>
              <a:ext cx="1856792" cy="369332"/>
            </a:xfrm>
            <a:prstGeom prst="rect">
              <a:avLst/>
            </a:prstGeom>
            <a:noFill/>
          </p:spPr>
          <p:txBody>
            <a:bodyPr wrap="square" rtlCol="0">
              <a:spAutoFit/>
            </a:bodyPr>
            <a:lstStyle/>
            <a:p>
              <a:r>
                <a:rPr lang="it-IT" dirty="0"/>
                <a:t>TO BTFEH1</a:t>
              </a:r>
            </a:p>
          </p:txBody>
        </p:sp>
      </p:grpSp>
      <p:sp>
        <p:nvSpPr>
          <p:cNvPr id="30" name="TextBox 29">
            <a:extLst>
              <a:ext uri="{FF2B5EF4-FFF2-40B4-BE49-F238E27FC236}">
                <a16:creationId xmlns:a16="http://schemas.microsoft.com/office/drawing/2014/main" id="{570D2369-DF12-4859-A1F8-4AD5AE9ABF4C}"/>
              </a:ext>
            </a:extLst>
          </p:cNvPr>
          <p:cNvSpPr txBox="1"/>
          <p:nvPr/>
        </p:nvSpPr>
        <p:spPr>
          <a:xfrm rot="2749134">
            <a:off x="11407788" y="1034556"/>
            <a:ext cx="1145769" cy="646331"/>
          </a:xfrm>
          <a:prstGeom prst="rect">
            <a:avLst/>
          </a:prstGeom>
          <a:solidFill>
            <a:srgbClr val="00B0F0"/>
          </a:solidFill>
        </p:spPr>
        <p:txBody>
          <a:bodyPr wrap="square" rtlCol="0">
            <a:spAutoFit/>
          </a:bodyPr>
          <a:lstStyle/>
          <a:p>
            <a:r>
              <a:rPr lang="it-IT" dirty="0"/>
              <a:t>To</a:t>
            </a:r>
          </a:p>
          <a:p>
            <a:r>
              <a:rPr lang="it-IT" dirty="0"/>
              <a:t>BTFEH1</a:t>
            </a:r>
          </a:p>
        </p:txBody>
      </p:sp>
      <p:sp>
        <p:nvSpPr>
          <p:cNvPr id="4" name="Date Placeholder 3">
            <a:extLst>
              <a:ext uri="{FF2B5EF4-FFF2-40B4-BE49-F238E27FC236}">
                <a16:creationId xmlns:a16="http://schemas.microsoft.com/office/drawing/2014/main" id="{7479FF19-6D74-527F-1FCD-A7F61ABC2594}"/>
              </a:ext>
            </a:extLst>
          </p:cNvPr>
          <p:cNvSpPr>
            <a:spLocks noGrp="1"/>
          </p:cNvSpPr>
          <p:nvPr>
            <p:ph type="dt" sz="half" idx="10"/>
          </p:nvPr>
        </p:nvSpPr>
        <p:spPr/>
        <p:txBody>
          <a:bodyPr/>
          <a:lstStyle/>
          <a:p>
            <a:r>
              <a:rPr lang="en-GB" dirty="0"/>
              <a:t>14/11/2022</a:t>
            </a:r>
          </a:p>
        </p:txBody>
      </p:sp>
      <p:sp>
        <p:nvSpPr>
          <p:cNvPr id="5" name="Footer Placeholder 4">
            <a:extLst>
              <a:ext uri="{FF2B5EF4-FFF2-40B4-BE49-F238E27FC236}">
                <a16:creationId xmlns:a16="http://schemas.microsoft.com/office/drawing/2014/main" id="{3CB14264-39EE-989B-728F-9B5A134CCB58}"/>
              </a:ext>
            </a:extLst>
          </p:cNvPr>
          <p:cNvSpPr>
            <a:spLocks noGrp="1"/>
          </p:cNvSpPr>
          <p:nvPr>
            <p:ph type="ftr" sz="quarter" idx="11"/>
          </p:nvPr>
        </p:nvSpPr>
        <p:spPr/>
        <p:txBody>
          <a:bodyPr/>
          <a:lstStyle/>
          <a:p>
            <a:r>
              <a:rPr lang="en-GB" dirty="0"/>
              <a:t>LNF - SC 64</a:t>
            </a:r>
          </a:p>
        </p:txBody>
      </p:sp>
      <p:sp>
        <p:nvSpPr>
          <p:cNvPr id="6" name="Slide Number Placeholder 5">
            <a:extLst>
              <a:ext uri="{FF2B5EF4-FFF2-40B4-BE49-F238E27FC236}">
                <a16:creationId xmlns:a16="http://schemas.microsoft.com/office/drawing/2014/main" id="{3C15C735-5C7D-58A6-8BA1-736289F1241F}"/>
              </a:ext>
            </a:extLst>
          </p:cNvPr>
          <p:cNvSpPr>
            <a:spLocks noGrp="1"/>
          </p:cNvSpPr>
          <p:nvPr>
            <p:ph type="sldNum" sz="quarter" idx="12"/>
          </p:nvPr>
        </p:nvSpPr>
        <p:spPr/>
        <p:txBody>
          <a:bodyPr/>
          <a:lstStyle/>
          <a:p>
            <a:fld id="{DEB40CE7-BA5A-4BF4-ABDF-EB80D9C1FA7B}" type="slidenum">
              <a:rPr lang="en-GB" smtClean="0"/>
              <a:t>31</a:t>
            </a:fld>
            <a:endParaRPr lang="en-GB" dirty="0"/>
          </a:p>
        </p:txBody>
      </p:sp>
      <p:pic>
        <p:nvPicPr>
          <p:cNvPr id="12" name="Immagine 5">
            <a:extLst>
              <a:ext uri="{FF2B5EF4-FFF2-40B4-BE49-F238E27FC236}">
                <a16:creationId xmlns:a16="http://schemas.microsoft.com/office/drawing/2014/main" id="{CF938C4F-FD78-9AB7-22D1-155F682A6A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3157660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62">
            <a:extLst>
              <a:ext uri="{FF2B5EF4-FFF2-40B4-BE49-F238E27FC236}">
                <a16:creationId xmlns:a16="http://schemas.microsoft.com/office/drawing/2014/main" id="{D02A8A8A-55A1-4A55-8F2C-5DB31AB9A598}"/>
              </a:ext>
            </a:extLst>
          </p:cNvPr>
          <p:cNvGrpSpPr/>
          <p:nvPr/>
        </p:nvGrpSpPr>
        <p:grpSpPr>
          <a:xfrm>
            <a:off x="-1" y="3099"/>
            <a:ext cx="8835993" cy="947451"/>
            <a:chOff x="0" y="3099"/>
            <a:chExt cx="6766560" cy="947451"/>
          </a:xfrm>
        </p:grpSpPr>
        <p:sp>
          <p:nvSpPr>
            <p:cNvPr id="7" name="Titolo 1">
              <a:extLst>
                <a:ext uri="{FF2B5EF4-FFF2-40B4-BE49-F238E27FC236}">
                  <a16:creationId xmlns:a16="http://schemas.microsoft.com/office/drawing/2014/main" id="{E1B2EE30-0A97-4593-95C9-BB67421D8D7D}"/>
                </a:ext>
              </a:extLst>
            </p:cNvPr>
            <p:cNvSpPr txBox="1">
              <a:spLocks/>
            </p:cNvSpPr>
            <p:nvPr/>
          </p:nvSpPr>
          <p:spPr>
            <a:xfrm>
              <a:off x="0" y="3099"/>
              <a:ext cx="6766560"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BEAM – Beam Diagnostic</a:t>
              </a:r>
              <a:endParaRPr lang="en-GB" sz="3200" dirty="0">
                <a:latin typeface="Stencil" panose="040409050D0802020404" pitchFamily="82" charset="0"/>
                <a:cs typeface="Ayuthaya" pitchFamily="2" charset="-34"/>
              </a:endParaRPr>
            </a:p>
          </p:txBody>
        </p:sp>
        <p:pic>
          <p:nvPicPr>
            <p:cNvPr id="8" name="Picture 2" descr="http://www.lnf.infn.it/logo/logo_infn_lnf_2_esteso_white.png">
              <a:extLst>
                <a:ext uri="{FF2B5EF4-FFF2-40B4-BE49-F238E27FC236}">
                  <a16:creationId xmlns:a16="http://schemas.microsoft.com/office/drawing/2014/main" id="{B2EA351F-8FE9-4398-B7AE-B0FD80AE6819}"/>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797507"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6EF2FC2-881F-449D-B284-650F895AB1A7}"/>
              </a:ext>
            </a:extLst>
          </p:cNvPr>
          <p:cNvSpPr txBox="1"/>
          <p:nvPr/>
        </p:nvSpPr>
        <p:spPr>
          <a:xfrm>
            <a:off x="126989" y="1193533"/>
            <a:ext cx="8142973" cy="5355312"/>
          </a:xfrm>
          <a:prstGeom prst="rect">
            <a:avLst/>
          </a:prstGeom>
          <a:noFill/>
        </p:spPr>
        <p:txBody>
          <a:bodyPr wrap="square" rtlCol="0">
            <a:spAutoFit/>
          </a:bodyPr>
          <a:lstStyle/>
          <a:p>
            <a:r>
              <a:rPr lang="en-US" b="1" dirty="0">
                <a:highlight>
                  <a:srgbClr val="FFFF00"/>
                </a:highlight>
              </a:rPr>
              <a:t>Fast BTF beam diagnostics</a:t>
            </a:r>
          </a:p>
          <a:p>
            <a:pPr marL="285750" indent="-285750">
              <a:buFont typeface="Arial" panose="020B0604020202020204" pitchFamily="34" charset="0"/>
              <a:buChar char="•"/>
            </a:pPr>
            <a:r>
              <a:rPr lang="en-US" dirty="0"/>
              <a:t>CALOBTF1 (PbWO – NA62 like)</a:t>
            </a:r>
          </a:p>
          <a:p>
            <a:pPr marL="285750" indent="-285750">
              <a:buFont typeface="Arial" panose="020B0604020202020204" pitchFamily="34" charset="0"/>
              <a:buChar char="•"/>
            </a:pPr>
            <a:r>
              <a:rPr lang="en-US" dirty="0"/>
              <a:t>Timepix detectors (65k Pixel TPX,TPX3 detector, ~2cm</a:t>
            </a:r>
            <a:r>
              <a:rPr lang="en-US" baseline="30000" dirty="0"/>
              <a:t>2</a:t>
            </a:r>
            <a:r>
              <a:rPr lang="en-US" dirty="0"/>
              <a:t>)</a:t>
            </a:r>
          </a:p>
          <a:p>
            <a:pPr marL="285750" indent="-285750">
              <a:buFont typeface="Arial" panose="020B0604020202020204" pitchFamily="34" charset="0"/>
              <a:buChar char="•"/>
            </a:pPr>
            <a:r>
              <a:rPr lang="en-US" dirty="0"/>
              <a:t>Located downstream the straight pipe in the DHSTB002 dipole</a:t>
            </a:r>
          </a:p>
          <a:p>
            <a:pPr marL="285750" indent="-285750">
              <a:buFont typeface="Arial" panose="020B0604020202020204" pitchFamily="34" charset="0"/>
              <a:buChar char="•"/>
            </a:pPr>
            <a:r>
              <a:rPr lang="en-US" dirty="0"/>
              <a:t>Adsorber in the middle (0.05mm Ti window, 0.7 Si detectors)</a:t>
            </a:r>
          </a:p>
          <a:p>
            <a:endParaRPr lang="en-US" dirty="0"/>
          </a:p>
          <a:p>
            <a:r>
              <a:rPr lang="en-US" b="1" dirty="0">
                <a:highlight>
                  <a:srgbClr val="FFFF00"/>
                </a:highlight>
              </a:rPr>
              <a:t>Direct measurement (positrons, X17 delivered beam):</a:t>
            </a:r>
          </a:p>
          <a:p>
            <a:pPr marL="285750" indent="-285750">
              <a:buFont typeface="Arial" panose="020B0604020202020204" pitchFamily="34" charset="0"/>
              <a:buChar char="•"/>
            </a:pPr>
            <a:r>
              <a:rPr lang="en-US" dirty="0"/>
              <a:t>Stop injections to X17</a:t>
            </a:r>
          </a:p>
          <a:p>
            <a:pPr marL="285750" indent="-285750">
              <a:buFont typeface="Arial" panose="020B0604020202020204" pitchFamily="34" charset="0"/>
              <a:buChar char="•"/>
            </a:pPr>
            <a:r>
              <a:rPr lang="en-US" dirty="0"/>
              <a:t>DHSTB002 switch off</a:t>
            </a:r>
          </a:p>
          <a:p>
            <a:pPr marL="285750" indent="-285750">
              <a:buFont typeface="Arial" panose="020B0604020202020204" pitchFamily="34" charset="0"/>
              <a:buChar char="•"/>
            </a:pPr>
            <a:r>
              <a:rPr lang="en-US" dirty="0"/>
              <a:t>Injection in the straight DHSTB002 channel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b="1" dirty="0">
                <a:highlight>
                  <a:srgbClr val="FFFF00"/>
                </a:highlight>
              </a:rPr>
              <a:t>Undirect measurement (secondary photons, run quality monitor)</a:t>
            </a:r>
          </a:p>
          <a:p>
            <a:pPr marL="285750" indent="-285750">
              <a:buFont typeface="Arial" panose="020B0604020202020204" pitchFamily="34" charset="0"/>
              <a:buChar char="•"/>
            </a:pPr>
            <a:r>
              <a:rPr lang="en-US" dirty="0"/>
              <a:t>Beam steered to X17</a:t>
            </a:r>
          </a:p>
          <a:p>
            <a:pPr marL="285750" indent="-285750">
              <a:buFont typeface="Arial" panose="020B0604020202020204" pitchFamily="34" charset="0"/>
              <a:buChar char="•"/>
            </a:pPr>
            <a:r>
              <a:rPr lang="en-US" dirty="0"/>
              <a:t>CALOBTF1 and FITPix </a:t>
            </a:r>
            <a:r>
              <a:rPr lang="en-US" b="1" dirty="0"/>
              <a:t>get Bremsstrahlung photon from mylar window</a:t>
            </a:r>
          </a:p>
          <a:p>
            <a:pPr marL="285750" indent="-285750">
              <a:buFont typeface="Arial" panose="020B0604020202020204" pitchFamily="34" charset="0"/>
              <a:buChar char="•"/>
            </a:pPr>
            <a:r>
              <a:rPr lang="en-US" dirty="0"/>
              <a:t>Energy collected is less 0,001 of the total steered charge (12m away)</a:t>
            </a:r>
          </a:p>
          <a:p>
            <a:pPr marL="285750" indent="-285750">
              <a:buFont typeface="Arial" panose="020B0604020202020204" pitchFamily="34" charset="0"/>
              <a:buChar char="•"/>
            </a:pPr>
            <a:r>
              <a:rPr lang="en-US" dirty="0"/>
              <a:t>Used to monitor delivered PoT and beam length runtime</a:t>
            </a:r>
          </a:p>
          <a:p>
            <a:pPr marL="285750" indent="-285750">
              <a:buFont typeface="Arial" panose="020B0604020202020204" pitchFamily="34" charset="0"/>
              <a:buChar char="•"/>
            </a:pPr>
            <a:r>
              <a:rPr lang="en-US" dirty="0"/>
              <a:t>Higher measurement errors in respect to PADME RUN(20%)</a:t>
            </a:r>
          </a:p>
          <a:p>
            <a:endParaRPr lang="en-US" dirty="0"/>
          </a:p>
        </p:txBody>
      </p:sp>
      <p:grpSp>
        <p:nvGrpSpPr>
          <p:cNvPr id="11" name="Group 10">
            <a:extLst>
              <a:ext uri="{FF2B5EF4-FFF2-40B4-BE49-F238E27FC236}">
                <a16:creationId xmlns:a16="http://schemas.microsoft.com/office/drawing/2014/main" id="{B0FABD05-A086-448C-9F17-58A1588098E4}"/>
              </a:ext>
            </a:extLst>
          </p:cNvPr>
          <p:cNvGrpSpPr/>
          <p:nvPr/>
        </p:nvGrpSpPr>
        <p:grpSpPr>
          <a:xfrm>
            <a:off x="6650770" y="2037491"/>
            <a:ext cx="5434294" cy="4770755"/>
            <a:chOff x="6624736" y="1640231"/>
            <a:chExt cx="5434294" cy="4770755"/>
          </a:xfrm>
        </p:grpSpPr>
        <p:pic>
          <p:nvPicPr>
            <p:cNvPr id="12" name="Picture 11">
              <a:extLst>
                <a:ext uri="{FF2B5EF4-FFF2-40B4-BE49-F238E27FC236}">
                  <a16:creationId xmlns:a16="http://schemas.microsoft.com/office/drawing/2014/main" id="{D3A53C3E-48E0-458B-B962-55717EC7D9A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91236" y="2038271"/>
              <a:ext cx="5062889" cy="3626196"/>
            </a:xfrm>
            <a:prstGeom prst="rect">
              <a:avLst/>
            </a:prstGeom>
          </p:spPr>
        </p:pic>
        <p:sp>
          <p:nvSpPr>
            <p:cNvPr id="13" name="Rectangle 12">
              <a:extLst>
                <a:ext uri="{FF2B5EF4-FFF2-40B4-BE49-F238E27FC236}">
                  <a16:creationId xmlns:a16="http://schemas.microsoft.com/office/drawing/2014/main" id="{331044E8-F4E7-4074-8FC9-D51F6A530202}"/>
                </a:ext>
              </a:extLst>
            </p:cNvPr>
            <p:cNvSpPr/>
            <p:nvPr/>
          </p:nvSpPr>
          <p:spPr>
            <a:xfrm rot="2426123">
              <a:off x="7087150" y="1640231"/>
              <a:ext cx="1174283" cy="72822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Detector area</a:t>
              </a:r>
            </a:p>
          </p:txBody>
        </p:sp>
        <p:cxnSp>
          <p:nvCxnSpPr>
            <p:cNvPr id="14" name="Straight Arrow Connector 13">
              <a:extLst>
                <a:ext uri="{FF2B5EF4-FFF2-40B4-BE49-F238E27FC236}">
                  <a16:creationId xmlns:a16="http://schemas.microsoft.com/office/drawing/2014/main" id="{0D551EAC-E1ED-470F-AF5E-5BFD5EF5BB1F}"/>
                </a:ext>
              </a:extLst>
            </p:cNvPr>
            <p:cNvCxnSpPr>
              <a:cxnSpLocks/>
              <a:stCxn id="20" idx="1"/>
              <a:endCxn id="13" idx="3"/>
            </p:cNvCxnSpPr>
            <p:nvPr/>
          </p:nvCxnSpPr>
          <p:spPr>
            <a:xfrm flipH="1" flipV="1">
              <a:off x="8121187" y="2385157"/>
              <a:ext cx="3215418" cy="3042106"/>
            </a:xfrm>
            <a:prstGeom prst="straightConnector1">
              <a:avLst/>
            </a:prstGeom>
            <a:ln w="889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071A6C-5A09-4F06-AD65-405F46DDCB82}"/>
                </a:ext>
              </a:extLst>
            </p:cNvPr>
            <p:cNvSpPr txBox="1"/>
            <p:nvPr/>
          </p:nvSpPr>
          <p:spPr>
            <a:xfrm rot="2564567">
              <a:off x="8429305" y="2718766"/>
              <a:ext cx="1145769" cy="369332"/>
            </a:xfrm>
            <a:prstGeom prst="rect">
              <a:avLst/>
            </a:prstGeom>
            <a:solidFill>
              <a:schemeClr val="accent4"/>
            </a:solidFill>
          </p:spPr>
          <p:txBody>
            <a:bodyPr wrap="square" rtlCol="0">
              <a:spAutoFit/>
            </a:bodyPr>
            <a:lstStyle/>
            <a:p>
              <a:r>
                <a:rPr lang="it-IT" dirty="0"/>
                <a:t>PHOTONS</a:t>
              </a:r>
            </a:p>
          </p:txBody>
        </p:sp>
        <p:sp>
          <p:nvSpPr>
            <p:cNvPr id="15" name="TextBox 14">
              <a:extLst>
                <a:ext uri="{FF2B5EF4-FFF2-40B4-BE49-F238E27FC236}">
                  <a16:creationId xmlns:a16="http://schemas.microsoft.com/office/drawing/2014/main" id="{BCFC3701-C2B5-4F2F-A592-421D67D3D601}"/>
                </a:ext>
              </a:extLst>
            </p:cNvPr>
            <p:cNvSpPr txBox="1"/>
            <p:nvPr/>
          </p:nvSpPr>
          <p:spPr>
            <a:xfrm>
              <a:off x="7194074" y="3201128"/>
              <a:ext cx="1263671" cy="369332"/>
            </a:xfrm>
            <a:prstGeom prst="rect">
              <a:avLst/>
            </a:prstGeom>
            <a:solidFill>
              <a:srgbClr val="FF0000"/>
            </a:solidFill>
          </p:spPr>
          <p:txBody>
            <a:bodyPr wrap="square" rtlCol="0">
              <a:spAutoFit/>
            </a:bodyPr>
            <a:lstStyle/>
            <a:p>
              <a:r>
                <a:rPr lang="it-IT" dirty="0"/>
                <a:t>POSITRONS</a:t>
              </a:r>
            </a:p>
          </p:txBody>
        </p:sp>
        <p:sp>
          <p:nvSpPr>
            <p:cNvPr id="20" name="TextBox 19">
              <a:extLst>
                <a:ext uri="{FF2B5EF4-FFF2-40B4-BE49-F238E27FC236}">
                  <a16:creationId xmlns:a16="http://schemas.microsoft.com/office/drawing/2014/main" id="{B3FBB2B0-64C1-4EE7-9BD3-28C388B63E5B}"/>
                </a:ext>
              </a:extLst>
            </p:cNvPr>
            <p:cNvSpPr txBox="1"/>
            <p:nvPr/>
          </p:nvSpPr>
          <p:spPr>
            <a:xfrm rot="2749134">
              <a:off x="11162980" y="5514936"/>
              <a:ext cx="1145769" cy="646331"/>
            </a:xfrm>
            <a:prstGeom prst="rect">
              <a:avLst/>
            </a:prstGeom>
            <a:solidFill>
              <a:srgbClr val="00B0F0"/>
            </a:solidFill>
          </p:spPr>
          <p:txBody>
            <a:bodyPr wrap="square" rtlCol="0">
              <a:spAutoFit/>
            </a:bodyPr>
            <a:lstStyle/>
            <a:p>
              <a:r>
                <a:rPr lang="it-IT" dirty="0"/>
                <a:t>MYLAR WINDOW</a:t>
              </a:r>
            </a:p>
          </p:txBody>
        </p:sp>
        <p:cxnSp>
          <p:nvCxnSpPr>
            <p:cNvPr id="10" name="Straight Arrow Connector 9">
              <a:extLst>
                <a:ext uri="{FF2B5EF4-FFF2-40B4-BE49-F238E27FC236}">
                  <a16:creationId xmlns:a16="http://schemas.microsoft.com/office/drawing/2014/main" id="{810ED049-BBEE-4828-AF3C-3D84111404CB}"/>
                </a:ext>
              </a:extLst>
            </p:cNvPr>
            <p:cNvCxnSpPr>
              <a:cxnSpLocks/>
            </p:cNvCxnSpPr>
            <p:nvPr/>
          </p:nvCxnSpPr>
          <p:spPr>
            <a:xfrm flipH="1">
              <a:off x="6624736" y="3228392"/>
              <a:ext cx="237745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AA91BDDD-0B7D-4CEC-AC82-4657EB5AC50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80696" y="1193533"/>
            <a:ext cx="1556585" cy="2767263"/>
          </a:xfrm>
          <a:prstGeom prst="rect">
            <a:avLst/>
          </a:prstGeom>
          <a:ln w="76200">
            <a:solidFill>
              <a:schemeClr val="bg1">
                <a:lumMod val="75000"/>
              </a:schemeClr>
            </a:solidFill>
          </a:ln>
          <a:effectLst>
            <a:outerShdw blurRad="190500" algn="tl" rotWithShape="0">
              <a:srgbClr val="000000">
                <a:alpha val="70000"/>
              </a:srgbClr>
            </a:outerShdw>
          </a:effectLst>
        </p:spPr>
      </p:pic>
      <p:sp>
        <p:nvSpPr>
          <p:cNvPr id="16" name="Date Placeholder 15">
            <a:extLst>
              <a:ext uri="{FF2B5EF4-FFF2-40B4-BE49-F238E27FC236}">
                <a16:creationId xmlns:a16="http://schemas.microsoft.com/office/drawing/2014/main" id="{6BAED339-19E6-466C-9D5D-B1E291730AD2}"/>
              </a:ext>
            </a:extLst>
          </p:cNvPr>
          <p:cNvSpPr>
            <a:spLocks noGrp="1"/>
          </p:cNvSpPr>
          <p:nvPr>
            <p:ph type="dt" sz="half" idx="10"/>
          </p:nvPr>
        </p:nvSpPr>
        <p:spPr/>
        <p:txBody>
          <a:bodyPr/>
          <a:lstStyle/>
          <a:p>
            <a:r>
              <a:rPr lang="en-GB" dirty="0"/>
              <a:t>14/11/2022</a:t>
            </a:r>
            <a:endParaRPr lang="it-IT" dirty="0"/>
          </a:p>
        </p:txBody>
      </p:sp>
      <p:sp>
        <p:nvSpPr>
          <p:cNvPr id="18" name="Footer Placeholder 17">
            <a:extLst>
              <a:ext uri="{FF2B5EF4-FFF2-40B4-BE49-F238E27FC236}">
                <a16:creationId xmlns:a16="http://schemas.microsoft.com/office/drawing/2014/main" id="{FE9BD860-A430-4C6F-9281-969ED432ECFC}"/>
              </a:ext>
            </a:extLst>
          </p:cNvPr>
          <p:cNvSpPr>
            <a:spLocks noGrp="1"/>
          </p:cNvSpPr>
          <p:nvPr>
            <p:ph type="ftr" sz="quarter" idx="11"/>
          </p:nvPr>
        </p:nvSpPr>
        <p:spPr/>
        <p:txBody>
          <a:bodyPr/>
          <a:lstStyle/>
          <a:p>
            <a:r>
              <a:rPr lang="it-IT" dirty="0"/>
              <a:t>LNF - SC 64</a:t>
            </a:r>
          </a:p>
        </p:txBody>
      </p:sp>
      <p:sp>
        <p:nvSpPr>
          <p:cNvPr id="19" name="Slide Number Placeholder 18">
            <a:extLst>
              <a:ext uri="{FF2B5EF4-FFF2-40B4-BE49-F238E27FC236}">
                <a16:creationId xmlns:a16="http://schemas.microsoft.com/office/drawing/2014/main" id="{0C3CC3ED-7D8C-4685-8247-AD547C351E23}"/>
              </a:ext>
            </a:extLst>
          </p:cNvPr>
          <p:cNvSpPr>
            <a:spLocks noGrp="1"/>
          </p:cNvSpPr>
          <p:nvPr>
            <p:ph type="sldNum" sz="quarter" idx="12"/>
          </p:nvPr>
        </p:nvSpPr>
        <p:spPr/>
        <p:txBody>
          <a:bodyPr/>
          <a:lstStyle/>
          <a:p>
            <a:fld id="{85EC5F52-9245-4CCB-802A-E7145A560204}" type="slidenum">
              <a:rPr lang="it-IT" smtClean="0"/>
              <a:t>32</a:t>
            </a:fld>
            <a:endParaRPr lang="it-IT" dirty="0"/>
          </a:p>
        </p:txBody>
      </p:sp>
      <p:cxnSp>
        <p:nvCxnSpPr>
          <p:cNvPr id="21" name="Straight Connector 20">
            <a:extLst>
              <a:ext uri="{FF2B5EF4-FFF2-40B4-BE49-F238E27FC236}">
                <a16:creationId xmlns:a16="http://schemas.microsoft.com/office/drawing/2014/main" id="{5437034A-7B68-4109-97F6-AFA5107B84D1}"/>
              </a:ext>
            </a:extLst>
          </p:cNvPr>
          <p:cNvCxnSpPr>
            <a:cxnSpLocks/>
            <a:endCxn id="20" idx="1"/>
          </p:cNvCxnSpPr>
          <p:nvPr/>
        </p:nvCxnSpPr>
        <p:spPr>
          <a:xfrm>
            <a:off x="9013371" y="3601616"/>
            <a:ext cx="2349268" cy="22229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Immagine 5">
            <a:extLst>
              <a:ext uri="{FF2B5EF4-FFF2-40B4-BE49-F238E27FC236}">
                <a16:creationId xmlns:a16="http://schemas.microsoft.com/office/drawing/2014/main" id="{1A83394C-268B-1BC4-9197-60CB71EC5B8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293907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D430F-C639-8309-695B-00EFD31083C9}"/>
              </a:ext>
            </a:extLst>
          </p:cNvPr>
          <p:cNvPicPr>
            <a:picLocks noChangeAspect="1"/>
          </p:cNvPicPr>
          <p:nvPr/>
        </p:nvPicPr>
        <p:blipFill>
          <a:blip r:embed="rId2"/>
          <a:stretch>
            <a:fillRect/>
          </a:stretch>
        </p:blipFill>
        <p:spPr>
          <a:xfrm>
            <a:off x="1264226" y="0"/>
            <a:ext cx="9663545" cy="6858000"/>
          </a:xfrm>
          <a:prstGeom prst="rect">
            <a:avLst/>
          </a:prstGeom>
        </p:spPr>
      </p:pic>
      <p:sp>
        <p:nvSpPr>
          <p:cNvPr id="4" name="TextBox 3">
            <a:extLst>
              <a:ext uri="{FF2B5EF4-FFF2-40B4-BE49-F238E27FC236}">
                <a16:creationId xmlns:a16="http://schemas.microsoft.com/office/drawing/2014/main" id="{2205AB9D-42E0-2A71-60AE-97629C43C13E}"/>
              </a:ext>
            </a:extLst>
          </p:cNvPr>
          <p:cNvSpPr txBox="1"/>
          <p:nvPr/>
        </p:nvSpPr>
        <p:spPr>
          <a:xfrm>
            <a:off x="4991818" y="6245525"/>
            <a:ext cx="1104181" cy="369332"/>
          </a:xfrm>
          <a:prstGeom prst="rect">
            <a:avLst/>
          </a:prstGeom>
          <a:solidFill>
            <a:srgbClr val="FFC000">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SLTB002</a:t>
            </a:r>
            <a:endParaRPr lang="en-GB" dirty="0">
              <a:solidFill>
                <a:schemeClr val="tx1"/>
              </a:solidFill>
            </a:endParaRPr>
          </a:p>
        </p:txBody>
      </p:sp>
      <p:sp>
        <p:nvSpPr>
          <p:cNvPr id="5" name="TextBox 4">
            <a:extLst>
              <a:ext uri="{FF2B5EF4-FFF2-40B4-BE49-F238E27FC236}">
                <a16:creationId xmlns:a16="http://schemas.microsoft.com/office/drawing/2014/main" id="{F2661EFC-5032-8C55-2269-53A0E2944274}"/>
              </a:ext>
            </a:extLst>
          </p:cNvPr>
          <p:cNvSpPr txBox="1"/>
          <p:nvPr/>
        </p:nvSpPr>
        <p:spPr>
          <a:xfrm>
            <a:off x="6711349" y="5357004"/>
            <a:ext cx="1104181" cy="369332"/>
          </a:xfrm>
          <a:prstGeom prst="rect">
            <a:avLst/>
          </a:prstGeom>
          <a:solidFill>
            <a:srgbClr val="FFC000">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SLTB004</a:t>
            </a:r>
            <a:endParaRPr lang="en-GB" dirty="0">
              <a:solidFill>
                <a:schemeClr val="tx1"/>
              </a:solidFill>
            </a:endParaRPr>
          </a:p>
        </p:txBody>
      </p:sp>
      <p:sp>
        <p:nvSpPr>
          <p:cNvPr id="6" name="TextBox 5">
            <a:extLst>
              <a:ext uri="{FF2B5EF4-FFF2-40B4-BE49-F238E27FC236}">
                <a16:creationId xmlns:a16="http://schemas.microsoft.com/office/drawing/2014/main" id="{93DACAA1-FE43-B346-EDA1-4D604B20E2E1}"/>
              </a:ext>
            </a:extLst>
          </p:cNvPr>
          <p:cNvSpPr txBox="1"/>
          <p:nvPr/>
        </p:nvSpPr>
        <p:spPr>
          <a:xfrm>
            <a:off x="9100866" y="3059668"/>
            <a:ext cx="1104181" cy="369332"/>
          </a:xfrm>
          <a:prstGeom prst="rect">
            <a:avLst/>
          </a:prstGeom>
          <a:solidFill>
            <a:srgbClr val="FFC000">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SLTB005</a:t>
            </a:r>
            <a:endParaRPr lang="en-GB" dirty="0">
              <a:solidFill>
                <a:schemeClr val="tx1"/>
              </a:solidFill>
            </a:endParaRPr>
          </a:p>
        </p:txBody>
      </p:sp>
      <p:sp>
        <p:nvSpPr>
          <p:cNvPr id="7" name="TextBox 6">
            <a:extLst>
              <a:ext uri="{FF2B5EF4-FFF2-40B4-BE49-F238E27FC236}">
                <a16:creationId xmlns:a16="http://schemas.microsoft.com/office/drawing/2014/main" id="{0260683D-F830-08AD-2F96-39F6B79238B4}"/>
              </a:ext>
            </a:extLst>
          </p:cNvPr>
          <p:cNvSpPr txBox="1"/>
          <p:nvPr/>
        </p:nvSpPr>
        <p:spPr>
          <a:xfrm>
            <a:off x="197458" y="1003535"/>
            <a:ext cx="7073661" cy="4524315"/>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dirty="0">
                <a:solidFill>
                  <a:schemeClr val="tx1"/>
                </a:solidFill>
              </a:rPr>
              <a:t>Measure setup (X17 decisions) and its progression:</a:t>
            </a:r>
          </a:p>
          <a:p>
            <a:r>
              <a:rPr lang="en-GB" dirty="0">
                <a:solidFill>
                  <a:schemeClr val="tx1"/>
                </a:solidFill>
              </a:rPr>
              <a:t>Rules for reproducible measurements and simulations:</a:t>
            </a:r>
          </a:p>
          <a:p>
            <a:pPr marL="285750" indent="-285750">
              <a:buFont typeface="Arial" panose="020B0604020202020204" pitchFamily="34" charset="0"/>
              <a:buChar char="•"/>
            </a:pPr>
            <a:r>
              <a:rPr lang="en-GB" dirty="0">
                <a:solidFill>
                  <a:schemeClr val="tx1"/>
                </a:solidFill>
                <a:highlight>
                  <a:srgbClr val="FFFF00"/>
                </a:highlight>
              </a:rPr>
              <a:t>Maximum current limit </a:t>
            </a:r>
            <a:r>
              <a:rPr lang="en-GB" dirty="0">
                <a:solidFill>
                  <a:schemeClr val="tx1"/>
                </a:solidFill>
              </a:rPr>
              <a:t>due to experiment constraint</a:t>
            </a:r>
          </a:p>
          <a:p>
            <a:pPr marL="285750" indent="-285750">
              <a:buFont typeface="Arial" panose="020B0604020202020204" pitchFamily="34" charset="0"/>
              <a:buChar char="•"/>
            </a:pPr>
            <a:r>
              <a:rPr lang="en-GB" dirty="0">
                <a:solidFill>
                  <a:schemeClr val="tx1"/>
                </a:solidFill>
              </a:rPr>
              <a:t>Minimum current obvious (Data taking)</a:t>
            </a:r>
          </a:p>
          <a:p>
            <a:pPr marL="285750" indent="-285750">
              <a:buFont typeface="Arial" panose="020B0604020202020204" pitchFamily="34" charset="0"/>
              <a:buChar char="•"/>
            </a:pPr>
            <a:r>
              <a:rPr lang="en-GB" dirty="0">
                <a:solidFill>
                  <a:schemeClr val="tx1"/>
                </a:solidFill>
                <a:highlight>
                  <a:srgbClr val="FFFF00"/>
                </a:highlight>
              </a:rPr>
              <a:t>Hit point stability </a:t>
            </a:r>
            <a:r>
              <a:rPr lang="en-GB" dirty="0">
                <a:solidFill>
                  <a:schemeClr val="tx1"/>
                </a:solidFill>
              </a:rPr>
              <a:t>on diamond target</a:t>
            </a:r>
          </a:p>
          <a:p>
            <a:pPr marL="285750" indent="-285750">
              <a:buFont typeface="Arial" panose="020B0604020202020204" pitchFamily="34" charset="0"/>
              <a:buChar char="•"/>
            </a:pPr>
            <a:r>
              <a:rPr lang="en-GB" dirty="0">
                <a:solidFill>
                  <a:schemeClr val="tx1"/>
                </a:solidFill>
              </a:rPr>
              <a:t>Flat Pulse shape (ideal double step pulse in time, &gt;100ns) for good current inj</a:t>
            </a:r>
          </a:p>
          <a:p>
            <a:pPr marL="285750" indent="-285750">
              <a:buFont typeface="Arial" panose="020B0604020202020204" pitchFamily="34" charset="0"/>
              <a:buChar char="•"/>
            </a:pPr>
            <a:r>
              <a:rPr lang="en-GB" dirty="0">
                <a:solidFill>
                  <a:schemeClr val="tx1"/>
                </a:solidFill>
                <a:highlight>
                  <a:srgbClr val="FFFF00"/>
                </a:highlight>
              </a:rPr>
              <a:t>Fixed quadrupoles </a:t>
            </a:r>
            <a:r>
              <a:rPr lang="en-GB" dirty="0">
                <a:solidFill>
                  <a:schemeClr val="tx1"/>
                </a:solidFill>
              </a:rPr>
              <a:t>current (different setup only for out of resonance trials)</a:t>
            </a:r>
          </a:p>
          <a:p>
            <a:pPr marL="285750" indent="-285750">
              <a:buFont typeface="Arial" panose="020B0604020202020204" pitchFamily="34" charset="0"/>
              <a:buChar char="•"/>
            </a:pPr>
            <a:r>
              <a:rPr lang="en-GB" dirty="0">
                <a:solidFill>
                  <a:schemeClr val="tx1"/>
                </a:solidFill>
              </a:rPr>
              <a:t>Energy spread containment</a:t>
            </a:r>
          </a:p>
          <a:p>
            <a:endParaRPr lang="en-GB" dirty="0">
              <a:solidFill>
                <a:schemeClr val="tx1"/>
              </a:solidFill>
            </a:endParaRPr>
          </a:p>
          <a:p>
            <a:r>
              <a:rPr lang="en-GB" dirty="0">
                <a:solidFill>
                  <a:schemeClr val="tx1"/>
                </a:solidFill>
              </a:rPr>
              <a:t>DHSTB001 as energy selector </a:t>
            </a:r>
          </a:p>
          <a:p>
            <a:pPr marL="285750" indent="-285750">
              <a:buFont typeface="Arial" panose="020B0604020202020204" pitchFamily="34" charset="0"/>
              <a:buChar char="•"/>
            </a:pPr>
            <a:r>
              <a:rPr lang="en-GB" dirty="0">
                <a:solidFill>
                  <a:schemeClr val="tx1"/>
                </a:solidFill>
              </a:rPr>
              <a:t>Energy scan on hysteresis loop descending branch for all the dipoles</a:t>
            </a:r>
          </a:p>
          <a:p>
            <a:pPr marL="285750" indent="-285750">
              <a:buFont typeface="Arial" panose="020B0604020202020204" pitchFamily="34" charset="0"/>
              <a:buChar char="•"/>
            </a:pPr>
            <a:r>
              <a:rPr lang="en-GB" dirty="0">
                <a:solidFill>
                  <a:schemeClr val="tx1"/>
                </a:solidFill>
              </a:rPr>
              <a:t>Multiplicity correction only via scrapers</a:t>
            </a:r>
          </a:p>
          <a:p>
            <a:pPr marL="285750" indent="-285750">
              <a:buFont typeface="Arial" panose="020B0604020202020204" pitchFamily="34" charset="0"/>
              <a:buChar char="•"/>
            </a:pPr>
            <a:r>
              <a:rPr lang="en-GB" dirty="0">
                <a:solidFill>
                  <a:schemeClr val="tx1"/>
                </a:solidFill>
              </a:rPr>
              <a:t>Scrapers maximum gap in tuning (+-0.1µm) </a:t>
            </a:r>
          </a:p>
          <a:p>
            <a:pPr marL="285750" indent="-285750">
              <a:buFont typeface="Arial" panose="020B0604020202020204" pitchFamily="34" charset="0"/>
              <a:buChar char="•"/>
            </a:pPr>
            <a:r>
              <a:rPr lang="en-GB" dirty="0">
                <a:solidFill>
                  <a:schemeClr val="tx1"/>
                </a:solidFill>
              </a:rPr>
              <a:t>Pulse envelope shape correction only via ModA phase</a:t>
            </a:r>
          </a:p>
        </p:txBody>
      </p:sp>
      <p:sp>
        <p:nvSpPr>
          <p:cNvPr id="8" name="TextBox 7">
            <a:extLst>
              <a:ext uri="{FF2B5EF4-FFF2-40B4-BE49-F238E27FC236}">
                <a16:creationId xmlns:a16="http://schemas.microsoft.com/office/drawing/2014/main" id="{CBDF398B-D0C7-A9CC-99EB-27B09B3291CC}"/>
              </a:ext>
            </a:extLst>
          </p:cNvPr>
          <p:cNvSpPr txBox="1"/>
          <p:nvPr/>
        </p:nvSpPr>
        <p:spPr>
          <a:xfrm>
            <a:off x="8156273" y="1926324"/>
            <a:ext cx="1104181" cy="369332"/>
          </a:xfrm>
          <a:prstGeom prst="rect">
            <a:avLst/>
          </a:prstGeom>
          <a:solidFill>
            <a:schemeClr val="accent5">
              <a:lumMod val="60000"/>
              <a:lumOff val="40000"/>
              <a:alpha val="67059"/>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solidFill>
                  <a:schemeClr val="tx1"/>
                </a:solidFill>
              </a:rPr>
              <a:t>TARGET</a:t>
            </a:r>
            <a:endParaRPr lang="en-GB" dirty="0">
              <a:solidFill>
                <a:schemeClr val="tx1"/>
              </a:solidFill>
            </a:endParaRPr>
          </a:p>
        </p:txBody>
      </p:sp>
      <p:sp>
        <p:nvSpPr>
          <p:cNvPr id="9" name="TextBox 8">
            <a:extLst>
              <a:ext uri="{FF2B5EF4-FFF2-40B4-BE49-F238E27FC236}">
                <a16:creationId xmlns:a16="http://schemas.microsoft.com/office/drawing/2014/main" id="{EA2488A0-0F4B-A882-48AE-C29553D43206}"/>
              </a:ext>
            </a:extLst>
          </p:cNvPr>
          <p:cNvSpPr txBox="1"/>
          <p:nvPr/>
        </p:nvSpPr>
        <p:spPr>
          <a:xfrm>
            <a:off x="9376911" y="2438566"/>
            <a:ext cx="1311217" cy="369332"/>
          </a:xfrm>
          <a:prstGeom prst="rect">
            <a:avLst/>
          </a:prstGeom>
          <a:solidFill>
            <a:srgbClr val="FB5D05">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DHSTB002</a:t>
            </a:r>
            <a:endParaRPr lang="en-GB" dirty="0">
              <a:solidFill>
                <a:schemeClr val="tx1"/>
              </a:solidFill>
            </a:endParaRPr>
          </a:p>
        </p:txBody>
      </p:sp>
      <p:sp>
        <p:nvSpPr>
          <p:cNvPr id="10" name="TextBox 9">
            <a:extLst>
              <a:ext uri="{FF2B5EF4-FFF2-40B4-BE49-F238E27FC236}">
                <a16:creationId xmlns:a16="http://schemas.microsoft.com/office/drawing/2014/main" id="{1D75877E-512D-BAA6-8CF4-CDB4E814F782}"/>
              </a:ext>
            </a:extLst>
          </p:cNvPr>
          <p:cNvSpPr txBox="1"/>
          <p:nvPr/>
        </p:nvSpPr>
        <p:spPr>
          <a:xfrm>
            <a:off x="6095999" y="5876193"/>
            <a:ext cx="1311217" cy="369332"/>
          </a:xfrm>
          <a:prstGeom prst="rect">
            <a:avLst/>
          </a:prstGeom>
          <a:solidFill>
            <a:srgbClr val="FB5D05">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DHSTB002</a:t>
            </a:r>
            <a:endParaRPr lang="en-GB" dirty="0">
              <a:solidFill>
                <a:schemeClr val="tx1"/>
              </a:solidFill>
            </a:endParaRPr>
          </a:p>
        </p:txBody>
      </p:sp>
      <p:sp>
        <p:nvSpPr>
          <p:cNvPr id="11" name="TextBox 10">
            <a:extLst>
              <a:ext uri="{FF2B5EF4-FFF2-40B4-BE49-F238E27FC236}">
                <a16:creationId xmlns:a16="http://schemas.microsoft.com/office/drawing/2014/main" id="{D12082AA-E257-3A60-9049-8619E4FE9F77}"/>
              </a:ext>
            </a:extLst>
          </p:cNvPr>
          <p:cNvSpPr txBox="1"/>
          <p:nvPr/>
        </p:nvSpPr>
        <p:spPr>
          <a:xfrm>
            <a:off x="1454988" y="6350646"/>
            <a:ext cx="1311217" cy="369332"/>
          </a:xfrm>
          <a:prstGeom prst="rect">
            <a:avLst/>
          </a:prstGeom>
          <a:solidFill>
            <a:srgbClr val="FB5D05">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solidFill>
                  <a:schemeClr val="tx1"/>
                </a:solidFill>
              </a:rPr>
              <a:t>DHRTB101</a:t>
            </a:r>
            <a:endParaRPr lang="en-GB" dirty="0">
              <a:solidFill>
                <a:schemeClr val="tx1"/>
              </a:solidFill>
            </a:endParaRPr>
          </a:p>
        </p:txBody>
      </p:sp>
      <p:sp>
        <p:nvSpPr>
          <p:cNvPr id="12" name="TextBox 11">
            <a:extLst>
              <a:ext uri="{FF2B5EF4-FFF2-40B4-BE49-F238E27FC236}">
                <a16:creationId xmlns:a16="http://schemas.microsoft.com/office/drawing/2014/main" id="{A5752199-5BDB-B4EF-91D2-B233B1FD45DE}"/>
              </a:ext>
            </a:extLst>
          </p:cNvPr>
          <p:cNvSpPr txBox="1"/>
          <p:nvPr/>
        </p:nvSpPr>
        <p:spPr>
          <a:xfrm>
            <a:off x="8600536" y="146649"/>
            <a:ext cx="1406106" cy="1015663"/>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6000" dirty="0"/>
              <a:t>X17</a:t>
            </a:r>
            <a:endParaRPr lang="en-GB" sz="6000" dirty="0"/>
          </a:p>
        </p:txBody>
      </p:sp>
      <p:grpSp>
        <p:nvGrpSpPr>
          <p:cNvPr id="2" name="Gruppo 62">
            <a:extLst>
              <a:ext uri="{FF2B5EF4-FFF2-40B4-BE49-F238E27FC236}">
                <a16:creationId xmlns:a16="http://schemas.microsoft.com/office/drawing/2014/main" id="{EF8E6B90-1026-9A92-E30B-4AB2300CF0DB}"/>
              </a:ext>
            </a:extLst>
          </p:cNvPr>
          <p:cNvGrpSpPr/>
          <p:nvPr/>
        </p:nvGrpSpPr>
        <p:grpSpPr>
          <a:xfrm>
            <a:off x="0" y="3099"/>
            <a:ext cx="5664200" cy="947451"/>
            <a:chOff x="1" y="3099"/>
            <a:chExt cx="4337617" cy="947451"/>
          </a:xfrm>
        </p:grpSpPr>
        <p:sp>
          <p:nvSpPr>
            <p:cNvPr id="13" name="Titolo 1">
              <a:extLst>
                <a:ext uri="{FF2B5EF4-FFF2-40B4-BE49-F238E27FC236}">
                  <a16:creationId xmlns:a16="http://schemas.microsoft.com/office/drawing/2014/main" id="{64358F00-D729-42CE-3960-3EC03EC5AAA6}"/>
                </a:ext>
              </a:extLst>
            </p:cNvPr>
            <p:cNvSpPr txBox="1">
              <a:spLocks/>
            </p:cNvSpPr>
            <p:nvPr/>
          </p:nvSpPr>
          <p:spPr>
            <a:xfrm>
              <a:off x="1" y="3099"/>
              <a:ext cx="4337617"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energy scan  </a:t>
              </a:r>
              <a:endParaRPr lang="en-GB" sz="3200" dirty="0">
                <a:latin typeface="Stencil" panose="040409050D0802020404" pitchFamily="82" charset="0"/>
                <a:cs typeface="Ayuthaya" pitchFamily="2" charset="-34"/>
              </a:endParaRPr>
            </a:p>
          </p:txBody>
        </p:sp>
        <p:pic>
          <p:nvPicPr>
            <p:cNvPr id="14" name="Picture 2" descr="http://www.lnf.infn.it/logo/logo_infn_lnf_2_esteso_white.png">
              <a:extLst>
                <a:ext uri="{FF2B5EF4-FFF2-40B4-BE49-F238E27FC236}">
                  <a16:creationId xmlns:a16="http://schemas.microsoft.com/office/drawing/2014/main" id="{0F2529E9-A128-C3F1-834D-89B79BD7264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7248" y="83514"/>
              <a:ext cx="797507"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Date Placeholder 14">
            <a:extLst>
              <a:ext uri="{FF2B5EF4-FFF2-40B4-BE49-F238E27FC236}">
                <a16:creationId xmlns:a16="http://schemas.microsoft.com/office/drawing/2014/main" id="{99A6D0AE-48C9-9DBE-6125-E3E6DCD01B32}"/>
              </a:ext>
            </a:extLst>
          </p:cNvPr>
          <p:cNvSpPr>
            <a:spLocks noGrp="1"/>
          </p:cNvSpPr>
          <p:nvPr>
            <p:ph type="dt" sz="half" idx="10"/>
          </p:nvPr>
        </p:nvSpPr>
        <p:spPr>
          <a:xfrm>
            <a:off x="384822" y="6379324"/>
            <a:ext cx="2743200" cy="365125"/>
          </a:xfrm>
        </p:spPr>
        <p:txBody>
          <a:bodyPr/>
          <a:lstStyle/>
          <a:p>
            <a:r>
              <a:rPr lang="en-GB" dirty="0"/>
              <a:t>14/11/2022</a:t>
            </a:r>
          </a:p>
        </p:txBody>
      </p:sp>
      <p:sp>
        <p:nvSpPr>
          <p:cNvPr id="16" name="Footer Placeholder 15">
            <a:extLst>
              <a:ext uri="{FF2B5EF4-FFF2-40B4-BE49-F238E27FC236}">
                <a16:creationId xmlns:a16="http://schemas.microsoft.com/office/drawing/2014/main" id="{07991837-BE7F-5B8E-5A4F-822B1B55AA8D}"/>
              </a:ext>
            </a:extLst>
          </p:cNvPr>
          <p:cNvSpPr>
            <a:spLocks noGrp="1"/>
          </p:cNvSpPr>
          <p:nvPr>
            <p:ph type="ftr" sz="quarter" idx="11"/>
          </p:nvPr>
        </p:nvSpPr>
        <p:spPr>
          <a:xfrm>
            <a:off x="4495800" y="6430191"/>
            <a:ext cx="4114800" cy="365125"/>
          </a:xfrm>
        </p:spPr>
        <p:txBody>
          <a:bodyPr/>
          <a:lstStyle/>
          <a:p>
            <a:r>
              <a:rPr lang="en-GB" dirty="0"/>
              <a:t>LNF - SC 64</a:t>
            </a:r>
          </a:p>
        </p:txBody>
      </p:sp>
      <p:sp>
        <p:nvSpPr>
          <p:cNvPr id="17" name="Slide Number Placeholder 16">
            <a:extLst>
              <a:ext uri="{FF2B5EF4-FFF2-40B4-BE49-F238E27FC236}">
                <a16:creationId xmlns:a16="http://schemas.microsoft.com/office/drawing/2014/main" id="{D1A2603F-460C-8220-F157-6D63E9F4042A}"/>
              </a:ext>
            </a:extLst>
          </p:cNvPr>
          <p:cNvSpPr>
            <a:spLocks noGrp="1"/>
          </p:cNvSpPr>
          <p:nvPr>
            <p:ph type="sldNum" sz="quarter" idx="12"/>
          </p:nvPr>
        </p:nvSpPr>
        <p:spPr/>
        <p:txBody>
          <a:bodyPr/>
          <a:lstStyle/>
          <a:p>
            <a:fld id="{DEB40CE7-BA5A-4BF4-ABDF-EB80D9C1FA7B}" type="slidenum">
              <a:rPr lang="en-GB" smtClean="0"/>
              <a:t>33</a:t>
            </a:fld>
            <a:endParaRPr lang="en-GB" dirty="0"/>
          </a:p>
        </p:txBody>
      </p:sp>
      <p:pic>
        <p:nvPicPr>
          <p:cNvPr id="18" name="Immagine 5">
            <a:extLst>
              <a:ext uri="{FF2B5EF4-FFF2-40B4-BE49-F238E27FC236}">
                <a16:creationId xmlns:a16="http://schemas.microsoft.com/office/drawing/2014/main" id="{FF3F1DF5-BB5D-9ED4-3B00-531E75BE6F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2487120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D430F-C639-8309-695B-00EFD31083C9}"/>
              </a:ext>
            </a:extLst>
          </p:cNvPr>
          <p:cNvPicPr>
            <a:picLocks noChangeAspect="1"/>
          </p:cNvPicPr>
          <p:nvPr/>
        </p:nvPicPr>
        <p:blipFill>
          <a:blip r:embed="rId2"/>
          <a:stretch>
            <a:fillRect/>
          </a:stretch>
        </p:blipFill>
        <p:spPr>
          <a:xfrm>
            <a:off x="1264226" y="0"/>
            <a:ext cx="9663545" cy="6858000"/>
          </a:xfrm>
          <a:prstGeom prst="rect">
            <a:avLst/>
          </a:prstGeom>
        </p:spPr>
      </p:pic>
      <p:sp>
        <p:nvSpPr>
          <p:cNvPr id="4" name="TextBox 3">
            <a:extLst>
              <a:ext uri="{FF2B5EF4-FFF2-40B4-BE49-F238E27FC236}">
                <a16:creationId xmlns:a16="http://schemas.microsoft.com/office/drawing/2014/main" id="{2205AB9D-42E0-2A71-60AE-97629C43C13E}"/>
              </a:ext>
            </a:extLst>
          </p:cNvPr>
          <p:cNvSpPr txBox="1"/>
          <p:nvPr/>
        </p:nvSpPr>
        <p:spPr>
          <a:xfrm>
            <a:off x="4991818" y="6245525"/>
            <a:ext cx="1104181" cy="369332"/>
          </a:xfrm>
          <a:prstGeom prst="rect">
            <a:avLst/>
          </a:prstGeom>
          <a:solidFill>
            <a:srgbClr val="FFC000">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SLTB002</a:t>
            </a:r>
            <a:endParaRPr lang="en-GB" dirty="0">
              <a:solidFill>
                <a:schemeClr val="tx1"/>
              </a:solidFill>
            </a:endParaRPr>
          </a:p>
        </p:txBody>
      </p:sp>
      <p:sp>
        <p:nvSpPr>
          <p:cNvPr id="5" name="TextBox 4">
            <a:extLst>
              <a:ext uri="{FF2B5EF4-FFF2-40B4-BE49-F238E27FC236}">
                <a16:creationId xmlns:a16="http://schemas.microsoft.com/office/drawing/2014/main" id="{F2661EFC-5032-8C55-2269-53A0E2944274}"/>
              </a:ext>
            </a:extLst>
          </p:cNvPr>
          <p:cNvSpPr txBox="1"/>
          <p:nvPr/>
        </p:nvSpPr>
        <p:spPr>
          <a:xfrm>
            <a:off x="6711349" y="5357004"/>
            <a:ext cx="1104181" cy="369332"/>
          </a:xfrm>
          <a:prstGeom prst="rect">
            <a:avLst/>
          </a:prstGeom>
          <a:solidFill>
            <a:srgbClr val="FFC000">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SLTB004</a:t>
            </a:r>
            <a:endParaRPr lang="en-GB" dirty="0">
              <a:solidFill>
                <a:schemeClr val="tx1"/>
              </a:solidFill>
            </a:endParaRPr>
          </a:p>
        </p:txBody>
      </p:sp>
      <p:sp>
        <p:nvSpPr>
          <p:cNvPr id="6" name="TextBox 5">
            <a:extLst>
              <a:ext uri="{FF2B5EF4-FFF2-40B4-BE49-F238E27FC236}">
                <a16:creationId xmlns:a16="http://schemas.microsoft.com/office/drawing/2014/main" id="{93DACAA1-FE43-B346-EDA1-4D604B20E2E1}"/>
              </a:ext>
            </a:extLst>
          </p:cNvPr>
          <p:cNvSpPr txBox="1"/>
          <p:nvPr/>
        </p:nvSpPr>
        <p:spPr>
          <a:xfrm>
            <a:off x="9100866" y="3059668"/>
            <a:ext cx="1104181" cy="369332"/>
          </a:xfrm>
          <a:prstGeom prst="rect">
            <a:avLst/>
          </a:prstGeom>
          <a:solidFill>
            <a:srgbClr val="FFC000">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SLTB005</a:t>
            </a:r>
            <a:endParaRPr lang="en-GB" dirty="0">
              <a:solidFill>
                <a:schemeClr val="tx1"/>
              </a:solidFill>
            </a:endParaRPr>
          </a:p>
        </p:txBody>
      </p:sp>
      <p:sp>
        <p:nvSpPr>
          <p:cNvPr id="8" name="TextBox 7">
            <a:extLst>
              <a:ext uri="{FF2B5EF4-FFF2-40B4-BE49-F238E27FC236}">
                <a16:creationId xmlns:a16="http://schemas.microsoft.com/office/drawing/2014/main" id="{CBDF398B-D0C7-A9CC-99EB-27B09B3291CC}"/>
              </a:ext>
            </a:extLst>
          </p:cNvPr>
          <p:cNvSpPr txBox="1"/>
          <p:nvPr/>
        </p:nvSpPr>
        <p:spPr>
          <a:xfrm>
            <a:off x="8156273" y="1926324"/>
            <a:ext cx="1104181" cy="369332"/>
          </a:xfrm>
          <a:prstGeom prst="rect">
            <a:avLst/>
          </a:prstGeom>
          <a:solidFill>
            <a:schemeClr val="accent5">
              <a:lumMod val="60000"/>
              <a:lumOff val="40000"/>
              <a:alpha val="67059"/>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solidFill>
                  <a:schemeClr val="tx1"/>
                </a:solidFill>
              </a:rPr>
              <a:t>TARGET</a:t>
            </a:r>
            <a:endParaRPr lang="en-GB" dirty="0">
              <a:solidFill>
                <a:schemeClr val="tx1"/>
              </a:solidFill>
            </a:endParaRPr>
          </a:p>
        </p:txBody>
      </p:sp>
      <p:sp>
        <p:nvSpPr>
          <p:cNvPr id="9" name="TextBox 8">
            <a:extLst>
              <a:ext uri="{FF2B5EF4-FFF2-40B4-BE49-F238E27FC236}">
                <a16:creationId xmlns:a16="http://schemas.microsoft.com/office/drawing/2014/main" id="{EA2488A0-0F4B-A882-48AE-C29553D43206}"/>
              </a:ext>
            </a:extLst>
          </p:cNvPr>
          <p:cNvSpPr txBox="1"/>
          <p:nvPr/>
        </p:nvSpPr>
        <p:spPr>
          <a:xfrm>
            <a:off x="9376911" y="2438566"/>
            <a:ext cx="1311217" cy="369332"/>
          </a:xfrm>
          <a:prstGeom prst="rect">
            <a:avLst/>
          </a:prstGeom>
          <a:solidFill>
            <a:srgbClr val="FB5D05">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DHSTB002</a:t>
            </a:r>
            <a:endParaRPr lang="en-GB" dirty="0">
              <a:solidFill>
                <a:schemeClr val="tx1"/>
              </a:solidFill>
            </a:endParaRPr>
          </a:p>
        </p:txBody>
      </p:sp>
      <p:sp>
        <p:nvSpPr>
          <p:cNvPr id="10" name="TextBox 9">
            <a:extLst>
              <a:ext uri="{FF2B5EF4-FFF2-40B4-BE49-F238E27FC236}">
                <a16:creationId xmlns:a16="http://schemas.microsoft.com/office/drawing/2014/main" id="{1D75877E-512D-BAA6-8CF4-CDB4E814F782}"/>
              </a:ext>
            </a:extLst>
          </p:cNvPr>
          <p:cNvSpPr txBox="1"/>
          <p:nvPr/>
        </p:nvSpPr>
        <p:spPr>
          <a:xfrm>
            <a:off x="6095999" y="5876193"/>
            <a:ext cx="1311217" cy="369332"/>
          </a:xfrm>
          <a:prstGeom prst="rect">
            <a:avLst/>
          </a:prstGeom>
          <a:solidFill>
            <a:srgbClr val="FB5D05">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DHSTB002</a:t>
            </a:r>
            <a:endParaRPr lang="en-GB" dirty="0">
              <a:solidFill>
                <a:schemeClr val="tx1"/>
              </a:solidFill>
            </a:endParaRPr>
          </a:p>
        </p:txBody>
      </p:sp>
      <p:sp>
        <p:nvSpPr>
          <p:cNvPr id="11" name="TextBox 10">
            <a:extLst>
              <a:ext uri="{FF2B5EF4-FFF2-40B4-BE49-F238E27FC236}">
                <a16:creationId xmlns:a16="http://schemas.microsoft.com/office/drawing/2014/main" id="{D12082AA-E257-3A60-9049-8619E4FE9F77}"/>
              </a:ext>
            </a:extLst>
          </p:cNvPr>
          <p:cNvSpPr txBox="1"/>
          <p:nvPr/>
        </p:nvSpPr>
        <p:spPr>
          <a:xfrm>
            <a:off x="1454988" y="6350646"/>
            <a:ext cx="1311217" cy="369332"/>
          </a:xfrm>
          <a:prstGeom prst="rect">
            <a:avLst/>
          </a:prstGeom>
          <a:solidFill>
            <a:srgbClr val="FB5D05">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solidFill>
                  <a:schemeClr val="tx1"/>
                </a:solidFill>
              </a:rPr>
              <a:t>DHRTB101</a:t>
            </a:r>
            <a:endParaRPr lang="en-GB" dirty="0">
              <a:solidFill>
                <a:schemeClr val="tx1"/>
              </a:solidFill>
            </a:endParaRPr>
          </a:p>
        </p:txBody>
      </p:sp>
      <p:sp>
        <p:nvSpPr>
          <p:cNvPr id="12" name="TextBox 11">
            <a:extLst>
              <a:ext uri="{FF2B5EF4-FFF2-40B4-BE49-F238E27FC236}">
                <a16:creationId xmlns:a16="http://schemas.microsoft.com/office/drawing/2014/main" id="{A5752199-5BDB-B4EF-91D2-B233B1FD45DE}"/>
              </a:ext>
            </a:extLst>
          </p:cNvPr>
          <p:cNvSpPr txBox="1"/>
          <p:nvPr/>
        </p:nvSpPr>
        <p:spPr>
          <a:xfrm>
            <a:off x="8600536" y="146649"/>
            <a:ext cx="1406106" cy="1015663"/>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6000" dirty="0"/>
              <a:t>X17</a:t>
            </a:r>
            <a:endParaRPr lang="en-GB" sz="6000" dirty="0"/>
          </a:p>
        </p:txBody>
      </p:sp>
      <p:pic>
        <p:nvPicPr>
          <p:cNvPr id="13" name="Picture 12" descr="Graphical user interface, application&#10;&#10;Description automatically generated">
            <a:extLst>
              <a:ext uri="{FF2B5EF4-FFF2-40B4-BE49-F238E27FC236}">
                <a16:creationId xmlns:a16="http://schemas.microsoft.com/office/drawing/2014/main" id="{8C9F6C35-668A-79F1-D5FD-102B8152E9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283883" y="972699"/>
            <a:ext cx="1494123" cy="1388853"/>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1F020116-0CAF-E9FF-DEA1-38B45ECD83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939944" y="20764"/>
            <a:ext cx="2146759" cy="972582"/>
          </a:xfrm>
          <a:prstGeom prst="rect">
            <a:avLst/>
          </a:prstGeom>
        </p:spPr>
      </p:pic>
      <p:sp>
        <p:nvSpPr>
          <p:cNvPr id="20" name="TextBox 19">
            <a:extLst>
              <a:ext uri="{FF2B5EF4-FFF2-40B4-BE49-F238E27FC236}">
                <a16:creationId xmlns:a16="http://schemas.microsoft.com/office/drawing/2014/main" id="{99E629E1-9319-C268-B7F4-50847143FFB6}"/>
              </a:ext>
            </a:extLst>
          </p:cNvPr>
          <p:cNvSpPr txBox="1"/>
          <p:nvPr/>
        </p:nvSpPr>
        <p:spPr>
          <a:xfrm>
            <a:off x="105294" y="1017355"/>
            <a:ext cx="6112626" cy="4524315"/>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dirty="0">
                <a:solidFill>
                  <a:schemeClr val="tx1"/>
                </a:solidFill>
              </a:rPr>
              <a:t>Measure type:</a:t>
            </a:r>
          </a:p>
          <a:p>
            <a:pPr marL="285750" indent="-285750">
              <a:buFont typeface="Arial" panose="020B0604020202020204" pitchFamily="34" charset="0"/>
              <a:buChar char="•"/>
            </a:pPr>
            <a:r>
              <a:rPr lang="en-GB" dirty="0">
                <a:solidFill>
                  <a:schemeClr val="tx1"/>
                </a:solidFill>
              </a:rPr>
              <a:t>Scan of ~1.5 MeV (around 10 PS DAC digits-&gt; 150KeV)</a:t>
            </a:r>
          </a:p>
          <a:p>
            <a:pPr marL="285750" indent="-285750">
              <a:buFont typeface="Arial" panose="020B0604020202020204" pitchFamily="34" charset="0"/>
              <a:buChar char="•"/>
            </a:pPr>
            <a:r>
              <a:rPr lang="en-GB" dirty="0">
                <a:solidFill>
                  <a:schemeClr val="tx1"/>
                </a:solidFill>
              </a:rPr>
              <a:t>Descending branch of the DHSTB001 hysteresis loop</a:t>
            </a:r>
          </a:p>
          <a:p>
            <a:pPr marL="285750" indent="-285750">
              <a:buFont typeface="Arial" panose="020B0604020202020204" pitchFamily="34" charset="0"/>
              <a:buChar char="•"/>
            </a:pPr>
            <a:r>
              <a:rPr lang="en-GB" dirty="0">
                <a:solidFill>
                  <a:schemeClr val="tx1"/>
                </a:solidFill>
              </a:rPr>
              <a:t>DHSTB001 -&gt; -1A</a:t>
            </a:r>
          </a:p>
          <a:p>
            <a:pPr marL="285750" indent="-285750">
              <a:buFont typeface="Arial" panose="020B0604020202020204" pitchFamily="34" charset="0"/>
              <a:buChar char="•"/>
            </a:pPr>
            <a:r>
              <a:rPr lang="en-GB" dirty="0">
                <a:solidFill>
                  <a:schemeClr val="tx1"/>
                </a:solidFill>
              </a:rPr>
              <a:t>DHSTB002-&gt; -1A - DAC digit</a:t>
            </a:r>
          </a:p>
          <a:p>
            <a:pPr marL="285750" indent="-285750">
              <a:buFont typeface="Arial" panose="020B0604020202020204" pitchFamily="34" charset="0"/>
              <a:buChar char="•"/>
            </a:pPr>
            <a:r>
              <a:rPr lang="en-GB" dirty="0">
                <a:solidFill>
                  <a:schemeClr val="tx1"/>
                </a:solidFill>
              </a:rPr>
              <a:t>DHRTB001 -&gt; -1A in the tails of energy scan</a:t>
            </a: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r>
              <a:rPr lang="en-GB" dirty="0">
                <a:solidFill>
                  <a:schemeClr val="tx1"/>
                </a:solidFill>
              </a:rPr>
              <a:t>SLTB002 Scrapers ±0,1mm (±500PoT)</a:t>
            </a: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r>
              <a:rPr lang="en-GB" dirty="0">
                <a:solidFill>
                  <a:schemeClr val="tx1"/>
                </a:solidFill>
              </a:rPr>
              <a:t>REMAINING SCRAPERS</a:t>
            </a:r>
          </a:p>
          <a:p>
            <a:pPr marL="742950" lvl="1" indent="-285750">
              <a:buFontTx/>
              <a:buChar char="-"/>
            </a:pPr>
            <a:r>
              <a:rPr lang="en-GB" dirty="0">
                <a:solidFill>
                  <a:schemeClr val="tx1"/>
                </a:solidFill>
              </a:rPr>
              <a:t>Halo removal</a:t>
            </a:r>
          </a:p>
          <a:p>
            <a:pPr marL="742950" lvl="1" indent="-285750">
              <a:buFontTx/>
              <a:buChar char="-"/>
            </a:pPr>
            <a:r>
              <a:rPr lang="en-GB" dirty="0">
                <a:solidFill>
                  <a:schemeClr val="tx1"/>
                </a:solidFill>
              </a:rPr>
              <a:t>Beam transverse reference point </a:t>
            </a:r>
          </a:p>
          <a:p>
            <a:pPr marL="742950" lvl="1" indent="-285750">
              <a:buFontTx/>
              <a:buChar char="-"/>
            </a:pPr>
            <a:r>
              <a:rPr lang="en-GB" dirty="0">
                <a:solidFill>
                  <a:schemeClr val="tx1"/>
                </a:solidFill>
              </a:rPr>
              <a:t>Untouched for overall data taking</a:t>
            </a:r>
          </a:p>
          <a:p>
            <a:endParaRPr lang="en-GB" dirty="0">
              <a:solidFill>
                <a:schemeClr val="tx1"/>
              </a:solidFill>
            </a:endParaRPr>
          </a:p>
          <a:p>
            <a:r>
              <a:rPr lang="en-GB" dirty="0">
                <a:solidFill>
                  <a:schemeClr val="tx1"/>
                </a:solidFill>
              </a:rPr>
              <a:t>Stay clear checks via steering  magnets </a:t>
            </a:r>
          </a:p>
          <a:p>
            <a:r>
              <a:rPr lang="en-GB" dirty="0">
                <a:solidFill>
                  <a:schemeClr val="tx1"/>
                </a:solidFill>
              </a:rPr>
              <a:t>(CHHVVTBXXX and DHPTB102)</a:t>
            </a:r>
          </a:p>
        </p:txBody>
      </p:sp>
      <p:sp>
        <p:nvSpPr>
          <p:cNvPr id="21" name="TextBox 20">
            <a:extLst>
              <a:ext uri="{FF2B5EF4-FFF2-40B4-BE49-F238E27FC236}">
                <a16:creationId xmlns:a16="http://schemas.microsoft.com/office/drawing/2014/main" id="{7B5AF3C8-0F9B-5B7E-032A-239A6D2391E9}"/>
              </a:ext>
            </a:extLst>
          </p:cNvPr>
          <p:cNvSpPr txBox="1"/>
          <p:nvPr/>
        </p:nvSpPr>
        <p:spPr>
          <a:xfrm>
            <a:off x="8374699" y="3852648"/>
            <a:ext cx="1311217" cy="369332"/>
          </a:xfrm>
          <a:prstGeom prst="rect">
            <a:avLst/>
          </a:prstGeom>
          <a:solidFill>
            <a:srgbClr val="FB5D05">
              <a:alpha val="67059"/>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solidFill>
                  <a:schemeClr val="tx1"/>
                </a:solidFill>
              </a:rPr>
              <a:t>DHPTB102</a:t>
            </a:r>
            <a:endParaRPr lang="en-GB" dirty="0">
              <a:solidFill>
                <a:schemeClr val="tx1"/>
              </a:solidFill>
            </a:endParaRPr>
          </a:p>
        </p:txBody>
      </p:sp>
      <p:grpSp>
        <p:nvGrpSpPr>
          <p:cNvPr id="22" name="Gruppo 62">
            <a:extLst>
              <a:ext uri="{FF2B5EF4-FFF2-40B4-BE49-F238E27FC236}">
                <a16:creationId xmlns:a16="http://schemas.microsoft.com/office/drawing/2014/main" id="{2F788A22-F4A8-BC83-0433-A0D63111452B}"/>
              </a:ext>
            </a:extLst>
          </p:cNvPr>
          <p:cNvGrpSpPr/>
          <p:nvPr/>
        </p:nvGrpSpPr>
        <p:grpSpPr>
          <a:xfrm>
            <a:off x="0" y="3099"/>
            <a:ext cx="5664200" cy="947451"/>
            <a:chOff x="1" y="3099"/>
            <a:chExt cx="4337617" cy="947451"/>
          </a:xfrm>
        </p:grpSpPr>
        <p:sp>
          <p:nvSpPr>
            <p:cNvPr id="23" name="Titolo 1">
              <a:extLst>
                <a:ext uri="{FF2B5EF4-FFF2-40B4-BE49-F238E27FC236}">
                  <a16:creationId xmlns:a16="http://schemas.microsoft.com/office/drawing/2014/main" id="{3026E7B1-5F18-3AEC-51A7-4C3605271C09}"/>
                </a:ext>
              </a:extLst>
            </p:cNvPr>
            <p:cNvSpPr txBox="1">
              <a:spLocks/>
            </p:cNvSpPr>
            <p:nvPr/>
          </p:nvSpPr>
          <p:spPr>
            <a:xfrm>
              <a:off x="1" y="3099"/>
              <a:ext cx="4337617"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energy scan  </a:t>
              </a:r>
              <a:endParaRPr lang="en-GB" sz="3200" dirty="0">
                <a:latin typeface="Stencil" panose="040409050D0802020404" pitchFamily="82" charset="0"/>
                <a:cs typeface="Ayuthaya" pitchFamily="2" charset="-34"/>
              </a:endParaRPr>
            </a:p>
          </p:txBody>
        </p:sp>
        <p:pic>
          <p:nvPicPr>
            <p:cNvPr id="24" name="Picture 2" descr="http://www.lnf.infn.it/logo/logo_infn_lnf_2_esteso_white.png">
              <a:extLst>
                <a:ext uri="{FF2B5EF4-FFF2-40B4-BE49-F238E27FC236}">
                  <a16:creationId xmlns:a16="http://schemas.microsoft.com/office/drawing/2014/main" id="{7CCBE556-5CB9-2011-29FD-4632AD7A57EB}"/>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7248" y="83514"/>
              <a:ext cx="797507"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Date Placeholder 1">
            <a:extLst>
              <a:ext uri="{FF2B5EF4-FFF2-40B4-BE49-F238E27FC236}">
                <a16:creationId xmlns:a16="http://schemas.microsoft.com/office/drawing/2014/main" id="{FBD0ECDA-863F-E585-BA7E-E5A8C4ECDE9F}"/>
              </a:ext>
            </a:extLst>
          </p:cNvPr>
          <p:cNvSpPr>
            <a:spLocks noGrp="1"/>
          </p:cNvSpPr>
          <p:nvPr>
            <p:ph type="dt" sz="half" idx="10"/>
          </p:nvPr>
        </p:nvSpPr>
        <p:spPr>
          <a:xfrm>
            <a:off x="459018" y="6348309"/>
            <a:ext cx="2743200" cy="365125"/>
          </a:xfrm>
        </p:spPr>
        <p:txBody>
          <a:bodyPr/>
          <a:lstStyle/>
          <a:p>
            <a:r>
              <a:rPr lang="en-GB" dirty="0"/>
              <a:t>14/11/2022</a:t>
            </a:r>
          </a:p>
        </p:txBody>
      </p:sp>
      <p:sp>
        <p:nvSpPr>
          <p:cNvPr id="7" name="Footer Placeholder 6">
            <a:extLst>
              <a:ext uri="{FF2B5EF4-FFF2-40B4-BE49-F238E27FC236}">
                <a16:creationId xmlns:a16="http://schemas.microsoft.com/office/drawing/2014/main" id="{501934D5-F787-13D5-C147-719B3E5641D7}"/>
              </a:ext>
            </a:extLst>
          </p:cNvPr>
          <p:cNvSpPr>
            <a:spLocks noGrp="1"/>
          </p:cNvSpPr>
          <p:nvPr>
            <p:ph type="ftr" sz="quarter" idx="11"/>
          </p:nvPr>
        </p:nvSpPr>
        <p:spPr>
          <a:xfrm>
            <a:off x="4447886" y="6426292"/>
            <a:ext cx="4114800" cy="365125"/>
          </a:xfrm>
        </p:spPr>
        <p:txBody>
          <a:bodyPr/>
          <a:lstStyle/>
          <a:p>
            <a:r>
              <a:rPr lang="en-GB" dirty="0"/>
              <a:t>LNF - SC 64</a:t>
            </a:r>
          </a:p>
        </p:txBody>
      </p:sp>
      <p:sp>
        <p:nvSpPr>
          <p:cNvPr id="14" name="Slide Number Placeholder 13">
            <a:extLst>
              <a:ext uri="{FF2B5EF4-FFF2-40B4-BE49-F238E27FC236}">
                <a16:creationId xmlns:a16="http://schemas.microsoft.com/office/drawing/2014/main" id="{E6F99F20-D81F-EFB6-861D-65737060F9B2}"/>
              </a:ext>
            </a:extLst>
          </p:cNvPr>
          <p:cNvSpPr>
            <a:spLocks noGrp="1"/>
          </p:cNvSpPr>
          <p:nvPr>
            <p:ph type="sldNum" sz="quarter" idx="12"/>
          </p:nvPr>
        </p:nvSpPr>
        <p:spPr/>
        <p:txBody>
          <a:bodyPr/>
          <a:lstStyle/>
          <a:p>
            <a:fld id="{DEB40CE7-BA5A-4BF4-ABDF-EB80D9C1FA7B}" type="slidenum">
              <a:rPr lang="en-GB" smtClean="0"/>
              <a:t>34</a:t>
            </a:fld>
            <a:endParaRPr lang="en-GB" dirty="0"/>
          </a:p>
        </p:txBody>
      </p:sp>
    </p:spTree>
    <p:extLst>
      <p:ext uri="{BB962C8B-B14F-4D97-AF65-F5344CB8AC3E}">
        <p14:creationId xmlns:p14="http://schemas.microsoft.com/office/powerpoint/2010/main" val="2548931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B15C90C-4DB4-44CE-8FE0-79F557845AE3}"/>
              </a:ext>
            </a:extLst>
          </p:cNvPr>
          <p:cNvSpPr txBox="1">
            <a:spLocks noGrp="1"/>
          </p:cNvSpPr>
          <p:nvPr>
            <p:ph idx="1"/>
          </p:nvPr>
        </p:nvSpPr>
        <p:spPr>
          <a:xfrm>
            <a:off x="228306" y="1172990"/>
            <a:ext cx="11381928" cy="5325560"/>
          </a:xfrm>
          <a:prstGeom prst="rect">
            <a:avLst/>
          </a:prstGeom>
          <a:noFill/>
        </p:spPr>
        <p:txBody>
          <a:bodyPr vert="horz" wrap="square" lIns="91440" tIns="45720" rIns="91440" bIns="45720" rtlCol="0" anchor="t">
            <a:spAutoFit/>
          </a:bodyPr>
          <a:lstStyle/>
          <a:p>
            <a:pPr algn="just"/>
            <a:r>
              <a:rPr lang="en-GB" sz="1800" dirty="0"/>
              <a:t>Mylar vacuum windows test-&gt; maintain effectiveness</a:t>
            </a:r>
          </a:p>
          <a:p>
            <a:pPr algn="just"/>
            <a:r>
              <a:rPr lang="en-GB" sz="1800" u="sng" dirty="0">
                <a:cs typeface="Calibri"/>
              </a:rPr>
              <a:t>BTF1 line attached to PADME vessel but higher vacuum limit (~1E7mb) </a:t>
            </a:r>
            <a:endParaRPr lang="en-GB" sz="1800" dirty="0">
              <a:highlight>
                <a:srgbClr val="FF00FF"/>
              </a:highlight>
            </a:endParaRPr>
          </a:p>
          <a:p>
            <a:pPr algn="just"/>
            <a:r>
              <a:rPr lang="en-GB" sz="1800" dirty="0"/>
              <a:t>LINAC maintenance and consolidation:</a:t>
            </a:r>
            <a:endParaRPr lang="en-GB" sz="1800" dirty="0">
              <a:cs typeface="Calibri"/>
            </a:endParaRPr>
          </a:p>
          <a:p>
            <a:pPr lvl="1" algn="just"/>
            <a:r>
              <a:rPr lang="en-GB" sz="1400" dirty="0">
                <a:cs typeface="Calibri"/>
              </a:rPr>
              <a:t>HV Pulser GUN installation for PADME (40ns-1us)</a:t>
            </a:r>
            <a:endParaRPr lang="en-GB" sz="1400" dirty="0"/>
          </a:p>
          <a:p>
            <a:pPr lvl="1" algn="just"/>
            <a:r>
              <a:rPr lang="en-GB" sz="1400" dirty="0">
                <a:highlight>
                  <a:srgbClr val="FFFF00"/>
                </a:highlight>
                <a:ea typeface="+mn-lt"/>
                <a:cs typeface="+mn-lt"/>
              </a:rPr>
              <a:t>(32/46)</a:t>
            </a:r>
            <a:r>
              <a:rPr lang="en-GB" sz="1400" dirty="0">
                <a:highlight>
                  <a:srgbClr val="FFFF00"/>
                </a:highlight>
              </a:rPr>
              <a:t> </a:t>
            </a:r>
            <a:r>
              <a:rPr lang="en-GB" sz="1400" dirty="0"/>
              <a:t>PS correctors  upgraded and </a:t>
            </a:r>
            <a:r>
              <a:rPr lang="en-GB" sz="1400" dirty="0">
                <a:solidFill>
                  <a:schemeClr val="bg1"/>
                </a:solidFill>
                <a:highlight>
                  <a:srgbClr val="FF00FF"/>
                </a:highlight>
                <a:ea typeface="+mn-lt"/>
                <a:cs typeface="+mn-lt"/>
              </a:rPr>
              <a:t>Commissioned Sept. 2022</a:t>
            </a:r>
            <a:endParaRPr lang="en-GB" dirty="0">
              <a:solidFill>
                <a:schemeClr val="bg1"/>
              </a:solidFill>
            </a:endParaRPr>
          </a:p>
          <a:p>
            <a:pPr lvl="1" algn="just"/>
            <a:r>
              <a:rPr lang="en-GB" sz="1400" dirty="0">
                <a:highlight>
                  <a:srgbClr val="FFFF00"/>
                </a:highlight>
              </a:rPr>
              <a:t>Next 16 </a:t>
            </a:r>
            <a:r>
              <a:rPr lang="en-GB" sz="1400" dirty="0"/>
              <a:t>in the next future</a:t>
            </a:r>
            <a:endParaRPr lang="en-GB" sz="1400" dirty="0">
              <a:cs typeface="Calibri"/>
            </a:endParaRPr>
          </a:p>
          <a:p>
            <a:pPr lvl="1" algn="just"/>
            <a:r>
              <a:rPr lang="en-GB" sz="1400" dirty="0">
                <a:solidFill>
                  <a:srgbClr val="000000"/>
                </a:solidFill>
                <a:cs typeface="Calibri"/>
              </a:rPr>
              <a:t>QW8-10 Power supply substitution</a:t>
            </a:r>
          </a:p>
          <a:p>
            <a:pPr lvl="1" algn="just"/>
            <a:r>
              <a:rPr lang="en-GB" sz="1400" dirty="0">
                <a:solidFill>
                  <a:srgbClr val="000000"/>
                </a:solidFill>
                <a:cs typeface="Calibri"/>
              </a:rPr>
              <a:t>Secondary Water pump substitution</a:t>
            </a:r>
          </a:p>
          <a:p>
            <a:pPr lvl="1" algn="just"/>
            <a:r>
              <a:rPr lang="en-GB" sz="1400" dirty="0">
                <a:solidFill>
                  <a:srgbClr val="000000"/>
                </a:solidFill>
                <a:cs typeface="Calibri"/>
              </a:rPr>
              <a:t>DAQ (CAMAC) maintenance</a:t>
            </a:r>
          </a:p>
          <a:p>
            <a:pPr lvl="1" algn="just"/>
            <a:r>
              <a:rPr lang="en-GB" sz="1400" dirty="0">
                <a:solidFill>
                  <a:srgbClr val="000000"/>
                </a:solidFill>
                <a:cs typeface="Calibri"/>
              </a:rPr>
              <a:t>Modulator Maintenance</a:t>
            </a:r>
          </a:p>
          <a:p>
            <a:pPr marL="457200" lvl="1" indent="0" algn="just">
              <a:buNone/>
            </a:pPr>
            <a:endParaRPr lang="en-GB" sz="1400" dirty="0">
              <a:solidFill>
                <a:srgbClr val="FFFFFF"/>
              </a:solidFill>
              <a:highlight>
                <a:srgbClr val="FF00FF"/>
              </a:highlight>
              <a:cs typeface="Calibri"/>
            </a:endParaRPr>
          </a:p>
          <a:p>
            <a:pPr algn="just"/>
            <a:r>
              <a:rPr lang="en-GB" sz="1800" u="sng" dirty="0">
                <a:cs typeface="Calibri"/>
              </a:rPr>
              <a:t>X17 300MeV positron beam requires not so much high power</a:t>
            </a:r>
            <a:endParaRPr lang="en-GB" sz="1400" u="sng" dirty="0">
              <a:cs typeface="Calibri"/>
            </a:endParaRPr>
          </a:p>
          <a:p>
            <a:pPr algn="just"/>
            <a:r>
              <a:rPr lang="en-GB" sz="1800" u="sng" dirty="0">
                <a:cs typeface="Calibri"/>
              </a:rPr>
              <a:t>LINAC Kly B(2001) suffers fast trips (3#/day) for klystron pulse current that produce clipper current fault too.</a:t>
            </a:r>
          </a:p>
          <a:p>
            <a:pPr algn="just"/>
            <a:r>
              <a:rPr lang="en-GB" sz="1800" u="sng" dirty="0">
                <a:cs typeface="Calibri"/>
              </a:rPr>
              <a:t>Beam injections in X17</a:t>
            </a:r>
          </a:p>
          <a:p>
            <a:pPr lvl="1" algn="just"/>
            <a:r>
              <a:rPr lang="en-GB" sz="1400" u="sng" dirty="0">
                <a:cs typeface="Calibri"/>
              </a:rPr>
              <a:t>Beam and detector study in July (22different beams, different phase)</a:t>
            </a:r>
          </a:p>
          <a:p>
            <a:pPr lvl="1" algn="just"/>
            <a:r>
              <a:rPr lang="en-GB" sz="1400" u="sng" dirty="0">
                <a:cs typeface="Calibri"/>
              </a:rPr>
              <a:t>One energy pre-set per day -&gt; 24H of continuous data taking -&gt;  Integrated day lumi 1E10 PoT </a:t>
            </a:r>
          </a:p>
          <a:p>
            <a:pPr lvl="1" algn="just"/>
            <a:r>
              <a:rPr lang="en-GB" sz="1400" u="sng" dirty="0">
                <a:cs typeface="Calibri"/>
              </a:rPr>
              <a:t>Steady state condition</a:t>
            </a:r>
          </a:p>
          <a:p>
            <a:pPr marL="457200" lvl="1" indent="0" algn="just">
              <a:buNone/>
            </a:pPr>
            <a:endParaRPr lang="en-GB" sz="1400" u="sng" dirty="0">
              <a:cs typeface="Calibri"/>
            </a:endParaRPr>
          </a:p>
        </p:txBody>
      </p:sp>
      <p:grpSp>
        <p:nvGrpSpPr>
          <p:cNvPr id="17" name="Gruppo 62">
            <a:extLst>
              <a:ext uri="{FF2B5EF4-FFF2-40B4-BE49-F238E27FC236}">
                <a16:creationId xmlns:a16="http://schemas.microsoft.com/office/drawing/2014/main" id="{BE695060-F112-4DD7-B402-6464BBCB1A13}"/>
              </a:ext>
            </a:extLst>
          </p:cNvPr>
          <p:cNvGrpSpPr/>
          <p:nvPr/>
        </p:nvGrpSpPr>
        <p:grpSpPr>
          <a:xfrm>
            <a:off x="0" y="3099"/>
            <a:ext cx="6754483" cy="947451"/>
            <a:chOff x="0" y="3099"/>
            <a:chExt cx="6754483" cy="947451"/>
          </a:xfrm>
        </p:grpSpPr>
        <p:sp>
          <p:nvSpPr>
            <p:cNvPr id="18" name="Titolo 1">
              <a:extLst>
                <a:ext uri="{FF2B5EF4-FFF2-40B4-BE49-F238E27FC236}">
                  <a16:creationId xmlns:a16="http://schemas.microsoft.com/office/drawing/2014/main" id="{8A3A40F7-52C7-4337-AED0-0A23F361FE8B}"/>
                </a:ext>
              </a:extLst>
            </p:cNvPr>
            <p:cNvSpPr txBox="1">
              <a:spLocks/>
            </p:cNvSpPr>
            <p:nvPr/>
          </p:nvSpPr>
          <p:spPr>
            <a:xfrm>
              <a:off x="0" y="3099"/>
              <a:ext cx="675448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ACTIVITIES for X17</a:t>
              </a:r>
              <a:endParaRPr lang="en-GB" sz="3200" dirty="0">
                <a:latin typeface="Stencil" panose="040409050D0802020404" pitchFamily="82" charset="0"/>
                <a:cs typeface="Ayuthaya" pitchFamily="2" charset="-34"/>
              </a:endParaRPr>
            </a:p>
          </p:txBody>
        </p:sp>
        <p:pic>
          <p:nvPicPr>
            <p:cNvPr id="21" name="Picture 2" descr="http://www.lnf.infn.it/logo/logo_infn_lnf_2_esteso_white.png">
              <a:extLst>
                <a:ext uri="{FF2B5EF4-FFF2-40B4-BE49-F238E27FC236}">
                  <a16:creationId xmlns:a16="http://schemas.microsoft.com/office/drawing/2014/main" id="{B07B2D93-14D7-454E-BEB6-102AE6EA749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Table 6">
            <a:extLst>
              <a:ext uri="{FF2B5EF4-FFF2-40B4-BE49-F238E27FC236}">
                <a16:creationId xmlns:a16="http://schemas.microsoft.com/office/drawing/2014/main" id="{9524E10A-9106-CA65-7CEE-32C9B3B5F759}"/>
              </a:ext>
            </a:extLst>
          </p:cNvPr>
          <p:cNvGraphicFramePr>
            <a:graphicFrameLocks noGrp="1"/>
          </p:cNvGraphicFramePr>
          <p:nvPr>
            <p:extLst>
              <p:ext uri="{D42A27DB-BD31-4B8C-83A1-F6EECF244321}">
                <p14:modId xmlns:p14="http://schemas.microsoft.com/office/powerpoint/2010/main" val="1328392077"/>
              </p:ext>
            </p:extLst>
          </p:nvPr>
        </p:nvGraphicFramePr>
        <p:xfrm>
          <a:off x="3935496" y="2860321"/>
          <a:ext cx="8128000" cy="1483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746363093"/>
                    </a:ext>
                  </a:extLst>
                </a:gridCol>
                <a:gridCol w="1625600">
                  <a:extLst>
                    <a:ext uri="{9D8B030D-6E8A-4147-A177-3AD203B41FA5}">
                      <a16:colId xmlns:a16="http://schemas.microsoft.com/office/drawing/2014/main" val="3950061116"/>
                    </a:ext>
                  </a:extLst>
                </a:gridCol>
                <a:gridCol w="1625600">
                  <a:extLst>
                    <a:ext uri="{9D8B030D-6E8A-4147-A177-3AD203B41FA5}">
                      <a16:colId xmlns:a16="http://schemas.microsoft.com/office/drawing/2014/main" val="2918485304"/>
                    </a:ext>
                  </a:extLst>
                </a:gridCol>
                <a:gridCol w="1625600">
                  <a:extLst>
                    <a:ext uri="{9D8B030D-6E8A-4147-A177-3AD203B41FA5}">
                      <a16:colId xmlns:a16="http://schemas.microsoft.com/office/drawing/2014/main" val="1592030878"/>
                    </a:ext>
                  </a:extLst>
                </a:gridCol>
                <a:gridCol w="1625600">
                  <a:extLst>
                    <a:ext uri="{9D8B030D-6E8A-4147-A177-3AD203B41FA5}">
                      <a16:colId xmlns:a16="http://schemas.microsoft.com/office/drawing/2014/main" val="1308875504"/>
                    </a:ext>
                  </a:extLst>
                </a:gridCol>
              </a:tblGrid>
              <a:tr h="370840">
                <a:tc>
                  <a:txBody>
                    <a:bodyPr/>
                    <a:lstStyle/>
                    <a:p>
                      <a:r>
                        <a:rPr lang="it-IT" dirty="0"/>
                        <a:t>Kly</a:t>
                      </a:r>
                      <a:endParaRPr lang="en-GB" dirty="0"/>
                    </a:p>
                  </a:txBody>
                  <a:tcPr/>
                </a:tc>
                <a:tc>
                  <a:txBody>
                    <a:bodyPr/>
                    <a:lstStyle/>
                    <a:p>
                      <a:r>
                        <a:rPr lang="it-IT" dirty="0"/>
                        <a:t>A</a:t>
                      </a:r>
                      <a:endParaRPr lang="en-GB" dirty="0"/>
                    </a:p>
                  </a:txBody>
                  <a:tcPr/>
                </a:tc>
                <a:tc>
                  <a:txBody>
                    <a:bodyPr/>
                    <a:lstStyle/>
                    <a:p>
                      <a:r>
                        <a:rPr lang="it-IT" dirty="0"/>
                        <a:t>B</a:t>
                      </a:r>
                      <a:endParaRPr lang="en-GB" dirty="0"/>
                    </a:p>
                  </a:txBody>
                  <a:tcPr/>
                </a:tc>
                <a:tc>
                  <a:txBody>
                    <a:bodyPr/>
                    <a:lstStyle/>
                    <a:p>
                      <a:r>
                        <a:rPr lang="it-IT" dirty="0"/>
                        <a:t>C</a:t>
                      </a:r>
                      <a:endParaRPr lang="en-GB" dirty="0"/>
                    </a:p>
                  </a:txBody>
                  <a:tcPr/>
                </a:tc>
                <a:tc>
                  <a:txBody>
                    <a:bodyPr/>
                    <a:lstStyle/>
                    <a:p>
                      <a:r>
                        <a:rPr lang="it-IT" dirty="0"/>
                        <a:t>D</a:t>
                      </a:r>
                      <a:endParaRPr lang="en-GB" dirty="0"/>
                    </a:p>
                  </a:txBody>
                  <a:tcPr/>
                </a:tc>
                <a:extLst>
                  <a:ext uri="{0D108BD9-81ED-4DB2-BD59-A6C34878D82A}">
                    <a16:rowId xmlns:a16="http://schemas.microsoft.com/office/drawing/2014/main" val="1212486156"/>
                  </a:ext>
                </a:extLst>
              </a:tr>
              <a:tr h="370840">
                <a:tc>
                  <a:txBody>
                    <a:bodyPr/>
                    <a:lstStyle/>
                    <a:p>
                      <a:r>
                        <a:rPr lang="it-IT" dirty="0"/>
                        <a:t>Vk [%]</a:t>
                      </a:r>
                      <a:endParaRPr lang="en-GB" dirty="0"/>
                    </a:p>
                  </a:txBody>
                  <a:tcPr/>
                </a:tc>
                <a:tc>
                  <a:txBody>
                    <a:bodyPr/>
                    <a:lstStyle/>
                    <a:p>
                      <a:r>
                        <a:rPr lang="it-IT" dirty="0"/>
                        <a:t>95</a:t>
                      </a:r>
                      <a:endParaRPr lang="en-GB" dirty="0"/>
                    </a:p>
                  </a:txBody>
                  <a:tcPr/>
                </a:tc>
                <a:tc>
                  <a:txBody>
                    <a:bodyPr/>
                    <a:lstStyle/>
                    <a:p>
                      <a:r>
                        <a:rPr lang="it-IT" dirty="0"/>
                        <a:t>92</a:t>
                      </a:r>
                      <a:endParaRPr lang="en-GB" dirty="0"/>
                    </a:p>
                  </a:txBody>
                  <a:tcPr/>
                </a:tc>
                <a:tc>
                  <a:txBody>
                    <a:bodyPr/>
                    <a:lstStyle/>
                    <a:p>
                      <a:r>
                        <a:rPr lang="it-IT" dirty="0"/>
                        <a:t>85</a:t>
                      </a:r>
                      <a:endParaRPr lang="en-GB" dirty="0"/>
                    </a:p>
                  </a:txBody>
                  <a:tcPr/>
                </a:tc>
                <a:tc>
                  <a:txBody>
                    <a:bodyPr/>
                    <a:lstStyle/>
                    <a:p>
                      <a:r>
                        <a:rPr lang="it-IT" dirty="0"/>
                        <a:t>89</a:t>
                      </a:r>
                      <a:endParaRPr lang="en-GB" dirty="0"/>
                    </a:p>
                  </a:txBody>
                  <a:tcPr/>
                </a:tc>
                <a:extLst>
                  <a:ext uri="{0D108BD9-81ED-4DB2-BD59-A6C34878D82A}">
                    <a16:rowId xmlns:a16="http://schemas.microsoft.com/office/drawing/2014/main" val="1871982909"/>
                  </a:ext>
                </a:extLst>
              </a:tr>
              <a:tr h="370840">
                <a:tc>
                  <a:txBody>
                    <a:bodyPr/>
                    <a:lstStyle/>
                    <a:p>
                      <a:r>
                        <a:rPr lang="it-IT" dirty="0"/>
                        <a:t>RF [%]</a:t>
                      </a:r>
                      <a:endParaRPr lang="en-GB" dirty="0"/>
                    </a:p>
                  </a:txBody>
                  <a:tcPr/>
                </a:tc>
                <a:tc>
                  <a:txBody>
                    <a:bodyPr/>
                    <a:lstStyle/>
                    <a:p>
                      <a:r>
                        <a:rPr lang="it-IT" dirty="0"/>
                        <a:t>51</a:t>
                      </a:r>
                      <a:endParaRPr lang="en-GB" dirty="0"/>
                    </a:p>
                  </a:txBody>
                  <a:tcPr/>
                </a:tc>
                <a:tc>
                  <a:txBody>
                    <a:bodyPr/>
                    <a:lstStyle/>
                    <a:p>
                      <a:r>
                        <a:rPr lang="it-IT" dirty="0"/>
                        <a:t>97</a:t>
                      </a:r>
                      <a:endParaRPr lang="en-GB" dirty="0"/>
                    </a:p>
                  </a:txBody>
                  <a:tcPr/>
                </a:tc>
                <a:tc>
                  <a:txBody>
                    <a:bodyPr/>
                    <a:lstStyle/>
                    <a:p>
                      <a:r>
                        <a:rPr lang="it-IT" dirty="0"/>
                        <a:t>91</a:t>
                      </a:r>
                      <a:endParaRPr lang="en-GB" dirty="0"/>
                    </a:p>
                  </a:txBody>
                  <a:tcPr/>
                </a:tc>
                <a:tc>
                  <a:txBody>
                    <a:bodyPr/>
                    <a:lstStyle/>
                    <a:p>
                      <a:r>
                        <a:rPr lang="it-IT" dirty="0"/>
                        <a:t>56</a:t>
                      </a:r>
                      <a:endParaRPr lang="en-GB" dirty="0"/>
                    </a:p>
                  </a:txBody>
                  <a:tcPr/>
                </a:tc>
                <a:extLst>
                  <a:ext uri="{0D108BD9-81ED-4DB2-BD59-A6C34878D82A}">
                    <a16:rowId xmlns:a16="http://schemas.microsoft.com/office/drawing/2014/main" val="2249552540"/>
                  </a:ext>
                </a:extLst>
              </a:tr>
              <a:tr h="370840">
                <a:tc>
                  <a:txBody>
                    <a:bodyPr/>
                    <a:lstStyle/>
                    <a:p>
                      <a:r>
                        <a:rPr lang="it-IT" dirty="0"/>
                        <a:t>Fault  [hours]</a:t>
                      </a:r>
                      <a:endParaRPr lang="en-GB" dirty="0"/>
                    </a:p>
                  </a:txBody>
                  <a:tcPr/>
                </a:tc>
                <a:tc>
                  <a:txBody>
                    <a:bodyPr/>
                    <a:lstStyle/>
                    <a:p>
                      <a:r>
                        <a:rPr lang="en-GB" dirty="0"/>
                        <a:t>~6</a:t>
                      </a:r>
                    </a:p>
                  </a:txBody>
                  <a:tcPr/>
                </a:tc>
                <a:tc>
                  <a:txBody>
                    <a:bodyPr/>
                    <a:lstStyle/>
                    <a:p>
                      <a:r>
                        <a:rPr lang="en-GB" dirty="0"/>
                        <a:t>~45</a:t>
                      </a:r>
                    </a:p>
                  </a:txBody>
                  <a:tcPr/>
                </a:tc>
                <a:tc>
                  <a:txBody>
                    <a:bodyPr/>
                    <a:lstStyle/>
                    <a:p>
                      <a:r>
                        <a:rPr lang="it-IT" dirty="0"/>
                        <a:t>~5</a:t>
                      </a:r>
                    </a:p>
                  </a:txBody>
                  <a:tcPr/>
                </a:tc>
                <a:tc>
                  <a:txBody>
                    <a:bodyPr/>
                    <a:lstStyle/>
                    <a:p>
                      <a:r>
                        <a:rPr lang="it-IT" dirty="0"/>
                        <a:t>~9</a:t>
                      </a:r>
                    </a:p>
                  </a:txBody>
                  <a:tcPr/>
                </a:tc>
                <a:extLst>
                  <a:ext uri="{0D108BD9-81ED-4DB2-BD59-A6C34878D82A}">
                    <a16:rowId xmlns:a16="http://schemas.microsoft.com/office/drawing/2014/main" val="4068382690"/>
                  </a:ext>
                </a:extLst>
              </a:tr>
            </a:tbl>
          </a:graphicData>
        </a:graphic>
      </p:graphicFrame>
      <p:pic>
        <p:nvPicPr>
          <p:cNvPr id="2" name="Immagine 2">
            <a:extLst>
              <a:ext uri="{FF2B5EF4-FFF2-40B4-BE49-F238E27FC236}">
                <a16:creationId xmlns:a16="http://schemas.microsoft.com/office/drawing/2014/main" id="{761F8971-A2BB-1742-46F0-EFCE7FFFCD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72266" y="1022280"/>
            <a:ext cx="1993278" cy="1555329"/>
          </a:xfrm>
          <a:prstGeom prst="rect">
            <a:avLst/>
          </a:prstGeom>
        </p:spPr>
      </p:pic>
      <p:pic>
        <p:nvPicPr>
          <p:cNvPr id="3" name="Picture 3" descr="A picture containing text, indoor&#10;&#10;Description automatically generated">
            <a:extLst>
              <a:ext uri="{FF2B5EF4-FFF2-40B4-BE49-F238E27FC236}">
                <a16:creationId xmlns:a16="http://schemas.microsoft.com/office/drawing/2014/main" id="{5AF4786B-B7C6-7CBA-B147-2B9B2FE14E9C}"/>
              </a:ext>
            </a:extLst>
          </p:cNvPr>
          <p:cNvPicPr>
            <a:picLocks noChangeAspect="1"/>
          </p:cNvPicPr>
          <p:nvPr/>
        </p:nvPicPr>
        <p:blipFill>
          <a:blip r:embed="rId4"/>
          <a:stretch>
            <a:fillRect/>
          </a:stretch>
        </p:blipFill>
        <p:spPr>
          <a:xfrm>
            <a:off x="9267463" y="1022635"/>
            <a:ext cx="2743200" cy="1494654"/>
          </a:xfrm>
          <a:prstGeom prst="rect">
            <a:avLst/>
          </a:prstGeom>
        </p:spPr>
      </p:pic>
      <p:sp>
        <p:nvSpPr>
          <p:cNvPr id="4" name="Date Placeholder 3">
            <a:extLst>
              <a:ext uri="{FF2B5EF4-FFF2-40B4-BE49-F238E27FC236}">
                <a16:creationId xmlns:a16="http://schemas.microsoft.com/office/drawing/2014/main" id="{60F5357E-8FE7-53BB-5740-B28B160BF420}"/>
              </a:ext>
            </a:extLst>
          </p:cNvPr>
          <p:cNvSpPr>
            <a:spLocks noGrp="1"/>
          </p:cNvSpPr>
          <p:nvPr>
            <p:ph type="dt" sz="half" idx="10"/>
          </p:nvPr>
        </p:nvSpPr>
        <p:spPr/>
        <p:txBody>
          <a:bodyPr/>
          <a:lstStyle/>
          <a:p>
            <a:r>
              <a:rPr lang="en-GB" dirty="0"/>
              <a:t>14/11/2022</a:t>
            </a:r>
          </a:p>
        </p:txBody>
      </p:sp>
      <p:sp>
        <p:nvSpPr>
          <p:cNvPr id="5" name="Footer Placeholder 4">
            <a:extLst>
              <a:ext uri="{FF2B5EF4-FFF2-40B4-BE49-F238E27FC236}">
                <a16:creationId xmlns:a16="http://schemas.microsoft.com/office/drawing/2014/main" id="{693C68FC-7B24-B568-B5A5-669D279F2197}"/>
              </a:ext>
            </a:extLst>
          </p:cNvPr>
          <p:cNvSpPr>
            <a:spLocks noGrp="1"/>
          </p:cNvSpPr>
          <p:nvPr>
            <p:ph type="ftr" sz="quarter" idx="11"/>
          </p:nvPr>
        </p:nvSpPr>
        <p:spPr/>
        <p:txBody>
          <a:bodyPr/>
          <a:lstStyle/>
          <a:p>
            <a:r>
              <a:rPr lang="en-GB" dirty="0"/>
              <a:t>LNF - SC 64</a:t>
            </a:r>
          </a:p>
        </p:txBody>
      </p:sp>
      <p:sp>
        <p:nvSpPr>
          <p:cNvPr id="7" name="Slide Number Placeholder 6">
            <a:extLst>
              <a:ext uri="{FF2B5EF4-FFF2-40B4-BE49-F238E27FC236}">
                <a16:creationId xmlns:a16="http://schemas.microsoft.com/office/drawing/2014/main" id="{EA6547E7-BFED-DB68-E505-0375A7C428C1}"/>
              </a:ext>
            </a:extLst>
          </p:cNvPr>
          <p:cNvSpPr>
            <a:spLocks noGrp="1"/>
          </p:cNvSpPr>
          <p:nvPr>
            <p:ph type="sldNum" sz="quarter" idx="12"/>
          </p:nvPr>
        </p:nvSpPr>
        <p:spPr/>
        <p:txBody>
          <a:bodyPr/>
          <a:lstStyle/>
          <a:p>
            <a:fld id="{DEB40CE7-BA5A-4BF4-ABDF-EB80D9C1FA7B}" type="slidenum">
              <a:rPr lang="en-GB" smtClean="0"/>
              <a:t>35</a:t>
            </a:fld>
            <a:endParaRPr lang="en-GB" dirty="0"/>
          </a:p>
        </p:txBody>
      </p:sp>
      <p:pic>
        <p:nvPicPr>
          <p:cNvPr id="8" name="Immagine 5">
            <a:extLst>
              <a:ext uri="{FF2B5EF4-FFF2-40B4-BE49-F238E27FC236}">
                <a16:creationId xmlns:a16="http://schemas.microsoft.com/office/drawing/2014/main" id="{3425ED47-F87F-2244-A419-4F6ADE1101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321948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D0E32A2F-1661-4567-AE3C-2ED8C6C90D2A}"/>
              </a:ext>
            </a:extLst>
          </p:cNvPr>
          <p:cNvGrpSpPr/>
          <p:nvPr/>
        </p:nvGrpSpPr>
        <p:grpSpPr>
          <a:xfrm>
            <a:off x="0" y="3099"/>
            <a:ext cx="5391509" cy="947451"/>
            <a:chOff x="0" y="3099"/>
            <a:chExt cx="5391509" cy="947451"/>
          </a:xfrm>
        </p:grpSpPr>
        <p:sp>
          <p:nvSpPr>
            <p:cNvPr id="13" name="Titolo 1">
              <a:extLst>
                <a:ext uri="{FF2B5EF4-FFF2-40B4-BE49-F238E27FC236}">
                  <a16:creationId xmlns:a16="http://schemas.microsoft.com/office/drawing/2014/main" id="{73C46906-B7A9-4352-88C8-EFDF0AEBE7C1}"/>
                </a:ext>
              </a:extLst>
            </p:cNvPr>
            <p:cNvSpPr txBox="1">
              <a:spLocks/>
            </p:cNvSpPr>
            <p:nvPr/>
          </p:nvSpPr>
          <p:spPr>
            <a:xfrm>
              <a:off x="0" y="3099"/>
              <a:ext cx="5391509"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a:cs typeface="Ayuthaya"/>
                </a:rPr>
                <a:t>LINAC FAULTS</a:t>
              </a:r>
              <a:endParaRPr lang="en-GB" sz="3200" dirty="0">
                <a:latin typeface="Stencil" panose="040409050D0802020404" pitchFamily="82" charset="0"/>
                <a:cs typeface="Ayuthaya" pitchFamily="2" charset="-34"/>
              </a:endParaRPr>
            </a:p>
          </p:txBody>
        </p:sp>
        <p:pic>
          <p:nvPicPr>
            <p:cNvPr id="14" name="Picture 2" descr="http://www.lnf.infn.it/logo/logo_infn_lnf_2_esteso_white.png">
              <a:extLst>
                <a:ext uri="{FF2B5EF4-FFF2-40B4-BE49-F238E27FC236}">
                  <a16:creationId xmlns:a16="http://schemas.microsoft.com/office/drawing/2014/main" id="{8C9D7AD1-BE00-4DA6-B90E-CCBDC3312327}"/>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Date Placeholder 1">
            <a:extLst>
              <a:ext uri="{FF2B5EF4-FFF2-40B4-BE49-F238E27FC236}">
                <a16:creationId xmlns:a16="http://schemas.microsoft.com/office/drawing/2014/main" id="{E3600AB4-9ED1-448C-B923-1B86A3139982}"/>
              </a:ext>
            </a:extLst>
          </p:cNvPr>
          <p:cNvSpPr>
            <a:spLocks noGrp="1"/>
          </p:cNvSpPr>
          <p:nvPr>
            <p:ph type="dt" sz="half" idx="10"/>
          </p:nvPr>
        </p:nvSpPr>
        <p:spPr/>
        <p:txBody>
          <a:bodyPr/>
          <a:lstStyle/>
          <a:p>
            <a:r>
              <a:rPr lang="en-GB" dirty="0"/>
              <a:t>14/11/2022</a:t>
            </a:r>
            <a:endParaRPr lang="it-IT" dirty="0"/>
          </a:p>
        </p:txBody>
      </p:sp>
      <p:sp>
        <p:nvSpPr>
          <p:cNvPr id="4" name="Footer Placeholder 3">
            <a:extLst>
              <a:ext uri="{FF2B5EF4-FFF2-40B4-BE49-F238E27FC236}">
                <a16:creationId xmlns:a16="http://schemas.microsoft.com/office/drawing/2014/main" id="{1DDF0086-6080-44AD-8C31-869200E3B0E2}"/>
              </a:ext>
            </a:extLst>
          </p:cNvPr>
          <p:cNvSpPr>
            <a:spLocks noGrp="1"/>
          </p:cNvSpPr>
          <p:nvPr>
            <p:ph type="ftr" sz="quarter" idx="11"/>
          </p:nvPr>
        </p:nvSpPr>
        <p:spPr/>
        <p:txBody>
          <a:bodyPr/>
          <a:lstStyle/>
          <a:p>
            <a:r>
              <a:rPr lang="it-IT" dirty="0"/>
              <a:t>LNF - SC 64</a:t>
            </a:r>
          </a:p>
        </p:txBody>
      </p:sp>
      <p:sp>
        <p:nvSpPr>
          <p:cNvPr id="9" name="Slide Number Placeholder 8">
            <a:extLst>
              <a:ext uri="{FF2B5EF4-FFF2-40B4-BE49-F238E27FC236}">
                <a16:creationId xmlns:a16="http://schemas.microsoft.com/office/drawing/2014/main" id="{29930049-8394-4FB5-A6A4-C14AE37DD95E}"/>
              </a:ext>
            </a:extLst>
          </p:cNvPr>
          <p:cNvSpPr>
            <a:spLocks noGrp="1"/>
          </p:cNvSpPr>
          <p:nvPr>
            <p:ph type="sldNum" sz="quarter" idx="12"/>
          </p:nvPr>
        </p:nvSpPr>
        <p:spPr/>
        <p:txBody>
          <a:bodyPr/>
          <a:lstStyle/>
          <a:p>
            <a:fld id="{85EC5F52-9245-4CCB-802A-E7145A560204}" type="slidenum">
              <a:rPr lang="it-IT" smtClean="0"/>
              <a:t>36</a:t>
            </a:fld>
            <a:endParaRPr lang="it-IT" dirty="0"/>
          </a:p>
        </p:txBody>
      </p:sp>
      <p:sp>
        <p:nvSpPr>
          <p:cNvPr id="3" name="Rectangle 2">
            <a:extLst>
              <a:ext uri="{FF2B5EF4-FFF2-40B4-BE49-F238E27FC236}">
                <a16:creationId xmlns:a16="http://schemas.microsoft.com/office/drawing/2014/main" id="{2E54AB32-3189-48D3-AEEE-96607D4F6DED}"/>
              </a:ext>
            </a:extLst>
          </p:cNvPr>
          <p:cNvSpPr/>
          <p:nvPr/>
        </p:nvSpPr>
        <p:spPr>
          <a:xfrm>
            <a:off x="-45366" y="4878564"/>
            <a:ext cx="6936070" cy="1831271"/>
          </a:xfrm>
          <a:prstGeom prst="rect">
            <a:avLst/>
          </a:prstGeom>
        </p:spPr>
        <p:txBody>
          <a:bodyPr wrap="square" lIns="91440" tIns="45720" rIns="91440" bIns="45720" anchor="t">
            <a:spAutoFit/>
          </a:bodyPr>
          <a:lstStyle/>
          <a:p>
            <a:pPr lvl="2">
              <a:lnSpc>
                <a:spcPct val="100000"/>
              </a:lnSpc>
              <a:spcBef>
                <a:spcPts val="0"/>
              </a:spcBef>
              <a:spcAft>
                <a:spcPts val="600"/>
              </a:spcAft>
            </a:pPr>
            <a:endParaRPr lang="en-GB" sz="1400" b="1" dirty="0">
              <a:solidFill>
                <a:schemeClr val="tx2">
                  <a:lumMod val="75000"/>
                </a:schemeClr>
              </a:solidFill>
              <a:cs typeface="Calibri" panose="020F0502020204030204"/>
            </a:endParaRPr>
          </a:p>
          <a:p>
            <a:pPr lvl="2">
              <a:spcAft>
                <a:spcPts val="600"/>
              </a:spcAft>
            </a:pPr>
            <a:r>
              <a:rPr lang="en-GB" sz="1400" b="1" dirty="0">
                <a:solidFill>
                  <a:schemeClr val="tx2">
                    <a:lumMod val="75000"/>
                  </a:schemeClr>
                </a:solidFill>
                <a:cs typeface="Calibri" panose="020F0502020204030204"/>
              </a:rPr>
              <a:t>LINAC FAULTS STATS 01/05/2022 - 10/11/2022 (G. Piermarini)</a:t>
            </a:r>
            <a:endParaRPr lang="en-GB" dirty="0">
              <a:solidFill>
                <a:schemeClr val="tx2">
                  <a:lumMod val="75000"/>
                </a:schemeClr>
              </a:solidFill>
              <a:cs typeface="Calibri"/>
            </a:endParaRPr>
          </a:p>
          <a:p>
            <a:pPr lvl="2">
              <a:spcAft>
                <a:spcPts val="600"/>
              </a:spcAft>
            </a:pPr>
            <a:r>
              <a:rPr lang="en-GB" sz="1400" b="1" dirty="0">
                <a:solidFill>
                  <a:schemeClr val="tx2">
                    <a:lumMod val="75000"/>
                  </a:schemeClr>
                </a:solidFill>
                <a:cs typeface="Calibri" panose="020F0502020204030204"/>
              </a:rPr>
              <a:t>KLY B clipper current</a:t>
            </a:r>
            <a:endParaRPr lang="en-GB" dirty="0">
              <a:solidFill>
                <a:schemeClr val="tx2">
                  <a:lumMod val="75000"/>
                </a:schemeClr>
              </a:solidFill>
              <a:cs typeface="Calibri"/>
            </a:endParaRPr>
          </a:p>
          <a:p>
            <a:pPr lvl="2">
              <a:spcAft>
                <a:spcPts val="600"/>
              </a:spcAft>
            </a:pPr>
            <a:r>
              <a:rPr lang="en-GB" sz="1400" b="1" dirty="0">
                <a:solidFill>
                  <a:schemeClr val="tx2">
                    <a:lumMod val="75000"/>
                  </a:schemeClr>
                </a:solidFill>
                <a:cs typeface="Calibri" panose="020F0502020204030204"/>
              </a:rPr>
              <a:t>Kly A </a:t>
            </a:r>
            <a:r>
              <a:rPr lang="en-GB" sz="1400" b="1" dirty="0">
                <a:solidFill>
                  <a:schemeClr val="tx2">
                    <a:lumMod val="75000"/>
                  </a:schemeClr>
                </a:solidFill>
                <a:ea typeface="+mn-lt"/>
                <a:cs typeface="+mn-lt"/>
              </a:rPr>
              <a:t>PFN Charge current/ Pulse current</a:t>
            </a:r>
            <a:endParaRPr lang="en-GB" sz="1400" dirty="0">
              <a:solidFill>
                <a:schemeClr val="tx2">
                  <a:lumMod val="75000"/>
                </a:schemeClr>
              </a:solidFill>
              <a:ea typeface="+mn-lt"/>
              <a:cs typeface="+mn-lt"/>
            </a:endParaRPr>
          </a:p>
          <a:p>
            <a:pPr lvl="2">
              <a:spcAft>
                <a:spcPts val="600"/>
              </a:spcAft>
            </a:pPr>
            <a:r>
              <a:rPr lang="en-GB" sz="1400" b="1" dirty="0">
                <a:solidFill>
                  <a:schemeClr val="tx2">
                    <a:lumMod val="75000"/>
                  </a:schemeClr>
                </a:solidFill>
                <a:cs typeface="Calibri" panose="020F0502020204030204"/>
              </a:rPr>
              <a:t>Most of the fault with rapid recover (few minutes)</a:t>
            </a:r>
          </a:p>
          <a:p>
            <a:pPr lvl="2">
              <a:spcAft>
                <a:spcPts val="600"/>
              </a:spcAft>
            </a:pPr>
            <a:endParaRPr lang="en-GB" dirty="0">
              <a:solidFill>
                <a:schemeClr val="tx2">
                  <a:lumMod val="75000"/>
                </a:schemeClr>
              </a:solidFill>
              <a:cs typeface="Calibri" panose="020F0502020204030204"/>
            </a:endParaRPr>
          </a:p>
        </p:txBody>
      </p:sp>
      <p:grpSp>
        <p:nvGrpSpPr>
          <p:cNvPr id="26" name="Group 25">
            <a:extLst>
              <a:ext uri="{FF2B5EF4-FFF2-40B4-BE49-F238E27FC236}">
                <a16:creationId xmlns:a16="http://schemas.microsoft.com/office/drawing/2014/main" id="{B8A0CC67-04AD-61A7-9E90-5FAE6A8059C0}"/>
              </a:ext>
            </a:extLst>
          </p:cNvPr>
          <p:cNvGrpSpPr/>
          <p:nvPr/>
        </p:nvGrpSpPr>
        <p:grpSpPr>
          <a:xfrm>
            <a:off x="144701" y="1036401"/>
            <a:ext cx="11916447" cy="3858775"/>
            <a:chOff x="144701" y="1036401"/>
            <a:chExt cx="11916447" cy="3858775"/>
          </a:xfrm>
        </p:grpSpPr>
        <p:pic>
          <p:nvPicPr>
            <p:cNvPr id="23" name="Picture 23" descr="Graphical user interface, application&#10;&#10;Description automatically generated">
              <a:extLst>
                <a:ext uri="{FF2B5EF4-FFF2-40B4-BE49-F238E27FC236}">
                  <a16:creationId xmlns:a16="http://schemas.microsoft.com/office/drawing/2014/main" id="{5B3C278B-998F-6A4F-345D-C112D45942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125"/>
            <a:stretch/>
          </p:blipFill>
          <p:spPr>
            <a:xfrm>
              <a:off x="6123008" y="3019103"/>
              <a:ext cx="5935906" cy="1875157"/>
            </a:xfrm>
            <a:prstGeom prst="rect">
              <a:avLst/>
            </a:prstGeom>
          </p:spPr>
        </p:pic>
        <p:pic>
          <p:nvPicPr>
            <p:cNvPr id="11" name="Picture 15" descr="Graphical user interface, application&#10;&#10;Description automatically generated">
              <a:extLst>
                <a:ext uri="{FF2B5EF4-FFF2-40B4-BE49-F238E27FC236}">
                  <a16:creationId xmlns:a16="http://schemas.microsoft.com/office/drawing/2014/main" id="{90D2D9CF-A9ED-1041-5735-23AC1187A0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465"/>
            <a:stretch/>
          </p:blipFill>
          <p:spPr>
            <a:xfrm>
              <a:off x="6123009" y="1036403"/>
              <a:ext cx="5935898" cy="1987417"/>
            </a:xfrm>
            <a:prstGeom prst="rect">
              <a:avLst/>
            </a:prstGeom>
          </p:spPr>
        </p:pic>
        <p:pic>
          <p:nvPicPr>
            <p:cNvPr id="16" name="Picture 16" descr="Graphical user interface, application&#10;&#10;Description automatically generated">
              <a:extLst>
                <a:ext uri="{FF2B5EF4-FFF2-40B4-BE49-F238E27FC236}">
                  <a16:creationId xmlns:a16="http://schemas.microsoft.com/office/drawing/2014/main" id="{6DCE591F-39E2-D03F-48E7-76DB37F434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1337" y="1038274"/>
              <a:ext cx="5887670" cy="1899033"/>
            </a:xfrm>
            <a:prstGeom prst="rect">
              <a:avLst/>
            </a:prstGeom>
          </p:spPr>
        </p:pic>
        <p:pic>
          <p:nvPicPr>
            <p:cNvPr id="17" name="Picture 17" descr="Graphical user interface, application&#10;&#10;Description automatically generated">
              <a:extLst>
                <a:ext uri="{FF2B5EF4-FFF2-40B4-BE49-F238E27FC236}">
                  <a16:creationId xmlns:a16="http://schemas.microsoft.com/office/drawing/2014/main" id="{8CD042B1-C9CA-D29C-E965-FF8E3668293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1337" y="3024142"/>
              <a:ext cx="5829797" cy="1871034"/>
            </a:xfrm>
            <a:prstGeom prst="rect">
              <a:avLst/>
            </a:prstGeom>
          </p:spPr>
        </p:pic>
        <p:sp>
          <p:nvSpPr>
            <p:cNvPr id="18" name="TextBox 17">
              <a:extLst>
                <a:ext uri="{FF2B5EF4-FFF2-40B4-BE49-F238E27FC236}">
                  <a16:creationId xmlns:a16="http://schemas.microsoft.com/office/drawing/2014/main" id="{B8C41656-B5C8-FE5F-228B-2C9B6006CE72}"/>
                </a:ext>
              </a:extLst>
            </p:cNvPr>
            <p:cNvSpPr txBox="1"/>
            <p:nvPr/>
          </p:nvSpPr>
          <p:spPr>
            <a:xfrm>
              <a:off x="5671594" y="2575366"/>
              <a:ext cx="6751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A</a:t>
              </a:r>
              <a:endParaRPr lang="en-US" dirty="0"/>
            </a:p>
          </p:txBody>
        </p:sp>
        <p:sp>
          <p:nvSpPr>
            <p:cNvPr id="20" name="TextBox 19">
              <a:extLst>
                <a:ext uri="{FF2B5EF4-FFF2-40B4-BE49-F238E27FC236}">
                  <a16:creationId xmlns:a16="http://schemas.microsoft.com/office/drawing/2014/main" id="{0E0437A2-A38D-E59E-A83B-7D7ECF2A2DDF}"/>
                </a:ext>
              </a:extLst>
            </p:cNvPr>
            <p:cNvSpPr txBox="1"/>
            <p:nvPr/>
          </p:nvSpPr>
          <p:spPr>
            <a:xfrm>
              <a:off x="5078046" y="4516747"/>
              <a:ext cx="931142" cy="3693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ModC</a:t>
              </a:r>
              <a:endParaRPr lang="en-US" dirty="0"/>
            </a:p>
          </p:txBody>
        </p:sp>
        <p:sp>
          <p:nvSpPr>
            <p:cNvPr id="6" name="TextBox 5">
              <a:extLst>
                <a:ext uri="{FF2B5EF4-FFF2-40B4-BE49-F238E27FC236}">
                  <a16:creationId xmlns:a16="http://schemas.microsoft.com/office/drawing/2014/main" id="{915191BA-BE2B-60D3-3B08-228E8A0F432F}"/>
                </a:ext>
              </a:extLst>
            </p:cNvPr>
            <p:cNvSpPr txBox="1"/>
            <p:nvPr/>
          </p:nvSpPr>
          <p:spPr>
            <a:xfrm rot="16200000">
              <a:off x="-571707" y="1776519"/>
              <a:ext cx="1822279" cy="3693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t>Fault Type</a:t>
              </a:r>
              <a:endParaRPr lang="en-GB" dirty="0"/>
            </a:p>
          </p:txBody>
        </p:sp>
        <p:sp>
          <p:nvSpPr>
            <p:cNvPr id="7" name="TextBox 6">
              <a:extLst>
                <a:ext uri="{FF2B5EF4-FFF2-40B4-BE49-F238E27FC236}">
                  <a16:creationId xmlns:a16="http://schemas.microsoft.com/office/drawing/2014/main" id="{59B3849C-3C34-FFA1-7124-B32C8CAA56B1}"/>
                </a:ext>
              </a:extLst>
            </p:cNvPr>
            <p:cNvSpPr txBox="1"/>
            <p:nvPr/>
          </p:nvSpPr>
          <p:spPr>
            <a:xfrm rot="16200000">
              <a:off x="-581773" y="3726798"/>
              <a:ext cx="1822279" cy="3693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t>Fault Type</a:t>
              </a:r>
              <a:endParaRPr lang="en-GB" dirty="0"/>
            </a:p>
          </p:txBody>
        </p:sp>
        <p:sp>
          <p:nvSpPr>
            <p:cNvPr id="8" name="TextBox 7">
              <a:extLst>
                <a:ext uri="{FF2B5EF4-FFF2-40B4-BE49-F238E27FC236}">
                  <a16:creationId xmlns:a16="http://schemas.microsoft.com/office/drawing/2014/main" id="{E466B260-6760-4F36-1041-C8D61C329EE0}"/>
                </a:ext>
              </a:extLst>
            </p:cNvPr>
            <p:cNvSpPr txBox="1"/>
            <p:nvPr/>
          </p:nvSpPr>
          <p:spPr>
            <a:xfrm rot="16200000">
              <a:off x="5435097" y="3719399"/>
              <a:ext cx="1822279" cy="3693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t>Fault Type</a:t>
              </a:r>
              <a:endParaRPr lang="en-GB" dirty="0"/>
            </a:p>
          </p:txBody>
        </p:sp>
        <p:sp>
          <p:nvSpPr>
            <p:cNvPr id="10" name="TextBox 9">
              <a:extLst>
                <a:ext uri="{FF2B5EF4-FFF2-40B4-BE49-F238E27FC236}">
                  <a16:creationId xmlns:a16="http://schemas.microsoft.com/office/drawing/2014/main" id="{508E836F-491F-A190-7429-CD1BAEC84258}"/>
                </a:ext>
              </a:extLst>
            </p:cNvPr>
            <p:cNvSpPr txBox="1"/>
            <p:nvPr/>
          </p:nvSpPr>
          <p:spPr>
            <a:xfrm rot="16200000">
              <a:off x="5427782" y="1762875"/>
              <a:ext cx="1822279" cy="3693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t>Fault Type</a:t>
              </a:r>
              <a:endParaRPr lang="en-GB" dirty="0"/>
            </a:p>
          </p:txBody>
        </p:sp>
        <p:sp>
          <p:nvSpPr>
            <p:cNvPr id="21" name="TextBox 20">
              <a:extLst>
                <a:ext uri="{FF2B5EF4-FFF2-40B4-BE49-F238E27FC236}">
                  <a16:creationId xmlns:a16="http://schemas.microsoft.com/office/drawing/2014/main" id="{7D2078E3-6C64-3A3B-4821-F3E90F8E9ECF}"/>
                </a:ext>
              </a:extLst>
            </p:cNvPr>
            <p:cNvSpPr txBox="1"/>
            <p:nvPr/>
          </p:nvSpPr>
          <p:spPr>
            <a:xfrm>
              <a:off x="5148564" y="2545225"/>
              <a:ext cx="931142" cy="3693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ModA</a:t>
              </a:r>
              <a:endParaRPr lang="en-US" dirty="0"/>
            </a:p>
          </p:txBody>
        </p:sp>
        <p:sp>
          <p:nvSpPr>
            <p:cNvPr id="24" name="TextBox 23">
              <a:extLst>
                <a:ext uri="{FF2B5EF4-FFF2-40B4-BE49-F238E27FC236}">
                  <a16:creationId xmlns:a16="http://schemas.microsoft.com/office/drawing/2014/main" id="{EF027724-19E9-00AA-0419-EF2A1969D503}"/>
                </a:ext>
              </a:extLst>
            </p:cNvPr>
            <p:cNvSpPr txBox="1"/>
            <p:nvPr/>
          </p:nvSpPr>
          <p:spPr>
            <a:xfrm>
              <a:off x="11122120" y="2585566"/>
              <a:ext cx="931142" cy="3693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ModB</a:t>
              </a:r>
              <a:endParaRPr lang="en-US" dirty="0"/>
            </a:p>
          </p:txBody>
        </p:sp>
        <p:sp>
          <p:nvSpPr>
            <p:cNvPr id="25" name="TextBox 24">
              <a:extLst>
                <a:ext uri="{FF2B5EF4-FFF2-40B4-BE49-F238E27FC236}">
                  <a16:creationId xmlns:a16="http://schemas.microsoft.com/office/drawing/2014/main" id="{6C943C77-1F25-558A-F72E-CF3C01B1E71A}"/>
                </a:ext>
              </a:extLst>
            </p:cNvPr>
            <p:cNvSpPr txBox="1"/>
            <p:nvPr/>
          </p:nvSpPr>
          <p:spPr>
            <a:xfrm>
              <a:off x="11130006" y="4486240"/>
              <a:ext cx="931142" cy="3693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ModD</a:t>
              </a:r>
              <a:endParaRPr lang="en-US" dirty="0"/>
            </a:p>
          </p:txBody>
        </p:sp>
      </p:grpSp>
      <p:pic>
        <p:nvPicPr>
          <p:cNvPr id="19" name="Immagine 5">
            <a:extLst>
              <a:ext uri="{FF2B5EF4-FFF2-40B4-BE49-F238E27FC236}">
                <a16:creationId xmlns:a16="http://schemas.microsoft.com/office/drawing/2014/main" id="{911918D9-6051-6939-7F98-755467490F2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1895526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lnf.infn.it/logo/logo_infn_lnf_2_esteso_white.png">
            <a:extLst>
              <a:ext uri="{FF2B5EF4-FFF2-40B4-BE49-F238E27FC236}">
                <a16:creationId xmlns:a16="http://schemas.microsoft.com/office/drawing/2014/main" id="{19CB67AE-EED8-4139-BC11-0DF105A8A482}"/>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lnf.infn.it/logo/logo_infn_lnf_2_esteso_white.png">
            <a:extLst>
              <a:ext uri="{FF2B5EF4-FFF2-40B4-BE49-F238E27FC236}">
                <a16:creationId xmlns:a16="http://schemas.microsoft.com/office/drawing/2014/main" id="{28EF8E6C-14B5-4F94-A8CF-AB0EA053E13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49648" y="2359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o 14">
            <a:extLst>
              <a:ext uri="{FF2B5EF4-FFF2-40B4-BE49-F238E27FC236}">
                <a16:creationId xmlns:a16="http://schemas.microsoft.com/office/drawing/2014/main" id="{EF6266CD-CB36-4EEE-83EE-4E8761E542A5}"/>
              </a:ext>
            </a:extLst>
          </p:cNvPr>
          <p:cNvGrpSpPr/>
          <p:nvPr/>
        </p:nvGrpSpPr>
        <p:grpSpPr>
          <a:xfrm>
            <a:off x="-1" y="3099"/>
            <a:ext cx="7010401" cy="947451"/>
            <a:chOff x="-1" y="3099"/>
            <a:chExt cx="7010401" cy="947451"/>
          </a:xfrm>
        </p:grpSpPr>
        <p:sp>
          <p:nvSpPr>
            <p:cNvPr id="15" name="Titolo 1">
              <a:extLst>
                <a:ext uri="{FF2B5EF4-FFF2-40B4-BE49-F238E27FC236}">
                  <a16:creationId xmlns:a16="http://schemas.microsoft.com/office/drawing/2014/main" id="{980616AB-C918-4E7C-8739-F9E7BAE3229D}"/>
                </a:ext>
              </a:extLst>
            </p:cNvPr>
            <p:cNvSpPr txBox="1">
              <a:spLocks/>
            </p:cNvSpPr>
            <p:nvPr/>
          </p:nvSpPr>
          <p:spPr>
            <a:xfrm>
              <a:off x="-1" y="3099"/>
              <a:ext cx="701040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X17 run statistics</a:t>
              </a:r>
              <a:endParaRPr lang="en-GB" sz="3200" dirty="0">
                <a:latin typeface="Stencil" panose="040409050D0802020404" pitchFamily="82" charset="0"/>
                <a:cs typeface="Ayuthaya" pitchFamily="2" charset="-34"/>
              </a:endParaRPr>
            </a:p>
          </p:txBody>
        </p:sp>
        <p:pic>
          <p:nvPicPr>
            <p:cNvPr id="16" name="Picture 2" descr="http://www.lnf.infn.it/logo/logo_infn_lnf_2_esteso_white.png">
              <a:extLst>
                <a:ext uri="{FF2B5EF4-FFF2-40B4-BE49-F238E27FC236}">
                  <a16:creationId xmlns:a16="http://schemas.microsoft.com/office/drawing/2014/main" id="{A8343354-75A0-4E77-8728-8D8612A899E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C6C50026-C49C-46D9-8DE8-393C6166056F}"/>
              </a:ext>
            </a:extLst>
          </p:cNvPr>
          <p:cNvSpPr txBox="1"/>
          <p:nvPr/>
        </p:nvSpPr>
        <p:spPr>
          <a:xfrm>
            <a:off x="4969126" y="3434680"/>
            <a:ext cx="7010401" cy="295465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a:t>Again, significant faults (thanks to the poissonian factor) occurring mostly in the weekend, also in this run.</a:t>
            </a:r>
          </a:p>
          <a:p>
            <a:pPr marL="285750" indent="-285750">
              <a:buFont typeface="Arial" panose="020B0604020202020204" pitchFamily="34" charset="0"/>
              <a:buChar char="•"/>
            </a:pPr>
            <a:r>
              <a:rPr lang="en-US" dirty="0"/>
              <a:t>The hard work of our personnel have balanced such delays</a:t>
            </a:r>
          </a:p>
          <a:p>
            <a:pPr marL="285750" indent="-285750">
              <a:buFont typeface="Arial" panose="020B0604020202020204" pitchFamily="34" charset="0"/>
              <a:buChar char="•"/>
            </a:pPr>
            <a:r>
              <a:rPr lang="en-US" dirty="0"/>
              <a:t>Again, the more RUN going on, the less faults appearing </a:t>
            </a:r>
          </a:p>
          <a:p>
            <a:pPr marL="285750" indent="-285750">
              <a:buFont typeface="Arial" panose="020B0604020202020204" pitchFamily="34" charset="0"/>
              <a:buChar char="•"/>
            </a:pPr>
            <a:r>
              <a:rPr lang="en-US" dirty="0"/>
              <a:t>In respect to PADME RUN2, the injection </a:t>
            </a:r>
            <a:r>
              <a:rPr lang="en-US" dirty="0">
                <a:solidFill>
                  <a:schemeClr val="tx1"/>
                </a:solidFill>
                <a:highlight>
                  <a:srgbClr val="FFFF00"/>
                </a:highlight>
              </a:rPr>
              <a:t>efficiency moves from 0.77 to 0.91 average</a:t>
            </a:r>
          </a:p>
          <a:p>
            <a:pPr marL="285750" indent="-285750">
              <a:buFont typeface="Arial" panose="020B0604020202020204" pitchFamily="34" charset="0"/>
              <a:buChar char="•"/>
            </a:pPr>
            <a:r>
              <a:rPr lang="en-US" dirty="0"/>
              <a:t>On the 12° Nov. evening, TERNA communicate only </a:t>
            </a:r>
            <a:r>
              <a:rPr lang="en-US" sz="2400" b="1" dirty="0">
                <a:solidFill>
                  <a:schemeClr val="tx1"/>
                </a:solidFill>
                <a:highlight>
                  <a:srgbClr val="FFFF00"/>
                </a:highlight>
              </a:rPr>
              <a:t>1 hour </a:t>
            </a:r>
            <a:r>
              <a:rPr lang="en-US" dirty="0">
                <a:solidFill>
                  <a:schemeClr val="tx1"/>
                </a:solidFill>
                <a:highlight>
                  <a:srgbClr val="FFFF00"/>
                </a:highlight>
              </a:rPr>
              <a:t>to fully shutdown DAFNE complex </a:t>
            </a:r>
            <a:r>
              <a:rPr lang="en-US" dirty="0"/>
              <a:t>due to emergency maintenance on this National Main Power Line branch</a:t>
            </a:r>
          </a:p>
          <a:p>
            <a:pPr marL="285750" indent="-285750">
              <a:buFont typeface="Arial" panose="020B0604020202020204" pitchFamily="34" charset="0"/>
              <a:buChar char="•"/>
            </a:pPr>
            <a:r>
              <a:rPr lang="en-US" dirty="0">
                <a:solidFill>
                  <a:schemeClr val="tx1"/>
                </a:solidFill>
                <a:highlight>
                  <a:srgbClr val="FFFF00"/>
                </a:highlight>
              </a:rPr>
              <a:t>Now in rebooting phase, BTF up and running</a:t>
            </a:r>
          </a:p>
        </p:txBody>
      </p:sp>
      <p:pic>
        <p:nvPicPr>
          <p:cNvPr id="4" name="Picture 3">
            <a:extLst>
              <a:ext uri="{FF2B5EF4-FFF2-40B4-BE49-F238E27FC236}">
                <a16:creationId xmlns:a16="http://schemas.microsoft.com/office/drawing/2014/main" id="{DF86A541-74B8-1B7A-76B0-ADD8DAD7B7B6}"/>
              </a:ext>
            </a:extLst>
          </p:cNvPr>
          <p:cNvPicPr>
            <a:picLocks noChangeAspect="1"/>
          </p:cNvPicPr>
          <p:nvPr/>
        </p:nvPicPr>
        <p:blipFill>
          <a:blip r:embed="rId3"/>
          <a:stretch>
            <a:fillRect/>
          </a:stretch>
        </p:blipFill>
        <p:spPr>
          <a:xfrm>
            <a:off x="280212" y="3551336"/>
            <a:ext cx="4600032" cy="2704465"/>
          </a:xfrm>
          <a:prstGeom prst="rect">
            <a:avLst/>
          </a:prstGeom>
        </p:spPr>
      </p:pic>
      <p:pic>
        <p:nvPicPr>
          <p:cNvPr id="10" name="Picture 9">
            <a:extLst>
              <a:ext uri="{FF2B5EF4-FFF2-40B4-BE49-F238E27FC236}">
                <a16:creationId xmlns:a16="http://schemas.microsoft.com/office/drawing/2014/main" id="{1ADA5111-F64C-AF00-86DB-D3A9D90BC5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6513" y="965855"/>
            <a:ext cx="5506199" cy="2457465"/>
          </a:xfrm>
          <a:prstGeom prst="rect">
            <a:avLst/>
          </a:prstGeom>
        </p:spPr>
      </p:pic>
      <p:pic>
        <p:nvPicPr>
          <p:cNvPr id="21" name="Picture 20">
            <a:extLst>
              <a:ext uri="{FF2B5EF4-FFF2-40B4-BE49-F238E27FC236}">
                <a16:creationId xmlns:a16="http://schemas.microsoft.com/office/drawing/2014/main" id="{5A2B5C55-EE51-6E3D-9106-2A1ED94920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790716" y="936658"/>
            <a:ext cx="6188811" cy="2514095"/>
          </a:xfrm>
          <a:prstGeom prst="rect">
            <a:avLst/>
          </a:prstGeom>
        </p:spPr>
      </p:pic>
      <p:sp>
        <p:nvSpPr>
          <p:cNvPr id="3" name="TextBox 2">
            <a:extLst>
              <a:ext uri="{FF2B5EF4-FFF2-40B4-BE49-F238E27FC236}">
                <a16:creationId xmlns:a16="http://schemas.microsoft.com/office/drawing/2014/main" id="{914BFBC9-625E-23B7-79BA-223EEF4E1774}"/>
              </a:ext>
            </a:extLst>
          </p:cNvPr>
          <p:cNvSpPr txBox="1"/>
          <p:nvPr/>
        </p:nvSpPr>
        <p:spPr>
          <a:xfrm>
            <a:off x="2859825" y="4114800"/>
            <a:ext cx="1730464" cy="923330"/>
          </a:xfrm>
          <a:custGeom>
            <a:avLst/>
            <a:gdLst>
              <a:gd name="connsiteX0" fmla="*/ 0 w 1730464"/>
              <a:gd name="connsiteY0" fmla="*/ 0 h 923330"/>
              <a:gd name="connsiteX1" fmla="*/ 542212 w 1730464"/>
              <a:gd name="connsiteY1" fmla="*/ 0 h 923330"/>
              <a:gd name="connsiteX2" fmla="*/ 1101729 w 1730464"/>
              <a:gd name="connsiteY2" fmla="*/ 0 h 923330"/>
              <a:gd name="connsiteX3" fmla="*/ 1730464 w 1730464"/>
              <a:gd name="connsiteY3" fmla="*/ 0 h 923330"/>
              <a:gd name="connsiteX4" fmla="*/ 1730464 w 1730464"/>
              <a:gd name="connsiteY4" fmla="*/ 480132 h 923330"/>
              <a:gd name="connsiteX5" fmla="*/ 1730464 w 1730464"/>
              <a:gd name="connsiteY5" fmla="*/ 923330 h 923330"/>
              <a:gd name="connsiteX6" fmla="*/ 1153643 w 1730464"/>
              <a:gd name="connsiteY6" fmla="*/ 923330 h 923330"/>
              <a:gd name="connsiteX7" fmla="*/ 542212 w 1730464"/>
              <a:gd name="connsiteY7" fmla="*/ 923330 h 923330"/>
              <a:gd name="connsiteX8" fmla="*/ 0 w 1730464"/>
              <a:gd name="connsiteY8" fmla="*/ 923330 h 923330"/>
              <a:gd name="connsiteX9" fmla="*/ 0 w 1730464"/>
              <a:gd name="connsiteY9" fmla="*/ 480132 h 923330"/>
              <a:gd name="connsiteX10" fmla="*/ 0 w 1730464"/>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0464" h="923330" fill="none" extrusionOk="0">
                <a:moveTo>
                  <a:pt x="0" y="0"/>
                </a:moveTo>
                <a:cubicBezTo>
                  <a:pt x="254801" y="-43463"/>
                  <a:pt x="412425" y="35613"/>
                  <a:pt x="542212" y="0"/>
                </a:cubicBezTo>
                <a:cubicBezTo>
                  <a:pt x="671999" y="-35613"/>
                  <a:pt x="969071" y="6417"/>
                  <a:pt x="1101729" y="0"/>
                </a:cubicBezTo>
                <a:cubicBezTo>
                  <a:pt x="1234387" y="-6417"/>
                  <a:pt x="1525740" y="59936"/>
                  <a:pt x="1730464" y="0"/>
                </a:cubicBezTo>
                <a:cubicBezTo>
                  <a:pt x="1771412" y="195191"/>
                  <a:pt x="1695124" y="369044"/>
                  <a:pt x="1730464" y="480132"/>
                </a:cubicBezTo>
                <a:cubicBezTo>
                  <a:pt x="1765804" y="591220"/>
                  <a:pt x="1728608" y="754114"/>
                  <a:pt x="1730464" y="923330"/>
                </a:cubicBezTo>
                <a:cubicBezTo>
                  <a:pt x="1444886" y="961527"/>
                  <a:pt x="1362910" y="921151"/>
                  <a:pt x="1153643" y="923330"/>
                </a:cubicBezTo>
                <a:cubicBezTo>
                  <a:pt x="944376" y="925509"/>
                  <a:pt x="840108" y="916839"/>
                  <a:pt x="542212" y="923330"/>
                </a:cubicBezTo>
                <a:cubicBezTo>
                  <a:pt x="244316" y="929821"/>
                  <a:pt x="112839" y="898351"/>
                  <a:pt x="0" y="923330"/>
                </a:cubicBezTo>
                <a:cubicBezTo>
                  <a:pt x="-451" y="785988"/>
                  <a:pt x="14692" y="674649"/>
                  <a:pt x="0" y="480132"/>
                </a:cubicBezTo>
                <a:cubicBezTo>
                  <a:pt x="-14692" y="285615"/>
                  <a:pt x="23445" y="113664"/>
                  <a:pt x="0" y="0"/>
                </a:cubicBezTo>
                <a:close/>
              </a:path>
              <a:path w="1730464" h="923330" stroke="0" extrusionOk="0">
                <a:moveTo>
                  <a:pt x="0" y="0"/>
                </a:moveTo>
                <a:cubicBezTo>
                  <a:pt x="122314" y="-49308"/>
                  <a:pt x="305385" y="30626"/>
                  <a:pt x="524907" y="0"/>
                </a:cubicBezTo>
                <a:cubicBezTo>
                  <a:pt x="744429" y="-30626"/>
                  <a:pt x="899832" y="54956"/>
                  <a:pt x="1049815" y="0"/>
                </a:cubicBezTo>
                <a:cubicBezTo>
                  <a:pt x="1199798" y="-54956"/>
                  <a:pt x="1541011" y="51273"/>
                  <a:pt x="1730464" y="0"/>
                </a:cubicBezTo>
                <a:cubicBezTo>
                  <a:pt x="1782481" y="198696"/>
                  <a:pt x="1726720" y="245076"/>
                  <a:pt x="1730464" y="461665"/>
                </a:cubicBezTo>
                <a:cubicBezTo>
                  <a:pt x="1734208" y="678255"/>
                  <a:pt x="1684944" y="817570"/>
                  <a:pt x="1730464" y="923330"/>
                </a:cubicBezTo>
                <a:cubicBezTo>
                  <a:pt x="1451184" y="943322"/>
                  <a:pt x="1290476" y="902774"/>
                  <a:pt x="1119033" y="923330"/>
                </a:cubicBezTo>
                <a:cubicBezTo>
                  <a:pt x="947590" y="943886"/>
                  <a:pt x="700867" y="871201"/>
                  <a:pt x="542212" y="923330"/>
                </a:cubicBezTo>
                <a:cubicBezTo>
                  <a:pt x="383557" y="975459"/>
                  <a:pt x="267544" y="893587"/>
                  <a:pt x="0" y="923330"/>
                </a:cubicBezTo>
                <a:cubicBezTo>
                  <a:pt x="-18621" y="713285"/>
                  <a:pt x="45191" y="628530"/>
                  <a:pt x="0" y="470898"/>
                </a:cubicBezTo>
                <a:cubicBezTo>
                  <a:pt x="-45191" y="313266"/>
                  <a:pt x="30521" y="109454"/>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tx1"/>
            </a:solidFill>
            <a:extLst>
              <a:ext uri="{C807C97D-BFC1-408E-A445-0C87EB9F89A2}">
                <ask:lineSketchStyleProps xmlns:ask="http://schemas.microsoft.com/office/drawing/2018/sketchyshapes" sd="1472648448">
                  <a:prstGeom prst="rect">
                    <a:avLst/>
                  </a:prstGeom>
                  <ask:type>
                    <ask:lineSketchScribble/>
                  </ask:type>
                </ask:lineSketchStyleProps>
              </a:ext>
            </a:extLst>
          </a:ln>
        </p:spPr>
        <p:txBody>
          <a:bodyPr wrap="square" rtlCol="0">
            <a:spAutoFit/>
          </a:bodyPr>
          <a:lstStyle/>
          <a:p>
            <a:r>
              <a:rPr lang="it-IT" dirty="0"/>
              <a:t>More </a:t>
            </a:r>
            <a:r>
              <a:rPr lang="it-IT" dirty="0" err="1"/>
              <a:t>than</a:t>
            </a:r>
            <a:r>
              <a:rPr lang="it-IT" dirty="0"/>
              <a:t> </a:t>
            </a:r>
            <a:r>
              <a:rPr lang="it-IT" dirty="0">
                <a:highlight>
                  <a:srgbClr val="FFFF00"/>
                </a:highlight>
              </a:rPr>
              <a:t>100</a:t>
            </a:r>
            <a:r>
              <a:rPr lang="it-IT" dirty="0"/>
              <a:t> </a:t>
            </a:r>
            <a:r>
              <a:rPr lang="it-IT" dirty="0" err="1"/>
              <a:t>different</a:t>
            </a:r>
            <a:r>
              <a:rPr lang="it-IT" dirty="0"/>
              <a:t> </a:t>
            </a:r>
            <a:r>
              <a:rPr lang="it-IT" dirty="0" err="1"/>
              <a:t>beams</a:t>
            </a:r>
            <a:r>
              <a:rPr lang="it-IT" dirty="0"/>
              <a:t> and setup</a:t>
            </a:r>
            <a:endParaRPr lang="en-GB" dirty="0"/>
          </a:p>
        </p:txBody>
      </p:sp>
      <p:sp>
        <p:nvSpPr>
          <p:cNvPr id="7" name="TextBox 6">
            <a:extLst>
              <a:ext uri="{FF2B5EF4-FFF2-40B4-BE49-F238E27FC236}">
                <a16:creationId xmlns:a16="http://schemas.microsoft.com/office/drawing/2014/main" id="{C0F82CCA-171A-5859-9BE2-B87C5C98DEEC}"/>
              </a:ext>
            </a:extLst>
          </p:cNvPr>
          <p:cNvSpPr txBox="1"/>
          <p:nvPr/>
        </p:nvSpPr>
        <p:spPr>
          <a:xfrm>
            <a:off x="548640" y="4967576"/>
            <a:ext cx="941832"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it-IT" sz="1600" dirty="0"/>
              <a:t>Eng. </a:t>
            </a:r>
            <a:r>
              <a:rPr lang="it-IT" sz="1600" dirty="0" err="1"/>
              <a:t>Run</a:t>
            </a:r>
            <a:endParaRPr lang="it-IT" sz="1600" dirty="0"/>
          </a:p>
          <a:p>
            <a:r>
              <a:rPr lang="it-IT" sz="1600" dirty="0"/>
              <a:t>Trials</a:t>
            </a:r>
            <a:endParaRPr lang="en-GB" sz="1600" dirty="0"/>
          </a:p>
        </p:txBody>
      </p:sp>
      <p:sp>
        <p:nvSpPr>
          <p:cNvPr id="8" name="Date Placeholder 7">
            <a:extLst>
              <a:ext uri="{FF2B5EF4-FFF2-40B4-BE49-F238E27FC236}">
                <a16:creationId xmlns:a16="http://schemas.microsoft.com/office/drawing/2014/main" id="{4F392D8E-C24C-E994-20B1-E903AD51BE4D}"/>
              </a:ext>
            </a:extLst>
          </p:cNvPr>
          <p:cNvSpPr>
            <a:spLocks noGrp="1"/>
          </p:cNvSpPr>
          <p:nvPr>
            <p:ph type="dt" sz="half" idx="10"/>
          </p:nvPr>
        </p:nvSpPr>
        <p:spPr/>
        <p:txBody>
          <a:bodyPr/>
          <a:lstStyle/>
          <a:p>
            <a:r>
              <a:rPr lang="en-GB"/>
              <a:t>14/11/2022</a:t>
            </a:r>
          </a:p>
        </p:txBody>
      </p:sp>
      <p:sp>
        <p:nvSpPr>
          <p:cNvPr id="9" name="Footer Placeholder 8">
            <a:extLst>
              <a:ext uri="{FF2B5EF4-FFF2-40B4-BE49-F238E27FC236}">
                <a16:creationId xmlns:a16="http://schemas.microsoft.com/office/drawing/2014/main" id="{6300EC10-97C8-F309-F331-50953F5B665F}"/>
              </a:ext>
            </a:extLst>
          </p:cNvPr>
          <p:cNvSpPr>
            <a:spLocks noGrp="1"/>
          </p:cNvSpPr>
          <p:nvPr>
            <p:ph type="ftr" sz="quarter" idx="11"/>
          </p:nvPr>
        </p:nvSpPr>
        <p:spPr/>
        <p:txBody>
          <a:bodyPr/>
          <a:lstStyle/>
          <a:p>
            <a:r>
              <a:rPr lang="en-GB" dirty="0"/>
              <a:t>LNF - SC 64</a:t>
            </a:r>
          </a:p>
        </p:txBody>
      </p:sp>
      <p:sp>
        <p:nvSpPr>
          <p:cNvPr id="11" name="Slide Number Placeholder 10">
            <a:extLst>
              <a:ext uri="{FF2B5EF4-FFF2-40B4-BE49-F238E27FC236}">
                <a16:creationId xmlns:a16="http://schemas.microsoft.com/office/drawing/2014/main" id="{40B894E2-4DD4-1109-7E57-352E5C8FEE34}"/>
              </a:ext>
            </a:extLst>
          </p:cNvPr>
          <p:cNvSpPr>
            <a:spLocks noGrp="1"/>
          </p:cNvSpPr>
          <p:nvPr>
            <p:ph type="sldNum" sz="quarter" idx="12"/>
          </p:nvPr>
        </p:nvSpPr>
        <p:spPr/>
        <p:txBody>
          <a:bodyPr/>
          <a:lstStyle/>
          <a:p>
            <a:fld id="{DEB40CE7-BA5A-4BF4-ABDF-EB80D9C1FA7B}" type="slidenum">
              <a:rPr lang="en-GB" smtClean="0"/>
              <a:t>37</a:t>
            </a:fld>
            <a:endParaRPr lang="en-GB" dirty="0"/>
          </a:p>
        </p:txBody>
      </p:sp>
      <p:pic>
        <p:nvPicPr>
          <p:cNvPr id="12" name="Immagine 5">
            <a:extLst>
              <a:ext uri="{FF2B5EF4-FFF2-40B4-BE49-F238E27FC236}">
                <a16:creationId xmlns:a16="http://schemas.microsoft.com/office/drawing/2014/main" id="{8700D016-FD4F-BA3E-2ECE-2B0E58E9EC5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3041643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lnf.infn.it/logo/logo_infn_lnf_2_esteso_white.png">
            <a:extLst>
              <a:ext uri="{FF2B5EF4-FFF2-40B4-BE49-F238E27FC236}">
                <a16:creationId xmlns:a16="http://schemas.microsoft.com/office/drawing/2014/main" id="{19CB67AE-EED8-4139-BC11-0DF105A8A482}"/>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lnf.infn.it/logo/logo_infn_lnf_2_esteso_white.png">
            <a:extLst>
              <a:ext uri="{FF2B5EF4-FFF2-40B4-BE49-F238E27FC236}">
                <a16:creationId xmlns:a16="http://schemas.microsoft.com/office/drawing/2014/main" id="{28EF8E6C-14B5-4F94-A8CF-AB0EA053E13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49648" y="2359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o 14">
            <a:extLst>
              <a:ext uri="{FF2B5EF4-FFF2-40B4-BE49-F238E27FC236}">
                <a16:creationId xmlns:a16="http://schemas.microsoft.com/office/drawing/2014/main" id="{EF6266CD-CB36-4EEE-83EE-4E8761E542A5}"/>
              </a:ext>
            </a:extLst>
          </p:cNvPr>
          <p:cNvGrpSpPr/>
          <p:nvPr/>
        </p:nvGrpSpPr>
        <p:grpSpPr>
          <a:xfrm>
            <a:off x="-1" y="3099"/>
            <a:ext cx="5980177" cy="947451"/>
            <a:chOff x="-1" y="3099"/>
            <a:chExt cx="5980177" cy="947451"/>
          </a:xfrm>
        </p:grpSpPr>
        <p:sp>
          <p:nvSpPr>
            <p:cNvPr id="15" name="Titolo 1">
              <a:extLst>
                <a:ext uri="{FF2B5EF4-FFF2-40B4-BE49-F238E27FC236}">
                  <a16:creationId xmlns:a16="http://schemas.microsoft.com/office/drawing/2014/main" id="{980616AB-C918-4E7C-8739-F9E7BAE3229D}"/>
                </a:ext>
              </a:extLst>
            </p:cNvPr>
            <p:cNvSpPr txBox="1">
              <a:spLocks/>
            </p:cNvSpPr>
            <p:nvPr/>
          </p:nvSpPr>
          <p:spPr>
            <a:xfrm>
              <a:off x="-1" y="3099"/>
              <a:ext cx="5980177"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X17 run statistics</a:t>
              </a:r>
              <a:endParaRPr lang="en-GB" sz="3200" dirty="0">
                <a:latin typeface="Stencil" panose="040409050D0802020404" pitchFamily="82" charset="0"/>
                <a:cs typeface="Ayuthaya" pitchFamily="2" charset="-34"/>
              </a:endParaRPr>
            </a:p>
          </p:txBody>
        </p:sp>
        <p:pic>
          <p:nvPicPr>
            <p:cNvPr id="16" name="Picture 2" descr="http://www.lnf.infn.it/logo/logo_infn_lnf_2_esteso_white.png">
              <a:extLst>
                <a:ext uri="{FF2B5EF4-FFF2-40B4-BE49-F238E27FC236}">
                  <a16:creationId xmlns:a16="http://schemas.microsoft.com/office/drawing/2014/main" id="{A8343354-75A0-4E77-8728-8D8612A899E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CA97D536-12CC-73B7-87DF-F781254C31C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16763" y="925702"/>
            <a:ext cx="4431006" cy="3057440"/>
          </a:xfrm>
          <a:prstGeom prst="rect">
            <a:avLst/>
          </a:prstGeom>
        </p:spPr>
      </p:pic>
      <p:pic>
        <p:nvPicPr>
          <p:cNvPr id="4" name="Picture 3">
            <a:extLst>
              <a:ext uri="{FF2B5EF4-FFF2-40B4-BE49-F238E27FC236}">
                <a16:creationId xmlns:a16="http://schemas.microsoft.com/office/drawing/2014/main" id="{3563F41A-768F-D9DE-7632-0995DA0DEA2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742197" y="56082"/>
            <a:ext cx="4594825" cy="3186887"/>
          </a:xfrm>
          <a:prstGeom prst="rect">
            <a:avLst/>
          </a:prstGeom>
        </p:spPr>
      </p:pic>
      <p:sp>
        <p:nvSpPr>
          <p:cNvPr id="10" name="Arrow: Right 9">
            <a:extLst>
              <a:ext uri="{FF2B5EF4-FFF2-40B4-BE49-F238E27FC236}">
                <a16:creationId xmlns:a16="http://schemas.microsoft.com/office/drawing/2014/main" id="{F4E4BF74-CF0B-6A99-A9A0-06D1779CA42A}"/>
              </a:ext>
            </a:extLst>
          </p:cNvPr>
          <p:cNvSpPr/>
          <p:nvPr/>
        </p:nvSpPr>
        <p:spPr>
          <a:xfrm>
            <a:off x="5014884" y="1744096"/>
            <a:ext cx="1669380" cy="947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2AD26A89-5663-7C54-C3D9-0D9318D8BA9C}"/>
              </a:ext>
            </a:extLst>
          </p:cNvPr>
          <p:cNvSpPr txBox="1"/>
          <p:nvPr/>
        </p:nvSpPr>
        <p:spPr>
          <a:xfrm>
            <a:off x="1578874" y="1254174"/>
            <a:ext cx="23774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dirty="0" err="1"/>
              <a:t>Starting</a:t>
            </a:r>
            <a:r>
              <a:rPr lang="it-IT" dirty="0"/>
              <a:t> from 28 </a:t>
            </a:r>
            <a:r>
              <a:rPr lang="it-IT" dirty="0" err="1"/>
              <a:t>Sept</a:t>
            </a:r>
            <a:r>
              <a:rPr lang="it-IT" dirty="0"/>
              <a:t>.</a:t>
            </a:r>
            <a:endParaRPr lang="en-GB" dirty="0"/>
          </a:p>
        </p:txBody>
      </p:sp>
      <p:sp>
        <p:nvSpPr>
          <p:cNvPr id="12" name="TextBox 11">
            <a:extLst>
              <a:ext uri="{FF2B5EF4-FFF2-40B4-BE49-F238E27FC236}">
                <a16:creationId xmlns:a16="http://schemas.microsoft.com/office/drawing/2014/main" id="{83B49817-75BE-C600-5785-76B794B77DE9}"/>
              </a:ext>
            </a:extLst>
          </p:cNvPr>
          <p:cNvSpPr txBox="1"/>
          <p:nvPr/>
        </p:nvSpPr>
        <p:spPr>
          <a:xfrm>
            <a:off x="8153400" y="511184"/>
            <a:ext cx="23774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dirty="0"/>
              <a:t>From 10 </a:t>
            </a:r>
            <a:r>
              <a:rPr lang="it-IT" dirty="0" err="1"/>
              <a:t>Oct</a:t>
            </a:r>
            <a:r>
              <a:rPr lang="it-IT" dirty="0"/>
              <a:t>. -&gt; 12 Nov.</a:t>
            </a:r>
            <a:endParaRPr lang="en-GB" dirty="0"/>
          </a:p>
        </p:txBody>
      </p:sp>
      <p:cxnSp>
        <p:nvCxnSpPr>
          <p:cNvPr id="18" name="Straight Connector 17">
            <a:extLst>
              <a:ext uri="{FF2B5EF4-FFF2-40B4-BE49-F238E27FC236}">
                <a16:creationId xmlns:a16="http://schemas.microsoft.com/office/drawing/2014/main" id="{E2D9E996-CA5C-28AE-3A87-6C30F1D7E632}"/>
              </a:ext>
            </a:extLst>
          </p:cNvPr>
          <p:cNvCxnSpPr/>
          <p:nvPr/>
        </p:nvCxnSpPr>
        <p:spPr>
          <a:xfrm>
            <a:off x="1629911" y="4915491"/>
            <a:ext cx="4085857" cy="0"/>
          </a:xfrm>
          <a:prstGeom prst="line">
            <a:avLst/>
          </a:prstGeom>
        </p:spPr>
        <p:style>
          <a:lnRef idx="3">
            <a:schemeClr val="accent2"/>
          </a:lnRef>
          <a:fillRef idx="0">
            <a:schemeClr val="accent2"/>
          </a:fillRef>
          <a:effectRef idx="2">
            <a:schemeClr val="accent2"/>
          </a:effectRef>
          <a:fontRef idx="minor">
            <a:schemeClr val="tx1"/>
          </a:fontRef>
        </p:style>
      </p:cxnSp>
      <p:sp>
        <p:nvSpPr>
          <p:cNvPr id="20" name="Date Placeholder 19">
            <a:extLst>
              <a:ext uri="{FF2B5EF4-FFF2-40B4-BE49-F238E27FC236}">
                <a16:creationId xmlns:a16="http://schemas.microsoft.com/office/drawing/2014/main" id="{912FF0C9-E4CB-1A4F-3621-95697E000A5B}"/>
              </a:ext>
            </a:extLst>
          </p:cNvPr>
          <p:cNvSpPr>
            <a:spLocks noGrp="1"/>
          </p:cNvSpPr>
          <p:nvPr>
            <p:ph type="dt" sz="half" idx="10"/>
          </p:nvPr>
        </p:nvSpPr>
        <p:spPr/>
        <p:txBody>
          <a:bodyPr/>
          <a:lstStyle/>
          <a:p>
            <a:r>
              <a:rPr lang="en-GB"/>
              <a:t>14/11/2022</a:t>
            </a:r>
          </a:p>
        </p:txBody>
      </p:sp>
      <p:sp>
        <p:nvSpPr>
          <p:cNvPr id="21" name="Footer Placeholder 20">
            <a:extLst>
              <a:ext uri="{FF2B5EF4-FFF2-40B4-BE49-F238E27FC236}">
                <a16:creationId xmlns:a16="http://schemas.microsoft.com/office/drawing/2014/main" id="{AE8AE6E9-2F41-AC20-063B-EED51B8CECB8}"/>
              </a:ext>
            </a:extLst>
          </p:cNvPr>
          <p:cNvSpPr>
            <a:spLocks noGrp="1"/>
          </p:cNvSpPr>
          <p:nvPr>
            <p:ph type="ftr" sz="quarter" idx="11"/>
          </p:nvPr>
        </p:nvSpPr>
        <p:spPr/>
        <p:txBody>
          <a:bodyPr/>
          <a:lstStyle/>
          <a:p>
            <a:r>
              <a:rPr lang="en-GB"/>
              <a:t>LNF - SC 64</a:t>
            </a:r>
          </a:p>
        </p:txBody>
      </p:sp>
      <p:sp>
        <p:nvSpPr>
          <p:cNvPr id="22" name="Slide Number Placeholder 21">
            <a:extLst>
              <a:ext uri="{FF2B5EF4-FFF2-40B4-BE49-F238E27FC236}">
                <a16:creationId xmlns:a16="http://schemas.microsoft.com/office/drawing/2014/main" id="{140A5636-CA61-CD3E-C6E7-EBCAA76D9C5A}"/>
              </a:ext>
            </a:extLst>
          </p:cNvPr>
          <p:cNvSpPr>
            <a:spLocks noGrp="1"/>
          </p:cNvSpPr>
          <p:nvPr>
            <p:ph type="sldNum" sz="quarter" idx="12"/>
          </p:nvPr>
        </p:nvSpPr>
        <p:spPr/>
        <p:txBody>
          <a:bodyPr/>
          <a:lstStyle/>
          <a:p>
            <a:fld id="{DEB40CE7-BA5A-4BF4-ABDF-EB80D9C1FA7B}" type="slidenum">
              <a:rPr lang="en-GB" smtClean="0"/>
              <a:t>38</a:t>
            </a:fld>
            <a:endParaRPr lang="en-GB"/>
          </a:p>
        </p:txBody>
      </p:sp>
      <p:pic>
        <p:nvPicPr>
          <p:cNvPr id="7" name="Picture 3">
            <a:extLst>
              <a:ext uri="{FF2B5EF4-FFF2-40B4-BE49-F238E27FC236}">
                <a16:creationId xmlns:a16="http://schemas.microsoft.com/office/drawing/2014/main" id="{68F0F78E-3805-A6CD-5ACA-748AD86703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742197" y="3322047"/>
            <a:ext cx="4571042" cy="3186887"/>
          </a:xfrm>
          <a:prstGeom prst="rect">
            <a:avLst/>
          </a:prstGeom>
        </p:spPr>
      </p:pic>
      <p:sp>
        <p:nvSpPr>
          <p:cNvPr id="19" name="TextBox 18">
            <a:extLst>
              <a:ext uri="{FF2B5EF4-FFF2-40B4-BE49-F238E27FC236}">
                <a16:creationId xmlns:a16="http://schemas.microsoft.com/office/drawing/2014/main" id="{D8989DB3-7271-5CFC-C74A-7BA9D402DD5F}"/>
              </a:ext>
            </a:extLst>
          </p:cNvPr>
          <p:cNvSpPr txBox="1"/>
          <p:nvPr/>
        </p:nvSpPr>
        <p:spPr>
          <a:xfrm>
            <a:off x="406150" y="4167632"/>
            <a:ext cx="5574026" cy="1754326"/>
          </a:xfrm>
          <a:custGeom>
            <a:avLst/>
            <a:gdLst>
              <a:gd name="connsiteX0" fmla="*/ 0 w 5574026"/>
              <a:gd name="connsiteY0" fmla="*/ 0 h 1754326"/>
              <a:gd name="connsiteX1" fmla="*/ 5574026 w 5574026"/>
              <a:gd name="connsiteY1" fmla="*/ 0 h 1754326"/>
              <a:gd name="connsiteX2" fmla="*/ 5574026 w 5574026"/>
              <a:gd name="connsiteY2" fmla="*/ 1754326 h 1754326"/>
              <a:gd name="connsiteX3" fmla="*/ 0 w 5574026"/>
              <a:gd name="connsiteY3" fmla="*/ 1754326 h 1754326"/>
              <a:gd name="connsiteX4" fmla="*/ 0 w 557402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4026" h="1754326" fill="none" extrusionOk="0">
                <a:moveTo>
                  <a:pt x="0" y="0"/>
                </a:moveTo>
                <a:cubicBezTo>
                  <a:pt x="1751274" y="85564"/>
                  <a:pt x="2910004" y="12336"/>
                  <a:pt x="5574026" y="0"/>
                </a:cubicBezTo>
                <a:cubicBezTo>
                  <a:pt x="5647013" y="709615"/>
                  <a:pt x="5640788" y="1489381"/>
                  <a:pt x="5574026" y="1754326"/>
                </a:cubicBezTo>
                <a:cubicBezTo>
                  <a:pt x="3742769" y="1737997"/>
                  <a:pt x="2491904" y="1815522"/>
                  <a:pt x="0" y="1754326"/>
                </a:cubicBezTo>
                <a:cubicBezTo>
                  <a:pt x="-43416" y="1536598"/>
                  <a:pt x="89108" y="277775"/>
                  <a:pt x="0" y="0"/>
                </a:cubicBezTo>
                <a:close/>
              </a:path>
              <a:path w="5574026" h="1754326" stroke="0" extrusionOk="0">
                <a:moveTo>
                  <a:pt x="0" y="0"/>
                </a:moveTo>
                <a:cubicBezTo>
                  <a:pt x="1096068" y="-159016"/>
                  <a:pt x="4277357" y="-35600"/>
                  <a:pt x="5574026" y="0"/>
                </a:cubicBezTo>
                <a:cubicBezTo>
                  <a:pt x="5628485" y="496293"/>
                  <a:pt x="5459591" y="1180710"/>
                  <a:pt x="5574026" y="1754326"/>
                </a:cubicBezTo>
                <a:cubicBezTo>
                  <a:pt x="4359630" y="1846572"/>
                  <a:pt x="2628446" y="1657190"/>
                  <a:pt x="0" y="1754326"/>
                </a:cubicBezTo>
                <a:cubicBezTo>
                  <a:pt x="110035" y="1025296"/>
                  <a:pt x="67286" y="799165"/>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solidFill>
              <a:schemeClr val="tx1"/>
            </a:solidFill>
            <a:extLst>
              <a:ext uri="{C807C97D-BFC1-408E-A445-0C87EB9F89A2}">
                <ask:lineSketchStyleProps xmlns:ask="http://schemas.microsoft.com/office/drawing/2018/sketchyshapes" sd="3189675115">
                  <a:prstGeom prst="rect">
                    <a:avLst/>
                  </a:prstGeom>
                  <ask:type>
                    <ask:lineSketchCurved/>
                  </ask:type>
                </ask:lineSketchStyleProps>
              </a:ext>
            </a:extLst>
          </a:ln>
        </p:spPr>
        <p:txBody>
          <a:bodyPr wrap="square" rtlCol="0">
            <a:spAutoFit/>
          </a:bodyPr>
          <a:lstStyle/>
          <a:p>
            <a:pPr marL="285750" indent="-285750">
              <a:buFont typeface="Arial" panose="020B0604020202020204" pitchFamily="34" charset="0"/>
              <a:buChar char="•"/>
            </a:pPr>
            <a:r>
              <a:rPr lang="en-GB" dirty="0"/>
              <a:t>In respect to PADME RUN2, the injection efficiency moves from 0.77 to 0.91</a:t>
            </a:r>
          </a:p>
          <a:p>
            <a:pPr marL="285750" indent="-285750">
              <a:buFont typeface="Arial" panose="020B0604020202020204" pitchFamily="34" charset="0"/>
              <a:buChar char="•"/>
            </a:pPr>
            <a:r>
              <a:rPr lang="en-GB" dirty="0"/>
              <a:t>Significative impact of TERNA emergency stop, uptime 91%-&gt;84% (actual)</a:t>
            </a:r>
          </a:p>
          <a:p>
            <a:pPr marL="285750" indent="-285750">
              <a:buFont typeface="Arial" panose="020B0604020202020204" pitchFamily="34" charset="0"/>
              <a:buChar char="•"/>
            </a:pPr>
            <a:r>
              <a:rPr lang="en-GB" dirty="0"/>
              <a:t>At now, we can dilute the stop with our foreseen contingency -&gt; end on 15° Dec.</a:t>
            </a:r>
          </a:p>
        </p:txBody>
      </p:sp>
      <p:sp>
        <p:nvSpPr>
          <p:cNvPr id="8" name="TextBox 7">
            <a:extLst>
              <a:ext uri="{FF2B5EF4-FFF2-40B4-BE49-F238E27FC236}">
                <a16:creationId xmlns:a16="http://schemas.microsoft.com/office/drawing/2014/main" id="{79F6125A-C3E3-C11C-C6A5-13DB5C6C3257}"/>
              </a:ext>
            </a:extLst>
          </p:cNvPr>
          <p:cNvSpPr txBox="1"/>
          <p:nvPr/>
        </p:nvSpPr>
        <p:spPr>
          <a:xfrm>
            <a:off x="7876031" y="3677722"/>
            <a:ext cx="332536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a:t>National power line </a:t>
            </a:r>
            <a:r>
              <a:rPr lang="it-IT" dirty="0" err="1"/>
              <a:t>maintenance</a:t>
            </a:r>
            <a:endParaRPr lang="en-GB" dirty="0"/>
          </a:p>
        </p:txBody>
      </p:sp>
    </p:spTree>
    <p:extLst>
      <p:ext uri="{BB962C8B-B14F-4D97-AF65-F5344CB8AC3E}">
        <p14:creationId xmlns:p14="http://schemas.microsoft.com/office/powerpoint/2010/main" val="3878091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lnf.infn.it/logo/logo_infn_lnf_2_esteso_white.png">
            <a:extLst>
              <a:ext uri="{FF2B5EF4-FFF2-40B4-BE49-F238E27FC236}">
                <a16:creationId xmlns:a16="http://schemas.microsoft.com/office/drawing/2014/main" id="{19CB67AE-EED8-4139-BC11-0DF105A8A482}"/>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lnf.infn.it/logo/logo_infn_lnf_2_esteso_white.png">
            <a:extLst>
              <a:ext uri="{FF2B5EF4-FFF2-40B4-BE49-F238E27FC236}">
                <a16:creationId xmlns:a16="http://schemas.microsoft.com/office/drawing/2014/main" id="{28EF8E6C-14B5-4F94-A8CF-AB0EA053E13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49648" y="2359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o 14">
            <a:extLst>
              <a:ext uri="{FF2B5EF4-FFF2-40B4-BE49-F238E27FC236}">
                <a16:creationId xmlns:a16="http://schemas.microsoft.com/office/drawing/2014/main" id="{EF6266CD-CB36-4EEE-83EE-4E8761E542A5}"/>
              </a:ext>
            </a:extLst>
          </p:cNvPr>
          <p:cNvGrpSpPr/>
          <p:nvPr/>
        </p:nvGrpSpPr>
        <p:grpSpPr>
          <a:xfrm>
            <a:off x="-1" y="3099"/>
            <a:ext cx="5980177" cy="947451"/>
            <a:chOff x="-1" y="3099"/>
            <a:chExt cx="5980177" cy="947451"/>
          </a:xfrm>
        </p:grpSpPr>
        <p:sp>
          <p:nvSpPr>
            <p:cNvPr id="15" name="Titolo 1">
              <a:extLst>
                <a:ext uri="{FF2B5EF4-FFF2-40B4-BE49-F238E27FC236}">
                  <a16:creationId xmlns:a16="http://schemas.microsoft.com/office/drawing/2014/main" id="{980616AB-C918-4E7C-8739-F9E7BAE3229D}"/>
                </a:ext>
              </a:extLst>
            </p:cNvPr>
            <p:cNvSpPr txBox="1">
              <a:spLocks/>
            </p:cNvSpPr>
            <p:nvPr/>
          </p:nvSpPr>
          <p:spPr>
            <a:xfrm>
              <a:off x="-1" y="3099"/>
              <a:ext cx="5980177"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X17 run statistics</a:t>
              </a:r>
              <a:endParaRPr lang="en-GB" sz="3200" dirty="0">
                <a:latin typeface="Stencil" panose="040409050D0802020404" pitchFamily="82" charset="0"/>
                <a:cs typeface="Ayuthaya" pitchFamily="2" charset="-34"/>
              </a:endParaRPr>
            </a:p>
          </p:txBody>
        </p:sp>
        <p:pic>
          <p:nvPicPr>
            <p:cNvPr id="16" name="Picture 2" descr="http://www.lnf.infn.it/logo/logo_infn_lnf_2_esteso_white.png">
              <a:extLst>
                <a:ext uri="{FF2B5EF4-FFF2-40B4-BE49-F238E27FC236}">
                  <a16:creationId xmlns:a16="http://schemas.microsoft.com/office/drawing/2014/main" id="{A8343354-75A0-4E77-8728-8D8612A899E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CA97D536-12CC-73B7-87DF-F781254C31C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18798" y="1011134"/>
            <a:ext cx="3497593" cy="2413375"/>
          </a:xfrm>
          <a:prstGeom prst="rect">
            <a:avLst/>
          </a:prstGeom>
        </p:spPr>
      </p:pic>
      <p:pic>
        <p:nvPicPr>
          <p:cNvPr id="4" name="Picture 3">
            <a:extLst>
              <a:ext uri="{FF2B5EF4-FFF2-40B4-BE49-F238E27FC236}">
                <a16:creationId xmlns:a16="http://schemas.microsoft.com/office/drawing/2014/main" id="{3563F41A-768F-D9DE-7632-0995DA0DEA2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742197" y="56082"/>
            <a:ext cx="4594825" cy="3186887"/>
          </a:xfrm>
          <a:prstGeom prst="rect">
            <a:avLst/>
          </a:prstGeom>
        </p:spPr>
      </p:pic>
      <p:sp>
        <p:nvSpPr>
          <p:cNvPr id="10" name="Arrow: Right 9">
            <a:extLst>
              <a:ext uri="{FF2B5EF4-FFF2-40B4-BE49-F238E27FC236}">
                <a16:creationId xmlns:a16="http://schemas.microsoft.com/office/drawing/2014/main" id="{F4E4BF74-CF0B-6A99-A9A0-06D1779CA42A}"/>
              </a:ext>
            </a:extLst>
          </p:cNvPr>
          <p:cNvSpPr/>
          <p:nvPr/>
        </p:nvSpPr>
        <p:spPr>
          <a:xfrm>
            <a:off x="4626912" y="1744096"/>
            <a:ext cx="2057352" cy="947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AD26A89-5663-7C54-C3D9-0D9318D8BA9C}"/>
              </a:ext>
            </a:extLst>
          </p:cNvPr>
          <p:cNvSpPr txBox="1"/>
          <p:nvPr/>
        </p:nvSpPr>
        <p:spPr>
          <a:xfrm>
            <a:off x="1578874" y="1254174"/>
            <a:ext cx="23774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dirty="0" err="1"/>
              <a:t>Starting</a:t>
            </a:r>
            <a:r>
              <a:rPr lang="it-IT" dirty="0"/>
              <a:t> from 28 </a:t>
            </a:r>
            <a:r>
              <a:rPr lang="it-IT" dirty="0" err="1"/>
              <a:t>Sept</a:t>
            </a:r>
            <a:r>
              <a:rPr lang="it-IT" dirty="0"/>
              <a:t>.</a:t>
            </a:r>
            <a:endParaRPr lang="en-GB" dirty="0"/>
          </a:p>
        </p:txBody>
      </p:sp>
      <p:sp>
        <p:nvSpPr>
          <p:cNvPr id="12" name="TextBox 11">
            <a:extLst>
              <a:ext uri="{FF2B5EF4-FFF2-40B4-BE49-F238E27FC236}">
                <a16:creationId xmlns:a16="http://schemas.microsoft.com/office/drawing/2014/main" id="{83B49817-75BE-C600-5785-76B794B77DE9}"/>
              </a:ext>
            </a:extLst>
          </p:cNvPr>
          <p:cNvSpPr txBox="1"/>
          <p:nvPr/>
        </p:nvSpPr>
        <p:spPr>
          <a:xfrm>
            <a:off x="8153400" y="511184"/>
            <a:ext cx="23774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dirty="0" err="1"/>
              <a:t>Starting</a:t>
            </a:r>
            <a:r>
              <a:rPr lang="it-IT" dirty="0"/>
              <a:t> from 10 </a:t>
            </a:r>
            <a:r>
              <a:rPr lang="it-IT" dirty="0" err="1"/>
              <a:t>Oct</a:t>
            </a:r>
            <a:r>
              <a:rPr lang="it-IT" dirty="0"/>
              <a:t>.</a:t>
            </a:r>
            <a:endParaRPr lang="en-GB" dirty="0"/>
          </a:p>
        </p:txBody>
      </p:sp>
      <p:pic>
        <p:nvPicPr>
          <p:cNvPr id="13" name="Picture 12">
            <a:extLst>
              <a:ext uri="{FF2B5EF4-FFF2-40B4-BE49-F238E27FC236}">
                <a16:creationId xmlns:a16="http://schemas.microsoft.com/office/drawing/2014/main" id="{376B76F6-9D0E-F834-9947-CD6E6F69F8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34968" y="3671066"/>
            <a:ext cx="4916277" cy="2752304"/>
          </a:xfrm>
          <a:custGeom>
            <a:avLst/>
            <a:gdLst>
              <a:gd name="connsiteX0" fmla="*/ 0 w 4916277"/>
              <a:gd name="connsiteY0" fmla="*/ 0 h 2752304"/>
              <a:gd name="connsiteX1" fmla="*/ 595416 w 4916277"/>
              <a:gd name="connsiteY1" fmla="*/ 0 h 2752304"/>
              <a:gd name="connsiteX2" fmla="*/ 1239994 w 4916277"/>
              <a:gd name="connsiteY2" fmla="*/ 0 h 2752304"/>
              <a:gd name="connsiteX3" fmla="*/ 1638759 w 4916277"/>
              <a:gd name="connsiteY3" fmla="*/ 0 h 2752304"/>
              <a:gd name="connsiteX4" fmla="*/ 2283338 w 4916277"/>
              <a:gd name="connsiteY4" fmla="*/ 0 h 2752304"/>
              <a:gd name="connsiteX5" fmla="*/ 2780428 w 4916277"/>
              <a:gd name="connsiteY5" fmla="*/ 0 h 2752304"/>
              <a:gd name="connsiteX6" fmla="*/ 3375844 w 4916277"/>
              <a:gd name="connsiteY6" fmla="*/ 0 h 2752304"/>
              <a:gd name="connsiteX7" fmla="*/ 3774608 w 4916277"/>
              <a:gd name="connsiteY7" fmla="*/ 0 h 2752304"/>
              <a:gd name="connsiteX8" fmla="*/ 4173373 w 4916277"/>
              <a:gd name="connsiteY8" fmla="*/ 0 h 2752304"/>
              <a:gd name="connsiteX9" fmla="*/ 4916277 w 4916277"/>
              <a:gd name="connsiteY9" fmla="*/ 0 h 2752304"/>
              <a:gd name="connsiteX10" fmla="*/ 4916277 w 4916277"/>
              <a:gd name="connsiteY10" fmla="*/ 605507 h 2752304"/>
              <a:gd name="connsiteX11" fmla="*/ 4916277 w 4916277"/>
              <a:gd name="connsiteY11" fmla="*/ 1128445 h 2752304"/>
              <a:gd name="connsiteX12" fmla="*/ 4916277 w 4916277"/>
              <a:gd name="connsiteY12" fmla="*/ 1623859 h 2752304"/>
              <a:gd name="connsiteX13" fmla="*/ 4916277 w 4916277"/>
              <a:gd name="connsiteY13" fmla="*/ 2174320 h 2752304"/>
              <a:gd name="connsiteX14" fmla="*/ 4916277 w 4916277"/>
              <a:gd name="connsiteY14" fmla="*/ 2752304 h 2752304"/>
              <a:gd name="connsiteX15" fmla="*/ 4370024 w 4916277"/>
              <a:gd name="connsiteY15" fmla="*/ 2752304 h 2752304"/>
              <a:gd name="connsiteX16" fmla="*/ 3872934 w 4916277"/>
              <a:gd name="connsiteY16" fmla="*/ 2752304 h 2752304"/>
              <a:gd name="connsiteX17" fmla="*/ 3375844 w 4916277"/>
              <a:gd name="connsiteY17" fmla="*/ 2752304 h 2752304"/>
              <a:gd name="connsiteX18" fmla="*/ 2927916 w 4916277"/>
              <a:gd name="connsiteY18" fmla="*/ 2752304 h 2752304"/>
              <a:gd name="connsiteX19" fmla="*/ 2430826 w 4916277"/>
              <a:gd name="connsiteY19" fmla="*/ 2752304 h 2752304"/>
              <a:gd name="connsiteX20" fmla="*/ 1933736 w 4916277"/>
              <a:gd name="connsiteY20" fmla="*/ 2752304 h 2752304"/>
              <a:gd name="connsiteX21" fmla="*/ 1387483 w 4916277"/>
              <a:gd name="connsiteY21" fmla="*/ 2752304 h 2752304"/>
              <a:gd name="connsiteX22" fmla="*/ 890392 w 4916277"/>
              <a:gd name="connsiteY22" fmla="*/ 2752304 h 2752304"/>
              <a:gd name="connsiteX23" fmla="*/ 0 w 4916277"/>
              <a:gd name="connsiteY23" fmla="*/ 2752304 h 2752304"/>
              <a:gd name="connsiteX24" fmla="*/ 0 w 4916277"/>
              <a:gd name="connsiteY24" fmla="*/ 2201843 h 2752304"/>
              <a:gd name="connsiteX25" fmla="*/ 0 w 4916277"/>
              <a:gd name="connsiteY25" fmla="*/ 1733952 h 2752304"/>
              <a:gd name="connsiteX26" fmla="*/ 0 w 4916277"/>
              <a:gd name="connsiteY26" fmla="*/ 1238537 h 2752304"/>
              <a:gd name="connsiteX27" fmla="*/ 0 w 4916277"/>
              <a:gd name="connsiteY27" fmla="*/ 770645 h 2752304"/>
              <a:gd name="connsiteX28" fmla="*/ 0 w 4916277"/>
              <a:gd name="connsiteY28" fmla="*/ 0 h 275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6277" h="2752304" fill="none" extrusionOk="0">
                <a:moveTo>
                  <a:pt x="0" y="0"/>
                </a:moveTo>
                <a:cubicBezTo>
                  <a:pt x="286601" y="-49791"/>
                  <a:pt x="299360" y="39717"/>
                  <a:pt x="595416" y="0"/>
                </a:cubicBezTo>
                <a:cubicBezTo>
                  <a:pt x="891472" y="-39717"/>
                  <a:pt x="1093130" y="13978"/>
                  <a:pt x="1239994" y="0"/>
                </a:cubicBezTo>
                <a:cubicBezTo>
                  <a:pt x="1386858" y="-13978"/>
                  <a:pt x="1514022" y="24422"/>
                  <a:pt x="1638759" y="0"/>
                </a:cubicBezTo>
                <a:cubicBezTo>
                  <a:pt x="1763496" y="-24422"/>
                  <a:pt x="1980462" y="12252"/>
                  <a:pt x="2283338" y="0"/>
                </a:cubicBezTo>
                <a:cubicBezTo>
                  <a:pt x="2586214" y="-12252"/>
                  <a:pt x="2542861" y="17709"/>
                  <a:pt x="2780428" y="0"/>
                </a:cubicBezTo>
                <a:cubicBezTo>
                  <a:pt x="3017995" y="-17709"/>
                  <a:pt x="3144493" y="38890"/>
                  <a:pt x="3375844" y="0"/>
                </a:cubicBezTo>
                <a:cubicBezTo>
                  <a:pt x="3607195" y="-38890"/>
                  <a:pt x="3663133" y="45125"/>
                  <a:pt x="3774608" y="0"/>
                </a:cubicBezTo>
                <a:cubicBezTo>
                  <a:pt x="3886083" y="-45125"/>
                  <a:pt x="4082220" y="21602"/>
                  <a:pt x="4173373" y="0"/>
                </a:cubicBezTo>
                <a:cubicBezTo>
                  <a:pt x="4264526" y="-21602"/>
                  <a:pt x="4623100" y="10523"/>
                  <a:pt x="4916277" y="0"/>
                </a:cubicBezTo>
                <a:cubicBezTo>
                  <a:pt x="4922675" y="143548"/>
                  <a:pt x="4915581" y="352096"/>
                  <a:pt x="4916277" y="605507"/>
                </a:cubicBezTo>
                <a:cubicBezTo>
                  <a:pt x="4916973" y="858918"/>
                  <a:pt x="4902803" y="923482"/>
                  <a:pt x="4916277" y="1128445"/>
                </a:cubicBezTo>
                <a:cubicBezTo>
                  <a:pt x="4929751" y="1333408"/>
                  <a:pt x="4916042" y="1485000"/>
                  <a:pt x="4916277" y="1623859"/>
                </a:cubicBezTo>
                <a:cubicBezTo>
                  <a:pt x="4916512" y="1762718"/>
                  <a:pt x="4880835" y="1998739"/>
                  <a:pt x="4916277" y="2174320"/>
                </a:cubicBezTo>
                <a:cubicBezTo>
                  <a:pt x="4951719" y="2349901"/>
                  <a:pt x="4890482" y="2563795"/>
                  <a:pt x="4916277" y="2752304"/>
                </a:cubicBezTo>
                <a:cubicBezTo>
                  <a:pt x="4792156" y="2814822"/>
                  <a:pt x="4582980" y="2709197"/>
                  <a:pt x="4370024" y="2752304"/>
                </a:cubicBezTo>
                <a:cubicBezTo>
                  <a:pt x="4157068" y="2795411"/>
                  <a:pt x="4016803" y="2717571"/>
                  <a:pt x="3872934" y="2752304"/>
                </a:cubicBezTo>
                <a:cubicBezTo>
                  <a:pt x="3729065" y="2787037"/>
                  <a:pt x="3538045" y="2703857"/>
                  <a:pt x="3375844" y="2752304"/>
                </a:cubicBezTo>
                <a:cubicBezTo>
                  <a:pt x="3213643" y="2800751"/>
                  <a:pt x="3144575" y="2748112"/>
                  <a:pt x="2927916" y="2752304"/>
                </a:cubicBezTo>
                <a:cubicBezTo>
                  <a:pt x="2711257" y="2756496"/>
                  <a:pt x="2628314" y="2697273"/>
                  <a:pt x="2430826" y="2752304"/>
                </a:cubicBezTo>
                <a:cubicBezTo>
                  <a:pt x="2233338" y="2807335"/>
                  <a:pt x="2076190" y="2749827"/>
                  <a:pt x="1933736" y="2752304"/>
                </a:cubicBezTo>
                <a:cubicBezTo>
                  <a:pt x="1791282" y="2754781"/>
                  <a:pt x="1559374" y="2691957"/>
                  <a:pt x="1387483" y="2752304"/>
                </a:cubicBezTo>
                <a:cubicBezTo>
                  <a:pt x="1215592" y="2812651"/>
                  <a:pt x="1097922" y="2720650"/>
                  <a:pt x="890392" y="2752304"/>
                </a:cubicBezTo>
                <a:cubicBezTo>
                  <a:pt x="682862" y="2783958"/>
                  <a:pt x="338625" y="2689236"/>
                  <a:pt x="0" y="2752304"/>
                </a:cubicBezTo>
                <a:cubicBezTo>
                  <a:pt x="-13982" y="2555370"/>
                  <a:pt x="2303" y="2333789"/>
                  <a:pt x="0" y="2201843"/>
                </a:cubicBezTo>
                <a:cubicBezTo>
                  <a:pt x="-2303" y="2069897"/>
                  <a:pt x="17670" y="1837912"/>
                  <a:pt x="0" y="1733952"/>
                </a:cubicBezTo>
                <a:cubicBezTo>
                  <a:pt x="-17670" y="1629992"/>
                  <a:pt x="44920" y="1438529"/>
                  <a:pt x="0" y="1238537"/>
                </a:cubicBezTo>
                <a:cubicBezTo>
                  <a:pt x="-44920" y="1038546"/>
                  <a:pt x="49632" y="963465"/>
                  <a:pt x="0" y="770645"/>
                </a:cubicBezTo>
                <a:cubicBezTo>
                  <a:pt x="-49632" y="577825"/>
                  <a:pt x="8412" y="341943"/>
                  <a:pt x="0" y="0"/>
                </a:cubicBezTo>
                <a:close/>
              </a:path>
              <a:path w="4916277" h="2752304" stroke="0" extrusionOk="0">
                <a:moveTo>
                  <a:pt x="0" y="0"/>
                </a:moveTo>
                <a:cubicBezTo>
                  <a:pt x="95450" y="-8475"/>
                  <a:pt x="267564" y="40293"/>
                  <a:pt x="398765" y="0"/>
                </a:cubicBezTo>
                <a:cubicBezTo>
                  <a:pt x="529966" y="-40293"/>
                  <a:pt x="872995" y="64461"/>
                  <a:pt x="994180" y="0"/>
                </a:cubicBezTo>
                <a:cubicBezTo>
                  <a:pt x="1115366" y="-64461"/>
                  <a:pt x="1389011" y="11640"/>
                  <a:pt x="1638759" y="0"/>
                </a:cubicBezTo>
                <a:cubicBezTo>
                  <a:pt x="1888507" y="-11640"/>
                  <a:pt x="1981618" y="58397"/>
                  <a:pt x="2234175" y="0"/>
                </a:cubicBezTo>
                <a:cubicBezTo>
                  <a:pt x="2486732" y="-58397"/>
                  <a:pt x="2515524" y="14127"/>
                  <a:pt x="2731265" y="0"/>
                </a:cubicBezTo>
                <a:cubicBezTo>
                  <a:pt x="2947006" y="-14127"/>
                  <a:pt x="3203691" y="58106"/>
                  <a:pt x="3326681" y="0"/>
                </a:cubicBezTo>
                <a:cubicBezTo>
                  <a:pt x="3449671" y="-58106"/>
                  <a:pt x="3626584" y="29543"/>
                  <a:pt x="3774608" y="0"/>
                </a:cubicBezTo>
                <a:cubicBezTo>
                  <a:pt x="3922632" y="-29543"/>
                  <a:pt x="4106764" y="56443"/>
                  <a:pt x="4419187" y="0"/>
                </a:cubicBezTo>
                <a:cubicBezTo>
                  <a:pt x="4731610" y="-56443"/>
                  <a:pt x="4691791" y="21305"/>
                  <a:pt x="4916277" y="0"/>
                </a:cubicBezTo>
                <a:cubicBezTo>
                  <a:pt x="4953426" y="212878"/>
                  <a:pt x="4880065" y="249885"/>
                  <a:pt x="4916277" y="495415"/>
                </a:cubicBezTo>
                <a:cubicBezTo>
                  <a:pt x="4952489" y="740945"/>
                  <a:pt x="4887988" y="830480"/>
                  <a:pt x="4916277" y="963306"/>
                </a:cubicBezTo>
                <a:cubicBezTo>
                  <a:pt x="4944566" y="1096132"/>
                  <a:pt x="4914392" y="1261515"/>
                  <a:pt x="4916277" y="1486244"/>
                </a:cubicBezTo>
                <a:cubicBezTo>
                  <a:pt x="4918162" y="1710973"/>
                  <a:pt x="4911356" y="1784123"/>
                  <a:pt x="4916277" y="2009182"/>
                </a:cubicBezTo>
                <a:cubicBezTo>
                  <a:pt x="4921198" y="2234241"/>
                  <a:pt x="4855153" y="2391528"/>
                  <a:pt x="4916277" y="2752304"/>
                </a:cubicBezTo>
                <a:cubicBezTo>
                  <a:pt x="4683209" y="2752560"/>
                  <a:pt x="4541593" y="2739501"/>
                  <a:pt x="4320861" y="2752304"/>
                </a:cubicBezTo>
                <a:cubicBezTo>
                  <a:pt x="4100129" y="2765107"/>
                  <a:pt x="3823298" y="2746057"/>
                  <a:pt x="3676283" y="2752304"/>
                </a:cubicBezTo>
                <a:cubicBezTo>
                  <a:pt x="3529268" y="2758551"/>
                  <a:pt x="3287355" y="2704050"/>
                  <a:pt x="3080867" y="2752304"/>
                </a:cubicBezTo>
                <a:cubicBezTo>
                  <a:pt x="2874379" y="2800558"/>
                  <a:pt x="2804283" y="2724510"/>
                  <a:pt x="2682102" y="2752304"/>
                </a:cubicBezTo>
                <a:cubicBezTo>
                  <a:pt x="2559921" y="2780098"/>
                  <a:pt x="2311603" y="2701168"/>
                  <a:pt x="2037524" y="2752304"/>
                </a:cubicBezTo>
                <a:cubicBezTo>
                  <a:pt x="1763445" y="2803440"/>
                  <a:pt x="1706762" y="2740386"/>
                  <a:pt x="1442108" y="2752304"/>
                </a:cubicBezTo>
                <a:cubicBezTo>
                  <a:pt x="1177454" y="2764222"/>
                  <a:pt x="1090198" y="2719311"/>
                  <a:pt x="797529" y="2752304"/>
                </a:cubicBezTo>
                <a:cubicBezTo>
                  <a:pt x="504860" y="2785297"/>
                  <a:pt x="295192" y="2685426"/>
                  <a:pt x="0" y="2752304"/>
                </a:cubicBezTo>
                <a:cubicBezTo>
                  <a:pt x="-23681" y="2626039"/>
                  <a:pt x="26046" y="2424517"/>
                  <a:pt x="0" y="2229366"/>
                </a:cubicBezTo>
                <a:cubicBezTo>
                  <a:pt x="-26046" y="2034215"/>
                  <a:pt x="14375" y="1864143"/>
                  <a:pt x="0" y="1706428"/>
                </a:cubicBezTo>
                <a:cubicBezTo>
                  <a:pt x="-14375" y="1548713"/>
                  <a:pt x="23016" y="1391505"/>
                  <a:pt x="0" y="1211014"/>
                </a:cubicBezTo>
                <a:cubicBezTo>
                  <a:pt x="-23016" y="1030523"/>
                  <a:pt x="26808" y="790902"/>
                  <a:pt x="0" y="660553"/>
                </a:cubicBezTo>
                <a:cubicBezTo>
                  <a:pt x="-26808" y="530204"/>
                  <a:pt x="15928" y="196548"/>
                  <a:pt x="0" y="0"/>
                </a:cubicBezTo>
                <a:close/>
              </a:path>
            </a:pathLst>
          </a:custGeom>
          <a:ln>
            <a:solidFill>
              <a:schemeClr val="tx1"/>
            </a:solidFill>
            <a:extLst>
              <a:ext uri="{C807C97D-BFC1-408E-A445-0C87EB9F89A2}">
                <ask:lineSketchStyleProps xmlns:ask="http://schemas.microsoft.com/office/drawing/2018/sketchyshapes" sd="3408060866">
                  <a:prstGeom prst="rect">
                    <a:avLst/>
                  </a:prstGeom>
                  <ask:type>
                    <ask:lineSketchScribble/>
                  </ask:type>
                </ask:lineSketchStyleProps>
              </a:ext>
            </a:extLst>
          </a:ln>
        </p:spPr>
      </p:pic>
      <p:cxnSp>
        <p:nvCxnSpPr>
          <p:cNvPr id="18" name="Straight Connector 17">
            <a:extLst>
              <a:ext uri="{FF2B5EF4-FFF2-40B4-BE49-F238E27FC236}">
                <a16:creationId xmlns:a16="http://schemas.microsoft.com/office/drawing/2014/main" id="{E2D9E996-CA5C-28AE-3A87-6C30F1D7E632}"/>
              </a:ext>
            </a:extLst>
          </p:cNvPr>
          <p:cNvCxnSpPr/>
          <p:nvPr/>
        </p:nvCxnSpPr>
        <p:spPr>
          <a:xfrm>
            <a:off x="1392167" y="4677747"/>
            <a:ext cx="4085857" cy="0"/>
          </a:xfrm>
          <a:prstGeom prst="line">
            <a:avLst/>
          </a:prstGeom>
        </p:spPr>
        <p:style>
          <a:lnRef idx="3">
            <a:schemeClr val="accent2"/>
          </a:lnRef>
          <a:fillRef idx="0">
            <a:schemeClr val="accent2"/>
          </a:fillRef>
          <a:effectRef idx="2">
            <a:schemeClr val="accent2"/>
          </a:effectRef>
          <a:fontRef idx="minor">
            <a:schemeClr val="tx1"/>
          </a:fontRef>
        </p:style>
      </p:cxnSp>
      <p:sp>
        <p:nvSpPr>
          <p:cNvPr id="20" name="Date Placeholder 19">
            <a:extLst>
              <a:ext uri="{FF2B5EF4-FFF2-40B4-BE49-F238E27FC236}">
                <a16:creationId xmlns:a16="http://schemas.microsoft.com/office/drawing/2014/main" id="{912FF0C9-E4CB-1A4F-3621-95697E000A5B}"/>
              </a:ext>
            </a:extLst>
          </p:cNvPr>
          <p:cNvSpPr>
            <a:spLocks noGrp="1"/>
          </p:cNvSpPr>
          <p:nvPr>
            <p:ph type="dt" sz="half" idx="10"/>
          </p:nvPr>
        </p:nvSpPr>
        <p:spPr/>
        <p:txBody>
          <a:bodyPr/>
          <a:lstStyle/>
          <a:p>
            <a:r>
              <a:rPr lang="en-GB"/>
              <a:t>14/11/2022</a:t>
            </a:r>
          </a:p>
        </p:txBody>
      </p:sp>
      <p:sp>
        <p:nvSpPr>
          <p:cNvPr id="21" name="Footer Placeholder 20">
            <a:extLst>
              <a:ext uri="{FF2B5EF4-FFF2-40B4-BE49-F238E27FC236}">
                <a16:creationId xmlns:a16="http://schemas.microsoft.com/office/drawing/2014/main" id="{AE8AE6E9-2F41-AC20-063B-EED51B8CECB8}"/>
              </a:ext>
            </a:extLst>
          </p:cNvPr>
          <p:cNvSpPr>
            <a:spLocks noGrp="1"/>
          </p:cNvSpPr>
          <p:nvPr>
            <p:ph type="ftr" sz="quarter" idx="11"/>
          </p:nvPr>
        </p:nvSpPr>
        <p:spPr/>
        <p:txBody>
          <a:bodyPr/>
          <a:lstStyle/>
          <a:p>
            <a:r>
              <a:rPr lang="en-GB"/>
              <a:t>LNF - SC 64</a:t>
            </a:r>
          </a:p>
        </p:txBody>
      </p:sp>
      <p:sp>
        <p:nvSpPr>
          <p:cNvPr id="22" name="Slide Number Placeholder 21">
            <a:extLst>
              <a:ext uri="{FF2B5EF4-FFF2-40B4-BE49-F238E27FC236}">
                <a16:creationId xmlns:a16="http://schemas.microsoft.com/office/drawing/2014/main" id="{140A5636-CA61-CD3E-C6E7-EBCAA76D9C5A}"/>
              </a:ext>
            </a:extLst>
          </p:cNvPr>
          <p:cNvSpPr>
            <a:spLocks noGrp="1"/>
          </p:cNvSpPr>
          <p:nvPr>
            <p:ph type="sldNum" sz="quarter" idx="12"/>
          </p:nvPr>
        </p:nvSpPr>
        <p:spPr/>
        <p:txBody>
          <a:bodyPr/>
          <a:lstStyle/>
          <a:p>
            <a:fld id="{DEB40CE7-BA5A-4BF4-ABDF-EB80D9C1FA7B}" type="slidenum">
              <a:rPr lang="en-GB" smtClean="0"/>
              <a:t>39</a:t>
            </a:fld>
            <a:endParaRPr lang="en-GB"/>
          </a:p>
        </p:txBody>
      </p:sp>
      <p:pic>
        <p:nvPicPr>
          <p:cNvPr id="7" name="Picture 3">
            <a:extLst>
              <a:ext uri="{FF2B5EF4-FFF2-40B4-BE49-F238E27FC236}">
                <a16:creationId xmlns:a16="http://schemas.microsoft.com/office/drawing/2014/main" id="{68F0F78E-3805-A6CD-5ACA-748AD86703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42197" y="3322047"/>
            <a:ext cx="4571042" cy="3186887"/>
          </a:xfrm>
          <a:prstGeom prst="rect">
            <a:avLst/>
          </a:prstGeom>
        </p:spPr>
      </p:pic>
      <p:sp>
        <p:nvSpPr>
          <p:cNvPr id="19" name="TextBox 18">
            <a:extLst>
              <a:ext uri="{FF2B5EF4-FFF2-40B4-BE49-F238E27FC236}">
                <a16:creationId xmlns:a16="http://schemas.microsoft.com/office/drawing/2014/main" id="{D8989DB3-7271-5CFC-C74A-7BA9D402DD5F}"/>
              </a:ext>
            </a:extLst>
          </p:cNvPr>
          <p:cNvSpPr txBox="1"/>
          <p:nvPr/>
        </p:nvSpPr>
        <p:spPr>
          <a:xfrm>
            <a:off x="6240705" y="3760497"/>
            <a:ext cx="5574026" cy="2031325"/>
          </a:xfrm>
          <a:custGeom>
            <a:avLst/>
            <a:gdLst>
              <a:gd name="connsiteX0" fmla="*/ 0 w 5574026"/>
              <a:gd name="connsiteY0" fmla="*/ 0 h 2031325"/>
              <a:gd name="connsiteX1" fmla="*/ 5574026 w 5574026"/>
              <a:gd name="connsiteY1" fmla="*/ 0 h 2031325"/>
              <a:gd name="connsiteX2" fmla="*/ 5574026 w 5574026"/>
              <a:gd name="connsiteY2" fmla="*/ 2031325 h 2031325"/>
              <a:gd name="connsiteX3" fmla="*/ 0 w 5574026"/>
              <a:gd name="connsiteY3" fmla="*/ 2031325 h 2031325"/>
              <a:gd name="connsiteX4" fmla="*/ 0 w 5574026"/>
              <a:gd name="connsiteY4" fmla="*/ 0 h 203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4026" h="2031325" fill="none" extrusionOk="0">
                <a:moveTo>
                  <a:pt x="0" y="0"/>
                </a:moveTo>
                <a:cubicBezTo>
                  <a:pt x="1751274" y="85564"/>
                  <a:pt x="2910004" y="12336"/>
                  <a:pt x="5574026" y="0"/>
                </a:cubicBezTo>
                <a:cubicBezTo>
                  <a:pt x="5669893" y="294374"/>
                  <a:pt x="5684530" y="1812802"/>
                  <a:pt x="5574026" y="2031325"/>
                </a:cubicBezTo>
                <a:cubicBezTo>
                  <a:pt x="3742769" y="2014996"/>
                  <a:pt x="2491904" y="2092521"/>
                  <a:pt x="0" y="2031325"/>
                </a:cubicBezTo>
                <a:cubicBezTo>
                  <a:pt x="146047" y="1638042"/>
                  <a:pt x="151034" y="563814"/>
                  <a:pt x="0" y="0"/>
                </a:cubicBezTo>
                <a:close/>
              </a:path>
              <a:path w="5574026" h="2031325" stroke="0" extrusionOk="0">
                <a:moveTo>
                  <a:pt x="0" y="0"/>
                </a:moveTo>
                <a:cubicBezTo>
                  <a:pt x="1096068" y="-159016"/>
                  <a:pt x="4277357" y="-35600"/>
                  <a:pt x="5574026" y="0"/>
                </a:cubicBezTo>
                <a:cubicBezTo>
                  <a:pt x="5584223" y="413453"/>
                  <a:pt x="5609402" y="1762529"/>
                  <a:pt x="5574026" y="2031325"/>
                </a:cubicBezTo>
                <a:cubicBezTo>
                  <a:pt x="4359630" y="2123571"/>
                  <a:pt x="2628446" y="1934189"/>
                  <a:pt x="0" y="2031325"/>
                </a:cubicBezTo>
                <a:cubicBezTo>
                  <a:pt x="-36839" y="1163657"/>
                  <a:pt x="20791" y="752965"/>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solidFill>
              <a:schemeClr val="tx1"/>
            </a:solidFill>
            <a:extLst>
              <a:ext uri="{C807C97D-BFC1-408E-A445-0C87EB9F89A2}">
                <ask:lineSketchStyleProps xmlns:ask="http://schemas.microsoft.com/office/drawing/2018/sketchyshapes" sd="3189675115">
                  <a:prstGeom prst="rect">
                    <a:avLst/>
                  </a:prstGeom>
                  <ask:type>
                    <ask:lineSketchCurved/>
                  </ask:type>
                </ask:lineSketchStyleProps>
              </a:ext>
            </a:extLst>
          </a:ln>
        </p:spPr>
        <p:txBody>
          <a:bodyPr wrap="square" rtlCol="0">
            <a:spAutoFit/>
          </a:bodyPr>
          <a:lstStyle/>
          <a:p>
            <a:pPr marL="285750" indent="-285750">
              <a:buFont typeface="Arial" panose="020B0604020202020204" pitchFamily="34" charset="0"/>
              <a:buChar char="•"/>
            </a:pPr>
            <a:r>
              <a:rPr lang="en-GB" dirty="0"/>
              <a:t>Delivered suffers huge variance due to very low current (and related photons from Mylar window, see previous slides)</a:t>
            </a:r>
          </a:p>
          <a:p>
            <a:pPr marL="285750" indent="-285750">
              <a:buFont typeface="Arial" panose="020B0604020202020204" pitchFamily="34" charset="0"/>
              <a:buChar char="•"/>
            </a:pPr>
            <a:r>
              <a:rPr lang="en-GB" dirty="0"/>
              <a:t>Delivered PoTs </a:t>
            </a:r>
          </a:p>
          <a:p>
            <a:pPr marL="742950" lvl="1" indent="-285750">
              <a:buFont typeface="Arial" panose="020B0604020202020204" pitchFamily="34" charset="0"/>
              <a:buChar char="•"/>
            </a:pPr>
            <a:r>
              <a:rPr lang="en-GB" dirty="0"/>
              <a:t>Average (0.91±0,2)x10</a:t>
            </a:r>
            <a:r>
              <a:rPr lang="en-GB" baseline="30000" dirty="0"/>
              <a:t>10</a:t>
            </a:r>
            <a:r>
              <a:rPr lang="en-GB" dirty="0"/>
              <a:t> </a:t>
            </a:r>
          </a:p>
          <a:p>
            <a:pPr marL="742950" lvl="1" indent="-285750">
              <a:buFont typeface="Arial" panose="020B0604020202020204" pitchFamily="34" charset="0"/>
              <a:buChar char="•"/>
            </a:pPr>
            <a:r>
              <a:rPr lang="en-GB" dirty="0"/>
              <a:t>Gross total 3,57x10</a:t>
            </a:r>
            <a:r>
              <a:rPr lang="en-GB" baseline="30000" dirty="0"/>
              <a:t>11</a:t>
            </a:r>
            <a:endParaRPr lang="en-GB" dirty="0"/>
          </a:p>
          <a:p>
            <a:pPr marL="285750" indent="-285750">
              <a:buFont typeface="Arial" panose="020B0604020202020204" pitchFamily="34" charset="0"/>
              <a:buChar char="•"/>
            </a:pPr>
            <a:r>
              <a:rPr lang="en-GB" dirty="0"/>
              <a:t>We are out of total 3+2 overall day in data taking </a:t>
            </a:r>
          </a:p>
        </p:txBody>
      </p:sp>
      <p:sp>
        <p:nvSpPr>
          <p:cNvPr id="9" name="TextBox 8">
            <a:extLst>
              <a:ext uri="{FF2B5EF4-FFF2-40B4-BE49-F238E27FC236}">
                <a16:creationId xmlns:a16="http://schemas.microsoft.com/office/drawing/2014/main" id="{1467BD45-11B6-ED7B-D0D9-3B3C890D6E82}"/>
              </a:ext>
            </a:extLst>
          </p:cNvPr>
          <p:cNvSpPr txBox="1"/>
          <p:nvPr/>
        </p:nvSpPr>
        <p:spPr>
          <a:xfrm rot="16200000">
            <a:off x="4572556" y="4686295"/>
            <a:ext cx="2220928" cy="369332"/>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dirty="0"/>
              <a:t>Emergency </a:t>
            </a:r>
            <a:r>
              <a:rPr lang="it-IT" dirty="0" err="1"/>
              <a:t>shutdown</a:t>
            </a:r>
            <a:endParaRPr lang="en-GB" dirty="0"/>
          </a:p>
        </p:txBody>
      </p:sp>
    </p:spTree>
    <p:extLst>
      <p:ext uri="{BB962C8B-B14F-4D97-AF65-F5344CB8AC3E}">
        <p14:creationId xmlns:p14="http://schemas.microsoft.com/office/powerpoint/2010/main" val="4054854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A59CAF54-5D6A-4402-84A8-66ABC74C3148}"/>
              </a:ext>
            </a:extLst>
          </p:cNvPr>
          <p:cNvSpPr>
            <a:spLocks noGrp="1"/>
          </p:cNvSpPr>
          <p:nvPr>
            <p:ph type="ctrTitle"/>
          </p:nvPr>
        </p:nvSpPr>
        <p:spPr>
          <a:xfrm>
            <a:off x="890338" y="640080"/>
            <a:ext cx="3734014" cy="3566160"/>
          </a:xfrm>
        </p:spPr>
        <p:txBody>
          <a:bodyPr anchor="b">
            <a:normAutofit/>
          </a:bodyPr>
          <a:lstStyle/>
          <a:p>
            <a:pPr algn="l"/>
            <a:r>
              <a:rPr lang="it-IT" sz="5400" b="1" dirty="0"/>
              <a:t>BTF</a:t>
            </a:r>
            <a:endParaRPr lang="en-GB" sz="5400" b="1" dirty="0"/>
          </a:p>
        </p:txBody>
      </p:sp>
      <p:sp>
        <p:nvSpPr>
          <p:cNvPr id="105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341F0105-17E6-48D2-947D-D40294BE66B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1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59CAF54-5D6A-4402-84A8-66ABC74C3148}"/>
              </a:ext>
            </a:extLst>
          </p:cNvPr>
          <p:cNvSpPr>
            <a:spLocks noGrp="1"/>
          </p:cNvSpPr>
          <p:nvPr>
            <p:ph type="ctrTitle"/>
          </p:nvPr>
        </p:nvSpPr>
        <p:spPr>
          <a:xfrm>
            <a:off x="890338" y="640080"/>
            <a:ext cx="3734014" cy="3566160"/>
          </a:xfrm>
        </p:spPr>
        <p:txBody>
          <a:bodyPr anchor="b">
            <a:normAutofit/>
          </a:bodyPr>
          <a:lstStyle/>
          <a:p>
            <a:pPr algn="l"/>
            <a:r>
              <a:rPr lang="it-IT" sz="5400" b="1" dirty="0"/>
              <a:t>BTF Projects </a:t>
            </a:r>
            <a:endParaRPr lang="en-GB" sz="5400" b="1" dirty="0"/>
          </a:p>
        </p:txBody>
      </p:sp>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41F0105-17E6-48D2-947D-D40294BE66B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18405" r="18404"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60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raphical user interface, application&#10;&#10;Description automatically generated">
            <a:extLst>
              <a:ext uri="{FF2B5EF4-FFF2-40B4-BE49-F238E27FC236}">
                <a16:creationId xmlns:a16="http://schemas.microsoft.com/office/drawing/2014/main" id="{10491E5F-796F-7A16-23BB-0846C5886AFB}"/>
              </a:ext>
            </a:extLst>
          </p:cNvPr>
          <p:cNvPicPr>
            <a:picLocks noChangeAspect="1"/>
          </p:cNvPicPr>
          <p:nvPr/>
        </p:nvPicPr>
        <p:blipFill>
          <a:blip r:embed="rId2"/>
          <a:stretch>
            <a:fillRect/>
          </a:stretch>
        </p:blipFill>
        <p:spPr>
          <a:xfrm>
            <a:off x="6296389" y="449902"/>
            <a:ext cx="5561925" cy="4174815"/>
          </a:xfrm>
          <a:prstGeom prst="rect">
            <a:avLst/>
          </a:prstGeom>
        </p:spPr>
      </p:pic>
      <p:sp>
        <p:nvSpPr>
          <p:cNvPr id="5" name="TextBox 5">
            <a:extLst>
              <a:ext uri="{FF2B5EF4-FFF2-40B4-BE49-F238E27FC236}">
                <a16:creationId xmlns:a16="http://schemas.microsoft.com/office/drawing/2014/main" id="{89249AE0-0556-381C-36FC-8F17A0AB4993}"/>
              </a:ext>
            </a:extLst>
          </p:cNvPr>
          <p:cNvSpPr txBox="1"/>
          <p:nvPr/>
        </p:nvSpPr>
        <p:spPr>
          <a:xfrm>
            <a:off x="152247" y="955734"/>
            <a:ext cx="5804687" cy="83099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REGIONAL FUND ~ 690kE (</a:t>
            </a:r>
            <a:r>
              <a:rPr lang="en-US" sz="2400" b="1" dirty="0" err="1">
                <a:cs typeface="Calibri"/>
              </a:rPr>
              <a:t>FTE+Consumables</a:t>
            </a:r>
            <a:r>
              <a:rPr lang="en-US" sz="2400" b="1" dirty="0">
                <a:cs typeface="Calibri"/>
              </a:rPr>
              <a:t>)</a:t>
            </a:r>
            <a:endParaRPr lang="en-US" sz="2400" b="1" dirty="0"/>
          </a:p>
        </p:txBody>
      </p:sp>
      <p:sp>
        <p:nvSpPr>
          <p:cNvPr id="7" name="TextBox 7">
            <a:extLst>
              <a:ext uri="{FF2B5EF4-FFF2-40B4-BE49-F238E27FC236}">
                <a16:creationId xmlns:a16="http://schemas.microsoft.com/office/drawing/2014/main" id="{04F53668-9C93-B337-6EC1-E2ABEAE7CA38}"/>
              </a:ext>
            </a:extLst>
          </p:cNvPr>
          <p:cNvSpPr txBox="1"/>
          <p:nvPr/>
        </p:nvSpPr>
        <p:spPr>
          <a:xfrm>
            <a:off x="6737261" y="275244"/>
            <a:ext cx="4832257" cy="83099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000000"/>
                </a:solidFill>
                <a:cs typeface="Calibri"/>
              </a:rPr>
              <a:t>Last Test Beam in July 2022</a:t>
            </a:r>
          </a:p>
          <a:p>
            <a:r>
              <a:rPr lang="en-US" sz="2400" b="1" u="sng" dirty="0">
                <a:solidFill>
                  <a:srgbClr val="000000"/>
                </a:solidFill>
                <a:highlight>
                  <a:srgbClr val="FFFF00"/>
                </a:highlight>
                <a:cs typeface="Calibri"/>
              </a:rPr>
              <a:t>Project ended with great success!</a:t>
            </a:r>
          </a:p>
        </p:txBody>
      </p:sp>
      <p:sp>
        <p:nvSpPr>
          <p:cNvPr id="8" name="object 3">
            <a:extLst>
              <a:ext uri="{FF2B5EF4-FFF2-40B4-BE49-F238E27FC236}">
                <a16:creationId xmlns:a16="http://schemas.microsoft.com/office/drawing/2014/main" id="{BBEC90CF-A2CB-870B-C53A-557A507AB535}"/>
              </a:ext>
            </a:extLst>
          </p:cNvPr>
          <p:cNvSpPr txBox="1"/>
          <p:nvPr/>
        </p:nvSpPr>
        <p:spPr>
          <a:xfrm>
            <a:off x="6937413" y="1499590"/>
            <a:ext cx="4480183" cy="1042237"/>
          </a:xfrm>
          <a:prstGeom prst="rect">
            <a:avLst/>
          </a:prstGeom>
          <a:solidFill>
            <a:schemeClr val="bg1"/>
          </a:solidFill>
        </p:spPr>
        <p:txBody>
          <a:bodyPr vert="horz" wrap="square" lIns="0" tIns="10950" rIns="0" bIns="0" rtlCol="0" anchor="t">
            <a:spAutoFit/>
          </a:bodyPr>
          <a:lstStyle/>
          <a:p>
            <a:pPr marL="1273175" marR="4445" indent="-1262380" defTabSz="829909">
              <a:lnSpc>
                <a:spcPct val="118100"/>
              </a:lnSpc>
              <a:spcBef>
                <a:spcPts val="86"/>
              </a:spcBef>
            </a:pPr>
            <a:r>
              <a:rPr sz="1400" spc="5">
                <a:solidFill>
                  <a:srgbClr val="073779"/>
                </a:solidFill>
                <a:latin typeface="Arial Rounded MT Bold"/>
                <a:cs typeface="Arial Rounded MT Bold"/>
              </a:rPr>
              <a:t>INFN TEAM </a:t>
            </a:r>
            <a:r>
              <a:rPr sz="1400" spc="-5">
                <a:solidFill>
                  <a:srgbClr val="073779"/>
                </a:solidFill>
                <a:latin typeface="Arial Rounded MT Bold"/>
                <a:cs typeface="Arial Rounded MT Bold"/>
              </a:rPr>
              <a:t>:</a:t>
            </a:r>
            <a:endParaRPr lang="it-IT" sz="1400" spc="-5">
              <a:solidFill>
                <a:srgbClr val="073779"/>
              </a:solidFill>
              <a:latin typeface="Arial Rounded MT Bold"/>
              <a:cs typeface="Arial Rounded MT Bold"/>
            </a:endParaRPr>
          </a:p>
          <a:p>
            <a:pPr marL="1273175" marR="4445" indent="-1262380" defTabSz="829909">
              <a:lnSpc>
                <a:spcPct val="118100"/>
              </a:lnSpc>
              <a:spcBef>
                <a:spcPts val="86"/>
              </a:spcBef>
            </a:pPr>
            <a:r>
              <a:rPr lang="it-IT" sz="1400" u="sng" spc="-5">
                <a:solidFill>
                  <a:srgbClr val="073779"/>
                </a:solidFill>
                <a:latin typeface="Arial Rounded MT Bold"/>
                <a:cs typeface="Arial Rounded MT Bold"/>
              </a:rPr>
              <a:t>Project leader: </a:t>
            </a:r>
            <a:r>
              <a:rPr sz="1400" u="sng" spc="-5">
                <a:solidFill>
                  <a:srgbClr val="073779"/>
                </a:solidFill>
                <a:latin typeface="Arial Rounded MT Bold"/>
                <a:cs typeface="Arial Rounded MT Bold"/>
              </a:rPr>
              <a:t>B</a:t>
            </a:r>
            <a:r>
              <a:rPr lang="it-IT" sz="1400" u="sng" spc="-5">
                <a:solidFill>
                  <a:srgbClr val="073779"/>
                </a:solidFill>
                <a:latin typeface="Arial Rounded MT Bold"/>
                <a:cs typeface="Arial Rounded MT Bold"/>
              </a:rPr>
              <a:t>. </a:t>
            </a:r>
            <a:r>
              <a:rPr sz="1400" u="sng" spc="-5">
                <a:solidFill>
                  <a:srgbClr val="073779"/>
                </a:solidFill>
                <a:latin typeface="Arial Rounded MT Bold"/>
                <a:cs typeface="Arial Rounded MT Bold"/>
              </a:rPr>
              <a:t>Buonomo</a:t>
            </a:r>
            <a:endParaRPr lang="it-IT" sz="1400" spc="-5">
              <a:solidFill>
                <a:srgbClr val="073779"/>
              </a:solidFill>
              <a:latin typeface="Arial Rounded MT Bold"/>
              <a:cs typeface="Arial Rounded MT Bold"/>
            </a:endParaRPr>
          </a:p>
          <a:p>
            <a:pPr marL="1273175" marR="4445" indent="-1262380" defTabSz="829909">
              <a:lnSpc>
                <a:spcPct val="118100"/>
              </a:lnSpc>
              <a:spcBef>
                <a:spcPts val="86"/>
              </a:spcBef>
            </a:pPr>
            <a:endParaRPr lang="it-IT" sz="1400" u="sng" spc="-5">
              <a:solidFill>
                <a:srgbClr val="073779"/>
              </a:solidFill>
              <a:latin typeface="Arial Rounded MT Bold"/>
              <a:cs typeface="Arial Rounded MT Bold"/>
            </a:endParaRPr>
          </a:p>
          <a:p>
            <a:pPr marL="1273175" marR="4445" indent="-1262380" defTabSz="829909">
              <a:lnSpc>
                <a:spcPct val="118100"/>
              </a:lnSpc>
              <a:spcBef>
                <a:spcPts val="86"/>
              </a:spcBef>
            </a:pPr>
            <a:r>
              <a:rPr lang="it-IT" sz="1400" spc="-5">
                <a:solidFill>
                  <a:schemeClr val="accent1">
                    <a:lumMod val="75000"/>
                  </a:schemeClr>
                </a:solidFill>
                <a:latin typeface="Arial Rounded MT Bold"/>
                <a:cs typeface="Arial Rounded MT Bold"/>
              </a:rPr>
              <a:t>Project TEAM: </a:t>
            </a:r>
            <a:r>
              <a:rPr lang="it-IT" sz="1400" spc="-5">
                <a:solidFill>
                  <a:srgbClr val="073779"/>
                </a:solidFill>
                <a:latin typeface="Arial Rounded MT Bold"/>
                <a:cs typeface="Arial Rounded MT Bold"/>
              </a:rPr>
              <a:t>LINAC BTF Staff and LNF Services</a:t>
            </a:r>
          </a:p>
        </p:txBody>
      </p:sp>
      <p:grpSp>
        <p:nvGrpSpPr>
          <p:cNvPr id="12" name="Group 11">
            <a:extLst>
              <a:ext uri="{FF2B5EF4-FFF2-40B4-BE49-F238E27FC236}">
                <a16:creationId xmlns:a16="http://schemas.microsoft.com/office/drawing/2014/main" id="{D4FD6BC4-216F-FA42-2694-6C23A9A978B3}"/>
              </a:ext>
            </a:extLst>
          </p:cNvPr>
          <p:cNvGrpSpPr/>
          <p:nvPr/>
        </p:nvGrpSpPr>
        <p:grpSpPr>
          <a:xfrm>
            <a:off x="681356" y="3929504"/>
            <a:ext cx="11173879" cy="2705450"/>
            <a:chOff x="233739" y="3336638"/>
            <a:chExt cx="11173879" cy="2705450"/>
          </a:xfrm>
        </p:grpSpPr>
        <p:pic>
          <p:nvPicPr>
            <p:cNvPr id="6" name="Picture 7" descr="A picture containing text&#10;&#10;Description automatically generated">
              <a:extLst>
                <a:ext uri="{FF2B5EF4-FFF2-40B4-BE49-F238E27FC236}">
                  <a16:creationId xmlns:a16="http://schemas.microsoft.com/office/drawing/2014/main" id="{D6E857F8-D68C-D0B3-6212-0F803EC662B9}"/>
                </a:ext>
              </a:extLst>
            </p:cNvPr>
            <p:cNvPicPr>
              <a:picLocks noChangeAspect="1"/>
            </p:cNvPicPr>
            <p:nvPr/>
          </p:nvPicPr>
          <p:blipFill>
            <a:blip r:embed="rId3"/>
            <a:stretch>
              <a:fillRect/>
            </a:stretch>
          </p:blipFill>
          <p:spPr>
            <a:xfrm>
              <a:off x="1455854" y="4002517"/>
              <a:ext cx="3170803" cy="694931"/>
            </a:xfrm>
            <a:prstGeom prst="rect">
              <a:avLst/>
            </a:prstGeom>
          </p:spPr>
        </p:pic>
        <p:pic>
          <p:nvPicPr>
            <p:cNvPr id="11" name="Immagine 10">
              <a:extLst>
                <a:ext uri="{FF2B5EF4-FFF2-40B4-BE49-F238E27FC236}">
                  <a16:creationId xmlns:a16="http://schemas.microsoft.com/office/drawing/2014/main" id="{2F9AC029-33E1-A168-C680-AC30E545D3B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3739" y="4658760"/>
              <a:ext cx="1818323" cy="1308107"/>
            </a:xfrm>
            <a:prstGeom prst="rect">
              <a:avLst/>
            </a:prstGeom>
          </p:spPr>
        </p:pic>
        <p:pic>
          <p:nvPicPr>
            <p:cNvPr id="13" name="Immagine 12">
              <a:extLst>
                <a:ext uri="{FF2B5EF4-FFF2-40B4-BE49-F238E27FC236}">
                  <a16:creationId xmlns:a16="http://schemas.microsoft.com/office/drawing/2014/main" id="{95F367EC-BA44-B758-EEF0-C412E61724B5}"/>
                </a:ext>
              </a:extLst>
            </p:cNvPr>
            <p:cNvPicPr>
              <a:picLocks noChangeAspect="1"/>
            </p:cNvPicPr>
            <p:nvPr/>
          </p:nvPicPr>
          <p:blipFill>
            <a:blip r:embed="rId5"/>
            <a:stretch>
              <a:fillRect/>
            </a:stretch>
          </p:blipFill>
          <p:spPr>
            <a:xfrm>
              <a:off x="2302356" y="4637891"/>
              <a:ext cx="2181981" cy="1388533"/>
            </a:xfrm>
            <a:prstGeom prst="rect">
              <a:avLst/>
            </a:prstGeom>
          </p:spPr>
        </p:pic>
        <p:pic>
          <p:nvPicPr>
            <p:cNvPr id="15" name="Immagine 14">
              <a:extLst>
                <a:ext uri="{FF2B5EF4-FFF2-40B4-BE49-F238E27FC236}">
                  <a16:creationId xmlns:a16="http://schemas.microsoft.com/office/drawing/2014/main" id="{F5F8A8E8-9B04-664B-F0B1-8E1A1B1B1300}"/>
                </a:ext>
              </a:extLst>
            </p:cNvPr>
            <p:cNvPicPr>
              <a:picLocks noChangeAspect="1"/>
            </p:cNvPicPr>
            <p:nvPr/>
          </p:nvPicPr>
          <p:blipFill>
            <a:blip r:embed="rId6"/>
            <a:stretch>
              <a:fillRect/>
            </a:stretch>
          </p:blipFill>
          <p:spPr>
            <a:xfrm>
              <a:off x="4734631" y="4618547"/>
              <a:ext cx="2030372" cy="1388533"/>
            </a:xfrm>
            <a:prstGeom prst="rect">
              <a:avLst/>
            </a:prstGeom>
          </p:spPr>
        </p:pic>
        <p:pic>
          <p:nvPicPr>
            <p:cNvPr id="17" name="Immagine 16">
              <a:extLst>
                <a:ext uri="{FF2B5EF4-FFF2-40B4-BE49-F238E27FC236}">
                  <a16:creationId xmlns:a16="http://schemas.microsoft.com/office/drawing/2014/main" id="{91691D3F-6B2E-9258-BE37-650860A7CCE3}"/>
                </a:ext>
              </a:extLst>
            </p:cNvPr>
            <p:cNvPicPr>
              <a:picLocks noChangeAspect="1"/>
            </p:cNvPicPr>
            <p:nvPr/>
          </p:nvPicPr>
          <p:blipFill>
            <a:blip r:embed="rId7"/>
            <a:stretch>
              <a:fillRect/>
            </a:stretch>
          </p:blipFill>
          <p:spPr>
            <a:xfrm>
              <a:off x="6937413" y="4613093"/>
              <a:ext cx="1887805" cy="1423026"/>
            </a:xfrm>
            <a:prstGeom prst="rect">
              <a:avLst/>
            </a:prstGeom>
          </p:spPr>
        </p:pic>
        <p:pic>
          <p:nvPicPr>
            <p:cNvPr id="19" name="Immagine 18">
              <a:extLst>
                <a:ext uri="{FF2B5EF4-FFF2-40B4-BE49-F238E27FC236}">
                  <a16:creationId xmlns:a16="http://schemas.microsoft.com/office/drawing/2014/main" id="{99776AB7-1216-8DEC-09F3-7CAFEC6C5EB4}"/>
                </a:ext>
              </a:extLst>
            </p:cNvPr>
            <p:cNvPicPr>
              <a:picLocks noChangeAspect="1"/>
            </p:cNvPicPr>
            <p:nvPr/>
          </p:nvPicPr>
          <p:blipFill>
            <a:blip r:embed="rId8"/>
            <a:stretch>
              <a:fillRect/>
            </a:stretch>
          </p:blipFill>
          <p:spPr>
            <a:xfrm>
              <a:off x="9732292" y="3336638"/>
              <a:ext cx="1675326" cy="2705450"/>
            </a:xfrm>
            <a:prstGeom prst="rect">
              <a:avLst/>
            </a:prstGeom>
          </p:spPr>
        </p:pic>
        <p:sp>
          <p:nvSpPr>
            <p:cNvPr id="20" name="Freccia a destra 19">
              <a:extLst>
                <a:ext uri="{FF2B5EF4-FFF2-40B4-BE49-F238E27FC236}">
                  <a16:creationId xmlns:a16="http://schemas.microsoft.com/office/drawing/2014/main" id="{3CEB26C2-ADC2-7AD9-B2DF-768CC7FF6C8C}"/>
                </a:ext>
              </a:extLst>
            </p:cNvPr>
            <p:cNvSpPr/>
            <p:nvPr/>
          </p:nvSpPr>
          <p:spPr>
            <a:xfrm>
              <a:off x="8967831" y="5075339"/>
              <a:ext cx="722092"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TextBox 2">
            <a:extLst>
              <a:ext uri="{FF2B5EF4-FFF2-40B4-BE49-F238E27FC236}">
                <a16:creationId xmlns:a16="http://schemas.microsoft.com/office/drawing/2014/main" id="{EAD70979-1CD7-A44C-60F1-12DEE7B3E4EC}"/>
              </a:ext>
            </a:extLst>
          </p:cNvPr>
          <p:cNvSpPr txBox="1"/>
          <p:nvPr/>
        </p:nvSpPr>
        <p:spPr>
          <a:xfrm>
            <a:off x="146587" y="1846271"/>
            <a:ext cx="6094562"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a:cs typeface="Calibri"/>
              </a:rPr>
              <a:t>AIMS:</a:t>
            </a:r>
            <a:endParaRPr lang="en-US"/>
          </a:p>
          <a:p>
            <a:r>
              <a:rPr lang="en-US"/>
              <a:t>The general aim of the project is the use of electron sources, available at the INFN-LNF to measure the behavior and resistance of electronic components intended to be subjected to radiation in the aerospace environment. </a:t>
            </a:r>
          </a:p>
        </p:txBody>
      </p:sp>
      <p:sp>
        <p:nvSpPr>
          <p:cNvPr id="10" name="TextBox 9">
            <a:extLst>
              <a:ext uri="{FF2B5EF4-FFF2-40B4-BE49-F238E27FC236}">
                <a16:creationId xmlns:a16="http://schemas.microsoft.com/office/drawing/2014/main" id="{437796F2-AB2A-C81C-7706-8FEA0D038955}"/>
              </a:ext>
            </a:extLst>
          </p:cNvPr>
          <p:cNvSpPr txBox="1"/>
          <p:nvPr/>
        </p:nvSpPr>
        <p:spPr>
          <a:xfrm>
            <a:off x="146587" y="3383139"/>
            <a:ext cx="6094562"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a:t>The values ​​and results acquired with these measurements will be compared with homologous measurements performed with photons in order to define comparative resistance thresholds and related indicators.</a:t>
            </a:r>
            <a:endParaRPr lang="en-US">
              <a:cs typeface="Calibri"/>
            </a:endParaRPr>
          </a:p>
        </p:txBody>
      </p:sp>
      <p:grpSp>
        <p:nvGrpSpPr>
          <p:cNvPr id="14" name="Gruppo 62">
            <a:extLst>
              <a:ext uri="{FF2B5EF4-FFF2-40B4-BE49-F238E27FC236}">
                <a16:creationId xmlns:a16="http://schemas.microsoft.com/office/drawing/2014/main" id="{5AACAEA1-E110-0CA6-A96A-3639FE96F98D}"/>
              </a:ext>
            </a:extLst>
          </p:cNvPr>
          <p:cNvGrpSpPr/>
          <p:nvPr/>
        </p:nvGrpSpPr>
        <p:grpSpPr>
          <a:xfrm>
            <a:off x="8" y="0"/>
            <a:ext cx="4832258" cy="947451"/>
            <a:chOff x="2" y="3099"/>
            <a:chExt cx="2684233" cy="947451"/>
          </a:xfrm>
        </p:grpSpPr>
        <p:sp>
          <p:nvSpPr>
            <p:cNvPr id="16" name="Titolo 1">
              <a:extLst>
                <a:ext uri="{FF2B5EF4-FFF2-40B4-BE49-F238E27FC236}">
                  <a16:creationId xmlns:a16="http://schemas.microsoft.com/office/drawing/2014/main" id="{9C2DEEA4-7097-1897-FC98-2463418ED43C}"/>
                </a:ext>
              </a:extLst>
            </p:cNvPr>
            <p:cNvSpPr txBox="1">
              <a:spLocks/>
            </p:cNvSpPr>
            <p:nvPr/>
          </p:nvSpPr>
          <p:spPr>
            <a:xfrm>
              <a:off x="2" y="3099"/>
              <a:ext cx="268423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ERAD Project</a:t>
              </a:r>
            </a:p>
          </p:txBody>
        </p:sp>
        <p:pic>
          <p:nvPicPr>
            <p:cNvPr id="18" name="Picture 2" descr="http://www.lnf.infn.it/logo/logo_infn_lnf_2_esteso_white.png">
              <a:extLst>
                <a:ext uri="{FF2B5EF4-FFF2-40B4-BE49-F238E27FC236}">
                  <a16:creationId xmlns:a16="http://schemas.microsoft.com/office/drawing/2014/main" id="{87991A9A-0681-7C0B-FFAB-8D8B1ACF114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Date Placeholder 1">
            <a:extLst>
              <a:ext uri="{FF2B5EF4-FFF2-40B4-BE49-F238E27FC236}">
                <a16:creationId xmlns:a16="http://schemas.microsoft.com/office/drawing/2014/main" id="{AC97B75C-E8E5-800D-635B-E74A5665A08F}"/>
              </a:ext>
            </a:extLst>
          </p:cNvPr>
          <p:cNvSpPr>
            <a:spLocks noGrp="1"/>
          </p:cNvSpPr>
          <p:nvPr>
            <p:ph type="dt" sz="half" idx="10"/>
          </p:nvPr>
        </p:nvSpPr>
        <p:spPr/>
        <p:txBody>
          <a:bodyPr/>
          <a:lstStyle/>
          <a:p>
            <a:r>
              <a:rPr lang="en-GB"/>
              <a:t>14/11/2022</a:t>
            </a:r>
          </a:p>
        </p:txBody>
      </p:sp>
      <p:sp>
        <p:nvSpPr>
          <p:cNvPr id="9" name="Footer Placeholder 8">
            <a:extLst>
              <a:ext uri="{FF2B5EF4-FFF2-40B4-BE49-F238E27FC236}">
                <a16:creationId xmlns:a16="http://schemas.microsoft.com/office/drawing/2014/main" id="{EA908507-141B-049A-FC8F-7DF5ED668B0A}"/>
              </a:ext>
            </a:extLst>
          </p:cNvPr>
          <p:cNvSpPr>
            <a:spLocks noGrp="1"/>
          </p:cNvSpPr>
          <p:nvPr>
            <p:ph type="ftr" sz="quarter" idx="11"/>
          </p:nvPr>
        </p:nvSpPr>
        <p:spPr/>
        <p:txBody>
          <a:bodyPr/>
          <a:lstStyle/>
          <a:p>
            <a:r>
              <a:rPr lang="en-GB"/>
              <a:t>LNF - SC 64</a:t>
            </a:r>
          </a:p>
        </p:txBody>
      </p:sp>
      <p:sp>
        <p:nvSpPr>
          <p:cNvPr id="21" name="Slide Number Placeholder 20">
            <a:extLst>
              <a:ext uri="{FF2B5EF4-FFF2-40B4-BE49-F238E27FC236}">
                <a16:creationId xmlns:a16="http://schemas.microsoft.com/office/drawing/2014/main" id="{A5B4F522-B717-1E3E-7BD0-80C524C700CE}"/>
              </a:ext>
            </a:extLst>
          </p:cNvPr>
          <p:cNvSpPr>
            <a:spLocks noGrp="1"/>
          </p:cNvSpPr>
          <p:nvPr>
            <p:ph type="sldNum" sz="quarter" idx="12"/>
          </p:nvPr>
        </p:nvSpPr>
        <p:spPr/>
        <p:txBody>
          <a:bodyPr/>
          <a:lstStyle/>
          <a:p>
            <a:fld id="{DEB40CE7-BA5A-4BF4-ABDF-EB80D9C1FA7B}" type="slidenum">
              <a:rPr lang="en-GB" smtClean="0"/>
              <a:t>41</a:t>
            </a:fld>
            <a:endParaRPr lang="en-GB"/>
          </a:p>
        </p:txBody>
      </p:sp>
    </p:spTree>
    <p:extLst>
      <p:ext uri="{BB962C8B-B14F-4D97-AF65-F5344CB8AC3E}">
        <p14:creationId xmlns:p14="http://schemas.microsoft.com/office/powerpoint/2010/main" val="1783292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A861F85-59EA-D69F-AB97-EFD0A8A469EE}"/>
              </a:ext>
            </a:extLst>
          </p:cNvPr>
          <p:cNvPicPr>
            <a:picLocks noChangeAspect="1"/>
          </p:cNvPicPr>
          <p:nvPr/>
        </p:nvPicPr>
        <p:blipFill>
          <a:blip r:embed="rId2"/>
          <a:stretch>
            <a:fillRect/>
          </a:stretch>
        </p:blipFill>
        <p:spPr>
          <a:xfrm>
            <a:off x="0" y="11479"/>
            <a:ext cx="12192000" cy="761405"/>
          </a:xfrm>
          <a:prstGeom prst="rect">
            <a:avLst/>
          </a:prstGeom>
        </p:spPr>
      </p:pic>
      <p:pic>
        <p:nvPicPr>
          <p:cNvPr id="5" name="Immagine 4">
            <a:extLst>
              <a:ext uri="{FF2B5EF4-FFF2-40B4-BE49-F238E27FC236}">
                <a16:creationId xmlns:a16="http://schemas.microsoft.com/office/drawing/2014/main" id="{E9986697-78D4-0C04-692F-D490F5D81248}"/>
              </a:ext>
            </a:extLst>
          </p:cNvPr>
          <p:cNvPicPr>
            <a:picLocks noChangeAspect="1"/>
          </p:cNvPicPr>
          <p:nvPr/>
        </p:nvPicPr>
        <p:blipFill>
          <a:blip r:embed="rId3"/>
          <a:stretch>
            <a:fillRect/>
          </a:stretch>
        </p:blipFill>
        <p:spPr>
          <a:xfrm>
            <a:off x="22965" y="6507695"/>
            <a:ext cx="12146070" cy="352474"/>
          </a:xfrm>
          <a:prstGeom prst="rect">
            <a:avLst/>
          </a:prstGeom>
        </p:spPr>
      </p:pic>
      <p:sp>
        <p:nvSpPr>
          <p:cNvPr id="7" name="CasellaDiTesto 6">
            <a:extLst>
              <a:ext uri="{FF2B5EF4-FFF2-40B4-BE49-F238E27FC236}">
                <a16:creationId xmlns:a16="http://schemas.microsoft.com/office/drawing/2014/main" id="{9DF89891-6331-AC61-89F5-4715BF83B0B5}"/>
              </a:ext>
            </a:extLst>
          </p:cNvPr>
          <p:cNvSpPr txBox="1"/>
          <p:nvPr/>
        </p:nvSpPr>
        <p:spPr>
          <a:xfrm>
            <a:off x="2569129" y="1736827"/>
            <a:ext cx="6094602" cy="1200329"/>
          </a:xfrm>
          <a:prstGeom prst="rect">
            <a:avLst/>
          </a:prstGeom>
          <a:noFill/>
        </p:spPr>
        <p:txBody>
          <a:bodyPr wrap="square">
            <a:spAutoFit/>
          </a:bodyPr>
          <a:lstStyle/>
          <a:p>
            <a:r>
              <a:rPr lang="it-IT" b="1"/>
              <a:t>AIM:</a:t>
            </a:r>
          </a:p>
          <a:p>
            <a:r>
              <a:rPr lang="it-IT" err="1"/>
              <a:t>Equip</a:t>
            </a:r>
            <a:r>
              <a:rPr lang="it-IT"/>
              <a:t> the </a:t>
            </a:r>
            <a:r>
              <a:rPr lang="it-IT" err="1"/>
              <a:t>region</a:t>
            </a:r>
            <a:r>
              <a:rPr lang="it-IT"/>
              <a:t> with an open </a:t>
            </a:r>
            <a:r>
              <a:rPr lang="it-IT" err="1"/>
              <a:t>research</a:t>
            </a:r>
            <a:r>
              <a:rPr lang="it-IT"/>
              <a:t> </a:t>
            </a:r>
            <a:r>
              <a:rPr lang="it-IT" err="1"/>
              <a:t>infrastructure</a:t>
            </a:r>
            <a:r>
              <a:rPr lang="it-IT"/>
              <a:t> to </a:t>
            </a:r>
            <a:r>
              <a:rPr lang="it-IT" err="1"/>
              <a:t>provide</a:t>
            </a:r>
            <a:r>
              <a:rPr lang="it-IT"/>
              <a:t> support for competitive </a:t>
            </a:r>
            <a:r>
              <a:rPr lang="it-IT" err="1"/>
              <a:t>innovation</a:t>
            </a:r>
            <a:r>
              <a:rPr lang="it-IT"/>
              <a:t> and </a:t>
            </a:r>
            <a:r>
              <a:rPr lang="it-IT" err="1"/>
              <a:t>growth</a:t>
            </a:r>
            <a:r>
              <a:rPr lang="it-IT"/>
              <a:t> for companies and stakeholders.</a:t>
            </a:r>
          </a:p>
        </p:txBody>
      </p:sp>
      <p:sp>
        <p:nvSpPr>
          <p:cNvPr id="9" name="CasellaDiTesto 8">
            <a:extLst>
              <a:ext uri="{FF2B5EF4-FFF2-40B4-BE49-F238E27FC236}">
                <a16:creationId xmlns:a16="http://schemas.microsoft.com/office/drawing/2014/main" id="{C773F76F-DAAA-FF77-AE2A-E6BF13EB68CA}"/>
              </a:ext>
            </a:extLst>
          </p:cNvPr>
          <p:cNvSpPr txBox="1"/>
          <p:nvPr/>
        </p:nvSpPr>
        <p:spPr>
          <a:xfrm>
            <a:off x="7797143" y="3509036"/>
            <a:ext cx="4132269" cy="2862322"/>
          </a:xfrm>
          <a:prstGeom prst="rect">
            <a:avLst/>
          </a:prstGeom>
          <a:noFill/>
        </p:spPr>
        <p:txBody>
          <a:bodyPr wrap="square">
            <a:spAutoFit/>
          </a:bodyPr>
          <a:lstStyle/>
          <a:p>
            <a:r>
              <a:rPr lang="it-IT"/>
              <a:t>Joint Open Labs: </a:t>
            </a:r>
          </a:p>
          <a:p>
            <a:r>
              <a:rPr lang="it-IT"/>
              <a:t>o FP4 (Health &amp; </a:t>
            </a:r>
            <a:r>
              <a:rPr lang="it-IT" err="1"/>
              <a:t>Bio</a:t>
            </a:r>
            <a:r>
              <a:rPr lang="it-IT"/>
              <a:t>-Pharma) – </a:t>
            </a:r>
            <a:r>
              <a:rPr lang="it-IT" b="1"/>
              <a:t>F. Cardelli </a:t>
            </a:r>
            <a:r>
              <a:rPr lang="it-IT"/>
              <a:t>(Resp. </a:t>
            </a:r>
            <a:r>
              <a:rPr lang="it-IT" err="1"/>
              <a:t>BvTech</a:t>
            </a:r>
            <a:r>
              <a:rPr lang="it-IT"/>
              <a:t>) – </a:t>
            </a:r>
            <a:r>
              <a:rPr lang="it-IT" err="1"/>
              <a:t>Measurements</a:t>
            </a:r>
            <a:r>
              <a:rPr lang="it-IT"/>
              <a:t> and  RF </a:t>
            </a:r>
            <a:r>
              <a:rPr lang="it-IT" err="1"/>
              <a:t>conditioning</a:t>
            </a:r>
            <a:r>
              <a:rPr lang="it-IT"/>
              <a:t> of </a:t>
            </a:r>
            <a:r>
              <a:rPr lang="it-IT" err="1"/>
              <a:t>acc</a:t>
            </a:r>
            <a:r>
              <a:rPr lang="it-IT"/>
              <a:t>. </a:t>
            </a:r>
            <a:r>
              <a:rPr lang="it-IT" err="1"/>
              <a:t>structures</a:t>
            </a:r>
            <a:r>
              <a:rPr lang="it-IT"/>
              <a:t> for </a:t>
            </a:r>
            <a:r>
              <a:rPr lang="it-IT" err="1"/>
              <a:t>medical</a:t>
            </a:r>
            <a:r>
              <a:rPr lang="it-IT"/>
              <a:t> </a:t>
            </a:r>
            <a:r>
              <a:rPr lang="it-IT" err="1"/>
              <a:t>application</a:t>
            </a:r>
            <a:endParaRPr lang="it-IT"/>
          </a:p>
          <a:p>
            <a:r>
              <a:rPr lang="it-IT"/>
              <a:t>o FP6 (Digital </a:t>
            </a:r>
            <a:r>
              <a:rPr lang="it-IT" err="1"/>
              <a:t>Transition</a:t>
            </a:r>
            <a:r>
              <a:rPr lang="it-IT"/>
              <a:t>) – </a:t>
            </a:r>
            <a:r>
              <a:rPr lang="it-IT" b="1"/>
              <a:t>C. Di Giulio </a:t>
            </a:r>
            <a:r>
              <a:rPr lang="it-IT"/>
              <a:t>(Resp. Thales) – </a:t>
            </a:r>
            <a:r>
              <a:rPr lang="en-US"/>
              <a:t>Development of algorithms based on Machine learning for big-data analytics, Virtual and augmented reality and Digital Twin.</a:t>
            </a:r>
            <a:endParaRPr lang="it-IT"/>
          </a:p>
        </p:txBody>
      </p:sp>
      <p:pic>
        <p:nvPicPr>
          <p:cNvPr id="11" name="Immagine 10">
            <a:extLst>
              <a:ext uri="{FF2B5EF4-FFF2-40B4-BE49-F238E27FC236}">
                <a16:creationId xmlns:a16="http://schemas.microsoft.com/office/drawing/2014/main" id="{32BE9B6E-4B42-D506-6F7E-7D20E8FB07F6}"/>
              </a:ext>
            </a:extLst>
          </p:cNvPr>
          <p:cNvPicPr>
            <a:picLocks noChangeAspect="1"/>
          </p:cNvPicPr>
          <p:nvPr/>
        </p:nvPicPr>
        <p:blipFill>
          <a:blip r:embed="rId4"/>
          <a:stretch>
            <a:fillRect/>
          </a:stretch>
        </p:blipFill>
        <p:spPr>
          <a:xfrm>
            <a:off x="316713" y="1523393"/>
            <a:ext cx="2095792" cy="1181265"/>
          </a:xfrm>
          <a:prstGeom prst="rect">
            <a:avLst/>
          </a:prstGeom>
        </p:spPr>
      </p:pic>
      <p:pic>
        <p:nvPicPr>
          <p:cNvPr id="13" name="Immagine 12">
            <a:extLst>
              <a:ext uri="{FF2B5EF4-FFF2-40B4-BE49-F238E27FC236}">
                <a16:creationId xmlns:a16="http://schemas.microsoft.com/office/drawing/2014/main" id="{D6F55F42-6C1F-45E5-2AB8-05452C615CED}"/>
              </a:ext>
            </a:extLst>
          </p:cNvPr>
          <p:cNvPicPr>
            <a:picLocks noChangeAspect="1"/>
          </p:cNvPicPr>
          <p:nvPr/>
        </p:nvPicPr>
        <p:blipFill>
          <a:blip r:embed="rId5"/>
          <a:stretch>
            <a:fillRect/>
          </a:stretch>
        </p:blipFill>
        <p:spPr>
          <a:xfrm>
            <a:off x="8523097" y="930425"/>
            <a:ext cx="2628803" cy="1894574"/>
          </a:xfrm>
          <a:prstGeom prst="rect">
            <a:avLst/>
          </a:prstGeom>
        </p:spPr>
      </p:pic>
      <p:pic>
        <p:nvPicPr>
          <p:cNvPr id="15" name="Immagine 14">
            <a:extLst>
              <a:ext uri="{FF2B5EF4-FFF2-40B4-BE49-F238E27FC236}">
                <a16:creationId xmlns:a16="http://schemas.microsoft.com/office/drawing/2014/main" id="{6D730E7E-0C2E-7237-78E7-6C184807AC9D}"/>
              </a:ext>
            </a:extLst>
          </p:cNvPr>
          <p:cNvPicPr>
            <a:picLocks noChangeAspect="1"/>
          </p:cNvPicPr>
          <p:nvPr/>
        </p:nvPicPr>
        <p:blipFill>
          <a:blip r:embed="rId6"/>
          <a:stretch>
            <a:fillRect/>
          </a:stretch>
        </p:blipFill>
        <p:spPr>
          <a:xfrm>
            <a:off x="196687" y="845759"/>
            <a:ext cx="8392696" cy="733527"/>
          </a:xfrm>
          <a:prstGeom prst="rect">
            <a:avLst/>
          </a:prstGeom>
        </p:spPr>
      </p:pic>
      <p:pic>
        <p:nvPicPr>
          <p:cNvPr id="17" name="Immagine 16">
            <a:extLst>
              <a:ext uri="{FF2B5EF4-FFF2-40B4-BE49-F238E27FC236}">
                <a16:creationId xmlns:a16="http://schemas.microsoft.com/office/drawing/2014/main" id="{FBD2C59A-5617-A0DF-CD27-08B8E5634D69}"/>
              </a:ext>
            </a:extLst>
          </p:cNvPr>
          <p:cNvPicPr>
            <a:picLocks noChangeAspect="1"/>
          </p:cNvPicPr>
          <p:nvPr/>
        </p:nvPicPr>
        <p:blipFill>
          <a:blip r:embed="rId7"/>
          <a:stretch>
            <a:fillRect/>
          </a:stretch>
        </p:blipFill>
        <p:spPr>
          <a:xfrm>
            <a:off x="196687" y="2954960"/>
            <a:ext cx="4448796" cy="2776925"/>
          </a:xfrm>
          <a:prstGeom prst="rect">
            <a:avLst/>
          </a:prstGeom>
        </p:spPr>
      </p:pic>
      <p:pic>
        <p:nvPicPr>
          <p:cNvPr id="19" name="Immagine 18">
            <a:extLst>
              <a:ext uri="{FF2B5EF4-FFF2-40B4-BE49-F238E27FC236}">
                <a16:creationId xmlns:a16="http://schemas.microsoft.com/office/drawing/2014/main" id="{0FE8DF7B-F7ED-61C2-6B6C-2996BB0213D2}"/>
              </a:ext>
            </a:extLst>
          </p:cNvPr>
          <p:cNvPicPr>
            <a:picLocks noChangeAspect="1"/>
          </p:cNvPicPr>
          <p:nvPr/>
        </p:nvPicPr>
        <p:blipFill>
          <a:blip r:embed="rId8"/>
          <a:stretch>
            <a:fillRect/>
          </a:stretch>
        </p:blipFill>
        <p:spPr>
          <a:xfrm>
            <a:off x="8523097" y="3037273"/>
            <a:ext cx="2391836" cy="318126"/>
          </a:xfrm>
          <a:prstGeom prst="rect">
            <a:avLst/>
          </a:prstGeom>
        </p:spPr>
      </p:pic>
      <p:sp>
        <p:nvSpPr>
          <p:cNvPr id="20" name="Parentesi graffa chiusa 19">
            <a:extLst>
              <a:ext uri="{FF2B5EF4-FFF2-40B4-BE49-F238E27FC236}">
                <a16:creationId xmlns:a16="http://schemas.microsoft.com/office/drawing/2014/main" id="{934509D6-2495-DF80-1AD6-3099B13A9A4A}"/>
              </a:ext>
            </a:extLst>
          </p:cNvPr>
          <p:cNvSpPr/>
          <p:nvPr/>
        </p:nvSpPr>
        <p:spPr>
          <a:xfrm>
            <a:off x="4493472" y="4440601"/>
            <a:ext cx="304022" cy="5402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CasellaDiTesto 20">
            <a:extLst>
              <a:ext uri="{FF2B5EF4-FFF2-40B4-BE49-F238E27FC236}">
                <a16:creationId xmlns:a16="http://schemas.microsoft.com/office/drawing/2014/main" id="{58001B96-D922-CCC8-52E1-D4527CC137A6}"/>
              </a:ext>
            </a:extLst>
          </p:cNvPr>
          <p:cNvSpPr txBox="1"/>
          <p:nvPr/>
        </p:nvSpPr>
        <p:spPr>
          <a:xfrm>
            <a:off x="4739236" y="4512269"/>
            <a:ext cx="772875" cy="369332"/>
          </a:xfrm>
          <a:prstGeom prst="rect">
            <a:avLst/>
          </a:prstGeom>
          <a:noFill/>
        </p:spPr>
        <p:txBody>
          <a:bodyPr wrap="square" rtlCol="0">
            <a:spAutoFit/>
          </a:bodyPr>
          <a:lstStyle/>
          <a:p>
            <a:r>
              <a:rPr lang="it-IT"/>
              <a:t>LNF</a:t>
            </a:r>
          </a:p>
        </p:txBody>
      </p:sp>
      <p:sp>
        <p:nvSpPr>
          <p:cNvPr id="22" name="Parentesi graffa chiusa 21">
            <a:extLst>
              <a:ext uri="{FF2B5EF4-FFF2-40B4-BE49-F238E27FC236}">
                <a16:creationId xmlns:a16="http://schemas.microsoft.com/office/drawing/2014/main" id="{D741F207-8FA1-F6B0-53CA-9110890A55E8}"/>
              </a:ext>
            </a:extLst>
          </p:cNvPr>
          <p:cNvSpPr/>
          <p:nvPr/>
        </p:nvSpPr>
        <p:spPr>
          <a:xfrm>
            <a:off x="4493472" y="4744273"/>
            <a:ext cx="828837" cy="2543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CasellaDiTesto 22">
            <a:extLst>
              <a:ext uri="{FF2B5EF4-FFF2-40B4-BE49-F238E27FC236}">
                <a16:creationId xmlns:a16="http://schemas.microsoft.com/office/drawing/2014/main" id="{26AF2FB6-2580-DA3A-3B25-076E3E5CC2D9}"/>
              </a:ext>
            </a:extLst>
          </p:cNvPr>
          <p:cNvSpPr txBox="1"/>
          <p:nvPr/>
        </p:nvSpPr>
        <p:spPr>
          <a:xfrm>
            <a:off x="5299799" y="4226758"/>
            <a:ext cx="2519855" cy="1446550"/>
          </a:xfrm>
          <a:prstGeom prst="rect">
            <a:avLst/>
          </a:prstGeom>
          <a:noFill/>
        </p:spPr>
        <p:txBody>
          <a:bodyPr wrap="square" rtlCol="0">
            <a:spAutoFit/>
          </a:bodyPr>
          <a:lstStyle/>
          <a:p>
            <a:r>
              <a:rPr lang="it-IT" sz="2000" b="1" dirty="0"/>
              <a:t>LINAC SERVICE </a:t>
            </a:r>
            <a:r>
              <a:rPr lang="it-IT" sz="2000" b="1" dirty="0" err="1"/>
              <a:t>involved</a:t>
            </a:r>
            <a:r>
              <a:rPr lang="it-IT" sz="2000" b="1" dirty="0"/>
              <a:t> with </a:t>
            </a:r>
            <a:r>
              <a:rPr lang="it-IT" sz="2000" b="1" dirty="0" err="1"/>
              <a:t>total</a:t>
            </a:r>
            <a:r>
              <a:rPr lang="it-IT" sz="2000" b="1" dirty="0"/>
              <a:t> 1.2 FTE/YEAR</a:t>
            </a:r>
          </a:p>
          <a:p>
            <a:r>
              <a:rPr lang="it-IT" sz="1400" b="1" dirty="0"/>
              <a:t>(B. Buonomo, F. Cardelli, C. Di Giulio)</a:t>
            </a:r>
          </a:p>
        </p:txBody>
      </p:sp>
      <p:sp>
        <p:nvSpPr>
          <p:cNvPr id="2" name="Date Placeholder 1">
            <a:extLst>
              <a:ext uri="{FF2B5EF4-FFF2-40B4-BE49-F238E27FC236}">
                <a16:creationId xmlns:a16="http://schemas.microsoft.com/office/drawing/2014/main" id="{9C8969F0-D9D7-1A5E-9802-AC5D9868B482}"/>
              </a:ext>
            </a:extLst>
          </p:cNvPr>
          <p:cNvSpPr>
            <a:spLocks noGrp="1"/>
          </p:cNvSpPr>
          <p:nvPr>
            <p:ph type="dt" sz="half" idx="10"/>
          </p:nvPr>
        </p:nvSpPr>
        <p:spPr/>
        <p:txBody>
          <a:bodyPr/>
          <a:lstStyle/>
          <a:p>
            <a:r>
              <a:rPr lang="en-GB"/>
              <a:t>14/11/2022</a:t>
            </a:r>
          </a:p>
        </p:txBody>
      </p:sp>
      <p:sp>
        <p:nvSpPr>
          <p:cNvPr id="4" name="Footer Placeholder 3">
            <a:extLst>
              <a:ext uri="{FF2B5EF4-FFF2-40B4-BE49-F238E27FC236}">
                <a16:creationId xmlns:a16="http://schemas.microsoft.com/office/drawing/2014/main" id="{0796EE3E-BFFC-48AE-B807-D00914129D8C}"/>
              </a:ext>
            </a:extLst>
          </p:cNvPr>
          <p:cNvSpPr>
            <a:spLocks noGrp="1"/>
          </p:cNvSpPr>
          <p:nvPr>
            <p:ph type="ftr" sz="quarter" idx="11"/>
          </p:nvPr>
        </p:nvSpPr>
        <p:spPr/>
        <p:txBody>
          <a:bodyPr/>
          <a:lstStyle/>
          <a:p>
            <a:r>
              <a:rPr lang="en-GB"/>
              <a:t>LNF - SC 64</a:t>
            </a:r>
          </a:p>
        </p:txBody>
      </p:sp>
      <p:sp>
        <p:nvSpPr>
          <p:cNvPr id="6" name="Slide Number Placeholder 5">
            <a:extLst>
              <a:ext uri="{FF2B5EF4-FFF2-40B4-BE49-F238E27FC236}">
                <a16:creationId xmlns:a16="http://schemas.microsoft.com/office/drawing/2014/main" id="{1FB15792-C924-7F70-CBDE-92A5ED14B1A9}"/>
              </a:ext>
            </a:extLst>
          </p:cNvPr>
          <p:cNvSpPr>
            <a:spLocks noGrp="1"/>
          </p:cNvSpPr>
          <p:nvPr>
            <p:ph type="sldNum" sz="quarter" idx="12"/>
          </p:nvPr>
        </p:nvSpPr>
        <p:spPr/>
        <p:txBody>
          <a:bodyPr/>
          <a:lstStyle/>
          <a:p>
            <a:fld id="{DEB40CE7-BA5A-4BF4-ABDF-EB80D9C1FA7B}" type="slidenum">
              <a:rPr lang="en-GB" smtClean="0"/>
              <a:t>42</a:t>
            </a:fld>
            <a:endParaRPr lang="en-GB"/>
          </a:p>
        </p:txBody>
      </p:sp>
    </p:spTree>
    <p:extLst>
      <p:ext uri="{BB962C8B-B14F-4D97-AF65-F5344CB8AC3E}">
        <p14:creationId xmlns:p14="http://schemas.microsoft.com/office/powerpoint/2010/main" val="1138811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53F6F2-7607-9477-59CA-A64047F6F072}"/>
              </a:ext>
            </a:extLst>
          </p:cNvPr>
          <p:cNvSpPr txBox="1"/>
          <p:nvPr/>
        </p:nvSpPr>
        <p:spPr>
          <a:xfrm>
            <a:off x="175076" y="1064066"/>
            <a:ext cx="11734792" cy="5139869"/>
          </a:xfrm>
          <a:prstGeom prst="rect">
            <a:avLst/>
          </a:prstGeom>
          <a:noFill/>
        </p:spPr>
        <p:txBody>
          <a:bodyPr wrap="square">
            <a:spAutoFit/>
          </a:bodyPr>
          <a:lstStyle/>
          <a:p>
            <a:r>
              <a:rPr lang="en-GB" sz="4000" b="1" dirty="0"/>
              <a:t>ERAD</a:t>
            </a:r>
            <a:r>
              <a:rPr lang="en-GB" sz="2800" b="1" dirty="0"/>
              <a:t> funding</a:t>
            </a:r>
          </a:p>
          <a:p>
            <a:r>
              <a:rPr lang="en-GB" sz="2800" dirty="0"/>
              <a:t>Started selection for BTF – fixed-term contract 2-years </a:t>
            </a:r>
            <a:r>
              <a:rPr lang="en-GB" sz="2800" b="1" dirty="0"/>
              <a:t>(adding </a:t>
            </a:r>
            <a:r>
              <a:rPr lang="en-GB" sz="2800" b="1" u="sng" dirty="0">
                <a:solidFill>
                  <a:srgbClr val="FF0000"/>
                </a:solidFill>
              </a:rPr>
              <a:t>1 FTE in BTF)</a:t>
            </a:r>
          </a:p>
          <a:p>
            <a:pPr marL="800100" lvl="1" indent="-342900">
              <a:buFont typeface="Arial" panose="020B0604020202020204" pitchFamily="34" charset="0"/>
              <a:buChar char="•"/>
            </a:pPr>
            <a:r>
              <a:rPr lang="en-GB" sz="2400" dirty="0"/>
              <a:t>BTF people too old, looking forward also for student</a:t>
            </a:r>
          </a:p>
          <a:p>
            <a:endParaRPr lang="en-GB" sz="2800" dirty="0"/>
          </a:p>
          <a:p>
            <a:r>
              <a:rPr lang="en-GB" sz="4000" b="1" dirty="0"/>
              <a:t>PNRR - Rome Technopole </a:t>
            </a:r>
            <a:r>
              <a:rPr lang="en-GB" sz="2800" b="1" dirty="0"/>
              <a:t>funding</a:t>
            </a:r>
            <a:r>
              <a:rPr lang="en-GB" sz="4000" b="1" dirty="0"/>
              <a:t> </a:t>
            </a:r>
            <a:endParaRPr lang="en-GB" sz="2800" dirty="0"/>
          </a:p>
          <a:p>
            <a:r>
              <a:rPr lang="en-GB" sz="2800" dirty="0"/>
              <a:t>Expected Two young researcher – fixed-term contract 1-year (</a:t>
            </a:r>
            <a:r>
              <a:rPr lang="en-GB" sz="2800" b="1" dirty="0"/>
              <a:t>adding</a:t>
            </a:r>
            <a:r>
              <a:rPr lang="en-GB" sz="2800" dirty="0"/>
              <a:t> </a:t>
            </a:r>
            <a:r>
              <a:rPr lang="en-GB" sz="2800" b="1" u="sng" dirty="0">
                <a:solidFill>
                  <a:srgbClr val="FF0000"/>
                </a:solidFill>
              </a:rPr>
              <a:t>2 FTE in LINAC SERVICE</a:t>
            </a:r>
            <a:r>
              <a:rPr lang="en-GB" sz="2800" dirty="0"/>
              <a:t>)</a:t>
            </a:r>
          </a:p>
          <a:p>
            <a:pPr marL="914400" lvl="1" indent="-457200">
              <a:buFont typeface="Arial" panose="020B0604020202020204" pitchFamily="34" charset="0"/>
              <a:buChar char="•"/>
            </a:pPr>
            <a:r>
              <a:rPr lang="en-GB" sz="2400" dirty="0"/>
              <a:t>In the next years other retirements will occur and needs overlapping actions</a:t>
            </a:r>
          </a:p>
          <a:p>
            <a:endParaRPr lang="en-GB" sz="2800" b="1" u="sng" dirty="0">
              <a:solidFill>
                <a:srgbClr val="FF0000"/>
              </a:solidFill>
            </a:endParaRPr>
          </a:p>
          <a:p>
            <a:pPr marL="457200" indent="-457200">
              <a:buFont typeface="Arial" panose="020B0604020202020204" pitchFamily="34" charset="0"/>
              <a:buChar char="•"/>
            </a:pPr>
            <a:r>
              <a:rPr lang="en-GB" sz="2800" b="1" u="sng" dirty="0">
                <a:solidFill>
                  <a:srgbClr val="FF0000"/>
                </a:solidFill>
              </a:rPr>
              <a:t>BTF is the right place for young people and ideas</a:t>
            </a:r>
          </a:p>
          <a:p>
            <a:pPr marL="457200" indent="-457200">
              <a:buFont typeface="Arial" panose="020B0604020202020204" pitchFamily="34" charset="0"/>
              <a:buChar char="•"/>
            </a:pPr>
            <a:r>
              <a:rPr lang="en-GB" sz="2800" b="1" u="sng" dirty="0">
                <a:solidFill>
                  <a:srgbClr val="FF0000"/>
                </a:solidFill>
              </a:rPr>
              <a:t>We have to balance working hours with LINAC/BTF group personnel</a:t>
            </a:r>
            <a:endParaRPr lang="en-GB" sz="2800" dirty="0"/>
          </a:p>
        </p:txBody>
      </p:sp>
      <p:grpSp>
        <p:nvGrpSpPr>
          <p:cNvPr id="2" name="Gruppo 62">
            <a:extLst>
              <a:ext uri="{FF2B5EF4-FFF2-40B4-BE49-F238E27FC236}">
                <a16:creationId xmlns:a16="http://schemas.microsoft.com/office/drawing/2014/main" id="{162CC404-3963-7C15-5914-BFD9D1CA2C70}"/>
              </a:ext>
            </a:extLst>
          </p:cNvPr>
          <p:cNvGrpSpPr/>
          <p:nvPr/>
        </p:nvGrpSpPr>
        <p:grpSpPr>
          <a:xfrm>
            <a:off x="8" y="0"/>
            <a:ext cx="5417380" cy="947451"/>
            <a:chOff x="2" y="3099"/>
            <a:chExt cx="3009258" cy="947451"/>
          </a:xfrm>
        </p:grpSpPr>
        <p:sp>
          <p:nvSpPr>
            <p:cNvPr id="3" name="Titolo 1">
              <a:extLst>
                <a:ext uri="{FF2B5EF4-FFF2-40B4-BE49-F238E27FC236}">
                  <a16:creationId xmlns:a16="http://schemas.microsoft.com/office/drawing/2014/main" id="{6FF16196-0272-1CC2-FAD6-3339FAD8AABD}"/>
                </a:ext>
              </a:extLst>
            </p:cNvPr>
            <p:cNvSpPr txBox="1">
              <a:spLocks/>
            </p:cNvSpPr>
            <p:nvPr/>
          </p:nvSpPr>
          <p:spPr>
            <a:xfrm>
              <a:off x="2" y="3099"/>
              <a:ext cx="3009258"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Projects income</a:t>
              </a:r>
            </a:p>
          </p:txBody>
        </p:sp>
        <p:pic>
          <p:nvPicPr>
            <p:cNvPr id="5" name="Picture 2" descr="http://www.lnf.infn.it/logo/logo_infn_lnf_2_esteso_white.png">
              <a:extLst>
                <a:ext uri="{FF2B5EF4-FFF2-40B4-BE49-F238E27FC236}">
                  <a16:creationId xmlns:a16="http://schemas.microsoft.com/office/drawing/2014/main" id="{DDD3E0EE-2CF5-A066-17C8-9BB5CFC6377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Date Placeholder 5">
            <a:extLst>
              <a:ext uri="{FF2B5EF4-FFF2-40B4-BE49-F238E27FC236}">
                <a16:creationId xmlns:a16="http://schemas.microsoft.com/office/drawing/2014/main" id="{9E0D91A4-33EE-B00F-E485-1EF477E9D026}"/>
              </a:ext>
            </a:extLst>
          </p:cNvPr>
          <p:cNvSpPr>
            <a:spLocks noGrp="1"/>
          </p:cNvSpPr>
          <p:nvPr>
            <p:ph type="dt" sz="half" idx="10"/>
          </p:nvPr>
        </p:nvSpPr>
        <p:spPr/>
        <p:txBody>
          <a:bodyPr/>
          <a:lstStyle/>
          <a:p>
            <a:r>
              <a:rPr lang="en-GB" dirty="0"/>
              <a:t>14/11/2022</a:t>
            </a:r>
          </a:p>
        </p:txBody>
      </p:sp>
      <p:sp>
        <p:nvSpPr>
          <p:cNvPr id="7" name="Footer Placeholder 6">
            <a:extLst>
              <a:ext uri="{FF2B5EF4-FFF2-40B4-BE49-F238E27FC236}">
                <a16:creationId xmlns:a16="http://schemas.microsoft.com/office/drawing/2014/main" id="{10272C5D-A236-CFF1-B63C-AF7EDB3DDA74}"/>
              </a:ext>
            </a:extLst>
          </p:cNvPr>
          <p:cNvSpPr>
            <a:spLocks noGrp="1"/>
          </p:cNvSpPr>
          <p:nvPr>
            <p:ph type="ftr" sz="quarter" idx="11"/>
          </p:nvPr>
        </p:nvSpPr>
        <p:spPr/>
        <p:txBody>
          <a:bodyPr/>
          <a:lstStyle/>
          <a:p>
            <a:r>
              <a:rPr lang="en-GB" dirty="0"/>
              <a:t>LNF - SC 64</a:t>
            </a:r>
          </a:p>
        </p:txBody>
      </p:sp>
      <p:sp>
        <p:nvSpPr>
          <p:cNvPr id="8" name="Slide Number Placeholder 7">
            <a:extLst>
              <a:ext uri="{FF2B5EF4-FFF2-40B4-BE49-F238E27FC236}">
                <a16:creationId xmlns:a16="http://schemas.microsoft.com/office/drawing/2014/main" id="{DF34E8F9-0FA3-71EF-C5FA-EA525966756A}"/>
              </a:ext>
            </a:extLst>
          </p:cNvPr>
          <p:cNvSpPr>
            <a:spLocks noGrp="1"/>
          </p:cNvSpPr>
          <p:nvPr>
            <p:ph type="sldNum" sz="quarter" idx="12"/>
          </p:nvPr>
        </p:nvSpPr>
        <p:spPr/>
        <p:txBody>
          <a:bodyPr/>
          <a:lstStyle/>
          <a:p>
            <a:fld id="{DEB40CE7-BA5A-4BF4-ABDF-EB80D9C1FA7B}" type="slidenum">
              <a:rPr lang="en-GB" smtClean="0"/>
              <a:t>43</a:t>
            </a:fld>
            <a:endParaRPr lang="en-GB" dirty="0"/>
          </a:p>
        </p:txBody>
      </p:sp>
      <p:pic>
        <p:nvPicPr>
          <p:cNvPr id="9" name="Immagine 5">
            <a:extLst>
              <a:ext uri="{FF2B5EF4-FFF2-40B4-BE49-F238E27FC236}">
                <a16:creationId xmlns:a16="http://schemas.microsoft.com/office/drawing/2014/main" id="{C3F687B0-530C-36AE-E335-0A311B868E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1910214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AF185D-D2F0-853D-4A4F-D931BE33B7FA}"/>
              </a:ext>
            </a:extLst>
          </p:cNvPr>
          <p:cNvSpPr txBox="1"/>
          <p:nvPr/>
        </p:nvSpPr>
        <p:spPr>
          <a:xfrm>
            <a:off x="4233673" y="150559"/>
            <a:ext cx="6071616" cy="64633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dirty="0"/>
              <a:t>Booking BTF: BTF booking management software based on an automated approval workflow. </a:t>
            </a:r>
            <a:r>
              <a:rPr lang="en-GB" dirty="0">
                <a:solidFill>
                  <a:srgbClr val="FF0000"/>
                </a:solidFill>
                <a:highlight>
                  <a:srgbClr val="FFFF00"/>
                </a:highlight>
              </a:rPr>
              <a:t>Call management.</a:t>
            </a:r>
          </a:p>
        </p:txBody>
      </p:sp>
      <p:sp>
        <p:nvSpPr>
          <p:cNvPr id="18" name="Rectangle 17">
            <a:extLst>
              <a:ext uri="{FF2B5EF4-FFF2-40B4-BE49-F238E27FC236}">
                <a16:creationId xmlns:a16="http://schemas.microsoft.com/office/drawing/2014/main" id="{1E98633D-64BB-8B84-593F-96BD81FFA29F}"/>
              </a:ext>
            </a:extLst>
          </p:cNvPr>
          <p:cNvSpPr/>
          <p:nvPr/>
        </p:nvSpPr>
        <p:spPr>
          <a:xfrm>
            <a:off x="321043" y="1058092"/>
            <a:ext cx="5073917" cy="6884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sz="1600" dirty="0"/>
              <a:t>Once the call for BTF is open, team leader can submit new booking request choosing the available dates on calendar.</a:t>
            </a:r>
          </a:p>
        </p:txBody>
      </p:sp>
      <p:sp>
        <p:nvSpPr>
          <p:cNvPr id="21" name="Rectangle 20">
            <a:extLst>
              <a:ext uri="{FF2B5EF4-FFF2-40B4-BE49-F238E27FC236}">
                <a16:creationId xmlns:a16="http://schemas.microsoft.com/office/drawing/2014/main" id="{85538DF2-DE20-D1E7-86D7-95A29C2F391C}"/>
              </a:ext>
            </a:extLst>
          </p:cNvPr>
          <p:cNvSpPr/>
          <p:nvPr/>
        </p:nvSpPr>
        <p:spPr>
          <a:xfrm>
            <a:off x="6035040" y="5521987"/>
            <a:ext cx="5925312" cy="1070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t>Team leader must fill the BTF questionnaire in order to proceed with request.</a:t>
            </a:r>
          </a:p>
          <a:p>
            <a:pPr marL="285750" indent="-285750">
              <a:buFont typeface="Arial" panose="020B0604020202020204" pitchFamily="34" charset="0"/>
              <a:buChar char="•"/>
            </a:pPr>
            <a:r>
              <a:rPr lang="en-GB" sz="1600" dirty="0"/>
              <a:t>The facility management and facility user committee  will approve or deny via tech. and scient. reasons the submitted questionnaire.</a:t>
            </a:r>
          </a:p>
        </p:txBody>
      </p:sp>
      <p:pic>
        <p:nvPicPr>
          <p:cNvPr id="25" name="Picture 24" descr="Timeline&#10;&#10;Description automatically generated">
            <a:extLst>
              <a:ext uri="{FF2B5EF4-FFF2-40B4-BE49-F238E27FC236}">
                <a16:creationId xmlns:a16="http://schemas.microsoft.com/office/drawing/2014/main" id="{D8976DE2-7EE7-7EC7-5392-2CCD23D44AD1}"/>
              </a:ext>
            </a:extLst>
          </p:cNvPr>
          <p:cNvPicPr>
            <a:picLocks noChangeAspect="1"/>
          </p:cNvPicPr>
          <p:nvPr/>
        </p:nvPicPr>
        <p:blipFill>
          <a:blip r:embed="rId2"/>
          <a:stretch>
            <a:fillRect/>
          </a:stretch>
        </p:blipFill>
        <p:spPr>
          <a:xfrm>
            <a:off x="321043" y="1887320"/>
            <a:ext cx="5311661" cy="4492525"/>
          </a:xfrm>
          <a:prstGeom prst="rect">
            <a:avLst/>
          </a:prstGeom>
        </p:spPr>
      </p:pic>
      <p:pic>
        <p:nvPicPr>
          <p:cNvPr id="27" name="Picture 26" descr="Table&#10;&#10;Description automatically generated">
            <a:extLst>
              <a:ext uri="{FF2B5EF4-FFF2-40B4-BE49-F238E27FC236}">
                <a16:creationId xmlns:a16="http://schemas.microsoft.com/office/drawing/2014/main" id="{4395CBA0-E68A-89B3-B44D-8C0DA0B2F660}"/>
              </a:ext>
            </a:extLst>
          </p:cNvPr>
          <p:cNvPicPr>
            <a:picLocks noChangeAspect="1"/>
          </p:cNvPicPr>
          <p:nvPr/>
        </p:nvPicPr>
        <p:blipFill>
          <a:blip r:embed="rId3"/>
          <a:stretch>
            <a:fillRect/>
          </a:stretch>
        </p:blipFill>
        <p:spPr>
          <a:xfrm>
            <a:off x="6329784" y="796890"/>
            <a:ext cx="4500424" cy="4437393"/>
          </a:xfrm>
          <a:prstGeom prst="rect">
            <a:avLst/>
          </a:prstGeom>
        </p:spPr>
      </p:pic>
      <p:grpSp>
        <p:nvGrpSpPr>
          <p:cNvPr id="2" name="Gruppo 62">
            <a:extLst>
              <a:ext uri="{FF2B5EF4-FFF2-40B4-BE49-F238E27FC236}">
                <a16:creationId xmlns:a16="http://schemas.microsoft.com/office/drawing/2014/main" id="{D6ACCB4A-0DF4-EEB1-0C3C-962E2B39A739}"/>
              </a:ext>
            </a:extLst>
          </p:cNvPr>
          <p:cNvGrpSpPr/>
          <p:nvPr/>
        </p:nvGrpSpPr>
        <p:grpSpPr>
          <a:xfrm>
            <a:off x="8" y="0"/>
            <a:ext cx="3956296" cy="947451"/>
            <a:chOff x="2" y="3099"/>
            <a:chExt cx="2684233" cy="947451"/>
          </a:xfrm>
        </p:grpSpPr>
        <p:sp>
          <p:nvSpPr>
            <p:cNvPr id="3" name="Titolo 1">
              <a:extLst>
                <a:ext uri="{FF2B5EF4-FFF2-40B4-BE49-F238E27FC236}">
                  <a16:creationId xmlns:a16="http://schemas.microsoft.com/office/drawing/2014/main" id="{86A8F3A8-A436-6D20-001B-ACC4C953CB98}"/>
                </a:ext>
              </a:extLst>
            </p:cNvPr>
            <p:cNvSpPr txBox="1">
              <a:spLocks/>
            </p:cNvSpPr>
            <p:nvPr/>
          </p:nvSpPr>
          <p:spPr>
            <a:xfrm>
              <a:off x="2" y="3099"/>
              <a:ext cx="268423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Booking </a:t>
              </a:r>
              <a:r>
                <a:rPr lang="en-GB" sz="3200" dirty="0" err="1">
                  <a:latin typeface="Stencil" panose="040409050D0802020404" pitchFamily="82" charset="0"/>
                  <a:cs typeface="Ayuthaya" pitchFamily="2" charset="-34"/>
                </a:rPr>
                <a:t>sw</a:t>
              </a:r>
              <a:endParaRPr lang="en-GB" sz="3200" dirty="0">
                <a:latin typeface="Stencil" panose="040409050D0802020404" pitchFamily="82" charset="0"/>
                <a:cs typeface="Ayuthaya" pitchFamily="2" charset="-34"/>
              </a:endParaRPr>
            </a:p>
          </p:txBody>
        </p:sp>
        <p:pic>
          <p:nvPicPr>
            <p:cNvPr id="5" name="Picture 2" descr="http://www.lnf.infn.it/logo/logo_infn_lnf_2_esteso_white.png">
              <a:extLst>
                <a:ext uri="{FF2B5EF4-FFF2-40B4-BE49-F238E27FC236}">
                  <a16:creationId xmlns:a16="http://schemas.microsoft.com/office/drawing/2014/main" id="{A6E99501-9805-C37F-38A6-B70A2CE8C2B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Immagine 5">
            <a:extLst>
              <a:ext uri="{FF2B5EF4-FFF2-40B4-BE49-F238E27FC236}">
                <a16:creationId xmlns:a16="http://schemas.microsoft.com/office/drawing/2014/main" id="{61CDCE2C-4C7C-856A-69F9-E2FEAB61DB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0208" y="101152"/>
            <a:ext cx="1121184" cy="816067"/>
          </a:xfrm>
          <a:prstGeom prst="rect">
            <a:avLst/>
          </a:prstGeom>
        </p:spPr>
      </p:pic>
    </p:spTree>
    <p:extLst>
      <p:ext uri="{BB962C8B-B14F-4D97-AF65-F5344CB8AC3E}">
        <p14:creationId xmlns:p14="http://schemas.microsoft.com/office/powerpoint/2010/main" val="3639571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98633D-64BB-8B84-593F-96BD81FFA29F}"/>
              </a:ext>
            </a:extLst>
          </p:cNvPr>
          <p:cNvSpPr/>
          <p:nvPr/>
        </p:nvSpPr>
        <p:spPr>
          <a:xfrm>
            <a:off x="180366" y="1025769"/>
            <a:ext cx="5405680" cy="6360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t>After facility management approval, the team leader can create the team by adding INFN identities hosted in INFN identity management system. </a:t>
            </a:r>
          </a:p>
        </p:txBody>
      </p:sp>
      <p:pic>
        <p:nvPicPr>
          <p:cNvPr id="20" name="Picture 19" descr="A picture containing timeline&#10;&#10;Description automatically generated">
            <a:extLst>
              <a:ext uri="{FF2B5EF4-FFF2-40B4-BE49-F238E27FC236}">
                <a16:creationId xmlns:a16="http://schemas.microsoft.com/office/drawing/2014/main" id="{6E9AAE80-B293-9A87-FF8A-92A85763DCC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21057" y="1035850"/>
            <a:ext cx="5740738" cy="3532947"/>
          </a:xfrm>
          <a:prstGeom prst="rect">
            <a:avLst/>
          </a:prstGeom>
        </p:spPr>
      </p:pic>
      <p:sp>
        <p:nvSpPr>
          <p:cNvPr id="21" name="Rectangle 20">
            <a:extLst>
              <a:ext uri="{FF2B5EF4-FFF2-40B4-BE49-F238E27FC236}">
                <a16:creationId xmlns:a16="http://schemas.microsoft.com/office/drawing/2014/main" id="{85538DF2-DE20-D1E7-86D7-95A29C2F391C}"/>
              </a:ext>
            </a:extLst>
          </p:cNvPr>
          <p:cNvSpPr/>
          <p:nvPr/>
        </p:nvSpPr>
        <p:spPr>
          <a:xfrm>
            <a:off x="6235695" y="4416552"/>
            <a:ext cx="5405680" cy="21671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GB" sz="1600" dirty="0"/>
              <a:t>Each team member must fill a web personal form.</a:t>
            </a:r>
          </a:p>
          <a:p>
            <a:pPr marL="171450" indent="-171450">
              <a:buFont typeface="Arial" panose="020B0604020202020204" pitchFamily="34" charset="0"/>
              <a:buChar char="•"/>
            </a:pPr>
            <a:r>
              <a:rPr lang="en-GB" sz="1600" dirty="0"/>
              <a:t>Via this document workflow approval by secretariat and personnel. </a:t>
            </a:r>
          </a:p>
          <a:p>
            <a:pPr marL="171450" indent="-171450">
              <a:buFont typeface="Arial" panose="020B0604020202020204" pitchFamily="34" charset="0"/>
              <a:buChar char="•"/>
            </a:pPr>
            <a:r>
              <a:rPr lang="en-GB" sz="1600" dirty="0"/>
              <a:t>Team leader can view the approval team workflow in each moment. </a:t>
            </a:r>
          </a:p>
          <a:p>
            <a:pPr marL="171450" indent="-171450">
              <a:buFont typeface="Arial" panose="020B0604020202020204" pitchFamily="34" charset="0"/>
              <a:buChar char="•"/>
            </a:pPr>
            <a:r>
              <a:rPr lang="en-GB" sz="1600" dirty="0"/>
              <a:t>Once all approvals step the request is complete and team is authorized to enter the configured facility</a:t>
            </a:r>
          </a:p>
          <a:p>
            <a:pPr marL="171450" indent="-171450">
              <a:buFont typeface="Arial" panose="020B0604020202020204" pitchFamily="34" charset="0"/>
              <a:buChar char="•"/>
            </a:pPr>
            <a:r>
              <a:rPr lang="en-GB" sz="1600" dirty="0"/>
              <a:t>This software manage call period, documentation and the territorial QR-code access tool.</a:t>
            </a:r>
          </a:p>
        </p:txBody>
      </p:sp>
      <p:pic>
        <p:nvPicPr>
          <p:cNvPr id="12" name="Picture 11" descr="Graphical user interface, application&#10;&#10;Description automatically generated">
            <a:extLst>
              <a:ext uri="{FF2B5EF4-FFF2-40B4-BE49-F238E27FC236}">
                <a16:creationId xmlns:a16="http://schemas.microsoft.com/office/drawing/2014/main" id="{33E9CF58-48D6-DFDC-B583-1CF9C891B415}"/>
              </a:ext>
            </a:extLst>
          </p:cNvPr>
          <p:cNvPicPr>
            <a:picLocks noChangeAspect="1"/>
          </p:cNvPicPr>
          <p:nvPr/>
        </p:nvPicPr>
        <p:blipFill>
          <a:blip r:embed="rId3"/>
          <a:stretch>
            <a:fillRect/>
          </a:stretch>
        </p:blipFill>
        <p:spPr>
          <a:xfrm>
            <a:off x="430205" y="1661774"/>
            <a:ext cx="4906002" cy="4621729"/>
          </a:xfrm>
          <a:prstGeom prst="rect">
            <a:avLst/>
          </a:prstGeom>
        </p:spPr>
      </p:pic>
      <p:sp>
        <p:nvSpPr>
          <p:cNvPr id="2" name="TextBox 1">
            <a:extLst>
              <a:ext uri="{FF2B5EF4-FFF2-40B4-BE49-F238E27FC236}">
                <a16:creationId xmlns:a16="http://schemas.microsoft.com/office/drawing/2014/main" id="{FAA08F56-43A2-C613-32DA-5881DACB01A9}"/>
              </a:ext>
            </a:extLst>
          </p:cNvPr>
          <p:cNvSpPr txBox="1"/>
          <p:nvPr/>
        </p:nvSpPr>
        <p:spPr>
          <a:xfrm>
            <a:off x="4233673" y="150559"/>
            <a:ext cx="6217920" cy="64633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dirty="0"/>
              <a:t>Booking BTF: BTF booking management software based on an automated approval workflow</a:t>
            </a:r>
            <a:r>
              <a:rPr lang="en-GB" dirty="0">
                <a:highlight>
                  <a:srgbClr val="FFFF00"/>
                </a:highlight>
              </a:rPr>
              <a:t>. </a:t>
            </a:r>
            <a:r>
              <a:rPr lang="en-GB" dirty="0">
                <a:solidFill>
                  <a:srgbClr val="FF0000"/>
                </a:solidFill>
                <a:highlight>
                  <a:srgbClr val="FFFF00"/>
                </a:highlight>
              </a:rPr>
              <a:t>Access management</a:t>
            </a:r>
            <a:r>
              <a:rPr lang="en-GB" dirty="0">
                <a:solidFill>
                  <a:srgbClr val="FF0000"/>
                </a:solidFill>
              </a:rPr>
              <a:t>.</a:t>
            </a:r>
          </a:p>
        </p:txBody>
      </p:sp>
      <p:grpSp>
        <p:nvGrpSpPr>
          <p:cNvPr id="3" name="Gruppo 62">
            <a:extLst>
              <a:ext uri="{FF2B5EF4-FFF2-40B4-BE49-F238E27FC236}">
                <a16:creationId xmlns:a16="http://schemas.microsoft.com/office/drawing/2014/main" id="{8A84555A-450F-5D16-11D1-CB8430E66AF2}"/>
              </a:ext>
            </a:extLst>
          </p:cNvPr>
          <p:cNvGrpSpPr/>
          <p:nvPr/>
        </p:nvGrpSpPr>
        <p:grpSpPr>
          <a:xfrm>
            <a:off x="8" y="0"/>
            <a:ext cx="3956296" cy="947451"/>
            <a:chOff x="2" y="3099"/>
            <a:chExt cx="2684233" cy="947451"/>
          </a:xfrm>
        </p:grpSpPr>
        <p:sp>
          <p:nvSpPr>
            <p:cNvPr id="5" name="Titolo 1">
              <a:extLst>
                <a:ext uri="{FF2B5EF4-FFF2-40B4-BE49-F238E27FC236}">
                  <a16:creationId xmlns:a16="http://schemas.microsoft.com/office/drawing/2014/main" id="{52D45DCA-E441-E883-ABCF-3A0EFBAB2E95}"/>
                </a:ext>
              </a:extLst>
            </p:cNvPr>
            <p:cNvSpPr txBox="1">
              <a:spLocks/>
            </p:cNvSpPr>
            <p:nvPr/>
          </p:nvSpPr>
          <p:spPr>
            <a:xfrm>
              <a:off x="2" y="3099"/>
              <a:ext cx="268423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Booking </a:t>
              </a:r>
              <a:r>
                <a:rPr lang="en-GB" sz="3200" dirty="0" err="1">
                  <a:latin typeface="Stencil" panose="040409050D0802020404" pitchFamily="82" charset="0"/>
                  <a:cs typeface="Ayuthaya" pitchFamily="2" charset="-34"/>
                </a:rPr>
                <a:t>sw</a:t>
              </a:r>
              <a:endParaRPr lang="en-GB" sz="3200" dirty="0">
                <a:latin typeface="Stencil" panose="040409050D0802020404" pitchFamily="82" charset="0"/>
                <a:cs typeface="Ayuthaya" pitchFamily="2" charset="-34"/>
              </a:endParaRPr>
            </a:p>
          </p:txBody>
        </p:sp>
        <p:pic>
          <p:nvPicPr>
            <p:cNvPr id="6" name="Picture 2" descr="http://www.lnf.infn.it/logo/logo_infn_lnf_2_esteso_white.png">
              <a:extLst>
                <a:ext uri="{FF2B5EF4-FFF2-40B4-BE49-F238E27FC236}">
                  <a16:creationId xmlns:a16="http://schemas.microsoft.com/office/drawing/2014/main" id="{28B7EBAF-E532-BBA3-63B2-D50A7319FD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Immagine 5">
            <a:extLst>
              <a:ext uri="{FF2B5EF4-FFF2-40B4-BE49-F238E27FC236}">
                <a16:creationId xmlns:a16="http://schemas.microsoft.com/office/drawing/2014/main" id="{52FDFBE0-AC98-4F4C-A8EA-5B9AA52482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2120925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9D82A1-32C8-4EC3-91F1-3B900A3025F9}"/>
              </a:ext>
            </a:extLst>
          </p:cNvPr>
          <p:cNvSpPr>
            <a:spLocks noGrp="1"/>
          </p:cNvSpPr>
          <p:nvPr>
            <p:ph type="title"/>
          </p:nvPr>
        </p:nvSpPr>
        <p:spPr/>
        <p:txBody>
          <a:bodyPr/>
          <a:lstStyle/>
          <a:p>
            <a:r>
              <a:rPr lang="it-IT" dirty="0"/>
              <a:t>EURO LABS</a:t>
            </a:r>
            <a:endParaRPr lang="en-GB" dirty="0"/>
          </a:p>
        </p:txBody>
      </p:sp>
      <p:sp>
        <p:nvSpPr>
          <p:cNvPr id="3" name="Segnaposto contenuto 2">
            <a:extLst>
              <a:ext uri="{FF2B5EF4-FFF2-40B4-BE49-F238E27FC236}">
                <a16:creationId xmlns:a16="http://schemas.microsoft.com/office/drawing/2014/main" id="{4E80DE38-E22C-604B-D77A-45832A94C159}"/>
              </a:ext>
            </a:extLst>
          </p:cNvPr>
          <p:cNvSpPr>
            <a:spLocks noGrp="1"/>
          </p:cNvSpPr>
          <p:nvPr>
            <p:ph idx="1"/>
          </p:nvPr>
        </p:nvSpPr>
        <p:spPr/>
        <p:txBody>
          <a:bodyPr/>
          <a:lstStyle/>
          <a:p>
            <a:r>
              <a:rPr lang="en-GB" dirty="0"/>
              <a:t>https://web.infn.it/EURO-LABS/</a:t>
            </a:r>
          </a:p>
        </p:txBody>
      </p:sp>
      <p:pic>
        <p:nvPicPr>
          <p:cNvPr id="5" name="Immagine 4">
            <a:extLst>
              <a:ext uri="{FF2B5EF4-FFF2-40B4-BE49-F238E27FC236}">
                <a16:creationId xmlns:a16="http://schemas.microsoft.com/office/drawing/2014/main" id="{8B61BDF0-828C-F973-99AD-061DCE0D2341}"/>
              </a:ext>
            </a:extLst>
          </p:cNvPr>
          <p:cNvPicPr>
            <a:picLocks noChangeAspect="1"/>
          </p:cNvPicPr>
          <p:nvPr/>
        </p:nvPicPr>
        <p:blipFill>
          <a:blip r:embed="rId2"/>
          <a:stretch>
            <a:fillRect/>
          </a:stretch>
        </p:blipFill>
        <p:spPr>
          <a:xfrm>
            <a:off x="838200" y="2434684"/>
            <a:ext cx="11088647" cy="3877216"/>
          </a:xfrm>
          <a:prstGeom prst="rect">
            <a:avLst/>
          </a:prstGeom>
        </p:spPr>
      </p:pic>
      <p:pic>
        <p:nvPicPr>
          <p:cNvPr id="6" name="Immagine 5">
            <a:extLst>
              <a:ext uri="{FF2B5EF4-FFF2-40B4-BE49-F238E27FC236}">
                <a16:creationId xmlns:a16="http://schemas.microsoft.com/office/drawing/2014/main" id="{5ADED043-7274-A52A-7327-B1D460AD77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56664" y="195842"/>
            <a:ext cx="1335236" cy="971867"/>
          </a:xfrm>
          <a:prstGeom prst="rect">
            <a:avLst/>
          </a:prstGeom>
        </p:spPr>
      </p:pic>
      <p:sp>
        <p:nvSpPr>
          <p:cNvPr id="4" name="Date Placeholder 3">
            <a:extLst>
              <a:ext uri="{FF2B5EF4-FFF2-40B4-BE49-F238E27FC236}">
                <a16:creationId xmlns:a16="http://schemas.microsoft.com/office/drawing/2014/main" id="{5201784C-3DFB-F214-342F-6DEBF4F623B3}"/>
              </a:ext>
            </a:extLst>
          </p:cNvPr>
          <p:cNvSpPr>
            <a:spLocks noGrp="1"/>
          </p:cNvSpPr>
          <p:nvPr>
            <p:ph type="dt" sz="half" idx="10"/>
          </p:nvPr>
        </p:nvSpPr>
        <p:spPr/>
        <p:txBody>
          <a:bodyPr/>
          <a:lstStyle/>
          <a:p>
            <a:r>
              <a:rPr lang="en-GB" dirty="0"/>
              <a:t>14/11/2022</a:t>
            </a:r>
          </a:p>
        </p:txBody>
      </p:sp>
      <p:sp>
        <p:nvSpPr>
          <p:cNvPr id="7" name="Footer Placeholder 6">
            <a:extLst>
              <a:ext uri="{FF2B5EF4-FFF2-40B4-BE49-F238E27FC236}">
                <a16:creationId xmlns:a16="http://schemas.microsoft.com/office/drawing/2014/main" id="{959F77F7-7321-8156-6011-2DD217BE8012}"/>
              </a:ext>
            </a:extLst>
          </p:cNvPr>
          <p:cNvSpPr>
            <a:spLocks noGrp="1"/>
          </p:cNvSpPr>
          <p:nvPr>
            <p:ph type="ftr" sz="quarter" idx="11"/>
          </p:nvPr>
        </p:nvSpPr>
        <p:spPr/>
        <p:txBody>
          <a:bodyPr/>
          <a:lstStyle/>
          <a:p>
            <a:r>
              <a:rPr lang="en-GB" dirty="0"/>
              <a:t>LNF - SC 64</a:t>
            </a:r>
          </a:p>
        </p:txBody>
      </p:sp>
      <p:sp>
        <p:nvSpPr>
          <p:cNvPr id="8" name="Slide Number Placeholder 7">
            <a:extLst>
              <a:ext uri="{FF2B5EF4-FFF2-40B4-BE49-F238E27FC236}">
                <a16:creationId xmlns:a16="http://schemas.microsoft.com/office/drawing/2014/main" id="{302D9BC7-919C-4135-52D1-41C1D8E7458D}"/>
              </a:ext>
            </a:extLst>
          </p:cNvPr>
          <p:cNvSpPr>
            <a:spLocks noGrp="1"/>
          </p:cNvSpPr>
          <p:nvPr>
            <p:ph type="sldNum" sz="quarter" idx="12"/>
          </p:nvPr>
        </p:nvSpPr>
        <p:spPr/>
        <p:txBody>
          <a:bodyPr/>
          <a:lstStyle/>
          <a:p>
            <a:fld id="{DEB40CE7-BA5A-4BF4-ABDF-EB80D9C1FA7B}" type="slidenum">
              <a:rPr lang="en-GB" smtClean="0"/>
              <a:t>46</a:t>
            </a:fld>
            <a:endParaRPr lang="en-GB" dirty="0"/>
          </a:p>
        </p:txBody>
      </p:sp>
    </p:spTree>
    <p:extLst>
      <p:ext uri="{BB962C8B-B14F-4D97-AF65-F5344CB8AC3E}">
        <p14:creationId xmlns:p14="http://schemas.microsoft.com/office/powerpoint/2010/main" val="2465981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2EFCC5A-2779-57F3-8759-40BF7A8E3AF3}"/>
              </a:ext>
            </a:extLst>
          </p:cNvPr>
          <p:cNvSpPr>
            <a:spLocks noGrp="1"/>
          </p:cNvSpPr>
          <p:nvPr>
            <p:ph type="ftr" sz="quarter" idx="11"/>
          </p:nvPr>
        </p:nvSpPr>
        <p:spPr/>
        <p:txBody>
          <a:bodyPr/>
          <a:lstStyle/>
          <a:p>
            <a:r>
              <a:rPr lang="en-US" dirty="0"/>
              <a:t>LNF - SC 64</a:t>
            </a:r>
          </a:p>
        </p:txBody>
      </p:sp>
      <p:sp>
        <p:nvSpPr>
          <p:cNvPr id="6" name="Slide Number Placeholder 5">
            <a:extLst>
              <a:ext uri="{FF2B5EF4-FFF2-40B4-BE49-F238E27FC236}">
                <a16:creationId xmlns:a16="http://schemas.microsoft.com/office/drawing/2014/main" id="{EF50EA58-EB0A-BE82-5242-A3F350FF7F38}"/>
              </a:ext>
            </a:extLst>
          </p:cNvPr>
          <p:cNvSpPr>
            <a:spLocks noGrp="1"/>
          </p:cNvSpPr>
          <p:nvPr>
            <p:ph type="sldNum" sz="quarter" idx="12"/>
          </p:nvPr>
        </p:nvSpPr>
        <p:spPr/>
        <p:txBody>
          <a:bodyPr/>
          <a:lstStyle/>
          <a:p>
            <a:fld id="{36B5EA5A-BC32-A742-B11B-8E7414D5B535}" type="slidenum">
              <a:rPr lang="en-US" smtClean="0"/>
              <a:pPr/>
              <a:t>47</a:t>
            </a:fld>
            <a:endParaRPr lang="en-US" dirty="0"/>
          </a:p>
        </p:txBody>
      </p:sp>
      <p:graphicFrame>
        <p:nvGraphicFramePr>
          <p:cNvPr id="18" name="Tabella 17"/>
          <p:cNvGraphicFramePr>
            <a:graphicFrameLocks noGrp="1"/>
          </p:cNvGraphicFramePr>
          <p:nvPr/>
        </p:nvGraphicFramePr>
        <p:xfrm>
          <a:off x="993425" y="1722246"/>
          <a:ext cx="10640615" cy="1461223"/>
        </p:xfrm>
        <a:graphic>
          <a:graphicData uri="http://schemas.openxmlformats.org/drawingml/2006/table">
            <a:tbl>
              <a:tblPr firstRow="1" firstCol="1" bandRow="1">
                <a:tableStyleId>{5C22544A-7EE6-4342-B048-85BDC9FD1C3A}</a:tableStyleId>
              </a:tblPr>
              <a:tblGrid>
                <a:gridCol w="1557865">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1738488">
                  <a:extLst>
                    <a:ext uri="{9D8B030D-6E8A-4147-A177-3AD203B41FA5}">
                      <a16:colId xmlns:a16="http://schemas.microsoft.com/office/drawing/2014/main" val="20002"/>
                    </a:ext>
                  </a:extLst>
                </a:gridCol>
                <a:gridCol w="1532975">
                  <a:extLst>
                    <a:ext uri="{9D8B030D-6E8A-4147-A177-3AD203B41FA5}">
                      <a16:colId xmlns:a16="http://schemas.microsoft.com/office/drawing/2014/main" val="20003"/>
                    </a:ext>
                  </a:extLst>
                </a:gridCol>
                <a:gridCol w="1632491">
                  <a:extLst>
                    <a:ext uri="{9D8B030D-6E8A-4147-A177-3AD203B41FA5}">
                      <a16:colId xmlns:a16="http://schemas.microsoft.com/office/drawing/2014/main" val="20004"/>
                    </a:ext>
                  </a:extLst>
                </a:gridCol>
                <a:gridCol w="1841996">
                  <a:extLst>
                    <a:ext uri="{9D8B030D-6E8A-4147-A177-3AD203B41FA5}">
                      <a16:colId xmlns:a16="http://schemas.microsoft.com/office/drawing/2014/main" val="20005"/>
                    </a:ext>
                  </a:extLst>
                </a:gridCol>
              </a:tblGrid>
              <a:tr h="748431">
                <a:tc>
                  <a:txBody>
                    <a:bodyPr/>
                    <a:lstStyle/>
                    <a:p>
                      <a:pPr>
                        <a:spcAft>
                          <a:spcPts val="0"/>
                        </a:spcAft>
                      </a:pPr>
                      <a:r>
                        <a:rPr lang="en-US" sz="1700" dirty="0">
                          <a:effectLst/>
                        </a:rPr>
                        <a:t> </a:t>
                      </a:r>
                      <a:endParaRPr lang="it-IT" sz="1700" dirty="0">
                        <a:effectLst/>
                        <a:latin typeface="Cambria"/>
                        <a:ea typeface="Cambria"/>
                        <a:cs typeface="Times New Roman"/>
                      </a:endParaRPr>
                    </a:p>
                  </a:txBody>
                  <a:tcPr marL="101717" marR="101717" marT="0" marB="0" anchor="ctr"/>
                </a:tc>
                <a:tc>
                  <a:txBody>
                    <a:bodyPr/>
                    <a:lstStyle/>
                    <a:p>
                      <a:pPr>
                        <a:spcAft>
                          <a:spcPts val="0"/>
                        </a:spcAft>
                      </a:pPr>
                      <a:r>
                        <a:rPr lang="en-US" sz="1700" dirty="0">
                          <a:effectLst/>
                        </a:rPr>
                        <a:t>Number of hours over the 4 years</a:t>
                      </a:r>
                      <a:endParaRPr lang="it-IT" sz="1700" dirty="0">
                        <a:effectLst/>
                        <a:latin typeface="Cambria"/>
                        <a:ea typeface="Cambria"/>
                        <a:cs typeface="Times New Roman"/>
                      </a:endParaRPr>
                    </a:p>
                  </a:txBody>
                  <a:tcPr marL="101717" marR="101717" marT="0" marB="0" anchor="ctr"/>
                </a:tc>
                <a:tc>
                  <a:txBody>
                    <a:bodyPr/>
                    <a:lstStyle/>
                    <a:p>
                      <a:pPr>
                        <a:spcAft>
                          <a:spcPts val="0"/>
                        </a:spcAft>
                      </a:pPr>
                      <a:r>
                        <a:rPr lang="en-US" sz="1700" dirty="0">
                          <a:effectLst/>
                          <a:latin typeface="+mn-lt"/>
                          <a:ea typeface="+mn-ea"/>
                          <a:cs typeface="+mn-cs"/>
                        </a:rPr>
                        <a:t>Actual</a:t>
                      </a:r>
                      <a:r>
                        <a:rPr lang="en-US" sz="1700" baseline="0" dirty="0">
                          <a:effectLst/>
                          <a:latin typeface="+mn-lt"/>
                          <a:ea typeface="+mn-ea"/>
                          <a:cs typeface="+mn-cs"/>
                        </a:rPr>
                        <a:t> cost (*)</a:t>
                      </a:r>
                      <a:endParaRPr lang="it-IT" sz="1700" dirty="0">
                        <a:effectLst/>
                        <a:latin typeface="Cambria"/>
                        <a:ea typeface="Cambria"/>
                        <a:cs typeface="Times New Roman"/>
                      </a:endParaRPr>
                    </a:p>
                  </a:txBody>
                  <a:tcPr marL="101717" marR="101717" marT="0" marB="0" anchor="ctr"/>
                </a:tc>
                <a:tc>
                  <a:txBody>
                    <a:bodyPr/>
                    <a:lstStyle/>
                    <a:p>
                      <a:pPr>
                        <a:spcAft>
                          <a:spcPts val="0"/>
                        </a:spcAft>
                      </a:pPr>
                      <a:r>
                        <a:rPr lang="en-US" sz="1700" dirty="0">
                          <a:effectLst/>
                        </a:rPr>
                        <a:t>Total value</a:t>
                      </a:r>
                      <a:endParaRPr lang="it-IT" sz="1700" dirty="0">
                        <a:effectLst/>
                        <a:latin typeface="Cambria"/>
                        <a:ea typeface="Cambria"/>
                        <a:cs typeface="Times New Roman"/>
                      </a:endParaRPr>
                    </a:p>
                  </a:txBody>
                  <a:tcPr marL="101717" marR="101717" marT="0" marB="0" anchor="ctr"/>
                </a:tc>
                <a:tc>
                  <a:txBody>
                    <a:bodyPr/>
                    <a:lstStyle/>
                    <a:p>
                      <a:pPr>
                        <a:spcAft>
                          <a:spcPts val="0"/>
                        </a:spcAft>
                      </a:pPr>
                      <a:r>
                        <a:rPr lang="en-US" sz="1700" dirty="0">
                          <a:effectLst/>
                        </a:rPr>
                        <a:t>INFN in kind contribution</a:t>
                      </a:r>
                      <a:endParaRPr lang="it-IT" sz="1700" dirty="0">
                        <a:effectLst/>
                        <a:latin typeface="Cambria"/>
                        <a:ea typeface="Cambria"/>
                        <a:cs typeface="Times New Roman"/>
                      </a:endParaRPr>
                    </a:p>
                  </a:txBody>
                  <a:tcPr marL="101717" marR="101717" marT="0" marB="0" anchor="ctr"/>
                </a:tc>
                <a:tc>
                  <a:txBody>
                    <a:bodyPr/>
                    <a:lstStyle/>
                    <a:p>
                      <a:pPr>
                        <a:spcAft>
                          <a:spcPts val="0"/>
                        </a:spcAft>
                      </a:pPr>
                      <a:r>
                        <a:rPr lang="en-US" sz="1700" dirty="0">
                          <a:effectLst/>
                          <a:latin typeface="+mn-lt"/>
                          <a:ea typeface="+mn-ea"/>
                          <a:cs typeface="+mn-cs"/>
                        </a:rPr>
                        <a:t>Project</a:t>
                      </a:r>
                      <a:r>
                        <a:rPr lang="en-US" sz="1700" baseline="0" dirty="0">
                          <a:effectLst/>
                          <a:latin typeface="+mn-lt"/>
                          <a:ea typeface="+mn-ea"/>
                          <a:cs typeface="+mn-cs"/>
                        </a:rPr>
                        <a:t> contribution </a:t>
                      </a:r>
                      <a:endParaRPr lang="it-IT" sz="1700" dirty="0">
                        <a:effectLst/>
                        <a:latin typeface="Cambria"/>
                        <a:ea typeface="Cambria"/>
                        <a:cs typeface="Times New Roman"/>
                      </a:endParaRPr>
                    </a:p>
                  </a:txBody>
                  <a:tcPr marL="101717" marR="101717" marT="0" marB="0" anchor="ctr"/>
                </a:tc>
                <a:extLst>
                  <a:ext uri="{0D108BD9-81ED-4DB2-BD59-A6C34878D82A}">
                    <a16:rowId xmlns:a16="http://schemas.microsoft.com/office/drawing/2014/main" val="10000"/>
                  </a:ext>
                </a:extLst>
              </a:tr>
              <a:tr h="356396">
                <a:tc>
                  <a:txBody>
                    <a:bodyPr/>
                    <a:lstStyle/>
                    <a:p>
                      <a:pPr>
                        <a:spcAft>
                          <a:spcPts val="0"/>
                        </a:spcAft>
                      </a:pPr>
                      <a:r>
                        <a:rPr lang="en-US" sz="2100" dirty="0">
                          <a:effectLst/>
                        </a:rPr>
                        <a:t>BTF </a:t>
                      </a:r>
                      <a:endParaRPr lang="it-IT" sz="2100" dirty="0">
                        <a:effectLst/>
                        <a:latin typeface="Cambria"/>
                        <a:ea typeface="Cambria"/>
                        <a:cs typeface="Times New Roman"/>
                      </a:endParaRPr>
                    </a:p>
                  </a:txBody>
                  <a:tcPr marL="101717" marR="101717" marT="0" marB="0" anchor="ctr"/>
                </a:tc>
                <a:tc>
                  <a:txBody>
                    <a:bodyPr/>
                    <a:lstStyle/>
                    <a:p>
                      <a:pPr>
                        <a:spcAft>
                          <a:spcPts val="0"/>
                        </a:spcAft>
                      </a:pPr>
                      <a:r>
                        <a:rPr lang="en-US" sz="2100" dirty="0">
                          <a:effectLst/>
                          <a:latin typeface="+mn-lt"/>
                          <a:ea typeface="+mn-ea"/>
                          <a:cs typeface="+mn-cs"/>
                        </a:rPr>
                        <a:t>1176 (7 weeks)</a:t>
                      </a:r>
                      <a:endParaRPr lang="it-IT" sz="2100" dirty="0">
                        <a:effectLst/>
                        <a:latin typeface="Cambria"/>
                        <a:ea typeface="Cambria"/>
                        <a:cs typeface="Times New Roman"/>
                      </a:endParaRPr>
                    </a:p>
                  </a:txBody>
                  <a:tcPr marL="101717" marR="101717" marT="0" marB="0" anchor="ctr"/>
                </a:tc>
                <a:tc>
                  <a:txBody>
                    <a:bodyPr/>
                    <a:lstStyle/>
                    <a:p>
                      <a:pPr>
                        <a:spcAft>
                          <a:spcPts val="0"/>
                        </a:spcAft>
                      </a:pPr>
                      <a:r>
                        <a:rPr lang="it-IT" sz="2100" dirty="0"/>
                        <a:t>180.75 €/h</a:t>
                      </a:r>
                      <a:endParaRPr lang="it-IT" sz="2100" dirty="0">
                        <a:effectLst/>
                        <a:latin typeface="Cambria"/>
                        <a:ea typeface="Cambria"/>
                        <a:cs typeface="Times New Roman"/>
                      </a:endParaRPr>
                    </a:p>
                  </a:txBody>
                  <a:tcPr marL="101717" marR="101717" marT="0" marB="0" anchor="ctr"/>
                </a:tc>
                <a:tc>
                  <a:txBody>
                    <a:bodyPr/>
                    <a:lstStyle/>
                    <a:p>
                      <a:pPr>
                        <a:spcAft>
                          <a:spcPts val="0"/>
                        </a:spcAft>
                      </a:pPr>
                      <a:r>
                        <a:rPr lang="en-US" sz="2100" dirty="0">
                          <a:effectLst/>
                          <a:latin typeface="+mn-lt"/>
                          <a:ea typeface="+mn-ea"/>
                          <a:cs typeface="+mn-cs"/>
                        </a:rPr>
                        <a:t>≈ 213</a:t>
                      </a:r>
                      <a:r>
                        <a:rPr lang="en-US" sz="2100" baseline="0" dirty="0">
                          <a:effectLst/>
                          <a:latin typeface="+mn-lt"/>
                          <a:ea typeface="+mn-ea"/>
                          <a:cs typeface="+mn-cs"/>
                        </a:rPr>
                        <a:t> k€</a:t>
                      </a:r>
                      <a:endParaRPr lang="it-IT" sz="2100" dirty="0">
                        <a:effectLst/>
                        <a:latin typeface="Cambria"/>
                        <a:ea typeface="Cambria"/>
                        <a:cs typeface="Times New Roman"/>
                      </a:endParaRPr>
                    </a:p>
                  </a:txBody>
                  <a:tcPr marL="101717" marR="101717" marT="0" marB="0" anchor="ctr"/>
                </a:tc>
                <a:tc>
                  <a:txBody>
                    <a:bodyPr/>
                    <a:lstStyle/>
                    <a:p>
                      <a:pPr>
                        <a:spcAft>
                          <a:spcPts val="0"/>
                        </a:spcAft>
                      </a:pPr>
                      <a:r>
                        <a:rPr lang="en-US" sz="2100" dirty="0">
                          <a:effectLst/>
                        </a:rPr>
                        <a:t>60 %</a:t>
                      </a:r>
                      <a:endParaRPr lang="it-IT" sz="2100" dirty="0">
                        <a:effectLst/>
                        <a:latin typeface="Cambria"/>
                        <a:ea typeface="Cambria"/>
                        <a:cs typeface="Times New Roman"/>
                      </a:endParaRPr>
                    </a:p>
                  </a:txBody>
                  <a:tcPr marL="101717" marR="101717" marT="0" marB="0" anchor="ctr"/>
                </a:tc>
                <a:tc>
                  <a:txBody>
                    <a:bodyPr/>
                    <a:lstStyle/>
                    <a:p>
                      <a:pPr>
                        <a:spcAft>
                          <a:spcPts val="0"/>
                        </a:spcAft>
                      </a:pPr>
                      <a:r>
                        <a:rPr lang="en-US" sz="2100" dirty="0">
                          <a:effectLst/>
                          <a:latin typeface="+mn-lt"/>
                          <a:ea typeface="+mn-ea"/>
                          <a:cs typeface="+mn-cs"/>
                        </a:rPr>
                        <a:t>≈ 86</a:t>
                      </a:r>
                      <a:r>
                        <a:rPr lang="en-US" sz="2100" baseline="0" dirty="0">
                          <a:effectLst/>
                          <a:latin typeface="+mn-lt"/>
                          <a:ea typeface="+mn-ea"/>
                          <a:cs typeface="+mn-cs"/>
                        </a:rPr>
                        <a:t> k€</a:t>
                      </a:r>
                      <a:endParaRPr lang="it-IT" sz="2100" dirty="0">
                        <a:effectLst/>
                        <a:latin typeface="Cambria"/>
                        <a:ea typeface="Cambria"/>
                        <a:cs typeface="Times New Roman"/>
                      </a:endParaRPr>
                    </a:p>
                  </a:txBody>
                  <a:tcPr marL="101717" marR="101717" marT="0" marB="0" anchor="ctr"/>
                </a:tc>
                <a:extLst>
                  <a:ext uri="{0D108BD9-81ED-4DB2-BD59-A6C34878D82A}">
                    <a16:rowId xmlns:a16="http://schemas.microsoft.com/office/drawing/2014/main" val="10001"/>
                  </a:ext>
                </a:extLst>
              </a:tr>
              <a:tr h="356396">
                <a:tc>
                  <a:txBody>
                    <a:bodyPr/>
                    <a:lstStyle/>
                    <a:p>
                      <a:pPr>
                        <a:spcAft>
                          <a:spcPts val="0"/>
                        </a:spcAft>
                      </a:pPr>
                      <a:r>
                        <a:rPr lang="en-US" sz="2100" dirty="0">
                          <a:effectLst/>
                        </a:rPr>
                        <a:t>SPARC </a:t>
                      </a:r>
                      <a:endParaRPr lang="it-IT" sz="2100" dirty="0">
                        <a:effectLst/>
                        <a:latin typeface="Cambria"/>
                        <a:ea typeface="Cambria"/>
                        <a:cs typeface="Times New Roman"/>
                      </a:endParaRPr>
                    </a:p>
                  </a:txBody>
                  <a:tcPr marL="101717" marR="101717" marT="0" marB="0" anchor="ctr"/>
                </a:tc>
                <a:tc>
                  <a:txBody>
                    <a:bodyPr/>
                    <a:lstStyle/>
                    <a:p>
                      <a:pPr>
                        <a:spcAft>
                          <a:spcPts val="0"/>
                        </a:spcAft>
                      </a:pPr>
                      <a:r>
                        <a:rPr lang="en-US" sz="2100" dirty="0">
                          <a:effectLst/>
                        </a:rPr>
                        <a:t>1680 (10 weeks)</a:t>
                      </a:r>
                      <a:endParaRPr lang="it-IT" sz="2100" dirty="0">
                        <a:effectLst/>
                        <a:latin typeface="Cambria"/>
                        <a:ea typeface="Cambria"/>
                        <a:cs typeface="Times New Roman"/>
                      </a:endParaRPr>
                    </a:p>
                  </a:txBody>
                  <a:tcPr marL="101717" marR="101717"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100" dirty="0"/>
                        <a:t>126.75 €/h</a:t>
                      </a:r>
                      <a:endParaRPr lang="it-IT" sz="2100" dirty="0">
                        <a:effectLst/>
                        <a:latin typeface="Cambria"/>
                        <a:ea typeface="Cambria"/>
                        <a:cs typeface="Times New Roman"/>
                      </a:endParaRPr>
                    </a:p>
                  </a:txBody>
                  <a:tcPr marL="101717" marR="101717" marT="0" marB="0" anchor="ctr"/>
                </a:tc>
                <a:tc>
                  <a:txBody>
                    <a:bodyPr/>
                    <a:lstStyle/>
                    <a:p>
                      <a:pPr>
                        <a:spcAft>
                          <a:spcPts val="0"/>
                        </a:spcAft>
                      </a:pPr>
                      <a:r>
                        <a:rPr lang="en-US" sz="2100" dirty="0">
                          <a:effectLst/>
                        </a:rPr>
                        <a:t>≈ 213 k€</a:t>
                      </a:r>
                      <a:endParaRPr lang="it-IT" sz="2100" dirty="0">
                        <a:effectLst/>
                        <a:latin typeface="Cambria"/>
                        <a:ea typeface="Cambria"/>
                        <a:cs typeface="Times New Roman"/>
                      </a:endParaRPr>
                    </a:p>
                  </a:txBody>
                  <a:tcPr marL="101717" marR="101717" marT="0" marB="0" anchor="ctr"/>
                </a:tc>
                <a:tc>
                  <a:txBody>
                    <a:bodyPr/>
                    <a:lstStyle/>
                    <a:p>
                      <a:pPr>
                        <a:spcAft>
                          <a:spcPts val="0"/>
                        </a:spcAft>
                      </a:pPr>
                      <a:r>
                        <a:rPr lang="en-US" sz="2100" dirty="0">
                          <a:effectLst/>
                        </a:rPr>
                        <a:t>60 %</a:t>
                      </a:r>
                      <a:endParaRPr lang="it-IT" sz="2100" dirty="0">
                        <a:effectLst/>
                        <a:latin typeface="Cambria"/>
                        <a:ea typeface="Cambria"/>
                        <a:cs typeface="Times New Roman"/>
                      </a:endParaRPr>
                    </a:p>
                  </a:txBody>
                  <a:tcPr marL="101717" marR="101717" marT="0" marB="0" anchor="ctr"/>
                </a:tc>
                <a:tc>
                  <a:txBody>
                    <a:bodyPr/>
                    <a:lstStyle/>
                    <a:p>
                      <a:pPr>
                        <a:spcAft>
                          <a:spcPts val="0"/>
                        </a:spcAft>
                      </a:pPr>
                      <a:r>
                        <a:rPr lang="en-US" sz="2100" dirty="0">
                          <a:effectLst/>
                        </a:rPr>
                        <a:t>≈ 86 k€</a:t>
                      </a:r>
                      <a:endParaRPr lang="it-IT" sz="2100" dirty="0">
                        <a:effectLst/>
                        <a:latin typeface="Cambria"/>
                        <a:ea typeface="Cambria"/>
                        <a:cs typeface="Times New Roman"/>
                      </a:endParaRPr>
                    </a:p>
                  </a:txBody>
                  <a:tcPr marL="101717" marR="101717" marT="0" marB="0" anchor="ctr"/>
                </a:tc>
                <a:extLst>
                  <a:ext uri="{0D108BD9-81ED-4DB2-BD59-A6C34878D82A}">
                    <a16:rowId xmlns:a16="http://schemas.microsoft.com/office/drawing/2014/main" val="10002"/>
                  </a:ext>
                </a:extLst>
              </a:tr>
            </a:tbl>
          </a:graphicData>
        </a:graphic>
      </p:graphicFrame>
      <p:sp>
        <p:nvSpPr>
          <p:cNvPr id="20" name="Rectangle 1"/>
          <p:cNvSpPr>
            <a:spLocks noGrp="1" noChangeArrowheads="1"/>
          </p:cNvSpPr>
          <p:nvPr>
            <p:ph type="title"/>
          </p:nvPr>
        </p:nvSpPr>
        <p:spPr>
          <a:xfrm>
            <a:off x="1227987" y="799604"/>
            <a:ext cx="4360012" cy="704849"/>
          </a:xfrm>
        </p:spPr>
        <p:txBody>
          <a:bodyPr rtlCol="0">
            <a:noAutofit/>
          </a:bodyPr>
          <a:lstStyle/>
          <a:p>
            <a:pPr defTabSz="1343890">
              <a:tabLst>
                <a:tab pos="609585" algn="l"/>
                <a:tab pos="1219170" algn="l"/>
                <a:tab pos="1828754" algn="l"/>
                <a:tab pos="2438339" algn="l"/>
                <a:tab pos="3047924" algn="l"/>
                <a:tab pos="3657509" algn="l"/>
                <a:tab pos="4267093" algn="l"/>
                <a:tab pos="4876678" algn="l"/>
                <a:tab pos="5486263" algn="l"/>
                <a:tab pos="6095848" algn="l"/>
                <a:tab pos="6705432" algn="l"/>
                <a:tab pos="7315017" algn="l"/>
              </a:tabLst>
              <a:defRPr/>
            </a:pPr>
            <a:r>
              <a:rPr lang="en-US" altLang="it-IT" sz="3200" dirty="0">
                <a:solidFill>
                  <a:srgbClr val="C00000"/>
                </a:solidFill>
                <a:latin typeface="Comic Sans MS" panose="030F0702030302020204" pitchFamily="66" charset="0"/>
              </a:rPr>
              <a:t>Operational Budget</a:t>
            </a:r>
          </a:p>
        </p:txBody>
      </p:sp>
      <p:sp>
        <p:nvSpPr>
          <p:cNvPr id="3" name="CasellaDiTesto 2"/>
          <p:cNvSpPr txBox="1"/>
          <p:nvPr/>
        </p:nvSpPr>
        <p:spPr>
          <a:xfrm>
            <a:off x="1219218" y="3499557"/>
            <a:ext cx="10464783" cy="2215991"/>
          </a:xfrm>
          <a:prstGeom prst="rect">
            <a:avLst/>
          </a:prstGeom>
          <a:noFill/>
        </p:spPr>
        <p:txBody>
          <a:bodyPr wrap="square" lIns="0" tIns="0" rIns="0" bIns="0" rtlCol="0">
            <a:spAutoFit/>
          </a:bodyPr>
          <a:lstStyle/>
          <a:p>
            <a:pPr algn="l"/>
            <a:r>
              <a:rPr lang="en-GB" sz="2400" i="1" dirty="0">
                <a:solidFill>
                  <a:srgbClr val="C00000"/>
                </a:solidFill>
                <a:latin typeface="Comic Sans MS" panose="030F0702030302020204" pitchFamily="66" charset="0"/>
              </a:rPr>
              <a:t>(*) includes: </a:t>
            </a:r>
          </a:p>
          <a:p>
            <a:pPr algn="l"/>
            <a:r>
              <a:rPr lang="en-GB" sz="2400" i="1" dirty="0">
                <a:solidFill>
                  <a:srgbClr val="C00000"/>
                </a:solidFill>
                <a:latin typeface="Comic Sans MS" panose="030F0702030302020204" pitchFamily="66" charset="0"/>
              </a:rPr>
              <a:t>electric power, personnel (2 technicians h 24, 1 staff researcher h 8), user initial training</a:t>
            </a:r>
          </a:p>
          <a:p>
            <a:pPr algn="l"/>
            <a:endParaRPr lang="en-GB" sz="2400" i="1" dirty="0">
              <a:solidFill>
                <a:srgbClr val="C00000"/>
              </a:solidFill>
              <a:latin typeface="Comic Sans MS" panose="030F0702030302020204" pitchFamily="66" charset="0"/>
            </a:endParaRPr>
          </a:p>
          <a:p>
            <a:pPr algn="l"/>
            <a:r>
              <a:rPr lang="en-GB" sz="2400" i="1" dirty="0">
                <a:solidFill>
                  <a:srgbClr val="C00000"/>
                </a:solidFill>
                <a:latin typeface="Comic Sans MS" panose="030F0702030302020204" pitchFamily="66" charset="0"/>
              </a:rPr>
              <a:t>Other budget items: </a:t>
            </a:r>
          </a:p>
          <a:p>
            <a:pPr algn="l"/>
            <a:r>
              <a:rPr lang="en-GB" sz="2400" i="1" dirty="0">
                <a:solidFill>
                  <a:srgbClr val="C00000"/>
                </a:solidFill>
                <a:latin typeface="Comic Sans MS" panose="030F0702030302020204" pitchFamily="66" charset="0"/>
              </a:rPr>
              <a:t>user travel support, INFN staff travels, TA management </a:t>
            </a:r>
          </a:p>
        </p:txBody>
      </p:sp>
      <p:sp>
        <p:nvSpPr>
          <p:cNvPr id="21" name="Date Placeholder 3">
            <a:extLst>
              <a:ext uri="{FF2B5EF4-FFF2-40B4-BE49-F238E27FC236}">
                <a16:creationId xmlns:a16="http://schemas.microsoft.com/office/drawing/2014/main" id="{DEA26FB2-476A-FD3A-9EE3-187F5AB58185}"/>
              </a:ext>
            </a:extLst>
          </p:cNvPr>
          <p:cNvSpPr>
            <a:spLocks noGrp="1"/>
          </p:cNvSpPr>
          <p:nvPr>
            <p:ph type="dt" sz="half" idx="10"/>
          </p:nvPr>
        </p:nvSpPr>
        <p:spPr>
          <a:xfrm>
            <a:off x="7032977" y="6381331"/>
            <a:ext cx="4031576" cy="365125"/>
          </a:xfrm>
        </p:spPr>
        <p:txBody>
          <a:bodyPr/>
          <a:lstStyle/>
          <a:p>
            <a:r>
              <a:rPr lang="en-GB" dirty="0"/>
              <a:t>14/11/2022</a:t>
            </a:r>
          </a:p>
        </p:txBody>
      </p:sp>
      <p:pic>
        <p:nvPicPr>
          <p:cNvPr id="2" name="Immagine 1">
            <a:extLst>
              <a:ext uri="{FF2B5EF4-FFF2-40B4-BE49-F238E27FC236}">
                <a16:creationId xmlns:a16="http://schemas.microsoft.com/office/drawing/2014/main" id="{F59A7A5A-A157-08F5-9CC5-7AB4D68346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56664" y="195842"/>
            <a:ext cx="1335236" cy="971867"/>
          </a:xfrm>
          <a:prstGeom prst="rect">
            <a:avLst/>
          </a:prstGeom>
        </p:spPr>
      </p:pic>
    </p:spTree>
    <p:extLst>
      <p:ext uri="{BB962C8B-B14F-4D97-AF65-F5344CB8AC3E}">
        <p14:creationId xmlns:p14="http://schemas.microsoft.com/office/powerpoint/2010/main" val="2690825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8A30C15-9144-609D-69A9-38D3FC3DB2AB}"/>
              </a:ext>
            </a:extLst>
          </p:cNvPr>
          <p:cNvSpPr>
            <a:spLocks noGrp="1"/>
          </p:cNvSpPr>
          <p:nvPr>
            <p:ph idx="1"/>
          </p:nvPr>
        </p:nvSpPr>
        <p:spPr>
          <a:xfrm>
            <a:off x="211836" y="1177444"/>
            <a:ext cx="12059412" cy="5507864"/>
          </a:xfrm>
        </p:spPr>
        <p:txBody>
          <a:bodyPr>
            <a:normAutofit fontScale="92500" lnSpcReduction="20000"/>
          </a:bodyPr>
          <a:lstStyle/>
          <a:p>
            <a:pPr marL="0" indent="0">
              <a:buNone/>
            </a:pPr>
            <a:r>
              <a:rPr lang="en-GB" dirty="0"/>
              <a:t>ERAD </a:t>
            </a:r>
            <a:r>
              <a:rPr lang="en-GB" dirty="0">
                <a:highlight>
                  <a:srgbClr val="FFFF00"/>
                </a:highlight>
              </a:rPr>
              <a:t>project closed </a:t>
            </a:r>
            <a:r>
              <a:rPr lang="en-GB" dirty="0" err="1">
                <a:highlight>
                  <a:srgbClr val="FFFF00"/>
                </a:highlight>
              </a:rPr>
              <a:t>succesfully</a:t>
            </a:r>
            <a:r>
              <a:rPr lang="en-GB" dirty="0"/>
              <a:t> (IMT extremely happy to use electrons)</a:t>
            </a:r>
          </a:p>
          <a:p>
            <a:pPr marL="0" indent="0">
              <a:buNone/>
            </a:pPr>
            <a:endParaRPr lang="en-GB" dirty="0"/>
          </a:p>
          <a:p>
            <a:pPr marL="0" indent="0">
              <a:buNone/>
            </a:pPr>
            <a:r>
              <a:rPr lang="en-GB" dirty="0"/>
              <a:t>Successful Ext. User call, X17 experiment on going</a:t>
            </a:r>
          </a:p>
          <a:p>
            <a:pPr lvl="1"/>
            <a:r>
              <a:rPr lang="en-GB" sz="2200" dirty="0">
                <a:highlight>
                  <a:srgbClr val="FFFF00"/>
                </a:highlight>
              </a:rPr>
              <a:t>From the long stop at the end of 2019, a great deal of development has been made</a:t>
            </a:r>
          </a:p>
          <a:p>
            <a:pPr lvl="1"/>
            <a:r>
              <a:rPr lang="en-GB" sz="2200" dirty="0"/>
              <a:t>Now BTF closed for 2022 -&gt; PADME-X17 till the end of the year</a:t>
            </a:r>
          </a:p>
          <a:p>
            <a:pPr lvl="1"/>
            <a:r>
              <a:rPr lang="en-GB" sz="2200" dirty="0">
                <a:highlight>
                  <a:srgbClr val="FFFF00"/>
                </a:highlight>
              </a:rPr>
              <a:t>X17 requirement had been just reached, now data taking</a:t>
            </a:r>
          </a:p>
          <a:p>
            <a:pPr lvl="1"/>
            <a:r>
              <a:rPr lang="en-GB" sz="2200" dirty="0"/>
              <a:t>Great effort from Acc. and Tech. Divisions (exp. Building and Fluids) for magnets, shielding and LINAC fluids)</a:t>
            </a:r>
          </a:p>
          <a:p>
            <a:pPr lvl="1"/>
            <a:r>
              <a:rPr lang="en-GB" sz="2200" dirty="0"/>
              <a:t>LINAC personnel and DAFNE operators fully involved in.</a:t>
            </a:r>
          </a:p>
          <a:p>
            <a:pPr marL="457200" lvl="1" indent="0">
              <a:buNone/>
            </a:pPr>
            <a:endParaRPr lang="en-GB" dirty="0"/>
          </a:p>
          <a:p>
            <a:pPr marL="0" indent="0">
              <a:buNone/>
            </a:pPr>
            <a:r>
              <a:rPr lang="en-GB" dirty="0"/>
              <a:t>Long queue of people that need BTF1-BTF2</a:t>
            </a:r>
          </a:p>
          <a:p>
            <a:pPr lvl="1"/>
            <a:r>
              <a:rPr lang="en-GB" sz="2200" dirty="0"/>
              <a:t>Ex. LIMADOU satellite – exp. Launch on 2023</a:t>
            </a:r>
          </a:p>
          <a:p>
            <a:pPr lvl="1"/>
            <a:r>
              <a:rPr lang="en-GB" sz="2200" dirty="0">
                <a:highlight>
                  <a:srgbClr val="FFFF00"/>
                </a:highlight>
              </a:rPr>
              <a:t>&gt; 20 Groups waiting (up to now)</a:t>
            </a:r>
          </a:p>
          <a:p>
            <a:pPr marL="457200" lvl="1" indent="0">
              <a:buNone/>
            </a:pPr>
            <a:endParaRPr lang="en-GB" dirty="0"/>
          </a:p>
          <a:p>
            <a:pPr marL="0" indent="0">
              <a:buNone/>
            </a:pPr>
            <a:r>
              <a:rPr lang="en-GB" dirty="0">
                <a:highlight>
                  <a:srgbClr val="FFFF00"/>
                </a:highlight>
              </a:rPr>
              <a:t>Young researchers needed</a:t>
            </a:r>
          </a:p>
          <a:p>
            <a:pPr lvl="1"/>
            <a:r>
              <a:rPr lang="en-GB" sz="2200" dirty="0"/>
              <a:t>PNRR and ERAD funding will cover</a:t>
            </a:r>
          </a:p>
          <a:p>
            <a:pPr lvl="1"/>
            <a:r>
              <a:rPr lang="en-GB" sz="2200" dirty="0"/>
              <a:t>BTF People too old, looking forward also for student</a:t>
            </a:r>
            <a:endParaRPr lang="en-GB" dirty="0"/>
          </a:p>
        </p:txBody>
      </p:sp>
      <p:pic>
        <p:nvPicPr>
          <p:cNvPr id="4" name="Immagine 3">
            <a:extLst>
              <a:ext uri="{FF2B5EF4-FFF2-40B4-BE49-F238E27FC236}">
                <a16:creationId xmlns:a16="http://schemas.microsoft.com/office/drawing/2014/main" id="{0A40FFA8-11DF-3424-ED02-D46381E672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56664" y="195842"/>
            <a:ext cx="1335236" cy="971867"/>
          </a:xfrm>
          <a:prstGeom prst="rect">
            <a:avLst/>
          </a:prstGeom>
        </p:spPr>
      </p:pic>
      <p:sp>
        <p:nvSpPr>
          <p:cNvPr id="5" name="Date Placeholder 4">
            <a:extLst>
              <a:ext uri="{FF2B5EF4-FFF2-40B4-BE49-F238E27FC236}">
                <a16:creationId xmlns:a16="http://schemas.microsoft.com/office/drawing/2014/main" id="{D7AF6378-B260-303C-22B7-E92F376677A6}"/>
              </a:ext>
            </a:extLst>
          </p:cNvPr>
          <p:cNvSpPr>
            <a:spLocks noGrp="1"/>
          </p:cNvSpPr>
          <p:nvPr>
            <p:ph type="dt" sz="half" idx="10"/>
          </p:nvPr>
        </p:nvSpPr>
        <p:spPr/>
        <p:txBody>
          <a:bodyPr/>
          <a:lstStyle/>
          <a:p>
            <a:r>
              <a:rPr lang="en-GB" dirty="0"/>
              <a:t>14/11/2022</a:t>
            </a:r>
          </a:p>
        </p:txBody>
      </p:sp>
      <p:sp>
        <p:nvSpPr>
          <p:cNvPr id="6" name="Footer Placeholder 5">
            <a:extLst>
              <a:ext uri="{FF2B5EF4-FFF2-40B4-BE49-F238E27FC236}">
                <a16:creationId xmlns:a16="http://schemas.microsoft.com/office/drawing/2014/main" id="{29A88169-D5CF-908C-69A0-AD5A105BA463}"/>
              </a:ext>
            </a:extLst>
          </p:cNvPr>
          <p:cNvSpPr>
            <a:spLocks noGrp="1"/>
          </p:cNvSpPr>
          <p:nvPr>
            <p:ph type="ftr" sz="quarter" idx="11"/>
          </p:nvPr>
        </p:nvSpPr>
        <p:spPr/>
        <p:txBody>
          <a:bodyPr/>
          <a:lstStyle/>
          <a:p>
            <a:r>
              <a:rPr lang="en-GB" dirty="0"/>
              <a:t>LNF - SC 64</a:t>
            </a:r>
          </a:p>
        </p:txBody>
      </p:sp>
      <p:sp>
        <p:nvSpPr>
          <p:cNvPr id="7" name="Slide Number Placeholder 6">
            <a:extLst>
              <a:ext uri="{FF2B5EF4-FFF2-40B4-BE49-F238E27FC236}">
                <a16:creationId xmlns:a16="http://schemas.microsoft.com/office/drawing/2014/main" id="{56CEA84B-F25E-138B-3EC5-FE9D516A3399}"/>
              </a:ext>
            </a:extLst>
          </p:cNvPr>
          <p:cNvSpPr>
            <a:spLocks noGrp="1"/>
          </p:cNvSpPr>
          <p:nvPr>
            <p:ph type="sldNum" sz="quarter" idx="12"/>
          </p:nvPr>
        </p:nvSpPr>
        <p:spPr/>
        <p:txBody>
          <a:bodyPr/>
          <a:lstStyle/>
          <a:p>
            <a:fld id="{DEB40CE7-BA5A-4BF4-ABDF-EB80D9C1FA7B}" type="slidenum">
              <a:rPr lang="en-GB" smtClean="0"/>
              <a:t>48</a:t>
            </a:fld>
            <a:endParaRPr lang="en-GB" dirty="0"/>
          </a:p>
        </p:txBody>
      </p:sp>
      <p:grpSp>
        <p:nvGrpSpPr>
          <p:cNvPr id="8" name="Gruppo 62">
            <a:extLst>
              <a:ext uri="{FF2B5EF4-FFF2-40B4-BE49-F238E27FC236}">
                <a16:creationId xmlns:a16="http://schemas.microsoft.com/office/drawing/2014/main" id="{5394F9E1-DFF4-E861-CCB3-3F9609A6C690}"/>
              </a:ext>
            </a:extLst>
          </p:cNvPr>
          <p:cNvGrpSpPr/>
          <p:nvPr/>
        </p:nvGrpSpPr>
        <p:grpSpPr>
          <a:xfrm>
            <a:off x="8" y="0"/>
            <a:ext cx="7443207" cy="947451"/>
            <a:chOff x="2" y="3099"/>
            <a:chExt cx="5050002" cy="947451"/>
          </a:xfrm>
        </p:grpSpPr>
        <p:sp>
          <p:nvSpPr>
            <p:cNvPr id="9" name="Titolo 1">
              <a:extLst>
                <a:ext uri="{FF2B5EF4-FFF2-40B4-BE49-F238E27FC236}">
                  <a16:creationId xmlns:a16="http://schemas.microsoft.com/office/drawing/2014/main" id="{47183361-C6DA-BD71-945D-EFDF8B3C131C}"/>
                </a:ext>
              </a:extLst>
            </p:cNvPr>
            <p:cNvSpPr txBox="1">
              <a:spLocks/>
            </p:cNvSpPr>
            <p:nvPr/>
          </p:nvSpPr>
          <p:spPr>
            <a:xfrm>
              <a:off x="2" y="3099"/>
              <a:ext cx="5050002"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a:latin typeface="Stencil" panose="040409050D0802020404" pitchFamily="82" charset="0"/>
                  <a:cs typeface="Ayuthaya" pitchFamily="2" charset="-34"/>
                </a:rPr>
                <a:t>Discussions &amp; Conclusions </a:t>
              </a:r>
              <a:endParaRPr lang="en-GB" sz="3200" dirty="0">
                <a:latin typeface="Stencil" panose="040409050D0802020404" pitchFamily="82" charset="0"/>
                <a:cs typeface="Ayuthaya" pitchFamily="2" charset="-34"/>
              </a:endParaRPr>
            </a:p>
          </p:txBody>
        </p:sp>
        <p:pic>
          <p:nvPicPr>
            <p:cNvPr id="10" name="Picture 2" descr="http://www.lnf.infn.it/logo/logo_infn_lnf_2_esteso_white.png">
              <a:extLst>
                <a:ext uri="{FF2B5EF4-FFF2-40B4-BE49-F238E27FC236}">
                  <a16:creationId xmlns:a16="http://schemas.microsoft.com/office/drawing/2014/main" id="{8BD64A41-AA3A-AB30-965E-244E4159ECB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101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09D386-75BE-5D66-E2C9-775C12BE191A}"/>
              </a:ext>
            </a:extLst>
          </p:cNvPr>
          <p:cNvSpPr txBox="1"/>
          <p:nvPr/>
        </p:nvSpPr>
        <p:spPr>
          <a:xfrm>
            <a:off x="640080" y="2872899"/>
            <a:ext cx="4243589" cy="691768"/>
          </a:xfrm>
          <a:custGeom>
            <a:avLst/>
            <a:gdLst>
              <a:gd name="connsiteX0" fmla="*/ 0 w 5833699"/>
              <a:gd name="connsiteY0" fmla="*/ 0 h 5478423"/>
              <a:gd name="connsiteX1" fmla="*/ 525033 w 5833699"/>
              <a:gd name="connsiteY1" fmla="*/ 0 h 5478423"/>
              <a:gd name="connsiteX2" fmla="*/ 991729 w 5833699"/>
              <a:gd name="connsiteY2" fmla="*/ 0 h 5478423"/>
              <a:gd name="connsiteX3" fmla="*/ 1691773 w 5833699"/>
              <a:gd name="connsiteY3" fmla="*/ 0 h 5478423"/>
              <a:gd name="connsiteX4" fmla="*/ 2391817 w 5833699"/>
              <a:gd name="connsiteY4" fmla="*/ 0 h 5478423"/>
              <a:gd name="connsiteX5" fmla="*/ 3091860 w 5833699"/>
              <a:gd name="connsiteY5" fmla="*/ 0 h 5478423"/>
              <a:gd name="connsiteX6" fmla="*/ 3616893 w 5833699"/>
              <a:gd name="connsiteY6" fmla="*/ 0 h 5478423"/>
              <a:gd name="connsiteX7" fmla="*/ 4316937 w 5833699"/>
              <a:gd name="connsiteY7" fmla="*/ 0 h 5478423"/>
              <a:gd name="connsiteX8" fmla="*/ 4900307 w 5833699"/>
              <a:gd name="connsiteY8" fmla="*/ 0 h 5478423"/>
              <a:gd name="connsiteX9" fmla="*/ 5833699 w 5833699"/>
              <a:gd name="connsiteY9" fmla="*/ 0 h 5478423"/>
              <a:gd name="connsiteX10" fmla="*/ 5833699 w 5833699"/>
              <a:gd name="connsiteY10" fmla="*/ 438274 h 5478423"/>
              <a:gd name="connsiteX11" fmla="*/ 5833699 w 5833699"/>
              <a:gd name="connsiteY11" fmla="*/ 876548 h 5478423"/>
              <a:gd name="connsiteX12" fmla="*/ 5833699 w 5833699"/>
              <a:gd name="connsiteY12" fmla="*/ 1314822 h 5478423"/>
              <a:gd name="connsiteX13" fmla="*/ 5833699 w 5833699"/>
              <a:gd name="connsiteY13" fmla="*/ 1753095 h 5478423"/>
              <a:gd name="connsiteX14" fmla="*/ 5833699 w 5833699"/>
              <a:gd name="connsiteY14" fmla="*/ 2246153 h 5478423"/>
              <a:gd name="connsiteX15" fmla="*/ 5833699 w 5833699"/>
              <a:gd name="connsiteY15" fmla="*/ 2793996 h 5478423"/>
              <a:gd name="connsiteX16" fmla="*/ 5833699 w 5833699"/>
              <a:gd name="connsiteY16" fmla="*/ 3177485 h 5478423"/>
              <a:gd name="connsiteX17" fmla="*/ 5833699 w 5833699"/>
              <a:gd name="connsiteY17" fmla="*/ 3725328 h 5478423"/>
              <a:gd name="connsiteX18" fmla="*/ 5833699 w 5833699"/>
              <a:gd name="connsiteY18" fmla="*/ 4163601 h 5478423"/>
              <a:gd name="connsiteX19" fmla="*/ 5833699 w 5833699"/>
              <a:gd name="connsiteY19" fmla="*/ 4601875 h 5478423"/>
              <a:gd name="connsiteX20" fmla="*/ 5833699 w 5833699"/>
              <a:gd name="connsiteY20" fmla="*/ 5478423 h 5478423"/>
              <a:gd name="connsiteX21" fmla="*/ 5133655 w 5833699"/>
              <a:gd name="connsiteY21" fmla="*/ 5478423 h 5478423"/>
              <a:gd name="connsiteX22" fmla="*/ 4491948 w 5833699"/>
              <a:gd name="connsiteY22" fmla="*/ 5478423 h 5478423"/>
              <a:gd name="connsiteX23" fmla="*/ 4025252 w 5833699"/>
              <a:gd name="connsiteY23" fmla="*/ 5478423 h 5478423"/>
              <a:gd name="connsiteX24" fmla="*/ 3441882 w 5833699"/>
              <a:gd name="connsiteY24" fmla="*/ 5478423 h 5478423"/>
              <a:gd name="connsiteX25" fmla="*/ 2741839 w 5833699"/>
              <a:gd name="connsiteY25" fmla="*/ 5478423 h 5478423"/>
              <a:gd name="connsiteX26" fmla="*/ 2158469 w 5833699"/>
              <a:gd name="connsiteY26" fmla="*/ 5478423 h 5478423"/>
              <a:gd name="connsiteX27" fmla="*/ 1633436 w 5833699"/>
              <a:gd name="connsiteY27" fmla="*/ 5478423 h 5478423"/>
              <a:gd name="connsiteX28" fmla="*/ 1108403 w 5833699"/>
              <a:gd name="connsiteY28" fmla="*/ 5478423 h 5478423"/>
              <a:gd name="connsiteX29" fmla="*/ 700044 w 5833699"/>
              <a:gd name="connsiteY29" fmla="*/ 5478423 h 5478423"/>
              <a:gd name="connsiteX30" fmla="*/ 0 w 5833699"/>
              <a:gd name="connsiteY30" fmla="*/ 5478423 h 5478423"/>
              <a:gd name="connsiteX31" fmla="*/ 0 w 5833699"/>
              <a:gd name="connsiteY31" fmla="*/ 5040149 h 5478423"/>
              <a:gd name="connsiteX32" fmla="*/ 0 w 5833699"/>
              <a:gd name="connsiteY32" fmla="*/ 4382738 h 5478423"/>
              <a:gd name="connsiteX33" fmla="*/ 0 w 5833699"/>
              <a:gd name="connsiteY33" fmla="*/ 3780112 h 5478423"/>
              <a:gd name="connsiteX34" fmla="*/ 0 w 5833699"/>
              <a:gd name="connsiteY34" fmla="*/ 3122701 h 5478423"/>
              <a:gd name="connsiteX35" fmla="*/ 0 w 5833699"/>
              <a:gd name="connsiteY35" fmla="*/ 2739212 h 5478423"/>
              <a:gd name="connsiteX36" fmla="*/ 0 w 5833699"/>
              <a:gd name="connsiteY36" fmla="*/ 2246153 h 5478423"/>
              <a:gd name="connsiteX37" fmla="*/ 0 w 5833699"/>
              <a:gd name="connsiteY37" fmla="*/ 1807880 h 5478423"/>
              <a:gd name="connsiteX38" fmla="*/ 0 w 5833699"/>
              <a:gd name="connsiteY38" fmla="*/ 1260037 h 5478423"/>
              <a:gd name="connsiteX39" fmla="*/ 0 w 5833699"/>
              <a:gd name="connsiteY39" fmla="*/ 821763 h 5478423"/>
              <a:gd name="connsiteX40" fmla="*/ 0 w 5833699"/>
              <a:gd name="connsiteY40" fmla="*/ 0 h 547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833699" h="5478423" extrusionOk="0">
                <a:moveTo>
                  <a:pt x="0" y="0"/>
                </a:moveTo>
                <a:cubicBezTo>
                  <a:pt x="235759" y="-15583"/>
                  <a:pt x="344084" y="62583"/>
                  <a:pt x="525033" y="0"/>
                </a:cubicBezTo>
                <a:cubicBezTo>
                  <a:pt x="705982" y="-62583"/>
                  <a:pt x="800986" y="28321"/>
                  <a:pt x="991729" y="0"/>
                </a:cubicBezTo>
                <a:cubicBezTo>
                  <a:pt x="1182472" y="-28321"/>
                  <a:pt x="1512908" y="33865"/>
                  <a:pt x="1691773" y="0"/>
                </a:cubicBezTo>
                <a:cubicBezTo>
                  <a:pt x="1870638" y="-33865"/>
                  <a:pt x="2221009" y="75610"/>
                  <a:pt x="2391817" y="0"/>
                </a:cubicBezTo>
                <a:cubicBezTo>
                  <a:pt x="2562625" y="-75610"/>
                  <a:pt x="2857055" y="73584"/>
                  <a:pt x="3091860" y="0"/>
                </a:cubicBezTo>
                <a:cubicBezTo>
                  <a:pt x="3326665" y="-73584"/>
                  <a:pt x="3462910" y="52149"/>
                  <a:pt x="3616893" y="0"/>
                </a:cubicBezTo>
                <a:cubicBezTo>
                  <a:pt x="3770876" y="-52149"/>
                  <a:pt x="4027564" y="28101"/>
                  <a:pt x="4316937" y="0"/>
                </a:cubicBezTo>
                <a:cubicBezTo>
                  <a:pt x="4606310" y="-28101"/>
                  <a:pt x="4733435" y="8924"/>
                  <a:pt x="4900307" y="0"/>
                </a:cubicBezTo>
                <a:cubicBezTo>
                  <a:pt x="5067179" y="-8924"/>
                  <a:pt x="5602995" y="101746"/>
                  <a:pt x="5833699" y="0"/>
                </a:cubicBezTo>
                <a:cubicBezTo>
                  <a:pt x="5864275" y="130153"/>
                  <a:pt x="5819917" y="304774"/>
                  <a:pt x="5833699" y="438274"/>
                </a:cubicBezTo>
                <a:cubicBezTo>
                  <a:pt x="5847481" y="571774"/>
                  <a:pt x="5801621" y="767207"/>
                  <a:pt x="5833699" y="876548"/>
                </a:cubicBezTo>
                <a:cubicBezTo>
                  <a:pt x="5865777" y="985889"/>
                  <a:pt x="5795273" y="1131612"/>
                  <a:pt x="5833699" y="1314822"/>
                </a:cubicBezTo>
                <a:cubicBezTo>
                  <a:pt x="5872125" y="1498032"/>
                  <a:pt x="5833626" y="1569708"/>
                  <a:pt x="5833699" y="1753095"/>
                </a:cubicBezTo>
                <a:cubicBezTo>
                  <a:pt x="5833772" y="1936482"/>
                  <a:pt x="5829549" y="2022719"/>
                  <a:pt x="5833699" y="2246153"/>
                </a:cubicBezTo>
                <a:cubicBezTo>
                  <a:pt x="5837849" y="2469587"/>
                  <a:pt x="5826764" y="2530551"/>
                  <a:pt x="5833699" y="2793996"/>
                </a:cubicBezTo>
                <a:cubicBezTo>
                  <a:pt x="5840634" y="3057441"/>
                  <a:pt x="5822277" y="3030495"/>
                  <a:pt x="5833699" y="3177485"/>
                </a:cubicBezTo>
                <a:cubicBezTo>
                  <a:pt x="5845121" y="3324475"/>
                  <a:pt x="5780048" y="3555672"/>
                  <a:pt x="5833699" y="3725328"/>
                </a:cubicBezTo>
                <a:cubicBezTo>
                  <a:pt x="5887350" y="3894984"/>
                  <a:pt x="5828434" y="3965763"/>
                  <a:pt x="5833699" y="4163601"/>
                </a:cubicBezTo>
                <a:cubicBezTo>
                  <a:pt x="5838964" y="4361439"/>
                  <a:pt x="5822330" y="4458419"/>
                  <a:pt x="5833699" y="4601875"/>
                </a:cubicBezTo>
                <a:cubicBezTo>
                  <a:pt x="5845068" y="4745331"/>
                  <a:pt x="5788383" y="5057610"/>
                  <a:pt x="5833699" y="5478423"/>
                </a:cubicBezTo>
                <a:cubicBezTo>
                  <a:pt x="5652108" y="5501730"/>
                  <a:pt x="5356939" y="5463028"/>
                  <a:pt x="5133655" y="5478423"/>
                </a:cubicBezTo>
                <a:cubicBezTo>
                  <a:pt x="4910371" y="5493818"/>
                  <a:pt x="4725995" y="5412729"/>
                  <a:pt x="4491948" y="5478423"/>
                </a:cubicBezTo>
                <a:cubicBezTo>
                  <a:pt x="4257901" y="5544117"/>
                  <a:pt x="4211694" y="5431959"/>
                  <a:pt x="4025252" y="5478423"/>
                </a:cubicBezTo>
                <a:cubicBezTo>
                  <a:pt x="3838810" y="5524887"/>
                  <a:pt x="3680929" y="5462145"/>
                  <a:pt x="3441882" y="5478423"/>
                </a:cubicBezTo>
                <a:cubicBezTo>
                  <a:pt x="3202835" y="5494701"/>
                  <a:pt x="3057210" y="5441637"/>
                  <a:pt x="2741839" y="5478423"/>
                </a:cubicBezTo>
                <a:cubicBezTo>
                  <a:pt x="2426468" y="5515209"/>
                  <a:pt x="2284688" y="5410407"/>
                  <a:pt x="2158469" y="5478423"/>
                </a:cubicBezTo>
                <a:cubicBezTo>
                  <a:pt x="2032250" y="5546439"/>
                  <a:pt x="1835182" y="5458762"/>
                  <a:pt x="1633436" y="5478423"/>
                </a:cubicBezTo>
                <a:cubicBezTo>
                  <a:pt x="1431690" y="5498084"/>
                  <a:pt x="1338057" y="5456699"/>
                  <a:pt x="1108403" y="5478423"/>
                </a:cubicBezTo>
                <a:cubicBezTo>
                  <a:pt x="878749" y="5500147"/>
                  <a:pt x="850036" y="5431333"/>
                  <a:pt x="700044" y="5478423"/>
                </a:cubicBezTo>
                <a:cubicBezTo>
                  <a:pt x="550052" y="5525513"/>
                  <a:pt x="227238" y="5454408"/>
                  <a:pt x="0" y="5478423"/>
                </a:cubicBezTo>
                <a:cubicBezTo>
                  <a:pt x="-45280" y="5369616"/>
                  <a:pt x="12549" y="5222529"/>
                  <a:pt x="0" y="5040149"/>
                </a:cubicBezTo>
                <a:cubicBezTo>
                  <a:pt x="-12549" y="4857769"/>
                  <a:pt x="2904" y="4687033"/>
                  <a:pt x="0" y="4382738"/>
                </a:cubicBezTo>
                <a:cubicBezTo>
                  <a:pt x="-2904" y="4078443"/>
                  <a:pt x="57415" y="4066558"/>
                  <a:pt x="0" y="3780112"/>
                </a:cubicBezTo>
                <a:cubicBezTo>
                  <a:pt x="-57415" y="3493666"/>
                  <a:pt x="41070" y="3306045"/>
                  <a:pt x="0" y="3122701"/>
                </a:cubicBezTo>
                <a:cubicBezTo>
                  <a:pt x="-41070" y="2939357"/>
                  <a:pt x="9688" y="2872679"/>
                  <a:pt x="0" y="2739212"/>
                </a:cubicBezTo>
                <a:cubicBezTo>
                  <a:pt x="-9688" y="2605745"/>
                  <a:pt x="47453" y="2489476"/>
                  <a:pt x="0" y="2246153"/>
                </a:cubicBezTo>
                <a:cubicBezTo>
                  <a:pt x="-47453" y="2002830"/>
                  <a:pt x="47422" y="2025695"/>
                  <a:pt x="0" y="1807880"/>
                </a:cubicBezTo>
                <a:cubicBezTo>
                  <a:pt x="-47422" y="1590065"/>
                  <a:pt x="35959" y="1405708"/>
                  <a:pt x="0" y="1260037"/>
                </a:cubicBezTo>
                <a:cubicBezTo>
                  <a:pt x="-35959" y="1114366"/>
                  <a:pt x="4603" y="1024860"/>
                  <a:pt x="0" y="821763"/>
                </a:cubicBezTo>
                <a:cubicBezTo>
                  <a:pt x="-4603" y="618666"/>
                  <a:pt x="85130" y="322362"/>
                  <a:pt x="0" y="0"/>
                </a:cubicBezTo>
                <a:close/>
              </a:path>
            </a:pathLst>
          </a:custGeom>
        </p:spPr>
        <p:txBody>
          <a:bodyPr vert="horz" lIns="91440" tIns="45720" rIns="91440" bIns="45720" rtlCol="0">
            <a:normAutofit lnSpcReduction="10000"/>
          </a:bodyPr>
          <a:lstStyle/>
          <a:p>
            <a:pPr>
              <a:lnSpc>
                <a:spcPct val="90000"/>
              </a:lnSpc>
              <a:spcAft>
                <a:spcPts val="600"/>
              </a:spcAft>
            </a:pPr>
            <a:r>
              <a:rPr lang="en-US" sz="4000" dirty="0"/>
              <a:t>SPARE SLIDE</a:t>
            </a:r>
          </a:p>
          <a:p>
            <a:pPr indent="-228600">
              <a:lnSpc>
                <a:spcPct val="90000"/>
              </a:lnSpc>
              <a:spcAft>
                <a:spcPts val="600"/>
              </a:spcAft>
              <a:buFont typeface="Arial" panose="020B0604020202020204" pitchFamily="34" charset="0"/>
              <a:buChar char="•"/>
            </a:pPr>
            <a:endParaRPr lang="en-US" sz="2200" dirty="0"/>
          </a:p>
        </p:txBody>
      </p:sp>
      <p:pic>
        <p:nvPicPr>
          <p:cNvPr id="4" name="Picture 3">
            <a:extLst>
              <a:ext uri="{FF2B5EF4-FFF2-40B4-BE49-F238E27FC236}">
                <a16:creationId xmlns:a16="http://schemas.microsoft.com/office/drawing/2014/main" id="{9EA00036-7A85-FF0B-D7B4-C6FB20C9358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Date Placeholder 4">
            <a:extLst>
              <a:ext uri="{FF2B5EF4-FFF2-40B4-BE49-F238E27FC236}">
                <a16:creationId xmlns:a16="http://schemas.microsoft.com/office/drawing/2014/main" id="{5D0AB438-7187-30D6-9403-71CAC5445A95}"/>
              </a:ext>
            </a:extLst>
          </p:cNvPr>
          <p:cNvSpPr>
            <a:spLocks noGrp="1"/>
          </p:cNvSpPr>
          <p:nvPr>
            <p:ph type="dt" sz="half" idx="10"/>
          </p:nvPr>
        </p:nvSpPr>
        <p:spPr/>
        <p:txBody>
          <a:bodyPr/>
          <a:lstStyle/>
          <a:p>
            <a:r>
              <a:rPr lang="en-GB"/>
              <a:t>14/11/2022</a:t>
            </a:r>
          </a:p>
        </p:txBody>
      </p:sp>
      <p:sp>
        <p:nvSpPr>
          <p:cNvPr id="6" name="Footer Placeholder 5">
            <a:extLst>
              <a:ext uri="{FF2B5EF4-FFF2-40B4-BE49-F238E27FC236}">
                <a16:creationId xmlns:a16="http://schemas.microsoft.com/office/drawing/2014/main" id="{3096320B-608A-6A3D-D6FB-C6851FFCF866}"/>
              </a:ext>
            </a:extLst>
          </p:cNvPr>
          <p:cNvSpPr>
            <a:spLocks noGrp="1"/>
          </p:cNvSpPr>
          <p:nvPr>
            <p:ph type="ftr" sz="quarter" idx="11"/>
          </p:nvPr>
        </p:nvSpPr>
        <p:spPr/>
        <p:txBody>
          <a:bodyPr/>
          <a:lstStyle/>
          <a:p>
            <a:r>
              <a:rPr lang="en-GB"/>
              <a:t>LNF - SC 64</a:t>
            </a:r>
          </a:p>
        </p:txBody>
      </p:sp>
      <p:sp>
        <p:nvSpPr>
          <p:cNvPr id="7" name="Slide Number Placeholder 6">
            <a:extLst>
              <a:ext uri="{FF2B5EF4-FFF2-40B4-BE49-F238E27FC236}">
                <a16:creationId xmlns:a16="http://schemas.microsoft.com/office/drawing/2014/main" id="{C9B881F1-DCDB-5090-8DC7-713E16879FEB}"/>
              </a:ext>
            </a:extLst>
          </p:cNvPr>
          <p:cNvSpPr>
            <a:spLocks noGrp="1"/>
          </p:cNvSpPr>
          <p:nvPr>
            <p:ph type="sldNum" sz="quarter" idx="12"/>
          </p:nvPr>
        </p:nvSpPr>
        <p:spPr/>
        <p:txBody>
          <a:bodyPr/>
          <a:lstStyle/>
          <a:p>
            <a:fld id="{DEB40CE7-BA5A-4BF4-ABDF-EB80D9C1FA7B}" type="slidenum">
              <a:rPr lang="en-GB" smtClean="0"/>
              <a:t>49</a:t>
            </a:fld>
            <a:endParaRPr lang="en-GB"/>
          </a:p>
        </p:txBody>
      </p:sp>
    </p:spTree>
    <p:extLst>
      <p:ext uri="{BB962C8B-B14F-4D97-AF65-F5344CB8AC3E}">
        <p14:creationId xmlns:p14="http://schemas.microsoft.com/office/powerpoint/2010/main" val="2923931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62">
            <a:extLst>
              <a:ext uri="{FF2B5EF4-FFF2-40B4-BE49-F238E27FC236}">
                <a16:creationId xmlns:a16="http://schemas.microsoft.com/office/drawing/2014/main" id="{859AF213-FBFB-4E9D-BEE2-336B2DC829F5}"/>
              </a:ext>
            </a:extLst>
          </p:cNvPr>
          <p:cNvGrpSpPr/>
          <p:nvPr/>
        </p:nvGrpSpPr>
        <p:grpSpPr>
          <a:xfrm>
            <a:off x="-1" y="3099"/>
            <a:ext cx="7940843" cy="947451"/>
            <a:chOff x="-1" y="3099"/>
            <a:chExt cx="7940843" cy="947451"/>
          </a:xfrm>
        </p:grpSpPr>
        <p:sp>
          <p:nvSpPr>
            <p:cNvPr id="5" name="Titolo 1">
              <a:extLst>
                <a:ext uri="{FF2B5EF4-FFF2-40B4-BE49-F238E27FC236}">
                  <a16:creationId xmlns:a16="http://schemas.microsoft.com/office/drawing/2014/main" id="{3B82E806-2A22-4B60-9E15-E1FFFE933138}"/>
                </a:ext>
              </a:extLst>
            </p:cNvPr>
            <p:cNvSpPr txBox="1">
              <a:spLocks/>
            </p:cNvSpPr>
            <p:nvPr/>
          </p:nvSpPr>
          <p:spPr>
            <a:xfrm>
              <a:off x="-1" y="3099"/>
              <a:ext cx="79408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Brief activities summary</a:t>
              </a:r>
            </a:p>
          </p:txBody>
        </p:sp>
        <p:pic>
          <p:nvPicPr>
            <p:cNvPr id="6" name="Picture 2" descr="http://www.lnf.infn.it/logo/logo_infn_lnf_2_esteso_white.png">
              <a:extLst>
                <a:ext uri="{FF2B5EF4-FFF2-40B4-BE49-F238E27FC236}">
                  <a16:creationId xmlns:a16="http://schemas.microsoft.com/office/drawing/2014/main" id="{9D023271-090F-4D37-A467-F9ADDAC4C0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8" y="83514"/>
              <a:ext cx="969552"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egnaposto data 1">
            <a:extLst>
              <a:ext uri="{FF2B5EF4-FFF2-40B4-BE49-F238E27FC236}">
                <a16:creationId xmlns:a16="http://schemas.microsoft.com/office/drawing/2014/main" id="{F1421E77-3104-480B-8556-C1C6E32458BB}"/>
              </a:ext>
            </a:extLst>
          </p:cNvPr>
          <p:cNvSpPr>
            <a:spLocks noGrp="1"/>
          </p:cNvSpPr>
          <p:nvPr>
            <p:ph type="dt" sz="half" idx="10"/>
          </p:nvPr>
        </p:nvSpPr>
        <p:spPr/>
        <p:txBody>
          <a:bodyPr/>
          <a:lstStyle/>
          <a:p>
            <a:r>
              <a:rPr lang="en-GB" dirty="0"/>
              <a:t>14/11/2022</a:t>
            </a:r>
          </a:p>
        </p:txBody>
      </p:sp>
      <p:sp>
        <p:nvSpPr>
          <p:cNvPr id="3" name="Segnaposto piè di pagina 2">
            <a:extLst>
              <a:ext uri="{FF2B5EF4-FFF2-40B4-BE49-F238E27FC236}">
                <a16:creationId xmlns:a16="http://schemas.microsoft.com/office/drawing/2014/main" id="{E8AA8B79-9295-440F-BF65-8B7CEEB23D56}"/>
              </a:ext>
            </a:extLst>
          </p:cNvPr>
          <p:cNvSpPr>
            <a:spLocks noGrp="1"/>
          </p:cNvSpPr>
          <p:nvPr>
            <p:ph type="ftr" sz="quarter" idx="11"/>
          </p:nvPr>
        </p:nvSpPr>
        <p:spPr/>
        <p:txBody>
          <a:bodyPr/>
          <a:lstStyle/>
          <a:p>
            <a:r>
              <a:rPr lang="en-GB" dirty="0"/>
              <a:t>LNF - SC 64</a:t>
            </a:r>
          </a:p>
        </p:txBody>
      </p:sp>
      <p:sp>
        <p:nvSpPr>
          <p:cNvPr id="9" name="Segnaposto numero diapositiva 8">
            <a:extLst>
              <a:ext uri="{FF2B5EF4-FFF2-40B4-BE49-F238E27FC236}">
                <a16:creationId xmlns:a16="http://schemas.microsoft.com/office/drawing/2014/main" id="{3CB80EAB-D2DD-4B5B-A929-FBE07695A68E}"/>
              </a:ext>
            </a:extLst>
          </p:cNvPr>
          <p:cNvSpPr>
            <a:spLocks noGrp="1"/>
          </p:cNvSpPr>
          <p:nvPr>
            <p:ph type="sldNum" sz="quarter" idx="12"/>
          </p:nvPr>
        </p:nvSpPr>
        <p:spPr/>
        <p:txBody>
          <a:bodyPr/>
          <a:lstStyle/>
          <a:p>
            <a:fld id="{17E1829A-474D-4AF3-B688-4D150D8E04B4}" type="slidenum">
              <a:rPr lang="en-GB" smtClean="0"/>
              <a:t>5</a:t>
            </a:fld>
            <a:endParaRPr lang="en-GB" dirty="0"/>
          </a:p>
        </p:txBody>
      </p:sp>
      <p:grpSp>
        <p:nvGrpSpPr>
          <p:cNvPr id="7" name="Gruppo 6">
            <a:extLst>
              <a:ext uri="{FF2B5EF4-FFF2-40B4-BE49-F238E27FC236}">
                <a16:creationId xmlns:a16="http://schemas.microsoft.com/office/drawing/2014/main" id="{4C511AB2-518B-40FD-AFA8-AD9A39B27660}"/>
              </a:ext>
            </a:extLst>
          </p:cNvPr>
          <p:cNvGrpSpPr/>
          <p:nvPr/>
        </p:nvGrpSpPr>
        <p:grpSpPr>
          <a:xfrm>
            <a:off x="490538" y="1437458"/>
            <a:ext cx="11003889" cy="4431983"/>
            <a:chOff x="473286" y="1252793"/>
            <a:chExt cx="11003889" cy="4431983"/>
          </a:xfrm>
        </p:grpSpPr>
        <p:grpSp>
          <p:nvGrpSpPr>
            <p:cNvPr id="21" name="Gruppo 20">
              <a:extLst>
                <a:ext uri="{FF2B5EF4-FFF2-40B4-BE49-F238E27FC236}">
                  <a16:creationId xmlns:a16="http://schemas.microsoft.com/office/drawing/2014/main" id="{6EC6EF01-D0C9-4E2C-9B8E-9979E938A5EA}"/>
                </a:ext>
              </a:extLst>
            </p:cNvPr>
            <p:cNvGrpSpPr/>
            <p:nvPr/>
          </p:nvGrpSpPr>
          <p:grpSpPr>
            <a:xfrm>
              <a:off x="473286" y="1252793"/>
              <a:ext cx="11003889" cy="4431983"/>
              <a:chOff x="594055" y="1351807"/>
              <a:chExt cx="11003889" cy="4431983"/>
            </a:xfrm>
          </p:grpSpPr>
          <p:sp>
            <p:nvSpPr>
              <p:cNvPr id="8" name="CasellaDiTesto 7">
                <a:extLst>
                  <a:ext uri="{FF2B5EF4-FFF2-40B4-BE49-F238E27FC236}">
                    <a16:creationId xmlns:a16="http://schemas.microsoft.com/office/drawing/2014/main" id="{2161ACBE-F947-4CD2-AD2A-0250990C2307}"/>
                  </a:ext>
                </a:extLst>
              </p:cNvPr>
              <p:cNvSpPr txBox="1"/>
              <p:nvPr/>
            </p:nvSpPr>
            <p:spPr>
              <a:xfrm>
                <a:off x="594055" y="1351807"/>
                <a:ext cx="11003889" cy="4431983"/>
              </a:xfrm>
              <a:prstGeom prst="rect">
                <a:avLst/>
              </a:prstGeom>
              <a:noFill/>
            </p:spPr>
            <p:txBody>
              <a:bodyPr wrap="square">
                <a:spAutoFit/>
              </a:bodyPr>
              <a:lstStyle/>
              <a:p>
                <a:pPr marL="0" indent="0">
                  <a:spcBef>
                    <a:spcPts val="0"/>
                  </a:spcBef>
                  <a:spcAft>
                    <a:spcPts val="600"/>
                  </a:spcAft>
                  <a:buNone/>
                </a:pPr>
                <a:r>
                  <a:rPr lang="en-GB" b="1" i="1" u="sng" dirty="0">
                    <a:solidFill>
                      <a:schemeClr val="tx1"/>
                    </a:solidFill>
                  </a:rPr>
                  <a:t>What we got from last SciCom (Spring 2022 – </a:t>
                </a:r>
                <a:r>
                  <a:rPr lang="en-GB" b="1" i="1" u="sng" dirty="0"/>
                  <a:t>Fall</a:t>
                </a:r>
                <a:r>
                  <a:rPr lang="en-GB" b="1" i="1" u="sng" dirty="0">
                    <a:solidFill>
                      <a:schemeClr val="tx1"/>
                    </a:solidFill>
                  </a:rPr>
                  <a:t> 2022) – Internal activities</a:t>
                </a:r>
              </a:p>
              <a:p>
                <a:pPr>
                  <a:spcAft>
                    <a:spcPts val="600"/>
                  </a:spcAft>
                </a:pPr>
                <a:r>
                  <a:rPr lang="en-GB" sz="1900" b="1" dirty="0">
                    <a:highlight>
                      <a:srgbClr val="00FF00"/>
                    </a:highlight>
                  </a:rPr>
                  <a:t>BTFEH2 final commissioning phase						12 Apr -&gt; 19 Apr</a:t>
                </a:r>
              </a:p>
              <a:p>
                <a:pPr>
                  <a:spcBef>
                    <a:spcPts val="0"/>
                  </a:spcBef>
                  <a:spcAft>
                    <a:spcPts val="600"/>
                  </a:spcAft>
                </a:pPr>
                <a:endParaRPr lang="en-GB" sz="1900" b="1" dirty="0"/>
              </a:p>
              <a:p>
                <a:pPr>
                  <a:spcBef>
                    <a:spcPts val="0"/>
                  </a:spcBef>
                  <a:spcAft>
                    <a:spcPts val="600"/>
                  </a:spcAft>
                </a:pPr>
                <a:r>
                  <a:rPr lang="en-GB" sz="1900" b="1" dirty="0"/>
                  <a:t>LINAC for SIDDHARTA Run							up to Jul</a:t>
                </a:r>
              </a:p>
              <a:p>
                <a:pPr>
                  <a:spcBef>
                    <a:spcPts val="0"/>
                  </a:spcBef>
                  <a:spcAft>
                    <a:spcPts val="600"/>
                  </a:spcAft>
                </a:pPr>
                <a:r>
                  <a:rPr lang="en-GB" sz="1900" b="1" dirty="0"/>
                  <a:t>BTF user run on both BTFEH1 and BTFEH2, all of the 3 LINES			up to June end</a:t>
                </a:r>
              </a:p>
              <a:p>
                <a:pPr>
                  <a:spcAft>
                    <a:spcPts val="600"/>
                  </a:spcAft>
                </a:pPr>
                <a:r>
                  <a:rPr lang="en-GB" sz="1900" b="1" dirty="0"/>
                  <a:t>ERAD run 3 (good ended project)						Jul 2022</a:t>
                </a:r>
              </a:p>
              <a:p>
                <a:pPr>
                  <a:spcAft>
                    <a:spcPts val="600"/>
                  </a:spcAft>
                </a:pPr>
                <a:r>
                  <a:rPr lang="en-GB" sz="1900" b="1" dirty="0"/>
                  <a:t>PADME/X17 Trials revamp and preps					Jul 2022</a:t>
                </a:r>
              </a:p>
              <a:p>
                <a:pPr>
                  <a:spcBef>
                    <a:spcPts val="0"/>
                  </a:spcBef>
                  <a:spcAft>
                    <a:spcPts val="600"/>
                  </a:spcAft>
                </a:pPr>
                <a:r>
                  <a:rPr lang="en-GB" sz="1900" b="1" dirty="0"/>
                  <a:t>During summer shutdown</a:t>
                </a:r>
              </a:p>
              <a:p>
                <a:pPr>
                  <a:spcAft>
                    <a:spcPts val="600"/>
                  </a:spcAft>
                </a:pPr>
                <a:r>
                  <a:rPr lang="en-GB" sz="1900" b="1" dirty="0"/>
                  <a:t>	Huge maintenance on LINAC – steering replacement</a:t>
                </a:r>
              </a:p>
              <a:p>
                <a:pPr>
                  <a:spcAft>
                    <a:spcPts val="600"/>
                  </a:spcAft>
                </a:pPr>
                <a:r>
                  <a:rPr lang="en-GB" sz="1900" b="1" dirty="0"/>
                  <a:t>	Shielding on BTF1-straight increased</a:t>
                </a:r>
              </a:p>
              <a:p>
                <a:pPr>
                  <a:spcBef>
                    <a:spcPts val="0"/>
                  </a:spcBef>
                  <a:spcAft>
                    <a:spcPts val="600"/>
                  </a:spcAft>
                </a:pPr>
                <a:r>
                  <a:rPr lang="en-GB" sz="1900" b="1" dirty="0"/>
                  <a:t>Some Difficulties in restart (burned different pieces) but no delays</a:t>
                </a:r>
              </a:p>
              <a:p>
                <a:pPr>
                  <a:spcBef>
                    <a:spcPts val="0"/>
                  </a:spcBef>
                  <a:spcAft>
                    <a:spcPts val="600"/>
                  </a:spcAft>
                </a:pPr>
                <a:r>
                  <a:rPr lang="en-GB" sz="1900" b="1" dirty="0"/>
                  <a:t>BTF1 for X17 run								28 Sep. -&gt; up to now</a:t>
                </a:r>
              </a:p>
            </p:txBody>
          </p:sp>
          <p:cxnSp>
            <p:nvCxnSpPr>
              <p:cNvPr id="11" name="Connettore diritto 10">
                <a:extLst>
                  <a:ext uri="{FF2B5EF4-FFF2-40B4-BE49-F238E27FC236}">
                    <a16:creationId xmlns:a16="http://schemas.microsoft.com/office/drawing/2014/main" id="{769EFAE5-D403-426D-8626-773CD584FCF7}"/>
                  </a:ext>
                </a:extLst>
              </p:cNvPr>
              <p:cNvCxnSpPr/>
              <p:nvPr/>
            </p:nvCxnSpPr>
            <p:spPr>
              <a:xfrm>
                <a:off x="689811" y="2061411"/>
                <a:ext cx="10804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20C2D3D0-E7EE-4FB8-9B9E-549353217B0D}"/>
                  </a:ext>
                </a:extLst>
              </p:cNvPr>
              <p:cNvCxnSpPr/>
              <p:nvPr/>
            </p:nvCxnSpPr>
            <p:spPr>
              <a:xfrm>
                <a:off x="693820" y="2446422"/>
                <a:ext cx="10804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F6B714C7-A30D-44F2-8911-44DC59E70879}"/>
                  </a:ext>
                </a:extLst>
              </p:cNvPr>
              <p:cNvCxnSpPr/>
              <p:nvPr/>
            </p:nvCxnSpPr>
            <p:spPr>
              <a:xfrm>
                <a:off x="689811" y="2831433"/>
                <a:ext cx="10804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60BCC000-6247-41C7-8459-9EEC50DC8689}"/>
                  </a:ext>
                </a:extLst>
              </p:cNvPr>
              <p:cNvCxnSpPr/>
              <p:nvPr/>
            </p:nvCxnSpPr>
            <p:spPr>
              <a:xfrm>
                <a:off x="689811" y="3160296"/>
                <a:ext cx="10804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7CAD36D0-F849-45FB-B934-3549E3678A8C}"/>
                  </a:ext>
                </a:extLst>
              </p:cNvPr>
              <p:cNvCxnSpPr/>
              <p:nvPr/>
            </p:nvCxnSpPr>
            <p:spPr>
              <a:xfrm>
                <a:off x="681185" y="3545306"/>
                <a:ext cx="10804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D41FB2B2-9392-4193-98AC-8DF93F935908}"/>
                  </a:ext>
                </a:extLst>
              </p:cNvPr>
              <p:cNvCxnSpPr/>
              <p:nvPr/>
            </p:nvCxnSpPr>
            <p:spPr>
              <a:xfrm>
                <a:off x="689811" y="3906254"/>
                <a:ext cx="10804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0FB7245A-5AD3-4918-9A3D-3EF084D119B5}"/>
                  </a:ext>
                </a:extLst>
              </p:cNvPr>
              <p:cNvCxnSpPr/>
              <p:nvPr/>
            </p:nvCxnSpPr>
            <p:spPr>
              <a:xfrm>
                <a:off x="689811" y="4275222"/>
                <a:ext cx="10804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CB2C9A91-F8A2-4726-97B7-1BDD2E8AFC64}"/>
                  </a:ext>
                </a:extLst>
              </p:cNvPr>
              <p:cNvCxnSpPr/>
              <p:nvPr/>
            </p:nvCxnSpPr>
            <p:spPr>
              <a:xfrm>
                <a:off x="689811" y="4636169"/>
                <a:ext cx="10804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A81BCFCA-66B9-41ED-B73B-205982FCE8A2}"/>
                  </a:ext>
                </a:extLst>
              </p:cNvPr>
              <p:cNvCxnSpPr/>
              <p:nvPr/>
            </p:nvCxnSpPr>
            <p:spPr>
              <a:xfrm>
                <a:off x="689811" y="4989096"/>
                <a:ext cx="10804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4ABACE2F-ECF3-4CE4-ABB6-C4D49318D476}"/>
                  </a:ext>
                </a:extLst>
              </p:cNvPr>
              <p:cNvCxnSpPr/>
              <p:nvPr/>
            </p:nvCxnSpPr>
            <p:spPr>
              <a:xfrm>
                <a:off x="689811" y="5358064"/>
                <a:ext cx="10804357"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2" name="Connettore diritto 21">
              <a:extLst>
                <a:ext uri="{FF2B5EF4-FFF2-40B4-BE49-F238E27FC236}">
                  <a16:creationId xmlns:a16="http://schemas.microsoft.com/office/drawing/2014/main" id="{2C658AB6-5C14-495A-BD00-66252D1066FE}"/>
                </a:ext>
              </a:extLst>
            </p:cNvPr>
            <p:cNvCxnSpPr/>
            <p:nvPr/>
          </p:nvCxnSpPr>
          <p:spPr>
            <a:xfrm>
              <a:off x="560416" y="5658546"/>
              <a:ext cx="10804357"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 name="Immagine 5">
            <a:extLst>
              <a:ext uri="{FF2B5EF4-FFF2-40B4-BE49-F238E27FC236}">
                <a16:creationId xmlns:a16="http://schemas.microsoft.com/office/drawing/2014/main" id="{3C3EBB0B-D1D5-83C7-03A7-CF1479F8F2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901343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9B50F-161C-BBE4-91A7-1A445EA7FEE8}"/>
              </a:ext>
            </a:extLst>
          </p:cNvPr>
          <p:cNvPicPr>
            <a:picLocks noChangeAspect="1"/>
          </p:cNvPicPr>
          <p:nvPr/>
        </p:nvPicPr>
        <p:blipFill>
          <a:blip r:embed="rId2"/>
          <a:stretch>
            <a:fillRect/>
          </a:stretch>
        </p:blipFill>
        <p:spPr>
          <a:xfrm>
            <a:off x="740288" y="668063"/>
            <a:ext cx="7487695" cy="2067213"/>
          </a:xfrm>
          <a:prstGeom prst="rect">
            <a:avLst/>
          </a:prstGeom>
        </p:spPr>
      </p:pic>
      <p:pic>
        <p:nvPicPr>
          <p:cNvPr id="5" name="Picture 4">
            <a:extLst>
              <a:ext uri="{FF2B5EF4-FFF2-40B4-BE49-F238E27FC236}">
                <a16:creationId xmlns:a16="http://schemas.microsoft.com/office/drawing/2014/main" id="{507BC5A5-3A4C-BCA0-A8B5-1B23EBB818A0}"/>
              </a:ext>
            </a:extLst>
          </p:cNvPr>
          <p:cNvPicPr>
            <a:picLocks noChangeAspect="1"/>
          </p:cNvPicPr>
          <p:nvPr/>
        </p:nvPicPr>
        <p:blipFill>
          <a:blip r:embed="rId3"/>
          <a:stretch>
            <a:fillRect/>
          </a:stretch>
        </p:blipFill>
        <p:spPr>
          <a:xfrm>
            <a:off x="740288" y="3429000"/>
            <a:ext cx="7230484" cy="1714739"/>
          </a:xfrm>
          <a:prstGeom prst="rect">
            <a:avLst/>
          </a:prstGeom>
        </p:spPr>
      </p:pic>
      <p:sp>
        <p:nvSpPr>
          <p:cNvPr id="2" name="Date Placeholder 1">
            <a:extLst>
              <a:ext uri="{FF2B5EF4-FFF2-40B4-BE49-F238E27FC236}">
                <a16:creationId xmlns:a16="http://schemas.microsoft.com/office/drawing/2014/main" id="{C6E09FFE-93D3-B657-C21C-7EBFB1CCDF60}"/>
              </a:ext>
            </a:extLst>
          </p:cNvPr>
          <p:cNvSpPr>
            <a:spLocks noGrp="1"/>
          </p:cNvSpPr>
          <p:nvPr>
            <p:ph type="dt" sz="half" idx="10"/>
          </p:nvPr>
        </p:nvSpPr>
        <p:spPr/>
        <p:txBody>
          <a:bodyPr/>
          <a:lstStyle/>
          <a:p>
            <a:r>
              <a:rPr lang="en-GB"/>
              <a:t>14/11/2022</a:t>
            </a:r>
          </a:p>
        </p:txBody>
      </p:sp>
      <p:sp>
        <p:nvSpPr>
          <p:cNvPr id="4" name="Footer Placeholder 3">
            <a:extLst>
              <a:ext uri="{FF2B5EF4-FFF2-40B4-BE49-F238E27FC236}">
                <a16:creationId xmlns:a16="http://schemas.microsoft.com/office/drawing/2014/main" id="{F18A82D8-F7A9-E261-BC27-2EDF3FF71342}"/>
              </a:ext>
            </a:extLst>
          </p:cNvPr>
          <p:cNvSpPr>
            <a:spLocks noGrp="1"/>
          </p:cNvSpPr>
          <p:nvPr>
            <p:ph type="ftr" sz="quarter" idx="11"/>
          </p:nvPr>
        </p:nvSpPr>
        <p:spPr/>
        <p:txBody>
          <a:bodyPr/>
          <a:lstStyle/>
          <a:p>
            <a:r>
              <a:rPr lang="en-GB"/>
              <a:t>LNF - SC 64</a:t>
            </a:r>
          </a:p>
        </p:txBody>
      </p:sp>
      <p:sp>
        <p:nvSpPr>
          <p:cNvPr id="6" name="Slide Number Placeholder 5">
            <a:extLst>
              <a:ext uri="{FF2B5EF4-FFF2-40B4-BE49-F238E27FC236}">
                <a16:creationId xmlns:a16="http://schemas.microsoft.com/office/drawing/2014/main" id="{EC20750C-9987-9C1C-E882-C65A3D6DA3D3}"/>
              </a:ext>
            </a:extLst>
          </p:cNvPr>
          <p:cNvSpPr>
            <a:spLocks noGrp="1"/>
          </p:cNvSpPr>
          <p:nvPr>
            <p:ph type="sldNum" sz="quarter" idx="12"/>
          </p:nvPr>
        </p:nvSpPr>
        <p:spPr/>
        <p:txBody>
          <a:bodyPr/>
          <a:lstStyle/>
          <a:p>
            <a:fld id="{DEB40CE7-BA5A-4BF4-ABDF-EB80D9C1FA7B}" type="slidenum">
              <a:rPr lang="en-GB" smtClean="0"/>
              <a:t>50</a:t>
            </a:fld>
            <a:endParaRPr lang="en-GB"/>
          </a:p>
        </p:txBody>
      </p:sp>
    </p:spTree>
    <p:extLst>
      <p:ext uri="{BB962C8B-B14F-4D97-AF65-F5344CB8AC3E}">
        <p14:creationId xmlns:p14="http://schemas.microsoft.com/office/powerpoint/2010/main" val="2874059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59230-425D-FF82-F346-EA8F64BFEB16}"/>
              </a:ext>
            </a:extLst>
          </p:cNvPr>
          <p:cNvPicPr>
            <a:picLocks noChangeAspect="1"/>
          </p:cNvPicPr>
          <p:nvPr/>
        </p:nvPicPr>
        <p:blipFill>
          <a:blip r:embed="rId2"/>
          <a:stretch>
            <a:fillRect/>
          </a:stretch>
        </p:blipFill>
        <p:spPr>
          <a:xfrm>
            <a:off x="589483" y="1152515"/>
            <a:ext cx="8316486" cy="4296375"/>
          </a:xfrm>
          <a:prstGeom prst="rect">
            <a:avLst/>
          </a:prstGeom>
        </p:spPr>
      </p:pic>
      <p:sp>
        <p:nvSpPr>
          <p:cNvPr id="4" name="TextBox 3">
            <a:extLst>
              <a:ext uri="{FF2B5EF4-FFF2-40B4-BE49-F238E27FC236}">
                <a16:creationId xmlns:a16="http://schemas.microsoft.com/office/drawing/2014/main" id="{F13836E6-B5E2-3BB8-C454-BC8757EAFFA0}"/>
              </a:ext>
            </a:extLst>
          </p:cNvPr>
          <p:cNvSpPr txBox="1"/>
          <p:nvPr/>
        </p:nvSpPr>
        <p:spPr>
          <a:xfrm>
            <a:off x="9022702" y="1231641"/>
            <a:ext cx="2836506" cy="923330"/>
          </a:xfrm>
          <a:prstGeom prst="rect">
            <a:avLst/>
          </a:prstGeom>
          <a:noFill/>
        </p:spPr>
        <p:txBody>
          <a:bodyPr wrap="square" rtlCol="0">
            <a:spAutoFit/>
          </a:bodyPr>
          <a:lstStyle/>
          <a:p>
            <a:r>
              <a:rPr lang="it-IT" err="1"/>
              <a:t>Minimize</a:t>
            </a:r>
            <a:r>
              <a:rPr lang="it-IT"/>
              <a:t> impact on </a:t>
            </a:r>
            <a:r>
              <a:rPr lang="it-IT" err="1"/>
              <a:t>inline</a:t>
            </a:r>
            <a:r>
              <a:rPr lang="it-IT"/>
              <a:t> check and </a:t>
            </a:r>
            <a:r>
              <a:rPr lang="it-IT" err="1"/>
              <a:t>maintenance</a:t>
            </a:r>
            <a:r>
              <a:rPr lang="it-IT"/>
              <a:t> </a:t>
            </a:r>
            <a:r>
              <a:rPr lang="it-IT" err="1"/>
              <a:t>operations</a:t>
            </a:r>
            <a:endParaRPr lang="en-GB"/>
          </a:p>
        </p:txBody>
      </p:sp>
      <p:sp>
        <p:nvSpPr>
          <p:cNvPr id="5" name="TextBox 4">
            <a:extLst>
              <a:ext uri="{FF2B5EF4-FFF2-40B4-BE49-F238E27FC236}">
                <a16:creationId xmlns:a16="http://schemas.microsoft.com/office/drawing/2014/main" id="{FE992A0F-5AAB-9193-7178-81DA39F61671}"/>
              </a:ext>
            </a:extLst>
          </p:cNvPr>
          <p:cNvSpPr txBox="1"/>
          <p:nvPr/>
        </p:nvSpPr>
        <p:spPr>
          <a:xfrm>
            <a:off x="9022702" y="2182562"/>
            <a:ext cx="2836506" cy="369332"/>
          </a:xfrm>
          <a:prstGeom prst="rect">
            <a:avLst/>
          </a:prstGeom>
          <a:noFill/>
        </p:spPr>
        <p:txBody>
          <a:bodyPr wrap="square" rtlCol="0">
            <a:spAutoFit/>
          </a:bodyPr>
          <a:lstStyle/>
          <a:p>
            <a:r>
              <a:rPr lang="it-IT" err="1"/>
              <a:t>Repetitive</a:t>
            </a:r>
            <a:r>
              <a:rPr lang="it-IT"/>
              <a:t> </a:t>
            </a:r>
            <a:r>
              <a:rPr lang="it-IT" err="1"/>
              <a:t>scheduled</a:t>
            </a:r>
            <a:r>
              <a:rPr lang="it-IT"/>
              <a:t> events </a:t>
            </a:r>
            <a:endParaRPr lang="en-GB"/>
          </a:p>
        </p:txBody>
      </p:sp>
      <p:sp>
        <p:nvSpPr>
          <p:cNvPr id="2" name="Date Placeholder 1">
            <a:extLst>
              <a:ext uri="{FF2B5EF4-FFF2-40B4-BE49-F238E27FC236}">
                <a16:creationId xmlns:a16="http://schemas.microsoft.com/office/drawing/2014/main" id="{4CEF9D1A-26F7-A3BE-C16F-E7D302014638}"/>
              </a:ext>
            </a:extLst>
          </p:cNvPr>
          <p:cNvSpPr>
            <a:spLocks noGrp="1"/>
          </p:cNvSpPr>
          <p:nvPr>
            <p:ph type="dt" sz="half" idx="10"/>
          </p:nvPr>
        </p:nvSpPr>
        <p:spPr/>
        <p:txBody>
          <a:bodyPr/>
          <a:lstStyle/>
          <a:p>
            <a:r>
              <a:rPr lang="en-GB"/>
              <a:t>14/11/2022</a:t>
            </a:r>
          </a:p>
        </p:txBody>
      </p:sp>
      <p:sp>
        <p:nvSpPr>
          <p:cNvPr id="6" name="Footer Placeholder 5">
            <a:extLst>
              <a:ext uri="{FF2B5EF4-FFF2-40B4-BE49-F238E27FC236}">
                <a16:creationId xmlns:a16="http://schemas.microsoft.com/office/drawing/2014/main" id="{EA774192-106B-0A38-885A-59D79F46C129}"/>
              </a:ext>
            </a:extLst>
          </p:cNvPr>
          <p:cNvSpPr>
            <a:spLocks noGrp="1"/>
          </p:cNvSpPr>
          <p:nvPr>
            <p:ph type="ftr" sz="quarter" idx="11"/>
          </p:nvPr>
        </p:nvSpPr>
        <p:spPr/>
        <p:txBody>
          <a:bodyPr/>
          <a:lstStyle/>
          <a:p>
            <a:r>
              <a:rPr lang="en-GB"/>
              <a:t>LNF - SC 64</a:t>
            </a:r>
          </a:p>
        </p:txBody>
      </p:sp>
      <p:sp>
        <p:nvSpPr>
          <p:cNvPr id="7" name="Slide Number Placeholder 6">
            <a:extLst>
              <a:ext uri="{FF2B5EF4-FFF2-40B4-BE49-F238E27FC236}">
                <a16:creationId xmlns:a16="http://schemas.microsoft.com/office/drawing/2014/main" id="{C7EEFD3C-293B-C054-8ACC-A8E7C021902A}"/>
              </a:ext>
            </a:extLst>
          </p:cNvPr>
          <p:cNvSpPr>
            <a:spLocks noGrp="1"/>
          </p:cNvSpPr>
          <p:nvPr>
            <p:ph type="sldNum" sz="quarter" idx="12"/>
          </p:nvPr>
        </p:nvSpPr>
        <p:spPr/>
        <p:txBody>
          <a:bodyPr/>
          <a:lstStyle/>
          <a:p>
            <a:fld id="{DEB40CE7-BA5A-4BF4-ABDF-EB80D9C1FA7B}" type="slidenum">
              <a:rPr lang="en-GB" smtClean="0"/>
              <a:t>51</a:t>
            </a:fld>
            <a:endParaRPr lang="en-GB"/>
          </a:p>
        </p:txBody>
      </p:sp>
    </p:spTree>
    <p:extLst>
      <p:ext uri="{BB962C8B-B14F-4D97-AF65-F5344CB8AC3E}">
        <p14:creationId xmlns:p14="http://schemas.microsoft.com/office/powerpoint/2010/main" val="4074379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po 62">
            <a:extLst>
              <a:ext uri="{FF2B5EF4-FFF2-40B4-BE49-F238E27FC236}">
                <a16:creationId xmlns:a16="http://schemas.microsoft.com/office/drawing/2014/main" id="{9DA796CA-27A5-4367-AE44-B791F866A70B}"/>
              </a:ext>
            </a:extLst>
          </p:cNvPr>
          <p:cNvGrpSpPr/>
          <p:nvPr/>
        </p:nvGrpSpPr>
        <p:grpSpPr>
          <a:xfrm>
            <a:off x="0" y="3099"/>
            <a:ext cx="9486900" cy="947451"/>
            <a:chOff x="0" y="3099"/>
            <a:chExt cx="4517571" cy="947451"/>
          </a:xfrm>
        </p:grpSpPr>
        <p:sp>
          <p:nvSpPr>
            <p:cNvPr id="33" name="Titolo 1">
              <a:extLst>
                <a:ext uri="{FF2B5EF4-FFF2-40B4-BE49-F238E27FC236}">
                  <a16:creationId xmlns:a16="http://schemas.microsoft.com/office/drawing/2014/main" id="{257F17BF-E657-429B-80A2-D1DC13FC698A}"/>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err="1">
                  <a:latin typeface="Stencil" panose="040409050D0802020404" pitchFamily="82" charset="0"/>
                  <a:cs typeface="Ayuthaya" pitchFamily="2" charset="-34"/>
                </a:rPr>
                <a:t>Btf</a:t>
              </a:r>
              <a:r>
                <a:rPr lang="en-GB" sz="3600">
                  <a:latin typeface="Stencil" panose="040409050D0802020404" pitchFamily="82" charset="0"/>
                  <a:cs typeface="Ayuthaya" pitchFamily="2" charset="-34"/>
                </a:rPr>
                <a:t> Vacuum – SAFETY SYSTEM</a:t>
              </a:r>
              <a:endParaRPr lang="en-GB" sz="3200">
                <a:latin typeface="Stencil" panose="040409050D0802020404" pitchFamily="82" charset="0"/>
                <a:cs typeface="Ayuthaya" pitchFamily="2" charset="-34"/>
              </a:endParaRPr>
            </a:p>
          </p:txBody>
        </p:sp>
        <p:pic>
          <p:nvPicPr>
            <p:cNvPr id="34" name="Picture 2" descr="http://www.lnf.infn.it/logo/logo_infn_lnf_2_esteso_white.png">
              <a:extLst>
                <a:ext uri="{FF2B5EF4-FFF2-40B4-BE49-F238E27FC236}">
                  <a16:creationId xmlns:a16="http://schemas.microsoft.com/office/drawing/2014/main" id="{34647C26-EEC4-4E18-889D-F2175161C26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557422" cy="801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A2DC0492-157F-4A16-A281-AAAD7CB1698B}"/>
              </a:ext>
            </a:extLst>
          </p:cNvPr>
          <p:cNvGrpSpPr/>
          <p:nvPr/>
        </p:nvGrpSpPr>
        <p:grpSpPr>
          <a:xfrm>
            <a:off x="373711" y="1905020"/>
            <a:ext cx="11663100" cy="4361522"/>
            <a:chOff x="373711" y="1905020"/>
            <a:chExt cx="11663100" cy="4361522"/>
          </a:xfrm>
        </p:grpSpPr>
        <p:grpSp>
          <p:nvGrpSpPr>
            <p:cNvPr id="7" name="Group 6">
              <a:extLst>
                <a:ext uri="{FF2B5EF4-FFF2-40B4-BE49-F238E27FC236}">
                  <a16:creationId xmlns:a16="http://schemas.microsoft.com/office/drawing/2014/main" id="{C553B47A-C9D7-4AE8-A77C-2A76523E2B40}"/>
                </a:ext>
              </a:extLst>
            </p:cNvPr>
            <p:cNvGrpSpPr/>
            <p:nvPr/>
          </p:nvGrpSpPr>
          <p:grpSpPr>
            <a:xfrm>
              <a:off x="373711" y="1905020"/>
              <a:ext cx="11367821" cy="4361522"/>
              <a:chOff x="560524" y="544262"/>
              <a:chExt cx="11291065" cy="4134894"/>
            </a:xfrm>
          </p:grpSpPr>
          <p:sp>
            <p:nvSpPr>
              <p:cNvPr id="8" name="TextBox 7">
                <a:extLst>
                  <a:ext uri="{FF2B5EF4-FFF2-40B4-BE49-F238E27FC236}">
                    <a16:creationId xmlns:a16="http://schemas.microsoft.com/office/drawing/2014/main" id="{893AF6E6-7D34-4275-ADD8-BF0A04B907FD}"/>
                  </a:ext>
                </a:extLst>
              </p:cNvPr>
              <p:cNvSpPr txBox="1"/>
              <p:nvPr/>
            </p:nvSpPr>
            <p:spPr>
              <a:xfrm>
                <a:off x="5682343" y="2537927"/>
                <a:ext cx="597159" cy="369332"/>
              </a:xfrm>
              <a:prstGeom prst="rect">
                <a:avLst/>
              </a:prstGeom>
              <a:solidFill>
                <a:schemeClr val="bg1"/>
              </a:solidFill>
              <a:ln>
                <a:solidFill>
                  <a:schemeClr val="bg1"/>
                </a:solidFill>
              </a:ln>
            </p:spPr>
            <p:txBody>
              <a:bodyPr wrap="square" rtlCol="0">
                <a:spAutoFit/>
              </a:bodyPr>
              <a:lstStyle/>
              <a:p>
                <a:endParaRPr lang="it-IT"/>
              </a:p>
            </p:txBody>
          </p:sp>
          <p:grpSp>
            <p:nvGrpSpPr>
              <p:cNvPr id="9" name="Group 8">
                <a:extLst>
                  <a:ext uri="{FF2B5EF4-FFF2-40B4-BE49-F238E27FC236}">
                    <a16:creationId xmlns:a16="http://schemas.microsoft.com/office/drawing/2014/main" id="{6C7B376A-2442-4C4C-BF67-7E14F64FDCC4}"/>
                  </a:ext>
                </a:extLst>
              </p:cNvPr>
              <p:cNvGrpSpPr/>
              <p:nvPr/>
            </p:nvGrpSpPr>
            <p:grpSpPr>
              <a:xfrm>
                <a:off x="1698837" y="890997"/>
                <a:ext cx="9487893" cy="3788159"/>
                <a:chOff x="1509115" y="1980005"/>
                <a:chExt cx="9487893" cy="3788159"/>
              </a:xfrm>
            </p:grpSpPr>
            <p:pic>
              <p:nvPicPr>
                <p:cNvPr id="22" name="Picture 21">
                  <a:extLst>
                    <a:ext uri="{FF2B5EF4-FFF2-40B4-BE49-F238E27FC236}">
                      <a16:creationId xmlns:a16="http://schemas.microsoft.com/office/drawing/2014/main" id="{D706B8A1-8768-4ABF-B10C-E36D432B0E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9115" y="2224369"/>
                  <a:ext cx="8564170" cy="3543795"/>
                </a:xfrm>
                <a:prstGeom prst="rect">
                  <a:avLst/>
                </a:prstGeom>
              </p:spPr>
            </p:pic>
            <p:sp>
              <p:nvSpPr>
                <p:cNvPr id="23" name="TextBox 22">
                  <a:extLst>
                    <a:ext uri="{FF2B5EF4-FFF2-40B4-BE49-F238E27FC236}">
                      <a16:creationId xmlns:a16="http://schemas.microsoft.com/office/drawing/2014/main" id="{E0089737-287C-4374-A994-266B7FF3C1F6}"/>
                    </a:ext>
                  </a:extLst>
                </p:cNvPr>
                <p:cNvSpPr txBox="1"/>
                <p:nvPr/>
              </p:nvSpPr>
              <p:spPr>
                <a:xfrm>
                  <a:off x="8197302" y="2895342"/>
                  <a:ext cx="95673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b="1"/>
                    <a:t>BTFEH1</a:t>
                  </a:r>
                </a:p>
              </p:txBody>
            </p:sp>
            <p:sp>
              <p:nvSpPr>
                <p:cNvPr id="24" name="TextBox 23">
                  <a:extLst>
                    <a:ext uri="{FF2B5EF4-FFF2-40B4-BE49-F238E27FC236}">
                      <a16:creationId xmlns:a16="http://schemas.microsoft.com/office/drawing/2014/main" id="{B1BD3628-4064-452B-97B1-6B62E0D689A6}"/>
                    </a:ext>
                  </a:extLst>
                </p:cNvPr>
                <p:cNvSpPr txBox="1"/>
                <p:nvPr/>
              </p:nvSpPr>
              <p:spPr>
                <a:xfrm rot="18810564">
                  <a:off x="7370234" y="3795611"/>
                  <a:ext cx="956733"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it-IT" b="1">
                      <a:solidFill>
                        <a:schemeClr val="tx1"/>
                      </a:solidFill>
                    </a:rPr>
                    <a:t>LINAC</a:t>
                  </a:r>
                </a:p>
                <a:p>
                  <a:pPr algn="ctr"/>
                  <a:r>
                    <a:rPr lang="it-IT" b="1">
                      <a:solidFill>
                        <a:schemeClr val="tx1"/>
                      </a:solidFill>
                    </a:rPr>
                    <a:t>WALL</a:t>
                  </a:r>
                </a:p>
              </p:txBody>
            </p:sp>
            <p:sp>
              <p:nvSpPr>
                <p:cNvPr id="37" name="TextBox 36">
                  <a:extLst>
                    <a:ext uri="{FF2B5EF4-FFF2-40B4-BE49-F238E27FC236}">
                      <a16:creationId xmlns:a16="http://schemas.microsoft.com/office/drawing/2014/main" id="{A438BDF0-3B9B-4986-9323-9270199CC866}"/>
                    </a:ext>
                  </a:extLst>
                </p:cNvPr>
                <p:cNvSpPr txBox="1"/>
                <p:nvPr/>
              </p:nvSpPr>
              <p:spPr>
                <a:xfrm>
                  <a:off x="5722743" y="4052558"/>
                  <a:ext cx="956733" cy="350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b="1" err="1"/>
                    <a:t>Mylar</a:t>
                  </a:r>
                  <a:endParaRPr lang="it-IT" b="1"/>
                </a:p>
              </p:txBody>
            </p:sp>
            <p:sp>
              <p:nvSpPr>
                <p:cNvPr id="35" name="TextBox 34">
                  <a:extLst>
                    <a:ext uri="{FF2B5EF4-FFF2-40B4-BE49-F238E27FC236}">
                      <a16:creationId xmlns:a16="http://schemas.microsoft.com/office/drawing/2014/main" id="{58F791E4-E03F-4CA1-86C5-D42BDFCCEF9F}"/>
                    </a:ext>
                  </a:extLst>
                </p:cNvPr>
                <p:cNvSpPr txBox="1"/>
                <p:nvPr/>
              </p:nvSpPr>
              <p:spPr>
                <a:xfrm>
                  <a:off x="10040275" y="1980005"/>
                  <a:ext cx="956733" cy="350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b="1"/>
                    <a:t>PADME</a:t>
                  </a:r>
                </a:p>
              </p:txBody>
            </p:sp>
          </p:grpSp>
          <p:grpSp>
            <p:nvGrpSpPr>
              <p:cNvPr id="10" name="Group 9">
                <a:extLst>
                  <a:ext uri="{FF2B5EF4-FFF2-40B4-BE49-F238E27FC236}">
                    <a16:creationId xmlns:a16="http://schemas.microsoft.com/office/drawing/2014/main" id="{D3C0A238-4E10-48EF-9127-77EF7613F794}"/>
                  </a:ext>
                </a:extLst>
              </p:cNvPr>
              <p:cNvGrpSpPr/>
              <p:nvPr/>
            </p:nvGrpSpPr>
            <p:grpSpPr>
              <a:xfrm>
                <a:off x="1769265" y="3295551"/>
                <a:ext cx="1295396" cy="983847"/>
                <a:chOff x="1680635" y="4921979"/>
                <a:chExt cx="1295396" cy="983847"/>
              </a:xfrm>
            </p:grpSpPr>
            <p:cxnSp>
              <p:nvCxnSpPr>
                <p:cNvPr id="20" name="Straight Arrow Connector 19">
                  <a:extLst>
                    <a:ext uri="{FF2B5EF4-FFF2-40B4-BE49-F238E27FC236}">
                      <a16:creationId xmlns:a16="http://schemas.microsoft.com/office/drawing/2014/main" id="{FE684450-C37B-4DEA-AB6D-363828D09115}"/>
                    </a:ext>
                  </a:extLst>
                </p:cNvPr>
                <p:cNvCxnSpPr>
                  <a:cxnSpLocks/>
                </p:cNvCxnSpPr>
                <p:nvPr/>
              </p:nvCxnSpPr>
              <p:spPr>
                <a:xfrm>
                  <a:off x="2328333" y="4921979"/>
                  <a:ext cx="0" cy="9838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D071547-3CC9-49ED-9108-8322A7BD9A1A}"/>
                    </a:ext>
                  </a:extLst>
                </p:cNvPr>
                <p:cNvSpPr txBox="1"/>
                <p:nvPr/>
              </p:nvSpPr>
              <p:spPr>
                <a:xfrm>
                  <a:off x="1680635" y="4921979"/>
                  <a:ext cx="1295396" cy="6463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a:t>Fast Valve LINAC</a:t>
                  </a:r>
                </a:p>
              </p:txBody>
            </p:sp>
          </p:grpSp>
          <p:grpSp>
            <p:nvGrpSpPr>
              <p:cNvPr id="11" name="Group 10">
                <a:extLst>
                  <a:ext uri="{FF2B5EF4-FFF2-40B4-BE49-F238E27FC236}">
                    <a16:creationId xmlns:a16="http://schemas.microsoft.com/office/drawing/2014/main" id="{87E5CFE9-ED9B-431D-B4AD-762A812A5683}"/>
                  </a:ext>
                </a:extLst>
              </p:cNvPr>
              <p:cNvGrpSpPr/>
              <p:nvPr/>
            </p:nvGrpSpPr>
            <p:grpSpPr>
              <a:xfrm>
                <a:off x="6934202" y="3186386"/>
                <a:ext cx="4304939" cy="1059146"/>
                <a:chOff x="6934202" y="3186386"/>
                <a:chExt cx="4304939" cy="1059146"/>
              </a:xfrm>
            </p:grpSpPr>
            <p:cxnSp>
              <p:nvCxnSpPr>
                <p:cNvPr id="18" name="Straight Arrow Connector 17">
                  <a:extLst>
                    <a:ext uri="{FF2B5EF4-FFF2-40B4-BE49-F238E27FC236}">
                      <a16:creationId xmlns:a16="http://schemas.microsoft.com/office/drawing/2014/main" id="{69F0C3B8-2F7B-484A-846F-5F4C9E679FA6}"/>
                    </a:ext>
                  </a:extLst>
                </p:cNvPr>
                <p:cNvCxnSpPr>
                  <a:cxnSpLocks/>
                  <a:stCxn id="19" idx="1"/>
                </p:cNvCxnSpPr>
                <p:nvPr/>
              </p:nvCxnSpPr>
              <p:spPr>
                <a:xfrm flipH="1" flipV="1">
                  <a:off x="6934202" y="3599203"/>
                  <a:ext cx="583522" cy="3231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28CDF97-FEC6-4F3E-842A-C1425BDDECE8}"/>
                    </a:ext>
                  </a:extLst>
                </p:cNvPr>
                <p:cNvSpPr txBox="1"/>
                <p:nvPr/>
              </p:nvSpPr>
              <p:spPr>
                <a:xfrm>
                  <a:off x="7517724" y="3599201"/>
                  <a:ext cx="2345937" cy="6463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err="1"/>
                    <a:t>Mylar</a:t>
                  </a:r>
                  <a:r>
                    <a:rPr lang="it-IT"/>
                    <a:t> Vacuum Breaking Window</a:t>
                  </a:r>
                </a:p>
              </p:txBody>
            </p:sp>
            <p:cxnSp>
              <p:nvCxnSpPr>
                <p:cNvPr id="29" name="Straight Arrow Connector 28">
                  <a:extLst>
                    <a:ext uri="{FF2B5EF4-FFF2-40B4-BE49-F238E27FC236}">
                      <a16:creationId xmlns:a16="http://schemas.microsoft.com/office/drawing/2014/main" id="{2B853842-DA80-41A9-9C92-65A735B3F026}"/>
                    </a:ext>
                  </a:extLst>
                </p:cNvPr>
                <p:cNvCxnSpPr>
                  <a:cxnSpLocks/>
                  <a:stCxn id="19" idx="3"/>
                  <a:endCxn id="28" idx="3"/>
                </p:cNvCxnSpPr>
                <p:nvPr/>
              </p:nvCxnSpPr>
              <p:spPr>
                <a:xfrm flipV="1">
                  <a:off x="9863662" y="3186386"/>
                  <a:ext cx="1375479" cy="7359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810E901-7787-4ACD-963A-04322D416710}"/>
                  </a:ext>
                </a:extLst>
              </p:cNvPr>
              <p:cNvGrpSpPr/>
              <p:nvPr/>
            </p:nvGrpSpPr>
            <p:grpSpPr>
              <a:xfrm rot="5400000">
                <a:off x="6011858" y="-1390468"/>
                <a:ext cx="388397" cy="11291065"/>
                <a:chOff x="2109801" y="-5864781"/>
                <a:chExt cx="388397" cy="11291065"/>
              </a:xfrm>
            </p:grpSpPr>
            <p:cxnSp>
              <p:nvCxnSpPr>
                <p:cNvPr id="14" name="Straight Arrow Connector 13">
                  <a:extLst>
                    <a:ext uri="{FF2B5EF4-FFF2-40B4-BE49-F238E27FC236}">
                      <a16:creationId xmlns:a16="http://schemas.microsoft.com/office/drawing/2014/main" id="{4E52E3A6-8809-4DA5-B188-C44C25ECDEF8}"/>
                    </a:ext>
                  </a:extLst>
                </p:cNvPr>
                <p:cNvCxnSpPr/>
                <p:nvPr/>
              </p:nvCxnSpPr>
              <p:spPr>
                <a:xfrm flipV="1">
                  <a:off x="2313532" y="3819500"/>
                  <a:ext cx="0" cy="61244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6C055F7-1D17-4F5A-B43C-E44EA4248C0F}"/>
                    </a:ext>
                  </a:extLst>
                </p:cNvPr>
                <p:cNvSpPr txBox="1"/>
                <p:nvPr/>
              </p:nvSpPr>
              <p:spPr>
                <a:xfrm rot="16200000">
                  <a:off x="1665834" y="4593920"/>
                  <a:ext cx="1295396" cy="36933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a:t>From LINAC</a:t>
                  </a:r>
                </a:p>
              </p:txBody>
            </p:sp>
            <p:cxnSp>
              <p:nvCxnSpPr>
                <p:cNvPr id="16" name="Straight Arrow Connector 15">
                  <a:extLst>
                    <a:ext uri="{FF2B5EF4-FFF2-40B4-BE49-F238E27FC236}">
                      <a16:creationId xmlns:a16="http://schemas.microsoft.com/office/drawing/2014/main" id="{CD93089D-1C7B-446F-8A29-19F400C375E5}"/>
                    </a:ext>
                  </a:extLst>
                </p:cNvPr>
                <p:cNvCxnSpPr/>
                <p:nvPr/>
              </p:nvCxnSpPr>
              <p:spPr>
                <a:xfrm flipV="1">
                  <a:off x="2294467" y="-5864781"/>
                  <a:ext cx="0" cy="61244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37B3E40-EA75-4889-9102-DBADC0815938}"/>
                    </a:ext>
                  </a:extLst>
                </p:cNvPr>
                <p:cNvSpPr txBox="1"/>
                <p:nvPr/>
              </p:nvSpPr>
              <p:spPr>
                <a:xfrm rot="16200000">
                  <a:off x="1646769" y="-5090361"/>
                  <a:ext cx="1295396" cy="36933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a:t>To DR</a:t>
                  </a:r>
                </a:p>
              </p:txBody>
            </p:sp>
          </p:grpSp>
          <p:sp>
            <p:nvSpPr>
              <p:cNvPr id="13" name="TextBox 12">
                <a:extLst>
                  <a:ext uri="{FF2B5EF4-FFF2-40B4-BE49-F238E27FC236}">
                    <a16:creationId xmlns:a16="http://schemas.microsoft.com/office/drawing/2014/main" id="{EF593257-239E-4339-81B5-9DAB92FDBC4B}"/>
                  </a:ext>
                </a:extLst>
              </p:cNvPr>
              <p:cNvSpPr txBox="1"/>
              <p:nvPr/>
            </p:nvSpPr>
            <p:spPr>
              <a:xfrm>
                <a:off x="5644042" y="3291829"/>
                <a:ext cx="1225156" cy="35014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a:t>4E-9 mb</a:t>
                </a:r>
              </a:p>
            </p:txBody>
          </p:sp>
          <p:sp>
            <p:nvSpPr>
              <p:cNvPr id="25" name="TextBox 24">
                <a:extLst>
                  <a:ext uri="{FF2B5EF4-FFF2-40B4-BE49-F238E27FC236}">
                    <a16:creationId xmlns:a16="http://schemas.microsoft.com/office/drawing/2014/main" id="{FBB3069D-6EEC-44D7-A1E4-D2E58A3AAA35}"/>
                  </a:ext>
                </a:extLst>
              </p:cNvPr>
              <p:cNvSpPr txBox="1"/>
              <p:nvPr/>
            </p:nvSpPr>
            <p:spPr>
              <a:xfrm>
                <a:off x="5907400" y="2634963"/>
                <a:ext cx="1225156" cy="35014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a:t>2E-9 mb</a:t>
                </a:r>
              </a:p>
            </p:txBody>
          </p:sp>
          <p:sp>
            <p:nvSpPr>
              <p:cNvPr id="31" name="TextBox 30">
                <a:extLst>
                  <a:ext uri="{FF2B5EF4-FFF2-40B4-BE49-F238E27FC236}">
                    <a16:creationId xmlns:a16="http://schemas.microsoft.com/office/drawing/2014/main" id="{E4FFE58A-DD23-463D-91DE-93109BC83710}"/>
                  </a:ext>
                </a:extLst>
              </p:cNvPr>
              <p:cNvSpPr txBox="1"/>
              <p:nvPr/>
            </p:nvSpPr>
            <p:spPr>
              <a:xfrm>
                <a:off x="8387024" y="1452303"/>
                <a:ext cx="1225156" cy="35014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a:t>4E-8 mb</a:t>
                </a:r>
              </a:p>
            </p:txBody>
          </p:sp>
          <p:sp>
            <p:nvSpPr>
              <p:cNvPr id="36" name="TextBox 35">
                <a:extLst>
                  <a:ext uri="{FF2B5EF4-FFF2-40B4-BE49-F238E27FC236}">
                    <a16:creationId xmlns:a16="http://schemas.microsoft.com/office/drawing/2014/main" id="{53228F37-E916-4211-8F72-7E3A5A9F7656}"/>
                  </a:ext>
                </a:extLst>
              </p:cNvPr>
              <p:cNvSpPr txBox="1"/>
              <p:nvPr/>
            </p:nvSpPr>
            <p:spPr>
              <a:xfrm>
                <a:off x="10229996" y="544262"/>
                <a:ext cx="1225156" cy="35014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a:t>2E-7 mb</a:t>
                </a:r>
              </a:p>
            </p:txBody>
          </p:sp>
        </p:grpSp>
        <p:pic>
          <p:nvPicPr>
            <p:cNvPr id="28" name="Picture 27">
              <a:extLst>
                <a:ext uri="{FF2B5EF4-FFF2-40B4-BE49-F238E27FC236}">
                  <a16:creationId xmlns:a16="http://schemas.microsoft.com/office/drawing/2014/main" id="{8EE52D7B-9FF2-41C2-A911-488223A0F6AC}"/>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rot="5400000">
              <a:off x="10337840" y="2992984"/>
              <a:ext cx="1574163" cy="182377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grpSp>
      <p:sp>
        <p:nvSpPr>
          <p:cNvPr id="30" name="TextBox 29">
            <a:extLst>
              <a:ext uri="{FF2B5EF4-FFF2-40B4-BE49-F238E27FC236}">
                <a16:creationId xmlns:a16="http://schemas.microsoft.com/office/drawing/2014/main" id="{5FA84BDE-180A-4647-83B1-3233028CBE8E}"/>
              </a:ext>
            </a:extLst>
          </p:cNvPr>
          <p:cNvSpPr txBox="1"/>
          <p:nvPr/>
        </p:nvSpPr>
        <p:spPr>
          <a:xfrm>
            <a:off x="495300" y="1132961"/>
            <a:ext cx="11417300" cy="923330"/>
          </a:xfrm>
          <a:prstGeom prst="rect">
            <a:avLst/>
          </a:prstGeom>
          <a:noFill/>
        </p:spPr>
        <p:txBody>
          <a:bodyPr wrap="square" rtlCol="0">
            <a:spAutoFit/>
          </a:bodyPr>
          <a:lstStyle/>
          <a:p>
            <a:r>
              <a:rPr lang="it-IT" err="1"/>
              <a:t>Both</a:t>
            </a:r>
            <a:r>
              <a:rPr lang="it-IT"/>
              <a:t> </a:t>
            </a:r>
            <a:r>
              <a:rPr lang="it-IT" err="1"/>
              <a:t>checked</a:t>
            </a:r>
            <a:r>
              <a:rPr lang="it-IT"/>
              <a:t> </a:t>
            </a:r>
            <a:r>
              <a:rPr lang="it-IT" err="1"/>
              <a:t>at</a:t>
            </a:r>
            <a:r>
              <a:rPr lang="it-IT"/>
              <a:t> the end of Tech-RUN2 and </a:t>
            </a:r>
            <a:r>
              <a:rPr lang="it-IT" err="1"/>
              <a:t>at</a:t>
            </a:r>
            <a:r>
              <a:rPr lang="it-IT"/>
              <a:t> the RUN2 start </a:t>
            </a:r>
          </a:p>
          <a:p>
            <a:pPr marL="285750" indent="-285750">
              <a:buFont typeface="Arial" panose="020B0604020202020204" pitchFamily="34" charset="0"/>
              <a:buChar char="•"/>
            </a:pPr>
            <a:r>
              <a:rPr lang="it-IT" err="1"/>
              <a:t>Fully</a:t>
            </a:r>
            <a:r>
              <a:rPr lang="it-IT"/>
              <a:t> operative Fast Valve safety system – </a:t>
            </a:r>
            <a:r>
              <a:rPr lang="it-IT" err="1"/>
              <a:t>at</a:t>
            </a:r>
            <a:r>
              <a:rPr lang="it-IT"/>
              <a:t> the vacuum </a:t>
            </a:r>
            <a:r>
              <a:rPr lang="it-IT" err="1"/>
              <a:t>vents</a:t>
            </a:r>
            <a:endParaRPr lang="it-IT"/>
          </a:p>
          <a:p>
            <a:pPr marL="285750" indent="-285750">
              <a:buFont typeface="Arial" panose="020B0604020202020204" pitchFamily="34" charset="0"/>
              <a:buChar char="•"/>
            </a:pPr>
            <a:r>
              <a:rPr lang="it-IT" err="1"/>
              <a:t>Fully</a:t>
            </a:r>
            <a:r>
              <a:rPr lang="it-IT"/>
              <a:t> operative </a:t>
            </a:r>
            <a:r>
              <a:rPr lang="it-IT" err="1"/>
              <a:t>Mylar</a:t>
            </a:r>
            <a:r>
              <a:rPr lang="it-IT"/>
              <a:t> window – </a:t>
            </a:r>
            <a:r>
              <a:rPr lang="it-IT" err="1"/>
              <a:t>checked</a:t>
            </a:r>
            <a:r>
              <a:rPr lang="it-IT"/>
              <a:t> </a:t>
            </a:r>
            <a:r>
              <a:rPr lang="it-IT" err="1"/>
              <a:t>at</a:t>
            </a:r>
            <a:r>
              <a:rPr lang="it-IT"/>
              <a:t> </a:t>
            </a:r>
            <a:r>
              <a:rPr lang="it-IT" err="1"/>
              <a:t>differential</a:t>
            </a:r>
            <a:r>
              <a:rPr lang="it-IT"/>
              <a:t> </a:t>
            </a:r>
            <a:r>
              <a:rPr lang="it-IT" err="1"/>
              <a:t>at</a:t>
            </a:r>
            <a:r>
              <a:rPr lang="it-IT"/>
              <a:t> ~1E-5mbar, no leak </a:t>
            </a:r>
            <a:r>
              <a:rPr lang="it-IT" err="1"/>
              <a:t>detected</a:t>
            </a:r>
            <a:r>
              <a:rPr lang="it-IT"/>
              <a:t> by </a:t>
            </a:r>
            <a:r>
              <a:rPr lang="it-IT" err="1"/>
              <a:t>pumps</a:t>
            </a:r>
            <a:endParaRPr lang="it-IT"/>
          </a:p>
        </p:txBody>
      </p:sp>
      <p:sp>
        <p:nvSpPr>
          <p:cNvPr id="2" name="Date Placeholder 1">
            <a:extLst>
              <a:ext uri="{FF2B5EF4-FFF2-40B4-BE49-F238E27FC236}">
                <a16:creationId xmlns:a16="http://schemas.microsoft.com/office/drawing/2014/main" id="{9AEDCDC7-E388-47E2-B06B-3A874A0758C3}"/>
              </a:ext>
            </a:extLst>
          </p:cNvPr>
          <p:cNvSpPr>
            <a:spLocks noGrp="1"/>
          </p:cNvSpPr>
          <p:nvPr>
            <p:ph type="dt" sz="half" idx="10"/>
          </p:nvPr>
        </p:nvSpPr>
        <p:spPr/>
        <p:txBody>
          <a:bodyPr/>
          <a:lstStyle/>
          <a:p>
            <a:r>
              <a:rPr lang="en-GB"/>
              <a:t>14/11/2022</a:t>
            </a:r>
            <a:endParaRPr lang="it-IT"/>
          </a:p>
        </p:txBody>
      </p:sp>
      <p:sp>
        <p:nvSpPr>
          <p:cNvPr id="6" name="Footer Placeholder 5">
            <a:extLst>
              <a:ext uri="{FF2B5EF4-FFF2-40B4-BE49-F238E27FC236}">
                <a16:creationId xmlns:a16="http://schemas.microsoft.com/office/drawing/2014/main" id="{6DF32F2F-516F-44C7-848F-414FF468EE19}"/>
              </a:ext>
            </a:extLst>
          </p:cNvPr>
          <p:cNvSpPr>
            <a:spLocks noGrp="1"/>
          </p:cNvSpPr>
          <p:nvPr>
            <p:ph type="ftr" sz="quarter" idx="11"/>
          </p:nvPr>
        </p:nvSpPr>
        <p:spPr/>
        <p:txBody>
          <a:bodyPr/>
          <a:lstStyle/>
          <a:p>
            <a:r>
              <a:rPr lang="it-IT"/>
              <a:t>LNF - SC 64</a:t>
            </a:r>
          </a:p>
        </p:txBody>
      </p:sp>
      <p:sp>
        <p:nvSpPr>
          <p:cNvPr id="27" name="Slide Number Placeholder 26">
            <a:extLst>
              <a:ext uri="{FF2B5EF4-FFF2-40B4-BE49-F238E27FC236}">
                <a16:creationId xmlns:a16="http://schemas.microsoft.com/office/drawing/2014/main" id="{82C2CBDB-D28E-4356-9366-A52FFB32DF28}"/>
              </a:ext>
            </a:extLst>
          </p:cNvPr>
          <p:cNvSpPr>
            <a:spLocks noGrp="1"/>
          </p:cNvSpPr>
          <p:nvPr>
            <p:ph type="sldNum" sz="quarter" idx="12"/>
          </p:nvPr>
        </p:nvSpPr>
        <p:spPr/>
        <p:txBody>
          <a:bodyPr/>
          <a:lstStyle/>
          <a:p>
            <a:fld id="{85EC5F52-9245-4CCB-802A-E7145A560204}" type="slidenum">
              <a:rPr lang="it-IT" smtClean="0"/>
              <a:t>52</a:t>
            </a:fld>
            <a:endParaRPr lang="it-IT"/>
          </a:p>
        </p:txBody>
      </p:sp>
    </p:spTree>
    <p:extLst>
      <p:ext uri="{BB962C8B-B14F-4D97-AF65-F5344CB8AC3E}">
        <p14:creationId xmlns:p14="http://schemas.microsoft.com/office/powerpoint/2010/main" val="6078071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BC6CFE92-3CCF-59F5-F707-B9C4C720F2C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84333" y="1100264"/>
            <a:ext cx="5140168" cy="2328736"/>
          </a:xfrm>
          <a:prstGeom prst="rect">
            <a:avLst/>
          </a:prstGeom>
        </p:spPr>
      </p:pic>
      <p:grpSp>
        <p:nvGrpSpPr>
          <p:cNvPr id="5" name="Group 4">
            <a:extLst>
              <a:ext uri="{FF2B5EF4-FFF2-40B4-BE49-F238E27FC236}">
                <a16:creationId xmlns:a16="http://schemas.microsoft.com/office/drawing/2014/main" id="{586BA8D1-A34D-05E6-01B8-6A44CD699AE3}"/>
              </a:ext>
            </a:extLst>
          </p:cNvPr>
          <p:cNvGrpSpPr/>
          <p:nvPr/>
        </p:nvGrpSpPr>
        <p:grpSpPr>
          <a:xfrm>
            <a:off x="384333" y="3429000"/>
            <a:ext cx="5140168" cy="2095500"/>
            <a:chOff x="5858033" y="3921982"/>
            <a:chExt cx="6463798" cy="2507450"/>
          </a:xfrm>
        </p:grpSpPr>
        <p:pic>
          <p:nvPicPr>
            <p:cNvPr id="3" name="Picture 2">
              <a:extLst>
                <a:ext uri="{FF2B5EF4-FFF2-40B4-BE49-F238E27FC236}">
                  <a16:creationId xmlns:a16="http://schemas.microsoft.com/office/drawing/2014/main" id="{B1F2FCA0-B41A-A558-9742-51BD72F251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55538" y="3921982"/>
              <a:ext cx="3766293" cy="250745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FDBE0975-0DC9-174D-201B-D7605B3C29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58033" y="3921982"/>
              <a:ext cx="2697506" cy="2507450"/>
            </a:xfrm>
            <a:prstGeom prst="rect">
              <a:avLst/>
            </a:prstGeom>
          </p:spPr>
        </p:pic>
      </p:grpSp>
      <p:pic>
        <p:nvPicPr>
          <p:cNvPr id="7" name="Picture 6">
            <a:extLst>
              <a:ext uri="{FF2B5EF4-FFF2-40B4-BE49-F238E27FC236}">
                <a16:creationId xmlns:a16="http://schemas.microsoft.com/office/drawing/2014/main" id="{3D0543EA-F626-C24B-44C9-661782AB90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667501" y="1100264"/>
            <a:ext cx="4825105" cy="1752845"/>
          </a:xfrm>
          <a:prstGeom prst="rect">
            <a:avLst/>
          </a:prstGeom>
        </p:spPr>
      </p:pic>
      <p:pic>
        <p:nvPicPr>
          <p:cNvPr id="9" name="Picture 8">
            <a:extLst>
              <a:ext uri="{FF2B5EF4-FFF2-40B4-BE49-F238E27FC236}">
                <a16:creationId xmlns:a16="http://schemas.microsoft.com/office/drawing/2014/main" id="{F0F8BF93-FABB-1A09-BE28-1B50ACB1C9C4}"/>
              </a:ext>
            </a:extLst>
          </p:cNvPr>
          <p:cNvPicPr>
            <a:picLocks noChangeAspect="1"/>
          </p:cNvPicPr>
          <p:nvPr/>
        </p:nvPicPr>
        <p:blipFill>
          <a:blip r:embed="rId6"/>
          <a:stretch>
            <a:fillRect/>
          </a:stretch>
        </p:blipFill>
        <p:spPr>
          <a:xfrm>
            <a:off x="6240029" y="3322764"/>
            <a:ext cx="2840024" cy="2201736"/>
          </a:xfrm>
          <a:prstGeom prst="rect">
            <a:avLst/>
          </a:prstGeom>
        </p:spPr>
      </p:pic>
      <p:grpSp>
        <p:nvGrpSpPr>
          <p:cNvPr id="10" name="Gruppo 62">
            <a:extLst>
              <a:ext uri="{FF2B5EF4-FFF2-40B4-BE49-F238E27FC236}">
                <a16:creationId xmlns:a16="http://schemas.microsoft.com/office/drawing/2014/main" id="{C0426C2C-22E8-4AE2-AC11-B0A09A508B79}"/>
              </a:ext>
            </a:extLst>
          </p:cNvPr>
          <p:cNvGrpSpPr/>
          <p:nvPr/>
        </p:nvGrpSpPr>
        <p:grpSpPr>
          <a:xfrm>
            <a:off x="2" y="3099"/>
            <a:ext cx="6438897" cy="947451"/>
            <a:chOff x="1" y="3099"/>
            <a:chExt cx="3595059" cy="947451"/>
          </a:xfrm>
        </p:grpSpPr>
        <p:sp>
          <p:nvSpPr>
            <p:cNvPr id="11" name="Titolo 1">
              <a:extLst>
                <a:ext uri="{FF2B5EF4-FFF2-40B4-BE49-F238E27FC236}">
                  <a16:creationId xmlns:a16="http://schemas.microsoft.com/office/drawing/2014/main" id="{1F82327F-DEA3-9730-CEDC-6AC6506FBF66}"/>
                </a:ext>
              </a:extLst>
            </p:cNvPr>
            <p:cNvSpPr txBox="1">
              <a:spLocks/>
            </p:cNvSpPr>
            <p:nvPr/>
          </p:nvSpPr>
          <p:spPr>
            <a:xfrm>
              <a:off x="1" y="3099"/>
              <a:ext cx="3595059"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err="1">
                  <a:latin typeface="Stencil" panose="040409050D0802020404" pitchFamily="82" charset="0"/>
                  <a:cs typeface="Ayuthaya" pitchFamily="2" charset="-34"/>
                </a:rPr>
                <a:t>Btf</a:t>
              </a:r>
              <a:r>
                <a:rPr lang="en-GB" sz="3600">
                  <a:latin typeface="Stencil" panose="040409050D0802020404" pitchFamily="82" charset="0"/>
                  <a:cs typeface="Ayuthaya" pitchFamily="2" charset="-34"/>
                </a:rPr>
                <a:t> BEAM on X17 </a:t>
              </a:r>
              <a:r>
                <a:rPr lang="en-GB" sz="3600" err="1">
                  <a:latin typeface="Stencil" panose="040409050D0802020404" pitchFamily="82" charset="0"/>
                  <a:cs typeface="Ayuthaya" pitchFamily="2" charset="-34"/>
                </a:rPr>
                <a:t>diag</a:t>
              </a:r>
              <a:endParaRPr lang="en-GB" sz="3200">
                <a:latin typeface="Stencil" panose="040409050D0802020404" pitchFamily="82" charset="0"/>
                <a:cs typeface="Ayuthaya" pitchFamily="2" charset="-34"/>
              </a:endParaRPr>
            </a:p>
          </p:txBody>
        </p:sp>
        <p:pic>
          <p:nvPicPr>
            <p:cNvPr id="12" name="Picture 2" descr="http://www.lnf.infn.it/logo/logo_infn_lnf_2_esteso_white.png">
              <a:extLst>
                <a:ext uri="{FF2B5EF4-FFF2-40B4-BE49-F238E27FC236}">
                  <a16:creationId xmlns:a16="http://schemas.microsoft.com/office/drawing/2014/main" id="{1BBFF8C7-6848-D029-66F3-CA107E5D43E2}"/>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7248" y="83514"/>
              <a:ext cx="635168"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CD76EC37-1E27-BC18-0083-C105981A436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11253"/>
          <a:stretch/>
        </p:blipFill>
        <p:spPr>
          <a:xfrm>
            <a:off x="9191206" y="3767328"/>
            <a:ext cx="3000794" cy="896150"/>
          </a:xfrm>
          <a:prstGeom prst="rect">
            <a:avLst/>
          </a:prstGeom>
        </p:spPr>
      </p:pic>
      <p:sp>
        <p:nvSpPr>
          <p:cNvPr id="6" name="Date Placeholder 5">
            <a:extLst>
              <a:ext uri="{FF2B5EF4-FFF2-40B4-BE49-F238E27FC236}">
                <a16:creationId xmlns:a16="http://schemas.microsoft.com/office/drawing/2014/main" id="{21D2A8E2-668C-AB10-B3F6-FD8B1434D2C5}"/>
              </a:ext>
            </a:extLst>
          </p:cNvPr>
          <p:cNvSpPr>
            <a:spLocks noGrp="1"/>
          </p:cNvSpPr>
          <p:nvPr>
            <p:ph type="dt" sz="half" idx="10"/>
          </p:nvPr>
        </p:nvSpPr>
        <p:spPr/>
        <p:txBody>
          <a:bodyPr/>
          <a:lstStyle/>
          <a:p>
            <a:r>
              <a:rPr lang="en-GB"/>
              <a:t>14/11/2022</a:t>
            </a:r>
          </a:p>
        </p:txBody>
      </p:sp>
      <p:sp>
        <p:nvSpPr>
          <p:cNvPr id="8" name="Footer Placeholder 7">
            <a:extLst>
              <a:ext uri="{FF2B5EF4-FFF2-40B4-BE49-F238E27FC236}">
                <a16:creationId xmlns:a16="http://schemas.microsoft.com/office/drawing/2014/main" id="{F40A23F2-FD3C-C418-77AC-D6C4888A320E}"/>
              </a:ext>
            </a:extLst>
          </p:cNvPr>
          <p:cNvSpPr>
            <a:spLocks noGrp="1"/>
          </p:cNvSpPr>
          <p:nvPr>
            <p:ph type="ftr" sz="quarter" idx="11"/>
          </p:nvPr>
        </p:nvSpPr>
        <p:spPr/>
        <p:txBody>
          <a:bodyPr/>
          <a:lstStyle/>
          <a:p>
            <a:r>
              <a:rPr lang="en-GB"/>
              <a:t>LNF - SC 64</a:t>
            </a:r>
          </a:p>
        </p:txBody>
      </p:sp>
      <p:sp>
        <p:nvSpPr>
          <p:cNvPr id="13" name="Slide Number Placeholder 12">
            <a:extLst>
              <a:ext uri="{FF2B5EF4-FFF2-40B4-BE49-F238E27FC236}">
                <a16:creationId xmlns:a16="http://schemas.microsoft.com/office/drawing/2014/main" id="{EFB273CB-C898-79AB-60F4-F2F44E44BCDA}"/>
              </a:ext>
            </a:extLst>
          </p:cNvPr>
          <p:cNvSpPr>
            <a:spLocks noGrp="1"/>
          </p:cNvSpPr>
          <p:nvPr>
            <p:ph type="sldNum" sz="quarter" idx="12"/>
          </p:nvPr>
        </p:nvSpPr>
        <p:spPr/>
        <p:txBody>
          <a:bodyPr/>
          <a:lstStyle/>
          <a:p>
            <a:fld id="{DEB40CE7-BA5A-4BF4-ABDF-EB80D9C1FA7B}" type="slidenum">
              <a:rPr lang="en-GB" smtClean="0"/>
              <a:t>53</a:t>
            </a:fld>
            <a:endParaRPr lang="en-GB"/>
          </a:p>
        </p:txBody>
      </p:sp>
    </p:spTree>
    <p:extLst>
      <p:ext uri="{BB962C8B-B14F-4D97-AF65-F5344CB8AC3E}">
        <p14:creationId xmlns:p14="http://schemas.microsoft.com/office/powerpoint/2010/main" val="1284347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8ACE0D4-F56D-56DA-7CD2-E5AF1CECED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2085" y="1755297"/>
            <a:ext cx="3495675" cy="3000375"/>
          </a:xfrm>
          <a:prstGeom prst="rect">
            <a:avLst/>
          </a:prstGeom>
        </p:spPr>
      </p:pic>
      <p:grpSp>
        <p:nvGrpSpPr>
          <p:cNvPr id="4" name="Gruppo 62">
            <a:extLst>
              <a:ext uri="{FF2B5EF4-FFF2-40B4-BE49-F238E27FC236}">
                <a16:creationId xmlns:a16="http://schemas.microsoft.com/office/drawing/2014/main" id="{EA6B7F78-8595-5854-6ED3-6DA4F226BEB5}"/>
              </a:ext>
            </a:extLst>
          </p:cNvPr>
          <p:cNvGrpSpPr/>
          <p:nvPr/>
        </p:nvGrpSpPr>
        <p:grpSpPr>
          <a:xfrm>
            <a:off x="2" y="0"/>
            <a:ext cx="6095998" cy="947451"/>
            <a:chOff x="-1" y="3099"/>
            <a:chExt cx="3386219" cy="947451"/>
          </a:xfrm>
        </p:grpSpPr>
        <p:sp>
          <p:nvSpPr>
            <p:cNvPr id="5" name="Titolo 1">
              <a:extLst>
                <a:ext uri="{FF2B5EF4-FFF2-40B4-BE49-F238E27FC236}">
                  <a16:creationId xmlns:a16="http://schemas.microsoft.com/office/drawing/2014/main" id="{F2614366-000E-8504-38ED-8DDE234B623D}"/>
                </a:ext>
              </a:extLst>
            </p:cNvPr>
            <p:cNvSpPr txBox="1">
              <a:spLocks/>
            </p:cNvSpPr>
            <p:nvPr/>
          </p:nvSpPr>
          <p:spPr>
            <a:xfrm>
              <a:off x="-1" y="3099"/>
              <a:ext cx="3386219"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a:latin typeface="Stencil" panose="040409050D0802020404" pitchFamily="82" charset="0"/>
                  <a:cs typeface="Ayuthaya" pitchFamily="2" charset="-34"/>
                </a:rPr>
                <a:t>Beam Performances</a:t>
              </a:r>
            </a:p>
          </p:txBody>
        </p:sp>
        <p:pic>
          <p:nvPicPr>
            <p:cNvPr id="6" name="Picture 2" descr="http://www.lnf.infn.it/logo/logo_infn_lnf_2_esteso_white.png">
              <a:extLst>
                <a:ext uri="{FF2B5EF4-FFF2-40B4-BE49-F238E27FC236}">
                  <a16:creationId xmlns:a16="http://schemas.microsoft.com/office/drawing/2014/main" id="{8E9429A1-73A3-5D6B-57BB-D7153B5CCAE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9" y="83514"/>
              <a:ext cx="664651"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Chart, scatter chart&#10;&#10;Description automatically generated">
            <a:extLst>
              <a:ext uri="{FF2B5EF4-FFF2-40B4-BE49-F238E27FC236}">
                <a16:creationId xmlns:a16="http://schemas.microsoft.com/office/drawing/2014/main" id="{602F67D1-5025-D08C-FFC4-DA023F6156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64259" y="1785593"/>
            <a:ext cx="3495675" cy="3000375"/>
          </a:xfrm>
          <a:prstGeom prst="rect">
            <a:avLst/>
          </a:prstGeom>
        </p:spPr>
      </p:pic>
      <p:cxnSp>
        <p:nvCxnSpPr>
          <p:cNvPr id="10" name="Straight Connector 9">
            <a:extLst>
              <a:ext uri="{FF2B5EF4-FFF2-40B4-BE49-F238E27FC236}">
                <a16:creationId xmlns:a16="http://schemas.microsoft.com/office/drawing/2014/main" id="{8C842D03-AA5F-263C-B52E-3517AA4ABE06}"/>
              </a:ext>
            </a:extLst>
          </p:cNvPr>
          <p:cNvCxnSpPr/>
          <p:nvPr/>
        </p:nvCxnSpPr>
        <p:spPr>
          <a:xfrm>
            <a:off x="1630496" y="3429000"/>
            <a:ext cx="192795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724E67B0-7AA2-51CB-ACC8-FBBC563C9095}"/>
              </a:ext>
            </a:extLst>
          </p:cNvPr>
          <p:cNvSpPr>
            <a:spLocks noGrp="1"/>
          </p:cNvSpPr>
          <p:nvPr>
            <p:ph type="dt" sz="half" idx="10"/>
          </p:nvPr>
        </p:nvSpPr>
        <p:spPr/>
        <p:txBody>
          <a:bodyPr/>
          <a:lstStyle/>
          <a:p>
            <a:r>
              <a:rPr lang="en-GB"/>
              <a:t>14/11/2022</a:t>
            </a:r>
          </a:p>
        </p:txBody>
      </p:sp>
      <p:sp>
        <p:nvSpPr>
          <p:cNvPr id="7" name="Footer Placeholder 6">
            <a:extLst>
              <a:ext uri="{FF2B5EF4-FFF2-40B4-BE49-F238E27FC236}">
                <a16:creationId xmlns:a16="http://schemas.microsoft.com/office/drawing/2014/main" id="{7C18DAD0-BBB6-0DF1-CA35-475D57189F45}"/>
              </a:ext>
            </a:extLst>
          </p:cNvPr>
          <p:cNvSpPr>
            <a:spLocks noGrp="1"/>
          </p:cNvSpPr>
          <p:nvPr>
            <p:ph type="ftr" sz="quarter" idx="11"/>
          </p:nvPr>
        </p:nvSpPr>
        <p:spPr/>
        <p:txBody>
          <a:bodyPr/>
          <a:lstStyle/>
          <a:p>
            <a:r>
              <a:rPr lang="en-GB"/>
              <a:t>LNF - SC 64</a:t>
            </a:r>
          </a:p>
        </p:txBody>
      </p:sp>
      <p:sp>
        <p:nvSpPr>
          <p:cNvPr id="9" name="Slide Number Placeholder 8">
            <a:extLst>
              <a:ext uri="{FF2B5EF4-FFF2-40B4-BE49-F238E27FC236}">
                <a16:creationId xmlns:a16="http://schemas.microsoft.com/office/drawing/2014/main" id="{C2AE63A9-27F2-6A19-5B68-F3D3FF0835C2}"/>
              </a:ext>
            </a:extLst>
          </p:cNvPr>
          <p:cNvSpPr>
            <a:spLocks noGrp="1"/>
          </p:cNvSpPr>
          <p:nvPr>
            <p:ph type="sldNum" sz="quarter" idx="12"/>
          </p:nvPr>
        </p:nvSpPr>
        <p:spPr/>
        <p:txBody>
          <a:bodyPr/>
          <a:lstStyle/>
          <a:p>
            <a:fld id="{DEB40CE7-BA5A-4BF4-ABDF-EB80D9C1FA7B}" type="slidenum">
              <a:rPr lang="en-GB" smtClean="0"/>
              <a:t>54</a:t>
            </a:fld>
            <a:endParaRPr lang="en-GB"/>
          </a:p>
        </p:txBody>
      </p:sp>
    </p:spTree>
    <p:extLst>
      <p:ext uri="{BB962C8B-B14F-4D97-AF65-F5344CB8AC3E}">
        <p14:creationId xmlns:p14="http://schemas.microsoft.com/office/powerpoint/2010/main" val="1290043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4077F2D-1A30-E7E1-EACD-AE984DAD257B}"/>
              </a:ext>
            </a:extLst>
          </p:cNvPr>
          <p:cNvSpPr txBox="1"/>
          <p:nvPr/>
        </p:nvSpPr>
        <p:spPr>
          <a:xfrm>
            <a:off x="525457" y="2312923"/>
            <a:ext cx="4727122" cy="830997"/>
          </a:xfrm>
          <a:prstGeom prst="rect">
            <a:avLst/>
          </a:prstGeom>
          <a:noFill/>
        </p:spPr>
        <p:txBody>
          <a:bodyPr wrap="square" rtlCol="0">
            <a:spAutoFit/>
          </a:bodyPr>
          <a:lstStyle/>
          <a:p>
            <a:r>
              <a:rPr lang="it-IT" sz="1200" b="1"/>
              <a:t>Setup B (</a:t>
            </a:r>
            <a:r>
              <a:rPr lang="it-IT" sz="1200" b="1" err="1"/>
              <a:t>tune</a:t>
            </a:r>
            <a:r>
              <a:rPr lang="it-IT" sz="1200" b="1"/>
              <a:t> DH)</a:t>
            </a:r>
            <a:endParaRPr lang="it-IT" sz="1200"/>
          </a:p>
          <a:p>
            <a:r>
              <a:rPr lang="it-IT" sz="1200"/>
              <a:t>DHSTB001: 176.225 A  (276.8MeV) (5070.4g)</a:t>
            </a:r>
          </a:p>
          <a:p>
            <a:r>
              <a:rPr lang="it-IT" sz="1200"/>
              <a:t>DHSTB002: 186.240 A  (274.3MeV)</a:t>
            </a:r>
          </a:p>
          <a:p>
            <a:r>
              <a:rPr lang="it-IT" sz="1200"/>
              <a:t>DHRTB101: 165.300 A</a:t>
            </a:r>
          </a:p>
        </p:txBody>
      </p:sp>
      <p:sp>
        <p:nvSpPr>
          <p:cNvPr id="6" name="CasellaDiTesto 5">
            <a:extLst>
              <a:ext uri="{FF2B5EF4-FFF2-40B4-BE49-F238E27FC236}">
                <a16:creationId xmlns:a16="http://schemas.microsoft.com/office/drawing/2014/main" id="{EA0BCCFD-472E-808E-30B1-4686232FAD1C}"/>
              </a:ext>
            </a:extLst>
          </p:cNvPr>
          <p:cNvSpPr txBox="1"/>
          <p:nvPr/>
        </p:nvSpPr>
        <p:spPr>
          <a:xfrm>
            <a:off x="497923" y="1112594"/>
            <a:ext cx="5204049" cy="1200329"/>
          </a:xfrm>
          <a:prstGeom prst="rect">
            <a:avLst/>
          </a:prstGeom>
          <a:noFill/>
        </p:spPr>
        <p:txBody>
          <a:bodyPr wrap="square">
            <a:spAutoFit/>
          </a:bodyPr>
          <a:lstStyle/>
          <a:p>
            <a:r>
              <a:rPr lang="it-IT" sz="1200" b="1"/>
              <a:t>Setup A </a:t>
            </a:r>
          </a:p>
          <a:p>
            <a:r>
              <a:rPr lang="it-IT" sz="1200" b="1"/>
              <a:t>Line PLC fault, </a:t>
            </a:r>
            <a:r>
              <a:rPr lang="it-IT" sz="1200" b="1" err="1"/>
              <a:t>Magnet</a:t>
            </a:r>
            <a:r>
              <a:rPr lang="it-IT" sz="1200" b="1"/>
              <a:t> switch off</a:t>
            </a:r>
          </a:p>
          <a:p>
            <a:r>
              <a:rPr lang="it-IT" sz="1200" b="1" err="1"/>
              <a:t>Magnets</a:t>
            </a:r>
            <a:r>
              <a:rPr lang="it-IT" sz="1200" b="1"/>
              <a:t> </a:t>
            </a:r>
            <a:r>
              <a:rPr lang="it-IT" sz="1200" b="1" err="1"/>
              <a:t>involved</a:t>
            </a:r>
            <a:r>
              <a:rPr lang="it-IT" sz="1200" b="1"/>
              <a:t>: QUATMXXX, QUATB10X, QUATB001, QUATB002, DHSTB001</a:t>
            </a:r>
          </a:p>
          <a:p>
            <a:r>
              <a:rPr lang="pt-BR" sz="1200"/>
              <a:t>DHSTB001: 175.925 A (276.3MeV) (</a:t>
            </a:r>
            <a:r>
              <a:rPr lang="it-IT" sz="1200">
                <a:highlight>
                  <a:srgbClr val="FFFF00"/>
                </a:highlight>
              </a:rPr>
              <a:t>5061,20</a:t>
            </a:r>
            <a:r>
              <a:rPr lang="pt-BR" sz="1200">
                <a:highlight>
                  <a:srgbClr val="FFFF00"/>
                </a:highlight>
              </a:rPr>
              <a:t>g)</a:t>
            </a:r>
            <a:endParaRPr lang="pt-BR" sz="1200"/>
          </a:p>
          <a:p>
            <a:r>
              <a:rPr lang="pt-BR" sz="1200"/>
              <a:t>DHSTB002: 186.240 A (275.3MeV)</a:t>
            </a:r>
          </a:p>
          <a:p>
            <a:r>
              <a:rPr lang="pt-BR" sz="1200"/>
              <a:t>DHRTB101: 165.3 A</a:t>
            </a:r>
            <a:endParaRPr lang="en-GB" sz="1200"/>
          </a:p>
        </p:txBody>
      </p:sp>
      <p:sp>
        <p:nvSpPr>
          <p:cNvPr id="7" name="CasellaDiTesto 6">
            <a:extLst>
              <a:ext uri="{FF2B5EF4-FFF2-40B4-BE49-F238E27FC236}">
                <a16:creationId xmlns:a16="http://schemas.microsoft.com/office/drawing/2014/main" id="{F4FD6683-8BFA-C6E7-D75F-6504BF8CFDC8}"/>
              </a:ext>
            </a:extLst>
          </p:cNvPr>
          <p:cNvSpPr txBox="1"/>
          <p:nvPr/>
        </p:nvSpPr>
        <p:spPr>
          <a:xfrm>
            <a:off x="6639948" y="150207"/>
            <a:ext cx="5008106" cy="1200329"/>
          </a:xfrm>
          <a:prstGeom prst="rect">
            <a:avLst/>
          </a:prstGeom>
          <a:noFill/>
        </p:spPr>
        <p:txBody>
          <a:bodyPr wrap="square">
            <a:spAutoFit/>
          </a:bodyPr>
          <a:lstStyle/>
          <a:p>
            <a:r>
              <a:rPr lang="it-IT" err="1"/>
              <a:t>Original</a:t>
            </a:r>
            <a:r>
              <a:rPr lang="it-IT"/>
              <a:t> setup:</a:t>
            </a:r>
            <a:endParaRPr lang="pt-BR"/>
          </a:p>
          <a:p>
            <a:r>
              <a:rPr lang="pt-BR"/>
              <a:t>DHSTB001:         175.925 A (276.3MeV) </a:t>
            </a:r>
            <a:r>
              <a:rPr lang="it-IT"/>
              <a:t>5071,20</a:t>
            </a:r>
            <a:r>
              <a:rPr lang="pt-BR"/>
              <a:t> G</a:t>
            </a:r>
          </a:p>
          <a:p>
            <a:r>
              <a:rPr lang="pt-BR"/>
              <a:t>DHSTB002:          186.240 A (275.3MeV)</a:t>
            </a:r>
          </a:p>
          <a:p>
            <a:r>
              <a:rPr lang="pt-BR"/>
              <a:t>DHRTB101           166.9 A</a:t>
            </a:r>
            <a:endParaRPr lang="en-GB"/>
          </a:p>
        </p:txBody>
      </p:sp>
      <p:sp>
        <p:nvSpPr>
          <p:cNvPr id="8" name="CasellaDiTesto 7">
            <a:extLst>
              <a:ext uri="{FF2B5EF4-FFF2-40B4-BE49-F238E27FC236}">
                <a16:creationId xmlns:a16="http://schemas.microsoft.com/office/drawing/2014/main" id="{0652D19D-8E87-7C05-6B59-B9F01E915265}"/>
              </a:ext>
            </a:extLst>
          </p:cNvPr>
          <p:cNvSpPr txBox="1"/>
          <p:nvPr/>
        </p:nvSpPr>
        <p:spPr>
          <a:xfrm>
            <a:off x="497923" y="281597"/>
            <a:ext cx="5008106" cy="830997"/>
          </a:xfrm>
          <a:prstGeom prst="rect">
            <a:avLst/>
          </a:prstGeom>
          <a:noFill/>
        </p:spPr>
        <p:txBody>
          <a:bodyPr wrap="square">
            <a:spAutoFit/>
          </a:bodyPr>
          <a:lstStyle/>
          <a:p>
            <a:r>
              <a:rPr lang="it-IT" sz="1200" b="1"/>
              <a:t>Setup O (low </a:t>
            </a:r>
            <a:r>
              <a:rPr lang="it-IT" sz="1200" b="1" err="1"/>
              <a:t>stat</a:t>
            </a:r>
            <a:r>
              <a:rPr lang="it-IT" sz="1200" b="1"/>
              <a:t> in </a:t>
            </a:r>
            <a:r>
              <a:rPr lang="it-IT" sz="1200" b="1" err="1"/>
              <a:t>restart</a:t>
            </a:r>
            <a:r>
              <a:rPr lang="it-IT" sz="1200" b="1"/>
              <a:t>):</a:t>
            </a:r>
            <a:endParaRPr lang="pt-BR" sz="1200" b="1"/>
          </a:p>
          <a:p>
            <a:r>
              <a:rPr lang="pt-BR" sz="1200"/>
              <a:t>DHSTB001: 175.925 A (276.3MeV) (</a:t>
            </a:r>
            <a:r>
              <a:rPr lang="it-IT" sz="1200">
                <a:highlight>
                  <a:srgbClr val="FFFF00"/>
                </a:highlight>
              </a:rPr>
              <a:t>5061,20</a:t>
            </a:r>
            <a:r>
              <a:rPr lang="pt-BR" sz="1200">
                <a:highlight>
                  <a:srgbClr val="FFFF00"/>
                </a:highlight>
              </a:rPr>
              <a:t>g) </a:t>
            </a:r>
          </a:p>
          <a:p>
            <a:r>
              <a:rPr lang="pt-BR" sz="1200"/>
              <a:t>DHSTB002: 186.300 A (275.4MeV)</a:t>
            </a:r>
          </a:p>
          <a:p>
            <a:r>
              <a:rPr lang="pt-BR" sz="1200"/>
              <a:t>DHRTB101: 165.3 A</a:t>
            </a:r>
            <a:endParaRPr lang="en-GB" sz="1200"/>
          </a:p>
        </p:txBody>
      </p:sp>
      <p:grpSp>
        <p:nvGrpSpPr>
          <p:cNvPr id="27" name="Gruppo 26">
            <a:extLst>
              <a:ext uri="{FF2B5EF4-FFF2-40B4-BE49-F238E27FC236}">
                <a16:creationId xmlns:a16="http://schemas.microsoft.com/office/drawing/2014/main" id="{8DB4B0EC-8577-A071-0494-50E4BF6A8B5E}"/>
              </a:ext>
            </a:extLst>
          </p:cNvPr>
          <p:cNvGrpSpPr/>
          <p:nvPr/>
        </p:nvGrpSpPr>
        <p:grpSpPr>
          <a:xfrm>
            <a:off x="6639948" y="1953390"/>
            <a:ext cx="3756394" cy="4100462"/>
            <a:chOff x="3385385" y="1951101"/>
            <a:chExt cx="3756394" cy="4100462"/>
          </a:xfrm>
        </p:grpSpPr>
        <p:pic>
          <p:nvPicPr>
            <p:cNvPr id="3" name="Immagine 2">
              <a:extLst>
                <a:ext uri="{FF2B5EF4-FFF2-40B4-BE49-F238E27FC236}">
                  <a16:creationId xmlns:a16="http://schemas.microsoft.com/office/drawing/2014/main" id="{DD030606-C850-7D37-49EB-CD8EC6C4063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85385" y="1951101"/>
              <a:ext cx="3756394" cy="4100462"/>
            </a:xfrm>
            <a:prstGeom prst="rect">
              <a:avLst/>
            </a:prstGeom>
          </p:spPr>
        </p:pic>
        <p:grpSp>
          <p:nvGrpSpPr>
            <p:cNvPr id="14" name="Gruppo 13">
              <a:extLst>
                <a:ext uri="{FF2B5EF4-FFF2-40B4-BE49-F238E27FC236}">
                  <a16:creationId xmlns:a16="http://schemas.microsoft.com/office/drawing/2014/main" id="{A35C45DB-B4DD-6E9D-7CF1-B5C09A195E77}"/>
                </a:ext>
              </a:extLst>
            </p:cNvPr>
            <p:cNvGrpSpPr/>
            <p:nvPr/>
          </p:nvGrpSpPr>
          <p:grpSpPr>
            <a:xfrm>
              <a:off x="4196544" y="2062338"/>
              <a:ext cx="742850" cy="1366662"/>
              <a:chOff x="4196544" y="2062338"/>
              <a:chExt cx="742850" cy="1366662"/>
            </a:xfrm>
          </p:grpSpPr>
          <p:sp>
            <p:nvSpPr>
              <p:cNvPr id="13" name="Ovale 12">
                <a:extLst>
                  <a:ext uri="{FF2B5EF4-FFF2-40B4-BE49-F238E27FC236}">
                    <a16:creationId xmlns:a16="http://schemas.microsoft.com/office/drawing/2014/main" id="{F520C931-EE30-4825-9548-1AF344760262}"/>
                  </a:ext>
                </a:extLst>
              </p:cNvPr>
              <p:cNvSpPr/>
              <p:nvPr/>
            </p:nvSpPr>
            <p:spPr>
              <a:xfrm>
                <a:off x="4318908" y="2883932"/>
                <a:ext cx="620486" cy="545068"/>
              </a:xfrm>
              <a:prstGeom prst="ellipse">
                <a:avLst/>
              </a:prstGeom>
              <a:noFill/>
              <a:ln w="5715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9" name="CasellaDiTesto 8">
                <a:extLst>
                  <a:ext uri="{FF2B5EF4-FFF2-40B4-BE49-F238E27FC236}">
                    <a16:creationId xmlns:a16="http://schemas.microsoft.com/office/drawing/2014/main" id="{1D584974-9C26-66AA-D8ED-1B95263EB225}"/>
                  </a:ext>
                </a:extLst>
              </p:cNvPr>
              <p:cNvSpPr txBox="1"/>
              <p:nvPr/>
            </p:nvSpPr>
            <p:spPr>
              <a:xfrm>
                <a:off x="4457701" y="2753279"/>
                <a:ext cx="342900" cy="369332"/>
              </a:xfrm>
              <a:prstGeom prst="rect">
                <a:avLst/>
              </a:prstGeom>
              <a:noFill/>
            </p:spPr>
            <p:txBody>
              <a:bodyPr wrap="square" rtlCol="0">
                <a:spAutoFit/>
              </a:bodyPr>
              <a:lstStyle/>
              <a:p>
                <a:r>
                  <a:rPr lang="it-IT" b="1">
                    <a:highlight>
                      <a:srgbClr val="FFFF00"/>
                    </a:highlight>
                  </a:rPr>
                  <a:t>A</a:t>
                </a:r>
                <a:endParaRPr lang="en-GB" b="1">
                  <a:highlight>
                    <a:srgbClr val="FFFF00"/>
                  </a:highlight>
                </a:endParaRPr>
              </a:p>
            </p:txBody>
          </p:sp>
          <p:sp>
            <p:nvSpPr>
              <p:cNvPr id="32" name="Ovale 31">
                <a:extLst>
                  <a:ext uri="{FF2B5EF4-FFF2-40B4-BE49-F238E27FC236}">
                    <a16:creationId xmlns:a16="http://schemas.microsoft.com/office/drawing/2014/main" id="{30FCCC04-0747-BA9E-19EA-EFBA75F9B2B8}"/>
                  </a:ext>
                </a:extLst>
              </p:cNvPr>
              <p:cNvSpPr/>
              <p:nvPr/>
            </p:nvSpPr>
            <p:spPr>
              <a:xfrm>
                <a:off x="4196544" y="2192991"/>
                <a:ext cx="620486" cy="545068"/>
              </a:xfrm>
              <a:prstGeom prst="ellipse">
                <a:avLst/>
              </a:prstGeom>
              <a:noFill/>
              <a:ln w="5715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3" name="CasellaDiTesto 32">
                <a:extLst>
                  <a:ext uri="{FF2B5EF4-FFF2-40B4-BE49-F238E27FC236}">
                    <a16:creationId xmlns:a16="http://schemas.microsoft.com/office/drawing/2014/main" id="{A75CDF82-0B53-9470-488B-2AE335D60FB0}"/>
                  </a:ext>
                </a:extLst>
              </p:cNvPr>
              <p:cNvSpPr txBox="1"/>
              <p:nvPr/>
            </p:nvSpPr>
            <p:spPr>
              <a:xfrm>
                <a:off x="4335337" y="2062338"/>
                <a:ext cx="342900" cy="369332"/>
              </a:xfrm>
              <a:prstGeom prst="rect">
                <a:avLst/>
              </a:prstGeom>
              <a:noFill/>
            </p:spPr>
            <p:txBody>
              <a:bodyPr wrap="square" rtlCol="0">
                <a:spAutoFit/>
              </a:bodyPr>
              <a:lstStyle/>
              <a:p>
                <a:r>
                  <a:rPr lang="it-IT" b="1">
                    <a:highlight>
                      <a:srgbClr val="FFFF00"/>
                    </a:highlight>
                  </a:rPr>
                  <a:t>0</a:t>
                </a:r>
                <a:endParaRPr lang="en-GB" b="1">
                  <a:highlight>
                    <a:srgbClr val="FFFF00"/>
                  </a:highlight>
                </a:endParaRPr>
              </a:p>
            </p:txBody>
          </p:sp>
        </p:grpSp>
        <p:grpSp>
          <p:nvGrpSpPr>
            <p:cNvPr id="15" name="Gruppo 14">
              <a:extLst>
                <a:ext uri="{FF2B5EF4-FFF2-40B4-BE49-F238E27FC236}">
                  <a16:creationId xmlns:a16="http://schemas.microsoft.com/office/drawing/2014/main" id="{72931284-68EA-3BA4-E2EB-707169AB7D31}"/>
                </a:ext>
              </a:extLst>
            </p:cNvPr>
            <p:cNvGrpSpPr/>
            <p:nvPr/>
          </p:nvGrpSpPr>
          <p:grpSpPr>
            <a:xfrm>
              <a:off x="4697865" y="4380936"/>
              <a:ext cx="808265" cy="735620"/>
              <a:chOff x="4346589" y="2562727"/>
              <a:chExt cx="620486" cy="735620"/>
            </a:xfrm>
          </p:grpSpPr>
          <p:sp>
            <p:nvSpPr>
              <p:cNvPr id="16" name="Ovale 15">
                <a:extLst>
                  <a:ext uri="{FF2B5EF4-FFF2-40B4-BE49-F238E27FC236}">
                    <a16:creationId xmlns:a16="http://schemas.microsoft.com/office/drawing/2014/main" id="{99295E34-1D4C-CD53-DBF1-D910C5AE263A}"/>
                  </a:ext>
                </a:extLst>
              </p:cNvPr>
              <p:cNvSpPr/>
              <p:nvPr/>
            </p:nvSpPr>
            <p:spPr>
              <a:xfrm>
                <a:off x="4346589" y="2753279"/>
                <a:ext cx="620486" cy="545068"/>
              </a:xfrm>
              <a:prstGeom prst="ellipse">
                <a:avLst/>
              </a:prstGeom>
              <a:noFill/>
              <a:ln w="5715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17" name="CasellaDiTesto 16">
                <a:extLst>
                  <a:ext uri="{FF2B5EF4-FFF2-40B4-BE49-F238E27FC236}">
                    <a16:creationId xmlns:a16="http://schemas.microsoft.com/office/drawing/2014/main" id="{B8916574-84FD-E854-D890-BC60467FEAE2}"/>
                  </a:ext>
                </a:extLst>
              </p:cNvPr>
              <p:cNvSpPr txBox="1"/>
              <p:nvPr/>
            </p:nvSpPr>
            <p:spPr>
              <a:xfrm>
                <a:off x="4485381" y="2562727"/>
                <a:ext cx="342900" cy="369332"/>
              </a:xfrm>
              <a:prstGeom prst="rect">
                <a:avLst/>
              </a:prstGeom>
              <a:noFill/>
            </p:spPr>
            <p:txBody>
              <a:bodyPr wrap="square" rtlCol="0">
                <a:spAutoFit/>
              </a:bodyPr>
              <a:lstStyle/>
              <a:p>
                <a:pPr algn="ctr"/>
                <a:r>
                  <a:rPr lang="it-IT" b="1">
                    <a:highlight>
                      <a:srgbClr val="FFFF00"/>
                    </a:highlight>
                  </a:rPr>
                  <a:t>B</a:t>
                </a:r>
                <a:endParaRPr lang="en-GB" b="1">
                  <a:highlight>
                    <a:srgbClr val="FFFF00"/>
                  </a:highlight>
                </a:endParaRPr>
              </a:p>
            </p:txBody>
          </p:sp>
        </p:grpSp>
        <p:grpSp>
          <p:nvGrpSpPr>
            <p:cNvPr id="18" name="Gruppo 17">
              <a:extLst>
                <a:ext uri="{FF2B5EF4-FFF2-40B4-BE49-F238E27FC236}">
                  <a16:creationId xmlns:a16="http://schemas.microsoft.com/office/drawing/2014/main" id="{F2DD67C5-F24D-8318-4C95-66EBAADDA3A3}"/>
                </a:ext>
              </a:extLst>
            </p:cNvPr>
            <p:cNvGrpSpPr/>
            <p:nvPr/>
          </p:nvGrpSpPr>
          <p:grpSpPr>
            <a:xfrm>
              <a:off x="5078187" y="3168341"/>
              <a:ext cx="620486" cy="703655"/>
              <a:chOff x="4237266" y="2901511"/>
              <a:chExt cx="620486" cy="703655"/>
            </a:xfrm>
          </p:grpSpPr>
          <p:sp>
            <p:nvSpPr>
              <p:cNvPr id="19" name="Ovale 18">
                <a:extLst>
                  <a:ext uri="{FF2B5EF4-FFF2-40B4-BE49-F238E27FC236}">
                    <a16:creationId xmlns:a16="http://schemas.microsoft.com/office/drawing/2014/main" id="{9A8FAFFB-DCA6-AABD-B002-883285F840A2}"/>
                  </a:ext>
                </a:extLst>
              </p:cNvPr>
              <p:cNvSpPr/>
              <p:nvPr/>
            </p:nvSpPr>
            <p:spPr>
              <a:xfrm>
                <a:off x="4237266" y="2901511"/>
                <a:ext cx="620486" cy="545068"/>
              </a:xfrm>
              <a:prstGeom prst="ellipse">
                <a:avLst/>
              </a:prstGeom>
              <a:noFill/>
              <a:ln w="5715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0" name="CasellaDiTesto 19">
                <a:extLst>
                  <a:ext uri="{FF2B5EF4-FFF2-40B4-BE49-F238E27FC236}">
                    <a16:creationId xmlns:a16="http://schemas.microsoft.com/office/drawing/2014/main" id="{B926078F-A46B-9EF5-36AC-97F33912092D}"/>
                  </a:ext>
                </a:extLst>
              </p:cNvPr>
              <p:cNvSpPr txBox="1"/>
              <p:nvPr/>
            </p:nvSpPr>
            <p:spPr>
              <a:xfrm>
                <a:off x="4428105" y="3235834"/>
                <a:ext cx="342900" cy="369332"/>
              </a:xfrm>
              <a:prstGeom prst="rect">
                <a:avLst/>
              </a:prstGeom>
              <a:noFill/>
            </p:spPr>
            <p:txBody>
              <a:bodyPr wrap="square" rtlCol="0">
                <a:spAutoFit/>
              </a:bodyPr>
              <a:lstStyle/>
              <a:p>
                <a:r>
                  <a:rPr lang="it-IT" b="1">
                    <a:highlight>
                      <a:srgbClr val="FFFF00"/>
                    </a:highlight>
                  </a:rPr>
                  <a:t>C</a:t>
                </a:r>
                <a:endParaRPr lang="en-GB" b="1">
                  <a:highlight>
                    <a:srgbClr val="FFFF00"/>
                  </a:highlight>
                </a:endParaRPr>
              </a:p>
            </p:txBody>
          </p:sp>
        </p:grpSp>
        <p:grpSp>
          <p:nvGrpSpPr>
            <p:cNvPr id="21" name="Gruppo 20">
              <a:extLst>
                <a:ext uri="{FF2B5EF4-FFF2-40B4-BE49-F238E27FC236}">
                  <a16:creationId xmlns:a16="http://schemas.microsoft.com/office/drawing/2014/main" id="{620F3903-A285-BCF3-F0DF-454E3F91877F}"/>
                </a:ext>
              </a:extLst>
            </p:cNvPr>
            <p:cNvGrpSpPr/>
            <p:nvPr/>
          </p:nvGrpSpPr>
          <p:grpSpPr>
            <a:xfrm>
              <a:off x="5440476" y="2557352"/>
              <a:ext cx="620486" cy="706284"/>
              <a:chOff x="4210390" y="2745143"/>
              <a:chExt cx="620486" cy="706284"/>
            </a:xfrm>
          </p:grpSpPr>
          <p:sp>
            <p:nvSpPr>
              <p:cNvPr id="22" name="Ovale 21">
                <a:extLst>
                  <a:ext uri="{FF2B5EF4-FFF2-40B4-BE49-F238E27FC236}">
                    <a16:creationId xmlns:a16="http://schemas.microsoft.com/office/drawing/2014/main" id="{B6122BA6-DB1A-AE38-9130-C3EF6B782D2B}"/>
                  </a:ext>
                </a:extLst>
              </p:cNvPr>
              <p:cNvSpPr/>
              <p:nvPr/>
            </p:nvSpPr>
            <p:spPr>
              <a:xfrm>
                <a:off x="4210390" y="2906359"/>
                <a:ext cx="620486" cy="545068"/>
              </a:xfrm>
              <a:prstGeom prst="ellipse">
                <a:avLst/>
              </a:prstGeom>
              <a:noFill/>
              <a:ln w="5715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3" name="CasellaDiTesto 22">
                <a:extLst>
                  <a:ext uri="{FF2B5EF4-FFF2-40B4-BE49-F238E27FC236}">
                    <a16:creationId xmlns:a16="http://schemas.microsoft.com/office/drawing/2014/main" id="{CA20D5DE-31C6-1CE7-FD9E-AE0A8B7C300A}"/>
                  </a:ext>
                </a:extLst>
              </p:cNvPr>
              <p:cNvSpPr txBox="1"/>
              <p:nvPr/>
            </p:nvSpPr>
            <p:spPr>
              <a:xfrm>
                <a:off x="4349183" y="2745143"/>
                <a:ext cx="342900" cy="369332"/>
              </a:xfrm>
              <a:prstGeom prst="rect">
                <a:avLst/>
              </a:prstGeom>
              <a:noFill/>
            </p:spPr>
            <p:txBody>
              <a:bodyPr wrap="square" rtlCol="0">
                <a:spAutoFit/>
              </a:bodyPr>
              <a:lstStyle/>
              <a:p>
                <a:r>
                  <a:rPr lang="it-IT" b="1">
                    <a:highlight>
                      <a:srgbClr val="FFFF00"/>
                    </a:highlight>
                  </a:rPr>
                  <a:t>D</a:t>
                </a:r>
                <a:endParaRPr lang="en-GB" b="1">
                  <a:highlight>
                    <a:srgbClr val="FFFF00"/>
                  </a:highlight>
                </a:endParaRPr>
              </a:p>
            </p:txBody>
          </p:sp>
        </p:grpSp>
        <p:grpSp>
          <p:nvGrpSpPr>
            <p:cNvPr id="24" name="Gruppo 23">
              <a:extLst>
                <a:ext uri="{FF2B5EF4-FFF2-40B4-BE49-F238E27FC236}">
                  <a16:creationId xmlns:a16="http://schemas.microsoft.com/office/drawing/2014/main" id="{61FE7BB3-FE02-8042-EA26-03173D5DFBF3}"/>
                </a:ext>
              </a:extLst>
            </p:cNvPr>
            <p:cNvGrpSpPr/>
            <p:nvPr/>
          </p:nvGrpSpPr>
          <p:grpSpPr>
            <a:xfrm>
              <a:off x="5855797" y="4359183"/>
              <a:ext cx="1096808" cy="860590"/>
              <a:chOff x="4018011" y="2593285"/>
              <a:chExt cx="1096808" cy="860590"/>
            </a:xfrm>
          </p:grpSpPr>
          <p:sp>
            <p:nvSpPr>
              <p:cNvPr id="25" name="Ovale 24">
                <a:extLst>
                  <a:ext uri="{FF2B5EF4-FFF2-40B4-BE49-F238E27FC236}">
                    <a16:creationId xmlns:a16="http://schemas.microsoft.com/office/drawing/2014/main" id="{D2A34318-37A1-79A3-1A5B-DD3BA25E0D74}"/>
                  </a:ext>
                </a:extLst>
              </p:cNvPr>
              <p:cNvSpPr/>
              <p:nvPr/>
            </p:nvSpPr>
            <p:spPr>
              <a:xfrm>
                <a:off x="4018011" y="2764770"/>
                <a:ext cx="511770" cy="545068"/>
              </a:xfrm>
              <a:prstGeom prst="ellipse">
                <a:avLst/>
              </a:prstGeom>
              <a:noFill/>
              <a:ln w="5715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6" name="CasellaDiTesto 25">
                <a:extLst>
                  <a:ext uri="{FF2B5EF4-FFF2-40B4-BE49-F238E27FC236}">
                    <a16:creationId xmlns:a16="http://schemas.microsoft.com/office/drawing/2014/main" id="{B0CBCA0A-452F-066F-F37F-589CAF72D7EE}"/>
                  </a:ext>
                </a:extLst>
              </p:cNvPr>
              <p:cNvSpPr txBox="1"/>
              <p:nvPr/>
            </p:nvSpPr>
            <p:spPr>
              <a:xfrm>
                <a:off x="4129733" y="2593285"/>
                <a:ext cx="342900" cy="369332"/>
              </a:xfrm>
              <a:prstGeom prst="rect">
                <a:avLst/>
              </a:prstGeom>
              <a:noFill/>
            </p:spPr>
            <p:txBody>
              <a:bodyPr wrap="square" rtlCol="0">
                <a:spAutoFit/>
              </a:bodyPr>
              <a:lstStyle/>
              <a:p>
                <a:r>
                  <a:rPr lang="it-IT" b="1">
                    <a:highlight>
                      <a:srgbClr val="FFFF00"/>
                    </a:highlight>
                  </a:rPr>
                  <a:t>E</a:t>
                </a:r>
                <a:endParaRPr lang="en-GB" b="1">
                  <a:highlight>
                    <a:srgbClr val="FFFF00"/>
                  </a:highlight>
                </a:endParaRPr>
              </a:p>
            </p:txBody>
          </p:sp>
          <p:sp>
            <p:nvSpPr>
              <p:cNvPr id="30" name="Ovale 29">
                <a:extLst>
                  <a:ext uri="{FF2B5EF4-FFF2-40B4-BE49-F238E27FC236}">
                    <a16:creationId xmlns:a16="http://schemas.microsoft.com/office/drawing/2014/main" id="{1D9E6498-A68F-B7A8-5827-1ED47D86C2FE}"/>
                  </a:ext>
                </a:extLst>
              </p:cNvPr>
              <p:cNvSpPr/>
              <p:nvPr/>
            </p:nvSpPr>
            <p:spPr>
              <a:xfrm>
                <a:off x="4766459" y="2908807"/>
                <a:ext cx="348360" cy="545068"/>
              </a:xfrm>
              <a:prstGeom prst="ellipse">
                <a:avLst/>
              </a:prstGeom>
              <a:noFill/>
              <a:ln w="5715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1" name="CasellaDiTesto 30">
                <a:extLst>
                  <a:ext uri="{FF2B5EF4-FFF2-40B4-BE49-F238E27FC236}">
                    <a16:creationId xmlns:a16="http://schemas.microsoft.com/office/drawing/2014/main" id="{0647DDAD-DC29-36B6-BA5B-62B3BB0C3204}"/>
                  </a:ext>
                </a:extLst>
              </p:cNvPr>
              <p:cNvSpPr txBox="1"/>
              <p:nvPr/>
            </p:nvSpPr>
            <p:spPr>
              <a:xfrm>
                <a:off x="4771919" y="2661340"/>
                <a:ext cx="342900" cy="369332"/>
              </a:xfrm>
              <a:prstGeom prst="rect">
                <a:avLst/>
              </a:prstGeom>
              <a:noFill/>
            </p:spPr>
            <p:txBody>
              <a:bodyPr wrap="square" rtlCol="0">
                <a:spAutoFit/>
              </a:bodyPr>
              <a:lstStyle/>
              <a:p>
                <a:r>
                  <a:rPr lang="it-IT" b="1">
                    <a:highlight>
                      <a:srgbClr val="FFFF00"/>
                    </a:highlight>
                  </a:rPr>
                  <a:t>F</a:t>
                </a:r>
                <a:endParaRPr lang="en-GB" b="1">
                  <a:highlight>
                    <a:srgbClr val="FFFF00"/>
                  </a:highlight>
                </a:endParaRPr>
              </a:p>
            </p:txBody>
          </p:sp>
        </p:grpSp>
      </p:grpSp>
      <p:sp>
        <p:nvSpPr>
          <p:cNvPr id="28" name="CasellaDiTesto 27">
            <a:extLst>
              <a:ext uri="{FF2B5EF4-FFF2-40B4-BE49-F238E27FC236}">
                <a16:creationId xmlns:a16="http://schemas.microsoft.com/office/drawing/2014/main" id="{ADBCD0AF-9710-352C-FE7E-F18F4FDB33E5}"/>
              </a:ext>
            </a:extLst>
          </p:cNvPr>
          <p:cNvSpPr txBox="1"/>
          <p:nvPr/>
        </p:nvSpPr>
        <p:spPr>
          <a:xfrm>
            <a:off x="494453" y="3143920"/>
            <a:ext cx="4727122" cy="830997"/>
          </a:xfrm>
          <a:prstGeom prst="rect">
            <a:avLst/>
          </a:prstGeom>
          <a:noFill/>
        </p:spPr>
        <p:txBody>
          <a:bodyPr wrap="square" rtlCol="0">
            <a:spAutoFit/>
          </a:bodyPr>
          <a:lstStyle/>
          <a:p>
            <a:r>
              <a:rPr lang="it-IT" sz="1200" b="1"/>
              <a:t>Setup C (</a:t>
            </a:r>
            <a:r>
              <a:rPr lang="it-IT" sz="1200" b="1" err="1"/>
              <a:t>tune</a:t>
            </a:r>
            <a:r>
              <a:rPr lang="it-IT" sz="1200" b="1"/>
              <a:t> DH)</a:t>
            </a:r>
            <a:endParaRPr lang="it-IT" sz="1200"/>
          </a:p>
          <a:p>
            <a:r>
              <a:rPr lang="it-IT" sz="1200"/>
              <a:t>DHSTB001: </a:t>
            </a:r>
            <a:r>
              <a:rPr lang="pt-BR" sz="1200"/>
              <a:t>175.925 A (276.3MeV) (</a:t>
            </a:r>
            <a:r>
              <a:rPr lang="it-IT" sz="1200">
                <a:highlight>
                  <a:srgbClr val="FFFF00"/>
                </a:highlight>
              </a:rPr>
              <a:t>5061,20</a:t>
            </a:r>
            <a:r>
              <a:rPr lang="pt-BR" sz="1200">
                <a:highlight>
                  <a:srgbClr val="FFFF00"/>
                </a:highlight>
              </a:rPr>
              <a:t>g)</a:t>
            </a:r>
            <a:endParaRPr lang="pt-BR" sz="1200"/>
          </a:p>
          <a:p>
            <a:r>
              <a:rPr lang="it-IT" sz="1200"/>
              <a:t>DHSTB002: 186.240 A (274.3MeV)</a:t>
            </a:r>
          </a:p>
          <a:p>
            <a:r>
              <a:rPr lang="it-IT" sz="1200"/>
              <a:t>DHRTB101: 166.900 A</a:t>
            </a:r>
          </a:p>
        </p:txBody>
      </p:sp>
      <p:sp>
        <p:nvSpPr>
          <p:cNvPr id="29" name="CasellaDiTesto 28">
            <a:extLst>
              <a:ext uri="{FF2B5EF4-FFF2-40B4-BE49-F238E27FC236}">
                <a16:creationId xmlns:a16="http://schemas.microsoft.com/office/drawing/2014/main" id="{CFD9A014-BC10-A501-D061-488D212CD855}"/>
              </a:ext>
            </a:extLst>
          </p:cNvPr>
          <p:cNvSpPr txBox="1"/>
          <p:nvPr/>
        </p:nvSpPr>
        <p:spPr>
          <a:xfrm>
            <a:off x="494453" y="3974917"/>
            <a:ext cx="4727122" cy="830997"/>
          </a:xfrm>
          <a:prstGeom prst="rect">
            <a:avLst/>
          </a:prstGeom>
          <a:noFill/>
        </p:spPr>
        <p:txBody>
          <a:bodyPr wrap="square" rtlCol="0">
            <a:spAutoFit/>
          </a:bodyPr>
          <a:lstStyle/>
          <a:p>
            <a:r>
              <a:rPr lang="it-IT" sz="1200" b="1"/>
              <a:t>Setup D (</a:t>
            </a:r>
            <a:r>
              <a:rPr lang="it-IT" sz="1200" b="1" err="1"/>
              <a:t>tune</a:t>
            </a:r>
            <a:r>
              <a:rPr lang="it-IT" sz="1200" b="1"/>
              <a:t> DH)</a:t>
            </a:r>
            <a:endParaRPr lang="it-IT" sz="1200"/>
          </a:p>
          <a:p>
            <a:r>
              <a:rPr lang="it-IT" sz="1200"/>
              <a:t>DHSTB001: </a:t>
            </a:r>
            <a:r>
              <a:rPr lang="pt-BR" sz="1200"/>
              <a:t>175.925 A (276.3MeV) (</a:t>
            </a:r>
            <a:r>
              <a:rPr lang="it-IT" sz="1200">
                <a:highlight>
                  <a:srgbClr val="FFFF00"/>
                </a:highlight>
              </a:rPr>
              <a:t>5061,20</a:t>
            </a:r>
            <a:r>
              <a:rPr lang="pt-BR" sz="1200">
                <a:highlight>
                  <a:srgbClr val="FFFF00"/>
                </a:highlight>
              </a:rPr>
              <a:t>g)</a:t>
            </a:r>
            <a:endParaRPr lang="pt-BR" sz="1200"/>
          </a:p>
          <a:p>
            <a:r>
              <a:rPr lang="it-IT" sz="1200"/>
              <a:t>DHSTB002: 186.240 A (274.3MeV)</a:t>
            </a:r>
          </a:p>
          <a:p>
            <a:r>
              <a:rPr lang="it-IT" sz="1200"/>
              <a:t>DHRTB101: 165.300 A</a:t>
            </a:r>
          </a:p>
        </p:txBody>
      </p:sp>
      <p:sp>
        <p:nvSpPr>
          <p:cNvPr id="35" name="CasellaDiTesto 34">
            <a:extLst>
              <a:ext uri="{FF2B5EF4-FFF2-40B4-BE49-F238E27FC236}">
                <a16:creationId xmlns:a16="http://schemas.microsoft.com/office/drawing/2014/main" id="{DFCA6628-67F7-33C4-661B-4ED44334AC7A}"/>
              </a:ext>
            </a:extLst>
          </p:cNvPr>
          <p:cNvSpPr txBox="1"/>
          <p:nvPr/>
        </p:nvSpPr>
        <p:spPr>
          <a:xfrm>
            <a:off x="525457" y="4793249"/>
            <a:ext cx="4727122" cy="830997"/>
          </a:xfrm>
          <a:prstGeom prst="rect">
            <a:avLst/>
          </a:prstGeom>
          <a:noFill/>
        </p:spPr>
        <p:txBody>
          <a:bodyPr wrap="square" rtlCol="0">
            <a:spAutoFit/>
          </a:bodyPr>
          <a:lstStyle/>
          <a:p>
            <a:r>
              <a:rPr lang="it-IT" sz="1200" b="1"/>
              <a:t>Setup E (</a:t>
            </a:r>
            <a:r>
              <a:rPr lang="it-IT" sz="1200" b="1" err="1"/>
              <a:t>tune</a:t>
            </a:r>
            <a:r>
              <a:rPr lang="it-IT" sz="1200" b="1"/>
              <a:t> DH)</a:t>
            </a:r>
            <a:endParaRPr lang="it-IT" sz="1200"/>
          </a:p>
          <a:p>
            <a:r>
              <a:rPr lang="it-IT" sz="1200"/>
              <a:t>DHSTB001: 176.225 A  (276.8MeV) (5070.4g)</a:t>
            </a:r>
          </a:p>
          <a:p>
            <a:r>
              <a:rPr lang="it-IT" sz="1200"/>
              <a:t>DHSTB002: 186.240 A  (274.3MeV)</a:t>
            </a:r>
          </a:p>
          <a:p>
            <a:r>
              <a:rPr lang="it-IT" sz="1200"/>
              <a:t>DHRTB101: 165.300 A</a:t>
            </a:r>
          </a:p>
        </p:txBody>
      </p:sp>
      <p:sp>
        <p:nvSpPr>
          <p:cNvPr id="36" name="CasellaDiTesto 35">
            <a:extLst>
              <a:ext uri="{FF2B5EF4-FFF2-40B4-BE49-F238E27FC236}">
                <a16:creationId xmlns:a16="http://schemas.microsoft.com/office/drawing/2014/main" id="{C38BC58F-B7F0-A323-F720-08C123F41ABB}"/>
              </a:ext>
            </a:extLst>
          </p:cNvPr>
          <p:cNvSpPr txBox="1"/>
          <p:nvPr/>
        </p:nvSpPr>
        <p:spPr>
          <a:xfrm>
            <a:off x="525457" y="5636290"/>
            <a:ext cx="4727122" cy="830997"/>
          </a:xfrm>
          <a:prstGeom prst="rect">
            <a:avLst/>
          </a:prstGeom>
          <a:noFill/>
        </p:spPr>
        <p:txBody>
          <a:bodyPr wrap="square" rtlCol="0">
            <a:spAutoFit/>
          </a:bodyPr>
          <a:lstStyle/>
          <a:p>
            <a:r>
              <a:rPr lang="it-IT" sz="1200" b="1"/>
              <a:t>Setup F (</a:t>
            </a:r>
            <a:r>
              <a:rPr lang="it-IT" sz="1200" b="1" err="1"/>
              <a:t>tune</a:t>
            </a:r>
            <a:r>
              <a:rPr lang="it-IT" sz="1200" b="1"/>
              <a:t> DH)</a:t>
            </a:r>
            <a:endParaRPr lang="it-IT" sz="1200"/>
          </a:p>
          <a:p>
            <a:r>
              <a:rPr lang="it-IT" sz="1200"/>
              <a:t>DHSTB001: 176.225 A  (276.8MeV) (5070.4g)</a:t>
            </a:r>
          </a:p>
          <a:p>
            <a:r>
              <a:rPr lang="it-IT" sz="1200"/>
              <a:t>DHSTB002: 186.240 A  (274.3MeV)</a:t>
            </a:r>
          </a:p>
          <a:p>
            <a:r>
              <a:rPr lang="it-IT" sz="1200"/>
              <a:t>DHRTB101: 166.300 A</a:t>
            </a:r>
          </a:p>
        </p:txBody>
      </p:sp>
      <p:sp>
        <p:nvSpPr>
          <p:cNvPr id="2" name="Date Placeholder 1">
            <a:extLst>
              <a:ext uri="{FF2B5EF4-FFF2-40B4-BE49-F238E27FC236}">
                <a16:creationId xmlns:a16="http://schemas.microsoft.com/office/drawing/2014/main" id="{DD6069C9-4945-7184-F21B-1FC3A3458463}"/>
              </a:ext>
            </a:extLst>
          </p:cNvPr>
          <p:cNvSpPr>
            <a:spLocks noGrp="1"/>
          </p:cNvSpPr>
          <p:nvPr>
            <p:ph type="dt" sz="half" idx="10"/>
          </p:nvPr>
        </p:nvSpPr>
        <p:spPr/>
        <p:txBody>
          <a:bodyPr/>
          <a:lstStyle/>
          <a:p>
            <a:r>
              <a:rPr lang="en-GB"/>
              <a:t>14/11/2022</a:t>
            </a:r>
          </a:p>
        </p:txBody>
      </p:sp>
      <p:sp>
        <p:nvSpPr>
          <p:cNvPr id="5" name="Footer Placeholder 4">
            <a:extLst>
              <a:ext uri="{FF2B5EF4-FFF2-40B4-BE49-F238E27FC236}">
                <a16:creationId xmlns:a16="http://schemas.microsoft.com/office/drawing/2014/main" id="{418A0B57-D236-A859-C515-D5E3CC9CB00F}"/>
              </a:ext>
            </a:extLst>
          </p:cNvPr>
          <p:cNvSpPr>
            <a:spLocks noGrp="1"/>
          </p:cNvSpPr>
          <p:nvPr>
            <p:ph type="ftr" sz="quarter" idx="11"/>
          </p:nvPr>
        </p:nvSpPr>
        <p:spPr/>
        <p:txBody>
          <a:bodyPr/>
          <a:lstStyle/>
          <a:p>
            <a:r>
              <a:rPr lang="en-GB"/>
              <a:t>LNF - SC 64</a:t>
            </a:r>
          </a:p>
        </p:txBody>
      </p:sp>
      <p:sp>
        <p:nvSpPr>
          <p:cNvPr id="10" name="Slide Number Placeholder 9">
            <a:extLst>
              <a:ext uri="{FF2B5EF4-FFF2-40B4-BE49-F238E27FC236}">
                <a16:creationId xmlns:a16="http://schemas.microsoft.com/office/drawing/2014/main" id="{EB1AD58D-2B33-9143-36AD-6846F52CD4DF}"/>
              </a:ext>
            </a:extLst>
          </p:cNvPr>
          <p:cNvSpPr>
            <a:spLocks noGrp="1"/>
          </p:cNvSpPr>
          <p:nvPr>
            <p:ph type="sldNum" sz="quarter" idx="12"/>
          </p:nvPr>
        </p:nvSpPr>
        <p:spPr/>
        <p:txBody>
          <a:bodyPr/>
          <a:lstStyle/>
          <a:p>
            <a:fld id="{DEB40CE7-BA5A-4BF4-ABDF-EB80D9C1FA7B}" type="slidenum">
              <a:rPr lang="en-GB" smtClean="0"/>
              <a:t>55</a:t>
            </a:fld>
            <a:endParaRPr lang="en-GB"/>
          </a:p>
        </p:txBody>
      </p:sp>
    </p:spTree>
    <p:extLst>
      <p:ext uri="{BB962C8B-B14F-4D97-AF65-F5344CB8AC3E}">
        <p14:creationId xmlns:p14="http://schemas.microsoft.com/office/powerpoint/2010/main" val="706054851"/>
      </p:ext>
    </p:extLst>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29BE7-2C06-EBA8-F3BE-F07439D2EDE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6C595F-E036-2E3C-1E83-2DEF49B38B1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0E6B31F-C8E9-D652-29B3-76A007D2FA60}"/>
              </a:ext>
            </a:extLst>
          </p:cNvPr>
          <p:cNvPicPr>
            <a:picLocks noChangeAspect="1"/>
          </p:cNvPicPr>
          <p:nvPr/>
        </p:nvPicPr>
        <p:blipFill>
          <a:blip r:embed="rId3"/>
          <a:stretch>
            <a:fillRect/>
          </a:stretch>
        </p:blipFill>
        <p:spPr>
          <a:xfrm>
            <a:off x="427834" y="752101"/>
            <a:ext cx="11336332" cy="5353797"/>
          </a:xfrm>
          <a:prstGeom prst="rect">
            <a:avLst/>
          </a:prstGeom>
        </p:spPr>
      </p:pic>
      <p:sp>
        <p:nvSpPr>
          <p:cNvPr id="4" name="Date Placeholder 3">
            <a:extLst>
              <a:ext uri="{FF2B5EF4-FFF2-40B4-BE49-F238E27FC236}">
                <a16:creationId xmlns:a16="http://schemas.microsoft.com/office/drawing/2014/main" id="{0CB32DC9-B5C7-25F4-285B-8E4FB7B76109}"/>
              </a:ext>
            </a:extLst>
          </p:cNvPr>
          <p:cNvSpPr>
            <a:spLocks noGrp="1"/>
          </p:cNvSpPr>
          <p:nvPr>
            <p:ph type="dt" sz="half" idx="10"/>
          </p:nvPr>
        </p:nvSpPr>
        <p:spPr/>
        <p:txBody>
          <a:bodyPr/>
          <a:lstStyle/>
          <a:p>
            <a:r>
              <a:rPr lang="en-GB"/>
              <a:t>14/11/2022</a:t>
            </a:r>
          </a:p>
        </p:txBody>
      </p:sp>
      <p:sp>
        <p:nvSpPr>
          <p:cNvPr id="6" name="Footer Placeholder 5">
            <a:extLst>
              <a:ext uri="{FF2B5EF4-FFF2-40B4-BE49-F238E27FC236}">
                <a16:creationId xmlns:a16="http://schemas.microsoft.com/office/drawing/2014/main" id="{EBE24EB5-68F3-EFB3-655C-B2EDA2FF8197}"/>
              </a:ext>
            </a:extLst>
          </p:cNvPr>
          <p:cNvSpPr>
            <a:spLocks noGrp="1"/>
          </p:cNvSpPr>
          <p:nvPr>
            <p:ph type="ftr" sz="quarter" idx="11"/>
          </p:nvPr>
        </p:nvSpPr>
        <p:spPr/>
        <p:txBody>
          <a:bodyPr/>
          <a:lstStyle/>
          <a:p>
            <a:r>
              <a:rPr lang="en-GB"/>
              <a:t>LNF - SC 64</a:t>
            </a:r>
          </a:p>
        </p:txBody>
      </p:sp>
      <p:sp>
        <p:nvSpPr>
          <p:cNvPr id="7" name="Slide Number Placeholder 6">
            <a:extLst>
              <a:ext uri="{FF2B5EF4-FFF2-40B4-BE49-F238E27FC236}">
                <a16:creationId xmlns:a16="http://schemas.microsoft.com/office/drawing/2014/main" id="{3E6519D2-920A-39F3-4C16-BFA45E1509E0}"/>
              </a:ext>
            </a:extLst>
          </p:cNvPr>
          <p:cNvSpPr>
            <a:spLocks noGrp="1"/>
          </p:cNvSpPr>
          <p:nvPr>
            <p:ph type="sldNum" sz="quarter" idx="12"/>
          </p:nvPr>
        </p:nvSpPr>
        <p:spPr/>
        <p:txBody>
          <a:bodyPr/>
          <a:lstStyle/>
          <a:p>
            <a:fld id="{DEB40CE7-BA5A-4BF4-ABDF-EB80D9C1FA7B}" type="slidenum">
              <a:rPr lang="en-GB" smtClean="0"/>
              <a:t>56</a:t>
            </a:fld>
            <a:endParaRPr lang="en-GB"/>
          </a:p>
        </p:txBody>
      </p:sp>
    </p:spTree>
    <p:extLst>
      <p:ext uri="{BB962C8B-B14F-4D97-AF65-F5344CB8AC3E}">
        <p14:creationId xmlns:p14="http://schemas.microsoft.com/office/powerpoint/2010/main" val="3724497839"/>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1A6A55-CE06-4767-A680-991246CEDA3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5422" y="2798890"/>
            <a:ext cx="1910656" cy="1260220"/>
          </a:xfrm>
          <a:prstGeom prst="rect">
            <a:avLst/>
          </a:prstGeom>
        </p:spPr>
      </p:pic>
      <p:grpSp>
        <p:nvGrpSpPr>
          <p:cNvPr id="6" name="Gruppo 62">
            <a:extLst>
              <a:ext uri="{FF2B5EF4-FFF2-40B4-BE49-F238E27FC236}">
                <a16:creationId xmlns:a16="http://schemas.microsoft.com/office/drawing/2014/main" id="{69881F51-2019-40A1-8E55-BA02B8D18997}"/>
              </a:ext>
            </a:extLst>
          </p:cNvPr>
          <p:cNvGrpSpPr/>
          <p:nvPr/>
        </p:nvGrpSpPr>
        <p:grpSpPr>
          <a:xfrm>
            <a:off x="-1" y="3099"/>
            <a:ext cx="10086976" cy="947451"/>
            <a:chOff x="0" y="3099"/>
            <a:chExt cx="7456513" cy="947451"/>
          </a:xfrm>
        </p:grpSpPr>
        <p:sp>
          <p:nvSpPr>
            <p:cNvPr id="7" name="Titolo 1">
              <a:extLst>
                <a:ext uri="{FF2B5EF4-FFF2-40B4-BE49-F238E27FC236}">
                  <a16:creationId xmlns:a16="http://schemas.microsoft.com/office/drawing/2014/main" id="{12362964-87EB-4873-B80B-EA2028F3A9B8}"/>
                </a:ext>
              </a:extLst>
            </p:cNvPr>
            <p:cNvSpPr txBox="1">
              <a:spLocks/>
            </p:cNvSpPr>
            <p:nvPr/>
          </p:nvSpPr>
          <p:spPr>
            <a:xfrm>
              <a:off x="0" y="3099"/>
              <a:ext cx="745651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a:latin typeface="Stencil" panose="040409050D0802020404" pitchFamily="82" charset="0"/>
                  <a:cs typeface="Ayuthaya" pitchFamily="2" charset="-34"/>
                </a:rPr>
                <a:t>BTF BEAM – Standard PADME </a:t>
              </a:r>
              <a:r>
                <a:rPr lang="en-GB" sz="3600" err="1">
                  <a:latin typeface="Stencil" panose="040409050D0802020404" pitchFamily="82" charset="0"/>
                  <a:cs typeface="Ayuthaya" pitchFamily="2" charset="-34"/>
                </a:rPr>
                <a:t>PUlse</a:t>
              </a:r>
              <a:endParaRPr lang="en-GB" sz="3200">
                <a:latin typeface="Stencil" panose="040409050D0802020404" pitchFamily="82" charset="0"/>
                <a:cs typeface="Ayuthaya" pitchFamily="2" charset="-34"/>
              </a:endParaRPr>
            </a:p>
          </p:txBody>
        </p:sp>
        <p:pic>
          <p:nvPicPr>
            <p:cNvPr id="8" name="Picture 2" descr="http://www.lnf.infn.it/logo/logo_infn_lnf_2_esteso_white.png">
              <a:extLst>
                <a:ext uri="{FF2B5EF4-FFF2-40B4-BE49-F238E27FC236}">
                  <a16:creationId xmlns:a16="http://schemas.microsoft.com/office/drawing/2014/main" id="{4BD26A87-F392-4B5A-8062-42E633FA970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7248" y="83514"/>
              <a:ext cx="729416"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05CFE896-3D11-4472-A156-E847A761607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8649" y="1087169"/>
            <a:ext cx="6784363" cy="2534437"/>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2E6232D1-722E-4A7A-9DCC-3335E1A196F7}"/>
              </a:ext>
            </a:extLst>
          </p:cNvPr>
          <p:cNvSpPr/>
          <p:nvPr/>
        </p:nvSpPr>
        <p:spPr>
          <a:xfrm>
            <a:off x="1118289" y="2999008"/>
            <a:ext cx="2463111" cy="3651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err="1"/>
              <a:t>Positrons</a:t>
            </a:r>
            <a:r>
              <a:rPr lang="it-IT"/>
              <a:t> on CALOBTF1</a:t>
            </a:r>
          </a:p>
        </p:txBody>
      </p:sp>
      <p:pic>
        <p:nvPicPr>
          <p:cNvPr id="18" name="Picture 17">
            <a:extLst>
              <a:ext uri="{FF2B5EF4-FFF2-40B4-BE49-F238E27FC236}">
                <a16:creationId xmlns:a16="http://schemas.microsoft.com/office/drawing/2014/main" id="{34F50BC1-BC67-4C95-9A3F-B9C82F5CB65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515938" y="4195185"/>
            <a:ext cx="2193622" cy="1838248"/>
          </a:xfrm>
          <a:prstGeom prst="rect">
            <a:avLst/>
          </a:prstGeom>
        </p:spPr>
      </p:pic>
      <p:pic>
        <p:nvPicPr>
          <p:cNvPr id="20" name="Picture 19">
            <a:extLst>
              <a:ext uri="{FF2B5EF4-FFF2-40B4-BE49-F238E27FC236}">
                <a16:creationId xmlns:a16="http://schemas.microsoft.com/office/drawing/2014/main" id="{8CB115C0-8377-4824-825D-81CCCC1F3B4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28650" y="3936053"/>
            <a:ext cx="6784363" cy="2536661"/>
          </a:xfrm>
          <a:prstGeom prst="rect">
            <a:avLst/>
          </a:prstGeom>
        </p:spPr>
      </p:pic>
      <p:sp>
        <p:nvSpPr>
          <p:cNvPr id="21" name="Rectangle: Rounded Corners 20">
            <a:extLst>
              <a:ext uri="{FF2B5EF4-FFF2-40B4-BE49-F238E27FC236}">
                <a16:creationId xmlns:a16="http://schemas.microsoft.com/office/drawing/2014/main" id="{AD62D875-57BB-4343-AE36-AB2E5F5337AB}"/>
              </a:ext>
            </a:extLst>
          </p:cNvPr>
          <p:cNvSpPr/>
          <p:nvPr/>
        </p:nvSpPr>
        <p:spPr>
          <a:xfrm>
            <a:off x="1118289" y="5869237"/>
            <a:ext cx="2463111" cy="3651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err="1"/>
              <a:t>Photons</a:t>
            </a:r>
            <a:r>
              <a:rPr lang="it-IT"/>
              <a:t> on CALOBTF1</a:t>
            </a:r>
          </a:p>
        </p:txBody>
      </p:sp>
      <p:cxnSp>
        <p:nvCxnSpPr>
          <p:cNvPr id="13" name="Connector: Elbow 12">
            <a:extLst>
              <a:ext uri="{FF2B5EF4-FFF2-40B4-BE49-F238E27FC236}">
                <a16:creationId xmlns:a16="http://schemas.microsoft.com/office/drawing/2014/main" id="{51980A17-BBB7-4C66-9225-D57C89631AD0}"/>
              </a:ext>
            </a:extLst>
          </p:cNvPr>
          <p:cNvCxnSpPr>
            <a:cxnSpLocks/>
            <a:stCxn id="21" idx="0"/>
          </p:cNvCxnSpPr>
          <p:nvPr/>
        </p:nvCxnSpPr>
        <p:spPr>
          <a:xfrm rot="5400000" flipH="1" flipV="1">
            <a:off x="2432418" y="5534644"/>
            <a:ext cx="252021" cy="417166"/>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771B83B8-A334-4F48-8276-882ED0B58C9F}"/>
              </a:ext>
            </a:extLst>
          </p:cNvPr>
          <p:cNvCxnSpPr>
            <a:cxnSpLocks/>
            <a:stCxn id="11" idx="0"/>
          </p:cNvCxnSpPr>
          <p:nvPr/>
        </p:nvCxnSpPr>
        <p:spPr>
          <a:xfrm rot="5400000" flipH="1" flipV="1">
            <a:off x="2377627" y="2631502"/>
            <a:ext cx="339724" cy="395289"/>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CD0E9905-C975-4081-B57A-D5CF9AB1AFB8}"/>
              </a:ext>
            </a:extLst>
          </p:cNvPr>
          <p:cNvSpPr/>
          <p:nvPr/>
        </p:nvSpPr>
        <p:spPr>
          <a:xfrm>
            <a:off x="7376809" y="5761453"/>
            <a:ext cx="2463111" cy="83108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err="1"/>
              <a:t>Photons</a:t>
            </a:r>
            <a:r>
              <a:rPr lang="it-IT"/>
              <a:t> </a:t>
            </a:r>
            <a:r>
              <a:rPr lang="it-IT" err="1"/>
              <a:t>conversion</a:t>
            </a:r>
            <a:r>
              <a:rPr lang="it-IT"/>
              <a:t> on </a:t>
            </a:r>
            <a:r>
              <a:rPr lang="it-IT" err="1"/>
              <a:t>adsorber</a:t>
            </a:r>
            <a:r>
              <a:rPr lang="it-IT"/>
              <a:t>, </a:t>
            </a:r>
            <a:r>
              <a:rPr lang="it-IT" err="1"/>
              <a:t>deltas</a:t>
            </a:r>
            <a:r>
              <a:rPr lang="it-IT"/>
              <a:t>… in FitPIX</a:t>
            </a:r>
          </a:p>
        </p:txBody>
      </p:sp>
      <p:grpSp>
        <p:nvGrpSpPr>
          <p:cNvPr id="41" name="Group 40">
            <a:extLst>
              <a:ext uri="{FF2B5EF4-FFF2-40B4-BE49-F238E27FC236}">
                <a16:creationId xmlns:a16="http://schemas.microsoft.com/office/drawing/2014/main" id="{F815ACA3-F4DD-413A-A8A7-9851ED44DFD8}"/>
              </a:ext>
            </a:extLst>
          </p:cNvPr>
          <p:cNvGrpSpPr/>
          <p:nvPr/>
        </p:nvGrpSpPr>
        <p:grpSpPr>
          <a:xfrm>
            <a:off x="7490786" y="1121300"/>
            <a:ext cx="4701214" cy="3532707"/>
            <a:chOff x="7418559" y="1143000"/>
            <a:chExt cx="4701214" cy="3532707"/>
          </a:xfrm>
        </p:grpSpPr>
        <p:pic>
          <p:nvPicPr>
            <p:cNvPr id="38" name="Picture 37">
              <a:extLst>
                <a:ext uri="{FF2B5EF4-FFF2-40B4-BE49-F238E27FC236}">
                  <a16:creationId xmlns:a16="http://schemas.microsoft.com/office/drawing/2014/main" id="{54979FE6-BCC6-47F6-800F-8813E5C1BE1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484919" y="1143000"/>
              <a:ext cx="2330392" cy="2203835"/>
            </a:xfrm>
            <a:prstGeom prst="rect">
              <a:avLst/>
            </a:prstGeom>
          </p:spPr>
        </p:pic>
        <p:sp>
          <p:nvSpPr>
            <p:cNvPr id="39" name="Rectangle: Rounded Corners 38">
              <a:extLst>
                <a:ext uri="{FF2B5EF4-FFF2-40B4-BE49-F238E27FC236}">
                  <a16:creationId xmlns:a16="http://schemas.microsoft.com/office/drawing/2014/main" id="{966351FB-A715-4FE0-8087-926BFB9B22F4}"/>
                </a:ext>
              </a:extLst>
            </p:cNvPr>
            <p:cNvSpPr/>
            <p:nvPr/>
          </p:nvSpPr>
          <p:spPr>
            <a:xfrm>
              <a:off x="7418559" y="2849546"/>
              <a:ext cx="2463111" cy="5332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Direct </a:t>
              </a:r>
              <a:r>
                <a:rPr lang="it-IT" err="1">
                  <a:solidFill>
                    <a:schemeClr val="tx1"/>
                  </a:solidFill>
                </a:rPr>
                <a:t>positrons</a:t>
              </a:r>
              <a:r>
                <a:rPr lang="it-IT">
                  <a:solidFill>
                    <a:schemeClr val="tx1"/>
                  </a:solidFill>
                </a:rPr>
                <a:t> in FitPIX</a:t>
              </a:r>
            </a:p>
          </p:txBody>
        </p:sp>
        <p:sp>
          <p:nvSpPr>
            <p:cNvPr id="22" name="Rectangle: Rounded Corners 21">
              <a:extLst>
                <a:ext uri="{FF2B5EF4-FFF2-40B4-BE49-F238E27FC236}">
                  <a16:creationId xmlns:a16="http://schemas.microsoft.com/office/drawing/2014/main" id="{D9056220-8C98-42C8-ABFF-A072003C6C4C}"/>
                </a:ext>
              </a:extLst>
            </p:cNvPr>
            <p:cNvSpPr/>
            <p:nvPr/>
          </p:nvSpPr>
          <p:spPr>
            <a:xfrm>
              <a:off x="9656662" y="4013715"/>
              <a:ext cx="2463111" cy="6619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a:solidFill>
                    <a:schemeClr val="tx1"/>
                  </a:solidFill>
                </a:rPr>
                <a:t>1000 </a:t>
              </a:r>
              <a:r>
                <a:rPr lang="it-IT" sz="1200" err="1">
                  <a:solidFill>
                    <a:schemeClr val="tx1"/>
                  </a:solidFill>
                </a:rPr>
                <a:t>bunched</a:t>
              </a:r>
              <a:r>
                <a:rPr lang="it-IT" sz="1200">
                  <a:solidFill>
                    <a:schemeClr val="tx1"/>
                  </a:solidFill>
                </a:rPr>
                <a:t>  30kPoT</a:t>
              </a:r>
            </a:p>
            <a:p>
              <a:pPr algn="ctr"/>
              <a:r>
                <a:rPr lang="it-IT" sz="1200">
                  <a:solidFill>
                    <a:schemeClr val="tx1"/>
                  </a:solidFill>
                </a:rPr>
                <a:t> </a:t>
              </a:r>
              <a:r>
                <a:rPr lang="it-IT" sz="1200" err="1">
                  <a:solidFill>
                    <a:schemeClr val="tx1"/>
                  </a:solidFill>
                </a:rPr>
                <a:t>photons</a:t>
              </a:r>
              <a:r>
                <a:rPr lang="it-IT" sz="1200">
                  <a:solidFill>
                    <a:schemeClr val="tx1"/>
                  </a:solidFill>
                </a:rPr>
                <a:t> </a:t>
              </a:r>
              <a:r>
                <a:rPr lang="it-IT" sz="1200" err="1">
                  <a:solidFill>
                    <a:schemeClr val="tx1"/>
                  </a:solidFill>
                </a:rPr>
                <a:t>charge</a:t>
              </a:r>
              <a:r>
                <a:rPr lang="it-IT" sz="1200">
                  <a:solidFill>
                    <a:schemeClr val="tx1"/>
                  </a:solidFill>
                </a:rPr>
                <a:t> </a:t>
              </a:r>
              <a:r>
                <a:rPr lang="it-IT" sz="1200" err="1">
                  <a:solidFill>
                    <a:schemeClr val="tx1"/>
                  </a:solidFill>
                </a:rPr>
                <a:t>distribution</a:t>
              </a:r>
              <a:endParaRPr lang="it-IT" sz="1200">
                <a:solidFill>
                  <a:schemeClr val="tx1"/>
                </a:solidFill>
              </a:endParaRPr>
            </a:p>
            <a:p>
              <a:pPr algn="ctr"/>
              <a:r>
                <a:rPr lang="it-IT" sz="1200">
                  <a:solidFill>
                    <a:schemeClr val="tx1"/>
                  </a:solidFill>
                </a:rPr>
                <a:t>10% resolution </a:t>
              </a:r>
            </a:p>
          </p:txBody>
        </p:sp>
      </p:grpSp>
      <p:cxnSp>
        <p:nvCxnSpPr>
          <p:cNvPr id="43" name="Connector: Elbow 42">
            <a:extLst>
              <a:ext uri="{FF2B5EF4-FFF2-40B4-BE49-F238E27FC236}">
                <a16:creationId xmlns:a16="http://schemas.microsoft.com/office/drawing/2014/main" id="{34F723A5-00F4-4727-954F-18A39E1075F8}"/>
              </a:ext>
            </a:extLst>
          </p:cNvPr>
          <p:cNvCxnSpPr>
            <a:cxnSpLocks/>
          </p:cNvCxnSpPr>
          <p:nvPr/>
        </p:nvCxnSpPr>
        <p:spPr>
          <a:xfrm rot="16200000" flipH="1">
            <a:off x="5644181" y="3281979"/>
            <a:ext cx="2675289" cy="209550"/>
          </a:xfrm>
          <a:prstGeom prst="bentConnector3">
            <a:avLst>
              <a:gd name="adj1" fmla="val 50000"/>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D3E8CE0-3789-47E9-B0DA-21C4DC969997}"/>
              </a:ext>
            </a:extLst>
          </p:cNvPr>
          <p:cNvSpPr txBox="1"/>
          <p:nvPr/>
        </p:nvSpPr>
        <p:spPr>
          <a:xfrm>
            <a:off x="1118289" y="3670178"/>
            <a:ext cx="5432349"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it-IT" err="1"/>
              <a:t>Good</a:t>
            </a:r>
            <a:r>
              <a:rPr lang="it-IT"/>
              <a:t> agreement in time evaluation</a:t>
            </a:r>
          </a:p>
          <a:p>
            <a:pPr marL="285750" indent="-285750">
              <a:buFont typeface="Arial" panose="020B0604020202020204" pitchFamily="34" charset="0"/>
              <a:buChar char="•"/>
            </a:pPr>
            <a:r>
              <a:rPr lang="it-IT"/>
              <a:t>An </a:t>
            </a:r>
            <a:r>
              <a:rPr lang="it-IT" err="1"/>
              <a:t>indirect</a:t>
            </a:r>
            <a:r>
              <a:rPr lang="it-IT"/>
              <a:t> </a:t>
            </a:r>
            <a:r>
              <a:rPr lang="it-IT" err="1"/>
              <a:t>calibration</a:t>
            </a:r>
            <a:r>
              <a:rPr lang="it-IT"/>
              <a:t> for </a:t>
            </a:r>
            <a:r>
              <a:rPr lang="it-IT" err="1"/>
              <a:t>photons</a:t>
            </a:r>
            <a:r>
              <a:rPr lang="it-IT"/>
              <a:t> </a:t>
            </a:r>
            <a:r>
              <a:rPr lang="it-IT" err="1"/>
              <a:t>measurements</a:t>
            </a:r>
            <a:endParaRPr lang="it-IT"/>
          </a:p>
          <a:p>
            <a:pPr marL="285750" indent="-285750">
              <a:buFont typeface="Arial" panose="020B0604020202020204" pitchFamily="34" charset="0"/>
              <a:buChar char="•"/>
            </a:pPr>
            <a:r>
              <a:rPr lang="it-IT" err="1"/>
              <a:t>Good</a:t>
            </a:r>
            <a:r>
              <a:rPr lang="it-IT"/>
              <a:t> </a:t>
            </a:r>
            <a:r>
              <a:rPr lang="it-IT" err="1"/>
              <a:t>Luminosity</a:t>
            </a:r>
            <a:r>
              <a:rPr lang="it-IT"/>
              <a:t> monitor: </a:t>
            </a:r>
            <a:r>
              <a:rPr lang="it-IT" err="1"/>
              <a:t>seems</a:t>
            </a:r>
            <a:r>
              <a:rPr lang="it-IT"/>
              <a:t> </a:t>
            </a:r>
            <a:r>
              <a:rPr lang="it-IT" err="1"/>
              <a:t>robust</a:t>
            </a:r>
            <a:r>
              <a:rPr lang="it-IT"/>
              <a:t> to </a:t>
            </a:r>
            <a:r>
              <a:rPr lang="it-IT" err="1"/>
              <a:t>beam</a:t>
            </a:r>
            <a:r>
              <a:rPr lang="it-IT"/>
              <a:t> setup </a:t>
            </a:r>
            <a:r>
              <a:rPr lang="it-IT" err="1"/>
              <a:t>variation</a:t>
            </a:r>
            <a:endParaRPr lang="it-IT"/>
          </a:p>
        </p:txBody>
      </p:sp>
      <p:sp>
        <p:nvSpPr>
          <p:cNvPr id="10" name="Date Placeholder 9">
            <a:extLst>
              <a:ext uri="{FF2B5EF4-FFF2-40B4-BE49-F238E27FC236}">
                <a16:creationId xmlns:a16="http://schemas.microsoft.com/office/drawing/2014/main" id="{39C7C790-1E8C-44D2-8636-A8574AA51DE6}"/>
              </a:ext>
            </a:extLst>
          </p:cNvPr>
          <p:cNvSpPr>
            <a:spLocks noGrp="1"/>
          </p:cNvSpPr>
          <p:nvPr>
            <p:ph type="dt" sz="half" idx="10"/>
          </p:nvPr>
        </p:nvSpPr>
        <p:spPr/>
        <p:txBody>
          <a:bodyPr/>
          <a:lstStyle/>
          <a:p>
            <a:r>
              <a:rPr lang="en-GB"/>
              <a:t>14/11/2022</a:t>
            </a:r>
            <a:endParaRPr lang="it-IT"/>
          </a:p>
        </p:txBody>
      </p:sp>
      <p:sp>
        <p:nvSpPr>
          <p:cNvPr id="12" name="Footer Placeholder 11">
            <a:extLst>
              <a:ext uri="{FF2B5EF4-FFF2-40B4-BE49-F238E27FC236}">
                <a16:creationId xmlns:a16="http://schemas.microsoft.com/office/drawing/2014/main" id="{EB4362F4-2AAF-4772-B4EE-1463B4D28BAC}"/>
              </a:ext>
            </a:extLst>
          </p:cNvPr>
          <p:cNvSpPr>
            <a:spLocks noGrp="1"/>
          </p:cNvSpPr>
          <p:nvPr>
            <p:ph type="ftr" sz="quarter" idx="11"/>
          </p:nvPr>
        </p:nvSpPr>
        <p:spPr/>
        <p:txBody>
          <a:bodyPr/>
          <a:lstStyle/>
          <a:p>
            <a:r>
              <a:rPr lang="it-IT"/>
              <a:t>LNF - SC 64</a:t>
            </a:r>
          </a:p>
        </p:txBody>
      </p:sp>
      <p:sp>
        <p:nvSpPr>
          <p:cNvPr id="14" name="Slide Number Placeholder 13">
            <a:extLst>
              <a:ext uri="{FF2B5EF4-FFF2-40B4-BE49-F238E27FC236}">
                <a16:creationId xmlns:a16="http://schemas.microsoft.com/office/drawing/2014/main" id="{D4BB9652-84CB-4FED-8DBA-036BF2D04A5E}"/>
              </a:ext>
            </a:extLst>
          </p:cNvPr>
          <p:cNvSpPr>
            <a:spLocks noGrp="1"/>
          </p:cNvSpPr>
          <p:nvPr>
            <p:ph type="sldNum" sz="quarter" idx="12"/>
          </p:nvPr>
        </p:nvSpPr>
        <p:spPr/>
        <p:txBody>
          <a:bodyPr/>
          <a:lstStyle/>
          <a:p>
            <a:fld id="{85EC5F52-9245-4CCB-802A-E7145A560204}" type="slidenum">
              <a:rPr lang="it-IT" smtClean="0"/>
              <a:t>57</a:t>
            </a:fld>
            <a:endParaRPr lang="it-IT"/>
          </a:p>
        </p:txBody>
      </p:sp>
    </p:spTree>
    <p:extLst>
      <p:ext uri="{BB962C8B-B14F-4D97-AF65-F5344CB8AC3E}">
        <p14:creationId xmlns:p14="http://schemas.microsoft.com/office/powerpoint/2010/main" val="642631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D9473CC-99F5-4FBD-B63A-E2426DA687D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80114" y="3796995"/>
            <a:ext cx="6063809" cy="1812377"/>
          </a:xfrm>
          <a:prstGeom prst="rect">
            <a:avLst/>
          </a:prstGeom>
        </p:spPr>
      </p:pic>
      <p:grpSp>
        <p:nvGrpSpPr>
          <p:cNvPr id="6" name="Gruppo 62">
            <a:extLst>
              <a:ext uri="{FF2B5EF4-FFF2-40B4-BE49-F238E27FC236}">
                <a16:creationId xmlns:a16="http://schemas.microsoft.com/office/drawing/2014/main" id="{69881F51-2019-40A1-8E55-BA02B8D18997}"/>
              </a:ext>
            </a:extLst>
          </p:cNvPr>
          <p:cNvGrpSpPr/>
          <p:nvPr/>
        </p:nvGrpSpPr>
        <p:grpSpPr>
          <a:xfrm>
            <a:off x="-1" y="3099"/>
            <a:ext cx="9153626" cy="947451"/>
            <a:chOff x="0" y="3099"/>
            <a:chExt cx="6766560" cy="947451"/>
          </a:xfrm>
        </p:grpSpPr>
        <p:sp>
          <p:nvSpPr>
            <p:cNvPr id="7" name="Titolo 1">
              <a:extLst>
                <a:ext uri="{FF2B5EF4-FFF2-40B4-BE49-F238E27FC236}">
                  <a16:creationId xmlns:a16="http://schemas.microsoft.com/office/drawing/2014/main" id="{12362964-87EB-4873-B80B-EA2028F3A9B8}"/>
                </a:ext>
              </a:extLst>
            </p:cNvPr>
            <p:cNvSpPr txBox="1">
              <a:spLocks/>
            </p:cNvSpPr>
            <p:nvPr/>
          </p:nvSpPr>
          <p:spPr>
            <a:xfrm>
              <a:off x="0" y="3099"/>
              <a:ext cx="6766560"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a:latin typeface="Stencil" panose="040409050D0802020404" pitchFamily="82" charset="0"/>
                  <a:cs typeface="Ayuthaya" pitchFamily="2" charset="-34"/>
                </a:rPr>
                <a:t>BTF BEAM – 320ns pulse </a:t>
              </a:r>
              <a:r>
                <a:rPr lang="en-GB" sz="3600" err="1">
                  <a:latin typeface="Stencil" panose="040409050D0802020404" pitchFamily="82" charset="0"/>
                  <a:cs typeface="Ayuthaya" pitchFamily="2" charset="-34"/>
                </a:rPr>
                <a:t>trialS</a:t>
              </a:r>
              <a:endParaRPr lang="en-GB" sz="3200">
                <a:latin typeface="Stencil" panose="040409050D0802020404" pitchFamily="82" charset="0"/>
                <a:cs typeface="Ayuthaya" pitchFamily="2" charset="-34"/>
              </a:endParaRPr>
            </a:p>
          </p:txBody>
        </p:sp>
        <p:pic>
          <p:nvPicPr>
            <p:cNvPr id="8" name="Picture 2" descr="http://www.lnf.infn.it/logo/logo_infn_lnf_2_esteso_white.png">
              <a:extLst>
                <a:ext uri="{FF2B5EF4-FFF2-40B4-BE49-F238E27FC236}">
                  <a16:creationId xmlns:a16="http://schemas.microsoft.com/office/drawing/2014/main" id="{4BD26A87-F392-4B5A-8062-42E633FA970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7248" y="83514"/>
              <a:ext cx="936763"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F65F1E7-17BE-4F45-8BCB-5D27A392DC63}"/>
              </a:ext>
            </a:extLst>
          </p:cNvPr>
          <p:cNvSpPr txBox="1"/>
          <p:nvPr/>
        </p:nvSpPr>
        <p:spPr>
          <a:xfrm>
            <a:off x="7458323" y="1030965"/>
            <a:ext cx="4733677" cy="3693319"/>
          </a:xfrm>
          <a:prstGeom prst="rect">
            <a:avLst/>
          </a:prstGeom>
          <a:noFill/>
        </p:spPr>
        <p:txBody>
          <a:bodyPr wrap="square" rtlCol="0">
            <a:spAutoFit/>
          </a:bodyPr>
          <a:lstStyle/>
          <a:p>
            <a:r>
              <a:rPr lang="it-IT" err="1"/>
              <a:t>Extending</a:t>
            </a:r>
            <a:r>
              <a:rPr lang="it-IT"/>
              <a:t> </a:t>
            </a:r>
            <a:r>
              <a:rPr lang="it-IT" err="1"/>
              <a:t>longitudinal</a:t>
            </a:r>
            <a:r>
              <a:rPr lang="it-IT"/>
              <a:t> line </a:t>
            </a:r>
            <a:r>
              <a:rPr lang="it-IT" err="1"/>
              <a:t>acceptance</a:t>
            </a:r>
            <a:r>
              <a:rPr lang="it-IT"/>
              <a:t> with GUN </a:t>
            </a:r>
            <a:r>
              <a:rPr lang="it-IT" err="1"/>
              <a:t>improved</a:t>
            </a:r>
            <a:r>
              <a:rPr lang="it-IT"/>
              <a:t> timing:</a:t>
            </a:r>
          </a:p>
          <a:p>
            <a:endParaRPr lang="it-IT"/>
          </a:p>
          <a:p>
            <a:pPr marL="285750" indent="-285750">
              <a:buFont typeface="Arial" panose="020B0604020202020204" pitchFamily="34" charset="0"/>
              <a:buChar char="•"/>
            </a:pPr>
            <a:r>
              <a:rPr lang="it-IT"/>
              <a:t>15/10/20 trials on 320ns, 32kPoT/</a:t>
            </a:r>
            <a:r>
              <a:rPr lang="it-IT" err="1"/>
              <a:t>bunch</a:t>
            </a:r>
            <a:endParaRPr lang="it-IT"/>
          </a:p>
          <a:p>
            <a:pPr marL="285750" indent="-285750">
              <a:buFont typeface="Arial" panose="020B0604020202020204" pitchFamily="34" charset="0"/>
              <a:buChar char="•"/>
            </a:pPr>
            <a:r>
              <a:rPr lang="it-IT"/>
              <a:t>Measure on BTFDAQ in direct and </a:t>
            </a:r>
            <a:r>
              <a:rPr lang="it-IT" err="1"/>
              <a:t>Bremss</a:t>
            </a:r>
            <a:r>
              <a:rPr lang="it-IT"/>
              <a:t> </a:t>
            </a:r>
            <a:r>
              <a:rPr lang="it-IT" err="1"/>
              <a:t>photons</a:t>
            </a:r>
            <a:endParaRPr lang="it-IT"/>
          </a:p>
          <a:p>
            <a:pPr marL="285750" indent="-285750">
              <a:buFont typeface="Arial" panose="020B0604020202020204" pitchFamily="34" charset="0"/>
              <a:buChar char="•"/>
            </a:pPr>
            <a:r>
              <a:rPr lang="it-IT" err="1"/>
              <a:t>Coherent</a:t>
            </a:r>
            <a:r>
              <a:rPr lang="it-IT"/>
              <a:t> measure with PADME SAC DAQ</a:t>
            </a:r>
          </a:p>
          <a:p>
            <a:pPr marL="285750" indent="-285750">
              <a:buFont typeface="Arial" panose="020B0604020202020204" pitchFamily="34" charset="0"/>
              <a:buChar char="•"/>
            </a:pPr>
            <a:r>
              <a:rPr lang="it-IT" err="1"/>
              <a:t>Flatness</a:t>
            </a:r>
            <a:r>
              <a:rPr lang="it-IT"/>
              <a:t> to be </a:t>
            </a:r>
            <a:r>
              <a:rPr lang="it-IT" err="1"/>
              <a:t>improved</a:t>
            </a:r>
            <a:r>
              <a:rPr lang="it-IT"/>
              <a:t> (no </a:t>
            </a:r>
            <a:r>
              <a:rPr lang="it-IT" err="1"/>
              <a:t>much</a:t>
            </a:r>
            <a:r>
              <a:rPr lang="it-IT"/>
              <a:t> time on </a:t>
            </a:r>
            <a:r>
              <a:rPr lang="it-IT" err="1"/>
              <a:t>it</a:t>
            </a:r>
            <a:r>
              <a:rPr lang="it-IT"/>
              <a:t>)</a:t>
            </a:r>
          </a:p>
          <a:p>
            <a:pPr marL="285750" indent="-285750">
              <a:buFont typeface="Arial" panose="020B0604020202020204" pitchFamily="34" charset="0"/>
              <a:buChar char="•"/>
            </a:pPr>
            <a:r>
              <a:rPr lang="it-IT" err="1">
                <a:highlight>
                  <a:srgbClr val="FF00FF"/>
                </a:highlight>
              </a:rPr>
              <a:t>Very</a:t>
            </a:r>
            <a:r>
              <a:rPr lang="it-IT">
                <a:highlight>
                  <a:srgbClr val="FF00FF"/>
                </a:highlight>
              </a:rPr>
              <a:t> </a:t>
            </a:r>
            <a:r>
              <a:rPr lang="it-IT" err="1">
                <a:highlight>
                  <a:srgbClr val="FF00FF"/>
                </a:highlight>
              </a:rPr>
              <a:t>good</a:t>
            </a:r>
            <a:r>
              <a:rPr lang="it-IT">
                <a:highlight>
                  <a:srgbClr val="FF00FF"/>
                </a:highlight>
              </a:rPr>
              <a:t> result for a LINAC </a:t>
            </a:r>
            <a:r>
              <a:rPr lang="it-IT" err="1">
                <a:highlight>
                  <a:srgbClr val="FF00FF"/>
                </a:highlight>
              </a:rPr>
              <a:t>intended</a:t>
            </a:r>
            <a:r>
              <a:rPr lang="it-IT">
                <a:highlight>
                  <a:srgbClr val="FF00FF"/>
                </a:highlight>
              </a:rPr>
              <a:t> for 10ns </a:t>
            </a:r>
            <a:r>
              <a:rPr lang="it-IT" err="1">
                <a:highlight>
                  <a:srgbClr val="FF00FF"/>
                </a:highlight>
              </a:rPr>
              <a:t>pulse</a:t>
            </a:r>
            <a:r>
              <a:rPr lang="it-IT">
                <a:highlight>
                  <a:srgbClr val="FF00FF"/>
                </a:highlight>
              </a:rPr>
              <a:t>!!!</a:t>
            </a:r>
          </a:p>
          <a:p>
            <a:pPr marL="285750" indent="-285750">
              <a:buFont typeface="Arial" panose="020B0604020202020204" pitchFamily="34" charset="0"/>
              <a:buChar char="•"/>
            </a:pPr>
            <a:endParaRPr lang="it-IT"/>
          </a:p>
          <a:p>
            <a:pPr marL="285750" indent="-285750">
              <a:buFont typeface="Arial" panose="020B0604020202020204" pitchFamily="34" charset="0"/>
              <a:buChar char="•"/>
            </a:pPr>
            <a:endParaRPr lang="it-IT"/>
          </a:p>
          <a:p>
            <a:pPr marL="285750" indent="-285750">
              <a:buFont typeface="Arial" panose="020B0604020202020204" pitchFamily="34" charset="0"/>
              <a:buChar char="•"/>
            </a:pPr>
            <a:endParaRPr lang="it-IT"/>
          </a:p>
        </p:txBody>
      </p:sp>
      <p:pic>
        <p:nvPicPr>
          <p:cNvPr id="10" name="Picture 9">
            <a:extLst>
              <a:ext uri="{FF2B5EF4-FFF2-40B4-BE49-F238E27FC236}">
                <a16:creationId xmlns:a16="http://schemas.microsoft.com/office/drawing/2014/main" id="{0FE7F012-18EB-4CF3-B5E5-8BA2826A145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030965"/>
            <a:ext cx="7458323" cy="2747833"/>
          </a:xfrm>
          <a:prstGeom prst="rect">
            <a:avLst/>
          </a:prstGeom>
        </p:spPr>
      </p:pic>
      <p:sp>
        <p:nvSpPr>
          <p:cNvPr id="16" name="Rectangle: Rounded Corners 15">
            <a:extLst>
              <a:ext uri="{FF2B5EF4-FFF2-40B4-BE49-F238E27FC236}">
                <a16:creationId xmlns:a16="http://schemas.microsoft.com/office/drawing/2014/main" id="{679D247D-2AAE-453A-83A4-478A8D006805}"/>
              </a:ext>
            </a:extLst>
          </p:cNvPr>
          <p:cNvSpPr/>
          <p:nvPr/>
        </p:nvSpPr>
        <p:spPr>
          <a:xfrm>
            <a:off x="480114" y="3246437"/>
            <a:ext cx="2463111" cy="3651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err="1"/>
              <a:t>Positrons</a:t>
            </a:r>
            <a:r>
              <a:rPr lang="it-IT"/>
              <a:t> on CALOBTF1</a:t>
            </a:r>
          </a:p>
        </p:txBody>
      </p:sp>
      <p:cxnSp>
        <p:nvCxnSpPr>
          <p:cNvPr id="17" name="Connector: Elbow 16">
            <a:extLst>
              <a:ext uri="{FF2B5EF4-FFF2-40B4-BE49-F238E27FC236}">
                <a16:creationId xmlns:a16="http://schemas.microsoft.com/office/drawing/2014/main" id="{FB447FAF-2BBD-4CAA-955F-8031E4A2FBA0}"/>
              </a:ext>
            </a:extLst>
          </p:cNvPr>
          <p:cNvCxnSpPr>
            <a:cxnSpLocks/>
            <a:stCxn id="16" idx="0"/>
          </p:cNvCxnSpPr>
          <p:nvPr/>
        </p:nvCxnSpPr>
        <p:spPr>
          <a:xfrm rot="5400000" flipH="1" flipV="1">
            <a:off x="1801466" y="2952401"/>
            <a:ext cx="204240" cy="383833"/>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88971FD-9C39-49B8-9B30-770697915D4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477620" y="3708712"/>
            <a:ext cx="2429123" cy="2130217"/>
          </a:xfrm>
          <a:prstGeom prst="rect">
            <a:avLst/>
          </a:prstGeom>
        </p:spPr>
      </p:pic>
      <p:sp>
        <p:nvSpPr>
          <p:cNvPr id="19" name="Rectangle: Rounded Corners 18">
            <a:extLst>
              <a:ext uri="{FF2B5EF4-FFF2-40B4-BE49-F238E27FC236}">
                <a16:creationId xmlns:a16="http://schemas.microsoft.com/office/drawing/2014/main" id="{0B6AC292-1526-46A4-9092-804D170308A1}"/>
              </a:ext>
            </a:extLst>
          </p:cNvPr>
          <p:cNvSpPr/>
          <p:nvPr/>
        </p:nvSpPr>
        <p:spPr>
          <a:xfrm>
            <a:off x="7791943" y="5666775"/>
            <a:ext cx="4114800" cy="68476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Cumulative plot of </a:t>
            </a:r>
            <a:r>
              <a:rPr lang="it-IT" err="1"/>
              <a:t>photons</a:t>
            </a:r>
            <a:r>
              <a:rPr lang="it-IT"/>
              <a:t> </a:t>
            </a:r>
            <a:r>
              <a:rPr lang="it-IT" err="1"/>
              <a:t>conversion</a:t>
            </a:r>
            <a:r>
              <a:rPr lang="it-IT"/>
              <a:t> </a:t>
            </a:r>
            <a:r>
              <a:rPr lang="it-IT" err="1"/>
              <a:t>at</a:t>
            </a:r>
            <a:r>
              <a:rPr lang="it-IT"/>
              <a:t> FitPIX (red &lt; </a:t>
            </a:r>
            <a:r>
              <a:rPr lang="it-IT" err="1"/>
              <a:t>cyan</a:t>
            </a:r>
            <a:r>
              <a:rPr lang="it-IT"/>
              <a:t>, </a:t>
            </a:r>
            <a:r>
              <a:rPr lang="it-IT" err="1"/>
              <a:t>Mylar</a:t>
            </a:r>
            <a:r>
              <a:rPr lang="it-IT"/>
              <a:t> image)</a:t>
            </a:r>
          </a:p>
        </p:txBody>
      </p:sp>
      <p:sp>
        <p:nvSpPr>
          <p:cNvPr id="21" name="Rectangle: Rounded Corners 20">
            <a:extLst>
              <a:ext uri="{FF2B5EF4-FFF2-40B4-BE49-F238E27FC236}">
                <a16:creationId xmlns:a16="http://schemas.microsoft.com/office/drawing/2014/main" id="{78EF5FF5-4BA1-471F-B702-873BEDC63347}"/>
              </a:ext>
            </a:extLst>
          </p:cNvPr>
          <p:cNvSpPr/>
          <p:nvPr/>
        </p:nvSpPr>
        <p:spPr>
          <a:xfrm>
            <a:off x="-41082" y="5591175"/>
            <a:ext cx="3622482" cy="68476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Daily trends </a:t>
            </a:r>
            <a:r>
              <a:rPr lang="it-IT" err="1"/>
              <a:t>photons</a:t>
            </a:r>
            <a:r>
              <a:rPr lang="it-IT"/>
              <a:t> </a:t>
            </a:r>
            <a:r>
              <a:rPr lang="it-IT" err="1"/>
              <a:t>stripchart</a:t>
            </a:r>
            <a:r>
              <a:rPr lang="it-IT"/>
              <a:t> on CALOBTF1</a:t>
            </a:r>
          </a:p>
        </p:txBody>
      </p:sp>
      <p:cxnSp>
        <p:nvCxnSpPr>
          <p:cNvPr id="22" name="Connector: Elbow 21">
            <a:extLst>
              <a:ext uri="{FF2B5EF4-FFF2-40B4-BE49-F238E27FC236}">
                <a16:creationId xmlns:a16="http://schemas.microsoft.com/office/drawing/2014/main" id="{D9B2C071-8898-483A-98B9-3E858E8BC7C0}"/>
              </a:ext>
            </a:extLst>
          </p:cNvPr>
          <p:cNvCxnSpPr>
            <a:cxnSpLocks/>
            <a:stCxn id="21" idx="0"/>
          </p:cNvCxnSpPr>
          <p:nvPr/>
        </p:nvCxnSpPr>
        <p:spPr>
          <a:xfrm rot="16200000" flipV="1">
            <a:off x="1061222" y="4882238"/>
            <a:ext cx="1046498" cy="371376"/>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02BA668F-B016-45BE-9841-10BCC723D986}"/>
              </a:ext>
            </a:extLst>
          </p:cNvPr>
          <p:cNvSpPr/>
          <p:nvPr/>
        </p:nvSpPr>
        <p:spPr>
          <a:xfrm>
            <a:off x="3792831" y="5591175"/>
            <a:ext cx="2577233" cy="68476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Daily trends </a:t>
            </a:r>
            <a:r>
              <a:rPr lang="it-IT" err="1"/>
              <a:t>pulse</a:t>
            </a:r>
            <a:r>
              <a:rPr lang="it-IT"/>
              <a:t> </a:t>
            </a:r>
            <a:r>
              <a:rPr lang="it-IT" err="1"/>
              <a:t>width</a:t>
            </a:r>
            <a:endParaRPr lang="it-IT"/>
          </a:p>
        </p:txBody>
      </p:sp>
      <p:cxnSp>
        <p:nvCxnSpPr>
          <p:cNvPr id="23" name="Connector: Elbow 22">
            <a:extLst>
              <a:ext uri="{FF2B5EF4-FFF2-40B4-BE49-F238E27FC236}">
                <a16:creationId xmlns:a16="http://schemas.microsoft.com/office/drawing/2014/main" id="{CD271E3B-055F-411C-A874-333E111CA58B}"/>
              </a:ext>
            </a:extLst>
          </p:cNvPr>
          <p:cNvCxnSpPr>
            <a:cxnSpLocks/>
            <a:stCxn id="20" idx="0"/>
          </p:cNvCxnSpPr>
          <p:nvPr/>
        </p:nvCxnSpPr>
        <p:spPr>
          <a:xfrm rot="16200000" flipV="1">
            <a:off x="4074622" y="4584348"/>
            <a:ext cx="1353130" cy="660523"/>
          </a:xfrm>
          <a:prstGeom prst="bentConnector3">
            <a:avLst>
              <a:gd name="adj1" fmla="val 50000"/>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663B6C7-ABEC-42FC-A1B3-677DA770290C}"/>
              </a:ext>
            </a:extLst>
          </p:cNvPr>
          <p:cNvSpPr>
            <a:spLocks noGrp="1"/>
          </p:cNvSpPr>
          <p:nvPr>
            <p:ph type="dt" sz="half" idx="10"/>
          </p:nvPr>
        </p:nvSpPr>
        <p:spPr/>
        <p:txBody>
          <a:bodyPr/>
          <a:lstStyle/>
          <a:p>
            <a:r>
              <a:rPr lang="en-GB"/>
              <a:t>14/11/2022</a:t>
            </a:r>
            <a:endParaRPr lang="it-IT"/>
          </a:p>
        </p:txBody>
      </p:sp>
      <p:sp>
        <p:nvSpPr>
          <p:cNvPr id="9" name="Footer Placeholder 8">
            <a:extLst>
              <a:ext uri="{FF2B5EF4-FFF2-40B4-BE49-F238E27FC236}">
                <a16:creationId xmlns:a16="http://schemas.microsoft.com/office/drawing/2014/main" id="{7646FE06-BA9A-49C3-B7DF-A7B892D070AE}"/>
              </a:ext>
            </a:extLst>
          </p:cNvPr>
          <p:cNvSpPr>
            <a:spLocks noGrp="1"/>
          </p:cNvSpPr>
          <p:nvPr>
            <p:ph type="ftr" sz="quarter" idx="11"/>
          </p:nvPr>
        </p:nvSpPr>
        <p:spPr/>
        <p:txBody>
          <a:bodyPr/>
          <a:lstStyle/>
          <a:p>
            <a:r>
              <a:rPr lang="it-IT"/>
              <a:t>LNF - SC 64</a:t>
            </a:r>
          </a:p>
        </p:txBody>
      </p:sp>
      <p:sp>
        <p:nvSpPr>
          <p:cNvPr id="11" name="Slide Number Placeholder 10">
            <a:extLst>
              <a:ext uri="{FF2B5EF4-FFF2-40B4-BE49-F238E27FC236}">
                <a16:creationId xmlns:a16="http://schemas.microsoft.com/office/drawing/2014/main" id="{D8F64527-33EB-484B-A18B-696F14AAB2E6}"/>
              </a:ext>
            </a:extLst>
          </p:cNvPr>
          <p:cNvSpPr>
            <a:spLocks noGrp="1"/>
          </p:cNvSpPr>
          <p:nvPr>
            <p:ph type="sldNum" sz="quarter" idx="12"/>
          </p:nvPr>
        </p:nvSpPr>
        <p:spPr/>
        <p:txBody>
          <a:bodyPr/>
          <a:lstStyle/>
          <a:p>
            <a:fld id="{85EC5F52-9245-4CCB-802A-E7145A560204}" type="slidenum">
              <a:rPr lang="it-IT" smtClean="0"/>
              <a:t>58</a:t>
            </a:fld>
            <a:endParaRPr lang="it-IT"/>
          </a:p>
        </p:txBody>
      </p:sp>
    </p:spTree>
    <p:extLst>
      <p:ext uri="{BB962C8B-B14F-4D97-AF65-F5344CB8AC3E}">
        <p14:creationId xmlns:p14="http://schemas.microsoft.com/office/powerpoint/2010/main" val="1245370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62">
            <a:extLst>
              <a:ext uri="{FF2B5EF4-FFF2-40B4-BE49-F238E27FC236}">
                <a16:creationId xmlns:a16="http://schemas.microsoft.com/office/drawing/2014/main" id="{69881F51-2019-40A1-8E55-BA02B8D18997}"/>
              </a:ext>
            </a:extLst>
          </p:cNvPr>
          <p:cNvGrpSpPr/>
          <p:nvPr/>
        </p:nvGrpSpPr>
        <p:grpSpPr>
          <a:xfrm>
            <a:off x="-1" y="3099"/>
            <a:ext cx="7411453" cy="947451"/>
            <a:chOff x="0" y="3099"/>
            <a:chExt cx="6766560" cy="947451"/>
          </a:xfrm>
        </p:grpSpPr>
        <p:sp>
          <p:nvSpPr>
            <p:cNvPr id="7" name="Titolo 1">
              <a:extLst>
                <a:ext uri="{FF2B5EF4-FFF2-40B4-BE49-F238E27FC236}">
                  <a16:creationId xmlns:a16="http://schemas.microsoft.com/office/drawing/2014/main" id="{12362964-87EB-4873-B80B-EA2028F3A9B8}"/>
                </a:ext>
              </a:extLst>
            </p:cNvPr>
            <p:cNvSpPr txBox="1">
              <a:spLocks/>
            </p:cNvSpPr>
            <p:nvPr/>
          </p:nvSpPr>
          <p:spPr>
            <a:xfrm>
              <a:off x="0" y="3099"/>
              <a:ext cx="6766560"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a:latin typeface="Stencil" panose="040409050D0802020404" pitchFamily="82" charset="0"/>
                  <a:cs typeface="Ayuthaya" pitchFamily="2" charset="-34"/>
                </a:rPr>
                <a:t>BTF BEAM – </a:t>
              </a:r>
              <a:r>
                <a:rPr lang="en-GB" sz="3600" err="1">
                  <a:latin typeface="Stencil" panose="040409050D0802020404" pitchFamily="82" charset="0"/>
                  <a:cs typeface="Ayuthaya" pitchFamily="2" charset="-34"/>
                </a:rPr>
                <a:t>Inj</a:t>
              </a:r>
              <a:r>
                <a:rPr lang="en-GB" sz="3600">
                  <a:latin typeface="Stencil" panose="040409050D0802020404" pitchFamily="82" charset="0"/>
                  <a:cs typeface="Ayuthaya" pitchFamily="2" charset="-34"/>
                </a:rPr>
                <a:t> to PADME</a:t>
              </a:r>
              <a:endParaRPr lang="en-GB" sz="3200">
                <a:latin typeface="Stencil" panose="040409050D0802020404" pitchFamily="82" charset="0"/>
                <a:cs typeface="Ayuthaya" pitchFamily="2" charset="-34"/>
              </a:endParaRPr>
            </a:p>
          </p:txBody>
        </p:sp>
        <p:pic>
          <p:nvPicPr>
            <p:cNvPr id="8" name="Picture 2" descr="http://www.lnf.infn.it/logo/logo_infn_lnf_2_esteso_white.png">
              <a:extLst>
                <a:ext uri="{FF2B5EF4-FFF2-40B4-BE49-F238E27FC236}">
                  <a16:creationId xmlns:a16="http://schemas.microsoft.com/office/drawing/2014/main" id="{4BD26A87-F392-4B5A-8062-42E633FA970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8BB6BC02-C88F-421C-AA77-C0730F7EAE9B}"/>
              </a:ext>
            </a:extLst>
          </p:cNvPr>
          <p:cNvPicPr/>
          <p:nvPr/>
        </p:nvPicPr>
        <p:blipFill rotWithShape="1">
          <a:blip r:embed="rId3" cstate="hqprint">
            <a:extLst>
              <a:ext uri="{28A0092B-C50C-407E-A947-70E740481C1C}">
                <a14:useLocalDpi xmlns:a14="http://schemas.microsoft.com/office/drawing/2010/main"/>
              </a:ext>
            </a:extLst>
          </a:blip>
          <a:srcRect l="-2481"/>
          <a:stretch/>
        </p:blipFill>
        <p:spPr bwMode="auto">
          <a:xfrm>
            <a:off x="55248" y="1080883"/>
            <a:ext cx="5752515" cy="212698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0736F09-0892-417E-AA3D-2A542A080425}"/>
              </a:ext>
            </a:extLst>
          </p:cNvPr>
          <p:cNvPicPr/>
          <p:nvPr/>
        </p:nvPicPr>
        <p:blipFill rotWithShape="1">
          <a:blip r:embed="rId4">
            <a:extLst>
              <a:ext uri="{28A0092B-C50C-407E-A947-70E740481C1C}">
                <a14:useLocalDpi xmlns:a14="http://schemas.microsoft.com/office/drawing/2010/main"/>
              </a:ext>
            </a:extLst>
          </a:blip>
          <a:srcRect/>
          <a:stretch/>
        </p:blipFill>
        <p:spPr bwMode="auto">
          <a:xfrm>
            <a:off x="228407" y="3869432"/>
            <a:ext cx="5579356" cy="2015412"/>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94090A1-33FA-446B-8E85-100DA8FADF9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309385" y="2947112"/>
            <a:ext cx="5579356" cy="2311293"/>
          </a:xfrm>
          <a:prstGeom prst="rect">
            <a:avLst/>
          </a:prstGeom>
        </p:spPr>
      </p:pic>
      <p:sp>
        <p:nvSpPr>
          <p:cNvPr id="12" name="TextBox 11">
            <a:extLst>
              <a:ext uri="{FF2B5EF4-FFF2-40B4-BE49-F238E27FC236}">
                <a16:creationId xmlns:a16="http://schemas.microsoft.com/office/drawing/2014/main" id="{17312AB6-E956-4EE3-BCEE-6817CD7F7243}"/>
              </a:ext>
            </a:extLst>
          </p:cNvPr>
          <p:cNvSpPr txBox="1"/>
          <p:nvPr/>
        </p:nvSpPr>
        <p:spPr>
          <a:xfrm>
            <a:off x="474494" y="3059668"/>
            <a:ext cx="423085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a:t>Best focus on FitPIX </a:t>
            </a:r>
            <a:r>
              <a:rPr lang="el-GR"/>
              <a:t>σ</a:t>
            </a:r>
            <a:r>
              <a:rPr lang="it-IT"/>
              <a:t>(X/Y) = (0,7/0,7) [mm]</a:t>
            </a:r>
          </a:p>
        </p:txBody>
      </p:sp>
      <p:sp>
        <p:nvSpPr>
          <p:cNvPr id="13" name="TextBox 12">
            <a:extLst>
              <a:ext uri="{FF2B5EF4-FFF2-40B4-BE49-F238E27FC236}">
                <a16:creationId xmlns:a16="http://schemas.microsoft.com/office/drawing/2014/main" id="{5C32B937-B07C-4E01-8D87-27E4D35A1265}"/>
              </a:ext>
            </a:extLst>
          </p:cNvPr>
          <p:cNvSpPr txBox="1"/>
          <p:nvPr/>
        </p:nvSpPr>
        <p:spPr>
          <a:xfrm>
            <a:off x="531644" y="5736293"/>
            <a:ext cx="4548356"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a:t>Best focus on PADME on single Dia Target strip </a:t>
            </a:r>
          </a:p>
          <a:p>
            <a:pPr marL="285750" indent="-285750">
              <a:buFont typeface="Arial" panose="020B0604020202020204" pitchFamily="34" charset="0"/>
              <a:buChar char="•"/>
            </a:pPr>
            <a:r>
              <a:rPr lang="it-IT"/>
              <a:t>High </a:t>
            </a:r>
            <a:r>
              <a:rPr lang="it-IT" err="1"/>
              <a:t>divergence</a:t>
            </a:r>
            <a:r>
              <a:rPr lang="it-IT"/>
              <a:t> and </a:t>
            </a:r>
            <a:r>
              <a:rPr lang="it-IT" err="1"/>
              <a:t>flux</a:t>
            </a:r>
            <a:endParaRPr lang="it-IT"/>
          </a:p>
          <a:p>
            <a:pPr marL="285750" indent="-285750">
              <a:buFont typeface="Arial" panose="020B0604020202020204" pitchFamily="34" charset="0"/>
              <a:buChar char="•"/>
            </a:pPr>
            <a:r>
              <a:rPr lang="el-GR"/>
              <a:t>σ</a:t>
            </a:r>
            <a:r>
              <a:rPr lang="it-IT"/>
              <a:t>(X/Y) = (1,1/0,6) [mm]</a:t>
            </a:r>
          </a:p>
        </p:txBody>
      </p:sp>
      <p:sp>
        <p:nvSpPr>
          <p:cNvPr id="14" name="TextBox 13">
            <a:extLst>
              <a:ext uri="{FF2B5EF4-FFF2-40B4-BE49-F238E27FC236}">
                <a16:creationId xmlns:a16="http://schemas.microsoft.com/office/drawing/2014/main" id="{7DA51701-78DC-449E-893D-A1B9BC8E9C60}"/>
              </a:ext>
            </a:extLst>
          </p:cNvPr>
          <p:cNvSpPr txBox="1"/>
          <p:nvPr/>
        </p:nvSpPr>
        <p:spPr>
          <a:xfrm>
            <a:off x="6830844" y="5108702"/>
            <a:ext cx="4230856"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a:t>Selected from PADME </a:t>
            </a:r>
            <a:r>
              <a:rPr lang="it-IT" err="1"/>
              <a:t>people</a:t>
            </a:r>
            <a:endParaRPr lang="it-IT"/>
          </a:p>
          <a:p>
            <a:pPr marL="285750" indent="-285750">
              <a:buFont typeface="Arial" panose="020B0604020202020204" pitchFamily="34" charset="0"/>
              <a:buChar char="•"/>
            </a:pPr>
            <a:r>
              <a:rPr lang="it-IT"/>
              <a:t>Y-</a:t>
            </a:r>
            <a:r>
              <a:rPr lang="it-IT" err="1"/>
              <a:t>axis</a:t>
            </a:r>
            <a:r>
              <a:rPr lang="it-IT"/>
              <a:t> focus</a:t>
            </a:r>
          </a:p>
          <a:p>
            <a:pPr marL="285750" indent="-285750">
              <a:buFont typeface="Arial" panose="020B0604020202020204" pitchFamily="34" charset="0"/>
              <a:buChar char="•"/>
            </a:pPr>
            <a:r>
              <a:rPr lang="it-IT"/>
              <a:t>Better management </a:t>
            </a:r>
            <a:r>
              <a:rPr lang="it-IT" err="1"/>
              <a:t>at</a:t>
            </a:r>
            <a:r>
              <a:rPr lang="it-IT"/>
              <a:t> detector level</a:t>
            </a:r>
          </a:p>
          <a:p>
            <a:pPr marL="285750" indent="-285750">
              <a:buFont typeface="Arial" panose="020B0604020202020204" pitchFamily="34" charset="0"/>
              <a:buChar char="•"/>
            </a:pPr>
            <a:r>
              <a:rPr lang="el-GR"/>
              <a:t>σ</a:t>
            </a:r>
            <a:r>
              <a:rPr lang="it-IT"/>
              <a:t>(X/Y) = (1,0/2,2) [mm]</a:t>
            </a:r>
          </a:p>
          <a:p>
            <a:pPr marL="285750" indent="-285750">
              <a:buFont typeface="Arial" panose="020B0604020202020204" pitchFamily="34" charset="0"/>
              <a:buChar char="•"/>
            </a:pPr>
            <a:r>
              <a:rPr lang="it-IT" err="1"/>
              <a:t>See</a:t>
            </a:r>
            <a:r>
              <a:rPr lang="it-IT"/>
              <a:t> Raggi presentation</a:t>
            </a:r>
          </a:p>
        </p:txBody>
      </p:sp>
      <p:sp>
        <p:nvSpPr>
          <p:cNvPr id="15" name="TextBox 14">
            <a:extLst>
              <a:ext uri="{FF2B5EF4-FFF2-40B4-BE49-F238E27FC236}">
                <a16:creationId xmlns:a16="http://schemas.microsoft.com/office/drawing/2014/main" id="{98CA5F08-B7FF-423E-B051-0D79B57F881F}"/>
              </a:ext>
            </a:extLst>
          </p:cNvPr>
          <p:cNvSpPr txBox="1"/>
          <p:nvPr/>
        </p:nvSpPr>
        <p:spPr>
          <a:xfrm>
            <a:off x="6309385" y="1110503"/>
            <a:ext cx="5426761" cy="1200329"/>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err="1"/>
              <a:t>Different</a:t>
            </a:r>
            <a:r>
              <a:rPr lang="it-IT"/>
              <a:t> </a:t>
            </a:r>
            <a:r>
              <a:rPr lang="it-IT" err="1"/>
              <a:t>final</a:t>
            </a:r>
            <a:r>
              <a:rPr lang="it-IT"/>
              <a:t> focus trials </a:t>
            </a:r>
            <a:r>
              <a:rPr lang="it-IT" err="1"/>
              <a:t>maintaining</a:t>
            </a:r>
            <a:r>
              <a:rPr lang="it-IT"/>
              <a:t>:</a:t>
            </a:r>
          </a:p>
          <a:p>
            <a:pPr marL="285750" indent="-285750">
              <a:buFont typeface="Arial" panose="020B0604020202020204" pitchFamily="34" charset="0"/>
              <a:buChar char="•"/>
            </a:pPr>
            <a:r>
              <a:rPr lang="it-IT"/>
              <a:t>Background level</a:t>
            </a:r>
          </a:p>
          <a:p>
            <a:pPr marL="285750" indent="-285750">
              <a:buFont typeface="Arial" panose="020B0604020202020204" pitchFamily="34" charset="0"/>
              <a:buChar char="•"/>
            </a:pPr>
            <a:r>
              <a:rPr lang="it-IT"/>
              <a:t>Lower use of </a:t>
            </a:r>
            <a:r>
              <a:rPr lang="it-IT" err="1"/>
              <a:t>scrapers</a:t>
            </a:r>
            <a:endParaRPr lang="it-IT"/>
          </a:p>
          <a:p>
            <a:pPr marL="285750" indent="-285750">
              <a:buFont typeface="Arial" panose="020B0604020202020204" pitchFamily="34" charset="0"/>
              <a:buChar char="•"/>
            </a:pPr>
            <a:r>
              <a:rPr lang="it-IT"/>
              <a:t>Low </a:t>
            </a:r>
            <a:r>
              <a:rPr lang="it-IT" err="1"/>
              <a:t>sensibility</a:t>
            </a:r>
            <a:r>
              <a:rPr lang="it-IT"/>
              <a:t> on LINAC </a:t>
            </a:r>
            <a:r>
              <a:rPr lang="it-IT" err="1"/>
              <a:t>fluctuations</a:t>
            </a:r>
            <a:endParaRPr lang="it-IT"/>
          </a:p>
        </p:txBody>
      </p:sp>
      <p:sp>
        <p:nvSpPr>
          <p:cNvPr id="2" name="Date Placeholder 1">
            <a:extLst>
              <a:ext uri="{FF2B5EF4-FFF2-40B4-BE49-F238E27FC236}">
                <a16:creationId xmlns:a16="http://schemas.microsoft.com/office/drawing/2014/main" id="{7774AEDA-3611-4AC1-91AC-7765BC720791}"/>
              </a:ext>
            </a:extLst>
          </p:cNvPr>
          <p:cNvSpPr>
            <a:spLocks noGrp="1"/>
          </p:cNvSpPr>
          <p:nvPr>
            <p:ph type="dt" sz="half" idx="10"/>
          </p:nvPr>
        </p:nvSpPr>
        <p:spPr/>
        <p:txBody>
          <a:bodyPr/>
          <a:lstStyle/>
          <a:p>
            <a:r>
              <a:rPr lang="en-GB"/>
              <a:t>14/11/2022</a:t>
            </a:r>
            <a:endParaRPr lang="it-IT"/>
          </a:p>
        </p:txBody>
      </p:sp>
      <p:sp>
        <p:nvSpPr>
          <p:cNvPr id="16" name="Footer Placeholder 15">
            <a:extLst>
              <a:ext uri="{FF2B5EF4-FFF2-40B4-BE49-F238E27FC236}">
                <a16:creationId xmlns:a16="http://schemas.microsoft.com/office/drawing/2014/main" id="{E8BBA824-FBA5-42FE-A178-440919D96D9C}"/>
              </a:ext>
            </a:extLst>
          </p:cNvPr>
          <p:cNvSpPr>
            <a:spLocks noGrp="1"/>
          </p:cNvSpPr>
          <p:nvPr>
            <p:ph type="ftr" sz="quarter" idx="11"/>
          </p:nvPr>
        </p:nvSpPr>
        <p:spPr/>
        <p:txBody>
          <a:bodyPr/>
          <a:lstStyle/>
          <a:p>
            <a:r>
              <a:rPr lang="it-IT"/>
              <a:t>LNF - SC 64</a:t>
            </a:r>
          </a:p>
        </p:txBody>
      </p:sp>
      <p:sp>
        <p:nvSpPr>
          <p:cNvPr id="17" name="Slide Number Placeholder 16">
            <a:extLst>
              <a:ext uri="{FF2B5EF4-FFF2-40B4-BE49-F238E27FC236}">
                <a16:creationId xmlns:a16="http://schemas.microsoft.com/office/drawing/2014/main" id="{AE3757E6-EA66-44F8-9CBC-BCEC452F0FCA}"/>
              </a:ext>
            </a:extLst>
          </p:cNvPr>
          <p:cNvSpPr>
            <a:spLocks noGrp="1"/>
          </p:cNvSpPr>
          <p:nvPr>
            <p:ph type="sldNum" sz="quarter" idx="12"/>
          </p:nvPr>
        </p:nvSpPr>
        <p:spPr/>
        <p:txBody>
          <a:bodyPr/>
          <a:lstStyle/>
          <a:p>
            <a:fld id="{85EC5F52-9245-4CCB-802A-E7145A560204}" type="slidenum">
              <a:rPr lang="it-IT" smtClean="0"/>
              <a:t>59</a:t>
            </a:fld>
            <a:endParaRPr lang="it-IT"/>
          </a:p>
        </p:txBody>
      </p:sp>
    </p:spTree>
    <p:extLst>
      <p:ext uri="{BB962C8B-B14F-4D97-AF65-F5344CB8AC3E}">
        <p14:creationId xmlns:p14="http://schemas.microsoft.com/office/powerpoint/2010/main" val="44701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CD28782B-6389-467B-A22A-AC38FBF944E4}"/>
              </a:ext>
            </a:extLst>
          </p:cNvPr>
          <p:cNvSpPr>
            <a:spLocks noGrp="1"/>
          </p:cNvSpPr>
          <p:nvPr>
            <p:ph sz="half" idx="2"/>
          </p:nvPr>
        </p:nvSpPr>
        <p:spPr>
          <a:xfrm>
            <a:off x="107762" y="1468919"/>
            <a:ext cx="6710079" cy="1218177"/>
          </a:xfr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a:normAutofit fontScale="92500" lnSpcReduction="20000"/>
          </a:bodyPr>
          <a:lstStyle/>
          <a:p>
            <a:r>
              <a:rPr lang="en-GB" sz="1600" dirty="0"/>
              <a:t>Hall Operative devoted to ERAD project and PADME experiment, </a:t>
            </a:r>
            <a:r>
              <a:rPr lang="en-GB" sz="1600" dirty="0">
                <a:solidFill>
                  <a:schemeClr val="tx1"/>
                </a:solidFill>
                <a:highlight>
                  <a:srgbClr val="FFFF00"/>
                </a:highlight>
              </a:rPr>
              <a:t>nowadays X17</a:t>
            </a:r>
          </a:p>
          <a:p>
            <a:r>
              <a:rPr lang="en-GB" sz="1600" dirty="0"/>
              <a:t>Involved in opportunistic INFN runs up to BTF2 commissioning phase 3 (FISMEL – SPARCULENS)</a:t>
            </a:r>
          </a:p>
          <a:p>
            <a:r>
              <a:rPr lang="en-GB" sz="1600" dirty="0"/>
              <a:t>Upgraded vacuum line BTF1 straight for OTR charge measurement and single shot emittance test with two optical lines</a:t>
            </a:r>
          </a:p>
        </p:txBody>
      </p:sp>
      <p:grpSp>
        <p:nvGrpSpPr>
          <p:cNvPr id="9" name="Gruppo 62">
            <a:extLst>
              <a:ext uri="{FF2B5EF4-FFF2-40B4-BE49-F238E27FC236}">
                <a16:creationId xmlns:a16="http://schemas.microsoft.com/office/drawing/2014/main" id="{5ADF8AA0-1523-43C1-8B13-F32C4FA16DD0}"/>
              </a:ext>
            </a:extLst>
          </p:cNvPr>
          <p:cNvGrpSpPr/>
          <p:nvPr/>
        </p:nvGrpSpPr>
        <p:grpSpPr>
          <a:xfrm>
            <a:off x="-1" y="3099"/>
            <a:ext cx="7565367" cy="947451"/>
            <a:chOff x="-1" y="3099"/>
            <a:chExt cx="7565367" cy="947451"/>
          </a:xfrm>
        </p:grpSpPr>
        <p:sp>
          <p:nvSpPr>
            <p:cNvPr id="10" name="Titolo 1">
              <a:extLst>
                <a:ext uri="{FF2B5EF4-FFF2-40B4-BE49-F238E27FC236}">
                  <a16:creationId xmlns:a16="http://schemas.microsoft.com/office/drawing/2014/main" id="{26EC1034-1450-4461-954F-DD6BAFA7669D}"/>
                </a:ext>
              </a:extLst>
            </p:cNvPr>
            <p:cNvSpPr txBox="1">
              <a:spLocks/>
            </p:cNvSpPr>
            <p:nvPr/>
          </p:nvSpPr>
          <p:spPr>
            <a:xfrm>
              <a:off x="-1" y="3099"/>
              <a:ext cx="7565367"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LNF – BTF Three Lines status</a:t>
              </a:r>
              <a:endParaRPr lang="en-GB" sz="2800" dirty="0">
                <a:latin typeface="Stencil" panose="040409050D0802020404" pitchFamily="82" charset="0"/>
                <a:cs typeface="Ayuthaya" pitchFamily="2" charset="-34"/>
              </a:endParaRPr>
            </a:p>
          </p:txBody>
        </p:sp>
        <p:pic>
          <p:nvPicPr>
            <p:cNvPr id="11" name="Picture 2">
              <a:extLst>
                <a:ext uri="{FF2B5EF4-FFF2-40B4-BE49-F238E27FC236}">
                  <a16:creationId xmlns:a16="http://schemas.microsoft.com/office/drawing/2014/main" id="{0F2444F9-3B51-4BAA-A839-EF5949AD2E1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97248" y="128780"/>
              <a:ext cx="1100934" cy="71079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CasellaDiTesto 33">
            <a:extLst>
              <a:ext uri="{FF2B5EF4-FFF2-40B4-BE49-F238E27FC236}">
                <a16:creationId xmlns:a16="http://schemas.microsoft.com/office/drawing/2014/main" id="{1AE76A78-ADF6-4983-925C-553CDF94B59C}"/>
              </a:ext>
            </a:extLst>
          </p:cNvPr>
          <p:cNvSpPr txBox="1"/>
          <p:nvPr/>
        </p:nvSpPr>
        <p:spPr>
          <a:xfrm>
            <a:off x="80463" y="3188487"/>
            <a:ext cx="6710079" cy="1815882"/>
          </a:xfrm>
          <a:prstGeom prst="rect">
            <a:avLst/>
          </a:prstGeom>
          <a:solidFill>
            <a:srgbClr val="ED7D31"/>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Arial" panose="020B0604020202020204" pitchFamily="34" charset="0"/>
              <a:buChar char="•"/>
            </a:pPr>
            <a:r>
              <a:rPr lang="en-GB" sz="1600" dirty="0"/>
              <a:t>Hall operative, external users run period accomplished Apr-&gt;July 2022</a:t>
            </a:r>
          </a:p>
          <a:p>
            <a:pPr marL="285750" indent="-285750">
              <a:buFont typeface="Arial" panose="020B0604020202020204" pitchFamily="34" charset="0"/>
              <a:buChar char="•"/>
            </a:pPr>
            <a:r>
              <a:rPr lang="en-GB" sz="1600" dirty="0"/>
              <a:t>Only BTF2 line to external users</a:t>
            </a:r>
          </a:p>
          <a:p>
            <a:pPr marL="742950" lvl="1" indent="-285750">
              <a:buFont typeface="Arial" panose="020B0604020202020204" pitchFamily="34" charset="0"/>
              <a:buChar char="•"/>
            </a:pPr>
            <a:r>
              <a:rPr lang="en-GB" sz="1600" dirty="0"/>
              <a:t>Intended for weekly based users</a:t>
            </a:r>
          </a:p>
          <a:p>
            <a:pPr marL="742950" lvl="1" indent="-285750">
              <a:buFont typeface="Arial" panose="020B0604020202020204" pitchFamily="34" charset="0"/>
              <a:buChar char="•"/>
            </a:pPr>
            <a:r>
              <a:rPr lang="en-GB" sz="1600" dirty="0"/>
              <a:t>Only secondary beam</a:t>
            </a:r>
          </a:p>
          <a:p>
            <a:pPr marL="742950" lvl="1" indent="-285750">
              <a:buFont typeface="Arial" panose="020B0604020202020204" pitchFamily="34" charset="0"/>
              <a:buChar char="•"/>
            </a:pPr>
            <a:r>
              <a:rPr lang="en-GB" sz="1600" dirty="0"/>
              <a:t>Limited performances respect to BTF1</a:t>
            </a:r>
          </a:p>
          <a:p>
            <a:pPr marL="742950" lvl="1" indent="-285750">
              <a:buFont typeface="Arial" panose="020B0604020202020204" pitchFamily="34" charset="0"/>
              <a:buChar char="•"/>
            </a:pPr>
            <a:r>
              <a:rPr lang="en-GB" sz="1600" dirty="0"/>
              <a:t>Foreseen external users from March 2023</a:t>
            </a:r>
            <a:endParaRPr lang="en-GB" sz="1600" dirty="0">
              <a:solidFill>
                <a:schemeClr val="tx1"/>
              </a:solidFill>
              <a:highlight>
                <a:srgbClr val="FFFF00"/>
              </a:highlight>
            </a:endParaRPr>
          </a:p>
          <a:p>
            <a:pPr marL="285750" indent="-285750">
              <a:buFont typeface="Arial" panose="020B0604020202020204" pitchFamily="34" charset="0"/>
              <a:buChar char="•"/>
            </a:pPr>
            <a:r>
              <a:rPr lang="en-GB" sz="1600" dirty="0"/>
              <a:t>Involved in EUROLABS Project, started on Autumn 2022</a:t>
            </a:r>
          </a:p>
        </p:txBody>
      </p:sp>
      <p:sp>
        <p:nvSpPr>
          <p:cNvPr id="37" name="CasellaDiTesto 36">
            <a:extLst>
              <a:ext uri="{FF2B5EF4-FFF2-40B4-BE49-F238E27FC236}">
                <a16:creationId xmlns:a16="http://schemas.microsoft.com/office/drawing/2014/main" id="{53F92446-3BC6-4851-A88E-4FBE0052619D}"/>
              </a:ext>
            </a:extLst>
          </p:cNvPr>
          <p:cNvSpPr txBox="1"/>
          <p:nvPr/>
        </p:nvSpPr>
        <p:spPr>
          <a:xfrm>
            <a:off x="15972" y="2697989"/>
            <a:ext cx="6143624" cy="584775"/>
          </a:xfrm>
          <a:prstGeom prst="rect">
            <a:avLst/>
          </a:prstGeom>
          <a:noFill/>
        </p:spPr>
        <p:txBody>
          <a:bodyPr wrap="square">
            <a:spAutoFit/>
          </a:bodyPr>
          <a:lstStyle/>
          <a:p>
            <a:r>
              <a:rPr lang="en-GB" sz="3200" dirty="0"/>
              <a:t>BTFEH2 – BTF2 (1 line)</a:t>
            </a:r>
          </a:p>
        </p:txBody>
      </p:sp>
      <p:sp>
        <p:nvSpPr>
          <p:cNvPr id="40" name="CasellaDiTesto 39">
            <a:extLst>
              <a:ext uri="{FF2B5EF4-FFF2-40B4-BE49-F238E27FC236}">
                <a16:creationId xmlns:a16="http://schemas.microsoft.com/office/drawing/2014/main" id="{D3F99B04-14FE-45C1-8010-DDBEAD2DDE52}"/>
              </a:ext>
            </a:extLst>
          </p:cNvPr>
          <p:cNvSpPr txBox="1"/>
          <p:nvPr/>
        </p:nvSpPr>
        <p:spPr>
          <a:xfrm>
            <a:off x="43611" y="967528"/>
            <a:ext cx="6143624" cy="584775"/>
          </a:xfrm>
          <a:prstGeom prst="rect">
            <a:avLst/>
          </a:prstGeom>
          <a:noFill/>
        </p:spPr>
        <p:txBody>
          <a:bodyPr wrap="square">
            <a:spAutoFit/>
          </a:bodyPr>
          <a:lstStyle/>
          <a:p>
            <a:r>
              <a:rPr lang="en-GB" sz="3200" dirty="0"/>
              <a:t>BTFEH1 – BTF1 (2 lines)</a:t>
            </a:r>
          </a:p>
        </p:txBody>
      </p:sp>
      <p:grpSp>
        <p:nvGrpSpPr>
          <p:cNvPr id="32" name="Gruppo 31">
            <a:extLst>
              <a:ext uri="{FF2B5EF4-FFF2-40B4-BE49-F238E27FC236}">
                <a16:creationId xmlns:a16="http://schemas.microsoft.com/office/drawing/2014/main" id="{B35BBD02-7F8B-43D8-B3E5-52085D5D9455}"/>
              </a:ext>
            </a:extLst>
          </p:cNvPr>
          <p:cNvGrpSpPr/>
          <p:nvPr/>
        </p:nvGrpSpPr>
        <p:grpSpPr>
          <a:xfrm>
            <a:off x="6816238" y="1112760"/>
            <a:ext cx="5389420" cy="4799315"/>
            <a:chOff x="7059826" y="411451"/>
            <a:chExt cx="5389420" cy="4799315"/>
          </a:xfrm>
        </p:grpSpPr>
        <p:grpSp>
          <p:nvGrpSpPr>
            <p:cNvPr id="33" name="Gruppo 32">
              <a:extLst>
                <a:ext uri="{FF2B5EF4-FFF2-40B4-BE49-F238E27FC236}">
                  <a16:creationId xmlns:a16="http://schemas.microsoft.com/office/drawing/2014/main" id="{7DE02C01-12A1-4C09-BF83-2CFDC670574E}"/>
                </a:ext>
              </a:extLst>
            </p:cNvPr>
            <p:cNvGrpSpPr/>
            <p:nvPr/>
          </p:nvGrpSpPr>
          <p:grpSpPr>
            <a:xfrm>
              <a:off x="7059826" y="586769"/>
              <a:ext cx="5067734" cy="4611422"/>
              <a:chOff x="7156258" y="1030965"/>
              <a:chExt cx="4417904" cy="3978925"/>
            </a:xfrm>
          </p:grpSpPr>
          <p:pic>
            <p:nvPicPr>
              <p:cNvPr id="54" name="Immagine 53">
                <a:extLst>
                  <a:ext uri="{FF2B5EF4-FFF2-40B4-BE49-F238E27FC236}">
                    <a16:creationId xmlns:a16="http://schemas.microsoft.com/office/drawing/2014/main" id="{DA9D305F-6F82-435B-A083-4AF3988C9D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56258" y="1030965"/>
                <a:ext cx="4417904" cy="3978925"/>
              </a:xfrm>
              <a:prstGeom prst="rect">
                <a:avLst/>
              </a:prstGeom>
            </p:spPr>
          </p:pic>
          <p:sp>
            <p:nvSpPr>
              <p:cNvPr id="55" name="Rettangolo 54">
                <a:extLst>
                  <a:ext uri="{FF2B5EF4-FFF2-40B4-BE49-F238E27FC236}">
                    <a16:creationId xmlns:a16="http://schemas.microsoft.com/office/drawing/2014/main" id="{A09BACD5-F01C-4EF8-A45E-4DA4AE8465F0}"/>
                  </a:ext>
                </a:extLst>
              </p:cNvPr>
              <p:cNvSpPr/>
              <p:nvPr/>
            </p:nvSpPr>
            <p:spPr>
              <a:xfrm rot="16200000">
                <a:off x="8724135" y="832284"/>
                <a:ext cx="589007" cy="1436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6" name="Gruppo 35">
              <a:extLst>
                <a:ext uri="{FF2B5EF4-FFF2-40B4-BE49-F238E27FC236}">
                  <a16:creationId xmlns:a16="http://schemas.microsoft.com/office/drawing/2014/main" id="{618D9C13-77E8-44DA-9CCB-BC9AF6E1868C}"/>
                </a:ext>
              </a:extLst>
            </p:cNvPr>
            <p:cNvGrpSpPr/>
            <p:nvPr/>
          </p:nvGrpSpPr>
          <p:grpSpPr>
            <a:xfrm>
              <a:off x="8729281" y="411451"/>
              <a:ext cx="3321766" cy="2497891"/>
              <a:chOff x="8611639" y="886802"/>
              <a:chExt cx="2895819" cy="2155283"/>
            </a:xfrm>
          </p:grpSpPr>
          <p:sp>
            <p:nvSpPr>
              <p:cNvPr id="51" name="CasellaDiTesto 50">
                <a:extLst>
                  <a:ext uri="{FF2B5EF4-FFF2-40B4-BE49-F238E27FC236}">
                    <a16:creationId xmlns:a16="http://schemas.microsoft.com/office/drawing/2014/main" id="{4ED87447-1482-410E-B406-88C28C2CDEF3}"/>
                  </a:ext>
                </a:extLst>
              </p:cNvPr>
              <p:cNvSpPr txBox="1"/>
              <p:nvPr/>
            </p:nvSpPr>
            <p:spPr>
              <a:xfrm>
                <a:off x="9290482" y="886802"/>
                <a:ext cx="2216976" cy="3186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dirty="0"/>
                  <a:t>BTF EXP. HALL 1 (BTFEH1)</a:t>
                </a:r>
              </a:p>
            </p:txBody>
          </p:sp>
          <p:cxnSp>
            <p:nvCxnSpPr>
              <p:cNvPr id="52" name="Connettore a gomito 51">
                <a:extLst>
                  <a:ext uri="{FF2B5EF4-FFF2-40B4-BE49-F238E27FC236}">
                    <a16:creationId xmlns:a16="http://schemas.microsoft.com/office/drawing/2014/main" id="{96B88E98-482B-4AD5-9640-51B4BC89D1AA}"/>
                  </a:ext>
                </a:extLst>
              </p:cNvPr>
              <p:cNvCxnSpPr>
                <a:cxnSpLocks/>
                <a:stCxn id="51" idx="2"/>
                <a:endCxn id="39" idx="0"/>
              </p:cNvCxnSpPr>
              <p:nvPr/>
            </p:nvCxnSpPr>
            <p:spPr>
              <a:xfrm rot="16200000" flipH="1">
                <a:off x="10325780" y="1278666"/>
                <a:ext cx="554871" cy="408492"/>
              </a:xfrm>
              <a:prstGeom prst="bentConnector3">
                <a:avLst>
                  <a:gd name="adj1" fmla="val 50000"/>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53" name="Connettore a gomito 52">
                <a:extLst>
                  <a:ext uri="{FF2B5EF4-FFF2-40B4-BE49-F238E27FC236}">
                    <a16:creationId xmlns:a16="http://schemas.microsoft.com/office/drawing/2014/main" id="{FAE267BA-6E8A-4D61-8F83-039B6BE115A1}"/>
                  </a:ext>
                </a:extLst>
              </p:cNvPr>
              <p:cNvCxnSpPr>
                <a:cxnSpLocks/>
                <a:stCxn id="48" idx="3"/>
                <a:endCxn id="41" idx="2"/>
              </p:cNvCxnSpPr>
              <p:nvPr/>
            </p:nvCxnSpPr>
            <p:spPr>
              <a:xfrm flipV="1">
                <a:off x="8611639" y="2740532"/>
                <a:ext cx="584905" cy="301553"/>
              </a:xfrm>
              <a:prstGeom prst="bentConnector2">
                <a:avLst/>
              </a:prstGeom>
              <a:ln w="76200">
                <a:solidFill>
                  <a:schemeClr val="accent2"/>
                </a:solidFill>
                <a:tailEnd type="triangle"/>
              </a:ln>
            </p:spPr>
            <p:style>
              <a:lnRef idx="3">
                <a:schemeClr val="accent1"/>
              </a:lnRef>
              <a:fillRef idx="0">
                <a:schemeClr val="accent1"/>
              </a:fillRef>
              <a:effectRef idx="2">
                <a:schemeClr val="accent1"/>
              </a:effectRef>
              <a:fontRef idx="minor">
                <a:schemeClr val="tx1"/>
              </a:fontRef>
            </p:style>
          </p:cxnSp>
        </p:grpSp>
        <p:grpSp>
          <p:nvGrpSpPr>
            <p:cNvPr id="38" name="Gruppo 37">
              <a:extLst>
                <a:ext uri="{FF2B5EF4-FFF2-40B4-BE49-F238E27FC236}">
                  <a16:creationId xmlns:a16="http://schemas.microsoft.com/office/drawing/2014/main" id="{4BB8DC4E-7DC7-4281-9772-D2AB39BBA1FB}"/>
                </a:ext>
              </a:extLst>
            </p:cNvPr>
            <p:cNvGrpSpPr/>
            <p:nvPr/>
          </p:nvGrpSpPr>
          <p:grpSpPr>
            <a:xfrm>
              <a:off x="7577516" y="2724677"/>
              <a:ext cx="4563963" cy="2486089"/>
              <a:chOff x="7607566" y="2882751"/>
              <a:chExt cx="3978731" cy="2145101"/>
            </a:xfrm>
          </p:grpSpPr>
          <p:sp>
            <p:nvSpPr>
              <p:cNvPr id="48" name="CasellaDiTesto 47">
                <a:extLst>
                  <a:ext uri="{FF2B5EF4-FFF2-40B4-BE49-F238E27FC236}">
                    <a16:creationId xmlns:a16="http://schemas.microsoft.com/office/drawing/2014/main" id="{842F765C-F902-4E10-92AE-6180D798CC89}"/>
                  </a:ext>
                </a:extLst>
              </p:cNvPr>
              <p:cNvSpPr txBox="1"/>
              <p:nvPr/>
            </p:nvSpPr>
            <p:spPr>
              <a:xfrm>
                <a:off x="7607566" y="2882751"/>
                <a:ext cx="1004076" cy="318675"/>
              </a:xfrm>
              <a:prstGeom prst="rect">
                <a:avLst/>
              </a:prstGeom>
              <a:ln>
                <a:solidFill>
                  <a:schemeClr val="accent2"/>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a:t>BTFEH2</a:t>
                </a:r>
              </a:p>
            </p:txBody>
          </p:sp>
          <p:sp>
            <p:nvSpPr>
              <p:cNvPr id="49" name="CasellaDiTesto 48">
                <a:extLst>
                  <a:ext uri="{FF2B5EF4-FFF2-40B4-BE49-F238E27FC236}">
                    <a16:creationId xmlns:a16="http://schemas.microsoft.com/office/drawing/2014/main" id="{B2692E8C-4044-4337-833D-B3B1F36B1DAC}"/>
                  </a:ext>
                </a:extLst>
              </p:cNvPr>
              <p:cNvSpPr txBox="1"/>
              <p:nvPr/>
            </p:nvSpPr>
            <p:spPr>
              <a:xfrm>
                <a:off x="10028633" y="4470171"/>
                <a:ext cx="1557664" cy="55768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dirty="0"/>
                  <a:t>BTF-common line</a:t>
                </a:r>
              </a:p>
            </p:txBody>
          </p:sp>
          <p:cxnSp>
            <p:nvCxnSpPr>
              <p:cNvPr id="50" name="Connettore a gomito 49">
                <a:extLst>
                  <a:ext uri="{FF2B5EF4-FFF2-40B4-BE49-F238E27FC236}">
                    <a16:creationId xmlns:a16="http://schemas.microsoft.com/office/drawing/2014/main" id="{E0707C50-80B0-47F8-9964-F0BBFA08AAC4}"/>
                  </a:ext>
                </a:extLst>
              </p:cNvPr>
              <p:cNvCxnSpPr>
                <a:cxnSpLocks/>
                <a:stCxn id="49" idx="1"/>
              </p:cNvCxnSpPr>
              <p:nvPr/>
            </p:nvCxnSpPr>
            <p:spPr>
              <a:xfrm rot="10800000">
                <a:off x="9625751" y="4544479"/>
                <a:ext cx="402883" cy="204534"/>
              </a:xfrm>
              <a:prstGeom prst="bentConnector3">
                <a:avLst>
                  <a:gd name="adj1" fmla="val 50000"/>
                </a:avLst>
              </a:prstGeom>
              <a:ln w="76200">
                <a:tailEnd type="triangle"/>
              </a:ln>
            </p:spPr>
            <p:style>
              <a:lnRef idx="3">
                <a:schemeClr val="accent1"/>
              </a:lnRef>
              <a:fillRef idx="0">
                <a:schemeClr val="accent1"/>
              </a:fillRef>
              <a:effectRef idx="2">
                <a:schemeClr val="accent1"/>
              </a:effectRef>
              <a:fontRef idx="minor">
                <a:schemeClr val="tx1"/>
              </a:fontRef>
            </p:style>
          </p:cxnSp>
        </p:grpSp>
        <p:sp>
          <p:nvSpPr>
            <p:cNvPr id="39" name="Rettangolo 38">
              <a:extLst>
                <a:ext uri="{FF2B5EF4-FFF2-40B4-BE49-F238E27FC236}">
                  <a16:creationId xmlns:a16="http://schemas.microsoft.com/office/drawing/2014/main" id="{AF57266A-AF6C-41AB-A557-AD95F0C7C58F}"/>
                </a:ext>
              </a:extLst>
            </p:cNvPr>
            <p:cNvSpPr/>
            <p:nvPr/>
          </p:nvSpPr>
          <p:spPr>
            <a:xfrm>
              <a:off x="10445130" y="1423857"/>
              <a:ext cx="1605918" cy="2585446"/>
            </a:xfrm>
            <a:prstGeom prst="rect">
              <a:avLst/>
            </a:prstGeom>
            <a:solidFill>
              <a:srgbClr val="4472C4">
                <a:alpha val="14118"/>
              </a:srgb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ttangolo 40">
              <a:extLst>
                <a:ext uri="{FF2B5EF4-FFF2-40B4-BE49-F238E27FC236}">
                  <a16:creationId xmlns:a16="http://schemas.microsoft.com/office/drawing/2014/main" id="{C365B88C-E5A8-4DB9-AB4A-3B7ACC22FEFC}"/>
                </a:ext>
              </a:extLst>
            </p:cNvPr>
            <p:cNvSpPr/>
            <p:nvPr/>
          </p:nvSpPr>
          <p:spPr>
            <a:xfrm>
              <a:off x="8355312" y="1654914"/>
              <a:ext cx="2089818" cy="904940"/>
            </a:xfrm>
            <a:prstGeom prst="rect">
              <a:avLst/>
            </a:prstGeom>
            <a:solidFill>
              <a:srgbClr val="4472C4">
                <a:alpha val="14118"/>
              </a:srgb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ttangolo 41">
              <a:extLst>
                <a:ext uri="{FF2B5EF4-FFF2-40B4-BE49-F238E27FC236}">
                  <a16:creationId xmlns:a16="http://schemas.microsoft.com/office/drawing/2014/main" id="{BB0D1F6D-6775-457F-96D5-31A4328861C5}"/>
                </a:ext>
              </a:extLst>
            </p:cNvPr>
            <p:cNvSpPr/>
            <p:nvPr/>
          </p:nvSpPr>
          <p:spPr>
            <a:xfrm>
              <a:off x="11065222" y="1702774"/>
              <a:ext cx="675394" cy="6430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dirty="0"/>
                <a:t>BTF1 bend</a:t>
              </a:r>
            </a:p>
            <a:p>
              <a:pPr algn="ctr"/>
              <a:r>
                <a:rPr lang="en-GB" sz="1400" dirty="0"/>
                <a:t>20m</a:t>
              </a:r>
              <a:r>
                <a:rPr lang="en-GB" sz="1400" baseline="30000" dirty="0"/>
                <a:t>2</a:t>
              </a:r>
              <a:endParaRPr lang="en-GB" sz="1400" dirty="0"/>
            </a:p>
          </p:txBody>
        </p:sp>
        <p:sp>
          <p:nvSpPr>
            <p:cNvPr id="43" name="Rettangolo 42">
              <a:extLst>
                <a:ext uri="{FF2B5EF4-FFF2-40B4-BE49-F238E27FC236}">
                  <a16:creationId xmlns:a16="http://schemas.microsoft.com/office/drawing/2014/main" id="{F62CAEFA-C3EC-48B0-8914-673CBB836DC2}"/>
                </a:ext>
              </a:extLst>
            </p:cNvPr>
            <p:cNvSpPr/>
            <p:nvPr/>
          </p:nvSpPr>
          <p:spPr>
            <a:xfrm>
              <a:off x="8952360" y="1828937"/>
              <a:ext cx="675394" cy="542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dirty="0"/>
                <a:t>BTF2</a:t>
              </a:r>
            </a:p>
            <a:p>
              <a:pPr algn="ctr"/>
              <a:r>
                <a:rPr lang="en-GB" sz="1600" dirty="0"/>
                <a:t>12m</a:t>
              </a:r>
              <a:r>
                <a:rPr lang="en-GB" sz="1600" baseline="30000" dirty="0"/>
                <a:t>2</a:t>
              </a:r>
              <a:endParaRPr lang="en-GB" sz="1600" dirty="0"/>
            </a:p>
          </p:txBody>
        </p:sp>
        <p:grpSp>
          <p:nvGrpSpPr>
            <p:cNvPr id="44" name="Gruppo 43">
              <a:extLst>
                <a:ext uri="{FF2B5EF4-FFF2-40B4-BE49-F238E27FC236}">
                  <a16:creationId xmlns:a16="http://schemas.microsoft.com/office/drawing/2014/main" id="{F6EFA37A-210D-463E-97EB-91EB5A111C0A}"/>
                </a:ext>
              </a:extLst>
            </p:cNvPr>
            <p:cNvGrpSpPr/>
            <p:nvPr/>
          </p:nvGrpSpPr>
          <p:grpSpPr>
            <a:xfrm>
              <a:off x="7254576" y="857449"/>
              <a:ext cx="3810646" cy="1166862"/>
              <a:chOff x="7899569" y="603845"/>
              <a:chExt cx="3325186" cy="1006817"/>
            </a:xfrm>
          </p:grpSpPr>
          <p:sp>
            <p:nvSpPr>
              <p:cNvPr id="45" name="CasellaDiTesto 44">
                <a:extLst>
                  <a:ext uri="{FF2B5EF4-FFF2-40B4-BE49-F238E27FC236}">
                    <a16:creationId xmlns:a16="http://schemas.microsoft.com/office/drawing/2014/main" id="{82247BCF-C53A-4597-A7E5-BDE8B746F083}"/>
                  </a:ext>
                </a:extLst>
              </p:cNvPr>
              <p:cNvSpPr txBox="1"/>
              <p:nvPr/>
            </p:nvSpPr>
            <p:spPr>
              <a:xfrm>
                <a:off x="7899569" y="603845"/>
                <a:ext cx="2689653" cy="3186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dirty="0"/>
                  <a:t>Experiments</a:t>
                </a:r>
              </a:p>
            </p:txBody>
          </p:sp>
          <p:cxnSp>
            <p:nvCxnSpPr>
              <p:cNvPr id="46" name="Connettore a gomito 45">
                <a:extLst>
                  <a:ext uri="{FF2B5EF4-FFF2-40B4-BE49-F238E27FC236}">
                    <a16:creationId xmlns:a16="http://schemas.microsoft.com/office/drawing/2014/main" id="{B2D8D58E-E868-4935-B479-9163FB6C3F71}"/>
                  </a:ext>
                </a:extLst>
              </p:cNvPr>
              <p:cNvCxnSpPr>
                <a:cxnSpLocks/>
                <a:stCxn id="45" idx="3"/>
                <a:endCxn id="42" idx="1"/>
              </p:cNvCxnSpPr>
              <p:nvPr/>
            </p:nvCxnSpPr>
            <p:spPr>
              <a:xfrm>
                <a:off x="10589222" y="763182"/>
                <a:ext cx="635533" cy="847480"/>
              </a:xfrm>
              <a:prstGeom prst="bentConnector3">
                <a:avLst>
                  <a:gd name="adj1" fmla="val 50000"/>
                </a:avLst>
              </a:prstGeom>
              <a:ln w="76200">
                <a:solidFill>
                  <a:srgbClr val="92D050"/>
                </a:solidFill>
                <a:tailEnd type="triangle"/>
              </a:ln>
            </p:spPr>
            <p:style>
              <a:lnRef idx="1">
                <a:schemeClr val="accent6"/>
              </a:lnRef>
              <a:fillRef idx="2">
                <a:schemeClr val="accent6"/>
              </a:fillRef>
              <a:effectRef idx="1">
                <a:schemeClr val="accent6"/>
              </a:effectRef>
              <a:fontRef idx="minor">
                <a:schemeClr val="dk1"/>
              </a:fontRef>
            </p:style>
          </p:cxnSp>
          <p:cxnSp>
            <p:nvCxnSpPr>
              <p:cNvPr id="47" name="Connettore a gomito 46">
                <a:extLst>
                  <a:ext uri="{FF2B5EF4-FFF2-40B4-BE49-F238E27FC236}">
                    <a16:creationId xmlns:a16="http://schemas.microsoft.com/office/drawing/2014/main" id="{260D2B59-4AD8-45A2-9C71-8E9569F7F416}"/>
                  </a:ext>
                </a:extLst>
              </p:cNvPr>
              <p:cNvCxnSpPr>
                <a:cxnSpLocks/>
                <a:stCxn id="45" idx="2"/>
                <a:endCxn id="43" idx="0"/>
              </p:cNvCxnSpPr>
              <p:nvPr/>
            </p:nvCxnSpPr>
            <p:spPr>
              <a:xfrm rot="16200000" flipH="1">
                <a:off x="9200284" y="966630"/>
                <a:ext cx="519565" cy="431343"/>
              </a:xfrm>
              <a:prstGeom prst="bentConnector3">
                <a:avLst>
                  <a:gd name="adj1" fmla="val 50000"/>
                </a:avLst>
              </a:prstGeom>
              <a:ln w="76200">
                <a:solidFill>
                  <a:srgbClr val="92D050"/>
                </a:solidFill>
                <a:tailEnd type="triangle"/>
              </a:ln>
            </p:spPr>
            <p:style>
              <a:lnRef idx="1">
                <a:schemeClr val="accent6"/>
              </a:lnRef>
              <a:fillRef idx="2">
                <a:schemeClr val="accent6"/>
              </a:fillRef>
              <a:effectRef idx="1">
                <a:schemeClr val="accent6"/>
              </a:effectRef>
              <a:fontRef idx="minor">
                <a:schemeClr val="dk1"/>
              </a:fontRef>
            </p:style>
          </p:cxnSp>
        </p:grpSp>
        <p:sp>
          <p:nvSpPr>
            <p:cNvPr id="12" name="Rettangolo 41">
              <a:extLst>
                <a:ext uri="{FF2B5EF4-FFF2-40B4-BE49-F238E27FC236}">
                  <a16:creationId xmlns:a16="http://schemas.microsoft.com/office/drawing/2014/main" id="{DBE52007-DDDD-C7C6-2A69-16B66E2DF3B0}"/>
                </a:ext>
              </a:extLst>
            </p:cNvPr>
            <p:cNvSpPr/>
            <p:nvPr/>
          </p:nvSpPr>
          <p:spPr>
            <a:xfrm>
              <a:off x="11773852" y="2249405"/>
              <a:ext cx="675394" cy="6430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BTF1 straight</a:t>
              </a:r>
            </a:p>
            <a:p>
              <a:pPr algn="ctr"/>
              <a:r>
                <a:rPr lang="en-GB" sz="1200" dirty="0"/>
                <a:t>1m</a:t>
              </a:r>
              <a:r>
                <a:rPr lang="en-GB" sz="1200" baseline="30000" dirty="0"/>
                <a:t>2</a:t>
              </a:r>
              <a:endParaRPr lang="en-GB" sz="1200" dirty="0"/>
            </a:p>
          </p:txBody>
        </p:sp>
      </p:grpSp>
      <p:sp>
        <p:nvSpPr>
          <p:cNvPr id="31" name="CasellaDiTesto 30">
            <a:extLst>
              <a:ext uri="{FF2B5EF4-FFF2-40B4-BE49-F238E27FC236}">
                <a16:creationId xmlns:a16="http://schemas.microsoft.com/office/drawing/2014/main" id="{2BCE01C3-4943-48FA-AD4F-B46C64B6F106}"/>
              </a:ext>
            </a:extLst>
          </p:cNvPr>
          <p:cNvSpPr txBox="1"/>
          <p:nvPr/>
        </p:nvSpPr>
        <p:spPr>
          <a:xfrm>
            <a:off x="80462" y="5560499"/>
            <a:ext cx="6710079" cy="830997"/>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lIns="91440" tIns="45720" rIns="91440" bIns="45720" anchor="t">
            <a:spAutoFit/>
          </a:bodyPr>
          <a:lstStyle/>
          <a:p>
            <a:pPr marL="285750" indent="-285750">
              <a:buFont typeface="Arial" panose="020B0604020202020204" pitchFamily="34" charset="0"/>
              <a:buChar char="•"/>
            </a:pPr>
            <a:r>
              <a:rPr lang="en-GB" sz="1600" dirty="0"/>
              <a:t>Software for automated call on going:</a:t>
            </a:r>
          </a:p>
          <a:p>
            <a:pPr marL="742950" lvl="1" indent="-285750">
              <a:buFont typeface="Arial" panose="020B0604020202020204" pitchFamily="34" charset="0"/>
              <a:buChar char="•"/>
            </a:pPr>
            <a:r>
              <a:rPr lang="en-GB" sz="1600" dirty="0"/>
              <a:t>First release in July</a:t>
            </a:r>
          </a:p>
          <a:p>
            <a:pPr marL="742950" lvl="1" indent="-285750">
              <a:buFont typeface="Arial" panose="020B0604020202020204" pitchFamily="34" charset="0"/>
              <a:buChar char="•"/>
            </a:pPr>
            <a:r>
              <a:rPr lang="en-GB" sz="1600" dirty="0"/>
              <a:t>Advanced Debugging phase</a:t>
            </a:r>
          </a:p>
        </p:txBody>
      </p:sp>
      <p:sp>
        <p:nvSpPr>
          <p:cNvPr id="35" name="CasellaDiTesto 34">
            <a:extLst>
              <a:ext uri="{FF2B5EF4-FFF2-40B4-BE49-F238E27FC236}">
                <a16:creationId xmlns:a16="http://schemas.microsoft.com/office/drawing/2014/main" id="{026B2CA1-F830-44DE-A224-3C603D0B84C3}"/>
              </a:ext>
            </a:extLst>
          </p:cNvPr>
          <p:cNvSpPr txBox="1"/>
          <p:nvPr/>
        </p:nvSpPr>
        <p:spPr>
          <a:xfrm>
            <a:off x="-1" y="5032685"/>
            <a:ext cx="6143624" cy="584775"/>
          </a:xfrm>
          <a:prstGeom prst="rect">
            <a:avLst/>
          </a:prstGeom>
          <a:noFill/>
        </p:spPr>
        <p:txBody>
          <a:bodyPr wrap="square">
            <a:spAutoFit/>
          </a:bodyPr>
          <a:lstStyle/>
          <a:p>
            <a:r>
              <a:rPr lang="en-GB" sz="3200" dirty="0"/>
              <a:t>BTFEHs</a:t>
            </a:r>
          </a:p>
        </p:txBody>
      </p:sp>
      <p:pic>
        <p:nvPicPr>
          <p:cNvPr id="6" name="Immagine 5">
            <a:extLst>
              <a:ext uri="{FF2B5EF4-FFF2-40B4-BE49-F238E27FC236}">
                <a16:creationId xmlns:a16="http://schemas.microsoft.com/office/drawing/2014/main" id="{03C556C4-3970-B366-73C2-D815A5298B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
        <p:nvSpPr>
          <p:cNvPr id="7" name="Date Placeholder 6">
            <a:extLst>
              <a:ext uri="{FF2B5EF4-FFF2-40B4-BE49-F238E27FC236}">
                <a16:creationId xmlns:a16="http://schemas.microsoft.com/office/drawing/2014/main" id="{9D77EE20-92DF-1A43-822A-FAACA486D1EE}"/>
              </a:ext>
            </a:extLst>
          </p:cNvPr>
          <p:cNvSpPr>
            <a:spLocks noGrp="1"/>
          </p:cNvSpPr>
          <p:nvPr>
            <p:ph type="dt" sz="half" idx="10"/>
          </p:nvPr>
        </p:nvSpPr>
        <p:spPr/>
        <p:txBody>
          <a:bodyPr/>
          <a:lstStyle/>
          <a:p>
            <a:r>
              <a:rPr lang="en-GB" dirty="0"/>
              <a:t>14/11/2022</a:t>
            </a:r>
          </a:p>
        </p:txBody>
      </p:sp>
      <p:sp>
        <p:nvSpPr>
          <p:cNvPr id="8" name="Footer Placeholder 7">
            <a:extLst>
              <a:ext uri="{FF2B5EF4-FFF2-40B4-BE49-F238E27FC236}">
                <a16:creationId xmlns:a16="http://schemas.microsoft.com/office/drawing/2014/main" id="{118C1555-F456-4297-7291-9FF8C676453D}"/>
              </a:ext>
            </a:extLst>
          </p:cNvPr>
          <p:cNvSpPr>
            <a:spLocks noGrp="1"/>
          </p:cNvSpPr>
          <p:nvPr>
            <p:ph type="ftr" sz="quarter" idx="11"/>
          </p:nvPr>
        </p:nvSpPr>
        <p:spPr/>
        <p:txBody>
          <a:bodyPr/>
          <a:lstStyle/>
          <a:p>
            <a:r>
              <a:rPr lang="en-GB" dirty="0"/>
              <a:t>LNF - SC 64</a:t>
            </a:r>
          </a:p>
        </p:txBody>
      </p:sp>
      <p:sp>
        <p:nvSpPr>
          <p:cNvPr id="13" name="Slide Number Placeholder 12">
            <a:extLst>
              <a:ext uri="{FF2B5EF4-FFF2-40B4-BE49-F238E27FC236}">
                <a16:creationId xmlns:a16="http://schemas.microsoft.com/office/drawing/2014/main" id="{CAA97A33-1902-F2F4-AFAF-B040C7515367}"/>
              </a:ext>
            </a:extLst>
          </p:cNvPr>
          <p:cNvSpPr>
            <a:spLocks noGrp="1"/>
          </p:cNvSpPr>
          <p:nvPr>
            <p:ph type="sldNum" sz="quarter" idx="12"/>
          </p:nvPr>
        </p:nvSpPr>
        <p:spPr/>
        <p:txBody>
          <a:bodyPr/>
          <a:lstStyle/>
          <a:p>
            <a:fld id="{DEB40CE7-BA5A-4BF4-ABDF-EB80D9C1FA7B}" type="slidenum">
              <a:rPr lang="en-GB" smtClean="0"/>
              <a:t>6</a:t>
            </a:fld>
            <a:endParaRPr lang="en-GB" dirty="0"/>
          </a:p>
        </p:txBody>
      </p:sp>
    </p:spTree>
    <p:extLst>
      <p:ext uri="{BB962C8B-B14F-4D97-AF65-F5344CB8AC3E}">
        <p14:creationId xmlns:p14="http://schemas.microsoft.com/office/powerpoint/2010/main" val="345458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6752-598B-41BE-A386-D9D40FEF4B42}"/>
              </a:ext>
            </a:extLst>
          </p:cNvPr>
          <p:cNvSpPr/>
          <p:nvPr/>
        </p:nvSpPr>
        <p:spPr>
          <a:xfrm>
            <a:off x="3078684" y="4897154"/>
            <a:ext cx="6988341" cy="160043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71450" indent="-171450" algn="just">
              <a:buFont typeface="Arial" panose="020B0604020202020204" pitchFamily="34" charset="0"/>
              <a:buChar char="•"/>
            </a:pPr>
            <a:r>
              <a:rPr lang="en-US" sz="1400" dirty="0"/>
              <a:t>Pulsed </a:t>
            </a:r>
            <a:r>
              <a:rPr lang="en-US" sz="1400" b="1" dirty="0"/>
              <a:t>electron</a:t>
            </a:r>
            <a:r>
              <a:rPr lang="en-US" sz="1400" dirty="0"/>
              <a:t> and </a:t>
            </a:r>
            <a:r>
              <a:rPr lang="en-US" sz="1400" b="1" dirty="0"/>
              <a:t>positron</a:t>
            </a:r>
            <a:r>
              <a:rPr lang="en-US" sz="1400" dirty="0"/>
              <a:t> beams (up to 49 pulses/second)</a:t>
            </a:r>
          </a:p>
          <a:p>
            <a:pPr marL="171450" indent="-171450" algn="just">
              <a:buFont typeface="Arial" panose="020B0604020202020204" pitchFamily="34" charset="0"/>
              <a:buChar char="•"/>
            </a:pPr>
            <a:r>
              <a:rPr lang="en-US" sz="1400" dirty="0"/>
              <a:t>Wide range: from 10^10 down to single particle per bunch, continuous energy selection </a:t>
            </a:r>
          </a:p>
          <a:p>
            <a:pPr marL="171450" indent="-171450" algn="just">
              <a:buFont typeface="Arial" panose="020B0604020202020204" pitchFamily="34" charset="0"/>
              <a:buChar char="•"/>
            </a:pPr>
            <a:r>
              <a:rPr lang="en-US" sz="1400" dirty="0"/>
              <a:t>Different ranges of parameters in the </a:t>
            </a:r>
            <a:r>
              <a:rPr lang="en-US" sz="1400" b="1" dirty="0"/>
              <a:t>two running modes</a:t>
            </a:r>
            <a:r>
              <a:rPr lang="en-US" sz="1400" dirty="0"/>
              <a:t>:</a:t>
            </a:r>
          </a:p>
          <a:p>
            <a:pPr marL="628650" lvl="1" indent="-171450" algn="just">
              <a:buFont typeface="Arial" panose="020B0604020202020204" pitchFamily="34" charset="0"/>
              <a:buChar char="•"/>
            </a:pPr>
            <a:r>
              <a:rPr lang="en-US" sz="1400" dirty="0"/>
              <a:t>Dedicated: only when DA</a:t>
            </a:r>
            <a:r>
              <a:rPr lang="el-GR" sz="1400" dirty="0"/>
              <a:t>Φ</a:t>
            </a:r>
            <a:r>
              <a:rPr lang="en-US" sz="1400" dirty="0"/>
              <a:t>NE collider in shutdown, exclusive BTF users</a:t>
            </a:r>
          </a:p>
          <a:p>
            <a:pPr marL="628650" lvl="1" indent="-171450" algn="just">
              <a:buFont typeface="Arial" panose="020B0604020202020204" pitchFamily="34" charset="0"/>
              <a:buChar char="•"/>
            </a:pPr>
            <a:r>
              <a:rPr lang="en-US" sz="1400" dirty="0"/>
              <a:t>Time sharing:</a:t>
            </a:r>
          </a:p>
          <a:p>
            <a:pPr marL="1085850" lvl="2" indent="-171450" algn="just">
              <a:buFont typeface="Arial" panose="020B0604020202020204" pitchFamily="34" charset="0"/>
              <a:buChar char="•"/>
            </a:pPr>
            <a:r>
              <a:rPr lang="en-US" sz="1400" dirty="0"/>
              <a:t>DA</a:t>
            </a:r>
            <a:r>
              <a:rPr lang="el-GR" sz="1400" dirty="0"/>
              <a:t>Φ</a:t>
            </a:r>
            <a:r>
              <a:rPr lang="en-US" sz="1400" dirty="0"/>
              <a:t>NE spare pulse injections mode via DHPTB101 pulsed magnet </a:t>
            </a:r>
          </a:p>
          <a:p>
            <a:pPr marL="1085850" lvl="2" indent="-171450" algn="just">
              <a:buFont typeface="Arial" panose="020B0604020202020204" pitchFamily="34" charset="0"/>
              <a:buChar char="•"/>
            </a:pPr>
            <a:r>
              <a:rPr lang="en-US" sz="1400" dirty="0"/>
              <a:t>Beam top parameters defined by DA</a:t>
            </a:r>
            <a:r>
              <a:rPr lang="el-GR" sz="1400" dirty="0"/>
              <a:t>Φ</a:t>
            </a:r>
            <a:r>
              <a:rPr lang="en-US" sz="1400" dirty="0"/>
              <a:t>NE injections</a:t>
            </a:r>
          </a:p>
        </p:txBody>
      </p:sp>
      <p:grpSp>
        <p:nvGrpSpPr>
          <p:cNvPr id="11" name="Gruppo 62">
            <a:extLst>
              <a:ext uri="{FF2B5EF4-FFF2-40B4-BE49-F238E27FC236}">
                <a16:creationId xmlns:a16="http://schemas.microsoft.com/office/drawing/2014/main" id="{9DCF7613-4296-4C81-94B2-FADC16C73696}"/>
              </a:ext>
            </a:extLst>
          </p:cNvPr>
          <p:cNvGrpSpPr/>
          <p:nvPr/>
        </p:nvGrpSpPr>
        <p:grpSpPr>
          <a:xfrm>
            <a:off x="-1" y="3099"/>
            <a:ext cx="7059827" cy="947451"/>
            <a:chOff x="-1" y="3099"/>
            <a:chExt cx="7059827" cy="947451"/>
          </a:xfrm>
        </p:grpSpPr>
        <p:sp>
          <p:nvSpPr>
            <p:cNvPr id="12" name="Titolo 1">
              <a:extLst>
                <a:ext uri="{FF2B5EF4-FFF2-40B4-BE49-F238E27FC236}">
                  <a16:creationId xmlns:a16="http://schemas.microsoft.com/office/drawing/2014/main" id="{DD92F765-6F7A-46F0-997D-7A6A21CEB98C}"/>
                </a:ext>
              </a:extLst>
            </p:cNvPr>
            <p:cNvSpPr txBox="1">
              <a:spLocks/>
            </p:cNvSpPr>
            <p:nvPr/>
          </p:nvSpPr>
          <p:spPr>
            <a:xfrm>
              <a:off x="-1" y="3099"/>
              <a:ext cx="7059827"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dirty="0">
                  <a:latin typeface="Stencil" panose="040409050D0802020404" pitchFamily="82" charset="0"/>
                  <a:cs typeface="Ayuthaya" pitchFamily="2" charset="-34"/>
                </a:rPr>
                <a:t>LNF – Beam Test Facility</a:t>
              </a:r>
              <a:endParaRPr lang="en-GB" sz="2800" dirty="0">
                <a:latin typeface="Stencil" panose="040409050D0802020404" pitchFamily="82" charset="0"/>
                <a:cs typeface="Ayuthaya" pitchFamily="2" charset="-34"/>
              </a:endParaRPr>
            </a:p>
          </p:txBody>
        </p:sp>
        <p:pic>
          <p:nvPicPr>
            <p:cNvPr id="13" name="Picture 2">
              <a:extLst>
                <a:ext uri="{FF2B5EF4-FFF2-40B4-BE49-F238E27FC236}">
                  <a16:creationId xmlns:a16="http://schemas.microsoft.com/office/drawing/2014/main" id="{01B1DA95-83BB-48CA-AB1D-2674055392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97248" y="128780"/>
              <a:ext cx="1100934" cy="71079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9" name="Table 7">
            <a:extLst>
              <a:ext uri="{FF2B5EF4-FFF2-40B4-BE49-F238E27FC236}">
                <a16:creationId xmlns:a16="http://schemas.microsoft.com/office/drawing/2014/main" id="{4C6E8DC4-45E0-4F74-88EE-F67BFB986C0D}"/>
              </a:ext>
            </a:extLst>
          </p:cNvPr>
          <p:cNvGraphicFramePr>
            <a:graphicFrameLocks noGrp="1"/>
          </p:cNvGraphicFramePr>
          <p:nvPr>
            <p:extLst>
              <p:ext uri="{D42A27DB-BD31-4B8C-83A1-F6EECF244321}">
                <p14:modId xmlns:p14="http://schemas.microsoft.com/office/powerpoint/2010/main" val="1685945991"/>
              </p:ext>
            </p:extLst>
          </p:nvPr>
        </p:nvGraphicFramePr>
        <p:xfrm>
          <a:off x="1021173" y="952534"/>
          <a:ext cx="10670308" cy="3944620"/>
        </p:xfrm>
        <a:graphic>
          <a:graphicData uri="http://schemas.openxmlformats.org/drawingml/2006/table">
            <a:tbl>
              <a:tblPr firstRow="1" bandRow="1">
                <a:tableStyleId>{5C22544A-7EE6-4342-B048-85BDC9FD1C3A}</a:tableStyleId>
              </a:tblPr>
              <a:tblGrid>
                <a:gridCol w="1758065">
                  <a:extLst>
                    <a:ext uri="{9D8B030D-6E8A-4147-A177-3AD203B41FA5}">
                      <a16:colId xmlns:a16="http://schemas.microsoft.com/office/drawing/2014/main" val="20000"/>
                    </a:ext>
                  </a:extLst>
                </a:gridCol>
                <a:gridCol w="1389424">
                  <a:extLst>
                    <a:ext uri="{9D8B030D-6E8A-4147-A177-3AD203B41FA5}">
                      <a16:colId xmlns:a16="http://schemas.microsoft.com/office/drawing/2014/main" val="20001"/>
                    </a:ext>
                  </a:extLst>
                </a:gridCol>
                <a:gridCol w="1561444">
                  <a:extLst>
                    <a:ext uri="{9D8B030D-6E8A-4147-A177-3AD203B41FA5}">
                      <a16:colId xmlns:a16="http://schemas.microsoft.com/office/drawing/2014/main" val="20002"/>
                    </a:ext>
                  </a:extLst>
                </a:gridCol>
                <a:gridCol w="1634517">
                  <a:extLst>
                    <a:ext uri="{9D8B030D-6E8A-4147-A177-3AD203B41FA5}">
                      <a16:colId xmlns:a16="http://schemas.microsoft.com/office/drawing/2014/main" val="20003"/>
                    </a:ext>
                  </a:extLst>
                </a:gridCol>
                <a:gridCol w="1442286">
                  <a:extLst>
                    <a:ext uri="{9D8B030D-6E8A-4147-A177-3AD203B41FA5}">
                      <a16:colId xmlns:a16="http://schemas.microsoft.com/office/drawing/2014/main" val="20004"/>
                    </a:ext>
                  </a:extLst>
                </a:gridCol>
                <a:gridCol w="1442286">
                  <a:extLst>
                    <a:ext uri="{9D8B030D-6E8A-4147-A177-3AD203B41FA5}">
                      <a16:colId xmlns:a16="http://schemas.microsoft.com/office/drawing/2014/main" val="1792030583"/>
                    </a:ext>
                  </a:extLst>
                </a:gridCol>
                <a:gridCol w="1442286">
                  <a:extLst>
                    <a:ext uri="{9D8B030D-6E8A-4147-A177-3AD203B41FA5}">
                      <a16:colId xmlns:a16="http://schemas.microsoft.com/office/drawing/2014/main" val="1161575568"/>
                    </a:ext>
                  </a:extLst>
                </a:gridCol>
              </a:tblGrid>
              <a:tr h="202731">
                <a:tc rowSpan="2">
                  <a:txBody>
                    <a:bodyPr/>
                    <a:lstStyle/>
                    <a:p>
                      <a:pPr algn="ctr"/>
                      <a:r>
                        <a:rPr lang="en-US" sz="1050" b="1" dirty="0">
                          <a:solidFill>
                            <a:schemeClr val="bg1"/>
                          </a:solidFill>
                          <a:latin typeface="Calibri"/>
                          <a:cs typeface="Calibri"/>
                        </a:rPr>
                        <a:t>Parameters </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A452A"/>
                    </a:solidFill>
                  </a:tcPr>
                </a:tc>
                <a:tc gridSpan="2">
                  <a:txBody>
                    <a:bodyPr/>
                    <a:lstStyle/>
                    <a:p>
                      <a:pPr algn="ctr"/>
                      <a:r>
                        <a:rPr lang="en-US" sz="1050" dirty="0">
                          <a:solidFill>
                            <a:schemeClr val="tx1"/>
                          </a:solidFill>
                          <a:latin typeface="Calibri"/>
                          <a:cs typeface="Calibri"/>
                        </a:rPr>
                        <a:t>BTF1 Time sharing</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hMerge="1">
                  <a:txBody>
                    <a:bodyPr/>
                    <a:lstStyle/>
                    <a:p>
                      <a:endParaRPr lang="en-US"/>
                    </a:p>
                  </a:txBody>
                  <a:tcPr/>
                </a:tc>
                <a:tc gridSpan="2">
                  <a:txBody>
                    <a:bodyPr/>
                    <a:lstStyle/>
                    <a:p>
                      <a:pPr algn="ctr"/>
                      <a:r>
                        <a:rPr lang="en-US" sz="1050" dirty="0">
                          <a:latin typeface="Calibri"/>
                          <a:cs typeface="Calibri"/>
                        </a:rPr>
                        <a:t>BTF1 Dedicated</a:t>
                      </a: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hMerge="1">
                  <a:txBody>
                    <a:bodyPr/>
                    <a:lstStyle/>
                    <a:p>
                      <a:endParaRPr lang="en-US"/>
                    </a:p>
                  </a:txBody>
                  <a:tcPr>
                    <a:lnL w="6350" cap="flat" cmpd="sng" algn="ctr">
                      <a:solidFill>
                        <a:scrgbClr r="0" g="0" b="0"/>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mn-lt"/>
                          <a:cs typeface="Calibri"/>
                        </a:rPr>
                        <a:t>BTF2 Time sharing</a:t>
                      </a: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mn-lt"/>
                          <a:cs typeface="Calibri"/>
                        </a:rPr>
                        <a:t>BTF2 Dedicated</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0"/>
                  </a:ext>
                </a:extLst>
              </a:tr>
              <a:tr h="202731">
                <a:tc vMerge="1">
                  <a:txBody>
                    <a:bodyPr/>
                    <a:lstStyle/>
                    <a:p>
                      <a:endParaRPr lang="en-US"/>
                    </a:p>
                  </a:txBody>
                  <a:tcPr/>
                </a:tc>
                <a:tc>
                  <a:txBody>
                    <a:bodyPr/>
                    <a:lstStyle/>
                    <a:p>
                      <a:pPr algn="ctr"/>
                      <a:r>
                        <a:rPr lang="en-US" sz="1100" b="1" dirty="0">
                          <a:latin typeface="Calibri"/>
                          <a:cs typeface="Calibri"/>
                        </a:rPr>
                        <a:t>With</a:t>
                      </a:r>
                      <a:r>
                        <a:rPr lang="en-US" sz="1100" b="1" baseline="0" dirty="0">
                          <a:latin typeface="Calibri"/>
                          <a:cs typeface="Calibri"/>
                        </a:rPr>
                        <a:t> Cu target</a:t>
                      </a:r>
                      <a:endParaRPr lang="en-US" sz="1100" b="1"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latin typeface="Calibri"/>
                          <a:cs typeface="Calibri"/>
                        </a:rPr>
                        <a:t>Without</a:t>
                      </a:r>
                      <a:r>
                        <a:rPr lang="en-US" sz="1100" b="1" baseline="0" dirty="0">
                          <a:latin typeface="Calibri"/>
                          <a:cs typeface="Calibri"/>
                        </a:rPr>
                        <a:t> Cu target</a:t>
                      </a:r>
                      <a:endParaRPr lang="en-US" sz="1100" b="1"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EDAC3"/>
                    </a:solidFill>
                  </a:tcPr>
                </a:tc>
                <a:tc>
                  <a:txBody>
                    <a:bodyPr/>
                    <a:lstStyle/>
                    <a:p>
                      <a:pPr algn="ctr"/>
                      <a:r>
                        <a:rPr lang="en-US" sz="1100" b="1" dirty="0">
                          <a:latin typeface="Calibri"/>
                          <a:cs typeface="Calibri"/>
                        </a:rPr>
                        <a:t>With</a:t>
                      </a:r>
                      <a:r>
                        <a:rPr lang="en-US" sz="1100" b="1" baseline="0" dirty="0">
                          <a:latin typeface="Calibri"/>
                          <a:cs typeface="Calibri"/>
                        </a:rPr>
                        <a:t> Cu target</a:t>
                      </a:r>
                      <a:endParaRPr lang="en-US" sz="1100" b="1"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latin typeface="Calibri"/>
                          <a:cs typeface="Calibri"/>
                        </a:rPr>
                        <a:t>Without</a:t>
                      </a:r>
                      <a:r>
                        <a:rPr lang="en-US" sz="1100" b="1" baseline="0" dirty="0">
                          <a:latin typeface="Calibri"/>
                          <a:cs typeface="Calibri"/>
                        </a:rPr>
                        <a:t> Cu target</a:t>
                      </a:r>
                      <a:endParaRPr lang="en-US" sz="1100" b="1" dirty="0">
                        <a:latin typeface="Calibri"/>
                        <a:cs typeface="Calibri"/>
                      </a:endParaRP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latin typeface="+mn-lt"/>
                          <a:cs typeface="Calibri"/>
                        </a:rPr>
                        <a:t>With</a:t>
                      </a:r>
                      <a:r>
                        <a:rPr lang="en-US" sz="900" b="1" baseline="0" dirty="0">
                          <a:latin typeface="+mn-lt"/>
                          <a:cs typeface="Calibri"/>
                        </a:rPr>
                        <a:t> Cu target</a:t>
                      </a:r>
                      <a:endParaRPr lang="en-US" sz="900" b="1" dirty="0">
                        <a:latin typeface="+mn-lt"/>
                        <a:cs typeface="Calibri"/>
                      </a:endParaRP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latin typeface="+mn-lt"/>
                          <a:cs typeface="Calibri"/>
                        </a:rPr>
                        <a:t>With</a:t>
                      </a:r>
                      <a:r>
                        <a:rPr lang="en-US" sz="900" b="1" baseline="0" dirty="0">
                          <a:latin typeface="+mn-lt"/>
                          <a:cs typeface="Calibri"/>
                        </a:rPr>
                        <a:t> Cu target</a:t>
                      </a:r>
                      <a:endParaRPr lang="en-US" sz="900" b="1" dirty="0">
                        <a:latin typeface="+mn-lt"/>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r h="167496">
                <a:tc>
                  <a:txBody>
                    <a:bodyPr/>
                    <a:lstStyle/>
                    <a:p>
                      <a:pPr algn="ctr"/>
                      <a:r>
                        <a:rPr lang="en-US" sz="1050" b="1" dirty="0">
                          <a:latin typeface="Calibri"/>
                          <a:cs typeface="Calibri"/>
                        </a:rPr>
                        <a:t>Particle</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Calibri"/>
                          <a:cs typeface="Calibri"/>
                        </a:rPr>
                        <a:t>e</a:t>
                      </a:r>
                      <a:r>
                        <a:rPr lang="en-US" sz="1100" baseline="30000" dirty="0">
                          <a:latin typeface="Calibri"/>
                          <a:cs typeface="Calibri"/>
                        </a:rPr>
                        <a:t>+</a:t>
                      </a:r>
                      <a:r>
                        <a:rPr lang="en-US" sz="1100" dirty="0">
                          <a:latin typeface="Calibri"/>
                          <a:cs typeface="Calibri"/>
                        </a:rPr>
                        <a:t> / e</a:t>
                      </a:r>
                      <a:r>
                        <a:rPr lang="en-US" sz="1100" baseline="30000" dirty="0">
                          <a:latin typeface="Calibri"/>
                          <a:cs typeface="Calibri"/>
                        </a:rPr>
                        <a:t>-</a:t>
                      </a:r>
                      <a:endParaRPr lang="en-US" sz="1100" dirty="0">
                        <a:latin typeface="Calibri"/>
                        <a:cs typeface="Calibri"/>
                      </a:endParaRPr>
                    </a:p>
                    <a:p>
                      <a:pPr algn="ctr"/>
                      <a:r>
                        <a:rPr lang="en-US" sz="1100" baseline="0" dirty="0">
                          <a:latin typeface="Calibri"/>
                          <a:cs typeface="Calibri"/>
                        </a:rPr>
                        <a:t>(User )</a:t>
                      </a:r>
                      <a:endParaRPr lang="en-US" sz="1100" baseline="30000"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a:txBody>
                    <a:bodyPr/>
                    <a:lstStyle/>
                    <a:p>
                      <a:pPr algn="ctr"/>
                      <a:r>
                        <a:rPr lang="en-US" sz="1100" b="0" dirty="0">
                          <a:latin typeface="Calibri"/>
                          <a:cs typeface="Calibri"/>
                        </a:rPr>
                        <a:t>e</a:t>
                      </a:r>
                      <a:r>
                        <a:rPr lang="en-US" sz="1100" b="0" baseline="30000" dirty="0">
                          <a:latin typeface="Calibri"/>
                          <a:cs typeface="Calibri"/>
                        </a:rPr>
                        <a:t>+</a:t>
                      </a:r>
                      <a:r>
                        <a:rPr lang="en-US" sz="1100" b="0" dirty="0">
                          <a:latin typeface="Calibri"/>
                          <a:cs typeface="Calibri"/>
                        </a:rPr>
                        <a:t> / e</a:t>
                      </a:r>
                      <a:r>
                        <a:rPr lang="en-US" sz="1100" b="0" baseline="30000" dirty="0">
                          <a:latin typeface="Calibri"/>
                          <a:cs typeface="Calibri"/>
                        </a:rPr>
                        <a:t>-</a:t>
                      </a:r>
                      <a:r>
                        <a:rPr lang="en-US" sz="1100" b="0" dirty="0">
                          <a:latin typeface="Calibri"/>
                          <a:cs typeface="Calibri"/>
                        </a:rPr>
                        <a:t> </a:t>
                      </a:r>
                    </a:p>
                    <a:p>
                      <a:pPr algn="ctr"/>
                      <a:r>
                        <a:rPr lang="en-US" sz="1100" b="0" dirty="0">
                          <a:latin typeface="Calibri"/>
                          <a:cs typeface="Calibri"/>
                        </a:rPr>
                        <a:t>(DA</a:t>
                      </a:r>
                      <a:r>
                        <a:rPr lang="el-GR" sz="1100" b="0">
                          <a:latin typeface="Calibri"/>
                          <a:cs typeface="Calibri"/>
                        </a:rPr>
                        <a:t>Φ</a:t>
                      </a:r>
                      <a:r>
                        <a:rPr lang="en-US" sz="1100" b="0" dirty="0">
                          <a:latin typeface="Calibri"/>
                          <a:cs typeface="Calibri"/>
                        </a:rPr>
                        <a:t>NE status)</a:t>
                      </a:r>
                      <a:endParaRPr lang="en-US" sz="1100" b="0" baseline="30000"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latin typeface="Calibri"/>
                          <a:cs typeface="Calibri"/>
                        </a:rPr>
                        <a:t>e</a:t>
                      </a:r>
                      <a:r>
                        <a:rPr lang="en-US" sz="1100" b="0" baseline="30000" dirty="0">
                          <a:latin typeface="Calibri"/>
                          <a:cs typeface="Calibri"/>
                        </a:rPr>
                        <a:t>+</a:t>
                      </a:r>
                      <a:r>
                        <a:rPr lang="en-US" sz="1100" b="0" dirty="0">
                          <a:latin typeface="Calibri"/>
                          <a:cs typeface="Calibri"/>
                        </a:rPr>
                        <a:t> / e</a:t>
                      </a:r>
                      <a:r>
                        <a:rPr lang="en-US" sz="1100" b="0" baseline="30000" dirty="0">
                          <a:latin typeface="Calibri"/>
                          <a:cs typeface="Calibri"/>
                        </a:rPr>
                        <a: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latin typeface="Calibri"/>
                          <a:cs typeface="Calibri"/>
                        </a:rPr>
                        <a:t>(User )</a:t>
                      </a:r>
                      <a:endParaRPr lang="en-US" sz="1100" baseline="30000" dirty="0">
                        <a:latin typeface="Calibri"/>
                        <a:cs typeface="Calibri"/>
                      </a:endParaRP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hMerge="1">
                  <a:txBody>
                    <a:bodyPr/>
                    <a:lstStyle/>
                    <a:p>
                      <a:endParaRPr lang="en-US"/>
                    </a:p>
                  </a:txBody>
                  <a:tcPr>
                    <a:lnL w="6350" cap="flat" cmpd="sng" algn="ctr">
                      <a:solidFill>
                        <a:scrgbClr r="0" g="0" b="0"/>
                      </a:solidFill>
                      <a:prstDash val="solid"/>
                      <a:round/>
                      <a:headEnd type="none" w="med" len="med"/>
                      <a:tailEnd type="none" w="med" len="med"/>
                    </a:lnL>
                    <a:lnT w="6350" cap="flat" cmpd="sng" algn="ctr">
                      <a:solidFill>
                        <a:scrgbClr r="0" g="0" b="0"/>
                      </a:solidFill>
                      <a:prstDash val="solid"/>
                      <a:round/>
                      <a:headEnd type="none" w="med" len="med"/>
                      <a:tailEnd type="none" w="med" len="med"/>
                    </a:lnT>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latin typeface="+mn-lt"/>
                          <a:cs typeface="Calibri"/>
                        </a:rPr>
                        <a:t>e</a:t>
                      </a:r>
                      <a:r>
                        <a:rPr lang="en-US" sz="1100" b="0" baseline="30000" dirty="0">
                          <a:latin typeface="+mn-lt"/>
                          <a:cs typeface="Calibri"/>
                        </a:rPr>
                        <a:t>+</a:t>
                      </a:r>
                      <a:r>
                        <a:rPr lang="en-US" sz="1100" b="0" dirty="0">
                          <a:latin typeface="+mn-lt"/>
                          <a:cs typeface="Calibri"/>
                        </a:rPr>
                        <a:t> / e</a:t>
                      </a:r>
                      <a:r>
                        <a:rPr lang="en-US" sz="1100" b="0" baseline="30000" dirty="0">
                          <a:latin typeface="+mn-lt"/>
                          <a:cs typeface="Calibri"/>
                        </a:rPr>
                        <a: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a:latin typeface="+mn-lt"/>
                          <a:cs typeface="Calibri"/>
                        </a:rPr>
                        <a:t>(User )</a:t>
                      </a:r>
                      <a:endParaRPr lang="en-US" sz="1100" b="0" baseline="30000" dirty="0">
                        <a:latin typeface="+mn-lt"/>
                        <a:cs typeface="Calibri"/>
                      </a:endParaRP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TlToBr w="12700" cmpd="sng">
                      <a:noFill/>
                      <a:prstDash val="solid"/>
                    </a:lnTlToBr>
                    <a:lnBlToTr w="12700" cmpd="sng">
                      <a:noFill/>
                      <a:prstDash val="solid"/>
                    </a:lnBlToTr>
                    <a:solidFill>
                      <a:srgbClr val="C4BE97"/>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aseline="3000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TlToBr w="12700" cmpd="sng">
                      <a:noFill/>
                      <a:prstDash val="solid"/>
                    </a:lnTlToBr>
                    <a:lnBlToTr w="12700" cmpd="sng">
                      <a:noFill/>
                      <a:prstDash val="solid"/>
                    </a:lnBlToTr>
                    <a:solidFill>
                      <a:srgbClr val="C4BE97"/>
                    </a:solidFill>
                  </a:tcPr>
                </a:tc>
                <a:extLst>
                  <a:ext uri="{0D108BD9-81ED-4DB2-BD59-A6C34878D82A}">
                    <a16:rowId xmlns:a16="http://schemas.microsoft.com/office/drawing/2014/main" val="10002"/>
                  </a:ext>
                </a:extLst>
              </a:tr>
              <a:tr h="0">
                <a:tc>
                  <a:txBody>
                    <a:bodyPr/>
                    <a:lstStyle/>
                    <a:p>
                      <a:pPr algn="ctr"/>
                      <a:r>
                        <a:rPr lang="en-US" sz="1050" b="1" dirty="0">
                          <a:latin typeface="Calibri"/>
                          <a:cs typeface="Calibri"/>
                        </a:rPr>
                        <a:t>Energy (MeV)</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Calibri"/>
                          <a:cs typeface="Calibri"/>
                        </a:rPr>
                        <a:t>25</a:t>
                      </a:r>
                      <a:r>
                        <a:rPr lang="en-US" sz="1100" baseline="0" dirty="0">
                          <a:latin typeface="Calibri"/>
                          <a:cs typeface="Calibri"/>
                        </a:rPr>
                        <a:t>–</a:t>
                      </a:r>
                      <a:r>
                        <a:rPr lang="en-US" sz="1100" dirty="0">
                          <a:latin typeface="Calibri"/>
                          <a:cs typeface="Calibri"/>
                        </a:rPr>
                        <a:t>500</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a:txBody>
                    <a:bodyPr/>
                    <a:lstStyle/>
                    <a:p>
                      <a:pPr algn="ctr"/>
                      <a:r>
                        <a:rPr lang="en-US" sz="1100" b="0" dirty="0">
                          <a:latin typeface="Calibri"/>
                          <a:cs typeface="Calibri"/>
                        </a:rPr>
                        <a:t>510</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a:txBody>
                    <a:bodyPr/>
                    <a:lstStyle/>
                    <a:p>
                      <a:pPr algn="ctr"/>
                      <a:r>
                        <a:rPr lang="en-US" sz="1100" dirty="0">
                          <a:latin typeface="Calibri"/>
                          <a:cs typeface="Calibri"/>
                        </a:rPr>
                        <a:t>25</a:t>
                      </a:r>
                      <a:r>
                        <a:rPr lang="en-US" sz="1100" baseline="0" dirty="0">
                          <a:latin typeface="Calibri"/>
                          <a:cs typeface="Calibri"/>
                        </a:rPr>
                        <a:t>–</a:t>
                      </a:r>
                      <a:r>
                        <a:rPr lang="en-US" sz="1100" dirty="0">
                          <a:latin typeface="Calibri"/>
                          <a:cs typeface="Calibri"/>
                        </a:rPr>
                        <a:t>700 (e</a:t>
                      </a:r>
                      <a:r>
                        <a:rPr lang="en-US" sz="1100" baseline="30000" dirty="0">
                          <a:latin typeface="Calibri"/>
                          <a:cs typeface="Calibri"/>
                        </a:rPr>
                        <a:t>-</a:t>
                      </a:r>
                      <a:r>
                        <a:rPr lang="en-US" sz="1100" baseline="0" dirty="0">
                          <a:latin typeface="Calibri"/>
                          <a:cs typeface="Calibri"/>
                        </a:rPr>
                        <a:t>/e</a:t>
                      </a:r>
                      <a:r>
                        <a:rPr lang="en-US" sz="1100" baseline="30000" dirty="0">
                          <a:latin typeface="Calibri"/>
                          <a:cs typeface="Calibri"/>
                        </a:rPr>
                        <a:t>+</a:t>
                      </a:r>
                      <a:r>
                        <a:rPr lang="en-US" sz="1100" baseline="0" dirty="0">
                          <a:latin typeface="Calibri"/>
                          <a:cs typeface="Calibri"/>
                        </a:rPr>
                        <a:t>)</a:t>
                      </a:r>
                      <a:endParaRPr lang="en-US" sz="1100"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a:latin typeface="Calibri"/>
                          <a:cs typeface="Calibri"/>
                        </a:rPr>
                        <a:t>167</a:t>
                      </a:r>
                      <a:r>
                        <a:rPr lang="en-US" sz="1100" baseline="0" dirty="0">
                          <a:latin typeface="Calibri"/>
                          <a:cs typeface="Calibri"/>
                        </a:rPr>
                        <a:t>–</a:t>
                      </a:r>
                      <a:r>
                        <a:rPr lang="en-US" sz="1100" b="0" dirty="0">
                          <a:latin typeface="Calibri"/>
                          <a:cs typeface="Calibri"/>
                        </a:rPr>
                        <a:t>700 (e</a:t>
                      </a:r>
                      <a:r>
                        <a:rPr lang="en-US" sz="1100" b="0" baseline="30000" dirty="0">
                          <a:latin typeface="Calibri"/>
                          <a:cs typeface="Calibri"/>
                        </a:rPr>
                        <a:t>-</a:t>
                      </a:r>
                      <a:r>
                        <a:rPr lang="en-US" sz="1100" b="0" dirty="0">
                          <a:latin typeface="Calibri"/>
                          <a:cs typeface="Calibri"/>
                        </a:rPr>
                        <a: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a:latin typeface="Calibri"/>
                          <a:cs typeface="Calibri"/>
                        </a:rPr>
                        <a:t>250</a:t>
                      </a:r>
                      <a:r>
                        <a:rPr lang="en-US" sz="1100" baseline="0" dirty="0">
                          <a:latin typeface="Calibri"/>
                          <a:cs typeface="Calibri"/>
                        </a:rPr>
                        <a:t>–</a:t>
                      </a:r>
                      <a:r>
                        <a:rPr lang="en-US" sz="1100" b="0" baseline="0" dirty="0">
                          <a:latin typeface="Calibri"/>
                          <a:cs typeface="Calibri"/>
                        </a:rPr>
                        <a:t>550 (e</a:t>
                      </a:r>
                      <a:r>
                        <a:rPr lang="en-US" sz="1100" b="0" baseline="30000" dirty="0">
                          <a:latin typeface="Calibri"/>
                          <a:cs typeface="Calibri"/>
                        </a:rPr>
                        <a:t>+</a:t>
                      </a:r>
                      <a:r>
                        <a:rPr lang="en-US" sz="1100" b="0" baseline="0" dirty="0">
                          <a:latin typeface="Calibri"/>
                          <a:cs typeface="Calibri"/>
                        </a:rPr>
                        <a:t>)</a:t>
                      </a:r>
                      <a:endParaRPr lang="en-US" sz="1100" b="0" dirty="0">
                        <a:latin typeface="Calibri"/>
                        <a:cs typeface="Calibri"/>
                      </a:endParaRP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a:latin typeface="+mn-lt"/>
                          <a:cs typeface="Calibri"/>
                        </a:rPr>
                        <a:t>25</a:t>
                      </a:r>
                      <a:r>
                        <a:rPr lang="en-US" sz="1100" b="0" baseline="0" dirty="0">
                          <a:latin typeface="+mn-lt"/>
                          <a:cs typeface="Calibri"/>
                        </a:rPr>
                        <a:t>–</a:t>
                      </a:r>
                      <a:r>
                        <a:rPr lang="en-US" sz="1100" b="0" dirty="0">
                          <a:latin typeface="+mn-lt"/>
                          <a:cs typeface="Calibri"/>
                        </a:rPr>
                        <a:t>500</a:t>
                      </a:r>
                      <a:r>
                        <a:rPr lang="en-US" sz="1100" b="0" dirty="0">
                          <a:solidFill>
                            <a:srgbClr val="FF0000"/>
                          </a:solidFill>
                          <a:latin typeface="+mn-lt"/>
                          <a:cs typeface="Calibri"/>
                        </a:rPr>
                        <a:t> </a:t>
                      </a: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latin typeface="+mn-lt"/>
                          <a:cs typeface="Calibri"/>
                        </a:rPr>
                        <a:t>25</a:t>
                      </a:r>
                      <a:r>
                        <a:rPr lang="en-US" sz="1100" b="0" baseline="0" dirty="0">
                          <a:latin typeface="+mn-lt"/>
                          <a:cs typeface="Calibri"/>
                        </a:rPr>
                        <a:t>–700</a:t>
                      </a:r>
                      <a:endParaRPr lang="en-US" sz="1100" b="0" dirty="0">
                        <a:latin typeface="+mn-lt"/>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extLst>
                  <a:ext uri="{0D108BD9-81ED-4DB2-BD59-A6C34878D82A}">
                    <a16:rowId xmlns:a16="http://schemas.microsoft.com/office/drawing/2014/main" val="10003"/>
                  </a:ext>
                </a:extLst>
              </a:tr>
              <a:tr h="0">
                <a:tc>
                  <a:txBody>
                    <a:bodyPr/>
                    <a:lstStyle/>
                    <a:p>
                      <a:pPr algn="ctr"/>
                      <a:r>
                        <a:rPr lang="en-US" sz="1050" b="1" dirty="0">
                          <a:latin typeface="Calibri"/>
                          <a:cs typeface="Calibri"/>
                        </a:rPr>
                        <a:t>Best Energy</a:t>
                      </a:r>
                      <a:r>
                        <a:rPr lang="en-US" sz="1050" b="1" baseline="0" dirty="0">
                          <a:latin typeface="Calibri"/>
                          <a:cs typeface="Calibri"/>
                        </a:rPr>
                        <a:t> Resolution at the experiment</a:t>
                      </a:r>
                      <a:endParaRPr lang="en-US" sz="1050" b="1"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Calibri"/>
                          <a:cs typeface="Calibri"/>
                        </a:rPr>
                        <a:t>0.5% at 500 MeV</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latin typeface="Calibri"/>
                          <a:cs typeface="Calibri"/>
                        </a:rPr>
                        <a:t>0.5%/1%</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gridSpan="2">
                  <a:txBody>
                    <a:bodyPr/>
                    <a:lstStyle/>
                    <a:p>
                      <a:pPr algn="ctr"/>
                      <a:r>
                        <a:rPr lang="en-US" sz="1100" b="0" dirty="0">
                          <a:latin typeface="Calibri"/>
                          <a:cs typeface="Calibri"/>
                        </a:rPr>
                        <a:t>0.5%(</a:t>
                      </a:r>
                      <a:r>
                        <a:rPr lang="en-US" sz="1100" b="0" kern="1200" baseline="0" dirty="0">
                          <a:solidFill>
                            <a:schemeClr val="dk1"/>
                          </a:solidFill>
                          <a:latin typeface="+mn-lt"/>
                          <a:ea typeface="+mn-ea"/>
                          <a:cs typeface="Calibri"/>
                        </a:rPr>
                        <a:t>Energy/mult dependent)</a:t>
                      </a:r>
                      <a:endParaRPr lang="en-US" sz="1100" b="0" dirty="0">
                        <a:latin typeface="Calibri"/>
                        <a:cs typeface="Calibri"/>
                      </a:endParaRP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hMerge="1">
                  <a:txBody>
                    <a:bodyPr/>
                    <a:lstStyle/>
                    <a:p>
                      <a:endParaRPr lang="en-US" sz="900" b="0" kern="1200" baseline="0">
                        <a:solidFill>
                          <a:schemeClr val="dk1"/>
                        </a:solidFill>
                        <a:latin typeface="Calibri"/>
                        <a:ea typeface="+mn-ea"/>
                        <a:cs typeface="Calibri"/>
                      </a:endParaRP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mn-lt"/>
                          <a:cs typeface="Calibri"/>
                        </a:rPr>
                        <a:t> 1% at 500 MeV(Energy/mult dependent)</a:t>
                      </a: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hMerge="1">
                  <a:txBody>
                    <a:bodyPr/>
                    <a:lstStyle/>
                    <a:p>
                      <a:endParaRPr lang="en-US" sz="900" b="0" kern="1200" baseline="0">
                        <a:solidFill>
                          <a:schemeClr val="dk1"/>
                        </a:solidFill>
                        <a:latin typeface="Calibri"/>
                        <a:ea typeface="+mn-ea"/>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extLst>
                  <a:ext uri="{0D108BD9-81ED-4DB2-BD59-A6C34878D82A}">
                    <a16:rowId xmlns:a16="http://schemas.microsoft.com/office/drawing/2014/main" val="10004"/>
                  </a:ext>
                </a:extLst>
              </a:tr>
              <a:tr h="297339">
                <a:tc>
                  <a:txBody>
                    <a:bodyPr/>
                    <a:lstStyle/>
                    <a:p>
                      <a:pPr algn="ctr"/>
                      <a:r>
                        <a:rPr lang="en-US" sz="1050" b="1" baseline="0" dirty="0">
                          <a:latin typeface="Calibri"/>
                          <a:cs typeface="Calibri"/>
                        </a:rPr>
                        <a:t>Repetition rate (Hz)</a:t>
                      </a:r>
                      <a:endParaRPr lang="en-US" sz="1050" b="1"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100" b="0" dirty="0">
                          <a:latin typeface="Calibri"/>
                          <a:cs typeface="Calibri"/>
                        </a:rPr>
                        <a:t>Variable</a:t>
                      </a:r>
                      <a:r>
                        <a:rPr lang="en-US" sz="1100" b="0" baseline="0" dirty="0">
                          <a:latin typeface="Calibri"/>
                          <a:cs typeface="Calibri"/>
                        </a:rPr>
                        <a:t> from 1 to 49</a:t>
                      </a:r>
                    </a:p>
                    <a:p>
                      <a:pPr algn="ctr"/>
                      <a:r>
                        <a:rPr lang="en-US" sz="1100" b="0" dirty="0">
                          <a:latin typeface="Calibri"/>
                          <a:cs typeface="Calibri"/>
                        </a:rPr>
                        <a:t>(DA</a:t>
                      </a:r>
                      <a:r>
                        <a:rPr lang="el-GR" sz="1100" b="0">
                          <a:latin typeface="Calibri"/>
                          <a:cs typeface="Calibri"/>
                        </a:rPr>
                        <a:t>Φ</a:t>
                      </a:r>
                      <a:r>
                        <a:rPr lang="en-US" sz="1100" b="0" dirty="0">
                          <a:latin typeface="Calibri"/>
                          <a:cs typeface="Calibri"/>
                        </a:rPr>
                        <a:t>NE status)</a:t>
                      </a:r>
                      <a:endParaRPr lang="en-US" sz="1100" b="0" baseline="30000"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hMerge="1">
                  <a:txBody>
                    <a:bodyPr/>
                    <a:lstStyle/>
                    <a:p>
                      <a:endParaRPr lang="en-US"/>
                    </a:p>
                  </a:txBody>
                  <a:tcPr/>
                </a:tc>
                <a:tc gridSpan="2">
                  <a:txBody>
                    <a:bodyPr/>
                    <a:lstStyle/>
                    <a:p>
                      <a:pPr algn="ctr"/>
                      <a:r>
                        <a:rPr lang="en-US" sz="1100" b="0" dirty="0">
                          <a:latin typeface="Calibri"/>
                          <a:cs typeface="Calibri"/>
                        </a:rPr>
                        <a:t>1–49</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a:latin typeface="Calibri"/>
                          <a:cs typeface="Calibri"/>
                        </a:rPr>
                        <a:t>(User)</a:t>
                      </a:r>
                      <a:endParaRPr lang="en-US" sz="1100" b="0" baseline="30000" dirty="0">
                        <a:latin typeface="Calibri"/>
                        <a:cs typeface="Calibri"/>
                      </a:endParaRP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hMerge="1">
                  <a:txBody>
                    <a:bodyPr/>
                    <a:lstStyle/>
                    <a:p>
                      <a:endParaRPr lang="en-US"/>
                    </a:p>
                  </a:txBody>
                  <a:tcPr>
                    <a:lnL w="6350" cap="flat" cmpd="sng" algn="ctr">
                      <a:solidFill>
                        <a:scrgbClr r="0" g="0" b="0"/>
                      </a:solidFill>
                      <a:prstDash val="solid"/>
                      <a:round/>
                      <a:headEnd type="none" w="med" len="med"/>
                      <a:tailEnd type="none" w="med" len="med"/>
                    </a:lnL>
                    <a:lnT w="6350" cap="flat" cmpd="sng" algn="ctr">
                      <a:solidFill>
                        <a:scrgbClr r="0" g="0" b="0"/>
                      </a:solidFill>
                      <a:prstDash val="solid"/>
                      <a:round/>
                      <a:headEnd type="none" w="med" len="med"/>
                      <a:tailEnd type="none" w="med" len="med"/>
                    </a:lnT>
                  </a:tcPr>
                </a:tc>
                <a:tc>
                  <a:txBody>
                    <a:bodyPr/>
                    <a:lstStyle/>
                    <a:p>
                      <a:pPr algn="ctr"/>
                      <a:r>
                        <a:rPr lang="en-US" sz="1100" b="0" dirty="0">
                          <a:latin typeface="+mn-lt"/>
                          <a:cs typeface="Calibri"/>
                        </a:rPr>
                        <a:t>Variable</a:t>
                      </a:r>
                      <a:r>
                        <a:rPr lang="en-US" sz="1100" b="0" baseline="0" dirty="0">
                          <a:latin typeface="+mn-lt"/>
                          <a:cs typeface="Calibri"/>
                        </a:rPr>
                        <a:t> from 1 to 49</a:t>
                      </a:r>
                    </a:p>
                    <a:p>
                      <a:pPr algn="ctr"/>
                      <a:r>
                        <a:rPr lang="en-US" sz="1100" b="0" dirty="0">
                          <a:latin typeface="+mn-lt"/>
                          <a:cs typeface="Calibri"/>
                        </a:rPr>
                        <a:t>(DA</a:t>
                      </a:r>
                      <a:r>
                        <a:rPr lang="el-GR" sz="1100" b="0">
                          <a:latin typeface="+mn-lt"/>
                          <a:cs typeface="Calibri"/>
                        </a:rPr>
                        <a:t>Φ</a:t>
                      </a:r>
                      <a:r>
                        <a:rPr lang="en-US" sz="1100" b="0" dirty="0">
                          <a:latin typeface="+mn-lt"/>
                          <a:cs typeface="Calibri"/>
                        </a:rPr>
                        <a:t>NE status)</a:t>
                      </a:r>
                      <a:endParaRPr lang="en-US" sz="1100" b="0" baseline="30000" dirty="0">
                        <a:latin typeface="+mn-lt"/>
                        <a:cs typeface="Calibri"/>
                      </a:endParaRP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a:txBody>
                    <a:bodyPr/>
                    <a:lstStyle/>
                    <a:p>
                      <a:pPr algn="ctr"/>
                      <a:r>
                        <a:rPr lang="en-US" sz="1100" b="0" dirty="0">
                          <a:latin typeface="+mn-lt"/>
                          <a:cs typeface="Calibri"/>
                        </a:rPr>
                        <a:t>1–49</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a:latin typeface="+mn-lt"/>
                          <a:cs typeface="Calibri"/>
                        </a:rPr>
                        <a:t>(User)</a:t>
                      </a:r>
                      <a:endParaRPr lang="en-US" sz="1100" b="0" baseline="30000" dirty="0">
                        <a:latin typeface="+mn-lt"/>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extLst>
                  <a:ext uri="{0D108BD9-81ED-4DB2-BD59-A6C34878D82A}">
                    <a16:rowId xmlns:a16="http://schemas.microsoft.com/office/drawing/2014/main" val="10005"/>
                  </a:ext>
                </a:extLst>
              </a:tr>
              <a:tr h="0">
                <a:tc>
                  <a:txBody>
                    <a:bodyPr/>
                    <a:lstStyle/>
                    <a:p>
                      <a:pPr algn="ctr"/>
                      <a:r>
                        <a:rPr lang="en-US" sz="1050" b="1" dirty="0">
                          <a:latin typeface="Calibri"/>
                          <a:cs typeface="Calibri"/>
                        </a:rPr>
                        <a:t>Pulse</a:t>
                      </a:r>
                      <a:r>
                        <a:rPr lang="en-US" sz="1050" b="1" baseline="0" dirty="0">
                          <a:latin typeface="Calibri"/>
                          <a:cs typeface="Calibri"/>
                        </a:rPr>
                        <a:t> length</a:t>
                      </a:r>
                      <a:r>
                        <a:rPr lang="en-US" sz="1050" b="1" dirty="0">
                          <a:latin typeface="Calibri"/>
                          <a:cs typeface="Calibri"/>
                        </a:rPr>
                        <a:t> (ns)</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100" b="0" dirty="0">
                          <a:latin typeface="Calibri"/>
                          <a:cs typeface="Calibri"/>
                        </a:rPr>
                        <a:t>10</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hMerge="1">
                  <a:txBody>
                    <a:bodyPr/>
                    <a:lstStyle/>
                    <a:p>
                      <a:endParaRPr lang="en-US"/>
                    </a:p>
                  </a:txBody>
                  <a:tcPr/>
                </a:tc>
                <a:tc gridSpan="2">
                  <a:txBody>
                    <a:bodyPr/>
                    <a:lstStyle/>
                    <a:p>
                      <a:pPr algn="ctr"/>
                      <a:r>
                        <a:rPr lang="en-US" sz="1100" b="0" dirty="0">
                          <a:latin typeface="Calibri"/>
                          <a:cs typeface="Calibri"/>
                        </a:rPr>
                        <a:t>1.5–320</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a:latin typeface="Calibri"/>
                          <a:cs typeface="Calibri"/>
                        </a:rPr>
                        <a:t>(User)</a:t>
                      </a:r>
                      <a:endParaRPr lang="en-US" sz="1100" b="0" baseline="30000" dirty="0">
                        <a:latin typeface="Calibri"/>
                        <a:cs typeface="Calibri"/>
                      </a:endParaRP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hMerge="1">
                  <a:txBody>
                    <a:bodyPr/>
                    <a:lstStyle/>
                    <a:p>
                      <a:endParaRPr lang="en-US"/>
                    </a:p>
                  </a:txBody>
                  <a:tcPr>
                    <a:lnL w="6350" cap="flat" cmpd="sng" algn="ctr">
                      <a:solidFill>
                        <a:scrgbClr r="0" g="0" b="0"/>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a:latin typeface="+mn-lt"/>
                          <a:cs typeface="Calibri"/>
                        </a:rPr>
                        <a:t>10</a:t>
                      </a: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TlToBr w="12700" cmpd="sng">
                      <a:noFill/>
                      <a:prstDash val="solid"/>
                    </a:lnTlToBr>
                    <a:lnBlToTr w="12700" cmpd="sng">
                      <a:noFill/>
                      <a:prstDash val="solid"/>
                    </a:lnBlToTr>
                    <a:solidFill>
                      <a:srgbClr val="C4BE97"/>
                    </a:solidFill>
                  </a:tcPr>
                </a:tc>
                <a:tc>
                  <a:txBody>
                    <a:bodyPr/>
                    <a:lstStyle/>
                    <a:p>
                      <a:pPr algn="ctr"/>
                      <a:r>
                        <a:rPr lang="en-US" sz="1100" b="0" dirty="0">
                          <a:latin typeface="+mn-lt"/>
                          <a:cs typeface="Calibri"/>
                        </a:rPr>
                        <a:t>10</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TlToBr w="12700" cmpd="sng">
                      <a:noFill/>
                      <a:prstDash val="solid"/>
                    </a:lnTlToBr>
                    <a:lnBlToTr w="12700" cmpd="sng">
                      <a:noFill/>
                      <a:prstDash val="solid"/>
                    </a:lnBlToTr>
                    <a:solidFill>
                      <a:srgbClr val="C4BE97"/>
                    </a:solidFill>
                  </a:tcPr>
                </a:tc>
                <a:extLst>
                  <a:ext uri="{0D108BD9-81ED-4DB2-BD59-A6C34878D82A}">
                    <a16:rowId xmlns:a16="http://schemas.microsoft.com/office/drawing/2014/main" val="10006"/>
                  </a:ext>
                </a:extLst>
              </a:tr>
              <a:tr h="391947">
                <a:tc>
                  <a:txBody>
                    <a:bodyPr/>
                    <a:lstStyle/>
                    <a:p>
                      <a:pPr algn="ctr"/>
                      <a:r>
                        <a:rPr lang="en-US" sz="1050" b="1" dirty="0">
                          <a:latin typeface="Calibri"/>
                          <a:cs typeface="Calibri"/>
                        </a:rPr>
                        <a:t>Intensity </a:t>
                      </a:r>
                    </a:p>
                    <a:p>
                      <a:pPr algn="ctr"/>
                      <a:r>
                        <a:rPr lang="en-US" sz="1050" b="1" dirty="0">
                          <a:latin typeface="Calibri"/>
                          <a:cs typeface="Calibri"/>
                        </a:rPr>
                        <a:t>(particle/bunch)</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Calibri"/>
                          <a:cs typeface="Calibri"/>
                        </a:rPr>
                        <a:t>1</a:t>
                      </a:r>
                      <a:r>
                        <a:rPr lang="en-US" sz="1100" baseline="0" dirty="0">
                          <a:latin typeface="Calibri"/>
                          <a:cs typeface="Calibri"/>
                        </a:rPr>
                        <a:t>–</a:t>
                      </a:r>
                      <a:r>
                        <a:rPr lang="en-US" sz="1100" dirty="0">
                          <a:latin typeface="Calibri"/>
                          <a:cs typeface="Calibri"/>
                        </a:rPr>
                        <a:t>10</a:t>
                      </a:r>
                      <a:r>
                        <a:rPr lang="en-US" sz="1100" baseline="30000" dirty="0">
                          <a:latin typeface="Calibri"/>
                          <a:cs typeface="Calibri"/>
                        </a:rPr>
                        <a:t>5</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latin typeface="Calibri"/>
                          <a:cs typeface="Calibri"/>
                        </a:rPr>
                        <a:t>(Energy dependent)</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D9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latin typeface="Calibri"/>
                          <a:cs typeface="Calibri"/>
                        </a:rPr>
                        <a:t>10</a:t>
                      </a:r>
                      <a:r>
                        <a:rPr lang="en-US" sz="1100" baseline="30000" dirty="0">
                          <a:latin typeface="Calibri"/>
                          <a:cs typeface="Calibri"/>
                        </a:rPr>
                        <a:t>3</a:t>
                      </a:r>
                      <a:r>
                        <a:rPr lang="en-US" sz="1100" dirty="0">
                          <a:latin typeface="Calibri"/>
                          <a:cs typeface="Calibri"/>
                        </a:rPr>
                        <a:t> to </a:t>
                      </a:r>
                      <a:r>
                        <a:rPr lang="en-US" sz="1100" baseline="0" dirty="0">
                          <a:latin typeface="Calibri"/>
                          <a:cs typeface="Calibri"/>
                        </a:rPr>
                        <a:t>1.5x1</a:t>
                      </a:r>
                      <a:r>
                        <a:rPr lang="en-US" sz="1100" dirty="0">
                          <a:latin typeface="Calibri"/>
                          <a:cs typeface="Calibri"/>
                        </a:rPr>
                        <a:t>0</a:t>
                      </a:r>
                      <a:r>
                        <a:rPr lang="en-US" sz="1100" baseline="30000" dirty="0">
                          <a:latin typeface="Calibri"/>
                          <a:cs typeface="Calibri"/>
                        </a:rPr>
                        <a:t>10</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a:txBody>
                    <a:bodyPr/>
                    <a:lstStyle/>
                    <a:p>
                      <a:pPr algn="ctr"/>
                      <a:r>
                        <a:rPr lang="en-US" sz="1100" dirty="0">
                          <a:latin typeface="Calibri"/>
                          <a:cs typeface="Calibri"/>
                        </a:rPr>
                        <a:t>1</a:t>
                      </a:r>
                      <a:r>
                        <a:rPr lang="en-US" sz="1100" baseline="0" dirty="0">
                          <a:latin typeface="Calibri"/>
                          <a:cs typeface="Calibri"/>
                        </a:rPr>
                        <a:t>–</a:t>
                      </a:r>
                      <a:r>
                        <a:rPr lang="en-US" sz="1100" dirty="0">
                          <a:latin typeface="Calibri"/>
                          <a:cs typeface="Calibri"/>
                        </a:rPr>
                        <a:t>10</a:t>
                      </a:r>
                      <a:r>
                        <a:rPr lang="en-US" sz="1100" baseline="30000" dirty="0">
                          <a:latin typeface="Calibri"/>
                          <a:cs typeface="Calibri"/>
                        </a:rPr>
                        <a:t>5</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latin typeface="Calibri"/>
                          <a:cs typeface="Calibri"/>
                        </a:rPr>
                        <a:t>(Energy dependent)</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BE9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latin typeface="Calibri"/>
                          <a:cs typeface="Calibri"/>
                        </a:rPr>
                        <a:t>1 to 3x</a:t>
                      </a:r>
                      <a:r>
                        <a:rPr lang="en-US" sz="1100" dirty="0">
                          <a:latin typeface="Calibri"/>
                          <a:cs typeface="Calibri"/>
                        </a:rPr>
                        <a:t>10</a:t>
                      </a:r>
                      <a:r>
                        <a:rPr lang="en-US" sz="1100" baseline="30000" dirty="0">
                          <a:latin typeface="Calibri"/>
                          <a:cs typeface="Calibri"/>
                        </a:rPr>
                        <a:t>10</a:t>
                      </a: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gridSpan="2">
                  <a:txBody>
                    <a:bodyPr/>
                    <a:lstStyle/>
                    <a:p>
                      <a:pPr algn="ctr"/>
                      <a:r>
                        <a:rPr lang="en-US" sz="1100" b="0" dirty="0">
                          <a:latin typeface="+mn-lt"/>
                          <a:cs typeface="Calibri"/>
                        </a:rPr>
                        <a:t>1</a:t>
                      </a:r>
                      <a:r>
                        <a:rPr lang="en-US" sz="1100" b="0" baseline="0" dirty="0">
                          <a:latin typeface="+mn-lt"/>
                          <a:cs typeface="Calibri"/>
                        </a:rPr>
                        <a:t>–</a:t>
                      </a:r>
                      <a:r>
                        <a:rPr lang="en-US" sz="1100" b="0" dirty="0">
                          <a:latin typeface="+mn-lt"/>
                          <a:cs typeface="Calibri"/>
                        </a:rPr>
                        <a:t>10</a:t>
                      </a:r>
                      <a:r>
                        <a:rPr lang="en-US" sz="1100" b="0" baseline="30000" dirty="0">
                          <a:latin typeface="+mn-lt"/>
                          <a:cs typeface="Calibri"/>
                        </a:rPr>
                        <a:t>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baseline="0" dirty="0">
                          <a:latin typeface="+mn-lt"/>
                          <a:cs typeface="Calibri"/>
                        </a:rPr>
                        <a:t>(Energy dependent)</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baseline="30000" dirty="0">
                        <a:latin typeface="Calibri"/>
                        <a:cs typeface="Calibri"/>
                      </a:endParaRP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baseline="3000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extLst>
                  <a:ext uri="{0D108BD9-81ED-4DB2-BD59-A6C34878D82A}">
                    <a16:rowId xmlns:a16="http://schemas.microsoft.com/office/drawing/2014/main" val="10007"/>
                  </a:ext>
                </a:extLst>
              </a:tr>
              <a:tr h="202731">
                <a:tc>
                  <a:txBody>
                    <a:bodyPr/>
                    <a:lstStyle/>
                    <a:p>
                      <a:pPr algn="ctr"/>
                      <a:r>
                        <a:rPr lang="en-US" sz="1050" b="1" dirty="0">
                          <a:latin typeface="Calibri"/>
                          <a:cs typeface="Calibri"/>
                        </a:rPr>
                        <a:t>Max</a:t>
                      </a:r>
                      <a:r>
                        <a:rPr lang="en-US" sz="1050" b="1" baseline="0" dirty="0">
                          <a:latin typeface="Calibri"/>
                          <a:cs typeface="Calibri"/>
                        </a:rPr>
                        <a:t> int flux</a:t>
                      </a:r>
                      <a:endParaRPr lang="en-US" sz="1050" b="1"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100" dirty="0">
                          <a:latin typeface="Calibri"/>
                          <a:cs typeface="Calibri"/>
                        </a:rPr>
                        <a:t>3.125x10</a:t>
                      </a:r>
                      <a:r>
                        <a:rPr lang="en-US" sz="1100" baseline="30000" dirty="0">
                          <a:latin typeface="Calibri"/>
                          <a:cs typeface="Calibri"/>
                        </a:rPr>
                        <a:t>10</a:t>
                      </a:r>
                      <a:r>
                        <a:rPr lang="en-US" sz="1100" dirty="0">
                          <a:latin typeface="Calibri"/>
                          <a:cs typeface="Calibri"/>
                        </a:rPr>
                        <a:t> part./s</a:t>
                      </a: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algn="ctr"/>
                      <a:endParaRPr lang="en-US" sz="1600"/>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6350" cap="flat" cmpd="sng" algn="ctr">
                      <a:solidFill>
                        <a:scrgbClr r="0" g="0" b="0"/>
                      </a:solidFill>
                      <a:prstDash val="solid"/>
                      <a:round/>
                      <a:headEnd type="none" w="med" len="med"/>
                      <a:tailEnd type="none" w="med" len="med"/>
                    </a:lnL>
                    <a:lnT w="6350" cap="flat" cmpd="sng" algn="ctr">
                      <a:solidFill>
                        <a:scrgbClr r="0" g="0" b="0"/>
                      </a:solidFill>
                      <a:prstDash val="solid"/>
                      <a:round/>
                      <a:headEnd type="none" w="med" len="med"/>
                      <a:tailEnd type="none" w="med" len="med"/>
                    </a:lnT>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mn-lt"/>
                          <a:cs typeface="Calibri"/>
                        </a:rPr>
                        <a:t>1x10</a:t>
                      </a:r>
                      <a:r>
                        <a:rPr lang="en-US" sz="1100" b="0" baseline="30000" dirty="0">
                          <a:latin typeface="+mn-lt"/>
                          <a:cs typeface="Calibri"/>
                        </a:rPr>
                        <a:t>6</a:t>
                      </a:r>
                      <a:r>
                        <a:rPr lang="en-US" sz="1100" b="0" dirty="0">
                          <a:latin typeface="+mn-lt"/>
                          <a:cs typeface="Calibri"/>
                        </a:rPr>
                        <a:t> part./s</a:t>
                      </a: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05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78636">
                <a:tc>
                  <a:txBody>
                    <a:bodyPr/>
                    <a:lstStyle/>
                    <a:p>
                      <a:pPr algn="ctr"/>
                      <a:r>
                        <a:rPr lang="en-US" sz="1050" b="1" dirty="0">
                          <a:latin typeface="Calibri"/>
                          <a:cs typeface="Calibri"/>
                        </a:rPr>
                        <a:t>Beam waist size</a:t>
                      </a:r>
                      <a:r>
                        <a:rPr lang="en-US" sz="1050" b="1" baseline="0" dirty="0">
                          <a:latin typeface="Calibri"/>
                          <a:cs typeface="Calibri"/>
                        </a:rPr>
                        <a:t>(mm)</a:t>
                      </a:r>
                      <a:endParaRPr lang="en-US" sz="1050" b="1" dirty="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100" baseline="0" dirty="0">
                          <a:latin typeface="+mn-lt"/>
                          <a:cs typeface="Calibri"/>
                        </a:rPr>
                        <a:t>0.5–55 X / 0.35–25 Y (vacuum window dependent)</a:t>
                      </a:r>
                      <a:endParaRPr lang="en-US" sz="1100" dirty="0">
                        <a:latin typeface="Calibri"/>
                        <a:cs typeface="Calibri"/>
                      </a:endParaRP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6350" cap="flat" cmpd="sng" algn="ctr">
                      <a:solidFill>
                        <a:scrgbClr r="0" g="0" b="0"/>
                      </a:solidFill>
                      <a:prstDash val="solid"/>
                      <a:round/>
                      <a:headEnd type="none" w="med" len="med"/>
                      <a:tailEnd type="none" w="med" len="med"/>
                    </a:ln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mn-lt"/>
                          <a:cs typeface="Calibri"/>
                        </a:rPr>
                        <a:t>1x1(Energy/mult dependent)</a:t>
                      </a:r>
                      <a:endParaRPr lang="en-US" sz="1100" b="0" kern="1200" dirty="0">
                        <a:solidFill>
                          <a:srgbClr val="FF0000"/>
                        </a:solidFill>
                        <a:latin typeface="+mn-lt"/>
                        <a:ea typeface="+mn-ea"/>
                        <a:cs typeface="Calibri"/>
                      </a:endParaRP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05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02731">
                <a:tc>
                  <a:txBody>
                    <a:bodyPr/>
                    <a:lstStyle/>
                    <a:p>
                      <a:pPr algn="ctr"/>
                      <a:r>
                        <a:rPr lang="en-US" sz="1050" b="1" dirty="0">
                          <a:latin typeface="Calibri"/>
                          <a:cs typeface="Calibri"/>
                        </a:rPr>
                        <a:t>Divergence (mrad)</a:t>
                      </a: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100" dirty="0">
                          <a:latin typeface="Calibri"/>
                          <a:cs typeface="Calibri"/>
                        </a:rPr>
                        <a:t>Down to 0.5</a:t>
                      </a:r>
                    </a:p>
                  </a:txBody>
                  <a:tcPr anchor="ctr">
                    <a:lnL w="6350" cap="flat" cmpd="sng" algn="ctr">
                      <a:solidFill>
                        <a:scrgbClr r="0" g="0" b="0"/>
                      </a:solidFill>
                      <a:prstDash val="solid"/>
                      <a:round/>
                      <a:headEnd type="none" w="med" len="med"/>
                      <a:tailEnd type="none" w="med" len="med"/>
                    </a:lnL>
                    <a:lnR w="76200" cap="flat" cmpd="sng" algn="ctr">
                      <a:solidFill>
                        <a:schemeClr val="tx1"/>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crgbClr r="0" g="0" b="0"/>
                      </a:solidFill>
                      <a:prstDash val="solid"/>
                      <a:round/>
                      <a:headEnd type="none" w="med" len="med"/>
                      <a:tailEnd type="none" w="med" len="med"/>
                    </a:ln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mn-lt"/>
                          <a:cs typeface="Calibri"/>
                        </a:rPr>
                        <a:t>Down to 0.5</a:t>
                      </a:r>
                      <a:endParaRPr lang="en-US" sz="1100" b="0" kern="1200" dirty="0">
                        <a:solidFill>
                          <a:srgbClr val="FF0000"/>
                        </a:solidFill>
                        <a:latin typeface="+mn-lt"/>
                        <a:ea typeface="+mn-ea"/>
                        <a:cs typeface="Calibri"/>
                      </a:endParaRPr>
                    </a:p>
                  </a:txBody>
                  <a:tcPr anchor="ctr">
                    <a:lnL w="76200" cap="flat" cmpd="sng" algn="ctr">
                      <a:solidFill>
                        <a:schemeClr val="tx1"/>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050">
                        <a:latin typeface="Calibri"/>
                        <a:cs typeface="Calibri"/>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2" name="Date Placeholder 1">
            <a:extLst>
              <a:ext uri="{FF2B5EF4-FFF2-40B4-BE49-F238E27FC236}">
                <a16:creationId xmlns:a16="http://schemas.microsoft.com/office/drawing/2014/main" id="{A59FD904-C413-E68B-2A19-43FDCB75E895}"/>
              </a:ext>
            </a:extLst>
          </p:cNvPr>
          <p:cNvSpPr>
            <a:spLocks noGrp="1"/>
          </p:cNvSpPr>
          <p:nvPr>
            <p:ph type="dt" sz="half" idx="10"/>
          </p:nvPr>
        </p:nvSpPr>
        <p:spPr>
          <a:xfrm>
            <a:off x="838200" y="6429502"/>
            <a:ext cx="2743200" cy="365125"/>
          </a:xfrm>
        </p:spPr>
        <p:txBody>
          <a:bodyPr/>
          <a:lstStyle/>
          <a:p>
            <a:r>
              <a:rPr lang="en-GB" dirty="0"/>
              <a:t>14/11/2022</a:t>
            </a:r>
          </a:p>
        </p:txBody>
      </p:sp>
      <p:sp>
        <p:nvSpPr>
          <p:cNvPr id="3" name="Footer Placeholder 2">
            <a:extLst>
              <a:ext uri="{FF2B5EF4-FFF2-40B4-BE49-F238E27FC236}">
                <a16:creationId xmlns:a16="http://schemas.microsoft.com/office/drawing/2014/main" id="{0B078DE5-7CB0-B8DF-C09B-0115EB051860}"/>
              </a:ext>
            </a:extLst>
          </p:cNvPr>
          <p:cNvSpPr>
            <a:spLocks noGrp="1"/>
          </p:cNvSpPr>
          <p:nvPr>
            <p:ph type="ftr" sz="quarter" idx="11"/>
          </p:nvPr>
        </p:nvSpPr>
        <p:spPr>
          <a:xfrm>
            <a:off x="4038600" y="6429502"/>
            <a:ext cx="4114800" cy="365125"/>
          </a:xfrm>
        </p:spPr>
        <p:txBody>
          <a:bodyPr/>
          <a:lstStyle/>
          <a:p>
            <a:r>
              <a:rPr lang="en-GB" dirty="0"/>
              <a:t>LNF - SC 64</a:t>
            </a:r>
          </a:p>
        </p:txBody>
      </p:sp>
      <p:sp>
        <p:nvSpPr>
          <p:cNvPr id="4" name="Slide Number Placeholder 3">
            <a:extLst>
              <a:ext uri="{FF2B5EF4-FFF2-40B4-BE49-F238E27FC236}">
                <a16:creationId xmlns:a16="http://schemas.microsoft.com/office/drawing/2014/main" id="{6E3BE190-C2F2-DF34-D4EB-386170D14FD2}"/>
              </a:ext>
            </a:extLst>
          </p:cNvPr>
          <p:cNvSpPr>
            <a:spLocks noGrp="1"/>
          </p:cNvSpPr>
          <p:nvPr>
            <p:ph type="sldNum" sz="quarter" idx="12"/>
          </p:nvPr>
        </p:nvSpPr>
        <p:spPr>
          <a:xfrm>
            <a:off x="8610600" y="6429502"/>
            <a:ext cx="2743200" cy="365125"/>
          </a:xfrm>
        </p:spPr>
        <p:txBody>
          <a:bodyPr/>
          <a:lstStyle/>
          <a:p>
            <a:fld id="{DEB40CE7-BA5A-4BF4-ABDF-EB80D9C1FA7B}" type="slidenum">
              <a:rPr lang="en-GB" smtClean="0"/>
              <a:t>7</a:t>
            </a:fld>
            <a:endParaRPr lang="en-GB" dirty="0"/>
          </a:p>
        </p:txBody>
      </p:sp>
      <p:pic>
        <p:nvPicPr>
          <p:cNvPr id="6" name="Immagine 5">
            <a:extLst>
              <a:ext uri="{FF2B5EF4-FFF2-40B4-BE49-F238E27FC236}">
                <a16:creationId xmlns:a16="http://schemas.microsoft.com/office/drawing/2014/main" id="{8888555A-2F21-4CAE-AB0A-58C24799F7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296873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6F10214-98E2-3202-331A-659FD32C276A}"/>
              </a:ext>
            </a:extLst>
          </p:cNvPr>
          <p:cNvSpPr>
            <a:spLocks noGrp="1"/>
          </p:cNvSpPr>
          <p:nvPr>
            <p:ph idx="1"/>
          </p:nvPr>
        </p:nvSpPr>
        <p:spPr>
          <a:xfrm>
            <a:off x="838200" y="2614271"/>
            <a:ext cx="10515600" cy="3518570"/>
          </a:xfrm>
        </p:spPr>
        <p:txBody>
          <a:bodyPr>
            <a:normAutofit lnSpcReduction="10000"/>
          </a:bodyPr>
          <a:lstStyle/>
          <a:p>
            <a:r>
              <a:rPr lang="en-GB" dirty="0"/>
              <a:t>2022 beam planning expectations well accomplished</a:t>
            </a:r>
          </a:p>
          <a:p>
            <a:r>
              <a:rPr lang="en-GB" dirty="0"/>
              <a:t>2023 planning performed (Oct 2022 )</a:t>
            </a:r>
          </a:p>
          <a:p>
            <a:r>
              <a:rPr lang="en-GB" dirty="0"/>
              <a:t>Maybe DAFNE off for the most of the year (see C. </a:t>
            </a:r>
            <a:r>
              <a:rPr lang="en-GB" dirty="0" err="1"/>
              <a:t>Milardi</a:t>
            </a:r>
            <a:r>
              <a:rPr lang="en-GB"/>
              <a:t> pres.)</a:t>
            </a:r>
          </a:p>
          <a:p>
            <a:r>
              <a:rPr lang="en-GB"/>
              <a:t>An extension of X17 Run TBD</a:t>
            </a:r>
          </a:p>
          <a:p>
            <a:r>
              <a:rPr lang="en-GB"/>
              <a:t>Delayed restart in March 2023 for KlyC assestment</a:t>
            </a:r>
          </a:p>
          <a:p>
            <a:r>
              <a:rPr lang="en-GB"/>
              <a:t>LINAC/BTF team mainly involved in 2023 for BTF operations</a:t>
            </a:r>
          </a:p>
          <a:p>
            <a:r>
              <a:rPr lang="en-GB"/>
              <a:t>EUROLABS inclusion (1w payed) </a:t>
            </a:r>
          </a:p>
        </p:txBody>
      </p:sp>
      <p:pic>
        <p:nvPicPr>
          <p:cNvPr id="4" name="Immagine 3">
            <a:extLst>
              <a:ext uri="{FF2B5EF4-FFF2-40B4-BE49-F238E27FC236}">
                <a16:creationId xmlns:a16="http://schemas.microsoft.com/office/drawing/2014/main" id="{FEE1CBBA-8DEC-3D8B-41BD-44809481AB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56664" y="195842"/>
            <a:ext cx="1335236" cy="971867"/>
          </a:xfrm>
          <a:prstGeom prst="rect">
            <a:avLst/>
          </a:prstGeom>
        </p:spPr>
      </p:pic>
      <p:sp>
        <p:nvSpPr>
          <p:cNvPr id="5" name="CasellaDiTesto 32">
            <a:extLst>
              <a:ext uri="{FF2B5EF4-FFF2-40B4-BE49-F238E27FC236}">
                <a16:creationId xmlns:a16="http://schemas.microsoft.com/office/drawing/2014/main" id="{642A1B47-6258-91ED-885A-EF32A7B70227}"/>
              </a:ext>
            </a:extLst>
          </p:cNvPr>
          <p:cNvSpPr txBox="1"/>
          <p:nvPr/>
        </p:nvSpPr>
        <p:spPr>
          <a:xfrm>
            <a:off x="5656308" y="1336992"/>
            <a:ext cx="6094562" cy="110799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b="1"/>
              <a:t>Recommendations DAFNE-BTF SC63</a:t>
            </a:r>
          </a:p>
          <a:p>
            <a:r>
              <a:rPr lang="en-GB" sz="1600"/>
              <a:t>• A risk analysis concerning the possible failure of Klystron C should</a:t>
            </a:r>
          </a:p>
          <a:p>
            <a:r>
              <a:rPr lang="en-GB" sz="1600"/>
              <a:t>be conducted and mitigation or intervention plans should be</a:t>
            </a:r>
          </a:p>
          <a:p>
            <a:r>
              <a:rPr lang="en-GB" sz="1600"/>
              <a:t>established in view of the 2023 BTF/DAΦNE run.</a:t>
            </a:r>
          </a:p>
        </p:txBody>
      </p:sp>
      <p:grpSp>
        <p:nvGrpSpPr>
          <p:cNvPr id="8" name="Gruppo 62">
            <a:extLst>
              <a:ext uri="{FF2B5EF4-FFF2-40B4-BE49-F238E27FC236}">
                <a16:creationId xmlns:a16="http://schemas.microsoft.com/office/drawing/2014/main" id="{E681312A-7C21-8C8B-5DF2-9D026C4C9446}"/>
              </a:ext>
            </a:extLst>
          </p:cNvPr>
          <p:cNvGrpSpPr/>
          <p:nvPr/>
        </p:nvGrpSpPr>
        <p:grpSpPr>
          <a:xfrm>
            <a:off x="-1" y="3099"/>
            <a:ext cx="8057073" cy="947451"/>
            <a:chOff x="-1" y="3099"/>
            <a:chExt cx="8057073" cy="947451"/>
          </a:xfrm>
        </p:grpSpPr>
        <p:sp>
          <p:nvSpPr>
            <p:cNvPr id="9" name="Titolo 1">
              <a:extLst>
                <a:ext uri="{FF2B5EF4-FFF2-40B4-BE49-F238E27FC236}">
                  <a16:creationId xmlns:a16="http://schemas.microsoft.com/office/drawing/2014/main" id="{42051F2B-E156-4D89-89D9-3192095FD591}"/>
                </a:ext>
              </a:extLst>
            </p:cNvPr>
            <p:cNvSpPr txBox="1">
              <a:spLocks/>
            </p:cNvSpPr>
            <p:nvPr/>
          </p:nvSpPr>
          <p:spPr>
            <a:xfrm>
              <a:off x="-1" y="3099"/>
              <a:ext cx="805707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t-IT" sz="3600">
                  <a:latin typeface="Stencil" panose="040409050D0802020404" pitchFamily="82" charset="0"/>
                  <a:cs typeface="Ayuthaya" pitchFamily="2" charset="-34"/>
                </a:rPr>
                <a:t>2022/2023 ACTIVITIES </a:t>
              </a:r>
              <a:r>
                <a:rPr lang="it-IT" sz="3600" err="1">
                  <a:latin typeface="Stencil" panose="040409050D0802020404" pitchFamily="82" charset="0"/>
                  <a:cs typeface="Ayuthaya" pitchFamily="2" charset="-34"/>
                </a:rPr>
                <a:t>Gantt</a:t>
              </a:r>
              <a:endParaRPr lang="en-GB" sz="3600">
                <a:latin typeface="Stencil" panose="040409050D0802020404" pitchFamily="82" charset="0"/>
                <a:cs typeface="Ayuthaya" pitchFamily="2" charset="-34"/>
              </a:endParaRPr>
            </a:p>
          </p:txBody>
        </p:sp>
        <p:pic>
          <p:nvPicPr>
            <p:cNvPr id="10" name="Picture 2" descr="http://www.lnf.infn.it/logo/logo_infn_lnf_2_esteso_white.png">
              <a:extLst>
                <a:ext uri="{FF2B5EF4-FFF2-40B4-BE49-F238E27FC236}">
                  <a16:creationId xmlns:a16="http://schemas.microsoft.com/office/drawing/2014/main" id="{F6619F25-5716-033E-4F61-411B28FC117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8" y="83514"/>
              <a:ext cx="969552"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Date Placeholder 1">
            <a:extLst>
              <a:ext uri="{FF2B5EF4-FFF2-40B4-BE49-F238E27FC236}">
                <a16:creationId xmlns:a16="http://schemas.microsoft.com/office/drawing/2014/main" id="{B6A073E3-B288-7DF6-71E6-CF419575CE3C}"/>
              </a:ext>
            </a:extLst>
          </p:cNvPr>
          <p:cNvSpPr>
            <a:spLocks noGrp="1"/>
          </p:cNvSpPr>
          <p:nvPr>
            <p:ph type="dt" sz="half" idx="10"/>
          </p:nvPr>
        </p:nvSpPr>
        <p:spPr/>
        <p:txBody>
          <a:bodyPr/>
          <a:lstStyle/>
          <a:p>
            <a:r>
              <a:rPr lang="en-GB"/>
              <a:t>14/11/2022</a:t>
            </a:r>
          </a:p>
        </p:txBody>
      </p:sp>
      <p:sp>
        <p:nvSpPr>
          <p:cNvPr id="6" name="Footer Placeholder 5">
            <a:extLst>
              <a:ext uri="{FF2B5EF4-FFF2-40B4-BE49-F238E27FC236}">
                <a16:creationId xmlns:a16="http://schemas.microsoft.com/office/drawing/2014/main" id="{A443F152-D535-4B38-BB90-4873204EE661}"/>
              </a:ext>
            </a:extLst>
          </p:cNvPr>
          <p:cNvSpPr>
            <a:spLocks noGrp="1"/>
          </p:cNvSpPr>
          <p:nvPr>
            <p:ph type="ftr" sz="quarter" idx="11"/>
          </p:nvPr>
        </p:nvSpPr>
        <p:spPr/>
        <p:txBody>
          <a:bodyPr/>
          <a:lstStyle/>
          <a:p>
            <a:r>
              <a:rPr lang="en-GB"/>
              <a:t>LNF - SC 64</a:t>
            </a:r>
          </a:p>
        </p:txBody>
      </p:sp>
      <p:sp>
        <p:nvSpPr>
          <p:cNvPr id="7" name="Slide Number Placeholder 6">
            <a:extLst>
              <a:ext uri="{FF2B5EF4-FFF2-40B4-BE49-F238E27FC236}">
                <a16:creationId xmlns:a16="http://schemas.microsoft.com/office/drawing/2014/main" id="{97089D28-0982-1799-1A7D-B5A4A4A17F7A}"/>
              </a:ext>
            </a:extLst>
          </p:cNvPr>
          <p:cNvSpPr>
            <a:spLocks noGrp="1"/>
          </p:cNvSpPr>
          <p:nvPr>
            <p:ph type="sldNum" sz="quarter" idx="12"/>
          </p:nvPr>
        </p:nvSpPr>
        <p:spPr/>
        <p:txBody>
          <a:bodyPr/>
          <a:lstStyle/>
          <a:p>
            <a:fld id="{DEB40CE7-BA5A-4BF4-ABDF-EB80D9C1FA7B}" type="slidenum">
              <a:rPr lang="en-GB" smtClean="0"/>
              <a:t>8</a:t>
            </a:fld>
            <a:endParaRPr lang="en-GB"/>
          </a:p>
        </p:txBody>
      </p:sp>
    </p:spTree>
    <p:extLst>
      <p:ext uri="{BB962C8B-B14F-4D97-AF65-F5344CB8AC3E}">
        <p14:creationId xmlns:p14="http://schemas.microsoft.com/office/powerpoint/2010/main" val="53098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62">
            <a:extLst>
              <a:ext uri="{FF2B5EF4-FFF2-40B4-BE49-F238E27FC236}">
                <a16:creationId xmlns:a16="http://schemas.microsoft.com/office/drawing/2014/main" id="{AB0EF8FC-4B53-46B9-BF50-BD458A8A5F7A}"/>
              </a:ext>
            </a:extLst>
          </p:cNvPr>
          <p:cNvGrpSpPr/>
          <p:nvPr/>
        </p:nvGrpSpPr>
        <p:grpSpPr>
          <a:xfrm>
            <a:off x="-1" y="3099"/>
            <a:ext cx="8057073" cy="947451"/>
            <a:chOff x="-1" y="3099"/>
            <a:chExt cx="8057073" cy="947451"/>
          </a:xfrm>
        </p:grpSpPr>
        <p:sp>
          <p:nvSpPr>
            <p:cNvPr id="4" name="Titolo 1">
              <a:extLst>
                <a:ext uri="{FF2B5EF4-FFF2-40B4-BE49-F238E27FC236}">
                  <a16:creationId xmlns:a16="http://schemas.microsoft.com/office/drawing/2014/main" id="{2E84968E-5A03-47E1-AD84-03C4EB9041B6}"/>
                </a:ext>
              </a:extLst>
            </p:cNvPr>
            <p:cNvSpPr txBox="1">
              <a:spLocks/>
            </p:cNvSpPr>
            <p:nvPr/>
          </p:nvSpPr>
          <p:spPr>
            <a:xfrm>
              <a:off x="-1" y="3099"/>
              <a:ext cx="805707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t-IT" sz="3600" err="1">
                  <a:latin typeface="Stencil" panose="040409050D0802020404" pitchFamily="82" charset="0"/>
                  <a:cs typeface="Ayuthaya" pitchFamily="2" charset="-34"/>
                </a:rPr>
                <a:t>Early</a:t>
              </a:r>
              <a:r>
                <a:rPr lang="it-IT" sz="3600">
                  <a:latin typeface="Stencil" panose="040409050D0802020404" pitchFamily="82" charset="0"/>
                  <a:cs typeface="Ayuthaya" pitchFamily="2" charset="-34"/>
                </a:rPr>
                <a:t> 2022 ACTIVITIES </a:t>
              </a:r>
              <a:r>
                <a:rPr lang="it-IT" sz="3600" err="1">
                  <a:latin typeface="Stencil" panose="040409050D0802020404" pitchFamily="82" charset="0"/>
                  <a:cs typeface="Ayuthaya" pitchFamily="2" charset="-34"/>
                </a:rPr>
                <a:t>Gantt</a:t>
              </a:r>
              <a:endParaRPr lang="en-GB" sz="3600">
                <a:latin typeface="Stencil" panose="040409050D0802020404" pitchFamily="82" charset="0"/>
                <a:cs typeface="Ayuthaya" pitchFamily="2" charset="-34"/>
              </a:endParaRPr>
            </a:p>
          </p:txBody>
        </p:sp>
        <p:pic>
          <p:nvPicPr>
            <p:cNvPr id="6" name="Picture 2" descr="http://www.lnf.infn.it/logo/logo_infn_lnf_2_esteso_white.png">
              <a:extLst>
                <a:ext uri="{FF2B5EF4-FFF2-40B4-BE49-F238E27FC236}">
                  <a16:creationId xmlns:a16="http://schemas.microsoft.com/office/drawing/2014/main" id="{E8848A27-0921-4FBD-ADE3-7BE45EEE7AE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8" y="83514"/>
              <a:ext cx="969552"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asellaDiTesto 6">
            <a:extLst>
              <a:ext uri="{FF2B5EF4-FFF2-40B4-BE49-F238E27FC236}">
                <a16:creationId xmlns:a16="http://schemas.microsoft.com/office/drawing/2014/main" id="{1F90E30F-09E6-4FB4-9624-7B35D3E20398}"/>
              </a:ext>
            </a:extLst>
          </p:cNvPr>
          <p:cNvSpPr txBox="1"/>
          <p:nvPr/>
        </p:nvSpPr>
        <p:spPr>
          <a:xfrm>
            <a:off x="5966604" y="1127492"/>
            <a:ext cx="5454025" cy="2031325"/>
          </a:xfrm>
          <a:custGeom>
            <a:avLst/>
            <a:gdLst>
              <a:gd name="connsiteX0" fmla="*/ 0 w 5454025"/>
              <a:gd name="connsiteY0" fmla="*/ 0 h 2031325"/>
              <a:gd name="connsiteX1" fmla="*/ 381782 w 5454025"/>
              <a:gd name="connsiteY1" fmla="*/ 0 h 2031325"/>
              <a:gd name="connsiteX2" fmla="*/ 981725 w 5454025"/>
              <a:gd name="connsiteY2" fmla="*/ 0 h 2031325"/>
              <a:gd name="connsiteX3" fmla="*/ 1418047 w 5454025"/>
              <a:gd name="connsiteY3" fmla="*/ 0 h 2031325"/>
              <a:gd name="connsiteX4" fmla="*/ 1854369 w 5454025"/>
              <a:gd name="connsiteY4" fmla="*/ 0 h 2031325"/>
              <a:gd name="connsiteX5" fmla="*/ 2345231 w 5454025"/>
              <a:gd name="connsiteY5" fmla="*/ 0 h 2031325"/>
              <a:gd name="connsiteX6" fmla="*/ 2836093 w 5454025"/>
              <a:gd name="connsiteY6" fmla="*/ 0 h 2031325"/>
              <a:gd name="connsiteX7" fmla="*/ 3490576 w 5454025"/>
              <a:gd name="connsiteY7" fmla="*/ 0 h 2031325"/>
              <a:gd name="connsiteX8" fmla="*/ 3981438 w 5454025"/>
              <a:gd name="connsiteY8" fmla="*/ 0 h 2031325"/>
              <a:gd name="connsiteX9" fmla="*/ 4526841 w 5454025"/>
              <a:gd name="connsiteY9" fmla="*/ 0 h 2031325"/>
              <a:gd name="connsiteX10" fmla="*/ 5454025 w 5454025"/>
              <a:gd name="connsiteY10" fmla="*/ 0 h 2031325"/>
              <a:gd name="connsiteX11" fmla="*/ 5454025 w 5454025"/>
              <a:gd name="connsiteY11" fmla="*/ 487518 h 2031325"/>
              <a:gd name="connsiteX12" fmla="*/ 5454025 w 5454025"/>
              <a:gd name="connsiteY12" fmla="*/ 954723 h 2031325"/>
              <a:gd name="connsiteX13" fmla="*/ 5454025 w 5454025"/>
              <a:gd name="connsiteY13" fmla="*/ 1401614 h 2031325"/>
              <a:gd name="connsiteX14" fmla="*/ 5454025 w 5454025"/>
              <a:gd name="connsiteY14" fmla="*/ 2031325 h 2031325"/>
              <a:gd name="connsiteX15" fmla="*/ 4963163 w 5454025"/>
              <a:gd name="connsiteY15" fmla="*/ 2031325 h 2031325"/>
              <a:gd name="connsiteX16" fmla="*/ 4308680 w 5454025"/>
              <a:gd name="connsiteY16" fmla="*/ 2031325 h 2031325"/>
              <a:gd name="connsiteX17" fmla="*/ 3763277 w 5454025"/>
              <a:gd name="connsiteY17" fmla="*/ 2031325 h 2031325"/>
              <a:gd name="connsiteX18" fmla="*/ 3108794 w 5454025"/>
              <a:gd name="connsiteY18" fmla="*/ 2031325 h 2031325"/>
              <a:gd name="connsiteX19" fmla="*/ 2563392 w 5454025"/>
              <a:gd name="connsiteY19" fmla="*/ 2031325 h 2031325"/>
              <a:gd name="connsiteX20" fmla="*/ 1908909 w 5454025"/>
              <a:gd name="connsiteY20" fmla="*/ 2031325 h 2031325"/>
              <a:gd name="connsiteX21" fmla="*/ 1363506 w 5454025"/>
              <a:gd name="connsiteY21" fmla="*/ 2031325 h 2031325"/>
              <a:gd name="connsiteX22" fmla="*/ 818104 w 5454025"/>
              <a:gd name="connsiteY22" fmla="*/ 2031325 h 2031325"/>
              <a:gd name="connsiteX23" fmla="*/ 0 w 5454025"/>
              <a:gd name="connsiteY23" fmla="*/ 2031325 h 2031325"/>
              <a:gd name="connsiteX24" fmla="*/ 0 w 5454025"/>
              <a:gd name="connsiteY24" fmla="*/ 1523494 h 2031325"/>
              <a:gd name="connsiteX25" fmla="*/ 0 w 5454025"/>
              <a:gd name="connsiteY25" fmla="*/ 995349 h 2031325"/>
              <a:gd name="connsiteX26" fmla="*/ 0 w 5454025"/>
              <a:gd name="connsiteY26" fmla="*/ 507831 h 2031325"/>
              <a:gd name="connsiteX27" fmla="*/ 0 w 5454025"/>
              <a:gd name="connsiteY27"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54025" h="2031325" fill="none" extrusionOk="0">
                <a:moveTo>
                  <a:pt x="0" y="0"/>
                </a:moveTo>
                <a:cubicBezTo>
                  <a:pt x="152905" y="-18584"/>
                  <a:pt x="297801" y="8971"/>
                  <a:pt x="381782" y="0"/>
                </a:cubicBezTo>
                <a:cubicBezTo>
                  <a:pt x="465763" y="-8971"/>
                  <a:pt x="748157" y="65919"/>
                  <a:pt x="981725" y="0"/>
                </a:cubicBezTo>
                <a:cubicBezTo>
                  <a:pt x="1215293" y="-65919"/>
                  <a:pt x="1286824" y="3881"/>
                  <a:pt x="1418047" y="0"/>
                </a:cubicBezTo>
                <a:cubicBezTo>
                  <a:pt x="1549270" y="-3881"/>
                  <a:pt x="1750846" y="27247"/>
                  <a:pt x="1854369" y="0"/>
                </a:cubicBezTo>
                <a:cubicBezTo>
                  <a:pt x="1957892" y="-27247"/>
                  <a:pt x="2141483" y="1632"/>
                  <a:pt x="2345231" y="0"/>
                </a:cubicBezTo>
                <a:cubicBezTo>
                  <a:pt x="2548979" y="-1632"/>
                  <a:pt x="2633532" y="21772"/>
                  <a:pt x="2836093" y="0"/>
                </a:cubicBezTo>
                <a:cubicBezTo>
                  <a:pt x="3038654" y="-21772"/>
                  <a:pt x="3196431" y="56087"/>
                  <a:pt x="3490576" y="0"/>
                </a:cubicBezTo>
                <a:cubicBezTo>
                  <a:pt x="3784721" y="-56087"/>
                  <a:pt x="3763009" y="31410"/>
                  <a:pt x="3981438" y="0"/>
                </a:cubicBezTo>
                <a:cubicBezTo>
                  <a:pt x="4199867" y="-31410"/>
                  <a:pt x="4380428" y="5103"/>
                  <a:pt x="4526841" y="0"/>
                </a:cubicBezTo>
                <a:cubicBezTo>
                  <a:pt x="4673254" y="-5103"/>
                  <a:pt x="5170408" y="71990"/>
                  <a:pt x="5454025" y="0"/>
                </a:cubicBezTo>
                <a:cubicBezTo>
                  <a:pt x="5510328" y="186747"/>
                  <a:pt x="5419131" y="378767"/>
                  <a:pt x="5454025" y="487518"/>
                </a:cubicBezTo>
                <a:cubicBezTo>
                  <a:pt x="5488919" y="596269"/>
                  <a:pt x="5415122" y="856091"/>
                  <a:pt x="5454025" y="954723"/>
                </a:cubicBezTo>
                <a:cubicBezTo>
                  <a:pt x="5492928" y="1053356"/>
                  <a:pt x="5416894" y="1200763"/>
                  <a:pt x="5454025" y="1401614"/>
                </a:cubicBezTo>
                <a:cubicBezTo>
                  <a:pt x="5491156" y="1602465"/>
                  <a:pt x="5413322" y="1898034"/>
                  <a:pt x="5454025" y="2031325"/>
                </a:cubicBezTo>
                <a:cubicBezTo>
                  <a:pt x="5270824" y="2055414"/>
                  <a:pt x="5194532" y="2017913"/>
                  <a:pt x="4963163" y="2031325"/>
                </a:cubicBezTo>
                <a:cubicBezTo>
                  <a:pt x="4731794" y="2044737"/>
                  <a:pt x="4476760" y="2005152"/>
                  <a:pt x="4308680" y="2031325"/>
                </a:cubicBezTo>
                <a:cubicBezTo>
                  <a:pt x="4140600" y="2057498"/>
                  <a:pt x="3873853" y="2027862"/>
                  <a:pt x="3763277" y="2031325"/>
                </a:cubicBezTo>
                <a:cubicBezTo>
                  <a:pt x="3652701" y="2034788"/>
                  <a:pt x="3361692" y="2004875"/>
                  <a:pt x="3108794" y="2031325"/>
                </a:cubicBezTo>
                <a:cubicBezTo>
                  <a:pt x="2855896" y="2057775"/>
                  <a:pt x="2719653" y="1979135"/>
                  <a:pt x="2563392" y="2031325"/>
                </a:cubicBezTo>
                <a:cubicBezTo>
                  <a:pt x="2407131" y="2083515"/>
                  <a:pt x="2077124" y="1993621"/>
                  <a:pt x="1908909" y="2031325"/>
                </a:cubicBezTo>
                <a:cubicBezTo>
                  <a:pt x="1740694" y="2069029"/>
                  <a:pt x="1582916" y="1992746"/>
                  <a:pt x="1363506" y="2031325"/>
                </a:cubicBezTo>
                <a:cubicBezTo>
                  <a:pt x="1144096" y="2069904"/>
                  <a:pt x="994865" y="2005435"/>
                  <a:pt x="818104" y="2031325"/>
                </a:cubicBezTo>
                <a:cubicBezTo>
                  <a:pt x="641343" y="2057215"/>
                  <a:pt x="279099" y="1959682"/>
                  <a:pt x="0" y="2031325"/>
                </a:cubicBezTo>
                <a:cubicBezTo>
                  <a:pt x="-41472" y="1897713"/>
                  <a:pt x="45334" y="1776202"/>
                  <a:pt x="0" y="1523494"/>
                </a:cubicBezTo>
                <a:cubicBezTo>
                  <a:pt x="-45334" y="1270786"/>
                  <a:pt x="16549" y="1147639"/>
                  <a:pt x="0" y="995349"/>
                </a:cubicBezTo>
                <a:cubicBezTo>
                  <a:pt x="-16549" y="843059"/>
                  <a:pt x="14264" y="698493"/>
                  <a:pt x="0" y="507831"/>
                </a:cubicBezTo>
                <a:cubicBezTo>
                  <a:pt x="-14264" y="317169"/>
                  <a:pt x="51015" y="132234"/>
                  <a:pt x="0" y="0"/>
                </a:cubicBezTo>
                <a:close/>
              </a:path>
              <a:path w="5454025" h="2031325" stroke="0" extrusionOk="0">
                <a:moveTo>
                  <a:pt x="0" y="0"/>
                </a:moveTo>
                <a:cubicBezTo>
                  <a:pt x="214697" y="-10116"/>
                  <a:pt x="323426" y="56952"/>
                  <a:pt x="490862" y="0"/>
                </a:cubicBezTo>
                <a:cubicBezTo>
                  <a:pt x="658298" y="-56952"/>
                  <a:pt x="737140" y="54284"/>
                  <a:pt x="981725" y="0"/>
                </a:cubicBezTo>
                <a:cubicBezTo>
                  <a:pt x="1226310" y="-54284"/>
                  <a:pt x="1295703" y="6794"/>
                  <a:pt x="1581667" y="0"/>
                </a:cubicBezTo>
                <a:cubicBezTo>
                  <a:pt x="1867631" y="-6794"/>
                  <a:pt x="1867131" y="21289"/>
                  <a:pt x="2017989" y="0"/>
                </a:cubicBezTo>
                <a:cubicBezTo>
                  <a:pt x="2168847" y="-21289"/>
                  <a:pt x="2454714" y="52018"/>
                  <a:pt x="2672472" y="0"/>
                </a:cubicBezTo>
                <a:cubicBezTo>
                  <a:pt x="2890230" y="-52018"/>
                  <a:pt x="2974778" y="50173"/>
                  <a:pt x="3272415" y="0"/>
                </a:cubicBezTo>
                <a:cubicBezTo>
                  <a:pt x="3570052" y="-50173"/>
                  <a:pt x="3593116" y="39682"/>
                  <a:pt x="3708737" y="0"/>
                </a:cubicBezTo>
                <a:cubicBezTo>
                  <a:pt x="3824358" y="-39682"/>
                  <a:pt x="4129570" y="43059"/>
                  <a:pt x="4363220" y="0"/>
                </a:cubicBezTo>
                <a:cubicBezTo>
                  <a:pt x="4596870" y="-43059"/>
                  <a:pt x="4747273" y="42089"/>
                  <a:pt x="4963163" y="0"/>
                </a:cubicBezTo>
                <a:cubicBezTo>
                  <a:pt x="5179053" y="-42089"/>
                  <a:pt x="5288099" y="48326"/>
                  <a:pt x="5454025" y="0"/>
                </a:cubicBezTo>
                <a:cubicBezTo>
                  <a:pt x="5472741" y="180664"/>
                  <a:pt x="5393745" y="312578"/>
                  <a:pt x="5454025" y="548458"/>
                </a:cubicBezTo>
                <a:cubicBezTo>
                  <a:pt x="5514305" y="784338"/>
                  <a:pt x="5408469" y="836127"/>
                  <a:pt x="5454025" y="1096916"/>
                </a:cubicBezTo>
                <a:cubicBezTo>
                  <a:pt x="5499581" y="1357705"/>
                  <a:pt x="5348170" y="1755067"/>
                  <a:pt x="5454025" y="2031325"/>
                </a:cubicBezTo>
                <a:cubicBezTo>
                  <a:pt x="5292928" y="2071794"/>
                  <a:pt x="5177718" y="1986286"/>
                  <a:pt x="4908623" y="2031325"/>
                </a:cubicBezTo>
                <a:cubicBezTo>
                  <a:pt x="4639528" y="2076364"/>
                  <a:pt x="4496275" y="2002003"/>
                  <a:pt x="4308680" y="2031325"/>
                </a:cubicBezTo>
                <a:cubicBezTo>
                  <a:pt x="4121085" y="2060647"/>
                  <a:pt x="4052829" y="1987341"/>
                  <a:pt x="3817817" y="2031325"/>
                </a:cubicBezTo>
                <a:cubicBezTo>
                  <a:pt x="3582805" y="2075309"/>
                  <a:pt x="3433491" y="1976818"/>
                  <a:pt x="3217875" y="2031325"/>
                </a:cubicBezTo>
                <a:cubicBezTo>
                  <a:pt x="3002259" y="2085832"/>
                  <a:pt x="2848327" y="1983845"/>
                  <a:pt x="2727013" y="2031325"/>
                </a:cubicBezTo>
                <a:cubicBezTo>
                  <a:pt x="2605699" y="2078805"/>
                  <a:pt x="2488439" y="2031321"/>
                  <a:pt x="2345231" y="2031325"/>
                </a:cubicBezTo>
                <a:cubicBezTo>
                  <a:pt x="2202023" y="2031329"/>
                  <a:pt x="2005585" y="2008471"/>
                  <a:pt x="1745288" y="2031325"/>
                </a:cubicBezTo>
                <a:cubicBezTo>
                  <a:pt x="1484991" y="2054179"/>
                  <a:pt x="1497884" y="2005888"/>
                  <a:pt x="1363506" y="2031325"/>
                </a:cubicBezTo>
                <a:cubicBezTo>
                  <a:pt x="1229128" y="2056762"/>
                  <a:pt x="1026204" y="1972712"/>
                  <a:pt x="872644" y="2031325"/>
                </a:cubicBezTo>
                <a:cubicBezTo>
                  <a:pt x="719084" y="2089938"/>
                  <a:pt x="660432" y="2005889"/>
                  <a:pt x="490862" y="2031325"/>
                </a:cubicBezTo>
                <a:cubicBezTo>
                  <a:pt x="321292" y="2056761"/>
                  <a:pt x="207220" y="1997178"/>
                  <a:pt x="0" y="2031325"/>
                </a:cubicBezTo>
                <a:cubicBezTo>
                  <a:pt x="-6777" y="1847420"/>
                  <a:pt x="55609" y="1781510"/>
                  <a:pt x="0" y="1543807"/>
                </a:cubicBezTo>
                <a:cubicBezTo>
                  <a:pt x="-55609" y="1306104"/>
                  <a:pt x="16032" y="1294444"/>
                  <a:pt x="0" y="1076602"/>
                </a:cubicBezTo>
                <a:cubicBezTo>
                  <a:pt x="-16032" y="858760"/>
                  <a:pt x="46128" y="814517"/>
                  <a:pt x="0" y="568771"/>
                </a:cubicBezTo>
                <a:cubicBezTo>
                  <a:pt x="-46128" y="323025"/>
                  <a:pt x="43004" y="143556"/>
                  <a:pt x="0" y="0"/>
                </a:cubicBezTo>
                <a:close/>
              </a:path>
            </a:pathLst>
          </a:cu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ln>
            <a:extLst>
              <a:ext uri="{C807C97D-BFC1-408E-A445-0C87EB9F89A2}">
                <ask:lineSketchStyleProps xmlns:ask="http://schemas.microsoft.com/office/drawing/2018/sketchyshapes" sd="2803772966">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en-GB" dirty="0"/>
              <a:t>From BTF project office (Jan schedule for Spring act.):</a:t>
            </a:r>
          </a:p>
          <a:p>
            <a:pPr marL="285750" indent="-285750">
              <a:buFontTx/>
              <a:buChar char="-"/>
            </a:pPr>
            <a:r>
              <a:rPr lang="en-GB" dirty="0"/>
              <a:t>All of the foreseen items </a:t>
            </a:r>
            <a:r>
              <a:rPr lang="en-GB" dirty="0">
                <a:highlight>
                  <a:srgbClr val="FFFF00"/>
                </a:highlight>
              </a:rPr>
              <a:t>respected</a:t>
            </a:r>
          </a:p>
          <a:p>
            <a:pPr marL="285750" indent="-285750">
              <a:buFontTx/>
              <a:buChar char="-"/>
            </a:pPr>
            <a:r>
              <a:rPr lang="en-GB" dirty="0"/>
              <a:t>Delayed days = 0</a:t>
            </a:r>
          </a:p>
          <a:p>
            <a:pPr marL="285750" indent="-285750">
              <a:buFontTx/>
              <a:buChar char="-"/>
            </a:pPr>
            <a:r>
              <a:rPr lang="en-GB" dirty="0"/>
              <a:t>BTF beam availability = 99,9% (just a unexpected coffee break)</a:t>
            </a:r>
          </a:p>
          <a:p>
            <a:pPr marL="285750" indent="-285750">
              <a:buFontTx/>
              <a:buChar char="-"/>
            </a:pPr>
            <a:r>
              <a:rPr lang="en-GB" dirty="0"/>
              <a:t>71 slotted days</a:t>
            </a:r>
          </a:p>
          <a:p>
            <a:pPr marL="285750" indent="-285750">
              <a:buFontTx/>
              <a:buChar char="-"/>
            </a:pPr>
            <a:r>
              <a:rPr lang="en-GB" dirty="0"/>
              <a:t>10 Users</a:t>
            </a:r>
          </a:p>
        </p:txBody>
      </p:sp>
      <p:grpSp>
        <p:nvGrpSpPr>
          <p:cNvPr id="20" name="Group 19">
            <a:extLst>
              <a:ext uri="{FF2B5EF4-FFF2-40B4-BE49-F238E27FC236}">
                <a16:creationId xmlns:a16="http://schemas.microsoft.com/office/drawing/2014/main" id="{6F640740-CC1C-1669-C539-66D9BD6F3184}"/>
              </a:ext>
            </a:extLst>
          </p:cNvPr>
          <p:cNvGrpSpPr/>
          <p:nvPr/>
        </p:nvGrpSpPr>
        <p:grpSpPr>
          <a:xfrm>
            <a:off x="184645" y="1866156"/>
            <a:ext cx="11822710" cy="4271078"/>
            <a:chOff x="184645" y="1046646"/>
            <a:chExt cx="11822710" cy="4271078"/>
          </a:xfrm>
        </p:grpSpPr>
        <p:grpSp>
          <p:nvGrpSpPr>
            <p:cNvPr id="18" name="Group 17">
              <a:extLst>
                <a:ext uri="{FF2B5EF4-FFF2-40B4-BE49-F238E27FC236}">
                  <a16:creationId xmlns:a16="http://schemas.microsoft.com/office/drawing/2014/main" id="{079796BE-68D5-9037-C9BD-08BE0B88D60B}"/>
                </a:ext>
              </a:extLst>
            </p:cNvPr>
            <p:cNvGrpSpPr/>
            <p:nvPr/>
          </p:nvGrpSpPr>
          <p:grpSpPr>
            <a:xfrm>
              <a:off x="184645" y="1046646"/>
              <a:ext cx="11822710" cy="4131281"/>
              <a:chOff x="184645" y="1046646"/>
              <a:chExt cx="11822710" cy="4131281"/>
            </a:xfrm>
          </p:grpSpPr>
          <p:pic>
            <p:nvPicPr>
              <p:cNvPr id="5" name="Immagine 4">
                <a:extLst>
                  <a:ext uri="{FF2B5EF4-FFF2-40B4-BE49-F238E27FC236}">
                    <a16:creationId xmlns:a16="http://schemas.microsoft.com/office/drawing/2014/main" id="{0A289DA5-1698-42AD-9E4A-F68EFE2AEF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4645" y="1046646"/>
                <a:ext cx="4408598" cy="3628872"/>
              </a:xfrm>
              <a:prstGeom prst="rect">
                <a:avLst/>
              </a:prstGeom>
            </p:spPr>
          </p:pic>
          <p:pic>
            <p:nvPicPr>
              <p:cNvPr id="14" name="Picture 13">
                <a:extLst>
                  <a:ext uri="{FF2B5EF4-FFF2-40B4-BE49-F238E27FC236}">
                    <a16:creationId xmlns:a16="http://schemas.microsoft.com/office/drawing/2014/main" id="{289D2190-EB15-C3AA-0FAA-E998D3A75501}"/>
                  </a:ext>
                </a:extLst>
              </p:cNvPr>
              <p:cNvPicPr>
                <a:picLocks noChangeAspect="1"/>
              </p:cNvPicPr>
              <p:nvPr/>
            </p:nvPicPr>
            <p:blipFill>
              <a:blip r:embed="rId4"/>
              <a:stretch>
                <a:fillRect/>
              </a:stretch>
            </p:blipFill>
            <p:spPr>
              <a:xfrm>
                <a:off x="4805450" y="2510555"/>
                <a:ext cx="7201905" cy="2667372"/>
              </a:xfrm>
              <a:prstGeom prst="rect">
                <a:avLst/>
              </a:prstGeom>
            </p:spPr>
          </p:pic>
          <p:pic>
            <p:nvPicPr>
              <p:cNvPr id="15" name="Immagine 4">
                <a:extLst>
                  <a:ext uri="{FF2B5EF4-FFF2-40B4-BE49-F238E27FC236}">
                    <a16:creationId xmlns:a16="http://schemas.microsoft.com/office/drawing/2014/main" id="{8076CB10-C8F2-570F-A5DD-0E26F013FA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607823" y="1520738"/>
                <a:ext cx="1498120" cy="3154780"/>
              </a:xfrm>
              <a:prstGeom prst="rect">
                <a:avLst/>
              </a:prstGeom>
            </p:spPr>
          </p:pic>
          <p:sp>
            <p:nvSpPr>
              <p:cNvPr id="16" name="Left Brace 15">
                <a:extLst>
                  <a:ext uri="{FF2B5EF4-FFF2-40B4-BE49-F238E27FC236}">
                    <a16:creationId xmlns:a16="http://schemas.microsoft.com/office/drawing/2014/main" id="{D092E148-D7F2-A2B4-2146-0E5247AFEC9B}"/>
                  </a:ext>
                </a:extLst>
              </p:cNvPr>
              <p:cNvSpPr/>
              <p:nvPr/>
            </p:nvSpPr>
            <p:spPr>
              <a:xfrm flipH="1">
                <a:off x="3849757" y="2907725"/>
                <a:ext cx="512371" cy="14914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 name="Left Brace 16">
                <a:extLst>
                  <a:ext uri="{FF2B5EF4-FFF2-40B4-BE49-F238E27FC236}">
                    <a16:creationId xmlns:a16="http://schemas.microsoft.com/office/drawing/2014/main" id="{F3CB1656-03E8-8667-3427-6C0003FB22F6}"/>
                  </a:ext>
                </a:extLst>
              </p:cNvPr>
              <p:cNvSpPr/>
              <p:nvPr/>
            </p:nvSpPr>
            <p:spPr>
              <a:xfrm>
                <a:off x="4318150" y="2907724"/>
                <a:ext cx="487300" cy="2090404"/>
              </a:xfrm>
              <a:prstGeom prst="leftBrace">
                <a:avLst>
                  <a:gd name="adj1" fmla="val 8333"/>
                  <a:gd name="adj2" fmla="val 357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9" name="Oval 18">
              <a:extLst>
                <a:ext uri="{FF2B5EF4-FFF2-40B4-BE49-F238E27FC236}">
                  <a16:creationId xmlns:a16="http://schemas.microsoft.com/office/drawing/2014/main" id="{124D8826-9AB4-C512-0925-5216C30E838F}"/>
                </a:ext>
              </a:extLst>
            </p:cNvPr>
            <p:cNvSpPr/>
            <p:nvPr/>
          </p:nvSpPr>
          <p:spPr>
            <a:xfrm>
              <a:off x="9259410" y="4776187"/>
              <a:ext cx="1091953" cy="5415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CasellaDiTesto 6">
            <a:extLst>
              <a:ext uri="{FF2B5EF4-FFF2-40B4-BE49-F238E27FC236}">
                <a16:creationId xmlns:a16="http://schemas.microsoft.com/office/drawing/2014/main" id="{F07E243B-42BB-34CD-C2CE-DEDBA1E28EE0}"/>
              </a:ext>
            </a:extLst>
          </p:cNvPr>
          <p:cNvSpPr txBox="1"/>
          <p:nvPr/>
        </p:nvSpPr>
        <p:spPr>
          <a:xfrm>
            <a:off x="1207696" y="1061979"/>
            <a:ext cx="3154432"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GB" sz="3200" dirty="0"/>
              <a:t>From May to July</a:t>
            </a:r>
          </a:p>
        </p:txBody>
      </p:sp>
      <p:sp>
        <p:nvSpPr>
          <p:cNvPr id="2" name="Date Placeholder 1">
            <a:extLst>
              <a:ext uri="{FF2B5EF4-FFF2-40B4-BE49-F238E27FC236}">
                <a16:creationId xmlns:a16="http://schemas.microsoft.com/office/drawing/2014/main" id="{1C9F1D15-0309-3923-F15C-F6BEFCD07FAB}"/>
              </a:ext>
            </a:extLst>
          </p:cNvPr>
          <p:cNvSpPr>
            <a:spLocks noGrp="1"/>
          </p:cNvSpPr>
          <p:nvPr>
            <p:ph type="dt" sz="half" idx="10"/>
          </p:nvPr>
        </p:nvSpPr>
        <p:spPr/>
        <p:txBody>
          <a:bodyPr/>
          <a:lstStyle/>
          <a:p>
            <a:r>
              <a:rPr lang="en-GB" dirty="0"/>
              <a:t>14/11/2022</a:t>
            </a:r>
          </a:p>
        </p:txBody>
      </p:sp>
      <p:sp>
        <p:nvSpPr>
          <p:cNvPr id="8" name="Footer Placeholder 7">
            <a:extLst>
              <a:ext uri="{FF2B5EF4-FFF2-40B4-BE49-F238E27FC236}">
                <a16:creationId xmlns:a16="http://schemas.microsoft.com/office/drawing/2014/main" id="{01C88A1C-CB1C-742D-B1E9-F85944083FFB}"/>
              </a:ext>
            </a:extLst>
          </p:cNvPr>
          <p:cNvSpPr>
            <a:spLocks noGrp="1"/>
          </p:cNvSpPr>
          <p:nvPr>
            <p:ph type="ftr" sz="quarter" idx="11"/>
          </p:nvPr>
        </p:nvSpPr>
        <p:spPr/>
        <p:txBody>
          <a:bodyPr/>
          <a:lstStyle/>
          <a:p>
            <a:r>
              <a:rPr lang="en-GB" dirty="0"/>
              <a:t>LNF - SC 64</a:t>
            </a:r>
          </a:p>
        </p:txBody>
      </p:sp>
      <p:sp>
        <p:nvSpPr>
          <p:cNvPr id="9" name="Slide Number Placeholder 8">
            <a:extLst>
              <a:ext uri="{FF2B5EF4-FFF2-40B4-BE49-F238E27FC236}">
                <a16:creationId xmlns:a16="http://schemas.microsoft.com/office/drawing/2014/main" id="{14E35B29-53B5-C460-135B-3B4D230DA01B}"/>
              </a:ext>
            </a:extLst>
          </p:cNvPr>
          <p:cNvSpPr>
            <a:spLocks noGrp="1"/>
          </p:cNvSpPr>
          <p:nvPr>
            <p:ph type="sldNum" sz="quarter" idx="12"/>
          </p:nvPr>
        </p:nvSpPr>
        <p:spPr/>
        <p:txBody>
          <a:bodyPr/>
          <a:lstStyle/>
          <a:p>
            <a:fld id="{DEB40CE7-BA5A-4BF4-ABDF-EB80D9C1FA7B}" type="slidenum">
              <a:rPr lang="en-GB" smtClean="0"/>
              <a:t>9</a:t>
            </a:fld>
            <a:endParaRPr lang="en-GB" dirty="0"/>
          </a:p>
        </p:txBody>
      </p:sp>
      <p:pic>
        <p:nvPicPr>
          <p:cNvPr id="10" name="Immagine 5">
            <a:extLst>
              <a:ext uri="{FF2B5EF4-FFF2-40B4-BE49-F238E27FC236}">
                <a16:creationId xmlns:a16="http://schemas.microsoft.com/office/drawing/2014/main" id="{3C2DD4C7-8D6D-7733-72BA-B7ECFE9E9CE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35853" y="76144"/>
            <a:ext cx="1121184" cy="816067"/>
          </a:xfrm>
          <a:prstGeom prst="rect">
            <a:avLst/>
          </a:prstGeom>
        </p:spPr>
      </p:pic>
    </p:spTree>
    <p:extLst>
      <p:ext uri="{BB962C8B-B14F-4D97-AF65-F5344CB8AC3E}">
        <p14:creationId xmlns:p14="http://schemas.microsoft.com/office/powerpoint/2010/main" val="156501258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ECA2399CE06334CBEE1CAF6FF6128AD" ma:contentTypeVersion="16" ma:contentTypeDescription="Creare un nuovo documento." ma:contentTypeScope="" ma:versionID="5eef738d4e5a66ce8d31554b8fab1285">
  <xsd:schema xmlns:xsd="http://www.w3.org/2001/XMLSchema" xmlns:xs="http://www.w3.org/2001/XMLSchema" xmlns:p="http://schemas.microsoft.com/office/2006/metadata/properties" xmlns:ns2="537bec92-4c47-452c-ad7f-e71a6691adbf" xmlns:ns3="feaf5629-bfa2-429d-a090-539de9420244" targetNamespace="http://schemas.microsoft.com/office/2006/metadata/properties" ma:root="true" ma:fieldsID="73d7754ad7ea58f3d5104e602ca48a36" ns2:_="" ns3:_="">
    <xsd:import namespace="537bec92-4c47-452c-ad7f-e71a6691adbf"/>
    <xsd:import namespace="feaf5629-bfa2-429d-a090-539de94202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bec92-4c47-452c-ad7f-e71a6691ad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af5629-bfa2-429d-a090-539de9420244"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daf9c046-c853-4837-a6b3-d1346c7b0585}" ma:internalName="TaxCatchAll" ma:showField="CatchAllData" ma:web="feaf5629-bfa2-429d-a090-539de94202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37bec92-4c47-452c-ad7f-e71a6691adbf">
      <Terms xmlns="http://schemas.microsoft.com/office/infopath/2007/PartnerControls"/>
    </lcf76f155ced4ddcb4097134ff3c332f>
    <TaxCatchAll xmlns="feaf5629-bfa2-429d-a090-539de942024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D3EE3E-D3BE-425F-8412-C05FAD73EA59}">
  <ds:schemaRefs>
    <ds:schemaRef ds:uri="537bec92-4c47-452c-ad7f-e71a6691adbf"/>
    <ds:schemaRef ds:uri="feaf5629-bfa2-429d-a090-539de94202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B921FB-5104-4477-86F8-73FA7A4085BC}">
  <ds:schemaRefs>
    <ds:schemaRef ds:uri="537bec92-4c47-452c-ad7f-e71a6691adbf"/>
    <ds:schemaRef ds:uri="feaf5629-bfa2-429d-a090-539de942024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BBB63F5-4CC5-4D8C-8B35-5A0BCA0FF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226</TotalTime>
  <Words>6193</Words>
  <Application>Microsoft Office PowerPoint</Application>
  <PresentationFormat>Widescreen</PresentationFormat>
  <Paragraphs>1012</Paragraphs>
  <Slides>59</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59</vt:i4>
      </vt:variant>
    </vt:vector>
  </HeadingPairs>
  <TitlesOfParts>
    <vt:vector size="74" baseType="lpstr">
      <vt:lpstr>Arial</vt:lpstr>
      <vt:lpstr>Arial Rounded MT Bold</vt:lpstr>
      <vt:lpstr>Calibri</vt:lpstr>
      <vt:lpstr>Calibri Light</vt:lpstr>
      <vt:lpstr>Cambria</vt:lpstr>
      <vt:lpstr>Cambria Math</vt:lpstr>
      <vt:lpstr>Century Gothic</vt:lpstr>
      <vt:lpstr>Comic Sans MS</vt:lpstr>
      <vt:lpstr>DesyNeueHelveticaWFS-55Rm</vt:lpstr>
      <vt:lpstr>LiberationSans</vt:lpstr>
      <vt:lpstr>Stencil</vt:lpstr>
      <vt:lpstr>Times</vt:lpstr>
      <vt:lpstr>Times New Roman</vt:lpstr>
      <vt:lpstr>Wingdings</vt:lpstr>
      <vt:lpstr>Tema di Office</vt:lpstr>
      <vt:lpstr>LINAC &amp; BTF L. Foggetta on the behalf of</vt:lpstr>
      <vt:lpstr>PowerPoint Presentation</vt:lpstr>
      <vt:lpstr>PowerPoint Presentation</vt:lpstr>
      <vt:lpstr>BTF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BTF USERS</vt:lpstr>
      <vt:lpstr>PowerPoint Presentation</vt:lpstr>
      <vt:lpstr>PowerPoint Presentation</vt:lpstr>
      <vt:lpstr>PowerPoint Presentation</vt:lpstr>
      <vt:lpstr>PowerPoint Presentation</vt:lpstr>
      <vt:lpstr>PowerPoint Presentation</vt:lpstr>
      <vt:lpstr>PowerPoint Presentation</vt:lpstr>
      <vt:lpstr>     FISMEL</vt:lpstr>
      <vt:lpstr>PowerPoint Presentation</vt:lpstr>
      <vt:lpstr>PowerPoint Presentation</vt:lpstr>
      <vt:lpstr>PowerPoint Presentation</vt:lpstr>
      <vt:lpstr>LINAC&amp;BTF for DAFNE and X17</vt:lpstr>
      <vt:lpstr>PowerPoint Presentation</vt:lpstr>
      <vt:lpstr>PowerPoint Presentation</vt:lpstr>
      <vt:lpstr>PowerPoint Presentation</vt:lpstr>
      <vt:lpstr>PowerPoint Presentation</vt:lpstr>
      <vt:lpstr>After DHSTB001 e DHRTB101, TB2 scrapering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BTF Projects </vt:lpstr>
      <vt:lpstr>PowerPoint Presentation</vt:lpstr>
      <vt:lpstr>PowerPoint Presentation</vt:lpstr>
      <vt:lpstr>PowerPoint Presentation</vt:lpstr>
      <vt:lpstr>PowerPoint Presentation</vt:lpstr>
      <vt:lpstr>PowerPoint Presentation</vt:lpstr>
      <vt:lpstr>EURO LABS</vt:lpstr>
      <vt:lpstr>Operational Budget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LINAC-BTF</dc:title>
  <dc:creator>Luca Gennaro Foggetta</dc:creator>
  <cp:lastModifiedBy>Luca Gennaro Foggetta</cp:lastModifiedBy>
  <cp:revision>2</cp:revision>
  <dcterms:created xsi:type="dcterms:W3CDTF">2022-10-28T11:08:11Z</dcterms:created>
  <dcterms:modified xsi:type="dcterms:W3CDTF">2022-11-13T13:21:57Z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0x0101003ECA2399CE06334CBEE1CAF6FF6128AD</vt:lpwstr>
  </property>
  <property fmtid="{D5CDD505-2E9C-101B-9397-08002B2CF9AE}" pid="3" name="MediaServiceImageTags">
    <vt:lpwstr/>
  </property>
</Properties>
</file>