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35" r:id="rId3"/>
    <p:sldId id="339" r:id="rId4"/>
    <p:sldId id="341" r:id="rId5"/>
    <p:sldId id="343" r:id="rId6"/>
    <p:sldId id="344" r:id="rId7"/>
    <p:sldId id="383" r:id="rId8"/>
    <p:sldId id="381" r:id="rId9"/>
    <p:sldId id="361" r:id="rId10"/>
    <p:sldId id="346" r:id="rId11"/>
    <p:sldId id="362" r:id="rId12"/>
    <p:sldId id="350" r:id="rId13"/>
    <p:sldId id="377" r:id="rId14"/>
    <p:sldId id="378" r:id="rId15"/>
    <p:sldId id="320" r:id="rId16"/>
    <p:sldId id="379" r:id="rId17"/>
    <p:sldId id="351" r:id="rId18"/>
    <p:sldId id="373" r:id="rId19"/>
    <p:sldId id="364" r:id="rId20"/>
    <p:sldId id="352" r:id="rId21"/>
    <p:sldId id="353" r:id="rId22"/>
    <p:sldId id="365" r:id="rId23"/>
    <p:sldId id="366" r:id="rId24"/>
    <p:sldId id="367" r:id="rId25"/>
    <p:sldId id="369" r:id="rId26"/>
    <p:sldId id="370" r:id="rId27"/>
    <p:sldId id="371" r:id="rId28"/>
    <p:sldId id="363" r:id="rId29"/>
    <p:sldId id="374" r:id="rId30"/>
    <p:sldId id="31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B71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1" autoAdjust="0"/>
    <p:restoredTop sz="92219" autoAdjust="0"/>
  </p:normalViewPr>
  <p:slideViewPr>
    <p:cSldViewPr snapToGrid="0">
      <p:cViewPr varScale="1">
        <p:scale>
          <a:sx n="110" d="100"/>
          <a:sy n="110" d="100"/>
        </p:scale>
        <p:origin x="9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35D6-946F-472F-8DC9-B02A6F2234F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E9C8-CEFE-46A6-B36F-C518D11B06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2023/06/07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Hadrons 2023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2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14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95" y="5851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95" y="1135511"/>
            <a:ext cx="7886700" cy="5000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2023/06/07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Hadrons 2023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2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15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45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24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05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5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2022/10/18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LHCb Implications 2022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9241-A1F2-4BD7-92DA-A42567D67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11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.infn.it/event/33110/contributions/197482/" TargetMode="External"/><Relationship Id="rId5" Type="http://schemas.openxmlformats.org/officeDocument/2006/relationships/hyperlink" Target="https://agenda.infn.it/event/33110/contributions/197025/" TargetMode="Externa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genda.infn.it/event/33110/contributions/197025/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hyperlink" Target="https://agenda.infn.it/event/33110/contributions/197482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khef.nl/~pkoppenb/hadrons/Masses_LHCb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hyperlink" Target="https://developer.nvidia.com/nsight-compute" TargetMode="External"/><Relationship Id="rId7" Type="http://schemas.openxmlformats.org/officeDocument/2006/relationships/hyperlink" Target="mailto:chen.chen@cern.ch" TargetMode="External"/><Relationship Id="rId2" Type="http://schemas.openxmlformats.org/officeDocument/2006/relationships/hyperlink" Target="https://developer.nvidia.com/nsight-syst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hyperlink" Target="mailto:zhihong.shen@cern.c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enda.infn.it/event/33110/contributions/197025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665946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hcb-dpa.web.cern.ch/lhcb-dpa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80.png"/><Relationship Id="rId7" Type="http://schemas.openxmlformats.org/officeDocument/2006/relationships/image" Target="../media/image7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5.png"/><Relationship Id="rId7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Large_Hadron_Collider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agenda.infn.it/event/33110/contributions/19748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.infn.it/event/33110/contributions/197025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5.png"/><Relationship Id="rId7" Type="http://schemas.openxmlformats.org/officeDocument/2006/relationships/image" Target="../media/image36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165D9-5969-20AC-5637-45EB115E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7861" y="727596"/>
            <a:ext cx="9579721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Techniques for hadron spectroscopy studies at </a:t>
            </a:r>
            <a:r>
              <a:rPr lang="en-US" altLang="zh-CN" sz="4800" dirty="0" err="1"/>
              <a:t>LHCb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BA2D8E-87B9-2284-DD5F-19B3D9036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329529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Mengzhen Wang (INFN di Milano)</a:t>
            </a:r>
          </a:p>
          <a:p>
            <a:r>
              <a:rPr lang="en-US" altLang="zh-CN" sz="2800" dirty="0"/>
              <a:t>2023/06/07</a:t>
            </a:r>
          </a:p>
          <a:p>
            <a:r>
              <a:rPr lang="en-US" altLang="zh-CN" sz="2800" dirty="0"/>
              <a:t>On behalf of the </a:t>
            </a:r>
            <a:r>
              <a:rPr lang="en-US" altLang="zh-CN" sz="2800" dirty="0" err="1"/>
              <a:t>LHCb</a:t>
            </a:r>
            <a:r>
              <a:rPr lang="en-US" altLang="zh-CN" sz="2800" dirty="0"/>
              <a:t> collaboration</a:t>
            </a:r>
            <a:endParaRPr lang="zh-CN" altLang="en-US" sz="2800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008EE9B-45EE-A0E0-9B79-3AF099AD0C23}"/>
              </a:ext>
            </a:extLst>
          </p:cNvPr>
          <p:cNvSpPr txBox="1">
            <a:spLocks/>
          </p:cNvSpPr>
          <p:nvPr/>
        </p:nvSpPr>
        <p:spPr>
          <a:xfrm>
            <a:off x="628650" y="5611166"/>
            <a:ext cx="8212238" cy="1038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Hadrons 2023</a:t>
            </a:r>
          </a:p>
          <a:p>
            <a:r>
              <a:rPr lang="en-US" altLang="zh-CN" b="1" dirty="0"/>
              <a:t>05-09 June 2023, Genova, Italy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9C51DF-8B15-B22A-3223-17A05595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65" y="0"/>
            <a:ext cx="6173735" cy="13125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C7DCAA-A482-E6C5-0C91-E43F21C6F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7641" cy="1312585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DE6322-2B08-DE9A-A821-92791354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D01914C7-5A0E-CE25-022A-0FDA1F9D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2023/06/07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07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7C76F189-4041-8475-CF00-BB867D54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9" y="2065110"/>
            <a:ext cx="2954870" cy="6141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9086186" cy="1325563"/>
          </a:xfrm>
        </p:spPr>
        <p:txBody>
          <a:bodyPr/>
          <a:lstStyle/>
          <a:p>
            <a:r>
              <a:rPr lang="en-US" altLang="zh-CN" dirty="0"/>
              <a:t>The missing quantum effect 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15E6B-BD52-CE7F-F24C-E27D36E1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5" y="601359"/>
            <a:ext cx="8432216" cy="6800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dirty="0"/>
              <a:t>The conventional helicity formalism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en-US" altLang="zh-CN" dirty="0"/>
              <a:t>Arbitrary “-1” terms in any single-chain amplitudes: </a:t>
            </a:r>
          </a:p>
          <a:p>
            <a:pPr lvl="2"/>
            <a:r>
              <a:rPr lang="en-US" altLang="zh-CN" dirty="0"/>
              <a:t>Generate tricky behavior in interference of different chains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808B36-3AB0-0189-16F6-29941B1E9D83}"/>
              </a:ext>
            </a:extLst>
          </p:cNvPr>
          <p:cNvSpPr txBox="1"/>
          <p:nvPr/>
        </p:nvSpPr>
        <p:spPr>
          <a:xfrm>
            <a:off x="556535" y="135346"/>
            <a:ext cx="627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Advances in High Energy Physics (2020) 6674595; Chinese Phys. C 45 (2021) 063103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4D2DDE-7FD8-7C53-7422-2F4F6544AE84}"/>
              </a:ext>
            </a:extLst>
          </p:cNvPr>
          <p:cNvSpPr txBox="1"/>
          <p:nvPr/>
        </p:nvSpPr>
        <p:spPr>
          <a:xfrm>
            <a:off x="202557" y="1769497"/>
            <a:ext cx="3579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Decay angles rotating spin states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1B4A45-9309-1AF6-FD94-7E58CB4CC7C4}"/>
              </a:ext>
            </a:extLst>
          </p:cNvPr>
          <p:cNvSpPr txBox="1"/>
          <p:nvPr/>
        </p:nvSpPr>
        <p:spPr>
          <a:xfrm>
            <a:off x="5552952" y="1776356"/>
            <a:ext cx="3369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Rotations in momentum space</a:t>
            </a:r>
            <a:endParaRPr lang="zh-CN" altLang="en-US" sz="20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9D034AB-F64E-8271-0365-66E5B7E8F290}"/>
              </a:ext>
            </a:extLst>
          </p:cNvPr>
          <p:cNvCxnSpPr/>
          <p:nvPr/>
        </p:nvCxnSpPr>
        <p:spPr>
          <a:xfrm flipH="1">
            <a:off x="4131456" y="1996297"/>
            <a:ext cx="10995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05757B4-4500-D33B-C494-C28F5ABEBC22}"/>
              </a:ext>
            </a:extLst>
          </p:cNvPr>
          <p:cNvSpPr txBox="1"/>
          <p:nvPr/>
        </p:nvSpPr>
        <p:spPr>
          <a:xfrm>
            <a:off x="3891753" y="1589984"/>
            <a:ext cx="16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Fully determine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D5C1748-A17B-3BC4-7B71-A70051B2B6D9}"/>
              </a:ext>
            </a:extLst>
          </p:cNvPr>
          <p:cNvSpPr txBox="1"/>
          <p:nvPr/>
        </p:nvSpPr>
        <p:spPr>
          <a:xfrm>
            <a:off x="6968000" y="154231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(SO3)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87F625E-1514-D625-F8F8-DC2084F07718}"/>
              </a:ext>
            </a:extLst>
          </p:cNvPr>
          <p:cNvSpPr txBox="1"/>
          <p:nvPr/>
        </p:nvSpPr>
        <p:spPr>
          <a:xfrm>
            <a:off x="1382569" y="154244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(SU2)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4C1759-E9DC-62D8-7A1D-75FE4D766AF9}"/>
              </a:ext>
            </a:extLst>
          </p:cNvPr>
          <p:cNvSpPr txBox="1"/>
          <p:nvPr/>
        </p:nvSpPr>
        <p:spPr>
          <a:xfrm>
            <a:off x="1341131" y="4152448"/>
            <a:ext cx="5768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400" dirty="0">
                <a:solidFill>
                  <a:srgbClr val="FF0000"/>
                </a:solidFill>
              </a:rPr>
              <a:t>Quantum effects missing for </a:t>
            </a:r>
            <a:r>
              <a:rPr lang="en-US" altLang="zh-CN" sz="2400" b="1" dirty="0">
                <a:solidFill>
                  <a:srgbClr val="FF0000"/>
                </a:solidFill>
              </a:rPr>
              <a:t>baryons</a:t>
            </a:r>
            <a:r>
              <a:rPr lang="en-US" altLang="zh-CN" sz="2400" dirty="0">
                <a:solidFill>
                  <a:srgbClr val="FF0000"/>
                </a:solidFill>
              </a:rPr>
              <a:t> ?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C354EBB-B433-BA37-5CB4-2C0B1015E424}"/>
              </a:ext>
            </a:extLst>
          </p:cNvPr>
          <p:cNvCxnSpPr>
            <a:cxnSpLocks/>
          </p:cNvCxnSpPr>
          <p:nvPr/>
        </p:nvCxnSpPr>
        <p:spPr>
          <a:xfrm>
            <a:off x="7257226" y="4164967"/>
            <a:ext cx="0" cy="479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906E25D-B126-C52B-3F05-7271982E139D}"/>
                  </a:ext>
                </a:extLst>
              </p:cNvPr>
              <p:cNvSpPr txBox="1"/>
              <p:nvPr/>
            </p:nvSpPr>
            <p:spPr>
              <a:xfrm>
                <a:off x="5380327" y="4708365"/>
                <a:ext cx="34685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Cannot set a preference between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906E25D-B126-C52B-3F05-7271982E1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7" y="4708365"/>
                <a:ext cx="3468578" cy="646331"/>
              </a:xfrm>
              <a:prstGeom prst="rect">
                <a:avLst/>
              </a:prstGeom>
              <a:blipFill>
                <a:blip r:embed="rId4"/>
                <a:stretch>
                  <a:fillRect l="-158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F15DF73-E6E3-52C9-FB39-679948D3D15B}"/>
              </a:ext>
            </a:extLst>
          </p:cNvPr>
          <p:cNvCxnSpPr>
            <a:cxnSpLocks/>
          </p:cNvCxnSpPr>
          <p:nvPr/>
        </p:nvCxnSpPr>
        <p:spPr>
          <a:xfrm>
            <a:off x="1124573" y="4134189"/>
            <a:ext cx="0" cy="479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449EBBC-0CAA-CE2C-EA7F-B0E2910454ED}"/>
                  </a:ext>
                </a:extLst>
              </p:cNvPr>
              <p:cNvSpPr txBox="1"/>
              <p:nvPr/>
            </p:nvSpPr>
            <p:spPr>
              <a:xfrm>
                <a:off x="119460" y="4640737"/>
                <a:ext cx="3732112" cy="456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449EBBC-0CAA-CE2C-EA7F-B0E291045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0" y="4640737"/>
                <a:ext cx="3732112" cy="456663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A437FCF-B42A-3D96-DA7B-831EFA3D80A2}"/>
                  </a:ext>
                </a:extLst>
              </p:cNvPr>
              <p:cNvSpPr txBox="1"/>
              <p:nvPr/>
            </p:nvSpPr>
            <p:spPr>
              <a:xfrm>
                <a:off x="532420" y="5068416"/>
                <a:ext cx="2736005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A437FCF-B42A-3D96-DA7B-831EFA3D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0" y="5068416"/>
                <a:ext cx="2736005" cy="382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C2864B1A-4A12-37E4-86ED-A01B6FDDE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085" y="2138136"/>
            <a:ext cx="2099049" cy="194557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A42C8AE-0A8C-A3F3-7A82-A4411BD05F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111" y="2719773"/>
            <a:ext cx="3630771" cy="1337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0CCF29-D69B-CB63-BCE1-DC61C044526E}"/>
                  </a:ext>
                </a:extLst>
              </p:cNvPr>
              <p:cNvSpPr txBox="1"/>
              <p:nvPr/>
            </p:nvSpPr>
            <p:spPr>
              <a:xfrm>
                <a:off x="0" y="2205997"/>
                <a:ext cx="738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0CCF29-D69B-CB63-BCE1-DC61C0445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5997"/>
                <a:ext cx="7387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75F6739F-8CDD-F31D-0A80-EC952B0EA8E2}"/>
              </a:ext>
            </a:extLst>
          </p:cNvPr>
          <p:cNvSpPr txBox="1"/>
          <p:nvPr/>
        </p:nvSpPr>
        <p:spPr>
          <a:xfrm>
            <a:off x="4479818" y="2999281"/>
            <a:ext cx="24634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33CC"/>
                </a:solidFill>
              </a:rPr>
              <a:t>PRL 115 (2015) 072001 supplemental</a:t>
            </a:r>
            <a:endParaRPr lang="zh-CN" altLang="en-US" sz="11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8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63A8C-0CD7-695E-4CC6-652F6230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4" y="58512"/>
            <a:ext cx="8993590" cy="1325563"/>
          </a:xfrm>
        </p:spPr>
        <p:txBody>
          <a:bodyPr/>
          <a:lstStyle/>
          <a:p>
            <a:r>
              <a:rPr lang="en-US" altLang="zh-CN" dirty="0"/>
              <a:t>Impact on interference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85A2F6-9C04-BF7A-BC50-4D247E481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4" y="1135511"/>
                <a:ext cx="8773671" cy="572248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interference using the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600" dirty="0"/>
                  <a:t> observation</a:t>
                </a:r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r>
                  <a:rPr lang="en-US" altLang="zh-CN" sz="2600" dirty="0"/>
                  <a:t>Impact on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600" dirty="0"/>
                  <a:t> analysis:</a:t>
                </a:r>
              </a:p>
              <a:p>
                <a:pPr lvl="1"/>
                <a:r>
                  <a:rPr lang="en-US" altLang="zh-CN" sz="2200" dirty="0"/>
                  <a:t>No impact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200" dirty="0"/>
                  <a:t>-only fit quality</a:t>
                </a:r>
              </a:p>
              <a:p>
                <a:pPr lvl="1"/>
                <a:r>
                  <a:rPr lang="en-US" altLang="zh-CN" sz="2200" dirty="0"/>
                  <a:t>Reduce the flexibility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model</a:t>
                </a:r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200" dirty="0"/>
                  <a:t> properties (to be) updated in Run1+2 analysis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85A2F6-9C04-BF7A-BC50-4D247E481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4" y="1135511"/>
                <a:ext cx="8773671" cy="5722489"/>
              </a:xfrm>
              <a:blipFill>
                <a:blip r:embed="rId2"/>
                <a:stretch>
                  <a:fillRect l="-1042" t="-1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E524C5-FC72-E9C6-809E-01FC9A47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9422DF-621A-747A-D847-116F8FE3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CF3B3-49B5-8420-8EDC-B88E6D3E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8AF533-E532-4043-CB0E-E094889E07B0}"/>
              </a:ext>
            </a:extLst>
          </p:cNvPr>
          <p:cNvSpPr txBox="1"/>
          <p:nvPr/>
        </p:nvSpPr>
        <p:spPr>
          <a:xfrm>
            <a:off x="556535" y="135346"/>
            <a:ext cx="627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Advances in High Energy Physics (2020) 6674595; Chinese Phys. C 45 (2021) 063103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DE7A85-F539-9BBB-D60E-224FA0C18F5F}"/>
              </a:ext>
            </a:extLst>
          </p:cNvPr>
          <p:cNvGrpSpPr/>
          <p:nvPr/>
        </p:nvGrpSpPr>
        <p:grpSpPr>
          <a:xfrm>
            <a:off x="993253" y="1734254"/>
            <a:ext cx="2621939" cy="2365248"/>
            <a:chOff x="993253" y="1750694"/>
            <a:chExt cx="2621939" cy="2365248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98987946-6F96-4FC9-562C-DFDC4BAE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253" y="1750694"/>
              <a:ext cx="2582642" cy="2365248"/>
            </a:xfrm>
            <a:prstGeom prst="rect">
              <a:avLst/>
            </a:prstGeom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372BE69A-CE05-1AB8-699C-4DC4FEB6924D}"/>
                </a:ext>
              </a:extLst>
            </p:cNvPr>
            <p:cNvSpPr txBox="1"/>
            <p:nvPr/>
          </p:nvSpPr>
          <p:spPr>
            <a:xfrm>
              <a:off x="1344225" y="2371338"/>
              <a:ext cx="227096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An unnatural “-1” sign impacting half events</a:t>
              </a:r>
            </a:p>
            <a:p>
              <a:pPr algn="ctr"/>
              <a:r>
                <a:rPr lang="en-US" altLang="zh-CN" sz="1300" b="1" dirty="0">
                  <a:solidFill>
                    <a:srgbClr val="FF0000"/>
                  </a:solidFill>
                </a:rPr>
                <a:t>Total interference vanish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C1099E5F-A18B-037B-075E-008BDE55BA21}"/>
              </a:ext>
            </a:extLst>
          </p:cNvPr>
          <p:cNvSpPr txBox="1"/>
          <p:nvPr/>
        </p:nvSpPr>
        <p:spPr>
          <a:xfrm>
            <a:off x="75175" y="2028985"/>
            <a:ext cx="128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Interference term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9753942-07F8-603F-789D-FDB18235E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291" y="2768355"/>
            <a:ext cx="4589879" cy="99809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58A6B4E-6A2F-7B9E-1411-2EEF9406E51B}"/>
              </a:ext>
            </a:extLst>
          </p:cNvPr>
          <p:cNvSpPr txBox="1"/>
          <p:nvPr/>
        </p:nvSpPr>
        <p:spPr>
          <a:xfrm>
            <a:off x="4478625" y="1734978"/>
            <a:ext cx="411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Impact of missing of the quantum effects consistent with the statement in </a:t>
            </a:r>
            <a:r>
              <a:rPr lang="en-US" altLang="zh-CN" dirty="0">
                <a:solidFill>
                  <a:srgbClr val="0033CC"/>
                </a:solidFill>
              </a:rPr>
              <a:t>PRL 115 (2015) 072001</a:t>
            </a:r>
            <a:endParaRPr lang="zh-CN" altLang="en-US" dirty="0">
              <a:solidFill>
                <a:srgbClr val="0033CC"/>
              </a:solidFill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C134E18-4AAB-5524-F740-2617665791CD}"/>
                  </a:ext>
                </a:extLst>
              </p:cNvPr>
              <p:cNvSpPr txBox="1"/>
              <p:nvPr/>
            </p:nvSpPr>
            <p:spPr>
              <a:xfrm>
                <a:off x="3428844" y="5782946"/>
                <a:ext cx="549193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0033CC"/>
                    </a:solidFill>
                  </a:rPr>
                  <a:t>PRL 122(2019)222001: Two-peak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(4450)</m:t>
                    </m:r>
                  </m:oMath>
                </a14:m>
                <a:r>
                  <a:rPr lang="zh-CN" altLang="en-US" sz="1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33CC"/>
                    </a:solidFill>
                  </a:rPr>
                  <a:t>observed;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C134E18-4AAB-5524-F740-26176657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844" y="5782946"/>
                <a:ext cx="5491939" cy="307777"/>
              </a:xfrm>
              <a:prstGeom prst="rect">
                <a:avLst/>
              </a:prstGeom>
              <a:blipFill>
                <a:blip r:embed="rId6"/>
                <a:stretch>
                  <a:fillRect l="-333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C30CB0-7007-B3CB-46D6-8244FDC37463}"/>
                  </a:ext>
                </a:extLst>
              </p:cNvPr>
              <p:cNvSpPr txBox="1"/>
              <p:nvPr/>
            </p:nvSpPr>
            <p:spPr>
              <a:xfrm>
                <a:off x="3422996" y="6069649"/>
                <a:ext cx="55671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0033CC"/>
                    </a:solidFill>
                  </a:rPr>
                  <a:t>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(4380)</m:t>
                    </m:r>
                  </m:oMath>
                </a14:m>
                <a:r>
                  <a:rPr lang="zh-CN" altLang="en-US" sz="1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33CC"/>
                    </a:solidFill>
                  </a:rPr>
                  <a:t>to be updated in future amplitude analysis</a:t>
                </a:r>
                <a:endParaRPr lang="zh-CN" alt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C30CB0-7007-B3CB-46D6-8244FDC37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96" y="6069649"/>
                <a:ext cx="5567174" cy="307777"/>
              </a:xfrm>
              <a:prstGeom prst="rect">
                <a:avLst/>
              </a:prstGeom>
              <a:blipFill>
                <a:blip r:embed="rId7"/>
                <a:stretch>
                  <a:fillRect l="-329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70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9086186" cy="1325563"/>
          </a:xfrm>
        </p:spPr>
        <p:txBody>
          <a:bodyPr/>
          <a:lstStyle/>
          <a:p>
            <a:r>
              <a:rPr lang="en-US" altLang="zh-CN" dirty="0"/>
              <a:t>Recover the missing quantum effect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09B6ED-128B-91AD-347F-9F5808632692}"/>
              </a:ext>
            </a:extLst>
          </p:cNvPr>
          <p:cNvSpPr txBox="1"/>
          <p:nvPr/>
        </p:nvSpPr>
        <p:spPr>
          <a:xfrm>
            <a:off x="556535" y="135346"/>
            <a:ext cx="627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Advances in High Energy Physics (2020) 6674595; Chinese Phys. C 45 (2021) 063103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01B72A4-89C2-E357-0667-C2C28168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4" y="1135511"/>
            <a:ext cx="9086185" cy="5000745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Main idea: </a:t>
            </a:r>
          </a:p>
          <a:p>
            <a:pPr lvl="1"/>
            <a:r>
              <a:rPr lang="en-US" altLang="zh-CN" sz="2200" dirty="0"/>
              <a:t>Origin of the issue is improper alignment of final-state definitions for each decay chain due to arbitrary “-1” term</a:t>
            </a:r>
          </a:p>
          <a:p>
            <a:pPr lvl="1"/>
            <a:r>
              <a:rPr lang="en-US" altLang="zh-CN" sz="2200" dirty="0"/>
              <a:t>Seek for new principles for final-state alignment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3BB9CAE-07C7-20FD-DA12-1C691A00277C}"/>
              </a:ext>
            </a:extLst>
          </p:cNvPr>
          <p:cNvGrpSpPr/>
          <p:nvPr/>
        </p:nvGrpSpPr>
        <p:grpSpPr>
          <a:xfrm>
            <a:off x="4838186" y="2671664"/>
            <a:ext cx="4351060" cy="2457665"/>
            <a:chOff x="-280155" y="3141230"/>
            <a:chExt cx="4351060" cy="245766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E33DB7A-A216-1F10-1B81-14F6D4966900}"/>
                </a:ext>
              </a:extLst>
            </p:cNvPr>
            <p:cNvSpPr txBox="1"/>
            <p:nvPr/>
          </p:nvSpPr>
          <p:spPr>
            <a:xfrm>
              <a:off x="-280155" y="3141230"/>
              <a:ext cx="43510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Conventional method</a:t>
              </a:r>
            </a:p>
            <a:p>
              <a:pPr algn="ctr"/>
              <a:r>
                <a:rPr lang="en-US" altLang="zh-CN" sz="1600" dirty="0"/>
                <a:t>Rely on graphic picture</a:t>
              </a:r>
            </a:p>
            <a:p>
              <a:pPr algn="ctr"/>
              <a:r>
                <a:rPr lang="en-US" altLang="zh-CN" sz="1600" dirty="0"/>
                <a:t>Use angles between particle momenta or momentum planes to define alignment operator</a:t>
              </a:r>
              <a:endParaRPr lang="zh-CN" altLang="en-US" sz="16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870CCEB-5699-D328-188F-E915A0F2A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351" y="4273331"/>
              <a:ext cx="3457214" cy="1325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60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9086186" cy="1325563"/>
          </a:xfrm>
        </p:spPr>
        <p:txBody>
          <a:bodyPr/>
          <a:lstStyle/>
          <a:p>
            <a:r>
              <a:rPr lang="en-US" altLang="zh-CN" dirty="0"/>
              <a:t>Recover the missing quantum effect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09B6ED-128B-91AD-347F-9F5808632692}"/>
              </a:ext>
            </a:extLst>
          </p:cNvPr>
          <p:cNvSpPr txBox="1"/>
          <p:nvPr/>
        </p:nvSpPr>
        <p:spPr>
          <a:xfrm>
            <a:off x="556535" y="135346"/>
            <a:ext cx="627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Advances in High Energy Physics (2020) 6674595; Chinese Phys. C 45 (2021) 063103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01B72A4-89C2-E357-0667-C2C28168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4" y="1135511"/>
            <a:ext cx="9086185" cy="5000745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Main idea: </a:t>
            </a:r>
          </a:p>
          <a:p>
            <a:pPr lvl="1"/>
            <a:r>
              <a:rPr lang="en-US" altLang="zh-CN" sz="2200" dirty="0"/>
              <a:t>Origin of the issue is improper alignment of final-state definitions for each decay chain due to arbitrary “-1” term</a:t>
            </a:r>
          </a:p>
          <a:p>
            <a:pPr lvl="1"/>
            <a:r>
              <a:rPr lang="en-US" altLang="zh-CN" sz="2200" dirty="0"/>
              <a:t>Seek for new principles for final-state alignment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3BB9CAE-07C7-20FD-DA12-1C691A00277C}"/>
              </a:ext>
            </a:extLst>
          </p:cNvPr>
          <p:cNvGrpSpPr/>
          <p:nvPr/>
        </p:nvGrpSpPr>
        <p:grpSpPr>
          <a:xfrm>
            <a:off x="4838186" y="2671664"/>
            <a:ext cx="4351060" cy="2457665"/>
            <a:chOff x="-280155" y="3141230"/>
            <a:chExt cx="4351060" cy="245766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E33DB7A-A216-1F10-1B81-14F6D4966900}"/>
                </a:ext>
              </a:extLst>
            </p:cNvPr>
            <p:cNvSpPr txBox="1"/>
            <p:nvPr/>
          </p:nvSpPr>
          <p:spPr>
            <a:xfrm>
              <a:off x="-280155" y="3141230"/>
              <a:ext cx="43510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Conventional method</a:t>
              </a:r>
            </a:p>
            <a:p>
              <a:pPr algn="ctr"/>
              <a:r>
                <a:rPr lang="en-US" altLang="zh-CN" sz="1600" dirty="0"/>
                <a:t>Rely on graphic picture</a:t>
              </a:r>
            </a:p>
            <a:p>
              <a:pPr algn="ctr"/>
              <a:r>
                <a:rPr lang="en-US" altLang="zh-CN" sz="1600" dirty="0"/>
                <a:t>Use angles between particle momenta or momentum planes to define alignment operator</a:t>
              </a:r>
              <a:endParaRPr lang="zh-CN" altLang="en-US" sz="16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870CCEB-5699-D328-188F-E915A0F2A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351" y="4273331"/>
              <a:ext cx="3457214" cy="1325564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CFA886D-E4F9-5206-9C4C-0DC036775715}"/>
              </a:ext>
            </a:extLst>
          </p:cNvPr>
          <p:cNvGrpSpPr/>
          <p:nvPr/>
        </p:nvGrpSpPr>
        <p:grpSpPr>
          <a:xfrm>
            <a:off x="86284" y="2726502"/>
            <a:ext cx="4844932" cy="3315992"/>
            <a:chOff x="4299068" y="2653294"/>
            <a:chExt cx="4844932" cy="3315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1DEF619-490C-1067-4F03-87367FD1869D}"/>
                    </a:ext>
                  </a:extLst>
                </p:cNvPr>
                <p:cNvSpPr txBox="1"/>
                <p:nvPr/>
              </p:nvSpPr>
              <p:spPr>
                <a:xfrm>
                  <a:off x="4330966" y="2653294"/>
                  <a:ext cx="4666252" cy="1154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/>
                    <a:t>New method</a:t>
                  </a:r>
                </a:p>
                <a:p>
                  <a:r>
                    <a:rPr lang="en-US" altLang="zh-CN" sz="1700" dirty="0"/>
                    <a:t>Directly write down all rotation/boost operators associating initial/final spin-state frames, using </a:t>
                  </a:r>
                  <a:r>
                    <a:rPr lang="en-US" altLang="zh-CN" sz="1700" dirty="0">
                      <a:solidFill>
                        <a:srgbClr val="0033CC"/>
                      </a:solidFill>
                    </a:rPr>
                    <a:t>a representation where</a:t>
                  </a:r>
                  <a:r>
                    <a:rPr lang="en-US" altLang="zh-CN" sz="17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sz="1700" dirty="0">
                      <a:solidFill>
                        <a:srgbClr val="0033CC"/>
                      </a:solidFill>
                    </a:rPr>
                    <a:t> is visible </a:t>
                  </a:r>
                  <a:endParaRPr lang="zh-CN" altLang="en-US" sz="17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1DEF619-490C-1067-4F03-87367FD18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966" y="2653294"/>
                  <a:ext cx="4666252" cy="1154162"/>
                </a:xfrm>
                <a:prstGeom prst="rect">
                  <a:avLst/>
                </a:prstGeom>
                <a:blipFill>
                  <a:blip r:embed="rId3"/>
                  <a:stretch>
                    <a:fillRect l="-783" t="-2632" b="-57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ACBDF77-8E23-8DB5-DFE2-90839CDD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1940" y="3981723"/>
              <a:ext cx="3297519" cy="1099173"/>
            </a:xfrm>
            <a:prstGeom prst="rect">
              <a:avLst/>
            </a:prstGeom>
          </p:spPr>
        </p:pic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C1AD005-D18D-4689-BD51-FE8F6BE75BC1}"/>
                </a:ext>
              </a:extLst>
            </p:cNvPr>
            <p:cNvCxnSpPr/>
            <p:nvPr/>
          </p:nvCxnSpPr>
          <p:spPr>
            <a:xfrm>
              <a:off x="5298900" y="4709394"/>
              <a:ext cx="821803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6EFF78B-2A9D-81B3-B9BC-BE93621A1509}"/>
                </a:ext>
              </a:extLst>
            </p:cNvPr>
            <p:cNvCxnSpPr/>
            <p:nvPr/>
          </p:nvCxnSpPr>
          <p:spPr>
            <a:xfrm>
              <a:off x="6512071" y="4709394"/>
              <a:ext cx="821803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0E57B82-D76D-6EB9-178A-03A47F80E788}"/>
                </a:ext>
              </a:extLst>
            </p:cNvPr>
            <p:cNvCxnSpPr/>
            <p:nvPr/>
          </p:nvCxnSpPr>
          <p:spPr>
            <a:xfrm>
              <a:off x="5246572" y="5095135"/>
              <a:ext cx="821803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82C7279-FFDA-7571-0580-90D83DDEB9D4}"/>
                </a:ext>
              </a:extLst>
            </p:cNvPr>
            <p:cNvSpPr txBox="1"/>
            <p:nvPr/>
          </p:nvSpPr>
          <p:spPr>
            <a:xfrm>
              <a:off x="5908224" y="3814575"/>
              <a:ext cx="308899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50" dirty="0">
                  <a:solidFill>
                    <a:srgbClr val="0033CC"/>
                  </a:solidFill>
                </a:rPr>
                <a:t>Advances in High Energy Physics (2020) 6674595</a:t>
              </a:r>
              <a:endParaRPr lang="zh-CN" altLang="en-US" sz="105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C92E9C-1861-0E3A-D388-186E510E311F}"/>
                </a:ext>
              </a:extLst>
            </p:cNvPr>
            <p:cNvSpPr txBox="1"/>
            <p:nvPr/>
          </p:nvSpPr>
          <p:spPr>
            <a:xfrm>
              <a:off x="4917255" y="5249711"/>
              <a:ext cx="40799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rgbClr val="0033CC"/>
                  </a:solidFill>
                </a:rPr>
                <a:t>Advances in High Energy Physics (2020) 6674595; Chinese Phys. C 45 (2021) 063103</a:t>
              </a:r>
              <a:endParaRPr lang="zh-CN" altLang="en-US" sz="900" dirty="0">
                <a:solidFill>
                  <a:srgbClr val="0033CC"/>
                </a:solidFill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B0F2CE-3E24-D212-A576-B274B16B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9068" y="5466303"/>
              <a:ext cx="1999663" cy="50298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37EB079-5141-D19C-1FC8-A1BA71734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628" y="5458924"/>
              <a:ext cx="2813372" cy="510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43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9086186" cy="1325563"/>
          </a:xfrm>
        </p:spPr>
        <p:txBody>
          <a:bodyPr/>
          <a:lstStyle/>
          <a:p>
            <a:r>
              <a:rPr lang="en-US" altLang="zh-CN" dirty="0"/>
              <a:t>Recover the missing quantum effect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09B6ED-128B-91AD-347F-9F5808632692}"/>
              </a:ext>
            </a:extLst>
          </p:cNvPr>
          <p:cNvSpPr txBox="1"/>
          <p:nvPr/>
        </p:nvSpPr>
        <p:spPr>
          <a:xfrm>
            <a:off x="556535" y="135346"/>
            <a:ext cx="627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Advances in High Energy Physics (2020) 6674595; Chinese Phys. C 45 (2021) 063103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01B72A4-89C2-E357-0667-C2C28168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4" y="1135511"/>
            <a:ext cx="9086185" cy="5000745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Main idea: </a:t>
            </a:r>
          </a:p>
          <a:p>
            <a:pPr lvl="1"/>
            <a:r>
              <a:rPr lang="en-US" altLang="zh-CN" sz="2200" dirty="0"/>
              <a:t>Origin of the issue is improper alignment of final-state definitions for each decay chain due to arbitrary “-1” term</a:t>
            </a:r>
          </a:p>
          <a:p>
            <a:pPr lvl="1"/>
            <a:r>
              <a:rPr lang="en-US" altLang="zh-CN" sz="2200" dirty="0"/>
              <a:t>Seek for new principles for final-state alignment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3BB9CAE-07C7-20FD-DA12-1C691A00277C}"/>
              </a:ext>
            </a:extLst>
          </p:cNvPr>
          <p:cNvGrpSpPr/>
          <p:nvPr/>
        </p:nvGrpSpPr>
        <p:grpSpPr>
          <a:xfrm>
            <a:off x="4838186" y="2671664"/>
            <a:ext cx="4351060" cy="2457665"/>
            <a:chOff x="-280155" y="3141230"/>
            <a:chExt cx="4351060" cy="245766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E33DB7A-A216-1F10-1B81-14F6D4966900}"/>
                </a:ext>
              </a:extLst>
            </p:cNvPr>
            <p:cNvSpPr txBox="1"/>
            <p:nvPr/>
          </p:nvSpPr>
          <p:spPr>
            <a:xfrm>
              <a:off x="-280155" y="3141230"/>
              <a:ext cx="43510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Conventional method</a:t>
              </a:r>
            </a:p>
            <a:p>
              <a:pPr algn="ctr"/>
              <a:r>
                <a:rPr lang="en-US" altLang="zh-CN" sz="1600" dirty="0"/>
                <a:t>Rely on graphic picture</a:t>
              </a:r>
            </a:p>
            <a:p>
              <a:pPr algn="ctr"/>
              <a:r>
                <a:rPr lang="en-US" altLang="zh-CN" sz="1600" dirty="0"/>
                <a:t>Use angles between particle momenta or momentum planes to define alignment operator</a:t>
              </a:r>
              <a:endParaRPr lang="zh-CN" altLang="en-US" sz="16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870CCEB-5699-D328-188F-E915A0F2A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351" y="4273331"/>
              <a:ext cx="3457214" cy="1325564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CFA886D-E4F9-5206-9C4C-0DC036775715}"/>
              </a:ext>
            </a:extLst>
          </p:cNvPr>
          <p:cNvGrpSpPr/>
          <p:nvPr/>
        </p:nvGrpSpPr>
        <p:grpSpPr>
          <a:xfrm>
            <a:off x="86284" y="2726502"/>
            <a:ext cx="4844932" cy="3315992"/>
            <a:chOff x="4299068" y="2653294"/>
            <a:chExt cx="4844932" cy="3315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1DEF619-490C-1067-4F03-87367FD1869D}"/>
                    </a:ext>
                  </a:extLst>
                </p:cNvPr>
                <p:cNvSpPr txBox="1"/>
                <p:nvPr/>
              </p:nvSpPr>
              <p:spPr>
                <a:xfrm>
                  <a:off x="4330966" y="2653294"/>
                  <a:ext cx="4666252" cy="1154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/>
                    <a:t>New method</a:t>
                  </a:r>
                </a:p>
                <a:p>
                  <a:r>
                    <a:rPr lang="en-US" altLang="zh-CN" sz="1700" dirty="0"/>
                    <a:t>Directly write down all rotation/boost operators associating initial/final spin-state frames, using </a:t>
                  </a:r>
                  <a:r>
                    <a:rPr lang="en-US" altLang="zh-CN" sz="1700" dirty="0">
                      <a:solidFill>
                        <a:srgbClr val="0033CC"/>
                      </a:solidFill>
                    </a:rPr>
                    <a:t>a representation where</a:t>
                  </a:r>
                  <a:r>
                    <a:rPr lang="en-US" altLang="zh-CN" sz="17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CN" sz="17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sz="1700" dirty="0">
                      <a:solidFill>
                        <a:srgbClr val="0033CC"/>
                      </a:solidFill>
                    </a:rPr>
                    <a:t> is visible </a:t>
                  </a:r>
                  <a:endParaRPr lang="zh-CN" altLang="en-US" sz="17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1DEF619-490C-1067-4F03-87367FD18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966" y="2653294"/>
                  <a:ext cx="4666252" cy="1154162"/>
                </a:xfrm>
                <a:prstGeom prst="rect">
                  <a:avLst/>
                </a:prstGeom>
                <a:blipFill>
                  <a:blip r:embed="rId3"/>
                  <a:stretch>
                    <a:fillRect l="-783" t="-2632" b="-57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ACBDF77-8E23-8DB5-DFE2-90839CDD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1940" y="3981723"/>
              <a:ext cx="3297519" cy="1099173"/>
            </a:xfrm>
            <a:prstGeom prst="rect">
              <a:avLst/>
            </a:prstGeom>
          </p:spPr>
        </p:pic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C1AD005-D18D-4689-BD51-FE8F6BE75BC1}"/>
                </a:ext>
              </a:extLst>
            </p:cNvPr>
            <p:cNvCxnSpPr/>
            <p:nvPr/>
          </p:nvCxnSpPr>
          <p:spPr>
            <a:xfrm>
              <a:off x="5298900" y="4709394"/>
              <a:ext cx="821803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6EFF78B-2A9D-81B3-B9BC-BE93621A1509}"/>
                </a:ext>
              </a:extLst>
            </p:cNvPr>
            <p:cNvCxnSpPr/>
            <p:nvPr/>
          </p:nvCxnSpPr>
          <p:spPr>
            <a:xfrm>
              <a:off x="6512071" y="4709394"/>
              <a:ext cx="821803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0E57B82-D76D-6EB9-178A-03A47F80E788}"/>
                </a:ext>
              </a:extLst>
            </p:cNvPr>
            <p:cNvCxnSpPr/>
            <p:nvPr/>
          </p:nvCxnSpPr>
          <p:spPr>
            <a:xfrm>
              <a:off x="5246572" y="5095135"/>
              <a:ext cx="821803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82C7279-FFDA-7571-0580-90D83DDEB9D4}"/>
                </a:ext>
              </a:extLst>
            </p:cNvPr>
            <p:cNvSpPr txBox="1"/>
            <p:nvPr/>
          </p:nvSpPr>
          <p:spPr>
            <a:xfrm>
              <a:off x="5908224" y="3814575"/>
              <a:ext cx="308899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50" dirty="0">
                  <a:solidFill>
                    <a:srgbClr val="0033CC"/>
                  </a:solidFill>
                </a:rPr>
                <a:t>Advances in High Energy Physics (2020) 6674595</a:t>
              </a:r>
              <a:endParaRPr lang="zh-CN" altLang="en-US" sz="105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C92E9C-1861-0E3A-D388-186E510E311F}"/>
                </a:ext>
              </a:extLst>
            </p:cNvPr>
            <p:cNvSpPr txBox="1"/>
            <p:nvPr/>
          </p:nvSpPr>
          <p:spPr>
            <a:xfrm>
              <a:off x="4917255" y="5249711"/>
              <a:ext cx="40799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rgbClr val="0033CC"/>
                  </a:solidFill>
                </a:rPr>
                <a:t>Advances in High Energy Physics (2020) 6674595; Chinese Phys. C 45 (2021) 063103</a:t>
              </a:r>
              <a:endParaRPr lang="zh-CN" altLang="en-US" sz="900" dirty="0">
                <a:solidFill>
                  <a:srgbClr val="0033CC"/>
                </a:solidFill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B0F2CE-3E24-D212-A576-B274B16B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9068" y="5466303"/>
              <a:ext cx="1999663" cy="50298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37EB079-5141-D19C-1FC8-A1BA71734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628" y="5458924"/>
              <a:ext cx="2813372" cy="5103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A5C1E9-8953-CAE4-76A8-FEDCCD8B4A06}"/>
                  </a:ext>
                </a:extLst>
              </p:cNvPr>
              <p:cNvSpPr txBox="1"/>
              <p:nvPr/>
            </p:nvSpPr>
            <p:spPr>
              <a:xfrm>
                <a:off x="4715028" y="5223091"/>
                <a:ext cx="466625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New method implemented in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𝑝𝐾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amplitude analysis </a:t>
                </a:r>
              </a:p>
              <a:p>
                <a:pPr algn="ctr"/>
                <a:endParaRPr lang="en-US" altLang="zh-CN" sz="14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sz="1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1400" b="1" i="0" smtClean="0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400" dirty="0"/>
                  <a:t> amplitude analysis for pentaquark search</a:t>
                </a:r>
              </a:p>
              <a:p>
                <a:pPr algn="ctr"/>
                <a:r>
                  <a:rPr lang="en-US" altLang="zh-CN" b="1" dirty="0"/>
                  <a:t> 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A5C1E9-8953-CAE4-76A8-FEDCCD8B4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28" y="5223091"/>
                <a:ext cx="4666252" cy="1292662"/>
              </a:xfrm>
              <a:prstGeom prst="rect">
                <a:avLst/>
              </a:prstGeom>
              <a:blipFill>
                <a:blip r:embed="rId7"/>
                <a:stretch>
                  <a:fillRect t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FA815E11-D07C-F7AC-6B8A-1108E57054A8}"/>
              </a:ext>
            </a:extLst>
          </p:cNvPr>
          <p:cNvSpPr txBox="1"/>
          <p:nvPr/>
        </p:nvSpPr>
        <p:spPr>
          <a:xfrm>
            <a:off x="7233454" y="5686643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arXiv:2208.03262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F1A00FD-15AA-858F-9183-892659BAA6A1}"/>
              </a:ext>
            </a:extLst>
          </p:cNvPr>
          <p:cNvSpPr txBox="1"/>
          <p:nvPr/>
        </p:nvSpPr>
        <p:spPr>
          <a:xfrm>
            <a:off x="6115050" y="6128436"/>
            <a:ext cx="268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Science Bulletin 66 (2021) 1278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3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4" y="58512"/>
                <a:ext cx="816021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amplitude analysis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4" y="58512"/>
                <a:ext cx="816021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DADFD5-EE1E-0A49-C594-7EFCA0C79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1135511"/>
                <a:ext cx="8160210" cy="500074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0" dirty="0"/>
                  <a:t>2016 data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~400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signals; </a:t>
                </a:r>
              </a:p>
              <a:p>
                <a:r>
                  <a:rPr lang="en-US" altLang="zh-CN" sz="2400" dirty="0"/>
                  <a:t>Helicity-based </a:t>
                </a:r>
                <a:r>
                  <a:rPr lang="en-US" altLang="zh-CN" sz="2400" dirty="0" err="1"/>
                  <a:t>Am.An</a:t>
                </a:r>
                <a:r>
                  <a:rPr lang="en-US" altLang="zh-CN" sz="2400" dirty="0"/>
                  <a:t>.; Measure polarization, resonance fractions and decay parameters</a:t>
                </a:r>
              </a:p>
              <a:p>
                <a:r>
                  <a:rPr lang="en-US" altLang="zh-CN" sz="2400" dirty="0"/>
                  <a:t>Large interference seen between different chains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DADFD5-EE1E-0A49-C594-7EFCA0C79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1135511"/>
                <a:ext cx="8160210" cy="5000745"/>
              </a:xfrm>
              <a:blipFill>
                <a:blip r:embed="rId3"/>
                <a:stretch>
                  <a:fillRect l="-971" t="-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BF3C01-744A-10A3-00A3-6E43DA2F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CF116-7F02-F273-2DE8-F31680E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2D502-0EBA-0E26-BA0F-180BBF5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465F3D-30F0-E170-EF32-7164D6BC9BF6}"/>
              </a:ext>
            </a:extLst>
          </p:cNvPr>
          <p:cNvSpPr txBox="1"/>
          <p:nvPr/>
        </p:nvSpPr>
        <p:spPr>
          <a:xfrm>
            <a:off x="7254302" y="136524"/>
            <a:ext cx="1351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arXiv:2208.03262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A3C7677-C192-0E4D-4170-66833EAB6D26}"/>
              </a:ext>
            </a:extLst>
          </p:cNvPr>
          <p:cNvGrpSpPr/>
          <p:nvPr/>
        </p:nvGrpSpPr>
        <p:grpSpPr>
          <a:xfrm>
            <a:off x="966488" y="2842148"/>
            <a:ext cx="6522249" cy="2880341"/>
            <a:chOff x="873889" y="2842148"/>
            <a:chExt cx="6522249" cy="288034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E63FE80-C86C-E16E-E428-6077B98C8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889" y="3145592"/>
              <a:ext cx="3581944" cy="257689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147D9DE-1F44-D785-2395-BE823103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0927" y="2842148"/>
              <a:ext cx="2645211" cy="2880341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7EA7C82-0A3A-91C5-07E0-92D6B23CAC46}"/>
                </a:ext>
              </a:extLst>
            </p:cNvPr>
            <p:cNvSpPr/>
            <p:nvPr/>
          </p:nvSpPr>
          <p:spPr>
            <a:xfrm>
              <a:off x="2992955" y="4351627"/>
              <a:ext cx="454445" cy="457200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FB822A3-02FD-7830-82B2-B118F0318790}"/>
                </a:ext>
              </a:extLst>
            </p:cNvPr>
            <p:cNvSpPr/>
            <p:nvPr/>
          </p:nvSpPr>
          <p:spPr>
            <a:xfrm>
              <a:off x="5382710" y="3133262"/>
              <a:ext cx="454445" cy="923665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BD04C1F-26F3-10BD-615B-654A582F69A5}"/>
                  </a:ext>
                </a:extLst>
              </p:cNvPr>
              <p:cNvSpPr txBox="1"/>
              <p:nvPr/>
            </p:nvSpPr>
            <p:spPr>
              <a:xfrm>
                <a:off x="2129744" y="5828937"/>
                <a:ext cx="5642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</a:rPr>
                  <a:t>Large </a:t>
                </a:r>
                <a:r>
                  <a:rPr lang="en-US" altLang="zh-CN" b="1" dirty="0">
                    <a:solidFill>
                      <a:schemeClr val="accent4">
                        <a:lumMod val="75000"/>
                      </a:schemeClr>
                    </a:solidFill>
                  </a:rPr>
                  <a:t>interference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1232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(892)</m:t>
                    </m:r>
                  </m:oMath>
                </a14:m>
                <a:endParaRPr lang="zh-CN" alt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BD04C1F-26F3-10BD-615B-654A582F6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744" y="5828937"/>
                <a:ext cx="5642658" cy="369332"/>
              </a:xfrm>
              <a:prstGeom prst="rect">
                <a:avLst/>
              </a:prstGeom>
              <a:blipFill>
                <a:blip r:embed="rId6"/>
                <a:stretch>
                  <a:fillRect l="-86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BD63B433-7F5E-9C23-D858-39E3C3BAB744}"/>
              </a:ext>
            </a:extLst>
          </p:cNvPr>
          <p:cNvSpPr txBox="1"/>
          <p:nvPr/>
        </p:nvSpPr>
        <p:spPr>
          <a:xfrm>
            <a:off x="6137261" y="3007092"/>
            <a:ext cx="1351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arXiv:2208.03262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FC1CF43-F57E-97B3-7B22-AB87A7626488}"/>
              </a:ext>
            </a:extLst>
          </p:cNvPr>
          <p:cNvSpPr txBox="1"/>
          <p:nvPr/>
        </p:nvSpPr>
        <p:spPr>
          <a:xfrm>
            <a:off x="1933067" y="3193869"/>
            <a:ext cx="1351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arXiv:2208.03262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9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4" y="58512"/>
                <a:ext cx="816021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amplitude analysis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4" y="58512"/>
                <a:ext cx="8160211" cy="1325563"/>
              </a:xfrm>
              <a:blipFill>
                <a:blip r:embed="rId2"/>
                <a:stretch>
                  <a:fillRect r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DADFD5-EE1E-0A49-C594-7EFCA0C79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1135511"/>
                <a:ext cx="8160210" cy="500074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as final-state particle, similar spin structure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 decay</a:t>
                </a:r>
              </a:p>
              <a:p>
                <a:r>
                  <a:rPr lang="en-US" altLang="zh-CN" sz="2400" dirty="0"/>
                  <a:t>Use same amplitude formalism, with alignment-issue fixed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DADFD5-EE1E-0A49-C594-7EFCA0C79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1135511"/>
                <a:ext cx="8160210" cy="5000745"/>
              </a:xfrm>
              <a:blipFill>
                <a:blip r:embed="rId3"/>
                <a:stretch>
                  <a:fillRect l="-971" t="-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BF3C01-744A-10A3-00A3-6E43DA2F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CF116-7F02-F273-2DE8-F31680E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2D502-0EBA-0E26-BA0F-180BBF5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465F3D-30F0-E170-EF32-7164D6BC9BF6}"/>
              </a:ext>
            </a:extLst>
          </p:cNvPr>
          <p:cNvSpPr txBox="1"/>
          <p:nvPr/>
        </p:nvSpPr>
        <p:spPr>
          <a:xfrm>
            <a:off x="6457950" y="136524"/>
            <a:ext cx="2147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Science Bulletin 66 (2021) 1278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D25E04-9E3C-2194-7D4C-382C2FD8A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1074"/>
            <a:ext cx="9144000" cy="31284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F6A2D3C-C306-6E6C-F1CB-D143E4ABD57B}"/>
              </a:ext>
            </a:extLst>
          </p:cNvPr>
          <p:cNvSpPr txBox="1"/>
          <p:nvPr/>
        </p:nvSpPr>
        <p:spPr>
          <a:xfrm>
            <a:off x="5510755" y="5589567"/>
            <a:ext cx="2147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Science Bulletin 66 (2021) 1278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193C0F-9793-04CB-9EB2-58B120B68D3A}"/>
              </a:ext>
            </a:extLst>
          </p:cNvPr>
          <p:cNvSpPr txBox="1"/>
          <p:nvPr/>
        </p:nvSpPr>
        <p:spPr>
          <a:xfrm>
            <a:off x="144621" y="585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See the talks by Elisabetta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5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 and Bo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6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833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9086186" cy="1325563"/>
          </a:xfrm>
        </p:spPr>
        <p:txBody>
          <a:bodyPr>
            <a:normAutofit/>
          </a:bodyPr>
          <a:lstStyle/>
          <a:p>
            <a:r>
              <a:rPr lang="en-US" altLang="zh-CN" sz="4200" dirty="0" err="1"/>
              <a:t>Dalitz</a:t>
            </a:r>
            <a:r>
              <a:rPr lang="en-US" altLang="zh-CN" sz="4200" dirty="0"/>
              <a:t>-plot decomposition (DPD) formula</a:t>
            </a:r>
            <a:endParaRPr lang="zh-CN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~&lt;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fin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.&gt;~ &lt;</m:t>
                        </m:r>
                        <m:r>
                          <m:rPr>
                            <m:sty m:val="p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init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&gt;…&lt;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fin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.&gt;</m:t>
                    </m:r>
                  </m:oMath>
                </a14:m>
                <a:endParaRPr lang="en-US" altLang="zh-CN" sz="2400" dirty="0"/>
              </a:p>
              <a:p>
                <a:pPr lvl="3"/>
                <a:endParaRPr lang="en-US" altLang="zh-CN" dirty="0"/>
              </a:p>
              <a:p>
                <a:pPr lvl="3"/>
                <a:endParaRPr lang="en-US" altLang="zh-CN" dirty="0"/>
              </a:p>
              <a:p>
                <a:r>
                  <a:rPr lang="en-US" altLang="zh-CN" sz="2600" dirty="0"/>
                  <a:t>DPD formula for 3-body decay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0→123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2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0F1145-42AC-D835-EEBB-8DF9E96EE3E7}"/>
              </a:ext>
            </a:extLst>
          </p:cNvPr>
          <p:cNvSpPr txBox="1"/>
          <p:nvPr/>
        </p:nvSpPr>
        <p:spPr>
          <a:xfrm>
            <a:off x="6188304" y="135346"/>
            <a:ext cx="2467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Phys. Rev. D 101 (2020) 034033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2A4654-191D-FEA7-570D-3FB122E3F257}"/>
              </a:ext>
            </a:extLst>
          </p:cNvPr>
          <p:cNvSpPr/>
          <p:nvPr/>
        </p:nvSpPr>
        <p:spPr>
          <a:xfrm>
            <a:off x="3402957" y="1119388"/>
            <a:ext cx="2123954" cy="439838"/>
          </a:xfrm>
          <a:prstGeom prst="rect">
            <a:avLst/>
          </a:prstGeom>
          <a:noFill/>
          <a:ln w="28575">
            <a:solidFill>
              <a:srgbClr val="B71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66B587-1F83-56CF-AAA8-17251E41B5C9}"/>
              </a:ext>
            </a:extLst>
          </p:cNvPr>
          <p:cNvSpPr txBox="1"/>
          <p:nvPr/>
        </p:nvSpPr>
        <p:spPr>
          <a:xfrm>
            <a:off x="2633241" y="1592478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B719AF"/>
                </a:solidFill>
              </a:rPr>
              <a:t>Wigner-D functions</a:t>
            </a:r>
            <a:endParaRPr lang="zh-CN" altLang="en-US" dirty="0">
              <a:solidFill>
                <a:srgbClr val="B719AF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CE824A0-99D6-3842-22B2-14197979BFEA}"/>
              </a:ext>
            </a:extLst>
          </p:cNvPr>
          <p:cNvCxnSpPr/>
          <p:nvPr/>
        </p:nvCxnSpPr>
        <p:spPr>
          <a:xfrm>
            <a:off x="4643728" y="1638185"/>
            <a:ext cx="1948055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B7B88E6-A232-9E00-0913-F43168617E9D}"/>
              </a:ext>
            </a:extLst>
          </p:cNvPr>
          <p:cNvSpPr txBox="1"/>
          <p:nvPr/>
        </p:nvSpPr>
        <p:spPr>
          <a:xfrm>
            <a:off x="4872942" y="1676890"/>
            <a:ext cx="427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Choice of intermediate spin state/frame not unique. Alternative choice: DPD formula</a:t>
            </a:r>
            <a:endParaRPr lang="zh-CN" altLang="en-US" dirty="0">
              <a:solidFill>
                <a:srgbClr val="0033CC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6731F50-6595-D72C-5B18-A8BA561F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47" y="3100658"/>
            <a:ext cx="4497993" cy="24075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75FCE74-0F77-4C65-681E-1AD052B2B1FC}"/>
              </a:ext>
            </a:extLst>
          </p:cNvPr>
          <p:cNvSpPr txBox="1"/>
          <p:nvPr/>
        </p:nvSpPr>
        <p:spPr>
          <a:xfrm>
            <a:off x="171349" y="3226898"/>
            <a:ext cx="36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arbitrary initial spin frame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D7BA50-CB57-6E79-094B-B7D93A1B82CC}"/>
                  </a:ext>
                </a:extLst>
              </p:cNvPr>
              <p:cNvSpPr txBox="1"/>
              <p:nvPr/>
            </p:nvSpPr>
            <p:spPr>
              <a:xfrm>
                <a:off x="90324" y="4479360"/>
                <a:ext cx="3783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All momenta (spin-axis of helicity states) aligned to x-z plane;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̂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D7BA50-CB57-6E79-094B-B7D93A1B8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" y="4479360"/>
                <a:ext cx="3783047" cy="646331"/>
              </a:xfrm>
              <a:prstGeom prst="rect">
                <a:avLst/>
              </a:prstGeom>
              <a:blipFill>
                <a:blip r:embed="rId4"/>
                <a:stretch>
                  <a:fillRect l="-1452" t="-5660" r="-129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D76D28E-070C-DC7E-523C-5D4D8DDFBF44}"/>
              </a:ext>
            </a:extLst>
          </p:cNvPr>
          <p:cNvCxnSpPr>
            <a:cxnSpLocks/>
          </p:cNvCxnSpPr>
          <p:nvPr/>
        </p:nvCxnSpPr>
        <p:spPr>
          <a:xfrm>
            <a:off x="997918" y="3695270"/>
            <a:ext cx="0" cy="716272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454ECBC3-0176-37B5-0ADF-7E191C97C350}"/>
              </a:ext>
            </a:extLst>
          </p:cNvPr>
          <p:cNvSpPr txBox="1"/>
          <p:nvPr/>
        </p:nvSpPr>
        <p:spPr>
          <a:xfrm>
            <a:off x="1088156" y="3622296"/>
            <a:ext cx="277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</a:rPr>
              <a:t>Same Euler rotation for all decay chains </a:t>
            </a:r>
          </a:p>
          <a:p>
            <a:r>
              <a:rPr lang="en-US" altLang="zh-CN" sz="1600" dirty="0">
                <a:solidFill>
                  <a:srgbClr val="0033CC"/>
                </a:solidFill>
              </a:rPr>
              <a:t>(One Wigner-D function)</a:t>
            </a:r>
            <a:endParaRPr lang="zh-CN" altLang="en-US" sz="1600" dirty="0">
              <a:solidFill>
                <a:srgbClr val="0033CC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7793DBA-F4D4-304E-2F68-304BD511FD06}"/>
              </a:ext>
            </a:extLst>
          </p:cNvPr>
          <p:cNvSpPr txBox="1"/>
          <p:nvPr/>
        </p:nvSpPr>
        <p:spPr>
          <a:xfrm>
            <a:off x="90324" y="5188342"/>
            <a:ext cx="449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conventional helicity formula to write the rest part of amplitude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0BD13F4-9A4B-8E3B-ECBB-51DB8EAD6F95}"/>
              </a:ext>
            </a:extLst>
          </p:cNvPr>
          <p:cNvSpPr txBox="1"/>
          <p:nvPr/>
        </p:nvSpPr>
        <p:spPr>
          <a:xfrm>
            <a:off x="128739" y="5884704"/>
            <a:ext cx="5768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Angular variables can be derived using </a:t>
            </a:r>
            <a:r>
              <a:rPr lang="en-US" altLang="zh-CN" b="1" dirty="0" err="1"/>
              <a:t>Dalitz</a:t>
            </a:r>
            <a:r>
              <a:rPr lang="en-US" altLang="zh-CN" b="1" dirty="0"/>
              <a:t>-plot variables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321A39-A699-AFAA-B967-65FBD882CE42}"/>
              </a:ext>
            </a:extLst>
          </p:cNvPr>
          <p:cNvSpPr txBox="1"/>
          <p:nvPr/>
        </p:nvSpPr>
        <p:spPr>
          <a:xfrm>
            <a:off x="5475500" y="5607705"/>
            <a:ext cx="2403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Phys. Rev. D 101 (2020) 034033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1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0FF0C1-3589-1422-77C7-29165208D4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(4338)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0FF0C1-3589-1422-77C7-29165208D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8804C2-1516-294C-0E84-B743E3163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600" dirty="0"/>
                  <a:t>Search for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en-US" altLang="zh-CN" sz="2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600" dirty="0"/>
                  <a:t> states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en-US" altLang="zh-CN" sz="26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200" dirty="0"/>
                  <a:t> is spin-zero. 1</a:t>
                </a:r>
                <a:r>
                  <a:rPr lang="en-US" altLang="zh-CN" sz="2200" baseline="30000" dirty="0"/>
                  <a:t>st</a:t>
                </a:r>
                <a:r>
                  <a:rPr lang="en-US" altLang="zh-CN" sz="2200" dirty="0"/>
                  <a:t> Euler rotation is a constant term</a:t>
                </a:r>
              </a:p>
              <a:p>
                <a:pPr lvl="1"/>
                <a:r>
                  <a:rPr lang="en-US" altLang="zh-CN" sz="2200" dirty="0"/>
                  <a:t>2D </a:t>
                </a:r>
                <a:r>
                  <a:rPr lang="en-US" altLang="zh-CN" sz="2200" dirty="0" err="1"/>
                  <a:t>Dalitz</a:t>
                </a:r>
                <a:r>
                  <a:rPr lang="en-US" altLang="zh-CN" sz="2200" dirty="0"/>
                  <a:t> amplitude for 3-body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200" dirty="0"/>
                  <a:t> decay (DPD) </a:t>
                </a:r>
              </a:p>
              <a:p>
                <a:pPr lvl="1"/>
                <a:r>
                  <a:rPr lang="en-US" altLang="zh-CN" sz="2200" dirty="0"/>
                  <a:t>2D amplitude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dirty="0"/>
                  <a:t> + 2D amplitude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2200" dirty="0"/>
              </a:p>
              <a:p>
                <a:r>
                  <a:rPr lang="en-US" altLang="zh-CN" sz="2600" dirty="0"/>
                  <a:t>6D amplitude analysis on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~4500</m:t>
                    </m:r>
                  </m:oMath>
                </a14:m>
                <a:r>
                  <a:rPr lang="zh-CN" alt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decays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altLang="zh-CN" sz="2000" dirty="0"/>
                  <a:t> significance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8804C2-1516-294C-0E84-B743E3163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B33661-69AA-8989-C904-BE045B28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936ECE-D7E9-48B8-D9A0-4436E91B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E6198C-3E57-A41A-70EC-91749104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E8DD72C-7F19-C2EC-6605-C6E2ED331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0" y="3635883"/>
            <a:ext cx="3140445" cy="28300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2D3A53-D75D-DDEA-3DBC-CC3B24562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638" y="3635883"/>
            <a:ext cx="3128927" cy="2830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7BA91D-3D59-8A2E-4E7E-B0FE3C40F882}"/>
                  </a:ext>
                </a:extLst>
              </p:cNvPr>
              <p:cNvSpPr txBox="1"/>
              <p:nvPr/>
            </p:nvSpPr>
            <p:spPr>
              <a:xfrm>
                <a:off x="1060590" y="4225774"/>
                <a:ext cx="1016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~4500 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7BA91D-3D59-8A2E-4E7E-B0FE3C40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90" y="4225774"/>
                <a:ext cx="101604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E63C649-2AA4-4472-65E6-9515CB2BED57}"/>
              </a:ext>
            </a:extLst>
          </p:cNvPr>
          <p:cNvSpPr txBox="1"/>
          <p:nvPr/>
        </p:nvSpPr>
        <p:spPr>
          <a:xfrm>
            <a:off x="7070131" y="161385"/>
            <a:ext cx="1445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arXiv:2210.10346 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CECB67-5C0E-49AA-579A-13898BB2D510}"/>
              </a:ext>
            </a:extLst>
          </p:cNvPr>
          <p:cNvSpPr txBox="1"/>
          <p:nvPr/>
        </p:nvSpPr>
        <p:spPr>
          <a:xfrm>
            <a:off x="6562775" y="1929749"/>
            <a:ext cx="1445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arXiv:2210.10346; supplemental A 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420369B-A99C-14B0-01B2-FA17079A8D1C}"/>
                  </a:ext>
                </a:extLst>
              </p:cNvPr>
              <p:cNvSpPr txBox="1"/>
              <p:nvPr/>
            </p:nvSpPr>
            <p:spPr>
              <a:xfrm>
                <a:off x="6477482" y="5530835"/>
                <a:ext cx="931762" cy="42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rgbClr val="B719A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>
                              <a:solidFill>
                                <a:srgbClr val="B719A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B719A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800" b="0" i="1">
                              <a:solidFill>
                                <a:srgbClr val="B719A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1800" b="0" i="1">
                              <a:solidFill>
                                <a:srgbClr val="B719A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B719AF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420369B-A99C-14B0-01B2-FA17079A8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82" y="5530835"/>
                <a:ext cx="931762" cy="426848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A6C561C-27B4-8718-E7D1-8465E05D3607}"/>
              </a:ext>
            </a:extLst>
          </p:cNvPr>
          <p:cNvSpPr txBox="1"/>
          <p:nvPr/>
        </p:nvSpPr>
        <p:spPr>
          <a:xfrm>
            <a:off x="40441" y="227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See the talks by Elisabetta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8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 and Bo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9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56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65036-CD4A-6506-4F31-A4FAF15E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2" y="2205616"/>
            <a:ext cx="8565325" cy="1325563"/>
          </a:xfrm>
        </p:spPr>
        <p:txBody>
          <a:bodyPr/>
          <a:lstStyle/>
          <a:p>
            <a:r>
              <a:rPr lang="en-US" altLang="zh-CN" dirty="0"/>
              <a:t>Speed up amplitude fits using GPUs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F6059-7874-5B6A-78A0-E21B9A54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C78CF1-8398-FEF0-9D0D-C5E3A796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CDC3FC-D00C-483E-D005-68AFC3CD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57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704EBC1-6889-C3EB-5D0C-06F2803F58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spectroscopy at </a:t>
                </a:r>
                <a:r>
                  <a:rPr lang="en-US" altLang="zh-CN" dirty="0" err="1"/>
                  <a:t>LHCb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704EBC1-6889-C3EB-5D0C-06F2803F5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51EDE8-AAA4-E5E5-1A14-222BE8DC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51" y="1233257"/>
            <a:ext cx="8993559" cy="5381036"/>
          </a:xfrm>
        </p:spPr>
        <p:txBody>
          <a:bodyPr>
            <a:normAutofit/>
          </a:bodyPr>
          <a:lstStyle/>
          <a:p>
            <a:r>
              <a:rPr lang="en-US" altLang="zh-CN" sz="2500" dirty="0" err="1"/>
              <a:t>LHCb</a:t>
            </a:r>
            <a:r>
              <a:rPr lang="en-US" altLang="zh-CN" sz="2500" dirty="0"/>
              <a:t>: one of the major players of hadron spectroscopy study</a:t>
            </a:r>
          </a:p>
          <a:p>
            <a:pPr lvl="1"/>
            <a:r>
              <a:rPr lang="en-US" altLang="zh-CN" sz="2000" dirty="0"/>
              <a:t>Search for </a:t>
            </a:r>
            <a:r>
              <a:rPr lang="en-US" altLang="zh-CN" sz="2000" b="1" dirty="0"/>
              <a:t>new hadrons</a:t>
            </a:r>
          </a:p>
          <a:p>
            <a:pPr lvl="1"/>
            <a:r>
              <a:rPr lang="en-US" altLang="zh-CN" sz="2000" dirty="0"/>
              <a:t>Measure </a:t>
            </a:r>
            <a:r>
              <a:rPr lang="en-US" altLang="zh-CN" sz="2000" b="1" dirty="0"/>
              <a:t>hadron properties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lineshape</a:t>
            </a:r>
            <a:r>
              <a:rPr lang="en-US" altLang="zh-CN" sz="2000" dirty="0"/>
              <a:t>, lifetime, decay modes…)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E3AF60-BE8E-D1E0-4564-36638A65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13269-4D25-76B5-81F4-AB75185F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373E6-B96D-1EED-AB49-DA5B5A49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D3FC471-36CA-C4B5-F836-10B4A8B7C041}"/>
              </a:ext>
            </a:extLst>
          </p:cNvPr>
          <p:cNvGrpSpPr/>
          <p:nvPr/>
        </p:nvGrpSpPr>
        <p:grpSpPr>
          <a:xfrm>
            <a:off x="974585" y="2482769"/>
            <a:ext cx="6620317" cy="3717323"/>
            <a:chOff x="1419458" y="1135511"/>
            <a:chExt cx="6331352" cy="355506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92B7E2B-C4DD-06FC-BC46-B9CB1ADB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9458" y="1135511"/>
              <a:ext cx="6331352" cy="355506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53FA9DF-979E-68F4-F67B-A153179AA5E9}"/>
                </a:ext>
              </a:extLst>
            </p:cNvPr>
            <p:cNvSpPr txBox="1"/>
            <p:nvPr/>
          </p:nvSpPr>
          <p:spPr>
            <a:xfrm>
              <a:off x="5833286" y="1245575"/>
              <a:ext cx="1306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[</a:t>
              </a:r>
              <a:r>
                <a:rPr lang="en-US" altLang="zh-CN" sz="1200" dirty="0">
                  <a:hlinkClick r:id="rId4"/>
                </a:rPr>
                <a:t>link</a:t>
              </a:r>
              <a:r>
                <a:rPr lang="en-US" altLang="zh-CN" sz="1200" dirty="0"/>
                <a:t>] to the figure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33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</p:spPr>
            <p:txBody>
              <a:bodyPr/>
              <a:lstStyle/>
              <a:p>
                <a:r>
                  <a:rPr lang="en-US" altLang="zh-CN" dirty="0"/>
                  <a:t>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decay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  <a:blipFill>
                <a:blip r:embed="rId2"/>
                <a:stretch>
                  <a:fillRect l="-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4000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sz="2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1" i="1" smtClean="0">
                        <a:latin typeface="Cambria Math" panose="02040503050406030204" pitchFamily="18" charset="0"/>
                      </a:rPr>
                      <m:t>𝝍</m:t>
                    </m:r>
                    <m:sSup>
                      <m:sSupPr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channel</a:t>
                </a:r>
                <a:r>
                  <a:rPr lang="zh-CN" altLang="en-US" sz="2600" dirty="0"/>
                  <a:t> </a:t>
                </a:r>
                <a:endParaRPr lang="en-US" altLang="zh-CN" sz="2600" dirty="0"/>
              </a:p>
              <a:p>
                <a:r>
                  <a:rPr lang="en-US" altLang="zh-CN" sz="2600" dirty="0"/>
                  <a:t>Search for its isospin partner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sz="2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1" i="1" smtClean="0">
                        <a:latin typeface="Cambria Math" panose="02040503050406030204" pitchFamily="18" charset="0"/>
                      </a:rPr>
                      <m:t>𝝍</m:t>
                    </m:r>
                    <m:sSubSup>
                      <m:sSubSupPr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decay</a:t>
                </a:r>
              </a:p>
              <a:p>
                <a:pPr lvl="1"/>
                <a:r>
                  <a:rPr lang="en-US" altLang="zh-CN" sz="2200" dirty="0"/>
                  <a:t>Joint amplitude fit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sz="22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</a:rPr>
                      <m:t>𝝍</m:t>
                    </m:r>
                    <m:sSup>
                      <m:sSup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sz="22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𝝍</m:t>
                    </m:r>
                    <m:sSubSup>
                      <m:sSubSupPr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events collected in </a:t>
                </a:r>
                <a:r>
                  <a:rPr lang="en-US" altLang="zh-CN" sz="2200" dirty="0" err="1"/>
                  <a:t>LHCb</a:t>
                </a:r>
                <a:r>
                  <a:rPr lang="en-US" altLang="zh-CN" sz="2200" dirty="0"/>
                  <a:t> Run1+Run2</a:t>
                </a:r>
                <a:r>
                  <a:rPr lang="zh-CN" alt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A74CF5A-58BE-3A66-EFF5-869327C5D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83" y="3168569"/>
            <a:ext cx="3989000" cy="27229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665204-7777-F98F-F17A-149AC07D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112" y="3104646"/>
            <a:ext cx="3988999" cy="28731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AE3BA05-6A10-BE61-4077-1D23A485400E}"/>
              </a:ext>
            </a:extLst>
          </p:cNvPr>
          <p:cNvSpPr txBox="1"/>
          <p:nvPr/>
        </p:nvSpPr>
        <p:spPr>
          <a:xfrm>
            <a:off x="6575467" y="5977779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arXiv:2301.04899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CFE07A-9ED9-0872-BBB8-C23511FE1931}"/>
              </a:ext>
            </a:extLst>
          </p:cNvPr>
          <p:cNvSpPr txBox="1"/>
          <p:nvPr/>
        </p:nvSpPr>
        <p:spPr>
          <a:xfrm>
            <a:off x="2381182" y="5977779"/>
            <a:ext cx="2190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PRL 117 (2021) 082001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06B678-6C6A-C9C7-9587-C1486653AEE7}"/>
                  </a:ext>
                </a:extLst>
              </p:cNvPr>
              <p:cNvSpPr txBox="1"/>
              <p:nvPr/>
            </p:nvSpPr>
            <p:spPr>
              <a:xfrm>
                <a:off x="2376244" y="4356547"/>
                <a:ext cx="14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~20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signals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06B678-6C6A-C9C7-9587-C1486653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44" y="4356547"/>
                <a:ext cx="1407758" cy="369332"/>
              </a:xfrm>
              <a:prstGeom prst="rect">
                <a:avLst/>
              </a:prstGeom>
              <a:blipFill>
                <a:blip r:embed="rId6"/>
                <a:stretch>
                  <a:fillRect t="-10000" r="-346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DB48899-1588-41F9-A62F-0D6020657B79}"/>
                  </a:ext>
                </a:extLst>
              </p:cNvPr>
              <p:cNvSpPr txBox="1"/>
              <p:nvPr/>
            </p:nvSpPr>
            <p:spPr>
              <a:xfrm>
                <a:off x="7040390" y="4345376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~2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signals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DB48899-1588-41F9-A62F-0D602065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390" y="4345376"/>
                <a:ext cx="1279517" cy="369332"/>
              </a:xfrm>
              <a:prstGeom prst="rect">
                <a:avLst/>
              </a:prstGeom>
              <a:blipFill>
                <a:blip r:embed="rId7"/>
                <a:stretch>
                  <a:fillRect t="-10000" r="-381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14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855381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Construction of likelihood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 obtain a log-likelihood value: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lvl="1"/>
                <a:r>
                  <a:rPr lang="en-US" altLang="zh-CN" dirty="0"/>
                  <a:t>Need to calculate matrix element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~0.4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times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Amplitude computations for each data/MC events are independent on each other. Use GPUs to handle the them in parallel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49" b="-2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E88C20-23B1-840E-0EC6-408002AEFFDF}"/>
                  </a:ext>
                </a:extLst>
              </p:cNvPr>
              <p:cNvSpPr txBox="1"/>
              <p:nvPr/>
            </p:nvSpPr>
            <p:spPr>
              <a:xfrm>
                <a:off x="909666" y="1702551"/>
                <a:ext cx="4188134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sig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bkg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E88C20-23B1-840E-0EC6-408002AE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6" y="1702551"/>
                <a:ext cx="4188134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BC4B461-44F2-4792-0A88-6EDB51BDBBA8}"/>
              </a:ext>
            </a:extLst>
          </p:cNvPr>
          <p:cNvSpPr/>
          <p:nvPr/>
        </p:nvSpPr>
        <p:spPr>
          <a:xfrm>
            <a:off x="1655181" y="1702551"/>
            <a:ext cx="341453" cy="739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0C8EBF-0302-994B-A102-0A06FC11C0FF}"/>
                  </a:ext>
                </a:extLst>
              </p:cNvPr>
              <p:cNvSpPr txBox="1"/>
              <p:nvPr/>
            </p:nvSpPr>
            <p:spPr>
              <a:xfrm>
                <a:off x="1956123" y="1563724"/>
                <a:ext cx="4733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Loop over all data events in signal region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~20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0C8EBF-0302-994B-A102-0A06FC11C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23" y="1563724"/>
                <a:ext cx="4733283" cy="369332"/>
              </a:xfrm>
              <a:prstGeom prst="rect">
                <a:avLst/>
              </a:prstGeom>
              <a:blipFill>
                <a:blip r:embed="rId4"/>
                <a:stretch>
                  <a:fillRect l="-1160" t="-10000" r="-258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4C1443-86B2-9E6B-4AB4-227023A46E7D}"/>
                  </a:ext>
                </a:extLst>
              </p:cNvPr>
              <p:cNvSpPr txBox="1"/>
              <p:nvPr/>
            </p:nvSpPr>
            <p:spPr>
              <a:xfrm>
                <a:off x="615144" y="2691280"/>
                <a:ext cx="4078389" cy="72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ea typeface="Cambria Math" panose="02040503050406030204" pitchFamily="18" charset="0"/>
                  </a:rPr>
                  <a:t>Signal 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sig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𝓜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acc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norm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4C1443-86B2-9E6B-4AB4-227023A46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4" y="2691280"/>
                <a:ext cx="4078389" cy="728917"/>
              </a:xfrm>
              <a:prstGeom prst="rect">
                <a:avLst/>
              </a:prstGeom>
              <a:blipFill>
                <a:blip r:embed="rId5"/>
                <a:stretch>
                  <a:fillRect l="-1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1DDDEF3-51B2-5017-2F8B-5A1812031754}"/>
              </a:ext>
            </a:extLst>
          </p:cNvPr>
          <p:cNvCxnSpPr/>
          <p:nvPr/>
        </p:nvCxnSpPr>
        <p:spPr>
          <a:xfrm>
            <a:off x="4305780" y="2238613"/>
            <a:ext cx="538222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48B7C0F-725C-7BD9-5151-51D9BAC5E30D}"/>
              </a:ext>
            </a:extLst>
          </p:cNvPr>
          <p:cNvSpPr txBox="1"/>
          <p:nvPr/>
        </p:nvSpPr>
        <p:spPr>
          <a:xfrm>
            <a:off x="4238445" y="2238613"/>
            <a:ext cx="3090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</a:rPr>
              <a:t>Parameterized using sideband data</a:t>
            </a:r>
            <a:endParaRPr lang="zh-CN" altLang="en-US" sz="1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3DACF06-7F72-7D0F-DAC6-6AB5F7B51A0D}"/>
                  </a:ext>
                </a:extLst>
              </p:cNvPr>
              <p:cNvSpPr txBox="1"/>
              <p:nvPr/>
            </p:nvSpPr>
            <p:spPr>
              <a:xfrm>
                <a:off x="500180" y="3495049"/>
                <a:ext cx="7532649" cy="837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ea typeface="Cambria Math" panose="02040503050406030204" pitchFamily="18" charset="0"/>
                  </a:rPr>
                  <a:t>Norm. factor obtained numerically using MC: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norm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𝓜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acc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3DACF06-7F72-7D0F-DAC6-6AB5F7B51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0" y="3495049"/>
                <a:ext cx="7532649" cy="837986"/>
              </a:xfrm>
              <a:prstGeom prst="rect">
                <a:avLst/>
              </a:prstGeom>
              <a:blipFill>
                <a:blip r:embed="rId6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19DBF82D-9033-1BFB-2ED5-BE8DB25EB249}"/>
              </a:ext>
            </a:extLst>
          </p:cNvPr>
          <p:cNvSpPr/>
          <p:nvPr/>
        </p:nvSpPr>
        <p:spPr>
          <a:xfrm>
            <a:off x="5661951" y="3544190"/>
            <a:ext cx="341453" cy="739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786370-E8CE-6410-7DC8-2F1D5013E614}"/>
                  </a:ext>
                </a:extLst>
              </p:cNvPr>
              <p:cNvSpPr txBox="1"/>
              <p:nvPr/>
            </p:nvSpPr>
            <p:spPr>
              <a:xfrm>
                <a:off x="4910852" y="2873288"/>
                <a:ext cx="43488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Loop over uniform phase-space MC events passing all event selections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400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786370-E8CE-6410-7DC8-2F1D5013E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52" y="2873288"/>
                <a:ext cx="4348895" cy="646331"/>
              </a:xfrm>
              <a:prstGeom prst="rect">
                <a:avLst/>
              </a:prstGeom>
              <a:blipFill>
                <a:blip r:embed="rId7"/>
                <a:stretch>
                  <a:fillRect l="-126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72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AAEF67-83BD-E817-C13A-90133489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CUDA + </a:t>
            </a:r>
            <a:r>
              <a:rPr lang="en-US" altLang="zh-CN" dirty="0" err="1"/>
              <a:t>RooFit</a:t>
            </a:r>
            <a:r>
              <a:rPr lang="en-US" altLang="zh-CN" dirty="0"/>
              <a:t> based framework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47B93-DBB0-5A34-32FF-608E51D4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2C498B-86E4-5576-2D56-B3FB4667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CC6B19-8E44-FFBB-98D5-6D1AB5D5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820284-AADB-1962-CF06-781FA9FB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7787"/>
            <a:ext cx="7426881" cy="45684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648F516-39D8-73C5-67A6-590C933C04C0}"/>
              </a:ext>
            </a:extLst>
          </p:cNvPr>
          <p:cNvSpPr/>
          <p:nvPr/>
        </p:nvSpPr>
        <p:spPr>
          <a:xfrm>
            <a:off x="474562" y="5515337"/>
            <a:ext cx="758142" cy="59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FB4BE-2BA6-5CFF-AD5E-5A4FD56C0FE6}"/>
              </a:ext>
            </a:extLst>
          </p:cNvPr>
          <p:cNvSpPr txBox="1"/>
          <p:nvPr/>
        </p:nvSpPr>
        <p:spPr>
          <a:xfrm>
            <a:off x="4907666" y="2390172"/>
            <a:ext cx="3709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Including all invariant terms in minimization procedure</a:t>
            </a:r>
          </a:p>
          <a:p>
            <a:r>
              <a:rPr lang="en-US" altLang="zh-CN" dirty="0">
                <a:solidFill>
                  <a:srgbClr val="0033CC"/>
                </a:solidFill>
              </a:rPr>
              <a:t>(for example Wigner-D functions)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CEF13C9-DB18-EDE9-CE01-90075DC1772E}"/>
              </a:ext>
            </a:extLst>
          </p:cNvPr>
          <p:cNvSpPr txBox="1"/>
          <p:nvPr/>
        </p:nvSpPr>
        <p:spPr>
          <a:xfrm>
            <a:off x="180236" y="2713337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Version 1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162678-AC4F-AD05-BBAF-51C80D592E3F}"/>
              </a:ext>
            </a:extLst>
          </p:cNvPr>
          <p:cNvSpPr txBox="1"/>
          <p:nvPr/>
        </p:nvSpPr>
        <p:spPr>
          <a:xfrm>
            <a:off x="6457950" y="5937813"/>
            <a:ext cx="20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GPU type: RTA 3090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06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BF55E-D6C8-803E-468C-4B09B5F4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the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EA4BC-BD0D-426F-152F-1720E8B25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Optimization of the GPU sector</a:t>
            </a:r>
          </a:p>
          <a:p>
            <a:pPr lvl="1"/>
            <a:r>
              <a:rPr lang="en-US" altLang="zh-CN" sz="2000" dirty="0"/>
              <a:t>Tools: </a:t>
            </a:r>
            <a:r>
              <a:rPr lang="en-US" altLang="zh-CN" sz="2000" dirty="0">
                <a:hlinkClick r:id="rId2"/>
              </a:rPr>
              <a:t>Nsight Systems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nsys</a:t>
            </a:r>
            <a:r>
              <a:rPr lang="en-US" altLang="zh-CN" sz="2000" dirty="0"/>
              <a:t>) and </a:t>
            </a:r>
            <a:r>
              <a:rPr lang="en-US" altLang="zh-CN" sz="2000" dirty="0">
                <a:hlinkClick r:id="rId3"/>
              </a:rPr>
              <a:t>Nsight Compute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ncu</a:t>
            </a:r>
            <a:r>
              <a:rPr lang="en-US" altLang="zh-CN" sz="2000" dirty="0"/>
              <a:t>) by </a:t>
            </a:r>
            <a:r>
              <a:rPr lang="en-US" altLang="zh-CN" sz="2000" dirty="0" err="1"/>
              <a:t>Nivdia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r>
              <a:rPr lang="en-US" altLang="zh-CN" sz="2400" dirty="0"/>
              <a:t>Re-organize the task of GPU and CPU</a:t>
            </a:r>
          </a:p>
          <a:p>
            <a:pPr lvl="1"/>
            <a:r>
              <a:rPr lang="en-US" altLang="zh-CN" sz="2000" dirty="0"/>
              <a:t>CPU part start to dominate the time consumption</a:t>
            </a:r>
          </a:p>
          <a:p>
            <a:pPr lvl="1"/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7D06F-F77F-C0DB-8440-31E1887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211929-EDD7-9C17-A3C0-80061D6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BFB9D-E9BD-C041-1708-69832295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AE8D6F-5223-8E5F-82DC-7865EEAFE339}"/>
              </a:ext>
            </a:extLst>
          </p:cNvPr>
          <p:cNvSpPr txBox="1"/>
          <p:nvPr/>
        </p:nvSpPr>
        <p:spPr>
          <a:xfrm>
            <a:off x="5155563" y="1014743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4"/>
              </a:rPr>
              <a:t>zhihong.shen@cern.ch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73A2316A-67E9-C7F7-A111-DB8C8EA50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26763"/>
              </p:ext>
            </p:extLst>
          </p:nvPr>
        </p:nvGraphicFramePr>
        <p:xfrm>
          <a:off x="962205" y="2036140"/>
          <a:ext cx="71247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368061765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3954583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Methods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Impact on GPU time calculating one log-likelihood value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83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Malloc once and reuse the memory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8.8ms -&gt; 7.7ms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73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Double -&gt; Float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7.7ms -&gt; 3.7ms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09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 less registers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3.7ms -&gt; 3.4ms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0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Reduce branch structure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3.4ms -&gt; 2.6ms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797283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089297A4-C3D2-50D6-29FE-55DCF3BA5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313233"/>
            <a:ext cx="3168690" cy="81851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CF8DDA9-F0F5-4C0C-66DF-A7C50CC993AD}"/>
              </a:ext>
            </a:extLst>
          </p:cNvPr>
          <p:cNvSpPr/>
          <p:nvPr/>
        </p:nvSpPr>
        <p:spPr>
          <a:xfrm>
            <a:off x="567159" y="5885727"/>
            <a:ext cx="190983" cy="24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5A7AA2-55AC-C6F2-3FFD-370D2F2B2ED3}"/>
              </a:ext>
            </a:extLst>
          </p:cNvPr>
          <p:cNvCxnSpPr/>
          <p:nvPr/>
        </p:nvCxnSpPr>
        <p:spPr>
          <a:xfrm>
            <a:off x="1377387" y="5266481"/>
            <a:ext cx="1574157" cy="865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7702B5A-5398-1C4A-46F8-456E97BD55F8}"/>
              </a:ext>
            </a:extLst>
          </p:cNvPr>
          <p:cNvCxnSpPr>
            <a:cxnSpLocks/>
          </p:cNvCxnSpPr>
          <p:nvPr/>
        </p:nvCxnSpPr>
        <p:spPr>
          <a:xfrm flipV="1">
            <a:off x="1591278" y="5289856"/>
            <a:ext cx="1156263" cy="8185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1DF08C4-5695-3FAD-E5BB-C34E81462829}"/>
              </a:ext>
            </a:extLst>
          </p:cNvPr>
          <p:cNvSpPr/>
          <p:nvPr/>
        </p:nvSpPr>
        <p:spPr>
          <a:xfrm>
            <a:off x="4510509" y="5885727"/>
            <a:ext cx="190983" cy="24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1EC34B8-F473-A1E6-156A-4CECA8EBB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492" y="5097023"/>
            <a:ext cx="3638550" cy="452438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99E0201-8608-E689-EAB4-87C14B3B4EA1}"/>
              </a:ext>
            </a:extLst>
          </p:cNvPr>
          <p:cNvCxnSpPr/>
          <p:nvPr/>
        </p:nvCxnSpPr>
        <p:spPr>
          <a:xfrm>
            <a:off x="5648446" y="5503762"/>
            <a:ext cx="0" cy="428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F508892-6A69-DFCE-6A8B-23380F31C429}"/>
              </a:ext>
            </a:extLst>
          </p:cNvPr>
          <p:cNvSpPr txBox="1"/>
          <p:nvPr/>
        </p:nvSpPr>
        <p:spPr>
          <a:xfrm>
            <a:off x="5682771" y="5548317"/>
            <a:ext cx="3449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Technical Tricks by </a:t>
            </a:r>
            <a:r>
              <a:rPr lang="en-US" altLang="zh-CN" sz="1600" dirty="0">
                <a:hlinkClick r:id="rId7"/>
              </a:rPr>
              <a:t>chen.chen@cern.ch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681E42F-CF5A-C785-DC81-DFB19C7AFF94}"/>
                  </a:ext>
                </a:extLst>
              </p:cNvPr>
              <p:cNvSpPr txBox="1"/>
              <p:nvPr/>
            </p:nvSpPr>
            <p:spPr>
              <a:xfrm>
                <a:off x="5016949" y="5956200"/>
                <a:ext cx="4016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0033CC"/>
                    </a:solidFill>
                  </a:rPr>
                  <a:t>GPU organize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33CC"/>
                    </a:solidFill>
                  </a:rPr>
                  <a:t>to form NLL</a:t>
                </a:r>
              </a:p>
              <a:p>
                <a:r>
                  <a:rPr lang="en-US" altLang="zh-CN" sz="1400" dirty="0">
                    <a:solidFill>
                      <a:srgbClr val="0033CC"/>
                    </a:solidFill>
                  </a:rPr>
                  <a:t>GPU forward NLL to CPU to do minimization (Minuit)</a:t>
                </a:r>
                <a:endParaRPr lang="zh-CN" alt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681E42F-CF5A-C785-DC81-DFB19C7AF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49" y="5956200"/>
                <a:ext cx="4016549" cy="523220"/>
              </a:xfrm>
              <a:prstGeom prst="rect">
                <a:avLst/>
              </a:prstGeom>
              <a:blipFill>
                <a:blip r:embed="rId8"/>
                <a:stretch>
                  <a:fillRect l="-455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33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7AA6F3-A09A-8027-E12D-ED4E46ED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&amp; achievement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A5DBA7-E03F-47E1-8AF8-423ED15E6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1135511"/>
                <a:ext cx="7886700" cy="566397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~10</m:t>
                    </m:r>
                    <m:r>
                      <m:rPr>
                        <m:sty m:val="p"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mins</m:t>
                    </m:r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to run an amplitude fit</a:t>
                </a:r>
              </a:p>
              <a:p>
                <a:pPr lvl="1"/>
                <a:r>
                  <a:rPr lang="en-US" altLang="zh-CN" sz="2200" dirty="0"/>
                  <a:t>Even fast enough for toy studies with hundreds of fits needed</a:t>
                </a:r>
              </a:p>
              <a:p>
                <a:r>
                  <a:rPr lang="en-US" altLang="zh-CN" sz="2600" dirty="0"/>
                  <a:t>Physics result</a:t>
                </a:r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600" dirty="0"/>
              </a:p>
              <a:p>
                <a:pPr lvl="1"/>
                <a:r>
                  <a:rPr lang="en-US" altLang="zh-CN" sz="2200" dirty="0"/>
                  <a:t>Evidence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4000</m:t>
                            </m:r>
                          </m:e>
                        </m:d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200" dirty="0"/>
                  <a:t> seen in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𝜓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200" dirty="0"/>
                  <a:t> system (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~4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/>
                  <a:t>)</a:t>
                </a:r>
              </a:p>
              <a:p>
                <a:pPr lvl="1"/>
                <a:r>
                  <a:rPr lang="en-US" altLang="zh-CN" sz="2200" dirty="0"/>
                  <a:t>Mass, width consistent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4000</m:t>
                            </m:r>
                          </m:e>
                        </m:d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200" dirty="0"/>
                  <a:t> isospin partner </a:t>
                </a:r>
              </a:p>
              <a:p>
                <a:pPr lvl="1"/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A5DBA7-E03F-47E1-8AF8-423ED15E6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1135511"/>
                <a:ext cx="7886700" cy="5663977"/>
              </a:xfrm>
              <a:blipFill>
                <a:blip r:embed="rId2"/>
                <a:stretch>
                  <a:fillRect l="-1159" t="-1615" r="-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51281D-83F8-D3C2-E003-2110E8E4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DF9A73-DA86-75C8-AEF1-7A4CC862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95F323-81CE-06D2-69A3-EEA77925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1B79BC-CA4C-053E-0FA2-D57C545E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1074"/>
            <a:ext cx="9144000" cy="30336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AA3B39-C410-FCF1-0335-E4A47E50FA2F}"/>
              </a:ext>
            </a:extLst>
          </p:cNvPr>
          <p:cNvSpPr txBox="1"/>
          <p:nvPr/>
        </p:nvSpPr>
        <p:spPr>
          <a:xfrm>
            <a:off x="7449062" y="164952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arXiv:2301.04899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3978A6-3542-EC95-BD9C-7E8A4FB5E9BC}"/>
              </a:ext>
            </a:extLst>
          </p:cNvPr>
          <p:cNvSpPr txBox="1"/>
          <p:nvPr/>
        </p:nvSpPr>
        <p:spPr>
          <a:xfrm>
            <a:off x="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See the talk by Elisabetta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4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18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07A0C-3998-FF22-CC9B-70CE8C0C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2386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7FB355-2A41-381F-9AFE-223245F6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086FAE-DF6B-DCF7-A5DA-B7D35568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04CBB-7E8D-F048-6C41-E886A415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49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6F230-5D49-6910-C0E5-3B16BF8E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F0D894-E402-B76C-6673-AC1E607A1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err="1"/>
              <a:t>LHCb</a:t>
            </a:r>
            <a:r>
              <a:rPr lang="en-US" altLang="zh-CN" sz="2400" dirty="0"/>
              <a:t> has made a great contribution to hadron spectroscopy studies, and is smoothly boosting the field to a new level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F6D023-A5A6-D7F0-8367-58AA52FF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C5541-FD3D-FC1B-C0CF-93422D5B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7E4A00-48C6-1677-26CC-90FDCD26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058607-4734-B515-3221-12370228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0" y="2765797"/>
            <a:ext cx="4145035" cy="23386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864E25F-4024-8153-8D91-E55974198E56}"/>
              </a:ext>
            </a:extLst>
          </p:cNvPr>
          <p:cNvSpPr txBox="1"/>
          <p:nvPr/>
        </p:nvSpPr>
        <p:spPr>
          <a:xfrm>
            <a:off x="191794" y="2067292"/>
            <a:ext cx="427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More &amp; more high-quality data </a:t>
            </a:r>
            <a:r>
              <a:rPr lang="en-US" altLang="zh-CN" dirty="0"/>
              <a:t>is coming. Improved stat. precision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9B5A6AC-16CD-4BD7-1D2B-1D4BE8A15869}"/>
              </a:ext>
            </a:extLst>
          </p:cNvPr>
          <p:cNvSpPr txBox="1"/>
          <p:nvPr/>
        </p:nvSpPr>
        <p:spPr>
          <a:xfrm>
            <a:off x="4624085" y="1999409"/>
            <a:ext cx="4328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 persist the </a:t>
            </a:r>
            <a:r>
              <a:rPr lang="en-US" altLang="zh-CN" b="1" dirty="0"/>
              <a:t>ability of handling the ever larger</a:t>
            </a:r>
            <a:r>
              <a:rPr lang="en-US" altLang="zh-CN" dirty="0"/>
              <a:t> data flow:</a:t>
            </a:r>
          </a:p>
          <a:p>
            <a:r>
              <a:rPr lang="en-US" altLang="zh-CN" i="1" dirty="0"/>
              <a:t>Improved trigger system, </a:t>
            </a:r>
            <a:r>
              <a:rPr lang="en-US" altLang="zh-CN" i="1" dirty="0">
                <a:hlinkClick r:id="rId3"/>
              </a:rPr>
              <a:t>Real-Time Analysis</a:t>
            </a:r>
            <a:endParaRPr lang="en-US" altLang="zh-CN" i="1" dirty="0"/>
          </a:p>
          <a:p>
            <a:r>
              <a:rPr lang="en-US" altLang="zh-CN" i="1" dirty="0"/>
              <a:t>Advanced software tools for </a:t>
            </a:r>
            <a:r>
              <a:rPr lang="en-US" altLang="zh-CN" i="1" dirty="0">
                <a:hlinkClick r:id="rId4"/>
              </a:rPr>
              <a:t>Data Processing and Analysis</a:t>
            </a:r>
            <a:endParaRPr lang="zh-CN" altLang="en-US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A1CA61-4545-4947-1761-1FCBCA483D37}"/>
              </a:ext>
            </a:extLst>
          </p:cNvPr>
          <p:cNvSpPr txBox="1"/>
          <p:nvPr/>
        </p:nvSpPr>
        <p:spPr>
          <a:xfrm>
            <a:off x="4624085" y="3476737"/>
            <a:ext cx="424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Example in this talk: </a:t>
            </a:r>
          </a:p>
          <a:p>
            <a:pPr algn="ctr"/>
            <a:r>
              <a:rPr lang="en-US" altLang="zh-CN" b="1" dirty="0"/>
              <a:t>Use GPUs to speed up amplitude analysis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4F74AB-61C3-DEF1-F3DE-F8C439FF2B6F}"/>
              </a:ext>
            </a:extLst>
          </p:cNvPr>
          <p:cNvSpPr txBox="1"/>
          <p:nvPr/>
        </p:nvSpPr>
        <p:spPr>
          <a:xfrm>
            <a:off x="4624084" y="4507102"/>
            <a:ext cx="432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Develop &amp; use </a:t>
            </a:r>
            <a:r>
              <a:rPr lang="en-US" altLang="zh-CN" b="1" dirty="0"/>
              <a:t>new phenomenological models</a:t>
            </a:r>
            <a:r>
              <a:rPr lang="en-US" altLang="zh-CN" dirty="0"/>
              <a:t> in data analysis, minimize relevant systematic uncertainties, to match the ever better stat. precision</a:t>
            </a:r>
            <a:endParaRPr lang="zh-CN" altLang="en-US" i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A0A70E-EDA6-9DE0-FE9F-68F4507BAAD6}"/>
              </a:ext>
            </a:extLst>
          </p:cNvPr>
          <p:cNvSpPr txBox="1"/>
          <p:nvPr/>
        </p:nvSpPr>
        <p:spPr>
          <a:xfrm>
            <a:off x="4569622" y="5681029"/>
            <a:ext cx="424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Example in this talk: </a:t>
            </a:r>
          </a:p>
          <a:p>
            <a:pPr algn="ctr"/>
            <a:r>
              <a:rPr lang="en-US" altLang="zh-CN" b="1" dirty="0"/>
              <a:t>Development of the general formalism for helicity amplitudes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57FE2A-83B4-306C-9644-3391B2BC8665}"/>
              </a:ext>
            </a:extLst>
          </p:cNvPr>
          <p:cNvSpPr txBox="1"/>
          <p:nvPr/>
        </p:nvSpPr>
        <p:spPr>
          <a:xfrm>
            <a:off x="394224" y="5357433"/>
            <a:ext cx="4021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Stay tuned </a:t>
            </a:r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243916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AB98F-6C6C-CC7F-1BCE-BD48BBD3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29702-8993-32FC-8AE7-EC39256CE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DE23EE-78A5-1C0B-AB15-A91D978D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0A954-D42D-DB85-CD2D-3A3B4330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789008-5DEF-6884-4730-FD5A250E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38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C244-358F-9AEC-43EC-8D33256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5" y="58512"/>
            <a:ext cx="9086186" cy="1325563"/>
          </a:xfrm>
        </p:spPr>
        <p:txBody>
          <a:bodyPr>
            <a:normAutofit/>
          </a:bodyPr>
          <a:lstStyle/>
          <a:p>
            <a:r>
              <a:rPr lang="en-US" altLang="zh-CN" sz="4200" dirty="0" err="1"/>
              <a:t>Dalitz</a:t>
            </a:r>
            <a:r>
              <a:rPr lang="en-US" altLang="zh-CN" sz="4200" dirty="0"/>
              <a:t>-plot decomposition (DPD) formula</a:t>
            </a:r>
            <a:endParaRPr lang="zh-CN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4" y="1135511"/>
                <a:ext cx="8287533" cy="5514145"/>
              </a:xfrm>
            </p:spPr>
            <p:txBody>
              <a:bodyPr/>
              <a:lstStyle/>
              <a:p>
                <a:r>
                  <a:rPr lang="en-US" altLang="zh-CN" sz="2600" dirty="0"/>
                  <a:t>Split the amplitude into different sectors featuring different aspects of the decays</a:t>
                </a:r>
              </a:p>
              <a:p>
                <a:pPr lvl="1"/>
                <a:r>
                  <a:rPr lang="en-US" altLang="zh-CN" sz="2200" dirty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dirty="0"/>
                  <a:t> amplitude</a:t>
                </a:r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marL="457200" lvl="1" indent="0">
                  <a:buNone/>
                </a:pPr>
                <a:endParaRPr lang="en-US" altLang="zh-CN" sz="2200" dirty="0"/>
              </a:p>
              <a:p>
                <a:r>
                  <a:rPr lang="en-US" altLang="zh-CN" sz="2600" dirty="0"/>
                  <a:t>A good agreement found with the conventional formalism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515E6B-BD52-CE7F-F24C-E27D36E16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4" y="1135511"/>
                <a:ext cx="8287533" cy="5514145"/>
              </a:xfrm>
              <a:blipFill>
                <a:blip r:embed="rId2"/>
                <a:stretch>
                  <a:fillRect l="-1103" t="-16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0F1145-42AC-D835-EEBB-8DF9E96EE3E7}"/>
              </a:ext>
            </a:extLst>
          </p:cNvPr>
          <p:cNvSpPr txBox="1"/>
          <p:nvPr/>
        </p:nvSpPr>
        <p:spPr>
          <a:xfrm>
            <a:off x="6188304" y="135346"/>
            <a:ext cx="2467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Phys. Rev. D 101 (2020) 034033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F288DCD-8B8D-740C-6931-1172ACA69598}"/>
              </a:ext>
            </a:extLst>
          </p:cNvPr>
          <p:cNvGrpSpPr/>
          <p:nvPr/>
        </p:nvGrpSpPr>
        <p:grpSpPr>
          <a:xfrm>
            <a:off x="0" y="2533647"/>
            <a:ext cx="8515350" cy="2005482"/>
            <a:chOff x="370653" y="2434113"/>
            <a:chExt cx="8144697" cy="191818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3CF7B9F-495B-B44E-369B-56FE36786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653" y="2434113"/>
              <a:ext cx="7977920" cy="191818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DAD6CF6-B83D-CBC5-FD68-911D2463CD81}"/>
                </a:ext>
              </a:extLst>
            </p:cNvPr>
            <p:cNvSpPr/>
            <p:nvPr/>
          </p:nvSpPr>
          <p:spPr>
            <a:xfrm>
              <a:off x="7922871" y="2434113"/>
              <a:ext cx="592479" cy="358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53C774-D7EF-1CAC-2F34-55FFF8725496}"/>
                  </a:ext>
                </a:extLst>
              </p:cNvPr>
              <p:cNvSpPr txBox="1"/>
              <p:nvPr/>
            </p:nvSpPr>
            <p:spPr>
              <a:xfrm>
                <a:off x="5930063" y="3082984"/>
                <a:ext cx="965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33CC"/>
                    </a:solidFill>
                  </a:rPr>
                  <a:t>chain</a:t>
                </a:r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53C774-D7EF-1CAC-2F34-55FFF872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3" y="3082984"/>
                <a:ext cx="965392" cy="369332"/>
              </a:xfrm>
              <a:prstGeom prst="rect">
                <a:avLst/>
              </a:prstGeom>
              <a:blipFill>
                <a:blip r:embed="rId4"/>
                <a:stretch>
                  <a:fillRect t="-10000" r="-506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D78D12B-8C0B-DC5D-4D58-C51D1EE534DB}"/>
                  </a:ext>
                </a:extLst>
              </p:cNvPr>
              <p:cNvSpPr txBox="1"/>
              <p:nvPr/>
            </p:nvSpPr>
            <p:spPr>
              <a:xfrm>
                <a:off x="8123258" y="3653927"/>
                <a:ext cx="939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33CC"/>
                    </a:solidFill>
                  </a:rPr>
                  <a:t> chain</a:t>
                </a:r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D78D12B-8C0B-DC5D-4D58-C51D1EE53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258" y="3653927"/>
                <a:ext cx="939937" cy="369332"/>
              </a:xfrm>
              <a:prstGeom prst="rect">
                <a:avLst/>
              </a:prstGeom>
              <a:blipFill>
                <a:blip r:embed="rId5"/>
                <a:stretch>
                  <a:fillRect t="-8197" r="-519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BE65283-8B0F-7420-2A37-EE4B66B692A3}"/>
                  </a:ext>
                </a:extLst>
              </p:cNvPr>
              <p:cNvSpPr txBox="1"/>
              <p:nvPr/>
            </p:nvSpPr>
            <p:spPr>
              <a:xfrm>
                <a:off x="2628078" y="2493497"/>
                <a:ext cx="232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</a:rPr>
                  <a:t>Shared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33CC"/>
                    </a:solidFill>
                  </a:rPr>
                  <a:t>chains</a:t>
                </a:r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BE65283-8B0F-7420-2A37-EE4B66B69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78" y="2493497"/>
                <a:ext cx="2322431" cy="369332"/>
              </a:xfrm>
              <a:prstGeom prst="rect">
                <a:avLst/>
              </a:prstGeom>
              <a:blipFill>
                <a:blip r:embed="rId6"/>
                <a:stretch>
                  <a:fillRect l="-2100" t="-8197" r="-183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2BCA19A-25F6-B537-867F-5CF31DA4F02F}"/>
                  </a:ext>
                </a:extLst>
              </p:cNvPr>
              <p:cNvSpPr txBox="1"/>
              <p:nvPr/>
            </p:nvSpPr>
            <p:spPr>
              <a:xfrm>
                <a:off x="3607796" y="4215610"/>
                <a:ext cx="5044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33CC"/>
                    </a:solidFill>
                  </a:rPr>
                  <a:t>decay amplitude shared by two chains</a:t>
                </a:r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2BCA19A-25F6-B537-867F-5CF31DA4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96" y="4215610"/>
                <a:ext cx="5044651" cy="369332"/>
              </a:xfrm>
              <a:prstGeom prst="rect">
                <a:avLst/>
              </a:prstGeom>
              <a:blipFill>
                <a:blip r:embed="rId7"/>
                <a:stretch>
                  <a:fillRect l="-242" t="-10000" r="-24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CF0CFFE6-6BEF-0D79-DEAD-3235CA632BCB}"/>
              </a:ext>
            </a:extLst>
          </p:cNvPr>
          <p:cNvSpPr/>
          <p:nvPr/>
        </p:nvSpPr>
        <p:spPr>
          <a:xfrm>
            <a:off x="1053296" y="3011103"/>
            <a:ext cx="7946020" cy="1174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58EC47-B305-FA33-9ACA-6296EB2A8A2D}"/>
                  </a:ext>
                </a:extLst>
              </p:cNvPr>
              <p:cNvSpPr txBox="1"/>
              <p:nvPr/>
            </p:nvSpPr>
            <p:spPr>
              <a:xfrm>
                <a:off x="4943156" y="2365719"/>
                <a:ext cx="4268220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</a:rPr>
                  <a:t>Dalitz-variable-dependent amplitude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</a:rPr>
                  <a:t>, dominate the interference behavior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58EC47-B305-FA33-9ACA-6296EB2A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56" y="2365719"/>
                <a:ext cx="4268220" cy="607218"/>
              </a:xfrm>
              <a:prstGeom prst="rect">
                <a:avLst/>
              </a:prstGeom>
              <a:blipFill>
                <a:blip r:embed="rId8"/>
                <a:stretch>
                  <a:fillRect l="-857" t="-3000" b="-9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9C4E4974-F464-E840-E560-1654AECE9448}"/>
              </a:ext>
            </a:extLst>
          </p:cNvPr>
          <p:cNvSpPr txBox="1"/>
          <p:nvPr/>
        </p:nvSpPr>
        <p:spPr>
          <a:xfrm>
            <a:off x="2764380" y="5050463"/>
            <a:ext cx="2741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Chinese Phys. C 45 (2021) 063103</a:t>
            </a:r>
            <a:endParaRPr lang="zh-CN" altLang="en-US" sz="1400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8D18A858-0318-E5E6-F4A0-DAB392B4AA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201" y="4873810"/>
            <a:ext cx="2363081" cy="1984190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4C7D8A08-21D9-829B-D05C-A3D65907825F}"/>
              </a:ext>
            </a:extLst>
          </p:cNvPr>
          <p:cNvSpPr txBox="1"/>
          <p:nvPr/>
        </p:nvSpPr>
        <p:spPr>
          <a:xfrm>
            <a:off x="2133965" y="5410624"/>
            <a:ext cx="375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DPD V.S. conventional helicity formula</a:t>
            </a:r>
            <a:endParaRPr lang="zh-CN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5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4" y="58512"/>
                <a:ext cx="816021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amplitude analysis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4" y="58512"/>
                <a:ext cx="816021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DADFD5-EE1E-0A49-C594-7EFCA0C79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1135511"/>
                <a:ext cx="8160210" cy="5000745"/>
              </a:xfrm>
            </p:spPr>
            <p:txBody>
              <a:bodyPr/>
              <a:lstStyle/>
              <a:p>
                <a:r>
                  <a:rPr lang="en-US" altLang="zh-CN" sz="2400" b="0" dirty="0"/>
                  <a:t>2016 data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~400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signals; helicity-based </a:t>
                </a:r>
                <a:r>
                  <a:rPr lang="en-US" altLang="zh-CN" sz="2400" dirty="0" err="1"/>
                  <a:t>Am.An</a:t>
                </a:r>
                <a:r>
                  <a:rPr lang="en-US" altLang="zh-CN" sz="2400" dirty="0"/>
                  <a:t>.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All parameters of amplitude model reported</a:t>
                </a:r>
              </a:p>
              <a:p>
                <a:r>
                  <a:rPr lang="en-US" altLang="zh-CN" sz="2400" dirty="0"/>
                  <a:t>Mass and width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(2000)</m:t>
                    </m:r>
                  </m:oMath>
                </a14:m>
                <a:r>
                  <a:rPr lang="en-US" altLang="zh-CN" sz="2400" dirty="0"/>
                  <a:t> determined </a:t>
                </a:r>
                <a:endParaRPr lang="zh-CN" altLang="en-US" sz="2400" dirty="0"/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DADFD5-EE1E-0A49-C594-7EFCA0C79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1135511"/>
                <a:ext cx="8160210" cy="5000745"/>
              </a:xfrm>
              <a:blipFill>
                <a:blip r:embed="rId3"/>
                <a:stretch>
                  <a:fillRect l="-971" t="-1705" r="-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BF3C01-744A-10A3-00A3-6E43DA2F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CF116-7F02-F273-2DE8-F31680E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2D502-0EBA-0E26-BA0F-180BBF5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465F3D-30F0-E170-EF32-7164D6BC9BF6}"/>
              </a:ext>
            </a:extLst>
          </p:cNvPr>
          <p:cNvSpPr txBox="1"/>
          <p:nvPr/>
        </p:nvSpPr>
        <p:spPr>
          <a:xfrm>
            <a:off x="7254302" y="136524"/>
            <a:ext cx="1351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arXiv:2208.03262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4DAE29-C00F-8973-39B0-E55B54235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50" y="1705033"/>
            <a:ext cx="3554188" cy="29027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FAF3F3-2C90-9038-5D0D-6D735515C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130" y="1604170"/>
            <a:ext cx="4492220" cy="30141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27FF4A-A7BD-D316-6B89-0BC3C029E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495" y="4648720"/>
            <a:ext cx="2409565" cy="459873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DFAC590F-2EEB-EEB9-B91D-F7A4E5F9488E}"/>
              </a:ext>
            </a:extLst>
          </p:cNvPr>
          <p:cNvSpPr/>
          <p:nvPr/>
        </p:nvSpPr>
        <p:spPr>
          <a:xfrm>
            <a:off x="4970899" y="2252247"/>
            <a:ext cx="257751" cy="28229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C63C2B-1CC5-0D29-CE9A-BE5DDEE3D345}"/>
                  </a:ext>
                </a:extLst>
              </p:cNvPr>
              <p:cNvSpPr txBox="1"/>
              <p:nvPr/>
            </p:nvSpPr>
            <p:spPr>
              <a:xfrm>
                <a:off x="4660391" y="1921430"/>
                <a:ext cx="8787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(2000)</m:t>
                      </m:r>
                    </m:oMath>
                  </m:oMathPara>
                </a14:m>
                <a:endParaRPr lang="zh-CN" alt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C63C2B-1CC5-0D29-CE9A-BE5DDEE3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91" y="1921430"/>
                <a:ext cx="878766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A1783613-F559-368F-6A4E-A713C4384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41" y="5712156"/>
            <a:ext cx="3344618" cy="34827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1912FC0-C678-2DF9-4594-95D2697D3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712156"/>
            <a:ext cx="3402130" cy="3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21C5B82-FCE1-93AE-432B-D3B02A2754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spectroscopy at </a:t>
                </a:r>
                <a:r>
                  <a:rPr lang="en-US" altLang="zh-CN" dirty="0" err="1"/>
                  <a:t>LHCb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21C5B82-FCE1-93AE-432B-D3B02A275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1BFFD6-DD9F-1FA8-46E1-3A0E74A2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Benefit from...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314D4-731F-48B7-8282-945C3722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859" y="6100687"/>
            <a:ext cx="2057400" cy="365125"/>
          </a:xfrm>
        </p:spPr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E8F1-4C95-4ADF-2504-AE11A2BD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694A82-DB99-9DE1-F7B6-052089C3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52AA6F-6023-D2B1-4B77-09AB5283E8E6}"/>
                  </a:ext>
                </a:extLst>
              </p:cNvPr>
              <p:cNvSpPr txBox="1"/>
              <p:nvPr/>
            </p:nvSpPr>
            <p:spPr>
              <a:xfrm>
                <a:off x="304782" y="1672025"/>
                <a:ext cx="2581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Large</a:t>
                </a:r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400" dirty="0"/>
                  <a:t> hadron </a:t>
                </a:r>
                <a:r>
                  <a:rPr lang="en-US" altLang="zh-CN" sz="1400" b="1" dirty="0"/>
                  <a:t>production cross-section </a:t>
                </a:r>
                <a:r>
                  <a:rPr lang="en-US" altLang="zh-CN" sz="1400" dirty="0"/>
                  <a:t>@ LHC 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52AA6F-6023-D2B1-4B77-09AB5283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2" y="1672025"/>
                <a:ext cx="2581154" cy="523220"/>
              </a:xfrm>
              <a:prstGeom prst="rect">
                <a:avLst/>
              </a:prstGeom>
              <a:blipFill>
                <a:blip r:embed="rId3"/>
                <a:stretch>
                  <a:fillRect l="-709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D08113-937A-64B1-0AA4-F0E6D55A398E}"/>
              </a:ext>
            </a:extLst>
          </p:cNvPr>
          <p:cNvGrpSpPr/>
          <p:nvPr/>
        </p:nvGrpSpPr>
        <p:grpSpPr>
          <a:xfrm>
            <a:off x="255283" y="2279741"/>
            <a:ext cx="2400299" cy="1529305"/>
            <a:chOff x="802447" y="2066066"/>
            <a:chExt cx="2400299" cy="152930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C28A918-E1CF-776B-66F3-056FE5557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447" y="2066066"/>
              <a:ext cx="2400299" cy="152930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1C9654E-A75D-44D2-C41F-67D7CF564958}"/>
                </a:ext>
              </a:extLst>
            </p:cNvPr>
            <p:cNvSpPr txBox="1"/>
            <p:nvPr/>
          </p:nvSpPr>
          <p:spPr>
            <a:xfrm>
              <a:off x="2184519" y="3313584"/>
              <a:ext cx="10182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/>
                <a:t>Figure from [</a:t>
              </a:r>
              <a:r>
                <a:rPr lang="en-US" altLang="zh-CN" sz="900" dirty="0">
                  <a:hlinkClick r:id="rId5"/>
                </a:rPr>
                <a:t>wiki</a:t>
              </a:r>
              <a:r>
                <a:rPr lang="en-US" altLang="zh-CN" sz="900" dirty="0"/>
                <a:t>]</a:t>
              </a:r>
              <a:endParaRPr lang="zh-CN" altLang="en-US" sz="9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A167F6-3A44-03C4-4452-DE69B6AEC05C}"/>
                  </a:ext>
                </a:extLst>
              </p:cNvPr>
              <p:cNvSpPr txBox="1"/>
              <p:nvPr/>
            </p:nvSpPr>
            <p:spPr>
              <a:xfrm>
                <a:off x="3024077" y="1444174"/>
                <a:ext cx="3652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LHCb </a:t>
                </a:r>
                <a:r>
                  <a:rPr lang="en-US" altLang="zh-CN" sz="1400" b="1" dirty="0"/>
                  <a:t>detector optimized </a:t>
                </a:r>
                <a:r>
                  <a:rPr lang="en-US" altLang="zh-CN" sz="1400" dirty="0"/>
                  <a:t>for the collection, reconstruction and identification of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signals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A167F6-3A44-03C4-4452-DE69B6AEC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77" y="1444174"/>
                <a:ext cx="3652566" cy="523220"/>
              </a:xfrm>
              <a:prstGeom prst="rect">
                <a:avLst/>
              </a:prstGeom>
              <a:blipFill>
                <a:blip r:embed="rId6"/>
                <a:stretch>
                  <a:fillRect l="-501" t="-2326" b="-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BDDA95C0-E3EC-CC24-DDE9-A5E4B1C82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00" y="1978981"/>
            <a:ext cx="3355380" cy="21308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2C7D25-32F4-81BC-7DF7-5000C01E9244}"/>
              </a:ext>
            </a:extLst>
          </p:cNvPr>
          <p:cNvSpPr txBox="1"/>
          <p:nvPr/>
        </p:nvSpPr>
        <p:spPr>
          <a:xfrm>
            <a:off x="2706767" y="26903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+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34CC42-7F75-6C55-D031-CE4DB447437C}"/>
              </a:ext>
            </a:extLst>
          </p:cNvPr>
          <p:cNvSpPr txBox="1"/>
          <p:nvPr/>
        </p:nvSpPr>
        <p:spPr>
          <a:xfrm>
            <a:off x="6737406" y="2680301"/>
            <a:ext cx="259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High-stat. and good-quality heavy flavor </a:t>
            </a:r>
            <a:r>
              <a:rPr lang="en-US" altLang="zh-CN" sz="1600" b="1" dirty="0">
                <a:solidFill>
                  <a:srgbClr val="FF0000"/>
                </a:solidFill>
              </a:rPr>
              <a:t>dataset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C54542-F04A-62CC-ADD1-65DD0905F921}"/>
              </a:ext>
            </a:extLst>
          </p:cNvPr>
          <p:cNvSpPr txBox="1"/>
          <p:nvPr/>
        </p:nvSpPr>
        <p:spPr>
          <a:xfrm>
            <a:off x="6458122" y="268203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=</a:t>
            </a:r>
            <a:endParaRPr lang="zh-CN" altLang="en-US" sz="2800" b="1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D18B4CA-32AB-8246-D9F3-5A683C8D0207}"/>
              </a:ext>
            </a:extLst>
          </p:cNvPr>
          <p:cNvCxnSpPr/>
          <p:nvPr/>
        </p:nvCxnSpPr>
        <p:spPr>
          <a:xfrm>
            <a:off x="7477246" y="3614320"/>
            <a:ext cx="0" cy="1030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D94541F-FE5F-DCA2-B99C-CC8148B0CDA4}"/>
              </a:ext>
            </a:extLst>
          </p:cNvPr>
          <p:cNvCxnSpPr/>
          <p:nvPr/>
        </p:nvCxnSpPr>
        <p:spPr>
          <a:xfrm flipH="1">
            <a:off x="5370654" y="4650255"/>
            <a:ext cx="21297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2ED8053-3D50-CDD3-7B28-63DC93F1478B}"/>
              </a:ext>
            </a:extLst>
          </p:cNvPr>
          <p:cNvSpPr txBox="1"/>
          <p:nvPr/>
        </p:nvSpPr>
        <p:spPr>
          <a:xfrm>
            <a:off x="3475851" y="1212163"/>
            <a:ext cx="46298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JINST 3 (2008) S08005, IJMPA 30 (2015) 1530022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361D158-BE7E-D32F-22AF-E8F49A8E1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" y="4415868"/>
            <a:ext cx="2556725" cy="206029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60E1508-3283-A57A-706D-1CA862A63022}"/>
              </a:ext>
            </a:extLst>
          </p:cNvPr>
          <p:cNvSpPr txBox="1"/>
          <p:nvPr/>
        </p:nvSpPr>
        <p:spPr>
          <a:xfrm>
            <a:off x="830516" y="4153349"/>
            <a:ext cx="453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Improved </a:t>
            </a:r>
            <a:r>
              <a:rPr lang="en-US" altLang="zh-CN" sz="1400" b="1" dirty="0">
                <a:solidFill>
                  <a:srgbClr val="FF0000"/>
                </a:solidFill>
              </a:rPr>
              <a:t>knowledge</a:t>
            </a:r>
            <a:r>
              <a:rPr lang="en-US" altLang="zh-CN" sz="1400" b="1" dirty="0"/>
              <a:t> about hadron spectroscopy</a:t>
            </a:r>
            <a:endParaRPr lang="zh-CN" altLang="en-US" sz="1400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6997DC8-8A24-748E-2D7A-57B30D76A5B0}"/>
              </a:ext>
            </a:extLst>
          </p:cNvPr>
          <p:cNvSpPr txBox="1"/>
          <p:nvPr/>
        </p:nvSpPr>
        <p:spPr>
          <a:xfrm>
            <a:off x="5863033" y="4697138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Data analysis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6A4D76E-3A92-7315-42B0-ACA82DCFB8A8}"/>
              </a:ext>
            </a:extLst>
          </p:cNvPr>
          <p:cNvSpPr txBox="1"/>
          <p:nvPr/>
        </p:nvSpPr>
        <p:spPr>
          <a:xfrm>
            <a:off x="137121" y="6472984"/>
            <a:ext cx="2876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000" dirty="0">
                <a:solidFill>
                  <a:srgbClr val="0033CC"/>
                </a:solidFill>
              </a:rPr>
              <a:t>Nature Communicatitions, 13, 3351 (2022)</a:t>
            </a:r>
          </a:p>
          <a:p>
            <a:r>
              <a:rPr lang="en-US" altLang="zh-CN" sz="1000" dirty="0">
                <a:solidFill>
                  <a:srgbClr val="0033CC"/>
                </a:solidFill>
              </a:rPr>
              <a:t>Observation of doubly-charm tetraquark candidate</a:t>
            </a:r>
            <a:endParaRPr lang="zh-CN" altLang="en-US" sz="1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14F4D50-059F-2053-9DEB-27FA0FC6F4FE}"/>
                  </a:ext>
                </a:extLst>
              </p:cNvPr>
              <p:cNvSpPr txBox="1"/>
              <p:nvPr/>
            </p:nvSpPr>
            <p:spPr>
              <a:xfrm>
                <a:off x="2866952" y="6215189"/>
                <a:ext cx="24738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zh-CN" sz="1000" dirty="0">
                    <a:solidFill>
                      <a:srgbClr val="0033CC"/>
                    </a:solidFill>
                  </a:rPr>
                  <a:t>arXiv:2210.15153, </a:t>
                </a:r>
                <a:r>
                  <a:rPr lang="en-US" altLang="zh-CN" sz="1000" dirty="0">
                    <a:solidFill>
                      <a:srgbClr val="0033CC"/>
                    </a:solidFill>
                  </a:rPr>
                  <a:t>Tetraquark candidate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sz="1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0033CC"/>
                    </a:solidFill>
                  </a:rPr>
                  <a:t>final state</a:t>
                </a:r>
                <a:endParaRPr lang="zh-CN" altLang="en-US" sz="1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14F4D50-059F-2053-9DEB-27FA0FC6F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52" y="6215189"/>
                <a:ext cx="2473815" cy="4001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46B1D85C-F45F-8761-AD38-BB9C5587F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5084" y="4535538"/>
            <a:ext cx="2506758" cy="17280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B4F37B9-091B-24AC-ED41-694D55B62A17}"/>
              </a:ext>
            </a:extLst>
          </p:cNvPr>
          <p:cNvSpPr txBox="1"/>
          <p:nvPr/>
        </p:nvSpPr>
        <p:spPr>
          <a:xfrm>
            <a:off x="5195791" y="5162261"/>
            <a:ext cx="38813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b="1" dirty="0">
                <a:solidFill>
                  <a:srgbClr val="FF0000"/>
                </a:solidFill>
              </a:rPr>
              <a:t>Menu of today: </a:t>
            </a:r>
          </a:p>
          <a:p>
            <a:r>
              <a:rPr lang="en-US" altLang="zh-CN" sz="1700" dirty="0">
                <a:solidFill>
                  <a:srgbClr val="FF0000"/>
                </a:solidFill>
              </a:rPr>
              <a:t>Development of data-analysis techniques benefiting recent </a:t>
            </a:r>
            <a:r>
              <a:rPr lang="en-US" altLang="zh-CN" sz="1700" dirty="0" err="1">
                <a:solidFill>
                  <a:srgbClr val="FF0000"/>
                </a:solidFill>
              </a:rPr>
              <a:t>LHCb</a:t>
            </a:r>
            <a:r>
              <a:rPr lang="en-US" altLang="zh-CN" sz="1700" dirty="0">
                <a:solidFill>
                  <a:srgbClr val="FF0000"/>
                </a:solidFill>
              </a:rPr>
              <a:t> results</a:t>
            </a:r>
          </a:p>
          <a:p>
            <a:r>
              <a:rPr lang="en-US" altLang="zh-CN" sz="1700" dirty="0">
                <a:solidFill>
                  <a:srgbClr val="FF0000"/>
                </a:solidFill>
              </a:rPr>
              <a:t>(Focus on amplitude analysis)</a:t>
            </a:r>
            <a:endParaRPr lang="zh-CN" alt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7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/>
                  <a:t> polarization measurement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0EEE948-9F2C-3D03-F21A-6B55F051B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DADFD5-EE1E-0A49-C594-7EFCA0C7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5" y="1135511"/>
            <a:ext cx="8756308" cy="5000745"/>
          </a:xfrm>
        </p:spPr>
        <p:txBody>
          <a:bodyPr/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Large interference seen between different chains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b="0" i="1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BF3C01-744A-10A3-00A3-6E43DA2F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2022/10/18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CF116-7F02-F273-2DE8-F31680E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LHCb Implications 2022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2D502-0EBA-0E26-BA0F-180BBF5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465F3D-30F0-E170-EF32-7164D6BC9BF6}"/>
              </a:ext>
            </a:extLst>
          </p:cNvPr>
          <p:cNvSpPr txBox="1"/>
          <p:nvPr/>
        </p:nvSpPr>
        <p:spPr>
          <a:xfrm>
            <a:off x="7287969" y="76241"/>
            <a:ext cx="1640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arXiv:2208.03262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FC189A-9CEE-6CB5-AE1B-3889EB4E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73" y="1078931"/>
            <a:ext cx="5743969" cy="103530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4EB6A1-4686-962E-71CB-A74EAE71DB67}"/>
              </a:ext>
            </a:extLst>
          </p:cNvPr>
          <p:cNvSpPr/>
          <p:nvPr/>
        </p:nvSpPr>
        <p:spPr>
          <a:xfrm>
            <a:off x="3684442" y="1135203"/>
            <a:ext cx="312516" cy="381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ACADA00-6C1B-5C46-B496-C93E043FFA6A}"/>
              </a:ext>
            </a:extLst>
          </p:cNvPr>
          <p:cNvSpPr/>
          <p:nvPr/>
        </p:nvSpPr>
        <p:spPr>
          <a:xfrm>
            <a:off x="5642493" y="1108679"/>
            <a:ext cx="312516" cy="381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C217CDC-CEC8-D1D6-556E-66894A62EA6A}"/>
              </a:ext>
            </a:extLst>
          </p:cNvPr>
          <p:cNvSpPr/>
          <p:nvPr/>
        </p:nvSpPr>
        <p:spPr>
          <a:xfrm>
            <a:off x="3905793" y="1675132"/>
            <a:ext cx="312516" cy="381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C56DAE0-C48B-BA98-68A2-6F0591854CD7}"/>
              </a:ext>
            </a:extLst>
          </p:cNvPr>
          <p:cNvSpPr/>
          <p:nvPr/>
        </p:nvSpPr>
        <p:spPr>
          <a:xfrm>
            <a:off x="4359137" y="1675131"/>
            <a:ext cx="312516" cy="381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676D066-364D-62E7-2C55-C3F480FE000F}"/>
              </a:ext>
            </a:extLst>
          </p:cNvPr>
          <p:cNvSpPr txBox="1"/>
          <p:nvPr/>
        </p:nvSpPr>
        <p:spPr>
          <a:xfrm>
            <a:off x="-26766" y="1496516"/>
            <a:ext cx="22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Final-state kinematics</a:t>
            </a:r>
            <a:endParaRPr lang="zh-CN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AFF9054-2BCA-B355-C37D-3D1A9F05EC8C}"/>
                  </a:ext>
                </a:extLst>
              </p:cNvPr>
              <p:cNvSpPr txBox="1"/>
              <p:nvPr/>
            </p:nvSpPr>
            <p:spPr>
              <a:xfrm>
                <a:off x="6891928" y="1365323"/>
                <a:ext cx="21034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Initial spin structure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AFF9054-2BCA-B355-C37D-3D1A9F05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928" y="1365323"/>
                <a:ext cx="2103493" cy="646331"/>
              </a:xfrm>
              <a:prstGeom prst="rect">
                <a:avLst/>
              </a:prstGeom>
              <a:blipFill>
                <a:blip r:embed="rId4"/>
                <a:stretch>
                  <a:fillRect l="-2609" t="-5660" r="-173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310A470-6FC9-FEE7-366D-E0E3F5022D1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005757" y="1449930"/>
            <a:ext cx="886171" cy="2385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A1EA7AF-8400-09FF-7049-6EC4BADA313C}"/>
              </a:ext>
            </a:extLst>
          </p:cNvPr>
          <p:cNvCxnSpPr/>
          <p:nvPr/>
        </p:nvCxnSpPr>
        <p:spPr>
          <a:xfrm>
            <a:off x="1506231" y="1449930"/>
            <a:ext cx="526648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02F559E1-6CB7-0524-0B83-37937573E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88" y="2587836"/>
            <a:ext cx="2813762" cy="202425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F286A58-2085-23AC-039B-8110F09AE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329" y="2513428"/>
            <a:ext cx="1927345" cy="2098665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DC877B13-CD86-3040-F44B-E594EB632902}"/>
              </a:ext>
            </a:extLst>
          </p:cNvPr>
          <p:cNvSpPr/>
          <p:nvPr/>
        </p:nvSpPr>
        <p:spPr>
          <a:xfrm>
            <a:off x="1872066" y="3523681"/>
            <a:ext cx="454445" cy="4572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DC68EA9-987E-6535-C422-6733DF4FDDB6}"/>
              </a:ext>
            </a:extLst>
          </p:cNvPr>
          <p:cNvSpPr/>
          <p:nvPr/>
        </p:nvSpPr>
        <p:spPr>
          <a:xfrm>
            <a:off x="3827769" y="2681570"/>
            <a:ext cx="454445" cy="80202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85E95F-EBB3-EB6D-FA61-4B3BF2C748D1}"/>
              </a:ext>
            </a:extLst>
          </p:cNvPr>
          <p:cNvSpPr txBox="1"/>
          <p:nvPr/>
        </p:nvSpPr>
        <p:spPr>
          <a:xfrm>
            <a:off x="5139491" y="2404571"/>
            <a:ext cx="37893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 	Advances in High Energy Physics (2020) 7463073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63E3D34-19C3-8118-E09B-EF090BDE40CD}"/>
                  </a:ext>
                </a:extLst>
              </p:cNvPr>
              <p:cNvSpPr txBox="1"/>
              <p:nvPr/>
            </p:nvSpPr>
            <p:spPr>
              <a:xfrm>
                <a:off x="5574149" y="3191238"/>
                <a:ext cx="3276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</a:rPr>
                  <a:t>Large </a:t>
                </a:r>
                <a:r>
                  <a:rPr lang="en-US" altLang="zh-CN" b="1" dirty="0">
                    <a:solidFill>
                      <a:schemeClr val="accent4">
                        <a:lumMod val="75000"/>
                      </a:schemeClr>
                    </a:solidFill>
                  </a:rPr>
                  <a:t>interference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1232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(892)</m:t>
                    </m:r>
                  </m:oMath>
                </a14:m>
                <a:endParaRPr lang="zh-CN" alt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63E3D34-19C3-8118-E09B-EF090BDE4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49" y="3191238"/>
                <a:ext cx="3276610" cy="646331"/>
              </a:xfrm>
              <a:prstGeom prst="rect">
                <a:avLst/>
              </a:prstGeom>
              <a:blipFill>
                <a:blip r:embed="rId7"/>
                <a:stretch>
                  <a:fillRect l="-1487" t="-4673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id="{C4307015-4657-E37B-9479-8E66F0EA9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93" y="4423152"/>
            <a:ext cx="2921049" cy="1612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E98220B-74CF-DC6D-25C7-E927CC659AA9}"/>
                  </a:ext>
                </a:extLst>
              </p:cNvPr>
              <p:cNvSpPr txBox="1"/>
              <p:nvPr/>
            </p:nvSpPr>
            <p:spPr>
              <a:xfrm>
                <a:off x="153497" y="4697386"/>
                <a:ext cx="53213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polarization from </a:t>
                </a:r>
                <a:r>
                  <a:rPr lang="en-US" altLang="zh-CN" dirty="0" err="1"/>
                  <a:t>semileptonic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-decays measured, with 2 different definitions of initial spin axis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E98220B-74CF-DC6D-25C7-E927CC65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7" y="4697386"/>
                <a:ext cx="5321329" cy="923330"/>
              </a:xfrm>
              <a:prstGeom prst="rect">
                <a:avLst/>
              </a:prstGeom>
              <a:blipFill>
                <a:blip r:embed="rId9"/>
                <a:stretch>
                  <a:fillRect l="-916" t="-3974" r="-9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CA7B5D81-85B9-893E-F3DE-0DEA03018EF1}"/>
              </a:ext>
            </a:extLst>
          </p:cNvPr>
          <p:cNvSpPr txBox="1"/>
          <p:nvPr/>
        </p:nvSpPr>
        <p:spPr>
          <a:xfrm>
            <a:off x="295095" y="5440183"/>
            <a:ext cx="4609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Model dependency </a:t>
            </a:r>
            <a:r>
              <a:rPr lang="en-US" altLang="zh-CN" dirty="0"/>
              <a:t>contributes to the </a:t>
            </a:r>
            <a:r>
              <a:rPr lang="en-US" altLang="zh-CN" b="1" dirty="0"/>
              <a:t>largest syst. </a:t>
            </a:r>
            <a:r>
              <a:rPr lang="en-US" altLang="zh-CN" dirty="0"/>
              <a:t>uncertainty (second term)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819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18D02-F0F6-2A70-25E6-20D227EF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Selected topics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E8A76-30C9-DDB9-610C-E5259F37E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5" y="1105121"/>
            <a:ext cx="7886700" cy="5000745"/>
          </a:xfrm>
        </p:spPr>
        <p:txBody>
          <a:bodyPr/>
          <a:lstStyle/>
          <a:p>
            <a:r>
              <a:rPr lang="en-US" altLang="zh-CN" b="1" dirty="0"/>
              <a:t>Development of helicity amplitude formalism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b="1" dirty="0"/>
          </a:p>
          <a:p>
            <a:r>
              <a:rPr lang="en-US" altLang="zh-CN" b="1" dirty="0"/>
              <a:t>Speed up amplitude fits using GPUs</a:t>
            </a:r>
            <a:endParaRPr lang="zh-CN" altLang="en-US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379B9D-A7EE-034A-ADF5-B220F524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B3A415-A63B-3A77-B7B5-D3C74503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D80A1-E590-522C-2438-3D617070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753413-05AB-0559-32A0-41FD6A15CEF8}"/>
                  </a:ext>
                </a:extLst>
              </p:cNvPr>
              <p:cNvSpPr txBox="1"/>
              <p:nvPr/>
            </p:nvSpPr>
            <p:spPr>
              <a:xfrm>
                <a:off x="789863" y="3783330"/>
                <a:ext cx="2677015" cy="426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(4338)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753413-05AB-0559-32A0-41FD6A15C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3" y="3783330"/>
                <a:ext cx="2677015" cy="426848"/>
              </a:xfrm>
              <a:prstGeom prst="rect">
                <a:avLst/>
              </a:prstGeom>
              <a:blipFill>
                <a:blip r:embed="rId2"/>
                <a:stretch>
                  <a:fillRect l="-2050" t="-2857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507CE2-7F15-9308-340B-44AB2F3371CB}"/>
                  </a:ext>
                </a:extLst>
              </p:cNvPr>
              <p:cNvSpPr txBox="1"/>
              <p:nvPr/>
            </p:nvSpPr>
            <p:spPr>
              <a:xfrm>
                <a:off x="180444" y="2460520"/>
                <a:ext cx="38752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Study of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𝑝𝐾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 amplitude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Pentaquark evidence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507CE2-7F15-9308-340B-44AB2F337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" y="2460520"/>
                <a:ext cx="3875292" cy="923330"/>
              </a:xfrm>
              <a:prstGeom prst="rect">
                <a:avLst/>
              </a:prstGeom>
              <a:blipFill>
                <a:blip r:embed="rId3"/>
                <a:stretch>
                  <a:fillRect l="-1417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9DF1DD7-0D9C-024D-DD14-4D2450AF1823}"/>
              </a:ext>
            </a:extLst>
          </p:cNvPr>
          <p:cNvSpPr txBox="1"/>
          <p:nvPr/>
        </p:nvSpPr>
        <p:spPr>
          <a:xfrm>
            <a:off x="5290622" y="3805468"/>
            <a:ext cx="339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Dalitz</a:t>
            </a:r>
            <a:r>
              <a:rPr lang="en-US" altLang="zh-CN" dirty="0"/>
              <a:t>-plot decomposition formula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DF4122-2184-5A28-65BD-0D2A15392D8E}"/>
              </a:ext>
            </a:extLst>
          </p:cNvPr>
          <p:cNvSpPr txBox="1"/>
          <p:nvPr/>
        </p:nvSpPr>
        <p:spPr>
          <a:xfrm>
            <a:off x="4830533" y="2741601"/>
            <a:ext cx="439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principles for final-state alignment in helicity-based amplitude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45AD44-3E5A-429A-B6A3-5D8CAA275C51}"/>
                  </a:ext>
                </a:extLst>
              </p:cNvPr>
              <p:cNvSpPr txBox="1"/>
              <p:nvPr/>
            </p:nvSpPr>
            <p:spPr>
              <a:xfrm>
                <a:off x="0" y="5170115"/>
                <a:ext cx="4585294" cy="434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Evidence of tetraquark candidate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4000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45AD44-3E5A-429A-B6A3-5D8CAA27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70115"/>
                <a:ext cx="4585294" cy="434286"/>
              </a:xfrm>
              <a:prstGeom prst="rect">
                <a:avLst/>
              </a:prstGeom>
              <a:blipFill>
                <a:blip r:embed="rId4"/>
                <a:stretch>
                  <a:fillRect l="-1064"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A9A0C92-A506-2294-5758-ADCD8885A010}"/>
              </a:ext>
            </a:extLst>
          </p:cNvPr>
          <p:cNvSpPr txBox="1"/>
          <p:nvPr/>
        </p:nvSpPr>
        <p:spPr>
          <a:xfrm>
            <a:off x="5128581" y="5200370"/>
            <a:ext cx="367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 CUDA + </a:t>
            </a:r>
            <a:r>
              <a:rPr lang="en-US" altLang="zh-CN" dirty="0" err="1"/>
              <a:t>RooFit</a:t>
            </a:r>
            <a:r>
              <a:rPr lang="en-US" altLang="zh-CN" dirty="0"/>
              <a:t> based fit framework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666998-8D7B-8502-3119-3B446757EDEC}"/>
              </a:ext>
            </a:extLst>
          </p:cNvPr>
          <p:cNvSpPr txBox="1"/>
          <p:nvPr/>
        </p:nvSpPr>
        <p:spPr>
          <a:xfrm>
            <a:off x="2380777" y="3573826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arXiv:2210.10346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C20787C-C605-ABEB-504A-D4A55660BEBA}"/>
              </a:ext>
            </a:extLst>
          </p:cNvPr>
          <p:cNvCxnSpPr/>
          <p:nvPr/>
        </p:nvCxnSpPr>
        <p:spPr>
          <a:xfrm flipH="1">
            <a:off x="4478875" y="3990134"/>
            <a:ext cx="596096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89993FD-A071-78D4-6CDB-3E6987F40E9E}"/>
              </a:ext>
            </a:extLst>
          </p:cNvPr>
          <p:cNvCxnSpPr/>
          <p:nvPr/>
        </p:nvCxnSpPr>
        <p:spPr>
          <a:xfrm flipH="1">
            <a:off x="4082623" y="2889684"/>
            <a:ext cx="596096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CE310EC-4D3E-D317-E3E3-EB3E4C64D7C4}"/>
              </a:ext>
            </a:extLst>
          </p:cNvPr>
          <p:cNvSpPr txBox="1"/>
          <p:nvPr/>
        </p:nvSpPr>
        <p:spPr>
          <a:xfrm>
            <a:off x="1577699" y="2275832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arXiv:2208.03262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B692202-2E71-42E6-E561-399B0A0D93A6}"/>
              </a:ext>
            </a:extLst>
          </p:cNvPr>
          <p:cNvCxnSpPr/>
          <p:nvPr/>
        </p:nvCxnSpPr>
        <p:spPr>
          <a:xfrm flipH="1">
            <a:off x="4532485" y="5385036"/>
            <a:ext cx="596096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49C2CA1-ECFB-F9D3-D106-0B43479D3092}"/>
              </a:ext>
            </a:extLst>
          </p:cNvPr>
          <p:cNvSpPr txBox="1"/>
          <p:nvPr/>
        </p:nvSpPr>
        <p:spPr>
          <a:xfrm>
            <a:off x="1744447" y="4962511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arXiv:2301.04899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01AE2F-768A-36F1-96A0-BDE27D4B7DA8}"/>
              </a:ext>
            </a:extLst>
          </p:cNvPr>
          <p:cNvSpPr txBox="1"/>
          <p:nvPr/>
        </p:nvSpPr>
        <p:spPr>
          <a:xfrm>
            <a:off x="6115050" y="3624722"/>
            <a:ext cx="2467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Phys. Rev. D 101 (2020) 034033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961E621-B123-3087-98B0-5358A0B9885F}"/>
              </a:ext>
            </a:extLst>
          </p:cNvPr>
          <p:cNvSpPr txBox="1"/>
          <p:nvPr/>
        </p:nvSpPr>
        <p:spPr>
          <a:xfrm>
            <a:off x="5020514" y="2110659"/>
            <a:ext cx="372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Advances in High Energy Physics (2020) 6674595</a:t>
            </a:r>
          </a:p>
          <a:p>
            <a:r>
              <a:rPr lang="en-US" altLang="zh-CN" sz="1400" dirty="0">
                <a:solidFill>
                  <a:srgbClr val="0033CC"/>
                </a:solidFill>
              </a:rPr>
              <a:t>Chinese Phys. C 45 (2021) 063103  </a:t>
            </a:r>
          </a:p>
          <a:p>
            <a:r>
              <a:rPr lang="en-US" altLang="zh-CN" sz="1400" dirty="0" err="1">
                <a:solidFill>
                  <a:srgbClr val="0033CC"/>
                </a:solidFill>
              </a:rPr>
              <a:t>Phys.Rev.D</a:t>
            </a:r>
            <a:r>
              <a:rPr lang="en-US" altLang="zh-CN" sz="1400" dirty="0">
                <a:solidFill>
                  <a:srgbClr val="0033CC"/>
                </a:solidFill>
              </a:rPr>
              <a:t> 95 (2017) 7, 076010</a:t>
            </a:r>
          </a:p>
          <a:p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FE462B-F595-159A-4C57-AA0A8F7FB520}"/>
              </a:ext>
            </a:extLst>
          </p:cNvPr>
          <p:cNvSpPr txBox="1"/>
          <p:nvPr/>
        </p:nvSpPr>
        <p:spPr>
          <a:xfrm>
            <a:off x="5078587" y="1755762"/>
            <a:ext cx="314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Conventional helicity formalism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8314F50-D957-64E5-911A-2F5C1ED6BD21}"/>
              </a:ext>
            </a:extLst>
          </p:cNvPr>
          <p:cNvCxnSpPr/>
          <p:nvPr/>
        </p:nvCxnSpPr>
        <p:spPr>
          <a:xfrm flipH="1">
            <a:off x="4091833" y="1956038"/>
            <a:ext cx="596096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EA7EC1E-51D6-4B45-007D-FDDFC92460E4}"/>
                  </a:ext>
                </a:extLst>
              </p:cNvPr>
              <p:cNvSpPr txBox="1"/>
              <p:nvPr/>
            </p:nvSpPr>
            <p:spPr>
              <a:xfrm>
                <a:off x="522977" y="1758443"/>
                <a:ext cx="324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4380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(4450)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observation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EA7EC1E-51D6-4B45-007D-FDDFC9246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7" y="1758443"/>
                <a:ext cx="3241593" cy="369332"/>
              </a:xfrm>
              <a:prstGeom prst="rect">
                <a:avLst/>
              </a:prstGeom>
              <a:blipFill>
                <a:blip r:embed="rId5"/>
                <a:stretch>
                  <a:fillRect t="-8197" r="-94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1E3EA853-172E-8AD7-D2E4-F6E676010CA3}"/>
              </a:ext>
            </a:extLst>
          </p:cNvPr>
          <p:cNvSpPr txBox="1"/>
          <p:nvPr/>
        </p:nvSpPr>
        <p:spPr>
          <a:xfrm>
            <a:off x="1577699" y="1571731"/>
            <a:ext cx="1993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PRL 115 (2015) 072001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D5FBF3-0BC7-C5F3-DF19-01AB0E6292CC}"/>
              </a:ext>
            </a:extLst>
          </p:cNvPr>
          <p:cNvSpPr txBox="1"/>
          <p:nvPr/>
        </p:nvSpPr>
        <p:spPr>
          <a:xfrm>
            <a:off x="5573211" y="1561906"/>
            <a:ext cx="205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Annals Phys. 7 (1959) 404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75AA7A6-F134-0F49-A941-9F5AF389E566}"/>
              </a:ext>
            </a:extLst>
          </p:cNvPr>
          <p:cNvSpPr txBox="1"/>
          <p:nvPr/>
        </p:nvSpPr>
        <p:spPr>
          <a:xfrm>
            <a:off x="1096413" y="2838472"/>
            <a:ext cx="268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Science Bulletin 66 (2021) 1278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35C8C2B-E388-F462-A246-A69D1EBDA795}"/>
              </a:ext>
            </a:extLst>
          </p:cNvPr>
          <p:cNvSpPr txBox="1"/>
          <p:nvPr/>
        </p:nvSpPr>
        <p:spPr>
          <a:xfrm>
            <a:off x="61598" y="5878707"/>
            <a:ext cx="902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Focus on techniques. For relevant physics results, see the talks by Elisabetta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6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 and Bo [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7"/>
              </a:rPr>
              <a:t>link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]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5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65036-CD4A-6506-4F31-A4FAF15E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205616"/>
            <a:ext cx="7886700" cy="1325563"/>
          </a:xfrm>
        </p:spPr>
        <p:txBody>
          <a:bodyPr/>
          <a:lstStyle/>
          <a:p>
            <a:r>
              <a:rPr lang="en-US" altLang="zh-CN" dirty="0"/>
              <a:t>Development of helicity-based amplitude formalisms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F6059-7874-5B6A-78A0-E21B9A54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C78CF1-8398-FEF0-9D0D-C5E3A796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CDC3FC-D00C-483E-D005-68AFC3CD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8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</p:spPr>
            <p:txBody>
              <a:bodyPr/>
              <a:lstStyle/>
              <a:p>
                <a:r>
                  <a:rPr lang="en-US" altLang="zh-CN" dirty="0"/>
                  <a:t>Helicity formalism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observation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  <a:blipFill>
                <a:blip r:embed="rId2"/>
                <a:stretch>
                  <a:fillRect l="-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FC95BC-28E0-4F75-7ECF-C318E1994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3" y="1298312"/>
            <a:ext cx="3547640" cy="24449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32FDF5A-E9E4-2A72-6833-8ECD362BC2D1}"/>
              </a:ext>
            </a:extLst>
          </p:cNvPr>
          <p:cNvSpPr txBox="1"/>
          <p:nvPr/>
        </p:nvSpPr>
        <p:spPr>
          <a:xfrm>
            <a:off x="6772933" y="136524"/>
            <a:ext cx="2222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</a:rPr>
              <a:t>PRL 115 (2015) 072001</a:t>
            </a:r>
            <a:endParaRPr lang="zh-CN" altLang="en-US" sz="1600" dirty="0">
              <a:solidFill>
                <a:srgbClr val="0033CC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1935C5F-D24F-42F5-3DC0-28548BE7FB5C}"/>
              </a:ext>
            </a:extLst>
          </p:cNvPr>
          <p:cNvGrpSpPr/>
          <p:nvPr/>
        </p:nvGrpSpPr>
        <p:grpSpPr>
          <a:xfrm>
            <a:off x="486135" y="1520887"/>
            <a:ext cx="3216898" cy="2222340"/>
            <a:chOff x="486135" y="1460930"/>
            <a:chExt cx="3216898" cy="222234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1ACC3B8-0CA8-9905-0364-4DCBDA3DC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5" y="1460930"/>
              <a:ext cx="3216898" cy="22223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A4A21D1-1D8F-D4B5-FD88-1CFFB2B34AFD}"/>
                    </a:ext>
                  </a:extLst>
                </p:cNvPr>
                <p:cNvSpPr txBox="1"/>
                <p:nvPr/>
              </p:nvSpPr>
              <p:spPr>
                <a:xfrm>
                  <a:off x="1085865" y="1841175"/>
                  <a:ext cx="7954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200" dirty="0"/>
                    <a:t>Run 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~3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fb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altLang="zh-CN" sz="12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A4A21D1-1D8F-D4B5-FD88-1CFFB2B34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865" y="1841175"/>
                  <a:ext cx="795474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3F1BC6B-9C5D-B82D-591B-FDEDC8269E2E}"/>
              </a:ext>
            </a:extLst>
          </p:cNvPr>
          <p:cNvCxnSpPr/>
          <p:nvPr/>
        </p:nvCxnSpPr>
        <p:spPr>
          <a:xfrm>
            <a:off x="2175170" y="1751863"/>
            <a:ext cx="0" cy="16262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4C5329D-A18A-0176-BE91-834F923EF491}"/>
              </a:ext>
            </a:extLst>
          </p:cNvPr>
          <p:cNvCxnSpPr/>
          <p:nvPr/>
        </p:nvCxnSpPr>
        <p:spPr>
          <a:xfrm>
            <a:off x="2483833" y="1746075"/>
            <a:ext cx="0" cy="16262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629844D-5A67-277D-BC7C-9D7B0F80303E}"/>
              </a:ext>
            </a:extLst>
          </p:cNvPr>
          <p:cNvCxnSpPr/>
          <p:nvPr/>
        </p:nvCxnSpPr>
        <p:spPr>
          <a:xfrm>
            <a:off x="2558005" y="1967696"/>
            <a:ext cx="2367023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74E639F-B814-DA3B-14BA-D9641C13512A}"/>
              </a:ext>
            </a:extLst>
          </p:cNvPr>
          <p:cNvCxnSpPr>
            <a:cxnSpLocks/>
          </p:cNvCxnSpPr>
          <p:nvPr/>
        </p:nvCxnSpPr>
        <p:spPr>
          <a:xfrm>
            <a:off x="6201860" y="3245799"/>
            <a:ext cx="0" cy="417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90478543-B67E-D545-5F80-4EB0969D232F}"/>
              </a:ext>
            </a:extLst>
          </p:cNvPr>
          <p:cNvSpPr/>
          <p:nvPr/>
        </p:nvSpPr>
        <p:spPr>
          <a:xfrm>
            <a:off x="5700731" y="1555895"/>
            <a:ext cx="1012785" cy="16899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9420D47-726F-44BC-5CA1-CE2848557C94}"/>
                  </a:ext>
                </a:extLst>
              </p:cNvPr>
              <p:cNvSpPr txBox="1"/>
              <p:nvPr/>
            </p:nvSpPr>
            <p:spPr>
              <a:xfrm>
                <a:off x="5109753" y="3715757"/>
                <a:ext cx="3026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0033CC"/>
                    </a:solidFill>
                  </a:rPr>
                  <a:t>Conventional resonances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𝑝𝐾</m:t>
                    </m:r>
                  </m:oMath>
                </a14:m>
                <a:r>
                  <a:rPr lang="en-US" altLang="zh-CN" sz="1400" dirty="0">
                    <a:solidFill>
                      <a:srgbClr val="0033CC"/>
                    </a:solidFill>
                  </a:rPr>
                  <a:t> </a:t>
                </a:r>
                <a:endParaRPr lang="zh-CN" alt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9420D47-726F-44BC-5CA1-CE284855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53" y="3715757"/>
                <a:ext cx="3026580" cy="307777"/>
              </a:xfrm>
              <a:prstGeom prst="rect">
                <a:avLst/>
              </a:prstGeom>
              <a:blipFill>
                <a:blip r:embed="rId6"/>
                <a:stretch>
                  <a:fillRect l="-604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B5A6C404-673B-F9EB-4FD8-0A287F49713B}"/>
              </a:ext>
            </a:extLst>
          </p:cNvPr>
          <p:cNvSpPr/>
          <p:nvPr/>
        </p:nvSpPr>
        <p:spPr>
          <a:xfrm>
            <a:off x="5764192" y="2436471"/>
            <a:ext cx="2824222" cy="428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2BE418C-2484-7758-3D59-D7AFD92EEA95}"/>
              </a:ext>
            </a:extLst>
          </p:cNvPr>
          <p:cNvCxnSpPr>
            <a:cxnSpLocks/>
          </p:cNvCxnSpPr>
          <p:nvPr/>
        </p:nvCxnSpPr>
        <p:spPr>
          <a:xfrm flipH="1">
            <a:off x="5283843" y="2686356"/>
            <a:ext cx="4803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B2F607-E064-011A-E308-7C895E2F51E2}"/>
                  </a:ext>
                </a:extLst>
              </p:cNvPr>
              <p:cNvSpPr txBox="1"/>
              <p:nvPr/>
            </p:nvSpPr>
            <p:spPr>
              <a:xfrm>
                <a:off x="3864206" y="2437655"/>
                <a:ext cx="2190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resonance ?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𝑢𝑢𝑑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B2F607-E064-011A-E308-7C895E2F5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06" y="2437655"/>
                <a:ext cx="2190165" cy="523220"/>
              </a:xfrm>
              <a:prstGeom prst="rect">
                <a:avLst/>
              </a:prstGeom>
              <a:blipFill>
                <a:blip r:embed="rId7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C132E7E3-234F-E230-F87C-E8455CE2C9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4159528"/>
                <a:ext cx="8617411" cy="20271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~20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6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600" dirty="0"/>
                  <a:t> </a:t>
                </a:r>
                <a:r>
                  <a:rPr lang="en-US" altLang="zh-CN" sz="2600" dirty="0"/>
                  <a:t>signals collected in Run1</a:t>
                </a:r>
              </a:p>
              <a:p>
                <a:r>
                  <a:rPr lang="en-US" altLang="zh-CN" sz="2600" dirty="0"/>
                  <a:t>Clear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600" dirty="0"/>
                  <a:t> structure seen in </a:t>
                </a:r>
                <a:r>
                  <a:rPr lang="en-US" altLang="zh-CN" sz="2600" dirty="0" err="1"/>
                  <a:t>Dalitz</a:t>
                </a:r>
                <a:r>
                  <a:rPr lang="en-US" altLang="zh-CN" sz="2600" dirty="0"/>
                  <a:t> plot</a:t>
                </a:r>
              </a:p>
              <a:p>
                <a:r>
                  <a:rPr lang="en-US" altLang="zh-CN" sz="2600" dirty="0"/>
                  <a:t>Multi-dimension amplitude analysis to extract properties of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600" dirty="0"/>
                  <a:t> intermediate states</a:t>
                </a: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C132E7E3-234F-E230-F87C-E8455CE2C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4159528"/>
                <a:ext cx="8617411" cy="2027137"/>
              </a:xfrm>
              <a:blipFill>
                <a:blip r:embed="rId8"/>
                <a:stretch>
                  <a:fillRect l="-1061" t="-3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6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</p:spPr>
            <p:txBody>
              <a:bodyPr/>
              <a:lstStyle/>
              <a:p>
                <a:r>
                  <a:rPr lang="en-US" altLang="zh-CN" dirty="0"/>
                  <a:t>Helicity formalism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observation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  <a:blipFill>
                <a:blip r:embed="rId2"/>
                <a:stretch>
                  <a:fillRect l="-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5188A0-586E-D141-C88D-9EFBC92F9B68}"/>
              </a:ext>
            </a:extLst>
          </p:cNvPr>
          <p:cNvSpPr txBox="1"/>
          <p:nvPr/>
        </p:nvSpPr>
        <p:spPr>
          <a:xfrm>
            <a:off x="3528346" y="136524"/>
            <a:ext cx="5704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</a:rPr>
              <a:t>PRL 115 (2015) 072001</a:t>
            </a:r>
            <a:r>
              <a:rPr lang="zh-CN" altLang="en-US" sz="1600" dirty="0">
                <a:solidFill>
                  <a:srgbClr val="0033CC"/>
                </a:solidFill>
              </a:rPr>
              <a:t>，</a:t>
            </a:r>
            <a:r>
              <a:rPr lang="en-US" altLang="zh-CN" sz="1600" dirty="0">
                <a:solidFill>
                  <a:srgbClr val="0033CC"/>
                </a:solidFill>
              </a:rPr>
              <a:t> PRL 115 (2015) 072001 supplemental</a:t>
            </a:r>
            <a:r>
              <a:rPr lang="zh-CN" altLang="en-US" sz="1600" dirty="0">
                <a:solidFill>
                  <a:srgbClr val="0033CC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DC09DCBF-9CEA-6D54-E289-81F41C918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1104428"/>
                <a:ext cx="8617411" cy="347914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b="1" dirty="0"/>
                  <a:t>Two decay chains: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600" b="1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600" b="1" dirty="0"/>
                  <a:t> as intermediate state</a:t>
                </a:r>
              </a:p>
              <a:p>
                <a:endParaRPr lang="en-US" altLang="zh-CN" sz="2600" b="1" dirty="0"/>
              </a:p>
              <a:p>
                <a:pPr marL="0" indent="0">
                  <a:buNone/>
                </a:pPr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DC09DCBF-9CEA-6D54-E289-81F41C918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1104428"/>
                <a:ext cx="8617411" cy="3479147"/>
              </a:xfrm>
              <a:blipFill>
                <a:blip r:embed="rId3"/>
                <a:stretch>
                  <a:fillRect l="-1061" t="-2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D3DD74EE-3ECD-63DE-D6DC-3D52DF854E13}"/>
              </a:ext>
            </a:extLst>
          </p:cNvPr>
          <p:cNvGrpSpPr/>
          <p:nvPr/>
        </p:nvGrpSpPr>
        <p:grpSpPr>
          <a:xfrm>
            <a:off x="4810619" y="1698561"/>
            <a:ext cx="4620609" cy="4301238"/>
            <a:chOff x="295095" y="1807625"/>
            <a:chExt cx="4132885" cy="384722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000866B-81D0-84BE-8C65-38F99D2C5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036" y="1857834"/>
              <a:ext cx="2720636" cy="121501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A7BAAAC-6D89-3B0E-1613-F042880A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518" y="3029717"/>
              <a:ext cx="2880547" cy="1325561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93439FF-2FB7-2A2E-B2D4-03BED7C53AC3}"/>
                </a:ext>
              </a:extLst>
            </p:cNvPr>
            <p:cNvSpPr/>
            <p:nvPr/>
          </p:nvSpPr>
          <p:spPr>
            <a:xfrm>
              <a:off x="987517" y="1807625"/>
              <a:ext cx="2880547" cy="26028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00ADB99-8CEA-614C-225D-7DDA5D1F7179}"/>
                </a:ext>
              </a:extLst>
            </p:cNvPr>
            <p:cNvSpPr txBox="1"/>
            <p:nvPr/>
          </p:nvSpPr>
          <p:spPr>
            <a:xfrm>
              <a:off x="295095" y="4731520"/>
              <a:ext cx="413288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1800" dirty="0">
                  <a:solidFill>
                    <a:srgbClr val="FF0000"/>
                  </a:solidFill>
                </a:rPr>
                <a:t>Use angles between particle momenta/momentum planes to obtain angular variables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B8C715-4829-B520-E9B2-DA7816F576FA}"/>
              </a:ext>
            </a:extLst>
          </p:cNvPr>
          <p:cNvGrpSpPr/>
          <p:nvPr/>
        </p:nvGrpSpPr>
        <p:grpSpPr>
          <a:xfrm>
            <a:off x="205984" y="2307231"/>
            <a:ext cx="5133553" cy="3339052"/>
            <a:chOff x="3935190" y="2047376"/>
            <a:chExt cx="5133553" cy="333905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DFA0916-4690-E4A9-14EA-880306174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187" y="2047376"/>
              <a:ext cx="4165499" cy="8331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11A642-D03A-9C82-8222-9DA9B999A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5190" y="3120585"/>
              <a:ext cx="5133553" cy="937481"/>
            </a:xfrm>
            <a:prstGeom prst="rect">
              <a:avLst/>
            </a:prstGeom>
          </p:spPr>
        </p:pic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4069A7B-49D3-3D29-E40A-B05B74CE074C}"/>
                </a:ext>
              </a:extLst>
            </p:cNvPr>
            <p:cNvCxnSpPr/>
            <p:nvPr/>
          </p:nvCxnSpPr>
          <p:spPr>
            <a:xfrm>
              <a:off x="5787261" y="3470099"/>
              <a:ext cx="497711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3C24C74-44BE-B165-ABD7-FD765658D4E2}"/>
                </a:ext>
              </a:extLst>
            </p:cNvPr>
            <p:cNvSpPr txBox="1"/>
            <p:nvPr/>
          </p:nvSpPr>
          <p:spPr>
            <a:xfrm>
              <a:off x="5433512" y="2880476"/>
              <a:ext cx="1772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0033CC"/>
                  </a:solidFill>
                </a:rPr>
                <a:t>RBW-based </a:t>
              </a:r>
              <a:r>
                <a:rPr lang="en-US" altLang="zh-CN" sz="1400" dirty="0" err="1">
                  <a:solidFill>
                    <a:srgbClr val="0033CC"/>
                  </a:solidFill>
                </a:rPr>
                <a:t>lineshape</a:t>
              </a:r>
              <a:endParaRPr lang="zh-CN" altLang="en-US" sz="1400" dirty="0">
                <a:solidFill>
                  <a:srgbClr val="0033CC"/>
                </a:solidFill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F5A23F8-AB4C-F2C2-9EFE-BD20D73776DE}"/>
                </a:ext>
              </a:extLst>
            </p:cNvPr>
            <p:cNvCxnSpPr/>
            <p:nvPr/>
          </p:nvCxnSpPr>
          <p:spPr>
            <a:xfrm>
              <a:off x="4935801" y="3470099"/>
              <a:ext cx="4977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7FCA643-44CB-055E-73EF-EC59597370BB}"/>
                </a:ext>
              </a:extLst>
            </p:cNvPr>
            <p:cNvCxnSpPr>
              <a:cxnSpLocks/>
            </p:cNvCxnSpPr>
            <p:nvPr/>
          </p:nvCxnSpPr>
          <p:spPr>
            <a:xfrm>
              <a:off x="6677788" y="3524114"/>
              <a:ext cx="11871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0BB336F-9DEF-BDCB-31D7-AF75ADA83AC2}"/>
                </a:ext>
              </a:extLst>
            </p:cNvPr>
            <p:cNvCxnSpPr>
              <a:cxnSpLocks/>
            </p:cNvCxnSpPr>
            <p:nvPr/>
          </p:nvCxnSpPr>
          <p:spPr>
            <a:xfrm>
              <a:off x="6187793" y="3989030"/>
              <a:ext cx="11871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CD849BF-921B-7832-3BB3-E045D84BAC62}"/>
                </a:ext>
              </a:extLst>
            </p:cNvPr>
            <p:cNvCxnSpPr>
              <a:cxnSpLocks/>
            </p:cNvCxnSpPr>
            <p:nvPr/>
          </p:nvCxnSpPr>
          <p:spPr>
            <a:xfrm>
              <a:off x="7881615" y="4005980"/>
              <a:ext cx="11871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986D7C2-8111-A7D2-FE94-A52F2A1F8743}"/>
                </a:ext>
              </a:extLst>
            </p:cNvPr>
            <p:cNvSpPr txBox="1"/>
            <p:nvPr/>
          </p:nvSpPr>
          <p:spPr>
            <a:xfrm>
              <a:off x="4297103" y="4463098"/>
              <a:ext cx="46154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1800" dirty="0">
                  <a:solidFill>
                    <a:srgbClr val="FF0000"/>
                  </a:solidFill>
                </a:rPr>
                <a:t>Wigner-D function to associate initial &amp; final spin states of each two-body decay node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B210703-AF38-9BA3-06D9-21F33CEEBC3A}"/>
                  </a:ext>
                </a:extLst>
              </p:cNvPr>
              <p:cNvSpPr txBox="1"/>
              <p:nvPr/>
            </p:nvSpPr>
            <p:spPr>
              <a:xfrm>
                <a:off x="136162" y="1909477"/>
                <a:ext cx="11606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800" dirty="0"/>
                  <a:t> chain: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B210703-AF38-9BA3-06D9-21F33CEE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2" y="1909477"/>
                <a:ext cx="1160698" cy="369332"/>
              </a:xfrm>
              <a:prstGeom prst="rect">
                <a:avLst/>
              </a:prstGeom>
              <a:blipFill>
                <a:blip r:embed="rId8"/>
                <a:stretch>
                  <a:fillRect t="-8197" r="-104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84158C2-1BF1-9650-DAD0-203BBD04A4F4}"/>
                  </a:ext>
                </a:extLst>
              </p:cNvPr>
              <p:cNvSpPr txBox="1"/>
              <p:nvPr/>
            </p:nvSpPr>
            <p:spPr>
              <a:xfrm>
                <a:off x="205983" y="3052845"/>
                <a:ext cx="11606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800" dirty="0"/>
                  <a:t> chain: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84158C2-1BF1-9650-DAD0-203BBD04A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3" y="3052845"/>
                <a:ext cx="1160698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7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</p:spPr>
            <p:txBody>
              <a:bodyPr/>
              <a:lstStyle/>
              <a:p>
                <a:r>
                  <a:rPr lang="en-US" altLang="zh-CN" dirty="0"/>
                  <a:t>Helicity formalism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observation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  <a:blipFill>
                <a:blip r:embed="rId2"/>
                <a:stretch>
                  <a:fillRect l="-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5188A0-586E-D141-C88D-9EFBC92F9B68}"/>
              </a:ext>
            </a:extLst>
          </p:cNvPr>
          <p:cNvSpPr txBox="1"/>
          <p:nvPr/>
        </p:nvSpPr>
        <p:spPr>
          <a:xfrm>
            <a:off x="3528346" y="136524"/>
            <a:ext cx="5704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</a:rPr>
              <a:t>PRL 115 (2015) 072001</a:t>
            </a:r>
            <a:r>
              <a:rPr lang="zh-CN" altLang="en-US" sz="1600" dirty="0">
                <a:solidFill>
                  <a:srgbClr val="0033CC"/>
                </a:solidFill>
              </a:rPr>
              <a:t>，</a:t>
            </a:r>
            <a:r>
              <a:rPr lang="en-US" altLang="zh-CN" sz="1600" dirty="0">
                <a:solidFill>
                  <a:srgbClr val="0033CC"/>
                </a:solidFill>
              </a:rPr>
              <a:t> PRL 115 (2015) 072001 supplemental</a:t>
            </a:r>
            <a:r>
              <a:rPr lang="zh-CN" altLang="en-US" sz="16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DC09DCBF-9CEA-6D54-E289-81F41C91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95" y="1104428"/>
            <a:ext cx="8617411" cy="5753571"/>
          </a:xfrm>
        </p:spPr>
        <p:txBody>
          <a:bodyPr>
            <a:normAutofit/>
          </a:bodyPr>
          <a:lstStyle/>
          <a:p>
            <a:r>
              <a:rPr lang="en-US" altLang="zh-CN" sz="2600" b="1" dirty="0"/>
              <a:t>Combine two chains to get final matrix element</a:t>
            </a:r>
          </a:p>
          <a:p>
            <a:pPr lvl="1"/>
            <a:r>
              <a:rPr lang="en-US" altLang="zh-CN" sz="2200" dirty="0"/>
              <a:t>Need a consistent definition of initial &amp; final spin state</a:t>
            </a:r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en-US" altLang="zh-CN" sz="2600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17FDE60-A12A-BB8F-7B7A-0EEBEBBC1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" y="4305007"/>
            <a:ext cx="4142067" cy="15881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DCDC3B4-B5EC-AAAC-2A4C-12CD6EDAE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09" y="4762045"/>
            <a:ext cx="4791047" cy="621455"/>
          </a:xfrm>
          <a:prstGeom prst="rect">
            <a:avLst/>
          </a:prstGeom>
        </p:spPr>
      </p:pic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EDA15F7-1C83-9C07-69D4-C682A38588B3}"/>
              </a:ext>
            </a:extLst>
          </p:cNvPr>
          <p:cNvCxnSpPr>
            <a:cxnSpLocks/>
          </p:cNvCxnSpPr>
          <p:nvPr/>
        </p:nvCxnSpPr>
        <p:spPr>
          <a:xfrm>
            <a:off x="6886151" y="5359904"/>
            <a:ext cx="1187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07D8B728-C97D-D0CF-A8C9-7BC6C9A376C9}"/>
              </a:ext>
            </a:extLst>
          </p:cNvPr>
          <p:cNvSpPr txBox="1"/>
          <p:nvPr/>
        </p:nvSpPr>
        <p:spPr>
          <a:xfrm>
            <a:off x="3714527" y="5383500"/>
            <a:ext cx="5433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Properly align the definition of final-state spin states in different chains  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675EB3-7930-6F5E-FE9A-8EAF2D87F26F}"/>
              </a:ext>
            </a:extLst>
          </p:cNvPr>
          <p:cNvSpPr/>
          <p:nvPr/>
        </p:nvSpPr>
        <p:spPr>
          <a:xfrm>
            <a:off x="538223" y="2743315"/>
            <a:ext cx="172426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Initial spin state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A3928F5-5BA8-FE95-2362-49B0EE3FD0B5}"/>
              </a:ext>
            </a:extLst>
          </p:cNvPr>
          <p:cNvCxnSpPr>
            <a:cxnSpLocks/>
          </p:cNvCxnSpPr>
          <p:nvPr/>
        </p:nvCxnSpPr>
        <p:spPr>
          <a:xfrm flipV="1">
            <a:off x="2262489" y="2429991"/>
            <a:ext cx="2086698" cy="3133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6856801-5E36-982E-33F2-9E2E905ED5BC}"/>
              </a:ext>
            </a:extLst>
          </p:cNvPr>
          <p:cNvCxnSpPr>
            <a:cxnSpLocks/>
          </p:cNvCxnSpPr>
          <p:nvPr/>
        </p:nvCxnSpPr>
        <p:spPr>
          <a:xfrm>
            <a:off x="2262489" y="3266535"/>
            <a:ext cx="2025931" cy="4741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5FDF198-66C8-9C8C-B7FA-0D4614DE4694}"/>
                  </a:ext>
                </a:extLst>
              </p:cNvPr>
              <p:cNvSpPr/>
              <p:nvPr/>
            </p:nvSpPr>
            <p:spPr>
              <a:xfrm>
                <a:off x="4349187" y="2168381"/>
                <a:ext cx="2433578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chain final spin state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5FDF198-66C8-9C8C-B7FA-0D4614DE4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187" y="2168381"/>
                <a:ext cx="2433578" cy="523220"/>
              </a:xfrm>
              <a:prstGeom prst="rect">
                <a:avLst/>
              </a:prstGeom>
              <a:blipFill>
                <a:blip r:embed="rId5"/>
                <a:stretch>
                  <a:fillRect r="-248" b="-11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E426DCB-E291-D9F8-1204-5FB36396F2FD}"/>
                  </a:ext>
                </a:extLst>
              </p:cNvPr>
              <p:cNvSpPr txBox="1"/>
              <p:nvPr/>
            </p:nvSpPr>
            <p:spPr>
              <a:xfrm>
                <a:off x="2367023" y="2201427"/>
                <a:ext cx="1701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Rotations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chain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E426DCB-E291-D9F8-1204-5FB36396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23" y="2201427"/>
                <a:ext cx="1701300" cy="307777"/>
              </a:xfrm>
              <a:prstGeom prst="rect">
                <a:avLst/>
              </a:prstGeom>
              <a:blipFill>
                <a:blip r:embed="rId6"/>
                <a:stretch>
                  <a:fillRect l="-1075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186126-9A6F-7B38-5219-77A6155126C1}"/>
                  </a:ext>
                </a:extLst>
              </p:cNvPr>
              <p:cNvSpPr txBox="1"/>
              <p:nvPr/>
            </p:nvSpPr>
            <p:spPr>
              <a:xfrm>
                <a:off x="2160608" y="3588108"/>
                <a:ext cx="1681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Rotations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400" dirty="0"/>
                  <a:t> chain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186126-9A6F-7B38-5219-77A615512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08" y="3588108"/>
                <a:ext cx="1681358" cy="307777"/>
              </a:xfrm>
              <a:prstGeom prst="rect">
                <a:avLst/>
              </a:prstGeom>
              <a:blipFill>
                <a:blip r:embed="rId7"/>
                <a:stretch>
                  <a:fillRect l="-1087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113CCAA-5F61-4A69-FA63-83C4358E81C6}"/>
                  </a:ext>
                </a:extLst>
              </p:cNvPr>
              <p:cNvSpPr/>
              <p:nvPr/>
            </p:nvSpPr>
            <p:spPr>
              <a:xfrm>
                <a:off x="4270332" y="3475907"/>
                <a:ext cx="2713059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chain final spin state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113CCAA-5F61-4A69-FA63-83C4358E8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32" y="3475907"/>
                <a:ext cx="2713059" cy="523220"/>
              </a:xfrm>
              <a:prstGeom prst="rect">
                <a:avLst/>
              </a:prstGeom>
              <a:blipFill>
                <a:blip r:embed="rId8"/>
                <a:stretch>
                  <a:fillRect b="-11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头: 上 39">
            <a:extLst>
              <a:ext uri="{FF2B5EF4-FFF2-40B4-BE49-F238E27FC236}">
                <a16:creationId xmlns:a16="http://schemas.microsoft.com/office/drawing/2014/main" id="{519B2CCF-1FB3-EEA4-2CA1-AC72EB1C4BC9}"/>
              </a:ext>
            </a:extLst>
          </p:cNvPr>
          <p:cNvSpPr/>
          <p:nvPr/>
        </p:nvSpPr>
        <p:spPr>
          <a:xfrm>
            <a:off x="5298311" y="2756258"/>
            <a:ext cx="376177" cy="667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BB24E8F-AD0A-FCF3-9776-4B9BC19346B8}"/>
              </a:ext>
            </a:extLst>
          </p:cNvPr>
          <p:cNvSpPr txBox="1"/>
          <p:nvPr/>
        </p:nvSpPr>
        <p:spPr>
          <a:xfrm>
            <a:off x="5674488" y="2924004"/>
            <a:ext cx="272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Alignment rotation needed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</p:spPr>
            <p:txBody>
              <a:bodyPr/>
              <a:lstStyle/>
              <a:p>
                <a:r>
                  <a:rPr lang="en-US" altLang="zh-CN" dirty="0"/>
                  <a:t>Helicity formalism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observation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C7C244-358F-9AEC-43EC-8D33256A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095" y="58512"/>
                <a:ext cx="8553810" cy="1325563"/>
              </a:xfrm>
              <a:blipFill>
                <a:blip r:embed="rId2"/>
                <a:stretch>
                  <a:fillRect l="-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E15DC-F397-4257-7D3D-2026AD5D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2023/06/07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3C8C8-01A4-B421-F9E8-EE1AB809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Hadrons 2023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81664-6BB3-8BDE-795E-910E87A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241-A1F2-4BD7-92DA-A42567D670B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5188A0-586E-D141-C88D-9EFBC92F9B68}"/>
              </a:ext>
            </a:extLst>
          </p:cNvPr>
          <p:cNvSpPr txBox="1"/>
          <p:nvPr/>
        </p:nvSpPr>
        <p:spPr>
          <a:xfrm>
            <a:off x="6677182" y="119343"/>
            <a:ext cx="2235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</a:rPr>
              <a:t>PRL 115 (2015) 072001</a:t>
            </a:r>
            <a:endParaRPr lang="zh-CN" altLang="en-US" sz="1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DC09DCBF-9CEA-6D54-E289-81F41C918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095" y="1104428"/>
                <a:ext cx="8617411" cy="575357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/>
                  <a:t>Two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600" dirty="0"/>
                  <a:t> resonances with significance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&gt;5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sz="2600" dirty="0"/>
              </a:p>
              <a:p>
                <a:pPr lvl="1"/>
                <a:r>
                  <a:rPr lang="en-US" altLang="zh-CN" sz="2200" dirty="0"/>
                  <a:t>minimal quark content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𝑢𝑢𝑑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200" dirty="0"/>
                  <a:t>, good candidate for pentaquarks</a:t>
                </a:r>
              </a:p>
              <a:p>
                <a:pPr lvl="2"/>
                <a:endParaRPr lang="en-US" altLang="zh-CN" sz="18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2"/>
                <a:endParaRPr lang="en-US" altLang="zh-CN" sz="1800" dirty="0"/>
              </a:p>
              <a:p>
                <a:pPr lvl="1"/>
                <a:r>
                  <a:rPr lang="en-US" altLang="zh-CN" sz="2200" dirty="0"/>
                  <a:t>Follow-up analyses: </a:t>
                </a:r>
              </a:p>
              <a:p>
                <a:pPr lvl="2"/>
                <a:r>
                  <a:rPr lang="en-US" altLang="zh-CN" sz="1800" dirty="0"/>
                  <a:t>Confirmed in Model-independent analysis</a:t>
                </a:r>
              </a:p>
              <a:p>
                <a:pPr lvl="2"/>
                <a:r>
                  <a:rPr lang="en-US" altLang="zh-CN" sz="1800" dirty="0"/>
                  <a:t>Similar structure seen in </a:t>
                </a:r>
                <a:r>
                  <a:rPr lang="en-US" altLang="zh-CN" sz="1800" dirty="0" err="1"/>
                  <a:t>Cabibbo</a:t>
                </a:r>
                <a:r>
                  <a:rPr lang="en-US" altLang="zh-CN" sz="1800" dirty="0"/>
                  <a:t> suppressed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4312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4440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4457</m:t>
                        </m:r>
                      </m:e>
                    </m:d>
                  </m:oMath>
                </a14:m>
                <a:r>
                  <a:rPr lang="en-US" altLang="zh-CN" sz="1800" dirty="0"/>
                  <a:t> observed in Run1+2 data</a:t>
                </a:r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pPr lvl="1"/>
                <a:endParaRPr lang="en-US" altLang="zh-CN" sz="2200" dirty="0"/>
              </a:p>
              <a:p>
                <a:endParaRPr lang="en-US" altLang="zh-CN" sz="2600" dirty="0"/>
              </a:p>
              <a:p>
                <a:pPr lvl="1"/>
                <a:endParaRPr lang="en-US" altLang="zh-CN" sz="22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  <a:p>
                <a:endParaRPr lang="en-US" altLang="zh-CN" sz="2600" dirty="0"/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DC09DCBF-9CEA-6D54-E289-81F41C918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095" y="1104428"/>
                <a:ext cx="8617411" cy="5753571"/>
              </a:xfrm>
              <a:blipFill>
                <a:blip r:embed="rId3"/>
                <a:stretch>
                  <a:fillRect l="-1061" t="-1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EE076284-B7F4-8643-6FA8-4E33F8882FE9}"/>
              </a:ext>
            </a:extLst>
          </p:cNvPr>
          <p:cNvGrpSpPr/>
          <p:nvPr/>
        </p:nvGrpSpPr>
        <p:grpSpPr>
          <a:xfrm>
            <a:off x="542868" y="2030606"/>
            <a:ext cx="7889822" cy="3096332"/>
            <a:chOff x="295095" y="2145240"/>
            <a:chExt cx="7889822" cy="30963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3866CDD-928E-9CF2-AF3E-0CDA65055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095" y="2145241"/>
              <a:ext cx="3849005" cy="309633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7E42E4-8875-3903-9438-234592CA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2996" y="2145240"/>
              <a:ext cx="3751921" cy="3096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EC7782E-2A68-347C-4363-CC19FBC6F4F4}"/>
                    </a:ext>
                  </a:extLst>
                </p:cNvPr>
                <p:cNvSpPr txBox="1"/>
                <p:nvPr/>
              </p:nvSpPr>
              <p:spPr>
                <a:xfrm>
                  <a:off x="1537250" y="2721142"/>
                  <a:ext cx="89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Run 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~3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fb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altLang="zh-CN" sz="14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EC7782E-2A68-347C-4363-CC19FBC6F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250" y="2721142"/>
                  <a:ext cx="893514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23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ECE435E-980F-DF41-D119-821C4A2A11C7}"/>
                    </a:ext>
                  </a:extLst>
                </p:cNvPr>
                <p:cNvSpPr txBox="1"/>
                <p:nvPr/>
              </p:nvSpPr>
              <p:spPr>
                <a:xfrm>
                  <a:off x="6833887" y="2661165"/>
                  <a:ext cx="89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Run 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~3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fb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altLang="zh-CN" sz="1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ECE435E-980F-DF41-D119-821C4A2A1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887" y="2661165"/>
                  <a:ext cx="89351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23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324E554-D11D-6D4E-5F7C-A62630744A8B}"/>
                </a:ext>
              </a:extLst>
            </p:cNvPr>
            <p:cNvSpPr/>
            <p:nvPr/>
          </p:nvSpPr>
          <p:spPr>
            <a:xfrm>
              <a:off x="1297858" y="2454132"/>
              <a:ext cx="306767" cy="448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328E32B-77CE-14CB-2D1A-26E585F95B08}"/>
                </a:ext>
              </a:extLst>
            </p:cNvPr>
            <p:cNvSpPr/>
            <p:nvPr/>
          </p:nvSpPr>
          <p:spPr>
            <a:xfrm>
              <a:off x="5386255" y="2454132"/>
              <a:ext cx="306767" cy="448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C81F8E4-283E-3F58-C3F1-9CA507580923}"/>
                    </a:ext>
                  </a:extLst>
                </p:cNvPr>
                <p:cNvSpPr txBox="1"/>
                <p:nvPr/>
              </p:nvSpPr>
              <p:spPr>
                <a:xfrm>
                  <a:off x="5267762" y="4265233"/>
                  <a:ext cx="8202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B719A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B719A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B719A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200" b="0" i="1" smtClean="0">
                            <a:solidFill>
                              <a:srgbClr val="B719AF"/>
                            </a:solidFill>
                            <a:latin typeface="Cambria Math" panose="02040503050406030204" pitchFamily="18" charset="0"/>
                          </a:rPr>
                          <m:t>(4380)</m:t>
                        </m:r>
                      </m:oMath>
                    </m:oMathPara>
                  </a14:m>
                  <a:endParaRPr lang="zh-CN" altLang="en-US" sz="1200" dirty="0">
                    <a:solidFill>
                      <a:srgbClr val="B719A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C81F8E4-283E-3F58-C3F1-9CA507580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762" y="4265233"/>
                  <a:ext cx="820225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57E68E0-29F0-7C09-B406-BB975C9073EB}"/>
                    </a:ext>
                  </a:extLst>
                </p:cNvPr>
                <p:cNvSpPr txBox="1"/>
                <p:nvPr/>
              </p:nvSpPr>
              <p:spPr>
                <a:xfrm>
                  <a:off x="6047837" y="3842713"/>
                  <a:ext cx="8202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(4450)</m:t>
                        </m:r>
                      </m:oMath>
                    </m:oMathPara>
                  </a14:m>
                  <a:endParaRPr lang="zh-CN" altLang="en-US" sz="12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57E68E0-29F0-7C09-B406-BB975C907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837" y="3842713"/>
                  <a:ext cx="820225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00A2A031-F48B-9814-A794-00306DE37BD8}"/>
              </a:ext>
            </a:extLst>
          </p:cNvPr>
          <p:cNvSpPr txBox="1"/>
          <p:nvPr/>
        </p:nvSpPr>
        <p:spPr>
          <a:xfrm>
            <a:off x="5623377" y="5430173"/>
            <a:ext cx="3274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PRL 117(2016)082002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717C0BF-13F0-4EF6-172D-1483D37BFB23}"/>
              </a:ext>
            </a:extLst>
          </p:cNvPr>
          <p:cNvSpPr txBox="1"/>
          <p:nvPr/>
        </p:nvSpPr>
        <p:spPr>
          <a:xfrm>
            <a:off x="7278417" y="5769521"/>
            <a:ext cx="1872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PRL 117(2016)082003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1D95545-2305-85BA-CA7F-51EFAE43D40E}"/>
              </a:ext>
            </a:extLst>
          </p:cNvPr>
          <p:cNvSpPr txBox="1"/>
          <p:nvPr/>
        </p:nvSpPr>
        <p:spPr>
          <a:xfrm>
            <a:off x="6903498" y="6077298"/>
            <a:ext cx="1872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PRL 122(2019)222001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DB17FE-2CAC-F6FF-4518-10A1D8832750}"/>
              </a:ext>
            </a:extLst>
          </p:cNvPr>
          <p:cNvSpPr txBox="1"/>
          <p:nvPr/>
        </p:nvSpPr>
        <p:spPr>
          <a:xfrm>
            <a:off x="1597636" y="2093315"/>
            <a:ext cx="1618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33CC"/>
                </a:solidFill>
              </a:rPr>
              <a:t>PRL 115 (2015) 072001</a:t>
            </a:r>
            <a:endParaRPr lang="zh-CN" altLang="en-US" sz="1100" dirty="0">
              <a:solidFill>
                <a:srgbClr val="0033CC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BC5B6D-FC9F-AEF7-8A54-1CB484735D26}"/>
              </a:ext>
            </a:extLst>
          </p:cNvPr>
          <p:cNvSpPr txBox="1"/>
          <p:nvPr/>
        </p:nvSpPr>
        <p:spPr>
          <a:xfrm>
            <a:off x="6491876" y="2089674"/>
            <a:ext cx="1618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33CC"/>
                </a:solidFill>
              </a:rPr>
              <a:t>PRL 115 (2015) 072001</a:t>
            </a:r>
            <a:endParaRPr lang="zh-CN" altLang="en-US" sz="11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5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7422</TotalTime>
  <Words>2402</Words>
  <Application>Microsoft Office PowerPoint</Application>
  <PresentationFormat>全屏显示(4:3)</PresentationFormat>
  <Paragraphs>497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 Math</vt:lpstr>
      <vt:lpstr>Office 主题​​</vt:lpstr>
      <vt:lpstr>Techniques for hadron spectroscopy studies at LHCb</vt:lpstr>
      <vt:lpstr>b,c spectroscopy at LHCb</vt:lpstr>
      <vt:lpstr>b,c spectroscopy at LHCb</vt:lpstr>
      <vt:lpstr>Selected topics</vt:lpstr>
      <vt:lpstr>Development of helicity-based amplitude formalisms</vt:lpstr>
      <vt:lpstr>Helicity formalism &amp; P_c observation</vt:lpstr>
      <vt:lpstr>Helicity formalism &amp; P_c observation</vt:lpstr>
      <vt:lpstr>Helicity formalism &amp; P_c observation</vt:lpstr>
      <vt:lpstr>Helicity formalism &amp; P_c observation</vt:lpstr>
      <vt:lpstr>The missing quantum effect ?</vt:lpstr>
      <vt:lpstr>Impact on interference</vt:lpstr>
      <vt:lpstr>Recover the missing quantum effect</vt:lpstr>
      <vt:lpstr>Recover the missing quantum effect</vt:lpstr>
      <vt:lpstr>Recover the missing quantum effect</vt:lpstr>
      <vt:lpstr>Λ_c^+→pK^- π^+ amplitude analysis</vt:lpstr>
      <vt:lpstr>Ξ_b^-→J\/ψΛK^- amplitude analysis</vt:lpstr>
      <vt:lpstr>Dalitz-plot decomposition (DPD) formula</vt:lpstr>
      <vt:lpstr>Observation of P_ψs^Λ (4338)</vt:lpstr>
      <vt:lpstr>Speed up amplitude fits using GPUs</vt:lpstr>
      <vt:lpstr>Study of B^0→J\/ψK_S^0 ϕ decay</vt:lpstr>
      <vt:lpstr>Construction of likelihood function</vt:lpstr>
      <vt:lpstr>CUDA + RooFit based framework</vt:lpstr>
      <vt:lpstr>Optimization of the framework</vt:lpstr>
      <vt:lpstr>Performance &amp; achievement </vt:lpstr>
      <vt:lpstr>Summary</vt:lpstr>
      <vt:lpstr>Summary</vt:lpstr>
      <vt:lpstr>Back up</vt:lpstr>
      <vt:lpstr>Dalitz-plot decomposition (DPD) formula</vt:lpstr>
      <vt:lpstr>Λ_c^+→pK^- π^+ amplitude analysis</vt:lpstr>
      <vt:lpstr>Λ_c^+ polarization 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and c spectroscopy at LHCb</dc:title>
  <dc:creator>mengzhen</dc:creator>
  <cp:lastModifiedBy>mengzhen wang</cp:lastModifiedBy>
  <cp:revision>88</cp:revision>
  <dcterms:created xsi:type="dcterms:W3CDTF">2022-09-24T15:36:56Z</dcterms:created>
  <dcterms:modified xsi:type="dcterms:W3CDTF">2023-06-06T22:11:50Z</dcterms:modified>
</cp:coreProperties>
</file>