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0_2D0DB48.xml" ContentType="application/vnd.ms-powerpoint.comments+xml"/>
  <Override PartName="/ppt/comments/modernComment_111_AD184FB2.xml" ContentType="application/vnd.ms-powerpoint.comments+xml"/>
  <Override PartName="/ppt/comments/modernComment_114_D90673F1.xml" ContentType="application/vnd.ms-powerpoint.comments+xml"/>
  <Override PartName="/ppt/comments/modernComment_116_3C80595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84" r:id="rId10"/>
    <p:sldId id="264" r:id="rId11"/>
    <p:sldId id="265" r:id="rId12"/>
    <p:sldId id="272" r:id="rId13"/>
    <p:sldId id="271" r:id="rId14"/>
    <p:sldId id="266" r:id="rId15"/>
    <p:sldId id="267" r:id="rId16"/>
    <p:sldId id="268" r:id="rId17"/>
    <p:sldId id="269" r:id="rId18"/>
    <p:sldId id="270" r:id="rId19"/>
    <p:sldId id="273" r:id="rId20"/>
    <p:sldId id="275" r:id="rId21"/>
    <p:sldId id="276" r:id="rId22"/>
    <p:sldId id="277" r:id="rId23"/>
    <p:sldId id="278" r:id="rId24"/>
    <p:sldId id="280" r:id="rId25"/>
    <p:sldId id="286" r:id="rId26"/>
    <p:sldId id="279" r:id="rId27"/>
    <p:sldId id="281" r:id="rId28"/>
    <p:sldId id="285" r:id="rId29"/>
    <p:sldId id="282" r:id="rId30"/>
    <p:sldId id="283" r:id="rId31"/>
    <p:sldId id="287"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0180F8-3972-8CE2-0E6C-D02494B96582}" name="masjuan@ifae.es" initials="ma" userId="S::urn:spo:guest#masjuan@ifae.es::"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64589-18AE-480F-CAF9-AFF853215EB6}" v="16" dt="2023-06-03T17:43:18.776"/>
    <p1510:client id="{07ED4A71-168C-4002-A4E6-78C0940FBFA8}" v="16" dt="2023-05-31T16:36:17.491"/>
    <p1510:client id="{222D39A2-6B6B-FB66-3D84-443F2395DBB7}" v="461" dt="2023-06-02T18:31:13.933"/>
    <p1510:client id="{63EEBFC3-EF8F-4A55-92B1-02636F5649F0}" v="549" dt="2023-05-28T21:37:24.468"/>
    <p1510:client id="{837E6AD6-110D-2C27-4525-AFE85C2FD0FF}" v="3276" dt="2023-06-03T12:17:34.632"/>
    <p1510:client id="{8648C0C0-9A5A-05CB-7698-C9289AC13CD8}" v="69" dt="2023-06-01T22:53:59.140"/>
    <p1510:client id="{9EF1BCAC-37F0-11FB-9660-3E63EED803AE}" v="2303" dt="2023-05-31T23:10:42.212"/>
    <p1510:client id="{E0BD867D-C68B-5812-4AC2-BE8D9189AD4D}" v="96" dt="2023-06-09T03:33:20.199"/>
    <p1510:client id="{FC362181-2CA9-BB1B-A52C-1EB50B019E42}" v="21" dt="2023-06-03T08:02:4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modernComment_110_2D0DB48.xml><?xml version="1.0" encoding="utf-8"?>
<p188:cmLst xmlns:a="http://schemas.openxmlformats.org/drawingml/2006/main" xmlns:r="http://schemas.openxmlformats.org/officeDocument/2006/relationships" xmlns:p188="http://schemas.microsoft.com/office/powerpoint/2018/8/main">
  <p188:cm id="{49453CE5-B018-4E84-B9E0-40DCB971DAF1}" authorId="{D90180F8-3972-8CE2-0E6C-D02494B96582}" created="2023-06-03T07:48:10.800">
    <pc:sldMkLst xmlns:pc="http://schemas.microsoft.com/office/powerpoint/2013/main/command">
      <pc:docMk/>
      <pc:sldMk cId="47242056" sldId="272"/>
    </pc:sldMkLst>
    <p188:txBody>
      <a:bodyPr/>
      <a:lstStyle/>
      <a:p>
        <a:r>
          <a:rPr lang="es-ES"/>
          <a:t>si jo fes la presentació, presentaria els resultats de forma diferent, perquè primer vam ser nosaltres amb en Pablo al 17 que vam treure els resultats, i després ho van treure ells. De fet, tot l'exercici dispersiu que comentes a la pàgina 7 i 8 no ha estat realment necessari, només per a la part del charge-pion loop, la resta només ha servit per "confirmar" el que ja va dir en De Rafael al 96</a:t>
        </a:r>
      </a:p>
    </p188:txBody>
  </p188:cm>
  <p188:cm id="{C6169774-47ED-4E2F-817F-3D5DE14EC282}" authorId="{D90180F8-3972-8CE2-0E6C-D02494B96582}" created="2023-06-03T07:50:08.396">
    <pc:sldMkLst xmlns:pc="http://schemas.microsoft.com/office/powerpoint/2013/main/command">
      <pc:docMk/>
      <pc:sldMk cId="47242056" sldId="272"/>
    </pc:sldMkLst>
    <p188:txBody>
      <a:bodyPr/>
      <a:lstStyle/>
      <a:p>
        <a:r>
          <a:rPr lang="es-ES"/>
          <a:t>afegiria, a més, que en el resultat dispersiu no hi ha error de model, es simplement error d'inputs, no tenen manera de fer error de model (per exemple, el fet de negligir que hi ha higher/subleading cuts i inelasticitats, no saben com evaluar l'error de no posar-ho). en el nostre cas ho fem perquè usem el teorema integral de Cauchy, ja que ens basem en analiticitat, no cal concretar què passa dins la integral</a:t>
        </a:r>
      </a:p>
    </p188:txBody>
  </p188:cm>
</p188:cmLst>
</file>

<file path=ppt/comments/modernComment_111_AD184FB2.xml><?xml version="1.0" encoding="utf-8"?>
<p188:cmLst xmlns:a="http://schemas.openxmlformats.org/drawingml/2006/main" xmlns:r="http://schemas.openxmlformats.org/officeDocument/2006/relationships" xmlns:p188="http://schemas.microsoft.com/office/powerpoint/2018/8/main">
  <p188:cm id="{267B1AA9-EC4E-45F6-998C-94DF5C8A5564}" authorId="{D90180F8-3972-8CE2-0E6C-D02494B96582}" created="2023-06-03T07:54:13.457">
    <pc:sldMkLst xmlns:pc="http://schemas.microsoft.com/office/powerpoint/2013/main/command">
      <pc:docMk/>
      <pc:sldMk cId="2904051634" sldId="273"/>
    </pc:sldMkLst>
    <p188:txBody>
      <a:bodyPr/>
      <a:lstStyle/>
      <a:p>
        <a:r>
          <a:rPr lang="es-ES"/>
          <a:t>aquí es veu una mica el fum d'aquest diagrama, perquè el EM pion FF i el pi0 TFF només es poden relacionar amb una Ward Identity si assumeixes que no hi ha isospin corrections , realment no és veritat que puguis conectar TFF, el partial waves dels 2 fotons a 2 pions i el EM FF. Ho pots fer usant holografia, okey, però no si vols precisió</a:t>
        </a:r>
      </a:p>
    </p188:txBody>
  </p188:cm>
  <p188:cm id="{5F177F91-ACDF-43D6-972F-AF4EEE7067BF}" authorId="{D90180F8-3972-8CE2-0E6C-D02494B96582}" created="2023-06-03T07:54:51.942">
    <pc:sldMkLst xmlns:pc="http://schemas.microsoft.com/office/powerpoint/2013/main/command">
      <pc:docMk/>
      <pc:sldMk cId="2904051634" sldId="273"/>
    </pc:sldMkLst>
    <p188:txBody>
      <a:bodyPr/>
      <a:lstStyle/>
      <a:p>
        <a:r>
          <a:rPr lang="es-ES"/>
          <a:t>amb això vull dir que jo no posaria aquest mapa conceptual en aquest slide, simplement dir que la part de pions carregats es calcula d'aquesta manera</a:t>
        </a:r>
      </a:p>
    </p188:txBody>
  </p188:cm>
</p188:cmLst>
</file>

<file path=ppt/comments/modernComment_114_D90673F1.xml><?xml version="1.0" encoding="utf-8"?>
<p188:cmLst xmlns:a="http://schemas.openxmlformats.org/drawingml/2006/main" xmlns:r="http://schemas.openxmlformats.org/officeDocument/2006/relationships" xmlns:p188="http://schemas.microsoft.com/office/powerpoint/2018/8/main">
  <p188:cm id="{FF033E59-19C5-418F-84BA-1A5A0596D0A9}" authorId="{D90180F8-3972-8CE2-0E6C-D02494B96582}" created="2023-06-03T07:58:19.508">
    <pc:sldMkLst xmlns:pc="http://schemas.microsoft.com/office/powerpoint/2013/main/command">
      <pc:docMk/>
      <pc:sldMk cId="3641078769" sldId="276"/>
    </pc:sldMkLst>
    <p188:txBody>
      <a:bodyPr/>
      <a:lstStyle/>
      <a:p>
        <a:r>
          <a:rPr lang="es-ES"/>
          <a:t>quan dius "contributions from D an dhigher partial waves covered by uncertainty" cal tenir en compte que això no està demostrat. sabem que el rescatering elàstic de l'ona D és molt més gran d'allò esperat, i que la f2 és enorme, però que sabem com incloure-la de forma apropiada, i "s'assumeix" que és petita, però diria que és més gran només f2 que l'error que posen a la peça de 2 pions, i encara caldria afegir totes les altres peces, en particular les no-resonants</a:t>
        </a:r>
      </a:p>
    </p188:txBody>
  </p188:cm>
</p188:cmLst>
</file>

<file path=ppt/comments/modernComment_116_3C805956.xml><?xml version="1.0" encoding="utf-8"?>
<p188:cmLst xmlns:a="http://schemas.openxmlformats.org/drawingml/2006/main" xmlns:r="http://schemas.openxmlformats.org/officeDocument/2006/relationships" xmlns:p188="http://schemas.microsoft.com/office/powerpoint/2018/8/main">
  <p188:cm id="{3AD9BF77-6B91-4701-ACD9-B6DFD14C2D81}" authorId="{D90180F8-3972-8CE2-0E6C-D02494B96582}" created="2023-06-03T07:59:05.259">
    <pc:sldMkLst xmlns:pc="http://schemas.microsoft.com/office/powerpoint/2013/main/command">
      <pc:docMk/>
      <pc:sldMk cId="1015044438" sldId="278"/>
    </pc:sldMkLst>
    <p188:txBody>
      <a:bodyPr/>
      <a:lstStyle/>
      <a:p>
        <a:r>
          <a:rPr lang="es-ES"/>
          <a:t>aquest resultat té forma model-dependence ja que per a treure'l van usar un VMD, l'error és purament error de fit a dades, sense error de model</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11/06/2023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11/06/2023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11/06/2023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11/06/2023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11/06/2023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11/06/2023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11/06/2023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11/06/2023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0_2D0DB4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11_AD184FB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14_D90673F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116_3C80595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646" y="2109"/>
            <a:ext cx="12170071" cy="2387600"/>
          </a:xfrm>
        </p:spPr>
        <p:txBody>
          <a:bodyPr>
            <a:normAutofit fontScale="90000"/>
          </a:bodyPr>
          <a:lstStyle/>
          <a:p>
            <a:r>
              <a:rPr lang="es-ES">
                <a:ea typeface="+mj-lt"/>
                <a:cs typeface="+mj-lt"/>
              </a:rPr>
              <a:t>Data-</a:t>
            </a:r>
            <a:r>
              <a:rPr lang="es-ES" err="1">
                <a:ea typeface="+mj-lt"/>
                <a:cs typeface="+mj-lt"/>
              </a:rPr>
              <a:t>driven</a:t>
            </a:r>
            <a:r>
              <a:rPr lang="es-ES">
                <a:ea typeface="+mj-lt"/>
                <a:cs typeface="+mj-lt"/>
              </a:rPr>
              <a:t> </a:t>
            </a:r>
            <a:r>
              <a:rPr lang="es-ES" err="1">
                <a:ea typeface="+mj-lt"/>
                <a:cs typeface="+mj-lt"/>
              </a:rPr>
              <a:t>approximations</a:t>
            </a:r>
            <a:r>
              <a:rPr lang="es-ES">
                <a:ea typeface="+mj-lt"/>
                <a:cs typeface="+mj-lt"/>
              </a:rPr>
              <a:t> </a:t>
            </a:r>
            <a:r>
              <a:rPr lang="es-ES" err="1">
                <a:ea typeface="+mj-lt"/>
                <a:cs typeface="+mj-lt"/>
              </a:rPr>
              <a:t>to</a:t>
            </a:r>
            <a:r>
              <a:rPr lang="es-ES">
                <a:ea typeface="+mj-lt"/>
                <a:cs typeface="+mj-lt"/>
              </a:rPr>
              <a:t> </a:t>
            </a:r>
            <a:r>
              <a:rPr lang="es-ES" err="1">
                <a:ea typeface="+mj-lt"/>
                <a:cs typeface="+mj-lt"/>
              </a:rPr>
              <a:t>the</a:t>
            </a:r>
            <a:r>
              <a:rPr lang="es-ES">
                <a:ea typeface="+mj-lt"/>
                <a:cs typeface="+mj-lt"/>
              </a:rPr>
              <a:t> </a:t>
            </a:r>
            <a:r>
              <a:rPr lang="es-ES" b="1" err="1">
                <a:ea typeface="+mj-lt"/>
                <a:cs typeface="+mj-lt"/>
              </a:rPr>
              <a:t>H</a:t>
            </a:r>
            <a:r>
              <a:rPr lang="es-ES" err="1">
                <a:ea typeface="+mj-lt"/>
                <a:cs typeface="+mj-lt"/>
              </a:rPr>
              <a:t>adronic</a:t>
            </a:r>
            <a:r>
              <a:rPr lang="es-ES">
                <a:ea typeface="+mj-lt"/>
                <a:cs typeface="+mj-lt"/>
              </a:rPr>
              <a:t> </a:t>
            </a:r>
            <a:r>
              <a:rPr lang="es-ES" b="1">
                <a:ea typeface="+mj-lt"/>
                <a:cs typeface="+mj-lt"/>
              </a:rPr>
              <a:t>L</a:t>
            </a:r>
            <a:r>
              <a:rPr lang="es-ES">
                <a:ea typeface="+mj-lt"/>
                <a:cs typeface="+mj-lt"/>
              </a:rPr>
              <a:t>ight-</a:t>
            </a:r>
            <a:r>
              <a:rPr lang="es-ES" b="1" err="1">
                <a:ea typeface="+mj-lt"/>
                <a:cs typeface="+mj-lt"/>
              </a:rPr>
              <a:t>b</a:t>
            </a:r>
            <a:r>
              <a:rPr lang="es-ES" err="1">
                <a:ea typeface="+mj-lt"/>
                <a:cs typeface="+mj-lt"/>
              </a:rPr>
              <a:t>y</a:t>
            </a:r>
            <a:r>
              <a:rPr lang="es-ES">
                <a:ea typeface="+mj-lt"/>
                <a:cs typeface="+mj-lt"/>
              </a:rPr>
              <a:t>-</a:t>
            </a:r>
            <a:r>
              <a:rPr lang="es-ES" b="1">
                <a:ea typeface="+mj-lt"/>
                <a:cs typeface="+mj-lt"/>
              </a:rPr>
              <a:t>L</a:t>
            </a:r>
            <a:r>
              <a:rPr lang="es-ES">
                <a:ea typeface="+mj-lt"/>
                <a:cs typeface="+mj-lt"/>
              </a:rPr>
              <a:t>ight </a:t>
            </a:r>
            <a:r>
              <a:rPr lang="es-ES" err="1">
                <a:ea typeface="+mj-lt"/>
                <a:cs typeface="+mj-lt"/>
              </a:rPr>
              <a:t>scattering</a:t>
            </a:r>
            <a:r>
              <a:rPr lang="es-ES">
                <a:ea typeface="+mj-lt"/>
                <a:cs typeface="+mj-lt"/>
              </a:rPr>
              <a:t> </a:t>
            </a:r>
            <a:r>
              <a:rPr lang="es-ES" err="1">
                <a:ea typeface="+mj-lt"/>
                <a:cs typeface="+mj-lt"/>
              </a:rPr>
              <a:t>contribution</a:t>
            </a:r>
            <a:r>
              <a:rPr lang="es-ES">
                <a:ea typeface="+mj-lt"/>
                <a:cs typeface="+mj-lt"/>
              </a:rPr>
              <a:t> </a:t>
            </a:r>
            <a:r>
              <a:rPr lang="es-ES" err="1">
                <a:ea typeface="+mj-lt"/>
                <a:cs typeface="+mj-lt"/>
              </a:rPr>
              <a:t>to</a:t>
            </a:r>
            <a:r>
              <a:rPr lang="es-ES">
                <a:ea typeface="+mj-lt"/>
                <a:cs typeface="+mj-lt"/>
              </a:rPr>
              <a:t> </a:t>
            </a:r>
            <a:r>
              <a:rPr lang="es-ES" err="1">
                <a:ea typeface="+mj-lt"/>
                <a:cs typeface="+mj-lt"/>
              </a:rPr>
              <a:t>the</a:t>
            </a:r>
            <a:r>
              <a:rPr lang="es-ES">
                <a:ea typeface="+mj-lt"/>
                <a:cs typeface="+mj-lt"/>
              </a:rPr>
              <a:t> muon (g-2)</a:t>
            </a:r>
            <a:endParaRPr lang="es-ES"/>
          </a:p>
        </p:txBody>
      </p:sp>
      <p:sp>
        <p:nvSpPr>
          <p:cNvPr id="3" name="Subtítulo 2"/>
          <p:cNvSpPr>
            <a:spLocks noGrp="1"/>
          </p:cNvSpPr>
          <p:nvPr>
            <p:ph type="subTitle" idx="1"/>
          </p:nvPr>
        </p:nvSpPr>
        <p:spPr>
          <a:xfrm>
            <a:off x="3185050" y="3602038"/>
            <a:ext cx="8985021" cy="1655762"/>
          </a:xfrm>
        </p:spPr>
        <p:txBody>
          <a:bodyPr vert="horz" lIns="91440" tIns="45720" rIns="91440" bIns="45720" rtlCol="0" anchor="t">
            <a:normAutofit/>
          </a:bodyPr>
          <a:lstStyle/>
          <a:p>
            <a:r>
              <a:rPr lang="es-ES" dirty="0">
                <a:cs typeface="Calibri"/>
              </a:rPr>
              <a:t>Pablo Roig (Cinvestav, </a:t>
            </a:r>
            <a:r>
              <a:rPr lang="es-ES" dirty="0" err="1">
                <a:cs typeface="Calibri"/>
              </a:rPr>
              <a:t>Mexico</a:t>
            </a:r>
            <a:r>
              <a:rPr lang="es-ES" dirty="0">
                <a:cs typeface="Calibri"/>
              </a:rPr>
              <a:t> City, </a:t>
            </a:r>
            <a:r>
              <a:rPr lang="es-ES" dirty="0" err="1">
                <a:cs typeface="Calibri"/>
              </a:rPr>
              <a:t>Mexico</a:t>
            </a:r>
            <a:r>
              <a:rPr lang="es-ES" dirty="0">
                <a:cs typeface="Calibri"/>
              </a:rPr>
              <a:t>) pablo.roig@cinvestav.mx</a:t>
            </a:r>
          </a:p>
          <a:p>
            <a:r>
              <a:rPr lang="es-ES" dirty="0">
                <a:ea typeface="Calibri"/>
                <a:cs typeface="Calibri"/>
              </a:rPr>
              <a:t>In </a:t>
            </a:r>
            <a:r>
              <a:rPr lang="es-ES" dirty="0" err="1">
                <a:ea typeface="Calibri"/>
                <a:cs typeface="Calibri"/>
              </a:rPr>
              <a:t>collaboration</a:t>
            </a:r>
            <a:r>
              <a:rPr lang="es-ES" dirty="0">
                <a:ea typeface="Calibri"/>
                <a:cs typeface="Calibri"/>
              </a:rPr>
              <a:t> </a:t>
            </a:r>
            <a:r>
              <a:rPr lang="es-ES" dirty="0" err="1">
                <a:ea typeface="Calibri"/>
                <a:cs typeface="Calibri"/>
              </a:rPr>
              <a:t>with</a:t>
            </a:r>
            <a:endParaRPr lang="es-ES">
              <a:ea typeface="Calibri"/>
              <a:cs typeface="Calibri"/>
            </a:endParaRPr>
          </a:p>
          <a:p>
            <a:r>
              <a:rPr lang="es-ES" dirty="0">
                <a:cs typeface="Calibri"/>
              </a:rPr>
              <a:t>Pere </a:t>
            </a:r>
            <a:r>
              <a:rPr lang="es-ES" dirty="0" err="1">
                <a:cs typeface="Calibri"/>
              </a:rPr>
              <a:t>Masjuan</a:t>
            </a:r>
            <a:r>
              <a:rPr lang="es-ES" dirty="0">
                <a:cs typeface="Calibri"/>
              </a:rPr>
              <a:t> (UAB-IFAE-BIST, Barcelona) masjuan@ifae.es</a:t>
            </a:r>
            <a:endParaRPr lang="es-ES" dirty="0">
              <a:ea typeface="Calibri"/>
              <a:cs typeface="Calibri"/>
            </a:endParaRPr>
          </a:p>
        </p:txBody>
      </p:sp>
      <p:sp>
        <p:nvSpPr>
          <p:cNvPr id="4" name="CuadroTexto 3">
            <a:extLst>
              <a:ext uri="{FF2B5EF4-FFF2-40B4-BE49-F238E27FC236}">
                <a16:creationId xmlns:a16="http://schemas.microsoft.com/office/drawing/2014/main" id="{86E11761-27D4-0DA9-E97F-092298961C5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cs typeface="Calibri"/>
              </a:rPr>
              <a:t>HADRON 2023, </a:t>
            </a:r>
            <a:r>
              <a:rPr lang="es-ES" err="1">
                <a:cs typeface="Calibri"/>
              </a:rPr>
              <a:t>Genova</a:t>
            </a:r>
            <a:r>
              <a:rPr lang="es-ES">
                <a:cs typeface="Calibri"/>
              </a:rPr>
              <a:t>, </a:t>
            </a:r>
            <a:r>
              <a:rPr lang="es-ES" err="1">
                <a:cs typeface="Calibri"/>
              </a:rPr>
              <a:t>Italy</a:t>
            </a:r>
            <a:r>
              <a:rPr lang="es-ES">
                <a:cs typeface="Calibri"/>
              </a:rPr>
              <a:t>, 5-9 June 2023</a:t>
            </a:r>
            <a:endParaRPr lang="es-ES"/>
          </a:p>
        </p:txBody>
      </p:sp>
      <p:pic>
        <p:nvPicPr>
          <p:cNvPr id="7" name="Imagen 7">
            <a:extLst>
              <a:ext uri="{FF2B5EF4-FFF2-40B4-BE49-F238E27FC236}">
                <a16:creationId xmlns:a16="http://schemas.microsoft.com/office/drawing/2014/main" id="{FC939C46-13DD-D473-CCC5-4C4BCD66B6B3}"/>
              </a:ext>
            </a:extLst>
          </p:cNvPr>
          <p:cNvPicPr>
            <a:picLocks noChangeAspect="1"/>
          </p:cNvPicPr>
          <p:nvPr/>
        </p:nvPicPr>
        <p:blipFill>
          <a:blip r:embed="rId2"/>
          <a:stretch>
            <a:fillRect/>
          </a:stretch>
        </p:blipFill>
        <p:spPr>
          <a:xfrm>
            <a:off x="260907" y="2839480"/>
            <a:ext cx="3198940" cy="2744229"/>
          </a:xfrm>
          <a:prstGeom prst="rect">
            <a:avLst/>
          </a:prstGeom>
        </p:spPr>
      </p:pic>
      <p:sp>
        <p:nvSpPr>
          <p:cNvPr id="8" name="CuadroTexto 7">
            <a:extLst>
              <a:ext uri="{FF2B5EF4-FFF2-40B4-BE49-F238E27FC236}">
                <a16:creationId xmlns:a16="http://schemas.microsoft.com/office/drawing/2014/main" id="{2097215B-4053-07FC-F894-644CB774C265}"/>
              </a:ext>
            </a:extLst>
          </p:cNvPr>
          <p:cNvSpPr txBox="1"/>
          <p:nvPr/>
        </p:nvSpPr>
        <p:spPr>
          <a:xfrm>
            <a:off x="1408877" y="3689395"/>
            <a:ext cx="9045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a:solidFill>
                  <a:srgbClr val="FF0000"/>
                </a:solidFill>
                <a:cs typeface="Calibri"/>
              </a:rPr>
              <a:t>Q</a:t>
            </a:r>
            <a:r>
              <a:rPr lang="es-ES" sz="2800">
                <a:solidFill>
                  <a:srgbClr val="00B050"/>
                </a:solidFill>
                <a:cs typeface="Calibri"/>
              </a:rPr>
              <a:t>C</a:t>
            </a:r>
            <a:r>
              <a:rPr lang="es-ES" sz="2800">
                <a:solidFill>
                  <a:srgbClr val="0070C0"/>
                </a:solidFill>
                <a:cs typeface="Calibri"/>
              </a:rPr>
              <a:t>D</a:t>
            </a:r>
            <a:endParaRPr lang="es-ES" sz="2800">
              <a:solidFill>
                <a:srgbClr val="0070C0"/>
              </a:solidFill>
            </a:endParaRPr>
          </a:p>
        </p:txBody>
      </p:sp>
      <p:sp>
        <p:nvSpPr>
          <p:cNvPr id="9" name="CuadroTexto 8">
            <a:extLst>
              <a:ext uri="{FF2B5EF4-FFF2-40B4-BE49-F238E27FC236}">
                <a16:creationId xmlns:a16="http://schemas.microsoft.com/office/drawing/2014/main" id="{B2ABCC6D-B492-A160-D06D-37E0135AF359}"/>
              </a:ext>
            </a:extLst>
          </p:cNvPr>
          <p:cNvSpPr txBox="1"/>
          <p:nvPr/>
        </p:nvSpPr>
        <p:spPr>
          <a:xfrm>
            <a:off x="1589784" y="5586173"/>
            <a:ext cx="723626" cy="372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err="1">
                <a:cs typeface="Calibri"/>
              </a:rPr>
              <a:t>HLbL</a:t>
            </a:r>
            <a:endParaRPr lang="es-ES" b="1" err="1"/>
          </a:p>
        </p:txBody>
      </p:sp>
    </p:spTree>
    <p:extLst>
      <p:ext uri="{BB962C8B-B14F-4D97-AF65-F5344CB8AC3E}">
        <p14:creationId xmlns:p14="http://schemas.microsoft.com/office/powerpoint/2010/main" val="24062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7" name="Imagen 7">
            <a:extLst>
              <a:ext uri="{FF2B5EF4-FFF2-40B4-BE49-F238E27FC236}">
                <a16:creationId xmlns:a16="http://schemas.microsoft.com/office/drawing/2014/main" id="{38BB670A-1266-C05F-82D3-8A4919FC54F9}"/>
              </a:ext>
            </a:extLst>
          </p:cNvPr>
          <p:cNvPicPr>
            <a:picLocks noChangeAspect="1"/>
          </p:cNvPicPr>
          <p:nvPr/>
        </p:nvPicPr>
        <p:blipFill>
          <a:blip r:embed="rId2"/>
          <a:stretch>
            <a:fillRect/>
          </a:stretch>
        </p:blipFill>
        <p:spPr>
          <a:xfrm>
            <a:off x="4386" y="993964"/>
            <a:ext cx="12166782" cy="2008459"/>
          </a:xfrm>
          <a:prstGeom prst="rect">
            <a:avLst/>
          </a:prstGeom>
        </p:spPr>
      </p:pic>
      <p:sp>
        <p:nvSpPr>
          <p:cNvPr id="8" name="CuadroTexto 7">
            <a:extLst>
              <a:ext uri="{FF2B5EF4-FFF2-40B4-BE49-F238E27FC236}">
                <a16:creationId xmlns:a16="http://schemas.microsoft.com/office/drawing/2014/main" id="{D0F8CD81-9D6B-0DF0-D9A0-5EA3A27FA334}"/>
              </a:ext>
            </a:extLst>
          </p:cNvPr>
          <p:cNvSpPr txBox="1"/>
          <p:nvPr/>
        </p:nvSpPr>
        <p:spPr>
          <a:xfrm>
            <a:off x="197352" y="2532690"/>
            <a:ext cx="23353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a:cs typeface="Calibri"/>
              </a:rPr>
              <a:t>Q</a:t>
            </a:r>
            <a:r>
              <a:rPr lang="es-ES" baseline="-25000" dirty="0">
                <a:cs typeface="Calibri"/>
              </a:rPr>
              <a:t>3</a:t>
            </a:r>
            <a:r>
              <a:rPr lang="es-ES" baseline="30000" dirty="0">
                <a:cs typeface="Calibri"/>
              </a:rPr>
              <a:t>2</a:t>
            </a:r>
            <a:r>
              <a:rPr lang="es-ES" dirty="0">
                <a:cs typeface="Calibri"/>
              </a:rPr>
              <a:t>=Q</a:t>
            </a:r>
            <a:r>
              <a:rPr lang="es-ES" baseline="-25000" dirty="0">
                <a:cs typeface="Calibri"/>
              </a:rPr>
              <a:t>1</a:t>
            </a:r>
            <a:r>
              <a:rPr lang="es-ES" baseline="30000" dirty="0">
                <a:ea typeface="+mn-lt"/>
                <a:cs typeface="+mn-lt"/>
              </a:rPr>
              <a:t>2</a:t>
            </a:r>
            <a:r>
              <a:rPr lang="es-ES" dirty="0">
                <a:cs typeface="Calibri"/>
              </a:rPr>
              <a:t>+Q</a:t>
            </a:r>
            <a:r>
              <a:rPr lang="es-ES" baseline="-25000" dirty="0">
                <a:cs typeface="Calibri"/>
              </a:rPr>
              <a:t>2</a:t>
            </a:r>
            <a:r>
              <a:rPr lang="es-ES" baseline="30000" dirty="0">
                <a:cs typeface="Calibri"/>
              </a:rPr>
              <a:t>2</a:t>
            </a:r>
            <a:r>
              <a:rPr lang="es-ES" dirty="0">
                <a:ea typeface="+mn-lt"/>
                <a:cs typeface="+mn-lt"/>
              </a:rPr>
              <a:t>+2</a:t>
            </a:r>
            <a:r>
              <a:rPr lang="es-ES" dirty="0">
                <a:latin typeface="Symbol"/>
                <a:ea typeface="+mn-lt"/>
                <a:cs typeface="+mn-lt"/>
                <a:sym typeface="Symbol"/>
              </a:rPr>
              <a:t>t</a:t>
            </a:r>
            <a:r>
              <a:rPr lang="es-ES" dirty="0">
                <a:ea typeface="+mn-lt"/>
                <a:cs typeface="+mn-lt"/>
              </a:rPr>
              <a:t>Q</a:t>
            </a:r>
            <a:r>
              <a:rPr lang="es-ES" baseline="-25000" dirty="0">
                <a:ea typeface="+mn-lt"/>
                <a:cs typeface="+mn-lt"/>
              </a:rPr>
              <a:t>1</a:t>
            </a:r>
            <a:r>
              <a:rPr lang="es-ES" dirty="0">
                <a:cs typeface="Calibri"/>
              </a:rPr>
              <a:t>Q</a:t>
            </a:r>
            <a:r>
              <a:rPr lang="es-ES" baseline="-25000" dirty="0">
                <a:cs typeface="Calibri"/>
              </a:rPr>
              <a:t>2</a:t>
            </a:r>
            <a:endParaRPr lang="es-ES" baseline="30000" dirty="0"/>
          </a:p>
        </p:txBody>
      </p:sp>
      <p:sp>
        <p:nvSpPr>
          <p:cNvPr id="9" name="CuadroTexto 8">
            <a:extLst>
              <a:ext uri="{FF2B5EF4-FFF2-40B4-BE49-F238E27FC236}">
                <a16:creationId xmlns:a16="http://schemas.microsoft.com/office/drawing/2014/main" id="{D8E6CA16-2435-1D80-0D2C-0D22C059811C}"/>
              </a:ext>
            </a:extLst>
          </p:cNvPr>
          <p:cNvSpPr txBox="1"/>
          <p:nvPr/>
        </p:nvSpPr>
        <p:spPr>
          <a:xfrm>
            <a:off x="-6578" y="766386"/>
            <a:ext cx="31214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cs typeface="Calibri"/>
              </a:rPr>
              <a:t>(Knecht-Nyffeler'02, ...)</a:t>
            </a:r>
            <a:endParaRPr lang="es-ES" dirty="0"/>
          </a:p>
        </p:txBody>
      </p:sp>
      <p:pic>
        <p:nvPicPr>
          <p:cNvPr id="10" name="Imagen 10">
            <a:extLst>
              <a:ext uri="{FF2B5EF4-FFF2-40B4-BE49-F238E27FC236}">
                <a16:creationId xmlns:a16="http://schemas.microsoft.com/office/drawing/2014/main" id="{1066B15D-79BB-DE35-86C6-96A2D3CC138E}"/>
              </a:ext>
            </a:extLst>
          </p:cNvPr>
          <p:cNvPicPr>
            <a:picLocks noChangeAspect="1"/>
          </p:cNvPicPr>
          <p:nvPr/>
        </p:nvPicPr>
        <p:blipFill>
          <a:blip r:embed="rId3"/>
          <a:stretch>
            <a:fillRect/>
          </a:stretch>
        </p:blipFill>
        <p:spPr>
          <a:xfrm>
            <a:off x="1961465" y="3123861"/>
            <a:ext cx="7528998" cy="796667"/>
          </a:xfrm>
          <a:prstGeom prst="rect">
            <a:avLst/>
          </a:prstGeom>
        </p:spPr>
      </p:pic>
      <p:sp>
        <p:nvSpPr>
          <p:cNvPr id="11" name="CuadroTexto 10">
            <a:extLst>
              <a:ext uri="{FF2B5EF4-FFF2-40B4-BE49-F238E27FC236}">
                <a16:creationId xmlns:a16="http://schemas.microsoft.com/office/drawing/2014/main" id="{D4312393-5995-F385-6E96-5157B042F983}"/>
              </a:ext>
            </a:extLst>
          </p:cNvPr>
          <p:cNvSpPr txBox="1"/>
          <p:nvPr/>
        </p:nvSpPr>
        <p:spPr>
          <a:xfrm>
            <a:off x="-6578" y="3293594"/>
            <a:ext cx="20195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err="1">
                <a:solidFill>
                  <a:srgbClr val="FF0000"/>
                </a:solidFill>
                <a:cs typeface="Calibri"/>
              </a:rPr>
              <a:t>Transition</a:t>
            </a:r>
            <a:r>
              <a:rPr lang="es-ES" sz="2400" dirty="0">
                <a:solidFill>
                  <a:srgbClr val="FF0000"/>
                </a:solidFill>
                <a:cs typeface="Calibri"/>
              </a:rPr>
              <a:t> </a:t>
            </a:r>
            <a:r>
              <a:rPr lang="es-ES" sz="2400" err="1">
                <a:solidFill>
                  <a:srgbClr val="FF0000"/>
                </a:solidFill>
                <a:cs typeface="Calibri"/>
              </a:rPr>
              <a:t>FFs</a:t>
            </a:r>
            <a:r>
              <a:rPr lang="es-ES" sz="2400" dirty="0">
                <a:cs typeface="Calibri"/>
              </a:rPr>
              <a:t>:</a:t>
            </a:r>
            <a:endParaRPr lang="es-ES" dirty="0"/>
          </a:p>
        </p:txBody>
      </p:sp>
      <p:sp>
        <p:nvSpPr>
          <p:cNvPr id="12" name="CuadroTexto 11">
            <a:extLst>
              <a:ext uri="{FF2B5EF4-FFF2-40B4-BE49-F238E27FC236}">
                <a16:creationId xmlns:a16="http://schemas.microsoft.com/office/drawing/2014/main" id="{9155FE8D-5558-86C6-DCB4-E77B1D217B86}"/>
              </a:ext>
            </a:extLst>
          </p:cNvPr>
          <p:cNvSpPr txBox="1"/>
          <p:nvPr/>
        </p:nvSpPr>
        <p:spPr>
          <a:xfrm>
            <a:off x="9488270" y="3293594"/>
            <a:ext cx="312145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err="1">
                <a:cs typeface="Calibri"/>
              </a:rPr>
              <a:t>probed</a:t>
            </a:r>
            <a:r>
              <a:rPr lang="es-ES" sz="2400" dirty="0">
                <a:cs typeface="Calibri"/>
              </a:rPr>
              <a:t> </a:t>
            </a:r>
            <a:r>
              <a:rPr lang="es-ES" sz="2400" dirty="0" err="1">
                <a:cs typeface="Calibri"/>
              </a:rPr>
              <a:t>via</a:t>
            </a:r>
            <a:endParaRPr lang="es-ES" dirty="0" err="1"/>
          </a:p>
        </p:txBody>
      </p:sp>
      <p:pic>
        <p:nvPicPr>
          <p:cNvPr id="13" name="Imagen 13">
            <a:extLst>
              <a:ext uri="{FF2B5EF4-FFF2-40B4-BE49-F238E27FC236}">
                <a16:creationId xmlns:a16="http://schemas.microsoft.com/office/drawing/2014/main" id="{D00A122C-FE98-B1CD-27D5-77E9B3438C16}"/>
              </a:ext>
            </a:extLst>
          </p:cNvPr>
          <p:cNvPicPr>
            <a:picLocks noChangeAspect="1"/>
          </p:cNvPicPr>
          <p:nvPr/>
        </p:nvPicPr>
        <p:blipFill>
          <a:blip r:embed="rId4"/>
          <a:stretch>
            <a:fillRect/>
          </a:stretch>
        </p:blipFill>
        <p:spPr>
          <a:xfrm>
            <a:off x="305896" y="3916383"/>
            <a:ext cx="2743200" cy="2478905"/>
          </a:xfrm>
          <a:prstGeom prst="rect">
            <a:avLst/>
          </a:prstGeom>
        </p:spPr>
      </p:pic>
      <p:sp>
        <p:nvSpPr>
          <p:cNvPr id="14" name="CuadroTexto 13">
            <a:extLst>
              <a:ext uri="{FF2B5EF4-FFF2-40B4-BE49-F238E27FC236}">
                <a16:creationId xmlns:a16="http://schemas.microsoft.com/office/drawing/2014/main" id="{36A2B56F-49AA-91FA-E333-3474D75F4F2B}"/>
              </a:ext>
            </a:extLst>
          </p:cNvPr>
          <p:cNvSpPr txBox="1"/>
          <p:nvPr/>
        </p:nvSpPr>
        <p:spPr>
          <a:xfrm>
            <a:off x="3573177" y="3973364"/>
            <a:ext cx="675603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err="1">
                <a:cs typeface="Calibri"/>
              </a:rPr>
              <a:t>See</a:t>
            </a:r>
            <a:r>
              <a:rPr lang="es-ES" sz="2800" dirty="0">
                <a:cs typeface="Calibri"/>
              </a:rPr>
              <a:t> </a:t>
            </a:r>
            <a:r>
              <a:rPr lang="es-ES" sz="2800" err="1">
                <a:cs typeface="Calibri"/>
              </a:rPr>
              <a:t>Christoph's</a:t>
            </a:r>
            <a:r>
              <a:rPr lang="es-ES" sz="2800" dirty="0">
                <a:cs typeface="Calibri"/>
              </a:rPr>
              <a:t> </a:t>
            </a:r>
            <a:r>
              <a:rPr lang="es-ES" sz="2800" err="1">
                <a:cs typeface="Calibri"/>
              </a:rPr>
              <a:t>talk</a:t>
            </a:r>
            <a:r>
              <a:rPr lang="es-ES" sz="2800" dirty="0">
                <a:cs typeface="Calibri"/>
              </a:rPr>
              <a:t> </a:t>
            </a:r>
            <a:r>
              <a:rPr lang="es-ES" sz="2800" err="1">
                <a:cs typeface="Calibri"/>
              </a:rPr>
              <a:t>for</a:t>
            </a:r>
            <a:r>
              <a:rPr lang="es-ES" sz="2800" dirty="0">
                <a:cs typeface="Calibri"/>
              </a:rPr>
              <a:t> </a:t>
            </a:r>
            <a:r>
              <a:rPr lang="es-ES" sz="2800" b="1" dirty="0">
                <a:cs typeface="Calibri"/>
              </a:rPr>
              <a:t>experimental input</a:t>
            </a:r>
            <a:r>
              <a:rPr lang="es-ES" sz="2800" dirty="0">
                <a:cs typeface="Calibri"/>
              </a:rPr>
              <a:t>. In </a:t>
            </a:r>
            <a:r>
              <a:rPr lang="es-ES" sz="2800" err="1">
                <a:cs typeface="Calibri"/>
              </a:rPr>
              <a:t>addition</a:t>
            </a:r>
            <a:r>
              <a:rPr lang="es-ES" sz="2800" dirty="0">
                <a:cs typeface="Calibri"/>
              </a:rPr>
              <a:t>: </a:t>
            </a:r>
            <a:r>
              <a:rPr lang="es-ES" sz="2800" i="1" err="1">
                <a:cs typeface="Calibri"/>
              </a:rPr>
              <a:t>chiral</a:t>
            </a:r>
            <a:r>
              <a:rPr lang="es-ES" sz="2800" i="1" dirty="0">
                <a:cs typeface="Calibri"/>
              </a:rPr>
              <a:t> </a:t>
            </a:r>
            <a:r>
              <a:rPr lang="es-ES" sz="2800" i="1" err="1">
                <a:cs typeface="Calibri"/>
              </a:rPr>
              <a:t>limit</a:t>
            </a:r>
            <a:r>
              <a:rPr lang="es-ES" sz="2800" i="1" dirty="0">
                <a:cs typeface="Calibri"/>
              </a:rPr>
              <a:t> and </a:t>
            </a:r>
            <a:r>
              <a:rPr lang="es-ES" sz="2800" i="1" err="1">
                <a:cs typeface="Calibri"/>
              </a:rPr>
              <a:t>singly</a:t>
            </a:r>
            <a:r>
              <a:rPr lang="es-ES" sz="2800" i="1" dirty="0">
                <a:cs typeface="Calibri"/>
              </a:rPr>
              <a:t> and </a:t>
            </a:r>
            <a:r>
              <a:rPr lang="es-ES" sz="2800" i="1" err="1">
                <a:cs typeface="Calibri"/>
              </a:rPr>
              <a:t>doubly</a:t>
            </a:r>
            <a:r>
              <a:rPr lang="es-ES" sz="2800" i="1" dirty="0">
                <a:cs typeface="Calibri"/>
              </a:rPr>
              <a:t> virtual </a:t>
            </a:r>
            <a:r>
              <a:rPr lang="es-ES" sz="2800" i="1" err="1">
                <a:cs typeface="Calibri"/>
              </a:rPr>
              <a:t>asymptotic</a:t>
            </a:r>
            <a:r>
              <a:rPr lang="es-ES" sz="2800" i="1" dirty="0">
                <a:cs typeface="Calibri"/>
              </a:rPr>
              <a:t> </a:t>
            </a:r>
            <a:r>
              <a:rPr lang="es-ES" sz="2800" i="1" err="1">
                <a:cs typeface="Calibri"/>
              </a:rPr>
              <a:t>limits</a:t>
            </a:r>
            <a:r>
              <a:rPr lang="es-ES" sz="2800" dirty="0">
                <a:cs typeface="Calibri"/>
              </a:rPr>
              <a:t> </a:t>
            </a:r>
            <a:r>
              <a:rPr lang="es-ES" sz="2800" err="1">
                <a:cs typeface="Calibri"/>
              </a:rPr>
              <a:t>predicted</a:t>
            </a:r>
            <a:r>
              <a:rPr lang="es-ES" sz="2800" dirty="0">
                <a:cs typeface="Calibri"/>
              </a:rPr>
              <a:t> </a:t>
            </a:r>
            <a:r>
              <a:rPr lang="es-ES" sz="2800" err="1">
                <a:cs typeface="Calibri"/>
              </a:rPr>
              <a:t>by</a:t>
            </a:r>
            <a:r>
              <a:rPr lang="es-ES" sz="2800" dirty="0">
                <a:cs typeface="Calibri"/>
              </a:rPr>
              <a:t> </a:t>
            </a:r>
            <a:r>
              <a:rPr lang="es-ES" sz="2800" dirty="0">
                <a:solidFill>
                  <a:srgbClr val="FF0000"/>
                </a:solidFill>
                <a:cs typeface="Calibri"/>
              </a:rPr>
              <a:t>Q</a:t>
            </a:r>
            <a:r>
              <a:rPr lang="es-ES" sz="2800" dirty="0">
                <a:solidFill>
                  <a:srgbClr val="00B050"/>
                </a:solidFill>
                <a:cs typeface="Calibri"/>
              </a:rPr>
              <a:t>C</a:t>
            </a:r>
            <a:r>
              <a:rPr lang="es-ES" sz="2800" dirty="0">
                <a:solidFill>
                  <a:srgbClr val="0070C0"/>
                </a:solidFill>
                <a:cs typeface="Calibri"/>
              </a:rPr>
              <a:t>D</a:t>
            </a:r>
            <a:r>
              <a:rPr lang="es-ES" sz="2800" dirty="0">
                <a:cs typeface="Calibri"/>
              </a:rPr>
              <a:t>.</a:t>
            </a:r>
            <a:endParaRPr lang="es-ES" dirty="0" err="1"/>
          </a:p>
        </p:txBody>
      </p:sp>
    </p:spTree>
    <p:extLst>
      <p:ext uri="{BB962C8B-B14F-4D97-AF65-F5344CB8AC3E}">
        <p14:creationId xmlns:p14="http://schemas.microsoft.com/office/powerpoint/2010/main" val="297518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1AD8A883-5349-0D4C-3C51-09A4DB25AFA6}"/>
              </a:ext>
            </a:extLst>
          </p:cNvPr>
          <p:cNvPicPr>
            <a:picLocks noChangeAspect="1"/>
          </p:cNvPicPr>
          <p:nvPr/>
        </p:nvPicPr>
        <p:blipFill>
          <a:blip r:embed="rId2"/>
          <a:stretch>
            <a:fillRect/>
          </a:stretch>
        </p:blipFill>
        <p:spPr>
          <a:xfrm>
            <a:off x="2383578" y="1649842"/>
            <a:ext cx="9776625" cy="767970"/>
          </a:xfrm>
          <a:prstGeom prst="rect">
            <a:avLst/>
          </a:prstGeom>
        </p:spPr>
      </p:pic>
      <p:sp>
        <p:nvSpPr>
          <p:cNvPr id="4" name="CuadroTexto 3">
            <a:extLst>
              <a:ext uri="{FF2B5EF4-FFF2-40B4-BE49-F238E27FC236}">
                <a16:creationId xmlns:a16="http://schemas.microsoft.com/office/drawing/2014/main" id="{DD79AEDD-C244-9045-BCC1-B0A3C2FA73B8}"/>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0000"/>
                </a:solidFill>
                <a:cs typeface="Calibri"/>
              </a:rPr>
              <a:t>Dispersive </a:t>
            </a:r>
            <a:r>
              <a:rPr lang="es-ES" err="1">
                <a:solidFill>
                  <a:srgbClr val="FF0000"/>
                </a:solidFill>
                <a:cs typeface="Calibri"/>
              </a:rPr>
              <a:t>approach</a:t>
            </a:r>
            <a:endParaRPr lang="es-ES">
              <a:solidFill>
                <a:srgbClr val="FF0000"/>
              </a:solidFill>
              <a:cs typeface="Calibri"/>
            </a:endParaRPr>
          </a:p>
        </p:txBody>
      </p:sp>
      <p:sp>
        <p:nvSpPr>
          <p:cNvPr id="25" name="CuadroTexto 24">
            <a:extLst>
              <a:ext uri="{FF2B5EF4-FFF2-40B4-BE49-F238E27FC236}">
                <a16:creationId xmlns:a16="http://schemas.microsoft.com/office/drawing/2014/main" id="{06110557-9740-E0FF-F1DD-44E224D341F5}"/>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Hoferichter</a:t>
            </a:r>
            <a:r>
              <a:rPr lang="es-ES" dirty="0">
                <a:cs typeface="Calibri"/>
              </a:rPr>
              <a:t>-</a:t>
            </a:r>
            <a:r>
              <a:rPr lang="es-ES" dirty="0" err="1">
                <a:cs typeface="Calibri"/>
              </a:rPr>
              <a:t>Hoid</a:t>
            </a:r>
            <a:r>
              <a:rPr lang="es-ES" dirty="0">
                <a:cs typeface="Calibri"/>
              </a:rPr>
              <a:t>-</a:t>
            </a:r>
            <a:r>
              <a:rPr lang="es-ES" dirty="0" err="1">
                <a:cs typeface="Calibri"/>
              </a:rPr>
              <a:t>Kubis</a:t>
            </a:r>
            <a:r>
              <a:rPr lang="es-ES" dirty="0">
                <a:cs typeface="Calibri"/>
              </a:rPr>
              <a:t>-</a:t>
            </a:r>
            <a:r>
              <a:rPr lang="es-ES" dirty="0" err="1">
                <a:cs typeface="Calibri"/>
              </a:rPr>
              <a:t>Leupold</a:t>
            </a:r>
            <a:r>
              <a:rPr lang="es-ES" dirty="0">
                <a:cs typeface="Calibri"/>
              </a:rPr>
              <a:t>-Schneider '18)</a:t>
            </a:r>
            <a:endParaRPr lang="es-ES" dirty="0"/>
          </a:p>
        </p:txBody>
      </p:sp>
      <p:pic>
        <p:nvPicPr>
          <p:cNvPr id="8" name="Imagen 8" descr="Imagen que contiene Forma&#10;&#10;Descripción generada automáticamente">
            <a:extLst>
              <a:ext uri="{FF2B5EF4-FFF2-40B4-BE49-F238E27FC236}">
                <a16:creationId xmlns:a16="http://schemas.microsoft.com/office/drawing/2014/main" id="{61B2325B-96E9-277C-4EB1-4BF4ECA1F95F}"/>
              </a:ext>
            </a:extLst>
          </p:cNvPr>
          <p:cNvPicPr>
            <a:picLocks noChangeAspect="1"/>
          </p:cNvPicPr>
          <p:nvPr/>
        </p:nvPicPr>
        <p:blipFill>
          <a:blip r:embed="rId3"/>
          <a:stretch>
            <a:fillRect/>
          </a:stretch>
        </p:blipFill>
        <p:spPr>
          <a:xfrm>
            <a:off x="486804" y="2335734"/>
            <a:ext cx="11349960" cy="4154574"/>
          </a:xfrm>
          <a:prstGeom prst="rect">
            <a:avLst/>
          </a:prstGeom>
        </p:spPr>
      </p:pic>
      <p:sp>
        <p:nvSpPr>
          <p:cNvPr id="7" name="Elipse 6">
            <a:extLst>
              <a:ext uri="{FF2B5EF4-FFF2-40B4-BE49-F238E27FC236}">
                <a16:creationId xmlns:a16="http://schemas.microsoft.com/office/drawing/2014/main" id="{CA9E3DEE-5458-6270-E154-E13902C74391}"/>
              </a:ext>
            </a:extLst>
          </p:cNvPr>
          <p:cNvSpPr/>
          <p:nvPr/>
        </p:nvSpPr>
        <p:spPr>
          <a:xfrm>
            <a:off x="1331027" y="3936176"/>
            <a:ext cx="3404258" cy="8510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1076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1AD8A883-5349-0D4C-3C51-09A4DB25AFA6}"/>
              </a:ext>
            </a:extLst>
          </p:cNvPr>
          <p:cNvPicPr>
            <a:picLocks noChangeAspect="1"/>
          </p:cNvPicPr>
          <p:nvPr/>
        </p:nvPicPr>
        <p:blipFill>
          <a:blip r:embed="rId3"/>
          <a:stretch>
            <a:fillRect/>
          </a:stretch>
        </p:blipFill>
        <p:spPr>
          <a:xfrm>
            <a:off x="2383578" y="1649842"/>
            <a:ext cx="9776625" cy="767970"/>
          </a:xfrm>
          <a:prstGeom prst="rect">
            <a:avLst/>
          </a:prstGeom>
        </p:spPr>
      </p:pic>
      <p:sp>
        <p:nvSpPr>
          <p:cNvPr id="4" name="CuadroTexto 3">
            <a:extLst>
              <a:ext uri="{FF2B5EF4-FFF2-40B4-BE49-F238E27FC236}">
                <a16:creationId xmlns:a16="http://schemas.microsoft.com/office/drawing/2014/main" id="{DD79AEDD-C244-9045-BCC1-B0A3C2FA73B8}"/>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0000"/>
                </a:solidFill>
                <a:cs typeface="Calibri"/>
              </a:rPr>
              <a:t>Dispersive </a:t>
            </a:r>
            <a:r>
              <a:rPr lang="es-ES" err="1">
                <a:solidFill>
                  <a:srgbClr val="FF0000"/>
                </a:solidFill>
                <a:cs typeface="Calibri"/>
              </a:rPr>
              <a:t>approach</a:t>
            </a:r>
            <a:endParaRPr lang="es-ES">
              <a:solidFill>
                <a:srgbClr val="FF0000"/>
              </a:solidFill>
              <a:cs typeface="Calibri"/>
            </a:endParaRPr>
          </a:p>
        </p:txBody>
      </p:sp>
      <p:pic>
        <p:nvPicPr>
          <p:cNvPr id="6" name="Imagen 14">
            <a:extLst>
              <a:ext uri="{FF2B5EF4-FFF2-40B4-BE49-F238E27FC236}">
                <a16:creationId xmlns:a16="http://schemas.microsoft.com/office/drawing/2014/main" id="{F4EACBF8-80A9-9D19-6E62-49230010481F}"/>
              </a:ext>
            </a:extLst>
          </p:cNvPr>
          <p:cNvPicPr>
            <a:picLocks noChangeAspect="1"/>
          </p:cNvPicPr>
          <p:nvPr/>
        </p:nvPicPr>
        <p:blipFill>
          <a:blip r:embed="rId4"/>
          <a:stretch>
            <a:fillRect/>
          </a:stretch>
        </p:blipFill>
        <p:spPr>
          <a:xfrm>
            <a:off x="3830833" y="2822230"/>
            <a:ext cx="8340334" cy="758534"/>
          </a:xfrm>
          <a:prstGeom prst="rect">
            <a:avLst/>
          </a:prstGeom>
        </p:spPr>
      </p:pic>
      <p:sp>
        <p:nvSpPr>
          <p:cNvPr id="15" name="CuadroTexto 14">
            <a:extLst>
              <a:ext uri="{FF2B5EF4-FFF2-40B4-BE49-F238E27FC236}">
                <a16:creationId xmlns:a16="http://schemas.microsoft.com/office/drawing/2014/main" id="{1CA4D273-CFFA-DA5E-5B7B-E5B68E21924C}"/>
              </a:ext>
            </a:extLst>
          </p:cNvPr>
          <p:cNvSpPr txBox="1"/>
          <p:nvPr/>
        </p:nvSpPr>
        <p:spPr>
          <a:xfrm>
            <a:off x="0" y="3015106"/>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B050"/>
                </a:solidFill>
                <a:cs typeface="Calibri"/>
              </a:rPr>
              <a:t>Padé</a:t>
            </a:r>
            <a:r>
              <a:rPr lang="es-ES" dirty="0">
                <a:solidFill>
                  <a:srgbClr val="00B050"/>
                </a:solidFill>
                <a:cs typeface="Calibri"/>
              </a:rPr>
              <a:t>/Canterbury </a:t>
            </a:r>
            <a:r>
              <a:rPr lang="es-ES" err="1">
                <a:solidFill>
                  <a:srgbClr val="00B050"/>
                </a:solidFill>
                <a:cs typeface="Calibri"/>
              </a:rPr>
              <a:t>approximants</a:t>
            </a:r>
            <a:endParaRPr lang="es-ES" err="1">
              <a:solidFill>
                <a:srgbClr val="00B050"/>
              </a:solidFill>
            </a:endParaRPr>
          </a:p>
        </p:txBody>
      </p:sp>
      <p:sp>
        <p:nvSpPr>
          <p:cNvPr id="24" name="CuadroTexto 23">
            <a:extLst>
              <a:ext uri="{FF2B5EF4-FFF2-40B4-BE49-F238E27FC236}">
                <a16:creationId xmlns:a16="http://schemas.microsoft.com/office/drawing/2014/main" id="{29A60861-1D03-3AE8-3915-CB74397FF93A}"/>
              </a:ext>
            </a:extLst>
          </p:cNvPr>
          <p:cNvSpPr txBox="1"/>
          <p:nvPr/>
        </p:nvSpPr>
        <p:spPr>
          <a:xfrm>
            <a:off x="-2" y="3579752"/>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-Sánchez Puertas '17)</a:t>
            </a:r>
            <a:endParaRPr lang="es-ES" dirty="0"/>
          </a:p>
        </p:txBody>
      </p:sp>
      <p:sp>
        <p:nvSpPr>
          <p:cNvPr id="25" name="CuadroTexto 24">
            <a:extLst>
              <a:ext uri="{FF2B5EF4-FFF2-40B4-BE49-F238E27FC236}">
                <a16:creationId xmlns:a16="http://schemas.microsoft.com/office/drawing/2014/main" id="{06110557-9740-E0FF-F1DD-44E224D341F5}"/>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Hoferichter</a:t>
            </a:r>
            <a:r>
              <a:rPr lang="es-ES" dirty="0">
                <a:cs typeface="Calibri"/>
              </a:rPr>
              <a:t>-</a:t>
            </a:r>
            <a:r>
              <a:rPr lang="es-ES" dirty="0" err="1">
                <a:cs typeface="Calibri"/>
              </a:rPr>
              <a:t>Hoid</a:t>
            </a:r>
            <a:r>
              <a:rPr lang="es-ES" dirty="0">
                <a:cs typeface="Calibri"/>
              </a:rPr>
              <a:t>-</a:t>
            </a:r>
            <a:r>
              <a:rPr lang="es-ES" dirty="0" err="1">
                <a:cs typeface="Calibri"/>
              </a:rPr>
              <a:t>Kubis</a:t>
            </a:r>
            <a:r>
              <a:rPr lang="es-ES" dirty="0">
                <a:cs typeface="Calibri"/>
              </a:rPr>
              <a:t>-</a:t>
            </a:r>
            <a:r>
              <a:rPr lang="es-ES" dirty="0" err="1">
                <a:cs typeface="Calibri"/>
              </a:rPr>
              <a:t>Leupold</a:t>
            </a:r>
            <a:r>
              <a:rPr lang="es-ES" dirty="0">
                <a:cs typeface="Calibri"/>
              </a:rPr>
              <a:t>-Schneider '18)</a:t>
            </a:r>
            <a:endParaRPr lang="es-ES" dirty="0"/>
          </a:p>
        </p:txBody>
      </p:sp>
      <p:sp>
        <p:nvSpPr>
          <p:cNvPr id="7" name="CuadroTexto 6">
            <a:extLst>
              <a:ext uri="{FF2B5EF4-FFF2-40B4-BE49-F238E27FC236}">
                <a16:creationId xmlns:a16="http://schemas.microsoft.com/office/drawing/2014/main" id="{28D0B41D-43EF-C53D-EB84-0E89F4202C7E}"/>
              </a:ext>
            </a:extLst>
          </p:cNvPr>
          <p:cNvSpPr txBox="1"/>
          <p:nvPr/>
        </p:nvSpPr>
        <p:spPr>
          <a:xfrm>
            <a:off x="0" y="4029280"/>
            <a:ext cx="121865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Rational</a:t>
            </a:r>
            <a:r>
              <a:rPr lang="es-ES" dirty="0">
                <a:cs typeface="Calibri"/>
              </a:rPr>
              <a:t> </a:t>
            </a:r>
            <a:r>
              <a:rPr lang="es-ES" dirty="0" err="1">
                <a:cs typeface="Calibri"/>
              </a:rPr>
              <a:t>approximants</a:t>
            </a:r>
            <a:r>
              <a:rPr lang="es-ES" dirty="0">
                <a:cs typeface="Calibri"/>
              </a:rPr>
              <a:t> </a:t>
            </a:r>
            <a:r>
              <a:rPr lang="es-ES" dirty="0" err="1">
                <a:cs typeface="Calibri"/>
              </a:rPr>
              <a:t>based</a:t>
            </a:r>
            <a:r>
              <a:rPr lang="es-ES" dirty="0">
                <a:cs typeface="Calibri"/>
              </a:rPr>
              <a:t> </a:t>
            </a:r>
            <a:r>
              <a:rPr lang="es-ES" dirty="0" err="1">
                <a:cs typeface="Calibri"/>
              </a:rPr>
              <a:t>on</a:t>
            </a:r>
            <a:r>
              <a:rPr lang="es-ES" dirty="0">
                <a:cs typeface="Calibri"/>
              </a:rPr>
              <a:t> </a:t>
            </a:r>
            <a:r>
              <a:rPr lang="es-ES" dirty="0" err="1">
                <a:cs typeface="Calibri"/>
              </a:rPr>
              <a:t>convergence</a:t>
            </a:r>
            <a:r>
              <a:rPr lang="es-ES" dirty="0">
                <a:cs typeface="Calibri"/>
              </a:rPr>
              <a:t> </a:t>
            </a:r>
            <a:r>
              <a:rPr lang="es-ES" dirty="0" err="1">
                <a:cs typeface="Calibri"/>
              </a:rPr>
              <a:t>theorems</a:t>
            </a:r>
            <a:r>
              <a:rPr lang="es-ES" dirty="0">
                <a:cs typeface="Calibri"/>
              </a:rPr>
              <a:t> </a:t>
            </a:r>
            <a:r>
              <a:rPr lang="es-ES" dirty="0" err="1">
                <a:cs typeface="Calibri"/>
              </a:rPr>
              <a:t>which</a:t>
            </a:r>
            <a:r>
              <a:rPr lang="es-ES" dirty="0">
                <a:cs typeface="Calibri"/>
              </a:rPr>
              <a:t> </a:t>
            </a:r>
            <a:r>
              <a:rPr lang="es-ES" dirty="0" err="1">
                <a:cs typeface="Calibri"/>
              </a:rPr>
              <a:t>make</a:t>
            </a:r>
            <a:r>
              <a:rPr lang="es-ES" dirty="0">
                <a:cs typeface="Calibri"/>
              </a:rPr>
              <a:t> </a:t>
            </a:r>
            <a:r>
              <a:rPr lang="es-ES" dirty="0" err="1">
                <a:cs typeface="Calibri"/>
              </a:rPr>
              <a:t>contact</a:t>
            </a:r>
            <a:r>
              <a:rPr lang="es-ES" dirty="0">
                <a:cs typeface="Calibri"/>
              </a:rPr>
              <a:t> </a:t>
            </a:r>
            <a:r>
              <a:rPr lang="es-ES" dirty="0" err="1">
                <a:cs typeface="Calibri"/>
              </a:rPr>
              <a:t>with</a:t>
            </a:r>
            <a:r>
              <a:rPr lang="es-ES" dirty="0">
                <a:cs typeface="Calibri"/>
              </a:rPr>
              <a:t> n-</a:t>
            </a:r>
            <a:r>
              <a:rPr lang="es-ES" dirty="0" err="1">
                <a:cs typeface="Calibri"/>
              </a:rPr>
              <a:t>multiplet</a:t>
            </a:r>
            <a:r>
              <a:rPr lang="es-ES" dirty="0">
                <a:cs typeface="Calibri"/>
              </a:rPr>
              <a:t> </a:t>
            </a:r>
            <a:r>
              <a:rPr lang="es-ES" dirty="0" err="1">
                <a:cs typeface="Calibri"/>
              </a:rPr>
              <a:t>meson</a:t>
            </a:r>
            <a:r>
              <a:rPr lang="es-ES" dirty="0">
                <a:cs typeface="Calibri"/>
              </a:rPr>
              <a:t> </a:t>
            </a:r>
            <a:r>
              <a:rPr lang="es-ES" dirty="0" err="1">
                <a:cs typeface="Calibri"/>
              </a:rPr>
              <a:t>dominance</a:t>
            </a:r>
            <a:r>
              <a:rPr lang="es-ES" dirty="0">
                <a:cs typeface="Calibri"/>
              </a:rPr>
              <a:t> </a:t>
            </a:r>
            <a:r>
              <a:rPr lang="es-ES" dirty="0" err="1">
                <a:cs typeface="Calibri"/>
              </a:rPr>
              <a:t>expressions</a:t>
            </a:r>
            <a:r>
              <a:rPr lang="es-ES" dirty="0">
                <a:cs typeface="Calibri"/>
              </a:rPr>
              <a:t> and </a:t>
            </a:r>
            <a:r>
              <a:rPr lang="es-ES" dirty="0" err="1">
                <a:cs typeface="Calibri"/>
              </a:rPr>
              <a:t>provide</a:t>
            </a:r>
            <a:r>
              <a:rPr lang="es-ES" dirty="0">
                <a:cs typeface="Calibri"/>
              </a:rPr>
              <a:t> </a:t>
            </a:r>
            <a:r>
              <a:rPr lang="es-ES" dirty="0" err="1">
                <a:cs typeface="Calibri"/>
              </a:rPr>
              <a:t>with</a:t>
            </a:r>
            <a:r>
              <a:rPr lang="es-ES" dirty="0">
                <a:cs typeface="Calibri"/>
              </a:rPr>
              <a:t> </a:t>
            </a:r>
            <a:r>
              <a:rPr lang="es-ES" dirty="0" err="1">
                <a:cs typeface="Calibri"/>
              </a:rPr>
              <a:t>systematic</a:t>
            </a:r>
            <a:r>
              <a:rPr lang="es-ES" dirty="0">
                <a:cs typeface="Calibri"/>
              </a:rPr>
              <a:t> </a:t>
            </a:r>
            <a:r>
              <a:rPr lang="es-ES" dirty="0" err="1">
                <a:cs typeface="Calibri"/>
              </a:rPr>
              <a:t>methods</a:t>
            </a:r>
            <a:r>
              <a:rPr lang="es-ES" dirty="0">
                <a:cs typeface="Calibri"/>
              </a:rPr>
              <a:t> </a:t>
            </a:r>
            <a:r>
              <a:rPr lang="es-ES" dirty="0" err="1">
                <a:cs typeface="Calibri"/>
              </a:rPr>
              <a:t>for</a:t>
            </a:r>
            <a:r>
              <a:rPr lang="es-ES" dirty="0">
                <a:cs typeface="Calibri"/>
              </a:rPr>
              <a:t> </a:t>
            </a:r>
            <a:r>
              <a:rPr lang="es-ES" dirty="0" err="1">
                <a:cs typeface="Calibri"/>
              </a:rPr>
              <a:t>evaluating</a:t>
            </a:r>
            <a:r>
              <a:rPr lang="es-ES" dirty="0">
                <a:cs typeface="Calibri"/>
              </a:rPr>
              <a:t> </a:t>
            </a:r>
            <a:r>
              <a:rPr lang="es-ES" dirty="0" err="1">
                <a:cs typeface="Calibri"/>
              </a:rPr>
              <a:t>their</a:t>
            </a:r>
            <a:r>
              <a:rPr lang="es-ES" dirty="0">
                <a:cs typeface="Calibri"/>
              </a:rPr>
              <a:t> </a:t>
            </a:r>
            <a:r>
              <a:rPr lang="es-ES" dirty="0" err="1">
                <a:cs typeface="Calibri"/>
              </a:rPr>
              <a:t>systematic</a:t>
            </a:r>
            <a:r>
              <a:rPr lang="es-ES" dirty="0">
                <a:cs typeface="Calibri"/>
              </a:rPr>
              <a:t> </a:t>
            </a:r>
            <a:r>
              <a:rPr lang="es-ES" dirty="0" err="1">
                <a:cs typeface="Calibri"/>
              </a:rPr>
              <a:t>uncertainties</a:t>
            </a:r>
            <a:r>
              <a:rPr lang="es-ES" dirty="0">
                <a:cs typeface="Calibri"/>
              </a:rPr>
              <a:t>.</a:t>
            </a:r>
          </a:p>
        </p:txBody>
      </p:sp>
    </p:spTree>
    <p:extLst>
      <p:ext uri="{BB962C8B-B14F-4D97-AF65-F5344CB8AC3E}">
        <p14:creationId xmlns:p14="http://schemas.microsoft.com/office/powerpoint/2010/main" val="4724205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1AD8A883-5349-0D4C-3C51-09A4DB25AFA6}"/>
              </a:ext>
            </a:extLst>
          </p:cNvPr>
          <p:cNvPicPr>
            <a:picLocks noChangeAspect="1"/>
          </p:cNvPicPr>
          <p:nvPr/>
        </p:nvPicPr>
        <p:blipFill>
          <a:blip r:embed="rId2"/>
          <a:stretch>
            <a:fillRect/>
          </a:stretch>
        </p:blipFill>
        <p:spPr>
          <a:xfrm>
            <a:off x="2383578" y="1649842"/>
            <a:ext cx="9776625" cy="767970"/>
          </a:xfrm>
          <a:prstGeom prst="rect">
            <a:avLst/>
          </a:prstGeom>
        </p:spPr>
      </p:pic>
      <p:sp>
        <p:nvSpPr>
          <p:cNvPr id="4" name="CuadroTexto 3">
            <a:extLst>
              <a:ext uri="{FF2B5EF4-FFF2-40B4-BE49-F238E27FC236}">
                <a16:creationId xmlns:a16="http://schemas.microsoft.com/office/drawing/2014/main" id="{DD79AEDD-C244-9045-BCC1-B0A3C2FA73B8}"/>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0000"/>
                </a:solidFill>
                <a:cs typeface="Calibri"/>
              </a:rPr>
              <a:t>Dispersive </a:t>
            </a:r>
            <a:r>
              <a:rPr lang="es-ES" err="1">
                <a:solidFill>
                  <a:srgbClr val="FF0000"/>
                </a:solidFill>
                <a:cs typeface="Calibri"/>
              </a:rPr>
              <a:t>approach</a:t>
            </a:r>
            <a:endParaRPr lang="es-ES">
              <a:solidFill>
                <a:srgbClr val="FF0000"/>
              </a:solidFill>
              <a:cs typeface="Calibri"/>
            </a:endParaRPr>
          </a:p>
        </p:txBody>
      </p:sp>
      <p:pic>
        <p:nvPicPr>
          <p:cNvPr id="6" name="Imagen 14">
            <a:extLst>
              <a:ext uri="{FF2B5EF4-FFF2-40B4-BE49-F238E27FC236}">
                <a16:creationId xmlns:a16="http://schemas.microsoft.com/office/drawing/2014/main" id="{F4EACBF8-80A9-9D19-6E62-49230010481F}"/>
              </a:ext>
            </a:extLst>
          </p:cNvPr>
          <p:cNvPicPr>
            <a:picLocks noChangeAspect="1"/>
          </p:cNvPicPr>
          <p:nvPr/>
        </p:nvPicPr>
        <p:blipFill>
          <a:blip r:embed="rId3"/>
          <a:stretch>
            <a:fillRect/>
          </a:stretch>
        </p:blipFill>
        <p:spPr>
          <a:xfrm>
            <a:off x="3830833" y="2822230"/>
            <a:ext cx="8340334" cy="758534"/>
          </a:xfrm>
          <a:prstGeom prst="rect">
            <a:avLst/>
          </a:prstGeom>
        </p:spPr>
      </p:pic>
      <p:sp>
        <p:nvSpPr>
          <p:cNvPr id="15" name="CuadroTexto 14">
            <a:extLst>
              <a:ext uri="{FF2B5EF4-FFF2-40B4-BE49-F238E27FC236}">
                <a16:creationId xmlns:a16="http://schemas.microsoft.com/office/drawing/2014/main" id="{1CA4D273-CFFA-DA5E-5B7B-E5B68E21924C}"/>
              </a:ext>
            </a:extLst>
          </p:cNvPr>
          <p:cNvSpPr txBox="1"/>
          <p:nvPr/>
        </p:nvSpPr>
        <p:spPr>
          <a:xfrm>
            <a:off x="0" y="3015106"/>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B050"/>
                </a:solidFill>
                <a:cs typeface="Calibri"/>
              </a:rPr>
              <a:t>Padé</a:t>
            </a:r>
            <a:r>
              <a:rPr lang="es-ES" dirty="0">
                <a:solidFill>
                  <a:srgbClr val="00B050"/>
                </a:solidFill>
                <a:cs typeface="Calibri"/>
              </a:rPr>
              <a:t>/Canterbury </a:t>
            </a:r>
            <a:r>
              <a:rPr lang="es-ES" err="1">
                <a:solidFill>
                  <a:srgbClr val="00B050"/>
                </a:solidFill>
                <a:cs typeface="Calibri"/>
              </a:rPr>
              <a:t>approximants</a:t>
            </a:r>
            <a:endParaRPr lang="es-ES" err="1">
              <a:solidFill>
                <a:srgbClr val="00B050"/>
              </a:solidFill>
            </a:endParaRPr>
          </a:p>
        </p:txBody>
      </p:sp>
      <p:sp>
        <p:nvSpPr>
          <p:cNvPr id="16" name="CuadroTexto 15">
            <a:extLst>
              <a:ext uri="{FF2B5EF4-FFF2-40B4-BE49-F238E27FC236}">
                <a16:creationId xmlns:a16="http://schemas.microsoft.com/office/drawing/2014/main" id="{617777FA-7ADA-91F8-C68F-BB12A73EBE93}"/>
              </a:ext>
            </a:extLst>
          </p:cNvPr>
          <p:cNvSpPr txBox="1"/>
          <p:nvPr/>
        </p:nvSpPr>
        <p:spPr>
          <a:xfrm>
            <a:off x="-65784" y="4555552"/>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70C0"/>
                </a:solidFill>
                <a:cs typeface="Calibri"/>
              </a:rPr>
              <a:t>Dyson</a:t>
            </a:r>
            <a:r>
              <a:rPr lang="es-ES" dirty="0">
                <a:solidFill>
                  <a:srgbClr val="0070C0"/>
                </a:solidFill>
                <a:cs typeface="Calibri"/>
              </a:rPr>
              <a:t> </a:t>
            </a:r>
            <a:r>
              <a:rPr lang="es-ES" err="1">
                <a:solidFill>
                  <a:srgbClr val="0070C0"/>
                </a:solidFill>
                <a:cs typeface="Calibri"/>
              </a:rPr>
              <a:t>Schwinger</a:t>
            </a:r>
            <a:r>
              <a:rPr lang="es-ES" dirty="0">
                <a:solidFill>
                  <a:srgbClr val="0070C0"/>
                </a:solidFill>
                <a:cs typeface="Calibri"/>
              </a:rPr>
              <a:t> </a:t>
            </a:r>
            <a:r>
              <a:rPr lang="es-ES" err="1">
                <a:solidFill>
                  <a:srgbClr val="0070C0"/>
                </a:solidFill>
                <a:cs typeface="Calibri"/>
              </a:rPr>
              <a:t>eqs</a:t>
            </a:r>
            <a:r>
              <a:rPr lang="es-ES" dirty="0">
                <a:solidFill>
                  <a:srgbClr val="0070C0"/>
                </a:solidFill>
                <a:cs typeface="Calibri"/>
              </a:rPr>
              <a:t>.</a:t>
            </a:r>
          </a:p>
        </p:txBody>
      </p:sp>
      <p:pic>
        <p:nvPicPr>
          <p:cNvPr id="17" name="Imagen 17">
            <a:extLst>
              <a:ext uri="{FF2B5EF4-FFF2-40B4-BE49-F238E27FC236}">
                <a16:creationId xmlns:a16="http://schemas.microsoft.com/office/drawing/2014/main" id="{53250F74-385C-2055-7F0B-2E0214466BDE}"/>
              </a:ext>
            </a:extLst>
          </p:cNvPr>
          <p:cNvPicPr>
            <a:picLocks noChangeAspect="1"/>
          </p:cNvPicPr>
          <p:nvPr/>
        </p:nvPicPr>
        <p:blipFill>
          <a:blip r:embed="rId4"/>
          <a:stretch>
            <a:fillRect/>
          </a:stretch>
        </p:blipFill>
        <p:spPr>
          <a:xfrm>
            <a:off x="2394544" y="4468661"/>
            <a:ext cx="3642250" cy="541080"/>
          </a:xfrm>
          <a:prstGeom prst="rect">
            <a:avLst/>
          </a:prstGeom>
        </p:spPr>
      </p:pic>
      <p:pic>
        <p:nvPicPr>
          <p:cNvPr id="19" name="Imagen 19">
            <a:extLst>
              <a:ext uri="{FF2B5EF4-FFF2-40B4-BE49-F238E27FC236}">
                <a16:creationId xmlns:a16="http://schemas.microsoft.com/office/drawing/2014/main" id="{C83D6733-E554-82EF-66E4-EB69246F820E}"/>
              </a:ext>
            </a:extLst>
          </p:cNvPr>
          <p:cNvPicPr>
            <a:picLocks noChangeAspect="1"/>
          </p:cNvPicPr>
          <p:nvPr/>
        </p:nvPicPr>
        <p:blipFill>
          <a:blip r:embed="rId5"/>
          <a:stretch>
            <a:fillRect/>
          </a:stretch>
        </p:blipFill>
        <p:spPr>
          <a:xfrm>
            <a:off x="7174861" y="4470768"/>
            <a:ext cx="3324293" cy="471083"/>
          </a:xfrm>
          <a:prstGeom prst="rect">
            <a:avLst/>
          </a:prstGeom>
        </p:spPr>
      </p:pic>
      <p:sp>
        <p:nvSpPr>
          <p:cNvPr id="21" name="CuadroTexto 20">
            <a:extLst>
              <a:ext uri="{FF2B5EF4-FFF2-40B4-BE49-F238E27FC236}">
                <a16:creationId xmlns:a16="http://schemas.microsoft.com/office/drawing/2014/main" id="{13364632-9A0E-4BA2-8687-428A0B31A3AA}"/>
              </a:ext>
            </a:extLst>
          </p:cNvPr>
          <p:cNvSpPr txBox="1"/>
          <p:nvPr/>
        </p:nvSpPr>
        <p:spPr>
          <a:xfrm>
            <a:off x="2395639" y="5010558"/>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(Eichmann-Fischer-Weil-Williams'19)</a:t>
            </a:r>
            <a:endParaRPr lang="es-ES" dirty="0"/>
          </a:p>
        </p:txBody>
      </p:sp>
      <p:sp>
        <p:nvSpPr>
          <p:cNvPr id="23" name="CuadroTexto 22">
            <a:extLst>
              <a:ext uri="{FF2B5EF4-FFF2-40B4-BE49-F238E27FC236}">
                <a16:creationId xmlns:a16="http://schemas.microsoft.com/office/drawing/2014/main" id="{DE9AFD45-EC0D-6DAB-9ABA-154AAC9A814A}"/>
              </a:ext>
            </a:extLst>
          </p:cNvPr>
          <p:cNvSpPr txBox="1"/>
          <p:nvPr/>
        </p:nvSpPr>
        <p:spPr>
          <a:xfrm>
            <a:off x="7219811" y="5010558"/>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(Raya-</a:t>
            </a:r>
            <a:r>
              <a:rPr lang="es-ES" dirty="0" err="1">
                <a:cs typeface="Calibri"/>
              </a:rPr>
              <a:t>Bashir</a:t>
            </a:r>
            <a:r>
              <a:rPr lang="es-ES" dirty="0">
                <a:cs typeface="Calibri"/>
              </a:rPr>
              <a:t>-Roig '19)</a:t>
            </a:r>
            <a:endParaRPr lang="es-ES" dirty="0"/>
          </a:p>
        </p:txBody>
      </p:sp>
      <p:sp>
        <p:nvSpPr>
          <p:cNvPr id="24" name="CuadroTexto 23">
            <a:extLst>
              <a:ext uri="{FF2B5EF4-FFF2-40B4-BE49-F238E27FC236}">
                <a16:creationId xmlns:a16="http://schemas.microsoft.com/office/drawing/2014/main" id="{29A60861-1D03-3AE8-3915-CB74397FF93A}"/>
              </a:ext>
            </a:extLst>
          </p:cNvPr>
          <p:cNvSpPr txBox="1"/>
          <p:nvPr/>
        </p:nvSpPr>
        <p:spPr>
          <a:xfrm>
            <a:off x="-2" y="3579752"/>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-Sánchez Puertas '17)</a:t>
            </a:r>
            <a:endParaRPr lang="es-ES" dirty="0"/>
          </a:p>
        </p:txBody>
      </p:sp>
      <p:sp>
        <p:nvSpPr>
          <p:cNvPr id="25" name="CuadroTexto 24">
            <a:extLst>
              <a:ext uri="{FF2B5EF4-FFF2-40B4-BE49-F238E27FC236}">
                <a16:creationId xmlns:a16="http://schemas.microsoft.com/office/drawing/2014/main" id="{06110557-9740-E0FF-F1DD-44E224D341F5}"/>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Hoferichter</a:t>
            </a:r>
            <a:r>
              <a:rPr lang="es-ES" dirty="0">
                <a:cs typeface="Calibri"/>
              </a:rPr>
              <a:t>-</a:t>
            </a:r>
            <a:r>
              <a:rPr lang="es-ES" dirty="0" err="1">
                <a:cs typeface="Calibri"/>
              </a:rPr>
              <a:t>Hoid</a:t>
            </a:r>
            <a:r>
              <a:rPr lang="es-ES" dirty="0">
                <a:cs typeface="Calibri"/>
              </a:rPr>
              <a:t>-</a:t>
            </a:r>
            <a:r>
              <a:rPr lang="es-ES" dirty="0" err="1">
                <a:cs typeface="Calibri"/>
              </a:rPr>
              <a:t>Kubis</a:t>
            </a:r>
            <a:r>
              <a:rPr lang="es-ES" dirty="0">
                <a:cs typeface="Calibri"/>
              </a:rPr>
              <a:t>-</a:t>
            </a:r>
            <a:r>
              <a:rPr lang="es-ES" dirty="0" err="1">
                <a:cs typeface="Calibri"/>
              </a:rPr>
              <a:t>Leupold</a:t>
            </a:r>
            <a:r>
              <a:rPr lang="es-ES" dirty="0">
                <a:cs typeface="Calibri"/>
              </a:rPr>
              <a:t>-Schneider '18)</a:t>
            </a:r>
            <a:endParaRPr lang="es-ES" dirty="0"/>
          </a:p>
        </p:txBody>
      </p:sp>
      <p:sp>
        <p:nvSpPr>
          <p:cNvPr id="26" name="CuadroTexto 25">
            <a:extLst>
              <a:ext uri="{FF2B5EF4-FFF2-40B4-BE49-F238E27FC236}">
                <a16:creationId xmlns:a16="http://schemas.microsoft.com/office/drawing/2014/main" id="{9E5A31CC-CAC7-EF62-9533-7E668083E796}"/>
              </a:ext>
            </a:extLst>
          </p:cNvPr>
          <p:cNvSpPr txBox="1"/>
          <p:nvPr/>
        </p:nvSpPr>
        <p:spPr>
          <a:xfrm>
            <a:off x="-27410" y="5750630"/>
            <a:ext cx="121974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i="1" dirty="0" err="1">
                <a:cs typeface="Calibri"/>
              </a:rPr>
              <a:t>Other</a:t>
            </a:r>
            <a:r>
              <a:rPr lang="es-ES" i="1" dirty="0">
                <a:cs typeface="Calibri"/>
              </a:rPr>
              <a:t> </a:t>
            </a:r>
            <a:r>
              <a:rPr lang="es-ES" i="1" dirty="0" err="1">
                <a:cs typeface="Calibri"/>
              </a:rPr>
              <a:t>approaches</a:t>
            </a:r>
            <a:r>
              <a:rPr lang="es-ES" dirty="0">
                <a:cs typeface="Calibri"/>
              </a:rPr>
              <a:t>: </a:t>
            </a:r>
            <a:r>
              <a:rPr lang="es-ES" dirty="0" err="1">
                <a:cs typeface="Calibri"/>
              </a:rPr>
              <a:t>RChT</a:t>
            </a:r>
            <a:r>
              <a:rPr lang="es-ES" dirty="0">
                <a:cs typeface="Calibri"/>
              </a:rPr>
              <a:t>, </a:t>
            </a:r>
            <a:r>
              <a:rPr lang="es-ES" dirty="0" err="1">
                <a:cs typeface="Calibri"/>
              </a:rPr>
              <a:t>Holographic</a:t>
            </a:r>
            <a:r>
              <a:rPr lang="es-ES" dirty="0">
                <a:cs typeface="Calibri"/>
              </a:rPr>
              <a:t> QCD, ...</a:t>
            </a:r>
          </a:p>
        </p:txBody>
      </p:sp>
      <p:sp>
        <p:nvSpPr>
          <p:cNvPr id="7" name="CuadroTexto 6">
            <a:extLst>
              <a:ext uri="{FF2B5EF4-FFF2-40B4-BE49-F238E27FC236}">
                <a16:creationId xmlns:a16="http://schemas.microsoft.com/office/drawing/2014/main" id="{694FF6FC-C073-9C05-124E-26ABBC51E3B1}"/>
              </a:ext>
            </a:extLst>
          </p:cNvPr>
          <p:cNvSpPr txBox="1"/>
          <p:nvPr/>
        </p:nvSpPr>
        <p:spPr>
          <a:xfrm>
            <a:off x="232052" y="4937239"/>
            <a:ext cx="12107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(QFT </a:t>
            </a:r>
            <a:r>
              <a:rPr lang="es-ES" dirty="0" err="1">
                <a:cs typeface="Calibri"/>
              </a:rPr>
              <a:t>EoM</a:t>
            </a:r>
            <a:r>
              <a:rPr lang="es-ES" dirty="0">
                <a:cs typeface="Calibri"/>
              </a:rPr>
              <a:t>)</a:t>
            </a:r>
            <a:endParaRPr lang="es-ES" dirty="0" err="1"/>
          </a:p>
        </p:txBody>
      </p:sp>
    </p:spTree>
    <p:extLst>
      <p:ext uri="{BB962C8B-B14F-4D97-AF65-F5344CB8AC3E}">
        <p14:creationId xmlns:p14="http://schemas.microsoft.com/office/powerpoint/2010/main" val="806889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1AD8A883-5349-0D4C-3C51-09A4DB25AFA6}"/>
              </a:ext>
            </a:extLst>
          </p:cNvPr>
          <p:cNvPicPr>
            <a:picLocks noChangeAspect="1"/>
          </p:cNvPicPr>
          <p:nvPr/>
        </p:nvPicPr>
        <p:blipFill>
          <a:blip r:embed="rId2"/>
          <a:stretch>
            <a:fillRect/>
          </a:stretch>
        </p:blipFill>
        <p:spPr>
          <a:xfrm>
            <a:off x="2383578" y="1649842"/>
            <a:ext cx="9776625" cy="767970"/>
          </a:xfrm>
          <a:prstGeom prst="rect">
            <a:avLst/>
          </a:prstGeom>
        </p:spPr>
      </p:pic>
      <p:sp>
        <p:nvSpPr>
          <p:cNvPr id="4" name="CuadroTexto 3">
            <a:extLst>
              <a:ext uri="{FF2B5EF4-FFF2-40B4-BE49-F238E27FC236}">
                <a16:creationId xmlns:a16="http://schemas.microsoft.com/office/drawing/2014/main" id="{DD79AEDD-C244-9045-BCC1-B0A3C2FA73B8}"/>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0000"/>
                </a:solidFill>
                <a:cs typeface="Calibri"/>
              </a:rPr>
              <a:t>Dispersive </a:t>
            </a:r>
            <a:r>
              <a:rPr lang="es-ES" dirty="0" err="1">
                <a:solidFill>
                  <a:srgbClr val="FF0000"/>
                </a:solidFill>
                <a:cs typeface="Calibri"/>
              </a:rPr>
              <a:t>approach</a:t>
            </a:r>
            <a:endParaRPr lang="es-ES">
              <a:solidFill>
                <a:srgbClr val="FF0000"/>
              </a:solidFill>
              <a:cs typeface="Calibri"/>
            </a:endParaRPr>
          </a:p>
        </p:txBody>
      </p:sp>
      <p:pic>
        <p:nvPicPr>
          <p:cNvPr id="6" name="Imagen 14">
            <a:extLst>
              <a:ext uri="{FF2B5EF4-FFF2-40B4-BE49-F238E27FC236}">
                <a16:creationId xmlns:a16="http://schemas.microsoft.com/office/drawing/2014/main" id="{F4EACBF8-80A9-9D19-6E62-49230010481F}"/>
              </a:ext>
            </a:extLst>
          </p:cNvPr>
          <p:cNvPicPr>
            <a:picLocks noChangeAspect="1"/>
          </p:cNvPicPr>
          <p:nvPr/>
        </p:nvPicPr>
        <p:blipFill>
          <a:blip r:embed="rId3"/>
          <a:stretch>
            <a:fillRect/>
          </a:stretch>
        </p:blipFill>
        <p:spPr>
          <a:xfrm>
            <a:off x="3830833" y="2822230"/>
            <a:ext cx="8340334" cy="758534"/>
          </a:xfrm>
          <a:prstGeom prst="rect">
            <a:avLst/>
          </a:prstGeom>
        </p:spPr>
      </p:pic>
      <p:sp>
        <p:nvSpPr>
          <p:cNvPr id="15" name="CuadroTexto 14">
            <a:extLst>
              <a:ext uri="{FF2B5EF4-FFF2-40B4-BE49-F238E27FC236}">
                <a16:creationId xmlns:a16="http://schemas.microsoft.com/office/drawing/2014/main" id="{1CA4D273-CFFA-DA5E-5B7B-E5B68E21924C}"/>
              </a:ext>
            </a:extLst>
          </p:cNvPr>
          <p:cNvSpPr txBox="1"/>
          <p:nvPr/>
        </p:nvSpPr>
        <p:spPr>
          <a:xfrm>
            <a:off x="0" y="3015106"/>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solidFill>
                  <a:srgbClr val="00B050"/>
                </a:solidFill>
                <a:cs typeface="Calibri"/>
              </a:rPr>
              <a:t>Padé</a:t>
            </a:r>
            <a:r>
              <a:rPr lang="es-ES" dirty="0">
                <a:solidFill>
                  <a:srgbClr val="00B050"/>
                </a:solidFill>
                <a:cs typeface="Calibri"/>
              </a:rPr>
              <a:t>/Canterbury </a:t>
            </a:r>
            <a:r>
              <a:rPr lang="es-ES" dirty="0" err="1">
                <a:solidFill>
                  <a:srgbClr val="00B050"/>
                </a:solidFill>
                <a:cs typeface="Calibri"/>
              </a:rPr>
              <a:t>approximants</a:t>
            </a:r>
            <a:endParaRPr lang="es-ES">
              <a:solidFill>
                <a:srgbClr val="00B050"/>
              </a:solidFill>
              <a:cs typeface="Calibri"/>
            </a:endParaRPr>
          </a:p>
        </p:txBody>
      </p:sp>
      <p:sp>
        <p:nvSpPr>
          <p:cNvPr id="24" name="CuadroTexto 23">
            <a:extLst>
              <a:ext uri="{FF2B5EF4-FFF2-40B4-BE49-F238E27FC236}">
                <a16:creationId xmlns:a16="http://schemas.microsoft.com/office/drawing/2014/main" id="{29A60861-1D03-3AE8-3915-CB74397FF93A}"/>
              </a:ext>
            </a:extLst>
          </p:cNvPr>
          <p:cNvSpPr txBox="1"/>
          <p:nvPr/>
        </p:nvSpPr>
        <p:spPr>
          <a:xfrm>
            <a:off x="-2" y="3579752"/>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-Sánchez Puertas '17)</a:t>
            </a:r>
            <a:endParaRPr lang="es-ES" dirty="0"/>
          </a:p>
        </p:txBody>
      </p:sp>
      <p:sp>
        <p:nvSpPr>
          <p:cNvPr id="25" name="CuadroTexto 24">
            <a:extLst>
              <a:ext uri="{FF2B5EF4-FFF2-40B4-BE49-F238E27FC236}">
                <a16:creationId xmlns:a16="http://schemas.microsoft.com/office/drawing/2014/main" id="{06110557-9740-E0FF-F1DD-44E224D341F5}"/>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Hoferichter</a:t>
            </a:r>
            <a:r>
              <a:rPr lang="es-ES" dirty="0">
                <a:cs typeface="Calibri"/>
              </a:rPr>
              <a:t>-</a:t>
            </a:r>
            <a:r>
              <a:rPr lang="es-ES" dirty="0" err="1">
                <a:cs typeface="Calibri"/>
              </a:rPr>
              <a:t>Hoid</a:t>
            </a:r>
            <a:r>
              <a:rPr lang="es-ES" dirty="0">
                <a:cs typeface="Calibri"/>
              </a:rPr>
              <a:t>-</a:t>
            </a:r>
            <a:r>
              <a:rPr lang="es-ES" dirty="0" err="1">
                <a:cs typeface="Calibri"/>
              </a:rPr>
              <a:t>Kubis</a:t>
            </a:r>
            <a:r>
              <a:rPr lang="es-ES" dirty="0">
                <a:cs typeface="Calibri"/>
              </a:rPr>
              <a:t>-</a:t>
            </a:r>
            <a:r>
              <a:rPr lang="es-ES" dirty="0" err="1">
                <a:cs typeface="Calibri"/>
              </a:rPr>
              <a:t>Leupold</a:t>
            </a:r>
            <a:r>
              <a:rPr lang="es-ES" dirty="0">
                <a:cs typeface="Calibri"/>
              </a:rPr>
              <a:t>-Schneider '18)</a:t>
            </a:r>
            <a:endParaRPr lang="es-ES" dirty="0"/>
          </a:p>
        </p:txBody>
      </p:sp>
    </p:spTree>
    <p:extLst>
      <p:ext uri="{BB962C8B-B14F-4D97-AF65-F5344CB8AC3E}">
        <p14:creationId xmlns:p14="http://schemas.microsoft.com/office/powerpoint/2010/main" val="428813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1AD8A883-5349-0D4C-3C51-09A4DB25AFA6}"/>
              </a:ext>
            </a:extLst>
          </p:cNvPr>
          <p:cNvPicPr>
            <a:picLocks noChangeAspect="1"/>
          </p:cNvPicPr>
          <p:nvPr/>
        </p:nvPicPr>
        <p:blipFill>
          <a:blip r:embed="rId2"/>
          <a:stretch>
            <a:fillRect/>
          </a:stretch>
        </p:blipFill>
        <p:spPr>
          <a:xfrm>
            <a:off x="2383578" y="1649842"/>
            <a:ext cx="9776625" cy="767970"/>
          </a:xfrm>
          <a:prstGeom prst="rect">
            <a:avLst/>
          </a:prstGeom>
        </p:spPr>
      </p:pic>
      <p:sp>
        <p:nvSpPr>
          <p:cNvPr id="4" name="CuadroTexto 3">
            <a:extLst>
              <a:ext uri="{FF2B5EF4-FFF2-40B4-BE49-F238E27FC236}">
                <a16:creationId xmlns:a16="http://schemas.microsoft.com/office/drawing/2014/main" id="{DD79AEDD-C244-9045-BCC1-B0A3C2FA73B8}"/>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FF0000"/>
                </a:solidFill>
                <a:cs typeface="Calibri"/>
              </a:rPr>
              <a:t>Dispersive </a:t>
            </a:r>
            <a:r>
              <a:rPr lang="es-ES" err="1">
                <a:solidFill>
                  <a:srgbClr val="FF0000"/>
                </a:solidFill>
                <a:cs typeface="Calibri"/>
              </a:rPr>
              <a:t>approach</a:t>
            </a:r>
            <a:endParaRPr lang="es-ES">
              <a:solidFill>
                <a:srgbClr val="FF0000"/>
              </a:solidFill>
              <a:cs typeface="Calibri"/>
            </a:endParaRPr>
          </a:p>
        </p:txBody>
      </p:sp>
      <p:pic>
        <p:nvPicPr>
          <p:cNvPr id="6" name="Imagen 14">
            <a:extLst>
              <a:ext uri="{FF2B5EF4-FFF2-40B4-BE49-F238E27FC236}">
                <a16:creationId xmlns:a16="http://schemas.microsoft.com/office/drawing/2014/main" id="{F4EACBF8-80A9-9D19-6E62-49230010481F}"/>
              </a:ext>
            </a:extLst>
          </p:cNvPr>
          <p:cNvPicPr>
            <a:picLocks noChangeAspect="1"/>
          </p:cNvPicPr>
          <p:nvPr/>
        </p:nvPicPr>
        <p:blipFill>
          <a:blip r:embed="rId3"/>
          <a:stretch>
            <a:fillRect/>
          </a:stretch>
        </p:blipFill>
        <p:spPr>
          <a:xfrm>
            <a:off x="3830833" y="2822230"/>
            <a:ext cx="8340334" cy="758534"/>
          </a:xfrm>
          <a:prstGeom prst="rect">
            <a:avLst/>
          </a:prstGeom>
        </p:spPr>
      </p:pic>
      <p:sp>
        <p:nvSpPr>
          <p:cNvPr id="15" name="CuadroTexto 14">
            <a:extLst>
              <a:ext uri="{FF2B5EF4-FFF2-40B4-BE49-F238E27FC236}">
                <a16:creationId xmlns:a16="http://schemas.microsoft.com/office/drawing/2014/main" id="{1CA4D273-CFFA-DA5E-5B7B-E5B68E21924C}"/>
              </a:ext>
            </a:extLst>
          </p:cNvPr>
          <p:cNvSpPr txBox="1"/>
          <p:nvPr/>
        </p:nvSpPr>
        <p:spPr>
          <a:xfrm>
            <a:off x="0" y="3015106"/>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solidFill>
                  <a:srgbClr val="00B050"/>
                </a:solidFill>
                <a:cs typeface="Calibri"/>
              </a:rPr>
              <a:t>Padé</a:t>
            </a:r>
            <a:r>
              <a:rPr lang="es-ES" dirty="0">
                <a:solidFill>
                  <a:srgbClr val="00B050"/>
                </a:solidFill>
                <a:cs typeface="Calibri"/>
              </a:rPr>
              <a:t>/Canterbury </a:t>
            </a:r>
            <a:r>
              <a:rPr lang="es-ES" dirty="0" err="1">
                <a:solidFill>
                  <a:srgbClr val="00B050"/>
                </a:solidFill>
                <a:cs typeface="Calibri"/>
              </a:rPr>
              <a:t>approximants</a:t>
            </a:r>
            <a:endParaRPr lang="es-ES">
              <a:solidFill>
                <a:srgbClr val="00B050"/>
              </a:solidFill>
              <a:cs typeface="Calibri"/>
            </a:endParaRPr>
          </a:p>
        </p:txBody>
      </p:sp>
      <p:sp>
        <p:nvSpPr>
          <p:cNvPr id="24" name="CuadroTexto 23">
            <a:extLst>
              <a:ext uri="{FF2B5EF4-FFF2-40B4-BE49-F238E27FC236}">
                <a16:creationId xmlns:a16="http://schemas.microsoft.com/office/drawing/2014/main" id="{29A60861-1D03-3AE8-3915-CB74397FF93A}"/>
              </a:ext>
            </a:extLst>
          </p:cNvPr>
          <p:cNvSpPr txBox="1"/>
          <p:nvPr/>
        </p:nvSpPr>
        <p:spPr>
          <a:xfrm>
            <a:off x="-2" y="3579752"/>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-Sánchez Puertas '17)</a:t>
            </a:r>
            <a:endParaRPr lang="es-ES" dirty="0"/>
          </a:p>
        </p:txBody>
      </p:sp>
      <p:sp>
        <p:nvSpPr>
          <p:cNvPr id="25" name="CuadroTexto 24">
            <a:extLst>
              <a:ext uri="{FF2B5EF4-FFF2-40B4-BE49-F238E27FC236}">
                <a16:creationId xmlns:a16="http://schemas.microsoft.com/office/drawing/2014/main" id="{06110557-9740-E0FF-F1DD-44E224D341F5}"/>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Hoferichter</a:t>
            </a:r>
            <a:r>
              <a:rPr lang="es-ES" dirty="0">
                <a:cs typeface="Calibri"/>
              </a:rPr>
              <a:t>-</a:t>
            </a:r>
            <a:r>
              <a:rPr lang="es-ES" dirty="0" err="1">
                <a:cs typeface="Calibri"/>
              </a:rPr>
              <a:t>Hoid</a:t>
            </a:r>
            <a:r>
              <a:rPr lang="es-ES" dirty="0">
                <a:cs typeface="Calibri"/>
              </a:rPr>
              <a:t>-</a:t>
            </a:r>
            <a:r>
              <a:rPr lang="es-ES" dirty="0" err="1">
                <a:cs typeface="Calibri"/>
              </a:rPr>
              <a:t>Kubis</a:t>
            </a:r>
            <a:r>
              <a:rPr lang="es-ES" dirty="0">
                <a:cs typeface="Calibri"/>
              </a:rPr>
              <a:t>-</a:t>
            </a:r>
            <a:r>
              <a:rPr lang="es-ES" dirty="0" err="1">
                <a:cs typeface="Calibri"/>
              </a:rPr>
              <a:t>Leupold</a:t>
            </a:r>
            <a:r>
              <a:rPr lang="es-ES" dirty="0">
                <a:cs typeface="Calibri"/>
              </a:rPr>
              <a:t>-Schneider '18)</a:t>
            </a:r>
            <a:endParaRPr lang="es-ES" dirty="0"/>
          </a:p>
        </p:txBody>
      </p:sp>
      <p:pic>
        <p:nvPicPr>
          <p:cNvPr id="7" name="Imagen 7">
            <a:extLst>
              <a:ext uri="{FF2B5EF4-FFF2-40B4-BE49-F238E27FC236}">
                <a16:creationId xmlns:a16="http://schemas.microsoft.com/office/drawing/2014/main" id="{F14A5D53-F429-1445-B801-EA5DD9C3B3C5}"/>
              </a:ext>
            </a:extLst>
          </p:cNvPr>
          <p:cNvPicPr>
            <a:picLocks noChangeAspect="1"/>
          </p:cNvPicPr>
          <p:nvPr/>
        </p:nvPicPr>
        <p:blipFill>
          <a:blip r:embed="rId4"/>
          <a:stretch>
            <a:fillRect/>
          </a:stretch>
        </p:blipFill>
        <p:spPr>
          <a:xfrm>
            <a:off x="3682818" y="3947016"/>
            <a:ext cx="8504796" cy="1107435"/>
          </a:xfrm>
          <a:prstGeom prst="rect">
            <a:avLst/>
          </a:prstGeom>
        </p:spPr>
      </p:pic>
      <p:pic>
        <p:nvPicPr>
          <p:cNvPr id="8" name="Imagen 8">
            <a:extLst>
              <a:ext uri="{FF2B5EF4-FFF2-40B4-BE49-F238E27FC236}">
                <a16:creationId xmlns:a16="http://schemas.microsoft.com/office/drawing/2014/main" id="{0DB5EFBE-BD1C-8C9A-316B-71C848BD2696}"/>
              </a:ext>
            </a:extLst>
          </p:cNvPr>
          <p:cNvPicPr>
            <a:picLocks noChangeAspect="1"/>
          </p:cNvPicPr>
          <p:nvPr/>
        </p:nvPicPr>
        <p:blipFill>
          <a:blip r:embed="rId5"/>
          <a:stretch>
            <a:fillRect/>
          </a:stretch>
        </p:blipFill>
        <p:spPr>
          <a:xfrm rot="16200000">
            <a:off x="2258658" y="3481764"/>
            <a:ext cx="2461288" cy="683882"/>
          </a:xfrm>
          <a:prstGeom prst="rect">
            <a:avLst/>
          </a:prstGeom>
        </p:spPr>
      </p:pic>
    </p:spTree>
    <p:extLst>
      <p:ext uri="{BB962C8B-B14F-4D97-AF65-F5344CB8AC3E}">
        <p14:creationId xmlns:p14="http://schemas.microsoft.com/office/powerpoint/2010/main" val="333560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15" name="CuadroTexto 14">
            <a:extLst>
              <a:ext uri="{FF2B5EF4-FFF2-40B4-BE49-F238E27FC236}">
                <a16:creationId xmlns:a16="http://schemas.microsoft.com/office/drawing/2014/main" id="{1CA4D273-CFFA-DA5E-5B7B-E5B68E21924C}"/>
              </a:ext>
            </a:extLst>
          </p:cNvPr>
          <p:cNvSpPr txBox="1"/>
          <p:nvPr/>
        </p:nvSpPr>
        <p:spPr>
          <a:xfrm>
            <a:off x="82230" y="1206041"/>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B050"/>
                </a:solidFill>
                <a:cs typeface="Calibri"/>
              </a:rPr>
              <a:t>Padé</a:t>
            </a:r>
            <a:r>
              <a:rPr lang="es-ES" dirty="0">
                <a:solidFill>
                  <a:srgbClr val="00B050"/>
                </a:solidFill>
                <a:cs typeface="Calibri"/>
              </a:rPr>
              <a:t>/Canterbury </a:t>
            </a:r>
            <a:r>
              <a:rPr lang="es-ES" err="1">
                <a:solidFill>
                  <a:srgbClr val="00B050"/>
                </a:solidFill>
                <a:cs typeface="Calibri"/>
              </a:rPr>
              <a:t>approximants</a:t>
            </a:r>
            <a:endParaRPr lang="es-ES">
              <a:solidFill>
                <a:srgbClr val="00B050"/>
              </a:solidFill>
              <a:cs typeface="Calibri"/>
            </a:endParaRPr>
          </a:p>
        </p:txBody>
      </p:sp>
      <p:sp>
        <p:nvSpPr>
          <p:cNvPr id="24" name="CuadroTexto 23">
            <a:extLst>
              <a:ext uri="{FF2B5EF4-FFF2-40B4-BE49-F238E27FC236}">
                <a16:creationId xmlns:a16="http://schemas.microsoft.com/office/drawing/2014/main" id="{29A60861-1D03-3AE8-3915-CB74397FF93A}"/>
              </a:ext>
            </a:extLst>
          </p:cNvPr>
          <p:cNvSpPr txBox="1"/>
          <p:nvPr/>
        </p:nvSpPr>
        <p:spPr>
          <a:xfrm>
            <a:off x="65782" y="1770687"/>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-Sánchez Puertas '17)</a:t>
            </a:r>
            <a:endParaRPr lang="es-ES" dirty="0"/>
          </a:p>
        </p:txBody>
      </p:sp>
      <p:pic>
        <p:nvPicPr>
          <p:cNvPr id="7" name="Imagen 7">
            <a:extLst>
              <a:ext uri="{FF2B5EF4-FFF2-40B4-BE49-F238E27FC236}">
                <a16:creationId xmlns:a16="http://schemas.microsoft.com/office/drawing/2014/main" id="{F14A5D53-F429-1445-B801-EA5DD9C3B3C5}"/>
              </a:ext>
            </a:extLst>
          </p:cNvPr>
          <p:cNvPicPr>
            <a:picLocks noChangeAspect="1"/>
          </p:cNvPicPr>
          <p:nvPr/>
        </p:nvPicPr>
        <p:blipFill>
          <a:blip r:embed="rId2"/>
          <a:stretch>
            <a:fillRect/>
          </a:stretch>
        </p:blipFill>
        <p:spPr>
          <a:xfrm>
            <a:off x="3754084" y="1206009"/>
            <a:ext cx="8504796" cy="1107435"/>
          </a:xfrm>
          <a:prstGeom prst="rect">
            <a:avLst/>
          </a:prstGeom>
        </p:spPr>
      </p:pic>
      <p:sp>
        <p:nvSpPr>
          <p:cNvPr id="10" name="CuadroTexto 9">
            <a:extLst>
              <a:ext uri="{FF2B5EF4-FFF2-40B4-BE49-F238E27FC236}">
                <a16:creationId xmlns:a16="http://schemas.microsoft.com/office/drawing/2014/main" id="{C89B30A7-6890-7591-2827-5E665638ECFA}"/>
              </a:ext>
            </a:extLst>
          </p:cNvPr>
          <p:cNvSpPr txBox="1"/>
          <p:nvPr/>
        </p:nvSpPr>
        <p:spPr>
          <a:xfrm>
            <a:off x="16446" y="3124746"/>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70C0"/>
                </a:solidFill>
                <a:cs typeface="Calibri"/>
              </a:rPr>
              <a:t>Dyson</a:t>
            </a:r>
            <a:r>
              <a:rPr lang="es-ES" dirty="0">
                <a:solidFill>
                  <a:srgbClr val="0070C0"/>
                </a:solidFill>
                <a:cs typeface="Calibri"/>
              </a:rPr>
              <a:t> </a:t>
            </a:r>
            <a:r>
              <a:rPr lang="es-ES" err="1">
                <a:solidFill>
                  <a:srgbClr val="0070C0"/>
                </a:solidFill>
                <a:cs typeface="Calibri"/>
              </a:rPr>
              <a:t>Schwinger</a:t>
            </a:r>
            <a:r>
              <a:rPr lang="es-ES" dirty="0">
                <a:solidFill>
                  <a:srgbClr val="0070C0"/>
                </a:solidFill>
                <a:cs typeface="Calibri"/>
              </a:rPr>
              <a:t> </a:t>
            </a:r>
            <a:r>
              <a:rPr lang="es-ES" err="1">
                <a:solidFill>
                  <a:srgbClr val="0070C0"/>
                </a:solidFill>
                <a:cs typeface="Calibri"/>
              </a:rPr>
              <a:t>eqs</a:t>
            </a:r>
            <a:r>
              <a:rPr lang="es-ES" dirty="0">
                <a:solidFill>
                  <a:srgbClr val="0070C0"/>
                </a:solidFill>
                <a:cs typeface="Calibri"/>
              </a:rPr>
              <a:t>.</a:t>
            </a:r>
          </a:p>
        </p:txBody>
      </p:sp>
      <p:sp>
        <p:nvSpPr>
          <p:cNvPr id="21" name="CuadroTexto 20">
            <a:extLst>
              <a:ext uri="{FF2B5EF4-FFF2-40B4-BE49-F238E27FC236}">
                <a16:creationId xmlns:a16="http://schemas.microsoft.com/office/drawing/2014/main" id="{9226110F-CB4A-1106-6205-10DBF29DF213}"/>
              </a:ext>
            </a:extLst>
          </p:cNvPr>
          <p:cNvSpPr txBox="1"/>
          <p:nvPr/>
        </p:nvSpPr>
        <p:spPr>
          <a:xfrm>
            <a:off x="2477869" y="3579752"/>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(Eichmann-Fischer-Weil-Williams'19)</a:t>
            </a:r>
            <a:endParaRPr lang="es-ES" dirty="0"/>
          </a:p>
        </p:txBody>
      </p:sp>
      <p:sp>
        <p:nvSpPr>
          <p:cNvPr id="23" name="CuadroTexto 22">
            <a:extLst>
              <a:ext uri="{FF2B5EF4-FFF2-40B4-BE49-F238E27FC236}">
                <a16:creationId xmlns:a16="http://schemas.microsoft.com/office/drawing/2014/main" id="{6C732E91-D079-9EC6-9E1D-ED2DB9FD5789}"/>
              </a:ext>
            </a:extLst>
          </p:cNvPr>
          <p:cNvSpPr txBox="1"/>
          <p:nvPr/>
        </p:nvSpPr>
        <p:spPr>
          <a:xfrm>
            <a:off x="2582026" y="4659709"/>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(Raya-</a:t>
            </a:r>
            <a:r>
              <a:rPr lang="es-ES" dirty="0" err="1">
                <a:cs typeface="Calibri"/>
              </a:rPr>
              <a:t>Bashir</a:t>
            </a:r>
            <a:r>
              <a:rPr lang="es-ES" dirty="0">
                <a:cs typeface="Calibri"/>
              </a:rPr>
              <a:t>-Roig '19)</a:t>
            </a:r>
            <a:endParaRPr lang="es-ES" dirty="0"/>
          </a:p>
        </p:txBody>
      </p:sp>
      <p:pic>
        <p:nvPicPr>
          <p:cNvPr id="27" name="Imagen 27">
            <a:extLst>
              <a:ext uri="{FF2B5EF4-FFF2-40B4-BE49-F238E27FC236}">
                <a16:creationId xmlns:a16="http://schemas.microsoft.com/office/drawing/2014/main" id="{64C50175-EB1A-594A-3A0F-54EAC2B8358F}"/>
              </a:ext>
            </a:extLst>
          </p:cNvPr>
          <p:cNvPicPr>
            <a:picLocks noChangeAspect="1"/>
          </p:cNvPicPr>
          <p:nvPr/>
        </p:nvPicPr>
        <p:blipFill>
          <a:blip r:embed="rId3"/>
          <a:stretch>
            <a:fillRect/>
          </a:stretch>
        </p:blipFill>
        <p:spPr>
          <a:xfrm>
            <a:off x="2580933" y="3119827"/>
            <a:ext cx="5116912" cy="459368"/>
          </a:xfrm>
          <a:prstGeom prst="rect">
            <a:avLst/>
          </a:prstGeom>
        </p:spPr>
      </p:pic>
      <p:pic>
        <p:nvPicPr>
          <p:cNvPr id="29" name="Imagen 29">
            <a:extLst>
              <a:ext uri="{FF2B5EF4-FFF2-40B4-BE49-F238E27FC236}">
                <a16:creationId xmlns:a16="http://schemas.microsoft.com/office/drawing/2014/main" id="{1EB81F20-5B69-1A5E-5AC3-C97E185739B9}"/>
              </a:ext>
            </a:extLst>
          </p:cNvPr>
          <p:cNvPicPr>
            <a:picLocks noChangeAspect="1"/>
          </p:cNvPicPr>
          <p:nvPr/>
        </p:nvPicPr>
        <p:blipFill>
          <a:blip r:embed="rId4"/>
          <a:stretch>
            <a:fillRect/>
          </a:stretch>
        </p:blipFill>
        <p:spPr>
          <a:xfrm>
            <a:off x="2580932" y="4112560"/>
            <a:ext cx="5111430" cy="546102"/>
          </a:xfrm>
          <a:prstGeom prst="rect">
            <a:avLst/>
          </a:prstGeom>
        </p:spPr>
      </p:pic>
    </p:spTree>
    <p:extLst>
      <p:ext uri="{BB962C8B-B14F-4D97-AF65-F5344CB8AC3E}">
        <p14:creationId xmlns:p14="http://schemas.microsoft.com/office/powerpoint/2010/main" val="4111292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1AD8A883-5349-0D4C-3C51-09A4DB25AFA6}"/>
              </a:ext>
            </a:extLst>
          </p:cNvPr>
          <p:cNvPicPr>
            <a:picLocks noChangeAspect="1"/>
          </p:cNvPicPr>
          <p:nvPr/>
        </p:nvPicPr>
        <p:blipFill>
          <a:blip r:embed="rId2"/>
          <a:stretch>
            <a:fillRect/>
          </a:stretch>
        </p:blipFill>
        <p:spPr>
          <a:xfrm>
            <a:off x="2383578" y="1649842"/>
            <a:ext cx="9776625" cy="767970"/>
          </a:xfrm>
          <a:prstGeom prst="rect">
            <a:avLst/>
          </a:prstGeom>
        </p:spPr>
      </p:pic>
      <p:sp>
        <p:nvSpPr>
          <p:cNvPr id="4" name="CuadroTexto 3">
            <a:extLst>
              <a:ext uri="{FF2B5EF4-FFF2-40B4-BE49-F238E27FC236}">
                <a16:creationId xmlns:a16="http://schemas.microsoft.com/office/drawing/2014/main" id="{DD79AEDD-C244-9045-BCC1-B0A3C2FA73B8}"/>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B050"/>
                </a:solidFill>
                <a:cs typeface="Calibri"/>
              </a:rPr>
              <a:t>Dispersive </a:t>
            </a:r>
            <a:r>
              <a:rPr lang="es-ES" err="1">
                <a:solidFill>
                  <a:srgbClr val="00B050"/>
                </a:solidFill>
                <a:cs typeface="Calibri"/>
              </a:rPr>
              <a:t>approach</a:t>
            </a:r>
            <a:endParaRPr lang="es-ES">
              <a:solidFill>
                <a:srgbClr val="00B050"/>
              </a:solidFill>
              <a:cs typeface="Calibri"/>
            </a:endParaRPr>
          </a:p>
        </p:txBody>
      </p:sp>
      <p:pic>
        <p:nvPicPr>
          <p:cNvPr id="6" name="Imagen 14">
            <a:extLst>
              <a:ext uri="{FF2B5EF4-FFF2-40B4-BE49-F238E27FC236}">
                <a16:creationId xmlns:a16="http://schemas.microsoft.com/office/drawing/2014/main" id="{F4EACBF8-80A9-9D19-6E62-49230010481F}"/>
              </a:ext>
            </a:extLst>
          </p:cNvPr>
          <p:cNvPicPr>
            <a:picLocks noChangeAspect="1"/>
          </p:cNvPicPr>
          <p:nvPr/>
        </p:nvPicPr>
        <p:blipFill>
          <a:blip r:embed="rId3"/>
          <a:stretch>
            <a:fillRect/>
          </a:stretch>
        </p:blipFill>
        <p:spPr>
          <a:xfrm>
            <a:off x="3830833" y="2822230"/>
            <a:ext cx="8340334" cy="758534"/>
          </a:xfrm>
          <a:prstGeom prst="rect">
            <a:avLst/>
          </a:prstGeom>
        </p:spPr>
      </p:pic>
      <p:sp>
        <p:nvSpPr>
          <p:cNvPr id="15" name="CuadroTexto 14">
            <a:extLst>
              <a:ext uri="{FF2B5EF4-FFF2-40B4-BE49-F238E27FC236}">
                <a16:creationId xmlns:a16="http://schemas.microsoft.com/office/drawing/2014/main" id="{1CA4D273-CFFA-DA5E-5B7B-E5B68E21924C}"/>
              </a:ext>
            </a:extLst>
          </p:cNvPr>
          <p:cNvSpPr txBox="1"/>
          <p:nvPr/>
        </p:nvSpPr>
        <p:spPr>
          <a:xfrm>
            <a:off x="0" y="3015106"/>
            <a:ext cx="2285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70C0"/>
                </a:solidFill>
                <a:cs typeface="Calibri"/>
              </a:rPr>
              <a:t>Padé</a:t>
            </a:r>
            <a:r>
              <a:rPr lang="es-ES" dirty="0">
                <a:solidFill>
                  <a:srgbClr val="0070C0"/>
                </a:solidFill>
                <a:cs typeface="Calibri"/>
              </a:rPr>
              <a:t>/Canterbury </a:t>
            </a:r>
            <a:r>
              <a:rPr lang="es-ES" err="1">
                <a:solidFill>
                  <a:srgbClr val="0070C0"/>
                </a:solidFill>
                <a:cs typeface="Calibri"/>
              </a:rPr>
              <a:t>approximants</a:t>
            </a:r>
            <a:endParaRPr lang="es-ES">
              <a:solidFill>
                <a:srgbClr val="0070C0"/>
              </a:solidFill>
              <a:cs typeface="Calibri"/>
            </a:endParaRPr>
          </a:p>
        </p:txBody>
      </p:sp>
      <p:sp>
        <p:nvSpPr>
          <p:cNvPr id="24" name="CuadroTexto 23">
            <a:extLst>
              <a:ext uri="{FF2B5EF4-FFF2-40B4-BE49-F238E27FC236}">
                <a16:creationId xmlns:a16="http://schemas.microsoft.com/office/drawing/2014/main" id="{29A60861-1D03-3AE8-3915-CB74397FF93A}"/>
              </a:ext>
            </a:extLst>
          </p:cNvPr>
          <p:cNvSpPr txBox="1"/>
          <p:nvPr/>
        </p:nvSpPr>
        <p:spPr>
          <a:xfrm>
            <a:off x="-2" y="3579752"/>
            <a:ext cx="3683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-Sánchez Puertas '17)</a:t>
            </a:r>
            <a:endParaRPr lang="es-ES" dirty="0"/>
          </a:p>
        </p:txBody>
      </p:sp>
      <p:sp>
        <p:nvSpPr>
          <p:cNvPr id="25" name="CuadroTexto 24">
            <a:extLst>
              <a:ext uri="{FF2B5EF4-FFF2-40B4-BE49-F238E27FC236}">
                <a16:creationId xmlns:a16="http://schemas.microsoft.com/office/drawing/2014/main" id="{06110557-9740-E0FF-F1DD-44E224D341F5}"/>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Hoferichter</a:t>
            </a:r>
            <a:r>
              <a:rPr lang="es-ES" dirty="0">
                <a:cs typeface="Calibri"/>
              </a:rPr>
              <a:t>-</a:t>
            </a:r>
            <a:r>
              <a:rPr lang="es-ES" dirty="0" err="1">
                <a:cs typeface="Calibri"/>
              </a:rPr>
              <a:t>Hoid</a:t>
            </a:r>
            <a:r>
              <a:rPr lang="es-ES" dirty="0">
                <a:cs typeface="Calibri"/>
              </a:rPr>
              <a:t>-</a:t>
            </a:r>
            <a:r>
              <a:rPr lang="es-ES" dirty="0" err="1">
                <a:cs typeface="Calibri"/>
              </a:rPr>
              <a:t>Kubis</a:t>
            </a:r>
            <a:r>
              <a:rPr lang="es-ES" dirty="0">
                <a:cs typeface="Calibri"/>
              </a:rPr>
              <a:t>-</a:t>
            </a:r>
            <a:r>
              <a:rPr lang="es-ES" dirty="0" err="1">
                <a:cs typeface="Calibri"/>
              </a:rPr>
              <a:t>Leupold</a:t>
            </a:r>
            <a:r>
              <a:rPr lang="es-ES" dirty="0">
                <a:cs typeface="Calibri"/>
              </a:rPr>
              <a:t>-Schneider '18)</a:t>
            </a:r>
            <a:endParaRPr lang="es-ES" dirty="0"/>
          </a:p>
        </p:txBody>
      </p:sp>
      <p:pic>
        <p:nvPicPr>
          <p:cNvPr id="7" name="Imagen 7">
            <a:extLst>
              <a:ext uri="{FF2B5EF4-FFF2-40B4-BE49-F238E27FC236}">
                <a16:creationId xmlns:a16="http://schemas.microsoft.com/office/drawing/2014/main" id="{F14A5D53-F429-1445-B801-EA5DD9C3B3C5}"/>
              </a:ext>
            </a:extLst>
          </p:cNvPr>
          <p:cNvPicPr>
            <a:picLocks noChangeAspect="1"/>
          </p:cNvPicPr>
          <p:nvPr/>
        </p:nvPicPr>
        <p:blipFill>
          <a:blip r:embed="rId4"/>
          <a:stretch>
            <a:fillRect/>
          </a:stretch>
        </p:blipFill>
        <p:spPr>
          <a:xfrm>
            <a:off x="3682818" y="3947016"/>
            <a:ext cx="8504796" cy="1107435"/>
          </a:xfrm>
          <a:prstGeom prst="rect">
            <a:avLst/>
          </a:prstGeom>
        </p:spPr>
      </p:pic>
      <p:pic>
        <p:nvPicPr>
          <p:cNvPr id="8" name="Imagen 8">
            <a:extLst>
              <a:ext uri="{FF2B5EF4-FFF2-40B4-BE49-F238E27FC236}">
                <a16:creationId xmlns:a16="http://schemas.microsoft.com/office/drawing/2014/main" id="{0DB5EFBE-BD1C-8C9A-316B-71C848BD2696}"/>
              </a:ext>
            </a:extLst>
          </p:cNvPr>
          <p:cNvPicPr>
            <a:picLocks noChangeAspect="1"/>
          </p:cNvPicPr>
          <p:nvPr/>
        </p:nvPicPr>
        <p:blipFill>
          <a:blip r:embed="rId5"/>
          <a:stretch>
            <a:fillRect/>
          </a:stretch>
        </p:blipFill>
        <p:spPr>
          <a:xfrm rot="16200000">
            <a:off x="2258658" y="3481764"/>
            <a:ext cx="2461288" cy="683882"/>
          </a:xfrm>
          <a:prstGeom prst="rect">
            <a:avLst/>
          </a:prstGeom>
        </p:spPr>
      </p:pic>
      <p:pic>
        <p:nvPicPr>
          <p:cNvPr id="9" name="Imagen 9">
            <a:extLst>
              <a:ext uri="{FF2B5EF4-FFF2-40B4-BE49-F238E27FC236}">
                <a16:creationId xmlns:a16="http://schemas.microsoft.com/office/drawing/2014/main" id="{86243D8C-27C5-13D6-21F7-B3AEA1EEAEBB}"/>
              </a:ext>
            </a:extLst>
          </p:cNvPr>
          <p:cNvPicPr>
            <a:picLocks noChangeAspect="1"/>
          </p:cNvPicPr>
          <p:nvPr/>
        </p:nvPicPr>
        <p:blipFill>
          <a:blip r:embed="rId6"/>
          <a:stretch>
            <a:fillRect/>
          </a:stretch>
        </p:blipFill>
        <p:spPr>
          <a:xfrm>
            <a:off x="2564487" y="5158338"/>
            <a:ext cx="6416149" cy="1332605"/>
          </a:xfrm>
          <a:prstGeom prst="rect">
            <a:avLst/>
          </a:prstGeom>
        </p:spPr>
      </p:pic>
      <p:sp>
        <p:nvSpPr>
          <p:cNvPr id="11" name="CuadroTexto 10">
            <a:extLst>
              <a:ext uri="{FF2B5EF4-FFF2-40B4-BE49-F238E27FC236}">
                <a16:creationId xmlns:a16="http://schemas.microsoft.com/office/drawing/2014/main" id="{00151C13-02B3-E48C-14AF-3EE8A5F507F1}"/>
              </a:ext>
            </a:extLst>
          </p:cNvPr>
          <p:cNvSpPr txBox="1"/>
          <p:nvPr/>
        </p:nvSpPr>
        <p:spPr>
          <a:xfrm>
            <a:off x="2695698" y="5337958"/>
            <a:ext cx="6256318" cy="83190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2000" baseline="30000" dirty="0">
              <a:cs typeface="Calibri"/>
            </a:endParaRPr>
          </a:p>
        </p:txBody>
      </p:sp>
    </p:spTree>
    <p:extLst>
      <p:ext uri="{BB962C8B-B14F-4D97-AF65-F5344CB8AC3E}">
        <p14:creationId xmlns:p14="http://schemas.microsoft.com/office/powerpoint/2010/main" val="3890630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9" name="Imagen 9">
            <a:extLst>
              <a:ext uri="{FF2B5EF4-FFF2-40B4-BE49-F238E27FC236}">
                <a16:creationId xmlns:a16="http://schemas.microsoft.com/office/drawing/2014/main" id="{86243D8C-27C5-13D6-21F7-B3AEA1EEAEBB}"/>
              </a:ext>
            </a:extLst>
          </p:cNvPr>
          <p:cNvPicPr>
            <a:picLocks noChangeAspect="1"/>
          </p:cNvPicPr>
          <p:nvPr/>
        </p:nvPicPr>
        <p:blipFill>
          <a:blip r:embed="rId2"/>
          <a:stretch>
            <a:fillRect/>
          </a:stretch>
        </p:blipFill>
        <p:spPr>
          <a:xfrm>
            <a:off x="2465811" y="964597"/>
            <a:ext cx="6416149" cy="1332605"/>
          </a:xfrm>
          <a:prstGeom prst="rect">
            <a:avLst/>
          </a:prstGeom>
        </p:spPr>
      </p:pic>
      <p:pic>
        <p:nvPicPr>
          <p:cNvPr id="10" name="Imagen 10">
            <a:extLst>
              <a:ext uri="{FF2B5EF4-FFF2-40B4-BE49-F238E27FC236}">
                <a16:creationId xmlns:a16="http://schemas.microsoft.com/office/drawing/2014/main" id="{8835DE57-6B23-C48D-8DA5-4276B1DD5945}"/>
              </a:ext>
            </a:extLst>
          </p:cNvPr>
          <p:cNvPicPr>
            <a:picLocks noChangeAspect="1"/>
          </p:cNvPicPr>
          <p:nvPr/>
        </p:nvPicPr>
        <p:blipFill>
          <a:blip r:embed="rId3"/>
          <a:stretch>
            <a:fillRect/>
          </a:stretch>
        </p:blipFill>
        <p:spPr>
          <a:xfrm>
            <a:off x="2464922" y="2871844"/>
            <a:ext cx="6284580" cy="1116632"/>
          </a:xfrm>
          <a:prstGeom prst="rect">
            <a:avLst/>
          </a:prstGeom>
        </p:spPr>
      </p:pic>
      <p:sp>
        <p:nvSpPr>
          <p:cNvPr id="11" name="CuadroTexto 10">
            <a:extLst>
              <a:ext uri="{FF2B5EF4-FFF2-40B4-BE49-F238E27FC236}">
                <a16:creationId xmlns:a16="http://schemas.microsoft.com/office/drawing/2014/main" id="{C34E8BFA-B712-3DDF-3875-3B3CE0BB8DD5}"/>
              </a:ext>
            </a:extLst>
          </p:cNvPr>
          <p:cNvSpPr txBox="1"/>
          <p:nvPr/>
        </p:nvSpPr>
        <p:spPr>
          <a:xfrm>
            <a:off x="4752906" y="2170877"/>
            <a:ext cx="2269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versus</a:t>
            </a:r>
            <a:endParaRPr lang="es-ES" sz="2800">
              <a:cs typeface="Calibri"/>
            </a:endParaRPr>
          </a:p>
        </p:txBody>
      </p:sp>
      <p:pic>
        <p:nvPicPr>
          <p:cNvPr id="13" name="Imagen 13">
            <a:extLst>
              <a:ext uri="{FF2B5EF4-FFF2-40B4-BE49-F238E27FC236}">
                <a16:creationId xmlns:a16="http://schemas.microsoft.com/office/drawing/2014/main" id="{5C75B9D8-CEA3-4273-C221-C982AB3F7D86}"/>
              </a:ext>
            </a:extLst>
          </p:cNvPr>
          <p:cNvPicPr>
            <a:picLocks noChangeAspect="1"/>
          </p:cNvPicPr>
          <p:nvPr/>
        </p:nvPicPr>
        <p:blipFill>
          <a:blip r:embed="rId4"/>
          <a:stretch>
            <a:fillRect/>
          </a:stretch>
        </p:blipFill>
        <p:spPr>
          <a:xfrm>
            <a:off x="327824" y="4356856"/>
            <a:ext cx="11514423" cy="1038792"/>
          </a:xfrm>
          <a:prstGeom prst="rect">
            <a:avLst/>
          </a:prstGeom>
        </p:spPr>
      </p:pic>
      <p:cxnSp>
        <p:nvCxnSpPr>
          <p:cNvPr id="3" name="Conector recto de flecha 2">
            <a:extLst>
              <a:ext uri="{FF2B5EF4-FFF2-40B4-BE49-F238E27FC236}">
                <a16:creationId xmlns:a16="http://schemas.microsoft.com/office/drawing/2014/main" id="{43EB8D65-DA58-D1FD-972F-BD8D05BDA7FA}"/>
              </a:ext>
            </a:extLst>
          </p:cNvPr>
          <p:cNvCxnSpPr/>
          <p:nvPr/>
        </p:nvCxnSpPr>
        <p:spPr>
          <a:xfrm>
            <a:off x="1264153" y="5060447"/>
            <a:ext cx="569034" cy="53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C431A2EC-DC7A-F894-31B3-01F48958B2F1}"/>
              </a:ext>
            </a:extLst>
          </p:cNvPr>
          <p:cNvSpPr txBox="1"/>
          <p:nvPr/>
        </p:nvSpPr>
        <p:spPr>
          <a:xfrm>
            <a:off x="1184115" y="5608100"/>
            <a:ext cx="2845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It</a:t>
            </a:r>
            <a:r>
              <a:rPr lang="es-ES" dirty="0">
                <a:cs typeface="Calibri"/>
              </a:rPr>
              <a:t> </a:t>
            </a:r>
            <a:r>
              <a:rPr lang="es-ES" dirty="0" err="1">
                <a:cs typeface="Calibri"/>
              </a:rPr>
              <a:t>includes</a:t>
            </a:r>
            <a:r>
              <a:rPr lang="es-ES" dirty="0">
                <a:cs typeface="Calibri"/>
              </a:rPr>
              <a:t> NLO </a:t>
            </a:r>
            <a:r>
              <a:rPr lang="es-ES" dirty="0" err="1">
                <a:cs typeface="Calibri"/>
              </a:rPr>
              <a:t>contribution</a:t>
            </a:r>
            <a:r>
              <a:rPr lang="es-ES" dirty="0">
                <a:cs typeface="Calibri"/>
              </a:rPr>
              <a:t>.</a:t>
            </a:r>
            <a:endParaRPr lang="es-ES" dirty="0"/>
          </a:p>
        </p:txBody>
      </p:sp>
    </p:spTree>
    <p:extLst>
      <p:ext uri="{BB962C8B-B14F-4D97-AF65-F5344CB8AC3E}">
        <p14:creationId xmlns:p14="http://schemas.microsoft.com/office/powerpoint/2010/main" val="157071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a:latin typeface="Symbol"/>
                <a:cs typeface="Calibri Light"/>
                <a:sym typeface="Symbol"/>
              </a:rPr>
              <a:t>p</a:t>
            </a:r>
            <a:r>
              <a:rPr lang="es-ES" dirty="0">
                <a:latin typeface="Calibri Light"/>
                <a:cs typeface="Calibri Light"/>
              </a:rPr>
              <a:t>/</a:t>
            </a:r>
            <a:r>
              <a:rPr lang="es-ES" dirty="0">
                <a:cs typeface="Calibri Light"/>
              </a:rPr>
              <a:t>K-</a:t>
            </a:r>
            <a:r>
              <a:rPr lang="es-ES" dirty="0" err="1">
                <a:cs typeface="Calibri Light"/>
              </a:rPr>
              <a:t>loops</a:t>
            </a:r>
            <a:r>
              <a:rPr lang="es-ES" dirty="0">
                <a:cs typeface="Calibri Light"/>
              </a:rPr>
              <a:t>/boxes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230E13A0-3606-9C3D-838E-CF6D568CBD82}"/>
              </a:ext>
            </a:extLst>
          </p:cNvPr>
          <p:cNvPicPr>
            <a:picLocks noChangeAspect="1"/>
          </p:cNvPicPr>
          <p:nvPr/>
        </p:nvPicPr>
        <p:blipFill>
          <a:blip r:embed="rId3"/>
          <a:stretch>
            <a:fillRect/>
          </a:stretch>
        </p:blipFill>
        <p:spPr>
          <a:xfrm>
            <a:off x="3959" y="1139146"/>
            <a:ext cx="7503225" cy="2452046"/>
          </a:xfrm>
          <a:prstGeom prst="rect">
            <a:avLst/>
          </a:prstGeom>
        </p:spPr>
      </p:pic>
      <p:pic>
        <p:nvPicPr>
          <p:cNvPr id="6" name="Imagen 8" descr="Imagen que contiene Forma&#10;&#10;Descripción generada automáticamente">
            <a:extLst>
              <a:ext uri="{FF2B5EF4-FFF2-40B4-BE49-F238E27FC236}">
                <a16:creationId xmlns:a16="http://schemas.microsoft.com/office/drawing/2014/main" id="{DC57D384-D6DA-1B9C-F41A-0C4A932F490D}"/>
              </a:ext>
            </a:extLst>
          </p:cNvPr>
          <p:cNvPicPr>
            <a:picLocks noChangeAspect="1"/>
          </p:cNvPicPr>
          <p:nvPr/>
        </p:nvPicPr>
        <p:blipFill>
          <a:blip r:embed="rId4"/>
          <a:stretch>
            <a:fillRect/>
          </a:stretch>
        </p:blipFill>
        <p:spPr>
          <a:xfrm>
            <a:off x="249298" y="3473786"/>
            <a:ext cx="8331649" cy="3056107"/>
          </a:xfrm>
          <a:prstGeom prst="rect">
            <a:avLst/>
          </a:prstGeom>
        </p:spPr>
      </p:pic>
      <p:sp>
        <p:nvSpPr>
          <p:cNvPr id="7" name="Elipse 6">
            <a:extLst>
              <a:ext uri="{FF2B5EF4-FFF2-40B4-BE49-F238E27FC236}">
                <a16:creationId xmlns:a16="http://schemas.microsoft.com/office/drawing/2014/main" id="{877996EF-B339-50A7-332C-2CF2C2F12F9D}"/>
              </a:ext>
            </a:extLst>
          </p:cNvPr>
          <p:cNvSpPr/>
          <p:nvPr/>
        </p:nvSpPr>
        <p:spPr>
          <a:xfrm>
            <a:off x="3537857" y="4995058"/>
            <a:ext cx="1593272" cy="76199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id="{D3D0FE80-C141-F298-0665-3F2C8DC7E818}"/>
              </a:ext>
            </a:extLst>
          </p:cNvPr>
          <p:cNvSpPr txBox="1"/>
          <p:nvPr/>
        </p:nvSpPr>
        <p:spPr>
          <a:xfrm>
            <a:off x="4898571" y="1956954"/>
            <a:ext cx="7050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err="1">
                <a:cs typeface="Calibri"/>
              </a:rPr>
              <a:t>sQED</a:t>
            </a:r>
            <a:endParaRPr lang="es-ES" dirty="0" err="1"/>
          </a:p>
        </p:txBody>
      </p:sp>
      <p:pic>
        <p:nvPicPr>
          <p:cNvPr id="10" name="Imagen 8">
            <a:extLst>
              <a:ext uri="{FF2B5EF4-FFF2-40B4-BE49-F238E27FC236}">
                <a16:creationId xmlns:a16="http://schemas.microsoft.com/office/drawing/2014/main" id="{81C7A62E-44DF-847E-6FFD-62CCFB8AFF46}"/>
              </a:ext>
            </a:extLst>
          </p:cNvPr>
          <p:cNvPicPr>
            <a:picLocks noChangeAspect="1"/>
          </p:cNvPicPr>
          <p:nvPr/>
        </p:nvPicPr>
        <p:blipFill>
          <a:blip r:embed="rId5"/>
          <a:stretch>
            <a:fillRect/>
          </a:stretch>
        </p:blipFill>
        <p:spPr>
          <a:xfrm>
            <a:off x="2773256" y="2323920"/>
            <a:ext cx="4628534" cy="367207"/>
          </a:xfrm>
          <a:prstGeom prst="rect">
            <a:avLst/>
          </a:prstGeom>
        </p:spPr>
      </p:pic>
    </p:spTree>
    <p:extLst>
      <p:ext uri="{BB962C8B-B14F-4D97-AF65-F5344CB8AC3E}">
        <p14:creationId xmlns:p14="http://schemas.microsoft.com/office/powerpoint/2010/main" val="290405163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Why</a:t>
            </a:r>
            <a:r>
              <a:rPr lang="es-ES">
                <a:cs typeface="Calibri Light"/>
              </a:rPr>
              <a:t> </a:t>
            </a:r>
            <a:r>
              <a:rPr lang="es-ES" err="1">
                <a:cs typeface="Calibri Light"/>
              </a:rPr>
              <a:t>it</a:t>
            </a:r>
            <a:r>
              <a:rPr lang="es-ES">
                <a:cs typeface="Calibri Light"/>
              </a:rPr>
              <a:t> </a:t>
            </a:r>
            <a:r>
              <a:rPr lang="es-ES" err="1">
                <a:cs typeface="Calibri Light"/>
              </a:rPr>
              <a:t>matters</a:t>
            </a:r>
            <a:r>
              <a:rPr lang="es-ES">
                <a:cs typeface="Calibri Light"/>
              </a:rPr>
              <a:t>?</a:t>
            </a:r>
            <a:endParaRPr lang="es-ES"/>
          </a:p>
        </p:txBody>
      </p:sp>
      <p:sp>
        <p:nvSpPr>
          <p:cNvPr id="3" name="Marcador de contenido 2">
            <a:extLst>
              <a:ext uri="{FF2B5EF4-FFF2-40B4-BE49-F238E27FC236}">
                <a16:creationId xmlns:a16="http://schemas.microsoft.com/office/drawing/2014/main" id="{DEC484DE-9192-EE57-3FCC-AFE1E8EE4FD7}"/>
              </a:ext>
            </a:extLst>
          </p:cNvPr>
          <p:cNvSpPr>
            <a:spLocks noGrp="1"/>
          </p:cNvSpPr>
          <p:nvPr>
            <p:ph idx="1"/>
          </p:nvPr>
        </p:nvSpPr>
        <p:spPr>
          <a:xfrm>
            <a:off x="575064" y="1096518"/>
            <a:ext cx="11354347" cy="5080445"/>
          </a:xfrm>
        </p:spPr>
        <p:txBody>
          <a:bodyPr vert="horz" lIns="91440" tIns="45720" rIns="91440" bIns="45720" rtlCol="0" anchor="t">
            <a:normAutofit/>
          </a:bodyPr>
          <a:lstStyle/>
          <a:p>
            <a:r>
              <a:rPr lang="es-ES" dirty="0">
                <a:cs typeface="Calibri"/>
              </a:rPr>
              <a:t>SM </a:t>
            </a:r>
            <a:r>
              <a:rPr lang="es-ES" dirty="0" err="1">
                <a:cs typeface="Calibri"/>
              </a:rPr>
              <a:t>uncertainty</a:t>
            </a:r>
            <a:r>
              <a:rPr lang="es-ES" dirty="0">
                <a:cs typeface="Calibri"/>
              </a:rPr>
              <a:t> </a:t>
            </a:r>
            <a:r>
              <a:rPr lang="es-ES" dirty="0" err="1">
                <a:cs typeface="Calibri"/>
              </a:rPr>
              <a:t>on</a:t>
            </a:r>
            <a:r>
              <a:rPr lang="es-ES" dirty="0">
                <a:cs typeface="Calibri"/>
              </a:rPr>
              <a:t> </a:t>
            </a:r>
            <a:r>
              <a:rPr lang="es-ES" dirty="0" err="1">
                <a:cs typeface="Calibri"/>
              </a:rPr>
              <a:t>the</a:t>
            </a:r>
            <a:r>
              <a:rPr lang="es-ES" dirty="0">
                <a:cs typeface="Calibri"/>
              </a:rPr>
              <a:t> muon g-2 </a:t>
            </a:r>
            <a:r>
              <a:rPr lang="es-ES" dirty="0" err="1">
                <a:cs typeface="Calibri"/>
              </a:rPr>
              <a:t>is</a:t>
            </a:r>
            <a:r>
              <a:rPr lang="es-ES" dirty="0">
                <a:cs typeface="Calibri"/>
              </a:rPr>
              <a:t> </a:t>
            </a:r>
            <a:r>
              <a:rPr lang="es-ES" dirty="0" err="1">
                <a:cs typeface="Calibri"/>
              </a:rPr>
              <a:t>dominated</a:t>
            </a:r>
            <a:r>
              <a:rPr lang="es-ES" dirty="0">
                <a:cs typeface="Calibri"/>
              </a:rPr>
              <a:t> </a:t>
            </a:r>
            <a:r>
              <a:rPr lang="es-ES" dirty="0" err="1">
                <a:cs typeface="Calibri"/>
              </a:rPr>
              <a:t>by</a:t>
            </a:r>
            <a:r>
              <a:rPr lang="es-ES" dirty="0">
                <a:cs typeface="Calibri"/>
              </a:rPr>
              <a:t> </a:t>
            </a:r>
            <a:r>
              <a:rPr lang="es-ES" dirty="0" err="1">
                <a:cs typeface="Calibri"/>
              </a:rPr>
              <a:t>that</a:t>
            </a:r>
            <a:r>
              <a:rPr lang="es-ES" dirty="0">
                <a:cs typeface="Calibri"/>
              </a:rPr>
              <a:t> </a:t>
            </a:r>
            <a:r>
              <a:rPr lang="es-ES" dirty="0" err="1">
                <a:cs typeface="Calibri"/>
              </a:rPr>
              <a:t>of</a:t>
            </a:r>
            <a:r>
              <a:rPr lang="es-ES" dirty="0">
                <a:cs typeface="Calibri"/>
              </a:rPr>
              <a:t> </a:t>
            </a:r>
            <a:r>
              <a:rPr lang="es-ES" dirty="0" err="1">
                <a:cs typeface="Calibri"/>
              </a:rPr>
              <a:t>the</a:t>
            </a:r>
            <a:r>
              <a:rPr lang="es-ES" dirty="0">
                <a:cs typeface="Calibri"/>
              </a:rPr>
              <a:t> </a:t>
            </a:r>
            <a:r>
              <a:rPr lang="es-ES" b="1" dirty="0" err="1">
                <a:cs typeface="Calibri"/>
              </a:rPr>
              <a:t>H</a:t>
            </a:r>
            <a:r>
              <a:rPr lang="es-ES" dirty="0" err="1">
                <a:cs typeface="Calibri"/>
              </a:rPr>
              <a:t>adronic</a:t>
            </a:r>
            <a:r>
              <a:rPr lang="es-ES" dirty="0">
                <a:cs typeface="Calibri"/>
              </a:rPr>
              <a:t> </a:t>
            </a:r>
            <a:r>
              <a:rPr lang="es-ES" b="1" dirty="0" err="1">
                <a:cs typeface="Calibri"/>
              </a:rPr>
              <a:t>V</a:t>
            </a:r>
            <a:r>
              <a:rPr lang="es-ES" dirty="0" err="1">
                <a:cs typeface="Calibri"/>
              </a:rPr>
              <a:t>acuum</a:t>
            </a:r>
            <a:r>
              <a:rPr lang="es-ES" dirty="0">
                <a:cs typeface="Calibri"/>
              </a:rPr>
              <a:t> </a:t>
            </a:r>
            <a:r>
              <a:rPr lang="es-ES" b="1" dirty="0" err="1">
                <a:cs typeface="Calibri"/>
              </a:rPr>
              <a:t>P</a:t>
            </a:r>
            <a:r>
              <a:rPr lang="es-ES" dirty="0" err="1">
                <a:cs typeface="Calibri"/>
              </a:rPr>
              <a:t>olarization</a:t>
            </a:r>
            <a:r>
              <a:rPr lang="es-ES" dirty="0">
                <a:cs typeface="Calibri"/>
              </a:rPr>
              <a:t> </a:t>
            </a:r>
            <a:r>
              <a:rPr lang="es-ES" dirty="0" err="1">
                <a:cs typeface="Calibri"/>
              </a:rPr>
              <a:t>piece</a:t>
            </a:r>
            <a:r>
              <a:rPr lang="es-ES" dirty="0">
                <a:cs typeface="Calibri"/>
              </a:rPr>
              <a:t> (</a:t>
            </a:r>
            <a:r>
              <a:rPr lang="es-ES" dirty="0" err="1">
                <a:cs typeface="Calibri"/>
              </a:rPr>
              <a:t>see</a:t>
            </a:r>
            <a:r>
              <a:rPr lang="es-ES" dirty="0">
                <a:cs typeface="Calibri"/>
              </a:rPr>
              <a:t> </a:t>
            </a:r>
            <a:r>
              <a:rPr lang="es-ES" dirty="0" err="1">
                <a:cs typeface="Calibri"/>
              </a:rPr>
              <a:t>Mattia</a:t>
            </a:r>
            <a:r>
              <a:rPr lang="es-ES" dirty="0">
                <a:cs typeface="Calibri"/>
              </a:rPr>
              <a:t>, Christoph, </a:t>
            </a:r>
            <a:r>
              <a:rPr lang="es-ES" dirty="0" err="1">
                <a:cs typeface="Calibri"/>
              </a:rPr>
              <a:t>Francesca,Álex</a:t>
            </a:r>
            <a:r>
              <a:rPr lang="es-ES" dirty="0">
                <a:cs typeface="Calibri"/>
              </a:rPr>
              <a:t>, Camilo &amp; David </a:t>
            </a:r>
            <a:r>
              <a:rPr lang="es-ES" dirty="0" err="1">
                <a:cs typeface="Calibri"/>
              </a:rPr>
              <a:t>talks</a:t>
            </a:r>
            <a:r>
              <a:rPr lang="es-ES" dirty="0">
                <a:cs typeface="Calibri"/>
              </a:rPr>
              <a:t>). </a:t>
            </a:r>
            <a:r>
              <a:rPr lang="es-ES" dirty="0" err="1">
                <a:cs typeface="Calibri"/>
              </a:rPr>
              <a:t>From</a:t>
            </a:r>
            <a:r>
              <a:rPr lang="es-ES" dirty="0">
                <a:cs typeface="Calibri"/>
              </a:rPr>
              <a:t> </a:t>
            </a:r>
            <a:r>
              <a:rPr lang="es-ES" dirty="0" err="1">
                <a:cs typeface="Calibri"/>
              </a:rPr>
              <a:t>the</a:t>
            </a:r>
            <a:r>
              <a:rPr lang="es-ES" dirty="0">
                <a:cs typeface="Calibri"/>
              </a:rPr>
              <a:t> White </a:t>
            </a:r>
            <a:r>
              <a:rPr lang="es-ES" dirty="0" err="1">
                <a:cs typeface="Calibri"/>
              </a:rPr>
              <a:t>Paper</a:t>
            </a:r>
            <a:r>
              <a:rPr lang="es-ES" dirty="0">
                <a:cs typeface="Calibri"/>
              </a:rPr>
              <a:t>, </a:t>
            </a:r>
            <a:r>
              <a:rPr lang="es-ES" dirty="0" err="1">
                <a:cs typeface="Calibri"/>
              </a:rPr>
              <a:t>Phys</a:t>
            </a:r>
            <a:r>
              <a:rPr lang="es-ES" dirty="0">
                <a:cs typeface="Calibri"/>
              </a:rPr>
              <a:t>. </a:t>
            </a:r>
            <a:r>
              <a:rPr lang="es-ES" dirty="0" err="1">
                <a:cs typeface="Calibri"/>
              </a:rPr>
              <a:t>Rept</a:t>
            </a:r>
            <a:r>
              <a:rPr lang="es-ES" dirty="0">
                <a:cs typeface="Calibri"/>
              </a:rPr>
              <a:t>. '20, </a:t>
            </a:r>
            <a:r>
              <a:rPr lang="es-ES" dirty="0" err="1">
                <a:cs typeface="Calibri"/>
              </a:rPr>
              <a:t>this</a:t>
            </a:r>
            <a:r>
              <a:rPr lang="es-ES" dirty="0">
                <a:cs typeface="Calibri"/>
              </a:rPr>
              <a:t> error </a:t>
            </a:r>
            <a:r>
              <a:rPr lang="es-ES" dirty="0" err="1">
                <a:cs typeface="Calibri"/>
              </a:rPr>
              <a:t>is</a:t>
            </a:r>
            <a:r>
              <a:rPr lang="es-ES" dirty="0">
                <a:cs typeface="Calibri"/>
              </a:rPr>
              <a:t> 4.0x10</a:t>
            </a:r>
            <a:r>
              <a:rPr lang="es-ES" baseline="30000" dirty="0">
                <a:cs typeface="Calibri"/>
              </a:rPr>
              <a:t>-10</a:t>
            </a:r>
            <a:r>
              <a:rPr lang="es-ES" dirty="0">
                <a:cs typeface="Calibri"/>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Pablo Roig &amp; Pere </a:t>
            </a:r>
            <a:r>
              <a:rPr lang="es-ES" dirty="0" err="1">
                <a:cs typeface="Calibri"/>
              </a:rPr>
              <a:t>Masjuan</a:t>
            </a:r>
            <a:endParaRPr lang="es-ES" dirty="0" err="1"/>
          </a:p>
        </p:txBody>
      </p:sp>
      <p:pic>
        <p:nvPicPr>
          <p:cNvPr id="6" name="Imagen 6">
            <a:extLst>
              <a:ext uri="{FF2B5EF4-FFF2-40B4-BE49-F238E27FC236}">
                <a16:creationId xmlns:a16="http://schemas.microsoft.com/office/drawing/2014/main" id="{70B1D9A8-5BB3-F9C1-20E7-F536EA3AEA25}"/>
              </a:ext>
            </a:extLst>
          </p:cNvPr>
          <p:cNvPicPr>
            <a:picLocks noChangeAspect="1"/>
          </p:cNvPicPr>
          <p:nvPr/>
        </p:nvPicPr>
        <p:blipFill>
          <a:blip r:embed="rId2"/>
          <a:stretch>
            <a:fillRect/>
          </a:stretch>
        </p:blipFill>
        <p:spPr>
          <a:xfrm>
            <a:off x="3551661" y="2603717"/>
            <a:ext cx="5066751" cy="1771170"/>
          </a:xfrm>
          <a:prstGeom prst="rect">
            <a:avLst/>
          </a:prstGeom>
        </p:spPr>
      </p:pic>
      <p:sp>
        <p:nvSpPr>
          <p:cNvPr id="8" name="CuadroTexto 7">
            <a:extLst>
              <a:ext uri="{FF2B5EF4-FFF2-40B4-BE49-F238E27FC236}">
                <a16:creationId xmlns:a16="http://schemas.microsoft.com/office/drawing/2014/main" id="{D91673A9-BAAE-FCB3-35DC-A68D4B8E5B8D}"/>
              </a:ext>
            </a:extLst>
          </p:cNvPr>
          <p:cNvSpPr txBox="1"/>
          <p:nvPr/>
        </p:nvSpPr>
        <p:spPr>
          <a:xfrm>
            <a:off x="4451395" y="3886748"/>
            <a:ext cx="690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000">
                <a:solidFill>
                  <a:srgbClr val="FF0000"/>
                </a:solidFill>
                <a:cs typeface="Calibri"/>
              </a:rPr>
              <a:t>Q</a:t>
            </a:r>
            <a:r>
              <a:rPr lang="es-ES" sz="2000">
                <a:solidFill>
                  <a:srgbClr val="00B050"/>
                </a:solidFill>
                <a:cs typeface="Calibri"/>
              </a:rPr>
              <a:t>C</a:t>
            </a:r>
            <a:r>
              <a:rPr lang="es-ES" sz="2000">
                <a:solidFill>
                  <a:srgbClr val="0070C0"/>
                </a:solidFill>
                <a:cs typeface="Calibri"/>
              </a:rPr>
              <a:t>D</a:t>
            </a:r>
          </a:p>
        </p:txBody>
      </p:sp>
      <p:sp>
        <p:nvSpPr>
          <p:cNvPr id="12" name="CuadroTexto 11">
            <a:extLst>
              <a:ext uri="{FF2B5EF4-FFF2-40B4-BE49-F238E27FC236}">
                <a16:creationId xmlns:a16="http://schemas.microsoft.com/office/drawing/2014/main" id="{4873FD3E-8812-C175-44AE-457F6944838A}"/>
              </a:ext>
            </a:extLst>
          </p:cNvPr>
          <p:cNvSpPr txBox="1"/>
          <p:nvPr/>
        </p:nvSpPr>
        <p:spPr>
          <a:xfrm>
            <a:off x="7362345" y="3289208"/>
            <a:ext cx="6742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000">
                <a:solidFill>
                  <a:srgbClr val="FF0000"/>
                </a:solidFill>
                <a:cs typeface="Calibri"/>
              </a:rPr>
              <a:t>Q</a:t>
            </a:r>
            <a:r>
              <a:rPr lang="es-ES" sz="2000">
                <a:solidFill>
                  <a:srgbClr val="00B050"/>
                </a:solidFill>
                <a:cs typeface="Calibri"/>
              </a:rPr>
              <a:t>C</a:t>
            </a:r>
            <a:r>
              <a:rPr lang="es-ES" sz="2000">
                <a:solidFill>
                  <a:srgbClr val="0070C0"/>
                </a:solidFill>
                <a:cs typeface="Calibri"/>
              </a:rPr>
              <a:t>D</a:t>
            </a:r>
          </a:p>
        </p:txBody>
      </p:sp>
      <p:sp>
        <p:nvSpPr>
          <p:cNvPr id="16" name="CuadroTexto 15">
            <a:extLst>
              <a:ext uri="{FF2B5EF4-FFF2-40B4-BE49-F238E27FC236}">
                <a16:creationId xmlns:a16="http://schemas.microsoft.com/office/drawing/2014/main" id="{7E435051-6B00-4641-AF98-91E3A6590A1C}"/>
              </a:ext>
            </a:extLst>
          </p:cNvPr>
          <p:cNvSpPr txBox="1"/>
          <p:nvPr/>
        </p:nvSpPr>
        <p:spPr>
          <a:xfrm>
            <a:off x="7477467" y="4517180"/>
            <a:ext cx="723626" cy="372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err="1">
                <a:cs typeface="Calibri"/>
              </a:rPr>
              <a:t>HLbL</a:t>
            </a:r>
            <a:endParaRPr lang="es-ES" b="1" err="1"/>
          </a:p>
        </p:txBody>
      </p:sp>
      <p:sp>
        <p:nvSpPr>
          <p:cNvPr id="18" name="CuadroTexto 17">
            <a:extLst>
              <a:ext uri="{FF2B5EF4-FFF2-40B4-BE49-F238E27FC236}">
                <a16:creationId xmlns:a16="http://schemas.microsoft.com/office/drawing/2014/main" id="{F6AAFB12-7019-A14B-81FC-383A1132B371}"/>
              </a:ext>
            </a:extLst>
          </p:cNvPr>
          <p:cNvSpPr txBox="1"/>
          <p:nvPr/>
        </p:nvSpPr>
        <p:spPr>
          <a:xfrm>
            <a:off x="4500733" y="4517180"/>
            <a:ext cx="723626" cy="372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a:cs typeface="Calibri"/>
              </a:rPr>
              <a:t>HVP</a:t>
            </a:r>
            <a:endParaRPr lang="es-ES" b="1" err="1"/>
          </a:p>
        </p:txBody>
      </p:sp>
    </p:spTree>
    <p:extLst>
      <p:ext uri="{BB962C8B-B14F-4D97-AF65-F5344CB8AC3E}">
        <p14:creationId xmlns:p14="http://schemas.microsoft.com/office/powerpoint/2010/main" val="37618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a:latin typeface="Symbol"/>
                <a:cs typeface="Calibri Light"/>
                <a:sym typeface="Symbol"/>
              </a:rPr>
              <a:t>p</a:t>
            </a:r>
            <a:r>
              <a:rPr lang="es-ES" dirty="0">
                <a:latin typeface="Calibri Light"/>
                <a:cs typeface="Calibri Light"/>
              </a:rPr>
              <a:t>/</a:t>
            </a:r>
            <a:r>
              <a:rPr lang="es-ES" dirty="0">
                <a:cs typeface="Calibri Light"/>
              </a:rPr>
              <a:t>K-</a:t>
            </a:r>
            <a:r>
              <a:rPr lang="es-ES" dirty="0" err="1">
                <a:cs typeface="Calibri Light"/>
              </a:rPr>
              <a:t>loops</a:t>
            </a:r>
            <a:r>
              <a:rPr lang="es-ES" dirty="0">
                <a:cs typeface="Calibri Light"/>
              </a:rPr>
              <a:t>/boxes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9" name="CuadroTexto 8">
            <a:extLst>
              <a:ext uri="{FF2B5EF4-FFF2-40B4-BE49-F238E27FC236}">
                <a16:creationId xmlns:a16="http://schemas.microsoft.com/office/drawing/2014/main" id="{AE70F0EB-44DC-0EB7-0314-06F299CEC5D6}"/>
              </a:ext>
            </a:extLst>
          </p:cNvPr>
          <p:cNvSpPr txBox="1"/>
          <p:nvPr/>
        </p:nvSpPr>
        <p:spPr>
          <a:xfrm>
            <a:off x="-10964" y="1847437"/>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B050"/>
                </a:solidFill>
                <a:cs typeface="Calibri"/>
              </a:rPr>
              <a:t>Dispersive </a:t>
            </a:r>
            <a:r>
              <a:rPr lang="es-ES" err="1">
                <a:solidFill>
                  <a:srgbClr val="00B050"/>
                </a:solidFill>
                <a:cs typeface="Calibri"/>
              </a:rPr>
              <a:t>approach</a:t>
            </a:r>
            <a:endParaRPr lang="es-ES">
              <a:solidFill>
                <a:srgbClr val="00B050"/>
              </a:solidFill>
              <a:cs typeface="Calibri"/>
            </a:endParaRPr>
          </a:p>
        </p:txBody>
      </p:sp>
      <p:sp>
        <p:nvSpPr>
          <p:cNvPr id="12" name="CuadroTexto 11">
            <a:extLst>
              <a:ext uri="{FF2B5EF4-FFF2-40B4-BE49-F238E27FC236}">
                <a16:creationId xmlns:a16="http://schemas.microsoft.com/office/drawing/2014/main" id="{0407E81D-4C4A-B158-1BA0-6E4AE9432A72}"/>
              </a:ext>
            </a:extLst>
          </p:cNvPr>
          <p:cNvSpPr txBox="1"/>
          <p:nvPr/>
        </p:nvSpPr>
        <p:spPr>
          <a:xfrm>
            <a:off x="-16448" y="1282787"/>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Colangelo</a:t>
            </a:r>
            <a:r>
              <a:rPr lang="es-ES" dirty="0">
                <a:cs typeface="Calibri"/>
              </a:rPr>
              <a:t>-</a:t>
            </a:r>
            <a:r>
              <a:rPr lang="es-ES" dirty="0" err="1">
                <a:cs typeface="Calibri"/>
              </a:rPr>
              <a:t>Hoferichter</a:t>
            </a:r>
            <a:r>
              <a:rPr lang="es-ES" dirty="0">
                <a:cs typeface="Calibri"/>
              </a:rPr>
              <a:t>-Procura-</a:t>
            </a:r>
            <a:r>
              <a:rPr lang="es-ES" dirty="0" err="1">
                <a:cs typeface="Calibri"/>
              </a:rPr>
              <a:t>Stoffer</a:t>
            </a:r>
            <a:r>
              <a:rPr lang="es-ES" dirty="0">
                <a:cs typeface="Calibri"/>
              </a:rPr>
              <a:t> '17,Stamen-Hariraran-Hoferichter-Kubis-Stoffer'22)</a:t>
            </a:r>
            <a:endParaRPr lang="es-ES" dirty="0"/>
          </a:p>
        </p:txBody>
      </p:sp>
      <p:pic>
        <p:nvPicPr>
          <p:cNvPr id="13" name="Imagen 13">
            <a:extLst>
              <a:ext uri="{FF2B5EF4-FFF2-40B4-BE49-F238E27FC236}">
                <a16:creationId xmlns:a16="http://schemas.microsoft.com/office/drawing/2014/main" id="{8E3907DE-9CA7-7E1C-0180-2119F459DD57}"/>
              </a:ext>
            </a:extLst>
          </p:cNvPr>
          <p:cNvPicPr>
            <a:picLocks noChangeAspect="1"/>
          </p:cNvPicPr>
          <p:nvPr/>
        </p:nvPicPr>
        <p:blipFill>
          <a:blip r:embed="rId2"/>
          <a:stretch>
            <a:fillRect/>
          </a:stretch>
        </p:blipFill>
        <p:spPr>
          <a:xfrm>
            <a:off x="2055730" y="1766949"/>
            <a:ext cx="2657475" cy="533400"/>
          </a:xfrm>
          <a:prstGeom prst="rect">
            <a:avLst/>
          </a:prstGeom>
        </p:spPr>
      </p:pic>
      <p:sp>
        <p:nvSpPr>
          <p:cNvPr id="15" name="CuadroTexto 14">
            <a:extLst>
              <a:ext uri="{FF2B5EF4-FFF2-40B4-BE49-F238E27FC236}">
                <a16:creationId xmlns:a16="http://schemas.microsoft.com/office/drawing/2014/main" id="{AE75B1F7-7F65-AFDA-F5C1-A5E5F1BB2664}"/>
              </a:ext>
            </a:extLst>
          </p:cNvPr>
          <p:cNvSpPr txBox="1"/>
          <p:nvPr/>
        </p:nvSpPr>
        <p:spPr>
          <a:xfrm>
            <a:off x="3489" y="2546643"/>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0070C0"/>
                </a:solidFill>
                <a:cs typeface="Calibri"/>
              </a:rPr>
              <a:t>Dyson</a:t>
            </a:r>
            <a:r>
              <a:rPr lang="es-ES" dirty="0">
                <a:solidFill>
                  <a:srgbClr val="0070C0"/>
                </a:solidFill>
                <a:cs typeface="Calibri"/>
              </a:rPr>
              <a:t> </a:t>
            </a:r>
            <a:r>
              <a:rPr lang="es-ES" err="1">
                <a:solidFill>
                  <a:srgbClr val="0070C0"/>
                </a:solidFill>
                <a:cs typeface="Calibri"/>
              </a:rPr>
              <a:t>Schwinger</a:t>
            </a:r>
            <a:r>
              <a:rPr lang="es-ES" dirty="0">
                <a:solidFill>
                  <a:srgbClr val="0070C0"/>
                </a:solidFill>
                <a:cs typeface="Calibri"/>
              </a:rPr>
              <a:t> </a:t>
            </a:r>
            <a:r>
              <a:rPr lang="es-ES" err="1">
                <a:solidFill>
                  <a:srgbClr val="0070C0"/>
                </a:solidFill>
                <a:cs typeface="Calibri"/>
              </a:rPr>
              <a:t>eqs</a:t>
            </a:r>
            <a:r>
              <a:rPr lang="es-ES" dirty="0">
                <a:solidFill>
                  <a:srgbClr val="0070C0"/>
                </a:solidFill>
                <a:cs typeface="Calibri"/>
              </a:rPr>
              <a:t>.</a:t>
            </a:r>
          </a:p>
        </p:txBody>
      </p:sp>
      <p:sp>
        <p:nvSpPr>
          <p:cNvPr id="16" name="CuadroTexto 15">
            <a:extLst>
              <a:ext uri="{FF2B5EF4-FFF2-40B4-BE49-F238E27FC236}">
                <a16:creationId xmlns:a16="http://schemas.microsoft.com/office/drawing/2014/main" id="{C641A8CA-B846-2F88-59F2-B0E009147F6C}"/>
              </a:ext>
            </a:extLst>
          </p:cNvPr>
          <p:cNvSpPr txBox="1"/>
          <p:nvPr/>
        </p:nvSpPr>
        <p:spPr>
          <a:xfrm>
            <a:off x="3344" y="3004709"/>
            <a:ext cx="889730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(Eichmann-Fischer-Williams '19) </a:t>
            </a:r>
            <a:r>
              <a:rPr lang="es-ES" dirty="0" err="1">
                <a:cs typeface="Calibri"/>
              </a:rPr>
              <a:t>a</a:t>
            </a:r>
            <a:r>
              <a:rPr lang="es-ES" baseline="-25000" dirty="0" err="1">
                <a:latin typeface="Symbol"/>
                <a:cs typeface="Calibri"/>
                <a:sym typeface="Symbol"/>
              </a:rPr>
              <a:t>m</a:t>
            </a:r>
            <a:r>
              <a:rPr lang="es-ES" baseline="30000" dirty="0" err="1">
                <a:latin typeface="Symbol"/>
                <a:cs typeface="Calibri"/>
                <a:sym typeface="Symbol"/>
              </a:rPr>
              <a:t>p</a:t>
            </a:r>
            <a:r>
              <a:rPr lang="es-ES" baseline="30000" dirty="0">
                <a:cs typeface="Calibri"/>
              </a:rPr>
              <a:t>-box</a:t>
            </a:r>
            <a:r>
              <a:rPr lang="es-ES" dirty="0">
                <a:cs typeface="Calibri"/>
              </a:rPr>
              <a:t>=-15.7(2)(3)</a:t>
            </a:r>
            <a:r>
              <a:rPr lang="es-ES" dirty="0">
                <a:ea typeface="+mn-lt"/>
                <a:cs typeface="+mn-lt"/>
              </a:rPr>
              <a:t>x10</a:t>
            </a:r>
            <a:r>
              <a:rPr lang="es-ES" baseline="30000" dirty="0">
                <a:ea typeface="+mn-lt"/>
                <a:cs typeface="+mn-lt"/>
              </a:rPr>
              <a:t>-11 </a:t>
            </a:r>
            <a:r>
              <a:rPr lang="es-ES" dirty="0">
                <a:ea typeface="+mn-lt"/>
                <a:cs typeface="+mn-lt"/>
              </a:rPr>
              <a:t>, </a:t>
            </a:r>
            <a:r>
              <a:rPr lang="es-ES" dirty="0" err="1">
                <a:ea typeface="+mn-lt"/>
                <a:cs typeface="+mn-lt"/>
              </a:rPr>
              <a:t>a</a:t>
            </a:r>
            <a:r>
              <a:rPr lang="es-ES" baseline="-25000" dirty="0" err="1">
                <a:latin typeface="Symbol"/>
                <a:ea typeface="+mn-lt"/>
                <a:cs typeface="+mn-lt"/>
                <a:sym typeface="Symbol"/>
              </a:rPr>
              <a:t>m</a:t>
            </a:r>
            <a:r>
              <a:rPr lang="es-ES" baseline="30000" dirty="0" err="1">
                <a:latin typeface="Symbol"/>
                <a:ea typeface="+mn-lt"/>
                <a:cs typeface="+mn-lt"/>
                <a:sym typeface="Symbol"/>
              </a:rPr>
              <a:t>K</a:t>
            </a:r>
            <a:r>
              <a:rPr lang="es-ES" baseline="30000" dirty="0">
                <a:ea typeface="+mn-lt"/>
                <a:cs typeface="+mn-lt"/>
              </a:rPr>
              <a:t>-box</a:t>
            </a:r>
            <a:r>
              <a:rPr lang="es-ES" dirty="0">
                <a:ea typeface="+mn-lt"/>
                <a:cs typeface="+mn-lt"/>
              </a:rPr>
              <a:t>=-0.46(2)x10</a:t>
            </a:r>
            <a:r>
              <a:rPr lang="es-ES" baseline="30000" dirty="0">
                <a:ea typeface="+mn-lt"/>
                <a:cs typeface="+mn-lt"/>
              </a:rPr>
              <a:t>-11</a:t>
            </a:r>
          </a:p>
          <a:p>
            <a:endParaRPr lang="es-ES" baseline="30000">
              <a:ea typeface="+mn-lt"/>
              <a:cs typeface="+mn-lt"/>
            </a:endParaRPr>
          </a:p>
        </p:txBody>
      </p:sp>
      <p:sp>
        <p:nvSpPr>
          <p:cNvPr id="17" name="CuadroTexto 16">
            <a:extLst>
              <a:ext uri="{FF2B5EF4-FFF2-40B4-BE49-F238E27FC236}">
                <a16:creationId xmlns:a16="http://schemas.microsoft.com/office/drawing/2014/main" id="{DE3F36EE-653B-E91B-F927-8EA071A8DAFD}"/>
              </a:ext>
            </a:extLst>
          </p:cNvPr>
          <p:cNvSpPr txBox="1"/>
          <p:nvPr/>
        </p:nvSpPr>
        <p:spPr>
          <a:xfrm>
            <a:off x="3343" y="3311488"/>
            <a:ext cx="8897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(Miramontes-</a:t>
            </a:r>
            <a:r>
              <a:rPr lang="es-ES" err="1">
                <a:cs typeface="Calibri"/>
              </a:rPr>
              <a:t>Bashir</a:t>
            </a:r>
            <a:r>
              <a:rPr lang="es-ES" dirty="0">
                <a:cs typeface="Calibri"/>
              </a:rPr>
              <a:t>-Raya-Roig '21) </a:t>
            </a:r>
            <a:r>
              <a:rPr lang="es-ES" err="1">
                <a:cs typeface="Calibri"/>
              </a:rPr>
              <a:t>a</a:t>
            </a:r>
            <a:r>
              <a:rPr lang="es-ES" baseline="-25000" err="1">
                <a:latin typeface="Symbol"/>
                <a:cs typeface="Calibri"/>
                <a:sym typeface="Symbol"/>
              </a:rPr>
              <a:t>m</a:t>
            </a:r>
            <a:r>
              <a:rPr lang="es-ES" baseline="30000" err="1">
                <a:latin typeface="Symbol"/>
                <a:cs typeface="Calibri"/>
                <a:sym typeface="Symbol"/>
              </a:rPr>
              <a:t>p</a:t>
            </a:r>
            <a:r>
              <a:rPr lang="es-ES" baseline="30000" dirty="0">
                <a:cs typeface="Calibri"/>
              </a:rPr>
              <a:t>-box</a:t>
            </a:r>
            <a:r>
              <a:rPr lang="es-ES" dirty="0">
                <a:cs typeface="Calibri"/>
              </a:rPr>
              <a:t>=-15.6(2)x10</a:t>
            </a:r>
            <a:r>
              <a:rPr lang="es-ES" baseline="30000" dirty="0">
                <a:cs typeface="Calibri"/>
              </a:rPr>
              <a:t>-11</a:t>
            </a:r>
            <a:r>
              <a:rPr lang="es-ES" dirty="0">
                <a:cs typeface="Calibri"/>
              </a:rPr>
              <a:t> ,</a:t>
            </a:r>
            <a:r>
              <a:rPr lang="es-ES" dirty="0">
                <a:ea typeface="+mn-lt"/>
                <a:cs typeface="+mn-lt"/>
              </a:rPr>
              <a:t> a</a:t>
            </a:r>
            <a:r>
              <a:rPr lang="es-ES" baseline="-25000" dirty="0">
                <a:latin typeface="Symbol"/>
                <a:sym typeface="Symbol"/>
              </a:rPr>
              <a:t>m</a:t>
            </a:r>
            <a:r>
              <a:rPr lang="es-ES" baseline="30000" dirty="0">
                <a:latin typeface="Symbol"/>
                <a:sym typeface="Symbol"/>
              </a:rPr>
              <a:t>K</a:t>
            </a:r>
            <a:r>
              <a:rPr lang="es-ES" baseline="30000" dirty="0">
                <a:ea typeface="+mn-lt"/>
                <a:cs typeface="+mn-lt"/>
              </a:rPr>
              <a:t>-box</a:t>
            </a:r>
            <a:r>
              <a:rPr lang="es-ES" dirty="0">
                <a:ea typeface="+mn-lt"/>
                <a:cs typeface="+mn-lt"/>
              </a:rPr>
              <a:t>=-0.48(2)x10</a:t>
            </a:r>
            <a:r>
              <a:rPr lang="es-ES" baseline="30000" dirty="0">
                <a:ea typeface="+mn-lt"/>
                <a:cs typeface="+mn-lt"/>
              </a:rPr>
              <a:t>-11</a:t>
            </a:r>
            <a:endParaRPr lang="es-ES" baseline="30000" dirty="0">
              <a:cs typeface="Calibri"/>
            </a:endParaRPr>
          </a:p>
        </p:txBody>
      </p:sp>
      <p:sp>
        <p:nvSpPr>
          <p:cNvPr id="3" name="Flecha: hacia abajo 2">
            <a:extLst>
              <a:ext uri="{FF2B5EF4-FFF2-40B4-BE49-F238E27FC236}">
                <a16:creationId xmlns:a16="http://schemas.microsoft.com/office/drawing/2014/main" id="{460A5953-D9E0-5635-C0AD-0720E058CA86}"/>
              </a:ext>
            </a:extLst>
          </p:cNvPr>
          <p:cNvSpPr/>
          <p:nvPr/>
        </p:nvSpPr>
        <p:spPr>
          <a:xfrm>
            <a:off x="2894609" y="3834740"/>
            <a:ext cx="296883" cy="4057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ACBBBAE8-7666-2A4E-0364-9BE5173B89DD}"/>
              </a:ext>
            </a:extLst>
          </p:cNvPr>
          <p:cNvSpPr txBox="1"/>
          <p:nvPr/>
        </p:nvSpPr>
        <p:spPr>
          <a:xfrm>
            <a:off x="2151412" y="4358243"/>
            <a:ext cx="2495798" cy="41000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dirty="0" err="1">
                <a:cs typeface="Calibri"/>
              </a:rPr>
              <a:t>a</a:t>
            </a:r>
            <a:r>
              <a:rPr lang="es-ES" sz="2000" baseline="-25000" dirty="0" err="1">
                <a:latin typeface="Symbol"/>
                <a:cs typeface="Calibri"/>
              </a:rPr>
              <a:t>m</a:t>
            </a:r>
            <a:r>
              <a:rPr lang="es-ES" sz="2000" baseline="30000" dirty="0" err="1">
                <a:latin typeface="Symbol"/>
                <a:cs typeface="Calibri"/>
              </a:rPr>
              <a:t>p</a:t>
            </a:r>
            <a:r>
              <a:rPr lang="es-ES" sz="2000" baseline="30000" dirty="0">
                <a:latin typeface="Symbol"/>
                <a:cs typeface="Calibri"/>
              </a:rPr>
              <a:t>/K</a:t>
            </a:r>
            <a:r>
              <a:rPr lang="es-ES" sz="2000" baseline="30000" dirty="0">
                <a:solidFill>
                  <a:srgbClr val="000000"/>
                </a:solidFill>
                <a:latin typeface="Calibri"/>
                <a:cs typeface="Calibri"/>
              </a:rPr>
              <a:t>-box</a:t>
            </a:r>
            <a:r>
              <a:rPr lang="es-ES" sz="2000" dirty="0">
                <a:cs typeface="Calibri"/>
              </a:rPr>
              <a:t>=-16.4(2)x10</a:t>
            </a:r>
            <a:r>
              <a:rPr lang="es-ES" sz="2000" baseline="30000" dirty="0">
                <a:cs typeface="Calibri"/>
              </a:rPr>
              <a:t>-11</a:t>
            </a:r>
          </a:p>
        </p:txBody>
      </p:sp>
      <p:sp>
        <p:nvSpPr>
          <p:cNvPr id="6" name="CuadroTexto 5">
            <a:extLst>
              <a:ext uri="{FF2B5EF4-FFF2-40B4-BE49-F238E27FC236}">
                <a16:creationId xmlns:a16="http://schemas.microsoft.com/office/drawing/2014/main" id="{8ABAEA3A-B7DA-140D-73D7-F67789705102}"/>
              </a:ext>
            </a:extLst>
          </p:cNvPr>
          <p:cNvSpPr txBox="1"/>
          <p:nvPr/>
        </p:nvSpPr>
        <p:spPr>
          <a:xfrm>
            <a:off x="4566062" y="18446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 </a:t>
            </a:r>
            <a:r>
              <a:rPr lang="es-ES" err="1">
                <a:cs typeface="Calibri"/>
              </a:rPr>
              <a:t>a</a:t>
            </a:r>
            <a:r>
              <a:rPr lang="es-ES" baseline="-25000" err="1">
                <a:latin typeface="Symbol"/>
              </a:rPr>
              <a:t>m</a:t>
            </a:r>
            <a:r>
              <a:rPr lang="es-ES" baseline="30000" err="1">
                <a:latin typeface="Symbol"/>
              </a:rPr>
              <a:t>K</a:t>
            </a:r>
            <a:r>
              <a:rPr lang="es-ES" baseline="30000" dirty="0">
                <a:cs typeface="Calibri"/>
              </a:rPr>
              <a:t>-box</a:t>
            </a:r>
            <a:r>
              <a:rPr lang="es-ES" dirty="0">
                <a:cs typeface="Calibri"/>
              </a:rPr>
              <a:t>=-0.48(2)x10</a:t>
            </a:r>
            <a:r>
              <a:rPr lang="es-ES" baseline="30000" dirty="0">
                <a:cs typeface="Calibri"/>
              </a:rPr>
              <a:t>-11</a:t>
            </a:r>
            <a:endParaRPr lang="es-ES" baseline="30000" dirty="0"/>
          </a:p>
        </p:txBody>
      </p:sp>
    </p:spTree>
    <p:extLst>
      <p:ext uri="{BB962C8B-B14F-4D97-AF65-F5344CB8AC3E}">
        <p14:creationId xmlns:p14="http://schemas.microsoft.com/office/powerpoint/2010/main" val="369125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a:latin typeface="Calibri Light"/>
                <a:cs typeface="Calibri Light"/>
              </a:rPr>
              <a:t>S wave </a:t>
            </a:r>
            <a:r>
              <a:rPr lang="es-ES" dirty="0" err="1">
                <a:latin typeface="Symbol"/>
                <a:cs typeface="Calibri Light"/>
                <a:sym typeface="Symbol"/>
              </a:rPr>
              <a:t>pp</a:t>
            </a:r>
            <a:r>
              <a:rPr lang="es-ES" dirty="0" err="1">
                <a:latin typeface="Calibri Light"/>
                <a:cs typeface="Calibri Light"/>
              </a:rPr>
              <a:t>-rescattering</a:t>
            </a:r>
            <a:endParaRPr lang="es-ES" dirty="0" err="1">
              <a:cs typeface="Calibri Light"/>
            </a:endParaRP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 Pablo Roig &amp; Pere </a:t>
            </a:r>
            <a:r>
              <a:rPr lang="es-ES" dirty="0" err="1">
                <a:cs typeface="Calibri"/>
              </a:rPr>
              <a:t>Masjuan</a:t>
            </a:r>
            <a:endParaRPr lang="es-ES" dirty="0" err="1"/>
          </a:p>
        </p:txBody>
      </p:sp>
      <p:pic>
        <p:nvPicPr>
          <p:cNvPr id="6" name="Imagen 6">
            <a:extLst>
              <a:ext uri="{FF2B5EF4-FFF2-40B4-BE49-F238E27FC236}">
                <a16:creationId xmlns:a16="http://schemas.microsoft.com/office/drawing/2014/main" id="{C4188610-3D4F-860B-3A31-1753CF61A7DD}"/>
              </a:ext>
            </a:extLst>
          </p:cNvPr>
          <p:cNvPicPr>
            <a:picLocks noChangeAspect="1"/>
          </p:cNvPicPr>
          <p:nvPr/>
        </p:nvPicPr>
        <p:blipFill>
          <a:blip r:embed="rId3"/>
          <a:stretch>
            <a:fillRect/>
          </a:stretch>
        </p:blipFill>
        <p:spPr>
          <a:xfrm>
            <a:off x="2190997" y="1165564"/>
            <a:ext cx="2743200" cy="548640"/>
          </a:xfrm>
          <a:prstGeom prst="rect">
            <a:avLst/>
          </a:prstGeom>
        </p:spPr>
      </p:pic>
      <p:sp>
        <p:nvSpPr>
          <p:cNvPr id="10" name="CuadroTexto 9">
            <a:extLst>
              <a:ext uri="{FF2B5EF4-FFF2-40B4-BE49-F238E27FC236}">
                <a16:creationId xmlns:a16="http://schemas.microsoft.com/office/drawing/2014/main" id="{A35FBDFD-9CE4-B063-1005-E276B4E65F02}"/>
              </a:ext>
            </a:extLst>
          </p:cNvPr>
          <p:cNvSpPr txBox="1"/>
          <p:nvPr/>
        </p:nvSpPr>
        <p:spPr>
          <a:xfrm>
            <a:off x="3344" y="1708320"/>
            <a:ext cx="113317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Colangelo</a:t>
            </a:r>
            <a:r>
              <a:rPr lang="es-ES" dirty="0">
                <a:cs typeface="Calibri"/>
              </a:rPr>
              <a:t>-</a:t>
            </a:r>
            <a:r>
              <a:rPr lang="es-ES" dirty="0" err="1">
                <a:cs typeface="Calibri"/>
              </a:rPr>
              <a:t>Hoferichter</a:t>
            </a:r>
            <a:r>
              <a:rPr lang="es-ES" dirty="0">
                <a:cs typeface="Calibri"/>
              </a:rPr>
              <a:t>-Procura-</a:t>
            </a:r>
            <a:r>
              <a:rPr lang="es-ES" dirty="0" err="1">
                <a:cs typeface="Calibri"/>
              </a:rPr>
              <a:t>Stoffer</a:t>
            </a:r>
            <a:r>
              <a:rPr lang="es-ES" dirty="0">
                <a:cs typeface="Calibri"/>
              </a:rPr>
              <a:t> '17, x2)</a:t>
            </a:r>
            <a:br>
              <a:rPr lang="es-ES" dirty="0">
                <a:cs typeface="Calibri"/>
              </a:rPr>
            </a:br>
            <a:r>
              <a:rPr lang="es-ES" dirty="0" err="1">
                <a:cs typeface="Calibri"/>
              </a:rPr>
              <a:t>Contributions</a:t>
            </a:r>
            <a:r>
              <a:rPr lang="es-ES" dirty="0">
                <a:cs typeface="Calibri"/>
              </a:rPr>
              <a:t> </a:t>
            </a:r>
            <a:r>
              <a:rPr lang="es-ES" dirty="0" err="1">
                <a:cs typeface="Calibri"/>
              </a:rPr>
              <a:t>from</a:t>
            </a:r>
            <a:r>
              <a:rPr lang="es-ES" dirty="0">
                <a:cs typeface="Calibri"/>
              </a:rPr>
              <a:t> D &amp; </a:t>
            </a:r>
            <a:r>
              <a:rPr lang="es-ES" dirty="0" err="1">
                <a:cs typeface="Calibri"/>
              </a:rPr>
              <a:t>higher</a:t>
            </a:r>
            <a:r>
              <a:rPr lang="es-ES" dirty="0">
                <a:cs typeface="Calibri"/>
              </a:rPr>
              <a:t> </a:t>
            </a:r>
            <a:r>
              <a:rPr lang="es-ES" dirty="0" err="1">
                <a:cs typeface="Calibri"/>
              </a:rPr>
              <a:t>partial</a:t>
            </a:r>
            <a:r>
              <a:rPr lang="es-ES" dirty="0">
                <a:cs typeface="Calibri"/>
              </a:rPr>
              <a:t> </a:t>
            </a:r>
            <a:r>
              <a:rPr lang="es-ES" dirty="0" err="1">
                <a:cs typeface="Calibri"/>
              </a:rPr>
              <a:t>waves</a:t>
            </a:r>
            <a:r>
              <a:rPr lang="es-ES" dirty="0">
                <a:cs typeface="Calibri"/>
              </a:rPr>
              <a:t> </a:t>
            </a:r>
            <a:r>
              <a:rPr lang="es-ES" dirty="0" err="1">
                <a:cs typeface="Calibri"/>
              </a:rPr>
              <a:t>covered</a:t>
            </a:r>
            <a:r>
              <a:rPr lang="es-ES" dirty="0">
                <a:cs typeface="Calibri"/>
              </a:rPr>
              <a:t> </a:t>
            </a:r>
            <a:r>
              <a:rPr lang="es-ES" dirty="0" err="1">
                <a:cs typeface="Calibri"/>
              </a:rPr>
              <a:t>by</a:t>
            </a:r>
            <a:r>
              <a:rPr lang="es-ES" dirty="0">
                <a:cs typeface="Calibri"/>
              </a:rPr>
              <a:t> </a:t>
            </a:r>
            <a:r>
              <a:rPr lang="es-ES">
                <a:cs typeface="Calibri"/>
              </a:rPr>
              <a:t>uncertainty</a:t>
            </a:r>
            <a:endParaRPr lang="es-ES"/>
          </a:p>
        </p:txBody>
      </p:sp>
      <p:sp>
        <p:nvSpPr>
          <p:cNvPr id="14" name="CuadroTexto 13">
            <a:extLst>
              <a:ext uri="{FF2B5EF4-FFF2-40B4-BE49-F238E27FC236}">
                <a16:creationId xmlns:a16="http://schemas.microsoft.com/office/drawing/2014/main" id="{B55E6048-9EB8-9302-9D7F-B43EDA223663}"/>
              </a:ext>
            </a:extLst>
          </p:cNvPr>
          <p:cNvSpPr txBox="1"/>
          <p:nvPr/>
        </p:nvSpPr>
        <p:spPr>
          <a:xfrm>
            <a:off x="-1068" y="1214086"/>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B050"/>
                </a:solidFill>
                <a:cs typeface="Calibri"/>
              </a:rPr>
              <a:t>Dispersive </a:t>
            </a:r>
            <a:r>
              <a:rPr lang="es-ES" err="1">
                <a:solidFill>
                  <a:srgbClr val="00B050"/>
                </a:solidFill>
                <a:cs typeface="Calibri"/>
              </a:rPr>
              <a:t>approach</a:t>
            </a:r>
            <a:endParaRPr lang="es-ES">
              <a:solidFill>
                <a:srgbClr val="00B050"/>
              </a:solidFill>
              <a:cs typeface="Calibri"/>
            </a:endParaRPr>
          </a:p>
        </p:txBody>
      </p:sp>
      <p:pic>
        <p:nvPicPr>
          <p:cNvPr id="4" name="Imagen 8" descr="Imagen que contiene Forma&#10;&#10;Descripción generada automáticamente">
            <a:extLst>
              <a:ext uri="{FF2B5EF4-FFF2-40B4-BE49-F238E27FC236}">
                <a16:creationId xmlns:a16="http://schemas.microsoft.com/office/drawing/2014/main" id="{14736225-ADCC-74DC-AD23-C49DF958E7F2}"/>
              </a:ext>
            </a:extLst>
          </p:cNvPr>
          <p:cNvPicPr>
            <a:picLocks noChangeAspect="1"/>
          </p:cNvPicPr>
          <p:nvPr/>
        </p:nvPicPr>
        <p:blipFill>
          <a:blip r:embed="rId4"/>
          <a:stretch>
            <a:fillRect/>
          </a:stretch>
        </p:blipFill>
        <p:spPr>
          <a:xfrm>
            <a:off x="961817" y="2820643"/>
            <a:ext cx="8331649" cy="3056107"/>
          </a:xfrm>
          <a:prstGeom prst="rect">
            <a:avLst/>
          </a:prstGeom>
        </p:spPr>
      </p:pic>
      <p:sp>
        <p:nvSpPr>
          <p:cNvPr id="8" name="Elipse 7">
            <a:extLst>
              <a:ext uri="{FF2B5EF4-FFF2-40B4-BE49-F238E27FC236}">
                <a16:creationId xmlns:a16="http://schemas.microsoft.com/office/drawing/2014/main" id="{47FE9A1A-5035-F031-EA8E-B1F4FD8F8486}"/>
              </a:ext>
            </a:extLst>
          </p:cNvPr>
          <p:cNvSpPr/>
          <p:nvPr/>
        </p:nvSpPr>
        <p:spPr>
          <a:xfrm>
            <a:off x="6100948" y="3926279"/>
            <a:ext cx="1593272" cy="76199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41078769"/>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a:t>
            </a:r>
            <a:r>
              <a:rPr lang="es-ES" err="1">
                <a:latin typeface="Calibri Light"/>
                <a:cs typeface="Calibri Light"/>
              </a:rPr>
              <a:t>Scalars</a:t>
            </a:r>
            <a:r>
              <a:rPr lang="es-ES" dirty="0">
                <a:latin typeface="Calibri Light"/>
                <a:cs typeface="Calibri Light"/>
              </a:rPr>
              <a:t> (</a:t>
            </a:r>
            <a:r>
              <a:rPr lang="es-ES" err="1">
                <a:latin typeface="Calibri Light"/>
                <a:cs typeface="Calibri Light"/>
              </a:rPr>
              <a:t>beyond</a:t>
            </a:r>
            <a:r>
              <a:rPr lang="es-ES" dirty="0">
                <a:latin typeface="Calibri Light"/>
                <a:cs typeface="Calibri Light"/>
              </a:rPr>
              <a:t> </a:t>
            </a:r>
            <a:r>
              <a:rPr lang="es-ES" dirty="0">
                <a:latin typeface="Symbol"/>
                <a:cs typeface="Calibri Light"/>
                <a:sym typeface="Symbol"/>
              </a:rPr>
              <a:t>s</a:t>
            </a:r>
            <a:r>
              <a:rPr lang="es-ES" dirty="0">
                <a:latin typeface="Calibri Light"/>
                <a:cs typeface="Calibri Light"/>
              </a:rPr>
              <a:t>)</a:t>
            </a:r>
            <a:endParaRPr lang="es-ES" dirty="0">
              <a:cs typeface="Calibri Light"/>
            </a:endParaRP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7F6C97D1-FC49-4612-13A6-298C46BE81E6}"/>
              </a:ext>
            </a:extLst>
          </p:cNvPr>
          <p:cNvPicPr>
            <a:picLocks noChangeAspect="1"/>
          </p:cNvPicPr>
          <p:nvPr/>
        </p:nvPicPr>
        <p:blipFill>
          <a:blip r:embed="rId2"/>
          <a:stretch>
            <a:fillRect/>
          </a:stretch>
        </p:blipFill>
        <p:spPr>
          <a:xfrm>
            <a:off x="-144482" y="1088461"/>
            <a:ext cx="6236524" cy="1504430"/>
          </a:xfrm>
          <a:prstGeom prst="rect">
            <a:avLst/>
          </a:prstGeom>
        </p:spPr>
      </p:pic>
      <p:sp>
        <p:nvSpPr>
          <p:cNvPr id="4" name="Rectángulo 3">
            <a:extLst>
              <a:ext uri="{FF2B5EF4-FFF2-40B4-BE49-F238E27FC236}">
                <a16:creationId xmlns:a16="http://schemas.microsoft.com/office/drawing/2014/main" id="{E6A2CD4E-A340-7C7C-BAF0-F878DED8EB5D}"/>
              </a:ext>
            </a:extLst>
          </p:cNvPr>
          <p:cNvSpPr/>
          <p:nvPr/>
        </p:nvSpPr>
        <p:spPr>
          <a:xfrm>
            <a:off x="5648614" y="1324841"/>
            <a:ext cx="738909" cy="519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01A76BD3-4654-2BF5-6F1F-570160CD758E}"/>
              </a:ext>
            </a:extLst>
          </p:cNvPr>
          <p:cNvSpPr txBox="1"/>
          <p:nvPr/>
        </p:nvSpPr>
        <p:spPr>
          <a:xfrm>
            <a:off x="6178514" y="1401540"/>
            <a:ext cx="2880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Pauk-Vanderhaeghen</a:t>
            </a:r>
            <a:r>
              <a:rPr lang="es-ES" dirty="0">
                <a:cs typeface="Calibri"/>
              </a:rPr>
              <a:t> '14)</a:t>
            </a:r>
            <a:endParaRPr lang="es-ES" dirty="0"/>
          </a:p>
        </p:txBody>
      </p:sp>
      <p:sp>
        <p:nvSpPr>
          <p:cNvPr id="11" name="CuadroTexto 10">
            <a:extLst>
              <a:ext uri="{FF2B5EF4-FFF2-40B4-BE49-F238E27FC236}">
                <a16:creationId xmlns:a16="http://schemas.microsoft.com/office/drawing/2014/main" id="{63438B4F-453D-EDFC-4122-FC5A8F1A41CD}"/>
              </a:ext>
            </a:extLst>
          </p:cNvPr>
          <p:cNvSpPr txBox="1"/>
          <p:nvPr/>
        </p:nvSpPr>
        <p:spPr>
          <a:xfrm>
            <a:off x="6218098" y="1965617"/>
            <a:ext cx="59779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Knecht-Narison-Rabemananjara-Rabetiarivony</a:t>
            </a:r>
            <a:r>
              <a:rPr lang="es-ES" dirty="0">
                <a:cs typeface="Calibri"/>
              </a:rPr>
              <a:t> '17,</a:t>
            </a:r>
            <a:br>
              <a:rPr lang="es-ES" dirty="0">
                <a:cs typeface="Calibri"/>
              </a:rPr>
            </a:br>
            <a:r>
              <a:rPr lang="es-ES" dirty="0" err="1">
                <a:cs typeface="Calibri"/>
              </a:rPr>
              <a:t>includes</a:t>
            </a:r>
            <a:r>
              <a:rPr lang="es-ES" dirty="0">
                <a:cs typeface="Calibri"/>
              </a:rPr>
              <a:t> </a:t>
            </a:r>
            <a:r>
              <a:rPr lang="es-ES" dirty="0" err="1">
                <a:cs typeface="Calibri"/>
              </a:rPr>
              <a:t>first</a:t>
            </a:r>
            <a:r>
              <a:rPr lang="es-ES" dirty="0">
                <a:cs typeface="Calibri"/>
              </a:rPr>
              <a:t> </a:t>
            </a:r>
            <a:r>
              <a:rPr lang="es-ES" dirty="0" err="1">
                <a:cs typeface="Calibri"/>
              </a:rPr>
              <a:t>excited</a:t>
            </a:r>
            <a:r>
              <a:rPr lang="es-ES" dirty="0">
                <a:cs typeface="Calibri"/>
              </a:rPr>
              <a:t> </a:t>
            </a:r>
            <a:r>
              <a:rPr lang="es-ES" dirty="0" err="1">
                <a:cs typeface="Calibri"/>
              </a:rPr>
              <a:t>multiplet</a:t>
            </a:r>
            <a:r>
              <a:rPr lang="es-ES" dirty="0">
                <a:cs typeface="Calibri"/>
              </a:rPr>
              <a:t>)</a:t>
            </a:r>
            <a:endParaRPr lang="es-ES" dirty="0"/>
          </a:p>
        </p:txBody>
      </p:sp>
      <p:sp>
        <p:nvSpPr>
          <p:cNvPr id="12" name="CuadroTexto 11">
            <a:extLst>
              <a:ext uri="{FF2B5EF4-FFF2-40B4-BE49-F238E27FC236}">
                <a16:creationId xmlns:a16="http://schemas.microsoft.com/office/drawing/2014/main" id="{DF858040-2C5B-DB6A-2194-FEC45B8384C1}"/>
              </a:ext>
            </a:extLst>
          </p:cNvPr>
          <p:cNvSpPr txBox="1"/>
          <p:nvPr/>
        </p:nvSpPr>
        <p:spPr>
          <a:xfrm>
            <a:off x="6326955" y="2806786"/>
            <a:ext cx="48695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err="1">
                <a:cs typeface="Calibri"/>
              </a:rPr>
              <a:t>Cappiello-Catà-D'Ambrosio</a:t>
            </a:r>
            <a:r>
              <a:rPr lang="es-ES" dirty="0">
                <a:cs typeface="Calibri"/>
              </a:rPr>
              <a:t> '21, </a:t>
            </a:r>
            <a:r>
              <a:rPr lang="es-ES" err="1">
                <a:cs typeface="Calibri"/>
              </a:rPr>
              <a:t>it</a:t>
            </a:r>
            <a:r>
              <a:rPr lang="es-ES" dirty="0">
                <a:cs typeface="Calibri"/>
              </a:rPr>
              <a:t> </a:t>
            </a:r>
            <a:r>
              <a:rPr lang="es-ES" err="1">
                <a:cs typeface="Calibri"/>
              </a:rPr>
              <a:t>includes</a:t>
            </a:r>
            <a:r>
              <a:rPr lang="es-ES" dirty="0">
                <a:cs typeface="Calibri"/>
              </a:rPr>
              <a:t> </a:t>
            </a:r>
            <a:r>
              <a:rPr lang="es-ES" dirty="0">
                <a:latin typeface="Symbol"/>
                <a:cs typeface="Calibri"/>
                <a:sym typeface="Symbol"/>
              </a:rPr>
              <a:t>s</a:t>
            </a:r>
            <a:r>
              <a:rPr lang="es-ES" dirty="0">
                <a:cs typeface="Calibri"/>
              </a:rPr>
              <a:t>)</a:t>
            </a:r>
            <a:endParaRPr lang="es-ES" dirty="0"/>
          </a:p>
        </p:txBody>
      </p:sp>
      <p:sp>
        <p:nvSpPr>
          <p:cNvPr id="13" name="CuadroTexto 12">
            <a:extLst>
              <a:ext uri="{FF2B5EF4-FFF2-40B4-BE49-F238E27FC236}">
                <a16:creationId xmlns:a16="http://schemas.microsoft.com/office/drawing/2014/main" id="{6773702C-74B4-9B2A-2492-7F3B7E946314}"/>
              </a:ext>
            </a:extLst>
          </p:cNvPr>
          <p:cNvSpPr txBox="1"/>
          <p:nvPr/>
        </p:nvSpPr>
        <p:spPr>
          <a:xfrm>
            <a:off x="37110" y="273379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sp>
        <p:nvSpPr>
          <p:cNvPr id="15" name="CuadroTexto 14">
            <a:extLst>
              <a:ext uri="{FF2B5EF4-FFF2-40B4-BE49-F238E27FC236}">
                <a16:creationId xmlns:a16="http://schemas.microsoft.com/office/drawing/2014/main" id="{55A1C8E9-4D7A-1252-5BDA-B2F2709395C7}"/>
              </a:ext>
            </a:extLst>
          </p:cNvPr>
          <p:cNvSpPr txBox="1"/>
          <p:nvPr/>
        </p:nvSpPr>
        <p:spPr>
          <a:xfrm>
            <a:off x="188026" y="2669473"/>
            <a:ext cx="30925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err="1">
                <a:cs typeface="Calibri"/>
              </a:rPr>
              <a:t>a</a:t>
            </a:r>
            <a:r>
              <a:rPr lang="es-ES" sz="2800" baseline="-25000" err="1">
                <a:latin typeface="Symbol"/>
                <a:cs typeface="Calibri"/>
                <a:sym typeface="Symbol"/>
              </a:rPr>
              <a:t>m</a:t>
            </a:r>
            <a:r>
              <a:rPr lang="es-ES" sz="2800" baseline="30000" err="1">
                <a:cs typeface="Calibri"/>
              </a:rPr>
              <a:t>scalars</a:t>
            </a:r>
            <a:r>
              <a:rPr lang="es-ES" sz="2800" dirty="0">
                <a:cs typeface="Calibri"/>
              </a:rPr>
              <a:t>=-9(2)x10</a:t>
            </a:r>
            <a:r>
              <a:rPr lang="es-ES" sz="2800" baseline="30000" dirty="0">
                <a:cs typeface="Calibri"/>
              </a:rPr>
              <a:t>-11</a:t>
            </a:r>
            <a:endParaRPr lang="es-ES" sz="2800" baseline="30000">
              <a:cs typeface="Calibri"/>
            </a:endParaRPr>
          </a:p>
        </p:txBody>
      </p:sp>
      <p:pic>
        <p:nvPicPr>
          <p:cNvPr id="17" name="Imagen 6">
            <a:extLst>
              <a:ext uri="{FF2B5EF4-FFF2-40B4-BE49-F238E27FC236}">
                <a16:creationId xmlns:a16="http://schemas.microsoft.com/office/drawing/2014/main" id="{2A0A64E5-F88C-0A5C-F064-1A15BAD93551}"/>
              </a:ext>
            </a:extLst>
          </p:cNvPr>
          <p:cNvPicPr>
            <a:picLocks noChangeAspect="1"/>
          </p:cNvPicPr>
          <p:nvPr/>
        </p:nvPicPr>
        <p:blipFill>
          <a:blip r:embed="rId3"/>
          <a:stretch>
            <a:fillRect/>
          </a:stretch>
        </p:blipFill>
        <p:spPr>
          <a:xfrm>
            <a:off x="8138555" y="3194265"/>
            <a:ext cx="2743200" cy="548640"/>
          </a:xfrm>
          <a:prstGeom prst="rect">
            <a:avLst/>
          </a:prstGeom>
        </p:spPr>
      </p:pic>
      <p:sp>
        <p:nvSpPr>
          <p:cNvPr id="6" name="CuadroTexto 5">
            <a:extLst>
              <a:ext uri="{FF2B5EF4-FFF2-40B4-BE49-F238E27FC236}">
                <a16:creationId xmlns:a16="http://schemas.microsoft.com/office/drawing/2014/main" id="{49A85BF4-CB1B-A893-B38D-E2DF86374412}"/>
              </a:ext>
            </a:extLst>
          </p:cNvPr>
          <p:cNvSpPr txBox="1"/>
          <p:nvPr/>
        </p:nvSpPr>
        <p:spPr>
          <a:xfrm>
            <a:off x="217714" y="3530434"/>
            <a:ext cx="30925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err="1">
                <a:cs typeface="Calibri"/>
              </a:rPr>
              <a:t>a</a:t>
            </a:r>
            <a:r>
              <a:rPr lang="es-ES" sz="2800" baseline="-25000" dirty="0" err="1">
                <a:latin typeface="Symbol"/>
                <a:cs typeface="Calibri"/>
                <a:sym typeface="Symbol"/>
              </a:rPr>
              <a:t>m</a:t>
            </a:r>
            <a:r>
              <a:rPr lang="es-ES" sz="2800" baseline="30000" dirty="0" err="1">
                <a:cs typeface="Calibri"/>
              </a:rPr>
              <a:t>scalars</a:t>
            </a:r>
            <a:r>
              <a:rPr lang="es-ES" sz="2800" dirty="0">
                <a:cs typeface="Calibri"/>
              </a:rPr>
              <a:t>=-9(1)x10</a:t>
            </a:r>
            <a:r>
              <a:rPr lang="es-ES" sz="2800" baseline="30000" dirty="0">
                <a:cs typeface="Calibri"/>
              </a:rPr>
              <a:t>-11</a:t>
            </a:r>
          </a:p>
        </p:txBody>
      </p:sp>
      <p:sp>
        <p:nvSpPr>
          <p:cNvPr id="7" name="CuadroTexto 6">
            <a:extLst>
              <a:ext uri="{FF2B5EF4-FFF2-40B4-BE49-F238E27FC236}">
                <a16:creationId xmlns:a16="http://schemas.microsoft.com/office/drawing/2014/main" id="{C0FC2432-D89E-630E-A5FF-AC5BE0F14053}"/>
              </a:ext>
            </a:extLst>
          </p:cNvPr>
          <p:cNvSpPr txBox="1"/>
          <p:nvPr/>
        </p:nvSpPr>
        <p:spPr>
          <a:xfrm>
            <a:off x="6406123" y="3647954"/>
            <a:ext cx="48695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Danilkin-Hoferichter-Stoffer</a:t>
            </a:r>
            <a:r>
              <a:rPr lang="es-ES" dirty="0">
                <a:cs typeface="Calibri"/>
              </a:rPr>
              <a:t> '21, </a:t>
            </a:r>
            <a:r>
              <a:rPr lang="es-ES" dirty="0" err="1">
                <a:cs typeface="Calibri"/>
              </a:rPr>
              <a:t>it</a:t>
            </a:r>
            <a:r>
              <a:rPr lang="es-ES" dirty="0">
                <a:cs typeface="Calibri"/>
              </a:rPr>
              <a:t> </a:t>
            </a:r>
            <a:r>
              <a:rPr lang="es-ES" dirty="0" err="1">
                <a:cs typeface="Calibri"/>
              </a:rPr>
              <a:t>includes</a:t>
            </a:r>
            <a:r>
              <a:rPr lang="es-ES" dirty="0">
                <a:cs typeface="Calibri"/>
              </a:rPr>
              <a:t> </a:t>
            </a:r>
            <a:r>
              <a:rPr lang="es-ES" dirty="0">
                <a:latin typeface="Symbol"/>
                <a:cs typeface="Calibri"/>
                <a:sym typeface="Symbol"/>
              </a:rPr>
              <a:t>s</a:t>
            </a:r>
            <a:r>
              <a:rPr lang="es-ES" dirty="0">
                <a:cs typeface="Calibri"/>
              </a:rPr>
              <a:t>)</a:t>
            </a:r>
            <a:endParaRPr lang="es-ES" dirty="0"/>
          </a:p>
        </p:txBody>
      </p:sp>
      <p:sp>
        <p:nvSpPr>
          <p:cNvPr id="10" name="CuadroTexto 9">
            <a:extLst>
              <a:ext uri="{FF2B5EF4-FFF2-40B4-BE49-F238E27FC236}">
                <a16:creationId xmlns:a16="http://schemas.microsoft.com/office/drawing/2014/main" id="{5C581132-6AC5-530B-0771-198E1DAD2C0A}"/>
              </a:ext>
            </a:extLst>
          </p:cNvPr>
          <p:cNvSpPr txBox="1"/>
          <p:nvPr/>
        </p:nvSpPr>
        <p:spPr>
          <a:xfrm>
            <a:off x="3383400" y="3608944"/>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B050"/>
                </a:solidFill>
                <a:cs typeface="Calibri"/>
              </a:rPr>
              <a:t>Dispersive </a:t>
            </a:r>
            <a:r>
              <a:rPr lang="es-ES" err="1">
                <a:solidFill>
                  <a:srgbClr val="00B050"/>
                </a:solidFill>
                <a:cs typeface="Calibri"/>
              </a:rPr>
              <a:t>approach</a:t>
            </a:r>
            <a:endParaRPr lang="es-ES">
              <a:solidFill>
                <a:srgbClr val="00B050"/>
              </a:solidFill>
              <a:cs typeface="Calibri"/>
            </a:endParaRPr>
          </a:p>
        </p:txBody>
      </p:sp>
      <p:sp>
        <p:nvSpPr>
          <p:cNvPr id="14" name="CuadroTexto 13">
            <a:extLst>
              <a:ext uri="{FF2B5EF4-FFF2-40B4-BE49-F238E27FC236}">
                <a16:creationId xmlns:a16="http://schemas.microsoft.com/office/drawing/2014/main" id="{8C715FB9-D8A2-8EA9-88EA-96DB2BE23FD3}"/>
              </a:ext>
            </a:extLst>
          </p:cNvPr>
          <p:cNvSpPr txBox="1"/>
          <p:nvPr/>
        </p:nvSpPr>
        <p:spPr>
          <a:xfrm>
            <a:off x="3576452" y="27451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Holographic</a:t>
            </a:r>
            <a:r>
              <a:rPr lang="es-ES" dirty="0">
                <a:cs typeface="Calibri"/>
              </a:rPr>
              <a:t> </a:t>
            </a:r>
            <a:r>
              <a:rPr lang="es-ES" dirty="0">
                <a:solidFill>
                  <a:srgbClr val="FF0000"/>
                </a:solidFill>
                <a:cs typeface="Calibri"/>
              </a:rPr>
              <a:t>Q</a:t>
            </a:r>
            <a:r>
              <a:rPr lang="es-ES" dirty="0">
                <a:solidFill>
                  <a:srgbClr val="00B050"/>
                </a:solidFill>
                <a:cs typeface="Calibri"/>
              </a:rPr>
              <a:t>C</a:t>
            </a:r>
            <a:r>
              <a:rPr lang="es-ES" dirty="0">
                <a:solidFill>
                  <a:srgbClr val="0070C0"/>
                </a:solidFill>
                <a:cs typeface="Calibri"/>
              </a:rPr>
              <a:t>D</a:t>
            </a:r>
            <a:endParaRPr lang="es-ES" dirty="0"/>
          </a:p>
        </p:txBody>
      </p:sp>
      <p:sp>
        <p:nvSpPr>
          <p:cNvPr id="18" name="CuadroTexto 17">
            <a:extLst>
              <a:ext uri="{FF2B5EF4-FFF2-40B4-BE49-F238E27FC236}">
                <a16:creationId xmlns:a16="http://schemas.microsoft.com/office/drawing/2014/main" id="{7F5BD363-0DB6-5F06-11A5-B178CE3E838D}"/>
              </a:ext>
            </a:extLst>
          </p:cNvPr>
          <p:cNvSpPr txBox="1"/>
          <p:nvPr/>
        </p:nvSpPr>
        <p:spPr>
          <a:xfrm>
            <a:off x="9370542" y="1402112"/>
            <a:ext cx="2285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B050"/>
                </a:solidFill>
                <a:cs typeface="Calibri"/>
              </a:rPr>
              <a:t>Dispersive </a:t>
            </a:r>
            <a:r>
              <a:rPr lang="es-ES" err="1">
                <a:solidFill>
                  <a:srgbClr val="00B050"/>
                </a:solidFill>
                <a:cs typeface="Calibri"/>
              </a:rPr>
              <a:t>approach</a:t>
            </a:r>
            <a:endParaRPr lang="es-ES">
              <a:solidFill>
                <a:srgbClr val="00B050"/>
              </a:solidFill>
              <a:cs typeface="Calibri"/>
            </a:endParaRPr>
          </a:p>
        </p:txBody>
      </p:sp>
    </p:spTree>
    <p:extLst>
      <p:ext uri="{BB962C8B-B14F-4D97-AF65-F5344CB8AC3E}">
        <p14:creationId xmlns:p14="http://schemas.microsoft.com/office/powerpoint/2010/main" val="820786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err="1">
                <a:cs typeface="Calibri Light"/>
              </a:rPr>
              <a:t>Tensors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13" name="CuadroTexto 12">
            <a:extLst>
              <a:ext uri="{FF2B5EF4-FFF2-40B4-BE49-F238E27FC236}">
                <a16:creationId xmlns:a16="http://schemas.microsoft.com/office/drawing/2014/main" id="{6773702C-74B4-9B2A-2492-7F3B7E946314}"/>
              </a:ext>
            </a:extLst>
          </p:cNvPr>
          <p:cNvSpPr txBox="1"/>
          <p:nvPr/>
        </p:nvSpPr>
        <p:spPr>
          <a:xfrm>
            <a:off x="37110" y="273379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pic>
        <p:nvPicPr>
          <p:cNvPr id="3" name="Imagen 3">
            <a:extLst>
              <a:ext uri="{FF2B5EF4-FFF2-40B4-BE49-F238E27FC236}">
                <a16:creationId xmlns:a16="http://schemas.microsoft.com/office/drawing/2014/main" id="{9FC55730-A96F-5040-FFF9-B76A16C6C9AB}"/>
              </a:ext>
            </a:extLst>
          </p:cNvPr>
          <p:cNvPicPr>
            <a:picLocks noChangeAspect="1"/>
          </p:cNvPicPr>
          <p:nvPr/>
        </p:nvPicPr>
        <p:blipFill>
          <a:blip r:embed="rId3"/>
          <a:stretch>
            <a:fillRect/>
          </a:stretch>
        </p:blipFill>
        <p:spPr>
          <a:xfrm>
            <a:off x="5356225" y="1195387"/>
            <a:ext cx="2495550" cy="657225"/>
          </a:xfrm>
          <a:prstGeom prst="rect">
            <a:avLst/>
          </a:prstGeom>
        </p:spPr>
      </p:pic>
      <p:sp>
        <p:nvSpPr>
          <p:cNvPr id="6" name="CuadroTexto 5">
            <a:extLst>
              <a:ext uri="{FF2B5EF4-FFF2-40B4-BE49-F238E27FC236}">
                <a16:creationId xmlns:a16="http://schemas.microsoft.com/office/drawing/2014/main" id="{8D944703-32D8-87BA-8E91-6C911B2A4A01}"/>
              </a:ext>
            </a:extLst>
          </p:cNvPr>
          <p:cNvSpPr txBox="1"/>
          <p:nvPr/>
        </p:nvSpPr>
        <p:spPr>
          <a:xfrm>
            <a:off x="33034" y="1322371"/>
            <a:ext cx="29596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Danilkin-Vanderhaeghen</a:t>
            </a:r>
            <a:r>
              <a:rPr lang="es-ES" dirty="0">
                <a:cs typeface="Calibri"/>
              </a:rPr>
              <a:t> '16)</a:t>
            </a:r>
            <a:endParaRPr lang="es-ES" dirty="0"/>
          </a:p>
        </p:txBody>
      </p:sp>
    </p:spTree>
    <p:extLst>
      <p:ext uri="{BB962C8B-B14F-4D97-AF65-F5344CB8AC3E}">
        <p14:creationId xmlns:p14="http://schemas.microsoft.com/office/powerpoint/2010/main" val="1015044438"/>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err="1">
                <a:cs typeface="Calibri Light"/>
              </a:rPr>
              <a:t>Axials</a:t>
            </a:r>
            <a:r>
              <a:rPr lang="es-ES" dirty="0">
                <a:cs typeface="Calibri Light"/>
              </a:rPr>
              <a:t> &amp; Short-</a:t>
            </a:r>
            <a:r>
              <a:rPr lang="es-ES" dirty="0" err="1">
                <a:cs typeface="Calibri Light"/>
              </a:rPr>
              <a:t>distance</a:t>
            </a:r>
            <a:r>
              <a:rPr lang="es-ES" dirty="0">
                <a:cs typeface="Calibri Light"/>
              </a:rPr>
              <a:t> </a:t>
            </a:r>
            <a:r>
              <a:rPr lang="es-ES" dirty="0" err="1">
                <a:cs typeface="Calibri Light"/>
              </a:rPr>
              <a:t>constraints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6" name="CuadroTexto 5">
            <a:extLst>
              <a:ext uri="{FF2B5EF4-FFF2-40B4-BE49-F238E27FC236}">
                <a16:creationId xmlns:a16="http://schemas.microsoft.com/office/drawing/2014/main" id="{0C8141B7-895B-CB0B-C8AF-1D018DE44FC4}"/>
              </a:ext>
            </a:extLst>
          </p:cNvPr>
          <p:cNvSpPr txBox="1"/>
          <p:nvPr/>
        </p:nvSpPr>
        <p:spPr>
          <a:xfrm>
            <a:off x="448670" y="1173930"/>
            <a:ext cx="112723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Melnikov-Vainshtein</a:t>
            </a:r>
            <a:r>
              <a:rPr lang="es-ES" dirty="0">
                <a:cs typeface="Calibri"/>
              </a:rPr>
              <a:t> '03 </a:t>
            </a:r>
            <a:r>
              <a:rPr lang="es-ES" err="1">
                <a:cs typeface="Calibri"/>
              </a:rPr>
              <a:t>put</a:t>
            </a:r>
            <a:r>
              <a:rPr lang="es-ES" dirty="0">
                <a:cs typeface="Calibri"/>
              </a:rPr>
              <a:t> forward </a:t>
            </a:r>
            <a:r>
              <a:rPr lang="es-ES" err="1">
                <a:cs typeface="Calibri"/>
              </a:rPr>
              <a:t>that</a:t>
            </a:r>
            <a:r>
              <a:rPr lang="es-ES" dirty="0">
                <a:cs typeface="Calibri"/>
              </a:rPr>
              <a:t> P-pole alone </a:t>
            </a:r>
            <a:r>
              <a:rPr lang="es-ES" err="1">
                <a:cs typeface="Calibri"/>
              </a:rPr>
              <a:t>could</a:t>
            </a:r>
            <a:r>
              <a:rPr lang="es-ES" dirty="0">
                <a:cs typeface="Calibri"/>
              </a:rPr>
              <a:t> </a:t>
            </a:r>
            <a:r>
              <a:rPr lang="es-ES" err="1">
                <a:cs typeface="Calibri"/>
              </a:rPr>
              <a:t>not</a:t>
            </a:r>
            <a:r>
              <a:rPr lang="es-ES" dirty="0">
                <a:cs typeface="Calibri"/>
              </a:rPr>
              <a:t> </a:t>
            </a:r>
            <a:r>
              <a:rPr lang="es-ES" err="1">
                <a:cs typeface="Calibri"/>
              </a:rPr>
              <a:t>satisfy</a:t>
            </a:r>
            <a:r>
              <a:rPr lang="es-ES" dirty="0">
                <a:cs typeface="Calibri"/>
              </a:rPr>
              <a:t> SD </a:t>
            </a:r>
            <a:r>
              <a:rPr lang="es-ES" dirty="0">
                <a:solidFill>
                  <a:srgbClr val="FF0000"/>
                </a:solidFill>
                <a:cs typeface="Calibri"/>
              </a:rPr>
              <a:t>Q</a:t>
            </a:r>
            <a:r>
              <a:rPr lang="es-ES" dirty="0">
                <a:solidFill>
                  <a:srgbClr val="00B050"/>
                </a:solidFill>
                <a:cs typeface="Calibri"/>
              </a:rPr>
              <a:t>C</a:t>
            </a:r>
            <a:r>
              <a:rPr lang="es-ES" dirty="0">
                <a:solidFill>
                  <a:srgbClr val="0070C0"/>
                </a:solidFill>
                <a:cs typeface="Calibri"/>
              </a:rPr>
              <a:t>D</a:t>
            </a:r>
            <a:r>
              <a:rPr lang="es-ES" dirty="0">
                <a:cs typeface="Calibri"/>
              </a:rPr>
              <a:t> </a:t>
            </a:r>
            <a:r>
              <a:rPr lang="es-ES" err="1">
                <a:cs typeface="Calibri"/>
              </a:rPr>
              <a:t>constraints</a:t>
            </a:r>
            <a:r>
              <a:rPr lang="es-ES" dirty="0">
                <a:cs typeface="Calibri"/>
              </a:rPr>
              <a:t> and </a:t>
            </a:r>
            <a:r>
              <a:rPr lang="es-ES" err="1">
                <a:cs typeface="Calibri"/>
              </a:rPr>
              <a:t>the</a:t>
            </a:r>
            <a:r>
              <a:rPr lang="es-ES" dirty="0">
                <a:cs typeface="Calibri"/>
              </a:rPr>
              <a:t> </a:t>
            </a:r>
            <a:r>
              <a:rPr lang="es-ES" err="1">
                <a:cs typeface="Calibri"/>
              </a:rPr>
              <a:t>importance</a:t>
            </a:r>
            <a:r>
              <a:rPr lang="es-ES" dirty="0">
                <a:cs typeface="Calibri"/>
              </a:rPr>
              <a:t> </a:t>
            </a:r>
            <a:r>
              <a:rPr lang="es-ES" err="1">
                <a:cs typeface="Calibri"/>
              </a:rPr>
              <a:t>of</a:t>
            </a:r>
            <a:r>
              <a:rPr lang="es-ES" dirty="0">
                <a:cs typeface="Calibri"/>
              </a:rPr>
              <a:t> axial </a:t>
            </a:r>
            <a:r>
              <a:rPr lang="es-ES" err="1">
                <a:cs typeface="Calibri"/>
              </a:rPr>
              <a:t>resonances</a:t>
            </a:r>
            <a:r>
              <a:rPr lang="es-ES" dirty="0">
                <a:cs typeface="Calibri"/>
              </a:rPr>
              <a:t> in </a:t>
            </a:r>
            <a:r>
              <a:rPr lang="es-ES" err="1">
                <a:cs typeface="Calibri"/>
              </a:rPr>
              <a:t>that</a:t>
            </a:r>
            <a:r>
              <a:rPr lang="es-ES" dirty="0">
                <a:cs typeface="Calibri"/>
              </a:rPr>
              <a:t> </a:t>
            </a:r>
            <a:r>
              <a:rPr lang="es-ES" err="1">
                <a:cs typeface="Calibri"/>
              </a:rPr>
              <a:t>respect</a:t>
            </a:r>
            <a:r>
              <a:rPr lang="es-ES" dirty="0">
                <a:cs typeface="Calibri"/>
              </a:rPr>
              <a:t>. Modern </a:t>
            </a:r>
            <a:r>
              <a:rPr lang="es-ES" err="1">
                <a:cs typeface="Calibri"/>
              </a:rPr>
              <a:t>studies</a:t>
            </a:r>
            <a:r>
              <a:rPr lang="es-ES" dirty="0">
                <a:cs typeface="Calibri"/>
              </a:rPr>
              <a:t> coincide in </a:t>
            </a:r>
            <a:r>
              <a:rPr lang="es-ES" err="1">
                <a:cs typeface="Calibri"/>
              </a:rPr>
              <a:t>smaller</a:t>
            </a:r>
            <a:r>
              <a:rPr lang="es-ES" dirty="0">
                <a:cs typeface="Calibri"/>
              </a:rPr>
              <a:t> </a:t>
            </a:r>
            <a:r>
              <a:rPr lang="es-ES" err="1">
                <a:cs typeface="Calibri"/>
              </a:rPr>
              <a:t>contribution</a:t>
            </a:r>
            <a:r>
              <a:rPr lang="es-ES" dirty="0">
                <a:cs typeface="Calibri"/>
              </a:rPr>
              <a:t> </a:t>
            </a:r>
            <a:r>
              <a:rPr lang="es-ES" err="1">
                <a:cs typeface="Calibri"/>
              </a:rPr>
              <a:t>than</a:t>
            </a:r>
            <a:r>
              <a:rPr lang="es-ES" dirty="0">
                <a:cs typeface="Calibri"/>
              </a:rPr>
              <a:t> M-V </a:t>
            </a:r>
            <a:r>
              <a:rPr lang="es-ES" err="1">
                <a:cs typeface="Calibri"/>
              </a:rPr>
              <a:t>initially</a:t>
            </a:r>
            <a:r>
              <a:rPr lang="es-ES" dirty="0">
                <a:cs typeface="Calibri"/>
              </a:rPr>
              <a:t> </a:t>
            </a:r>
            <a:r>
              <a:rPr lang="es-ES" err="1">
                <a:cs typeface="Calibri"/>
              </a:rPr>
              <a:t>advocated</a:t>
            </a:r>
            <a:r>
              <a:rPr lang="es-ES" dirty="0">
                <a:cs typeface="Calibri"/>
              </a:rPr>
              <a:t>.</a:t>
            </a:r>
            <a:endParaRPr lang="es-ES" dirty="0"/>
          </a:p>
        </p:txBody>
      </p:sp>
    </p:spTree>
    <p:extLst>
      <p:ext uri="{BB962C8B-B14F-4D97-AF65-F5344CB8AC3E}">
        <p14:creationId xmlns:p14="http://schemas.microsoft.com/office/powerpoint/2010/main" val="46717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err="1">
                <a:cs typeface="Calibri Light"/>
              </a:rPr>
              <a:t>Axials</a:t>
            </a:r>
            <a:r>
              <a:rPr lang="es-ES" dirty="0">
                <a:cs typeface="Calibri Light"/>
              </a:rPr>
              <a:t> &amp; Short-</a:t>
            </a:r>
            <a:r>
              <a:rPr lang="es-ES" dirty="0" err="1">
                <a:cs typeface="Calibri Light"/>
              </a:rPr>
              <a:t>distance</a:t>
            </a:r>
            <a:r>
              <a:rPr lang="es-ES" dirty="0">
                <a:cs typeface="Calibri Light"/>
              </a:rPr>
              <a:t> </a:t>
            </a:r>
            <a:r>
              <a:rPr lang="es-ES" dirty="0" err="1">
                <a:cs typeface="Calibri Light"/>
              </a:rPr>
              <a:t>constraints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13" name="CuadroTexto 12">
            <a:extLst>
              <a:ext uri="{FF2B5EF4-FFF2-40B4-BE49-F238E27FC236}">
                <a16:creationId xmlns:a16="http://schemas.microsoft.com/office/drawing/2014/main" id="{6773702C-74B4-9B2A-2492-7F3B7E946314}"/>
              </a:ext>
            </a:extLst>
          </p:cNvPr>
          <p:cNvSpPr txBox="1"/>
          <p:nvPr/>
        </p:nvSpPr>
        <p:spPr>
          <a:xfrm>
            <a:off x="-2474" y="2733798"/>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s-ES"/>
          </a:p>
        </p:txBody>
      </p:sp>
      <p:pic>
        <p:nvPicPr>
          <p:cNvPr id="4" name="Imagen 6">
            <a:extLst>
              <a:ext uri="{FF2B5EF4-FFF2-40B4-BE49-F238E27FC236}">
                <a16:creationId xmlns:a16="http://schemas.microsoft.com/office/drawing/2014/main" id="{DB06D4AC-C9BF-252E-D283-4C9920687C79}"/>
              </a:ext>
            </a:extLst>
          </p:cNvPr>
          <p:cNvPicPr>
            <a:picLocks noChangeAspect="1"/>
          </p:cNvPicPr>
          <p:nvPr/>
        </p:nvPicPr>
        <p:blipFill>
          <a:blip r:embed="rId2"/>
          <a:stretch>
            <a:fillRect/>
          </a:stretch>
        </p:blipFill>
        <p:spPr>
          <a:xfrm>
            <a:off x="4714503" y="1126323"/>
            <a:ext cx="2743200" cy="389614"/>
          </a:xfrm>
          <a:prstGeom prst="rect">
            <a:avLst/>
          </a:prstGeom>
        </p:spPr>
      </p:pic>
      <p:sp>
        <p:nvSpPr>
          <p:cNvPr id="6" name="CuadroTexto 5">
            <a:extLst>
              <a:ext uri="{FF2B5EF4-FFF2-40B4-BE49-F238E27FC236}">
                <a16:creationId xmlns:a16="http://schemas.microsoft.com/office/drawing/2014/main" id="{0C8141B7-895B-CB0B-C8AF-1D018DE44FC4}"/>
              </a:ext>
            </a:extLst>
          </p:cNvPr>
          <p:cNvSpPr txBox="1"/>
          <p:nvPr/>
        </p:nvSpPr>
        <p:spPr>
          <a:xfrm>
            <a:off x="1844021" y="1114553"/>
            <a:ext cx="2880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Pauk-Vanderhaeghen</a:t>
            </a:r>
            <a:r>
              <a:rPr lang="es-ES" dirty="0">
                <a:cs typeface="Calibri"/>
              </a:rPr>
              <a:t> '14)</a:t>
            </a:r>
            <a:endParaRPr lang="es-ES" dirty="0"/>
          </a:p>
        </p:txBody>
      </p:sp>
      <p:pic>
        <p:nvPicPr>
          <p:cNvPr id="7" name="Imagen 7">
            <a:extLst>
              <a:ext uri="{FF2B5EF4-FFF2-40B4-BE49-F238E27FC236}">
                <a16:creationId xmlns:a16="http://schemas.microsoft.com/office/drawing/2014/main" id="{3199F7C0-BF5A-8DBB-7B4F-0B410048CE29}"/>
              </a:ext>
            </a:extLst>
          </p:cNvPr>
          <p:cNvPicPr>
            <a:picLocks noChangeAspect="1"/>
          </p:cNvPicPr>
          <p:nvPr/>
        </p:nvPicPr>
        <p:blipFill>
          <a:blip r:embed="rId3"/>
          <a:stretch>
            <a:fillRect/>
          </a:stretch>
        </p:blipFill>
        <p:spPr>
          <a:xfrm>
            <a:off x="4783777" y="1666231"/>
            <a:ext cx="2743200" cy="358784"/>
          </a:xfrm>
          <a:prstGeom prst="rect">
            <a:avLst/>
          </a:prstGeom>
        </p:spPr>
      </p:pic>
      <p:sp>
        <p:nvSpPr>
          <p:cNvPr id="8" name="CuadroTexto 7">
            <a:extLst>
              <a:ext uri="{FF2B5EF4-FFF2-40B4-BE49-F238E27FC236}">
                <a16:creationId xmlns:a16="http://schemas.microsoft.com/office/drawing/2014/main" id="{698C2C4C-5A51-6DB8-C74B-ABC0E1C9056C}"/>
              </a:ext>
            </a:extLst>
          </p:cNvPr>
          <p:cNvSpPr txBox="1"/>
          <p:nvPr/>
        </p:nvSpPr>
        <p:spPr>
          <a:xfrm>
            <a:off x="1853917" y="1658838"/>
            <a:ext cx="2880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Jegerlehner</a:t>
            </a:r>
            <a:r>
              <a:rPr lang="es-ES" dirty="0">
                <a:cs typeface="Calibri"/>
              </a:rPr>
              <a:t> '17)</a:t>
            </a:r>
            <a:endParaRPr lang="es-ES" dirty="0"/>
          </a:p>
        </p:txBody>
      </p:sp>
      <p:pic>
        <p:nvPicPr>
          <p:cNvPr id="9" name="Imagen 9">
            <a:extLst>
              <a:ext uri="{FF2B5EF4-FFF2-40B4-BE49-F238E27FC236}">
                <a16:creationId xmlns:a16="http://schemas.microsoft.com/office/drawing/2014/main" id="{8DAB8CDB-6689-9AE4-C429-E468BCE3B267}"/>
              </a:ext>
            </a:extLst>
          </p:cNvPr>
          <p:cNvPicPr>
            <a:picLocks noChangeAspect="1"/>
          </p:cNvPicPr>
          <p:nvPr/>
        </p:nvPicPr>
        <p:blipFill>
          <a:blip r:embed="rId4"/>
          <a:stretch>
            <a:fillRect/>
          </a:stretch>
        </p:blipFill>
        <p:spPr>
          <a:xfrm>
            <a:off x="4783777" y="2253506"/>
            <a:ext cx="2743200" cy="450937"/>
          </a:xfrm>
          <a:prstGeom prst="rect">
            <a:avLst/>
          </a:prstGeom>
        </p:spPr>
      </p:pic>
      <p:sp>
        <p:nvSpPr>
          <p:cNvPr id="10" name="CuadroTexto 9">
            <a:extLst>
              <a:ext uri="{FF2B5EF4-FFF2-40B4-BE49-F238E27FC236}">
                <a16:creationId xmlns:a16="http://schemas.microsoft.com/office/drawing/2014/main" id="{E6F925AE-AAC7-5918-36E2-E5F2816FF327}"/>
              </a:ext>
            </a:extLst>
          </p:cNvPr>
          <p:cNvSpPr txBox="1"/>
          <p:nvPr/>
        </p:nvSpPr>
        <p:spPr>
          <a:xfrm>
            <a:off x="1853917" y="2242708"/>
            <a:ext cx="28804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(Roig-Sánchez Puertas '19)</a:t>
            </a:r>
            <a:endParaRPr lang="es-ES" dirty="0"/>
          </a:p>
        </p:txBody>
      </p:sp>
      <p:cxnSp>
        <p:nvCxnSpPr>
          <p:cNvPr id="11" name="Conector recto de flecha 10">
            <a:extLst>
              <a:ext uri="{FF2B5EF4-FFF2-40B4-BE49-F238E27FC236}">
                <a16:creationId xmlns:a16="http://schemas.microsoft.com/office/drawing/2014/main" id="{94AE958F-F807-5162-0F7A-5594254608B3}"/>
              </a:ext>
            </a:extLst>
          </p:cNvPr>
          <p:cNvCxnSpPr/>
          <p:nvPr/>
        </p:nvCxnSpPr>
        <p:spPr>
          <a:xfrm>
            <a:off x="2472047" y="2556163"/>
            <a:ext cx="3959" cy="627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6233FC54-5532-F7F4-EA16-B2C174E28A95}"/>
              </a:ext>
            </a:extLst>
          </p:cNvPr>
          <p:cNvSpPr txBox="1"/>
          <p:nvPr/>
        </p:nvSpPr>
        <p:spPr>
          <a:xfrm>
            <a:off x="-6550" y="3242215"/>
            <a:ext cx="121333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solidFill>
                  <a:srgbClr val="FF0000"/>
                </a:solidFill>
                <a:cs typeface="Calibri"/>
              </a:rPr>
              <a:t>Clarified</a:t>
            </a:r>
            <a:r>
              <a:rPr lang="es-ES" dirty="0">
                <a:solidFill>
                  <a:srgbClr val="FF0000"/>
                </a:solidFill>
                <a:cs typeface="Calibri"/>
              </a:rPr>
              <a:t> </a:t>
            </a:r>
            <a:r>
              <a:rPr lang="es-ES" dirty="0" err="1">
                <a:solidFill>
                  <a:srgbClr val="FF0000"/>
                </a:solidFill>
                <a:cs typeface="Calibri"/>
              </a:rPr>
              <a:t>ambiguities</a:t>
            </a:r>
            <a:r>
              <a:rPr lang="es-ES" dirty="0">
                <a:solidFill>
                  <a:srgbClr val="FF0000"/>
                </a:solidFill>
                <a:cs typeface="Calibri"/>
              </a:rPr>
              <a:t> </a:t>
            </a:r>
            <a:r>
              <a:rPr lang="es-ES" dirty="0" err="1">
                <a:solidFill>
                  <a:srgbClr val="FF0000"/>
                </a:solidFill>
                <a:cs typeface="Calibri"/>
              </a:rPr>
              <a:t>about</a:t>
            </a:r>
            <a:r>
              <a:rPr lang="es-ES" dirty="0">
                <a:solidFill>
                  <a:srgbClr val="FF0000"/>
                </a:solidFill>
                <a:cs typeface="Calibri"/>
              </a:rPr>
              <a:t> bases </a:t>
            </a:r>
            <a:r>
              <a:rPr lang="es-ES" dirty="0" err="1">
                <a:solidFill>
                  <a:srgbClr val="FF0000"/>
                </a:solidFill>
                <a:cs typeface="Calibri"/>
              </a:rPr>
              <a:t>arising</a:t>
            </a:r>
            <a:r>
              <a:rPr lang="es-ES" dirty="0">
                <a:solidFill>
                  <a:srgbClr val="FF0000"/>
                </a:solidFill>
                <a:cs typeface="Calibri"/>
              </a:rPr>
              <a:t> </a:t>
            </a:r>
            <a:r>
              <a:rPr lang="es-ES" dirty="0" err="1">
                <a:solidFill>
                  <a:srgbClr val="FF0000"/>
                </a:solidFill>
                <a:cs typeface="Calibri"/>
              </a:rPr>
              <a:t>because</a:t>
            </a:r>
            <a:r>
              <a:rPr lang="es-ES" dirty="0">
                <a:solidFill>
                  <a:srgbClr val="FF0000"/>
                </a:solidFill>
                <a:cs typeface="Calibri"/>
              </a:rPr>
              <a:t> </a:t>
            </a:r>
            <a:r>
              <a:rPr lang="es-ES" dirty="0" err="1">
                <a:solidFill>
                  <a:srgbClr val="FF0000"/>
                </a:solidFill>
                <a:cs typeface="Calibri"/>
              </a:rPr>
              <a:t>of</a:t>
            </a:r>
            <a:r>
              <a:rPr lang="es-ES" dirty="0">
                <a:solidFill>
                  <a:srgbClr val="FF0000"/>
                </a:solidFill>
                <a:cs typeface="Calibri"/>
              </a:rPr>
              <a:t> off-</a:t>
            </a:r>
            <a:r>
              <a:rPr lang="es-ES" dirty="0" err="1">
                <a:solidFill>
                  <a:srgbClr val="FF0000"/>
                </a:solidFill>
                <a:cs typeface="Calibri"/>
              </a:rPr>
              <a:t>shell</a:t>
            </a:r>
            <a:r>
              <a:rPr lang="es-ES" dirty="0">
                <a:solidFill>
                  <a:srgbClr val="FF0000"/>
                </a:solidFill>
                <a:cs typeface="Calibri"/>
              </a:rPr>
              <a:t> A and </a:t>
            </a:r>
            <a:r>
              <a:rPr lang="es-ES" dirty="0" err="1">
                <a:solidFill>
                  <a:srgbClr val="FF0000"/>
                </a:solidFill>
                <a:cs typeface="Calibri"/>
              </a:rPr>
              <a:t>emphasized</a:t>
            </a:r>
            <a:r>
              <a:rPr lang="es-ES" dirty="0">
                <a:solidFill>
                  <a:srgbClr val="FF0000"/>
                </a:solidFill>
                <a:cs typeface="Calibri"/>
              </a:rPr>
              <a:t> </a:t>
            </a:r>
            <a:r>
              <a:rPr lang="es-ES" dirty="0" err="1">
                <a:solidFill>
                  <a:srgbClr val="FF0000"/>
                </a:solidFill>
                <a:cs typeface="Calibri"/>
              </a:rPr>
              <a:t>relationship</a:t>
            </a:r>
            <a:r>
              <a:rPr lang="es-ES" dirty="0">
                <a:solidFill>
                  <a:srgbClr val="FF0000"/>
                </a:solidFill>
                <a:cs typeface="Calibri"/>
              </a:rPr>
              <a:t> </a:t>
            </a:r>
            <a:r>
              <a:rPr lang="es-ES" dirty="0" err="1">
                <a:solidFill>
                  <a:srgbClr val="FF0000"/>
                </a:solidFill>
                <a:cs typeface="Calibri"/>
              </a:rPr>
              <a:t>between</a:t>
            </a:r>
            <a:r>
              <a:rPr lang="es-ES" dirty="0">
                <a:solidFill>
                  <a:srgbClr val="FF0000"/>
                </a:solidFill>
                <a:cs typeface="Calibri"/>
              </a:rPr>
              <a:t> short-</a:t>
            </a:r>
            <a:r>
              <a:rPr lang="es-ES" dirty="0" err="1">
                <a:solidFill>
                  <a:srgbClr val="FF0000"/>
                </a:solidFill>
                <a:cs typeface="Calibri"/>
              </a:rPr>
              <a:t>distance</a:t>
            </a:r>
            <a:r>
              <a:rPr lang="es-ES" dirty="0">
                <a:solidFill>
                  <a:srgbClr val="FF0000"/>
                </a:solidFill>
                <a:cs typeface="Calibri"/>
              </a:rPr>
              <a:t> &amp; axial </a:t>
            </a:r>
            <a:r>
              <a:rPr lang="es-ES" dirty="0" err="1">
                <a:solidFill>
                  <a:srgbClr val="FF0000"/>
                </a:solidFill>
                <a:cs typeface="Calibri"/>
              </a:rPr>
              <a:t>anomaly</a:t>
            </a:r>
            <a:r>
              <a:rPr lang="es-ES" dirty="0">
                <a:solidFill>
                  <a:srgbClr val="FF0000"/>
                </a:solidFill>
                <a:cs typeface="Calibri"/>
              </a:rPr>
              <a:t> </a:t>
            </a:r>
            <a:r>
              <a:rPr lang="es-ES" dirty="0" err="1">
                <a:solidFill>
                  <a:srgbClr val="FF0000"/>
                </a:solidFill>
                <a:cs typeface="Calibri"/>
              </a:rPr>
              <a:t>constraints</a:t>
            </a:r>
            <a:r>
              <a:rPr lang="es-ES" dirty="0">
                <a:solidFill>
                  <a:srgbClr val="FF0000"/>
                </a:solidFill>
                <a:cs typeface="Calibri"/>
              </a:rPr>
              <a:t> and </a:t>
            </a:r>
            <a:r>
              <a:rPr lang="es-ES" dirty="0" err="1">
                <a:solidFill>
                  <a:srgbClr val="FF0000"/>
                </a:solidFill>
                <a:cs typeface="Calibri"/>
              </a:rPr>
              <a:t>the</a:t>
            </a:r>
            <a:r>
              <a:rPr lang="es-ES" dirty="0">
                <a:solidFill>
                  <a:srgbClr val="FF0000"/>
                </a:solidFill>
                <a:cs typeface="Calibri"/>
              </a:rPr>
              <a:t> axial </a:t>
            </a:r>
            <a:r>
              <a:rPr lang="es-ES" dirty="0" err="1">
                <a:solidFill>
                  <a:srgbClr val="FF0000"/>
                </a:solidFill>
                <a:cs typeface="Calibri"/>
              </a:rPr>
              <a:t>contributions</a:t>
            </a:r>
            <a:r>
              <a:rPr lang="es-ES" dirty="0">
                <a:cs typeface="Calibri"/>
              </a:rPr>
              <a:t> (</a:t>
            </a:r>
            <a:r>
              <a:rPr lang="es-ES" dirty="0" err="1">
                <a:cs typeface="Calibri"/>
              </a:rPr>
              <a:t>with</a:t>
            </a:r>
            <a:r>
              <a:rPr lang="es-ES" dirty="0">
                <a:cs typeface="Calibri"/>
              </a:rPr>
              <a:t> </a:t>
            </a:r>
            <a:r>
              <a:rPr lang="es-ES" dirty="0" err="1">
                <a:cs typeface="Calibri"/>
              </a:rPr>
              <a:t>possible</a:t>
            </a:r>
            <a:r>
              <a:rPr lang="es-ES" dirty="0">
                <a:cs typeface="Calibri"/>
              </a:rPr>
              <a:t> </a:t>
            </a:r>
            <a:r>
              <a:rPr lang="es-ES" dirty="0" err="1">
                <a:cs typeface="Calibri"/>
              </a:rPr>
              <a:t>relevant</a:t>
            </a:r>
            <a:r>
              <a:rPr lang="es-ES" dirty="0">
                <a:cs typeface="Calibri"/>
              </a:rPr>
              <a:t> role </a:t>
            </a:r>
            <a:r>
              <a:rPr lang="es-ES" dirty="0" err="1">
                <a:cs typeface="Calibri"/>
              </a:rPr>
              <a:t>of</a:t>
            </a:r>
            <a:r>
              <a:rPr lang="es-ES" dirty="0">
                <a:cs typeface="Calibri"/>
              </a:rPr>
              <a:t> </a:t>
            </a:r>
            <a:r>
              <a:rPr lang="es-ES" dirty="0" err="1">
                <a:cs typeface="Calibri"/>
              </a:rPr>
              <a:t>pseudoscalar</a:t>
            </a:r>
            <a:r>
              <a:rPr lang="es-ES" dirty="0">
                <a:cs typeface="Calibri"/>
              </a:rPr>
              <a:t> </a:t>
            </a:r>
            <a:r>
              <a:rPr lang="es-ES" dirty="0" err="1">
                <a:cs typeface="Calibri"/>
              </a:rPr>
              <a:t>resonances</a:t>
            </a:r>
            <a:r>
              <a:rPr lang="es-ES" dirty="0">
                <a:cs typeface="Calibri"/>
              </a:rPr>
              <a:t>), a </a:t>
            </a:r>
            <a:r>
              <a:rPr lang="es-ES" dirty="0" err="1">
                <a:cs typeface="Calibri"/>
              </a:rPr>
              <a:t>hot</a:t>
            </a:r>
            <a:r>
              <a:rPr lang="es-ES" dirty="0">
                <a:cs typeface="Calibri"/>
              </a:rPr>
              <a:t> </a:t>
            </a:r>
            <a:r>
              <a:rPr lang="es-ES" dirty="0" err="1">
                <a:cs typeface="Calibri"/>
              </a:rPr>
              <a:t>topic</a:t>
            </a:r>
            <a:r>
              <a:rPr lang="es-ES" dirty="0">
                <a:cs typeface="Calibri"/>
              </a:rPr>
              <a:t> </a:t>
            </a:r>
            <a:r>
              <a:rPr lang="es-ES" dirty="0" err="1">
                <a:cs typeface="Calibri"/>
              </a:rPr>
              <a:t>since</a:t>
            </a:r>
            <a:r>
              <a:rPr lang="es-ES" dirty="0">
                <a:cs typeface="Calibri"/>
              </a:rPr>
              <a:t> </a:t>
            </a:r>
            <a:r>
              <a:rPr lang="es-ES" dirty="0" err="1">
                <a:cs typeface="Calibri"/>
              </a:rPr>
              <a:t>then</a:t>
            </a:r>
            <a:r>
              <a:rPr lang="es-ES" dirty="0">
                <a:cs typeface="Calibri"/>
              </a:rPr>
              <a:t>.</a:t>
            </a:r>
            <a:endParaRPr lang="es-ES" dirty="0"/>
          </a:p>
        </p:txBody>
      </p:sp>
    </p:spTree>
    <p:extLst>
      <p:ext uri="{BB962C8B-B14F-4D97-AF65-F5344CB8AC3E}">
        <p14:creationId xmlns:p14="http://schemas.microsoft.com/office/powerpoint/2010/main" val="427594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err="1">
                <a:cs typeface="Calibri Light"/>
              </a:rPr>
              <a:t>Axials</a:t>
            </a:r>
            <a:r>
              <a:rPr lang="es-ES" dirty="0">
                <a:cs typeface="Calibri Light"/>
              </a:rPr>
              <a:t> &amp; Short-</a:t>
            </a:r>
            <a:r>
              <a:rPr lang="es-ES" dirty="0" err="1">
                <a:cs typeface="Calibri Light"/>
              </a:rPr>
              <a:t>distance</a:t>
            </a:r>
            <a:r>
              <a:rPr lang="es-ES" dirty="0">
                <a:cs typeface="Calibri Light"/>
              </a:rPr>
              <a:t> </a:t>
            </a:r>
            <a:r>
              <a:rPr lang="es-ES" dirty="0" err="1">
                <a:cs typeface="Calibri Light"/>
              </a:rPr>
              <a:t>constraints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13" name="CuadroTexto 12">
            <a:extLst>
              <a:ext uri="{FF2B5EF4-FFF2-40B4-BE49-F238E27FC236}">
                <a16:creationId xmlns:a16="http://schemas.microsoft.com/office/drawing/2014/main" id="{6773702C-74B4-9B2A-2492-7F3B7E946314}"/>
              </a:ext>
            </a:extLst>
          </p:cNvPr>
          <p:cNvSpPr txBox="1"/>
          <p:nvPr/>
        </p:nvSpPr>
        <p:spPr>
          <a:xfrm>
            <a:off x="-2474" y="273379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Masjuan</a:t>
            </a:r>
            <a:r>
              <a:rPr lang="es-ES" dirty="0">
                <a:cs typeface="Calibri"/>
              </a:rPr>
              <a:t>-Roig-Sánchez '20 Puertas, </a:t>
            </a:r>
            <a:r>
              <a:rPr lang="es-ES" dirty="0" err="1">
                <a:cs typeface="Calibri"/>
              </a:rPr>
              <a:t>Regge</a:t>
            </a:r>
            <a:r>
              <a:rPr lang="es-ES" dirty="0">
                <a:cs typeface="Calibri"/>
              </a:rPr>
              <a:t> </a:t>
            </a:r>
            <a:r>
              <a:rPr lang="es-ES" dirty="0" err="1">
                <a:cs typeface="Calibri"/>
              </a:rPr>
              <a:t>model</a:t>
            </a:r>
            <a:r>
              <a:rPr lang="es-ES" dirty="0">
                <a:cs typeface="Calibri"/>
              </a:rPr>
              <a:t>)</a:t>
            </a:r>
          </a:p>
        </p:txBody>
      </p:sp>
      <p:pic>
        <p:nvPicPr>
          <p:cNvPr id="14" name="Imagen 14">
            <a:extLst>
              <a:ext uri="{FF2B5EF4-FFF2-40B4-BE49-F238E27FC236}">
                <a16:creationId xmlns:a16="http://schemas.microsoft.com/office/drawing/2014/main" id="{34C4F0B5-386B-B27A-EC09-B150EABA8620}"/>
              </a:ext>
            </a:extLst>
          </p:cNvPr>
          <p:cNvPicPr>
            <a:picLocks noChangeAspect="1"/>
          </p:cNvPicPr>
          <p:nvPr/>
        </p:nvPicPr>
        <p:blipFill>
          <a:blip r:embed="rId2"/>
          <a:stretch>
            <a:fillRect/>
          </a:stretch>
        </p:blipFill>
        <p:spPr>
          <a:xfrm>
            <a:off x="3635829" y="1057684"/>
            <a:ext cx="6107875" cy="992009"/>
          </a:xfrm>
          <a:prstGeom prst="rect">
            <a:avLst/>
          </a:prstGeom>
        </p:spPr>
      </p:pic>
      <p:sp>
        <p:nvSpPr>
          <p:cNvPr id="16" name="CuadroTexto 15">
            <a:extLst>
              <a:ext uri="{FF2B5EF4-FFF2-40B4-BE49-F238E27FC236}">
                <a16:creationId xmlns:a16="http://schemas.microsoft.com/office/drawing/2014/main" id="{8E28D1BD-9460-4486-8094-A83B5917132F}"/>
              </a:ext>
            </a:extLst>
          </p:cNvPr>
          <p:cNvSpPr txBox="1"/>
          <p:nvPr/>
        </p:nvSpPr>
        <p:spPr>
          <a:xfrm>
            <a:off x="349709" y="1490604"/>
            <a:ext cx="288047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Leutgeb-Rebhan</a:t>
            </a:r>
            <a:r>
              <a:rPr lang="es-ES" dirty="0">
                <a:cs typeface="Calibri"/>
              </a:rPr>
              <a:t> '19)</a:t>
            </a:r>
            <a:br>
              <a:rPr lang="es-ES" dirty="0">
                <a:cs typeface="Calibri"/>
              </a:rPr>
            </a:br>
            <a:r>
              <a:rPr lang="es-ES" dirty="0" err="1">
                <a:cs typeface="Calibri"/>
              </a:rPr>
              <a:t>It</a:t>
            </a:r>
            <a:r>
              <a:rPr lang="es-ES" dirty="0">
                <a:cs typeface="Calibri"/>
              </a:rPr>
              <a:t> </a:t>
            </a:r>
            <a:r>
              <a:rPr lang="es-ES" dirty="0" err="1">
                <a:cs typeface="Calibri"/>
              </a:rPr>
              <a:t>includes</a:t>
            </a:r>
            <a:r>
              <a:rPr lang="es-ES" dirty="0">
                <a:cs typeface="Calibri"/>
              </a:rPr>
              <a:t> </a:t>
            </a:r>
            <a:r>
              <a:rPr lang="es-ES" dirty="0" err="1">
                <a:cs typeface="Calibri"/>
              </a:rPr>
              <a:t>contributions</a:t>
            </a:r>
            <a:r>
              <a:rPr lang="es-ES" dirty="0">
                <a:cs typeface="Calibri"/>
              </a:rPr>
              <a:t> </a:t>
            </a:r>
            <a:r>
              <a:rPr lang="es-ES" dirty="0" err="1">
                <a:cs typeface="Calibri"/>
              </a:rPr>
              <a:t>to</a:t>
            </a:r>
            <a:r>
              <a:rPr lang="es-ES" dirty="0">
                <a:cs typeface="Calibri"/>
              </a:rPr>
              <a:t> longitudinal </a:t>
            </a:r>
            <a:r>
              <a:rPr lang="es-ES" dirty="0" err="1">
                <a:cs typeface="Calibri"/>
              </a:rPr>
              <a:t>SDCs</a:t>
            </a:r>
            <a:endParaRPr lang="es-ES" dirty="0" err="1"/>
          </a:p>
        </p:txBody>
      </p:sp>
      <p:sp>
        <p:nvSpPr>
          <p:cNvPr id="17" name="CuadroTexto 16">
            <a:extLst>
              <a:ext uri="{FF2B5EF4-FFF2-40B4-BE49-F238E27FC236}">
                <a16:creationId xmlns:a16="http://schemas.microsoft.com/office/drawing/2014/main" id="{9FF3FC11-179D-EAFB-51D5-B594E1B18767}"/>
              </a:ext>
            </a:extLst>
          </p:cNvPr>
          <p:cNvSpPr txBox="1"/>
          <p:nvPr/>
        </p:nvSpPr>
        <p:spPr>
          <a:xfrm>
            <a:off x="4767448" y="2644734"/>
            <a:ext cx="5999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a</a:t>
            </a:r>
            <a:r>
              <a:rPr lang="es-ES" baseline="-25000" dirty="0" err="1">
                <a:latin typeface="Symbol"/>
                <a:cs typeface="Calibri"/>
                <a:sym typeface="Symbol"/>
              </a:rPr>
              <a:t>m</a:t>
            </a:r>
            <a:r>
              <a:rPr lang="es-ES" baseline="30000" dirty="0" err="1">
                <a:cs typeface="Calibri"/>
              </a:rPr>
              <a:t>axials</a:t>
            </a:r>
            <a:r>
              <a:rPr lang="es-ES" dirty="0">
                <a:cs typeface="Calibri"/>
              </a:rPr>
              <a:t>[a</a:t>
            </a:r>
            <a:r>
              <a:rPr lang="es-ES" baseline="-25000" dirty="0">
                <a:cs typeface="Calibri"/>
              </a:rPr>
              <a:t>1</a:t>
            </a:r>
            <a:r>
              <a:rPr lang="es-ES" dirty="0">
                <a:cs typeface="Calibri"/>
              </a:rPr>
              <a:t>,f</a:t>
            </a:r>
            <a:r>
              <a:rPr lang="es-ES" baseline="-25000" dirty="0">
                <a:cs typeface="Calibri"/>
              </a:rPr>
              <a:t>1</a:t>
            </a:r>
            <a:r>
              <a:rPr lang="es-ES" dirty="0">
                <a:cs typeface="Calibri"/>
              </a:rPr>
              <a:t>,f</a:t>
            </a:r>
            <a:r>
              <a:rPr lang="es-ES" baseline="-25000" dirty="0">
                <a:cs typeface="Calibri"/>
              </a:rPr>
              <a:t>1</a:t>
            </a:r>
            <a:r>
              <a:rPr lang="es-ES" dirty="0">
                <a:cs typeface="Calibri"/>
              </a:rPr>
              <a:t>'] = (16.0</a:t>
            </a:r>
            <a:r>
              <a:rPr lang="es-ES" baseline="30000" dirty="0">
                <a:cs typeface="Calibri"/>
              </a:rPr>
              <a:t>+5.1</a:t>
            </a:r>
            <a:r>
              <a:rPr lang="es-ES" baseline="-25000" dirty="0">
                <a:cs typeface="Calibri"/>
              </a:rPr>
              <a:t>-4.5</a:t>
            </a:r>
            <a:r>
              <a:rPr lang="es-ES" dirty="0">
                <a:cs typeface="Calibri"/>
              </a:rPr>
              <a:t>)x10</a:t>
            </a:r>
            <a:r>
              <a:rPr lang="es-ES" baseline="30000" dirty="0">
                <a:cs typeface="Calibri"/>
              </a:rPr>
              <a:t>-11</a:t>
            </a:r>
          </a:p>
        </p:txBody>
      </p:sp>
      <p:sp>
        <p:nvSpPr>
          <p:cNvPr id="18" name="CuadroTexto 17">
            <a:extLst>
              <a:ext uri="{FF2B5EF4-FFF2-40B4-BE49-F238E27FC236}">
                <a16:creationId xmlns:a16="http://schemas.microsoft.com/office/drawing/2014/main" id="{6E11E895-77C5-C3CA-E5E4-A2F0D416D9AB}"/>
              </a:ext>
            </a:extLst>
          </p:cNvPr>
          <p:cNvSpPr txBox="1"/>
          <p:nvPr/>
        </p:nvSpPr>
        <p:spPr>
          <a:xfrm>
            <a:off x="4856512" y="3842162"/>
            <a:ext cx="5999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a</a:t>
            </a:r>
            <a:r>
              <a:rPr lang="es-ES" baseline="-25000" dirty="0" err="1">
                <a:latin typeface="Symbol"/>
                <a:cs typeface="Calibri"/>
                <a:sym typeface="Symbol"/>
              </a:rPr>
              <a:t>m</a:t>
            </a:r>
            <a:r>
              <a:rPr lang="es-ES" baseline="30000" dirty="0" err="1">
                <a:latin typeface="Calibri"/>
                <a:cs typeface="Calibri"/>
              </a:rPr>
              <a:t>axials</a:t>
            </a:r>
            <a:r>
              <a:rPr lang="es-ES" dirty="0">
                <a:cs typeface="Calibri"/>
              </a:rPr>
              <a:t>[a</a:t>
            </a:r>
            <a:r>
              <a:rPr lang="es-ES" baseline="-25000" dirty="0">
                <a:cs typeface="Calibri"/>
              </a:rPr>
              <a:t>1</a:t>
            </a:r>
            <a:r>
              <a:rPr lang="es-ES" dirty="0">
                <a:cs typeface="Calibri"/>
              </a:rPr>
              <a:t>,f</a:t>
            </a:r>
            <a:r>
              <a:rPr lang="es-ES" baseline="-25000" dirty="0">
                <a:cs typeface="Calibri"/>
              </a:rPr>
              <a:t>1</a:t>
            </a:r>
            <a:r>
              <a:rPr lang="es-ES" dirty="0">
                <a:cs typeface="Calibri"/>
              </a:rPr>
              <a:t>,f</a:t>
            </a:r>
            <a:r>
              <a:rPr lang="es-ES" baseline="-25000" dirty="0">
                <a:cs typeface="Calibri"/>
              </a:rPr>
              <a:t>1</a:t>
            </a:r>
            <a:r>
              <a:rPr lang="es-ES" dirty="0">
                <a:cs typeface="Calibri"/>
              </a:rPr>
              <a:t>'] = (17.1</a:t>
            </a:r>
            <a:r>
              <a:rPr lang="es-ES" u="sng" dirty="0">
                <a:cs typeface="Calibri"/>
              </a:rPr>
              <a:t>+</a:t>
            </a:r>
            <a:r>
              <a:rPr lang="es-ES" dirty="0">
                <a:cs typeface="Calibri"/>
              </a:rPr>
              <a:t>1.3)x10</a:t>
            </a:r>
            <a:r>
              <a:rPr lang="es-ES" baseline="30000" dirty="0">
                <a:cs typeface="Calibri"/>
              </a:rPr>
              <a:t>-11</a:t>
            </a:r>
          </a:p>
        </p:txBody>
      </p:sp>
      <p:sp>
        <p:nvSpPr>
          <p:cNvPr id="21" name="CuadroTexto 20">
            <a:extLst>
              <a:ext uri="{FF2B5EF4-FFF2-40B4-BE49-F238E27FC236}">
                <a16:creationId xmlns:a16="http://schemas.microsoft.com/office/drawing/2014/main" id="{1DF449C3-A58C-EE2D-0BA1-77E0AA5657A0}"/>
              </a:ext>
            </a:extLst>
          </p:cNvPr>
          <p:cNvSpPr txBox="1"/>
          <p:nvPr/>
        </p:nvSpPr>
        <p:spPr>
          <a:xfrm>
            <a:off x="7423" y="3723408"/>
            <a:ext cx="43067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a:t>
            </a:r>
            <a:r>
              <a:rPr lang="es-ES" dirty="0" err="1">
                <a:cs typeface="Calibri"/>
              </a:rPr>
              <a:t>Average</a:t>
            </a:r>
            <a:r>
              <a:rPr lang="es-ES" dirty="0">
                <a:cs typeface="Calibri"/>
              </a:rPr>
              <a:t> </a:t>
            </a:r>
            <a:r>
              <a:rPr lang="es-ES" dirty="0" err="1">
                <a:cs typeface="Calibri"/>
              </a:rPr>
              <a:t>of</a:t>
            </a:r>
            <a:r>
              <a:rPr lang="es-ES" dirty="0">
                <a:cs typeface="Calibri"/>
              </a:rPr>
              <a:t> </a:t>
            </a:r>
            <a:r>
              <a:rPr lang="es-ES" dirty="0" err="1">
                <a:cs typeface="Calibri"/>
              </a:rPr>
              <a:t>holographic</a:t>
            </a:r>
            <a:r>
              <a:rPr lang="es-ES" dirty="0">
                <a:cs typeface="Calibri"/>
              </a:rPr>
              <a:t> </a:t>
            </a:r>
            <a:r>
              <a:rPr lang="es-ES" dirty="0">
                <a:solidFill>
                  <a:srgbClr val="FF0000"/>
                </a:solidFill>
                <a:cs typeface="Calibri"/>
              </a:rPr>
              <a:t>Q</a:t>
            </a:r>
            <a:r>
              <a:rPr lang="es-ES" dirty="0">
                <a:solidFill>
                  <a:srgbClr val="00B050"/>
                </a:solidFill>
                <a:cs typeface="Calibri"/>
              </a:rPr>
              <a:t>C</a:t>
            </a:r>
            <a:r>
              <a:rPr lang="es-ES" dirty="0">
                <a:solidFill>
                  <a:srgbClr val="0070C0"/>
                </a:solidFill>
                <a:cs typeface="Calibri"/>
              </a:rPr>
              <a:t>D</a:t>
            </a:r>
            <a:r>
              <a:rPr lang="es-ES" dirty="0">
                <a:cs typeface="Calibri"/>
              </a:rPr>
              <a:t> </a:t>
            </a:r>
            <a:r>
              <a:rPr lang="es-ES" dirty="0" err="1">
                <a:cs typeface="Calibri"/>
              </a:rPr>
              <a:t>results</a:t>
            </a:r>
            <a:r>
              <a:rPr lang="es-ES" dirty="0">
                <a:cs typeface="Calibri"/>
              </a:rPr>
              <a:t>:</a:t>
            </a:r>
            <a:br>
              <a:rPr lang="es-ES" dirty="0">
                <a:cs typeface="Calibri"/>
              </a:rPr>
            </a:br>
            <a:r>
              <a:rPr lang="es-ES" dirty="0">
                <a:cs typeface="Calibri"/>
              </a:rPr>
              <a:t>Leutgeb-Rebhan'20,'21</a:t>
            </a:r>
            <a:br>
              <a:rPr lang="es-ES" dirty="0">
                <a:cs typeface="Calibri"/>
              </a:rPr>
            </a:br>
            <a:r>
              <a:rPr lang="es-ES" dirty="0">
                <a:cs typeface="Calibri"/>
              </a:rPr>
              <a:t>Cappiello-Catà-D'Ambrosio-Greynat-Iyer'20</a:t>
            </a:r>
            <a:br>
              <a:rPr lang="es-ES" dirty="0">
                <a:cs typeface="Calibri"/>
              </a:rPr>
            </a:br>
            <a:r>
              <a:rPr lang="es-ES" dirty="0">
                <a:cs typeface="Calibri"/>
              </a:rPr>
              <a:t>Leutgeb-Mager-Rebhan'21)</a:t>
            </a:r>
          </a:p>
        </p:txBody>
      </p:sp>
    </p:spTree>
    <p:extLst>
      <p:ext uri="{BB962C8B-B14F-4D97-AF65-F5344CB8AC3E}">
        <p14:creationId xmlns:p14="http://schemas.microsoft.com/office/powerpoint/2010/main" val="1419824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err="1">
                <a:cs typeface="Calibri Light"/>
              </a:rPr>
              <a:t>Axials</a:t>
            </a:r>
            <a:r>
              <a:rPr lang="es-ES" dirty="0">
                <a:cs typeface="Calibri Light"/>
              </a:rPr>
              <a:t> &amp; Short-</a:t>
            </a:r>
            <a:r>
              <a:rPr lang="es-ES" dirty="0" err="1">
                <a:cs typeface="Calibri Light"/>
              </a:rPr>
              <a:t>distance</a:t>
            </a:r>
            <a:r>
              <a:rPr lang="es-ES" dirty="0">
                <a:cs typeface="Calibri Light"/>
              </a:rPr>
              <a:t> </a:t>
            </a:r>
            <a:r>
              <a:rPr lang="es-ES" dirty="0" err="1">
                <a:cs typeface="Calibri Light"/>
              </a:rPr>
              <a:t>constraints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3" name="CuadroTexto 2">
            <a:extLst>
              <a:ext uri="{FF2B5EF4-FFF2-40B4-BE49-F238E27FC236}">
                <a16:creationId xmlns:a16="http://schemas.microsoft.com/office/drawing/2014/main" id="{DE17E2BD-C273-C3AD-929A-E75FF1E05BEE}"/>
              </a:ext>
            </a:extLst>
          </p:cNvPr>
          <p:cNvSpPr txBox="1"/>
          <p:nvPr/>
        </p:nvSpPr>
        <p:spPr>
          <a:xfrm>
            <a:off x="-12371" y="1175162"/>
            <a:ext cx="1219694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FF0000"/>
                </a:solidFill>
                <a:cs typeface="Calibri"/>
              </a:rPr>
              <a:t>Recent</a:t>
            </a:r>
            <a:r>
              <a:rPr lang="es-ES" dirty="0">
                <a:solidFill>
                  <a:srgbClr val="FF0000"/>
                </a:solidFill>
                <a:cs typeface="Calibri"/>
              </a:rPr>
              <a:t> </a:t>
            </a:r>
            <a:r>
              <a:rPr lang="es-ES" err="1">
                <a:solidFill>
                  <a:srgbClr val="FF0000"/>
                </a:solidFill>
                <a:cs typeface="Calibri"/>
              </a:rPr>
              <a:t>developments</a:t>
            </a:r>
            <a:r>
              <a:rPr lang="es-ES" dirty="0">
                <a:solidFill>
                  <a:srgbClr val="FF0000"/>
                </a:solidFill>
                <a:cs typeface="Calibri"/>
              </a:rPr>
              <a:t> in short-</a:t>
            </a:r>
            <a:r>
              <a:rPr lang="es-ES" err="1">
                <a:solidFill>
                  <a:srgbClr val="FF0000"/>
                </a:solidFill>
                <a:cs typeface="Calibri"/>
              </a:rPr>
              <a:t>distance</a:t>
            </a:r>
            <a:r>
              <a:rPr lang="es-ES" dirty="0">
                <a:solidFill>
                  <a:srgbClr val="FF0000"/>
                </a:solidFill>
                <a:cs typeface="Calibri"/>
              </a:rPr>
              <a:t> </a:t>
            </a:r>
            <a:r>
              <a:rPr lang="es-ES" err="1">
                <a:solidFill>
                  <a:srgbClr val="FF0000"/>
                </a:solidFill>
                <a:cs typeface="Calibri"/>
              </a:rPr>
              <a:t>constraints</a:t>
            </a:r>
            <a:r>
              <a:rPr lang="es-ES" dirty="0">
                <a:solidFill>
                  <a:srgbClr val="FF0000"/>
                </a:solidFill>
                <a:cs typeface="Calibri"/>
              </a:rPr>
              <a:t>:</a:t>
            </a:r>
          </a:p>
          <a:p>
            <a:r>
              <a:rPr lang="es-ES" dirty="0" err="1">
                <a:cs typeface="Calibri"/>
              </a:rPr>
              <a:t>Bijnens-Hermansson</a:t>
            </a:r>
            <a:r>
              <a:rPr lang="es-ES" dirty="0">
                <a:cs typeface="Calibri"/>
              </a:rPr>
              <a:t> </a:t>
            </a:r>
            <a:r>
              <a:rPr lang="es-ES" dirty="0" err="1">
                <a:cs typeface="Calibri"/>
              </a:rPr>
              <a:t>Truedsson</a:t>
            </a:r>
            <a:r>
              <a:rPr lang="es-ES" dirty="0">
                <a:cs typeface="Calibri"/>
              </a:rPr>
              <a:t>-Rodríguez Sánchez '19,'22</a:t>
            </a:r>
          </a:p>
          <a:p>
            <a:r>
              <a:rPr lang="es-ES" dirty="0" err="1">
                <a:cs typeface="Calibri"/>
              </a:rPr>
              <a:t>Colangelo-Hagelstein-Hoferichter-Laub-Stoffer</a:t>
            </a:r>
            <a:r>
              <a:rPr lang="es-ES" dirty="0">
                <a:cs typeface="Calibri"/>
              </a:rPr>
              <a:t> '19,'21</a:t>
            </a:r>
          </a:p>
          <a:p>
            <a:r>
              <a:rPr lang="es-ES" dirty="0" err="1">
                <a:ea typeface="+mn-lt"/>
                <a:cs typeface="+mn-lt"/>
              </a:rPr>
              <a:t>Bijnens-Hermansson</a:t>
            </a:r>
            <a:r>
              <a:rPr lang="es-ES" dirty="0">
                <a:ea typeface="+mn-lt"/>
                <a:cs typeface="+mn-lt"/>
              </a:rPr>
              <a:t> </a:t>
            </a:r>
            <a:r>
              <a:rPr lang="es-ES" dirty="0" err="1">
                <a:ea typeface="+mn-lt"/>
                <a:cs typeface="+mn-lt"/>
              </a:rPr>
              <a:t>Truedsson</a:t>
            </a:r>
            <a:r>
              <a:rPr lang="es-ES" dirty="0">
                <a:ea typeface="+mn-lt"/>
                <a:cs typeface="+mn-lt"/>
              </a:rPr>
              <a:t>-</a:t>
            </a:r>
            <a:r>
              <a:rPr lang="es-ES" dirty="0" err="1">
                <a:ea typeface="+mn-lt"/>
                <a:cs typeface="+mn-lt"/>
              </a:rPr>
              <a:t>Laub</a:t>
            </a:r>
            <a:r>
              <a:rPr lang="es-ES" dirty="0">
                <a:ea typeface="+mn-lt"/>
                <a:cs typeface="+mn-lt"/>
              </a:rPr>
              <a:t>-Rodríguez Sánchez '20,'21</a:t>
            </a:r>
          </a:p>
          <a:p>
            <a:r>
              <a:rPr lang="es-ES" dirty="0">
                <a:cs typeface="Calibri"/>
              </a:rPr>
              <a:t>Knecht'20</a:t>
            </a:r>
          </a:p>
          <a:p>
            <a:r>
              <a:rPr lang="es-ES" dirty="0">
                <a:cs typeface="Calibri"/>
              </a:rPr>
              <a:t>Lüdtke-Procura'20</a:t>
            </a:r>
            <a:endParaRPr lang="es-ES" dirty="0"/>
          </a:p>
          <a:p>
            <a:r>
              <a:rPr lang="es-ES" dirty="0">
                <a:cs typeface="Calibri"/>
              </a:rPr>
              <a:t>Hoferichter-Stoffer'20</a:t>
            </a:r>
          </a:p>
          <a:p>
            <a:r>
              <a:rPr lang="es-ES" dirty="0">
                <a:cs typeface="Calibri"/>
              </a:rPr>
              <a:t>Zanke-Hoferichter-Kubis'21</a:t>
            </a:r>
          </a:p>
          <a:p>
            <a:r>
              <a:rPr lang="es-ES" dirty="0">
                <a:cs typeface="Calibri"/>
              </a:rPr>
              <a:t>Lüdtke-Procura-Stoffer'23</a:t>
            </a:r>
          </a:p>
        </p:txBody>
      </p:sp>
      <p:sp>
        <p:nvSpPr>
          <p:cNvPr id="6" name="CuadroTexto 5">
            <a:extLst>
              <a:ext uri="{FF2B5EF4-FFF2-40B4-BE49-F238E27FC236}">
                <a16:creationId xmlns:a16="http://schemas.microsoft.com/office/drawing/2014/main" id="{37D1BA87-9893-6057-F57D-4A90FB203D23}"/>
              </a:ext>
            </a:extLst>
          </p:cNvPr>
          <p:cNvSpPr txBox="1"/>
          <p:nvPr/>
        </p:nvSpPr>
        <p:spPr>
          <a:xfrm>
            <a:off x="4856512" y="3842162"/>
            <a:ext cx="5999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a</a:t>
            </a:r>
            <a:r>
              <a:rPr lang="es-ES" baseline="-25000" dirty="0" err="1">
                <a:latin typeface="Symbol"/>
                <a:cs typeface="Calibri"/>
                <a:sym typeface="Symbol"/>
              </a:rPr>
              <a:t>m</a:t>
            </a:r>
            <a:r>
              <a:rPr lang="es-ES" baseline="30000" dirty="0" err="1">
                <a:latin typeface="Calibri"/>
                <a:cs typeface="Calibri"/>
              </a:rPr>
              <a:t>axials</a:t>
            </a:r>
            <a:r>
              <a:rPr lang="es-ES" dirty="0">
                <a:cs typeface="Calibri"/>
              </a:rPr>
              <a:t>[a</a:t>
            </a:r>
            <a:r>
              <a:rPr lang="es-ES" baseline="-25000" dirty="0">
                <a:cs typeface="Calibri"/>
              </a:rPr>
              <a:t>1</a:t>
            </a:r>
            <a:r>
              <a:rPr lang="es-ES" dirty="0">
                <a:cs typeface="Calibri"/>
              </a:rPr>
              <a:t>,f</a:t>
            </a:r>
            <a:r>
              <a:rPr lang="es-ES" baseline="-25000" dirty="0">
                <a:cs typeface="Calibri"/>
              </a:rPr>
              <a:t>1</a:t>
            </a:r>
            <a:r>
              <a:rPr lang="es-ES" dirty="0">
                <a:cs typeface="Calibri"/>
              </a:rPr>
              <a:t>,f</a:t>
            </a:r>
            <a:r>
              <a:rPr lang="es-ES" baseline="-25000" dirty="0">
                <a:cs typeface="Calibri"/>
              </a:rPr>
              <a:t>1</a:t>
            </a:r>
            <a:r>
              <a:rPr lang="es-ES" dirty="0">
                <a:cs typeface="Calibri"/>
              </a:rPr>
              <a:t>'] = (17.1</a:t>
            </a:r>
            <a:r>
              <a:rPr lang="es-ES" u="sng" dirty="0">
                <a:cs typeface="Calibri"/>
              </a:rPr>
              <a:t>+</a:t>
            </a:r>
            <a:r>
              <a:rPr lang="es-ES" dirty="0">
                <a:cs typeface="Calibri"/>
              </a:rPr>
              <a:t>1.3)x10</a:t>
            </a:r>
            <a:r>
              <a:rPr lang="es-ES" baseline="30000" dirty="0">
                <a:cs typeface="Calibri"/>
              </a:rPr>
              <a:t>-11</a:t>
            </a:r>
          </a:p>
        </p:txBody>
      </p:sp>
      <p:sp>
        <p:nvSpPr>
          <p:cNvPr id="7" name="CuadroTexto 6">
            <a:extLst>
              <a:ext uri="{FF2B5EF4-FFF2-40B4-BE49-F238E27FC236}">
                <a16:creationId xmlns:a16="http://schemas.microsoft.com/office/drawing/2014/main" id="{22F91E52-9D39-AA8E-8B2A-7F8200C94D9A}"/>
              </a:ext>
            </a:extLst>
          </p:cNvPr>
          <p:cNvSpPr txBox="1"/>
          <p:nvPr/>
        </p:nvSpPr>
        <p:spPr>
          <a:xfrm>
            <a:off x="3960" y="4308764"/>
            <a:ext cx="12184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t>Including</a:t>
            </a:r>
            <a:r>
              <a:rPr lang="es-ES" dirty="0"/>
              <a:t> </a:t>
            </a:r>
            <a:r>
              <a:rPr lang="es-ES" dirty="0" err="1"/>
              <a:t>contribution</a:t>
            </a:r>
            <a:r>
              <a:rPr lang="es-ES" dirty="0"/>
              <a:t> </a:t>
            </a:r>
            <a:r>
              <a:rPr lang="es-ES" dirty="0" err="1"/>
              <a:t>to</a:t>
            </a:r>
            <a:r>
              <a:rPr lang="es-ES" dirty="0"/>
              <a:t> longitudinal </a:t>
            </a:r>
            <a:r>
              <a:rPr lang="es-ES" dirty="0" err="1"/>
              <a:t>SDCs</a:t>
            </a:r>
            <a:r>
              <a:rPr lang="es-ES" dirty="0"/>
              <a:t>​.</a:t>
            </a:r>
          </a:p>
        </p:txBody>
      </p:sp>
      <p:sp>
        <p:nvSpPr>
          <p:cNvPr id="8" name="CuadroTexto 7">
            <a:extLst>
              <a:ext uri="{FF2B5EF4-FFF2-40B4-BE49-F238E27FC236}">
                <a16:creationId xmlns:a16="http://schemas.microsoft.com/office/drawing/2014/main" id="{57DDE8A3-F1D4-790E-6986-A5DED5B14D77}"/>
              </a:ext>
            </a:extLst>
          </p:cNvPr>
          <p:cNvSpPr txBox="1"/>
          <p:nvPr/>
        </p:nvSpPr>
        <p:spPr>
          <a:xfrm>
            <a:off x="-15834" y="4961906"/>
            <a:ext cx="12184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t>There</a:t>
            </a:r>
            <a:r>
              <a:rPr lang="es-ES" dirty="0"/>
              <a:t> </a:t>
            </a:r>
            <a:r>
              <a:rPr lang="es-ES" err="1"/>
              <a:t>is</a:t>
            </a:r>
            <a:r>
              <a:rPr lang="es-ES" dirty="0"/>
              <a:t> </a:t>
            </a:r>
            <a:r>
              <a:rPr lang="es-ES" err="1"/>
              <a:t>agreement</a:t>
            </a:r>
            <a:r>
              <a:rPr lang="es-ES" dirty="0"/>
              <a:t> </a:t>
            </a:r>
            <a:r>
              <a:rPr lang="es-ES" err="1"/>
              <a:t>on</a:t>
            </a:r>
            <a:r>
              <a:rPr lang="es-ES" dirty="0"/>
              <a:t> a </a:t>
            </a:r>
            <a:r>
              <a:rPr lang="es-ES" err="1"/>
              <a:t>charm</a:t>
            </a:r>
            <a:r>
              <a:rPr lang="es-ES" dirty="0"/>
              <a:t> </a:t>
            </a:r>
            <a:r>
              <a:rPr lang="es-ES" err="1"/>
              <a:t>loop</a:t>
            </a:r>
            <a:r>
              <a:rPr lang="es-ES" dirty="0"/>
              <a:t> </a:t>
            </a:r>
            <a:r>
              <a:rPr lang="es-ES" err="1"/>
              <a:t>contribution</a:t>
            </a:r>
            <a:r>
              <a:rPr lang="es-ES" dirty="0"/>
              <a:t> </a:t>
            </a:r>
            <a:r>
              <a:rPr lang="es-ES" err="1"/>
              <a:t>of</a:t>
            </a:r>
            <a:r>
              <a:rPr lang="es-ES" dirty="0"/>
              <a:t> 3(1)x10</a:t>
            </a:r>
            <a:r>
              <a:rPr lang="es-ES" baseline="30000" dirty="0"/>
              <a:t>-11</a:t>
            </a:r>
            <a:r>
              <a:rPr lang="es-ES" dirty="0"/>
              <a:t>.</a:t>
            </a:r>
          </a:p>
        </p:txBody>
      </p:sp>
    </p:spTree>
    <p:extLst>
      <p:ext uri="{BB962C8B-B14F-4D97-AF65-F5344CB8AC3E}">
        <p14:creationId xmlns:p14="http://schemas.microsoft.com/office/powerpoint/2010/main" val="380739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a:t>
            </a:r>
            <a:r>
              <a:rPr lang="es-ES" dirty="0" err="1">
                <a:cs typeface="Calibri Light"/>
              </a:rPr>
              <a:t>Axials</a:t>
            </a:r>
            <a:r>
              <a:rPr lang="es-ES" dirty="0">
                <a:cs typeface="Calibri Light"/>
              </a:rPr>
              <a:t> &amp; Short-</a:t>
            </a:r>
            <a:r>
              <a:rPr lang="es-ES" dirty="0" err="1">
                <a:cs typeface="Calibri Light"/>
              </a:rPr>
              <a:t>distance</a:t>
            </a:r>
            <a:r>
              <a:rPr lang="es-ES" dirty="0">
                <a:cs typeface="Calibri Light"/>
              </a:rPr>
              <a:t> </a:t>
            </a:r>
            <a:r>
              <a:rPr lang="es-ES" dirty="0" err="1">
                <a:cs typeface="Calibri Light"/>
              </a:rPr>
              <a:t>constraints</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3" name="CuadroTexto 2">
            <a:extLst>
              <a:ext uri="{FF2B5EF4-FFF2-40B4-BE49-F238E27FC236}">
                <a16:creationId xmlns:a16="http://schemas.microsoft.com/office/drawing/2014/main" id="{DE17E2BD-C273-C3AD-929A-E75FF1E05BEE}"/>
              </a:ext>
            </a:extLst>
          </p:cNvPr>
          <p:cNvSpPr txBox="1"/>
          <p:nvPr/>
        </p:nvSpPr>
        <p:spPr>
          <a:xfrm>
            <a:off x="-12371" y="1175162"/>
            <a:ext cx="1219694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solidFill>
                  <a:srgbClr val="FF0000"/>
                </a:solidFill>
                <a:cs typeface="Calibri"/>
              </a:rPr>
              <a:t>Recent</a:t>
            </a:r>
            <a:r>
              <a:rPr lang="es-ES" dirty="0">
                <a:solidFill>
                  <a:srgbClr val="FF0000"/>
                </a:solidFill>
                <a:cs typeface="Calibri"/>
              </a:rPr>
              <a:t> </a:t>
            </a:r>
            <a:r>
              <a:rPr lang="es-ES" err="1">
                <a:solidFill>
                  <a:srgbClr val="FF0000"/>
                </a:solidFill>
                <a:cs typeface="Calibri"/>
              </a:rPr>
              <a:t>developments</a:t>
            </a:r>
            <a:r>
              <a:rPr lang="es-ES" dirty="0">
                <a:solidFill>
                  <a:srgbClr val="FF0000"/>
                </a:solidFill>
                <a:cs typeface="Calibri"/>
              </a:rPr>
              <a:t> in short-</a:t>
            </a:r>
            <a:r>
              <a:rPr lang="es-ES" err="1">
                <a:solidFill>
                  <a:srgbClr val="FF0000"/>
                </a:solidFill>
                <a:cs typeface="Calibri"/>
              </a:rPr>
              <a:t>distance</a:t>
            </a:r>
            <a:r>
              <a:rPr lang="es-ES" dirty="0">
                <a:solidFill>
                  <a:srgbClr val="FF0000"/>
                </a:solidFill>
                <a:cs typeface="Calibri"/>
              </a:rPr>
              <a:t> </a:t>
            </a:r>
            <a:r>
              <a:rPr lang="es-ES" err="1">
                <a:solidFill>
                  <a:srgbClr val="FF0000"/>
                </a:solidFill>
                <a:cs typeface="Calibri"/>
              </a:rPr>
              <a:t>constraints</a:t>
            </a:r>
            <a:r>
              <a:rPr lang="es-ES" dirty="0">
                <a:solidFill>
                  <a:srgbClr val="FF0000"/>
                </a:solidFill>
                <a:cs typeface="Calibri"/>
              </a:rPr>
              <a:t>:</a:t>
            </a:r>
          </a:p>
          <a:p>
            <a:r>
              <a:rPr lang="es-ES" dirty="0" err="1">
                <a:cs typeface="Calibri"/>
              </a:rPr>
              <a:t>Bijnens-Hermansson</a:t>
            </a:r>
            <a:r>
              <a:rPr lang="es-ES" dirty="0">
                <a:cs typeface="Calibri"/>
              </a:rPr>
              <a:t> </a:t>
            </a:r>
            <a:r>
              <a:rPr lang="es-ES" dirty="0" err="1">
                <a:cs typeface="Calibri"/>
              </a:rPr>
              <a:t>Truedsson</a:t>
            </a:r>
            <a:r>
              <a:rPr lang="es-ES" dirty="0">
                <a:cs typeface="Calibri"/>
              </a:rPr>
              <a:t>-Rodríguez Sánchez '19,'22</a:t>
            </a:r>
          </a:p>
          <a:p>
            <a:r>
              <a:rPr lang="es-ES" dirty="0" err="1">
                <a:cs typeface="Calibri"/>
              </a:rPr>
              <a:t>Colangelo-Hagelstein-Hoferichter-Laub-Stoffer</a:t>
            </a:r>
            <a:r>
              <a:rPr lang="es-ES" dirty="0">
                <a:cs typeface="Calibri"/>
              </a:rPr>
              <a:t> '19,'21</a:t>
            </a:r>
          </a:p>
          <a:p>
            <a:r>
              <a:rPr lang="es-ES" dirty="0" err="1">
                <a:ea typeface="+mn-lt"/>
                <a:cs typeface="+mn-lt"/>
              </a:rPr>
              <a:t>Bijnens-Hermansson</a:t>
            </a:r>
            <a:r>
              <a:rPr lang="es-ES" dirty="0">
                <a:ea typeface="+mn-lt"/>
                <a:cs typeface="+mn-lt"/>
              </a:rPr>
              <a:t> </a:t>
            </a:r>
            <a:r>
              <a:rPr lang="es-ES" dirty="0" err="1">
                <a:ea typeface="+mn-lt"/>
                <a:cs typeface="+mn-lt"/>
              </a:rPr>
              <a:t>Truedsson</a:t>
            </a:r>
            <a:r>
              <a:rPr lang="es-ES" dirty="0">
                <a:ea typeface="+mn-lt"/>
                <a:cs typeface="+mn-lt"/>
              </a:rPr>
              <a:t>-</a:t>
            </a:r>
            <a:r>
              <a:rPr lang="es-ES" dirty="0" err="1">
                <a:ea typeface="+mn-lt"/>
                <a:cs typeface="+mn-lt"/>
              </a:rPr>
              <a:t>Laub</a:t>
            </a:r>
            <a:r>
              <a:rPr lang="es-ES" dirty="0">
                <a:ea typeface="+mn-lt"/>
                <a:cs typeface="+mn-lt"/>
              </a:rPr>
              <a:t>-Rodríguez Sánchez '20,'21</a:t>
            </a:r>
          </a:p>
          <a:p>
            <a:r>
              <a:rPr lang="es-ES" dirty="0">
                <a:cs typeface="Calibri"/>
              </a:rPr>
              <a:t>Knecht'20</a:t>
            </a:r>
          </a:p>
          <a:p>
            <a:r>
              <a:rPr lang="es-ES" dirty="0">
                <a:cs typeface="Calibri"/>
              </a:rPr>
              <a:t>Lüdtke-Procura'20</a:t>
            </a:r>
            <a:endParaRPr lang="es-ES" dirty="0"/>
          </a:p>
          <a:p>
            <a:r>
              <a:rPr lang="es-ES" dirty="0">
                <a:cs typeface="Calibri"/>
              </a:rPr>
              <a:t>Hoferichter-Stoffer'20</a:t>
            </a:r>
          </a:p>
          <a:p>
            <a:r>
              <a:rPr lang="es-ES" dirty="0">
                <a:cs typeface="Calibri"/>
              </a:rPr>
              <a:t>Zanke-Hoferichter-Kubis'21</a:t>
            </a:r>
          </a:p>
          <a:p>
            <a:r>
              <a:rPr lang="es-ES" dirty="0">
                <a:cs typeface="Calibri"/>
              </a:rPr>
              <a:t>Lüdtke-Procura-Stoffer'23</a:t>
            </a:r>
          </a:p>
        </p:txBody>
      </p:sp>
      <p:sp>
        <p:nvSpPr>
          <p:cNvPr id="6" name="CuadroTexto 5">
            <a:extLst>
              <a:ext uri="{FF2B5EF4-FFF2-40B4-BE49-F238E27FC236}">
                <a16:creationId xmlns:a16="http://schemas.microsoft.com/office/drawing/2014/main" id="{37D1BA87-9893-6057-F57D-4A90FB203D23}"/>
              </a:ext>
            </a:extLst>
          </p:cNvPr>
          <p:cNvSpPr txBox="1"/>
          <p:nvPr/>
        </p:nvSpPr>
        <p:spPr>
          <a:xfrm>
            <a:off x="4856512" y="3842162"/>
            <a:ext cx="59990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cs typeface="Calibri"/>
              </a:rPr>
              <a:t>a</a:t>
            </a:r>
            <a:r>
              <a:rPr lang="es-ES" baseline="-25000" dirty="0" err="1">
                <a:latin typeface="Symbol"/>
                <a:cs typeface="Calibri"/>
                <a:sym typeface="Symbol"/>
              </a:rPr>
              <a:t>m</a:t>
            </a:r>
            <a:r>
              <a:rPr lang="es-ES" baseline="30000" dirty="0" err="1">
                <a:latin typeface="Calibri"/>
                <a:cs typeface="Calibri"/>
              </a:rPr>
              <a:t>axials</a:t>
            </a:r>
            <a:r>
              <a:rPr lang="es-ES" dirty="0">
                <a:cs typeface="Calibri"/>
              </a:rPr>
              <a:t>[a</a:t>
            </a:r>
            <a:r>
              <a:rPr lang="es-ES" baseline="-25000" dirty="0">
                <a:cs typeface="Calibri"/>
              </a:rPr>
              <a:t>1</a:t>
            </a:r>
            <a:r>
              <a:rPr lang="es-ES" dirty="0">
                <a:cs typeface="Calibri"/>
              </a:rPr>
              <a:t>,f</a:t>
            </a:r>
            <a:r>
              <a:rPr lang="es-ES" baseline="-25000" dirty="0">
                <a:cs typeface="Calibri"/>
              </a:rPr>
              <a:t>1</a:t>
            </a:r>
            <a:r>
              <a:rPr lang="es-ES" dirty="0">
                <a:cs typeface="Calibri"/>
              </a:rPr>
              <a:t>,f</a:t>
            </a:r>
            <a:r>
              <a:rPr lang="es-ES" baseline="-25000" dirty="0">
                <a:cs typeface="Calibri"/>
              </a:rPr>
              <a:t>1</a:t>
            </a:r>
            <a:r>
              <a:rPr lang="es-ES" dirty="0">
                <a:cs typeface="Calibri"/>
              </a:rPr>
              <a:t>'] = (17.1</a:t>
            </a:r>
            <a:r>
              <a:rPr lang="es-ES" u="sng" dirty="0">
                <a:cs typeface="Calibri"/>
              </a:rPr>
              <a:t>+</a:t>
            </a:r>
            <a:r>
              <a:rPr lang="es-ES" dirty="0">
                <a:cs typeface="Calibri"/>
              </a:rPr>
              <a:t>1.3)x10</a:t>
            </a:r>
            <a:r>
              <a:rPr lang="es-ES" baseline="30000" dirty="0">
                <a:cs typeface="Calibri"/>
              </a:rPr>
              <a:t>-11</a:t>
            </a:r>
          </a:p>
        </p:txBody>
      </p:sp>
      <p:sp>
        <p:nvSpPr>
          <p:cNvPr id="7" name="CuadroTexto 6">
            <a:extLst>
              <a:ext uri="{FF2B5EF4-FFF2-40B4-BE49-F238E27FC236}">
                <a16:creationId xmlns:a16="http://schemas.microsoft.com/office/drawing/2014/main" id="{22F91E52-9D39-AA8E-8B2A-7F8200C94D9A}"/>
              </a:ext>
            </a:extLst>
          </p:cNvPr>
          <p:cNvSpPr txBox="1"/>
          <p:nvPr/>
        </p:nvSpPr>
        <p:spPr>
          <a:xfrm>
            <a:off x="3960" y="4308764"/>
            <a:ext cx="12184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t>Including</a:t>
            </a:r>
            <a:r>
              <a:rPr lang="es-ES" dirty="0"/>
              <a:t> </a:t>
            </a:r>
            <a:r>
              <a:rPr lang="es-ES" dirty="0" err="1"/>
              <a:t>contribution</a:t>
            </a:r>
            <a:r>
              <a:rPr lang="es-ES" dirty="0"/>
              <a:t> </a:t>
            </a:r>
            <a:r>
              <a:rPr lang="es-ES" dirty="0" err="1"/>
              <a:t>to</a:t>
            </a:r>
            <a:r>
              <a:rPr lang="es-ES" dirty="0"/>
              <a:t> longitudinal </a:t>
            </a:r>
            <a:r>
              <a:rPr lang="es-ES" dirty="0" err="1"/>
              <a:t>SDCs</a:t>
            </a:r>
            <a:r>
              <a:rPr lang="es-ES" dirty="0"/>
              <a:t>​.</a:t>
            </a:r>
          </a:p>
        </p:txBody>
      </p:sp>
      <p:sp>
        <p:nvSpPr>
          <p:cNvPr id="8" name="CuadroTexto 7">
            <a:extLst>
              <a:ext uri="{FF2B5EF4-FFF2-40B4-BE49-F238E27FC236}">
                <a16:creationId xmlns:a16="http://schemas.microsoft.com/office/drawing/2014/main" id="{57DDE8A3-F1D4-790E-6986-A5DED5B14D77}"/>
              </a:ext>
            </a:extLst>
          </p:cNvPr>
          <p:cNvSpPr txBox="1"/>
          <p:nvPr/>
        </p:nvSpPr>
        <p:spPr>
          <a:xfrm>
            <a:off x="-15834" y="4961906"/>
            <a:ext cx="12184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t>There</a:t>
            </a:r>
            <a:r>
              <a:rPr lang="es-ES" dirty="0"/>
              <a:t> </a:t>
            </a:r>
            <a:r>
              <a:rPr lang="es-ES" err="1"/>
              <a:t>is</a:t>
            </a:r>
            <a:r>
              <a:rPr lang="es-ES" dirty="0"/>
              <a:t> </a:t>
            </a:r>
            <a:r>
              <a:rPr lang="es-ES" err="1"/>
              <a:t>agreement</a:t>
            </a:r>
            <a:r>
              <a:rPr lang="es-ES" dirty="0"/>
              <a:t> </a:t>
            </a:r>
            <a:r>
              <a:rPr lang="es-ES" err="1"/>
              <a:t>on</a:t>
            </a:r>
            <a:r>
              <a:rPr lang="es-ES" dirty="0"/>
              <a:t> a </a:t>
            </a:r>
            <a:r>
              <a:rPr lang="es-ES" err="1"/>
              <a:t>charm</a:t>
            </a:r>
            <a:r>
              <a:rPr lang="es-ES" dirty="0"/>
              <a:t> </a:t>
            </a:r>
            <a:r>
              <a:rPr lang="es-ES" err="1"/>
              <a:t>loop</a:t>
            </a:r>
            <a:r>
              <a:rPr lang="es-ES" dirty="0"/>
              <a:t> </a:t>
            </a:r>
            <a:r>
              <a:rPr lang="es-ES" err="1"/>
              <a:t>contribution</a:t>
            </a:r>
            <a:r>
              <a:rPr lang="es-ES" dirty="0"/>
              <a:t> </a:t>
            </a:r>
            <a:r>
              <a:rPr lang="es-ES" err="1"/>
              <a:t>of</a:t>
            </a:r>
            <a:r>
              <a:rPr lang="es-ES" dirty="0"/>
              <a:t> 3(1)x10</a:t>
            </a:r>
            <a:r>
              <a:rPr lang="es-ES" baseline="30000" dirty="0"/>
              <a:t>-11</a:t>
            </a:r>
            <a:r>
              <a:rPr lang="es-ES" dirty="0"/>
              <a:t>.</a:t>
            </a:r>
          </a:p>
        </p:txBody>
      </p:sp>
      <p:sp>
        <p:nvSpPr>
          <p:cNvPr id="4" name="Flecha: a la derecha 3">
            <a:extLst>
              <a:ext uri="{FF2B5EF4-FFF2-40B4-BE49-F238E27FC236}">
                <a16:creationId xmlns:a16="http://schemas.microsoft.com/office/drawing/2014/main" id="{0283210F-C18B-6E6A-D04C-5B9D8006A929}"/>
              </a:ext>
            </a:extLst>
          </p:cNvPr>
          <p:cNvSpPr/>
          <p:nvPr/>
        </p:nvSpPr>
        <p:spPr>
          <a:xfrm>
            <a:off x="4948" y="5667992"/>
            <a:ext cx="979714" cy="4849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7712499B-0EBF-F801-C89C-30AB873AD179}"/>
              </a:ext>
            </a:extLst>
          </p:cNvPr>
          <p:cNvSpPr txBox="1"/>
          <p:nvPr/>
        </p:nvSpPr>
        <p:spPr>
          <a:xfrm>
            <a:off x="959923" y="5715000"/>
            <a:ext cx="11439893" cy="3792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solidFill>
                  <a:srgbClr val="00B050"/>
                </a:solidFill>
                <a:cs typeface="Calibri"/>
              </a:rPr>
              <a:t>As a </a:t>
            </a:r>
            <a:r>
              <a:rPr lang="es-ES" b="1" dirty="0" err="1">
                <a:solidFill>
                  <a:srgbClr val="00B050"/>
                </a:solidFill>
                <a:cs typeface="Calibri"/>
              </a:rPr>
              <a:t>result</a:t>
            </a:r>
            <a:r>
              <a:rPr lang="es-ES" b="1" dirty="0">
                <a:solidFill>
                  <a:srgbClr val="00B050"/>
                </a:solidFill>
                <a:cs typeface="Calibri"/>
              </a:rPr>
              <a:t>, </a:t>
            </a:r>
            <a:r>
              <a:rPr lang="es-ES" b="1" dirty="0" err="1">
                <a:solidFill>
                  <a:srgbClr val="00B050"/>
                </a:solidFill>
                <a:cs typeface="Calibri"/>
              </a:rPr>
              <a:t>this</a:t>
            </a:r>
            <a:r>
              <a:rPr lang="es-ES" b="1" dirty="0">
                <a:solidFill>
                  <a:srgbClr val="00B050"/>
                </a:solidFill>
                <a:cs typeface="Calibri"/>
              </a:rPr>
              <a:t> </a:t>
            </a:r>
            <a:r>
              <a:rPr lang="es-ES" b="1" dirty="0" err="1">
                <a:solidFill>
                  <a:srgbClr val="00B050"/>
                </a:solidFill>
                <a:cs typeface="Calibri"/>
              </a:rPr>
              <a:t>contribution</a:t>
            </a:r>
            <a:r>
              <a:rPr lang="es-ES" b="1" dirty="0">
                <a:solidFill>
                  <a:srgbClr val="00B050"/>
                </a:solidFill>
                <a:cs typeface="Calibri"/>
              </a:rPr>
              <a:t> 24(17)x10</a:t>
            </a:r>
            <a:r>
              <a:rPr lang="es-ES" b="1" baseline="30000" dirty="0">
                <a:solidFill>
                  <a:srgbClr val="00B050"/>
                </a:solidFill>
                <a:cs typeface="Calibri"/>
              </a:rPr>
              <a:t>-11</a:t>
            </a:r>
            <a:r>
              <a:rPr lang="es-ES" b="1" dirty="0">
                <a:solidFill>
                  <a:srgbClr val="00B050"/>
                </a:solidFill>
                <a:cs typeface="Calibri"/>
              </a:rPr>
              <a:t> </a:t>
            </a:r>
            <a:r>
              <a:rPr lang="es-ES" b="1" dirty="0" err="1">
                <a:solidFill>
                  <a:srgbClr val="00B050"/>
                </a:solidFill>
                <a:cs typeface="Calibri"/>
              </a:rPr>
              <a:t>will</a:t>
            </a:r>
            <a:r>
              <a:rPr lang="es-ES" b="1" dirty="0">
                <a:solidFill>
                  <a:srgbClr val="00B050"/>
                </a:solidFill>
                <a:cs typeface="Calibri"/>
              </a:rPr>
              <a:t> be </a:t>
            </a:r>
            <a:r>
              <a:rPr lang="es-ES" b="1" dirty="0" err="1">
                <a:solidFill>
                  <a:srgbClr val="00B050"/>
                </a:solidFill>
                <a:cs typeface="Calibri"/>
              </a:rPr>
              <a:t>slightly</a:t>
            </a:r>
            <a:r>
              <a:rPr lang="es-ES" b="1" dirty="0">
                <a:solidFill>
                  <a:srgbClr val="00B050"/>
                </a:solidFill>
                <a:cs typeface="Calibri"/>
              </a:rPr>
              <a:t> </a:t>
            </a:r>
            <a:r>
              <a:rPr lang="es-ES" b="1" dirty="0" err="1">
                <a:solidFill>
                  <a:srgbClr val="00B050"/>
                </a:solidFill>
                <a:cs typeface="Calibri"/>
              </a:rPr>
              <a:t>shifted</a:t>
            </a:r>
            <a:r>
              <a:rPr lang="es-ES" b="1" dirty="0">
                <a:solidFill>
                  <a:srgbClr val="00B050"/>
                </a:solidFill>
                <a:cs typeface="Calibri"/>
              </a:rPr>
              <a:t>, </a:t>
            </a:r>
            <a:r>
              <a:rPr lang="es-ES" b="1" dirty="0" err="1">
                <a:solidFill>
                  <a:srgbClr val="00B050"/>
                </a:solidFill>
                <a:cs typeface="Calibri"/>
              </a:rPr>
              <a:t>with</a:t>
            </a:r>
            <a:r>
              <a:rPr lang="es-ES" b="1" dirty="0">
                <a:solidFill>
                  <a:srgbClr val="00B050"/>
                </a:solidFill>
                <a:cs typeface="Calibri"/>
              </a:rPr>
              <a:t> a </a:t>
            </a:r>
            <a:r>
              <a:rPr lang="es-ES" b="1" dirty="0" err="1">
                <a:solidFill>
                  <a:srgbClr val="00B050"/>
                </a:solidFill>
                <a:cs typeface="Calibri"/>
              </a:rPr>
              <a:t>small</a:t>
            </a:r>
            <a:r>
              <a:rPr lang="es-ES" b="1" dirty="0">
                <a:solidFill>
                  <a:srgbClr val="00B050"/>
                </a:solidFill>
                <a:cs typeface="Calibri"/>
              </a:rPr>
              <a:t> </a:t>
            </a:r>
            <a:r>
              <a:rPr lang="es-ES" b="1" dirty="0" err="1">
                <a:solidFill>
                  <a:srgbClr val="00B050"/>
                </a:solidFill>
                <a:cs typeface="Calibri"/>
              </a:rPr>
              <a:t>uncertainty</a:t>
            </a:r>
            <a:r>
              <a:rPr lang="es-ES" b="1" dirty="0">
                <a:solidFill>
                  <a:srgbClr val="00B050"/>
                </a:solidFill>
                <a:cs typeface="Calibri"/>
              </a:rPr>
              <a:t> </a:t>
            </a:r>
            <a:r>
              <a:rPr lang="es-ES" b="1" dirty="0" err="1">
                <a:solidFill>
                  <a:srgbClr val="00B050"/>
                </a:solidFill>
                <a:cs typeface="Calibri"/>
              </a:rPr>
              <a:t>reduction</a:t>
            </a:r>
            <a:r>
              <a:rPr lang="es-ES" b="1" dirty="0">
                <a:solidFill>
                  <a:srgbClr val="00B050"/>
                </a:solidFill>
                <a:cs typeface="Calibri"/>
              </a:rPr>
              <a:t>, in </a:t>
            </a:r>
            <a:r>
              <a:rPr lang="es-ES" b="1" dirty="0" err="1">
                <a:solidFill>
                  <a:srgbClr val="00B050"/>
                </a:solidFill>
                <a:cs typeface="Calibri"/>
              </a:rPr>
              <a:t>the</a:t>
            </a:r>
            <a:r>
              <a:rPr lang="es-ES" b="1" dirty="0">
                <a:solidFill>
                  <a:srgbClr val="00B050"/>
                </a:solidFill>
                <a:cs typeface="Calibri"/>
              </a:rPr>
              <a:t> WP </a:t>
            </a:r>
            <a:r>
              <a:rPr lang="es-ES" b="1" dirty="0" err="1">
                <a:solidFill>
                  <a:srgbClr val="00B050"/>
                </a:solidFill>
                <a:cs typeface="Calibri"/>
              </a:rPr>
              <a:t>update</a:t>
            </a:r>
            <a:endParaRPr lang="es-ES" b="1" dirty="0">
              <a:solidFill>
                <a:srgbClr val="00B050"/>
              </a:solidFill>
              <a:cs typeface="Calibri"/>
            </a:endParaRPr>
          </a:p>
        </p:txBody>
      </p:sp>
    </p:spTree>
    <p:extLst>
      <p:ext uri="{BB962C8B-B14F-4D97-AF65-F5344CB8AC3E}">
        <p14:creationId xmlns:p14="http://schemas.microsoft.com/office/powerpoint/2010/main" val="33054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Contributions</a:t>
            </a:r>
            <a:r>
              <a:rPr lang="es-ES" dirty="0">
                <a:cs typeface="Calibri Light"/>
              </a:rPr>
              <a:t>: P-pole (P=</a:t>
            </a:r>
            <a:r>
              <a:rPr lang="es-ES" dirty="0">
                <a:latin typeface="Symbol"/>
                <a:cs typeface="Calibri Light"/>
                <a:sym typeface="Symbol"/>
              </a:rPr>
              <a:t>p</a:t>
            </a:r>
            <a:r>
              <a:rPr lang="es-ES" baseline="30000" dirty="0">
                <a:cs typeface="Calibri Light"/>
              </a:rPr>
              <a:t>0</a:t>
            </a:r>
            <a:r>
              <a:rPr lang="es-ES" dirty="0">
                <a:cs typeface="Calibri Light"/>
              </a:rPr>
              <a:t>,</a:t>
            </a:r>
            <a:r>
              <a:rPr lang="es-ES" dirty="0">
                <a:latin typeface="Symbol"/>
                <a:cs typeface="Calibri Light"/>
                <a:sym typeface="Symbol"/>
              </a:rPr>
              <a:t>h</a:t>
            </a:r>
            <a:r>
              <a:rPr lang="es-ES" dirty="0">
                <a:cs typeface="Calibri Light"/>
              </a:rPr>
              <a:t>,</a:t>
            </a:r>
            <a:r>
              <a:rPr lang="es-ES" dirty="0">
                <a:latin typeface="Symbol"/>
                <a:cs typeface="Calibri Light"/>
                <a:sym typeface="Symbol"/>
              </a:rPr>
              <a:t>h</a:t>
            </a:r>
            <a:r>
              <a:rPr lang="es-ES" dirty="0">
                <a:cs typeface="Calibri Light"/>
              </a:rPr>
              <a:t>',...)</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9" name="Imagen 9">
            <a:extLst>
              <a:ext uri="{FF2B5EF4-FFF2-40B4-BE49-F238E27FC236}">
                <a16:creationId xmlns:a16="http://schemas.microsoft.com/office/drawing/2014/main" id="{86243D8C-27C5-13D6-21F7-B3AEA1EEAEBB}"/>
              </a:ext>
            </a:extLst>
          </p:cNvPr>
          <p:cNvPicPr>
            <a:picLocks noChangeAspect="1"/>
          </p:cNvPicPr>
          <p:nvPr/>
        </p:nvPicPr>
        <p:blipFill>
          <a:blip r:embed="rId2"/>
          <a:stretch>
            <a:fillRect/>
          </a:stretch>
        </p:blipFill>
        <p:spPr>
          <a:xfrm>
            <a:off x="2465811" y="964597"/>
            <a:ext cx="6416149" cy="1332605"/>
          </a:xfrm>
          <a:prstGeom prst="rect">
            <a:avLst/>
          </a:prstGeom>
        </p:spPr>
      </p:pic>
      <p:pic>
        <p:nvPicPr>
          <p:cNvPr id="10" name="Imagen 10">
            <a:extLst>
              <a:ext uri="{FF2B5EF4-FFF2-40B4-BE49-F238E27FC236}">
                <a16:creationId xmlns:a16="http://schemas.microsoft.com/office/drawing/2014/main" id="{8835DE57-6B23-C48D-8DA5-4276B1DD5945}"/>
              </a:ext>
            </a:extLst>
          </p:cNvPr>
          <p:cNvPicPr>
            <a:picLocks noChangeAspect="1"/>
          </p:cNvPicPr>
          <p:nvPr/>
        </p:nvPicPr>
        <p:blipFill>
          <a:blip r:embed="rId3"/>
          <a:stretch>
            <a:fillRect/>
          </a:stretch>
        </p:blipFill>
        <p:spPr>
          <a:xfrm>
            <a:off x="2464922" y="2871844"/>
            <a:ext cx="6284580" cy="1116632"/>
          </a:xfrm>
          <a:prstGeom prst="rect">
            <a:avLst/>
          </a:prstGeom>
        </p:spPr>
      </p:pic>
      <p:sp>
        <p:nvSpPr>
          <p:cNvPr id="11" name="CuadroTexto 10">
            <a:extLst>
              <a:ext uri="{FF2B5EF4-FFF2-40B4-BE49-F238E27FC236}">
                <a16:creationId xmlns:a16="http://schemas.microsoft.com/office/drawing/2014/main" id="{C34E8BFA-B712-3DDF-3875-3B3CE0BB8DD5}"/>
              </a:ext>
            </a:extLst>
          </p:cNvPr>
          <p:cNvSpPr txBox="1"/>
          <p:nvPr/>
        </p:nvSpPr>
        <p:spPr>
          <a:xfrm>
            <a:off x="4752906" y="2170877"/>
            <a:ext cx="2269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dirty="0">
                <a:cs typeface="Calibri"/>
              </a:rPr>
              <a:t>versus</a:t>
            </a:r>
            <a:endParaRPr lang="es-ES" sz="2800">
              <a:cs typeface="Calibri"/>
            </a:endParaRPr>
          </a:p>
        </p:txBody>
      </p:sp>
      <p:pic>
        <p:nvPicPr>
          <p:cNvPr id="13" name="Imagen 13">
            <a:extLst>
              <a:ext uri="{FF2B5EF4-FFF2-40B4-BE49-F238E27FC236}">
                <a16:creationId xmlns:a16="http://schemas.microsoft.com/office/drawing/2014/main" id="{5C75B9D8-CEA3-4273-C221-C982AB3F7D86}"/>
              </a:ext>
            </a:extLst>
          </p:cNvPr>
          <p:cNvPicPr>
            <a:picLocks noChangeAspect="1"/>
          </p:cNvPicPr>
          <p:nvPr/>
        </p:nvPicPr>
        <p:blipFill>
          <a:blip r:embed="rId4"/>
          <a:stretch>
            <a:fillRect/>
          </a:stretch>
        </p:blipFill>
        <p:spPr>
          <a:xfrm>
            <a:off x="327824" y="4356856"/>
            <a:ext cx="11514423" cy="1038792"/>
          </a:xfrm>
          <a:prstGeom prst="rect">
            <a:avLst/>
          </a:prstGeom>
        </p:spPr>
      </p:pic>
      <p:cxnSp>
        <p:nvCxnSpPr>
          <p:cNvPr id="3" name="Conector recto de flecha 2">
            <a:extLst>
              <a:ext uri="{FF2B5EF4-FFF2-40B4-BE49-F238E27FC236}">
                <a16:creationId xmlns:a16="http://schemas.microsoft.com/office/drawing/2014/main" id="{43EB8D65-DA58-D1FD-972F-BD8D05BDA7FA}"/>
              </a:ext>
            </a:extLst>
          </p:cNvPr>
          <p:cNvCxnSpPr/>
          <p:nvPr/>
        </p:nvCxnSpPr>
        <p:spPr>
          <a:xfrm>
            <a:off x="1264153" y="5060447"/>
            <a:ext cx="569034" cy="53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C431A2EC-DC7A-F894-31B3-01F48958B2F1}"/>
              </a:ext>
            </a:extLst>
          </p:cNvPr>
          <p:cNvSpPr txBox="1"/>
          <p:nvPr/>
        </p:nvSpPr>
        <p:spPr>
          <a:xfrm>
            <a:off x="1421622" y="5479451"/>
            <a:ext cx="107521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It</a:t>
            </a:r>
            <a:r>
              <a:rPr lang="es-ES" dirty="0">
                <a:cs typeface="Calibri"/>
              </a:rPr>
              <a:t> </a:t>
            </a:r>
            <a:r>
              <a:rPr lang="es-ES" err="1">
                <a:cs typeface="Calibri"/>
              </a:rPr>
              <a:t>includes</a:t>
            </a:r>
            <a:r>
              <a:rPr lang="es-ES" dirty="0">
                <a:cs typeface="Calibri"/>
              </a:rPr>
              <a:t> NLO contribution,2(1)x10</a:t>
            </a:r>
            <a:r>
              <a:rPr lang="es-ES" baseline="30000" dirty="0">
                <a:cs typeface="Calibri"/>
              </a:rPr>
              <a:t>-11</a:t>
            </a:r>
            <a:r>
              <a:rPr lang="es-ES" dirty="0">
                <a:cs typeface="Calibri"/>
              </a:rPr>
              <a:t>, Colangelo-Hoferichter-Nyffeler-Passera-Stoffer'14</a:t>
            </a:r>
          </a:p>
          <a:p>
            <a:r>
              <a:rPr lang="es-ES" dirty="0" err="1">
                <a:cs typeface="Calibri"/>
              </a:rPr>
              <a:t>Mixed</a:t>
            </a:r>
            <a:r>
              <a:rPr lang="es-ES" dirty="0">
                <a:cs typeface="Calibri"/>
              </a:rPr>
              <a:t> </a:t>
            </a:r>
            <a:r>
              <a:rPr lang="es-ES" dirty="0" err="1">
                <a:cs typeface="Calibri"/>
              </a:rPr>
              <a:t>leptonic-hadronic</a:t>
            </a:r>
            <a:r>
              <a:rPr lang="es-ES" dirty="0">
                <a:cs typeface="Calibri"/>
              </a:rPr>
              <a:t> </a:t>
            </a:r>
            <a:r>
              <a:rPr lang="es-ES" dirty="0" err="1">
                <a:cs typeface="Calibri"/>
              </a:rPr>
              <a:t>corrections</a:t>
            </a:r>
            <a:r>
              <a:rPr lang="es-ES" dirty="0">
                <a:cs typeface="Calibri"/>
              </a:rPr>
              <a:t> are </a:t>
            </a:r>
            <a:r>
              <a:rPr lang="es-ES" u="sng" dirty="0">
                <a:cs typeface="Calibri"/>
              </a:rPr>
              <a:t>&lt;</a:t>
            </a:r>
            <a:r>
              <a:rPr lang="es-ES" dirty="0">
                <a:cs typeface="Calibri"/>
              </a:rPr>
              <a:t>1x10</a:t>
            </a:r>
            <a:r>
              <a:rPr lang="es-ES" baseline="30000" dirty="0">
                <a:cs typeface="Calibri"/>
              </a:rPr>
              <a:t>-11</a:t>
            </a:r>
            <a:r>
              <a:rPr lang="es-ES" dirty="0">
                <a:cs typeface="Calibri"/>
              </a:rPr>
              <a:t>, Hoferichter-Teubner'21.</a:t>
            </a:r>
          </a:p>
        </p:txBody>
      </p:sp>
    </p:spTree>
    <p:extLst>
      <p:ext uri="{BB962C8B-B14F-4D97-AF65-F5344CB8AC3E}">
        <p14:creationId xmlns:p14="http://schemas.microsoft.com/office/powerpoint/2010/main" val="201687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Why</a:t>
            </a:r>
            <a:r>
              <a:rPr lang="es-ES">
                <a:cs typeface="Calibri Light"/>
              </a:rPr>
              <a:t> </a:t>
            </a:r>
            <a:r>
              <a:rPr lang="es-ES" err="1">
                <a:cs typeface="Calibri Light"/>
              </a:rPr>
              <a:t>it</a:t>
            </a:r>
            <a:r>
              <a:rPr lang="es-ES">
                <a:cs typeface="Calibri Light"/>
              </a:rPr>
              <a:t> </a:t>
            </a:r>
            <a:r>
              <a:rPr lang="es-ES" err="1">
                <a:cs typeface="Calibri Light"/>
              </a:rPr>
              <a:t>matters</a:t>
            </a:r>
            <a:r>
              <a:rPr lang="es-ES">
                <a:cs typeface="Calibri Light"/>
              </a:rPr>
              <a:t>?</a:t>
            </a:r>
            <a:endParaRPr lang="es-ES"/>
          </a:p>
        </p:txBody>
      </p:sp>
      <p:sp>
        <p:nvSpPr>
          <p:cNvPr id="3" name="Marcador de contenido 2">
            <a:extLst>
              <a:ext uri="{FF2B5EF4-FFF2-40B4-BE49-F238E27FC236}">
                <a16:creationId xmlns:a16="http://schemas.microsoft.com/office/drawing/2014/main" id="{DEC484DE-9192-EE57-3FCC-AFE1E8EE4FD7}"/>
              </a:ext>
            </a:extLst>
          </p:cNvPr>
          <p:cNvSpPr>
            <a:spLocks noGrp="1"/>
          </p:cNvSpPr>
          <p:nvPr>
            <p:ph idx="1"/>
          </p:nvPr>
        </p:nvSpPr>
        <p:spPr>
          <a:xfrm>
            <a:off x="575064" y="1096518"/>
            <a:ext cx="11354347" cy="5403883"/>
          </a:xfrm>
        </p:spPr>
        <p:txBody>
          <a:bodyPr vert="horz" lIns="91440" tIns="45720" rIns="91440" bIns="45720" rtlCol="0" anchor="t">
            <a:normAutofit/>
          </a:bodyPr>
          <a:lstStyle/>
          <a:p>
            <a:r>
              <a:rPr lang="es-ES" dirty="0">
                <a:cs typeface="Calibri"/>
              </a:rPr>
              <a:t>SM </a:t>
            </a:r>
            <a:r>
              <a:rPr lang="es-ES" dirty="0" err="1">
                <a:cs typeface="Calibri"/>
              </a:rPr>
              <a:t>uncertainty</a:t>
            </a:r>
            <a:r>
              <a:rPr lang="es-ES" dirty="0">
                <a:cs typeface="Calibri"/>
              </a:rPr>
              <a:t> </a:t>
            </a:r>
            <a:r>
              <a:rPr lang="es-ES" dirty="0" err="1">
                <a:cs typeface="Calibri"/>
              </a:rPr>
              <a:t>on</a:t>
            </a:r>
            <a:r>
              <a:rPr lang="es-ES" dirty="0">
                <a:cs typeface="Calibri"/>
              </a:rPr>
              <a:t> </a:t>
            </a:r>
            <a:r>
              <a:rPr lang="es-ES" dirty="0" err="1">
                <a:cs typeface="Calibri"/>
              </a:rPr>
              <a:t>the</a:t>
            </a:r>
            <a:r>
              <a:rPr lang="es-ES" dirty="0">
                <a:cs typeface="Calibri"/>
              </a:rPr>
              <a:t> muon g-2 </a:t>
            </a:r>
            <a:r>
              <a:rPr lang="es-ES" dirty="0" err="1">
                <a:cs typeface="Calibri"/>
              </a:rPr>
              <a:t>is</a:t>
            </a:r>
            <a:r>
              <a:rPr lang="es-ES" dirty="0">
                <a:cs typeface="Calibri"/>
              </a:rPr>
              <a:t> </a:t>
            </a:r>
            <a:r>
              <a:rPr lang="es-ES" dirty="0" err="1">
                <a:cs typeface="Calibri"/>
              </a:rPr>
              <a:t>dominated</a:t>
            </a:r>
            <a:r>
              <a:rPr lang="es-ES" dirty="0">
                <a:cs typeface="Calibri"/>
              </a:rPr>
              <a:t> </a:t>
            </a:r>
            <a:r>
              <a:rPr lang="es-ES" dirty="0" err="1">
                <a:cs typeface="Calibri"/>
              </a:rPr>
              <a:t>by</a:t>
            </a:r>
            <a:r>
              <a:rPr lang="es-ES" dirty="0">
                <a:cs typeface="Calibri"/>
              </a:rPr>
              <a:t> </a:t>
            </a:r>
            <a:r>
              <a:rPr lang="es-ES" dirty="0" err="1">
                <a:cs typeface="Calibri"/>
              </a:rPr>
              <a:t>that</a:t>
            </a:r>
            <a:r>
              <a:rPr lang="es-ES" dirty="0">
                <a:cs typeface="Calibri"/>
              </a:rPr>
              <a:t> </a:t>
            </a:r>
            <a:r>
              <a:rPr lang="es-ES" dirty="0" err="1">
                <a:cs typeface="Calibri"/>
              </a:rPr>
              <a:t>of</a:t>
            </a:r>
            <a:r>
              <a:rPr lang="es-ES" dirty="0">
                <a:cs typeface="Calibri"/>
              </a:rPr>
              <a:t> </a:t>
            </a:r>
            <a:r>
              <a:rPr lang="es-ES" dirty="0" err="1">
                <a:cs typeface="Calibri"/>
              </a:rPr>
              <a:t>the</a:t>
            </a:r>
            <a:r>
              <a:rPr lang="es-ES" dirty="0">
                <a:cs typeface="Calibri"/>
              </a:rPr>
              <a:t> </a:t>
            </a:r>
            <a:r>
              <a:rPr lang="es-ES" b="1" dirty="0" err="1">
                <a:cs typeface="Calibri"/>
              </a:rPr>
              <a:t>H</a:t>
            </a:r>
            <a:r>
              <a:rPr lang="es-ES" dirty="0" err="1">
                <a:cs typeface="Calibri"/>
              </a:rPr>
              <a:t>adronic</a:t>
            </a:r>
            <a:r>
              <a:rPr lang="es-ES" dirty="0">
                <a:cs typeface="Calibri"/>
              </a:rPr>
              <a:t> </a:t>
            </a:r>
            <a:r>
              <a:rPr lang="es-ES" b="1" dirty="0" err="1">
                <a:cs typeface="Calibri"/>
              </a:rPr>
              <a:t>V</a:t>
            </a:r>
            <a:r>
              <a:rPr lang="es-ES" dirty="0" err="1">
                <a:cs typeface="Calibri"/>
              </a:rPr>
              <a:t>acuum</a:t>
            </a:r>
            <a:r>
              <a:rPr lang="es-ES" dirty="0">
                <a:cs typeface="Calibri"/>
              </a:rPr>
              <a:t> </a:t>
            </a:r>
            <a:r>
              <a:rPr lang="es-ES" b="1" dirty="0" err="1">
                <a:cs typeface="Calibri"/>
              </a:rPr>
              <a:t>P</a:t>
            </a:r>
            <a:r>
              <a:rPr lang="es-ES" dirty="0" err="1">
                <a:cs typeface="Calibri"/>
              </a:rPr>
              <a:t>olarization</a:t>
            </a:r>
            <a:r>
              <a:rPr lang="es-ES" dirty="0">
                <a:cs typeface="Calibri"/>
              </a:rPr>
              <a:t> </a:t>
            </a:r>
            <a:r>
              <a:rPr lang="es-ES" dirty="0" err="1">
                <a:cs typeface="Calibri"/>
              </a:rPr>
              <a:t>piece</a:t>
            </a:r>
            <a:r>
              <a:rPr lang="es-ES" dirty="0">
                <a:cs typeface="Calibri"/>
              </a:rPr>
              <a:t> (</a:t>
            </a:r>
            <a:r>
              <a:rPr lang="es-ES" dirty="0" err="1">
                <a:cs typeface="Calibri"/>
              </a:rPr>
              <a:t>see</a:t>
            </a:r>
            <a:r>
              <a:rPr lang="es-ES" dirty="0">
                <a:cs typeface="Calibri"/>
              </a:rPr>
              <a:t> </a:t>
            </a:r>
            <a:r>
              <a:rPr lang="es-ES" dirty="0" err="1">
                <a:cs typeface="Calibri"/>
              </a:rPr>
              <a:t>Mattia</a:t>
            </a:r>
            <a:r>
              <a:rPr lang="es-ES" dirty="0">
                <a:cs typeface="Calibri"/>
              </a:rPr>
              <a:t>, Christoph, Álex, Francesca, Camilo &amp; David </a:t>
            </a:r>
            <a:r>
              <a:rPr lang="es-ES" dirty="0" err="1">
                <a:cs typeface="Calibri"/>
              </a:rPr>
              <a:t>talks</a:t>
            </a:r>
            <a:r>
              <a:rPr lang="es-ES" dirty="0">
                <a:cs typeface="Calibri"/>
              </a:rPr>
              <a:t>). </a:t>
            </a:r>
            <a:r>
              <a:rPr lang="es-ES" dirty="0" err="1">
                <a:cs typeface="Calibri"/>
              </a:rPr>
              <a:t>From</a:t>
            </a:r>
            <a:r>
              <a:rPr lang="es-ES" dirty="0">
                <a:cs typeface="Calibri"/>
              </a:rPr>
              <a:t> </a:t>
            </a:r>
            <a:r>
              <a:rPr lang="es-ES" dirty="0" err="1">
                <a:cs typeface="Calibri"/>
              </a:rPr>
              <a:t>the</a:t>
            </a:r>
            <a:r>
              <a:rPr lang="es-ES" dirty="0">
                <a:cs typeface="Calibri"/>
              </a:rPr>
              <a:t> White </a:t>
            </a:r>
            <a:r>
              <a:rPr lang="es-ES" dirty="0" err="1">
                <a:cs typeface="Calibri"/>
              </a:rPr>
              <a:t>Paper</a:t>
            </a:r>
            <a:r>
              <a:rPr lang="es-ES" dirty="0">
                <a:cs typeface="Calibri"/>
              </a:rPr>
              <a:t>, </a:t>
            </a:r>
            <a:r>
              <a:rPr lang="es-ES" dirty="0" err="1">
                <a:cs typeface="Calibri"/>
              </a:rPr>
              <a:t>Phys</a:t>
            </a:r>
            <a:r>
              <a:rPr lang="es-ES" dirty="0">
                <a:cs typeface="Calibri"/>
              </a:rPr>
              <a:t>. </a:t>
            </a:r>
            <a:r>
              <a:rPr lang="es-ES" dirty="0" err="1">
                <a:cs typeface="Calibri"/>
              </a:rPr>
              <a:t>Rept</a:t>
            </a:r>
            <a:r>
              <a:rPr lang="es-ES" dirty="0">
                <a:cs typeface="Calibri"/>
              </a:rPr>
              <a:t>. '20, </a:t>
            </a:r>
            <a:r>
              <a:rPr lang="es-ES" dirty="0" err="1">
                <a:cs typeface="Calibri"/>
              </a:rPr>
              <a:t>this</a:t>
            </a:r>
            <a:r>
              <a:rPr lang="es-ES" dirty="0">
                <a:cs typeface="Calibri"/>
              </a:rPr>
              <a:t> error </a:t>
            </a:r>
            <a:r>
              <a:rPr lang="es-ES" dirty="0" err="1">
                <a:cs typeface="Calibri"/>
              </a:rPr>
              <a:t>is</a:t>
            </a:r>
            <a:r>
              <a:rPr lang="es-ES" dirty="0">
                <a:cs typeface="Calibri"/>
              </a:rPr>
              <a:t> 4.0x10</a:t>
            </a:r>
            <a:r>
              <a:rPr lang="es-ES" baseline="30000" dirty="0">
                <a:cs typeface="Calibri"/>
              </a:rPr>
              <a:t>-10</a:t>
            </a:r>
            <a:r>
              <a:rPr lang="es-ES" dirty="0">
                <a:cs typeface="Calibri"/>
              </a:rPr>
              <a:t>.</a:t>
            </a:r>
          </a:p>
          <a:p>
            <a:endParaRPr lang="es-ES">
              <a:cs typeface="Calibri"/>
            </a:endParaRPr>
          </a:p>
          <a:p>
            <a:endParaRPr lang="es-ES">
              <a:cs typeface="Calibri"/>
            </a:endParaRPr>
          </a:p>
          <a:p>
            <a:endParaRPr lang="es-ES">
              <a:cs typeface="Calibri"/>
            </a:endParaRPr>
          </a:p>
          <a:p>
            <a:endParaRPr lang="es-ES">
              <a:cs typeface="Calibri"/>
            </a:endParaRPr>
          </a:p>
          <a:p>
            <a:endParaRPr lang="es-ES">
              <a:cs typeface="Calibri"/>
            </a:endParaRPr>
          </a:p>
          <a:p>
            <a:r>
              <a:rPr lang="es-ES" err="1">
                <a:cs typeface="Calibri"/>
              </a:rPr>
              <a:t>The</a:t>
            </a:r>
            <a:r>
              <a:rPr lang="es-ES" dirty="0">
                <a:cs typeface="Calibri"/>
              </a:rPr>
              <a:t> error </a:t>
            </a:r>
            <a:r>
              <a:rPr lang="es-ES" err="1">
                <a:cs typeface="Calibri"/>
              </a:rPr>
              <a:t>of</a:t>
            </a:r>
            <a:r>
              <a:rPr lang="es-ES" dirty="0">
                <a:cs typeface="Calibri"/>
              </a:rPr>
              <a:t> </a:t>
            </a:r>
            <a:r>
              <a:rPr lang="es-ES" err="1">
                <a:cs typeface="Calibri"/>
              </a:rPr>
              <a:t>the</a:t>
            </a:r>
            <a:r>
              <a:rPr lang="es-ES" dirty="0">
                <a:cs typeface="Calibri"/>
              </a:rPr>
              <a:t> </a:t>
            </a:r>
            <a:r>
              <a:rPr lang="es-ES" err="1">
                <a:cs typeface="Calibri"/>
              </a:rPr>
              <a:t>HLbL</a:t>
            </a:r>
            <a:r>
              <a:rPr lang="es-ES" dirty="0">
                <a:cs typeface="Calibri"/>
              </a:rPr>
              <a:t> </a:t>
            </a:r>
            <a:r>
              <a:rPr lang="es-ES" err="1">
                <a:cs typeface="Calibri"/>
              </a:rPr>
              <a:t>piece</a:t>
            </a:r>
            <a:r>
              <a:rPr lang="es-ES" dirty="0">
                <a:cs typeface="Calibri"/>
              </a:rPr>
              <a:t> </a:t>
            </a:r>
            <a:r>
              <a:rPr lang="es-ES" err="1">
                <a:cs typeface="Calibri"/>
              </a:rPr>
              <a:t>is</a:t>
            </a:r>
            <a:r>
              <a:rPr lang="es-ES" dirty="0">
                <a:cs typeface="Calibri"/>
              </a:rPr>
              <a:t> </a:t>
            </a:r>
            <a:r>
              <a:rPr lang="es-ES" err="1">
                <a:cs typeface="Calibri"/>
              </a:rPr>
              <a:t>only</a:t>
            </a:r>
            <a:r>
              <a:rPr lang="es-ES" dirty="0">
                <a:cs typeface="Calibri"/>
              </a:rPr>
              <a:t> </a:t>
            </a:r>
            <a:r>
              <a:rPr lang="es-ES" dirty="0">
                <a:latin typeface="Arial"/>
                <a:cs typeface="Arial"/>
              </a:rPr>
              <a:t>1.9x10</a:t>
            </a:r>
            <a:r>
              <a:rPr lang="es-ES" baseline="30000" dirty="0">
                <a:latin typeface="Arial"/>
                <a:cs typeface="Arial"/>
              </a:rPr>
              <a:t>-10</a:t>
            </a:r>
            <a:r>
              <a:rPr lang="es-ES" dirty="0">
                <a:latin typeface="Arial"/>
                <a:cs typeface="Arial"/>
              </a:rPr>
              <a:t>, </a:t>
            </a:r>
            <a:r>
              <a:rPr lang="es-ES" err="1">
                <a:latin typeface="Arial"/>
                <a:cs typeface="Arial"/>
              </a:rPr>
              <a:t>which</a:t>
            </a:r>
            <a:r>
              <a:rPr lang="es-ES" dirty="0">
                <a:latin typeface="Arial"/>
                <a:cs typeface="Arial"/>
              </a:rPr>
              <a:t> </a:t>
            </a:r>
            <a:r>
              <a:rPr lang="es-ES" err="1">
                <a:latin typeface="Arial"/>
                <a:cs typeface="Arial"/>
              </a:rPr>
              <a:t>contributes</a:t>
            </a:r>
            <a:r>
              <a:rPr lang="es-ES" dirty="0">
                <a:latin typeface="Arial"/>
                <a:cs typeface="Arial"/>
              </a:rPr>
              <a:t> </a:t>
            </a:r>
            <a:r>
              <a:rPr lang="es-ES" err="1">
                <a:latin typeface="Arial"/>
                <a:cs typeface="Arial"/>
              </a:rPr>
              <a:t>little</a:t>
            </a:r>
            <a:r>
              <a:rPr lang="es-ES" dirty="0">
                <a:latin typeface="Arial"/>
                <a:cs typeface="Arial"/>
              </a:rPr>
              <a:t> </a:t>
            </a:r>
            <a:r>
              <a:rPr lang="es-ES" err="1">
                <a:latin typeface="Arial"/>
                <a:cs typeface="Arial"/>
              </a:rPr>
              <a:t>to</a:t>
            </a:r>
            <a:r>
              <a:rPr lang="es-ES" dirty="0">
                <a:latin typeface="Arial"/>
                <a:cs typeface="Arial"/>
              </a:rPr>
              <a:t> </a:t>
            </a:r>
            <a:r>
              <a:rPr lang="es-ES" err="1">
                <a:latin typeface="Arial"/>
                <a:cs typeface="Arial"/>
              </a:rPr>
              <a:t>the</a:t>
            </a:r>
            <a:r>
              <a:rPr lang="es-ES" dirty="0">
                <a:latin typeface="Arial"/>
                <a:cs typeface="Arial"/>
              </a:rPr>
              <a:t> </a:t>
            </a:r>
            <a:r>
              <a:rPr lang="es-ES" err="1">
                <a:latin typeface="Arial"/>
                <a:cs typeface="Arial"/>
              </a:rPr>
              <a:t>overall</a:t>
            </a:r>
            <a:r>
              <a:rPr lang="es-ES" dirty="0">
                <a:latin typeface="Arial"/>
                <a:cs typeface="Arial"/>
              </a:rPr>
              <a:t> </a:t>
            </a:r>
            <a:r>
              <a:rPr lang="es-ES" err="1">
                <a:latin typeface="Arial"/>
                <a:cs typeface="Arial"/>
              </a:rPr>
              <a:t>theory</a:t>
            </a:r>
            <a:r>
              <a:rPr lang="es-ES" dirty="0">
                <a:latin typeface="Arial"/>
                <a:cs typeface="Arial"/>
              </a:rPr>
              <a:t> </a:t>
            </a:r>
            <a:r>
              <a:rPr lang="es-ES" err="1">
                <a:latin typeface="Arial"/>
                <a:cs typeface="Arial"/>
              </a:rPr>
              <a:t>uncertainty</a:t>
            </a:r>
            <a:r>
              <a:rPr lang="es-ES" dirty="0">
                <a:latin typeface="Arial"/>
                <a:cs typeface="Arial"/>
              </a:rPr>
              <a:t>, </a:t>
            </a:r>
            <a:r>
              <a:rPr lang="es-ES" err="1">
                <a:latin typeface="Arial"/>
                <a:cs typeface="Arial"/>
              </a:rPr>
              <a:t>of</a:t>
            </a:r>
            <a:r>
              <a:rPr lang="es-ES" dirty="0">
                <a:latin typeface="Arial"/>
                <a:cs typeface="Arial"/>
              </a:rPr>
              <a:t> 4.3x10</a:t>
            </a:r>
            <a:r>
              <a:rPr lang="es-ES" baseline="30000" dirty="0">
                <a:latin typeface="Arial"/>
                <a:cs typeface="Arial"/>
              </a:rPr>
              <a:t>-10</a:t>
            </a:r>
            <a:r>
              <a:rPr lang="es-ES" dirty="0">
                <a:latin typeface="Arial"/>
                <a:cs typeface="Arial"/>
              </a:rPr>
              <a:t>. </a:t>
            </a:r>
            <a:r>
              <a:rPr lang="es-ES" err="1">
                <a:latin typeface="Arial"/>
                <a:cs typeface="Arial"/>
              </a:rPr>
              <a:t>Together</a:t>
            </a:r>
            <a:r>
              <a:rPr lang="es-ES" dirty="0">
                <a:latin typeface="Arial"/>
                <a:cs typeface="Arial"/>
              </a:rPr>
              <a:t> </a:t>
            </a:r>
            <a:r>
              <a:rPr lang="es-ES" err="1">
                <a:latin typeface="Arial"/>
                <a:cs typeface="Arial"/>
              </a:rPr>
              <a:t>with</a:t>
            </a:r>
            <a:r>
              <a:rPr lang="es-ES" dirty="0">
                <a:latin typeface="Arial"/>
                <a:cs typeface="Arial"/>
              </a:rPr>
              <a:t> </a:t>
            </a:r>
            <a:r>
              <a:rPr lang="es-ES" err="1">
                <a:latin typeface="Arial"/>
                <a:cs typeface="Arial"/>
              </a:rPr>
              <a:t>the</a:t>
            </a:r>
            <a:r>
              <a:rPr lang="es-ES" dirty="0">
                <a:latin typeface="Arial"/>
                <a:cs typeface="Arial"/>
              </a:rPr>
              <a:t> error </a:t>
            </a:r>
            <a:r>
              <a:rPr lang="es-ES" err="1">
                <a:latin typeface="Arial"/>
                <a:cs typeface="Arial"/>
              </a:rPr>
              <a:t>of</a:t>
            </a:r>
            <a:r>
              <a:rPr lang="es-ES" dirty="0">
                <a:latin typeface="Arial"/>
                <a:cs typeface="Arial"/>
              </a:rPr>
              <a:t> </a:t>
            </a:r>
            <a:r>
              <a:rPr lang="es-ES" err="1">
                <a:latin typeface="Arial"/>
                <a:cs typeface="Arial"/>
              </a:rPr>
              <a:t>the</a:t>
            </a:r>
            <a:r>
              <a:rPr lang="es-ES" dirty="0">
                <a:latin typeface="Arial"/>
                <a:cs typeface="Arial"/>
              </a:rPr>
              <a:t> a</a:t>
            </a:r>
            <a:r>
              <a:rPr lang="es-ES" baseline="-25000" dirty="0">
                <a:latin typeface="Symbol"/>
                <a:cs typeface="Arial"/>
                <a:sym typeface="Symbol"/>
              </a:rPr>
              <a:t>m</a:t>
            </a:r>
            <a:r>
              <a:rPr lang="es-ES" dirty="0">
                <a:latin typeface="Arial"/>
                <a:cs typeface="Arial"/>
              </a:rPr>
              <a:t> </a:t>
            </a:r>
            <a:r>
              <a:rPr lang="es-ES" err="1">
                <a:latin typeface="Arial"/>
                <a:cs typeface="Arial"/>
              </a:rPr>
              <a:t>measurement</a:t>
            </a:r>
            <a:r>
              <a:rPr lang="es-ES" dirty="0">
                <a:latin typeface="Arial"/>
                <a:cs typeface="Arial"/>
              </a:rPr>
              <a:t>, </a:t>
            </a:r>
            <a:r>
              <a:rPr lang="es-ES" err="1">
                <a:solidFill>
                  <a:srgbClr val="FF0000"/>
                </a:solidFill>
                <a:latin typeface="Arial"/>
                <a:cs typeface="Arial"/>
              </a:rPr>
              <a:t>it</a:t>
            </a:r>
            <a:r>
              <a:rPr lang="es-ES" dirty="0">
                <a:solidFill>
                  <a:srgbClr val="FF0000"/>
                </a:solidFill>
                <a:latin typeface="Arial"/>
                <a:cs typeface="Arial"/>
              </a:rPr>
              <a:t> determines </a:t>
            </a:r>
            <a:r>
              <a:rPr lang="es-ES" err="1">
                <a:solidFill>
                  <a:srgbClr val="FF0000"/>
                </a:solidFill>
                <a:latin typeface="Arial"/>
                <a:cs typeface="Arial"/>
              </a:rPr>
              <a:t>its</a:t>
            </a:r>
            <a:r>
              <a:rPr lang="es-ES" dirty="0">
                <a:solidFill>
                  <a:srgbClr val="FF0000"/>
                </a:solidFill>
                <a:latin typeface="Arial"/>
                <a:cs typeface="Arial"/>
              </a:rPr>
              <a:t> </a:t>
            </a:r>
            <a:r>
              <a:rPr lang="es-ES" err="1">
                <a:solidFill>
                  <a:srgbClr val="FF0000"/>
                </a:solidFill>
                <a:latin typeface="Arial"/>
                <a:cs typeface="Arial"/>
              </a:rPr>
              <a:t>reach</a:t>
            </a:r>
            <a:r>
              <a:rPr lang="es-ES" dirty="0">
                <a:solidFill>
                  <a:srgbClr val="FF0000"/>
                </a:solidFill>
                <a:latin typeface="Arial"/>
                <a:cs typeface="Arial"/>
              </a:rPr>
              <a:t> </a:t>
            </a:r>
            <a:r>
              <a:rPr lang="es-ES" err="1">
                <a:solidFill>
                  <a:srgbClr val="FF0000"/>
                </a:solidFill>
                <a:latin typeface="Arial"/>
                <a:cs typeface="Arial"/>
              </a:rPr>
              <a:t>on</a:t>
            </a:r>
            <a:r>
              <a:rPr lang="es-ES" dirty="0">
                <a:solidFill>
                  <a:srgbClr val="FF0000"/>
                </a:solidFill>
                <a:latin typeface="Arial"/>
                <a:cs typeface="Arial"/>
              </a:rPr>
              <a:t> new </a:t>
            </a:r>
            <a:r>
              <a:rPr lang="es-ES" err="1">
                <a:solidFill>
                  <a:srgbClr val="FF0000"/>
                </a:solidFill>
                <a:latin typeface="Arial"/>
                <a:cs typeface="Arial"/>
              </a:rPr>
              <a:t>physics</a:t>
            </a:r>
            <a:r>
              <a:rPr lang="es-ES" dirty="0">
                <a:latin typeface="Arial"/>
                <a:cs typeface="Arial"/>
              </a:rPr>
              <a:t>.</a:t>
            </a:r>
            <a:endParaRPr lang="en-US" dirty="0">
              <a:latin typeface="Arial"/>
              <a:cs typeface="Arial"/>
            </a:endParaRPr>
          </a:p>
          <a:p>
            <a:endParaRPr lang="es-ES">
              <a:latin typeface="Arial"/>
              <a:cs typeface="Arial"/>
            </a:endParaRPr>
          </a:p>
          <a:p>
            <a:endParaRPr lang="es-ES">
              <a:cs typeface="Calibri"/>
            </a:endParaRP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6" name="Imagen 6">
            <a:extLst>
              <a:ext uri="{FF2B5EF4-FFF2-40B4-BE49-F238E27FC236}">
                <a16:creationId xmlns:a16="http://schemas.microsoft.com/office/drawing/2014/main" id="{70B1D9A8-5BB3-F9C1-20E7-F536EA3AEA25}"/>
              </a:ext>
            </a:extLst>
          </p:cNvPr>
          <p:cNvPicPr>
            <a:picLocks noChangeAspect="1"/>
          </p:cNvPicPr>
          <p:nvPr/>
        </p:nvPicPr>
        <p:blipFill>
          <a:blip r:embed="rId2"/>
          <a:stretch>
            <a:fillRect/>
          </a:stretch>
        </p:blipFill>
        <p:spPr>
          <a:xfrm>
            <a:off x="3551661" y="2603717"/>
            <a:ext cx="5066751" cy="1771170"/>
          </a:xfrm>
          <a:prstGeom prst="rect">
            <a:avLst/>
          </a:prstGeom>
        </p:spPr>
      </p:pic>
      <p:sp>
        <p:nvSpPr>
          <p:cNvPr id="8" name="CuadroTexto 7">
            <a:extLst>
              <a:ext uri="{FF2B5EF4-FFF2-40B4-BE49-F238E27FC236}">
                <a16:creationId xmlns:a16="http://schemas.microsoft.com/office/drawing/2014/main" id="{D91673A9-BAAE-FCB3-35DC-A68D4B8E5B8D}"/>
              </a:ext>
            </a:extLst>
          </p:cNvPr>
          <p:cNvSpPr txBox="1"/>
          <p:nvPr/>
        </p:nvSpPr>
        <p:spPr>
          <a:xfrm>
            <a:off x="4451395" y="3886748"/>
            <a:ext cx="6907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000">
                <a:solidFill>
                  <a:srgbClr val="FF0000"/>
                </a:solidFill>
                <a:cs typeface="Calibri"/>
              </a:rPr>
              <a:t>Q</a:t>
            </a:r>
            <a:r>
              <a:rPr lang="es-ES" sz="2000">
                <a:solidFill>
                  <a:srgbClr val="00B050"/>
                </a:solidFill>
                <a:cs typeface="Calibri"/>
              </a:rPr>
              <a:t>C</a:t>
            </a:r>
            <a:r>
              <a:rPr lang="es-ES" sz="2000">
                <a:solidFill>
                  <a:srgbClr val="0070C0"/>
                </a:solidFill>
                <a:cs typeface="Calibri"/>
              </a:rPr>
              <a:t>D</a:t>
            </a:r>
          </a:p>
        </p:txBody>
      </p:sp>
      <p:sp>
        <p:nvSpPr>
          <p:cNvPr id="12" name="CuadroTexto 11">
            <a:extLst>
              <a:ext uri="{FF2B5EF4-FFF2-40B4-BE49-F238E27FC236}">
                <a16:creationId xmlns:a16="http://schemas.microsoft.com/office/drawing/2014/main" id="{4873FD3E-8812-C175-44AE-457F6944838A}"/>
              </a:ext>
            </a:extLst>
          </p:cNvPr>
          <p:cNvSpPr txBox="1"/>
          <p:nvPr/>
        </p:nvSpPr>
        <p:spPr>
          <a:xfrm>
            <a:off x="7362345" y="3289208"/>
            <a:ext cx="6742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000">
                <a:solidFill>
                  <a:srgbClr val="FF0000"/>
                </a:solidFill>
                <a:cs typeface="Calibri"/>
              </a:rPr>
              <a:t>Q</a:t>
            </a:r>
            <a:r>
              <a:rPr lang="es-ES" sz="2000">
                <a:solidFill>
                  <a:srgbClr val="00B050"/>
                </a:solidFill>
                <a:cs typeface="Calibri"/>
              </a:rPr>
              <a:t>C</a:t>
            </a:r>
            <a:r>
              <a:rPr lang="es-ES" sz="2000">
                <a:solidFill>
                  <a:srgbClr val="0070C0"/>
                </a:solidFill>
                <a:cs typeface="Calibri"/>
              </a:rPr>
              <a:t>D</a:t>
            </a:r>
          </a:p>
        </p:txBody>
      </p:sp>
      <p:sp>
        <p:nvSpPr>
          <p:cNvPr id="16" name="CuadroTexto 15">
            <a:extLst>
              <a:ext uri="{FF2B5EF4-FFF2-40B4-BE49-F238E27FC236}">
                <a16:creationId xmlns:a16="http://schemas.microsoft.com/office/drawing/2014/main" id="{7E435051-6B00-4641-AF98-91E3A6590A1C}"/>
              </a:ext>
            </a:extLst>
          </p:cNvPr>
          <p:cNvSpPr txBox="1"/>
          <p:nvPr/>
        </p:nvSpPr>
        <p:spPr>
          <a:xfrm>
            <a:off x="7477467" y="4517180"/>
            <a:ext cx="723626" cy="372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err="1">
                <a:cs typeface="Calibri"/>
              </a:rPr>
              <a:t>HLbL</a:t>
            </a:r>
            <a:endParaRPr lang="es-ES" b="1" err="1"/>
          </a:p>
        </p:txBody>
      </p:sp>
      <p:sp>
        <p:nvSpPr>
          <p:cNvPr id="18" name="CuadroTexto 17">
            <a:extLst>
              <a:ext uri="{FF2B5EF4-FFF2-40B4-BE49-F238E27FC236}">
                <a16:creationId xmlns:a16="http://schemas.microsoft.com/office/drawing/2014/main" id="{F6AAFB12-7019-A14B-81FC-383A1132B371}"/>
              </a:ext>
            </a:extLst>
          </p:cNvPr>
          <p:cNvSpPr txBox="1"/>
          <p:nvPr/>
        </p:nvSpPr>
        <p:spPr>
          <a:xfrm>
            <a:off x="4500733" y="4517180"/>
            <a:ext cx="723626" cy="3727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a:cs typeface="Calibri"/>
              </a:rPr>
              <a:t>HVP</a:t>
            </a:r>
            <a:endParaRPr lang="es-ES" b="1" err="1"/>
          </a:p>
        </p:txBody>
      </p:sp>
    </p:spTree>
    <p:extLst>
      <p:ext uri="{BB962C8B-B14F-4D97-AF65-F5344CB8AC3E}">
        <p14:creationId xmlns:p14="http://schemas.microsoft.com/office/powerpoint/2010/main" val="700363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Conclusions</a:t>
            </a:r>
            <a:r>
              <a:rPr lang="es-ES" dirty="0">
                <a:cs typeface="Calibri Light"/>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6" name="CuadroTexto 5">
            <a:extLst>
              <a:ext uri="{FF2B5EF4-FFF2-40B4-BE49-F238E27FC236}">
                <a16:creationId xmlns:a16="http://schemas.microsoft.com/office/drawing/2014/main" id="{67B6EEA1-2D52-B002-E6CA-412BE3821A57}"/>
              </a:ext>
            </a:extLst>
          </p:cNvPr>
          <p:cNvSpPr txBox="1"/>
          <p:nvPr/>
        </p:nvSpPr>
        <p:spPr>
          <a:xfrm>
            <a:off x="12369" y="1199902"/>
            <a:ext cx="1213509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s-ES" err="1">
                <a:solidFill>
                  <a:srgbClr val="FF0000"/>
                </a:solidFill>
                <a:cs typeface="Calibri"/>
              </a:rPr>
              <a:t>The</a:t>
            </a:r>
            <a:r>
              <a:rPr lang="es-ES" dirty="0">
                <a:solidFill>
                  <a:srgbClr val="FF0000"/>
                </a:solidFill>
                <a:cs typeface="Calibri"/>
              </a:rPr>
              <a:t> WP </a:t>
            </a:r>
            <a:r>
              <a:rPr lang="es-ES" err="1">
                <a:solidFill>
                  <a:srgbClr val="FF0000"/>
                </a:solidFill>
                <a:cs typeface="Calibri"/>
              </a:rPr>
              <a:t>number</a:t>
            </a:r>
            <a:r>
              <a:rPr lang="es-ES" dirty="0">
                <a:solidFill>
                  <a:srgbClr val="FF0000"/>
                </a:solidFill>
                <a:cs typeface="Calibri"/>
              </a:rPr>
              <a:t> 92(19)x10</a:t>
            </a:r>
            <a:r>
              <a:rPr lang="es-ES" baseline="30000" dirty="0">
                <a:solidFill>
                  <a:srgbClr val="FF0000"/>
                </a:solidFill>
                <a:cs typeface="Calibri"/>
              </a:rPr>
              <a:t>-11</a:t>
            </a:r>
            <a:r>
              <a:rPr lang="es-ES" dirty="0">
                <a:solidFill>
                  <a:srgbClr val="FF0000"/>
                </a:solidFill>
                <a:cs typeface="Calibri"/>
              </a:rPr>
              <a:t>, </a:t>
            </a:r>
            <a:r>
              <a:rPr lang="es-ES" err="1">
                <a:solidFill>
                  <a:srgbClr val="FF0000"/>
                </a:solidFill>
                <a:cs typeface="Calibri"/>
              </a:rPr>
              <a:t>still</a:t>
            </a:r>
            <a:r>
              <a:rPr lang="es-ES" dirty="0">
                <a:solidFill>
                  <a:srgbClr val="FF0000"/>
                </a:solidFill>
                <a:cs typeface="Calibri"/>
              </a:rPr>
              <a:t> stands as </a:t>
            </a:r>
            <a:r>
              <a:rPr lang="es-ES" err="1">
                <a:solidFill>
                  <a:srgbClr val="FF0000"/>
                </a:solidFill>
                <a:cs typeface="Calibri"/>
              </a:rPr>
              <a:t>the</a:t>
            </a:r>
            <a:r>
              <a:rPr lang="es-ES" dirty="0">
                <a:solidFill>
                  <a:srgbClr val="FF0000"/>
                </a:solidFill>
                <a:cs typeface="Calibri"/>
              </a:rPr>
              <a:t> data-</a:t>
            </a:r>
            <a:r>
              <a:rPr lang="es-ES" err="1">
                <a:solidFill>
                  <a:srgbClr val="FF0000"/>
                </a:solidFill>
                <a:cs typeface="Calibri"/>
              </a:rPr>
              <a:t>driven</a:t>
            </a:r>
            <a:r>
              <a:rPr lang="es-ES" dirty="0">
                <a:solidFill>
                  <a:srgbClr val="FF0000"/>
                </a:solidFill>
                <a:cs typeface="Calibri"/>
              </a:rPr>
              <a:t> SM </a:t>
            </a:r>
            <a:r>
              <a:rPr lang="es-ES" err="1">
                <a:solidFill>
                  <a:srgbClr val="FF0000"/>
                </a:solidFill>
                <a:cs typeface="Calibri"/>
              </a:rPr>
              <a:t>prediction</a:t>
            </a:r>
            <a:r>
              <a:rPr lang="es-ES" dirty="0">
                <a:solidFill>
                  <a:srgbClr val="FF0000"/>
                </a:solidFill>
                <a:cs typeface="Calibri"/>
              </a:rPr>
              <a:t> </a:t>
            </a:r>
            <a:r>
              <a:rPr lang="es-ES" err="1">
                <a:solidFill>
                  <a:srgbClr val="FF0000"/>
                </a:solidFill>
                <a:cs typeface="Calibri"/>
              </a:rPr>
              <a:t>for</a:t>
            </a:r>
            <a:r>
              <a:rPr lang="es-ES" dirty="0">
                <a:solidFill>
                  <a:srgbClr val="FF0000"/>
                </a:solidFill>
                <a:cs typeface="Calibri"/>
              </a:rPr>
              <a:t> </a:t>
            </a:r>
            <a:r>
              <a:rPr lang="es-ES" err="1">
                <a:solidFill>
                  <a:srgbClr val="FF0000"/>
                </a:solidFill>
                <a:ea typeface="+mn-lt"/>
                <a:cs typeface="+mn-lt"/>
              </a:rPr>
              <a:t>a</a:t>
            </a:r>
            <a:r>
              <a:rPr lang="es-ES" baseline="-25000" err="1">
                <a:solidFill>
                  <a:srgbClr val="FF0000"/>
                </a:solidFill>
                <a:latin typeface="Symbol"/>
                <a:cs typeface="Calibri"/>
                <a:sym typeface="Symbol"/>
              </a:rPr>
              <a:t>m</a:t>
            </a:r>
            <a:r>
              <a:rPr lang="es-ES" baseline="30000" err="1">
                <a:solidFill>
                  <a:srgbClr val="FF0000"/>
                </a:solidFill>
                <a:ea typeface="+mn-lt"/>
                <a:cs typeface="+mn-lt"/>
              </a:rPr>
              <a:t>HLbL</a:t>
            </a:r>
            <a:r>
              <a:rPr lang="es-ES" baseline="30000" err="1">
                <a:solidFill>
                  <a:srgbClr val="FF0000"/>
                </a:solidFill>
                <a:cs typeface="Calibri"/>
              </a:rPr>
              <a:t>,LO</a:t>
            </a:r>
            <a:r>
              <a:rPr lang="es-ES" dirty="0">
                <a:solidFill>
                  <a:srgbClr val="FF0000"/>
                </a:solidFill>
                <a:cs typeface="Calibri"/>
              </a:rPr>
              <a:t>.</a:t>
            </a:r>
          </a:p>
          <a:p>
            <a:pPr marL="285750" indent="-285750">
              <a:buFont typeface="Calibri"/>
              <a:buChar char="-"/>
            </a:pPr>
            <a:endParaRPr lang="es-ES" dirty="0">
              <a:solidFill>
                <a:srgbClr val="FF0000"/>
              </a:solidFill>
              <a:ea typeface="Calibri"/>
              <a:cs typeface="Calibri"/>
            </a:endParaRPr>
          </a:p>
          <a:p>
            <a:pPr marL="285750" indent="-285750">
              <a:buFont typeface="Calibri"/>
              <a:buChar char="-"/>
            </a:pPr>
            <a:endParaRPr lang="es-ES" dirty="0">
              <a:solidFill>
                <a:srgbClr val="000000"/>
              </a:solidFill>
              <a:cs typeface="Calibri"/>
            </a:endParaRPr>
          </a:p>
          <a:p>
            <a:pPr marL="285750" indent="-285750">
              <a:buFont typeface="Calibri"/>
              <a:buChar char="-"/>
            </a:pPr>
            <a:r>
              <a:rPr lang="es-ES" err="1">
                <a:solidFill>
                  <a:srgbClr val="00B050"/>
                </a:solidFill>
                <a:cs typeface="Calibri"/>
              </a:rPr>
              <a:t>The</a:t>
            </a:r>
            <a:r>
              <a:rPr lang="es-ES" dirty="0">
                <a:solidFill>
                  <a:srgbClr val="00B050"/>
                </a:solidFill>
                <a:cs typeface="Calibri"/>
              </a:rPr>
              <a:t> </a:t>
            </a:r>
            <a:r>
              <a:rPr lang="es-ES" err="1">
                <a:solidFill>
                  <a:srgbClr val="00B050"/>
                </a:solidFill>
                <a:cs typeface="Calibri"/>
              </a:rPr>
              <a:t>dominant</a:t>
            </a:r>
            <a:r>
              <a:rPr lang="es-ES" dirty="0">
                <a:solidFill>
                  <a:srgbClr val="00B050"/>
                </a:solidFill>
                <a:cs typeface="Calibri"/>
              </a:rPr>
              <a:t> </a:t>
            </a:r>
            <a:r>
              <a:rPr lang="es-ES" err="1">
                <a:solidFill>
                  <a:srgbClr val="00B050"/>
                </a:solidFill>
                <a:cs typeface="Calibri"/>
              </a:rPr>
              <a:t>uncertainty</a:t>
            </a:r>
            <a:r>
              <a:rPr lang="es-ES" dirty="0">
                <a:solidFill>
                  <a:srgbClr val="00B050"/>
                </a:solidFill>
                <a:cs typeface="Calibri"/>
              </a:rPr>
              <a:t> comes </a:t>
            </a:r>
            <a:r>
              <a:rPr lang="es-ES" err="1">
                <a:solidFill>
                  <a:srgbClr val="00B050"/>
                </a:solidFill>
                <a:cs typeface="Calibri"/>
              </a:rPr>
              <a:t>from</a:t>
            </a:r>
            <a:r>
              <a:rPr lang="es-ES" dirty="0">
                <a:solidFill>
                  <a:srgbClr val="00B050"/>
                </a:solidFill>
                <a:cs typeface="Calibri"/>
              </a:rPr>
              <a:t> short-</a:t>
            </a:r>
            <a:r>
              <a:rPr lang="es-ES" err="1">
                <a:solidFill>
                  <a:srgbClr val="00B050"/>
                </a:solidFill>
                <a:cs typeface="Calibri"/>
              </a:rPr>
              <a:t>distance</a:t>
            </a:r>
            <a:r>
              <a:rPr lang="es-ES" dirty="0">
                <a:solidFill>
                  <a:srgbClr val="00B050"/>
                </a:solidFill>
                <a:cs typeface="Calibri"/>
              </a:rPr>
              <a:t> + axial </a:t>
            </a:r>
            <a:r>
              <a:rPr lang="es-ES" err="1">
                <a:solidFill>
                  <a:srgbClr val="00B050"/>
                </a:solidFill>
                <a:cs typeface="Calibri"/>
              </a:rPr>
              <a:t>contributions</a:t>
            </a:r>
            <a:r>
              <a:rPr lang="es-ES" dirty="0">
                <a:solidFill>
                  <a:srgbClr val="00B050"/>
                </a:solidFill>
                <a:cs typeface="Calibri"/>
              </a:rPr>
              <a:t> (</a:t>
            </a:r>
            <a:r>
              <a:rPr lang="es-ES" err="1">
                <a:solidFill>
                  <a:srgbClr val="00B050"/>
                </a:solidFill>
                <a:cs typeface="Calibri"/>
              </a:rPr>
              <a:t>correlated</a:t>
            </a:r>
            <a:r>
              <a:rPr lang="es-ES" dirty="0">
                <a:solidFill>
                  <a:srgbClr val="00B050"/>
                </a:solidFill>
                <a:cs typeface="Calibri"/>
              </a:rPr>
              <a:t> </a:t>
            </a:r>
            <a:r>
              <a:rPr lang="es-ES" err="1">
                <a:solidFill>
                  <a:srgbClr val="00B050"/>
                </a:solidFill>
                <a:cs typeface="Calibri"/>
              </a:rPr>
              <a:t>uncertainties</a:t>
            </a:r>
            <a:r>
              <a:rPr lang="es-ES" dirty="0">
                <a:solidFill>
                  <a:srgbClr val="00B050"/>
                </a:solidFill>
                <a:cs typeface="Calibri"/>
              </a:rPr>
              <a:t>), </a:t>
            </a:r>
            <a:r>
              <a:rPr lang="es-ES" err="1">
                <a:solidFill>
                  <a:srgbClr val="00B050"/>
                </a:solidFill>
                <a:cs typeface="Calibri"/>
              </a:rPr>
              <a:t>with</a:t>
            </a:r>
            <a:r>
              <a:rPr lang="es-ES" dirty="0">
                <a:solidFill>
                  <a:srgbClr val="00B050"/>
                </a:solidFill>
                <a:cs typeface="Calibri"/>
              </a:rPr>
              <a:t> </a:t>
            </a:r>
            <a:r>
              <a:rPr lang="es-ES" err="1">
                <a:solidFill>
                  <a:srgbClr val="00B050"/>
                </a:solidFill>
                <a:cs typeface="Calibri"/>
              </a:rPr>
              <a:t>improved</a:t>
            </a:r>
            <a:r>
              <a:rPr lang="es-ES" dirty="0">
                <a:solidFill>
                  <a:srgbClr val="00B050"/>
                </a:solidFill>
                <a:cs typeface="Calibri"/>
              </a:rPr>
              <a:t> </a:t>
            </a:r>
            <a:r>
              <a:rPr lang="es-ES" err="1">
                <a:solidFill>
                  <a:srgbClr val="00B050"/>
                </a:solidFill>
                <a:cs typeface="Calibri"/>
              </a:rPr>
              <a:t>understanding</a:t>
            </a:r>
            <a:r>
              <a:rPr lang="es-ES" dirty="0">
                <a:solidFill>
                  <a:srgbClr val="00B050"/>
                </a:solidFill>
                <a:cs typeface="Calibri"/>
              </a:rPr>
              <a:t> </a:t>
            </a:r>
            <a:r>
              <a:rPr lang="es-ES" err="1">
                <a:solidFill>
                  <a:srgbClr val="00B050"/>
                </a:solidFill>
                <a:cs typeface="Calibri"/>
              </a:rPr>
              <a:t>since</a:t>
            </a:r>
            <a:r>
              <a:rPr lang="es-ES" dirty="0">
                <a:solidFill>
                  <a:srgbClr val="00B050"/>
                </a:solidFill>
                <a:cs typeface="Calibri"/>
              </a:rPr>
              <a:t> </a:t>
            </a:r>
            <a:r>
              <a:rPr lang="es-ES" err="1">
                <a:solidFill>
                  <a:srgbClr val="00B050"/>
                </a:solidFill>
                <a:cs typeface="Calibri"/>
              </a:rPr>
              <a:t>the</a:t>
            </a:r>
            <a:r>
              <a:rPr lang="es-ES" dirty="0">
                <a:solidFill>
                  <a:srgbClr val="00B050"/>
                </a:solidFill>
                <a:cs typeface="Calibri"/>
              </a:rPr>
              <a:t> WP, </a:t>
            </a:r>
            <a:r>
              <a:rPr lang="es-ES" err="1">
                <a:solidFill>
                  <a:srgbClr val="00B050"/>
                </a:solidFill>
                <a:cs typeface="Calibri"/>
              </a:rPr>
              <a:t>but</a:t>
            </a:r>
            <a:r>
              <a:rPr lang="es-ES" dirty="0">
                <a:solidFill>
                  <a:srgbClr val="00B050"/>
                </a:solidFill>
                <a:cs typeface="Calibri"/>
              </a:rPr>
              <a:t> </a:t>
            </a:r>
            <a:r>
              <a:rPr lang="es-ES" err="1">
                <a:solidFill>
                  <a:srgbClr val="00B050"/>
                </a:solidFill>
                <a:cs typeface="Calibri"/>
              </a:rPr>
              <a:t>still</a:t>
            </a:r>
            <a:r>
              <a:rPr lang="es-ES" dirty="0">
                <a:solidFill>
                  <a:srgbClr val="00B050"/>
                </a:solidFill>
                <a:cs typeface="Calibri"/>
              </a:rPr>
              <a:t> </a:t>
            </a:r>
            <a:r>
              <a:rPr lang="es-ES" err="1">
                <a:solidFill>
                  <a:srgbClr val="00B050"/>
                </a:solidFill>
                <a:cs typeface="Calibri"/>
              </a:rPr>
              <a:t>work</a:t>
            </a:r>
            <a:r>
              <a:rPr lang="es-ES" dirty="0">
                <a:solidFill>
                  <a:srgbClr val="00B050"/>
                </a:solidFill>
                <a:cs typeface="Calibri"/>
              </a:rPr>
              <a:t> </a:t>
            </a:r>
            <a:r>
              <a:rPr lang="es-ES" err="1">
                <a:solidFill>
                  <a:srgbClr val="00B050"/>
                </a:solidFill>
                <a:cs typeface="Calibri"/>
              </a:rPr>
              <a:t>to</a:t>
            </a:r>
            <a:r>
              <a:rPr lang="es-ES" dirty="0">
                <a:solidFill>
                  <a:srgbClr val="00B050"/>
                </a:solidFill>
                <a:cs typeface="Calibri"/>
              </a:rPr>
              <a:t> be done.</a:t>
            </a:r>
          </a:p>
          <a:p>
            <a:pPr marL="285750" indent="-285750">
              <a:buFont typeface="Calibri"/>
              <a:buChar char="-"/>
            </a:pPr>
            <a:endParaRPr lang="es-ES" dirty="0">
              <a:cs typeface="Calibri"/>
            </a:endParaRPr>
          </a:p>
          <a:p>
            <a:pPr marL="285750" indent="-285750">
              <a:buFont typeface="Calibri"/>
              <a:buChar char="-"/>
            </a:pPr>
            <a:endParaRPr lang="es-ES" dirty="0">
              <a:solidFill>
                <a:srgbClr val="000000"/>
              </a:solidFill>
              <a:cs typeface="Calibri"/>
            </a:endParaRPr>
          </a:p>
          <a:p>
            <a:pPr marL="285750" indent="-285750">
              <a:buFont typeface="Calibri"/>
              <a:buChar char="-"/>
            </a:pPr>
            <a:r>
              <a:rPr lang="es-ES" err="1">
                <a:solidFill>
                  <a:srgbClr val="0070C0"/>
                </a:solidFill>
                <a:cs typeface="Calibri"/>
              </a:rPr>
              <a:t>Measurement</a:t>
            </a:r>
            <a:r>
              <a:rPr lang="es-ES" dirty="0">
                <a:solidFill>
                  <a:srgbClr val="0070C0"/>
                </a:solidFill>
                <a:cs typeface="Calibri"/>
              </a:rPr>
              <a:t> </a:t>
            </a:r>
            <a:r>
              <a:rPr lang="es-ES" err="1">
                <a:solidFill>
                  <a:srgbClr val="0070C0"/>
                </a:solidFill>
                <a:cs typeface="Calibri"/>
              </a:rPr>
              <a:t>of</a:t>
            </a:r>
            <a:r>
              <a:rPr lang="es-ES" dirty="0">
                <a:solidFill>
                  <a:srgbClr val="0070C0"/>
                </a:solidFill>
                <a:cs typeface="Calibri"/>
              </a:rPr>
              <a:t> </a:t>
            </a:r>
            <a:r>
              <a:rPr lang="es-ES" err="1">
                <a:solidFill>
                  <a:srgbClr val="0070C0"/>
                </a:solidFill>
                <a:cs typeface="Calibri"/>
              </a:rPr>
              <a:t>di-photon</a:t>
            </a:r>
            <a:r>
              <a:rPr lang="es-ES" dirty="0">
                <a:solidFill>
                  <a:srgbClr val="0070C0"/>
                </a:solidFill>
                <a:cs typeface="Calibri"/>
              </a:rPr>
              <a:t> </a:t>
            </a:r>
            <a:r>
              <a:rPr lang="es-ES" err="1">
                <a:solidFill>
                  <a:srgbClr val="0070C0"/>
                </a:solidFill>
                <a:cs typeface="Calibri"/>
              </a:rPr>
              <a:t>resonance</a:t>
            </a:r>
            <a:r>
              <a:rPr lang="es-ES" dirty="0">
                <a:solidFill>
                  <a:srgbClr val="0070C0"/>
                </a:solidFill>
                <a:cs typeface="Calibri"/>
              </a:rPr>
              <a:t> </a:t>
            </a:r>
            <a:r>
              <a:rPr lang="es-ES" err="1">
                <a:solidFill>
                  <a:srgbClr val="0070C0"/>
                </a:solidFill>
                <a:cs typeface="Calibri"/>
              </a:rPr>
              <a:t>couplings</a:t>
            </a:r>
            <a:r>
              <a:rPr lang="es-ES" dirty="0">
                <a:solidFill>
                  <a:srgbClr val="0070C0"/>
                </a:solidFill>
                <a:cs typeface="Calibri"/>
              </a:rPr>
              <a:t> (</a:t>
            </a:r>
            <a:r>
              <a:rPr lang="es-ES" err="1">
                <a:solidFill>
                  <a:srgbClr val="0070C0"/>
                </a:solidFill>
                <a:cs typeface="Calibri"/>
              </a:rPr>
              <a:t>particularly</a:t>
            </a:r>
            <a:r>
              <a:rPr lang="es-ES" dirty="0">
                <a:solidFill>
                  <a:srgbClr val="0070C0"/>
                </a:solidFill>
                <a:cs typeface="Calibri"/>
              </a:rPr>
              <a:t> </a:t>
            </a:r>
            <a:r>
              <a:rPr lang="es-ES" err="1">
                <a:solidFill>
                  <a:srgbClr val="0070C0"/>
                </a:solidFill>
                <a:cs typeface="Calibri"/>
              </a:rPr>
              <a:t>for</a:t>
            </a:r>
            <a:r>
              <a:rPr lang="es-ES" dirty="0">
                <a:solidFill>
                  <a:srgbClr val="0070C0"/>
                </a:solidFill>
                <a:cs typeface="Calibri"/>
              </a:rPr>
              <a:t> </a:t>
            </a:r>
            <a:r>
              <a:rPr lang="es-ES" err="1">
                <a:solidFill>
                  <a:srgbClr val="0070C0"/>
                </a:solidFill>
                <a:cs typeface="Calibri"/>
              </a:rPr>
              <a:t>axials</a:t>
            </a:r>
            <a:r>
              <a:rPr lang="es-ES" dirty="0">
                <a:solidFill>
                  <a:srgbClr val="0070C0"/>
                </a:solidFill>
                <a:cs typeface="Calibri"/>
              </a:rPr>
              <a:t>) </a:t>
            </a:r>
            <a:r>
              <a:rPr lang="es-ES" err="1">
                <a:solidFill>
                  <a:srgbClr val="0070C0"/>
                </a:solidFill>
                <a:cs typeface="Calibri"/>
              </a:rPr>
              <a:t>would</a:t>
            </a:r>
            <a:r>
              <a:rPr lang="es-ES" dirty="0">
                <a:solidFill>
                  <a:srgbClr val="0070C0"/>
                </a:solidFill>
                <a:cs typeface="Calibri"/>
              </a:rPr>
              <a:t> be </a:t>
            </a:r>
            <a:r>
              <a:rPr lang="es-ES" err="1">
                <a:solidFill>
                  <a:srgbClr val="0070C0"/>
                </a:solidFill>
                <a:cs typeface="Calibri"/>
              </a:rPr>
              <a:t>very</a:t>
            </a:r>
            <a:r>
              <a:rPr lang="es-ES" dirty="0">
                <a:solidFill>
                  <a:srgbClr val="0070C0"/>
                </a:solidFill>
                <a:cs typeface="Calibri"/>
              </a:rPr>
              <a:t> </a:t>
            </a:r>
            <a:r>
              <a:rPr lang="es-ES" err="1">
                <a:solidFill>
                  <a:srgbClr val="0070C0"/>
                </a:solidFill>
                <a:cs typeface="Calibri"/>
              </a:rPr>
              <a:t>helpful</a:t>
            </a:r>
            <a:r>
              <a:rPr lang="es-ES" dirty="0">
                <a:solidFill>
                  <a:srgbClr val="0070C0"/>
                </a:solidFill>
                <a:cs typeface="Calibri"/>
              </a:rPr>
              <a:t> (</a:t>
            </a:r>
            <a:r>
              <a:rPr lang="es-ES" err="1">
                <a:solidFill>
                  <a:srgbClr val="0070C0"/>
                </a:solidFill>
                <a:cs typeface="Calibri"/>
              </a:rPr>
              <a:t>see</a:t>
            </a:r>
            <a:r>
              <a:rPr lang="es-ES" dirty="0">
                <a:solidFill>
                  <a:srgbClr val="0070C0"/>
                </a:solidFill>
                <a:cs typeface="Calibri"/>
              </a:rPr>
              <a:t> </a:t>
            </a:r>
            <a:r>
              <a:rPr lang="es-ES" err="1">
                <a:solidFill>
                  <a:srgbClr val="0070C0"/>
                </a:solidFill>
                <a:cs typeface="Calibri"/>
              </a:rPr>
              <a:t>Christoph's</a:t>
            </a:r>
            <a:r>
              <a:rPr lang="es-ES" dirty="0">
                <a:solidFill>
                  <a:srgbClr val="0070C0"/>
                </a:solidFill>
                <a:cs typeface="Calibri"/>
              </a:rPr>
              <a:t> </a:t>
            </a:r>
            <a:r>
              <a:rPr lang="es-ES" err="1">
                <a:solidFill>
                  <a:srgbClr val="0070C0"/>
                </a:solidFill>
                <a:cs typeface="Calibri"/>
              </a:rPr>
              <a:t>talk</a:t>
            </a:r>
            <a:r>
              <a:rPr lang="es-ES" dirty="0">
                <a:solidFill>
                  <a:srgbClr val="0070C0"/>
                </a:solidFill>
                <a:cs typeface="Calibri"/>
              </a:rPr>
              <a:t>).</a:t>
            </a:r>
          </a:p>
          <a:p>
            <a:pPr marL="285750" indent="-285750">
              <a:buFont typeface="Calibri"/>
              <a:buChar char="-"/>
            </a:pPr>
            <a:endParaRPr lang="es-ES" dirty="0">
              <a:cs typeface="Calibri"/>
            </a:endParaRPr>
          </a:p>
          <a:p>
            <a:pPr marL="285750" indent="-285750">
              <a:buFont typeface="Calibri"/>
              <a:buChar char="-"/>
            </a:pPr>
            <a:endParaRPr lang="es-ES" b="1" dirty="0">
              <a:cs typeface="Calibri"/>
            </a:endParaRPr>
          </a:p>
          <a:p>
            <a:pPr marL="285750" indent="-285750">
              <a:buFont typeface="Calibri"/>
              <a:buChar char="-"/>
            </a:pPr>
            <a:r>
              <a:rPr lang="es-ES" b="1" dirty="0" err="1">
                <a:cs typeface="Calibri"/>
              </a:rPr>
              <a:t>Lattice</a:t>
            </a:r>
            <a:r>
              <a:rPr lang="es-ES" b="1" dirty="0">
                <a:cs typeface="Calibri"/>
              </a:rPr>
              <a:t> </a:t>
            </a:r>
            <a:r>
              <a:rPr lang="es-ES" b="1" dirty="0">
                <a:solidFill>
                  <a:srgbClr val="FF0000"/>
                </a:solidFill>
                <a:cs typeface="Calibri"/>
              </a:rPr>
              <a:t>Q</a:t>
            </a:r>
            <a:r>
              <a:rPr lang="es-ES" b="1" dirty="0">
                <a:solidFill>
                  <a:srgbClr val="00B050"/>
                </a:solidFill>
                <a:cs typeface="Calibri"/>
              </a:rPr>
              <a:t>C</a:t>
            </a:r>
            <a:r>
              <a:rPr lang="es-ES" b="1" dirty="0">
                <a:solidFill>
                  <a:srgbClr val="0070C0"/>
                </a:solidFill>
                <a:cs typeface="Calibri"/>
              </a:rPr>
              <a:t>D</a:t>
            </a:r>
            <a:r>
              <a:rPr lang="es-ES" dirty="0">
                <a:cs typeface="Calibri"/>
              </a:rPr>
              <a:t> </a:t>
            </a:r>
            <a:r>
              <a:rPr lang="es-ES" dirty="0" err="1">
                <a:cs typeface="Calibri"/>
              </a:rPr>
              <a:t>will</a:t>
            </a:r>
            <a:r>
              <a:rPr lang="es-ES" dirty="0">
                <a:cs typeface="Calibri"/>
              </a:rPr>
              <a:t> </a:t>
            </a:r>
            <a:r>
              <a:rPr lang="es-ES" dirty="0" err="1">
                <a:cs typeface="Calibri"/>
              </a:rPr>
              <a:t>reach</a:t>
            </a:r>
            <a:r>
              <a:rPr lang="es-ES" dirty="0">
                <a:cs typeface="Calibri"/>
              </a:rPr>
              <a:t> </a:t>
            </a:r>
            <a:r>
              <a:rPr lang="es-ES" dirty="0" err="1">
                <a:cs typeface="Calibri"/>
              </a:rPr>
              <a:t>soon</a:t>
            </a:r>
            <a:r>
              <a:rPr lang="es-ES" dirty="0">
                <a:cs typeface="Calibri"/>
              </a:rPr>
              <a:t> comparable </a:t>
            </a:r>
            <a:r>
              <a:rPr lang="es-ES" dirty="0" err="1">
                <a:cs typeface="Calibri"/>
              </a:rPr>
              <a:t>uncertainty</a:t>
            </a:r>
            <a:r>
              <a:rPr lang="es-ES" dirty="0">
                <a:cs typeface="Calibri"/>
              </a:rPr>
              <a:t> </a:t>
            </a:r>
            <a:r>
              <a:rPr lang="es-ES" dirty="0" err="1">
                <a:cs typeface="Calibri"/>
              </a:rPr>
              <a:t>to</a:t>
            </a:r>
            <a:r>
              <a:rPr lang="es-ES" dirty="0">
                <a:cs typeface="Calibri"/>
              </a:rPr>
              <a:t> data-</a:t>
            </a:r>
            <a:r>
              <a:rPr lang="es-ES" dirty="0" err="1">
                <a:cs typeface="Calibri"/>
              </a:rPr>
              <a:t>driven</a:t>
            </a:r>
            <a:r>
              <a:rPr lang="es-ES" dirty="0">
                <a:cs typeface="Calibri"/>
              </a:rPr>
              <a:t> </a:t>
            </a:r>
            <a:r>
              <a:rPr lang="es-ES" dirty="0" err="1">
                <a:cs typeface="Calibri"/>
              </a:rPr>
              <a:t>determinations</a:t>
            </a:r>
            <a:r>
              <a:rPr lang="es-ES" dirty="0">
                <a:cs typeface="Calibri"/>
              </a:rPr>
              <a:t> </a:t>
            </a:r>
            <a:r>
              <a:rPr lang="es-ES" dirty="0" err="1">
                <a:cs typeface="Calibri"/>
              </a:rPr>
              <a:t>of</a:t>
            </a:r>
            <a:r>
              <a:rPr lang="es-ES" dirty="0">
                <a:cs typeface="Calibri"/>
              </a:rPr>
              <a:t> </a:t>
            </a:r>
            <a:r>
              <a:rPr lang="es-ES" dirty="0" err="1">
                <a:cs typeface="Calibri"/>
              </a:rPr>
              <a:t>this</a:t>
            </a:r>
            <a:r>
              <a:rPr lang="es-ES" dirty="0">
                <a:cs typeface="Calibri"/>
              </a:rPr>
              <a:t> </a:t>
            </a:r>
            <a:r>
              <a:rPr lang="es-ES" dirty="0" err="1">
                <a:cs typeface="Calibri"/>
              </a:rPr>
              <a:t>piece</a:t>
            </a:r>
            <a:r>
              <a:rPr lang="es-ES" dirty="0">
                <a:cs typeface="Calibri"/>
              </a:rPr>
              <a:t> (</a:t>
            </a:r>
            <a:r>
              <a:rPr lang="es-ES" dirty="0" err="1">
                <a:cs typeface="Calibri"/>
              </a:rPr>
              <a:t>see</a:t>
            </a:r>
            <a:r>
              <a:rPr lang="es-ES" dirty="0">
                <a:cs typeface="Calibri"/>
              </a:rPr>
              <a:t> </a:t>
            </a:r>
            <a:r>
              <a:rPr lang="es-ES" dirty="0" err="1">
                <a:cs typeface="Calibri"/>
              </a:rPr>
              <a:t>Mattia's</a:t>
            </a:r>
            <a:r>
              <a:rPr lang="es-ES" dirty="0">
                <a:cs typeface="Calibri"/>
              </a:rPr>
              <a:t> </a:t>
            </a:r>
            <a:r>
              <a:rPr lang="es-ES" dirty="0" err="1">
                <a:cs typeface="Calibri"/>
              </a:rPr>
              <a:t>talk</a:t>
            </a:r>
            <a:r>
              <a:rPr lang="es-ES" dirty="0">
                <a:cs typeface="Calibri"/>
              </a:rPr>
              <a:t>).</a:t>
            </a:r>
            <a:endParaRPr lang="es-ES"/>
          </a:p>
          <a:p>
            <a:pPr marL="285750" indent="-285750">
              <a:buFont typeface="Calibri"/>
              <a:buChar char="-"/>
            </a:pPr>
            <a:endParaRPr lang="es-ES" dirty="0">
              <a:cs typeface="Calibri"/>
            </a:endParaRPr>
          </a:p>
          <a:p>
            <a:pPr marL="285750" indent="-285750">
              <a:buFont typeface="Calibri"/>
              <a:buChar char="-"/>
            </a:pPr>
            <a:endParaRPr lang="es-ES" dirty="0">
              <a:cs typeface="Calibri"/>
            </a:endParaRPr>
          </a:p>
        </p:txBody>
      </p:sp>
    </p:spTree>
    <p:extLst>
      <p:ext uri="{BB962C8B-B14F-4D97-AF65-F5344CB8AC3E}">
        <p14:creationId xmlns:p14="http://schemas.microsoft.com/office/powerpoint/2010/main" val="2366916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Conclusions</a:t>
            </a:r>
            <a:r>
              <a:rPr lang="es-ES" dirty="0">
                <a:cs typeface="Calibri Light"/>
              </a:rPr>
              <a:t> (WP numbers,</a:t>
            </a:r>
            <a:r>
              <a:rPr lang="es-ES" dirty="0">
                <a:ea typeface="+mj-lt"/>
                <a:cs typeface="+mj-lt"/>
              </a:rPr>
              <a:t>x10</a:t>
            </a:r>
            <a:r>
              <a:rPr lang="es-ES" baseline="30000" dirty="0">
                <a:ea typeface="+mj-lt"/>
                <a:cs typeface="+mj-lt"/>
              </a:rPr>
              <a:t>-11</a:t>
            </a:r>
            <a:r>
              <a:rPr lang="es-ES" dirty="0">
                <a:cs typeface="Calibri Light"/>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440A1A20-25E2-C199-E271-20884C0BD59F}"/>
              </a:ext>
            </a:extLst>
          </p:cNvPr>
          <p:cNvPicPr>
            <a:picLocks noChangeAspect="1"/>
          </p:cNvPicPr>
          <p:nvPr/>
        </p:nvPicPr>
        <p:blipFill>
          <a:blip r:embed="rId2"/>
          <a:stretch>
            <a:fillRect/>
          </a:stretch>
        </p:blipFill>
        <p:spPr>
          <a:xfrm>
            <a:off x="360218" y="1282814"/>
            <a:ext cx="4089070" cy="4945514"/>
          </a:xfrm>
          <a:prstGeom prst="rect">
            <a:avLst/>
          </a:prstGeom>
        </p:spPr>
      </p:pic>
      <p:pic>
        <p:nvPicPr>
          <p:cNvPr id="4" name="Imagen 6">
            <a:extLst>
              <a:ext uri="{FF2B5EF4-FFF2-40B4-BE49-F238E27FC236}">
                <a16:creationId xmlns:a16="http://schemas.microsoft.com/office/drawing/2014/main" id="{5766DCD0-6EA3-3082-32B7-F8D7B1172385}"/>
              </a:ext>
            </a:extLst>
          </p:cNvPr>
          <p:cNvPicPr>
            <a:picLocks noChangeAspect="1"/>
          </p:cNvPicPr>
          <p:nvPr/>
        </p:nvPicPr>
        <p:blipFill>
          <a:blip r:embed="rId3"/>
          <a:stretch>
            <a:fillRect/>
          </a:stretch>
        </p:blipFill>
        <p:spPr>
          <a:xfrm>
            <a:off x="4451702" y="1193470"/>
            <a:ext cx="1586469" cy="5054929"/>
          </a:xfrm>
          <a:prstGeom prst="rect">
            <a:avLst/>
          </a:prstGeom>
        </p:spPr>
      </p:pic>
      <p:pic>
        <p:nvPicPr>
          <p:cNvPr id="10" name="Imagen 7" descr="Diagrama&#10;&#10;Descripción generada automáticamente">
            <a:extLst>
              <a:ext uri="{FF2B5EF4-FFF2-40B4-BE49-F238E27FC236}">
                <a16:creationId xmlns:a16="http://schemas.microsoft.com/office/drawing/2014/main" id="{D9FBCF23-1866-E846-FA1D-9C8EACC282AA}"/>
              </a:ext>
            </a:extLst>
          </p:cNvPr>
          <p:cNvPicPr>
            <a:picLocks noChangeAspect="1"/>
          </p:cNvPicPr>
          <p:nvPr/>
        </p:nvPicPr>
        <p:blipFill>
          <a:blip r:embed="rId4"/>
          <a:stretch>
            <a:fillRect/>
          </a:stretch>
        </p:blipFill>
        <p:spPr>
          <a:xfrm>
            <a:off x="6683479" y="1523299"/>
            <a:ext cx="4643770" cy="3981241"/>
          </a:xfrm>
          <a:prstGeom prst="rect">
            <a:avLst/>
          </a:prstGeom>
        </p:spPr>
      </p:pic>
      <p:sp>
        <p:nvSpPr>
          <p:cNvPr id="12" name="CuadroTexto 11">
            <a:extLst>
              <a:ext uri="{FF2B5EF4-FFF2-40B4-BE49-F238E27FC236}">
                <a16:creationId xmlns:a16="http://schemas.microsoft.com/office/drawing/2014/main" id="{DA537C24-F6E6-BDC8-BE34-FEBC3C061E8B}"/>
              </a:ext>
            </a:extLst>
          </p:cNvPr>
          <p:cNvSpPr txBox="1"/>
          <p:nvPr/>
        </p:nvSpPr>
        <p:spPr>
          <a:xfrm>
            <a:off x="8603344" y="2897708"/>
            <a:ext cx="13102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a:solidFill>
                  <a:srgbClr val="FF0000"/>
                </a:solidFill>
                <a:cs typeface="Calibri"/>
              </a:rPr>
              <a:t>Q</a:t>
            </a:r>
            <a:r>
              <a:rPr lang="es-ES" sz="2800">
                <a:solidFill>
                  <a:srgbClr val="00B050"/>
                </a:solidFill>
                <a:cs typeface="Calibri"/>
              </a:rPr>
              <a:t>C</a:t>
            </a:r>
            <a:r>
              <a:rPr lang="es-ES" sz="2800">
                <a:solidFill>
                  <a:srgbClr val="0070C0"/>
                </a:solidFill>
                <a:cs typeface="Calibri"/>
              </a:rPr>
              <a:t>D</a:t>
            </a:r>
            <a:endParaRPr lang="es-ES" sz="2800">
              <a:solidFill>
                <a:srgbClr val="0070C0"/>
              </a:solidFill>
            </a:endParaRPr>
          </a:p>
        </p:txBody>
      </p:sp>
      <p:sp>
        <p:nvSpPr>
          <p:cNvPr id="14" name="CuadroTexto 13">
            <a:extLst>
              <a:ext uri="{FF2B5EF4-FFF2-40B4-BE49-F238E27FC236}">
                <a16:creationId xmlns:a16="http://schemas.microsoft.com/office/drawing/2014/main" id="{CA948164-9CA3-302B-BDE7-9B7698CC4E2D}"/>
              </a:ext>
            </a:extLst>
          </p:cNvPr>
          <p:cNvSpPr txBox="1"/>
          <p:nvPr/>
        </p:nvSpPr>
        <p:spPr>
          <a:xfrm>
            <a:off x="8586330" y="4814278"/>
            <a:ext cx="10501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err="1">
                <a:cs typeface="Calibri"/>
              </a:rPr>
              <a:t>HLbL</a:t>
            </a:r>
            <a:endParaRPr lang="es-ES" b="1" err="1"/>
          </a:p>
        </p:txBody>
      </p:sp>
    </p:spTree>
    <p:extLst>
      <p:ext uri="{BB962C8B-B14F-4D97-AF65-F5344CB8AC3E}">
        <p14:creationId xmlns:p14="http://schemas.microsoft.com/office/powerpoint/2010/main" val="396342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Why</a:t>
            </a:r>
            <a:r>
              <a:rPr lang="es-ES">
                <a:cs typeface="Calibri Light"/>
              </a:rPr>
              <a:t> </a:t>
            </a:r>
            <a:r>
              <a:rPr lang="es-ES" err="1">
                <a:cs typeface="Calibri Light"/>
              </a:rPr>
              <a:t>it</a:t>
            </a:r>
            <a:r>
              <a:rPr lang="es-ES">
                <a:cs typeface="Calibri Light"/>
              </a:rPr>
              <a:t> </a:t>
            </a:r>
            <a:r>
              <a:rPr lang="es-ES" err="1">
                <a:cs typeface="Calibri Light"/>
              </a:rPr>
              <a:t>matters</a:t>
            </a:r>
            <a:r>
              <a:rPr lang="es-ES">
                <a:cs typeface="Calibri Light"/>
              </a:rPr>
              <a:t>?</a:t>
            </a:r>
            <a:endParaRPr lang="es-ES"/>
          </a:p>
        </p:txBody>
      </p:sp>
      <p:sp>
        <p:nvSpPr>
          <p:cNvPr id="3" name="Marcador de contenido 2">
            <a:extLst>
              <a:ext uri="{FF2B5EF4-FFF2-40B4-BE49-F238E27FC236}">
                <a16:creationId xmlns:a16="http://schemas.microsoft.com/office/drawing/2014/main" id="{DEC484DE-9192-EE57-3FCC-AFE1E8EE4FD7}"/>
              </a:ext>
            </a:extLst>
          </p:cNvPr>
          <p:cNvSpPr>
            <a:spLocks noGrp="1"/>
          </p:cNvSpPr>
          <p:nvPr>
            <p:ph idx="1"/>
          </p:nvPr>
        </p:nvSpPr>
        <p:spPr>
          <a:xfrm>
            <a:off x="575064" y="1096518"/>
            <a:ext cx="11354347" cy="5080445"/>
          </a:xfrm>
        </p:spPr>
        <p:txBody>
          <a:bodyPr vert="horz" lIns="91440" tIns="45720" rIns="91440" bIns="45720" rtlCol="0" anchor="t">
            <a:normAutofit/>
          </a:bodyPr>
          <a:lstStyle/>
          <a:p>
            <a:r>
              <a:rPr lang="es-ES" dirty="0">
                <a:cs typeface="Calibri"/>
              </a:rPr>
              <a:t>So </a:t>
            </a:r>
            <a:r>
              <a:rPr lang="es-ES" err="1">
                <a:cs typeface="Calibri"/>
              </a:rPr>
              <a:t>it</a:t>
            </a:r>
            <a:r>
              <a:rPr lang="es-ES" dirty="0">
                <a:cs typeface="Calibri"/>
              </a:rPr>
              <a:t> </a:t>
            </a:r>
            <a:r>
              <a:rPr lang="es-ES" err="1">
                <a:cs typeface="Calibri"/>
              </a:rPr>
              <a:t>is</a:t>
            </a:r>
            <a:r>
              <a:rPr lang="es-ES" dirty="0">
                <a:cs typeface="Calibri"/>
              </a:rPr>
              <a:t> </a:t>
            </a:r>
            <a:r>
              <a:rPr lang="es-ES" err="1">
                <a:cs typeface="Calibri"/>
              </a:rPr>
              <a:t>important</a:t>
            </a:r>
            <a:r>
              <a:rPr lang="es-ES" dirty="0">
                <a:cs typeface="Calibri"/>
              </a:rPr>
              <a:t> (</a:t>
            </a:r>
            <a:r>
              <a:rPr lang="es-ES" dirty="0" err="1">
                <a:cs typeface="Calibri"/>
              </a:rPr>
              <a:t>goal</a:t>
            </a:r>
            <a:r>
              <a:rPr lang="es-ES" dirty="0">
                <a:cs typeface="Calibri"/>
              </a:rPr>
              <a:t>: </a:t>
            </a:r>
            <a:r>
              <a:rPr lang="es-ES" dirty="0" err="1">
                <a:cs typeface="Calibri"/>
              </a:rPr>
              <a:t>halve</a:t>
            </a:r>
            <a:r>
              <a:rPr lang="es-ES" dirty="0">
                <a:cs typeface="Calibri"/>
              </a:rPr>
              <a:t> </a:t>
            </a:r>
            <a:r>
              <a:rPr lang="es-ES" dirty="0" err="1">
                <a:cs typeface="Calibri"/>
              </a:rPr>
              <a:t>its</a:t>
            </a:r>
            <a:r>
              <a:rPr lang="es-ES" dirty="0">
                <a:cs typeface="Calibri"/>
              </a:rPr>
              <a:t> error), </a:t>
            </a:r>
            <a:r>
              <a:rPr lang="es-ES" err="1">
                <a:cs typeface="Calibri"/>
              </a:rPr>
              <a:t>but</a:t>
            </a:r>
            <a:r>
              <a:rPr lang="es-ES" dirty="0">
                <a:cs typeface="Calibri"/>
              </a:rPr>
              <a:t> </a:t>
            </a:r>
            <a:r>
              <a:rPr lang="es-ES" err="1">
                <a:cs typeface="Calibri"/>
              </a:rPr>
              <a:t>not</a:t>
            </a:r>
            <a:r>
              <a:rPr lang="es-ES" dirty="0">
                <a:cs typeface="Calibri"/>
              </a:rPr>
              <a:t> </a:t>
            </a:r>
            <a:r>
              <a:rPr lang="es-ES" err="1">
                <a:cs typeface="Calibri"/>
              </a:rPr>
              <a:t>the</a:t>
            </a:r>
            <a:r>
              <a:rPr lang="es-ES" dirty="0">
                <a:cs typeface="Calibri"/>
              </a:rPr>
              <a:t> </a:t>
            </a:r>
            <a:r>
              <a:rPr lang="es-ES" err="1">
                <a:solidFill>
                  <a:srgbClr val="00B050"/>
                </a:solidFill>
                <a:cs typeface="Calibri"/>
              </a:rPr>
              <a:t>most</a:t>
            </a:r>
            <a:r>
              <a:rPr lang="es-ES" dirty="0">
                <a:solidFill>
                  <a:srgbClr val="00B050"/>
                </a:solidFill>
                <a:cs typeface="Calibri"/>
              </a:rPr>
              <a:t> </a:t>
            </a:r>
            <a:r>
              <a:rPr lang="es-ES" err="1">
                <a:solidFill>
                  <a:srgbClr val="00B050"/>
                </a:solidFill>
                <a:cs typeface="Calibri"/>
              </a:rPr>
              <a:t>urgent</a:t>
            </a:r>
            <a:r>
              <a:rPr lang="es-ES" dirty="0">
                <a:solidFill>
                  <a:srgbClr val="00B050"/>
                </a:solidFill>
                <a:cs typeface="Calibri"/>
              </a:rPr>
              <a:t> </a:t>
            </a:r>
            <a:r>
              <a:rPr lang="es-ES" err="1">
                <a:solidFill>
                  <a:srgbClr val="00B050"/>
                </a:solidFill>
                <a:cs typeface="Calibri"/>
              </a:rPr>
              <a:t>thing</a:t>
            </a:r>
            <a:r>
              <a:rPr lang="es-ES" dirty="0">
                <a:cs typeface="Calibri"/>
              </a:rPr>
              <a:t>, </a:t>
            </a:r>
            <a:r>
              <a:rPr lang="es-ES" err="1">
                <a:cs typeface="Calibri"/>
              </a:rPr>
              <a:t>which</a:t>
            </a:r>
            <a:r>
              <a:rPr lang="es-ES" dirty="0">
                <a:cs typeface="Calibri"/>
              </a:rPr>
              <a:t> </a:t>
            </a:r>
            <a:r>
              <a:rPr lang="es-ES" err="1">
                <a:cs typeface="Calibri"/>
              </a:rPr>
              <a:t>is</a:t>
            </a:r>
            <a:r>
              <a:rPr lang="es-ES" dirty="0">
                <a:cs typeface="Calibri"/>
              </a:rPr>
              <a:t> </a:t>
            </a:r>
            <a:r>
              <a:rPr lang="es-ES" err="1">
                <a:cs typeface="Calibri"/>
              </a:rPr>
              <a:t>to</a:t>
            </a:r>
            <a:r>
              <a:rPr lang="es-ES" dirty="0">
                <a:cs typeface="Calibri"/>
              </a:rPr>
              <a:t> </a:t>
            </a:r>
            <a:r>
              <a:rPr lang="es-ES" err="1">
                <a:solidFill>
                  <a:srgbClr val="00B050"/>
                </a:solidFill>
                <a:cs typeface="Calibri"/>
              </a:rPr>
              <a:t>clarify</a:t>
            </a:r>
            <a:r>
              <a:rPr lang="es-ES" dirty="0">
                <a:solidFill>
                  <a:srgbClr val="00B050"/>
                </a:solidFill>
                <a:cs typeface="Calibri"/>
              </a:rPr>
              <a:t> </a:t>
            </a:r>
            <a:r>
              <a:rPr lang="es-ES" err="1">
                <a:solidFill>
                  <a:srgbClr val="00B050"/>
                </a:solidFill>
                <a:cs typeface="Calibri"/>
              </a:rPr>
              <a:t>the</a:t>
            </a:r>
            <a:r>
              <a:rPr lang="es-ES" dirty="0">
                <a:solidFill>
                  <a:srgbClr val="00B050"/>
                </a:solidFill>
                <a:cs typeface="Calibri"/>
              </a:rPr>
              <a:t> </a:t>
            </a:r>
            <a:r>
              <a:rPr lang="es-ES" err="1">
                <a:solidFill>
                  <a:srgbClr val="00B050"/>
                </a:solidFill>
                <a:cs typeface="Calibri"/>
              </a:rPr>
              <a:t>discrepancy</a:t>
            </a:r>
            <a:r>
              <a:rPr lang="es-ES" dirty="0">
                <a:cs typeface="Calibri"/>
              </a:rPr>
              <a:t> </a:t>
            </a:r>
            <a:r>
              <a:rPr lang="es-ES" err="1">
                <a:cs typeface="Calibri"/>
              </a:rPr>
              <a:t>between</a:t>
            </a:r>
            <a:r>
              <a:rPr lang="es-ES" dirty="0">
                <a:cs typeface="Calibri"/>
              </a:rPr>
              <a:t> </a:t>
            </a:r>
            <a:r>
              <a:rPr lang="es-ES" b="1" err="1">
                <a:cs typeface="Calibri"/>
              </a:rPr>
              <a:t>lattice</a:t>
            </a:r>
            <a:r>
              <a:rPr lang="es-ES" dirty="0">
                <a:cs typeface="Calibri"/>
              </a:rPr>
              <a:t> </a:t>
            </a:r>
            <a:r>
              <a:rPr lang="es-ES" dirty="0">
                <a:solidFill>
                  <a:srgbClr val="FF0000"/>
                </a:solidFill>
                <a:cs typeface="Calibri"/>
              </a:rPr>
              <a:t>Q</a:t>
            </a:r>
            <a:r>
              <a:rPr lang="es-ES" dirty="0">
                <a:solidFill>
                  <a:srgbClr val="00B050"/>
                </a:solidFill>
                <a:cs typeface="Calibri"/>
              </a:rPr>
              <a:t>C</a:t>
            </a:r>
            <a:r>
              <a:rPr lang="es-ES" dirty="0">
                <a:solidFill>
                  <a:srgbClr val="0070C0"/>
                </a:solidFill>
                <a:cs typeface="Calibri"/>
              </a:rPr>
              <a:t>D</a:t>
            </a:r>
            <a:r>
              <a:rPr lang="es-ES" dirty="0">
                <a:cs typeface="Calibri"/>
              </a:rPr>
              <a:t> </a:t>
            </a:r>
            <a:r>
              <a:rPr lang="es-ES" b="1" dirty="0">
                <a:cs typeface="Calibri"/>
              </a:rPr>
              <a:t>and</a:t>
            </a:r>
            <a:r>
              <a:rPr lang="es-ES" dirty="0">
                <a:cs typeface="Calibri"/>
              </a:rPr>
              <a:t> </a:t>
            </a:r>
            <a:r>
              <a:rPr lang="es-ES" b="1" dirty="0">
                <a:cs typeface="Calibri"/>
              </a:rPr>
              <a:t>data-</a:t>
            </a:r>
            <a:r>
              <a:rPr lang="es-ES" b="1" err="1">
                <a:cs typeface="Calibri"/>
              </a:rPr>
              <a:t>driven</a:t>
            </a:r>
            <a:r>
              <a:rPr lang="es-ES" dirty="0">
                <a:cs typeface="Calibri"/>
              </a:rPr>
              <a:t> </a:t>
            </a:r>
            <a:r>
              <a:rPr lang="es-ES" err="1">
                <a:cs typeface="Calibri"/>
              </a:rPr>
              <a:t>results</a:t>
            </a:r>
            <a:r>
              <a:rPr lang="es-ES" dirty="0">
                <a:cs typeface="Calibri"/>
              </a:rPr>
              <a:t> </a:t>
            </a:r>
            <a:r>
              <a:rPr lang="es-ES" err="1">
                <a:cs typeface="Calibri"/>
              </a:rPr>
              <a:t>for</a:t>
            </a:r>
            <a:r>
              <a:rPr lang="es-ES" dirty="0">
                <a:cs typeface="Calibri"/>
              </a:rPr>
              <a:t> SM </a:t>
            </a:r>
            <a:r>
              <a:rPr lang="es-ES" err="1">
                <a:cs typeface="Calibri"/>
              </a:rPr>
              <a:t>prediction</a:t>
            </a:r>
            <a:r>
              <a:rPr lang="es-ES" dirty="0">
                <a:cs typeface="Calibri"/>
              </a:rPr>
              <a:t> </a:t>
            </a:r>
            <a:r>
              <a:rPr lang="es-ES" err="1">
                <a:cs typeface="Calibri"/>
              </a:rPr>
              <a:t>of</a:t>
            </a:r>
            <a:r>
              <a:rPr lang="es-ES" dirty="0">
                <a:cs typeface="Calibri"/>
              </a:rPr>
              <a:t> </a:t>
            </a:r>
            <a:r>
              <a:rPr lang="es-ES" err="1">
                <a:cs typeface="Calibri"/>
              </a:rPr>
              <a:t>a</a:t>
            </a:r>
            <a:r>
              <a:rPr lang="es-ES" baseline="-25000" err="1">
                <a:latin typeface="Symbol"/>
                <a:cs typeface="Calibri"/>
                <a:sym typeface="Symbol"/>
              </a:rPr>
              <a:t>m</a:t>
            </a:r>
            <a:r>
              <a:rPr lang="es-ES" baseline="30000" err="1">
                <a:cs typeface="Calibri"/>
              </a:rPr>
              <a:t>HVP</a:t>
            </a:r>
            <a:r>
              <a:rPr lang="es-ES" dirty="0">
                <a:cs typeface="Calibri"/>
              </a:rPr>
              <a:t>, </a:t>
            </a:r>
            <a:r>
              <a:rPr lang="es-ES" err="1">
                <a:cs typeface="Calibri"/>
              </a:rPr>
              <a:t>illustrated</a:t>
            </a:r>
            <a:r>
              <a:rPr lang="es-ES" dirty="0">
                <a:cs typeface="Calibri"/>
              </a:rPr>
              <a:t> </a:t>
            </a:r>
            <a:r>
              <a:rPr lang="es-ES" err="1">
                <a:cs typeface="Calibri"/>
              </a:rPr>
              <a:t>for</a:t>
            </a:r>
            <a:r>
              <a:rPr lang="es-ES" dirty="0">
                <a:cs typeface="Calibri"/>
              </a:rPr>
              <a:t> </a:t>
            </a:r>
            <a:r>
              <a:rPr lang="es-ES" err="1">
                <a:cs typeface="Calibri"/>
              </a:rPr>
              <a:t>the</a:t>
            </a:r>
            <a:r>
              <a:rPr lang="es-ES" dirty="0">
                <a:cs typeface="Calibri"/>
              </a:rPr>
              <a:t> '</a:t>
            </a:r>
            <a:r>
              <a:rPr lang="es-ES" dirty="0" err="1">
                <a:cs typeface="Calibri"/>
              </a:rPr>
              <a:t>intermediate</a:t>
            </a:r>
            <a:r>
              <a:rPr lang="es-ES" dirty="0">
                <a:cs typeface="Calibri"/>
              </a:rPr>
              <a:t> </a:t>
            </a:r>
            <a:r>
              <a:rPr lang="es-ES" err="1">
                <a:cs typeface="Calibri"/>
              </a:rPr>
              <a:t>window</a:t>
            </a:r>
            <a:r>
              <a:rPr lang="es-ES" dirty="0">
                <a:cs typeface="Calibri"/>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4" name="Imagen 5" descr="Imagen que contiene Interfaz de usuario gráfica&#10;&#10;Descripción generada automáticamente">
            <a:extLst>
              <a:ext uri="{FF2B5EF4-FFF2-40B4-BE49-F238E27FC236}">
                <a16:creationId xmlns:a16="http://schemas.microsoft.com/office/drawing/2014/main" id="{1CD2A3A7-D79E-995D-66D3-AB656B84C212}"/>
              </a:ext>
            </a:extLst>
          </p:cNvPr>
          <p:cNvPicPr>
            <a:picLocks noChangeAspect="1"/>
          </p:cNvPicPr>
          <p:nvPr/>
        </p:nvPicPr>
        <p:blipFill>
          <a:blip r:embed="rId2"/>
          <a:stretch>
            <a:fillRect/>
          </a:stretch>
        </p:blipFill>
        <p:spPr>
          <a:xfrm>
            <a:off x="1681883" y="2453853"/>
            <a:ext cx="5785717" cy="4110207"/>
          </a:xfrm>
          <a:prstGeom prst="rect">
            <a:avLst/>
          </a:prstGeom>
        </p:spPr>
      </p:pic>
      <p:sp>
        <p:nvSpPr>
          <p:cNvPr id="6" name="CuadroTexto 5">
            <a:extLst>
              <a:ext uri="{FF2B5EF4-FFF2-40B4-BE49-F238E27FC236}">
                <a16:creationId xmlns:a16="http://schemas.microsoft.com/office/drawing/2014/main" id="{43BCD41D-6D98-0B9C-6407-ED517AB697C4}"/>
              </a:ext>
            </a:extLst>
          </p:cNvPr>
          <p:cNvSpPr txBox="1"/>
          <p:nvPr/>
        </p:nvSpPr>
        <p:spPr>
          <a:xfrm>
            <a:off x="197352" y="4407540"/>
            <a:ext cx="1726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e</a:t>
            </a:r>
            <a:r>
              <a:rPr lang="es-ES" baseline="30000" err="1">
                <a:cs typeface="Calibri"/>
              </a:rPr>
              <a:t>+</a:t>
            </a:r>
            <a:r>
              <a:rPr lang="es-ES" err="1">
                <a:cs typeface="Calibri"/>
              </a:rPr>
              <a:t>e</a:t>
            </a:r>
            <a:r>
              <a:rPr lang="es-ES" baseline="30000">
                <a:cs typeface="Calibri"/>
              </a:rPr>
              <a:t>-</a:t>
            </a:r>
            <a:r>
              <a:rPr lang="es-ES">
                <a:cs typeface="Calibri"/>
              </a:rPr>
              <a:t> data-</a:t>
            </a:r>
            <a:r>
              <a:rPr lang="es-ES" err="1">
                <a:cs typeface="Calibri"/>
              </a:rPr>
              <a:t>driven</a:t>
            </a:r>
            <a:endParaRPr lang="es-ES" err="1"/>
          </a:p>
        </p:txBody>
      </p:sp>
      <p:sp>
        <p:nvSpPr>
          <p:cNvPr id="8" name="CuadroTexto 7">
            <a:extLst>
              <a:ext uri="{FF2B5EF4-FFF2-40B4-BE49-F238E27FC236}">
                <a16:creationId xmlns:a16="http://schemas.microsoft.com/office/drawing/2014/main" id="{873440C9-2D43-2C2C-BD20-49C3B5303275}"/>
              </a:ext>
            </a:extLst>
          </p:cNvPr>
          <p:cNvSpPr txBox="1"/>
          <p:nvPr/>
        </p:nvSpPr>
        <p:spPr>
          <a:xfrm>
            <a:off x="197352" y="4681640"/>
            <a:ext cx="1726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Symbol"/>
                <a:cs typeface="Calibri"/>
                <a:sym typeface="Symbol"/>
              </a:rPr>
              <a:t>t</a:t>
            </a:r>
            <a:r>
              <a:rPr lang="es-ES">
                <a:cs typeface="Calibri"/>
              </a:rPr>
              <a:t> data-</a:t>
            </a:r>
            <a:r>
              <a:rPr lang="es-ES" err="1">
                <a:cs typeface="Calibri"/>
              </a:rPr>
              <a:t>driven</a:t>
            </a:r>
            <a:endParaRPr lang="es-ES" err="1"/>
          </a:p>
        </p:txBody>
      </p:sp>
      <p:sp>
        <p:nvSpPr>
          <p:cNvPr id="9" name="CuadroTexto 8">
            <a:extLst>
              <a:ext uri="{FF2B5EF4-FFF2-40B4-BE49-F238E27FC236}">
                <a16:creationId xmlns:a16="http://schemas.microsoft.com/office/drawing/2014/main" id="{4D32226F-2DC8-EBDF-3FA5-9732DD1AB008}"/>
              </a:ext>
            </a:extLst>
          </p:cNvPr>
          <p:cNvSpPr txBox="1"/>
          <p:nvPr/>
        </p:nvSpPr>
        <p:spPr>
          <a:xfrm>
            <a:off x="268617" y="2653295"/>
            <a:ext cx="1726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Lattice</a:t>
            </a:r>
            <a:r>
              <a:rPr lang="es-ES">
                <a:cs typeface="Calibri"/>
              </a:rPr>
              <a:t> </a:t>
            </a:r>
            <a:r>
              <a:rPr lang="es-ES">
                <a:solidFill>
                  <a:srgbClr val="FF0000"/>
                </a:solidFill>
                <a:cs typeface="Calibri"/>
              </a:rPr>
              <a:t>Q</a:t>
            </a:r>
            <a:r>
              <a:rPr lang="es-ES">
                <a:solidFill>
                  <a:srgbClr val="00B050"/>
                </a:solidFill>
                <a:cs typeface="Calibri"/>
              </a:rPr>
              <a:t>C</a:t>
            </a:r>
            <a:r>
              <a:rPr lang="es-ES">
                <a:solidFill>
                  <a:srgbClr val="0070C0"/>
                </a:solidFill>
                <a:cs typeface="Calibri"/>
              </a:rPr>
              <a:t>D</a:t>
            </a:r>
            <a:endParaRPr lang="es-ES">
              <a:solidFill>
                <a:srgbClr val="0070C0"/>
              </a:solidFill>
            </a:endParaRPr>
          </a:p>
        </p:txBody>
      </p:sp>
      <p:sp>
        <p:nvSpPr>
          <p:cNvPr id="10" name="CuadroTexto 9">
            <a:extLst>
              <a:ext uri="{FF2B5EF4-FFF2-40B4-BE49-F238E27FC236}">
                <a16:creationId xmlns:a16="http://schemas.microsoft.com/office/drawing/2014/main" id="{187DAE4C-886A-2A4C-6CD8-AEA04486644D}"/>
              </a:ext>
            </a:extLst>
          </p:cNvPr>
          <p:cNvSpPr txBox="1"/>
          <p:nvPr/>
        </p:nvSpPr>
        <p:spPr>
          <a:xfrm>
            <a:off x="7285597" y="2532690"/>
            <a:ext cx="488995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dirty="0">
                <a:cs typeface="Calibri"/>
              </a:rPr>
              <a:t>(</a:t>
            </a:r>
            <a:r>
              <a:rPr lang="es-ES" sz="2400" dirty="0" err="1">
                <a:cs typeface="Calibri"/>
              </a:rPr>
              <a:t>From</a:t>
            </a:r>
            <a:r>
              <a:rPr lang="es-ES" sz="2400" dirty="0">
                <a:cs typeface="Calibri"/>
              </a:rPr>
              <a:t> </a:t>
            </a:r>
            <a:r>
              <a:rPr lang="es-ES" sz="2400" dirty="0" err="1">
                <a:cs typeface="Calibri"/>
              </a:rPr>
              <a:t>Masjuan</a:t>
            </a:r>
            <a:r>
              <a:rPr lang="es-ES" sz="2400" dirty="0">
                <a:cs typeface="Calibri"/>
              </a:rPr>
              <a:t>, Miranda &amp; Roig '23;</a:t>
            </a:r>
            <a:br>
              <a:rPr lang="es-ES" sz="2400" dirty="0">
                <a:cs typeface="Calibri"/>
              </a:rPr>
            </a:br>
            <a:r>
              <a:rPr lang="es-ES" sz="2400" dirty="0">
                <a:cs typeface="Calibri"/>
              </a:rPr>
              <a:t> </a:t>
            </a:r>
            <a:r>
              <a:rPr lang="es-ES" sz="2400" dirty="0" err="1">
                <a:cs typeface="Calibri"/>
              </a:rPr>
              <a:t>see</a:t>
            </a:r>
            <a:r>
              <a:rPr lang="es-ES" sz="2400" dirty="0">
                <a:cs typeface="Calibri"/>
              </a:rPr>
              <a:t> </a:t>
            </a:r>
            <a:r>
              <a:rPr lang="es-ES" sz="2400" dirty="0" err="1">
                <a:ea typeface="+mn-lt"/>
                <a:cs typeface="+mn-lt"/>
              </a:rPr>
              <a:t>Colangelo</a:t>
            </a:r>
            <a:r>
              <a:rPr lang="es-ES" sz="2400" dirty="0">
                <a:ea typeface="+mn-lt"/>
                <a:cs typeface="+mn-lt"/>
              </a:rPr>
              <a:t>, El-</a:t>
            </a:r>
            <a:r>
              <a:rPr lang="es-ES" sz="2400" dirty="0" err="1">
                <a:ea typeface="+mn-lt"/>
                <a:cs typeface="+mn-lt"/>
              </a:rPr>
              <a:t>Khadra</a:t>
            </a:r>
            <a:r>
              <a:rPr lang="es-ES" sz="2400" dirty="0">
                <a:ea typeface="+mn-lt"/>
                <a:cs typeface="+mn-lt"/>
              </a:rPr>
              <a:t>, </a:t>
            </a:r>
            <a:r>
              <a:rPr lang="es-ES" sz="2400" dirty="0" err="1">
                <a:ea typeface="+mn-lt"/>
                <a:cs typeface="+mn-lt"/>
              </a:rPr>
              <a:t>Hoferichter</a:t>
            </a:r>
            <a:r>
              <a:rPr lang="es-ES" sz="2400" dirty="0">
                <a:ea typeface="+mn-lt"/>
                <a:cs typeface="+mn-lt"/>
              </a:rPr>
              <a:t>, </a:t>
            </a:r>
            <a:r>
              <a:rPr lang="es-ES" sz="2400" dirty="0" err="1">
                <a:ea typeface="+mn-lt"/>
                <a:cs typeface="+mn-lt"/>
              </a:rPr>
              <a:t>Keshavarzi</a:t>
            </a:r>
            <a:r>
              <a:rPr lang="es-ES" sz="2400" dirty="0">
                <a:ea typeface="+mn-lt"/>
                <a:cs typeface="+mn-lt"/>
              </a:rPr>
              <a:t>,</a:t>
            </a:r>
            <a:br>
              <a:rPr lang="es-ES" sz="2400" dirty="0">
                <a:ea typeface="+mn-lt"/>
                <a:cs typeface="+mn-lt"/>
              </a:rPr>
            </a:br>
            <a:r>
              <a:rPr lang="es-ES" sz="2400" dirty="0">
                <a:ea typeface="+mn-lt"/>
                <a:cs typeface="+mn-lt"/>
              </a:rPr>
              <a:t>  </a:t>
            </a:r>
            <a:r>
              <a:rPr lang="es-ES" sz="2400" dirty="0" err="1">
                <a:ea typeface="+mn-lt"/>
                <a:cs typeface="+mn-lt"/>
              </a:rPr>
              <a:t>Lehner</a:t>
            </a:r>
            <a:r>
              <a:rPr lang="es-ES" sz="2400" dirty="0">
                <a:ea typeface="+mn-lt"/>
                <a:cs typeface="+mn-lt"/>
              </a:rPr>
              <a:t>, </a:t>
            </a:r>
            <a:r>
              <a:rPr lang="es-ES" sz="2400" dirty="0" err="1">
                <a:ea typeface="+mn-lt"/>
                <a:cs typeface="+mn-lt"/>
              </a:rPr>
              <a:t>Stoffer</a:t>
            </a:r>
            <a:r>
              <a:rPr lang="es-ES" sz="2400" dirty="0">
                <a:ea typeface="+mn-lt"/>
                <a:cs typeface="+mn-lt"/>
              </a:rPr>
              <a:t> &amp; </a:t>
            </a:r>
            <a:r>
              <a:rPr lang="es-ES" sz="2400" dirty="0" err="1">
                <a:ea typeface="+mn-lt"/>
                <a:cs typeface="+mn-lt"/>
              </a:rPr>
              <a:t>Teubner</a:t>
            </a:r>
            <a:r>
              <a:rPr lang="es-ES" sz="2400" dirty="0">
                <a:ea typeface="+mn-lt"/>
                <a:cs typeface="+mn-lt"/>
              </a:rPr>
              <a:t> '22)</a:t>
            </a:r>
            <a:endParaRPr lang="es-ES" dirty="0">
              <a:cs typeface="Calibri"/>
            </a:endParaRPr>
          </a:p>
        </p:txBody>
      </p:sp>
    </p:spTree>
    <p:extLst>
      <p:ext uri="{BB962C8B-B14F-4D97-AF65-F5344CB8AC3E}">
        <p14:creationId xmlns:p14="http://schemas.microsoft.com/office/powerpoint/2010/main" val="330732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Why</a:t>
            </a:r>
            <a:r>
              <a:rPr lang="es-ES">
                <a:cs typeface="Calibri Light"/>
              </a:rPr>
              <a:t> </a:t>
            </a:r>
            <a:r>
              <a:rPr lang="es-ES" err="1">
                <a:cs typeface="Calibri Light"/>
              </a:rPr>
              <a:t>it</a:t>
            </a:r>
            <a:r>
              <a:rPr lang="es-ES">
                <a:cs typeface="Calibri Light"/>
              </a:rPr>
              <a:t> </a:t>
            </a:r>
            <a:r>
              <a:rPr lang="es-ES" err="1">
                <a:cs typeface="Calibri Light"/>
              </a:rPr>
              <a:t>matters</a:t>
            </a:r>
            <a:r>
              <a:rPr lang="es-ES">
                <a:cs typeface="Calibri Light"/>
              </a:rPr>
              <a:t>?</a:t>
            </a:r>
            <a:endParaRPr lang="es-ES"/>
          </a:p>
        </p:txBody>
      </p:sp>
      <p:sp>
        <p:nvSpPr>
          <p:cNvPr id="3" name="Marcador de contenido 2">
            <a:extLst>
              <a:ext uri="{FF2B5EF4-FFF2-40B4-BE49-F238E27FC236}">
                <a16:creationId xmlns:a16="http://schemas.microsoft.com/office/drawing/2014/main" id="{DEC484DE-9192-EE57-3FCC-AFE1E8EE4FD7}"/>
              </a:ext>
            </a:extLst>
          </p:cNvPr>
          <p:cNvSpPr>
            <a:spLocks noGrp="1"/>
          </p:cNvSpPr>
          <p:nvPr>
            <p:ph idx="1"/>
          </p:nvPr>
        </p:nvSpPr>
        <p:spPr>
          <a:xfrm>
            <a:off x="575064" y="1096518"/>
            <a:ext cx="11354347" cy="5080445"/>
          </a:xfrm>
        </p:spPr>
        <p:txBody>
          <a:bodyPr vert="horz" lIns="91440" tIns="45720" rIns="91440" bIns="45720" rtlCol="0" anchor="t">
            <a:normAutofit/>
          </a:bodyPr>
          <a:lstStyle/>
          <a:p>
            <a:r>
              <a:rPr lang="es-ES" dirty="0">
                <a:cs typeface="Calibri"/>
              </a:rPr>
              <a:t>So </a:t>
            </a:r>
            <a:r>
              <a:rPr lang="es-ES" dirty="0" err="1">
                <a:cs typeface="Calibri"/>
              </a:rPr>
              <a:t>it</a:t>
            </a:r>
            <a:r>
              <a:rPr lang="es-ES" dirty="0">
                <a:cs typeface="Calibri"/>
              </a:rPr>
              <a:t> </a:t>
            </a:r>
            <a:r>
              <a:rPr lang="es-ES" dirty="0" err="1">
                <a:cs typeface="Calibri"/>
              </a:rPr>
              <a:t>is</a:t>
            </a:r>
            <a:r>
              <a:rPr lang="es-ES" dirty="0">
                <a:cs typeface="Calibri"/>
              </a:rPr>
              <a:t> </a:t>
            </a:r>
            <a:r>
              <a:rPr lang="es-ES" dirty="0" err="1">
                <a:cs typeface="Calibri"/>
              </a:rPr>
              <a:t>important</a:t>
            </a:r>
            <a:r>
              <a:rPr lang="es-ES" dirty="0">
                <a:ea typeface="+mn-lt"/>
                <a:cs typeface="+mn-lt"/>
              </a:rPr>
              <a:t> (</a:t>
            </a:r>
            <a:r>
              <a:rPr lang="es-ES" dirty="0" err="1">
                <a:ea typeface="+mn-lt"/>
                <a:cs typeface="+mn-lt"/>
              </a:rPr>
              <a:t>goal</a:t>
            </a:r>
            <a:r>
              <a:rPr lang="es-ES" dirty="0">
                <a:ea typeface="+mn-lt"/>
                <a:cs typeface="+mn-lt"/>
              </a:rPr>
              <a:t>: </a:t>
            </a:r>
            <a:r>
              <a:rPr lang="es-ES" dirty="0" err="1">
                <a:ea typeface="+mn-lt"/>
                <a:cs typeface="+mn-lt"/>
              </a:rPr>
              <a:t>halve</a:t>
            </a:r>
            <a:r>
              <a:rPr lang="es-ES" dirty="0">
                <a:ea typeface="+mn-lt"/>
                <a:cs typeface="+mn-lt"/>
              </a:rPr>
              <a:t> </a:t>
            </a:r>
            <a:r>
              <a:rPr lang="es-ES" dirty="0" err="1">
                <a:ea typeface="+mn-lt"/>
                <a:cs typeface="+mn-lt"/>
              </a:rPr>
              <a:t>its</a:t>
            </a:r>
            <a:r>
              <a:rPr lang="es-ES" dirty="0">
                <a:ea typeface="+mn-lt"/>
                <a:cs typeface="+mn-lt"/>
              </a:rPr>
              <a:t> error)</a:t>
            </a:r>
            <a:r>
              <a:rPr lang="es-ES" dirty="0">
                <a:cs typeface="Calibri"/>
              </a:rPr>
              <a:t>, </a:t>
            </a:r>
            <a:r>
              <a:rPr lang="es-ES" dirty="0" err="1">
                <a:cs typeface="Calibri"/>
              </a:rPr>
              <a:t>but</a:t>
            </a:r>
            <a:r>
              <a:rPr lang="es-ES" dirty="0">
                <a:cs typeface="Calibri"/>
              </a:rPr>
              <a:t> </a:t>
            </a:r>
            <a:r>
              <a:rPr lang="es-ES" dirty="0" err="1">
                <a:cs typeface="Calibri"/>
              </a:rPr>
              <a:t>not</a:t>
            </a:r>
            <a:r>
              <a:rPr lang="es-ES" dirty="0">
                <a:cs typeface="Calibri"/>
              </a:rPr>
              <a:t> </a:t>
            </a:r>
            <a:r>
              <a:rPr lang="es-ES" dirty="0" err="1">
                <a:cs typeface="Calibri"/>
              </a:rPr>
              <a:t>the</a:t>
            </a:r>
            <a:r>
              <a:rPr lang="es-ES" dirty="0">
                <a:cs typeface="Calibri"/>
              </a:rPr>
              <a:t> </a:t>
            </a:r>
            <a:r>
              <a:rPr lang="es-ES" dirty="0" err="1">
                <a:solidFill>
                  <a:srgbClr val="00B050"/>
                </a:solidFill>
                <a:cs typeface="Calibri"/>
              </a:rPr>
              <a:t>most</a:t>
            </a:r>
            <a:r>
              <a:rPr lang="es-ES" dirty="0">
                <a:solidFill>
                  <a:srgbClr val="00B050"/>
                </a:solidFill>
                <a:cs typeface="Calibri"/>
              </a:rPr>
              <a:t> </a:t>
            </a:r>
            <a:r>
              <a:rPr lang="es-ES" dirty="0" err="1">
                <a:solidFill>
                  <a:srgbClr val="00B050"/>
                </a:solidFill>
                <a:cs typeface="Calibri"/>
              </a:rPr>
              <a:t>urgent</a:t>
            </a:r>
            <a:r>
              <a:rPr lang="es-ES" dirty="0">
                <a:solidFill>
                  <a:srgbClr val="00B050"/>
                </a:solidFill>
                <a:cs typeface="Calibri"/>
              </a:rPr>
              <a:t> </a:t>
            </a:r>
            <a:r>
              <a:rPr lang="es-ES" dirty="0" err="1">
                <a:solidFill>
                  <a:srgbClr val="00B050"/>
                </a:solidFill>
                <a:cs typeface="Calibri"/>
              </a:rPr>
              <a:t>thing</a:t>
            </a:r>
            <a:r>
              <a:rPr lang="es-ES" dirty="0">
                <a:cs typeface="Calibri"/>
              </a:rPr>
              <a:t>, </a:t>
            </a:r>
            <a:r>
              <a:rPr lang="es-ES" dirty="0" err="1">
                <a:cs typeface="Calibri"/>
              </a:rPr>
              <a:t>which</a:t>
            </a:r>
            <a:r>
              <a:rPr lang="es-ES" dirty="0">
                <a:cs typeface="Calibri"/>
              </a:rPr>
              <a:t> </a:t>
            </a:r>
            <a:r>
              <a:rPr lang="es-ES" dirty="0" err="1">
                <a:cs typeface="Calibri"/>
              </a:rPr>
              <a:t>is</a:t>
            </a:r>
            <a:r>
              <a:rPr lang="es-ES" dirty="0">
                <a:cs typeface="Calibri"/>
              </a:rPr>
              <a:t> </a:t>
            </a:r>
            <a:r>
              <a:rPr lang="es-ES" dirty="0" err="1">
                <a:cs typeface="Calibri"/>
              </a:rPr>
              <a:t>to</a:t>
            </a:r>
            <a:r>
              <a:rPr lang="es-ES" dirty="0">
                <a:cs typeface="Calibri"/>
              </a:rPr>
              <a:t> </a:t>
            </a:r>
            <a:r>
              <a:rPr lang="es-ES" dirty="0" err="1">
                <a:solidFill>
                  <a:srgbClr val="00B050"/>
                </a:solidFill>
                <a:cs typeface="Calibri"/>
              </a:rPr>
              <a:t>clarify</a:t>
            </a:r>
            <a:r>
              <a:rPr lang="es-ES" dirty="0">
                <a:cs typeface="Calibri"/>
              </a:rPr>
              <a:t> </a:t>
            </a:r>
            <a:r>
              <a:rPr lang="es-ES" dirty="0" err="1">
                <a:solidFill>
                  <a:srgbClr val="00B050"/>
                </a:solidFill>
                <a:cs typeface="Calibri"/>
              </a:rPr>
              <a:t>the</a:t>
            </a:r>
            <a:r>
              <a:rPr lang="es-ES" dirty="0">
                <a:solidFill>
                  <a:srgbClr val="00B050"/>
                </a:solidFill>
                <a:cs typeface="Calibri"/>
              </a:rPr>
              <a:t> </a:t>
            </a:r>
            <a:r>
              <a:rPr lang="es-ES" dirty="0" err="1">
                <a:solidFill>
                  <a:srgbClr val="00B050"/>
                </a:solidFill>
                <a:cs typeface="Calibri"/>
              </a:rPr>
              <a:t>discrepancy</a:t>
            </a:r>
            <a:r>
              <a:rPr lang="es-ES" dirty="0">
                <a:cs typeface="Calibri"/>
              </a:rPr>
              <a:t> </a:t>
            </a:r>
            <a:r>
              <a:rPr lang="es-ES" dirty="0" err="1">
                <a:cs typeface="Calibri"/>
              </a:rPr>
              <a:t>between</a:t>
            </a:r>
            <a:r>
              <a:rPr lang="es-ES" dirty="0">
                <a:cs typeface="Calibri"/>
              </a:rPr>
              <a:t> </a:t>
            </a:r>
            <a:r>
              <a:rPr lang="es-ES" b="1" dirty="0" err="1">
                <a:cs typeface="Calibri"/>
              </a:rPr>
              <a:t>lattice</a:t>
            </a:r>
            <a:r>
              <a:rPr lang="es-ES" dirty="0">
                <a:cs typeface="Calibri"/>
              </a:rPr>
              <a:t> </a:t>
            </a:r>
            <a:r>
              <a:rPr lang="es-ES" dirty="0">
                <a:solidFill>
                  <a:srgbClr val="FF0000"/>
                </a:solidFill>
                <a:cs typeface="Calibri"/>
              </a:rPr>
              <a:t>Q</a:t>
            </a:r>
            <a:r>
              <a:rPr lang="es-ES" dirty="0">
                <a:solidFill>
                  <a:srgbClr val="00B050"/>
                </a:solidFill>
                <a:cs typeface="Calibri"/>
              </a:rPr>
              <a:t>C</a:t>
            </a:r>
            <a:r>
              <a:rPr lang="es-ES" dirty="0">
                <a:solidFill>
                  <a:srgbClr val="0070C0"/>
                </a:solidFill>
                <a:cs typeface="Calibri"/>
              </a:rPr>
              <a:t>D</a:t>
            </a:r>
            <a:r>
              <a:rPr lang="es-ES" dirty="0">
                <a:cs typeface="Calibri"/>
              </a:rPr>
              <a:t> </a:t>
            </a:r>
            <a:r>
              <a:rPr lang="es-ES" b="1" dirty="0">
                <a:cs typeface="Calibri"/>
              </a:rPr>
              <a:t>and</a:t>
            </a:r>
            <a:r>
              <a:rPr lang="es-ES" dirty="0">
                <a:cs typeface="Calibri"/>
              </a:rPr>
              <a:t> </a:t>
            </a:r>
            <a:r>
              <a:rPr lang="es-ES" b="1" dirty="0">
                <a:cs typeface="Calibri"/>
              </a:rPr>
              <a:t>data-</a:t>
            </a:r>
            <a:r>
              <a:rPr lang="es-ES" b="1" dirty="0" err="1">
                <a:cs typeface="Calibri"/>
              </a:rPr>
              <a:t>driven</a:t>
            </a:r>
            <a:r>
              <a:rPr lang="es-ES" dirty="0">
                <a:cs typeface="Calibri"/>
              </a:rPr>
              <a:t> </a:t>
            </a:r>
            <a:r>
              <a:rPr lang="es-ES" dirty="0" err="1">
                <a:cs typeface="Calibri"/>
              </a:rPr>
              <a:t>results</a:t>
            </a:r>
            <a:r>
              <a:rPr lang="es-ES" dirty="0">
                <a:cs typeface="Calibri"/>
              </a:rPr>
              <a:t> </a:t>
            </a:r>
            <a:r>
              <a:rPr lang="es-ES" dirty="0" err="1">
                <a:cs typeface="Calibri"/>
              </a:rPr>
              <a:t>for</a:t>
            </a:r>
            <a:r>
              <a:rPr lang="es-ES" dirty="0">
                <a:cs typeface="Calibri"/>
              </a:rPr>
              <a:t> SM </a:t>
            </a:r>
            <a:r>
              <a:rPr lang="es-ES" dirty="0" err="1">
                <a:cs typeface="Calibri"/>
              </a:rPr>
              <a:t>prediction</a:t>
            </a:r>
            <a:r>
              <a:rPr lang="es-ES" dirty="0">
                <a:cs typeface="Calibri"/>
              </a:rPr>
              <a:t> </a:t>
            </a:r>
            <a:r>
              <a:rPr lang="es-ES" dirty="0" err="1">
                <a:cs typeface="Calibri"/>
              </a:rPr>
              <a:t>of</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HVP</a:t>
            </a:r>
            <a:r>
              <a:rPr lang="es-ES" dirty="0">
                <a:cs typeface="Calibri"/>
              </a:rPr>
              <a:t>, </a:t>
            </a:r>
            <a:r>
              <a:rPr lang="es-ES" dirty="0" err="1">
                <a:cs typeface="Calibri"/>
              </a:rPr>
              <a:t>illustrated</a:t>
            </a:r>
            <a:r>
              <a:rPr lang="es-ES" dirty="0">
                <a:cs typeface="Calibri"/>
              </a:rPr>
              <a:t> </a:t>
            </a:r>
            <a:r>
              <a:rPr lang="es-ES" dirty="0" err="1">
                <a:cs typeface="Calibri"/>
              </a:rPr>
              <a:t>for</a:t>
            </a:r>
            <a:r>
              <a:rPr lang="es-ES" dirty="0">
                <a:cs typeface="Calibri"/>
              </a:rPr>
              <a:t> </a:t>
            </a:r>
            <a:r>
              <a:rPr lang="es-ES" dirty="0" err="1">
                <a:cs typeface="Calibri"/>
              </a:rPr>
              <a:t>the</a:t>
            </a:r>
            <a:r>
              <a:rPr lang="es-ES" dirty="0">
                <a:cs typeface="Calibri"/>
              </a:rPr>
              <a:t> '</a:t>
            </a:r>
            <a:r>
              <a:rPr lang="es-ES" dirty="0" err="1">
                <a:cs typeface="Calibri"/>
              </a:rPr>
              <a:t>intermediate</a:t>
            </a:r>
            <a:r>
              <a:rPr lang="es-ES" dirty="0">
                <a:cs typeface="Calibri"/>
              </a:rPr>
              <a:t> </a:t>
            </a:r>
            <a:r>
              <a:rPr lang="es-ES" dirty="0" err="1">
                <a:cs typeface="Calibri"/>
              </a:rPr>
              <a:t>window</a:t>
            </a:r>
            <a:r>
              <a:rPr lang="es-ES" dirty="0">
                <a:cs typeface="Calibri"/>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4" name="Imagen 5" descr="Imagen que contiene Interfaz de usuario gráfica&#10;&#10;Descripción generada automáticamente">
            <a:extLst>
              <a:ext uri="{FF2B5EF4-FFF2-40B4-BE49-F238E27FC236}">
                <a16:creationId xmlns:a16="http://schemas.microsoft.com/office/drawing/2014/main" id="{1CD2A3A7-D79E-995D-66D3-AB656B84C212}"/>
              </a:ext>
            </a:extLst>
          </p:cNvPr>
          <p:cNvPicPr>
            <a:picLocks noChangeAspect="1"/>
          </p:cNvPicPr>
          <p:nvPr/>
        </p:nvPicPr>
        <p:blipFill>
          <a:blip r:embed="rId2"/>
          <a:stretch>
            <a:fillRect/>
          </a:stretch>
        </p:blipFill>
        <p:spPr>
          <a:xfrm>
            <a:off x="1681883" y="2453853"/>
            <a:ext cx="5785717" cy="4110207"/>
          </a:xfrm>
          <a:prstGeom prst="rect">
            <a:avLst/>
          </a:prstGeom>
        </p:spPr>
      </p:pic>
      <p:sp>
        <p:nvSpPr>
          <p:cNvPr id="6" name="CuadroTexto 5">
            <a:extLst>
              <a:ext uri="{FF2B5EF4-FFF2-40B4-BE49-F238E27FC236}">
                <a16:creationId xmlns:a16="http://schemas.microsoft.com/office/drawing/2014/main" id="{43BCD41D-6D98-0B9C-6407-ED517AB697C4}"/>
              </a:ext>
            </a:extLst>
          </p:cNvPr>
          <p:cNvSpPr txBox="1"/>
          <p:nvPr/>
        </p:nvSpPr>
        <p:spPr>
          <a:xfrm>
            <a:off x="197352" y="4407540"/>
            <a:ext cx="1726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e</a:t>
            </a:r>
            <a:r>
              <a:rPr lang="es-ES" baseline="30000" err="1">
                <a:cs typeface="Calibri"/>
              </a:rPr>
              <a:t>+</a:t>
            </a:r>
            <a:r>
              <a:rPr lang="es-ES" err="1">
                <a:cs typeface="Calibri"/>
              </a:rPr>
              <a:t>e</a:t>
            </a:r>
            <a:r>
              <a:rPr lang="es-ES" baseline="30000">
                <a:cs typeface="Calibri"/>
              </a:rPr>
              <a:t>-</a:t>
            </a:r>
            <a:r>
              <a:rPr lang="es-ES">
                <a:cs typeface="Calibri"/>
              </a:rPr>
              <a:t> data-</a:t>
            </a:r>
            <a:r>
              <a:rPr lang="es-ES" err="1">
                <a:cs typeface="Calibri"/>
              </a:rPr>
              <a:t>driven</a:t>
            </a:r>
            <a:endParaRPr lang="es-ES" err="1"/>
          </a:p>
        </p:txBody>
      </p:sp>
      <p:sp>
        <p:nvSpPr>
          <p:cNvPr id="8" name="CuadroTexto 7">
            <a:extLst>
              <a:ext uri="{FF2B5EF4-FFF2-40B4-BE49-F238E27FC236}">
                <a16:creationId xmlns:a16="http://schemas.microsoft.com/office/drawing/2014/main" id="{873440C9-2D43-2C2C-BD20-49C3B5303275}"/>
              </a:ext>
            </a:extLst>
          </p:cNvPr>
          <p:cNvSpPr txBox="1"/>
          <p:nvPr/>
        </p:nvSpPr>
        <p:spPr>
          <a:xfrm>
            <a:off x="197352" y="4681640"/>
            <a:ext cx="1726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Symbol"/>
                <a:cs typeface="Calibri"/>
                <a:sym typeface="Symbol"/>
              </a:rPr>
              <a:t>t</a:t>
            </a:r>
            <a:r>
              <a:rPr lang="es-ES">
                <a:cs typeface="Calibri"/>
              </a:rPr>
              <a:t> data-</a:t>
            </a:r>
            <a:r>
              <a:rPr lang="es-ES" err="1">
                <a:cs typeface="Calibri"/>
              </a:rPr>
              <a:t>driven</a:t>
            </a:r>
            <a:endParaRPr lang="es-ES" err="1"/>
          </a:p>
        </p:txBody>
      </p:sp>
      <p:sp>
        <p:nvSpPr>
          <p:cNvPr id="9" name="CuadroTexto 8">
            <a:extLst>
              <a:ext uri="{FF2B5EF4-FFF2-40B4-BE49-F238E27FC236}">
                <a16:creationId xmlns:a16="http://schemas.microsoft.com/office/drawing/2014/main" id="{4D32226F-2DC8-EBDF-3FA5-9732DD1AB008}"/>
              </a:ext>
            </a:extLst>
          </p:cNvPr>
          <p:cNvSpPr txBox="1"/>
          <p:nvPr/>
        </p:nvSpPr>
        <p:spPr>
          <a:xfrm>
            <a:off x="268617" y="2653295"/>
            <a:ext cx="17268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err="1">
                <a:cs typeface="Calibri"/>
              </a:rPr>
              <a:t>Lattice</a:t>
            </a:r>
            <a:r>
              <a:rPr lang="es-ES">
                <a:cs typeface="Calibri"/>
              </a:rPr>
              <a:t> </a:t>
            </a:r>
            <a:r>
              <a:rPr lang="es-ES">
                <a:solidFill>
                  <a:srgbClr val="FF0000"/>
                </a:solidFill>
                <a:cs typeface="Calibri"/>
              </a:rPr>
              <a:t>Q</a:t>
            </a:r>
            <a:r>
              <a:rPr lang="es-ES">
                <a:solidFill>
                  <a:srgbClr val="00B050"/>
                </a:solidFill>
                <a:cs typeface="Calibri"/>
              </a:rPr>
              <a:t>C</a:t>
            </a:r>
            <a:r>
              <a:rPr lang="es-ES">
                <a:solidFill>
                  <a:srgbClr val="0070C0"/>
                </a:solidFill>
                <a:cs typeface="Calibri"/>
              </a:rPr>
              <a:t>D</a:t>
            </a:r>
            <a:endParaRPr lang="es-ES">
              <a:solidFill>
                <a:srgbClr val="0070C0"/>
              </a:solidFill>
            </a:endParaRPr>
          </a:p>
        </p:txBody>
      </p:sp>
      <p:sp>
        <p:nvSpPr>
          <p:cNvPr id="10" name="CuadroTexto 9">
            <a:extLst>
              <a:ext uri="{FF2B5EF4-FFF2-40B4-BE49-F238E27FC236}">
                <a16:creationId xmlns:a16="http://schemas.microsoft.com/office/drawing/2014/main" id="{187DAE4C-886A-2A4C-6CD8-AEA04486644D}"/>
              </a:ext>
            </a:extLst>
          </p:cNvPr>
          <p:cNvSpPr txBox="1"/>
          <p:nvPr/>
        </p:nvSpPr>
        <p:spPr>
          <a:xfrm>
            <a:off x="7400719" y="2532690"/>
            <a:ext cx="47364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cs typeface="Calibri"/>
              </a:rPr>
              <a:t>(</a:t>
            </a:r>
            <a:r>
              <a:rPr lang="es-ES" sz="2400" dirty="0" err="1">
                <a:cs typeface="Calibri"/>
              </a:rPr>
              <a:t>From</a:t>
            </a:r>
            <a:r>
              <a:rPr lang="es-ES" sz="2400" dirty="0">
                <a:cs typeface="Calibri"/>
              </a:rPr>
              <a:t> </a:t>
            </a:r>
            <a:r>
              <a:rPr lang="es-ES" sz="2400" dirty="0" err="1">
                <a:cs typeface="Calibri"/>
              </a:rPr>
              <a:t>Masjuan</a:t>
            </a:r>
            <a:r>
              <a:rPr lang="es-ES" sz="2400" dirty="0">
                <a:cs typeface="Calibri"/>
              </a:rPr>
              <a:t>, Miranda &amp; Roig '23)</a:t>
            </a:r>
          </a:p>
        </p:txBody>
      </p:sp>
      <p:sp>
        <p:nvSpPr>
          <p:cNvPr id="7" name="CuadroTexto 6">
            <a:extLst>
              <a:ext uri="{FF2B5EF4-FFF2-40B4-BE49-F238E27FC236}">
                <a16:creationId xmlns:a16="http://schemas.microsoft.com/office/drawing/2014/main" id="{65A1E7F4-30B4-9BBA-778B-621BAC3BDCFE}"/>
              </a:ext>
            </a:extLst>
          </p:cNvPr>
          <p:cNvSpPr txBox="1"/>
          <p:nvPr/>
        </p:nvSpPr>
        <p:spPr>
          <a:xfrm>
            <a:off x="7581625" y="3322101"/>
            <a:ext cx="439109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err="1">
                <a:cs typeface="Calibri"/>
              </a:rPr>
              <a:t>See</a:t>
            </a:r>
            <a:r>
              <a:rPr lang="es-ES" sz="2800">
                <a:cs typeface="Calibri"/>
              </a:rPr>
              <a:t> </a:t>
            </a:r>
            <a:r>
              <a:rPr lang="es-ES" sz="2800" err="1">
                <a:cs typeface="Calibri"/>
              </a:rPr>
              <a:t>particularly</a:t>
            </a:r>
            <a:r>
              <a:rPr lang="es-ES" sz="2800">
                <a:cs typeface="Calibri"/>
              </a:rPr>
              <a:t> </a:t>
            </a:r>
            <a:r>
              <a:rPr lang="es-ES" sz="2800" err="1">
                <a:cs typeface="Calibri"/>
              </a:rPr>
              <a:t>Christoph's</a:t>
            </a:r>
            <a:r>
              <a:rPr lang="es-ES" sz="2800">
                <a:cs typeface="Calibri"/>
              </a:rPr>
              <a:t> </a:t>
            </a:r>
            <a:r>
              <a:rPr lang="es-ES" sz="2800" err="1">
                <a:cs typeface="Calibri"/>
              </a:rPr>
              <a:t>talk</a:t>
            </a:r>
            <a:r>
              <a:rPr lang="es-ES" sz="2800">
                <a:cs typeface="Calibri"/>
              </a:rPr>
              <a:t> </a:t>
            </a:r>
            <a:r>
              <a:rPr lang="es-ES" sz="2800" err="1">
                <a:cs typeface="Calibri"/>
              </a:rPr>
              <a:t>for</a:t>
            </a:r>
            <a:r>
              <a:rPr lang="es-ES" sz="2800">
                <a:cs typeface="Calibri"/>
              </a:rPr>
              <a:t> </a:t>
            </a:r>
            <a:r>
              <a:rPr lang="es-ES" sz="2800" err="1">
                <a:cs typeface="Calibri"/>
              </a:rPr>
              <a:t>the</a:t>
            </a:r>
            <a:r>
              <a:rPr lang="es-ES" sz="2800">
                <a:cs typeface="Calibri"/>
              </a:rPr>
              <a:t> </a:t>
            </a:r>
            <a:r>
              <a:rPr lang="es-ES" sz="2800" err="1">
                <a:cs typeface="Calibri"/>
              </a:rPr>
              <a:t>discrepancies</a:t>
            </a:r>
            <a:r>
              <a:rPr lang="es-ES" sz="2800">
                <a:cs typeface="Calibri"/>
              </a:rPr>
              <a:t> </a:t>
            </a:r>
            <a:r>
              <a:rPr lang="es-ES" sz="2800" err="1">
                <a:cs typeface="Calibri"/>
              </a:rPr>
              <a:t>among</a:t>
            </a:r>
            <a:r>
              <a:rPr lang="es-ES" sz="2800">
                <a:cs typeface="Calibri"/>
              </a:rPr>
              <a:t> </a:t>
            </a:r>
            <a:r>
              <a:rPr lang="es-ES" sz="2800" err="1">
                <a:cs typeface="Calibri"/>
              </a:rPr>
              <a:t>different</a:t>
            </a:r>
            <a:r>
              <a:rPr lang="es-ES" sz="2800">
                <a:cs typeface="Calibri"/>
              </a:rPr>
              <a:t> </a:t>
            </a:r>
            <a:r>
              <a:rPr lang="es-ES" sz="2800" err="1">
                <a:cs typeface="Calibri"/>
              </a:rPr>
              <a:t>e</a:t>
            </a:r>
            <a:r>
              <a:rPr lang="es-ES" sz="2800" baseline="30000" err="1">
                <a:cs typeface="Calibri"/>
              </a:rPr>
              <a:t>+</a:t>
            </a:r>
            <a:r>
              <a:rPr lang="es-ES" sz="2800" err="1">
                <a:cs typeface="Calibri"/>
              </a:rPr>
              <a:t>e</a:t>
            </a:r>
            <a:r>
              <a:rPr lang="es-ES" sz="2800" baseline="30000">
                <a:cs typeface="Calibri"/>
              </a:rPr>
              <a:t>-</a:t>
            </a:r>
            <a:r>
              <a:rPr lang="es-ES" sz="2800">
                <a:cs typeface="Calibri"/>
              </a:rPr>
              <a:t> </a:t>
            </a:r>
            <a:r>
              <a:rPr lang="es-ES" sz="2800" err="1">
                <a:cs typeface="Calibri"/>
              </a:rPr>
              <a:t>to</a:t>
            </a:r>
            <a:r>
              <a:rPr lang="es-ES" sz="2800">
                <a:cs typeface="Calibri"/>
              </a:rPr>
              <a:t> </a:t>
            </a:r>
            <a:r>
              <a:rPr lang="es-ES" sz="2800" err="1">
                <a:cs typeface="Calibri"/>
              </a:rPr>
              <a:t>hadrons</a:t>
            </a:r>
            <a:r>
              <a:rPr lang="es-ES" sz="2800">
                <a:cs typeface="Calibri"/>
              </a:rPr>
              <a:t> </a:t>
            </a:r>
            <a:r>
              <a:rPr lang="es-ES" sz="2800" err="1">
                <a:cs typeface="Calibri"/>
              </a:rPr>
              <a:t>experiments</a:t>
            </a:r>
            <a:r>
              <a:rPr lang="es-ES" sz="2800">
                <a:cs typeface="Calibri"/>
              </a:rPr>
              <a:t>.</a:t>
            </a:r>
          </a:p>
        </p:txBody>
      </p:sp>
    </p:spTree>
    <p:extLst>
      <p:ext uri="{BB962C8B-B14F-4D97-AF65-F5344CB8AC3E}">
        <p14:creationId xmlns:p14="http://schemas.microsoft.com/office/powerpoint/2010/main" val="186648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Why</a:t>
            </a:r>
            <a:r>
              <a:rPr lang="es-ES">
                <a:cs typeface="Calibri Light"/>
              </a:rPr>
              <a:t> </a:t>
            </a:r>
            <a:r>
              <a:rPr lang="es-ES" err="1">
                <a:cs typeface="Calibri Light"/>
              </a:rPr>
              <a:t>such</a:t>
            </a:r>
            <a:r>
              <a:rPr lang="es-ES">
                <a:cs typeface="Calibri Light"/>
              </a:rPr>
              <a:t> a </a:t>
            </a:r>
            <a:r>
              <a:rPr lang="es-ES" err="1">
                <a:cs typeface="Calibri Light"/>
              </a:rPr>
              <a:t>large</a:t>
            </a:r>
            <a:r>
              <a:rPr lang="es-ES">
                <a:cs typeface="Calibri Light"/>
              </a:rPr>
              <a:t> error?</a:t>
            </a:r>
            <a:endParaRPr lang="es-ES"/>
          </a:p>
        </p:txBody>
      </p:sp>
      <p:sp>
        <p:nvSpPr>
          <p:cNvPr id="3" name="Marcador de contenido 2">
            <a:extLst>
              <a:ext uri="{FF2B5EF4-FFF2-40B4-BE49-F238E27FC236}">
                <a16:creationId xmlns:a16="http://schemas.microsoft.com/office/drawing/2014/main" id="{DEC484DE-9192-EE57-3FCC-AFE1E8EE4FD7}"/>
              </a:ext>
            </a:extLst>
          </p:cNvPr>
          <p:cNvSpPr>
            <a:spLocks noGrp="1"/>
          </p:cNvSpPr>
          <p:nvPr>
            <p:ph idx="1"/>
          </p:nvPr>
        </p:nvSpPr>
        <p:spPr>
          <a:xfrm>
            <a:off x="575064" y="1096518"/>
            <a:ext cx="11354347" cy="5080445"/>
          </a:xfrm>
        </p:spPr>
        <p:txBody>
          <a:bodyPr vert="horz" lIns="91440" tIns="45720" rIns="91440" bIns="45720" rtlCol="0" anchor="t">
            <a:normAutofit/>
          </a:bodyPr>
          <a:lstStyle/>
          <a:p>
            <a:r>
              <a:rPr lang="es-ES" err="1">
                <a:ea typeface="+mn-lt"/>
                <a:cs typeface="+mn-lt"/>
              </a:rPr>
              <a:t>Namely</a:t>
            </a:r>
            <a:r>
              <a:rPr lang="es-ES">
                <a:ea typeface="+mn-lt"/>
                <a:cs typeface="+mn-lt"/>
              </a:rPr>
              <a:t>, </a:t>
            </a:r>
            <a:r>
              <a:rPr lang="es-ES" err="1">
                <a:ea typeface="+mn-lt"/>
                <a:cs typeface="+mn-lt"/>
              </a:rPr>
              <a:t>why</a:t>
            </a:r>
            <a:r>
              <a:rPr lang="es-ES">
                <a:ea typeface="+mn-lt"/>
                <a:cs typeface="+mn-lt"/>
              </a:rPr>
              <a:t> </a:t>
            </a:r>
            <a:r>
              <a:rPr lang="es-ES" err="1">
                <a:ea typeface="+mn-lt"/>
                <a:cs typeface="+mn-lt"/>
              </a:rPr>
              <a:t>a</a:t>
            </a:r>
            <a:r>
              <a:rPr lang="es-ES" baseline="-25000" err="1">
                <a:latin typeface="Symbol"/>
                <a:ea typeface="+mn-lt"/>
                <a:cs typeface="+mn-lt"/>
                <a:sym typeface="Symbol"/>
              </a:rPr>
              <a:t>m</a:t>
            </a:r>
            <a:r>
              <a:rPr lang="es-ES" baseline="30000" err="1">
                <a:ea typeface="+mn-lt"/>
                <a:cs typeface="+mn-lt"/>
              </a:rPr>
              <a:t>HLbL</a:t>
            </a:r>
            <a:r>
              <a:rPr lang="es-ES">
                <a:ea typeface="+mn-lt"/>
                <a:cs typeface="+mn-lt"/>
              </a:rPr>
              <a:t>=</a:t>
            </a:r>
            <a:r>
              <a:rPr lang="es-ES" dirty="0">
                <a:ea typeface="+mn-lt"/>
                <a:cs typeface="+mn-lt"/>
              </a:rPr>
              <a:t>9.2(1.9</a:t>
            </a:r>
            <a:r>
              <a:rPr lang="es-ES">
                <a:ea typeface="+mn-lt"/>
                <a:cs typeface="+mn-lt"/>
              </a:rPr>
              <a:t>)x10</a:t>
            </a:r>
            <a:r>
              <a:rPr lang="es-ES" baseline="30000">
                <a:ea typeface="+mn-lt"/>
                <a:cs typeface="+mn-lt"/>
              </a:rPr>
              <a:t>-10</a:t>
            </a:r>
            <a:r>
              <a:rPr lang="es-ES">
                <a:ea typeface="+mn-lt"/>
                <a:cs typeface="+mn-lt"/>
              </a:rPr>
              <a:t> vs. </a:t>
            </a:r>
            <a:r>
              <a:rPr lang="es-ES" err="1">
                <a:ea typeface="+mn-lt"/>
                <a:cs typeface="+mn-lt"/>
              </a:rPr>
              <a:t>a</a:t>
            </a:r>
            <a:r>
              <a:rPr lang="es-ES" baseline="-25000" err="1">
                <a:latin typeface="Symbol"/>
                <a:ea typeface="+mn-lt"/>
                <a:cs typeface="+mn-lt"/>
                <a:sym typeface="Symbol"/>
              </a:rPr>
              <a:t>m</a:t>
            </a:r>
            <a:r>
              <a:rPr lang="es-ES" baseline="30000" err="1">
                <a:ea typeface="+mn-lt"/>
                <a:cs typeface="+mn-lt"/>
              </a:rPr>
              <a:t>HVP</a:t>
            </a:r>
            <a:r>
              <a:rPr lang="es-ES">
                <a:ea typeface="+mn-lt"/>
                <a:cs typeface="+mn-lt"/>
              </a:rPr>
              <a:t>=</a:t>
            </a:r>
            <a:r>
              <a:rPr lang="es-ES">
                <a:latin typeface="Calibri"/>
                <a:cs typeface="Calibri"/>
              </a:rPr>
              <a:t>693.1(4.0)x10</a:t>
            </a:r>
            <a:r>
              <a:rPr lang="es-ES" baseline="30000">
                <a:latin typeface="Calibri"/>
                <a:cs typeface="Calibri"/>
              </a:rPr>
              <a:t>-10</a:t>
            </a:r>
            <a:r>
              <a:rPr lang="es-ES">
                <a:ea typeface="+mn-lt"/>
                <a:cs typeface="+mn-lt"/>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4" name="Imagen 5" descr="Gráfico, Gráfico de superficie&#10;&#10;Descripción generada automáticamente">
            <a:extLst>
              <a:ext uri="{FF2B5EF4-FFF2-40B4-BE49-F238E27FC236}">
                <a16:creationId xmlns:a16="http://schemas.microsoft.com/office/drawing/2014/main" id="{6B78DD4E-5B64-89E3-F52E-CBA0C43B1FE7}"/>
              </a:ext>
            </a:extLst>
          </p:cNvPr>
          <p:cNvPicPr>
            <a:picLocks noChangeAspect="1"/>
          </p:cNvPicPr>
          <p:nvPr/>
        </p:nvPicPr>
        <p:blipFill>
          <a:blip r:embed="rId2"/>
          <a:stretch>
            <a:fillRect/>
          </a:stretch>
        </p:blipFill>
        <p:spPr>
          <a:xfrm>
            <a:off x="2992083" y="1606824"/>
            <a:ext cx="9179084" cy="4773647"/>
          </a:xfrm>
          <a:prstGeom prst="rect">
            <a:avLst/>
          </a:prstGeom>
        </p:spPr>
      </p:pic>
      <p:sp>
        <p:nvSpPr>
          <p:cNvPr id="6" name="CuadroTexto 5">
            <a:extLst>
              <a:ext uri="{FF2B5EF4-FFF2-40B4-BE49-F238E27FC236}">
                <a16:creationId xmlns:a16="http://schemas.microsoft.com/office/drawing/2014/main" id="{DEEAD807-DDDA-E7C2-6E10-0518EDFD457E}"/>
              </a:ext>
            </a:extLst>
          </p:cNvPr>
          <p:cNvSpPr txBox="1"/>
          <p:nvPr/>
        </p:nvSpPr>
        <p:spPr>
          <a:xfrm>
            <a:off x="10081424" y="1425324"/>
            <a:ext cx="16610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a:cs typeface="Calibri"/>
              </a:rPr>
              <a:t>KNT'20</a:t>
            </a:r>
            <a:endParaRPr lang="es-ES" dirty="0"/>
          </a:p>
        </p:txBody>
      </p:sp>
      <p:sp>
        <p:nvSpPr>
          <p:cNvPr id="7" name="CuadroTexto 6">
            <a:extLst>
              <a:ext uri="{FF2B5EF4-FFF2-40B4-BE49-F238E27FC236}">
                <a16:creationId xmlns:a16="http://schemas.microsoft.com/office/drawing/2014/main" id="{4C6BFD9F-6013-275A-98DC-935883FF1BF2}"/>
              </a:ext>
            </a:extLst>
          </p:cNvPr>
          <p:cNvSpPr txBox="1"/>
          <p:nvPr/>
        </p:nvSpPr>
        <p:spPr>
          <a:xfrm>
            <a:off x="32891" y="1841956"/>
            <a:ext cx="343722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err="1">
                <a:cs typeface="Calibri"/>
              </a:rPr>
              <a:t>For</a:t>
            </a:r>
            <a:r>
              <a:rPr lang="es-ES" sz="2800" dirty="0">
                <a:cs typeface="Calibri"/>
              </a:rPr>
              <a:t> </a:t>
            </a:r>
            <a:r>
              <a:rPr lang="es-ES" sz="2800" err="1">
                <a:cs typeface="Calibri"/>
              </a:rPr>
              <a:t>a</a:t>
            </a:r>
            <a:r>
              <a:rPr lang="es-ES" sz="2800" baseline="-25000" err="1">
                <a:latin typeface="Symbol"/>
                <a:cs typeface="Calibri"/>
                <a:sym typeface="Symbol"/>
              </a:rPr>
              <a:t>m</a:t>
            </a:r>
            <a:r>
              <a:rPr lang="es-ES" sz="2800" baseline="30000" err="1">
                <a:cs typeface="Calibri"/>
              </a:rPr>
              <a:t>HVP</a:t>
            </a:r>
            <a:r>
              <a:rPr lang="es-ES" sz="2800" dirty="0">
                <a:cs typeface="Calibri"/>
              </a:rPr>
              <a:t> </a:t>
            </a:r>
            <a:r>
              <a:rPr lang="es-ES" sz="2800" err="1">
                <a:cs typeface="Calibri"/>
              </a:rPr>
              <a:t>there</a:t>
            </a:r>
            <a:r>
              <a:rPr lang="es-ES" sz="2800" dirty="0">
                <a:cs typeface="Calibri"/>
              </a:rPr>
              <a:t> </a:t>
            </a:r>
            <a:r>
              <a:rPr lang="es-ES" sz="2800" err="1">
                <a:cs typeface="Calibri"/>
              </a:rPr>
              <a:t>is</a:t>
            </a:r>
            <a:r>
              <a:rPr lang="es-ES" sz="2800" dirty="0">
                <a:cs typeface="Calibri"/>
              </a:rPr>
              <a:t> </a:t>
            </a:r>
            <a:r>
              <a:rPr lang="es-ES" sz="2800" dirty="0">
                <a:solidFill>
                  <a:srgbClr val="0070C0"/>
                </a:solidFill>
                <a:cs typeface="Calibri"/>
              </a:rPr>
              <a:t>a </a:t>
            </a:r>
            <a:r>
              <a:rPr lang="es-ES" sz="2800" err="1">
                <a:solidFill>
                  <a:srgbClr val="0070C0"/>
                </a:solidFill>
                <a:cs typeface="Calibri"/>
              </a:rPr>
              <a:t>dispersion</a:t>
            </a:r>
            <a:r>
              <a:rPr lang="es-ES" sz="2800" dirty="0">
                <a:solidFill>
                  <a:srgbClr val="0070C0"/>
                </a:solidFill>
                <a:cs typeface="Calibri"/>
              </a:rPr>
              <a:t> </a:t>
            </a:r>
            <a:r>
              <a:rPr lang="es-ES" sz="2800" err="1">
                <a:solidFill>
                  <a:srgbClr val="0070C0"/>
                </a:solidFill>
                <a:cs typeface="Calibri"/>
              </a:rPr>
              <a:t>relation</a:t>
            </a:r>
            <a:r>
              <a:rPr lang="es-ES" sz="2800" dirty="0">
                <a:cs typeface="Calibri"/>
              </a:rPr>
              <a:t> (Brodsky-de Rafael; </a:t>
            </a:r>
            <a:r>
              <a:rPr lang="es-ES" sz="2800" err="1">
                <a:cs typeface="Calibri"/>
              </a:rPr>
              <a:t>Lautrup</a:t>
            </a:r>
            <a:r>
              <a:rPr lang="es-ES" sz="2800" dirty="0">
                <a:cs typeface="Calibri"/>
              </a:rPr>
              <a:t>-de Rafael '68) </a:t>
            </a:r>
            <a:r>
              <a:rPr lang="es-ES" sz="2800" err="1">
                <a:solidFill>
                  <a:srgbClr val="0070C0"/>
                </a:solidFill>
                <a:cs typeface="Calibri"/>
              </a:rPr>
              <a:t>that</a:t>
            </a:r>
            <a:r>
              <a:rPr lang="es-ES" sz="2800" dirty="0">
                <a:solidFill>
                  <a:srgbClr val="0070C0"/>
                </a:solidFill>
                <a:cs typeface="Calibri"/>
              </a:rPr>
              <a:t> </a:t>
            </a:r>
            <a:r>
              <a:rPr lang="es-ES" sz="2800" err="1">
                <a:solidFill>
                  <a:srgbClr val="0070C0"/>
                </a:solidFill>
                <a:cs typeface="Calibri"/>
              </a:rPr>
              <a:t>allows</a:t>
            </a:r>
            <a:r>
              <a:rPr lang="es-ES" sz="2800" dirty="0">
                <a:solidFill>
                  <a:srgbClr val="0070C0"/>
                </a:solidFill>
                <a:cs typeface="Calibri"/>
              </a:rPr>
              <a:t> </a:t>
            </a:r>
            <a:r>
              <a:rPr lang="es-ES" sz="2800" err="1">
                <a:solidFill>
                  <a:srgbClr val="0070C0"/>
                </a:solidFill>
                <a:cs typeface="Calibri"/>
              </a:rPr>
              <a:t>to</a:t>
            </a:r>
            <a:r>
              <a:rPr lang="es-ES" sz="2800" dirty="0">
                <a:solidFill>
                  <a:srgbClr val="0070C0"/>
                </a:solidFill>
                <a:cs typeface="Calibri"/>
              </a:rPr>
              <a:t> compute</a:t>
            </a:r>
            <a:r>
              <a:rPr lang="es-ES" sz="2800" dirty="0">
                <a:cs typeface="Calibri"/>
              </a:rPr>
              <a:t> </a:t>
            </a:r>
            <a:r>
              <a:rPr lang="es-ES" sz="2800" err="1">
                <a:cs typeface="Calibri"/>
              </a:rPr>
              <a:t>the</a:t>
            </a:r>
            <a:r>
              <a:rPr lang="es-ES" sz="2800" dirty="0">
                <a:cs typeface="Calibri"/>
              </a:rPr>
              <a:t> </a:t>
            </a:r>
            <a:r>
              <a:rPr lang="es-ES" sz="2800" err="1">
                <a:cs typeface="Calibri"/>
              </a:rPr>
              <a:t>dominant</a:t>
            </a:r>
            <a:r>
              <a:rPr lang="es-ES" sz="2800" dirty="0">
                <a:cs typeface="Calibri"/>
              </a:rPr>
              <a:t> </a:t>
            </a:r>
            <a:r>
              <a:rPr lang="es-ES" sz="2800" err="1">
                <a:cs typeface="Calibri"/>
              </a:rPr>
              <a:t>part</a:t>
            </a:r>
            <a:r>
              <a:rPr lang="es-ES" sz="2800" dirty="0">
                <a:cs typeface="Calibri"/>
              </a:rPr>
              <a:t> </a:t>
            </a:r>
            <a:r>
              <a:rPr lang="es-ES" sz="2800" err="1">
                <a:solidFill>
                  <a:srgbClr val="0070C0"/>
                </a:solidFill>
                <a:cs typeface="Calibri"/>
              </a:rPr>
              <a:t>from</a:t>
            </a:r>
            <a:r>
              <a:rPr lang="es-ES" sz="2800" dirty="0">
                <a:solidFill>
                  <a:srgbClr val="0070C0"/>
                </a:solidFill>
                <a:cs typeface="Calibri"/>
              </a:rPr>
              <a:t> precise</a:t>
            </a:r>
            <a:r>
              <a:rPr lang="es-ES" sz="2800" dirty="0">
                <a:cs typeface="Calibri"/>
              </a:rPr>
              <a:t> </a:t>
            </a:r>
            <a:r>
              <a:rPr lang="es-ES" sz="2800" err="1">
                <a:cs typeface="Calibri"/>
              </a:rPr>
              <a:t>e</a:t>
            </a:r>
            <a:r>
              <a:rPr lang="es-ES" sz="2800" baseline="30000" err="1">
                <a:cs typeface="Calibri"/>
              </a:rPr>
              <a:t>+</a:t>
            </a:r>
            <a:r>
              <a:rPr lang="es-ES" sz="2800" err="1">
                <a:cs typeface="Calibri"/>
              </a:rPr>
              <a:t>e</a:t>
            </a:r>
            <a:r>
              <a:rPr lang="es-ES" sz="2800" baseline="30000" dirty="0">
                <a:cs typeface="Calibri"/>
              </a:rPr>
              <a:t>-</a:t>
            </a:r>
            <a:r>
              <a:rPr lang="es-ES" sz="2800" dirty="0">
                <a:cs typeface="Calibri"/>
              </a:rPr>
              <a:t> </a:t>
            </a:r>
            <a:r>
              <a:rPr lang="es-ES" sz="2800" err="1">
                <a:cs typeface="Calibri"/>
              </a:rPr>
              <a:t>to</a:t>
            </a:r>
            <a:r>
              <a:rPr lang="es-ES" sz="2800" dirty="0">
                <a:cs typeface="Calibri"/>
              </a:rPr>
              <a:t> </a:t>
            </a:r>
            <a:r>
              <a:rPr lang="es-ES" sz="2800" err="1">
                <a:cs typeface="Calibri"/>
              </a:rPr>
              <a:t>hadrons</a:t>
            </a:r>
            <a:r>
              <a:rPr lang="es-ES" sz="2800" dirty="0">
                <a:cs typeface="Calibri"/>
              </a:rPr>
              <a:t> data.</a:t>
            </a:r>
          </a:p>
        </p:txBody>
      </p:sp>
      <p:pic>
        <p:nvPicPr>
          <p:cNvPr id="8" name="Imagen 8">
            <a:extLst>
              <a:ext uri="{FF2B5EF4-FFF2-40B4-BE49-F238E27FC236}">
                <a16:creationId xmlns:a16="http://schemas.microsoft.com/office/drawing/2014/main" id="{31927E9B-F487-7EBD-8298-9929BC3E8498}"/>
              </a:ext>
            </a:extLst>
          </p:cNvPr>
          <p:cNvPicPr>
            <a:picLocks noChangeAspect="1"/>
          </p:cNvPicPr>
          <p:nvPr/>
        </p:nvPicPr>
        <p:blipFill>
          <a:blip r:embed="rId3"/>
          <a:stretch>
            <a:fillRect/>
          </a:stretch>
        </p:blipFill>
        <p:spPr>
          <a:xfrm>
            <a:off x="-1097" y="5799440"/>
            <a:ext cx="2743200" cy="763064"/>
          </a:xfrm>
          <a:prstGeom prst="rect">
            <a:avLst/>
          </a:prstGeom>
        </p:spPr>
      </p:pic>
      <p:sp>
        <p:nvSpPr>
          <p:cNvPr id="9" name="CuadroTexto 8">
            <a:extLst>
              <a:ext uri="{FF2B5EF4-FFF2-40B4-BE49-F238E27FC236}">
                <a16:creationId xmlns:a16="http://schemas.microsoft.com/office/drawing/2014/main" id="{6DC2113C-8DDA-2F79-F8F1-1B3390CC705D}"/>
              </a:ext>
            </a:extLst>
          </p:cNvPr>
          <p:cNvSpPr txBox="1"/>
          <p:nvPr/>
        </p:nvSpPr>
        <p:spPr>
          <a:xfrm>
            <a:off x="493381" y="4111511"/>
            <a:ext cx="5262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dirty="0">
                <a:cs typeface="Calibri"/>
              </a:rPr>
              <a:t>,</a:t>
            </a:r>
            <a:endParaRPr lang="es-ES" dirty="0"/>
          </a:p>
        </p:txBody>
      </p:sp>
    </p:spTree>
    <p:extLst>
      <p:ext uri="{BB962C8B-B14F-4D97-AF65-F5344CB8AC3E}">
        <p14:creationId xmlns:p14="http://schemas.microsoft.com/office/powerpoint/2010/main" val="344288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err="1">
                <a:cs typeface="Calibri Light"/>
              </a:rPr>
              <a:t>Why</a:t>
            </a:r>
            <a:r>
              <a:rPr lang="es-ES">
                <a:cs typeface="Calibri Light"/>
              </a:rPr>
              <a:t> </a:t>
            </a:r>
            <a:r>
              <a:rPr lang="es-ES" err="1">
                <a:cs typeface="Calibri Light"/>
              </a:rPr>
              <a:t>such</a:t>
            </a:r>
            <a:r>
              <a:rPr lang="es-ES">
                <a:cs typeface="Calibri Light"/>
              </a:rPr>
              <a:t> a </a:t>
            </a:r>
            <a:r>
              <a:rPr lang="es-ES" err="1">
                <a:cs typeface="Calibri Light"/>
              </a:rPr>
              <a:t>large</a:t>
            </a:r>
            <a:r>
              <a:rPr lang="es-ES">
                <a:cs typeface="Calibri Light"/>
              </a:rPr>
              <a:t> error?</a:t>
            </a:r>
            <a:endParaRPr lang="es-ES"/>
          </a:p>
        </p:txBody>
      </p:sp>
      <p:sp>
        <p:nvSpPr>
          <p:cNvPr id="3" name="Marcador de contenido 2">
            <a:extLst>
              <a:ext uri="{FF2B5EF4-FFF2-40B4-BE49-F238E27FC236}">
                <a16:creationId xmlns:a16="http://schemas.microsoft.com/office/drawing/2014/main" id="{DEC484DE-9192-EE57-3FCC-AFE1E8EE4FD7}"/>
              </a:ext>
            </a:extLst>
          </p:cNvPr>
          <p:cNvSpPr>
            <a:spLocks noGrp="1"/>
          </p:cNvSpPr>
          <p:nvPr>
            <p:ph idx="1"/>
          </p:nvPr>
        </p:nvSpPr>
        <p:spPr>
          <a:xfrm>
            <a:off x="575064" y="1096518"/>
            <a:ext cx="11354347" cy="5080445"/>
          </a:xfrm>
        </p:spPr>
        <p:txBody>
          <a:bodyPr vert="horz" lIns="91440" tIns="45720" rIns="91440" bIns="45720" rtlCol="0" anchor="t">
            <a:normAutofit/>
          </a:bodyPr>
          <a:lstStyle/>
          <a:p>
            <a:r>
              <a:rPr lang="es-ES" err="1">
                <a:ea typeface="+mn-lt"/>
                <a:cs typeface="+mn-lt"/>
              </a:rPr>
              <a:t>Namely</a:t>
            </a:r>
            <a:r>
              <a:rPr lang="es-ES">
                <a:ea typeface="+mn-lt"/>
                <a:cs typeface="+mn-lt"/>
              </a:rPr>
              <a:t>, </a:t>
            </a:r>
            <a:r>
              <a:rPr lang="es-ES" err="1">
                <a:ea typeface="+mn-lt"/>
                <a:cs typeface="+mn-lt"/>
              </a:rPr>
              <a:t>why</a:t>
            </a:r>
            <a:r>
              <a:rPr lang="es-ES">
                <a:ea typeface="+mn-lt"/>
                <a:cs typeface="+mn-lt"/>
              </a:rPr>
              <a:t> </a:t>
            </a:r>
            <a:r>
              <a:rPr lang="es-ES" err="1">
                <a:ea typeface="+mn-lt"/>
                <a:cs typeface="+mn-lt"/>
              </a:rPr>
              <a:t>a</a:t>
            </a:r>
            <a:r>
              <a:rPr lang="es-ES" baseline="-25000" err="1">
                <a:latin typeface="Symbol"/>
                <a:ea typeface="+mn-lt"/>
                <a:cs typeface="+mn-lt"/>
                <a:sym typeface="Symbol"/>
              </a:rPr>
              <a:t>m</a:t>
            </a:r>
            <a:r>
              <a:rPr lang="es-ES" baseline="30000" err="1">
                <a:ea typeface="+mn-lt"/>
                <a:cs typeface="+mn-lt"/>
              </a:rPr>
              <a:t>HLbL</a:t>
            </a:r>
            <a:r>
              <a:rPr lang="es-ES">
                <a:ea typeface="+mn-lt"/>
                <a:cs typeface="+mn-lt"/>
              </a:rPr>
              <a:t>=</a:t>
            </a:r>
            <a:r>
              <a:rPr lang="es-ES" dirty="0">
                <a:ea typeface="+mn-lt"/>
                <a:cs typeface="+mn-lt"/>
              </a:rPr>
              <a:t>9.2(1.9</a:t>
            </a:r>
            <a:r>
              <a:rPr lang="es-ES">
                <a:ea typeface="+mn-lt"/>
                <a:cs typeface="+mn-lt"/>
              </a:rPr>
              <a:t>)x10</a:t>
            </a:r>
            <a:r>
              <a:rPr lang="es-ES" baseline="30000">
                <a:ea typeface="+mn-lt"/>
                <a:cs typeface="+mn-lt"/>
              </a:rPr>
              <a:t>-10</a:t>
            </a:r>
            <a:r>
              <a:rPr lang="es-ES">
                <a:ea typeface="+mn-lt"/>
                <a:cs typeface="+mn-lt"/>
              </a:rPr>
              <a:t> vs. </a:t>
            </a:r>
            <a:r>
              <a:rPr lang="es-ES" err="1">
                <a:ea typeface="+mn-lt"/>
                <a:cs typeface="+mn-lt"/>
              </a:rPr>
              <a:t>a</a:t>
            </a:r>
            <a:r>
              <a:rPr lang="es-ES" baseline="-25000" err="1">
                <a:latin typeface="Symbol"/>
                <a:ea typeface="+mn-lt"/>
                <a:cs typeface="+mn-lt"/>
                <a:sym typeface="Symbol"/>
              </a:rPr>
              <a:t>m</a:t>
            </a:r>
            <a:r>
              <a:rPr lang="es-ES" baseline="30000" err="1">
                <a:ea typeface="+mn-lt"/>
                <a:cs typeface="+mn-lt"/>
              </a:rPr>
              <a:t>HVP</a:t>
            </a:r>
            <a:r>
              <a:rPr lang="es-ES">
                <a:ea typeface="+mn-lt"/>
                <a:cs typeface="+mn-lt"/>
              </a:rPr>
              <a:t>=</a:t>
            </a:r>
            <a:r>
              <a:rPr lang="es-ES">
                <a:latin typeface="Calibri"/>
                <a:cs typeface="Calibri"/>
              </a:rPr>
              <a:t>693.1(4.0)x10</a:t>
            </a:r>
            <a:r>
              <a:rPr lang="es-ES" baseline="30000">
                <a:latin typeface="Calibri"/>
                <a:cs typeface="Calibri"/>
              </a:rPr>
              <a:t>-10</a:t>
            </a:r>
            <a:r>
              <a:rPr lang="es-ES">
                <a:ea typeface="+mn-lt"/>
                <a:cs typeface="+mn-lt"/>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sp>
        <p:nvSpPr>
          <p:cNvPr id="7" name="CuadroTexto 6">
            <a:extLst>
              <a:ext uri="{FF2B5EF4-FFF2-40B4-BE49-F238E27FC236}">
                <a16:creationId xmlns:a16="http://schemas.microsoft.com/office/drawing/2014/main" id="{4C6BFD9F-6013-275A-98DC-935883FF1BF2}"/>
              </a:ext>
            </a:extLst>
          </p:cNvPr>
          <p:cNvSpPr txBox="1"/>
          <p:nvPr/>
        </p:nvSpPr>
        <p:spPr>
          <a:xfrm>
            <a:off x="5481" y="1529481"/>
            <a:ext cx="373325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err="1">
                <a:cs typeface="Calibri"/>
              </a:rPr>
              <a:t>For</a:t>
            </a:r>
            <a:r>
              <a:rPr lang="es-ES" sz="2400" dirty="0">
                <a:cs typeface="Calibri"/>
              </a:rPr>
              <a:t> </a:t>
            </a:r>
            <a:r>
              <a:rPr lang="es-ES" sz="2400" err="1">
                <a:cs typeface="Calibri"/>
              </a:rPr>
              <a:t>a</a:t>
            </a:r>
            <a:r>
              <a:rPr lang="es-ES" sz="2400" baseline="-25000" err="1">
                <a:latin typeface="Symbol"/>
                <a:cs typeface="Calibri"/>
                <a:sym typeface="Symbol"/>
              </a:rPr>
              <a:t>m</a:t>
            </a:r>
            <a:r>
              <a:rPr lang="es-ES" sz="2400" baseline="30000" err="1">
                <a:cs typeface="Calibri"/>
              </a:rPr>
              <a:t>HLbL</a:t>
            </a:r>
            <a:r>
              <a:rPr lang="es-ES" sz="2400" dirty="0">
                <a:cs typeface="Calibri"/>
              </a:rPr>
              <a:t> a </a:t>
            </a:r>
            <a:r>
              <a:rPr lang="es-ES" sz="2400" err="1">
                <a:solidFill>
                  <a:srgbClr val="0070C0"/>
                </a:solidFill>
                <a:cs typeface="Calibri"/>
              </a:rPr>
              <a:t>tremendous</a:t>
            </a:r>
            <a:r>
              <a:rPr lang="es-ES" sz="2400" dirty="0">
                <a:solidFill>
                  <a:srgbClr val="0070C0"/>
                </a:solidFill>
                <a:cs typeface="Calibri"/>
              </a:rPr>
              <a:t> </a:t>
            </a:r>
            <a:r>
              <a:rPr lang="es-ES" sz="2400" err="1">
                <a:solidFill>
                  <a:srgbClr val="0070C0"/>
                </a:solidFill>
                <a:cs typeface="Calibri"/>
              </a:rPr>
              <a:t>advance</a:t>
            </a:r>
            <a:r>
              <a:rPr lang="es-ES" sz="2400" dirty="0">
                <a:solidFill>
                  <a:srgbClr val="0070C0"/>
                </a:solidFill>
                <a:cs typeface="Calibri"/>
              </a:rPr>
              <a:t> </a:t>
            </a:r>
            <a:r>
              <a:rPr lang="es-ES" sz="2400" err="1">
                <a:solidFill>
                  <a:srgbClr val="0070C0"/>
                </a:solidFill>
                <a:cs typeface="Calibri"/>
              </a:rPr>
              <a:t>towards</a:t>
            </a:r>
            <a:r>
              <a:rPr lang="es-ES" sz="2400" dirty="0">
                <a:solidFill>
                  <a:srgbClr val="0070C0"/>
                </a:solidFill>
                <a:cs typeface="Calibri"/>
              </a:rPr>
              <a:t> </a:t>
            </a:r>
            <a:r>
              <a:rPr lang="es-ES" sz="2400" err="1">
                <a:solidFill>
                  <a:srgbClr val="0070C0"/>
                </a:solidFill>
                <a:cs typeface="Calibri"/>
              </a:rPr>
              <a:t>its</a:t>
            </a:r>
            <a:r>
              <a:rPr lang="es-ES" sz="2400" dirty="0">
                <a:solidFill>
                  <a:srgbClr val="0070C0"/>
                </a:solidFill>
                <a:cs typeface="Calibri"/>
              </a:rPr>
              <a:t> data-</a:t>
            </a:r>
            <a:r>
              <a:rPr lang="es-ES" sz="2400" err="1">
                <a:solidFill>
                  <a:srgbClr val="0070C0"/>
                </a:solidFill>
                <a:cs typeface="Calibri"/>
              </a:rPr>
              <a:t>driven</a:t>
            </a:r>
            <a:r>
              <a:rPr lang="es-ES" sz="2400" dirty="0">
                <a:solidFill>
                  <a:srgbClr val="0070C0"/>
                </a:solidFill>
                <a:cs typeface="Calibri"/>
              </a:rPr>
              <a:t> dispersive </a:t>
            </a:r>
            <a:r>
              <a:rPr lang="es-ES" sz="2400" err="1">
                <a:solidFill>
                  <a:srgbClr val="0070C0"/>
                </a:solidFill>
                <a:cs typeface="Calibri"/>
              </a:rPr>
              <a:t>determination</a:t>
            </a:r>
            <a:r>
              <a:rPr lang="es-ES" sz="2400" dirty="0">
                <a:cs typeface="Calibri"/>
              </a:rPr>
              <a:t> </a:t>
            </a:r>
            <a:r>
              <a:rPr lang="es-ES" sz="2400" err="1">
                <a:cs typeface="Calibri"/>
              </a:rPr>
              <a:t>was</a:t>
            </a:r>
            <a:r>
              <a:rPr lang="es-ES" sz="2400" dirty="0">
                <a:cs typeface="Calibri"/>
              </a:rPr>
              <a:t> </a:t>
            </a:r>
            <a:r>
              <a:rPr lang="es-ES" sz="2400" err="1">
                <a:cs typeface="Calibri"/>
              </a:rPr>
              <a:t>achieved</a:t>
            </a:r>
            <a:r>
              <a:rPr lang="es-ES" sz="2400" dirty="0">
                <a:cs typeface="Calibri"/>
              </a:rPr>
              <a:t> </a:t>
            </a:r>
            <a:r>
              <a:rPr lang="es-ES" sz="2400" err="1">
                <a:cs typeface="Calibri"/>
              </a:rPr>
              <a:t>mainly</a:t>
            </a:r>
            <a:r>
              <a:rPr lang="es-ES" sz="2400" dirty="0">
                <a:cs typeface="Calibri"/>
              </a:rPr>
              <a:t> </a:t>
            </a:r>
            <a:r>
              <a:rPr lang="es-ES" sz="2400" err="1">
                <a:cs typeface="Calibri"/>
              </a:rPr>
              <a:t>by</a:t>
            </a:r>
            <a:r>
              <a:rPr lang="es-ES" sz="2400" dirty="0">
                <a:cs typeface="Calibri"/>
              </a:rPr>
              <a:t> </a:t>
            </a:r>
            <a:r>
              <a:rPr lang="es-ES" sz="2400" err="1">
                <a:cs typeface="Calibri"/>
              </a:rPr>
              <a:t>the</a:t>
            </a:r>
            <a:r>
              <a:rPr lang="es-ES" sz="2400" dirty="0">
                <a:cs typeface="Calibri"/>
              </a:rPr>
              <a:t> Bern </a:t>
            </a:r>
            <a:r>
              <a:rPr lang="es-ES" sz="2400" err="1">
                <a:cs typeface="Calibri"/>
              </a:rPr>
              <a:t>group</a:t>
            </a:r>
            <a:r>
              <a:rPr lang="es-ES" sz="2400" dirty="0">
                <a:cs typeface="Calibri"/>
              </a:rPr>
              <a:t> (Colangelo-Hoferichter-Procura-Stoffer'14,'15), </a:t>
            </a:r>
            <a:r>
              <a:rPr lang="es-ES" sz="2400" err="1">
                <a:cs typeface="Calibri"/>
              </a:rPr>
              <a:t>which</a:t>
            </a:r>
            <a:r>
              <a:rPr lang="es-ES" sz="2400" dirty="0">
                <a:cs typeface="Calibri"/>
              </a:rPr>
              <a:t> </a:t>
            </a:r>
            <a:r>
              <a:rPr lang="es-ES" sz="2400" err="1">
                <a:cs typeface="Calibri"/>
              </a:rPr>
              <a:t>provided</a:t>
            </a:r>
            <a:r>
              <a:rPr lang="es-ES" sz="2400" dirty="0">
                <a:cs typeface="Calibri"/>
              </a:rPr>
              <a:t> a </a:t>
            </a:r>
            <a:r>
              <a:rPr lang="es-ES" sz="2400" err="1">
                <a:cs typeface="Calibri"/>
              </a:rPr>
              <a:t>rationale</a:t>
            </a:r>
            <a:r>
              <a:rPr lang="es-ES" sz="2400" dirty="0">
                <a:cs typeface="Calibri"/>
              </a:rPr>
              <a:t> </a:t>
            </a:r>
            <a:r>
              <a:rPr lang="es-ES" sz="2400" err="1">
                <a:cs typeface="Calibri"/>
              </a:rPr>
              <a:t>for</a:t>
            </a:r>
            <a:r>
              <a:rPr lang="es-ES" sz="2400" dirty="0">
                <a:cs typeface="Calibri"/>
              </a:rPr>
              <a:t> </a:t>
            </a:r>
            <a:r>
              <a:rPr lang="es-ES" sz="2400" err="1">
                <a:cs typeface="Calibri"/>
              </a:rPr>
              <a:t>the</a:t>
            </a:r>
            <a:r>
              <a:rPr lang="es-ES" sz="2400" dirty="0">
                <a:cs typeface="Calibri"/>
              </a:rPr>
              <a:t> </a:t>
            </a:r>
            <a:r>
              <a:rPr lang="es-ES" sz="2400" err="1">
                <a:cs typeface="Calibri"/>
              </a:rPr>
              <a:t>well-established</a:t>
            </a:r>
            <a:r>
              <a:rPr lang="es-ES" sz="2400" dirty="0">
                <a:cs typeface="Calibri"/>
              </a:rPr>
              <a:t> P-pole </a:t>
            </a:r>
            <a:r>
              <a:rPr lang="es-ES" sz="2400" err="1">
                <a:cs typeface="Calibri"/>
              </a:rPr>
              <a:t>contributions</a:t>
            </a:r>
            <a:r>
              <a:rPr lang="es-ES" sz="2400" dirty="0">
                <a:cs typeface="Calibri"/>
              </a:rPr>
              <a:t> (Knecht-Nyffeler'02) and can be </a:t>
            </a:r>
            <a:r>
              <a:rPr lang="es-ES" sz="2400" err="1">
                <a:cs typeface="Calibri"/>
              </a:rPr>
              <a:t>used</a:t>
            </a:r>
            <a:r>
              <a:rPr lang="es-ES" sz="2400" dirty="0">
                <a:cs typeface="Calibri"/>
              </a:rPr>
              <a:t> up </a:t>
            </a:r>
            <a:r>
              <a:rPr lang="es-ES" sz="2400" err="1">
                <a:cs typeface="Calibri"/>
              </a:rPr>
              <a:t>to</a:t>
            </a:r>
            <a:r>
              <a:rPr lang="es-ES" sz="2400" dirty="0">
                <a:cs typeface="Calibri"/>
              </a:rPr>
              <a:t> </a:t>
            </a:r>
            <a:r>
              <a:rPr lang="es-ES" sz="2400" err="1">
                <a:cs typeface="Calibri"/>
              </a:rPr>
              <a:t>arbitrary</a:t>
            </a:r>
            <a:r>
              <a:rPr lang="es-ES" sz="2400" dirty="0">
                <a:cs typeface="Calibri"/>
              </a:rPr>
              <a:t> </a:t>
            </a:r>
            <a:r>
              <a:rPr lang="es-ES" sz="2400" err="1">
                <a:cs typeface="Calibri"/>
              </a:rPr>
              <a:t>multiparticle</a:t>
            </a:r>
            <a:r>
              <a:rPr lang="es-ES" sz="2400" dirty="0">
                <a:cs typeface="Calibri"/>
              </a:rPr>
              <a:t> </a:t>
            </a:r>
            <a:r>
              <a:rPr lang="es-ES" sz="2400" err="1">
                <a:cs typeface="Calibri"/>
              </a:rPr>
              <a:t>cuts</a:t>
            </a:r>
            <a:r>
              <a:rPr lang="es-ES" sz="2400" dirty="0">
                <a:cs typeface="Calibri"/>
              </a:rPr>
              <a:t>.</a:t>
            </a:r>
          </a:p>
        </p:txBody>
      </p:sp>
      <p:pic>
        <p:nvPicPr>
          <p:cNvPr id="8" name="Imagen 8" descr="Imagen que contiene Forma&#10;&#10;Descripción generada automáticamente">
            <a:extLst>
              <a:ext uri="{FF2B5EF4-FFF2-40B4-BE49-F238E27FC236}">
                <a16:creationId xmlns:a16="http://schemas.microsoft.com/office/drawing/2014/main" id="{EB9CC16F-464F-8707-58C1-F40E7923AA0B}"/>
              </a:ext>
            </a:extLst>
          </p:cNvPr>
          <p:cNvPicPr>
            <a:picLocks noChangeAspect="1"/>
          </p:cNvPicPr>
          <p:nvPr/>
        </p:nvPicPr>
        <p:blipFill>
          <a:blip r:embed="rId2"/>
          <a:stretch>
            <a:fillRect/>
          </a:stretch>
        </p:blipFill>
        <p:spPr>
          <a:xfrm>
            <a:off x="3331969" y="2417964"/>
            <a:ext cx="8839198" cy="3233596"/>
          </a:xfrm>
          <a:prstGeom prst="rect">
            <a:avLst/>
          </a:prstGeom>
        </p:spPr>
      </p:pic>
    </p:spTree>
    <p:extLst>
      <p:ext uri="{BB962C8B-B14F-4D97-AF65-F5344CB8AC3E}">
        <p14:creationId xmlns:p14="http://schemas.microsoft.com/office/powerpoint/2010/main" val="20042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endParaRPr lang="es-ES" dirty="0" err="1"/>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4" name="Imagen 5">
            <a:extLst>
              <a:ext uri="{FF2B5EF4-FFF2-40B4-BE49-F238E27FC236}">
                <a16:creationId xmlns:a16="http://schemas.microsoft.com/office/drawing/2014/main" id="{6EDD6115-B0F2-86A4-4E28-FF15386106A3}"/>
              </a:ext>
            </a:extLst>
          </p:cNvPr>
          <p:cNvPicPr>
            <a:picLocks noChangeAspect="1"/>
          </p:cNvPicPr>
          <p:nvPr/>
        </p:nvPicPr>
        <p:blipFill>
          <a:blip r:embed="rId2"/>
          <a:stretch>
            <a:fillRect/>
          </a:stretch>
        </p:blipFill>
        <p:spPr>
          <a:xfrm>
            <a:off x="2696055" y="1072797"/>
            <a:ext cx="6629948" cy="1686333"/>
          </a:xfrm>
          <a:prstGeom prst="rect">
            <a:avLst/>
          </a:prstGeom>
        </p:spPr>
      </p:pic>
      <p:sp>
        <p:nvSpPr>
          <p:cNvPr id="6" name="CuadroTexto 5">
            <a:extLst>
              <a:ext uri="{FF2B5EF4-FFF2-40B4-BE49-F238E27FC236}">
                <a16:creationId xmlns:a16="http://schemas.microsoft.com/office/drawing/2014/main" id="{65381B14-FF96-B30C-5928-B94DB8275A4C}"/>
              </a:ext>
            </a:extLst>
          </p:cNvPr>
          <p:cNvSpPr txBox="1"/>
          <p:nvPr/>
        </p:nvSpPr>
        <p:spPr>
          <a:xfrm>
            <a:off x="1839004" y="2883679"/>
            <a:ext cx="796930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dirty="0" err="1">
                <a:solidFill>
                  <a:srgbClr val="0070C0"/>
                </a:solidFill>
                <a:cs typeface="Calibri"/>
              </a:rPr>
              <a:t>The</a:t>
            </a:r>
            <a:r>
              <a:rPr lang="es-ES" sz="2800" dirty="0">
                <a:solidFill>
                  <a:srgbClr val="0070C0"/>
                </a:solidFill>
                <a:cs typeface="Calibri"/>
              </a:rPr>
              <a:t> </a:t>
            </a:r>
            <a:r>
              <a:rPr lang="es-ES" sz="2800" dirty="0" err="1">
                <a:solidFill>
                  <a:srgbClr val="0070C0"/>
                </a:solidFill>
                <a:cs typeface="Calibri"/>
              </a:rPr>
              <a:t>HLbL</a:t>
            </a:r>
            <a:r>
              <a:rPr lang="es-ES" sz="2800" dirty="0">
                <a:solidFill>
                  <a:srgbClr val="0070C0"/>
                </a:solidFill>
                <a:cs typeface="Calibri"/>
              </a:rPr>
              <a:t> tensor in </a:t>
            </a:r>
            <a:r>
              <a:rPr lang="es-ES" sz="2800" dirty="0" err="1">
                <a:solidFill>
                  <a:srgbClr val="0070C0"/>
                </a:solidFill>
                <a:cs typeface="Calibri"/>
              </a:rPr>
              <a:t>terms</a:t>
            </a:r>
            <a:r>
              <a:rPr lang="es-ES" sz="2800" dirty="0">
                <a:solidFill>
                  <a:srgbClr val="0070C0"/>
                </a:solidFill>
                <a:cs typeface="Calibri"/>
              </a:rPr>
              <a:t> </a:t>
            </a:r>
            <a:r>
              <a:rPr lang="es-ES" sz="2800" dirty="0" err="1">
                <a:solidFill>
                  <a:srgbClr val="0070C0"/>
                </a:solidFill>
                <a:cs typeface="Calibri"/>
              </a:rPr>
              <a:t>of</a:t>
            </a:r>
            <a:r>
              <a:rPr lang="es-ES" sz="2800" dirty="0">
                <a:solidFill>
                  <a:srgbClr val="0070C0"/>
                </a:solidFill>
                <a:cs typeface="Calibri"/>
              </a:rPr>
              <a:t> </a:t>
            </a:r>
            <a:r>
              <a:rPr lang="es-ES" sz="2800" dirty="0" err="1">
                <a:solidFill>
                  <a:srgbClr val="0070C0"/>
                </a:solidFill>
                <a:cs typeface="Calibri"/>
              </a:rPr>
              <a:t>increasing</a:t>
            </a:r>
            <a:r>
              <a:rPr lang="es-ES" sz="2800" dirty="0">
                <a:solidFill>
                  <a:srgbClr val="0070C0"/>
                </a:solidFill>
                <a:cs typeface="Calibri"/>
              </a:rPr>
              <a:t> </a:t>
            </a:r>
            <a:r>
              <a:rPr lang="es-ES" sz="2800" dirty="0" err="1">
                <a:solidFill>
                  <a:srgbClr val="0070C0"/>
                </a:solidFill>
                <a:cs typeface="Calibri"/>
              </a:rPr>
              <a:t>number</a:t>
            </a:r>
            <a:r>
              <a:rPr lang="es-ES" sz="2800" dirty="0">
                <a:solidFill>
                  <a:srgbClr val="0070C0"/>
                </a:solidFill>
                <a:cs typeface="Calibri"/>
              </a:rPr>
              <a:t> </a:t>
            </a:r>
            <a:r>
              <a:rPr lang="es-ES" sz="2800" dirty="0" err="1">
                <a:solidFill>
                  <a:srgbClr val="0070C0"/>
                </a:solidFill>
                <a:cs typeface="Calibri"/>
              </a:rPr>
              <a:t>of</a:t>
            </a:r>
            <a:r>
              <a:rPr lang="es-ES" sz="2800" dirty="0">
                <a:solidFill>
                  <a:srgbClr val="0070C0"/>
                </a:solidFill>
                <a:cs typeface="Calibri"/>
              </a:rPr>
              <a:t> n-</a:t>
            </a:r>
            <a:r>
              <a:rPr lang="es-ES" sz="2800" dirty="0" err="1">
                <a:solidFill>
                  <a:srgbClr val="0070C0"/>
                </a:solidFill>
                <a:cs typeface="Calibri"/>
              </a:rPr>
              <a:t>particle</a:t>
            </a:r>
            <a:r>
              <a:rPr lang="es-ES" sz="2800" dirty="0">
                <a:solidFill>
                  <a:srgbClr val="0070C0"/>
                </a:solidFill>
                <a:cs typeface="Calibri"/>
              </a:rPr>
              <a:t> </a:t>
            </a:r>
            <a:r>
              <a:rPr lang="es-ES" sz="2800" dirty="0" err="1">
                <a:solidFill>
                  <a:srgbClr val="0070C0"/>
                </a:solidFill>
                <a:cs typeface="Calibri"/>
              </a:rPr>
              <a:t>cuts</a:t>
            </a:r>
            <a:r>
              <a:rPr lang="es-ES" sz="2800" dirty="0">
                <a:cs typeface="Calibri"/>
              </a:rPr>
              <a:t>: </a:t>
            </a:r>
            <a:r>
              <a:rPr lang="es-ES" sz="2800" dirty="0" err="1">
                <a:cs typeface="Calibri"/>
              </a:rPr>
              <a:t>It</a:t>
            </a:r>
            <a:r>
              <a:rPr lang="es-ES" sz="2800" dirty="0">
                <a:cs typeface="Calibri"/>
              </a:rPr>
              <a:t> </a:t>
            </a:r>
            <a:r>
              <a:rPr lang="es-ES" sz="2800" dirty="0" err="1">
                <a:cs typeface="Calibri"/>
              </a:rPr>
              <a:t>starts</a:t>
            </a:r>
            <a:r>
              <a:rPr lang="es-ES" sz="2800" dirty="0">
                <a:cs typeface="Calibri"/>
              </a:rPr>
              <a:t> </a:t>
            </a:r>
            <a:r>
              <a:rPr lang="es-ES" sz="2800" dirty="0" err="1">
                <a:cs typeface="Calibri"/>
              </a:rPr>
              <a:t>with</a:t>
            </a:r>
            <a:r>
              <a:rPr lang="es-ES" sz="2800" dirty="0">
                <a:cs typeface="Calibri"/>
              </a:rPr>
              <a:t> </a:t>
            </a:r>
            <a:r>
              <a:rPr lang="es-ES" sz="2800" dirty="0" err="1">
                <a:cs typeface="Calibri"/>
              </a:rPr>
              <a:t>the</a:t>
            </a:r>
            <a:r>
              <a:rPr lang="es-ES" sz="2800" dirty="0">
                <a:cs typeface="Calibri"/>
              </a:rPr>
              <a:t> P-pole (P=</a:t>
            </a:r>
            <a:r>
              <a:rPr lang="es-ES" sz="2800" dirty="0">
                <a:latin typeface="Symbol"/>
                <a:cs typeface="Calibri"/>
                <a:sym typeface="Symbol"/>
              </a:rPr>
              <a:t>p</a:t>
            </a:r>
            <a:r>
              <a:rPr lang="es-ES" sz="2800" baseline="30000" dirty="0">
                <a:cs typeface="Calibri"/>
              </a:rPr>
              <a:t>0</a:t>
            </a:r>
            <a:r>
              <a:rPr lang="es-ES" sz="2800" dirty="0">
                <a:cs typeface="Calibri"/>
              </a:rPr>
              <a:t>,</a:t>
            </a:r>
            <a:r>
              <a:rPr lang="es-ES" sz="2800" dirty="0">
                <a:latin typeface="Symbol"/>
                <a:cs typeface="Calibri"/>
                <a:sym typeface="Symbol"/>
              </a:rPr>
              <a:t>h</a:t>
            </a:r>
            <a:r>
              <a:rPr lang="es-ES" sz="2800" dirty="0">
                <a:cs typeface="Calibri"/>
              </a:rPr>
              <a:t>,</a:t>
            </a:r>
            <a:r>
              <a:rPr lang="es-ES" sz="2800" dirty="0">
                <a:latin typeface="Symbol"/>
                <a:cs typeface="Calibri"/>
                <a:sym typeface="Symbol"/>
              </a:rPr>
              <a:t>h</a:t>
            </a:r>
            <a:r>
              <a:rPr lang="es-ES" sz="2800" dirty="0">
                <a:cs typeface="Calibri"/>
              </a:rPr>
              <a:t>',...), </a:t>
            </a:r>
            <a:r>
              <a:rPr lang="es-ES" sz="2800" dirty="0" err="1">
                <a:cs typeface="Calibri"/>
              </a:rPr>
              <a:t>which</a:t>
            </a:r>
            <a:r>
              <a:rPr lang="es-ES" sz="2800" dirty="0">
                <a:cs typeface="Calibri"/>
              </a:rPr>
              <a:t> </a:t>
            </a:r>
            <a:r>
              <a:rPr lang="es-ES" sz="2800" dirty="0" err="1">
                <a:cs typeface="Calibri"/>
              </a:rPr>
              <a:t>basically</a:t>
            </a:r>
            <a:r>
              <a:rPr lang="es-ES" sz="2800" dirty="0">
                <a:cs typeface="Calibri"/>
              </a:rPr>
              <a:t> </a:t>
            </a:r>
            <a:r>
              <a:rPr lang="es-ES" sz="2800" dirty="0" err="1">
                <a:cs typeface="Calibri"/>
              </a:rPr>
              <a:t>saturates</a:t>
            </a:r>
            <a:r>
              <a:rPr lang="es-ES" sz="2800" dirty="0">
                <a:cs typeface="Calibri"/>
              </a:rPr>
              <a:t> </a:t>
            </a:r>
            <a:r>
              <a:rPr lang="es-ES" sz="2800" dirty="0" err="1">
                <a:cs typeface="Calibri"/>
              </a:rPr>
              <a:t>the</a:t>
            </a:r>
            <a:r>
              <a:rPr lang="es-ES" sz="2800" dirty="0">
                <a:cs typeface="Calibri"/>
              </a:rPr>
              <a:t> </a:t>
            </a:r>
            <a:r>
              <a:rPr lang="es-ES" sz="2800" dirty="0" err="1">
                <a:cs typeface="Calibri"/>
              </a:rPr>
              <a:t>result</a:t>
            </a:r>
            <a:r>
              <a:rPr lang="es-ES" sz="2800" dirty="0">
                <a:cs typeface="Calibri"/>
              </a:rPr>
              <a:t> (</a:t>
            </a:r>
            <a:r>
              <a:rPr lang="es-ES" sz="2800" dirty="0" err="1">
                <a:cs typeface="Calibri"/>
              </a:rPr>
              <a:t>other</a:t>
            </a:r>
            <a:r>
              <a:rPr lang="es-ES" sz="2800" dirty="0">
                <a:cs typeface="Calibri"/>
              </a:rPr>
              <a:t> </a:t>
            </a:r>
            <a:r>
              <a:rPr lang="es-ES" sz="2800" dirty="0" err="1">
                <a:cs typeface="Calibri"/>
              </a:rPr>
              <a:t>contributions</a:t>
            </a:r>
            <a:r>
              <a:rPr lang="es-ES" sz="2800" dirty="0">
                <a:cs typeface="Calibri"/>
              </a:rPr>
              <a:t> are </a:t>
            </a:r>
            <a:r>
              <a:rPr lang="es-ES" sz="2800" dirty="0" err="1">
                <a:cs typeface="Calibri"/>
              </a:rPr>
              <a:t>smaller</a:t>
            </a:r>
            <a:r>
              <a:rPr lang="es-ES" sz="2800" dirty="0">
                <a:cs typeface="Calibri"/>
              </a:rPr>
              <a:t> and </a:t>
            </a:r>
            <a:r>
              <a:rPr lang="es-ES" sz="2800" dirty="0" err="1">
                <a:cs typeface="Calibri"/>
              </a:rPr>
              <a:t>approximately</a:t>
            </a:r>
            <a:r>
              <a:rPr lang="es-ES" sz="2800" dirty="0">
                <a:cs typeface="Calibri"/>
              </a:rPr>
              <a:t> cancel).</a:t>
            </a:r>
          </a:p>
        </p:txBody>
      </p:sp>
    </p:spTree>
    <p:extLst>
      <p:ext uri="{BB962C8B-B14F-4D97-AF65-F5344CB8AC3E}">
        <p14:creationId xmlns:p14="http://schemas.microsoft.com/office/powerpoint/2010/main" val="98606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69C97-4D27-D224-4E30-413B9D379A8C}"/>
              </a:ext>
            </a:extLst>
          </p:cNvPr>
          <p:cNvSpPr>
            <a:spLocks noGrp="1"/>
          </p:cNvSpPr>
          <p:nvPr>
            <p:ph type="title"/>
          </p:nvPr>
        </p:nvSpPr>
        <p:spPr>
          <a:xfrm>
            <a:off x="4934" y="-2170"/>
            <a:ext cx="12187614" cy="1325563"/>
          </a:xfrm>
        </p:spPr>
        <p:txBody>
          <a:bodyPr/>
          <a:lstStyle/>
          <a:p>
            <a:pPr algn="ctr"/>
            <a:r>
              <a:rPr lang="es-ES" dirty="0" err="1">
                <a:cs typeface="Calibri Light"/>
              </a:rPr>
              <a:t>Contributions</a:t>
            </a:r>
            <a:r>
              <a:rPr lang="es-ES" dirty="0">
                <a:cs typeface="Calibri Light"/>
              </a:rPr>
              <a:t> (WP numbers,</a:t>
            </a:r>
            <a:r>
              <a:rPr lang="es-ES" dirty="0">
                <a:ea typeface="+mj-lt"/>
                <a:cs typeface="+mj-lt"/>
              </a:rPr>
              <a:t>x10</a:t>
            </a:r>
            <a:r>
              <a:rPr lang="es-ES" baseline="30000" dirty="0">
                <a:ea typeface="+mj-lt"/>
                <a:cs typeface="+mj-lt"/>
              </a:rPr>
              <a:t>-11</a:t>
            </a:r>
            <a:r>
              <a:rPr lang="es-ES" dirty="0">
                <a:cs typeface="Calibri Light"/>
              </a:rPr>
              <a:t>):</a:t>
            </a:r>
          </a:p>
        </p:txBody>
      </p:sp>
      <p:sp>
        <p:nvSpPr>
          <p:cNvPr id="5" name="CuadroTexto 4">
            <a:extLst>
              <a:ext uri="{FF2B5EF4-FFF2-40B4-BE49-F238E27FC236}">
                <a16:creationId xmlns:a16="http://schemas.microsoft.com/office/drawing/2014/main" id="{B796FC00-F6CB-C5E3-9FE2-50DAB5B93FFB}"/>
              </a:ext>
            </a:extLst>
          </p:cNvPr>
          <p:cNvSpPr txBox="1"/>
          <p:nvPr/>
        </p:nvSpPr>
        <p:spPr>
          <a:xfrm>
            <a:off x="0" y="6490704"/>
            <a:ext cx="121700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cs typeface="Calibri"/>
              </a:rPr>
              <a:t>HADRON 2023, </a:t>
            </a:r>
            <a:r>
              <a:rPr lang="es-ES" dirty="0" err="1">
                <a:cs typeface="Calibri"/>
              </a:rPr>
              <a:t>Genova</a:t>
            </a:r>
            <a:r>
              <a:rPr lang="es-ES" dirty="0">
                <a:cs typeface="Calibri"/>
              </a:rPr>
              <a:t>, </a:t>
            </a:r>
            <a:r>
              <a:rPr lang="es-ES" dirty="0" err="1">
                <a:cs typeface="Calibri"/>
              </a:rPr>
              <a:t>Italy</a:t>
            </a:r>
            <a:r>
              <a:rPr lang="es-ES" dirty="0">
                <a:cs typeface="Calibri"/>
              </a:rPr>
              <a:t>, 5-9 June 2023                   Data-</a:t>
            </a:r>
            <a:r>
              <a:rPr lang="es-ES" dirty="0" err="1">
                <a:cs typeface="Calibri"/>
              </a:rPr>
              <a:t>driven</a:t>
            </a:r>
            <a:r>
              <a:rPr lang="es-ES" dirty="0">
                <a:cs typeface="Calibri"/>
              </a:rPr>
              <a:t> </a:t>
            </a:r>
            <a:r>
              <a:rPr lang="es-ES" dirty="0" err="1">
                <a:cs typeface="Calibri"/>
              </a:rPr>
              <a:t>approxs</a:t>
            </a:r>
            <a:r>
              <a:rPr lang="es-ES" dirty="0">
                <a:cs typeface="Calibri"/>
              </a:rPr>
              <a:t>. </a:t>
            </a:r>
            <a:r>
              <a:rPr lang="es-ES" dirty="0" err="1">
                <a:cs typeface="Calibri"/>
              </a:rPr>
              <a:t>to</a:t>
            </a:r>
            <a:r>
              <a:rPr lang="es-ES" dirty="0">
                <a:cs typeface="Calibri"/>
              </a:rPr>
              <a:t> </a:t>
            </a:r>
            <a:r>
              <a:rPr lang="es-ES" dirty="0" err="1">
                <a:cs typeface="Calibri"/>
              </a:rPr>
              <a:t>a</a:t>
            </a:r>
            <a:r>
              <a:rPr lang="es-ES" baseline="-25000" dirty="0" err="1">
                <a:latin typeface="Symbol"/>
                <a:cs typeface="Calibri"/>
                <a:sym typeface="Symbol"/>
              </a:rPr>
              <a:t>m</a:t>
            </a:r>
            <a:r>
              <a:rPr lang="es-ES" baseline="30000" dirty="0" err="1">
                <a:cs typeface="Calibri"/>
              </a:rPr>
              <a:t>HLbL</a:t>
            </a:r>
            <a:r>
              <a:rPr lang="es-ES" dirty="0">
                <a:cs typeface="Calibri"/>
              </a:rPr>
              <a:t>             </a:t>
            </a:r>
            <a:r>
              <a:rPr lang="es-ES" dirty="0">
                <a:ea typeface="+mn-lt"/>
                <a:cs typeface="+mn-lt"/>
              </a:rPr>
              <a:t>                  </a:t>
            </a:r>
            <a:r>
              <a:rPr lang="es-ES" dirty="0">
                <a:cs typeface="Calibri"/>
              </a:rPr>
              <a:t>Pablo Roig &amp; Pere </a:t>
            </a:r>
            <a:r>
              <a:rPr lang="es-ES" dirty="0" err="1">
                <a:cs typeface="Calibri"/>
              </a:rPr>
              <a:t>Masjuan</a:t>
            </a:r>
            <a:endParaRPr lang="es-ES" dirty="0" err="1"/>
          </a:p>
        </p:txBody>
      </p:sp>
      <p:pic>
        <p:nvPicPr>
          <p:cNvPr id="3" name="Imagen 3">
            <a:extLst>
              <a:ext uri="{FF2B5EF4-FFF2-40B4-BE49-F238E27FC236}">
                <a16:creationId xmlns:a16="http://schemas.microsoft.com/office/drawing/2014/main" id="{440A1A20-25E2-C199-E271-20884C0BD59F}"/>
              </a:ext>
            </a:extLst>
          </p:cNvPr>
          <p:cNvPicPr>
            <a:picLocks noChangeAspect="1"/>
          </p:cNvPicPr>
          <p:nvPr/>
        </p:nvPicPr>
        <p:blipFill>
          <a:blip r:embed="rId2"/>
          <a:stretch>
            <a:fillRect/>
          </a:stretch>
        </p:blipFill>
        <p:spPr>
          <a:xfrm>
            <a:off x="360218" y="1282814"/>
            <a:ext cx="4089070" cy="4945514"/>
          </a:xfrm>
          <a:prstGeom prst="rect">
            <a:avLst/>
          </a:prstGeom>
        </p:spPr>
      </p:pic>
      <p:pic>
        <p:nvPicPr>
          <p:cNvPr id="4" name="Imagen 6">
            <a:extLst>
              <a:ext uri="{FF2B5EF4-FFF2-40B4-BE49-F238E27FC236}">
                <a16:creationId xmlns:a16="http://schemas.microsoft.com/office/drawing/2014/main" id="{5766DCD0-6EA3-3082-32B7-F8D7B1172385}"/>
              </a:ext>
            </a:extLst>
          </p:cNvPr>
          <p:cNvPicPr>
            <a:picLocks noChangeAspect="1"/>
          </p:cNvPicPr>
          <p:nvPr/>
        </p:nvPicPr>
        <p:blipFill>
          <a:blip r:embed="rId3"/>
          <a:stretch>
            <a:fillRect/>
          </a:stretch>
        </p:blipFill>
        <p:spPr>
          <a:xfrm>
            <a:off x="4451702" y="1193470"/>
            <a:ext cx="1586469" cy="5054929"/>
          </a:xfrm>
          <a:prstGeom prst="rect">
            <a:avLst/>
          </a:prstGeom>
        </p:spPr>
      </p:pic>
      <p:pic>
        <p:nvPicPr>
          <p:cNvPr id="10" name="Imagen 7" descr="Diagrama&#10;&#10;Descripción generada automáticamente">
            <a:extLst>
              <a:ext uri="{FF2B5EF4-FFF2-40B4-BE49-F238E27FC236}">
                <a16:creationId xmlns:a16="http://schemas.microsoft.com/office/drawing/2014/main" id="{D9FBCF23-1866-E846-FA1D-9C8EACC282AA}"/>
              </a:ext>
            </a:extLst>
          </p:cNvPr>
          <p:cNvPicPr>
            <a:picLocks noChangeAspect="1"/>
          </p:cNvPicPr>
          <p:nvPr/>
        </p:nvPicPr>
        <p:blipFill>
          <a:blip r:embed="rId4"/>
          <a:stretch>
            <a:fillRect/>
          </a:stretch>
        </p:blipFill>
        <p:spPr>
          <a:xfrm>
            <a:off x="6683479" y="1523299"/>
            <a:ext cx="4643770" cy="3981241"/>
          </a:xfrm>
          <a:prstGeom prst="rect">
            <a:avLst/>
          </a:prstGeom>
        </p:spPr>
      </p:pic>
      <p:sp>
        <p:nvSpPr>
          <p:cNvPr id="12" name="CuadroTexto 11">
            <a:extLst>
              <a:ext uri="{FF2B5EF4-FFF2-40B4-BE49-F238E27FC236}">
                <a16:creationId xmlns:a16="http://schemas.microsoft.com/office/drawing/2014/main" id="{DA537C24-F6E6-BDC8-BE34-FEBC3C061E8B}"/>
              </a:ext>
            </a:extLst>
          </p:cNvPr>
          <p:cNvSpPr txBox="1"/>
          <p:nvPr/>
        </p:nvSpPr>
        <p:spPr>
          <a:xfrm>
            <a:off x="8603344" y="2897708"/>
            <a:ext cx="13102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a:solidFill>
                  <a:srgbClr val="FF0000"/>
                </a:solidFill>
                <a:cs typeface="Calibri"/>
              </a:rPr>
              <a:t>Q</a:t>
            </a:r>
            <a:r>
              <a:rPr lang="es-ES" sz="2800">
                <a:solidFill>
                  <a:srgbClr val="00B050"/>
                </a:solidFill>
                <a:cs typeface="Calibri"/>
              </a:rPr>
              <a:t>C</a:t>
            </a:r>
            <a:r>
              <a:rPr lang="es-ES" sz="2800">
                <a:solidFill>
                  <a:srgbClr val="0070C0"/>
                </a:solidFill>
                <a:cs typeface="Calibri"/>
              </a:rPr>
              <a:t>D</a:t>
            </a:r>
            <a:endParaRPr lang="es-ES" sz="2800">
              <a:solidFill>
                <a:srgbClr val="0070C0"/>
              </a:solidFill>
            </a:endParaRPr>
          </a:p>
        </p:txBody>
      </p:sp>
      <p:sp>
        <p:nvSpPr>
          <p:cNvPr id="14" name="CuadroTexto 13">
            <a:extLst>
              <a:ext uri="{FF2B5EF4-FFF2-40B4-BE49-F238E27FC236}">
                <a16:creationId xmlns:a16="http://schemas.microsoft.com/office/drawing/2014/main" id="{CA948164-9CA3-302B-BDE7-9B7698CC4E2D}"/>
              </a:ext>
            </a:extLst>
          </p:cNvPr>
          <p:cNvSpPr txBox="1"/>
          <p:nvPr/>
        </p:nvSpPr>
        <p:spPr>
          <a:xfrm>
            <a:off x="8586330" y="4814278"/>
            <a:ext cx="10501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err="1">
                <a:cs typeface="Calibri"/>
              </a:rPr>
              <a:t>HLbL</a:t>
            </a:r>
            <a:endParaRPr lang="es-ES" b="1" err="1"/>
          </a:p>
        </p:txBody>
      </p:sp>
    </p:spTree>
    <p:extLst>
      <p:ext uri="{BB962C8B-B14F-4D97-AF65-F5344CB8AC3E}">
        <p14:creationId xmlns:p14="http://schemas.microsoft.com/office/powerpoint/2010/main" val="18828528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31</Slides>
  <Notes>0</Notes>
  <HiddenSlides>0</HiddenSlide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Data-driven approximations to the Hadronic Light-by-Light scattering contribution to the muon (g-2)</vt:lpstr>
      <vt:lpstr>Why it matters?</vt:lpstr>
      <vt:lpstr>Why it matters?</vt:lpstr>
      <vt:lpstr>Why it matters?</vt:lpstr>
      <vt:lpstr>Why it matters?</vt:lpstr>
      <vt:lpstr>Why such a large error?</vt:lpstr>
      <vt:lpstr>Why such a large error?</vt:lpstr>
      <vt:lpstr>Contributions</vt:lpstr>
      <vt:lpstr>Contributions (WP numbers,x10-11):</vt:lpstr>
      <vt:lpstr>Contributions: P-pole (P=p0,h,h',...)</vt:lpstr>
      <vt:lpstr>Contributions: P-pole (P=p0,h,h',...)</vt:lpstr>
      <vt:lpstr>Contributions: P-pole (P=p0,h,h',...)</vt:lpstr>
      <vt:lpstr>Contributions: P-pole (P=p0,h,h',...)</vt:lpstr>
      <vt:lpstr>Contributions: P-pole (P=p0,h,h',...)</vt:lpstr>
      <vt:lpstr>Contributions: P-pole (P=p0,h,h',...)</vt:lpstr>
      <vt:lpstr>Contributions: P-pole (P=p0,h,h',...)</vt:lpstr>
      <vt:lpstr>Contributions: P-pole (P=p0,h,h',...)</vt:lpstr>
      <vt:lpstr>Contributions: P-pole (P=p0,h,h',...)</vt:lpstr>
      <vt:lpstr>Contributions: p/K-loops/boxes</vt:lpstr>
      <vt:lpstr>Contributions: p/K-loops/boxes</vt:lpstr>
      <vt:lpstr>Contributions: S wave pp-rescattering</vt:lpstr>
      <vt:lpstr>Contributions: Scalars (beyond s)</vt:lpstr>
      <vt:lpstr>Contributions: Tensors</vt:lpstr>
      <vt:lpstr>Contributions: Axials &amp; Short-distance constraints</vt:lpstr>
      <vt:lpstr>Contributions: Axials &amp; Short-distance constraints</vt:lpstr>
      <vt:lpstr>Contributions: Axials &amp; Short-distance constraints</vt:lpstr>
      <vt:lpstr>Contributions: Axials &amp; Short-distance constraints</vt:lpstr>
      <vt:lpstr>Contributions: Axials &amp; Short-distance constraints</vt:lpstr>
      <vt:lpstr>Contributions: P-pole (P=p0,h,h',...)</vt:lpstr>
      <vt:lpstr>Conclusions:</vt:lpstr>
      <vt:lpstr>Conclusions (WP numbers,x10-11):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revision>538</cp:revision>
  <dcterms:created xsi:type="dcterms:W3CDTF">2023-05-28T21:11:30Z</dcterms:created>
  <dcterms:modified xsi:type="dcterms:W3CDTF">2023-06-11T21:31:28Z</dcterms:modified>
</cp:coreProperties>
</file>