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77" r:id="rId2"/>
    <p:sldId id="717" r:id="rId3"/>
    <p:sldId id="730" r:id="rId4"/>
    <p:sldId id="731" r:id="rId5"/>
    <p:sldId id="732" r:id="rId6"/>
    <p:sldId id="720" r:id="rId7"/>
    <p:sldId id="736" r:id="rId8"/>
    <p:sldId id="737" r:id="rId9"/>
    <p:sldId id="734" r:id="rId10"/>
    <p:sldId id="722" r:id="rId11"/>
    <p:sldId id="723" r:id="rId12"/>
    <p:sldId id="724" r:id="rId13"/>
    <p:sldId id="726" r:id="rId14"/>
    <p:sldId id="727" r:id="rId15"/>
    <p:sldId id="728" r:id="rId16"/>
    <p:sldId id="739" r:id="rId17"/>
    <p:sldId id="729" r:id="rId18"/>
    <p:sldId id="735" r:id="rId19"/>
    <p:sldId id="711" r:id="rId20"/>
    <p:sldId id="738" r:id="rId21"/>
    <p:sldId id="733" r:id="rId22"/>
    <p:sldId id="672" r:id="rId23"/>
    <p:sldId id="715" r:id="rId24"/>
    <p:sldId id="632" r:id="rId25"/>
    <p:sldId id="695" r:id="rId26"/>
    <p:sldId id="696" r:id="rId27"/>
    <p:sldId id="697" r:id="rId28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FF"/>
    <a:srgbClr val="21FB2B"/>
    <a:srgbClr val="00008E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937" autoAdjust="0"/>
  </p:normalViewPr>
  <p:slideViewPr>
    <p:cSldViewPr>
      <p:cViewPr varScale="1">
        <p:scale>
          <a:sx n="77" d="100"/>
          <a:sy n="77" d="100"/>
        </p:scale>
        <p:origin x="546" y="39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>
                <a:solidFill>
                  <a:srgbClr val="000000"/>
                </a:solidFill>
              </a:rPr>
              <a:pPr/>
              <a:t>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6478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290.png"/><Relationship Id="rId10" Type="http://schemas.openxmlformats.org/officeDocument/2006/relationships/image" Target="../media/image42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0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64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7.jpeg"/><Relationship Id="rId7" Type="http://schemas.openxmlformats.org/officeDocument/2006/relationships/image" Target="../media/image84.png"/><Relationship Id="rId12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69.tif"/><Relationship Id="rId7" Type="http://schemas.openxmlformats.org/officeDocument/2006/relationships/image" Target="../media/image75.png"/><Relationship Id="rId2" Type="http://schemas.openxmlformats.org/officeDocument/2006/relationships/image" Target="../media/image68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1.tif"/><Relationship Id="rId4" Type="http://schemas.openxmlformats.org/officeDocument/2006/relationships/image" Target="../media/image70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550.png"/><Relationship Id="rId4" Type="http://schemas.openxmlformats.org/officeDocument/2006/relationships/image" Target="../media/image8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723041" y="6097566"/>
            <a:ext cx="18651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93120" y="350909"/>
            <a:ext cx="4314684" cy="7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Departamento de Física Teórica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 err="1">
                <a:solidFill>
                  <a:srgbClr val="FFFFFF"/>
                </a:solidFill>
                <a:latin typeface="Arial" charset="0"/>
              </a:rPr>
              <a:t>Institute</a:t>
            </a:r>
            <a:r>
              <a:rPr lang="es-ES_tradnl" sz="1454">
                <a:solidFill>
                  <a:srgbClr val="FFFFFF"/>
                </a:solidFill>
                <a:latin typeface="Arial" charset="0"/>
              </a:rPr>
              <a:t> of Particle &amp; Cosmos Physics (IPARCOS)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>
                <a:solidFill>
                  <a:srgbClr val="FFFFFF"/>
                </a:solidFill>
                <a:latin typeface="Arial" charset="0"/>
              </a:rPr>
              <a:t>Universidad </a:t>
            </a: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Complutense de Madrid</a:t>
            </a:r>
            <a:endParaRPr lang="es-ES_tradnl" sz="2223" dirty="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223554" y="3536810"/>
            <a:ext cx="6872800" cy="1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u="sng" dirty="0">
                <a:solidFill>
                  <a:srgbClr val="00FFFF"/>
                </a:solidFill>
                <a:latin typeface="Arial" charset="0"/>
              </a:rPr>
              <a:t>J. R. </a:t>
            </a:r>
            <a:r>
              <a:rPr lang="es-ES_tradnl" sz="2000" u="sng" dirty="0" smtClean="0">
                <a:solidFill>
                  <a:srgbClr val="00FFFF"/>
                </a:solidFill>
                <a:latin typeface="Arial" charset="0"/>
              </a:rPr>
              <a:t>Peláez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solidFill>
                  <a:srgbClr val="00FFFF"/>
                </a:solidFill>
                <a:latin typeface="Arial" charset="0"/>
              </a:rPr>
              <a:t>P. </a:t>
            </a:r>
            <a:r>
              <a:rPr lang="es-ES_tradnl" sz="2000" dirty="0" err="1" smtClean="0">
                <a:solidFill>
                  <a:srgbClr val="00FFFF"/>
                </a:solidFill>
                <a:latin typeface="Arial" charset="0"/>
              </a:rPr>
              <a:t>Magalhaes</a:t>
            </a:r>
            <a:endParaRPr lang="es-ES_tradnl" sz="20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00FFFF"/>
                </a:solidFill>
                <a:latin typeface="Arial" charset="0"/>
              </a:rPr>
              <a:t>Based</a:t>
            </a:r>
            <a:r>
              <a:rPr lang="es-ES_tradnl" sz="1400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400" dirty="0" err="1" smtClean="0">
                <a:solidFill>
                  <a:srgbClr val="00FFFF"/>
                </a:solidFill>
                <a:latin typeface="Arial" charset="0"/>
              </a:rPr>
              <a:t>on</a:t>
            </a:r>
            <a:r>
              <a:rPr lang="es-ES_tradnl" sz="1400" dirty="0" smtClean="0">
                <a:solidFill>
                  <a:srgbClr val="00FFFF"/>
                </a:solidFill>
                <a:latin typeface="Arial" charset="0"/>
              </a:rPr>
              <a:t>: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FFFF"/>
                </a:solidFill>
                <a:latin typeface="Arial" charset="0"/>
              </a:rPr>
              <a:t>R. Álvarez Garrote, J. Cuervo, P. </a:t>
            </a:r>
            <a:r>
              <a:rPr lang="es-ES_tradnl" sz="1400" dirty="0" err="1" smtClean="0">
                <a:solidFill>
                  <a:srgbClr val="00FFFF"/>
                </a:solidFill>
                <a:latin typeface="Arial" charset="0"/>
              </a:rPr>
              <a:t>Magalhaes</a:t>
            </a:r>
            <a:r>
              <a:rPr lang="es-ES_tradnl" sz="1400" dirty="0" smtClean="0">
                <a:solidFill>
                  <a:srgbClr val="00FFFF"/>
                </a:solidFill>
                <a:latin typeface="Arial" charset="0"/>
              </a:rPr>
              <a:t>, </a:t>
            </a:r>
            <a:r>
              <a:rPr lang="es-ES_tradnl" sz="1400" dirty="0" err="1" smtClean="0">
                <a:solidFill>
                  <a:srgbClr val="00FFFF"/>
                </a:solidFill>
                <a:latin typeface="Arial" charset="0"/>
              </a:rPr>
              <a:t>J.R.Peláez</a:t>
            </a:r>
            <a:endParaRPr lang="es-ES_tradnl" sz="14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400" dirty="0" err="1">
                <a:solidFill>
                  <a:srgbClr val="00FFFF"/>
                </a:solidFill>
                <a:latin typeface="Arial" charset="0"/>
              </a:rPr>
              <a:t>Phys.Rev.Lett</a:t>
            </a:r>
            <a:r>
              <a:rPr lang="es-ES_tradnl" sz="1400" dirty="0">
                <a:solidFill>
                  <a:srgbClr val="00FFFF"/>
                </a:solidFill>
                <a:latin typeface="Arial" charset="0"/>
              </a:rPr>
              <a:t>. </a:t>
            </a:r>
            <a:r>
              <a:rPr lang="es-ES_tradnl" sz="1400" dirty="0" smtClean="0">
                <a:solidFill>
                  <a:srgbClr val="00FFFF"/>
                </a:solidFill>
                <a:latin typeface="Arial" charset="0"/>
              </a:rPr>
              <a:t>130</a:t>
            </a:r>
            <a:r>
              <a:rPr lang="es-ES_tradnl" sz="1400" dirty="0">
                <a:solidFill>
                  <a:srgbClr val="00FFFF"/>
                </a:solidFill>
                <a:latin typeface="Arial" charset="0"/>
              </a:rPr>
              <a:t>, 201901 (2023)</a:t>
            </a:r>
            <a:endParaRPr lang="es-ES_tradnl" sz="1400" dirty="0" smtClean="0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24" y="222569"/>
            <a:ext cx="1284178" cy="15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649546" y="2343370"/>
            <a:ext cx="5790088" cy="7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Dispersive </a:t>
            </a:r>
            <a:r>
              <a:rPr lang="el-GR" sz="2000" dirty="0">
                <a:solidFill>
                  <a:schemeClr val="bg1"/>
                </a:solidFill>
                <a:sym typeface="Symbol" pitchFamily="18" charset="2"/>
              </a:rPr>
              <a:t>ππ</a:t>
            </a:r>
            <a:r>
              <a:rPr lang="el-GR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2000" dirty="0">
                <a:solidFill>
                  <a:schemeClr val="bg1"/>
                </a:solidFill>
                <a:sym typeface="Symbol" pitchFamily="18" charset="2"/>
              </a:rPr>
              <a:t>KK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Amplitude and Giant CP Violation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</a:rPr>
              <a:t>in B to </a:t>
            </a:r>
            <a:r>
              <a:rPr lang="en-US" sz="2000" dirty="0" smtClean="0">
                <a:solidFill>
                  <a:schemeClr val="bg1"/>
                </a:solidFill>
              </a:rPr>
              <a:t>three </a:t>
            </a:r>
            <a:r>
              <a:rPr lang="en-US" sz="2000" dirty="0">
                <a:solidFill>
                  <a:schemeClr val="bg1"/>
                </a:solidFill>
              </a:rPr>
              <a:t>Light-Meson Decays at LHCb</a:t>
            </a:r>
            <a:endParaRPr lang="es-ES_tradnl" sz="20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66554" y="5377518"/>
            <a:ext cx="7367828" cy="30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4" dirty="0">
                <a:solidFill>
                  <a:srgbClr val="FFFFFF"/>
                </a:solidFill>
                <a:latin typeface="Arial" charset="0"/>
              </a:rPr>
              <a:t>20th International Conference on Hadron Spectroscopy and Structure (HADRON 2023)</a:t>
            </a:r>
            <a:endParaRPr lang="es-ES_tradnl" sz="1454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3727"/>
            <a:ext cx="2395701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9" b="1">
                <a:solidFill>
                  <a:srgbClr val="000000"/>
                </a:solidFill>
                <a:latin typeface="Arial" panose="020B0604020202020204" pitchFamily="34" charset="0"/>
              </a:rPr>
              <a:t>Phys.Rept. 658 (2016) 1</a:t>
            </a:r>
            <a:r>
              <a:rPr lang="en-US" altLang="en-US" sz="1539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4368" y="350909"/>
            <a:ext cx="1108663" cy="125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1" y="6157787"/>
            <a:ext cx="1815238" cy="4200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31640" y="6331657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FFFFFF"/>
                </a:solidFill>
                <a:latin typeface="Arial" charset="0"/>
              </a:rPr>
              <a:t>Supported by:</a:t>
            </a:r>
            <a:endParaRPr lang="es-ES_tradnl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16710" y="6097565"/>
            <a:ext cx="777280" cy="5194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979712" y="6094318"/>
            <a:ext cx="2909408" cy="751675"/>
            <a:chOff x="1763688" y="5856981"/>
            <a:chExt cx="3240360" cy="975510"/>
          </a:xfrm>
        </p:grpSpPr>
        <p:pic>
          <p:nvPicPr>
            <p:cNvPr id="15" name="Imagen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" t="20694" r="871" b="11267"/>
            <a:stretch>
              <a:fillRect/>
            </a:stretch>
          </p:blipFill>
          <p:spPr bwMode="auto">
            <a:xfrm>
              <a:off x="2471696" y="5856981"/>
              <a:ext cx="1934864" cy="76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1763688" y="6617047"/>
              <a:ext cx="324036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800" dirty="0" err="1" smtClean="0">
                  <a:solidFill>
                    <a:srgbClr val="FFFFFF"/>
                  </a:solidFill>
                  <a:latin typeface="Arial" charset="0"/>
                </a:rPr>
                <a:t>Grant</a:t>
              </a:r>
              <a:r>
                <a:rPr lang="es-ES_tradnl" sz="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800" dirty="0" smtClean="0">
                  <a:solidFill>
                    <a:srgbClr val="FFFFFF"/>
                  </a:solidFill>
                  <a:latin typeface="Arial" charset="0"/>
                </a:rPr>
                <a:t> PID2019-106080GB-C21 </a:t>
              </a:r>
              <a:r>
                <a:rPr lang="es-ES_tradnl" sz="800" dirty="0" err="1">
                  <a:solidFill>
                    <a:srgbClr val="FFFFFF"/>
                  </a:solidFill>
                  <a:latin typeface="Arial" charset="0"/>
                </a:rPr>
                <a:t>funded</a:t>
              </a:r>
              <a:r>
                <a:rPr lang="es-ES_tradnl" sz="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800" dirty="0" err="1">
                  <a:solidFill>
                    <a:srgbClr val="FFFFFF"/>
                  </a:solidFill>
                  <a:latin typeface="Arial" charset="0"/>
                </a:rPr>
                <a:t>by</a:t>
              </a:r>
              <a:r>
                <a:rPr lang="es-ES_tradnl" sz="800" dirty="0">
                  <a:solidFill>
                    <a:srgbClr val="FFFFFF"/>
                  </a:solidFill>
                  <a:latin typeface="Arial" charset="0"/>
                </a:rPr>
                <a:t> MICIN </a:t>
              </a:r>
              <a:endParaRPr lang="es-ES_tradnl" sz="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419107"/>
      </p:ext>
    </p:extLst>
  </p:cSld>
  <p:clrMapOvr>
    <a:masterClrMapping/>
  </p:clrMapOvr>
  <p:transition advTm="18948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SI as source of CP asymmetry"/>
          <p:cNvSpPr/>
          <p:nvPr/>
        </p:nvSpPr>
        <p:spPr>
          <a:xfrm>
            <a:off x="133126" y="-99392"/>
            <a:ext cx="1063156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Simplest FSI model</a:t>
            </a:r>
            <a:endParaRPr sz="20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" descr="Imagem"/>
          <p:cNvPicPr>
            <a:picLocks noChangeAspect="1"/>
          </p:cNvPicPr>
          <p:nvPr/>
        </p:nvPicPr>
        <p:blipFill>
          <a:blip r:embed="rId2">
            <a:extLst/>
          </a:blip>
          <a:srcRect l="2669" t="16963"/>
          <a:stretch>
            <a:fillRect/>
          </a:stretch>
        </p:blipFill>
        <p:spPr>
          <a:xfrm>
            <a:off x="539552" y="1927473"/>
            <a:ext cx="2831107" cy="44399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4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553" y="904231"/>
            <a:ext cx="2088231" cy="4730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(decay of hadron h into hadron state  )"/>
              <p:cNvSpPr txBox="1"/>
              <p:nvPr/>
            </p:nvSpPr>
            <p:spPr>
              <a:xfrm>
                <a:off x="3275856" y="892251"/>
                <a:ext cx="4508798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 of hadron h into hadron state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(decay of hadron h into hadron state 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892251"/>
                <a:ext cx="4508798" cy="410369"/>
              </a:xfrm>
              <a:prstGeom prst="rect">
                <a:avLst/>
              </a:prstGeom>
              <a:blipFill rotWithShape="0">
                <a:blip r:embed="rId4"/>
                <a:stretch>
                  <a:fillRect l="-2297" t="-4412" b="-264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(  phase change sign in CP conjugate)"/>
              <p:cNvSpPr txBox="1"/>
              <p:nvPr/>
            </p:nvSpPr>
            <p:spPr>
              <a:xfrm>
                <a:off x="3590918" y="2149470"/>
                <a:ext cx="5128648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phase </a:t>
                </a:r>
                <a:r>
                  <a:rPr lang="en-U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changes </a:t>
                </a:r>
                <a:r>
                  <a:rPr 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 </a:t>
                </a:r>
                <a:r>
                  <a:rPr lang="en-U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:r>
                  <a:rPr 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 </a:t>
                </a:r>
                <a:r>
                  <a:rPr lang="en-U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conjugation</a:t>
                </a:r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(  phase change sign in CP conjugate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18" y="2149470"/>
                <a:ext cx="5128648" cy="410369"/>
              </a:xfrm>
              <a:prstGeom prst="rect">
                <a:avLst/>
              </a:prstGeom>
              <a:blipFill rotWithShape="0">
                <a:blip r:embed="rId5"/>
                <a:stretch>
                  <a:fillRect l="-713" t="-5970" r="-1189" b="-2686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1 == Bediaga, Frederico, Lourenço PRD89(2014)094013;  R2 == Alvarenga, Bediaga, Frederico PRD 92(2015) 0954010"/>
          <p:cNvSpPr txBox="1"/>
          <p:nvPr/>
        </p:nvSpPr>
        <p:spPr>
          <a:xfrm>
            <a:off x="5512469" y="17593"/>
            <a:ext cx="361374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>
                    <a:lumOff val="-13575"/>
                  </a:schemeClr>
                </a:solidFill>
              </a:defRPr>
            </a:pPr>
            <a:r>
              <a:rPr sz="1000" b="1">
                <a:solidFill>
                  <a:srgbClr val="00FFFF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R1</a:t>
            </a:r>
            <a:r>
              <a:rPr sz="1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Bediaga, Frederico, Lourenço PRD89(2014)094013; </a:t>
            </a:r>
            <a:r>
              <a:rPr sz="1000">
                <a:solidFill>
                  <a:srgbClr val="00FFFF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  <a:endParaRPr lang="es-ES" sz="1000" smtClean="0">
              <a:solidFill>
                <a:srgbClr val="00FFFF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>
              <a:defRPr sz="2000">
                <a:solidFill>
                  <a:schemeClr val="accent1">
                    <a:lumOff val="-13575"/>
                  </a:schemeClr>
                </a:solidFill>
              </a:defRPr>
            </a:pPr>
            <a:r>
              <a:rPr sz="1000" b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r>
              <a:rPr sz="1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sz="10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Alvarenga, Bediaga, Frederico PRD 92(2015) 0954010 </a:t>
            </a:r>
          </a:p>
        </p:txBody>
      </p:sp>
      <p:sp>
        <p:nvSpPr>
          <p:cNvPr id="8" name="A and B complex (strong) CP symmetric"/>
          <p:cNvSpPr txBox="1"/>
          <p:nvPr/>
        </p:nvSpPr>
        <p:spPr>
          <a:xfrm>
            <a:off x="3590918" y="1857704"/>
            <a:ext cx="384310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B complex </a:t>
            </a:r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symmetric </a:t>
            </a:r>
          </a:p>
        </p:txBody>
      </p:sp>
      <p:pic>
        <p:nvPicPr>
          <p:cNvPr id="25" name="Imagem" descr="Imagem"/>
          <p:cNvPicPr>
            <a:picLocks noChangeAspect="1"/>
          </p:cNvPicPr>
          <p:nvPr/>
        </p:nvPicPr>
        <p:blipFill>
          <a:blip r:embed="rId6">
            <a:extLst/>
          </a:blip>
          <a:srcRect t="18753"/>
          <a:stretch>
            <a:fillRect/>
          </a:stretch>
        </p:blipFill>
        <p:spPr>
          <a:xfrm>
            <a:off x="1389079" y="3675188"/>
            <a:ext cx="1915377" cy="3622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</p:pic>
      <p:pic>
        <p:nvPicPr>
          <p:cNvPr id="26" name="Imagem" descr="Imagem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89079" y="4213079"/>
            <a:ext cx="4824535" cy="71892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</p:pic>
      <p:sp>
        <p:nvSpPr>
          <p:cNvPr id="28" name="Rectángulo 27"/>
          <p:cNvSpPr/>
          <p:nvPr/>
        </p:nvSpPr>
        <p:spPr>
          <a:xfrm>
            <a:off x="5868144" y="3308292"/>
            <a:ext cx="327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sz="1200">
                <a:solidFill>
                  <a:srgbClr val="00FFFF"/>
                </a:solidFill>
              </a:rPr>
              <a:t>Suzuki, </a:t>
            </a:r>
            <a:r>
              <a:rPr lang="en-US" sz="1200" smtClean="0">
                <a:solidFill>
                  <a:srgbClr val="00FFFF"/>
                </a:solidFill>
              </a:rPr>
              <a:t>Wolfenstein, PRD60(1991)074019</a:t>
            </a:r>
            <a:r>
              <a:rPr lang="en-US" sz="1200" smtClean="0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 lang="en-US" sz="1200">
              <a:solidFill>
                <a:srgbClr val="00FFFF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4646681" y="2882927"/>
                <a:ext cx="3955987" cy="484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sz="2600">
                    <a:solidFill>
                      <a:srgbClr val="005493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smtClean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ar-A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bg1"/>
                    </a:solidFill>
                  </a:rPr>
                  <a:t>without FSI</a:t>
                </a:r>
                <a:endParaRPr lang="en-US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81" y="2882927"/>
                <a:ext cx="3955987" cy="484684"/>
              </a:xfrm>
              <a:prstGeom prst="rect">
                <a:avLst/>
              </a:prstGeom>
              <a:blipFill rotWithShape="0">
                <a:blip r:embed="rId8"/>
                <a:stretch>
                  <a:fillRect b="-2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294592" y="2983696"/>
                <a:ext cx="4352089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couple to other channels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ar-A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mtClean="0"/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then:</a:t>
                </a: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2" y="2983696"/>
                <a:ext cx="4352089" cy="392993"/>
              </a:xfrm>
              <a:prstGeom prst="rect">
                <a:avLst/>
              </a:prstGeom>
              <a:blipFill rotWithShape="0">
                <a:blip r:embed="rId9"/>
                <a:stretch>
                  <a:fillRect l="-1120" t="-3077" r="-420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ángulo 30"/>
          <p:cNvSpPr/>
          <p:nvPr/>
        </p:nvSpPr>
        <p:spPr>
          <a:xfrm>
            <a:off x="294592" y="367166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US"/>
          </a:p>
        </p:txBody>
      </p:sp>
      <p:sp>
        <p:nvSpPr>
          <p:cNvPr id="32" name="Rectángulo 31"/>
          <p:cNvSpPr/>
          <p:nvPr/>
        </p:nvSpPr>
        <p:spPr>
          <a:xfrm>
            <a:off x="294591" y="4353017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LO: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291327" y="5069228"/>
                <a:ext cx="7655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Simplest regime when only 2-body FSI. In our case just S-wave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27" y="5069228"/>
                <a:ext cx="765536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71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47667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9" name="Imagem" descr="Image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6453" y="5730011"/>
            <a:ext cx="4337218" cy="72857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20" name="R1"/>
          <p:cNvSpPr txBox="1"/>
          <p:nvPr/>
        </p:nvSpPr>
        <p:spPr>
          <a:xfrm>
            <a:off x="321988" y="6804101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lumOff val="-135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5195149" y="5665727"/>
            <a:ext cx="3122553" cy="874983"/>
            <a:chOff x="4185751" y="1970041"/>
            <a:chExt cx="3122553" cy="874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simple model: only a rescattering amplitude play"/>
                <p:cNvSpPr txBox="1"/>
                <p:nvPr/>
              </p:nvSpPr>
              <p:spPr>
                <a:xfrm>
                  <a:off x="4185751" y="1970041"/>
                  <a:ext cx="3122553" cy="87498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>
                  <a:lvl1pPr>
                    <a:defRPr sz="28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endParaRPr lang="es-ES" sz="120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s-ES" sz="120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s-ES" sz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s-ES" sz="12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s-ES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s-E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sub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s-ES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</m:oMath>
                  </a14:m>
                  <a:r>
                    <a:rPr lang="es-ES" sz="1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DP kinematic factor</a:t>
                  </a:r>
                </a:p>
              </p:txBody>
            </p:sp>
          </mc:Choice>
          <mc:Fallback xmlns="">
            <p:sp>
              <p:nvSpPr>
                <p:cNvPr id="40" name="simple model: only a rescattering amplitude play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751" y="1970041"/>
                  <a:ext cx="3122553" cy="87498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250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Imagem" descr="Imagem"/>
            <p:cNvPicPr>
              <a:picLocks noChangeAspect="1"/>
            </p:cNvPicPr>
            <p:nvPr/>
          </p:nvPicPr>
          <p:blipFill>
            <a:blip r:embed="rId13">
              <a:extLst/>
            </a:blip>
            <a:srcRect t="28081"/>
            <a:stretch>
              <a:fillRect/>
            </a:stretch>
          </p:blipFill>
          <p:spPr>
            <a:xfrm>
              <a:off x="4185751" y="2361898"/>
              <a:ext cx="2964054" cy="21705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33" name="Imagem" descr="Imagem"/>
            <p:cNvPicPr>
              <a:picLocks noChangeAspect="1"/>
            </p:cNvPicPr>
            <p:nvPr/>
          </p:nvPicPr>
          <p:blipFill>
            <a:blip r:embed="rId14">
              <a:extLst/>
            </a:blip>
            <a:srcRect r="2357"/>
            <a:stretch>
              <a:fillRect/>
            </a:stretch>
          </p:blipFill>
          <p:spPr>
            <a:xfrm>
              <a:off x="4283968" y="2024081"/>
              <a:ext cx="972244" cy="29408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262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0" y="57781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FSI as source of CP asymmetry"/>
          <p:cNvSpPr/>
          <p:nvPr/>
        </p:nvSpPr>
        <p:spPr>
          <a:xfrm>
            <a:off x="-47533" y="230152"/>
            <a:ext cx="10271522" cy="12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8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unnecessary and crude estimates inherited </a:t>
            </a:r>
            <a:r>
              <a:rPr lang="es-ES" sz="1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LHCb analyses and other works:</a:t>
            </a:r>
          </a:p>
          <a:p>
            <a:endParaRPr sz="18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155041" y="2774800"/>
            <a:ext cx="5193239" cy="407996"/>
            <a:chOff x="245022" y="2120753"/>
            <a:chExt cx="5193239" cy="407996"/>
          </a:xfrm>
        </p:grpSpPr>
        <p:sp>
          <p:nvSpPr>
            <p:cNvPr id="3" name="only 2-channel can interact"/>
            <p:cNvSpPr txBox="1"/>
            <p:nvPr/>
          </p:nvSpPr>
          <p:spPr>
            <a:xfrm>
              <a:off x="245022" y="2149158"/>
              <a:ext cx="3091761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8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strict 2-channel</a:t>
              </a:r>
              <a:endPara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ángulo 1"/>
                <p:cNvSpPr/>
                <p:nvPr/>
              </p:nvSpPr>
              <p:spPr>
                <a:xfrm>
                  <a:off x="2626273" y="2120753"/>
                  <a:ext cx="281198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𝜋𝜋</m:t>
                          </m:r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𝐾𝐾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lang="en-US" sz="20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𝐾𝐾𝐾𝐾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𝜋𝜋𝜋𝜋</m:t>
                          </m:r>
                        </m:sub>
                      </m:sSub>
                    </m:oMath>
                  </a14:m>
                  <a:endParaRPr lang="en-US" sz="2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ángulo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273" y="2120753"/>
                  <a:ext cx="2811988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nly 2-channel can interact"/>
              <p:cNvSpPr txBox="1"/>
              <p:nvPr/>
            </p:nvSpPr>
            <p:spPr>
              <a:xfrm>
                <a:off x="155041" y="1893095"/>
                <a:ext cx="908692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the time only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dispersive analysis existed. Crude approximations made:</a:t>
                </a:r>
                <a:endPara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only 2-channel can interac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1893095"/>
                <a:ext cx="9086924" cy="379591"/>
              </a:xfrm>
              <a:prstGeom prst="rect">
                <a:avLst/>
              </a:prstGeom>
              <a:blipFill rotWithShape="0">
                <a:blip r:embed="rId3"/>
                <a:stretch>
                  <a:fillRect l="-1006" t="-8065" b="-24194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265884" y="3759954"/>
            <a:ext cx="4671506" cy="923263"/>
            <a:chOff x="265884" y="3759954"/>
            <a:chExt cx="4671506" cy="923263"/>
          </a:xfrm>
        </p:grpSpPr>
        <p:grpSp>
          <p:nvGrpSpPr>
            <p:cNvPr id="36" name="Agrupar"/>
            <p:cNvGrpSpPr/>
            <p:nvPr/>
          </p:nvGrpSpPr>
          <p:grpSpPr>
            <a:xfrm>
              <a:off x="265884" y="3759955"/>
              <a:ext cx="351026" cy="393412"/>
              <a:chOff x="2" y="0"/>
              <a:chExt cx="343909" cy="424309"/>
            </a:xfrm>
          </p:grpSpPr>
          <p:sp>
            <p:nvSpPr>
              <p:cNvPr id="37" name="Círculo"/>
              <p:cNvSpPr/>
              <p:nvPr/>
            </p:nvSpPr>
            <p:spPr>
              <a:xfrm>
                <a:off x="2" y="0"/>
                <a:ext cx="343909" cy="40940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1"/>
              <p:cNvSpPr txBox="1"/>
              <p:nvPr/>
            </p:nvSpPr>
            <p:spPr>
              <a:xfrm>
                <a:off x="56540" y="14906"/>
                <a:ext cx="226152" cy="4094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es-ES" smtClean="0">
                    <a:solidFill>
                      <a:schemeClr val="bg1"/>
                    </a:solidFill>
                  </a:rPr>
                  <a:t>1</a:t>
                </a:r>
                <a:endParaRPr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nly 2-channel can interact"/>
                <p:cNvSpPr txBox="1"/>
                <p:nvPr/>
              </p:nvSpPr>
              <p:spPr>
                <a:xfrm>
                  <a:off x="612132" y="3759954"/>
                  <a:ext cx="4325258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8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s-E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𝐾𝐾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𝐾𝐾</m:t>
                      </m:r>
                    </m:oMath>
                  </a14:m>
                  <a:r>
                    <a:rPr lang="es-ES" sz="18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unknown: </a:t>
                  </a:r>
                  <a:r>
                    <a:rPr lang="es-ES" sz="1800" b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very crude </a:t>
                  </a:r>
                  <a:r>
                    <a:rPr lang="es-ES" sz="18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estimate </a:t>
                  </a:r>
                  <a:endPara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only 2-channel can interac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32" y="3759954"/>
                  <a:ext cx="4325258" cy="3795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04" t="-8065" r="-2113" b="-2419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ángulo 49"/>
                <p:cNvSpPr/>
                <p:nvPr/>
              </p:nvSpPr>
              <p:spPr>
                <a:xfrm>
                  <a:off x="1754110" y="4283107"/>
                  <a:ext cx="184281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𝐾𝐾𝐾𝐾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a14:m>
                  <a:r>
                    <a:rPr lang="en-US" sz="20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𝜋𝜋𝜋𝜋</m:t>
                          </m:r>
                        </m:sub>
                      </m:sSub>
                    </m:oMath>
                  </a14:m>
                  <a:endParaRPr lang="en-US" sz="2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Rectángulo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110" y="4283107"/>
                  <a:ext cx="184281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/>
          <p:cNvGrpSpPr/>
          <p:nvPr/>
        </p:nvGrpSpPr>
        <p:grpSpPr>
          <a:xfrm>
            <a:off x="265884" y="5290213"/>
            <a:ext cx="4167450" cy="1323132"/>
            <a:chOff x="265884" y="5290213"/>
            <a:chExt cx="4167450" cy="1323132"/>
          </a:xfrm>
        </p:grpSpPr>
        <p:grpSp>
          <p:nvGrpSpPr>
            <p:cNvPr id="52" name="Agrupar"/>
            <p:cNvGrpSpPr/>
            <p:nvPr/>
          </p:nvGrpSpPr>
          <p:grpSpPr>
            <a:xfrm>
              <a:off x="265884" y="5290213"/>
              <a:ext cx="351026" cy="393412"/>
              <a:chOff x="2" y="0"/>
              <a:chExt cx="343909" cy="424309"/>
            </a:xfrm>
          </p:grpSpPr>
          <p:sp>
            <p:nvSpPr>
              <p:cNvPr id="53" name="Círculo"/>
              <p:cNvSpPr/>
              <p:nvPr/>
            </p:nvSpPr>
            <p:spPr>
              <a:xfrm>
                <a:off x="2" y="0"/>
                <a:ext cx="343909" cy="40940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1"/>
              <p:cNvSpPr txBox="1"/>
              <p:nvPr/>
            </p:nvSpPr>
            <p:spPr>
              <a:xfrm>
                <a:off x="56540" y="14906"/>
                <a:ext cx="226152" cy="4094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es-ES" smtClean="0">
                    <a:solidFill>
                      <a:schemeClr val="bg1"/>
                    </a:solidFill>
                  </a:rPr>
                  <a:t>2</a:t>
                </a:r>
                <a:endParaRPr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ángulo 54"/>
                <p:cNvSpPr/>
                <p:nvPr/>
              </p:nvSpPr>
              <p:spPr>
                <a:xfrm>
                  <a:off x="1456015" y="6073774"/>
                  <a:ext cx="2428614" cy="53957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𝜋𝜋</m:t>
                              </m:r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𝐾𝐾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s-E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s-E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E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en-US" sz="240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ángulo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015" y="6073774"/>
                  <a:ext cx="2428614" cy="53957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24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nly 2-channel can interact"/>
                <p:cNvSpPr txBox="1"/>
                <p:nvPr/>
              </p:nvSpPr>
              <p:spPr>
                <a:xfrm>
                  <a:off x="709796" y="5293861"/>
                  <a:ext cx="3723538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8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rPr lang="en-US" sz="18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Took η from old and unprecise </a:t>
                  </a:r>
                </a:p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s-ES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18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parameterization</a:t>
                  </a:r>
                </a:p>
              </p:txBody>
            </p:sp>
          </mc:Choice>
          <mc:Fallback xmlns="">
            <p:sp>
              <p:nvSpPr>
                <p:cNvPr id="56" name="only 2-channel can interac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96" y="5293861"/>
                  <a:ext cx="3723538" cy="6565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55" t="-3704" b="-1388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Conector angular 7"/>
          <p:cNvCxnSpPr>
            <a:stCxn id="50" idx="3"/>
            <a:endCxn id="2" idx="2"/>
          </p:cNvCxnSpPr>
          <p:nvPr/>
        </p:nvCxnSpPr>
        <p:spPr>
          <a:xfrm flipV="1">
            <a:off x="3596922" y="3174910"/>
            <a:ext cx="345364" cy="1308252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1417798" y="3197786"/>
            <a:ext cx="3105781" cy="2073201"/>
            <a:chOff x="1427676" y="3215243"/>
            <a:chExt cx="3105781" cy="2073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ángulo 50"/>
                <p:cNvSpPr/>
                <p:nvPr/>
              </p:nvSpPr>
              <p:spPr>
                <a:xfrm>
                  <a:off x="1427676" y="4826779"/>
                  <a:ext cx="293311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𝝅𝝅</m:t>
                          </m:r>
                          <m:r>
                            <a:rPr lang="es-E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𝑲𝑲</m:t>
                          </m:r>
                        </m:sub>
                      </m:sSub>
                      <m:r>
                        <a:rPr lang="es-E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2400" b="1" i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𝝅𝝅𝝅𝝅</m:t>
                          </m:r>
                        </m:sub>
                      </m:sSub>
                    </m:oMath>
                  </a14:m>
                  <a:r>
                    <a:rPr lang="en-US" sz="2400" b="1" smtClean="0">
                      <a:solidFill>
                        <a:srgbClr val="FF0000"/>
                      </a:solidFill>
                    </a:rPr>
                    <a:t>  !!!</a:t>
                  </a:r>
                  <a:endParaRPr lang="en-US" sz="24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ángulo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676" y="4826779"/>
                  <a:ext cx="2933111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24" t="-10526" r="-187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angular 11"/>
            <p:cNvCxnSpPr>
              <a:endCxn id="51" idx="3"/>
            </p:cNvCxnSpPr>
            <p:nvPr/>
          </p:nvCxnSpPr>
          <p:spPr>
            <a:xfrm rot="5400000">
              <a:off x="3525938" y="4050093"/>
              <a:ext cx="1842369" cy="172669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4588706" y="3573017"/>
            <a:ext cx="4522884" cy="3284984"/>
            <a:chOff x="4588706" y="3573017"/>
            <a:chExt cx="4522884" cy="3284984"/>
          </a:xfrm>
        </p:grpSpPr>
        <p:pic>
          <p:nvPicPr>
            <p:cNvPr id="57" name="Imagem" descr="Imagem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88706" y="3573017"/>
              <a:ext cx="4522884" cy="328498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Cerrar llave 17"/>
            <p:cNvSpPr/>
            <p:nvPr/>
          </p:nvSpPr>
          <p:spPr>
            <a:xfrm>
              <a:off x="4825303" y="3773776"/>
              <a:ext cx="262925" cy="2996963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ángulo 57"/>
          <p:cNvSpPr/>
          <p:nvPr/>
        </p:nvSpPr>
        <p:spPr>
          <a:xfrm>
            <a:off x="107504" y="96988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1632782" y="737081"/>
                <a:ext cx="4788619" cy="8917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´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𝜋𝜋𝜋𝜋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𝒊</m:t>
                                        </m:r>
                                        <m:r>
                                          <a:rPr lang="es-ES" b="1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𝜹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𝝅𝝅𝝅𝝅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s-ES" sz="16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𝜋𝜋</m:t>
                                        </m:r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𝐾𝐾</m:t>
                                        </m:r>
                                      </m:sub>
                                    </m:sSub>
                                  </m:e>
                                </m:d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𝜹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𝝅𝝅</m:t>
                                        </m:r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𝑲𝑲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𝜋𝜋</m:t>
                                        </m:r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𝐾𝐾</m:t>
                                        </m:r>
                                      </m:sub>
                                    </m:sSub>
                                  </m:e>
                                </m:d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𝜹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𝝅𝝅</m:t>
                                        </m:r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𝑲𝑲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𝐾𝐾</m:t>
                                            </m:r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𝐾𝐾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𝒊</m:t>
                                        </m:r>
                                        <m:r>
                                          <a:rPr lang="es-ES" b="1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𝜹</m:t>
                                        </m:r>
                                      </m:e>
                                      <m:sub>
                                        <m:r>
                                          <a:rPr lang="es-E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𝑲𝑲𝑲𝑲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82" y="737081"/>
                <a:ext cx="4788619" cy="8917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upo 65"/>
          <p:cNvGrpSpPr/>
          <p:nvPr/>
        </p:nvGrpSpPr>
        <p:grpSpPr>
          <a:xfrm>
            <a:off x="4066388" y="764704"/>
            <a:ext cx="4713558" cy="592413"/>
            <a:chOff x="4066388" y="764704"/>
            <a:chExt cx="4713558" cy="592413"/>
          </a:xfrm>
        </p:grpSpPr>
        <p:sp>
          <p:nvSpPr>
            <p:cNvPr id="60" name="Elipse 59"/>
            <p:cNvSpPr/>
            <p:nvPr/>
          </p:nvSpPr>
          <p:spPr>
            <a:xfrm>
              <a:off x="4066388" y="764704"/>
              <a:ext cx="1800200" cy="3488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Conector angular 60"/>
            <p:cNvCxnSpPr>
              <a:stCxn id="60" idx="6"/>
            </p:cNvCxnSpPr>
            <p:nvPr/>
          </p:nvCxnSpPr>
          <p:spPr>
            <a:xfrm>
              <a:off x="5866588" y="939105"/>
              <a:ext cx="865654" cy="2880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ángulo 61"/>
            <p:cNvSpPr/>
            <p:nvPr/>
          </p:nvSpPr>
          <p:spPr>
            <a:xfrm>
              <a:off x="6671677" y="987785"/>
              <a:ext cx="2108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what we need</a:t>
              </a:r>
              <a:endPara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5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593751" y="1218297"/>
            <a:ext cx="6480720" cy="2736304"/>
            <a:chOff x="393080" y="3606911"/>
            <a:chExt cx="8293290" cy="3233089"/>
          </a:xfrm>
        </p:grpSpPr>
        <p:pic>
          <p:nvPicPr>
            <p:cNvPr id="11" name="Imagen 10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39" b="932"/>
            <a:stretch/>
          </p:blipFill>
          <p:spPr>
            <a:xfrm>
              <a:off x="393080" y="3888000"/>
              <a:ext cx="8293290" cy="2952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2844"/>
            <a:stretch/>
          </p:blipFill>
          <p:spPr>
            <a:xfrm>
              <a:off x="393080" y="3606911"/>
              <a:ext cx="8293290" cy="2880320"/>
            </a:xfrm>
            <a:prstGeom prst="rect">
              <a:avLst/>
            </a:prstGeom>
          </p:spPr>
        </p:pic>
      </p:grp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FSI as source of CP asymmetry"/>
          <p:cNvSpPr/>
          <p:nvPr/>
        </p:nvSpPr>
        <p:spPr>
          <a:xfrm>
            <a:off x="133126" y="-137121"/>
            <a:ext cx="71751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18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unnecessary and crude approximations</a:t>
            </a:r>
            <a:endParaRPr sz="18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nly 2-channel can interact"/>
              <p:cNvSpPr txBox="1"/>
              <p:nvPr/>
            </p:nvSpPr>
            <p:spPr>
              <a:xfrm>
                <a:off x="228326" y="525822"/>
                <a:ext cx="8736161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data exists since the 80s and a precise dispersive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  <m:r>
                      <a:rPr lang="es-ES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parameterization</a:t>
                </a:r>
              </a:p>
              <a:p>
                <a:pPr lvl="0"/>
                <a:r>
                  <a:rPr lang="es-ES" sz="1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Appeared in 2018 </a:t>
                </a:r>
                <a:r>
                  <a:rPr lang="en-US" sz="1200">
                    <a:solidFill>
                      <a:srgbClr val="66FFFF"/>
                    </a:solidFill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JRP, A. Rodas,  Eur.Phys.J.C 78 (2018) 11, 897 &amp; Phys.Rept. 969 (2022) 1-126</a:t>
                </a:r>
              </a:p>
              <a:p>
                <a:pPr lvl="0"/>
                <a:endParaRPr lang="en-US" sz="1200" dirty="0">
                  <a:solidFill>
                    <a:srgbClr val="66FFFF"/>
                  </a:solidFill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only 2-channel can interac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26" y="525822"/>
                <a:ext cx="8736161" cy="841256"/>
              </a:xfrm>
              <a:prstGeom prst="rect">
                <a:avLst/>
              </a:prstGeom>
              <a:blipFill rotWithShape="0">
                <a:blip r:embed="rId3"/>
                <a:stretch>
                  <a:fillRect l="-1046" t="-289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9" b="497"/>
          <a:stretch/>
        </p:blipFill>
        <p:spPr>
          <a:xfrm>
            <a:off x="2593751" y="4026608"/>
            <a:ext cx="6480720" cy="2736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47" y="4121380"/>
            <a:ext cx="2171576" cy="526947"/>
          </a:xfrm>
          <a:prstGeom prst="rect">
            <a:avLst/>
          </a:prstGeom>
        </p:spPr>
      </p:pic>
      <p:grpSp>
        <p:nvGrpSpPr>
          <p:cNvPr id="18" name="Agrupar"/>
          <p:cNvGrpSpPr/>
          <p:nvPr/>
        </p:nvGrpSpPr>
        <p:grpSpPr>
          <a:xfrm>
            <a:off x="5555093" y="2508692"/>
            <a:ext cx="351026" cy="393412"/>
            <a:chOff x="2" y="0"/>
            <a:chExt cx="343909" cy="424309"/>
          </a:xfrm>
        </p:grpSpPr>
        <p:sp>
          <p:nvSpPr>
            <p:cNvPr id="19" name="Círculo"/>
            <p:cNvSpPr/>
            <p:nvPr/>
          </p:nvSpPr>
          <p:spPr>
            <a:xfrm>
              <a:off x="2" y="0"/>
              <a:ext cx="343909" cy="40940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1"/>
            <p:cNvSpPr txBox="1"/>
            <p:nvPr/>
          </p:nvSpPr>
          <p:spPr>
            <a:xfrm>
              <a:off x="56540" y="14906"/>
              <a:ext cx="226152" cy="40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mtClean="0">
                  <a:solidFill>
                    <a:schemeClr val="bg1"/>
                  </a:solidFill>
                </a:rPr>
                <a:t>1</a:t>
              </a: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Agrupar"/>
          <p:cNvGrpSpPr/>
          <p:nvPr/>
        </p:nvGrpSpPr>
        <p:grpSpPr>
          <a:xfrm>
            <a:off x="4703808" y="5970824"/>
            <a:ext cx="351026" cy="393412"/>
            <a:chOff x="2" y="0"/>
            <a:chExt cx="343909" cy="424309"/>
          </a:xfrm>
        </p:grpSpPr>
        <p:sp>
          <p:nvSpPr>
            <p:cNvPr id="22" name="Círculo"/>
            <p:cNvSpPr/>
            <p:nvPr/>
          </p:nvSpPr>
          <p:spPr>
            <a:xfrm>
              <a:off x="2" y="0"/>
              <a:ext cx="343909" cy="40940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1"/>
            <p:cNvSpPr txBox="1"/>
            <p:nvPr/>
          </p:nvSpPr>
          <p:spPr>
            <a:xfrm>
              <a:off x="56540" y="14906"/>
              <a:ext cx="226152" cy="409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mtClean="0">
                  <a:solidFill>
                    <a:schemeClr val="bg1"/>
                  </a:solidFill>
                </a:rPr>
                <a:t>2</a:t>
              </a: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175579" y="2019164"/>
            <a:ext cx="2339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crude </a:t>
            </a:r>
          </a:p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do </a:t>
            </a:r>
          </a:p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describe the data</a:t>
            </a:r>
            <a:endParaRPr lang="en-US"/>
          </a:p>
        </p:txBody>
      </p:sp>
      <p:sp>
        <p:nvSpPr>
          <p:cNvPr id="25" name="Rectángulo 24"/>
          <p:cNvSpPr/>
          <p:nvPr/>
        </p:nvSpPr>
        <p:spPr>
          <a:xfrm>
            <a:off x="158070" y="313291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Produce huge</a:t>
            </a:r>
          </a:p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</a:t>
            </a:r>
            <a:endParaRPr lang="en-US"/>
          </a:p>
        </p:txBody>
      </p:sp>
      <p:sp>
        <p:nvSpPr>
          <p:cNvPr id="26" name="Rectángulo 25"/>
          <p:cNvSpPr/>
          <p:nvPr/>
        </p:nvSpPr>
        <p:spPr>
          <a:xfrm>
            <a:off x="167875" y="415093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Do not resolve</a:t>
            </a:r>
          </a:p>
          <a:p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esonance structures</a:t>
            </a:r>
            <a:endParaRPr lang="en-US"/>
          </a:p>
        </p:txBody>
      </p:sp>
      <p:sp>
        <p:nvSpPr>
          <p:cNvPr id="27" name="Rectángulo 26"/>
          <p:cNvSpPr/>
          <p:nvPr/>
        </p:nvSpPr>
        <p:spPr>
          <a:xfrm>
            <a:off x="155198" y="5203563"/>
            <a:ext cx="2256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conclusions still valid?</a:t>
            </a:r>
            <a:r>
              <a:rPr lang="en-US" smtClean="0"/>
              <a:t> </a:t>
            </a:r>
          </a:p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do better?</a:t>
            </a:r>
            <a:endParaRPr lang="es-ES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76" y="2155306"/>
            <a:ext cx="4529637" cy="31977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ángulo 16"/>
          <p:cNvSpPr/>
          <p:nvPr/>
        </p:nvSpPr>
        <p:spPr>
          <a:xfrm>
            <a:off x="3439069" y="2594258"/>
            <a:ext cx="865630" cy="369332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74812" y="197417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crude estimates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16421" y="2020448"/>
            <a:ext cx="4220508" cy="3317958"/>
            <a:chOff x="4616421" y="2020448"/>
            <a:chExt cx="4220508" cy="3317958"/>
          </a:xfrm>
        </p:grpSpPr>
        <p:pic>
          <p:nvPicPr>
            <p:cNvPr id="2" name="Imagem" descr="Imagem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16421" y="2353788"/>
              <a:ext cx="4220508" cy="2984618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" name="Grupo 2"/>
            <p:cNvGrpSpPr/>
            <p:nvPr/>
          </p:nvGrpSpPr>
          <p:grpSpPr>
            <a:xfrm>
              <a:off x="4781589" y="2020448"/>
              <a:ext cx="3880525" cy="882445"/>
              <a:chOff x="4781589" y="2020448"/>
              <a:chExt cx="3880525" cy="882445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7539621" y="2533561"/>
                <a:ext cx="1122493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ángulo 20"/>
                  <p:cNvSpPr/>
                  <p:nvPr/>
                </p:nvSpPr>
                <p:spPr>
                  <a:xfrm>
                    <a:off x="4781589" y="2020448"/>
                    <a:ext cx="28078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s-ES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With </a:t>
                    </a:r>
                    <a:r>
                      <a:rPr lang="es-ES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dispersive </a:t>
                    </a:r>
                    <a14:m>
                      <m:oMath xmlns:m="http://schemas.openxmlformats.org/officeDocument/2006/math"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𝜋𝜋</m:t>
                        </m:r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𝐾𝐾</m:t>
                        </m:r>
                      </m:oMath>
                    </a14:m>
                    <a:r>
                      <a:rPr lang="es-ES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s-ES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ángulo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1589" y="2020448"/>
                    <a:ext cx="280788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51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Agrupar"/>
          <p:cNvGrpSpPr/>
          <p:nvPr/>
        </p:nvGrpSpPr>
        <p:grpSpPr>
          <a:xfrm>
            <a:off x="2628994" y="1991521"/>
            <a:ext cx="312481" cy="338263"/>
            <a:chOff x="2" y="0"/>
            <a:chExt cx="343909" cy="414431"/>
          </a:xfrm>
        </p:grpSpPr>
        <p:sp>
          <p:nvSpPr>
            <p:cNvPr id="23" name="Círculo"/>
            <p:cNvSpPr/>
            <p:nvPr/>
          </p:nvSpPr>
          <p:spPr>
            <a:xfrm>
              <a:off x="2" y="0"/>
              <a:ext cx="343909" cy="40940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bg1"/>
                </a:solidFill>
              </a:endParaRPr>
            </a:p>
          </p:txBody>
        </p:sp>
        <p:sp>
          <p:nvSpPr>
            <p:cNvPr id="24" name="1"/>
            <p:cNvSpPr txBox="1"/>
            <p:nvPr/>
          </p:nvSpPr>
          <p:spPr>
            <a:xfrm>
              <a:off x="56540" y="24783"/>
              <a:ext cx="222292" cy="389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1400" smtClean="0">
                  <a:solidFill>
                    <a:schemeClr val="bg1"/>
                  </a:solidFill>
                </a:rPr>
                <a:t>1</a:t>
              </a:r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Agrupar"/>
          <p:cNvGrpSpPr/>
          <p:nvPr/>
        </p:nvGrpSpPr>
        <p:grpSpPr>
          <a:xfrm>
            <a:off x="2975242" y="1998380"/>
            <a:ext cx="312481" cy="338263"/>
            <a:chOff x="2" y="0"/>
            <a:chExt cx="343909" cy="414431"/>
          </a:xfrm>
        </p:grpSpPr>
        <p:sp>
          <p:nvSpPr>
            <p:cNvPr id="26" name="Círculo"/>
            <p:cNvSpPr/>
            <p:nvPr/>
          </p:nvSpPr>
          <p:spPr>
            <a:xfrm>
              <a:off x="2" y="0"/>
              <a:ext cx="343909" cy="40940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bg1"/>
                </a:solidFill>
              </a:endParaRPr>
            </a:p>
          </p:txBody>
        </p:sp>
        <p:sp>
          <p:nvSpPr>
            <p:cNvPr id="27" name="1"/>
            <p:cNvSpPr txBox="1"/>
            <p:nvPr/>
          </p:nvSpPr>
          <p:spPr>
            <a:xfrm>
              <a:off x="56540" y="24783"/>
              <a:ext cx="222292" cy="389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1400" smtClean="0">
                  <a:solidFill>
                    <a:schemeClr val="bg1"/>
                  </a:solidFill>
                </a:rPr>
                <a:t>2</a:t>
              </a:r>
              <a:endParaRPr sz="140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468427" y="5487080"/>
            <a:ext cx="8340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 reduction in uncertainty, resonant features resolved, </a:t>
            </a:r>
          </a:p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beyond 1.5 GeV, still fairly reasonable.</a:t>
            </a:r>
          </a:p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these uncertainties now it makes sense to add subdominant contributions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263203" y="697971"/>
                <a:ext cx="85737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simplest model: only S-wave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FSI</a:t>
                </a:r>
              </a:p>
              <a:p>
                <a:r>
                  <a:rPr lang="es-E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Just use the correct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amplitude 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3" y="697971"/>
                <a:ext cx="8573725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69" t="-4673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SI as source of CP asymmetry"/>
              <p:cNvSpPr/>
              <p:nvPr/>
            </p:nvSpPr>
            <p:spPr>
              <a:xfrm>
                <a:off x="35496" y="-4044"/>
                <a:ext cx="6480720" cy="3795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dispersive 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parameterization within the same model</a:t>
                </a:r>
                <a:endParaRPr sz="16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FSI as source of CP asymmet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-4044"/>
                <a:ext cx="6480720" cy="379560"/>
              </a:xfrm>
              <a:prstGeom prst="rect">
                <a:avLst/>
              </a:prstGeom>
              <a:blipFill rotWithShape="0">
                <a:blip r:embed="rId6"/>
                <a:stretch>
                  <a:fillRect l="-1129" r="-282" b="-1428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7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1606632" y="1402167"/>
            <a:ext cx="4738165" cy="1099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ha de Conexão"/>
          <p:cNvSpPr/>
          <p:nvPr/>
        </p:nvSpPr>
        <p:spPr>
          <a:xfrm>
            <a:off x="929790" y="1435636"/>
            <a:ext cx="400555" cy="270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48" extrusionOk="0">
                <a:moveTo>
                  <a:pt x="21600" y="17234"/>
                </a:moveTo>
                <a:cubicBezTo>
                  <a:pt x="7499" y="21600"/>
                  <a:pt x="299" y="15855"/>
                  <a:pt x="0" y="0"/>
                </a:cubicBezTo>
              </a:path>
            </a:pathLst>
          </a:custGeom>
          <a:ln w="38100">
            <a:solidFill>
              <a:schemeClr val="accent5">
                <a:lumOff val="-29866"/>
              </a:schemeClr>
            </a:solidFill>
            <a:miter lim="400000"/>
            <a:headEnd type="arrow"/>
          </a:ln>
        </p:spPr>
        <p:txBody>
          <a:bodyPr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mproved model: rescattering  and a source term"/>
          <p:cNvSpPr txBox="1"/>
          <p:nvPr/>
        </p:nvSpPr>
        <p:spPr>
          <a:xfrm>
            <a:off x="251520" y="683053"/>
            <a:ext cx="69890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modified </a:t>
            </a:r>
            <a:r>
              <a:rPr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18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rescattering and </a:t>
            </a:r>
            <a:r>
              <a: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mimicked </a:t>
            </a:r>
            <a:r>
              <a:rPr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term</a:t>
            </a:r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mild energy dependence</a:t>
            </a:r>
            <a:r>
              <a:rPr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26" y="3362843"/>
            <a:ext cx="4428510" cy="272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" descr="Imagem"/>
          <p:cNvPicPr>
            <a:picLocks noChangeAspect="1"/>
          </p:cNvPicPr>
          <p:nvPr/>
        </p:nvPicPr>
        <p:blipFill>
          <a:blip r:embed="rId3">
            <a:extLst/>
          </a:blip>
          <a:srcRect r="79833"/>
          <a:stretch>
            <a:fillRect/>
          </a:stretch>
        </p:blipFill>
        <p:spPr>
          <a:xfrm>
            <a:off x="1641264" y="1674993"/>
            <a:ext cx="909154" cy="70804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</p:pic>
      <p:pic>
        <p:nvPicPr>
          <p:cNvPr id="12" name="Imagem" descr="Imagem"/>
          <p:cNvPicPr>
            <a:picLocks noChangeAspect="1"/>
          </p:cNvPicPr>
          <p:nvPr/>
        </p:nvPicPr>
        <p:blipFill>
          <a:blip r:embed="rId3">
            <a:extLst/>
          </a:blip>
          <a:srcRect l="19028"/>
          <a:stretch>
            <a:fillRect/>
          </a:stretch>
        </p:blipFill>
        <p:spPr>
          <a:xfrm>
            <a:off x="2520659" y="1435636"/>
            <a:ext cx="3789508" cy="7511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</p:pic>
      <p:sp>
        <p:nvSpPr>
          <p:cNvPr id="13" name="Linha"/>
          <p:cNvSpPr/>
          <p:nvPr/>
        </p:nvSpPr>
        <p:spPr>
          <a:xfrm>
            <a:off x="2555186" y="2082387"/>
            <a:ext cx="3789612" cy="1"/>
          </a:xfrm>
          <a:prstGeom prst="line">
            <a:avLst/>
          </a:prstGeom>
          <a:solidFill>
            <a:schemeClr val="bg1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"/>
          <p:cNvGrpSpPr/>
          <p:nvPr/>
        </p:nvGrpSpPr>
        <p:grpSpPr>
          <a:xfrm>
            <a:off x="6379429" y="1858853"/>
            <a:ext cx="1384029" cy="627966"/>
            <a:chOff x="0" y="0"/>
            <a:chExt cx="1541349" cy="776500"/>
          </a:xfrm>
          <a:solidFill>
            <a:schemeClr val="bg1"/>
          </a:solidFill>
        </p:grpSpPr>
        <p:sp>
          <p:nvSpPr>
            <p:cNvPr id="16" name="Agrupar"/>
            <p:cNvSpPr/>
            <p:nvPr/>
          </p:nvSpPr>
          <p:spPr>
            <a:xfrm>
              <a:off x="0" y="0"/>
              <a:ext cx="1541350" cy="776501"/>
            </a:xfrm>
            <a:prstGeom prst="roundRect">
              <a:avLst>
                <a:gd name="adj" fmla="val 21996"/>
              </a:avLst>
            </a:prstGeom>
            <a:grp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m" descr="Imagem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2005" y="436597"/>
              <a:ext cx="1172463" cy="24574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18" name="Imagem" descr="Imagem"/>
            <p:cNvPicPr>
              <a:picLocks noChangeAspect="1"/>
            </p:cNvPicPr>
            <p:nvPr/>
          </p:nvPicPr>
          <p:blipFill>
            <a:blip r:embed="rId5">
              <a:extLst/>
            </a:blip>
            <a:srcRect r="1757"/>
            <a:stretch>
              <a:fillRect/>
            </a:stretch>
          </p:blipFill>
          <p:spPr>
            <a:xfrm>
              <a:off x="102658" y="112690"/>
              <a:ext cx="1291204" cy="27547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22" name="Agrupar"/>
          <p:cNvGrpSpPr/>
          <p:nvPr/>
        </p:nvGrpSpPr>
        <p:grpSpPr>
          <a:xfrm>
            <a:off x="4745286" y="3308360"/>
            <a:ext cx="4350766" cy="2791610"/>
            <a:chOff x="0" y="0"/>
            <a:chExt cx="6164917" cy="3909917"/>
          </a:xfrm>
        </p:grpSpPr>
        <p:pic>
          <p:nvPicPr>
            <p:cNvPr id="23" name="Imagem" descr="Imagem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164918" cy="39099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Linha"/>
            <p:cNvSpPr/>
            <p:nvPr/>
          </p:nvSpPr>
          <p:spPr>
            <a:xfrm flipV="1">
              <a:off x="4329384" y="220223"/>
              <a:ext cx="1" cy="3092328"/>
            </a:xfrm>
            <a:prstGeom prst="line">
              <a:avLst/>
            </a:prstGeom>
            <a:noFill/>
            <a:ln w="25400" cap="flat">
              <a:solidFill>
                <a:srgbClr val="0096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Linha de Conexão"/>
          <p:cNvSpPr/>
          <p:nvPr/>
        </p:nvSpPr>
        <p:spPr>
          <a:xfrm>
            <a:off x="7532126" y="8002576"/>
            <a:ext cx="231332" cy="133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48" extrusionOk="0">
                <a:moveTo>
                  <a:pt x="21600" y="17234"/>
                </a:moveTo>
                <a:cubicBezTo>
                  <a:pt x="7499" y="21600"/>
                  <a:pt x="299" y="15855"/>
                  <a:pt x="0" y="0"/>
                </a:cubicBezTo>
              </a:path>
            </a:pathLst>
          </a:custGeom>
          <a:ln w="38100">
            <a:solidFill>
              <a:schemeClr val="accent5">
                <a:lumOff val="-29866"/>
              </a:schemeClr>
            </a:solidFill>
            <a:miter lim="400000"/>
            <a:headEnd type="arrow"/>
          </a:ln>
        </p:spPr>
        <p:txBody>
          <a:bodyPr/>
          <a:lstStyle/>
          <a:p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ramatically improved uncertainties"/>
          <p:cNvSpPr txBox="1"/>
          <p:nvPr/>
        </p:nvSpPr>
        <p:spPr>
          <a:xfrm>
            <a:off x="7888059" y="7719409"/>
            <a:ext cx="363473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dramatically improved uncertainties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imple model: only a rescattering amplitude play"/>
              <p:cNvSpPr txBox="1"/>
              <p:nvPr/>
            </p:nvSpPr>
            <p:spPr>
              <a:xfrm>
                <a:off x="6659052" y="63263"/>
                <a:ext cx="2488886" cy="3180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𝐾𝐾𝐾</m:t>
                    </m:r>
                    <m:r>
                      <a:rPr lang="es-E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 full run 1 data</a:t>
                </a:r>
                <a:endPara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simple model: only a rescattering amplitude pla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52" y="63263"/>
                <a:ext cx="2488886" cy="318036"/>
              </a:xfrm>
              <a:prstGeom prst="rect">
                <a:avLst/>
              </a:prstGeom>
              <a:blipFill rotWithShape="0">
                <a:blip r:embed="rId7"/>
                <a:stretch>
                  <a:fillRect l="-244" r="-1222" b="-1698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" descr="Imagem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4229" y="2171912"/>
            <a:ext cx="2172016" cy="2875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</p:pic>
      <p:sp>
        <p:nvSpPr>
          <p:cNvPr id="39" name="Rectángulo 38"/>
          <p:cNvSpPr/>
          <p:nvPr/>
        </p:nvSpPr>
        <p:spPr>
          <a:xfrm>
            <a:off x="3388254" y="5284954"/>
            <a:ext cx="864339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7691200" y="5270312"/>
            <a:ext cx="1120820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812705" y="775513"/>
            <a:ext cx="3865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Alavenga, Bediaga, Frederico, PRD92(2015) 0954010</a:t>
            </a:r>
            <a:endParaRPr lang="en-US" sz="1200">
              <a:solidFill>
                <a:srgbClr val="00FFFF"/>
              </a:solidFill>
            </a:endParaRPr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0" y="36920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FSI as source of CP asymmetry"/>
              <p:cNvSpPr/>
              <p:nvPr/>
            </p:nvSpPr>
            <p:spPr>
              <a:xfrm>
                <a:off x="90099" y="25104"/>
                <a:ext cx="7967266" cy="3795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dispersive 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parameterization within the same model</a:t>
                </a:r>
                <a:endParaRPr sz="16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FSI as source of CP asymmet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9" y="25104"/>
                <a:ext cx="7967266" cy="379560"/>
              </a:xfrm>
              <a:prstGeom prst="rect">
                <a:avLst/>
              </a:prstGeom>
              <a:blipFill rotWithShape="0">
                <a:blip r:embed="rId9"/>
                <a:stretch>
                  <a:fillRect l="-918" b="-161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ángulo 47"/>
          <p:cNvSpPr/>
          <p:nvPr/>
        </p:nvSpPr>
        <p:spPr>
          <a:xfrm>
            <a:off x="113488" y="3029403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crude estimates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ángulo 48"/>
              <p:cNvSpPr/>
              <p:nvPr/>
            </p:nvSpPr>
            <p:spPr>
              <a:xfrm>
                <a:off x="4686154" y="3066982"/>
                <a:ext cx="2807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s-E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dispersive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á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154" y="3066982"/>
                <a:ext cx="280788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Agrupar"/>
          <p:cNvGrpSpPr/>
          <p:nvPr/>
        </p:nvGrpSpPr>
        <p:grpSpPr>
          <a:xfrm>
            <a:off x="2367670" y="3046754"/>
            <a:ext cx="312481" cy="338263"/>
            <a:chOff x="2" y="0"/>
            <a:chExt cx="343909" cy="414431"/>
          </a:xfrm>
        </p:grpSpPr>
        <p:sp>
          <p:nvSpPr>
            <p:cNvPr id="51" name="Círculo"/>
            <p:cNvSpPr/>
            <p:nvPr/>
          </p:nvSpPr>
          <p:spPr>
            <a:xfrm>
              <a:off x="2" y="0"/>
              <a:ext cx="343909" cy="40940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bg1"/>
                </a:solidFill>
              </a:endParaRPr>
            </a:p>
          </p:txBody>
        </p:sp>
        <p:sp>
          <p:nvSpPr>
            <p:cNvPr id="52" name="1"/>
            <p:cNvSpPr txBox="1"/>
            <p:nvPr/>
          </p:nvSpPr>
          <p:spPr>
            <a:xfrm>
              <a:off x="56540" y="24783"/>
              <a:ext cx="222292" cy="389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1400" smtClean="0">
                  <a:solidFill>
                    <a:schemeClr val="bg1"/>
                  </a:solidFill>
                </a:rPr>
                <a:t>1</a:t>
              </a:r>
              <a:endParaRPr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Agrupar"/>
          <p:cNvGrpSpPr/>
          <p:nvPr/>
        </p:nvGrpSpPr>
        <p:grpSpPr>
          <a:xfrm>
            <a:off x="2713918" y="3053613"/>
            <a:ext cx="312481" cy="338263"/>
            <a:chOff x="2" y="0"/>
            <a:chExt cx="343909" cy="414431"/>
          </a:xfrm>
        </p:grpSpPr>
        <p:sp>
          <p:nvSpPr>
            <p:cNvPr id="54" name="Círculo"/>
            <p:cNvSpPr/>
            <p:nvPr/>
          </p:nvSpPr>
          <p:spPr>
            <a:xfrm>
              <a:off x="2" y="0"/>
              <a:ext cx="343909" cy="40940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bg1"/>
                </a:solidFill>
              </a:endParaRPr>
            </a:p>
          </p:txBody>
        </p:sp>
        <p:sp>
          <p:nvSpPr>
            <p:cNvPr id="55" name="1"/>
            <p:cNvSpPr txBox="1"/>
            <p:nvPr/>
          </p:nvSpPr>
          <p:spPr>
            <a:xfrm>
              <a:off x="56540" y="24783"/>
              <a:ext cx="222292" cy="389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1400" smtClean="0">
                  <a:solidFill>
                    <a:schemeClr val="bg1"/>
                  </a:solidFill>
                </a:rPr>
                <a:t>2</a:t>
              </a:r>
              <a:endParaRPr sz="140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ángulo 55"/>
          <p:cNvSpPr/>
          <p:nvPr/>
        </p:nvSpPr>
        <p:spPr>
          <a:xfrm>
            <a:off x="4355510" y="6211669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kinematic factor correction at threshold.</a:t>
            </a:r>
          </a:p>
          <a:p>
            <a:pPr algn="ctr"/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Weird peak disappears</a:t>
            </a:r>
          </a:p>
        </p:txBody>
      </p:sp>
    </p:spTree>
    <p:extLst>
      <p:ext uri="{BB962C8B-B14F-4D97-AF65-F5344CB8AC3E}">
        <p14:creationId xmlns:p14="http://schemas.microsoft.com/office/powerpoint/2010/main" val="3999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967" y="904139"/>
            <a:ext cx="8372777" cy="403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imple model: only a rescattering amplitude play"/>
              <p:cNvSpPr txBox="1"/>
              <p:nvPr/>
            </p:nvSpPr>
            <p:spPr>
              <a:xfrm>
                <a:off x="6720488" y="29734"/>
                <a:ext cx="2448812" cy="3180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s-E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 full run 1 data</a:t>
                </a:r>
                <a:endParaRPr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simple model: only a rescattering amplitude pla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88" y="29734"/>
                <a:ext cx="2448812" cy="318036"/>
              </a:xfrm>
              <a:prstGeom prst="rect">
                <a:avLst/>
              </a:prstGeom>
              <a:blipFill rotWithShape="0">
                <a:blip r:embed="rId3"/>
                <a:stretch>
                  <a:fillRect l="-249" t="-1923" r="-1493" b="-1730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117388" y="358714"/>
                <a:ext cx="7345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urther  improved model: rescattering, source term but crude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8" y="358714"/>
                <a:ext cx="734553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64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rnamento 13"/>
          <p:cNvSpPr/>
          <p:nvPr/>
        </p:nvSpPr>
        <p:spPr>
          <a:xfrm>
            <a:off x="1063426" y="1224529"/>
            <a:ext cx="2267511" cy="10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5596" extrusionOk="0">
                <a:moveTo>
                  <a:pt x="8186" y="7"/>
                </a:moveTo>
                <a:cubicBezTo>
                  <a:pt x="5538" y="-278"/>
                  <a:pt x="2797" y="8362"/>
                  <a:pt x="49" y="663"/>
                </a:cubicBezTo>
                <a:lnTo>
                  <a:pt x="0" y="1181"/>
                </a:lnTo>
                <a:cubicBezTo>
                  <a:pt x="3497" y="13745"/>
                  <a:pt x="7050" y="-5602"/>
                  <a:pt x="10800" y="4870"/>
                </a:cubicBezTo>
                <a:cubicBezTo>
                  <a:pt x="14550" y="-5599"/>
                  <a:pt x="18104" y="13745"/>
                  <a:pt x="21600" y="1181"/>
                </a:cubicBezTo>
                <a:lnTo>
                  <a:pt x="21551" y="663"/>
                </a:lnTo>
                <a:cubicBezTo>
                  <a:pt x="17887" y="10929"/>
                  <a:pt x="14235" y="-7855"/>
                  <a:pt x="10800" y="4205"/>
                </a:cubicBezTo>
                <a:cubicBezTo>
                  <a:pt x="9941" y="1190"/>
                  <a:pt x="9069" y="103"/>
                  <a:pt x="8186" y="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rnamento 13"/>
          <p:cNvSpPr/>
          <p:nvPr/>
        </p:nvSpPr>
        <p:spPr>
          <a:xfrm>
            <a:off x="4151531" y="1224528"/>
            <a:ext cx="1324106" cy="5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5596" extrusionOk="0">
                <a:moveTo>
                  <a:pt x="8186" y="7"/>
                </a:moveTo>
                <a:cubicBezTo>
                  <a:pt x="5538" y="-278"/>
                  <a:pt x="2797" y="8362"/>
                  <a:pt x="49" y="663"/>
                </a:cubicBezTo>
                <a:lnTo>
                  <a:pt x="0" y="1181"/>
                </a:lnTo>
                <a:cubicBezTo>
                  <a:pt x="3497" y="13745"/>
                  <a:pt x="7050" y="-5602"/>
                  <a:pt x="10800" y="4870"/>
                </a:cubicBezTo>
                <a:cubicBezTo>
                  <a:pt x="14550" y="-5599"/>
                  <a:pt x="18104" y="13745"/>
                  <a:pt x="21600" y="1181"/>
                </a:cubicBezTo>
                <a:lnTo>
                  <a:pt x="21551" y="663"/>
                </a:lnTo>
                <a:cubicBezTo>
                  <a:pt x="17887" y="10929"/>
                  <a:pt x="14235" y="-7855"/>
                  <a:pt x="10800" y="4205"/>
                </a:cubicBezTo>
                <a:cubicBezTo>
                  <a:pt x="9941" y="1190"/>
                  <a:pt x="9069" y="103"/>
                  <a:pt x="8186" y="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rnamento 13"/>
          <p:cNvSpPr/>
          <p:nvPr/>
        </p:nvSpPr>
        <p:spPr>
          <a:xfrm>
            <a:off x="6888567" y="1184863"/>
            <a:ext cx="1324106" cy="5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5596" extrusionOk="0">
                <a:moveTo>
                  <a:pt x="8186" y="7"/>
                </a:moveTo>
                <a:cubicBezTo>
                  <a:pt x="5538" y="-278"/>
                  <a:pt x="2797" y="8362"/>
                  <a:pt x="49" y="663"/>
                </a:cubicBezTo>
                <a:lnTo>
                  <a:pt x="0" y="1181"/>
                </a:lnTo>
                <a:cubicBezTo>
                  <a:pt x="3497" y="13745"/>
                  <a:pt x="7050" y="-5602"/>
                  <a:pt x="10800" y="4870"/>
                </a:cubicBezTo>
                <a:cubicBezTo>
                  <a:pt x="14550" y="-5599"/>
                  <a:pt x="18104" y="13745"/>
                  <a:pt x="21600" y="1181"/>
                </a:cubicBezTo>
                <a:lnTo>
                  <a:pt x="21551" y="663"/>
                </a:lnTo>
                <a:cubicBezTo>
                  <a:pt x="17887" y="10929"/>
                  <a:pt x="14235" y="-7855"/>
                  <a:pt x="10800" y="4205"/>
                </a:cubicBezTo>
                <a:cubicBezTo>
                  <a:pt x="9941" y="1190"/>
                  <a:pt x="9069" y="103"/>
                  <a:pt x="8186" y="7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NR"/>
              <p:cNvSpPr txBox="1"/>
              <p:nvPr/>
            </p:nvSpPr>
            <p:spPr>
              <a:xfrm>
                <a:off x="7145148" y="1307940"/>
                <a:ext cx="965714" cy="2718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solidFill>
                      <a:schemeClr val="accent5">
                        <a:lumOff val="-29866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FSI: </a:t>
                </a:r>
                <a14:m>
                  <m:oMath xmlns:m="http://schemas.openxmlformats.org/officeDocument/2006/math">
                    <m:r>
                      <a:rPr lang="es-ES" sz="1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endParaRPr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N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148" y="1307940"/>
                <a:ext cx="965714" cy="271869"/>
              </a:xfrm>
              <a:prstGeom prst="rect">
                <a:avLst/>
              </a:prstGeom>
              <a:blipFill rotWithShape="0">
                <a:blip r:embed="rId5"/>
                <a:stretch>
                  <a:fillRect l="-3774" b="-1363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SI as source of CP asymmetry"/>
              <p:cNvSpPr/>
              <p:nvPr/>
            </p:nvSpPr>
            <p:spPr>
              <a:xfrm>
                <a:off x="71798" y="-1028"/>
                <a:ext cx="7967266" cy="3795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dispersive 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parameterizations within the same model</a:t>
                </a:r>
                <a:endParaRPr sz="16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FSI as source of CP asymmet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8" y="-1028"/>
                <a:ext cx="7967266" cy="379560"/>
              </a:xfrm>
              <a:prstGeom prst="rect">
                <a:avLst/>
              </a:prstGeom>
              <a:blipFill rotWithShape="0">
                <a:blip r:embed="rId6"/>
                <a:stretch>
                  <a:fillRect l="-918" b="-145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NR"/>
          <p:cNvSpPr txBox="1"/>
          <p:nvPr/>
        </p:nvSpPr>
        <p:spPr>
          <a:xfrm>
            <a:off x="1718684" y="1307940"/>
            <a:ext cx="956993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0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Non-resonant</a:t>
            </a:r>
            <a:endParaRPr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NR"/>
              <p:cNvSpPr txBox="1"/>
              <p:nvPr/>
            </p:nvSpPr>
            <p:spPr>
              <a:xfrm>
                <a:off x="3618969" y="1307940"/>
                <a:ext cx="2600007" cy="2718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000">
                    <a:solidFill>
                      <a:schemeClr val="accent5">
                        <a:lumOff val="-29866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BW resonances for </a:t>
                </a:r>
                <a14:m>
                  <m:oMath xmlns:m="http://schemas.openxmlformats.org/officeDocument/2006/math">
                    <m:r>
                      <a:rPr lang="es-ES" sz="1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770</m:t>
                    </m:r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1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s-ES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980</m:t>
                    </m:r>
                    <m:r>
                      <a:rPr lang="es-ES" sz="1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sz="1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N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969" y="1307940"/>
                <a:ext cx="2600007" cy="271869"/>
              </a:xfrm>
              <a:prstGeom prst="rect">
                <a:avLst/>
              </a:prstGeom>
              <a:blipFill rotWithShape="0">
                <a:blip r:embed="rId7"/>
                <a:stretch>
                  <a:fillRect l="-1643" b="-1363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3315388" y="2336624"/>
            <a:ext cx="2515047" cy="4426092"/>
            <a:chOff x="3315388" y="2336624"/>
            <a:chExt cx="2515047" cy="4426092"/>
          </a:xfrm>
        </p:grpSpPr>
        <p:pic>
          <p:nvPicPr>
            <p:cNvPr id="42" name="WhatsApp Image 2023-05-10 at 13.07.01.jpeg" descr="WhatsApp Image 2023-05-10 at 13.07.0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t="4585"/>
            <a:stretch>
              <a:fillRect/>
            </a:stretch>
          </p:blipFill>
          <p:spPr>
            <a:xfrm>
              <a:off x="3405112" y="2636912"/>
              <a:ext cx="2333775" cy="41258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8" name="Rectángulo 47"/>
            <p:cNvSpPr/>
            <p:nvPr/>
          </p:nvSpPr>
          <p:spPr>
            <a:xfrm>
              <a:off x="4358222" y="5772292"/>
              <a:ext cx="132691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work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ángulo 35"/>
                <p:cNvSpPr/>
                <p:nvPr/>
              </p:nvSpPr>
              <p:spPr>
                <a:xfrm>
                  <a:off x="3315388" y="2336624"/>
                  <a:ext cx="251504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 </a:t>
                  </a:r>
                  <a:r>
                    <a:rPr lang="es-ES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dispersive </a:t>
                  </a:r>
                  <a14:m>
                    <m:oMath xmlns:m="http://schemas.openxmlformats.org/officeDocument/2006/math"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𝐾𝐾</m:t>
                      </m:r>
                    </m:oMath>
                  </a14:m>
                  <a:r>
                    <a:rPr lang="es-ES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s-ES" sz="1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ángulo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388" y="2336624"/>
                  <a:ext cx="2515047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971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o 3"/>
          <p:cNvGrpSpPr/>
          <p:nvPr/>
        </p:nvGrpSpPr>
        <p:grpSpPr>
          <a:xfrm>
            <a:off x="203858" y="2279045"/>
            <a:ext cx="3111530" cy="4487929"/>
            <a:chOff x="203858" y="2279045"/>
            <a:chExt cx="3111530" cy="4487929"/>
          </a:xfrm>
        </p:grpSpPr>
        <p:pic>
          <p:nvPicPr>
            <p:cNvPr id="43" name="WhatsApp Image 2023-05-10 at 13.06.19.jpeg" descr="WhatsApp Image 2023-05-10 at 13.06.19.jpeg"/>
            <p:cNvPicPr>
              <a:picLocks noChangeAspect="1"/>
            </p:cNvPicPr>
            <p:nvPr/>
          </p:nvPicPr>
          <p:blipFill>
            <a:blip r:embed="rId10">
              <a:extLst/>
            </a:blip>
            <a:srcRect t="4536"/>
            <a:stretch>
              <a:fillRect/>
            </a:stretch>
          </p:blipFill>
          <p:spPr>
            <a:xfrm>
              <a:off x="266279" y="2632738"/>
              <a:ext cx="3049109" cy="413423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7" name="Rectángulo 46"/>
            <p:cNvSpPr/>
            <p:nvPr/>
          </p:nvSpPr>
          <p:spPr>
            <a:xfrm>
              <a:off x="900548" y="5772292"/>
              <a:ext cx="1023273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U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203858" y="2321520"/>
              <a:ext cx="21018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crude estimates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37" name="Agrupar"/>
            <p:cNvGrpSpPr/>
            <p:nvPr/>
          </p:nvGrpSpPr>
          <p:grpSpPr>
            <a:xfrm>
              <a:off x="2405272" y="2279045"/>
              <a:ext cx="312481" cy="334159"/>
              <a:chOff x="2" y="0"/>
              <a:chExt cx="343909" cy="409403"/>
            </a:xfrm>
          </p:grpSpPr>
          <p:sp>
            <p:nvSpPr>
              <p:cNvPr id="38" name="Círculo"/>
              <p:cNvSpPr/>
              <p:nvPr/>
            </p:nvSpPr>
            <p:spPr>
              <a:xfrm>
                <a:off x="2" y="0"/>
                <a:ext cx="343909" cy="40940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1"/>
              <p:cNvSpPr txBox="1"/>
              <p:nvPr/>
            </p:nvSpPr>
            <p:spPr>
              <a:xfrm>
                <a:off x="56540" y="43636"/>
                <a:ext cx="206415" cy="35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es-ES" sz="1200" smtClean="0">
                    <a:solidFill>
                      <a:schemeClr val="bg1"/>
                    </a:solidFill>
                  </a:rPr>
                  <a:t>1</a:t>
                </a:r>
                <a:endParaRPr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Agrupar"/>
            <p:cNvGrpSpPr/>
            <p:nvPr/>
          </p:nvGrpSpPr>
          <p:grpSpPr>
            <a:xfrm>
              <a:off x="2751520" y="2285904"/>
              <a:ext cx="312481" cy="334159"/>
              <a:chOff x="2" y="0"/>
              <a:chExt cx="343909" cy="409403"/>
            </a:xfrm>
          </p:grpSpPr>
          <p:sp>
            <p:nvSpPr>
              <p:cNvPr id="58" name="Círculo"/>
              <p:cNvSpPr/>
              <p:nvPr/>
            </p:nvSpPr>
            <p:spPr>
              <a:xfrm>
                <a:off x="2" y="0"/>
                <a:ext cx="343909" cy="40940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1"/>
              <p:cNvSpPr txBox="1"/>
              <p:nvPr/>
            </p:nvSpPr>
            <p:spPr>
              <a:xfrm>
                <a:off x="56540" y="43636"/>
                <a:ext cx="206415" cy="35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es-ES" sz="1200" smtClean="0">
                    <a:solidFill>
                      <a:schemeClr val="bg1"/>
                    </a:solidFill>
                  </a:rPr>
                  <a:t>2</a:t>
                </a:r>
                <a:endParaRPr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71798" y="1751588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indeed the FSIl implementation by LHCb analyses</a:t>
            </a:r>
            <a:endParaRPr lang="en-US"/>
          </a:p>
        </p:txBody>
      </p:sp>
      <p:sp>
        <p:nvSpPr>
          <p:cNvPr id="60" name="Rectángulo 59"/>
          <p:cNvSpPr/>
          <p:nvPr/>
        </p:nvSpPr>
        <p:spPr>
          <a:xfrm>
            <a:off x="5838858" y="450193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accuracy</a:t>
            </a:r>
            <a:endParaRPr lang="en-US"/>
          </a:p>
        </p:txBody>
      </p:sp>
      <p:sp>
        <p:nvSpPr>
          <p:cNvPr id="61" name="Rectángulo 60"/>
          <p:cNvSpPr/>
          <p:nvPr/>
        </p:nvSpPr>
        <p:spPr>
          <a:xfrm>
            <a:off x="5838858" y="5142812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 resonant stuctures</a:t>
            </a:r>
            <a:endParaRPr lang="en-US"/>
          </a:p>
        </p:txBody>
      </p:sp>
      <p:sp>
        <p:nvSpPr>
          <p:cNvPr id="62" name="Rectángulo 61"/>
          <p:cNvSpPr/>
          <p:nvPr/>
        </p:nvSpPr>
        <p:spPr>
          <a:xfrm>
            <a:off x="5838858" y="3861048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FSI interactions</a:t>
            </a:r>
            <a:endParaRPr lang="en-US"/>
          </a:p>
        </p:txBody>
      </p:sp>
      <p:sp>
        <p:nvSpPr>
          <p:cNvPr id="63" name="Rectángulo 62"/>
          <p:cNvSpPr/>
          <p:nvPr/>
        </p:nvSpPr>
        <p:spPr>
          <a:xfrm>
            <a:off x="5838858" y="5783694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Definitely the s-dependence</a:t>
            </a:r>
          </a:p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to hadron dynamics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5142" y="2361749"/>
            <a:ext cx="8672015" cy="3309314"/>
            <a:chOff x="195142" y="2361749"/>
            <a:chExt cx="8672015" cy="3309314"/>
          </a:xfrm>
        </p:grpSpPr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42" y="2361749"/>
              <a:ext cx="4796004" cy="3309314"/>
            </a:xfrm>
            <a:prstGeom prst="rect">
              <a:avLst/>
            </a:prstGeom>
          </p:spPr>
        </p:pic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7" b="46657"/>
            <a:stretch/>
          </p:blipFill>
          <p:spPr>
            <a:xfrm>
              <a:off x="5163694" y="2762439"/>
              <a:ext cx="3703463" cy="25658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imple model: only a rescattering amplitude play"/>
              <p:cNvSpPr txBox="1"/>
              <p:nvPr/>
            </p:nvSpPr>
            <p:spPr>
              <a:xfrm>
                <a:off x="6796052" y="5366"/>
                <a:ext cx="2331279" cy="3488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 full run 1</a:t>
                </a:r>
                <a:endPara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simple model: only a rescattering amplitude pla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052" y="5366"/>
                <a:ext cx="2331279" cy="348813"/>
              </a:xfrm>
              <a:prstGeom prst="rect">
                <a:avLst/>
              </a:prstGeom>
              <a:blipFill rotWithShape="0">
                <a:blip r:embed="rId4"/>
                <a:stretch>
                  <a:fillRect l="-785" t="-3509" r="-2356" b="-210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imple model: only a rescattering amplitude play"/>
              <p:cNvSpPr txBox="1"/>
              <p:nvPr/>
            </p:nvSpPr>
            <p:spPr>
              <a:xfrm>
                <a:off x="102759" y="628938"/>
                <a:ext cx="9232259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We have proposed the simplest improvements to make the model more realistic.</a:t>
                </a:r>
              </a:p>
              <a:p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First step:</a:t>
                </a:r>
              </a:p>
              <a:p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replace naive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980</m:t>
                    </m:r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Breit-Wigner with realistic (dispersive)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</m:oMath>
                </a14:m>
                <a:r>
                  <a:rPr lang="es-ES" sz="180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S0-wave </a:t>
                </a:r>
                <a:endPara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simple model: only a rescattering amplitude pla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9" y="628938"/>
                <a:ext cx="9232259" cy="933589"/>
              </a:xfrm>
              <a:prstGeom prst="rect">
                <a:avLst/>
              </a:prstGeom>
              <a:blipFill rotWithShape="0">
                <a:blip r:embed="rId5"/>
                <a:stretch>
                  <a:fillRect l="-991" t="-2614" b="-98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SI as source of CP asymmetry"/>
              <p:cNvSpPr/>
              <p:nvPr/>
            </p:nvSpPr>
            <p:spPr>
              <a:xfrm>
                <a:off x="13268" y="-13950"/>
                <a:ext cx="7967266" cy="3795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dispersive 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parameterization</a:t>
                </a:r>
                <a:endParaRPr sz="16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FSI as source of CP asymmet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" y="-13950"/>
                <a:ext cx="7967266" cy="379560"/>
              </a:xfrm>
              <a:prstGeom prst="rect">
                <a:avLst/>
              </a:prstGeom>
              <a:blipFill rotWithShape="0">
                <a:blip r:embed="rId6"/>
                <a:stretch>
                  <a:fillRect l="-918" b="-145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9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707396" y="1754573"/>
            <a:ext cx="3261856" cy="4773350"/>
            <a:chOff x="2711224" y="1795974"/>
            <a:chExt cx="3261856" cy="4773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ángulo 31"/>
                <p:cNvSpPr/>
                <p:nvPr/>
              </p:nvSpPr>
              <p:spPr>
                <a:xfrm>
                  <a:off x="2771465" y="1795974"/>
                  <a:ext cx="320161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ES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 dispersive </a:t>
                  </a:r>
                  <a14:m>
                    <m:oMath xmlns:m="http://schemas.openxmlformats.org/officeDocument/2006/math"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𝐾𝐾</m:t>
                      </m:r>
                    </m:oMath>
                  </a14:m>
                  <a:endParaRPr lang="es-ES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s-ES" sz="16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and realistic </a:t>
                  </a:r>
                  <a14:m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s-E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s-E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a14:m>
                  <a:endParaRPr lang="en-US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ángulo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65" y="1795974"/>
                  <a:ext cx="3201615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52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7" name="WhatsApp Image 2023-05-10 at 17.08.52.jpeg" descr="WhatsApp Image 2023-05-10 at 17.08.52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946" t="5696"/>
            <a:stretch>
              <a:fillRect/>
            </a:stretch>
          </p:blipFill>
          <p:spPr>
            <a:xfrm>
              <a:off x="2711224" y="2443520"/>
              <a:ext cx="2799772" cy="41258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8" name="Rectángulo 57"/>
            <p:cNvSpPr/>
            <p:nvPr/>
          </p:nvSpPr>
          <p:spPr>
            <a:xfrm>
              <a:off x="4297023" y="5549121"/>
              <a:ext cx="1140991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work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imple model: only a rescattering amplitude play"/>
              <p:cNvSpPr txBox="1"/>
              <p:nvPr/>
            </p:nvSpPr>
            <p:spPr>
              <a:xfrm>
                <a:off x="6796052" y="5366"/>
                <a:ext cx="2331279" cy="3488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1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 full run 1</a:t>
                </a:r>
                <a:endPara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simple model: only a rescattering amplitude pla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052" y="5366"/>
                <a:ext cx="2331279" cy="348813"/>
              </a:xfrm>
              <a:prstGeom prst="rect">
                <a:avLst/>
              </a:prstGeom>
              <a:blipFill rotWithShape="0">
                <a:blip r:embed="rId4"/>
                <a:stretch>
                  <a:fillRect l="-785" t="-3509" r="-2356" b="-210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imple model: only a rescattering amplitude play"/>
              <p:cNvSpPr txBox="1"/>
              <p:nvPr/>
            </p:nvSpPr>
            <p:spPr>
              <a:xfrm>
                <a:off x="102759" y="628938"/>
                <a:ext cx="9232259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28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We have proposed the simplest improvements to make the model more realistic.</a:t>
                </a:r>
              </a:p>
              <a:p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First step:</a:t>
                </a:r>
              </a:p>
              <a:p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replace naive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980</m:t>
                    </m:r>
                    <m:r>
                      <a:rPr lang="es-E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Breit-Wigner with realistic (dispersive)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</m:oMath>
                </a14:m>
                <a:r>
                  <a:rPr lang="es-ES" sz="180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ES" sz="18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S0-wave </a:t>
                </a:r>
                <a:endPara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simple model: only a rescattering amplitude play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9" y="628938"/>
                <a:ext cx="9232259" cy="933589"/>
              </a:xfrm>
              <a:prstGeom prst="rect">
                <a:avLst/>
              </a:prstGeom>
              <a:blipFill rotWithShape="0">
                <a:blip r:embed="rId5"/>
                <a:stretch>
                  <a:fillRect l="-991" t="-2614" b="-98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4642600" y="2604998"/>
            <a:ext cx="4352831" cy="3846720"/>
            <a:chOff x="4642600" y="2604998"/>
            <a:chExt cx="4352831" cy="3846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ángulo 55"/>
                <p:cNvSpPr/>
                <p:nvPr/>
              </p:nvSpPr>
              <p:spPr>
                <a:xfrm>
                  <a:off x="5672390" y="5436055"/>
                  <a:ext cx="3323041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Confirmed!        </a:t>
                  </a:r>
                </a:p>
                <a:p>
                  <a:r>
                    <a:rPr lang="en-US" sz="20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FSI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𝐾𝐾</m:t>
                      </m:r>
                      <m:r>
                        <a:rPr lang="es-E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20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dominates CPV between 1 to 1.5 GeV</a:t>
                  </a:r>
                  <a:endParaRPr 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Rectángu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390" y="5436055"/>
                  <a:ext cx="3323041" cy="1015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18" t="-3012" b="-10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o"/>
                <p:cNvSpPr txBox="1"/>
                <p:nvPr/>
              </p:nvSpPr>
              <p:spPr>
                <a:xfrm>
                  <a:off x="4642600" y="2604998"/>
                  <a:ext cx="1153680" cy="379591"/>
                </a:xfrm>
                <a:prstGeom prst="rect">
                  <a:avLst/>
                </a:prstGeom>
                <a:solidFill>
                  <a:srgbClr val="00B050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defRPr sz="18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r>
                    <a:rPr lang="en-US" smtClean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𝜋𝜋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𝐾𝐾</m:t>
                      </m:r>
                    </m:oMath>
                  </a14:m>
                  <a:endParaRPr lang="en-US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2600" y="2604998"/>
                  <a:ext cx="1153680" cy="37959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ll the rest"/>
            <p:cNvSpPr txBox="1"/>
            <p:nvPr/>
          </p:nvSpPr>
          <p:spPr>
            <a:xfrm>
              <a:off x="4646079" y="4874078"/>
              <a:ext cx="573361" cy="379591"/>
            </a:xfrm>
            <a:prstGeom prst="rect">
              <a:avLst/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s-ES" smtClean="0">
                  <a:solidFill>
                    <a:schemeClr val="bg1"/>
                  </a:solidFill>
                </a:rPr>
                <a:t>rest</a:t>
              </a: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SI as source of CP asymmetry"/>
              <p:cNvSpPr/>
              <p:nvPr/>
            </p:nvSpPr>
            <p:spPr>
              <a:xfrm>
                <a:off x="13268" y="-13950"/>
                <a:ext cx="7967266" cy="3795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dispersive 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𝜋𝜋</m:t>
                    </m:r>
                    <m:r>
                      <a:rPr lang="es-ES" sz="16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𝐾𝐾</m:t>
                    </m:r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parameterization</a:t>
                </a:r>
                <a:endParaRPr sz="16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FSI as source of CP asymmet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" y="-13950"/>
                <a:ext cx="7967266" cy="379560"/>
              </a:xfrm>
              <a:prstGeom prst="rect">
                <a:avLst/>
              </a:prstGeom>
              <a:blipFill rotWithShape="0">
                <a:blip r:embed="rId8"/>
                <a:stretch>
                  <a:fillRect l="-918" b="-1451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260033" y="1754573"/>
            <a:ext cx="2457339" cy="4770771"/>
            <a:chOff x="260033" y="1754573"/>
            <a:chExt cx="2457339" cy="4770771"/>
          </a:xfrm>
        </p:grpSpPr>
        <p:pic>
          <p:nvPicPr>
            <p:cNvPr id="43" name="WhatsApp Image 2023-05-10 at 13.07.01.jpeg" descr="WhatsApp Image 2023-05-10 at 13.07.01.jpeg"/>
            <p:cNvPicPr>
              <a:picLocks noChangeAspect="1"/>
            </p:cNvPicPr>
            <p:nvPr/>
          </p:nvPicPr>
          <p:blipFill>
            <a:blip r:embed="rId9">
              <a:extLst/>
            </a:blip>
            <a:srcRect t="4585"/>
            <a:stretch>
              <a:fillRect/>
            </a:stretch>
          </p:blipFill>
          <p:spPr>
            <a:xfrm>
              <a:off x="313118" y="2399540"/>
              <a:ext cx="2333775" cy="41258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2" name="Rectángulo 51"/>
            <p:cNvSpPr/>
            <p:nvPr/>
          </p:nvSpPr>
          <p:spPr>
            <a:xfrm>
              <a:off x="1458788" y="5596596"/>
              <a:ext cx="1145532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work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ángulo 35"/>
                <p:cNvSpPr/>
                <p:nvPr/>
              </p:nvSpPr>
              <p:spPr>
                <a:xfrm>
                  <a:off x="260033" y="1754573"/>
                  <a:ext cx="245733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sz="16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 </a:t>
                  </a:r>
                  <a:r>
                    <a:rPr lang="es-ES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dispersive </a:t>
                  </a:r>
                  <a14:m>
                    <m:oMath xmlns:m="http://schemas.openxmlformats.org/officeDocument/2006/math"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𝜋𝜋</m:t>
                      </m:r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s-E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𝐾𝐾</m:t>
                      </m:r>
                    </m:oMath>
                  </a14:m>
                  <a:endParaRPr lang="es-ES" sz="1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s-ES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s-ES" sz="160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ut Breit-Wigner S-wave</a:t>
                  </a:r>
                </a:p>
              </p:txBody>
            </p:sp>
          </mc:Choice>
          <mc:Fallback xmlns="">
            <p:sp>
              <p:nvSpPr>
                <p:cNvPr id="36" name="Rectángulo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33" y="1754573"/>
                  <a:ext cx="2457339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993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672390" y="3109898"/>
                <a:ext cx="2047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present</a:t>
                </a: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90" y="3109898"/>
                <a:ext cx="204735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96" t="-8197" r="-149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/>
              <p:cNvSpPr/>
              <p:nvPr/>
            </p:nvSpPr>
            <p:spPr>
              <a:xfrm>
                <a:off x="5672390" y="3588467"/>
                <a:ext cx="352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Spurious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peak removed</a:t>
                </a:r>
                <a:endPara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á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90" y="3588467"/>
                <a:ext cx="3523722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55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5672390" y="4016266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bad even beyond 1.5 GeV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1180" y="27092"/>
            <a:ext cx="1159367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Summary</a:t>
            </a:r>
            <a:endParaRPr lang="en-US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91637" y="570189"/>
                <a:ext cx="8700843" cy="639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The claim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FSI provide the strong phase in CPV observables, requires realistic and accurate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amplitudes</a:t>
                </a: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637" y="570189"/>
                <a:ext cx="8700843" cy="639959"/>
              </a:xfrm>
              <a:prstGeom prst="rect">
                <a:avLst/>
              </a:prstGeom>
              <a:blipFill rotWithShape="0">
                <a:blip r:embed="rId3"/>
                <a:stretch>
                  <a:fillRect l="-490" t="-5714" r="-630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08582" y="2128087"/>
                <a:ext cx="8683898" cy="639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We have shown how to implement them easily in the models used by LHCb CPV analyses of large CPV local asymmetries in charmles</a:t>
                </a:r>
                <a:r>
                  <a:rPr lang="es-ES" b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decays.</a:t>
                </a:r>
                <a:endParaRPr lang="en-U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82" y="2128087"/>
                <a:ext cx="8683898" cy="639959"/>
              </a:xfrm>
              <a:prstGeom prst="rect">
                <a:avLst/>
              </a:prstGeom>
              <a:blipFill rotWithShape="0">
                <a:blip r:embed="rId4"/>
                <a:stretch>
                  <a:fillRect l="-491" t="-5714" r="-632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5757" y="4005064"/>
            <a:ext cx="8676722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algn="just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predominant role of final state interactions in giant CPV in the 1-1.5 GeV range is thus established with realistic meson-meson interactions 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4408" y="3046026"/>
            <a:ext cx="8678071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algn="just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This leads to a dramatic increase in precision and the unveiling of distinct meson-scale dynamics (resonant shapes) in the giant CPV observations.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215756" y="5387044"/>
                <a:ext cx="8676723" cy="1470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The new precision paves the way for more rigorous studies of FSI. </a:t>
                </a:r>
              </a:p>
              <a:p>
                <a:pPr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The simplest improvements (S-wave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have been implemented. </a:t>
                </a:r>
              </a:p>
              <a:p>
                <a:pPr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More elaborated approaches are called for: dispersión relations, 3-body</a:t>
                </a:r>
              </a:p>
              <a:p>
                <a:pPr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treatments, chiral approaches, etc…</a:t>
                </a:r>
              </a:p>
              <a:p>
                <a:pPr marL="285750" indent="-285750" algn="just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56" y="5387044"/>
                <a:ext cx="8676723" cy="1470956"/>
              </a:xfrm>
              <a:prstGeom prst="rect">
                <a:avLst/>
              </a:prstGeom>
              <a:blipFill rotWithShape="0">
                <a:blip r:embed="rId5"/>
                <a:stretch>
                  <a:fillRect l="-492" t="-2490" b="-45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208583" y="1436026"/>
            <a:ext cx="8683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ery </a:t>
            </a:r>
            <a:r>
              <a:rPr lang="en-US">
                <a:solidFill>
                  <a:schemeClr val="bg1"/>
                </a:solidFill>
                <a:latin typeface="Arial" charset="0"/>
                <a:sym typeface="Symbol" pitchFamily="18" charset="2"/>
              </a:rPr>
              <a:t>crude estimates where widely used in the literature, particularly by LHCb.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0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343"/>
    </mc:Choice>
    <mc:Fallback xmlns="">
      <p:transition advTm="5134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29664" y="3105834"/>
            <a:ext cx="3484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SPARE SLIDES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341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"/>
    </mc:Choice>
    <mc:Fallback xmlns="">
      <p:transition advTm="14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3711" y="44460"/>
            <a:ext cx="1110305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Introduction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-36512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3910" y="630031"/>
            <a:ext cx="8435589" cy="70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CP violation (CPV) relevant for bariogenesis and other open questions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within the SM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8409" y="4140654"/>
            <a:ext cx="9118974" cy="3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 the SM quark/hadron CPV due to “weak” phase in the CKM matrix</a:t>
            </a:r>
            <a:endParaRPr lang="es-ES_tradnl" sz="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8409" y="1588846"/>
            <a:ext cx="8820422" cy="3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CPV observed through:     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76035" y="5085184"/>
            <a:ext cx="7135005" cy="10112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algn="ctr" defTabSz="870663" eaLnBrk="0" fontAlgn="base" hangingPunct="0">
              <a:spcAft>
                <a:spcPct val="0"/>
              </a:spcAft>
            </a:pP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To observe such CP phase in an asymmetry we need </a:t>
            </a:r>
          </a:p>
          <a:p>
            <a:pPr algn="ctr" defTabSz="870663" eaLnBrk="0" fontAlgn="base" hangingPunct="0">
              <a:spcAft>
                <a:spcPct val="0"/>
              </a:spcAft>
            </a:pPr>
            <a:r>
              <a:rPr lang="es-ES" sz="2000" b="1" u="sng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interference</a:t>
            </a:r>
            <a:r>
              <a:rPr lang="es-ES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between at least two mechanisms/diagrams </a:t>
            </a:r>
          </a:p>
          <a:p>
            <a:pPr algn="ctr" defTabSz="870663" eaLnBrk="0" fontAlgn="base" hangingPunct="0">
              <a:spcAft>
                <a:spcPct val="0"/>
              </a:spcAft>
            </a:pP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with different weak and strong phases</a:t>
            </a:r>
            <a:endParaRPr lang="es-ES_tradnl" sz="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/>
              <p:cNvSpPr/>
              <p:nvPr/>
            </p:nvSpPr>
            <p:spPr>
              <a:xfrm>
                <a:off x="755576" y="2023269"/>
                <a:ext cx="74168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AutoNum type="arabicParenR"/>
                </a:pPr>
                <a:r>
                  <a:rPr lang="es-ES" sz="20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CP forbidded processes: </a:t>
                </a:r>
                <a:r>
                  <a:rPr lang="es-ES" sz="20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e.g. 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𝐿</m:t>
                        </m:r>
                      </m:sub>
                    </m:sSub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20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observation</a:t>
                </a:r>
                <a:endParaRPr lang="es-ES" sz="200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23269"/>
                <a:ext cx="741682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40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771153" y="2470580"/>
                <a:ext cx="7694934" cy="1153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_tradnl" sz="2000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2) Asymmetries between </a:t>
                </a:r>
                <a:r>
                  <a:rPr lang="es-ES_tradnl" sz="2000" b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CP-conjugated </a:t>
                </a:r>
                <a:r>
                  <a:rPr lang="es-ES_tradnl" sz="2000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decays</a:t>
                </a:r>
              </a:p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_tradnl" sz="2000" b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𝓐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𝑪𝑷</m:t>
                        </m:r>
                      </m:sub>
                    </m:sSub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≡∆</m:t>
                    </m:r>
                    <m:sSub>
                      <m:sSub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𝚪</m:t>
                        </m:r>
                      </m:e>
                      <m:sub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</m:sub>
                    </m:sSub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𝚪</m:t>
                    </m:r>
                    <m:d>
                      <m:dPr>
                        <m:ctrlP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𝑴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→</m:t>
                        </m:r>
                        <m:r>
                          <a:rPr lang="es-E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</m:e>
                    </m:d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𝚪</m:t>
                    </m:r>
                    <m:d>
                      <m:dPr>
                        <m:ctrlPr>
                          <a:rPr lang="es-E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E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𝑴</m:t>
                            </m:r>
                          </m:e>
                        </m:acc>
                        <m:r>
                          <a:rPr lang="es-E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→</m:t>
                        </m:r>
                        <m:acc>
                          <m:accPr>
                            <m:chr m:val="̅"/>
                            <m:ctrlPr>
                              <a:rPr lang="es-E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𝒇</m:t>
                            </m:r>
                          </m:e>
                        </m:acc>
                      </m:e>
                    </m:d>
                  </m:oMath>
                </a14:m>
                <a:endParaRPr lang="es-ES_tradnl" sz="2800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53" y="2470580"/>
                <a:ext cx="7694934" cy="1153970"/>
              </a:xfrm>
              <a:prstGeom prst="rect">
                <a:avLst/>
              </a:prstGeom>
              <a:blipFill rotWithShape="0">
                <a:blip r:embed="rId4"/>
                <a:stretch>
                  <a:fillRect l="-872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156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12"/>
    </mc:Choice>
    <mc:Fallback xmlns="">
      <p:transition advTm="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"/>
          <p:cNvGrpSpPr/>
          <p:nvPr/>
        </p:nvGrpSpPr>
        <p:grpSpPr>
          <a:xfrm>
            <a:off x="218789" y="2610078"/>
            <a:ext cx="4886848" cy="3888842"/>
            <a:chOff x="0" y="89583"/>
            <a:chExt cx="6950182" cy="5530796"/>
          </a:xfrm>
        </p:grpSpPr>
        <p:sp>
          <p:nvSpPr>
            <p:cNvPr id="5" name="LHCb run 1 projections"/>
            <p:cNvSpPr txBox="1"/>
            <p:nvPr/>
          </p:nvSpPr>
          <p:spPr>
            <a:xfrm>
              <a:off x="218915" y="89583"/>
              <a:ext cx="2459933" cy="37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66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LHCb run 1 projections</a:t>
              </a:r>
            </a:p>
          </p:txBody>
        </p:sp>
        <p:grpSp>
          <p:nvGrpSpPr>
            <p:cNvPr id="6" name="Agrupar"/>
            <p:cNvGrpSpPr/>
            <p:nvPr/>
          </p:nvGrpSpPr>
          <p:grpSpPr>
            <a:xfrm>
              <a:off x="0" y="744259"/>
              <a:ext cx="6950182" cy="4876120"/>
              <a:chOff x="0" y="0"/>
              <a:chExt cx="6950181" cy="4876118"/>
            </a:xfrm>
          </p:grpSpPr>
          <p:grpSp>
            <p:nvGrpSpPr>
              <p:cNvPr id="7" name="Agrupar"/>
              <p:cNvGrpSpPr/>
              <p:nvPr/>
            </p:nvGrpSpPr>
            <p:grpSpPr>
              <a:xfrm>
                <a:off x="0" y="0"/>
                <a:ext cx="6950182" cy="4876119"/>
                <a:chOff x="0" y="0"/>
                <a:chExt cx="6950181" cy="4876118"/>
              </a:xfrm>
            </p:grpSpPr>
            <p:grpSp>
              <p:nvGrpSpPr>
                <p:cNvPr id="12" name="Agrupar"/>
                <p:cNvGrpSpPr/>
                <p:nvPr/>
              </p:nvGrpSpPr>
              <p:grpSpPr>
                <a:xfrm>
                  <a:off x="0" y="0"/>
                  <a:ext cx="6950182" cy="4876119"/>
                  <a:chOff x="0" y="0"/>
                  <a:chExt cx="6950181" cy="4876118"/>
                </a:xfrm>
              </p:grpSpPr>
              <p:pic>
                <p:nvPicPr>
                  <p:cNvPr id="18" name="Imagem" descr="Imagem"/>
                  <p:cNvPicPr>
                    <a:picLocks noChangeAspect="1"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3447026" y="2325027"/>
                    <a:ext cx="3503156" cy="251734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9" name="Imagem" descr="Imagem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11345" y="2291278"/>
                    <a:ext cx="3597086" cy="258484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0" name="Imagem" descr="Imagem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3598966" y="38691"/>
                    <a:ext cx="3351216" cy="240816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" name="Imagem" descr="Imagem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rcRect t="2826" r="4093" b="6070"/>
                  <a:stretch>
                    <a:fillRect/>
                  </a:stretch>
                </p:blipFill>
                <p:spPr>
                  <a:xfrm>
                    <a:off x="0" y="0"/>
                    <a:ext cx="3351053" cy="228744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13" name="Retângulo Arredondado"/>
                <p:cNvSpPr/>
                <p:nvPr/>
              </p:nvSpPr>
              <p:spPr>
                <a:xfrm>
                  <a:off x="702901" y="223237"/>
                  <a:ext cx="795199" cy="355601"/>
                </a:xfrm>
                <a:prstGeom prst="roundRect">
                  <a:avLst>
                    <a:gd name="adj" fmla="val 33543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12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tângulo Arredondado"/>
                <p:cNvSpPr/>
                <p:nvPr/>
              </p:nvSpPr>
              <p:spPr>
                <a:xfrm>
                  <a:off x="702901" y="2636097"/>
                  <a:ext cx="795199" cy="355601"/>
                </a:xfrm>
                <a:prstGeom prst="roundRect">
                  <a:avLst>
                    <a:gd name="adj" fmla="val 33543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12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etângulo Arredondado"/>
                <p:cNvSpPr/>
                <p:nvPr/>
              </p:nvSpPr>
              <p:spPr>
                <a:xfrm>
                  <a:off x="4135453" y="2646265"/>
                  <a:ext cx="795198" cy="355601"/>
                </a:xfrm>
                <a:prstGeom prst="roundRect">
                  <a:avLst>
                    <a:gd name="adj" fmla="val 33543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12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tângulo Arredondado"/>
                <p:cNvSpPr/>
                <p:nvPr/>
              </p:nvSpPr>
              <p:spPr>
                <a:xfrm>
                  <a:off x="4135453" y="235937"/>
                  <a:ext cx="1623497" cy="895839"/>
                </a:xfrm>
                <a:prstGeom prst="roundRect">
                  <a:avLst>
                    <a:gd name="adj" fmla="val 10508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12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Retângulo Arredondado"/>
                <p:cNvSpPr/>
                <p:nvPr/>
              </p:nvSpPr>
              <p:spPr>
                <a:xfrm>
                  <a:off x="5662232" y="274037"/>
                  <a:ext cx="795198" cy="251028"/>
                </a:xfrm>
                <a:prstGeom prst="roundRect">
                  <a:avLst>
                    <a:gd name="adj" fmla="val 47517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2812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Kππ"/>
              <p:cNvSpPr/>
              <p:nvPr/>
            </p:nvSpPr>
            <p:spPr>
              <a:xfrm>
                <a:off x="622369" y="140188"/>
                <a:ext cx="1099905" cy="654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chemeClr val="accent1">
                        <a:lumOff val="-13575"/>
                      </a:schemeClr>
                    </a:solidFill>
                  </a:defRPr>
                </a:lvl1pPr>
              </a:lstStyle>
              <a:p>
                <a:r>
                  <a:rPr sz="1687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Kππ</a:t>
                </a:r>
              </a:p>
            </p:txBody>
          </p:sp>
          <p:sp>
            <p:nvSpPr>
              <p:cNvPr id="9" name="KKK"/>
              <p:cNvSpPr/>
              <p:nvPr/>
            </p:nvSpPr>
            <p:spPr>
              <a:xfrm>
                <a:off x="4047685" y="149031"/>
                <a:ext cx="994204" cy="6366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chemeClr val="accent1">
                        <a:lumOff val="-13575"/>
                      </a:schemeClr>
                    </a:solidFill>
                  </a:defRPr>
                </a:lvl1pPr>
              </a:lstStyle>
              <a:p>
                <a:r>
                  <a:rPr sz="1687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KKK</a:t>
                </a:r>
              </a:p>
            </p:txBody>
          </p:sp>
          <p:sp>
            <p:nvSpPr>
              <p:cNvPr id="10" name="πππ"/>
              <p:cNvSpPr/>
              <p:nvPr/>
            </p:nvSpPr>
            <p:spPr>
              <a:xfrm>
                <a:off x="595944" y="2385072"/>
                <a:ext cx="1152755" cy="654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chemeClr val="accent1">
                        <a:lumOff val="-13575"/>
                      </a:schemeClr>
                    </a:solidFill>
                  </a:defRPr>
                </a:lvl1pPr>
              </a:lstStyle>
              <a:p>
                <a:r>
                  <a:rPr sz="1687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πππ</a:t>
                </a:r>
              </a:p>
            </p:txBody>
          </p:sp>
          <p:sp>
            <p:nvSpPr>
              <p:cNvPr id="11" name="KKπ"/>
              <p:cNvSpPr/>
              <p:nvPr/>
            </p:nvSpPr>
            <p:spPr>
              <a:xfrm>
                <a:off x="4021260" y="2464308"/>
                <a:ext cx="1047055" cy="654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chemeClr val="accent1">
                        <a:lumOff val="-13575"/>
                      </a:schemeClr>
                    </a:solidFill>
                  </a:defRPr>
                </a:lvl1pPr>
              </a:lstStyle>
              <a:p>
                <a:r>
                  <a:rPr sz="1687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KKπ</a:t>
                </a:r>
              </a:p>
            </p:txBody>
          </p:sp>
        </p:grpSp>
      </p:grpSp>
      <p:grpSp>
        <p:nvGrpSpPr>
          <p:cNvPr id="22" name="Agrupar"/>
          <p:cNvGrpSpPr/>
          <p:nvPr/>
        </p:nvGrpSpPr>
        <p:grpSpPr>
          <a:xfrm>
            <a:off x="5231545" y="4678762"/>
            <a:ext cx="3714380" cy="1558636"/>
            <a:chOff x="3050" y="149205"/>
            <a:chExt cx="5282673" cy="2216725"/>
          </a:xfrm>
        </p:grpSpPr>
        <p:sp>
          <p:nvSpPr>
            <p:cNvPr id="23" name="implemented in LHCb amplitude analysis:"/>
            <p:cNvSpPr txBox="1"/>
            <p:nvPr/>
          </p:nvSpPr>
          <p:spPr>
            <a:xfrm>
              <a:off x="3050" y="149205"/>
              <a:ext cx="3885877" cy="9782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implemented in LHCb amplitude analysis:</a:t>
              </a:r>
            </a:p>
          </p:txBody>
        </p:sp>
        <p:pic>
          <p:nvPicPr>
            <p:cNvPr id="24" name="B^pm_to_pi^-_pi^.pdf" descr="B^pm_to_pi^-_pi^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0267" y="1107713"/>
              <a:ext cx="1877991" cy="26961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25" name="B^pm_to_pi^pm_K^.pdf" descr="B^pm_to_pi^pm_K^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630646" y="1991960"/>
              <a:ext cx="2053621" cy="26948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</p:pic>
        <p:sp>
          <p:nvSpPr>
            <p:cNvPr id="26" name="PRL 123 (2019) 231802"/>
            <p:cNvSpPr txBox="1"/>
            <p:nvPr/>
          </p:nvSpPr>
          <p:spPr>
            <a:xfrm>
              <a:off x="2736329" y="1986292"/>
              <a:ext cx="254939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l" defTabSz="457200">
                <a:defRPr sz="18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rPr sz="1266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PRL 123 (2019) 231802</a:t>
              </a:r>
            </a:p>
          </p:txBody>
        </p:sp>
        <p:sp>
          <p:nvSpPr>
            <p:cNvPr id="27" name="PRD101 (2020) 012006;  PRL 124 (2020) 031801"/>
            <p:cNvSpPr txBox="1"/>
            <p:nvPr/>
          </p:nvSpPr>
          <p:spPr>
            <a:xfrm>
              <a:off x="2564131" y="1096874"/>
              <a:ext cx="2649595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8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rPr sz="1266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PRD101 (2020) 012006;  PRL 124 (2020) 031801</a:t>
              </a:r>
            </a:p>
          </p:txBody>
        </p:sp>
      </p:grpSp>
      <p:sp>
        <p:nvSpPr>
          <p:cNvPr id="36" name="LHCb run 1 projections"/>
          <p:cNvSpPr txBox="1"/>
          <p:nvPr/>
        </p:nvSpPr>
        <p:spPr>
          <a:xfrm>
            <a:off x="5231545" y="3309313"/>
            <a:ext cx="2640146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Rescattering </a:t>
            </a:r>
            <a:r>
              <a:rPr lang="el-G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ππ→</a:t>
            </a:r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 </a:t>
            </a:r>
            <a:endParaRPr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11320" y="28297"/>
            <a:ext cx="2149051" cy="33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 1-1.5 GeV region</a:t>
            </a:r>
            <a:endParaRPr lang="en-GB" sz="16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101617" y="53789"/>
            <a:ext cx="3641446" cy="2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Bediaga, Frederico,Lourenco,PRD89(2014)094013</a:t>
            </a:r>
            <a:endParaRPr lang="en-GB" sz="12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3" name="Dalitz plot"/>
          <p:cNvSpPr/>
          <p:nvPr/>
        </p:nvSpPr>
        <p:spPr>
          <a:xfrm>
            <a:off x="9841920" y="1182137"/>
            <a:ext cx="1270002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Dalitz plot </a:t>
            </a:r>
          </a:p>
        </p:txBody>
      </p:sp>
      <p:sp>
        <p:nvSpPr>
          <p:cNvPr id="46" name="Retângulo"/>
          <p:cNvSpPr/>
          <p:nvPr/>
        </p:nvSpPr>
        <p:spPr>
          <a:xfrm>
            <a:off x="6833836" y="2729610"/>
            <a:ext cx="176856" cy="12542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77" y="425453"/>
            <a:ext cx="3122555" cy="27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2703"/>
            <a:ext cx="6912768" cy="538497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84876" y="6084"/>
            <a:ext cx="1546761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I=0,J=0,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504" y="9317"/>
            <a:ext cx="466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Similarly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Equations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2339752" y="3356992"/>
            <a:ext cx="318538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572000" y="476672"/>
            <a:ext cx="0" cy="54006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23528" y="6279219"/>
            <a:ext cx="583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I=0,J=0, Roy-Steiner eqs. Well satisfied up to 1.47 GeV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490"/>
    </mc:Choice>
    <mc:Fallback xmlns="">
      <p:transition advTm="2249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3778"/>
            <a:ext cx="5845026" cy="23015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44334"/>
            <a:ext cx="4796004" cy="33093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38925" y="1268760"/>
            <a:ext cx="2890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difference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in pole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Depending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data 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1.4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GeV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46657"/>
          <a:stretch/>
        </p:blipFill>
        <p:spPr>
          <a:xfrm>
            <a:off x="5220072" y="3645024"/>
            <a:ext cx="3703463" cy="256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71593"/>
            <a:ext cx="39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How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f0(1500)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influences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result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" y="1628800"/>
            <a:ext cx="5221193" cy="5112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79"/>
            <a:ext cx="2808312" cy="6199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blipFill rotWithShape="0">
                <a:blip r:embed="rId4"/>
                <a:stretch>
                  <a:fillRect t="-7018" r="-289"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2" name="Rectángulo 1"/>
          <p:cNvSpPr/>
          <p:nvPr/>
        </p:nvSpPr>
        <p:spPr>
          <a:xfrm>
            <a:off x="182711" y="54868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2711" y="1241964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8471"/>
      </p:ext>
    </p:extLst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4776"/>
            <a:ext cx="3342132" cy="4956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9" y="260648"/>
            <a:ext cx="32369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1388711"/>
            <a:ext cx="9180513" cy="1911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9" y="4290886"/>
            <a:ext cx="5259656" cy="1348823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7342996" y="909012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FFFF"/>
                </a:solidFill>
              </a:rPr>
              <a:t>JRP, A. </a:t>
            </a:r>
            <a:r>
              <a:rPr lang="en-US" sz="1200" kern="0" dirty="0" err="1" smtClean="0">
                <a:solidFill>
                  <a:srgbClr val="00FFFF"/>
                </a:solidFill>
              </a:rPr>
              <a:t>Rodas</a:t>
            </a:r>
            <a:r>
              <a:rPr lang="en-US" sz="1200" kern="0" smtClean="0">
                <a:solidFill>
                  <a:srgbClr val="00FFFF"/>
                </a:solidFill>
              </a:rPr>
              <a:t> PRD 2018 </a:t>
            </a:r>
            <a:endParaRPr lang="en-US" sz="1200" kern="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g</a:t>
                </a:r>
                <a:r>
                  <a:rPr lang="es-ES" baseline="30000" smtClean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 smtClean="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l-GR" i="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KK</m:t>
                    </m:r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 waves. We </a:t>
                </a: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study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(I,J)=(0,0),(1,1),(0,2)</a:t>
                </a:r>
              </a:p>
              <a:p>
                <a:pPr>
                  <a:tabLst>
                    <a:tab pos="982663" algn="l"/>
                  </a:tabLs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" baseline="3000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m:rPr>
                        <m:nor/>
                      </m:rPr>
                      <a:rPr lang="es-ES" b="0" i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partial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waves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.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Taken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from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previous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dispersive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study</m:t>
                    </m:r>
                  </m:oMath>
                </a14:m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93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691832" y="1439998"/>
            <a:ext cx="8357403" cy="3077793"/>
            <a:chOff x="691832" y="1439998"/>
            <a:chExt cx="8357403" cy="3077793"/>
          </a:xfrm>
        </p:grpSpPr>
        <p:sp>
          <p:nvSpPr>
            <p:cNvPr id="15" name="Forma libre 14"/>
            <p:cNvSpPr/>
            <p:nvPr/>
          </p:nvSpPr>
          <p:spPr>
            <a:xfrm>
              <a:off x="2331068" y="1439998"/>
              <a:ext cx="6718167" cy="1841084"/>
            </a:xfrm>
            <a:custGeom>
              <a:avLst/>
              <a:gdLst>
                <a:gd name="connsiteX0" fmla="*/ 1819591 w 6718167"/>
                <a:gd name="connsiteY0" fmla="*/ 3320 h 1841084"/>
                <a:gd name="connsiteX1" fmla="*/ 1765803 w 6718167"/>
                <a:gd name="connsiteY1" fmla="*/ 3320 h 1841084"/>
                <a:gd name="connsiteX2" fmla="*/ 1129308 w 6718167"/>
                <a:gd name="connsiteY2" fmla="*/ 84002 h 1841084"/>
                <a:gd name="connsiteX3" fmla="*/ 985873 w 6718167"/>
                <a:gd name="connsiteY3" fmla="*/ 370873 h 1841084"/>
                <a:gd name="connsiteX4" fmla="*/ 887261 w 6718167"/>
                <a:gd name="connsiteY4" fmla="*/ 648778 h 1841084"/>
                <a:gd name="connsiteX5" fmla="*/ 412132 w 6718167"/>
                <a:gd name="connsiteY5" fmla="*/ 693602 h 1841084"/>
                <a:gd name="connsiteX6" fmla="*/ 35614 w 6718167"/>
                <a:gd name="connsiteY6" fmla="*/ 828073 h 1841084"/>
                <a:gd name="connsiteX7" fmla="*/ 17685 w 6718167"/>
                <a:gd name="connsiteY7" fmla="*/ 1213555 h 1841084"/>
                <a:gd name="connsiteX8" fmla="*/ 53544 w 6718167"/>
                <a:gd name="connsiteY8" fmla="*/ 1599037 h 1841084"/>
                <a:gd name="connsiteX9" fmla="*/ 62508 w 6718167"/>
                <a:gd name="connsiteY9" fmla="*/ 1796261 h 1841084"/>
                <a:gd name="connsiteX10" fmla="*/ 456956 w 6718167"/>
                <a:gd name="connsiteY10" fmla="*/ 1841084 h 1841084"/>
                <a:gd name="connsiteX11" fmla="*/ 3908367 w 6718167"/>
                <a:gd name="connsiteY11" fmla="*/ 1814190 h 1841084"/>
                <a:gd name="connsiteX12" fmla="*/ 6068861 w 6718167"/>
                <a:gd name="connsiteY12" fmla="*/ 1688684 h 1841084"/>
                <a:gd name="connsiteX13" fmla="*/ 6606744 w 6718167"/>
                <a:gd name="connsiteY13" fmla="*/ 926684 h 1841084"/>
                <a:gd name="connsiteX14" fmla="*/ 6669497 w 6718167"/>
                <a:gd name="connsiteY14" fmla="*/ 155720 h 1841084"/>
                <a:gd name="connsiteX15" fmla="*/ 6033003 w 6718167"/>
                <a:gd name="connsiteY15" fmla="*/ 12284 h 1841084"/>
                <a:gd name="connsiteX16" fmla="*/ 4804838 w 6718167"/>
                <a:gd name="connsiteY16" fmla="*/ 12284 h 1841084"/>
                <a:gd name="connsiteX17" fmla="*/ 3316697 w 6718167"/>
                <a:gd name="connsiteY17" fmla="*/ 48143 h 1841084"/>
                <a:gd name="connsiteX18" fmla="*/ 1819591 w 6718167"/>
                <a:gd name="connsiteY18" fmla="*/ 3320 h 184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8167" h="1841084">
                  <a:moveTo>
                    <a:pt x="1819591" y="3320"/>
                  </a:moveTo>
                  <a:cubicBezTo>
                    <a:pt x="1561109" y="-4150"/>
                    <a:pt x="1765803" y="3320"/>
                    <a:pt x="1765803" y="3320"/>
                  </a:cubicBezTo>
                  <a:cubicBezTo>
                    <a:pt x="1650756" y="16767"/>
                    <a:pt x="1259296" y="22743"/>
                    <a:pt x="1129308" y="84002"/>
                  </a:cubicBezTo>
                  <a:cubicBezTo>
                    <a:pt x="999320" y="145261"/>
                    <a:pt x="1026214" y="276744"/>
                    <a:pt x="985873" y="370873"/>
                  </a:cubicBezTo>
                  <a:cubicBezTo>
                    <a:pt x="945532" y="465002"/>
                    <a:pt x="982884" y="594990"/>
                    <a:pt x="887261" y="648778"/>
                  </a:cubicBezTo>
                  <a:cubicBezTo>
                    <a:pt x="791638" y="702566"/>
                    <a:pt x="554073" y="663720"/>
                    <a:pt x="412132" y="693602"/>
                  </a:cubicBezTo>
                  <a:cubicBezTo>
                    <a:pt x="270191" y="723484"/>
                    <a:pt x="101355" y="741414"/>
                    <a:pt x="35614" y="828073"/>
                  </a:cubicBezTo>
                  <a:cubicBezTo>
                    <a:pt x="-30127" y="914732"/>
                    <a:pt x="14697" y="1085061"/>
                    <a:pt x="17685" y="1213555"/>
                  </a:cubicBezTo>
                  <a:cubicBezTo>
                    <a:pt x="20673" y="1342049"/>
                    <a:pt x="46073" y="1501919"/>
                    <a:pt x="53544" y="1599037"/>
                  </a:cubicBezTo>
                  <a:cubicBezTo>
                    <a:pt x="61014" y="1696155"/>
                    <a:pt x="-4727" y="1755920"/>
                    <a:pt x="62508" y="1796261"/>
                  </a:cubicBezTo>
                  <a:cubicBezTo>
                    <a:pt x="129743" y="1836602"/>
                    <a:pt x="456956" y="1841084"/>
                    <a:pt x="456956" y="1841084"/>
                  </a:cubicBezTo>
                  <a:lnTo>
                    <a:pt x="3908367" y="1814190"/>
                  </a:lnTo>
                  <a:cubicBezTo>
                    <a:pt x="4843684" y="1788790"/>
                    <a:pt x="5619132" y="1836602"/>
                    <a:pt x="6068861" y="1688684"/>
                  </a:cubicBezTo>
                  <a:cubicBezTo>
                    <a:pt x="6518590" y="1540766"/>
                    <a:pt x="6506638" y="1182178"/>
                    <a:pt x="6606744" y="926684"/>
                  </a:cubicBezTo>
                  <a:cubicBezTo>
                    <a:pt x="6706850" y="671190"/>
                    <a:pt x="6765120" y="308120"/>
                    <a:pt x="6669497" y="155720"/>
                  </a:cubicBezTo>
                  <a:cubicBezTo>
                    <a:pt x="6573874" y="3320"/>
                    <a:pt x="6343779" y="36190"/>
                    <a:pt x="6033003" y="12284"/>
                  </a:cubicBezTo>
                  <a:cubicBezTo>
                    <a:pt x="5722227" y="-11622"/>
                    <a:pt x="5257556" y="6308"/>
                    <a:pt x="4804838" y="12284"/>
                  </a:cubicBezTo>
                  <a:cubicBezTo>
                    <a:pt x="4352120" y="18261"/>
                    <a:pt x="3809756" y="49637"/>
                    <a:pt x="3316697" y="48143"/>
                  </a:cubicBezTo>
                  <a:cubicBezTo>
                    <a:pt x="2823638" y="46649"/>
                    <a:pt x="2078073" y="10790"/>
                    <a:pt x="1819591" y="3320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91832" y="1443331"/>
              <a:ext cx="855196" cy="613798"/>
            </a:xfrm>
            <a:custGeom>
              <a:avLst/>
              <a:gdLst>
                <a:gd name="connsiteX0" fmla="*/ 383933 w 855196"/>
                <a:gd name="connsiteY0" fmla="*/ 8951 h 613798"/>
                <a:gd name="connsiteX1" fmla="*/ 43274 w 855196"/>
                <a:gd name="connsiteY1" fmla="*/ 107563 h 613798"/>
                <a:gd name="connsiteX2" fmla="*/ 16380 w 855196"/>
                <a:gd name="connsiteY2" fmla="*/ 331681 h 613798"/>
                <a:gd name="connsiteX3" fmla="*/ 150850 w 855196"/>
                <a:gd name="connsiteY3" fmla="*/ 591657 h 613798"/>
                <a:gd name="connsiteX4" fmla="*/ 464615 w 855196"/>
                <a:gd name="connsiteY4" fmla="*/ 600622 h 613798"/>
                <a:gd name="connsiteX5" fmla="*/ 688733 w 855196"/>
                <a:gd name="connsiteY5" fmla="*/ 600622 h 613798"/>
                <a:gd name="connsiteX6" fmla="*/ 841133 w 855196"/>
                <a:gd name="connsiteY6" fmla="*/ 457187 h 613798"/>
                <a:gd name="connsiteX7" fmla="*/ 832168 w 855196"/>
                <a:gd name="connsiteY7" fmla="*/ 161351 h 613798"/>
                <a:gd name="connsiteX8" fmla="*/ 697697 w 855196"/>
                <a:gd name="connsiteY8" fmla="*/ 8951 h 613798"/>
                <a:gd name="connsiteX9" fmla="*/ 509439 w 855196"/>
                <a:gd name="connsiteY9" fmla="*/ 17916 h 613798"/>
                <a:gd name="connsiteX10" fmla="*/ 383933 w 855196"/>
                <a:gd name="connsiteY10" fmla="*/ 8951 h 61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196" h="613798">
                  <a:moveTo>
                    <a:pt x="383933" y="8951"/>
                  </a:moveTo>
                  <a:cubicBezTo>
                    <a:pt x="306239" y="23892"/>
                    <a:pt x="104533" y="53775"/>
                    <a:pt x="43274" y="107563"/>
                  </a:cubicBezTo>
                  <a:cubicBezTo>
                    <a:pt x="-17985" y="161351"/>
                    <a:pt x="-1549" y="250999"/>
                    <a:pt x="16380" y="331681"/>
                  </a:cubicBezTo>
                  <a:cubicBezTo>
                    <a:pt x="34309" y="412363"/>
                    <a:pt x="76144" y="546834"/>
                    <a:pt x="150850" y="591657"/>
                  </a:cubicBezTo>
                  <a:cubicBezTo>
                    <a:pt x="225556" y="636481"/>
                    <a:pt x="374968" y="599128"/>
                    <a:pt x="464615" y="600622"/>
                  </a:cubicBezTo>
                  <a:cubicBezTo>
                    <a:pt x="554262" y="602116"/>
                    <a:pt x="625980" y="624528"/>
                    <a:pt x="688733" y="600622"/>
                  </a:cubicBezTo>
                  <a:cubicBezTo>
                    <a:pt x="751486" y="576716"/>
                    <a:pt x="817227" y="530399"/>
                    <a:pt x="841133" y="457187"/>
                  </a:cubicBezTo>
                  <a:cubicBezTo>
                    <a:pt x="865039" y="383975"/>
                    <a:pt x="856074" y="236057"/>
                    <a:pt x="832168" y="161351"/>
                  </a:cubicBezTo>
                  <a:cubicBezTo>
                    <a:pt x="808262" y="86645"/>
                    <a:pt x="751485" y="32857"/>
                    <a:pt x="697697" y="8951"/>
                  </a:cubicBezTo>
                  <a:cubicBezTo>
                    <a:pt x="643909" y="-14955"/>
                    <a:pt x="557251" y="16422"/>
                    <a:pt x="509439" y="17916"/>
                  </a:cubicBezTo>
                  <a:cubicBezTo>
                    <a:pt x="461627" y="19410"/>
                    <a:pt x="461627" y="-5990"/>
                    <a:pt x="383933" y="8951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ector recto 18"/>
            <p:cNvCxnSpPr>
              <a:stCxn id="17" idx="6"/>
            </p:cNvCxnSpPr>
            <p:nvPr/>
          </p:nvCxnSpPr>
          <p:spPr>
            <a:xfrm>
              <a:off x="1475656" y="1988840"/>
              <a:ext cx="914400" cy="9144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1835696" y="3225479"/>
              <a:ext cx="565938" cy="129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5726046" y="4581128"/>
            <a:ext cx="3098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(t)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 on higher waves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on 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1520" y="6093296"/>
            <a:ext cx="54745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Solve in descending J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order</a:t>
            </a:r>
          </a:p>
          <a:p>
            <a:r>
              <a:rPr lang="es-ES" sz="12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used models for higher waves, but give very small contributions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sz="1400" smtClean="0">
                    <a:solidFill>
                      <a:schemeClr val="bg1"/>
                    </a:solidFill>
                    <a:latin typeface="Arial" charset="0"/>
                  </a:rPr>
                  <a:t>(t,t’) =integral kernels, depend on a parameter</a:t>
                </a:r>
              </a:p>
              <a:p>
                <a:r>
                  <a:rPr lang="es-ES" sz="1400" smtClean="0">
                    <a:solidFill>
                      <a:schemeClr val="bg1"/>
                    </a:solidFill>
                    <a:latin typeface="Arial" charset="0"/>
                  </a:rPr>
                  <a:t>Lowest # of subtractions. </a:t>
                </a:r>
                <a:r>
                  <a:rPr lang="es-ES" sz="1400">
                    <a:solidFill>
                      <a:schemeClr val="bg1"/>
                    </a:solidFill>
                    <a:latin typeface="Arial" charset="0"/>
                  </a:rPr>
                  <a:t>Odd pw decouple from even pw. </a:t>
                </a:r>
                <a:endParaRPr lang="en-US" sz="140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  <a:blipFill rotWithShape="0">
                <a:blip r:embed="rId6"/>
                <a:stretch>
                  <a:fillRect l="-384" r="-640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25</a:t>
            </a:fld>
            <a:endParaRPr lang="en-US"/>
          </a:p>
        </p:txBody>
      </p:sp>
      <p:grpSp>
        <p:nvGrpSpPr>
          <p:cNvPr id="44" name="Grupo 43"/>
          <p:cNvGrpSpPr/>
          <p:nvPr/>
        </p:nvGrpSpPr>
        <p:grpSpPr>
          <a:xfrm>
            <a:off x="2555776" y="5445224"/>
            <a:ext cx="6065631" cy="1126580"/>
            <a:chOff x="2555776" y="5445224"/>
            <a:chExt cx="6065631" cy="1126580"/>
          </a:xfrm>
        </p:grpSpPr>
        <p:sp>
          <p:nvSpPr>
            <p:cNvPr id="38" name="Elipse 37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ector recto de flecha 38"/>
            <p:cNvCxnSpPr>
              <a:stCxn id="38" idx="6"/>
            </p:cNvCxnSpPr>
            <p:nvPr/>
          </p:nvCxnSpPr>
          <p:spPr>
            <a:xfrm>
              <a:off x="2987824" y="5589240"/>
              <a:ext cx="3456384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6444208" y="5648474"/>
              <a:ext cx="217719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ntegrals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l-GR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!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“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Unphysical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region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”</a:t>
              </a:r>
              <a:endParaRPr lang="en-US" dirty="0"/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35158" y="44624"/>
            <a:ext cx="619439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 and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3906"/>
    </mc:Choice>
    <mc:Fallback xmlns="">
      <p:transition advTm="12390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9908" y="44624"/>
            <a:ext cx="4964896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8" y="1184296"/>
            <a:ext cx="3801783" cy="831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45" y="1414958"/>
            <a:ext cx="4022139" cy="4559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0369" y="476672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unphysical region below KK threshold, we used Omnés function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2771654"/>
            <a:ext cx="9144000" cy="2707545"/>
            <a:chOff x="0" y="2771654"/>
            <a:chExt cx="9144000" cy="270754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55846"/>
              <a:ext cx="9144000" cy="212335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30368" y="2771654"/>
              <a:ext cx="6269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the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HDR: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Roy-Steiner+Omnés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formalism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14136" y="5905222"/>
            <a:ext cx="556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can now check how well these HDR are satisfied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upo 14"/>
          <p:cNvGrpSpPr/>
          <p:nvPr/>
        </p:nvGrpSpPr>
        <p:grpSpPr>
          <a:xfrm>
            <a:off x="2555776" y="4819809"/>
            <a:ext cx="6445071" cy="1685574"/>
            <a:chOff x="2555776" y="5445224"/>
            <a:chExt cx="6445071" cy="1083871"/>
          </a:xfrm>
        </p:grpSpPr>
        <p:sp>
          <p:nvSpPr>
            <p:cNvPr id="16" name="Elipse 15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ector recto de flecha 16"/>
            <p:cNvCxnSpPr>
              <a:stCxn id="16" idx="6"/>
            </p:cNvCxnSpPr>
            <p:nvPr/>
          </p:nvCxnSpPr>
          <p:spPr>
            <a:xfrm>
              <a:off x="2987824" y="5589240"/>
              <a:ext cx="3312368" cy="553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6232140" y="5994741"/>
              <a:ext cx="2768707" cy="534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Dominant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source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oferror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f0(1370)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8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180"/>
    </mc:Choice>
    <mc:Fallback xmlns="">
      <p:transition advTm="571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504" y="9317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Roy-Steiner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411760" y="585599"/>
            <a:ext cx="3976272" cy="5757048"/>
            <a:chOff x="4518771" y="911992"/>
            <a:chExt cx="3976272" cy="5757048"/>
          </a:xfrm>
        </p:grpSpPr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268760"/>
              <a:ext cx="3597559" cy="2648674"/>
            </a:xfrm>
            <a:prstGeom prst="rect">
              <a:avLst/>
            </a:prstGeom>
          </p:spPr>
        </p:pic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7" y="4011262"/>
              <a:ext cx="3597559" cy="2657778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4860301" y="3305544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860301" y="4149310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4518771" y="911992"/>
              <a:ext cx="3976272" cy="37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451" tIns="43254" rIns="86451" bIns="43254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 possible solutions for S0 wave</a:t>
              </a:r>
              <a:endPara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651490" y="3068960"/>
            <a:ext cx="215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5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674"/>
    </mc:Choice>
    <mc:Fallback xmlns="">
      <p:transition advTm="396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"/>
          <p:cNvGrpSpPr/>
          <p:nvPr/>
        </p:nvGrpSpPr>
        <p:grpSpPr>
          <a:xfrm>
            <a:off x="251520" y="682116"/>
            <a:ext cx="7992888" cy="3034916"/>
            <a:chOff x="-4905" y="-223869"/>
            <a:chExt cx="10486342" cy="3015882"/>
          </a:xfrm>
        </p:grpSpPr>
        <p:pic>
          <p:nvPicPr>
            <p:cNvPr id="3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8408"/>
            <a:stretch>
              <a:fillRect/>
            </a:stretch>
          </p:blipFill>
          <p:spPr>
            <a:xfrm>
              <a:off x="6300665" y="683939"/>
              <a:ext cx="4180772" cy="2108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1520850" y="683939"/>
              <a:ext cx="4176207" cy="2108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CPV at quark level: BSS model"/>
            <p:cNvSpPr/>
            <p:nvPr/>
          </p:nvSpPr>
          <p:spPr>
            <a:xfrm>
              <a:off x="-4905" y="-223869"/>
              <a:ext cx="9322131" cy="551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</a:rPr>
                <a:t>Most popular model: “tree”+”penguin” </a:t>
              </a:r>
              <a:r>
                <a:rPr smtClean="0">
                  <a:solidFill>
                    <a:schemeClr val="bg1"/>
                  </a:solidFill>
                </a:rPr>
                <a:t>BSS </a:t>
              </a:r>
              <a:r>
                <a:rPr dirty="0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6" name="Bander Silverman &amp; Soni PRL 43 (1979) 242"/>
            <p:cNvSpPr/>
            <p:nvPr/>
          </p:nvSpPr>
          <p:spPr>
            <a:xfrm>
              <a:off x="6133305" y="182821"/>
              <a:ext cx="3484671" cy="333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5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rPr>
                  <a:solidFill>
                    <a:schemeClr val="bg1"/>
                  </a:solidFill>
                </a:rPr>
                <a:t>Bander Silverman &amp; Soni PRL 43 (1979) 242</a:t>
              </a:r>
            </a:p>
          </p:txBody>
        </p:sp>
        <p:pic>
          <p:nvPicPr>
            <p:cNvPr id="7" name="penguin1.jpg" descr="penguin1.jpg"/>
            <p:cNvPicPr>
              <a:picLocks noChangeAspect="1"/>
            </p:cNvPicPr>
            <p:nvPr/>
          </p:nvPicPr>
          <p:blipFill>
            <a:blip r:embed="rId4">
              <a:alphaModFix amt="70000"/>
              <a:extLst/>
            </a:blip>
            <a:stretch>
              <a:fillRect/>
            </a:stretch>
          </p:blipFill>
          <p:spPr>
            <a:xfrm>
              <a:off x="6373490" y="1990125"/>
              <a:ext cx="470336" cy="756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tree.png" descr="tre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>
            <a:xfrm>
              <a:off x="1559937" y="2084205"/>
              <a:ext cx="612706" cy="651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+"/>
            <p:cNvSpPr/>
            <p:nvPr/>
          </p:nvSpPr>
          <p:spPr>
            <a:xfrm>
              <a:off x="5803137" y="1467423"/>
              <a:ext cx="366026" cy="729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r>
                <a:rPr dirty="0" smtClean="0">
                  <a:solidFill>
                    <a:schemeClr val="bg1"/>
                  </a:solidFill>
                </a:rPr>
                <a:t>+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0" name="+"/>
            <p:cNvSpPr txBox="1"/>
            <p:nvPr/>
          </p:nvSpPr>
          <p:spPr>
            <a:xfrm>
              <a:off x="7717550" y="1548181"/>
              <a:ext cx="218008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7199" y="44460"/>
            <a:ext cx="1110305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Introduction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2409" y="3990628"/>
            <a:ext cx="885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</a:rPr>
              <a:t>CPV phase appears in CKM matrix</a:t>
            </a:r>
          </a:p>
          <a:p>
            <a:r>
              <a:rPr lang="es-ES" smtClean="0">
                <a:solidFill>
                  <a:schemeClr val="bg1"/>
                </a:solidFill>
              </a:rPr>
              <a:t>Note that “strong” imaginary part due to the loop with quarks, which are not physical states.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52409" y="5131734"/>
            <a:ext cx="8578922" cy="1321602"/>
            <a:chOff x="352409" y="5131734"/>
            <a:chExt cx="8578922" cy="1321602"/>
          </a:xfrm>
        </p:grpSpPr>
        <p:sp>
          <p:nvSpPr>
            <p:cNvPr id="24" name="CPV at quark level: BSS model"/>
            <p:cNvSpPr/>
            <p:nvPr/>
          </p:nvSpPr>
          <p:spPr>
            <a:xfrm>
              <a:off x="352409" y="5131734"/>
              <a:ext cx="8540071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</a:rPr>
                <a:t>However, strong phase can be generated at the “hadron level“</a:t>
              </a:r>
            </a:p>
            <a:p>
              <a:r>
                <a:rPr lang="es-ES" smtClean="0">
                  <a:solidFill>
                    <a:schemeClr val="bg1"/>
                  </a:solidFill>
                </a:rPr>
                <a:t>    via Hadronic </a:t>
              </a:r>
              <a:r>
                <a:rPr lang="es-ES" b="1" smtClean="0">
                  <a:solidFill>
                    <a:schemeClr val="bg1"/>
                  </a:solidFill>
                </a:rPr>
                <a:t>Final State Interactions (FSI) </a:t>
              </a:r>
              <a:r>
                <a:rPr lang="es-ES" sz="1400" smtClean="0">
                  <a:solidFill>
                    <a:schemeClr val="bg1"/>
                  </a:solidFill>
                </a:rPr>
                <a:t>(sometimes called compound contribution)</a:t>
              </a:r>
              <a:endParaRPr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791275" y="5807005"/>
              <a:ext cx="4140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chemeClr val="accent1">
                      <a:lumOff val="-13575"/>
                    </a:schemeClr>
                  </a:solidFill>
                </a:defRPr>
              </a:pPr>
              <a:r>
                <a:rPr lang="en-US" sz="1200" smtClean="0">
                  <a:solidFill>
                    <a:srgbClr val="00FFFF"/>
                  </a:solidFill>
                </a:rPr>
                <a:t>L</a:t>
              </a:r>
              <a:r>
                <a:rPr lang="en-US" sz="1200">
                  <a:solidFill>
                    <a:srgbClr val="00FFFF"/>
                  </a:solidFill>
                </a:rPr>
                <a:t>. Wolfenstein, Phys. Rev. D 43, 151 (1991).</a:t>
              </a:r>
            </a:p>
            <a:p>
              <a:pPr>
                <a:defRPr sz="1800">
                  <a:solidFill>
                    <a:schemeClr val="accent1">
                      <a:lumOff val="-13575"/>
                    </a:schemeClr>
                  </a:solidFill>
                </a:defRPr>
              </a:pPr>
              <a:r>
                <a:rPr lang="en-US" sz="1200" smtClean="0">
                  <a:solidFill>
                    <a:srgbClr val="00FFFF"/>
                  </a:solidFill>
                </a:rPr>
                <a:t>M</a:t>
              </a:r>
              <a:r>
                <a:rPr lang="en-US" sz="1200">
                  <a:solidFill>
                    <a:srgbClr val="00FFFF"/>
                  </a:solidFill>
                </a:rPr>
                <a:t>. Suzuki and L. Wolfenstein, Phys. Rev. D 60, </a:t>
              </a:r>
              <a:r>
                <a:rPr lang="en-US" sz="1200" smtClean="0">
                  <a:solidFill>
                    <a:srgbClr val="00FFFF"/>
                  </a:solidFill>
                </a:rPr>
                <a:t>074019 (1999</a:t>
              </a:r>
              <a:r>
                <a:rPr lang="en-US" sz="1200">
                  <a:solidFill>
                    <a:srgbClr val="00FFFF"/>
                  </a:solidFill>
                </a:rPr>
                <a:t>).</a:t>
              </a:r>
            </a:p>
            <a:p>
              <a:pPr>
                <a:defRPr sz="1800">
                  <a:solidFill>
                    <a:schemeClr val="accent1">
                      <a:lumOff val="-13575"/>
                    </a:schemeClr>
                  </a:solidFill>
                </a:defRPr>
              </a:pPr>
              <a:r>
                <a:rPr lang="en-US" sz="1200" smtClean="0">
                  <a:solidFill>
                    <a:srgbClr val="00FFFF"/>
                  </a:solidFill>
                </a:rPr>
                <a:t>M</a:t>
              </a:r>
              <a:r>
                <a:rPr lang="en-US" sz="1200">
                  <a:solidFill>
                    <a:srgbClr val="00FFFF"/>
                  </a:solidFill>
                </a:rPr>
                <a:t>. Suzuki, Phys. Rev. D 77, 054021 (2008</a:t>
              </a:r>
              <a:r>
                <a:rPr lang="en-US" sz="1200" smtClean="0">
                  <a:solidFill>
                    <a:srgbClr val="00FFFF"/>
                  </a:solidFill>
                </a:rPr>
                <a:t>).</a:t>
              </a:r>
              <a:endParaRPr lang="en-US" sz="1200">
                <a:solidFill>
                  <a:srgbClr val="00FFFF"/>
                </a:solidFill>
                <a:latin typeface="Times Roman"/>
                <a:ea typeface="Times Roman"/>
                <a:cs typeface="Times Roman"/>
                <a:sym typeface="Times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4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2-body decays:"/>
          <p:cNvSpPr txBox="1"/>
          <p:nvPr/>
        </p:nvSpPr>
        <p:spPr>
          <a:xfrm>
            <a:off x="328802" y="810397"/>
            <a:ext cx="1795363" cy="379591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2-body decays 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energy if fixed by the decay particle"/>
          <p:cNvSpPr txBox="1"/>
          <p:nvPr/>
        </p:nvSpPr>
        <p:spPr>
          <a:xfrm>
            <a:off x="679827" y="1383760"/>
            <a:ext cx="622606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producs momenta </a:t>
            </a:r>
            <a:r>
              <a:rPr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SI is relevant  at the fix energy ( ie is a number)"/>
          <p:cNvSpPr txBox="1"/>
          <p:nvPr/>
        </p:nvSpPr>
        <p:spPr>
          <a:xfrm>
            <a:off x="679827" y="1734871"/>
            <a:ext cx="68929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Hadronization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FSI 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basically </a:t>
            </a:r>
            <a:r>
              <a:rPr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angular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very interesting to investigate CP violation in 3-body!!!"/>
          <p:cNvSpPr txBox="1"/>
          <p:nvPr/>
        </p:nvSpPr>
        <p:spPr>
          <a:xfrm>
            <a:off x="1093212" y="5953487"/>
            <a:ext cx="72455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 algn="ctr"/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</a:t>
            </a:r>
            <a:r>
              <a:rPr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3-body</a:t>
            </a:r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decays may provide more information to tell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FSI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9" name="Grupo 148"/>
          <p:cNvGrpSpPr/>
          <p:nvPr/>
        </p:nvGrpSpPr>
        <p:grpSpPr>
          <a:xfrm>
            <a:off x="2422138" y="692696"/>
            <a:ext cx="2958859" cy="461665"/>
            <a:chOff x="2422138" y="1029763"/>
            <a:chExt cx="2958859" cy="461665"/>
          </a:xfrm>
        </p:grpSpPr>
        <p:grpSp>
          <p:nvGrpSpPr>
            <p:cNvPr id="125" name="Grupo 124"/>
            <p:cNvGrpSpPr/>
            <p:nvPr/>
          </p:nvGrpSpPr>
          <p:grpSpPr>
            <a:xfrm>
              <a:off x="3635896" y="1029763"/>
              <a:ext cx="432000" cy="461665"/>
              <a:chOff x="5786560" y="439140"/>
              <a:chExt cx="432000" cy="461665"/>
            </a:xfrm>
          </p:grpSpPr>
          <p:sp>
            <p:nvSpPr>
              <p:cNvPr id="120" name="Oval"/>
              <p:cNvSpPr/>
              <p:nvPr/>
            </p:nvSpPr>
            <p:spPr>
              <a:xfrm>
                <a:off x="5786560" y="453972"/>
                <a:ext cx="432000" cy="432000"/>
              </a:xfrm>
              <a:prstGeom prst="ellipse">
                <a:avLst/>
              </a:prstGeom>
              <a:solidFill>
                <a:srgbClr val="3A88FE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ángulo 118"/>
              <p:cNvSpPr/>
              <p:nvPr/>
            </p:nvSpPr>
            <p:spPr>
              <a:xfrm>
                <a:off x="5826871" y="439140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34" name="Conector recto de flecha 133"/>
            <p:cNvCxnSpPr/>
            <p:nvPr/>
          </p:nvCxnSpPr>
          <p:spPr>
            <a:xfrm>
              <a:off x="4167226" y="1260595"/>
              <a:ext cx="720080" cy="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cto de flecha 140"/>
            <p:cNvCxnSpPr/>
            <p:nvPr/>
          </p:nvCxnSpPr>
          <p:spPr>
            <a:xfrm flipH="1">
              <a:off x="2871976" y="1260595"/>
              <a:ext cx="720080" cy="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upo 141"/>
            <p:cNvGrpSpPr/>
            <p:nvPr/>
          </p:nvGrpSpPr>
          <p:grpSpPr>
            <a:xfrm>
              <a:off x="4968000" y="1044000"/>
              <a:ext cx="412997" cy="400110"/>
              <a:chOff x="7245462" y="1404596"/>
              <a:chExt cx="412997" cy="400110"/>
            </a:xfrm>
          </p:grpSpPr>
          <p:sp>
            <p:nvSpPr>
              <p:cNvPr id="143" name="Oval"/>
              <p:cNvSpPr/>
              <p:nvPr/>
            </p:nvSpPr>
            <p:spPr>
              <a:xfrm>
                <a:off x="7301548" y="1491428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Rectángulo 143"/>
                  <p:cNvSpPr/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oMath>
                      </m:oMathPara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4" name="Rectángulo 1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5" name="Grupo 144"/>
            <p:cNvGrpSpPr/>
            <p:nvPr/>
          </p:nvGrpSpPr>
          <p:grpSpPr>
            <a:xfrm>
              <a:off x="2422138" y="1044000"/>
              <a:ext cx="412997" cy="400110"/>
              <a:chOff x="7245462" y="1404596"/>
              <a:chExt cx="412997" cy="400110"/>
            </a:xfrm>
          </p:grpSpPr>
          <p:sp>
            <p:nvSpPr>
              <p:cNvPr id="146" name="Oval"/>
              <p:cNvSpPr/>
              <p:nvPr/>
            </p:nvSpPr>
            <p:spPr>
              <a:xfrm>
                <a:off x="7301548" y="1491428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ángulo 146"/>
                  <p:cNvSpPr/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oMath>
                      </m:oMathPara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7" name="Rectángulo 1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" name="Grupo 1"/>
          <p:cNvGrpSpPr/>
          <p:nvPr/>
        </p:nvGrpSpPr>
        <p:grpSpPr>
          <a:xfrm>
            <a:off x="341614" y="2585752"/>
            <a:ext cx="8478858" cy="2409034"/>
            <a:chOff x="341614" y="2585752"/>
            <a:chExt cx="8478858" cy="2409034"/>
          </a:xfrm>
        </p:grpSpPr>
        <p:grpSp>
          <p:nvGrpSpPr>
            <p:cNvPr id="96" name="Agrupar"/>
            <p:cNvGrpSpPr/>
            <p:nvPr/>
          </p:nvGrpSpPr>
          <p:grpSpPr>
            <a:xfrm>
              <a:off x="341614" y="2785807"/>
              <a:ext cx="8478858" cy="2208979"/>
              <a:chOff x="407668" y="-826387"/>
              <a:chExt cx="9647222" cy="2208978"/>
            </a:xfrm>
          </p:grpSpPr>
          <p:sp>
            <p:nvSpPr>
              <p:cNvPr id="98" name="3-body decays:"/>
              <p:cNvSpPr txBox="1"/>
              <p:nvPr/>
            </p:nvSpPr>
            <p:spPr>
              <a:xfrm>
                <a:off x="407668" y="-826387"/>
                <a:ext cx="2009782" cy="379591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3-body </a:t>
                </a:r>
                <a:r>
                  <a:rPr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decays 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energy is distributed by particle momenta and"/>
                  <p:cNvSpPr txBox="1"/>
                  <p:nvPr/>
                </p:nvSpPr>
                <p:spPr>
                  <a:xfrm>
                    <a:off x="855188" y="180286"/>
                    <a:ext cx="9199702" cy="4771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energy distributed between three particles 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ar-A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ar-A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a14:m>
                    <a:endParaRPr lang="ar-AE" sz="23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energy is distributed by particle momenta and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8" y="180286"/>
                    <a:ext cx="9199702" cy="47711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861" b="-19231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4" name="the strong phase contributing to CPV will by a distribution in energy"/>
              <p:cNvSpPr txBox="1"/>
              <p:nvPr/>
            </p:nvSpPr>
            <p:spPr>
              <a:xfrm>
                <a:off x="836519" y="726001"/>
                <a:ext cx="79316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 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FSI </a:t>
                </a:r>
                <a:r>
                  <a:rPr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FUNCTION of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variables, not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s-ES" i="1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Functional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dependence</a:t>
                </a:r>
                <a:r>
                  <a:rPr lang="es-E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so simple to reproduce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1" name="Grupo 130"/>
            <p:cNvGrpSpPr/>
            <p:nvPr/>
          </p:nvGrpSpPr>
          <p:grpSpPr>
            <a:xfrm>
              <a:off x="4371913" y="3331059"/>
              <a:ext cx="442492" cy="400110"/>
              <a:chOff x="7397862" y="603979"/>
              <a:chExt cx="442492" cy="400110"/>
            </a:xfrm>
          </p:grpSpPr>
          <p:sp>
            <p:nvSpPr>
              <p:cNvPr id="129" name="Oval"/>
              <p:cNvSpPr/>
              <p:nvPr/>
            </p:nvSpPr>
            <p:spPr>
              <a:xfrm>
                <a:off x="7432696" y="624034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ángulo 129"/>
                  <p:cNvSpPr/>
                  <p:nvPr/>
                </p:nvSpPr>
                <p:spPr>
                  <a:xfrm>
                    <a:off x="7397862" y="603979"/>
                    <a:ext cx="44249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oMath>
                      </m:oMathPara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ángulo 1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7862" y="603979"/>
                    <a:ext cx="442492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Grupo 150"/>
            <p:cNvGrpSpPr/>
            <p:nvPr/>
          </p:nvGrpSpPr>
          <p:grpSpPr>
            <a:xfrm>
              <a:off x="3416947" y="3062316"/>
              <a:ext cx="432000" cy="461665"/>
              <a:chOff x="5786560" y="439140"/>
              <a:chExt cx="432000" cy="461665"/>
            </a:xfrm>
          </p:grpSpPr>
          <p:sp>
            <p:nvSpPr>
              <p:cNvPr id="160" name="Oval"/>
              <p:cNvSpPr/>
              <p:nvPr/>
            </p:nvSpPr>
            <p:spPr>
              <a:xfrm>
                <a:off x="5786560" y="453972"/>
                <a:ext cx="432000" cy="432000"/>
              </a:xfrm>
              <a:prstGeom prst="ellipse">
                <a:avLst/>
              </a:prstGeom>
              <a:solidFill>
                <a:srgbClr val="3A88FE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Rectángulo 160"/>
              <p:cNvSpPr/>
              <p:nvPr/>
            </p:nvSpPr>
            <p:spPr>
              <a:xfrm>
                <a:off x="5826871" y="439140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2" name="Conector recto de flecha 151"/>
            <p:cNvCxnSpPr/>
            <p:nvPr/>
          </p:nvCxnSpPr>
          <p:spPr>
            <a:xfrm flipV="1">
              <a:off x="3942303" y="2960584"/>
              <a:ext cx="429610" cy="254168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cto de flecha 152"/>
            <p:cNvCxnSpPr/>
            <p:nvPr/>
          </p:nvCxnSpPr>
          <p:spPr>
            <a:xfrm flipH="1">
              <a:off x="2653027" y="3293148"/>
              <a:ext cx="720080" cy="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upo 153"/>
            <p:cNvGrpSpPr/>
            <p:nvPr/>
          </p:nvGrpSpPr>
          <p:grpSpPr>
            <a:xfrm>
              <a:off x="4371913" y="2585752"/>
              <a:ext cx="412997" cy="400110"/>
              <a:chOff x="7245462" y="1404596"/>
              <a:chExt cx="412997" cy="400110"/>
            </a:xfrm>
          </p:grpSpPr>
          <p:sp>
            <p:nvSpPr>
              <p:cNvPr id="158" name="Oval"/>
              <p:cNvSpPr/>
              <p:nvPr/>
            </p:nvSpPr>
            <p:spPr>
              <a:xfrm>
                <a:off x="7301548" y="1491428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Rectángulo 158"/>
                  <p:cNvSpPr/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oMath>
                      </m:oMathPara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9" name="Rectángulo 1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5" name="Grupo 154"/>
            <p:cNvGrpSpPr/>
            <p:nvPr/>
          </p:nvGrpSpPr>
          <p:grpSpPr>
            <a:xfrm>
              <a:off x="2203189" y="3076553"/>
              <a:ext cx="412997" cy="400110"/>
              <a:chOff x="7245462" y="1404596"/>
              <a:chExt cx="412997" cy="400110"/>
            </a:xfrm>
          </p:grpSpPr>
          <p:sp>
            <p:nvSpPr>
              <p:cNvPr id="156" name="Oval"/>
              <p:cNvSpPr/>
              <p:nvPr/>
            </p:nvSpPr>
            <p:spPr>
              <a:xfrm>
                <a:off x="7301548" y="1491428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 cap="flat">
                <a:solidFill>
                  <a:srgbClr val="002E7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ectángulo 156"/>
                  <p:cNvSpPr/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𝜋</m:t>
                          </m:r>
                        </m:oMath>
                      </m:oMathPara>
                    </a14:m>
                    <a:endParaRPr lang="en-U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7" name="Rectángulo 1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5462" y="1404596"/>
                    <a:ext cx="412997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3" name="Conector recto de flecha 162"/>
            <p:cNvCxnSpPr>
              <a:endCxn id="129" idx="2"/>
            </p:cNvCxnSpPr>
            <p:nvPr/>
          </p:nvCxnSpPr>
          <p:spPr>
            <a:xfrm>
              <a:off x="3888326" y="3310017"/>
              <a:ext cx="518421" cy="22109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844385" y="44460"/>
            <a:ext cx="2975944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CPV: 2-body versus 3-body decays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5928224" cy="237057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99592" y="1189920"/>
            <a:ext cx="6149948" cy="2175055"/>
            <a:chOff x="2123728" y="4308058"/>
            <a:chExt cx="6149948" cy="217505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4308058"/>
              <a:ext cx="6149948" cy="777126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085184"/>
              <a:ext cx="6127588" cy="1397929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45177"/>
            <a:ext cx="5230832" cy="29645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2" y="3571961"/>
            <a:ext cx="6853428" cy="3104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very interesting to investigate CP violation in 3-body!!!"/>
              <p:cNvSpPr txBox="1"/>
              <p:nvPr/>
            </p:nvSpPr>
            <p:spPr>
              <a:xfrm>
                <a:off x="640273" y="64948"/>
                <a:ext cx="785215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005493"/>
                    </a:solidFill>
                  </a:defRPr>
                </a:lvl1pPr>
              </a:lstStyle>
              <a:p>
                <a:pPr algn="ctr"/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 intense research program: large CPV asymmetries in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→3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decays</a:t>
                </a:r>
              </a:p>
              <a:p>
                <a:pPr algn="ctr"/>
                <a:r>
                  <a:rPr lang="es-ES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ndeed, “</a:t>
                </a:r>
                <a:r>
                  <a:rPr lang="es-ES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largest CP asymmetry reported to date</a:t>
                </a: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very interesting to investigate CP violation in 3-body!!!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73" y="64948"/>
                <a:ext cx="7852150" cy="656590"/>
              </a:xfrm>
              <a:prstGeom prst="rect">
                <a:avLst/>
              </a:prstGeom>
              <a:blipFill rotWithShape="0">
                <a:blip r:embed="rId7"/>
                <a:stretch>
                  <a:fillRect l="-776" t="-3738" r="-699" b="-1401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03" y="2461578"/>
            <a:ext cx="4824536" cy="222076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215551" y="4152799"/>
            <a:ext cx="3788237" cy="2546598"/>
            <a:chOff x="5215551" y="4152799"/>
            <a:chExt cx="3788237" cy="2546598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551" y="4152799"/>
              <a:ext cx="3788237" cy="2546598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6189368" y="4250391"/>
              <a:ext cx="172034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>
                  <a:latin typeface="Times New Roman" panose="02020603050405020304" pitchFamily="18" charset="0"/>
                </a:rPr>
                <a:t>arXiv:2206.07622v1 [hep-ex]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6792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atricia Magalhães"/>
          <p:cNvSpPr/>
          <p:nvPr/>
        </p:nvSpPr>
        <p:spPr>
          <a:xfrm>
            <a:off x="10876522" y="9393700"/>
            <a:ext cx="250190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700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Patricia Magalhães</a:t>
            </a:r>
          </a:p>
        </p:txBody>
      </p:sp>
      <p:sp>
        <p:nvSpPr>
          <p:cNvPr id="40" name="CPV in heavy meson decays"/>
          <p:cNvSpPr/>
          <p:nvPr/>
        </p:nvSpPr>
        <p:spPr>
          <a:xfrm>
            <a:off x="3594" y="9380999"/>
            <a:ext cx="295754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EBEBE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 CPV in heavy meson decays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4294967295"/>
          </p:nvPr>
        </p:nvSpPr>
        <p:spPr>
          <a:xfrm>
            <a:off x="12395782" y="124561"/>
            <a:ext cx="424994" cy="43667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Madrid 11/05/2023"/>
          <p:cNvSpPr/>
          <p:nvPr/>
        </p:nvSpPr>
        <p:spPr>
          <a:xfrm>
            <a:off x="5517452" y="9388694"/>
            <a:ext cx="250190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Madrid 11/05/2023</a:t>
            </a:r>
          </a:p>
        </p:txBody>
      </p:sp>
      <p:sp>
        <p:nvSpPr>
          <p:cNvPr id="43" name="giant CPV"/>
          <p:cNvSpPr/>
          <p:nvPr/>
        </p:nvSpPr>
        <p:spPr>
          <a:xfrm>
            <a:off x="128972" y="3490892"/>
            <a:ext cx="235709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Locally:</a:t>
            </a:r>
            <a:r>
              <a:rPr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</a:t>
            </a:r>
            <a:r>
              <a:rPr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iant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CPV</a:t>
            </a:r>
          </a:p>
        </p:txBody>
      </p:sp>
      <p:grpSp>
        <p:nvGrpSpPr>
          <p:cNvPr id="44" name="Agrupar"/>
          <p:cNvGrpSpPr/>
          <p:nvPr/>
        </p:nvGrpSpPr>
        <p:grpSpPr>
          <a:xfrm>
            <a:off x="1618895" y="1988840"/>
            <a:ext cx="7227371" cy="4806400"/>
            <a:chOff x="0" y="0"/>
            <a:chExt cx="8692497" cy="5858441"/>
          </a:xfrm>
        </p:grpSpPr>
        <p:grpSp>
          <p:nvGrpSpPr>
            <p:cNvPr id="45" name="Agrupar"/>
            <p:cNvGrpSpPr/>
            <p:nvPr/>
          </p:nvGrpSpPr>
          <p:grpSpPr>
            <a:xfrm>
              <a:off x="0" y="0"/>
              <a:ext cx="8692497" cy="5858441"/>
              <a:chOff x="0" y="0"/>
              <a:chExt cx="8692497" cy="5858440"/>
            </a:xfrm>
          </p:grpSpPr>
          <p:pic>
            <p:nvPicPr>
              <p:cNvPr id="50" name="h2p_ACP_sPiPilow-10-150-sPiPihigh-10-280254_pipipi.pdf" descr="h2p_ACP_sPiPilow-10-150-sPiPihigh-10-280254_pipipi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935" y="2900911"/>
                <a:ext cx="4366976" cy="29575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1" name="h2p_ACP_sPiPi-10-240-sKPi-10-280343_kpipi.pdf" descr="h2p_ACP_sPiPi-10-240-sKPi-10-280343_kpipi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4376678" cy="29640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2" name="h2p_ACP_sKKlow00-150-sKKhigh00-250333_kkk.pdf" descr="h2p_ACP_sKKlow00-150-sKKhigh00-250333_kkk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4439706" y="20713"/>
                <a:ext cx="4252791" cy="28801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" name="h2p_ACP_sKK00-280-sKPi-10-250422_kkpi (2).pdf" descr="h2p_ACP_sKK00-280-sKPi-10-250422_kkpi (2)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2401"/>
              <a:stretch>
                <a:fillRect/>
              </a:stretch>
            </p:blipFill>
            <p:spPr>
              <a:xfrm>
                <a:off x="4443100" y="2905459"/>
                <a:ext cx="4249397" cy="29487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4" name="Retângulo Arredondado"/>
              <p:cNvSpPr/>
              <p:nvPr/>
            </p:nvSpPr>
            <p:spPr>
              <a:xfrm>
                <a:off x="2583669" y="210117"/>
                <a:ext cx="650336" cy="532861"/>
              </a:xfrm>
              <a:prstGeom prst="roundRect">
                <a:avLst>
                  <a:gd name="adj" fmla="val 1830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tângulo Arredondado"/>
              <p:cNvSpPr/>
              <p:nvPr/>
            </p:nvSpPr>
            <p:spPr>
              <a:xfrm>
                <a:off x="7158065" y="275258"/>
                <a:ext cx="650337" cy="532861"/>
              </a:xfrm>
              <a:prstGeom prst="roundRect">
                <a:avLst>
                  <a:gd name="adj" fmla="val 1830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tângulo Arredondado"/>
              <p:cNvSpPr/>
              <p:nvPr/>
            </p:nvSpPr>
            <p:spPr>
              <a:xfrm>
                <a:off x="6921518" y="3174590"/>
                <a:ext cx="650337" cy="532862"/>
              </a:xfrm>
              <a:prstGeom prst="roundRect">
                <a:avLst>
                  <a:gd name="adj" fmla="val 1830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tângulo Arredondado"/>
              <p:cNvSpPr/>
              <p:nvPr/>
            </p:nvSpPr>
            <p:spPr>
              <a:xfrm>
                <a:off x="2742851" y="3236376"/>
                <a:ext cx="650337" cy="532862"/>
              </a:xfrm>
              <a:prstGeom prst="roundRect">
                <a:avLst>
                  <a:gd name="adj" fmla="val 1830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KKK"/>
            <p:cNvSpPr/>
            <p:nvPr/>
          </p:nvSpPr>
          <p:spPr>
            <a:xfrm>
              <a:off x="6960346" y="210117"/>
              <a:ext cx="994204" cy="63668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400">
                  <a:latin typeface="Arial" panose="020B0604020202020204" pitchFamily="34" charset="0"/>
                  <a:cs typeface="Arial" panose="020B0604020202020204" pitchFamily="34" charset="0"/>
                </a:rPr>
                <a:t>KKK</a:t>
              </a:r>
            </a:p>
          </p:txBody>
        </p:sp>
        <p:sp>
          <p:nvSpPr>
            <p:cNvPr id="47" name="KKπ"/>
            <p:cNvSpPr/>
            <p:nvPr/>
          </p:nvSpPr>
          <p:spPr>
            <a:xfrm>
              <a:off x="6738495" y="3158851"/>
              <a:ext cx="1047055" cy="654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400">
                  <a:latin typeface="Arial" panose="020B0604020202020204" pitchFamily="34" charset="0"/>
                  <a:cs typeface="Arial" panose="020B0604020202020204" pitchFamily="34" charset="0"/>
                </a:rPr>
                <a:t>KKπ</a:t>
              </a:r>
            </a:p>
          </p:txBody>
        </p:sp>
        <p:sp>
          <p:nvSpPr>
            <p:cNvPr id="48" name="πππ"/>
            <p:cNvSpPr/>
            <p:nvPr/>
          </p:nvSpPr>
          <p:spPr>
            <a:xfrm>
              <a:off x="2491642" y="3158851"/>
              <a:ext cx="1152755" cy="654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400">
                  <a:latin typeface="Arial" panose="020B0604020202020204" pitchFamily="34" charset="0"/>
                  <a:cs typeface="Arial" panose="020B0604020202020204" pitchFamily="34" charset="0"/>
                </a:rPr>
                <a:t>πππ</a:t>
              </a:r>
            </a:p>
          </p:txBody>
        </p:sp>
        <p:sp>
          <p:nvSpPr>
            <p:cNvPr id="49" name="Kππ"/>
            <p:cNvSpPr/>
            <p:nvPr/>
          </p:nvSpPr>
          <p:spPr>
            <a:xfrm>
              <a:off x="2369256" y="243781"/>
              <a:ext cx="1099904" cy="654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rPr sz="1400">
                  <a:latin typeface="Arial" panose="020B0604020202020204" pitchFamily="34" charset="0"/>
                  <a:cs typeface="Arial" panose="020B0604020202020204" pitchFamily="34" charset="0"/>
                </a:rPr>
                <a:t>Kππ</a:t>
              </a:r>
            </a:p>
          </p:txBody>
        </p:sp>
      </p:grpSp>
      <p:pic>
        <p:nvPicPr>
          <p:cNvPr id="58" name="Imagem" descr="Imagem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88994" y="781129"/>
            <a:ext cx="3523622" cy="1118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61" name="Agrupar" descr="Agrupa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8978" y="95790"/>
            <a:ext cx="537504" cy="4634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2" name="Run II"/>
          <p:cNvSpPr txBox="1"/>
          <p:nvPr/>
        </p:nvSpPr>
        <p:spPr>
          <a:xfrm>
            <a:off x="5174260" y="152332"/>
            <a:ext cx="118462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8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sz="14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sz="14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5.9 fb</a:t>
            </a:r>
            <a:r>
              <a:rPr lang="es-ES" sz="1400" baseline="30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s-ES" sz="1400" baseline="300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integrated"/>
          <p:cNvSpPr txBox="1"/>
          <p:nvPr/>
        </p:nvSpPr>
        <p:spPr>
          <a:xfrm>
            <a:off x="255700" y="831904"/>
            <a:ext cx="266739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ntegrated</a:t>
            </a:r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 CPV asymmetries</a:t>
            </a:r>
            <a:endParaRPr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PV in"/>
              <p:cNvSpPr/>
              <p:nvPr/>
            </p:nvSpPr>
            <p:spPr>
              <a:xfrm>
                <a:off x="107504" y="95790"/>
                <a:ext cx="3600400" cy="414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lang="en-US" sz="20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CPV </a:t>
                </a:r>
                <a:r>
                  <a:rPr lang="en-US" sz="20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ar-AE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ar-AE" sz="20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  <m:r>
                      <a:rPr lang="ar-AE" sz="20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ar-AE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ar-AE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ar-AE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  <m:r>
                      <a:rPr lang="es-ES" sz="20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ar-AE" sz="20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ar-AE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ar-AE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sz="20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ar-AE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ar-AE" sz="20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s-ES" sz="20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ar-AE" sz="20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CPV i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5790"/>
                <a:ext cx="3600400" cy="414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ángulo 74"/>
          <p:cNvSpPr/>
          <p:nvPr/>
        </p:nvSpPr>
        <p:spPr>
          <a:xfrm>
            <a:off x="6699379" y="198276"/>
            <a:ext cx="21210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arXiv:2206.07622 PRD 2022 XX</a:t>
            </a: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0" y="54868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00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/>
          <p:cNvPicPr>
            <a:picLocks noChangeAspect="1"/>
          </p:cNvPicPr>
          <p:nvPr/>
        </p:nvPicPr>
        <p:blipFill rotWithShape="1">
          <a:blip r:embed="rId2">
            <a:extLst/>
          </a:blip>
          <a:srcRect l="-1" t="24295" r="60723" b="238"/>
          <a:stretch/>
        </p:blipFill>
        <p:spPr>
          <a:xfrm>
            <a:off x="5530113" y="3672776"/>
            <a:ext cx="1656000" cy="11902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CPV at [1 -1.6] GeV"/>
          <p:cNvSpPr txBox="1"/>
          <p:nvPr/>
        </p:nvSpPr>
        <p:spPr>
          <a:xfrm>
            <a:off x="517071" y="3443289"/>
            <a:ext cx="4469365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pPr>
              <a:defRPr sz="2400"/>
            </a:pP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3) Use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CPT constraints at hadron level</a:t>
            </a:r>
            <a:endParaRPr sz="200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very interesting to investigate CP violation in 3-body!!!"/>
          <p:cNvSpPr txBox="1"/>
          <p:nvPr/>
        </p:nvSpPr>
        <p:spPr>
          <a:xfrm>
            <a:off x="323528" y="606419"/>
            <a:ext cx="842493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reproducing the full </a:t>
            </a:r>
            <a:r>
              <a:rPr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3-body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Dalitz plot needs many contributions</a:t>
            </a: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keep things simple: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8052" y="1169308"/>
            <a:ext cx="8280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particles is just an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spectator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8052" y="230671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Just two coupled channels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PV at [1 -1.6] GeV"/>
              <p:cNvSpPr txBox="1"/>
              <p:nvPr/>
            </p:nvSpPr>
            <p:spPr>
              <a:xfrm>
                <a:off x="613445" y="3857560"/>
                <a:ext cx="4591899" cy="7573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/>
              <a:p>
                <a:pPr>
                  <a:defRPr sz="2400"/>
                </a:pP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h</m:t>
                    </m:r>
                    <m:r>
                      <a:rPr lang="es-E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h</m:t>
                        </m:r>
                      </m:e>
                    </m:acc>
                  </m:oMath>
                </a14:m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must have the same </a:t>
                </a:r>
                <a:r>
                  <a:rPr lang="es-ES" sz="2000" i="1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total</a:t>
                </a:r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width</a:t>
                </a:r>
              </a:p>
              <a:p>
                <a:pPr>
                  <a:defRPr sz="2400"/>
                </a:pPr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CPV can only occur in </a:t>
                </a:r>
                <a:r>
                  <a:rPr lang="es-ES" sz="2000" i="1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partial</a:t>
                </a:r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widths</a:t>
                </a:r>
                <a:endParaRPr sz="200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CPV at [1 -1.6] GeV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45" y="3857560"/>
                <a:ext cx="4591899" cy="757388"/>
              </a:xfrm>
              <a:prstGeom prst="rect">
                <a:avLst/>
              </a:prstGeom>
              <a:blipFill rotWithShape="0">
                <a:blip r:embed="rId3"/>
                <a:stretch>
                  <a:fillRect l="-2656" r="-1594" b="-1612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PV in one channel should be compensated by another,  same quantum #,  with opposite sign"/>
          <p:cNvSpPr/>
          <p:nvPr/>
        </p:nvSpPr>
        <p:spPr>
          <a:xfrm>
            <a:off x="3073165" y="4880065"/>
            <a:ext cx="2518395" cy="34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only two channels….</a:t>
            </a:r>
            <a:endParaRPr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514332" y="3678413"/>
            <a:ext cx="3168000" cy="1190242"/>
            <a:chOff x="4644008" y="3174862"/>
            <a:chExt cx="3168000" cy="1190242"/>
          </a:xfrm>
        </p:grpSpPr>
        <p:pic>
          <p:nvPicPr>
            <p:cNvPr id="17" name="Imagem" descr="Imagem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24231" t="24295" r="627" b="238"/>
            <a:stretch/>
          </p:blipFill>
          <p:spPr>
            <a:xfrm>
              <a:off x="4644008" y="3174862"/>
              <a:ext cx="3168000" cy="1190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m" descr="Imagem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-2" t="24295" r="34252" b="238"/>
            <a:stretch/>
          </p:blipFill>
          <p:spPr>
            <a:xfrm>
              <a:off x="4666017" y="3174862"/>
              <a:ext cx="2772000" cy="1190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3977" y="28297"/>
            <a:ext cx="2143728" cy="33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Let’s simplify a little…</a:t>
            </a:r>
            <a:endParaRPr lang="en-GB" sz="16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101617" y="53789"/>
            <a:ext cx="3641446" cy="2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Bediaga, Frederico,Lourenco,PRD89(2014)094013</a:t>
            </a:r>
            <a:endParaRPr lang="en-GB" sz="12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5486620" y="1029558"/>
            <a:ext cx="3195712" cy="2108452"/>
            <a:chOff x="5486620" y="1029558"/>
            <a:chExt cx="3195712" cy="2108452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620" y="1029558"/>
              <a:ext cx="3195712" cy="2108452"/>
            </a:xfrm>
            <a:prstGeom prst="rect">
              <a:avLst/>
            </a:prstGeom>
          </p:spPr>
        </p:pic>
        <p:cxnSp>
          <p:nvCxnSpPr>
            <p:cNvPr id="26" name="Conector recto de flecha 25"/>
            <p:cNvCxnSpPr>
              <a:endCxn id="32" idx="1"/>
            </p:cNvCxnSpPr>
            <p:nvPr/>
          </p:nvCxnSpPr>
          <p:spPr>
            <a:xfrm flipH="1">
              <a:off x="6300192" y="1338392"/>
              <a:ext cx="885924" cy="6864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ángulo 30"/>
            <p:cNvSpPr/>
            <p:nvPr/>
          </p:nvSpPr>
          <p:spPr>
            <a:xfrm>
              <a:off x="7160569" y="1045349"/>
              <a:ext cx="1241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Border of Dalitz plot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32" name="Cerrar llave 31"/>
            <p:cNvSpPr/>
            <p:nvPr/>
          </p:nvSpPr>
          <p:spPr>
            <a:xfrm>
              <a:off x="6228184" y="1412776"/>
              <a:ext cx="72008" cy="122413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8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PV at [1 -1.6] GeV"/>
          <p:cNvSpPr txBox="1"/>
          <p:nvPr/>
        </p:nvSpPr>
        <p:spPr>
          <a:xfrm>
            <a:off x="517071" y="3443289"/>
            <a:ext cx="4469365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/>
          <a:p>
            <a:pPr>
              <a:defRPr sz="2400"/>
            </a:pP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3) Use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CPT constraints at hadron level</a:t>
            </a:r>
            <a:endParaRPr sz="200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Imagem" descr="Imagem"/>
          <p:cNvPicPr>
            <a:picLocks noChangeAspect="1"/>
          </p:cNvPicPr>
          <p:nvPr/>
        </p:nvPicPr>
        <p:blipFill rotWithShape="1">
          <a:blip r:embed="rId2">
            <a:extLst/>
          </a:blip>
          <a:srcRect l="-1" t="24295" r="60723" b="238"/>
          <a:stretch/>
        </p:blipFill>
        <p:spPr>
          <a:xfrm>
            <a:off x="5530113" y="3725311"/>
            <a:ext cx="1656000" cy="11902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very interesting to investigate CP violation in 3-body!!!"/>
          <p:cNvSpPr txBox="1"/>
          <p:nvPr/>
        </p:nvSpPr>
        <p:spPr>
          <a:xfrm>
            <a:off x="323528" y="606419"/>
            <a:ext cx="842493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reproducing the full 3-body Dalitz plot needs many contributions</a:t>
            </a: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keep things simple: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8052" y="1169308"/>
            <a:ext cx="8280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s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particles is just an </a:t>
            </a:r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spectator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522400" y="4926827"/>
            <a:ext cx="1789504" cy="391720"/>
            <a:chOff x="5530114" y="4552099"/>
            <a:chExt cx="1935019" cy="391720"/>
          </a:xfrm>
        </p:grpSpPr>
        <p:sp>
          <p:nvSpPr>
            <p:cNvPr id="2" name="Rectángulo 1"/>
            <p:cNvSpPr/>
            <p:nvPr/>
          </p:nvSpPr>
          <p:spPr>
            <a:xfrm>
              <a:off x="5530114" y="4552099"/>
              <a:ext cx="1790658" cy="39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PV in one channel should be compensated by another,  same quantum #,  with opposite sign"/>
                <p:cNvSpPr/>
                <p:nvPr/>
              </p:nvSpPr>
              <p:spPr>
                <a:xfrm>
                  <a:off x="5542347" y="4592033"/>
                  <a:ext cx="1922786" cy="349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spAutoFit/>
                </a:bodyPr>
                <a:lstStyle>
                  <a:lvl1pPr>
                    <a:defRPr sz="28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s-E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    </m:t>
                      </m:r>
                      <m:r>
                        <a:rPr lang="ar-AE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0</m:t>
                      </m:r>
                      <m:r>
                        <a:rPr lang="ar-AE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=∆</m:t>
                      </m:r>
                      <m:sSub>
                        <m:sSub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ar-AE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Γ</m:t>
                          </m:r>
                        </m:e>
                        <m:sub>
                          <m:r>
                            <a:rPr lang="ar-A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s-ES" sz="180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+</a:t>
                  </a:r>
                  <a14:m>
                    <m:oMath xmlns:m="http://schemas.openxmlformats.org/officeDocument/2006/math">
                      <m:r>
                        <a:rPr lang="es-E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ar-AE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∆</m:t>
                      </m:r>
                      <m:sSub>
                        <m:sSubPr>
                          <m:ctrlPr>
                            <a:rPr lang="ar-A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ar-AE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Γ</m:t>
                          </m:r>
                        </m:e>
                        <m:sub>
                          <m:r>
                            <a:rPr lang="ar-A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</m:oMath>
                  </a14:m>
                  <a:endParaRPr lang="ar-AE"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CPV in one channel should be compensated by another,  same quantum #,  with opposite sign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47" y="4592033"/>
                  <a:ext cx="1922786" cy="349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o 12"/>
          <p:cNvGrpSpPr/>
          <p:nvPr/>
        </p:nvGrpSpPr>
        <p:grpSpPr>
          <a:xfrm>
            <a:off x="517071" y="5474513"/>
            <a:ext cx="8015369" cy="546775"/>
            <a:chOff x="-1696442" y="5185921"/>
            <a:chExt cx="8015369" cy="546775"/>
          </a:xfrm>
        </p:grpSpPr>
        <p:sp>
          <p:nvSpPr>
            <p:cNvPr id="4" name="Rectángulo 3"/>
            <p:cNvSpPr/>
            <p:nvPr/>
          </p:nvSpPr>
          <p:spPr>
            <a:xfrm>
              <a:off x="-1696442" y="5316596"/>
              <a:ext cx="6083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The CPV asymmetry in channels 1 and 2 are </a:t>
              </a:r>
              <a:r>
                <a:rPr lang="es-ES" i="1" smtClean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OPPOSITE</a:t>
              </a:r>
              <a:endParaRPr lang="en-US" i="1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4302703" y="5185921"/>
              <a:ext cx="2016224" cy="546775"/>
              <a:chOff x="3824156" y="5460643"/>
              <a:chExt cx="2016224" cy="546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PV in one channel should be compensated by another,  same quantum #,  with opposite sign"/>
                  <p:cNvSpPr/>
                  <p:nvPr/>
                </p:nvSpPr>
                <p:spPr>
                  <a:xfrm>
                    <a:off x="3938834" y="5460643"/>
                    <a:ext cx="1786867" cy="5189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715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>
                    <a:lvl1pPr>
                      <a:defRPr sz="2800">
                        <a:latin typeface="Helvetica"/>
                        <a:ea typeface="Helvetica"/>
                        <a:cs typeface="Helvetica"/>
                        <a:sym typeface="Helvetica"/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ar-AE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ar-AE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Γ</m:t>
                            </m:r>
                          </m:e>
                          <m:sub>
                            <m:r>
                              <a:rPr lang="ar-AE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s-ES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-</a:t>
                    </a:r>
                    <a14:m>
                      <m:oMath xmlns:m="http://schemas.openxmlformats.org/officeDocument/2006/math">
                        <m:r>
                          <a:rPr lang="es-E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ar-AE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ar-AE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Γ</m:t>
                            </m:r>
                          </m:e>
                          <m:sub>
                            <m:r>
                              <a:rPr lang="ar-AE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ar-AE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CPV in one channel should be compensated by another,  same quantum #,  with opposite sign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834" y="5460643"/>
                    <a:ext cx="1786867" cy="5189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4"/>
                    <a:stretch>
                      <a:fillRect/>
                    </a:stretch>
                  </a:blipFill>
                  <a:ln w="5715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Rectángulo 4"/>
              <p:cNvSpPr/>
              <p:nvPr/>
            </p:nvSpPr>
            <p:spPr>
              <a:xfrm>
                <a:off x="3824156" y="5463294"/>
                <a:ext cx="2016224" cy="54412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13977" y="28297"/>
            <a:ext cx="2143728" cy="33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Let’s simplify a little…</a:t>
            </a:r>
            <a:endParaRPr lang="en-GB" sz="16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101617" y="53789"/>
            <a:ext cx="3641446" cy="2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Bediaga, Frederico,Lourenco,PRD89(2014)094013</a:t>
            </a:r>
            <a:endParaRPr lang="en-GB" sz="12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228184" y="636388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 we find this anywere?</a:t>
            </a:r>
            <a:endParaRPr lang="en-US">
              <a:solidFill>
                <a:srgbClr val="00FFFF"/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5486620" y="1029558"/>
            <a:ext cx="3195712" cy="2108452"/>
            <a:chOff x="5486620" y="1029558"/>
            <a:chExt cx="3195712" cy="2108452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620" y="1029558"/>
              <a:ext cx="3195712" cy="2108452"/>
            </a:xfrm>
            <a:prstGeom prst="rect">
              <a:avLst/>
            </a:prstGeom>
          </p:spPr>
        </p:pic>
        <p:cxnSp>
          <p:nvCxnSpPr>
            <p:cNvPr id="32" name="Conector recto de flecha 31"/>
            <p:cNvCxnSpPr>
              <a:endCxn id="34" idx="1"/>
            </p:cNvCxnSpPr>
            <p:nvPr/>
          </p:nvCxnSpPr>
          <p:spPr>
            <a:xfrm flipH="1">
              <a:off x="6300192" y="1338392"/>
              <a:ext cx="885924" cy="6864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32"/>
            <p:cNvSpPr/>
            <p:nvPr/>
          </p:nvSpPr>
          <p:spPr>
            <a:xfrm>
              <a:off x="7160569" y="1045349"/>
              <a:ext cx="1241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Border of Dalitz plot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34" name="Cerrar llave 33"/>
            <p:cNvSpPr/>
            <p:nvPr/>
          </p:nvSpPr>
          <p:spPr>
            <a:xfrm>
              <a:off x="6228184" y="1412776"/>
              <a:ext cx="72008" cy="1224136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Imagem" descr="Imagem"/>
          <p:cNvPicPr>
            <a:picLocks noChangeAspect="1"/>
          </p:cNvPicPr>
          <p:nvPr/>
        </p:nvPicPr>
        <p:blipFill rotWithShape="1">
          <a:blip r:embed="rId2">
            <a:extLst/>
          </a:blip>
          <a:srcRect l="-1" t="24295" r="60723" b="238"/>
          <a:stretch/>
        </p:blipFill>
        <p:spPr>
          <a:xfrm>
            <a:off x="5530113" y="3672776"/>
            <a:ext cx="1656000" cy="11902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PV at [1 -1.6] GeV"/>
              <p:cNvSpPr txBox="1"/>
              <p:nvPr/>
            </p:nvSpPr>
            <p:spPr>
              <a:xfrm>
                <a:off x="613445" y="3857560"/>
                <a:ext cx="4591899" cy="7573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/>
              <a:p>
                <a:pPr>
                  <a:defRPr sz="2400"/>
                </a:pP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h</m:t>
                    </m:r>
                    <m:r>
                      <a:rPr lang="es-E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h</m:t>
                        </m:r>
                      </m:e>
                    </m:acc>
                  </m:oMath>
                </a14:m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must have the same </a:t>
                </a:r>
                <a:r>
                  <a:rPr lang="es-ES" sz="2000" i="1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total</a:t>
                </a:r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width</a:t>
                </a:r>
              </a:p>
              <a:p>
                <a:pPr>
                  <a:defRPr sz="2400"/>
                </a:pPr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CPV can only occur in </a:t>
                </a:r>
                <a:r>
                  <a:rPr lang="es-ES" sz="2000" i="1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partial</a:t>
                </a:r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widths</a:t>
                </a:r>
                <a:endParaRPr sz="200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CPV at [1 -1.6] GeV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45" y="3857560"/>
                <a:ext cx="4591899" cy="757388"/>
              </a:xfrm>
              <a:prstGeom prst="rect">
                <a:avLst/>
              </a:prstGeom>
              <a:blipFill rotWithShape="0">
                <a:blip r:embed="rId6"/>
                <a:stretch>
                  <a:fillRect l="-2656" r="-1594" b="-1612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PV in one channel should be compensated by another,  same quantum #,  with opposite sign"/>
          <p:cNvSpPr/>
          <p:nvPr/>
        </p:nvSpPr>
        <p:spPr>
          <a:xfrm>
            <a:off x="3073165" y="4880065"/>
            <a:ext cx="2518395" cy="349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only two channels….</a:t>
            </a:r>
            <a:endParaRPr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68052" y="2306717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Just two coupled channels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4"/>
              <p:cNvSpPr>
                <a:spLocks noChangeArrowheads="1"/>
              </p:cNvSpPr>
              <p:nvPr/>
            </p:nvSpPr>
            <p:spPr bwMode="auto">
              <a:xfrm>
                <a:off x="0" y="21472"/>
                <a:ext cx="5349029" cy="337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7027" tIns="43523" rIns="87027" bIns="43523">
                <a:spAutoFit/>
              </a:bodyPr>
              <a:lstStyle/>
              <a:p>
                <a:pPr algn="ctr" defTabSz="8706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_tradnl" sz="160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s-ES_tradnl" sz="160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±</m:t>
                        </m:r>
                      </m:sup>
                    </m:sSup>
                    <m:r>
                      <a:rPr lang="es-ES_tradnl" sz="160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sSup>
                      <m:sSupPr>
                        <m:ctrlPr>
                          <a:rPr lang="es-ES_tradnl" sz="1600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s-ES_tradnl" sz="1600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±</m:t>
                        </m:r>
                      </m:sup>
                    </m:sSup>
                    <m:d>
                      <m:dPr>
                        <m:ctrlPr>
                          <a:rPr lang="es-ES" sz="1600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_tradnl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𝐾</m:t>
                            </m:r>
                          </m:e>
                          <m:sup>
                            <m:r>
                              <a:rPr lang="es-ES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s-ES_tradnl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s-ES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𝐾</m:t>
                            </m:r>
                          </m:e>
                          <m:sup>
                            <m:r>
                              <a:rPr lang="es-ES" sz="1600" b="0" i="1" smtClean="0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1600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s-ES" sz="1600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s-ES_tradnl" sz="1600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±</m:t>
                        </m:r>
                      </m:sup>
                    </m:sSup>
                    <m:d>
                      <m:dPr>
                        <m:ctrlPr>
                          <a:rPr lang="es-ES" sz="1600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_tradnl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s-ES" sz="1600" i="1" smtClean="0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s-ES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s-ES_tradnl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s-ES" sz="1600" i="1" smtClean="0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s-ES" sz="1600" i="1">
                                <a:solidFill>
                                  <a:srgbClr val="66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sz="160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in the 1-1.5 GeV region </a:t>
                </a:r>
                <a:endParaRPr lang="en-GB" sz="16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9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472"/>
                <a:ext cx="5349029" cy="337195"/>
              </a:xfrm>
              <a:prstGeom prst="rect">
                <a:avLst/>
              </a:prstGeom>
              <a:blipFill rotWithShape="0">
                <a:blip r:embed="rId2"/>
                <a:stretch>
                  <a:fillRect t="-5455" r="-342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638809" y="86105"/>
            <a:ext cx="3368936" cy="25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Bediaga, Frederico,Lourenco,PRD89(2014)094013</a:t>
            </a:r>
            <a:endParaRPr lang="en-GB" sz="11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323528" y="404664"/>
            <a:ext cx="8257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asymmetries when LHCb data projected in the 1-1.5 band</a:t>
            </a:r>
            <a:endParaRPr lang="en-US"/>
          </a:p>
        </p:txBody>
      </p:sp>
      <p:grpSp>
        <p:nvGrpSpPr>
          <p:cNvPr id="57" name="Grupo 56"/>
          <p:cNvGrpSpPr/>
          <p:nvPr/>
        </p:nvGrpSpPr>
        <p:grpSpPr>
          <a:xfrm>
            <a:off x="323528" y="827336"/>
            <a:ext cx="8257712" cy="2893603"/>
            <a:chOff x="323528" y="3275608"/>
            <a:chExt cx="8257712" cy="3249736"/>
          </a:xfrm>
        </p:grpSpPr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275608"/>
              <a:ext cx="8257712" cy="3249736"/>
            </a:xfrm>
            <a:prstGeom prst="rect">
              <a:avLst/>
            </a:prstGeom>
          </p:spPr>
        </p:pic>
        <p:sp>
          <p:nvSpPr>
            <p:cNvPr id="51" name="Rectángulo 50"/>
            <p:cNvSpPr/>
            <p:nvPr/>
          </p:nvSpPr>
          <p:spPr>
            <a:xfrm>
              <a:off x="971600" y="4245189"/>
              <a:ext cx="216024" cy="17760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5133005" y="4437112"/>
              <a:ext cx="216024" cy="14160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ector recto de flecha 53"/>
            <p:cNvCxnSpPr/>
            <p:nvPr/>
          </p:nvCxnSpPr>
          <p:spPr>
            <a:xfrm flipV="1">
              <a:off x="1187624" y="4005064"/>
              <a:ext cx="1656184" cy="24012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 flipV="1">
              <a:off x="5319725" y="3861048"/>
              <a:ext cx="1916571" cy="57606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9871" y="3691723"/>
            <a:ext cx="4522884" cy="3197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" name="Grupo 58"/>
          <p:cNvGrpSpPr/>
          <p:nvPr/>
        </p:nvGrpSpPr>
        <p:grpSpPr>
          <a:xfrm>
            <a:off x="467544" y="4270488"/>
            <a:ext cx="3096344" cy="2031325"/>
            <a:chOff x="-1696441" y="5062723"/>
            <a:chExt cx="3096344" cy="2031325"/>
          </a:xfrm>
        </p:grpSpPr>
        <p:sp>
          <p:nvSpPr>
            <p:cNvPr id="60" name="Rectángulo 59"/>
            <p:cNvSpPr/>
            <p:nvPr/>
          </p:nvSpPr>
          <p:spPr>
            <a:xfrm>
              <a:off x="-1696441" y="5062723"/>
              <a:ext cx="309634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Indeed, in that projection</a:t>
              </a:r>
            </a:p>
            <a:p>
              <a:endParaRPr lang="es-E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endParaRPr lang="es-ES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endParaRPr lang="es-ES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Clear indication of </a:t>
              </a:r>
              <a:r>
                <a:rPr lang="es-ES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dominant </a:t>
              </a:r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role of FSI between two hadronic states</a:t>
              </a:r>
              <a:endParaRPr lang="en-US"/>
            </a:p>
          </p:txBody>
        </p:sp>
        <p:grpSp>
          <p:nvGrpSpPr>
            <p:cNvPr id="61" name="Grupo 60"/>
            <p:cNvGrpSpPr/>
            <p:nvPr/>
          </p:nvGrpSpPr>
          <p:grpSpPr>
            <a:xfrm>
              <a:off x="-1624434" y="5531549"/>
              <a:ext cx="2774568" cy="544124"/>
              <a:chOff x="-2102981" y="5806271"/>
              <a:chExt cx="2774568" cy="5441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PV in one channel should be compensated by another,  same quantum #,  with opposite sign"/>
                  <p:cNvSpPr/>
                  <p:nvPr/>
                </p:nvSpPr>
                <p:spPr>
                  <a:xfrm>
                    <a:off x="-2102981" y="5806271"/>
                    <a:ext cx="2659890" cy="5030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715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spAutoFit/>
                  </a:bodyPr>
                  <a:lstStyle>
                    <a:lvl1pPr>
                      <a:defRPr sz="2800">
                        <a:latin typeface="Helvetica"/>
                        <a:ea typeface="Helvetica"/>
                        <a:cs typeface="Helvetica"/>
                        <a:sym typeface="Helvetica"/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ar-A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ar-AE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π</m:t>
                            </m:r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𝜋</m:t>
                            </m:r>
                          </m:sub>
                        </m:sSub>
                      </m:oMath>
                    </a14:m>
                    <a:r>
                      <a:rPr lang="es-ES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s-E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≈</m:t>
                        </m:r>
                      </m:oMath>
                    </a14:m>
                    <a:r>
                      <a:rPr lang="es-ES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</a:t>
                    </a:r>
                    <a14:m>
                      <m:oMath xmlns:m="http://schemas.openxmlformats.org/officeDocument/2006/math">
                        <m:r>
                          <a:rPr lang="es-E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ar-AE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∆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ar-AE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KK</m:t>
                            </m:r>
                          </m:sub>
                        </m:sSub>
                      </m:oMath>
                    </a14:m>
                    <a:endParaRPr lang="ar-AE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CPV in one channel should be compensated by another,  same quantum #,  with opposite sign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102981" y="5806271"/>
                    <a:ext cx="2659890" cy="5030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rotWithShape="0">
                    <a:blip r:embed="rId5"/>
                    <a:stretch>
                      <a:fillRect/>
                    </a:stretch>
                  </a:blipFill>
                  <a:ln w="5715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Rectángulo 62"/>
              <p:cNvSpPr/>
              <p:nvPr/>
            </p:nvSpPr>
            <p:spPr>
              <a:xfrm>
                <a:off x="-2102981" y="5806271"/>
                <a:ext cx="2774568" cy="54412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ángulo 63"/>
              <p:cNvSpPr/>
              <p:nvPr/>
            </p:nvSpPr>
            <p:spPr>
              <a:xfrm>
                <a:off x="6377262" y="6214938"/>
                <a:ext cx="1565493" cy="310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_tradnl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𝐵</m:t>
                          </m:r>
                        </m:e>
                        <m:sup>
                          <m:r>
                            <a:rPr lang="es-ES_tradnl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±</m:t>
                          </m:r>
                        </m:sup>
                      </m:sSup>
                      <m:r>
                        <a:rPr lang="es-ES_tradnl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s-ES_tradnl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p>
                          <m:r>
                            <a:rPr lang="es-ES_tradnl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±</m:t>
                          </m:r>
                        </m:sup>
                      </m:sSup>
                      <m:d>
                        <m:d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_tradnl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_tradnl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á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62" y="6214938"/>
                <a:ext cx="1565493" cy="3104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ángulo 64"/>
              <p:cNvSpPr/>
              <p:nvPr/>
            </p:nvSpPr>
            <p:spPr>
              <a:xfrm>
                <a:off x="6316567" y="3979827"/>
                <a:ext cx="1565493" cy="310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_tradnl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𝐵</m:t>
                          </m:r>
                        </m:e>
                        <m:sup>
                          <m:r>
                            <a:rPr lang="es-ES_tradnl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±</m:t>
                          </m:r>
                        </m:sup>
                      </m:sSup>
                      <m:r>
                        <a:rPr lang="es-ES_tradnl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s-ES_tradnl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p>
                          <m:r>
                            <a:rPr lang="es-ES_tradnl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±</m:t>
                          </m:r>
                        </m:sup>
                      </m:sSup>
                      <m:d>
                        <m:dPr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_tradnl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s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_tradnl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s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á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67" y="3979827"/>
                <a:ext cx="1565493" cy="3104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2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9.4|19.5|4.7|10.1|15.6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3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31565</TotalTime>
  <Words>1665</Words>
  <Application>Microsoft Office PowerPoint</Application>
  <PresentationFormat>Presentación en pantalla (4:3)</PresentationFormat>
  <Paragraphs>300</Paragraphs>
  <Slides>27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Helvetica</vt:lpstr>
      <vt:lpstr>Symbol</vt:lpstr>
      <vt:lpstr>Times New Roman</vt:lpstr>
      <vt:lpstr>Times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850</cp:revision>
  <dcterms:created xsi:type="dcterms:W3CDTF">2017-06-15T10:03:55Z</dcterms:created>
  <dcterms:modified xsi:type="dcterms:W3CDTF">2024-02-22T09:54:07Z</dcterms:modified>
</cp:coreProperties>
</file>