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sldIdLst>
    <p:sldId id="289" r:id="rId3"/>
    <p:sldId id="325" r:id="rId5"/>
    <p:sldId id="291" r:id="rId6"/>
    <p:sldId id="292" r:id="rId7"/>
    <p:sldId id="326" r:id="rId8"/>
    <p:sldId id="294" r:id="rId9"/>
    <p:sldId id="296" r:id="rId10"/>
    <p:sldId id="295" r:id="rId11"/>
    <p:sldId id="319" r:id="rId12"/>
    <p:sldId id="327" r:id="rId13"/>
    <p:sldId id="320" r:id="rId14"/>
    <p:sldId id="324" r:id="rId15"/>
    <p:sldId id="321" r:id="rId16"/>
    <p:sldId id="322" r:id="rId17"/>
    <p:sldId id="323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0" autoAdjust="0"/>
    <p:restoredTop sz="93724" autoAdjust="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outlineViewPr>
    <p:cViewPr>
      <p:scale>
        <a:sx n="33" d="100"/>
        <a:sy n="33" d="100"/>
      </p:scale>
      <p:origin x="0" y="-6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C1CCB-7E50-4432-9B90-E71B57E7CD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1B920-2963-4642-9ABA-D223F7D09EB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1B920-2963-4642-9ABA-D223F7D09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1B920-2963-4642-9ABA-D223F7D09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1B920-2963-4642-9ABA-D223F7D09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1B920-2963-4642-9ABA-D223F7D09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1B920-2963-4642-9ABA-D223F7D09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1B920-2963-4642-9ABA-D223F7D09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1B920-2963-4642-9ABA-D223F7D09E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848-A425-4176-BE2C-FA7A9AA5B70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500" baseline="0"/>
            </a:lvl1pPr>
          </a:lstStyle>
          <a:p>
            <a:fld id="{94E020D2-E016-4DFA-9233-E593B6DE9BD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DAABD-D7E0-4519-8704-E1E4495980F0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10613-FC61-4813-8411-84FD228F230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B59A-39A3-43D5-894A-66CB7CA66B60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B5212-67CB-49C1-BDA2-E8EC8948CF8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FC86-D971-42AA-8366-0D634A6BF1C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3000">
        <p14:prism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E17A-5A1D-4B8B-B5E8-63896D22575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aseline="0"/>
            </a:lvl1pPr>
          </a:lstStyle>
          <a:p>
            <a:fld id="{94E020D2-E016-4DFA-9233-E593B6DE9BDE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0" y="924674"/>
            <a:ext cx="11700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logo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17430" y="282485"/>
            <a:ext cx="2782570" cy="413385"/>
          </a:xfrm>
          <a:prstGeom prst="rect">
            <a:avLst/>
          </a:prstGeom>
        </p:spPr>
      </p:pic>
      <p:sp>
        <p:nvSpPr>
          <p:cNvPr id="12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260367" y="185964"/>
            <a:ext cx="8568673" cy="606425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请输入标题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0A9B-A32C-433F-A781-29EDB4B0A24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aseline="0"/>
            </a:lvl1pPr>
          </a:lstStyle>
          <a:p>
            <a:fld id="{94E020D2-E016-4DFA-9233-E593B6DE9BDE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0" y="924674"/>
            <a:ext cx="1170000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logo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17430" y="282485"/>
            <a:ext cx="2782570" cy="413385"/>
          </a:xfrm>
          <a:prstGeom prst="rect">
            <a:avLst/>
          </a:prstGeom>
        </p:spPr>
      </p:pic>
      <p:sp>
        <p:nvSpPr>
          <p:cNvPr id="12" name="文本占位符 11"/>
          <p:cNvSpPr>
            <a:spLocks noGrp="1"/>
          </p:cNvSpPr>
          <p:nvPr>
            <p:ph type="body" sz="quarter" idx="13" hasCustomPrompt="1"/>
          </p:nvPr>
        </p:nvSpPr>
        <p:spPr>
          <a:xfrm>
            <a:off x="260367" y="185964"/>
            <a:ext cx="8568673" cy="606425"/>
          </a:xfrm>
        </p:spPr>
        <p:txBody>
          <a:bodyPr>
            <a:normAutofit/>
          </a:bodyPr>
          <a:lstStyle>
            <a:lvl1pPr marL="0" indent="0">
              <a:buNone/>
              <a:defRPr sz="3600" b="1" baseline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请输入标题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1F87-7D90-4107-8285-A70FC372CC71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8EF99-3DA8-4748-A273-87224F18411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34497-F705-492F-9AE6-4BBA0CDB11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42B3-F403-448A-8FE9-6DF5C1FE29C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489AE-FB05-443F-8E74-E0D3A5F7551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54953-F1B7-41A3-AA2C-E99F76337FF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3835E-410B-41A8-A351-A0928815EC8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20D2-E016-4DFA-9233-E593B6DE9B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9271" y="13710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94"/>
            <a:ext cx="12192000" cy="23079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53" y="4281652"/>
            <a:ext cx="12192000" cy="25859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09" y="687782"/>
            <a:ext cx="1367525" cy="13701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标题 1"/>
              <p:cNvSpPr txBox="1"/>
              <p:nvPr/>
            </p:nvSpPr>
            <p:spPr>
              <a:xfrm>
                <a:off x="1350102" y="1956400"/>
                <a:ext cx="9469348" cy="2387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altLang="zh-C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of the fully open flavor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4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zh-CN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4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molecule scenario</a:t>
                </a:r>
                <a:endParaRPr lang="zh-CN" alt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标题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102" y="1956400"/>
                <a:ext cx="9469348" cy="2387600"/>
              </a:xfrm>
              <a:prstGeom prst="rect">
                <a:avLst/>
              </a:prstGeom>
              <a:blipFill rotWithShape="1">
                <a:blip r:embed="rId2"/>
                <a:stretch>
                  <a:fillRect l="-1" t="-25" r="3" b="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3176209" y="4475697"/>
            <a:ext cx="6330839" cy="606711"/>
            <a:chOff x="2539088" y="4707776"/>
            <a:chExt cx="3338634" cy="606711"/>
          </a:xfrm>
        </p:grpSpPr>
        <p:sp>
          <p:nvSpPr>
            <p:cNvPr id="8" name="TextBox 30"/>
            <p:cNvSpPr txBox="1"/>
            <p:nvPr/>
          </p:nvSpPr>
          <p:spPr bwMode="auto">
            <a:xfrm>
              <a:off x="3520887" y="4729712"/>
              <a:ext cx="105674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TextBox 31"/>
            <p:cNvSpPr txBox="1"/>
            <p:nvPr/>
          </p:nvSpPr>
          <p:spPr bwMode="auto">
            <a:xfrm>
              <a:off x="2539088" y="4729712"/>
              <a:ext cx="1999413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Heavy" panose="020B0A00000000000000" pitchFamily="34" charset="-122"/>
                  <a:cs typeface="Times New Roman" panose="02020603050405020304" pitchFamily="18" charset="0"/>
                  <a:sym typeface="+mn-lt"/>
                </a:rPr>
                <a:t>Reporter:</a:t>
              </a:r>
              <a:r>
                <a: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Heavy" panose="020B0A00000000000000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Heavy" panose="020B0A00000000000000" pitchFamily="34" charset="-122"/>
                  <a:cs typeface="Times New Roman" panose="02020603050405020304" pitchFamily="18" charset="0"/>
                  <a:sym typeface="+mn-lt"/>
                </a:rPr>
                <a:t>Zi-Li Yue</a:t>
              </a:r>
              <a:r>
                <a: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Heavy" panose="020B0A00000000000000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0" name="TextBox 32"/>
            <p:cNvSpPr txBox="1"/>
            <p:nvPr/>
          </p:nvSpPr>
          <p:spPr bwMode="auto">
            <a:xfrm>
              <a:off x="5780302" y="4729712"/>
              <a:ext cx="97420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11" name="TextBox 33"/>
            <p:cNvSpPr txBox="1"/>
            <p:nvPr/>
          </p:nvSpPr>
          <p:spPr bwMode="auto">
            <a:xfrm>
              <a:off x="4637794" y="4707776"/>
              <a:ext cx="1179447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思源黑体 CN Heavy" panose="020B0A00000000000000" pitchFamily="34" charset="-122"/>
                  <a:cs typeface="Times New Roman" panose="02020603050405020304" pitchFamily="18" charset="0"/>
                </a:rPr>
                <a:t>  2023.06.06</a:t>
              </a:r>
              <a:endPara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Heavy" panose="020B0A00000000000000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271" y="52141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HADRON 2023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Based on Zi-Li Yue, Cheng-Jian Xiao and Dian-Yong Chen, 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Phys.Rev.D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107 (2023) 3, 034018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占位符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60366" y="185964"/>
                <a:ext cx="6412871" cy="606425"/>
              </a:xfrm>
            </p:spPr>
            <p:txBody>
              <a:bodyPr>
                <a:no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+mn-lt"/>
                  </a:rPr>
                  <a:t>The Strong Decay of 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p>
                    </m:sSubSup>
                  </m:oMath>
                </a14:m>
                <a:endParaRPr lang="zh-CN" altLang="en-US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60366" y="185964"/>
                <a:ext cx="6412871" cy="606425"/>
              </a:xfrm>
              <a:blipFill rotWithShape="1">
                <a:blip r:embed="rId1"/>
                <a:stretch>
                  <a:fillRect t="-90" b="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/>
              <p:cNvSpPr txBox="1"/>
              <p:nvPr/>
            </p:nvSpPr>
            <p:spPr>
              <a:xfrm>
                <a:off x="714910" y="1455754"/>
                <a:ext cx="10515600" cy="493477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The possible decay mode:</a:t>
                </a:r>
                <a:endParaRPr lang="en-US" altLang="zh-CN" sz="32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Three</a:t>
                </a:r>
                <a:r>
                  <a:rPr lang="zh-CN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body</a:t>
                </a:r>
                <a:r>
                  <a:rPr lang="zh-CN" alt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  <m:r>
                          <a:rPr lang="zh-CN" alt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dirty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 width: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47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MeV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width:</a:t>
                </a: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0" kern="100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zh-CN" altLang="zh-CN" i="0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Γ</m:t>
                      </m:r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zh-CN" altLang="zh-CN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32</m:t>
                          </m:r>
                          <m:sSup>
                            <m:sSupPr>
                              <m:ctrlPr>
                                <a:rPr lang="zh-CN" altLang="zh-CN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bar>
                        <m:barPr>
                          <m:pos m:val="top"/>
                          <m:ctrlP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sSup>
                            <m:sSupPr>
                              <m:ctrlPr>
                                <a:rPr lang="zh-CN" altLang="zh-CN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zh-CN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ℳ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bar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𝑑</m:t>
                      </m:r>
                      <m:sSubSup>
                        <m:sSubSupPr>
                          <m:ctrlPr>
                            <a:rPr lang="zh-CN" altLang="zh-CN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23</m:t>
                          </m:r>
                        </m:sub>
                        <m:sup>
                          <m:r>
                            <a:rPr lang="en-US" altLang="zh-CN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zh-CN" i="1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10" y="1455754"/>
                <a:ext cx="10515600" cy="4934771"/>
              </a:xfrm>
              <a:prstGeom prst="rect">
                <a:avLst/>
              </a:prstGeom>
              <a:blipFill rotWithShape="1">
                <a:blip r:embed="rId2"/>
                <a:stretch>
                  <a:fillRect l="-5" t="-7" r="5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237" y="2719655"/>
            <a:ext cx="5143500" cy="31242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占位符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60349" y="185738"/>
                <a:ext cx="6489771" cy="606425"/>
              </a:xfrm>
            </p:spPr>
            <p:txBody>
              <a:bodyPr>
                <a:no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+mn-lt"/>
                  </a:rPr>
                  <a:t>The Strong Decay of 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p>
                    </m:sSubSup>
                  </m:oMath>
                </a14:m>
                <a:endParaRPr lang="zh-CN" altLang="en-US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60349" y="185738"/>
                <a:ext cx="6489771" cy="606425"/>
              </a:xfrm>
              <a:blipFill rotWithShape="1">
                <a:blip r:embed="rId1"/>
                <a:stretch>
                  <a:fillRect l="-10" t="-52" r="1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636998" y="1335640"/>
                <a:ext cx="11383766" cy="4976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Effective</a:t>
                </a:r>
                <a:r>
                  <a:rPr lang="zh-CN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Lagrangian</a:t>
                </a:r>
                <a:endParaRPr lang="en-US" altLang="zh-CN" sz="3200" dirty="0"/>
              </a:p>
              <a:p>
                <a:r>
                  <a:rPr lang="en-US" altLang="zh-CN" sz="3200" dirty="0"/>
                  <a:t> </a:t>
                </a:r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heavy quark limit and chiral symmetry:</a:t>
                </a:r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800" i="1" kern="10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sSup>
                            <m:sSupPr>
                              <m:ctrlPr>
                                <a:rPr lang="zh-CN" altLang="zh-CN" sz="2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𝒟</m:t>
                              </m:r>
                            </m:e>
                            <m:sup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𝒟𝒫</m:t>
                          </m:r>
                        </m:sub>
                      </m:sSub>
                      <m:r>
                        <a:rPr lang="en-US" altLang="zh-CN" sz="2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zh-CN" altLang="zh-CN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sSup>
                            <m:sSupPr>
                              <m:ctrlPr>
                                <a:rPr lang="zh-CN" altLang="zh-CN" sz="2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𝒟</m:t>
                              </m:r>
                            </m:e>
                            <m:sup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𝒟𝒫</m:t>
                          </m:r>
                        </m:sub>
                      </m:sSub>
                      <m:d>
                        <m:dPr>
                          <m:ctrlPr>
                            <a:rPr lang="zh-CN" altLang="zh-CN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𝒟</m:t>
                              </m:r>
                            </m:e>
                            <m:sup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zh-CN" sz="2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𝒫</m:t>
                          </m:r>
                          <m:acc>
                            <m:accPr>
                              <m:chr m:val="̅"/>
                              <m:ctrlPr>
                                <a:rPr lang="zh-CN" altLang="zh-CN" sz="2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𝒟</m:t>
                              </m:r>
                            </m:e>
                          </m:acc>
                          <m:r>
                            <a:rPr lang="en-US" altLang="zh-CN" sz="2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2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𝒟</m:t>
                          </m:r>
                          <m:sSub>
                            <m:sSubPr>
                              <m:ctrlPr>
                                <a:rPr lang="zh-CN" altLang="zh-CN" sz="2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altLang="zh-CN" sz="2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𝒫</m:t>
                          </m:r>
                          <m:sSup>
                            <m:sSupPr>
                              <m:ctrlPr>
                                <a:rPr lang="en-US" altLang="zh-CN" sz="2800" i="1" kern="100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800" i="1" kern="100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2800" b="0" i="1" kern="100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zh-CN" altLang="en-US" sz="2800" b="0" i="1" kern="100" smtClean="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1800" i="1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sSup>
                            <m:sSupPr>
                              <m:ctrlPr>
                                <a:rPr lang="zh-CN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𝒟</m:t>
                              </m:r>
                            </m:e>
                            <m:sup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80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𝒟</m:t>
                              </m:r>
                            </m:e>
                            <m:sup>
                              <m:r>
                                <a:rPr lang="en-US" altLang="zh-CN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𝒫</m:t>
                          </m:r>
                        </m:sub>
                      </m:sSub>
                      <m:r>
                        <a:rPr lang="en-US" altLang="zh-CN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zh-CN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sSup>
                            <m:sSupPr>
                              <m:ctrlPr>
                                <a:rPr lang="zh-CN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𝒟</m:t>
                              </m:r>
                            </m:e>
                            <m:sup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𝒟</m:t>
                              </m:r>
                            </m:e>
                            <m:sup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𝒫</m:t>
                          </m:r>
                          <m:sSub>
                            <m:sSubPr>
                              <m:ctrlPr>
                                <a:rPr lang="en-US" altLang="zh-CN" sz="280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zh-CN" altLang="en-US" sz="280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𝜇𝜈𝛼𝛽</m:t>
                              </m:r>
                            </m:sub>
                          </m:sSub>
                        </m:sub>
                      </m:sSub>
                      <m:sSubSup>
                        <m:sSubSupPr>
                          <m:ctrlPr>
                            <a:rPr lang="en-US" altLang="zh-CN" sz="28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altLang="zh-CN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zh-CN" altLang="en-US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sup>
                      </m:sSubSup>
                      <m:sSup>
                        <m:sSupPr>
                          <m:ctrlPr>
                            <a:rPr lang="en-US" altLang="zh-CN" sz="28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zh-CN" altLang="en-US" sz="28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𝜈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zh-CN" altLang="en-US" sz="28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𝒫</m:t>
                          </m:r>
                        </m:e>
                        <m:sup>
                          <m:r>
                            <a:rPr lang="en-US" altLang="zh-CN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⃡"/>
                              <m:ctrlPr>
                                <a:rPr lang="en-US" altLang="zh-CN" sz="280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</m:acc>
                        </m:e>
                        <m:sup>
                          <m:r>
                            <a:rPr lang="zh-CN" altLang="en-US" sz="28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sup>
                      </m:sSup>
                      <m:sSubSup>
                        <m:sSubSupPr>
                          <m:ctrlPr>
                            <a:rPr lang="en-US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altLang="zh-CN" sz="2800" b="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  <m:r>
                            <a:rPr lang="zh-CN" altLang="en-US" sz="2800" i="1" kern="1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†</m:t>
                          </m:r>
                          <m:r>
                            <m:rPr>
                              <m:nor/>
                            </m:rPr>
                            <a:rPr lang="zh-CN" alt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altLang="zh-CN" sz="2800" i="1" kern="1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l"/>
                <a:endParaRPr lang="zh-CN" altLang="zh-CN" sz="2800" i="1" kern="1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800" i="1" kern="1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𝑆𝑈</m:t>
                    </m:r>
                    <m:r>
                      <a:rPr lang="en-US" altLang="zh-CN" sz="2800" i="1" kern="1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800" i="1" kern="1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sz="2800" i="1" kern="1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800" i="1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symmetry</a:t>
                </a:r>
                <a:r>
                  <a:rPr lang="en-US" altLang="zh-CN" sz="2800" i="1" kern="1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zh-CN" sz="2800" i="1" kern="1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sSup>
                            <m:sSupPr>
                              <m:ctrlPr>
                                <a:rPr lang="zh-CN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𝒦</m:t>
                              </m:r>
                            </m:e>
                            <m:sup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𝒦𝒫</m:t>
                          </m:r>
                        </m:sub>
                      </m:sSub>
                      <m:r>
                        <a:rPr lang="en-US" altLang="zh-CN" sz="2800" i="1" kern="10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altLang="zh-CN" sz="2800" i="1" kern="10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zh-CN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sSup>
                            <m:sSupPr>
                              <m:ctrlPr>
                                <a:rPr lang="zh-CN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𝐾𝑃</m:t>
                          </m:r>
                        </m:sub>
                      </m:sSub>
                      <m:d>
                        <m:dPr>
                          <m:ctrlPr>
                            <a:rPr lang="zh-CN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zh-CN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</m:acc>
                          <m:sSup>
                            <m:sSupPr>
                              <m:ctrlPr>
                                <a:rPr lang="zh-CN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zh-CN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p>
                          </m:sSup>
                          <m:acc>
                            <m:accPr>
                              <m:chr m:val="̅"/>
                              <m:ctrlPr>
                                <a:rPr lang="zh-CN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</m:acc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</m:d>
                      <m:sSubSup>
                        <m:sSubSupPr>
                          <m:ctrlPr>
                            <a:rPr lang="zh-CN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zh-CN" altLang="zh-CN" sz="2800" i="1" kern="100" dirty="0">
                  <a:latin typeface="Cambria Math" panose="020405030504060302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ℒ</m:t>
                          </m:r>
                        </m:e>
                        <m:sub>
                          <m:sSup>
                            <m:sSupPr>
                              <m:ctrlPr>
                                <a:rPr lang="zh-CN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𝒦</m:t>
                              </m:r>
                            </m:e>
                            <m:sup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𝒦</m:t>
                              </m:r>
                            </m:e>
                            <m:sup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𝒫</m:t>
                          </m:r>
                        </m:sub>
                      </m:sSub>
                      <m:r>
                        <a:rPr lang="en-US" altLang="zh-CN" sz="2800" i="1" kern="10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zh-CN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sSup>
                            <m:sSupPr>
                              <m:ctrlPr>
                                <a:rPr lang="zh-CN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sub>
                      </m:sSub>
                      <m:sSup>
                        <m:sSupPr>
                          <m:ctrlPr>
                            <a:rPr lang="zh-CN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𝜇𝜈𝛼𝛽</m:t>
                          </m:r>
                        </m:sup>
                      </m:sSup>
                      <m:sSub>
                        <m:sSubPr>
                          <m:ctrlPr>
                            <a:rPr lang="zh-CN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𝛼</m:t>
                          </m:r>
                        </m:sub>
                      </m:sSub>
                      <m:sSubSup>
                        <m:sSubSupPr>
                          <m:ctrlP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</m:acc>
                        </m:e>
                        <m:sub>
                          <m:r>
                            <a:rPr lang="zh-CN" altLang="en-US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𝛽</m:t>
                          </m:r>
                        </m:sub>
                        <m:sup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sz="2800" i="1" kern="100"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zh-CN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zh-CN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altLang="zh-CN" sz="2800" i="1" kern="100" dirty="0">
                  <a:latin typeface="Cambria Math" panose="020405030504060302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400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detail see :</a:t>
                </a:r>
                <a:endParaRPr lang="en-US" altLang="zh-CN" sz="2400" b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Zi-Li Yue, Cheng-Jian Xiao and Dian-Yong Chen, 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Phys.Rev.D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 107 (2023) 3, 03401</a:t>
                </a:r>
                <a:endParaRPr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98" y="1335640"/>
                <a:ext cx="11383766" cy="4976362"/>
              </a:xfrm>
              <a:prstGeom prst="rect">
                <a:avLst/>
              </a:prstGeom>
              <a:blipFill rotWithShape="1">
                <a:blip r:embed="rId2"/>
                <a:stretch>
                  <a:fillRect l="-1" t="-5" r="2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2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+mn-lt"/>
                  </a:rPr>
                  <a:t>The Strong Decay of 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p>
                    </m:sSubSup>
                  </m:oMath>
                </a14:m>
                <a:endParaRPr lang="zh-CN" altLang="en-US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文本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1">
                <a:blip r:embed="rId1"/>
                <a:stretch>
                  <a:fillRect t="-1137" b="-82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595902" y="1284269"/>
                <a:ext cx="10510463" cy="5951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Integral:</a:t>
                </a: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zh-CN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acc>
                        <m:accPr>
                          <m:chr m:val="̃"/>
                          <m:ctrlPr>
                            <a:rPr lang="zh-CN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zh-CN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</m:acc>
                      <m:f>
                        <m:f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 </m:t>
                          </m:r>
                        </m:den>
                      </m:f>
                    </m:oMath>
                  </m:oMathPara>
                </a14:m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Schwinger parametrization: </a:t>
                </a:r>
                <a:br>
                  <a:rPr lang="en-US" altLang="zh-CN" sz="3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width:</a:t>
                </a: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CN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Γ</m:t>
                          </m:r>
                        </m:e>
                        <m:sub>
                          <m:sSubSup>
                            <m:sSubSup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zh-CN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…</m:t>
                          </m:r>
                        </m:sub>
                      </m:sSub>
                      <m:r>
                        <a:rPr lang="en-US" altLang="zh-CN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zh-CN" altLang="zh-CN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zh-CN" altLang="zh-CN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sub>
                            <m:sup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zh-CN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altLang="zh-CN" sz="28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8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ℳ</m:t>
                                      </m:r>
                                    </m:e>
                                  </m:acc>
                                </m:e>
                                <m:sub>
                                  <m:sSubSup>
                                    <m:sSubSupPr>
                                      <m:ctrlPr>
                                        <a:rPr lang="zh-CN" altLang="zh-CN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𝒸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zh-CN" altLang="zh-CN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acc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zh-CN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r>
                                    <a:rPr lang="en-US" altLang="zh-CN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→</m:t>
                                  </m:r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…</m:t>
                                  </m:r>
                                </m:sub>
                              </m:sSub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 </m:t>
                              </m:r>
                            </m:e>
                          </m:d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zh-CN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2" y="1284269"/>
                <a:ext cx="10510463" cy="5951694"/>
              </a:xfrm>
              <a:prstGeom prst="rect">
                <a:avLst/>
              </a:prstGeom>
              <a:blipFill rotWithShape="1">
                <a:blip r:embed="rId2"/>
                <a:stretch>
                  <a:fillRect l="-3" t="-5" r="2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Numerical Results and discussions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096000" y="1482854"/>
                <a:ext cx="5913647" cy="70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zh-CN" altLang="zh-CN" sz="2000" i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exp</m:t>
                    </m:r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lit/>
                          </m:r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𝛬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0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ℱ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zh-CN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zh-CN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𝛬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zh-CN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</m:sub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zh-CN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𝛬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zh-CN" altLang="zh-CN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zh-CN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𝛬</m:t>
                                    </m:r>
                                  </m:e>
                                  <m:sup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2000" i="1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zh-CN" altLang="zh-CN" sz="2000" i="1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82854"/>
                <a:ext cx="5913647" cy="700769"/>
              </a:xfrm>
              <a:prstGeom prst="rect">
                <a:avLst/>
              </a:prstGeom>
              <a:blipFill rotWithShape="1">
                <a:blip r:embed="rId1"/>
                <a:stretch>
                  <a:fillRect t="-18" r="9" b="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r="5923"/>
          <a:stretch>
            <a:fillRect/>
          </a:stretch>
        </p:blipFill>
        <p:spPr>
          <a:xfrm>
            <a:off x="89884" y="1364619"/>
            <a:ext cx="5913647" cy="44406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912" y="2404558"/>
            <a:ext cx="5468096" cy="291786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4248" y="5860603"/>
            <a:ext cx="113553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Zi-Li Yue, Cheng-Jian Xiao and Dian-Yong Chen,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Phys.Rev.D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 107 (2023) 3, 03401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Summary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/>
              <p:cNvSpPr txBox="1"/>
              <p:nvPr/>
            </p:nvSpPr>
            <p:spPr>
              <a:xfrm>
                <a:off x="260367" y="1584181"/>
                <a:ext cx="6122398" cy="527381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present work investigate the decay behavior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zh-CN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molecular scenario by using an effective </a:t>
                </a:r>
                <a:r>
                  <a:rPr lang="en-US" altLang="zh-C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Lagrangian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approach.</a:t>
                </a: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estimations indicate that the observed channel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3200" i="1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zh-CN" altLang="zh-CN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zh-CN" altLang="zh-CN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sizable enough to be observed.</a:t>
                </a: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calculation indicate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3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zh-CN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dominantly decays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32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67" y="1584181"/>
                <a:ext cx="6122398" cy="5273819"/>
              </a:xfrm>
              <a:prstGeom prst="rect">
                <a:avLst/>
              </a:prstGeom>
              <a:blipFill rotWithShape="1">
                <a:blip r:embed="rId1"/>
                <a:stretch>
                  <a:fillRect t="-9" r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344" y="1584181"/>
            <a:ext cx="5559419" cy="47721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1224" y="123737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694"/>
            <a:ext cx="12192000" cy="230793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950" y="4271378"/>
            <a:ext cx="12192000" cy="25859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cs typeface="+mn-ea"/>
                <a:sym typeface="+mn-lt"/>
              </a:rPr>
              <a:t> 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09" y="687782"/>
            <a:ext cx="1367525" cy="1370196"/>
          </a:xfrm>
          <a:prstGeom prst="rect">
            <a:avLst/>
          </a:prstGeom>
        </p:spPr>
      </p:pic>
      <p:sp>
        <p:nvSpPr>
          <p:cNvPr id="4" name="标题 1"/>
          <p:cNvSpPr txBox="1"/>
          <p:nvPr/>
        </p:nvSpPr>
        <p:spPr>
          <a:xfrm>
            <a:off x="1360376" y="2295294"/>
            <a:ext cx="9469348" cy="2035373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zh-CN" alt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934948" y="1328717"/>
                <a:ext cx="10768173" cy="486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</a:t>
                </a:r>
                <a:endParaRPr lang="zh-CN" alt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Molecular scenario</a:t>
                </a:r>
                <a:endPara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The Strong Decay of 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en-US" altLang="zh-CN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𝑻</m:t>
                        </m:r>
                      </m:e>
                      <m:sub>
                        <m:r>
                          <a:rPr lang="en-US" altLang="zh-CN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accPr>
                          <m:e>
                            <m:r>
                              <a:rPr lang="en-US" altLang="zh-CN" sz="3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b>
                      <m:sup>
                        <m:r>
                          <a:rPr lang="en-US" altLang="zh-CN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p>
                    </m:sSubSup>
                  </m:oMath>
                </a14:m>
                <a:endPara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Numerical Results and discussions</a:t>
                </a:r>
                <a:endPara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 marL="571500" indent="-5715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Summary</a:t>
                </a:r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zh-CN" altLang="en-US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zh-CN" altLang="en-US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" y="1328717"/>
                <a:ext cx="10768173" cy="4862870"/>
              </a:xfrm>
              <a:prstGeom prst="rect">
                <a:avLst/>
              </a:prstGeom>
              <a:blipFill rotWithShape="1">
                <a:blip r:embed="rId1"/>
                <a:stretch>
                  <a:fillRect l="-2" t="-6" r="1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838200" y="1225689"/>
                <a:ext cx="10391455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Conventional hadrons</a:t>
                </a:r>
                <a:endPara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Meson(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2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Baryon(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𝑞𝑞𝑞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Exotic states</a:t>
                </a:r>
                <a:endParaRPr lang="en-US" altLang="zh-C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Molecular states: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loosely bound states composed of a pair of hadrons, bound by residual interactions of strong interactions.(Candidates: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d>
                      <m:dPr>
                        <m:ctrlPr>
                          <a:rPr lang="en-US" altLang="zh-CN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3872</m:t>
                        </m:r>
                      </m:e>
                    </m:d>
                    <m:r>
                      <a:rPr lang="en-US" altLang="zh-CN" sz="32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2460</m:t>
                        </m:r>
                      </m:e>
                    </m:d>
                    <m:r>
                      <a:rPr lang="en-US" altLang="zh-CN" sz="32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sz="32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en-US" altLang="zh-CN" sz="32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32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3915</m:t>
                    </m:r>
                    <m:r>
                      <a:rPr lang="en-US" altLang="zh-CN" sz="32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…)</a:t>
                </a: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Tetraquarks:</a:t>
                </a:r>
                <a:r>
                  <a:rPr lang="en-US" altLang="zh-CN" sz="32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3200" b="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𝑞𝑞</m:t>
                    </m:r>
                    <m:acc>
                      <m:accPr>
                        <m:chr m:val="̅"/>
                        <m:ctrlP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2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2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Pentaquarks:</a:t>
                </a:r>
                <a:r>
                  <a:rPr lang="en-US" altLang="zh-CN" sz="32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𝑞𝑞𝑞𝑞</m:t>
                    </m:r>
                    <m:acc>
                      <m:accPr>
                        <m:chr m:val="̅"/>
                        <m:ctrlPr>
                          <a:rPr lang="en-US" altLang="zh-CN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Hybrids: </a:t>
                </a:r>
                <a14:m>
                  <m:oMath xmlns:m="http://schemas.openxmlformats.org/officeDocument/2006/math">
                    <m:r>
                      <a:rPr lang="en-US" altLang="zh-CN" sz="3200" b="0" i="1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3200" b="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 sz="3200" b="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altLang="zh-CN" sz="3200" i="1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Glueballs: </a:t>
                </a:r>
                <a14:m>
                  <m:oMath xmlns:m="http://schemas.openxmlformats.org/officeDocument/2006/math">
                    <m:r>
                      <a:rPr lang="en-US" altLang="zh-CN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𝑔𝑔</m:t>
                    </m:r>
                    <m:r>
                      <a:rPr lang="en-US" altLang="zh-CN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altLang="zh-CN" sz="32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𝑔𝑔𝑔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de-DE" altLang="zh-CN" sz="24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Phys.Lett. 8 (1964) 214-215</a:t>
                </a:r>
                <a:endParaRPr lang="en-US" altLang="zh-C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25689"/>
                <a:ext cx="10391455" cy="5632311"/>
              </a:xfrm>
              <a:prstGeom prst="rect">
                <a:avLst/>
              </a:prstGeom>
              <a:blipFill rotWithShape="1">
                <a:blip r:embed="rId1"/>
                <a:stretch>
                  <a:fillRect t="-2" r="-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l="7363" r="5772"/>
          <a:stretch>
            <a:fillRect/>
          </a:stretch>
        </p:blipFill>
        <p:spPr>
          <a:xfrm>
            <a:off x="1387973" y="1051816"/>
            <a:ext cx="1961401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21518"/>
          <a:stretch>
            <a:fillRect/>
          </a:stretch>
        </p:blipFill>
        <p:spPr>
          <a:xfrm>
            <a:off x="0" y="1698620"/>
            <a:ext cx="9284413" cy="37719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6853" y="1017792"/>
                <a:ext cx="12192000" cy="5737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Fully open flavor state </a:t>
                </a:r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composed of [</a:t>
                </a:r>
                <a14:m>
                  <m:oMath xmlns:m="http://schemas.openxmlformats.org/officeDocument/2006/math">
                    <m:r>
                      <a:rPr lang="en-US" altLang="zh-CN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CN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acc>
                    <m:r>
                      <a:rPr lang="en-US" altLang="zh-CN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𝒖</m:t>
                    </m:r>
                    <m:acc>
                      <m:accPr>
                        <m:chr m:val="̅"/>
                        <m:ctrlPr>
                          <a:rPr lang="en-US" altLang="zh-CN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</m:acc>
                  </m:oMath>
                </a14:m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and [</a:t>
                </a:r>
                <a14:m>
                  <m:oMath xmlns:m="http://schemas.openxmlformats.org/officeDocument/2006/math">
                    <m:r>
                      <a:rPr lang="en-US" altLang="zh-CN" sz="3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CN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6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𝒔</m:t>
                        </m:r>
                      </m:e>
                    </m:acc>
                    <m:acc>
                      <m:accPr>
                        <m:chr m:val="̅"/>
                        <m:ctrlPr>
                          <a:rPr lang="en-US" altLang="zh-CN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altLang="zh-CN" sz="3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altLang="zh-CN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</a:t>
                </a:r>
                <a:endPara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Open questions: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</m:acc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/++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2900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inner structure?</a:t>
                </a: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" y="1017792"/>
                <a:ext cx="12192000" cy="5737468"/>
              </a:xfrm>
              <a:prstGeom prst="rect">
                <a:avLst/>
              </a:prstGeom>
              <a:blipFill rotWithShape="1">
                <a:blip r:embed="rId2"/>
                <a:stretch>
                  <a:fillRect l="-4" t="-9" r="4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698644" y="5552672"/>
            <a:ext cx="100378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arXiv:2212.02716 [hep-ex]            [</a:t>
            </a:r>
            <a:r>
              <a:rPr lang="en-US" altLang="zh-CN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LHCb</a:t>
            </a:r>
            <a:r>
              <a:rPr lang="en-US" altLang="zh-C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], arXiv:2212.02717 [hep-ex].</a:t>
            </a:r>
            <a:endParaRPr lang="en-US" altLang="zh-C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箭头: 上 5"/>
          <p:cNvSpPr/>
          <p:nvPr/>
        </p:nvSpPr>
        <p:spPr>
          <a:xfrm>
            <a:off x="2907587" y="5057438"/>
            <a:ext cx="180000" cy="203884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上 7"/>
          <p:cNvSpPr/>
          <p:nvPr/>
        </p:nvSpPr>
        <p:spPr>
          <a:xfrm>
            <a:off x="7516937" y="5057438"/>
            <a:ext cx="180000" cy="203884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9202219" y="2175131"/>
                <a:ext cx="2818544" cy="3695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l"/>
                <a:r>
                  <a:rPr lang="en-US" altLang="zh-CN" sz="1800" b="1" kern="1200" dirty="0">
                    <a:solidFill>
                      <a:schemeClr val="tx1"/>
                    </a:solidFill>
                    <a:effectLst/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Mass:</a:t>
                </a:r>
                <a:endParaRPr lang="zh-CN" altLang="zh-CN" sz="1800" kern="1200" dirty="0"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Sup>
                            <m:sSubSupPr>
                              <m:ctrlPr>
                                <a:rPr lang="zh-CN" altLang="zh-CN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zh-CN" altLang="zh-CN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2892</m:t>
                      </m:r>
                      <m:r>
                        <a:rPr lang="zh-CN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14</m:t>
                      </m:r>
                      <m:r>
                        <a:rPr lang="zh-CN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altLang="zh-CN" sz="180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zh-CN" sz="1800" kern="1200" dirty="0">
                  <a:solidFill>
                    <a:schemeClr val="tx1"/>
                  </a:solidFill>
                  <a:effectLst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sSubSup>
                            <m:sSubSupPr>
                              <m:ctrlPr>
                                <a:rPr lang="zh-CN" altLang="zh-CN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zh-CN" altLang="zh-CN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++</m:t>
                              </m:r>
                            </m:sup>
                          </m:sSubSup>
                        </m:sub>
                      </m:sSub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2921</m:t>
                      </m:r>
                      <m:r>
                        <a:rPr lang="zh-CN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zh-CN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altLang="zh-CN" sz="180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zh-CN" sz="1800" kern="1200" dirty="0">
                  <a:solidFill>
                    <a:schemeClr val="tx1"/>
                  </a:solidFill>
                  <a:effectLst/>
                </a:endParaRPr>
              </a:p>
              <a:p>
                <a:r>
                  <a:rPr lang="en-US" altLang="zh-CN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width:</a:t>
                </a:r>
                <a:endParaRPr lang="zh-CN" altLang="zh-CN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bSup>
                            <m:sSubSupPr>
                              <m:ctrlPr>
                                <a:rPr lang="zh-CN" altLang="zh-CN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zh-CN" altLang="zh-CN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sub>
                      </m:sSub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119</m:t>
                      </m:r>
                      <m:r>
                        <a:rPr lang="zh-CN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zh-CN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altLang="zh-CN" sz="180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zh-CN" altLang="zh-CN" sz="1800" kern="1200" dirty="0">
                  <a:solidFill>
                    <a:schemeClr val="tx1"/>
                  </a:solidFill>
                  <a:effectLst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sSubSup>
                            <m:sSubSupPr>
                              <m:ctrlPr>
                                <a:rPr lang="zh-CN" altLang="zh-CN" sz="1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acc>
                                <m:accPr>
                                  <m:chr m:val="̅"/>
                                  <m:ctrlPr>
                                    <a:rPr lang="zh-CN" altLang="zh-CN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acc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++</m:t>
                              </m:r>
                            </m:sup>
                          </m:sSubSup>
                        </m:sub>
                      </m:sSub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137</m:t>
                      </m:r>
                      <m:r>
                        <a:rPr lang="zh-CN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zh-CN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18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altLang="zh-CN" sz="1800" i="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l"/>
                <a:r>
                  <a:rPr lang="en-US" altLang="zh-CN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Quantum number:</a:t>
                </a:r>
                <a:endParaRPr lang="zh-CN" altLang="en-US" b="1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219" y="2175131"/>
                <a:ext cx="2818544" cy="3695499"/>
              </a:xfrm>
              <a:prstGeom prst="rect">
                <a:avLst/>
              </a:prstGeom>
              <a:blipFill rotWithShape="1">
                <a:blip r:embed="rId3"/>
                <a:stretch>
                  <a:fillRect l="-15" t="-7" r="8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2440345" y="5159296"/>
                <a:ext cx="549870" cy="389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acc>
                            <m:accPr>
                              <m:chr m:val="̅"/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acc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345" y="5159296"/>
                <a:ext cx="549870" cy="389850"/>
              </a:xfrm>
              <a:prstGeom prst="rect">
                <a:avLst/>
              </a:prstGeom>
              <a:blipFill rotWithShape="1">
                <a:blip r:embed="rId4"/>
                <a:stretch>
                  <a:fillRect l="-7" t="-143" b="1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7088645" y="5168465"/>
                <a:ext cx="549870" cy="371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acc>
                            <m:accPr>
                              <m:chr m:val="̅"/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</m:acc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bSup>
                    </m:oMath>
                  </m:oMathPara>
                </a14:m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645" y="5168465"/>
                <a:ext cx="549870" cy="371897"/>
              </a:xfrm>
              <a:prstGeom prst="rect">
                <a:avLst/>
              </a:prstGeom>
              <a:blipFill rotWithShape="1">
                <a:blip r:embed="rId5"/>
                <a:stretch>
                  <a:fillRect l="-25" t="-54" r="18" b="1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6"/>
              <p:cNvGraphicFramePr>
                <a:graphicFrameLocks noGrp="1"/>
              </p:cNvGraphicFramePr>
              <p:nvPr/>
            </p:nvGraphicFramePr>
            <p:xfrm>
              <a:off x="270554" y="1007517"/>
              <a:ext cx="11421437" cy="5713956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753917"/>
                    <a:gridCol w="4860374"/>
                    <a:gridCol w="3807146"/>
                  </a:tblGrid>
                  <a:tr h="554777">
                    <a:tc gridSpan="3">
                      <a:txBody>
                        <a:bodyPr/>
                        <a:lstStyle/>
                        <a:p>
                          <a:r>
                            <a:rPr lang="en-US" altLang="zh-CN" sz="1800" b="1" kern="1200" dirty="0">
                              <a:solidFill>
                                <a:srgbClr val="00206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Theoretical explanations of the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zh-CN" sz="1800" b="1" i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b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altLang="zh-CN" sz="1800" b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zh-CN" altLang="zh-CN" sz="1800" b="1" i="1" kern="1200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800" b="1" kern="1200">
                                          <a:solidFill>
                                            <a:srgbClr val="00206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  <m:r>
                                    <a:rPr lang="en-US" altLang="zh-CN" sz="1800" b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US" altLang="zh-CN" sz="1800" b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altLang="zh-CN" sz="1800" b="1" kern="1200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/++</m:t>
                                  </m:r>
                                </m:sup>
                              </m:sSubSup>
                            </m:oMath>
                          </a14:m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 hMerge="1">
                      <a:tcPr/>
                    </a:tc>
                    <a:tc hMerge="1">
                      <a:tcPr/>
                    </a:tc>
                  </a:tr>
                  <a:tr h="55477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Explanations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Approach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554777"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Tetraquark state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QCD sum rule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Phys. Rev. D 95, 114005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4777">
                    <a:tc vMerge="1"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Constituent quark model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altLang="zh-CN" sz="18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Phys.Rev.D</a:t>
                          </a: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 107 (2023) 9, 096020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4777">
                    <a:tc vMerge="1"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Muti-quark color flux-tube model 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Phys. Rev. D 106, 096023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4777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Threshold effect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 interaction of the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en-US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en-US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and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altLang="en-US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oMath>
                          </a14:m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 channels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altLang="zh-CN" sz="18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Phys.Rev.D</a:t>
                          </a: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 107 (2023) 5, 056015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4777">
                    <a:tc vMerge="1"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Triangle singularity (TS)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Eur.Phys.J.C</a:t>
                          </a: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 82 (2022) 10, 955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4777">
                    <a:tc rowSpan="2"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zh-CN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molecular state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One-boson exchange model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arXiv:2208.10196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554777">
                    <a:tc vMerge="1"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QCD sum rule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J.Phys.G</a:t>
                          </a: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 50 (2023) 5, 055002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720963">
                    <a:tc gridSpan="3"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20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Our research</a:t>
                          </a: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altLang="zh-CN" sz="1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sz="1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molecular state;</a:t>
                          </a:r>
                          <a:r>
                            <a:rPr lang="en-US" altLang="zh-CN" sz="1800" kern="120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en-US" altLang="zh-CN" sz="2000" b="1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Threshold</a:t>
                          </a: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2902</m:t>
                              </m:r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b="0" i="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MeV</m:t>
                              </m:r>
                              <m:r>
                                <a:rPr lang="en-US" altLang="zh-CN" sz="1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/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 hMerge="1">
                      <a:tcPr anchor="ctr" anchorCtr="1"/>
                    </a:tc>
                    <a:tc hMerge="1">
                      <a:tcPr anchor="ctr" anchorCtr="1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6"/>
              <p:cNvGraphicFramePr>
                <a:graphicFrameLocks noGrp="1"/>
              </p:cNvGraphicFramePr>
              <p:nvPr/>
            </p:nvGraphicFramePr>
            <p:xfrm>
              <a:off x="270554" y="1007517"/>
              <a:ext cx="11421437" cy="5713956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2753917"/>
                    <a:gridCol w="4860374"/>
                    <a:gridCol w="3807146"/>
                  </a:tblGrid>
                  <a:tr h="554990"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1"/>
                        </a:blipFill>
                      </a:tcPr>
                    </a:tc>
                    <a:tc hMerge="1">
                      <a:tcPr/>
                    </a:tc>
                    <a:tc hMerge="1">
                      <a:tcPr/>
                    </a:tc>
                  </a:tr>
                  <a:tr h="55477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Explanations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Approach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Literature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</a:tr>
                  <a:tr h="554777">
                    <a:tc row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Tetraquark state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QCD sum rule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Phys. Rev. D 95, 114005</a:t>
                          </a:r>
                          <a:endParaRPr 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4777">
                    <a:tc vMerge="1"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Constituent quark model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altLang="zh-CN" sz="18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Phys.Rev.D</a:t>
                          </a: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 107 (2023) 9, 096020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4777">
                    <a:tc vMerge="1"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Muti-quark color flux-tube model 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Phys. Rev. D 106, 096023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4990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Threshold effect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altLang="zh-CN" sz="18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Phys.Rev.D</a:t>
                          </a: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 107 (2023) 5, 056015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4777">
                    <a:tc vMerge="1"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Triangle singularity (TS)</a:t>
                          </a:r>
                          <a:endParaRPr lang="zh-CN" alt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Eur.Phys.J.C</a:t>
                          </a: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 82 (2022) 10, 955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4355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 anchorCtr="1">
                        <a:blipFill>
                          <a:blip r:embed="rId1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One-boson exchange model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arXiv:2208.10196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554777">
                    <a:tc vMerge="1"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QCD sum rule</a:t>
                          </a:r>
                          <a:endParaRPr lang="zh-CN" alt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 anchorCtr="1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en-US" altLang="zh-CN" sz="1800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J.Phys.G</a:t>
                          </a:r>
                          <a:r>
                            <a:rPr lang="en-US" altLang="zh-CN" sz="1800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 50 (2023) 5, 055002</a:t>
                          </a:r>
                          <a:endParaRPr lang="zh-CN" altLang="en-US" sz="1800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720725"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anchor="ctr">
                        <a:blipFill>
                          <a:blip r:embed="rId1"/>
                        </a:blipFill>
                      </a:tcPr>
                    </a:tc>
                    <a:tc hMerge="1">
                      <a:tcPr anchor="ctr" anchorCtr="1"/>
                    </a:tc>
                    <a:tc hMerge="1">
                      <a:tcPr anchor="ctr" anchorCtr="1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矩形 6"/>
          <p:cNvSpPr/>
          <p:nvPr/>
        </p:nvSpPr>
        <p:spPr>
          <a:xfrm>
            <a:off x="3030877" y="4882605"/>
            <a:ext cx="8661114" cy="5556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Molecular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496585" y="1392415"/>
                <a:ext cx="11051568" cy="5022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l"/>
                </a:pP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Effective </a:t>
                </a:r>
                <a:r>
                  <a:rPr lang="en-US" altLang="zh-CN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Lagrangian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kern="100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ℒ</m:t>
                      </m:r>
                      <m:r>
                        <a:rPr lang="en-US" altLang="zh-CN" sz="2800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2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sSubSup>
                        <m:sSubSupPr>
                          <m:ctrlPr>
                            <a:rPr lang="zh-CN" altLang="zh-CN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2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zh-CN" altLang="zh-CN" sz="2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en-US" altLang="zh-CN" sz="2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bSup>
                      <m:d>
                        <m:dPr>
                          <m:ctrlPr>
                            <a:rPr lang="zh-CN" altLang="zh-CN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nary>
                        <m:naryPr>
                          <m:subHide m:val="on"/>
                          <m:supHide m:val="on"/>
                          <m:ctrlPr>
                            <a:rPr lang="zh-CN" altLang="zh-CN" sz="2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altLang="zh-CN" sz="2800" i="0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dy</m:t>
                          </m:r>
                          <m:r>
                            <a:rPr lang="zh-CN" altLang="zh-CN" sz="2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𝛷</m:t>
                          </m:r>
                          <m:d>
                            <m:dPr>
                              <m:ctrlPr>
                                <a:rPr lang="zh-CN" altLang="zh-CN" sz="2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zh-CN" sz="2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2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zh-CN" altLang="zh-CN" sz="2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</m:e>
                            <m:sup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p>
                          </m:sSup>
                          <m:d>
                            <m:dPr>
                              <m:ctrlPr>
                                <a:rPr lang="zh-CN" altLang="zh-CN" sz="2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zh-CN" sz="2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zh-CN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altLang="zh-CN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en-US" altLang="zh-CN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  <m:sSubSup>
                            <m:sSubSupPr>
                              <m:ctrlPr>
                                <a:rPr lang="zh-CN" altLang="zh-CN" sz="2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bSup>
                          <m:d>
                            <m:dPr>
                              <m:ctrlPr>
                                <a:rPr lang="zh-CN" altLang="zh-CN" sz="2800" i="1" kern="10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zh-CN" sz="2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 kern="100">
                                      <a:effectLst/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zh-CN" altLang="zh-CN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altLang="zh-CN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∗</m:t>
                                      </m:r>
                                      <m:r>
                                        <a:rPr lang="en-US" altLang="zh-CN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等线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altLang="zh-CN" sz="2800" i="1" kern="100">
                                  <a:effectLst/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800" i="1" kern="100" dirty="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8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Fourier transformation of the correlation</a:t>
                </a:r>
                <a:r>
                  <a:rPr lang="zh-CN" altLang="zh-CN" sz="2800" kern="100" dirty="0">
                    <a:effectLst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2400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Φ</m:t>
                    </m:r>
                    <m:d>
                      <m:dPr>
                        <m:ctrlPr>
                          <a:rPr lang="zh-CN" altLang="zh-CN" sz="24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24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400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altLang="zh-CN" sz="2400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is,</a:t>
                </a:r>
                <a:endParaRPr lang="en-US" altLang="zh-CN" sz="2400" kern="100" dirty="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zh-CN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d>
                        <m:dPr>
                          <m:ctrlPr>
                            <a:rPr lang="zh-CN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800" i="1" kern="1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zh-CN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zh-CN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zh-CN" sz="28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28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zh-CN" sz="28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280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800" i="1" kern="1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π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800" i="1" kern="1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zh-CN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 i="1" kern="1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𝑖𝑝𝑦</m:t>
                              </m:r>
                            </m:sup>
                          </m:sSup>
                        </m:e>
                      </m:nary>
                      <m:acc>
                        <m:accPr>
                          <m:chr m:val="̃"/>
                          <m:ctrlPr>
                            <a:rPr lang="zh-CN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zh-CN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e>
                      </m:acc>
                      <m:d>
                        <m:dPr>
                          <m:ctrlPr>
                            <a:rPr lang="zh-CN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800" i="1" kern="1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80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altLang="zh-CN" sz="2800" b="0" i="1" kern="1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2800" i="1" kern="1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8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the choices of the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zh-CN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zh-CN" altLang="zh-CN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zh-CN" altLang="zh-CN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CN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8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should satisfy the conditions that can </a:t>
                </a:r>
                <a:r>
                  <a:rPr lang="en-US" altLang="zh-CN" sz="2800" b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describe the interior structure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of the molecular state and </a:t>
                </a:r>
                <a:r>
                  <a:rPr lang="en-US" altLang="zh-CN" sz="2800" b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fall fast enough in the ultraviolet region</a:t>
                </a:r>
                <a:r>
                  <a:rPr lang="en-US" altLang="zh-CN" sz="28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zh-CN" sz="28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2800" kern="100" dirty="0"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   Gaussian form: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zh-CN" altLang="zh-CN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zh-CN" altLang="zh-CN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Φ</m:t>
                        </m:r>
                      </m:e>
                    </m:acc>
                    <m:d>
                      <m:dPr>
                        <m:ctrlPr>
                          <a:rPr lang="zh-CN" altLang="zh-CN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zh-CN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en-US" altLang="zh-CN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sz="2800" i="1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2800" kern="1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exp</m:t>
                    </m:r>
                    <m:d>
                      <m:dPr>
                        <m:ctrlPr>
                          <a:rPr lang="zh-CN" altLang="zh-CN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zh-CN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  <m:sup>
                            <m:r>
                              <a:rPr lang="en-US" altLang="zh-CN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m:rPr>
                            <m:lit/>
                          </m:rPr>
                          <a:rPr lang="en-US" altLang="zh-CN" sz="28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zh-CN" altLang="zh-CN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zh-CN" altLang="zh-CN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en-US" altLang="zh-CN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altLang="zh-CN" sz="28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zh-CN" altLang="zh-CN" sz="2800" i="1" kern="100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zh-CN" altLang="zh-CN" sz="28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85" y="1392415"/>
                <a:ext cx="11051568" cy="5022016"/>
              </a:xfrm>
              <a:prstGeom prst="rect">
                <a:avLst/>
              </a:prstGeom>
              <a:blipFill rotWithShape="1">
                <a:blip r:embed="rId1"/>
                <a:stretch>
                  <a:fillRect t="-10" b="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9978" y="2856215"/>
            <a:ext cx="5691882" cy="400178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Molecular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scenario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2"/>
              <p:cNvSpPr txBox="1"/>
              <p:nvPr/>
            </p:nvSpPr>
            <p:spPr>
              <a:xfrm>
                <a:off x="260367" y="1355883"/>
                <a:ext cx="6387013" cy="5116835"/>
              </a:xfrm>
              <a:prstGeom prst="rect">
                <a:avLst/>
              </a:prstGeom>
            </p:spPr>
            <p:txBody>
              <a:bodyPr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Compositeness condition</a:t>
                </a:r>
                <a:r>
                  <a:rPr lang="en-US" altLang="zh-C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𝐵𝑎𝑟𝑒</m:t>
                          </m:r>
                        </m:e>
                        <m:e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𝑃ℎ𝑦𝑠</m:t>
                          </m:r>
                        </m:e>
                      </m:d>
                      <m:r>
                        <a:rPr lang="en-US" altLang="zh-CN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altLang="zh-CN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anose="05000000000000000000" pitchFamily="2" charset="2"/>
                  <a:buChar char="l"/>
                </a:pPr>
                <a:r>
                  <a:rPr lang="en-US" altLang="zh-CN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</a:t>
                </a:r>
                <a:r>
                  <a:rPr lang="zh-CN" alt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operator:</a:t>
                </a:r>
                <a:endParaRPr lang="en-US" altLang="zh-CN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CN" altLang="zh-CN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Π</m:t>
                      </m:r>
                      <m:d>
                        <m:dPr>
                          <m:ctrlPr>
                            <a:rPr lang="zh-CN" altLang="zh-C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zh-CN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zh-CN" altLang="zh-CN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sub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nary>
                        <m:naryPr>
                          <m:subHide m:val="on"/>
                          <m:supHide m:val="on"/>
                          <m:ctrlPr>
                            <a:rPr lang="zh-CN" altLang="zh-C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zh-CN" altLang="zh-CN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zh-CN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zh-CN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𝛷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zh-CN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zh-CN" altLang="zh-CN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altLang="zh-CN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3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3200" i="1"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zh-CN" altLang="zh-CN" sz="3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3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𝐷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3200" i="1"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</m:sub>
                                      </m:sSub>
                                      <m:r>
                                        <a:rPr lang="en-US" altLang="zh-CN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zh-CN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𝛬</m:t>
                                  </m:r>
                                </m:e>
                                <m:sub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b>
                                <m:sup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32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32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zh-CN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altLang="zh-CN" sz="32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altLang="zh-CN" sz="32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zh-CN" altLang="zh-CN" sz="32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𝜇𝜈</m:t>
                            </m:r>
                          </m:sup>
                        </m:sSup>
                        <m: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p>
                        </m:sSup>
                        <m:sSup>
                          <m:sSup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sSubSup>
                          <m:sSubSup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𝑝</m:t>
                                </m:r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zh-CN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zh-CN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altLang="zh-CN" sz="32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altLang="zh-CN" sz="32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C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zh-CN" altLang="zh-C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zh-CN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zh-CN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zh-CN" altLang="zh-CN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𝑠</m:t>
                                      </m:r>
                                    </m:e>
                                  </m:acc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sub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altLang="zh-C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altLang="zh-CN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en-US" altLang="zh-CN" sz="32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32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67" y="1355883"/>
                <a:ext cx="6387013" cy="5116835"/>
              </a:xfrm>
              <a:prstGeom prst="rect">
                <a:avLst/>
              </a:prstGeom>
              <a:blipFill rotWithShape="1">
                <a:blip r:embed="rId2"/>
                <a:stretch>
                  <a:fillRect t="-1046" r="3" b="-150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975" y="955497"/>
            <a:ext cx="4924658" cy="20137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60366" y="185964"/>
                <a:ext cx="6412871" cy="606425"/>
              </a:xfrm>
            </p:spPr>
            <p:txBody>
              <a:bodyPr>
                <a:no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+mn-lt"/>
                  </a:rPr>
                  <a:t>The Strong Decay of 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p>
                    </m:sSubSup>
                  </m:oMath>
                </a14:m>
                <a:endParaRPr lang="zh-CN" altLang="en-US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60366" y="185964"/>
                <a:ext cx="6412871" cy="606425"/>
              </a:xfrm>
              <a:blipFill rotWithShape="1">
                <a:blip r:embed="rId1"/>
                <a:stretch>
                  <a:fillRect t="-90" b="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781056" y="2218417"/>
            <a:ext cx="4983478" cy="31498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750122" y="2218417"/>
            <a:ext cx="4880225" cy="31498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56357"/>
            <a:ext cx="4986551" cy="238874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81056" y="2218417"/>
            <a:ext cx="4983478" cy="31498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750122" y="2218417"/>
            <a:ext cx="4880225" cy="31498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虚尾箭头 16"/>
          <p:cNvSpPr/>
          <p:nvPr/>
        </p:nvSpPr>
        <p:spPr>
          <a:xfrm>
            <a:off x="5974762" y="3135801"/>
            <a:ext cx="698476" cy="1229852"/>
          </a:xfrm>
          <a:prstGeom prst="stripedRigh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493745" y="5572546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quark</a:t>
            </a:r>
            <a:r>
              <a:rPr kumimoji="1"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endParaRPr kumimoji="1"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10998" y="5572546"/>
            <a:ext cx="1810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hadron</a:t>
            </a:r>
            <a:r>
              <a:rPr kumimoji="1"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endParaRPr kumimoji="1"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r="4919"/>
          <a:stretch>
            <a:fillRect/>
          </a:stretch>
        </p:blipFill>
        <p:spPr>
          <a:xfrm>
            <a:off x="6906773" y="2307396"/>
            <a:ext cx="4651654" cy="29324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占位符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260366" y="185964"/>
                <a:ext cx="6412871" cy="606425"/>
              </a:xfrm>
            </p:spPr>
            <p:txBody>
              <a:bodyPr>
                <a:no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cs typeface="Times New Roman" panose="02020603050405020304" pitchFamily="18" charset="0"/>
                    <a:sym typeface="+mn-lt"/>
                  </a:rPr>
                  <a:t>The Strong Decay of 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𝑻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p>
                    </m:sSubSup>
                  </m:oMath>
                </a14:m>
                <a:endParaRPr lang="zh-CN" altLang="en-US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260366" y="185964"/>
                <a:ext cx="6412871" cy="606425"/>
              </a:xfrm>
              <a:blipFill rotWithShape="1">
                <a:blip r:embed="rId1"/>
                <a:stretch>
                  <a:fillRect t="-90" b="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内容占位符 2"/>
              <p:cNvSpPr txBox="1"/>
              <p:nvPr/>
            </p:nvSpPr>
            <p:spPr>
              <a:xfrm>
                <a:off x="714910" y="1455754"/>
                <a:ext cx="10515600" cy="493477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lt"/>
                  </a:rPr>
                  <a:t>The possible decay mode:</a:t>
                </a:r>
                <a:endParaRPr lang="en-US" altLang="zh-CN" sz="3200" b="1" i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endParaRPr>
              </a:p>
              <a:p>
                <a:pPr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sSubSup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𝑻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𝒄</m:t>
                        </m:r>
                        <m:acc>
                          <m:accPr>
                            <m:chr m:val="̅"/>
                            <m:ctrlPr>
                              <a:rPr lang="en-US" altLang="zh-CN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</m:ctrlPr>
                          </m:accPr>
                          <m:e>
                            <m:r>
                              <a:rPr lang="en-US" altLang="zh-CN" sz="3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+mn-lt"/>
                              </a:rPr>
                              <m:t>𝒔</m:t>
                            </m:r>
                          </m:e>
                        </m:acc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b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𝟎</m:t>
                        </m:r>
                      </m:sup>
                    </m:sSubSup>
                    <m:r>
                      <a:rPr lang="en-US" altLang="zh-C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→</m:t>
                    </m:r>
                    <m:r>
                      <a:rPr lang="en-US" altLang="zh-C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(</m:t>
                    </m:r>
                    <m:r>
                      <a:rPr lang="en-US" altLang="zh-C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𝒔</m:t>
                        </m:r>
                      </m:e>
                    </m:acc>
                    <m:r>
                      <a:rPr lang="en-US" altLang="zh-C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)(</m:t>
                    </m:r>
                    <m:acc>
                      <m:accPr>
                        <m:chr m:val="̅"/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𝒖</m:t>
                        </m:r>
                      </m:e>
                    </m:acc>
                    <m:r>
                      <a:rPr lang="en-US" altLang="zh-C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𝒅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)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, </m:t>
                    </m:r>
                    <m:r>
                      <a:rPr lang="en-US" altLang="zh-C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(</m:t>
                    </m:r>
                    <m:r>
                      <a:rPr lang="en-US" altLang="zh-C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𝒖</m:t>
                        </m:r>
                      </m:e>
                    </m:acc>
                    <m:r>
                      <a:rPr lang="en-US" altLang="zh-C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)(</m:t>
                    </m:r>
                    <m:r>
                      <a:rPr lang="en-US" altLang="zh-CN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𝒅</m:t>
                    </m:r>
                    <m:acc>
                      <m:accPr>
                        <m:chr m:val="̅"/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</m:ctrlPr>
                      </m:acc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  <a:sym typeface="+mn-lt"/>
                          </a:rPr>
                          <m:t>𝒔</m:t>
                        </m:r>
                      </m:e>
                    </m:acc>
                    <m:r>
                      <a:rPr lang="en-US" altLang="zh-C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+mn-lt"/>
                      </a:rPr>
                      <m:t>)</m:t>
                    </m:r>
                  </m:oMath>
                </a14:m>
                <a:endParaRPr lang="en-US" altLang="zh-CN" sz="3200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10" y="1455754"/>
                <a:ext cx="10515600" cy="4934771"/>
              </a:xfrm>
              <a:prstGeom prst="rect">
                <a:avLst/>
              </a:prstGeom>
              <a:blipFill rotWithShape="1">
                <a:blip r:embed="rId2"/>
                <a:stretch>
                  <a:fillRect l="-5" t="-7" r="5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/>
            </p:nvGraphicFramePr>
            <p:xfrm>
              <a:off x="1553985" y="2903026"/>
              <a:ext cx="9084029" cy="30662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03760"/>
                    <a:gridCol w="5380269"/>
                  </a:tblGrid>
                  <a:tr h="7244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p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1050" kern="100" dirty="0">
                              <a:effectLst/>
                            </a:rPr>
                            <a:t> </a:t>
                          </a:r>
                          <a:r>
                            <a:rPr lang="en-US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conservation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channel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 anchorCtr="1"/>
                    </a:tc>
                  </a:tr>
                  <a:tr h="764518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CN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sz="2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zh-CN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20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zh-CN" sz="2000" i="1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zh-CN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b>
                                <m:sup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zh-CN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kern="100" dirty="0"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zh-CN" sz="2000" i="1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zh-CN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p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oMath>
                          </a14:m>
                          <a:endParaRPr lang="zh-CN" sz="20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 anchorCtr="1"/>
                    </a:tc>
                  </a:tr>
                  <a:tr h="764518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CN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sz="2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zh-CN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20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zh-CN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zh-CN" sz="20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e>
                                    </m:acc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  <m:r>
                                  <a:rPr lang="en-US" sz="2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Sup>
                                  <m:sSubSupPr>
                                    <m:ctrlPr>
                                      <a:rPr lang="zh-CN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  <m:sub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∗+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zh-CN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20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 anchorCtr="1"/>
                    </a:tc>
                  </a:tr>
                  <a:tr h="812795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CN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sz="2000" kern="100">
                                    <a:effectLst/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zh-CN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sz="20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20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20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 anchorCtr="1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zh-CN" sz="2000" i="1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zh-CN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zh-CN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kern="100" dirty="0">
                              <a:effectLst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zh-CN" sz="2000" i="1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kern="1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</m:acc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  <m:r>
                                <a:rPr lang="en-US" sz="2000" kern="100">
                                  <a:effectLst/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zh-CN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′+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zh-CN" sz="2000" i="1" kern="10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e>
                                <m:sup>
                                  <m:r>
                                    <a:rPr lang="en-US" sz="2000" kern="1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endParaRPr lang="zh-CN" sz="20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 anchorCtr="1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/>
            </p:nvGraphicFramePr>
            <p:xfrm>
              <a:off x="1553985" y="2903026"/>
              <a:ext cx="9084029" cy="30662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703760"/>
                    <a:gridCol w="5380269"/>
                  </a:tblGrid>
                  <a:tr h="72453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 anchorCtr="1"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kern="1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Decay channel</a:t>
                          </a:r>
                          <a:endParaRPr lang="zh-CN" sz="2000" kern="100" dirty="0"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 anchorCtr="1"/>
                    </a:tc>
                  </a:tr>
                  <a:tr h="7645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 anchorCtr="1"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 anchorCtr="1">
                        <a:blipFill>
                          <a:blip r:embed="rId3"/>
                        </a:blipFill>
                      </a:tcPr>
                    </a:tc>
                  </a:tr>
                  <a:tr h="7645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 anchorCtr="1"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 anchorCtr="1">
                        <a:blipFill>
                          <a:blip r:embed="rId3"/>
                        </a:blipFill>
                      </a:tcPr>
                    </a:tc>
                  </a:tr>
                  <a:tr h="81280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 anchorCtr="1"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 anchorCtr="1"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20D2-E016-4DFA-9233-E593B6DE9BD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IMING" val="|13.4"/>
</p:tagLst>
</file>

<file path=ppt/tags/tag2.xml><?xml version="1.0" encoding="utf-8"?>
<p:tagLst xmlns:p="http://schemas.openxmlformats.org/presentationml/2006/main">
  <p:tag name="TIMING" val="|18"/>
</p:tagLst>
</file>

<file path=ppt/tags/tag3.xml><?xml version="1.0" encoding="utf-8"?>
<p:tagLst xmlns:p="http://schemas.openxmlformats.org/presentationml/2006/main">
  <p:tag name="KSO_WPP_MARK_KEY" val="706a3917-2fd5-4e55-b843-eb0d9f5d0062"/>
  <p:tag name="COMMONDATA" val="eyJoZGlkIjoiY2IzZjMxYmFhMDk0ZjRkMzRlYmZmNjk5YjNiYjk0NDE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5089</Words>
  <Application>WPS 演示</Application>
  <PresentationFormat>宽屏</PresentationFormat>
  <Paragraphs>271</Paragraphs>
  <Slides>15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Times New Roman</vt:lpstr>
      <vt:lpstr>微软雅黑</vt:lpstr>
      <vt:lpstr>Cambria Math</vt:lpstr>
      <vt:lpstr>思源黑体 CN Heavy</vt:lpstr>
      <vt:lpstr>黑体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自力 岳</dc:creator>
  <cp:lastModifiedBy>Me</cp:lastModifiedBy>
  <cp:revision>33</cp:revision>
  <dcterms:created xsi:type="dcterms:W3CDTF">2023-05-03T03:33:00Z</dcterms:created>
  <dcterms:modified xsi:type="dcterms:W3CDTF">2023-06-05T16:09:21Z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3A88C35DCEA3468BB755E2ED64EA54FD_12</vt:lpwstr>
  </property>
  <property fmtid="{D5CDD505-2E9C-101B-9397-08002B2CF9AE}" pid="3" name="KSOProductBuildVer">
    <vt:lpwstr>2052-11.1.0.14309</vt:lpwstr>
  </property>
</Properties>
</file>