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notesMasterIdLst>
    <p:notesMasterId r:id="rId32"/>
  </p:notesMasterIdLst>
  <p:sldIdLst>
    <p:sldId id="330" r:id="rId2"/>
    <p:sldId id="258" r:id="rId3"/>
    <p:sldId id="353" r:id="rId4"/>
    <p:sldId id="351" r:id="rId5"/>
    <p:sldId id="348" r:id="rId6"/>
    <p:sldId id="331" r:id="rId7"/>
    <p:sldId id="344" r:id="rId8"/>
    <p:sldId id="345" r:id="rId9"/>
    <p:sldId id="354" r:id="rId10"/>
    <p:sldId id="360" r:id="rId11"/>
    <p:sldId id="357" r:id="rId12"/>
    <p:sldId id="311" r:id="rId13"/>
    <p:sldId id="2047" r:id="rId14"/>
    <p:sldId id="312" r:id="rId15"/>
    <p:sldId id="313" r:id="rId16"/>
    <p:sldId id="363" r:id="rId17"/>
    <p:sldId id="2046" r:id="rId18"/>
    <p:sldId id="683" r:id="rId19"/>
    <p:sldId id="681" r:id="rId20"/>
    <p:sldId id="2048" r:id="rId21"/>
    <p:sldId id="365" r:id="rId22"/>
    <p:sldId id="338" r:id="rId23"/>
    <p:sldId id="684" r:id="rId24"/>
    <p:sldId id="685" r:id="rId25"/>
    <p:sldId id="1456" r:id="rId26"/>
    <p:sldId id="352" r:id="rId27"/>
    <p:sldId id="355" r:id="rId28"/>
    <p:sldId id="2045" r:id="rId29"/>
    <p:sldId id="329" r:id="rId30"/>
    <p:sldId id="29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9E9"/>
    <a:srgbClr val="FFCF00"/>
    <a:srgbClr val="0404BE"/>
    <a:srgbClr val="0606D6"/>
    <a:srgbClr val="FF901C"/>
    <a:srgbClr val="160DFF"/>
    <a:srgbClr val="204DFF"/>
    <a:srgbClr val="FF9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29"/>
    <p:restoredTop sz="95775"/>
  </p:normalViewPr>
  <p:slideViewPr>
    <p:cSldViewPr snapToGrid="0">
      <p:cViewPr>
        <p:scale>
          <a:sx n="102" d="100"/>
          <a:sy n="102" d="100"/>
        </p:scale>
        <p:origin x="1824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F86BC-CBDE-4F70-9E3F-E8EF59BCCB0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EFB0B-CA63-404F-BA4D-42F911DA33A8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LNF-INFN, Frascati, Italy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56D6C-5FC1-4EC9-A0D2-D18B98B22EEA}" type="parTrans" cxnId="{50965145-D384-44BA-8ED8-B3319B011950}">
      <dgm:prSet/>
      <dgm:spPr/>
      <dgm:t>
        <a:bodyPr/>
        <a:lstStyle/>
        <a:p>
          <a:endParaRPr lang="en-US"/>
        </a:p>
      </dgm:t>
    </dgm:pt>
    <dgm:pt modelId="{FAEAC318-455F-4A0B-8821-0F3B8A912FC7}" type="sibTrans" cxnId="{50965145-D384-44BA-8ED8-B3319B011950}">
      <dgm:prSet/>
      <dgm:spPr/>
      <dgm:t>
        <a:bodyPr/>
        <a:lstStyle/>
        <a:p>
          <a:endParaRPr lang="en-US"/>
        </a:p>
      </dgm:t>
    </dgm:pt>
    <dgm:pt modelId="{05F7F39C-438F-472C-BD7A-9C9749D0D249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SMI-ÖAW, Vienna, Austria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19189-E4E5-4141-B9DC-53B6E09C9F27}" type="parTrans" cxnId="{81667074-F176-4E0F-9C2B-525787505689}">
      <dgm:prSet/>
      <dgm:spPr/>
      <dgm:t>
        <a:bodyPr/>
        <a:lstStyle/>
        <a:p>
          <a:endParaRPr lang="en-US"/>
        </a:p>
      </dgm:t>
    </dgm:pt>
    <dgm:pt modelId="{5F8685B5-7EB4-4C3C-8FD1-F5E9BAE1D927}" type="sibTrans" cxnId="{81667074-F176-4E0F-9C2B-525787505689}">
      <dgm:prSet/>
      <dgm:spPr/>
      <dgm:t>
        <a:bodyPr/>
        <a:lstStyle/>
        <a:p>
          <a:endParaRPr lang="en-US"/>
        </a:p>
      </dgm:t>
    </dgm:pt>
    <dgm:pt modelId="{D49F3C1A-E306-477E-8292-FDC13AD726E7}">
      <dgm:prSet/>
      <dgm:spPr/>
      <dgm:t>
        <a:bodyPr/>
        <a:lstStyle/>
        <a:p>
          <a:r>
            <a:rPr lang="en-GB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Politecnico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 Milano, Italy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5A194-287A-47BE-B4F6-1A88BFA950BE}" type="parTrans" cxnId="{F5E8E864-4E96-462B-9140-F3B860887DAC}">
      <dgm:prSet/>
      <dgm:spPr/>
      <dgm:t>
        <a:bodyPr/>
        <a:lstStyle/>
        <a:p>
          <a:endParaRPr lang="en-US"/>
        </a:p>
      </dgm:t>
    </dgm:pt>
    <dgm:pt modelId="{8CC016F8-615A-4D7C-A743-75EFEC6A7EB1}" type="sibTrans" cxnId="{F5E8E864-4E96-462B-9140-F3B860887DAC}">
      <dgm:prSet/>
      <dgm:spPr/>
      <dgm:t>
        <a:bodyPr/>
        <a:lstStyle/>
        <a:p>
          <a:endParaRPr lang="en-US"/>
        </a:p>
      </dgm:t>
    </dgm:pt>
    <dgm:pt modelId="{8CAE8AC8-9DEF-46BA-91D9-0A41C2489295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IFIN –HH, Bucharest, Romania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63409-0214-4DB9-A1C6-0383BE08F727}" type="parTrans" cxnId="{2C0C2948-BBD8-4D64-AC5C-A2712D0B0E51}">
      <dgm:prSet/>
      <dgm:spPr/>
      <dgm:t>
        <a:bodyPr/>
        <a:lstStyle/>
        <a:p>
          <a:endParaRPr lang="en-US"/>
        </a:p>
      </dgm:t>
    </dgm:pt>
    <dgm:pt modelId="{C5E4679B-5686-4C29-9C3C-F4155D66F329}" type="sibTrans" cxnId="{2C0C2948-BBD8-4D64-AC5C-A2712D0B0E51}">
      <dgm:prSet/>
      <dgm:spPr/>
      <dgm:t>
        <a:bodyPr/>
        <a:lstStyle/>
        <a:p>
          <a:endParaRPr lang="en-US"/>
        </a:p>
      </dgm:t>
    </dgm:pt>
    <dgm:pt modelId="{A18C9598-4A19-484F-ACC5-D8EF8AE76585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TUM, Munich, Germany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CAEE8B-CC4D-4A95-8C0F-66CC824E4E32}" type="parTrans" cxnId="{6E0CB40D-3B53-40A6-ADCC-56A0BC3DD20A}">
      <dgm:prSet/>
      <dgm:spPr/>
      <dgm:t>
        <a:bodyPr/>
        <a:lstStyle/>
        <a:p>
          <a:endParaRPr lang="en-US"/>
        </a:p>
      </dgm:t>
    </dgm:pt>
    <dgm:pt modelId="{B21E92DA-0149-4505-8125-7FDEBA53F0D1}" type="sibTrans" cxnId="{6E0CB40D-3B53-40A6-ADCC-56A0BC3DD20A}">
      <dgm:prSet/>
      <dgm:spPr/>
      <dgm:t>
        <a:bodyPr/>
        <a:lstStyle/>
        <a:p>
          <a:endParaRPr lang="en-US"/>
        </a:p>
      </dgm:t>
    </dgm:pt>
    <dgm:pt modelId="{6062FAB0-84E3-4F63-BA56-9464702172F6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RIKEN, Japan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3A64D-E583-4693-8FC7-ADAA9F7AF5B1}" type="parTrans" cxnId="{D82DF1C1-442D-4E8C-8C84-B7B5846B506B}">
      <dgm:prSet/>
      <dgm:spPr/>
      <dgm:t>
        <a:bodyPr/>
        <a:lstStyle/>
        <a:p>
          <a:endParaRPr lang="en-US"/>
        </a:p>
      </dgm:t>
    </dgm:pt>
    <dgm:pt modelId="{D6CC78D5-A0F8-45FE-AA58-F885BD104261}" type="sibTrans" cxnId="{D82DF1C1-442D-4E8C-8C84-B7B5846B506B}">
      <dgm:prSet/>
      <dgm:spPr/>
      <dgm:t>
        <a:bodyPr/>
        <a:lstStyle/>
        <a:p>
          <a:endParaRPr lang="en-US"/>
        </a:p>
      </dgm:t>
    </dgm:pt>
    <dgm:pt modelId="{FB15DBFD-88D1-4484-A551-B4EFAA95123F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Tokyo, Japan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5AC272-74FC-4038-80AC-F25FC25F70B7}" type="parTrans" cxnId="{DED7A7A7-0C62-4432-AAF9-DB67356BADB4}">
      <dgm:prSet/>
      <dgm:spPr/>
      <dgm:t>
        <a:bodyPr/>
        <a:lstStyle/>
        <a:p>
          <a:endParaRPr lang="en-US"/>
        </a:p>
      </dgm:t>
    </dgm:pt>
    <dgm:pt modelId="{D4918B3E-1113-43E5-97A9-DE96ED375416}" type="sibTrans" cxnId="{DED7A7A7-0C62-4432-AAF9-DB67356BADB4}">
      <dgm:prSet/>
      <dgm:spPr/>
      <dgm:t>
        <a:bodyPr/>
        <a:lstStyle/>
        <a:p>
          <a:endParaRPr lang="en-US"/>
        </a:p>
      </dgm:t>
    </dgm:pt>
    <dgm:pt modelId="{343D27E1-989D-4EC0-9F50-AD89140677F4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Victoria Univ., Canada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03F68-9094-4B0C-9233-39660D8DFFF5}" type="parTrans" cxnId="{2B73D8B7-4028-4432-98B6-355FA77CB96C}">
      <dgm:prSet/>
      <dgm:spPr/>
      <dgm:t>
        <a:bodyPr/>
        <a:lstStyle/>
        <a:p>
          <a:endParaRPr lang="en-US"/>
        </a:p>
      </dgm:t>
    </dgm:pt>
    <dgm:pt modelId="{382662EB-F992-45B7-B988-C1EEB6D58053}" type="sibTrans" cxnId="{2B73D8B7-4028-4432-98B6-355FA77CB96C}">
      <dgm:prSet/>
      <dgm:spPr/>
      <dgm:t>
        <a:bodyPr/>
        <a:lstStyle/>
        <a:p>
          <a:endParaRPr lang="en-US"/>
        </a:p>
      </dgm:t>
    </dgm:pt>
    <dgm:pt modelId="{4F4FF75E-A9B2-460C-BEE7-7972AC4A8EE1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Zagreb, Croatia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07493-54FA-41BC-9D0D-E1406234077D}" type="parTrans" cxnId="{0536EF76-EB61-4A65-91B8-320FF1BD6FA3}">
      <dgm:prSet/>
      <dgm:spPr/>
      <dgm:t>
        <a:bodyPr/>
        <a:lstStyle/>
        <a:p>
          <a:endParaRPr lang="en-US"/>
        </a:p>
      </dgm:t>
    </dgm:pt>
    <dgm:pt modelId="{897D7921-967C-45B4-8845-E4C6582A1656}" type="sibTrans" cxnId="{0536EF76-EB61-4A65-91B8-320FF1BD6FA3}">
      <dgm:prSet/>
      <dgm:spPr/>
      <dgm:t>
        <a:bodyPr/>
        <a:lstStyle/>
        <a:p>
          <a:endParaRPr lang="en-US"/>
        </a:p>
      </dgm:t>
    </dgm:pt>
    <dgm:pt modelId="{6B87557E-FF24-4FFA-AAA8-ED559A6238F9}">
      <dgm:prSet/>
      <dgm:spPr/>
      <dgm:t>
        <a:bodyPr/>
        <a:lstStyle/>
        <a:p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Jagiellonian Krakow, Poland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06D26-8F60-47D2-837D-EAC2FEAA5B8C}" type="parTrans" cxnId="{CD95E584-8058-4544-9B7D-C85607F104DC}">
      <dgm:prSet/>
      <dgm:spPr/>
      <dgm:t>
        <a:bodyPr/>
        <a:lstStyle/>
        <a:p>
          <a:endParaRPr lang="en-US"/>
        </a:p>
      </dgm:t>
    </dgm:pt>
    <dgm:pt modelId="{377D7263-7496-4009-B1D9-D72EA8D7F839}" type="sibTrans" cxnId="{CD95E584-8058-4544-9B7D-C85607F104DC}">
      <dgm:prSet/>
      <dgm:spPr/>
      <dgm:t>
        <a:bodyPr/>
        <a:lstStyle/>
        <a:p>
          <a:endParaRPr lang="en-US"/>
        </a:p>
      </dgm:t>
    </dgm:pt>
    <dgm:pt modelId="{06A023D0-D305-444C-861D-D0BFFC9E28A4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ELPH, Tohoku University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67C6A-51EC-4AE7-BFB1-C1896820C90B}" type="parTrans" cxnId="{195CBE19-75BE-4A8C-A67C-AFCA470EFC7D}">
      <dgm:prSet/>
      <dgm:spPr/>
      <dgm:t>
        <a:bodyPr/>
        <a:lstStyle/>
        <a:p>
          <a:endParaRPr lang="en-US"/>
        </a:p>
      </dgm:t>
    </dgm:pt>
    <dgm:pt modelId="{F3F5D2B1-E227-4EF7-8A58-D94511BACB4C}" type="sibTrans" cxnId="{195CBE19-75BE-4A8C-A67C-AFCA470EFC7D}">
      <dgm:prSet/>
      <dgm:spPr/>
      <dgm:t>
        <a:bodyPr/>
        <a:lstStyle/>
        <a:p>
          <a:endParaRPr lang="en-US"/>
        </a:p>
      </dgm:t>
    </dgm:pt>
    <dgm:pt modelId="{5903C429-2120-9741-9E6C-9765385A43E5}" type="pres">
      <dgm:prSet presAssocID="{A0FF86BC-CBDE-4F70-9E3F-E8EF59BCCB04}" presName="vert0" presStyleCnt="0">
        <dgm:presLayoutVars>
          <dgm:dir/>
          <dgm:animOne val="branch"/>
          <dgm:animLvl val="lvl"/>
        </dgm:presLayoutVars>
      </dgm:prSet>
      <dgm:spPr/>
    </dgm:pt>
    <dgm:pt modelId="{3E39E6EE-8ABA-CA49-946D-76D2A909F44D}" type="pres">
      <dgm:prSet presAssocID="{DA2EFB0B-CA63-404F-BA4D-42F911DA33A8}" presName="thickLine" presStyleLbl="alignNode1" presStyleIdx="0" presStyleCnt="11"/>
      <dgm:spPr/>
    </dgm:pt>
    <dgm:pt modelId="{655A2770-6DC8-4445-8306-DE596D434D93}" type="pres">
      <dgm:prSet presAssocID="{DA2EFB0B-CA63-404F-BA4D-42F911DA33A8}" presName="horz1" presStyleCnt="0"/>
      <dgm:spPr/>
    </dgm:pt>
    <dgm:pt modelId="{1F2456F2-BE9B-EB4A-9DF7-09651005F371}" type="pres">
      <dgm:prSet presAssocID="{DA2EFB0B-CA63-404F-BA4D-42F911DA33A8}" presName="tx1" presStyleLbl="revTx" presStyleIdx="0" presStyleCnt="11"/>
      <dgm:spPr/>
    </dgm:pt>
    <dgm:pt modelId="{B7FCEE5D-409F-C24C-A8B6-CDB3D5606978}" type="pres">
      <dgm:prSet presAssocID="{DA2EFB0B-CA63-404F-BA4D-42F911DA33A8}" presName="vert1" presStyleCnt="0"/>
      <dgm:spPr/>
    </dgm:pt>
    <dgm:pt modelId="{E8AF8C33-BE38-224C-A08F-291139013D27}" type="pres">
      <dgm:prSet presAssocID="{05F7F39C-438F-472C-BD7A-9C9749D0D249}" presName="thickLine" presStyleLbl="alignNode1" presStyleIdx="1" presStyleCnt="11"/>
      <dgm:spPr/>
    </dgm:pt>
    <dgm:pt modelId="{08C57132-D71F-FB41-BB77-1C11657A2B29}" type="pres">
      <dgm:prSet presAssocID="{05F7F39C-438F-472C-BD7A-9C9749D0D249}" presName="horz1" presStyleCnt="0"/>
      <dgm:spPr/>
    </dgm:pt>
    <dgm:pt modelId="{E8292749-EAA2-2F4E-8F5E-942A048528B6}" type="pres">
      <dgm:prSet presAssocID="{05F7F39C-438F-472C-BD7A-9C9749D0D249}" presName="tx1" presStyleLbl="revTx" presStyleIdx="1" presStyleCnt="11"/>
      <dgm:spPr/>
    </dgm:pt>
    <dgm:pt modelId="{05EAB69F-0CAB-5842-A245-480F551BA091}" type="pres">
      <dgm:prSet presAssocID="{05F7F39C-438F-472C-BD7A-9C9749D0D249}" presName="vert1" presStyleCnt="0"/>
      <dgm:spPr/>
    </dgm:pt>
    <dgm:pt modelId="{5F82FB61-83E8-6B4E-BE4B-9CC3B195BFB2}" type="pres">
      <dgm:prSet presAssocID="{D49F3C1A-E306-477E-8292-FDC13AD726E7}" presName="thickLine" presStyleLbl="alignNode1" presStyleIdx="2" presStyleCnt="11"/>
      <dgm:spPr/>
    </dgm:pt>
    <dgm:pt modelId="{E69CFAAE-4FB3-524A-98ED-F94BC4E7671B}" type="pres">
      <dgm:prSet presAssocID="{D49F3C1A-E306-477E-8292-FDC13AD726E7}" presName="horz1" presStyleCnt="0"/>
      <dgm:spPr/>
    </dgm:pt>
    <dgm:pt modelId="{3CEEE703-CB42-184E-8188-2137342A805E}" type="pres">
      <dgm:prSet presAssocID="{D49F3C1A-E306-477E-8292-FDC13AD726E7}" presName="tx1" presStyleLbl="revTx" presStyleIdx="2" presStyleCnt="11"/>
      <dgm:spPr/>
    </dgm:pt>
    <dgm:pt modelId="{9B0246C9-EE9C-F74A-B7C8-A9D864A6F655}" type="pres">
      <dgm:prSet presAssocID="{D49F3C1A-E306-477E-8292-FDC13AD726E7}" presName="vert1" presStyleCnt="0"/>
      <dgm:spPr/>
    </dgm:pt>
    <dgm:pt modelId="{434C7982-4574-3948-98DE-19D9ACAB90FB}" type="pres">
      <dgm:prSet presAssocID="{8CAE8AC8-9DEF-46BA-91D9-0A41C2489295}" presName="thickLine" presStyleLbl="alignNode1" presStyleIdx="3" presStyleCnt="11"/>
      <dgm:spPr/>
    </dgm:pt>
    <dgm:pt modelId="{552D80A5-2F73-EF44-9F1C-CF7B5E319168}" type="pres">
      <dgm:prSet presAssocID="{8CAE8AC8-9DEF-46BA-91D9-0A41C2489295}" presName="horz1" presStyleCnt="0"/>
      <dgm:spPr/>
    </dgm:pt>
    <dgm:pt modelId="{328522C7-BF14-344E-A134-7CCE50CC4409}" type="pres">
      <dgm:prSet presAssocID="{8CAE8AC8-9DEF-46BA-91D9-0A41C2489295}" presName="tx1" presStyleLbl="revTx" presStyleIdx="3" presStyleCnt="11"/>
      <dgm:spPr/>
    </dgm:pt>
    <dgm:pt modelId="{495D074D-E841-4149-9706-21E28E42EDB7}" type="pres">
      <dgm:prSet presAssocID="{8CAE8AC8-9DEF-46BA-91D9-0A41C2489295}" presName="vert1" presStyleCnt="0"/>
      <dgm:spPr/>
    </dgm:pt>
    <dgm:pt modelId="{09F65324-F560-7E41-BC75-95C05FB1D761}" type="pres">
      <dgm:prSet presAssocID="{A18C9598-4A19-484F-ACC5-D8EF8AE76585}" presName="thickLine" presStyleLbl="alignNode1" presStyleIdx="4" presStyleCnt="11"/>
      <dgm:spPr/>
    </dgm:pt>
    <dgm:pt modelId="{1D274B7D-1501-9F45-9B6D-9DE8612DD6C4}" type="pres">
      <dgm:prSet presAssocID="{A18C9598-4A19-484F-ACC5-D8EF8AE76585}" presName="horz1" presStyleCnt="0"/>
      <dgm:spPr/>
    </dgm:pt>
    <dgm:pt modelId="{CD475760-3A63-5647-8844-09E326D83805}" type="pres">
      <dgm:prSet presAssocID="{A18C9598-4A19-484F-ACC5-D8EF8AE76585}" presName="tx1" presStyleLbl="revTx" presStyleIdx="4" presStyleCnt="11"/>
      <dgm:spPr/>
    </dgm:pt>
    <dgm:pt modelId="{B7BCF226-2626-3F46-819B-834E6FFF3D9C}" type="pres">
      <dgm:prSet presAssocID="{A18C9598-4A19-484F-ACC5-D8EF8AE76585}" presName="vert1" presStyleCnt="0"/>
      <dgm:spPr/>
    </dgm:pt>
    <dgm:pt modelId="{50FE9168-4829-BC42-84D3-EBA46D9EA08A}" type="pres">
      <dgm:prSet presAssocID="{6062FAB0-84E3-4F63-BA56-9464702172F6}" presName="thickLine" presStyleLbl="alignNode1" presStyleIdx="5" presStyleCnt="11"/>
      <dgm:spPr/>
    </dgm:pt>
    <dgm:pt modelId="{6F97D001-5E41-5E4B-8BE5-4FEF9AD2CE5A}" type="pres">
      <dgm:prSet presAssocID="{6062FAB0-84E3-4F63-BA56-9464702172F6}" presName="horz1" presStyleCnt="0"/>
      <dgm:spPr/>
    </dgm:pt>
    <dgm:pt modelId="{4583AB2C-0CE0-1E4C-99A7-CB494E2816A9}" type="pres">
      <dgm:prSet presAssocID="{6062FAB0-84E3-4F63-BA56-9464702172F6}" presName="tx1" presStyleLbl="revTx" presStyleIdx="5" presStyleCnt="11"/>
      <dgm:spPr/>
    </dgm:pt>
    <dgm:pt modelId="{3E2FBCC5-0D9C-264D-BEE4-E1BB805771BE}" type="pres">
      <dgm:prSet presAssocID="{6062FAB0-84E3-4F63-BA56-9464702172F6}" presName="vert1" presStyleCnt="0"/>
      <dgm:spPr/>
    </dgm:pt>
    <dgm:pt modelId="{019AE582-C39F-B24E-AE0E-F4CC39699529}" type="pres">
      <dgm:prSet presAssocID="{FB15DBFD-88D1-4484-A551-B4EFAA95123F}" presName="thickLine" presStyleLbl="alignNode1" presStyleIdx="6" presStyleCnt="11"/>
      <dgm:spPr/>
    </dgm:pt>
    <dgm:pt modelId="{8DEDFF8F-0435-1042-8A2A-45A276EB1D4C}" type="pres">
      <dgm:prSet presAssocID="{FB15DBFD-88D1-4484-A551-B4EFAA95123F}" presName="horz1" presStyleCnt="0"/>
      <dgm:spPr/>
    </dgm:pt>
    <dgm:pt modelId="{8B733BD4-8CC9-6743-B9D3-3B97E6CA4558}" type="pres">
      <dgm:prSet presAssocID="{FB15DBFD-88D1-4484-A551-B4EFAA95123F}" presName="tx1" presStyleLbl="revTx" presStyleIdx="6" presStyleCnt="11"/>
      <dgm:spPr/>
    </dgm:pt>
    <dgm:pt modelId="{B91EDC10-C88F-A545-ABF7-717ADD03E3C4}" type="pres">
      <dgm:prSet presAssocID="{FB15DBFD-88D1-4484-A551-B4EFAA95123F}" presName="vert1" presStyleCnt="0"/>
      <dgm:spPr/>
    </dgm:pt>
    <dgm:pt modelId="{06DCF75B-14D0-1948-A0EA-E44989BA5B3B}" type="pres">
      <dgm:prSet presAssocID="{343D27E1-989D-4EC0-9F50-AD89140677F4}" presName="thickLine" presStyleLbl="alignNode1" presStyleIdx="7" presStyleCnt="11"/>
      <dgm:spPr/>
    </dgm:pt>
    <dgm:pt modelId="{51595D6F-2C9D-A743-9103-F7CE0AC8C8E9}" type="pres">
      <dgm:prSet presAssocID="{343D27E1-989D-4EC0-9F50-AD89140677F4}" presName="horz1" presStyleCnt="0"/>
      <dgm:spPr/>
    </dgm:pt>
    <dgm:pt modelId="{97545F28-0281-8E45-AFB0-F2A26BDF1EFC}" type="pres">
      <dgm:prSet presAssocID="{343D27E1-989D-4EC0-9F50-AD89140677F4}" presName="tx1" presStyleLbl="revTx" presStyleIdx="7" presStyleCnt="11"/>
      <dgm:spPr/>
    </dgm:pt>
    <dgm:pt modelId="{0FD15456-2D66-B54B-BAD5-47841920231E}" type="pres">
      <dgm:prSet presAssocID="{343D27E1-989D-4EC0-9F50-AD89140677F4}" presName="vert1" presStyleCnt="0"/>
      <dgm:spPr/>
    </dgm:pt>
    <dgm:pt modelId="{A25A547C-A8B3-0541-B0ED-4E6C4B2BB3CC}" type="pres">
      <dgm:prSet presAssocID="{4F4FF75E-A9B2-460C-BEE7-7972AC4A8EE1}" presName="thickLine" presStyleLbl="alignNode1" presStyleIdx="8" presStyleCnt="11"/>
      <dgm:spPr/>
    </dgm:pt>
    <dgm:pt modelId="{0EA1DDF6-FCFC-F243-A08C-EFD1AF4EDF53}" type="pres">
      <dgm:prSet presAssocID="{4F4FF75E-A9B2-460C-BEE7-7972AC4A8EE1}" presName="horz1" presStyleCnt="0"/>
      <dgm:spPr/>
    </dgm:pt>
    <dgm:pt modelId="{27CDEFC9-75BF-3F4F-80DB-5D987FF00DBE}" type="pres">
      <dgm:prSet presAssocID="{4F4FF75E-A9B2-460C-BEE7-7972AC4A8EE1}" presName="tx1" presStyleLbl="revTx" presStyleIdx="8" presStyleCnt="11"/>
      <dgm:spPr/>
    </dgm:pt>
    <dgm:pt modelId="{4FB3569D-230F-084E-A54E-40606F320825}" type="pres">
      <dgm:prSet presAssocID="{4F4FF75E-A9B2-460C-BEE7-7972AC4A8EE1}" presName="vert1" presStyleCnt="0"/>
      <dgm:spPr/>
    </dgm:pt>
    <dgm:pt modelId="{16D7B010-99B8-DF42-83A9-759683F428C3}" type="pres">
      <dgm:prSet presAssocID="{6B87557E-FF24-4FFA-AAA8-ED559A6238F9}" presName="thickLine" presStyleLbl="alignNode1" presStyleIdx="9" presStyleCnt="11"/>
      <dgm:spPr/>
    </dgm:pt>
    <dgm:pt modelId="{2F056A38-E2CA-6742-BCF5-1528BDCA57B7}" type="pres">
      <dgm:prSet presAssocID="{6B87557E-FF24-4FFA-AAA8-ED559A6238F9}" presName="horz1" presStyleCnt="0"/>
      <dgm:spPr/>
    </dgm:pt>
    <dgm:pt modelId="{CB91DE28-5F00-A34F-9622-847EA005D19F}" type="pres">
      <dgm:prSet presAssocID="{6B87557E-FF24-4FFA-AAA8-ED559A6238F9}" presName="tx1" presStyleLbl="revTx" presStyleIdx="9" presStyleCnt="11"/>
      <dgm:spPr/>
    </dgm:pt>
    <dgm:pt modelId="{273A21E5-CF67-7442-B323-40C369EC6B75}" type="pres">
      <dgm:prSet presAssocID="{6B87557E-FF24-4FFA-AAA8-ED559A6238F9}" presName="vert1" presStyleCnt="0"/>
      <dgm:spPr/>
    </dgm:pt>
    <dgm:pt modelId="{416E9182-FA18-834A-9F74-2AC51A0C85A3}" type="pres">
      <dgm:prSet presAssocID="{06A023D0-D305-444C-861D-D0BFFC9E28A4}" presName="thickLine" presStyleLbl="alignNode1" presStyleIdx="10" presStyleCnt="11"/>
      <dgm:spPr/>
    </dgm:pt>
    <dgm:pt modelId="{24150092-7F72-104F-8A80-973153405D94}" type="pres">
      <dgm:prSet presAssocID="{06A023D0-D305-444C-861D-D0BFFC9E28A4}" presName="horz1" presStyleCnt="0"/>
      <dgm:spPr/>
    </dgm:pt>
    <dgm:pt modelId="{3E7611A3-EE47-3441-8F45-8967ECC91A50}" type="pres">
      <dgm:prSet presAssocID="{06A023D0-D305-444C-861D-D0BFFC9E28A4}" presName="tx1" presStyleLbl="revTx" presStyleIdx="10" presStyleCnt="11"/>
      <dgm:spPr/>
    </dgm:pt>
    <dgm:pt modelId="{BC63BBF1-5613-4D4C-9850-CED0FA2A5185}" type="pres">
      <dgm:prSet presAssocID="{06A023D0-D305-444C-861D-D0BFFC9E28A4}" presName="vert1" presStyleCnt="0"/>
      <dgm:spPr/>
    </dgm:pt>
  </dgm:ptLst>
  <dgm:cxnLst>
    <dgm:cxn modelId="{6A474205-DE15-3F40-B01F-E1CFA1977A5E}" type="presOf" srcId="{06A023D0-D305-444C-861D-D0BFFC9E28A4}" destId="{3E7611A3-EE47-3441-8F45-8967ECC91A50}" srcOrd="0" destOrd="0" presId="urn:microsoft.com/office/officeart/2008/layout/LinedList"/>
    <dgm:cxn modelId="{6E0CB40D-3B53-40A6-ADCC-56A0BC3DD20A}" srcId="{A0FF86BC-CBDE-4F70-9E3F-E8EF59BCCB04}" destId="{A18C9598-4A19-484F-ACC5-D8EF8AE76585}" srcOrd="4" destOrd="0" parTransId="{CECAEE8B-CC4D-4A95-8C0F-66CC824E4E32}" sibTransId="{B21E92DA-0149-4505-8125-7FDEBA53F0D1}"/>
    <dgm:cxn modelId="{4D874C11-ED03-8644-8878-F2D563A31A06}" type="presOf" srcId="{DA2EFB0B-CA63-404F-BA4D-42F911DA33A8}" destId="{1F2456F2-BE9B-EB4A-9DF7-09651005F371}" srcOrd="0" destOrd="0" presId="urn:microsoft.com/office/officeart/2008/layout/LinedList"/>
    <dgm:cxn modelId="{195CBE19-75BE-4A8C-A67C-AFCA470EFC7D}" srcId="{A0FF86BC-CBDE-4F70-9E3F-E8EF59BCCB04}" destId="{06A023D0-D305-444C-861D-D0BFFC9E28A4}" srcOrd="10" destOrd="0" parTransId="{73267C6A-51EC-4AE7-BFB1-C1896820C90B}" sibTransId="{F3F5D2B1-E227-4EF7-8A58-D94511BACB4C}"/>
    <dgm:cxn modelId="{C8DED11F-A191-514C-B380-E7CB5C77FB73}" type="presOf" srcId="{8CAE8AC8-9DEF-46BA-91D9-0A41C2489295}" destId="{328522C7-BF14-344E-A134-7CCE50CC4409}" srcOrd="0" destOrd="0" presId="urn:microsoft.com/office/officeart/2008/layout/LinedList"/>
    <dgm:cxn modelId="{D5221525-18D2-E440-BEF9-46AC1D7E83CC}" type="presOf" srcId="{05F7F39C-438F-472C-BD7A-9C9749D0D249}" destId="{E8292749-EAA2-2F4E-8F5E-942A048528B6}" srcOrd="0" destOrd="0" presId="urn:microsoft.com/office/officeart/2008/layout/LinedList"/>
    <dgm:cxn modelId="{F4B4DA2B-AF9D-7F43-8A56-2DF5056CD3F6}" type="presOf" srcId="{D49F3C1A-E306-477E-8292-FDC13AD726E7}" destId="{3CEEE703-CB42-184E-8188-2137342A805E}" srcOrd="0" destOrd="0" presId="urn:microsoft.com/office/officeart/2008/layout/LinedList"/>
    <dgm:cxn modelId="{62121E3C-31F4-FC4D-AF5E-F949F258829F}" type="presOf" srcId="{6062FAB0-84E3-4F63-BA56-9464702172F6}" destId="{4583AB2C-0CE0-1E4C-99A7-CB494E2816A9}" srcOrd="0" destOrd="0" presId="urn:microsoft.com/office/officeart/2008/layout/LinedList"/>
    <dgm:cxn modelId="{BC55483F-DDC1-A941-870E-96BEFB1B1927}" type="presOf" srcId="{A18C9598-4A19-484F-ACC5-D8EF8AE76585}" destId="{CD475760-3A63-5647-8844-09E326D83805}" srcOrd="0" destOrd="0" presId="urn:microsoft.com/office/officeart/2008/layout/LinedList"/>
    <dgm:cxn modelId="{50965145-D384-44BA-8ED8-B3319B011950}" srcId="{A0FF86BC-CBDE-4F70-9E3F-E8EF59BCCB04}" destId="{DA2EFB0B-CA63-404F-BA4D-42F911DA33A8}" srcOrd="0" destOrd="0" parTransId="{B6456D6C-5FC1-4EC9-A0D2-D18B98B22EEA}" sibTransId="{FAEAC318-455F-4A0B-8821-0F3B8A912FC7}"/>
    <dgm:cxn modelId="{2C0C2948-BBD8-4D64-AC5C-A2712D0B0E51}" srcId="{A0FF86BC-CBDE-4F70-9E3F-E8EF59BCCB04}" destId="{8CAE8AC8-9DEF-46BA-91D9-0A41C2489295}" srcOrd="3" destOrd="0" parTransId="{4AB63409-0214-4DB9-A1C6-0383BE08F727}" sibTransId="{C5E4679B-5686-4C29-9C3C-F4155D66F329}"/>
    <dgm:cxn modelId="{1840964E-7CAB-0A4B-BF4D-FA289532120D}" type="presOf" srcId="{343D27E1-989D-4EC0-9F50-AD89140677F4}" destId="{97545F28-0281-8E45-AFB0-F2A26BDF1EFC}" srcOrd="0" destOrd="0" presId="urn:microsoft.com/office/officeart/2008/layout/LinedList"/>
    <dgm:cxn modelId="{F5E8E864-4E96-462B-9140-F3B860887DAC}" srcId="{A0FF86BC-CBDE-4F70-9E3F-E8EF59BCCB04}" destId="{D49F3C1A-E306-477E-8292-FDC13AD726E7}" srcOrd="2" destOrd="0" parTransId="{FDF5A194-287A-47BE-B4F6-1A88BFA950BE}" sibTransId="{8CC016F8-615A-4D7C-A743-75EFEC6A7EB1}"/>
    <dgm:cxn modelId="{A9C4E96B-DF17-874F-8599-6CB1C9CBBDA1}" type="presOf" srcId="{6B87557E-FF24-4FFA-AAA8-ED559A6238F9}" destId="{CB91DE28-5F00-A34F-9622-847EA005D19F}" srcOrd="0" destOrd="0" presId="urn:microsoft.com/office/officeart/2008/layout/LinedList"/>
    <dgm:cxn modelId="{81667074-F176-4E0F-9C2B-525787505689}" srcId="{A0FF86BC-CBDE-4F70-9E3F-E8EF59BCCB04}" destId="{05F7F39C-438F-472C-BD7A-9C9749D0D249}" srcOrd="1" destOrd="0" parTransId="{12119189-E4E5-4141-B9DC-53B6E09C9F27}" sibTransId="{5F8685B5-7EB4-4C3C-8FD1-F5E9BAE1D927}"/>
    <dgm:cxn modelId="{0536EF76-EB61-4A65-91B8-320FF1BD6FA3}" srcId="{A0FF86BC-CBDE-4F70-9E3F-E8EF59BCCB04}" destId="{4F4FF75E-A9B2-460C-BEE7-7972AC4A8EE1}" srcOrd="8" destOrd="0" parTransId="{ACF07493-54FA-41BC-9D0D-E1406234077D}" sibTransId="{897D7921-967C-45B4-8845-E4C6582A1656}"/>
    <dgm:cxn modelId="{A71D2982-594D-DA40-8700-C635F1860F79}" type="presOf" srcId="{FB15DBFD-88D1-4484-A551-B4EFAA95123F}" destId="{8B733BD4-8CC9-6743-B9D3-3B97E6CA4558}" srcOrd="0" destOrd="0" presId="urn:microsoft.com/office/officeart/2008/layout/LinedList"/>
    <dgm:cxn modelId="{CD95E584-8058-4544-9B7D-C85607F104DC}" srcId="{A0FF86BC-CBDE-4F70-9E3F-E8EF59BCCB04}" destId="{6B87557E-FF24-4FFA-AAA8-ED559A6238F9}" srcOrd="9" destOrd="0" parTransId="{F0E06D26-8F60-47D2-837D-EAC2FEAA5B8C}" sibTransId="{377D7263-7496-4009-B1D9-D72EA8D7F839}"/>
    <dgm:cxn modelId="{4BEFC38F-1F95-624E-832E-5821A0C58D97}" type="presOf" srcId="{4F4FF75E-A9B2-460C-BEE7-7972AC4A8EE1}" destId="{27CDEFC9-75BF-3F4F-80DB-5D987FF00DBE}" srcOrd="0" destOrd="0" presId="urn:microsoft.com/office/officeart/2008/layout/LinedList"/>
    <dgm:cxn modelId="{DED7A7A7-0C62-4432-AAF9-DB67356BADB4}" srcId="{A0FF86BC-CBDE-4F70-9E3F-E8EF59BCCB04}" destId="{FB15DBFD-88D1-4484-A551-B4EFAA95123F}" srcOrd="6" destOrd="0" parTransId="{9C5AC272-74FC-4038-80AC-F25FC25F70B7}" sibTransId="{D4918B3E-1113-43E5-97A9-DE96ED375416}"/>
    <dgm:cxn modelId="{DB26D6A8-B9EE-B142-B13E-62144AA276C5}" type="presOf" srcId="{A0FF86BC-CBDE-4F70-9E3F-E8EF59BCCB04}" destId="{5903C429-2120-9741-9E6C-9765385A43E5}" srcOrd="0" destOrd="0" presId="urn:microsoft.com/office/officeart/2008/layout/LinedList"/>
    <dgm:cxn modelId="{2B73D8B7-4028-4432-98B6-355FA77CB96C}" srcId="{A0FF86BC-CBDE-4F70-9E3F-E8EF59BCCB04}" destId="{343D27E1-989D-4EC0-9F50-AD89140677F4}" srcOrd="7" destOrd="0" parTransId="{37703F68-9094-4B0C-9233-39660D8DFFF5}" sibTransId="{382662EB-F992-45B7-B988-C1EEB6D58053}"/>
    <dgm:cxn modelId="{D82DF1C1-442D-4E8C-8C84-B7B5846B506B}" srcId="{A0FF86BC-CBDE-4F70-9E3F-E8EF59BCCB04}" destId="{6062FAB0-84E3-4F63-BA56-9464702172F6}" srcOrd="5" destOrd="0" parTransId="{E2C3A64D-E583-4693-8FC7-ADAA9F7AF5B1}" sibTransId="{D6CC78D5-A0F8-45FE-AA58-F885BD104261}"/>
    <dgm:cxn modelId="{E751B94D-D197-2243-9E1D-BAC047669097}" type="presParOf" srcId="{5903C429-2120-9741-9E6C-9765385A43E5}" destId="{3E39E6EE-8ABA-CA49-946D-76D2A909F44D}" srcOrd="0" destOrd="0" presId="urn:microsoft.com/office/officeart/2008/layout/LinedList"/>
    <dgm:cxn modelId="{08CDF46A-95DE-4741-8647-97489C32E045}" type="presParOf" srcId="{5903C429-2120-9741-9E6C-9765385A43E5}" destId="{655A2770-6DC8-4445-8306-DE596D434D93}" srcOrd="1" destOrd="0" presId="urn:microsoft.com/office/officeart/2008/layout/LinedList"/>
    <dgm:cxn modelId="{F8C79501-3E13-374A-A5CE-912952CF3D28}" type="presParOf" srcId="{655A2770-6DC8-4445-8306-DE596D434D93}" destId="{1F2456F2-BE9B-EB4A-9DF7-09651005F371}" srcOrd="0" destOrd="0" presId="urn:microsoft.com/office/officeart/2008/layout/LinedList"/>
    <dgm:cxn modelId="{996ECF01-71F1-184D-9F11-7103BD22F60D}" type="presParOf" srcId="{655A2770-6DC8-4445-8306-DE596D434D93}" destId="{B7FCEE5D-409F-C24C-A8B6-CDB3D5606978}" srcOrd="1" destOrd="0" presId="urn:microsoft.com/office/officeart/2008/layout/LinedList"/>
    <dgm:cxn modelId="{5571F9E7-B1EF-0247-AE5D-E57E2FD33547}" type="presParOf" srcId="{5903C429-2120-9741-9E6C-9765385A43E5}" destId="{E8AF8C33-BE38-224C-A08F-291139013D27}" srcOrd="2" destOrd="0" presId="urn:microsoft.com/office/officeart/2008/layout/LinedList"/>
    <dgm:cxn modelId="{C5EE63DB-1F4B-A848-A4F6-D2E18C17280D}" type="presParOf" srcId="{5903C429-2120-9741-9E6C-9765385A43E5}" destId="{08C57132-D71F-FB41-BB77-1C11657A2B29}" srcOrd="3" destOrd="0" presId="urn:microsoft.com/office/officeart/2008/layout/LinedList"/>
    <dgm:cxn modelId="{08723C55-D84E-1046-8BB8-6090666223C6}" type="presParOf" srcId="{08C57132-D71F-FB41-BB77-1C11657A2B29}" destId="{E8292749-EAA2-2F4E-8F5E-942A048528B6}" srcOrd="0" destOrd="0" presId="urn:microsoft.com/office/officeart/2008/layout/LinedList"/>
    <dgm:cxn modelId="{7D541F48-DA84-B44E-BD7B-B593104FFFC6}" type="presParOf" srcId="{08C57132-D71F-FB41-BB77-1C11657A2B29}" destId="{05EAB69F-0CAB-5842-A245-480F551BA091}" srcOrd="1" destOrd="0" presId="urn:microsoft.com/office/officeart/2008/layout/LinedList"/>
    <dgm:cxn modelId="{7B209FFF-EF8A-6045-859F-A3BD4C266C39}" type="presParOf" srcId="{5903C429-2120-9741-9E6C-9765385A43E5}" destId="{5F82FB61-83E8-6B4E-BE4B-9CC3B195BFB2}" srcOrd="4" destOrd="0" presId="urn:microsoft.com/office/officeart/2008/layout/LinedList"/>
    <dgm:cxn modelId="{F964F453-2B24-7C49-A9DA-D7B678B787CA}" type="presParOf" srcId="{5903C429-2120-9741-9E6C-9765385A43E5}" destId="{E69CFAAE-4FB3-524A-98ED-F94BC4E7671B}" srcOrd="5" destOrd="0" presId="urn:microsoft.com/office/officeart/2008/layout/LinedList"/>
    <dgm:cxn modelId="{CB9BBEBA-E61C-FB4C-B350-A21128D57A6A}" type="presParOf" srcId="{E69CFAAE-4FB3-524A-98ED-F94BC4E7671B}" destId="{3CEEE703-CB42-184E-8188-2137342A805E}" srcOrd="0" destOrd="0" presId="urn:microsoft.com/office/officeart/2008/layout/LinedList"/>
    <dgm:cxn modelId="{84658951-A612-064E-9D0D-F187AFDF73A9}" type="presParOf" srcId="{E69CFAAE-4FB3-524A-98ED-F94BC4E7671B}" destId="{9B0246C9-EE9C-F74A-B7C8-A9D864A6F655}" srcOrd="1" destOrd="0" presId="urn:microsoft.com/office/officeart/2008/layout/LinedList"/>
    <dgm:cxn modelId="{7892803B-47CA-3441-9EC8-C0A54A08D817}" type="presParOf" srcId="{5903C429-2120-9741-9E6C-9765385A43E5}" destId="{434C7982-4574-3948-98DE-19D9ACAB90FB}" srcOrd="6" destOrd="0" presId="urn:microsoft.com/office/officeart/2008/layout/LinedList"/>
    <dgm:cxn modelId="{97C79947-4809-5B4B-9CAD-F96C79EF3736}" type="presParOf" srcId="{5903C429-2120-9741-9E6C-9765385A43E5}" destId="{552D80A5-2F73-EF44-9F1C-CF7B5E319168}" srcOrd="7" destOrd="0" presId="urn:microsoft.com/office/officeart/2008/layout/LinedList"/>
    <dgm:cxn modelId="{33F91F8F-079A-EA49-99EC-D2067DAB0BFD}" type="presParOf" srcId="{552D80A5-2F73-EF44-9F1C-CF7B5E319168}" destId="{328522C7-BF14-344E-A134-7CCE50CC4409}" srcOrd="0" destOrd="0" presId="urn:microsoft.com/office/officeart/2008/layout/LinedList"/>
    <dgm:cxn modelId="{DD6E5BBB-0134-474D-87BB-AD72ADA404B6}" type="presParOf" srcId="{552D80A5-2F73-EF44-9F1C-CF7B5E319168}" destId="{495D074D-E841-4149-9706-21E28E42EDB7}" srcOrd="1" destOrd="0" presId="urn:microsoft.com/office/officeart/2008/layout/LinedList"/>
    <dgm:cxn modelId="{66C83231-6A6B-C74C-9CA9-367CE1B748E9}" type="presParOf" srcId="{5903C429-2120-9741-9E6C-9765385A43E5}" destId="{09F65324-F560-7E41-BC75-95C05FB1D761}" srcOrd="8" destOrd="0" presId="urn:microsoft.com/office/officeart/2008/layout/LinedList"/>
    <dgm:cxn modelId="{4B200E1D-294E-1D46-B080-13241FF17FAC}" type="presParOf" srcId="{5903C429-2120-9741-9E6C-9765385A43E5}" destId="{1D274B7D-1501-9F45-9B6D-9DE8612DD6C4}" srcOrd="9" destOrd="0" presId="urn:microsoft.com/office/officeart/2008/layout/LinedList"/>
    <dgm:cxn modelId="{D8C43661-3460-4340-A937-69AA4B2FEFA9}" type="presParOf" srcId="{1D274B7D-1501-9F45-9B6D-9DE8612DD6C4}" destId="{CD475760-3A63-5647-8844-09E326D83805}" srcOrd="0" destOrd="0" presId="urn:microsoft.com/office/officeart/2008/layout/LinedList"/>
    <dgm:cxn modelId="{72B69263-4FF7-E846-945E-5F58BFE757DB}" type="presParOf" srcId="{1D274B7D-1501-9F45-9B6D-9DE8612DD6C4}" destId="{B7BCF226-2626-3F46-819B-834E6FFF3D9C}" srcOrd="1" destOrd="0" presId="urn:microsoft.com/office/officeart/2008/layout/LinedList"/>
    <dgm:cxn modelId="{5D797E9D-1092-714A-9B98-C4AB325454DA}" type="presParOf" srcId="{5903C429-2120-9741-9E6C-9765385A43E5}" destId="{50FE9168-4829-BC42-84D3-EBA46D9EA08A}" srcOrd="10" destOrd="0" presId="urn:microsoft.com/office/officeart/2008/layout/LinedList"/>
    <dgm:cxn modelId="{6C5D213E-0B77-8B45-9EA2-43BC208CF89C}" type="presParOf" srcId="{5903C429-2120-9741-9E6C-9765385A43E5}" destId="{6F97D001-5E41-5E4B-8BE5-4FEF9AD2CE5A}" srcOrd="11" destOrd="0" presId="urn:microsoft.com/office/officeart/2008/layout/LinedList"/>
    <dgm:cxn modelId="{838EB90B-FC11-7C40-892B-226BAA2E7FA8}" type="presParOf" srcId="{6F97D001-5E41-5E4B-8BE5-4FEF9AD2CE5A}" destId="{4583AB2C-0CE0-1E4C-99A7-CB494E2816A9}" srcOrd="0" destOrd="0" presId="urn:microsoft.com/office/officeart/2008/layout/LinedList"/>
    <dgm:cxn modelId="{2BB57C58-8E73-4F4E-91F1-3BEEB135D158}" type="presParOf" srcId="{6F97D001-5E41-5E4B-8BE5-4FEF9AD2CE5A}" destId="{3E2FBCC5-0D9C-264D-BEE4-E1BB805771BE}" srcOrd="1" destOrd="0" presId="urn:microsoft.com/office/officeart/2008/layout/LinedList"/>
    <dgm:cxn modelId="{D7571BC1-2D1C-5B4E-BA45-E6DED45F024C}" type="presParOf" srcId="{5903C429-2120-9741-9E6C-9765385A43E5}" destId="{019AE582-C39F-B24E-AE0E-F4CC39699529}" srcOrd="12" destOrd="0" presId="urn:microsoft.com/office/officeart/2008/layout/LinedList"/>
    <dgm:cxn modelId="{E983160E-C296-8648-97A7-3AE177D8ED30}" type="presParOf" srcId="{5903C429-2120-9741-9E6C-9765385A43E5}" destId="{8DEDFF8F-0435-1042-8A2A-45A276EB1D4C}" srcOrd="13" destOrd="0" presId="urn:microsoft.com/office/officeart/2008/layout/LinedList"/>
    <dgm:cxn modelId="{94E4BE62-DF16-D34F-8911-1CA6D3F29A8C}" type="presParOf" srcId="{8DEDFF8F-0435-1042-8A2A-45A276EB1D4C}" destId="{8B733BD4-8CC9-6743-B9D3-3B97E6CA4558}" srcOrd="0" destOrd="0" presId="urn:microsoft.com/office/officeart/2008/layout/LinedList"/>
    <dgm:cxn modelId="{D73D0B4C-3B70-8D45-B858-6C165D245207}" type="presParOf" srcId="{8DEDFF8F-0435-1042-8A2A-45A276EB1D4C}" destId="{B91EDC10-C88F-A545-ABF7-717ADD03E3C4}" srcOrd="1" destOrd="0" presId="urn:microsoft.com/office/officeart/2008/layout/LinedList"/>
    <dgm:cxn modelId="{E120C8E8-0277-504C-B8F3-9D2EA5F55526}" type="presParOf" srcId="{5903C429-2120-9741-9E6C-9765385A43E5}" destId="{06DCF75B-14D0-1948-A0EA-E44989BA5B3B}" srcOrd="14" destOrd="0" presId="urn:microsoft.com/office/officeart/2008/layout/LinedList"/>
    <dgm:cxn modelId="{EAD4E7C0-CCC4-F340-981C-A574F0723BEB}" type="presParOf" srcId="{5903C429-2120-9741-9E6C-9765385A43E5}" destId="{51595D6F-2C9D-A743-9103-F7CE0AC8C8E9}" srcOrd="15" destOrd="0" presId="urn:microsoft.com/office/officeart/2008/layout/LinedList"/>
    <dgm:cxn modelId="{431169F3-B1B0-544A-B8DA-37BE96F5526D}" type="presParOf" srcId="{51595D6F-2C9D-A743-9103-F7CE0AC8C8E9}" destId="{97545F28-0281-8E45-AFB0-F2A26BDF1EFC}" srcOrd="0" destOrd="0" presId="urn:microsoft.com/office/officeart/2008/layout/LinedList"/>
    <dgm:cxn modelId="{D349B1D7-4202-AF4F-8227-1BE93FCCC910}" type="presParOf" srcId="{51595D6F-2C9D-A743-9103-F7CE0AC8C8E9}" destId="{0FD15456-2D66-B54B-BAD5-47841920231E}" srcOrd="1" destOrd="0" presId="urn:microsoft.com/office/officeart/2008/layout/LinedList"/>
    <dgm:cxn modelId="{5017CDA9-1988-A547-A126-06CCA121C7BB}" type="presParOf" srcId="{5903C429-2120-9741-9E6C-9765385A43E5}" destId="{A25A547C-A8B3-0541-B0ED-4E6C4B2BB3CC}" srcOrd="16" destOrd="0" presId="urn:microsoft.com/office/officeart/2008/layout/LinedList"/>
    <dgm:cxn modelId="{BD812AA7-F2DF-D14F-AEBA-B7F207E61D1A}" type="presParOf" srcId="{5903C429-2120-9741-9E6C-9765385A43E5}" destId="{0EA1DDF6-FCFC-F243-A08C-EFD1AF4EDF53}" srcOrd="17" destOrd="0" presId="urn:microsoft.com/office/officeart/2008/layout/LinedList"/>
    <dgm:cxn modelId="{9567C9A3-4438-9441-A723-A3A458F45107}" type="presParOf" srcId="{0EA1DDF6-FCFC-F243-A08C-EFD1AF4EDF53}" destId="{27CDEFC9-75BF-3F4F-80DB-5D987FF00DBE}" srcOrd="0" destOrd="0" presId="urn:microsoft.com/office/officeart/2008/layout/LinedList"/>
    <dgm:cxn modelId="{81B7B65A-3824-B741-85DA-52E349283FCD}" type="presParOf" srcId="{0EA1DDF6-FCFC-F243-A08C-EFD1AF4EDF53}" destId="{4FB3569D-230F-084E-A54E-40606F320825}" srcOrd="1" destOrd="0" presId="urn:microsoft.com/office/officeart/2008/layout/LinedList"/>
    <dgm:cxn modelId="{D4D55112-D435-D74A-871E-EA4F7E1A7767}" type="presParOf" srcId="{5903C429-2120-9741-9E6C-9765385A43E5}" destId="{16D7B010-99B8-DF42-83A9-759683F428C3}" srcOrd="18" destOrd="0" presId="urn:microsoft.com/office/officeart/2008/layout/LinedList"/>
    <dgm:cxn modelId="{4C361053-E112-8645-AE98-D1743DE5F75C}" type="presParOf" srcId="{5903C429-2120-9741-9E6C-9765385A43E5}" destId="{2F056A38-E2CA-6742-BCF5-1528BDCA57B7}" srcOrd="19" destOrd="0" presId="urn:microsoft.com/office/officeart/2008/layout/LinedList"/>
    <dgm:cxn modelId="{B1D69BB5-37D9-5B4E-9B0A-431095E15D42}" type="presParOf" srcId="{2F056A38-E2CA-6742-BCF5-1528BDCA57B7}" destId="{CB91DE28-5F00-A34F-9622-847EA005D19F}" srcOrd="0" destOrd="0" presId="urn:microsoft.com/office/officeart/2008/layout/LinedList"/>
    <dgm:cxn modelId="{168390D2-4CDF-2445-B626-CDE369DD58AA}" type="presParOf" srcId="{2F056A38-E2CA-6742-BCF5-1528BDCA57B7}" destId="{273A21E5-CF67-7442-B323-40C369EC6B75}" srcOrd="1" destOrd="0" presId="urn:microsoft.com/office/officeart/2008/layout/LinedList"/>
    <dgm:cxn modelId="{2B4A828F-656D-8A44-B1B0-177F96D479A6}" type="presParOf" srcId="{5903C429-2120-9741-9E6C-9765385A43E5}" destId="{416E9182-FA18-834A-9F74-2AC51A0C85A3}" srcOrd="20" destOrd="0" presId="urn:microsoft.com/office/officeart/2008/layout/LinedList"/>
    <dgm:cxn modelId="{5AECDA5F-0117-7A40-848A-50D7BB0D5343}" type="presParOf" srcId="{5903C429-2120-9741-9E6C-9765385A43E5}" destId="{24150092-7F72-104F-8A80-973153405D94}" srcOrd="21" destOrd="0" presId="urn:microsoft.com/office/officeart/2008/layout/LinedList"/>
    <dgm:cxn modelId="{D0817456-D034-9D4E-BFB4-A68B0A7ECDD4}" type="presParOf" srcId="{24150092-7F72-104F-8A80-973153405D94}" destId="{3E7611A3-EE47-3441-8F45-8967ECC91A50}" srcOrd="0" destOrd="0" presId="urn:microsoft.com/office/officeart/2008/layout/LinedList"/>
    <dgm:cxn modelId="{73B24186-B95F-734D-A0C6-BEED583091A2}" type="presParOf" srcId="{24150092-7F72-104F-8A80-973153405D94}" destId="{BC63BBF1-5613-4D4C-9850-CED0FA2A518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9E6EE-8ABA-CA49-946D-76D2A909F44D}">
      <dsp:nvSpPr>
        <dsp:cNvPr id="0" name=""/>
        <dsp:cNvSpPr/>
      </dsp:nvSpPr>
      <dsp:spPr>
        <a:xfrm>
          <a:off x="0" y="2071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456F2-BE9B-EB4A-9DF7-09651005F371}">
      <dsp:nvSpPr>
        <dsp:cNvPr id="0" name=""/>
        <dsp:cNvSpPr/>
      </dsp:nvSpPr>
      <dsp:spPr>
        <a:xfrm>
          <a:off x="0" y="2071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LNF-INFN, Frascati, Italy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71"/>
        <a:ext cx="3665594" cy="385367"/>
      </dsp:txXfrm>
    </dsp:sp>
    <dsp:sp modelId="{E8AF8C33-BE38-224C-A08F-291139013D27}">
      <dsp:nvSpPr>
        <dsp:cNvPr id="0" name=""/>
        <dsp:cNvSpPr/>
      </dsp:nvSpPr>
      <dsp:spPr>
        <a:xfrm>
          <a:off x="0" y="387439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92749-EAA2-2F4E-8F5E-942A048528B6}">
      <dsp:nvSpPr>
        <dsp:cNvPr id="0" name=""/>
        <dsp:cNvSpPr/>
      </dsp:nvSpPr>
      <dsp:spPr>
        <a:xfrm>
          <a:off x="0" y="387439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SMI-ÖAW, Vienna, Austria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7439"/>
        <a:ext cx="3665594" cy="385367"/>
      </dsp:txXfrm>
    </dsp:sp>
    <dsp:sp modelId="{5F82FB61-83E8-6B4E-BE4B-9CC3B195BFB2}">
      <dsp:nvSpPr>
        <dsp:cNvPr id="0" name=""/>
        <dsp:cNvSpPr/>
      </dsp:nvSpPr>
      <dsp:spPr>
        <a:xfrm>
          <a:off x="0" y="77280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EE703-CB42-184E-8188-2137342A805E}">
      <dsp:nvSpPr>
        <dsp:cNvPr id="0" name=""/>
        <dsp:cNvSpPr/>
      </dsp:nvSpPr>
      <dsp:spPr>
        <a:xfrm>
          <a:off x="0" y="772806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Politecnico</a:t>
          </a: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 Milano, Italy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72806"/>
        <a:ext cx="3665594" cy="385367"/>
      </dsp:txXfrm>
    </dsp:sp>
    <dsp:sp modelId="{434C7982-4574-3948-98DE-19D9ACAB90FB}">
      <dsp:nvSpPr>
        <dsp:cNvPr id="0" name=""/>
        <dsp:cNvSpPr/>
      </dsp:nvSpPr>
      <dsp:spPr>
        <a:xfrm>
          <a:off x="0" y="1158173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522C7-BF14-344E-A134-7CCE50CC4409}">
      <dsp:nvSpPr>
        <dsp:cNvPr id="0" name=""/>
        <dsp:cNvSpPr/>
      </dsp:nvSpPr>
      <dsp:spPr>
        <a:xfrm>
          <a:off x="0" y="1158173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IFIN –HH, Bucharest, Romania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58173"/>
        <a:ext cx="3665594" cy="385367"/>
      </dsp:txXfrm>
    </dsp:sp>
    <dsp:sp modelId="{09F65324-F560-7E41-BC75-95C05FB1D761}">
      <dsp:nvSpPr>
        <dsp:cNvPr id="0" name=""/>
        <dsp:cNvSpPr/>
      </dsp:nvSpPr>
      <dsp:spPr>
        <a:xfrm>
          <a:off x="0" y="1543540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75760-3A63-5647-8844-09E326D83805}">
      <dsp:nvSpPr>
        <dsp:cNvPr id="0" name=""/>
        <dsp:cNvSpPr/>
      </dsp:nvSpPr>
      <dsp:spPr>
        <a:xfrm>
          <a:off x="0" y="1543540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TUM, Munich, Germany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43540"/>
        <a:ext cx="3665594" cy="385367"/>
      </dsp:txXfrm>
    </dsp:sp>
    <dsp:sp modelId="{50FE9168-4829-BC42-84D3-EBA46D9EA08A}">
      <dsp:nvSpPr>
        <dsp:cNvPr id="0" name=""/>
        <dsp:cNvSpPr/>
      </dsp:nvSpPr>
      <dsp:spPr>
        <a:xfrm>
          <a:off x="0" y="1928907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3AB2C-0CE0-1E4C-99A7-CB494E2816A9}">
      <dsp:nvSpPr>
        <dsp:cNvPr id="0" name=""/>
        <dsp:cNvSpPr/>
      </dsp:nvSpPr>
      <dsp:spPr>
        <a:xfrm>
          <a:off x="0" y="1928907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RIKEN, Japan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28907"/>
        <a:ext cx="3665594" cy="385367"/>
      </dsp:txXfrm>
    </dsp:sp>
    <dsp:sp modelId="{019AE582-C39F-B24E-AE0E-F4CC39699529}">
      <dsp:nvSpPr>
        <dsp:cNvPr id="0" name=""/>
        <dsp:cNvSpPr/>
      </dsp:nvSpPr>
      <dsp:spPr>
        <a:xfrm>
          <a:off x="0" y="2314275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33BD4-8CC9-6743-B9D3-3B97E6CA4558}">
      <dsp:nvSpPr>
        <dsp:cNvPr id="0" name=""/>
        <dsp:cNvSpPr/>
      </dsp:nvSpPr>
      <dsp:spPr>
        <a:xfrm>
          <a:off x="0" y="2314275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Tokyo, Japan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14275"/>
        <a:ext cx="3665594" cy="385367"/>
      </dsp:txXfrm>
    </dsp:sp>
    <dsp:sp modelId="{06DCF75B-14D0-1948-A0EA-E44989BA5B3B}">
      <dsp:nvSpPr>
        <dsp:cNvPr id="0" name=""/>
        <dsp:cNvSpPr/>
      </dsp:nvSpPr>
      <dsp:spPr>
        <a:xfrm>
          <a:off x="0" y="2699642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45F28-0281-8E45-AFB0-F2A26BDF1EFC}">
      <dsp:nvSpPr>
        <dsp:cNvPr id="0" name=""/>
        <dsp:cNvSpPr/>
      </dsp:nvSpPr>
      <dsp:spPr>
        <a:xfrm>
          <a:off x="0" y="2699642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Victoria Univ., Canada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99642"/>
        <a:ext cx="3665594" cy="385367"/>
      </dsp:txXfrm>
    </dsp:sp>
    <dsp:sp modelId="{A25A547C-A8B3-0541-B0ED-4E6C4B2BB3CC}">
      <dsp:nvSpPr>
        <dsp:cNvPr id="0" name=""/>
        <dsp:cNvSpPr/>
      </dsp:nvSpPr>
      <dsp:spPr>
        <a:xfrm>
          <a:off x="0" y="3085009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DEFC9-75BF-3F4F-80DB-5D987FF00DBE}">
      <dsp:nvSpPr>
        <dsp:cNvPr id="0" name=""/>
        <dsp:cNvSpPr/>
      </dsp:nvSpPr>
      <dsp:spPr>
        <a:xfrm>
          <a:off x="0" y="3085009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Zagreb, Croatia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85009"/>
        <a:ext cx="3665594" cy="385367"/>
      </dsp:txXfrm>
    </dsp:sp>
    <dsp:sp modelId="{16D7B010-99B8-DF42-83A9-759683F428C3}">
      <dsp:nvSpPr>
        <dsp:cNvPr id="0" name=""/>
        <dsp:cNvSpPr/>
      </dsp:nvSpPr>
      <dsp:spPr>
        <a:xfrm>
          <a:off x="0" y="347037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1DE28-5F00-A34F-9622-847EA005D19F}">
      <dsp:nvSpPr>
        <dsp:cNvPr id="0" name=""/>
        <dsp:cNvSpPr/>
      </dsp:nvSpPr>
      <dsp:spPr>
        <a:xfrm>
          <a:off x="0" y="3470376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Jagiellonian Krakow, Poland</a:t>
          </a:r>
          <a:endParaRPr lang="en-US" sz="19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70376"/>
        <a:ext cx="3665594" cy="385367"/>
      </dsp:txXfrm>
    </dsp:sp>
    <dsp:sp modelId="{416E9182-FA18-834A-9F74-2AC51A0C85A3}">
      <dsp:nvSpPr>
        <dsp:cNvPr id="0" name=""/>
        <dsp:cNvSpPr/>
      </dsp:nvSpPr>
      <dsp:spPr>
        <a:xfrm>
          <a:off x="0" y="3855743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611A3-EE47-3441-8F45-8967ECC91A50}">
      <dsp:nvSpPr>
        <dsp:cNvPr id="0" name=""/>
        <dsp:cNvSpPr/>
      </dsp:nvSpPr>
      <dsp:spPr>
        <a:xfrm>
          <a:off x="0" y="3855743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ELPH, Tohoku University</a:t>
          </a:r>
          <a:endParaRPr lang="en-US" sz="19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55743"/>
        <a:ext cx="3665594" cy="385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C2C3F-2253-0646-98BE-D6A914A8DCB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FC1C8-C300-EE47-B01B-8DBE8999331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488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0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85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68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18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10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1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5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501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26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339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30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6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312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4966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69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55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95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91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38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1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66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51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02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02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9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942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9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458B2-7C98-B44A-A045-3B18D8657B7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06F39-56F9-C74B-A7A6-4615372775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28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emf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mp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5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43.png"/><Relationship Id="rId7" Type="http://schemas.openxmlformats.org/officeDocument/2006/relationships/image" Target="../media/image20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Relationship Id="rId9" Type="http://schemas.openxmlformats.org/officeDocument/2006/relationships/image" Target="../media/image6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5" Type="http://schemas.openxmlformats.org/officeDocument/2006/relationships/image" Target="../media/image570.png"/><Relationship Id="rId4" Type="http://schemas.openxmlformats.org/officeDocument/2006/relationships/image" Target="../media/image4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diagramColors" Target="../diagrams/colors1.xml"/><Relationship Id="rId5" Type="http://schemas.openxmlformats.org/officeDocument/2006/relationships/image" Target="../media/image9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inspirehep.net/literature/1858022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G"/><Relationship Id="rId9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37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10" Type="http://schemas.openxmlformats.org/officeDocument/2006/relationships/image" Target="../media/image230.png"/><Relationship Id="rId4" Type="http://schemas.openxmlformats.org/officeDocument/2006/relationships/image" Target="../media/image18.jpg"/><Relationship Id="rId9" Type="http://schemas.openxmlformats.org/officeDocument/2006/relationships/image" Target="../media/image2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source=images&amp;cd=&amp;cad=rja&amp;uact=8&amp;ved=2ahUKEwi5-KyC5P_aAhWH3KQKHUlvASIQjRx6BAgBEAU&amp;url=https%3A%2F%2Fwww.oeaw.ac.at%2Fen%2Fsmi%2Fresearch%2Fhadron-physics%2Fqcd-with-light-quarks%2Fkaonic-atoms%2Fstate-of-the-art-kaonic-hydrogen-atom%2F&amp;psig=AOvVaw2736rmo0bExeIMYqbaIapK&amp;ust=152620102360133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sterni, cielo, albero, edificio&#10;&#10;Descrizione generata automaticamente">
            <a:extLst>
              <a:ext uri="{FF2B5EF4-FFF2-40B4-BE49-F238E27FC236}">
                <a16:creationId xmlns:a16="http://schemas.microsoft.com/office/drawing/2014/main" id="{3C9A31A2-115E-2844-6DF7-6E3123977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3" y="8556"/>
            <a:ext cx="9172202" cy="6870000"/>
          </a:xfrm>
          <a:prstGeom prst="rect">
            <a:avLst/>
          </a:prstGeom>
        </p:spPr>
      </p:pic>
      <p:sp>
        <p:nvSpPr>
          <p:cNvPr id="8" name="Titolo 4">
            <a:extLst>
              <a:ext uri="{FF2B5EF4-FFF2-40B4-BE49-F238E27FC236}">
                <a16:creationId xmlns:a16="http://schemas.microsoft.com/office/drawing/2014/main" id="{106540B9-3FBC-7AC2-ACD5-BE854C6F8558}"/>
              </a:ext>
            </a:extLst>
          </p:cNvPr>
          <p:cNvSpPr txBox="1">
            <a:spLocks/>
          </p:cNvSpPr>
          <p:nvPr/>
        </p:nvSpPr>
        <p:spPr>
          <a:xfrm>
            <a:off x="0" y="1568226"/>
            <a:ext cx="9143997" cy="1530584"/>
          </a:xfrm>
          <a:prstGeom prst="rect">
            <a:avLst/>
          </a:prstGeom>
          <a:solidFill>
            <a:srgbClr val="FFC000">
              <a:alpha val="18092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B6549520-F851-8624-35D5-C668006871BC}"/>
              </a:ext>
            </a:extLst>
          </p:cNvPr>
          <p:cNvSpPr txBox="1">
            <a:spLocks/>
          </p:cNvSpPr>
          <p:nvPr/>
        </p:nvSpPr>
        <p:spPr>
          <a:xfrm>
            <a:off x="-15165" y="6136046"/>
            <a:ext cx="6135381" cy="833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b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SIDDHARTA-2 Collaboration</a:t>
            </a:r>
          </a:p>
          <a:p>
            <a:pPr algn="l"/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68B812F-C4D2-0E8D-8233-22A720CE9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1" y="5487281"/>
            <a:ext cx="2646145" cy="6123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259A55D9-9F6E-4F66-2426-E25484951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265" y="6190549"/>
            <a:ext cx="2927991" cy="65889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6C40CD-470B-E2E1-6D40-579535FD454D}"/>
              </a:ext>
            </a:extLst>
          </p:cNvPr>
          <p:cNvSpPr txBox="1"/>
          <p:nvPr/>
        </p:nvSpPr>
        <p:spPr>
          <a:xfrm>
            <a:off x="-15682" y="1070572"/>
            <a:ext cx="345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Genova 5 – 9 June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F1819F-5173-5B00-8248-FE4880F98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2" y="0"/>
            <a:ext cx="2668286" cy="11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5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9A3DDC7-DAD9-52F3-179F-3C63CC8DD974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E5DFEE-8C4A-06FD-B7EE-75017A5ACB9A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C9D27A8F-7EEA-E181-11D4-28C212E1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10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9FC1572-C9CD-C86B-98FC-397DB42F71AE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8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EA11230-F35E-5801-13AD-EB5313A03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7835" cy="66406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17A90D-7516-586B-738A-C4246838ECC7}"/>
              </a:ext>
            </a:extLst>
          </p:cNvPr>
          <p:cNvSpPr txBox="1"/>
          <p:nvPr/>
        </p:nvSpPr>
        <p:spPr>
          <a:xfrm>
            <a:off x="-138248" y="217334"/>
            <a:ext cx="322309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u="none" dirty="0">
                <a:solidFill>
                  <a:srgbClr val="FF9F1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SIDDHARTA-2 apparatus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C0E4C2-39B5-EA2F-ADF0-8B5E0EC7B376}"/>
              </a:ext>
            </a:extLst>
          </p:cNvPr>
          <p:cNvSpPr txBox="1"/>
          <p:nvPr/>
        </p:nvSpPr>
        <p:spPr>
          <a:xfrm>
            <a:off x="5103331" y="3062699"/>
            <a:ext cx="1247228" cy="400110"/>
          </a:xfrm>
          <a:prstGeom prst="rect">
            <a:avLst/>
          </a:prstGeom>
          <a:solidFill>
            <a:schemeClr val="bg1">
              <a:alpha val="10356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 SDDs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3F8D55-CC03-FD0D-2EBF-BA847B5D12B5}"/>
              </a:ext>
            </a:extLst>
          </p:cNvPr>
          <p:cNvSpPr txBox="1"/>
          <p:nvPr/>
        </p:nvSpPr>
        <p:spPr>
          <a:xfrm>
            <a:off x="3934905" y="2055822"/>
            <a:ext cx="1064683" cy="400110"/>
          </a:xfrm>
          <a:prstGeom prst="rect">
            <a:avLst/>
          </a:prstGeom>
          <a:solidFill>
            <a:schemeClr val="bg1">
              <a:alpha val="10356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A1EC06-5DFD-A1B2-D815-147FF7F8E077}"/>
              </a:ext>
            </a:extLst>
          </p:cNvPr>
          <p:cNvSpPr txBox="1"/>
          <p:nvPr/>
        </p:nvSpPr>
        <p:spPr>
          <a:xfrm>
            <a:off x="119291" y="3739368"/>
            <a:ext cx="2038516" cy="4001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 Trigger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772EBEB1-CFDA-8993-1888-67AB423DC365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157807" y="3939423"/>
            <a:ext cx="1982114" cy="10415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5AEBA54-741F-D183-F8E1-5DF79E09BDDC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157807" y="3686894"/>
            <a:ext cx="1882863" cy="25252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738912-4550-98C8-2783-7D9A0422928D}"/>
              </a:ext>
            </a:extLst>
          </p:cNvPr>
          <p:cNvSpPr txBox="1"/>
          <p:nvPr/>
        </p:nvSpPr>
        <p:spPr>
          <a:xfrm>
            <a:off x="6178208" y="193318"/>
            <a:ext cx="1247228" cy="4001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FD1D2C-BC67-60C7-0803-2B0B79ECA4CA}"/>
              </a:ext>
            </a:extLst>
          </p:cNvPr>
          <p:cNvSpPr txBox="1"/>
          <p:nvPr/>
        </p:nvSpPr>
        <p:spPr>
          <a:xfrm>
            <a:off x="5535739" y="1657438"/>
            <a:ext cx="92163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CEBE9F-83F1-E4E4-CE83-C22493AA7466}"/>
              </a:ext>
            </a:extLst>
          </p:cNvPr>
          <p:cNvSpPr txBox="1"/>
          <p:nvPr/>
        </p:nvSpPr>
        <p:spPr>
          <a:xfrm>
            <a:off x="6985730" y="5875431"/>
            <a:ext cx="1247228" cy="4001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Veto-3</a:t>
            </a:r>
          </a:p>
        </p:txBody>
      </p:sp>
    </p:spTree>
    <p:extLst>
      <p:ext uri="{BB962C8B-B14F-4D97-AF65-F5344CB8AC3E}">
        <p14:creationId xmlns:p14="http://schemas.microsoft.com/office/powerpoint/2010/main" val="2492272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5BF2F8A3-109A-6F70-D631-7C39EC24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549" y="633190"/>
            <a:ext cx="1454861" cy="119544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E6296E1-DB7F-A61F-13CE-64DBBF7FE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439" y="820674"/>
            <a:ext cx="5035826" cy="2832652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7025C508-7A48-B2EB-008F-BA2E6532A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8779" y="954968"/>
            <a:ext cx="3122155" cy="441824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34BE97B5-EDFC-F8C5-A3F8-68BB37A71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148" y="748150"/>
            <a:ext cx="1570510" cy="94493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70EE0F9-5355-D7EF-6DFD-550DA8507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9" y="800333"/>
            <a:ext cx="1620491" cy="772849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9D7E71A1-937B-57DD-0DD5-A7DD5F39FC51}"/>
              </a:ext>
            </a:extLst>
          </p:cNvPr>
          <p:cNvSpPr/>
          <p:nvPr/>
        </p:nvSpPr>
        <p:spPr>
          <a:xfrm>
            <a:off x="-11288" y="4587900"/>
            <a:ext cx="47284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arrays with 8 SDD units (0.64 cm</a:t>
            </a:r>
            <a:r>
              <a:rPr lang="en-GB" sz="2000" b="1" baseline="30000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total active area of 246 cm</a:t>
            </a:r>
            <a:r>
              <a:rPr lang="en-GB" sz="2000" b="1" baseline="30000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thickness of 450 </a:t>
            </a:r>
            <a:r>
              <a:rPr lang="en-GB" sz="2000" b="1" dirty="0" err="1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GB" sz="2000" b="1" dirty="0">
                <a:solidFill>
                  <a:srgbClr val="1B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ensures a high collection efficiency for X-rays of energy between 5 keV and 12 keV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2BE0D85-7EEE-035E-15D9-04F9871C17A7}"/>
              </a:ext>
            </a:extLst>
          </p:cNvPr>
          <p:cNvSpPr/>
          <p:nvPr/>
        </p:nvSpPr>
        <p:spPr>
          <a:xfrm>
            <a:off x="2815645" y="174311"/>
            <a:ext cx="6342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Silicon Drift Detectors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F28BB32-AC40-4546-D3A3-55D3D32B5F63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CEAA969-D092-0652-6E3B-2881D801FC1B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5CC952D4-AAC9-D129-E914-E20325C7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11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F3E7FAA-539D-DE41-A35B-C2E21F71B489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1F9203-A348-F6DA-1973-D8CF99372A97}"/>
              </a:ext>
            </a:extLst>
          </p:cNvPr>
          <p:cNvSpPr txBox="1"/>
          <p:nvPr/>
        </p:nvSpPr>
        <p:spPr>
          <a:xfrm>
            <a:off x="225496" y="6277731"/>
            <a:ext cx="4223481" cy="307777"/>
          </a:xfrm>
          <a:prstGeom prst="rect">
            <a:avLst/>
          </a:prstGeom>
          <a:noFill/>
          <a:ln w="12700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Miliucci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Sci.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095501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2D29E5D-3E03-A0FC-0067-D2B98A97B15B}"/>
              </a:ext>
            </a:extLst>
          </p:cNvPr>
          <p:cNvSpPr txBox="1"/>
          <p:nvPr/>
        </p:nvSpPr>
        <p:spPr>
          <a:xfrm>
            <a:off x="5348963" y="6249027"/>
            <a:ext cx="3591655" cy="307777"/>
          </a:xfrm>
          <a:prstGeom prst="rect">
            <a:avLst/>
          </a:prstGeom>
          <a:noFill/>
          <a:ln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Sgaramella </a:t>
            </a:r>
            <a:r>
              <a:rPr lang="it-IT" sz="14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2022 </a:t>
            </a:r>
            <a:r>
              <a:rPr lang="it-IT" sz="1400" i="1" dirty="0" err="1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Phys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. </a:t>
            </a:r>
            <a:r>
              <a:rPr lang="it-IT" sz="1400" i="1" dirty="0" err="1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Scr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. 97 114002</a:t>
            </a:r>
            <a:r>
              <a:rPr lang="it-IT" sz="1400" b="0" i="0" u="none" strike="noStrike" dirty="0">
                <a:effectLst/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 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4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641B0A0-E796-FAE3-2BA1-162B3F667D91}"/>
              </a:ext>
            </a:extLst>
          </p:cNvPr>
          <p:cNvGrpSpPr/>
          <p:nvPr/>
        </p:nvGrpSpPr>
        <p:grpSpPr>
          <a:xfrm>
            <a:off x="4786794" y="3729295"/>
            <a:ext cx="4189434" cy="2477665"/>
            <a:chOff x="1624643" y="3658555"/>
            <a:chExt cx="5537115" cy="2890104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2E282392-97BB-8E70-4311-41303D5B9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24643" y="3658555"/>
              <a:ext cx="5537115" cy="28901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453BD627-8401-3713-0763-BF674BCD43D5}"/>
                    </a:ext>
                  </a:extLst>
                </p:cNvPr>
                <p:cNvSpPr txBox="1"/>
                <p:nvPr/>
              </p:nvSpPr>
              <p:spPr>
                <a:xfrm>
                  <a:off x="3708608" y="3793444"/>
                  <a:ext cx="3307051" cy="682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 dirty="0">
                      <a:solidFill>
                        <a:srgbClr val="0809E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Time resolution</a:t>
                  </a:r>
                  <a:br>
                    <a:rPr lang="en-GB" sz="1600" dirty="0">
                      <a:solidFill>
                        <a:srgbClr val="0809E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GB" sz="1600" dirty="0">
                      <a:solidFill>
                        <a:srgbClr val="0809E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FWHM </a:t>
                  </a:r>
                  <a14:m>
                    <m:oMath xmlns:m="http://schemas.openxmlformats.org/officeDocument/2006/math">
                      <m:r>
                        <a:rPr lang="en-GB" sz="1600" i="1" smtClean="0">
                          <a:solidFill>
                            <a:srgbClr val="0809E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600" b="0" i="1" smtClean="0">
                          <a:solidFill>
                            <a:srgbClr val="0809E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450 </m:t>
                      </m:r>
                      <m:r>
                        <a:rPr lang="it-IT" sz="1600" b="0" i="1" smtClean="0">
                          <a:solidFill>
                            <a:srgbClr val="0809E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𝑛𝑠</m:t>
                      </m:r>
                    </m:oMath>
                  </a14:m>
                  <a:r>
                    <a:rPr lang="en-GB" sz="1600" dirty="0">
                      <a:solidFill>
                        <a:srgbClr val="0809E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@ -140 °C</a:t>
                  </a:r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453BD627-8401-3713-0763-BF674BCD4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608" y="3793444"/>
                  <a:ext cx="3307051" cy="682118"/>
                </a:xfrm>
                <a:prstGeom prst="rect">
                  <a:avLst/>
                </a:prstGeom>
                <a:blipFill>
                  <a:blip r:embed="rId9"/>
                  <a:stretch>
                    <a:fillRect l="-508" t="-2128" r="-508" b="-1276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82870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A482D9-707E-95B7-0EE5-AE57E1F35676}"/>
              </a:ext>
            </a:extLst>
          </p:cNvPr>
          <p:cNvSpPr txBox="1"/>
          <p:nvPr/>
        </p:nvSpPr>
        <p:spPr>
          <a:xfrm>
            <a:off x="2628101" y="232251"/>
            <a:ext cx="6256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SIDDHARTINO (2021)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degrader optimization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504B266-4BBC-35A5-573A-E25BDAF38140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9A04985-C64E-B55E-B2C3-E0A81E763536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8E14B52F-569D-D834-E19B-39A96047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12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B7BBB1E-FFA1-BB8F-E929-EC5CF4B1E5A1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3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120BC6E7-FA54-CB62-79B0-3FE8013A2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672" y="2487193"/>
            <a:ext cx="3656884" cy="39954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CasellaDiTesto 156">
            <a:extLst>
              <a:ext uri="{FF2B5EF4-FFF2-40B4-BE49-F238E27FC236}">
                <a16:creationId xmlns:a16="http://schemas.microsoft.com/office/drawing/2014/main" id="{40EB7F84-769E-BE38-BB1B-E0478F85505D}"/>
              </a:ext>
            </a:extLst>
          </p:cNvPr>
          <p:cNvSpPr txBox="1"/>
          <p:nvPr/>
        </p:nvSpPr>
        <p:spPr>
          <a:xfrm>
            <a:off x="60836" y="1451519"/>
            <a:ext cx="895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Degrader optimization: sensitivity to 100 microns over all material budget (about 4 mm materials of various densities)! – 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very delicate and fundamental operation (knowledge of material budget at 2.5 % level)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A98FD82-AA57-EFED-B6D1-55D3ABBDA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6" y="2629147"/>
            <a:ext cx="5443836" cy="385352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20915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AA482D9-707E-95B7-0EE5-AE57E1F35676}"/>
                  </a:ext>
                </a:extLst>
              </p:cNvPr>
              <p:cNvSpPr txBox="1"/>
              <p:nvPr/>
            </p:nvSpPr>
            <p:spPr>
              <a:xfrm>
                <a:off x="391886" y="327251"/>
                <a:ext cx="84930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SIDDHARTINO </a:t>
                </a:r>
                <a:b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kaonic </a:t>
                </a:r>
                <a:r>
                  <a:rPr lang="en-GB" sz="3600" b="1" baseline="30000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3d-&gt;2p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AA482D9-707E-95B7-0EE5-AE57E1F35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6" y="327251"/>
                <a:ext cx="8493035" cy="1200329"/>
              </a:xfrm>
              <a:prstGeom prst="rect">
                <a:avLst/>
              </a:prstGeom>
              <a:blipFill>
                <a:blip r:embed="rId2"/>
                <a:stretch>
                  <a:fillRect l="-299" t="-7292" r="-3433" b="-177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o 15">
            <a:extLst>
              <a:ext uri="{FF2B5EF4-FFF2-40B4-BE49-F238E27FC236}">
                <a16:creationId xmlns:a16="http://schemas.microsoft.com/office/drawing/2014/main" id="{B024BA0A-80D6-408B-EEB5-C2DEE4782189}"/>
              </a:ext>
            </a:extLst>
          </p:cNvPr>
          <p:cNvGrpSpPr/>
          <p:nvPr/>
        </p:nvGrpSpPr>
        <p:grpSpPr>
          <a:xfrm>
            <a:off x="-7620" y="1635682"/>
            <a:ext cx="5747409" cy="4228857"/>
            <a:chOff x="276121" y="1749455"/>
            <a:chExt cx="6448198" cy="465159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EC8D493-7F0F-1C87-86CF-BA6B4231B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121" y="1749455"/>
              <a:ext cx="6448198" cy="46515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BF1C36A-39F5-F201-3951-2E147C747C5F}"/>
                    </a:ext>
                  </a:extLst>
                </p:cNvPr>
                <p:cNvSpPr txBox="1"/>
                <p:nvPr/>
              </p:nvSpPr>
              <p:spPr>
                <a:xfrm>
                  <a:off x="3620762" y="2041546"/>
                  <a:ext cx="14038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2060"/>
                      </a:solidFill>
                    </a:rPr>
                    <a:t>Deg-1 </a:t>
                  </a:r>
                  <a14:m>
                    <m:oMath xmlns:m="http://schemas.openxmlformats.org/officeDocument/2006/math">
                      <m:r>
                        <a:rPr lang="it-IT" sz="1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550 </m:t>
                      </m:r>
                      <m:r>
                        <a:rPr lang="it-IT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sz="1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BF1C36A-39F5-F201-3951-2E147C747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0762" y="2041546"/>
                  <a:ext cx="1403812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2020" t="-4348" b="-956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A9369AB4-CDBE-080F-5554-0E22A7BC39CA}"/>
                    </a:ext>
                  </a:extLst>
                </p:cNvPr>
                <p:cNvSpPr txBox="1"/>
                <p:nvPr/>
              </p:nvSpPr>
              <p:spPr>
                <a:xfrm>
                  <a:off x="1515044" y="1942579"/>
                  <a:ext cx="14038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2060"/>
                      </a:solidFill>
                    </a:rPr>
                    <a:t>Deg-2 </a:t>
                  </a:r>
                  <a14:m>
                    <m:oMath xmlns:m="http://schemas.openxmlformats.org/officeDocument/2006/math">
                      <m:r>
                        <a:rPr lang="it-IT" sz="1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425 </m:t>
                      </m:r>
                      <m:r>
                        <a:rPr lang="it-IT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sz="1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A9369AB4-CDBE-080F-5554-0E22A7BC39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044" y="1942579"/>
                  <a:ext cx="1403812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2020" t="-4348" b="-956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D008A0CA-B975-4D10-7862-900C84BAEFF8}"/>
                    </a:ext>
                  </a:extLst>
                </p:cNvPr>
                <p:cNvSpPr txBox="1"/>
                <p:nvPr/>
              </p:nvSpPr>
              <p:spPr>
                <a:xfrm>
                  <a:off x="1025701" y="3620799"/>
                  <a:ext cx="14038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2060"/>
                      </a:solidFill>
                    </a:rPr>
                    <a:t>Deg-3 </a:t>
                  </a:r>
                  <a14:m>
                    <m:oMath xmlns:m="http://schemas.openxmlformats.org/officeDocument/2006/math">
                      <m:r>
                        <a:rPr lang="it-IT" sz="140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1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50 </m:t>
                      </m:r>
                      <m:r>
                        <a:rPr lang="it-IT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sz="1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D008A0CA-B975-4D10-7862-900C84BAEF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01" y="3620799"/>
                  <a:ext cx="1403812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000" b="-956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C99B99DA-371D-DFC2-5A76-58B6B384D8B6}"/>
                    </a:ext>
                  </a:extLst>
                </p:cNvPr>
                <p:cNvSpPr txBox="1"/>
                <p:nvPr/>
              </p:nvSpPr>
              <p:spPr>
                <a:xfrm>
                  <a:off x="5320507" y="4212185"/>
                  <a:ext cx="14038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2060"/>
                      </a:solidFill>
                    </a:rPr>
                    <a:t>Deg-4 </a:t>
                  </a:r>
                  <a14:m>
                    <m:oMath xmlns:m="http://schemas.openxmlformats.org/officeDocument/2006/math">
                      <m:r>
                        <a:rPr lang="it-IT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sz="1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50 </m:t>
                      </m:r>
                      <m:r>
                        <a:rPr lang="it-IT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sz="1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C99B99DA-371D-DFC2-5A76-58B6B384D8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0507" y="4212185"/>
                  <a:ext cx="1403812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000" t="-4545" b="-10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354097C5-E988-66AF-913E-E304EAEBC7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6561" y="1622583"/>
            <a:ext cx="3135601" cy="34259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Content Placeholder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88F6E12F-4EA2-D87B-8D28-C793575D2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6540" y="5266463"/>
            <a:ext cx="3426980" cy="1126857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504B266-4BBC-35A5-573A-E25BDAF38140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9A04985-C64E-B55E-B2C3-E0A81E763536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8E14B52F-569D-D834-E19B-39A96047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B7BBB1E-FFA1-BB8F-E929-EC5CF4B1E5A1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2168619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BD998B-7DA8-357D-8334-723FB077F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53" y="1586759"/>
            <a:ext cx="6740382" cy="465592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7D0BA6-F253-D3DE-2380-BF7384FA72BE}"/>
              </a:ext>
            </a:extLst>
          </p:cNvPr>
          <p:cNvSpPr txBox="1"/>
          <p:nvPr/>
        </p:nvSpPr>
        <p:spPr>
          <a:xfrm>
            <a:off x="2692400" y="6278997"/>
            <a:ext cx="4644864" cy="307777"/>
          </a:xfrm>
          <a:prstGeom prst="rect">
            <a:avLst/>
          </a:prstGeom>
          <a:noFill/>
          <a:ln w="12700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b="0" i="0" u="none" strike="noStrike" dirty="0">
                <a:effectLst/>
                <a:latin typeface="-apple-system"/>
              </a:rPr>
              <a:t>D </a:t>
            </a:r>
            <a:r>
              <a:rPr lang="it-IT" sz="1400" b="0" i="0" u="none" strike="noStrike" dirty="0" err="1">
                <a:effectLst/>
                <a:latin typeface="-apple-system"/>
              </a:rPr>
              <a:t>Sirghi</a:t>
            </a:r>
            <a:r>
              <a:rPr lang="it-IT" sz="1400" b="0" i="0" u="none" strike="noStrike" dirty="0">
                <a:effectLst/>
                <a:latin typeface="-apple-system"/>
              </a:rPr>
              <a:t> </a:t>
            </a:r>
            <a:r>
              <a:rPr lang="it-IT" sz="1400" b="0" i="1" u="none" strike="noStrike" dirty="0">
                <a:effectLst/>
                <a:latin typeface="-apple-system"/>
              </a:rPr>
              <a:t>et al</a:t>
            </a:r>
            <a:r>
              <a:rPr lang="it-IT" sz="1400" b="0" i="0" u="none" strike="noStrike" dirty="0">
                <a:effectLst/>
                <a:latin typeface="-apple-system"/>
              </a:rPr>
              <a:t> 2022 </a:t>
            </a:r>
            <a:r>
              <a:rPr lang="it-IT" sz="1400" b="0" i="1" u="none" strike="noStrike" dirty="0" err="1">
                <a:effectLst/>
                <a:latin typeface="-apple-system"/>
              </a:rPr>
              <a:t>J</a:t>
            </a:r>
            <a:r>
              <a:rPr lang="it-IT" sz="1400" b="0" i="1" u="none" strike="noStrike" dirty="0">
                <a:effectLst/>
                <a:latin typeface="-apple-system"/>
              </a:rPr>
              <a:t>. </a:t>
            </a:r>
            <a:r>
              <a:rPr lang="it-IT" sz="1400" b="0" i="1" u="none" strike="noStrike" dirty="0" err="1">
                <a:effectLst/>
                <a:latin typeface="-apple-system"/>
              </a:rPr>
              <a:t>Phys</a:t>
            </a:r>
            <a:r>
              <a:rPr lang="it-IT" sz="1400" b="0" i="1" u="none" strike="noStrike" dirty="0">
                <a:effectLst/>
                <a:latin typeface="-apple-system"/>
              </a:rPr>
              <a:t>. G: </a:t>
            </a:r>
            <a:r>
              <a:rPr lang="it-IT" sz="1400" b="0" i="1" u="none" strike="noStrike" dirty="0" err="1">
                <a:effectLst/>
                <a:latin typeface="-apple-system"/>
              </a:rPr>
              <a:t>Nucl</a:t>
            </a:r>
            <a:r>
              <a:rPr lang="it-IT" sz="1400" b="0" i="1" u="none" strike="noStrike" dirty="0">
                <a:effectLst/>
                <a:latin typeface="-apple-system"/>
              </a:rPr>
              <a:t>. Part. </a:t>
            </a:r>
            <a:r>
              <a:rPr lang="it-IT" sz="1400" b="0" i="1" u="none" strike="noStrike" dirty="0" err="1">
                <a:effectLst/>
                <a:latin typeface="-apple-system"/>
              </a:rPr>
              <a:t>Phys</a:t>
            </a:r>
            <a:r>
              <a:rPr lang="it-IT" sz="1400" b="0" i="1" u="none" strike="noStrike" dirty="0">
                <a:effectLst/>
                <a:latin typeface="-apple-system"/>
              </a:rPr>
              <a:t>.</a:t>
            </a:r>
            <a:r>
              <a:rPr lang="it-IT" sz="1400" b="0" i="0" u="none" strike="noStrike" dirty="0">
                <a:effectLst/>
                <a:latin typeface="-apple-system"/>
              </a:rPr>
              <a:t> </a:t>
            </a:r>
            <a:r>
              <a:rPr lang="it-IT" sz="1400" b="1" i="0" u="none" strike="noStrike" dirty="0">
                <a:effectLst/>
                <a:latin typeface="-apple-system"/>
              </a:rPr>
              <a:t>49</a:t>
            </a:r>
            <a:r>
              <a:rPr lang="it-IT" sz="1400" b="0" i="0" u="none" strike="noStrike" dirty="0">
                <a:effectLst/>
                <a:latin typeface="-apple-system"/>
              </a:rPr>
              <a:t> 055106</a:t>
            </a:r>
            <a:endParaRPr lang="en-GB" sz="1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6DA725-6A7B-3938-F3A2-A9B8F0532BF7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0F4A290-A967-FAD4-AD97-54504DA1EC1B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3C590016-9CA2-BA05-27A5-A73AF869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E4E2D83-02A4-81A9-B25A-7FB5125984C1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6DA146-8C4F-654F-D21B-E1F9320352F1}"/>
              </a:ext>
            </a:extLst>
          </p:cNvPr>
          <p:cNvSpPr txBox="1"/>
          <p:nvPr/>
        </p:nvSpPr>
        <p:spPr>
          <a:xfrm>
            <a:off x="2897834" y="1684704"/>
            <a:ext cx="3860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</a:t>
            </a:r>
            <a:r>
              <a:rPr lang="en-US" sz="14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3d-&gt;2p shift and width: 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most precise measurement in gas!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7C0B346-8E0B-110B-EB22-076ACC2C40EF}"/>
                  </a:ext>
                </a:extLst>
              </p:cNvPr>
              <p:cNvSpPr txBox="1"/>
              <p:nvPr/>
            </p:nvSpPr>
            <p:spPr>
              <a:xfrm>
                <a:off x="391886" y="327251"/>
                <a:ext cx="84930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SIDDHARTINO </a:t>
                </a:r>
                <a:b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kaonic </a:t>
                </a:r>
                <a:r>
                  <a:rPr lang="en-GB" sz="3600" b="1" baseline="30000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3d-&gt;2p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rgbClr val="FF901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GB" sz="3600" b="1" dirty="0">
                    <a:solidFill>
                      <a:srgbClr val="FF901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7C0B346-8E0B-110B-EB22-076ACC2C4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6" y="327251"/>
                <a:ext cx="8493035" cy="1200329"/>
              </a:xfrm>
              <a:prstGeom prst="rect">
                <a:avLst/>
              </a:prstGeom>
              <a:blipFill>
                <a:blip r:embed="rId3"/>
                <a:stretch>
                  <a:fillRect l="-299" t="-7292" r="-3433" b="-177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654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A482D9-707E-95B7-0EE5-AE57E1F35676}"/>
              </a:ext>
            </a:extLst>
          </p:cNvPr>
          <p:cNvSpPr txBox="1"/>
          <p:nvPr/>
        </p:nvSpPr>
        <p:spPr>
          <a:xfrm>
            <a:off x="1199408" y="232251"/>
            <a:ext cx="7685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SIDDHARTINO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kaonic </a:t>
            </a:r>
            <a:r>
              <a:rPr lang="en-GB" sz="3600" b="1" baseline="30000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yield measurement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78D3D8C-747B-1E45-FB9C-7CA4F6880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708583" y="2478096"/>
            <a:ext cx="3176338" cy="950904"/>
          </a:xfrm>
          <a:ln w="1905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K-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He low density run: 0.75% liquid helium density -&gt;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yields at lowest measured density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32068E-EF6E-4952-105F-0B547AC33EDE}"/>
              </a:ext>
            </a:extLst>
          </p:cNvPr>
          <p:cNvSpPr txBox="1"/>
          <p:nvPr/>
        </p:nvSpPr>
        <p:spPr>
          <a:xfrm>
            <a:off x="740780" y="5601034"/>
            <a:ext cx="4317449" cy="307777"/>
          </a:xfrm>
          <a:prstGeom prst="rect">
            <a:avLst/>
          </a:prstGeom>
          <a:noFill/>
          <a:ln w="15875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D.L. </a:t>
            </a:r>
            <a:r>
              <a:rPr lang="it-IT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Sirghi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 al. </a:t>
            </a:r>
            <a:r>
              <a:rPr lang="it-IT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1029 (2023) 122567 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69CE83D-9A61-01F3-2001-01222508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479" y="4968760"/>
            <a:ext cx="3593548" cy="13191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D49C636-5D92-0B5C-A9E1-4C78D832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1369872"/>
            <a:ext cx="5540035" cy="362353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5FFC755-7A03-5ED9-BE7F-434B398BA569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A137F61-2A7C-DBA0-E606-D4AC83845A49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107C40BF-E9EA-97DB-6395-74D77F2C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15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7F1D1AA-86E2-9DAF-76BC-0127A87081A3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2293793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1253135-DF24-5F11-6462-7FCBDDA64E3B}"/>
              </a:ext>
            </a:extLst>
          </p:cNvPr>
          <p:cNvSpPr txBox="1"/>
          <p:nvPr/>
        </p:nvSpPr>
        <p:spPr>
          <a:xfrm>
            <a:off x="0" y="-40451"/>
            <a:ext cx="4365911" cy="1384995"/>
          </a:xfrm>
          <a:prstGeom prst="rect">
            <a:avLst/>
          </a:prstGeom>
          <a:solidFill>
            <a:schemeClr val="bg1">
              <a:alpha val="76822"/>
            </a:schemeClr>
          </a:solidFill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rgbClr val="160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of high-n transitions in intermediate mass </a:t>
            </a:r>
            <a:br>
              <a:rPr lang="en-GB" sz="2100" b="1" dirty="0">
                <a:solidFill>
                  <a:srgbClr val="160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b="1" dirty="0">
                <a:solidFill>
                  <a:srgbClr val="160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kaonic atoms </a:t>
            </a:r>
          </a:p>
          <a:p>
            <a:endParaRPr lang="en-GB" sz="2100" b="1" dirty="0">
              <a:solidFill>
                <a:srgbClr val="160D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9A3DDC7-DAD9-52F3-179F-3C63CC8DD974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E5DFEE-8C4A-06FD-B7EE-75017A5ACB9A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C9D27A8F-7EEA-E181-11D4-28C212E1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16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9FC1572-C9CD-C86B-98FC-397DB42F71AE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F0D5C55-5A4E-ED9F-5B49-2BE85B46FBC5}"/>
              </a:ext>
            </a:extLst>
          </p:cNvPr>
          <p:cNvGrpSpPr/>
          <p:nvPr/>
        </p:nvGrpSpPr>
        <p:grpSpPr>
          <a:xfrm>
            <a:off x="0" y="1521033"/>
            <a:ext cx="9127231" cy="4848590"/>
            <a:chOff x="16768" y="1097773"/>
            <a:chExt cx="9127231" cy="484859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00016F0-DD97-253D-B09F-0B9ECC8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8" y="1097773"/>
              <a:ext cx="9127231" cy="4848590"/>
            </a:xfrm>
            <a:prstGeom prst="rect">
              <a:avLst/>
            </a:prstGeom>
          </p:spPr>
        </p:pic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BF76ECFD-761F-B691-B269-386D71ADCC2C}"/>
                </a:ext>
              </a:extLst>
            </p:cNvPr>
            <p:cNvSpPr txBox="1"/>
            <p:nvPr/>
          </p:nvSpPr>
          <p:spPr>
            <a:xfrm>
              <a:off x="4301006" y="3629029"/>
              <a:ext cx="638149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2858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KC</a:t>
              </a: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5-&gt;4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6F882CEC-0DDB-234C-0E1D-B685A7D2834C}"/>
                </a:ext>
              </a:extLst>
            </p:cNvPr>
            <p:cNvSpPr/>
            <p:nvPr/>
          </p:nvSpPr>
          <p:spPr>
            <a:xfrm>
              <a:off x="3632150" y="3219557"/>
              <a:ext cx="11427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O </a:t>
              </a:r>
              <a:r>
                <a:rPr kumimoji="0" lang="it-IT" sz="1400" b="0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6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&gt;5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475DC19-5317-2C29-2575-C687BF4F5098}"/>
                </a:ext>
              </a:extLst>
            </p:cNvPr>
            <p:cNvSpPr/>
            <p:nvPr/>
          </p:nvSpPr>
          <p:spPr>
            <a:xfrm>
              <a:off x="8227667" y="4534664"/>
              <a:ext cx="7884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KAl 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7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&gt;6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642D1623-A023-10F1-DC94-B613D4DB815E}"/>
                </a:ext>
              </a:extLst>
            </p:cNvPr>
            <p:cNvSpPr/>
            <p:nvPr/>
          </p:nvSpPr>
          <p:spPr>
            <a:xfrm>
              <a:off x="7602690" y="4752127"/>
              <a:ext cx="7698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KC 6-&gt;4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5DE151E9-E88C-CC6B-F1E8-287F5E9030CB}"/>
                </a:ext>
              </a:extLst>
            </p:cNvPr>
            <p:cNvSpPr txBox="1"/>
            <p:nvPr/>
          </p:nvSpPr>
          <p:spPr>
            <a:xfrm>
              <a:off x="6608420" y="4718373"/>
              <a:ext cx="815213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KN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5-&gt;4</a:t>
              </a:r>
              <a:endParaRPr kumimoji="0" lang="it-IT" sz="1400" b="0" i="0" u="none" strike="noStrike" kern="1200" cap="none" spc="-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FA94AF1-4AE9-2474-9610-D69BF1BB0C17}"/>
                </a:ext>
              </a:extLst>
            </p:cNvPr>
            <p:cNvSpPr/>
            <p:nvPr/>
          </p:nvSpPr>
          <p:spPr>
            <a:xfrm>
              <a:off x="2965588" y="4002292"/>
              <a:ext cx="99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C </a:t>
              </a:r>
              <a:r>
                <a:rPr kumimoji="0" lang="it-IT" sz="1400" b="0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7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&gt;5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EA514698-70F2-555D-0E41-76E0481675C9}"/>
                </a:ext>
              </a:extLst>
            </p:cNvPr>
            <p:cNvCxnSpPr>
              <a:cxnSpLocks/>
            </p:cNvCxnSpPr>
            <p:nvPr/>
          </p:nvCxnSpPr>
          <p:spPr>
            <a:xfrm>
              <a:off x="3469800" y="4199459"/>
              <a:ext cx="0" cy="8816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8D3EB5B-F011-100F-1161-41DBC4B7AEB8}"/>
                </a:ext>
              </a:extLst>
            </p:cNvPr>
            <p:cNvSpPr/>
            <p:nvPr/>
          </p:nvSpPr>
          <p:spPr>
            <a:xfrm>
              <a:off x="1028613" y="4362821"/>
              <a:ext cx="108774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O </a:t>
              </a:r>
              <a:r>
                <a:rPr kumimoji="0" lang="it-IT" sz="1400" b="0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7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&gt;6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812B91B1-CC6E-8DA8-78CA-EB7AF10997FF}"/>
                </a:ext>
              </a:extLst>
            </p:cNvPr>
            <p:cNvCxnSpPr>
              <a:cxnSpLocks/>
            </p:cNvCxnSpPr>
            <p:nvPr/>
          </p:nvCxnSpPr>
          <p:spPr>
            <a:xfrm>
              <a:off x="1466053" y="4612743"/>
              <a:ext cx="0" cy="5270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3F6DB2A5-324C-CDEE-414F-FA72E4563732}"/>
                </a:ext>
              </a:extLst>
            </p:cNvPr>
            <p:cNvSpPr txBox="1"/>
            <p:nvPr/>
          </p:nvSpPr>
          <p:spPr>
            <a:xfrm>
              <a:off x="837782" y="4695192"/>
              <a:ext cx="638149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2858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KC</a:t>
              </a: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6</a:t>
              </a: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-&gt;</a:t>
              </a: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4093B375-41FA-FD83-70E3-7441F718843D}"/>
                </a:ext>
              </a:extLst>
            </p:cNvPr>
            <p:cNvSpPr txBox="1"/>
            <p:nvPr/>
          </p:nvSpPr>
          <p:spPr>
            <a:xfrm>
              <a:off x="2131847" y="4923794"/>
              <a:ext cx="815213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KN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6</a:t>
              </a: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-&gt;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64EF8FE-E338-9CE6-4308-F9FA91001EC6}"/>
                </a:ext>
              </a:extLst>
            </p:cNvPr>
            <p:cNvSpPr/>
            <p:nvPr/>
          </p:nvSpPr>
          <p:spPr>
            <a:xfrm>
              <a:off x="4150715" y="2978575"/>
              <a:ext cx="7884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KAl 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8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&gt;7</a:t>
              </a: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B2E9742B-CFC4-07EE-8679-FD422F0726AC}"/>
                </a:ext>
              </a:extLst>
            </p:cNvPr>
            <p:cNvSpPr/>
            <p:nvPr/>
          </p:nvSpPr>
          <p:spPr>
            <a:xfrm>
              <a:off x="854572" y="1208274"/>
              <a:ext cx="101973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3-&gt;2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24E4C038-06BF-A3F8-69D8-F4C1CA530FCE}"/>
                </a:ext>
              </a:extLst>
            </p:cNvPr>
            <p:cNvSpPr/>
            <p:nvPr/>
          </p:nvSpPr>
          <p:spPr>
            <a:xfrm>
              <a:off x="2581652" y="4335022"/>
              <a:ext cx="9445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4-&gt;2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08266F34-67FE-E68E-6D63-DA0D9520E855}"/>
                </a:ext>
              </a:extLst>
            </p:cNvPr>
            <p:cNvSpPr/>
            <p:nvPr/>
          </p:nvSpPr>
          <p:spPr>
            <a:xfrm>
              <a:off x="3386896" y="3596028"/>
              <a:ext cx="9957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5-&gt;2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9B03F336-E747-A89C-B7B7-A65E80D33489}"/>
                </a:ext>
              </a:extLst>
            </p:cNvPr>
            <p:cNvSpPr/>
            <p:nvPr/>
          </p:nvSpPr>
          <p:spPr>
            <a:xfrm>
              <a:off x="4580383" y="4727165"/>
              <a:ext cx="12306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L-high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3E15A89B-AD56-86C9-3FDE-478732741912}"/>
                </a:ext>
              </a:extLst>
            </p:cNvPr>
            <p:cNvCxnSpPr>
              <a:cxnSpLocks/>
            </p:cNvCxnSpPr>
            <p:nvPr/>
          </p:nvCxnSpPr>
          <p:spPr>
            <a:xfrm>
              <a:off x="4204846" y="3475305"/>
              <a:ext cx="0" cy="13867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8CEC4112-CACB-1625-B777-9DFF5BFFF1B4}"/>
                </a:ext>
              </a:extLst>
            </p:cNvPr>
            <p:cNvCxnSpPr>
              <a:cxnSpLocks/>
            </p:cNvCxnSpPr>
            <p:nvPr/>
          </p:nvCxnSpPr>
          <p:spPr>
            <a:xfrm>
              <a:off x="4058808" y="3829971"/>
              <a:ext cx="0" cy="10501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B09D3D2E-AC45-CA97-775C-0587D86F23BC}"/>
                </a:ext>
              </a:extLst>
            </p:cNvPr>
            <p:cNvCxnSpPr>
              <a:cxnSpLocks/>
            </p:cNvCxnSpPr>
            <p:nvPr/>
          </p:nvCxnSpPr>
          <p:spPr>
            <a:xfrm>
              <a:off x="4544935" y="3219557"/>
              <a:ext cx="9014" cy="16456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F1EE91A3-8C7F-B24A-0299-7DB5174DACDE}"/>
                </a:ext>
              </a:extLst>
            </p:cNvPr>
            <p:cNvSpPr/>
            <p:nvPr/>
          </p:nvSpPr>
          <p:spPr>
            <a:xfrm>
              <a:off x="5918808" y="5145002"/>
              <a:ext cx="84194" cy="85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Connettore 1 28">
              <a:extLst>
                <a:ext uri="{FF2B5EF4-FFF2-40B4-BE49-F238E27FC236}">
                  <a16:creationId xmlns:a16="http://schemas.microsoft.com/office/drawing/2014/main" id="{9F4FF372-323A-1CD8-7187-B00930C836B9}"/>
                </a:ext>
              </a:extLst>
            </p:cNvPr>
            <p:cNvCxnSpPr>
              <a:cxnSpLocks/>
            </p:cNvCxnSpPr>
            <p:nvPr/>
          </p:nvCxnSpPr>
          <p:spPr>
            <a:xfrm>
              <a:off x="887572" y="5522614"/>
              <a:ext cx="821867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BF921167-E42B-575A-C476-BFE1783B6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549" y="635422"/>
            <a:ext cx="4059377" cy="274547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8431BA1-9F6A-6C6C-D4BF-C6396C66069D}"/>
              </a:ext>
            </a:extLst>
          </p:cNvPr>
          <p:cNvSpPr txBox="1"/>
          <p:nvPr/>
        </p:nvSpPr>
        <p:spPr>
          <a:xfrm>
            <a:off x="2742519" y="47793"/>
            <a:ext cx="6256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(2022)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3600" b="1" dirty="0">
              <a:solidFill>
                <a:srgbClr val="FF90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4AED846-9337-E462-12F7-E7E68F7BA2A5}"/>
              </a:ext>
            </a:extLst>
          </p:cNvPr>
          <p:cNvSpPr txBox="1"/>
          <p:nvPr/>
        </p:nvSpPr>
        <p:spPr>
          <a:xfrm>
            <a:off x="2675814" y="6266304"/>
            <a:ext cx="3773626" cy="307777"/>
          </a:xfrm>
          <a:prstGeom prst="rect">
            <a:avLst/>
          </a:prstGeom>
          <a:noFill/>
          <a:ln w="15875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Sgaramella,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it-IT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Eur. </a:t>
            </a:r>
            <a:r>
              <a:rPr lang="it-IT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it-I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56 (2023)</a:t>
            </a:r>
          </a:p>
        </p:txBody>
      </p:sp>
    </p:spTree>
    <p:extLst>
      <p:ext uri="{BB962C8B-B14F-4D97-AF65-F5344CB8AC3E}">
        <p14:creationId xmlns:p14="http://schemas.microsoft.com/office/powerpoint/2010/main" val="27071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E65BE3FB-EE19-428D-3B1D-84D5D0E1E396}"/>
              </a:ext>
            </a:extLst>
          </p:cNvPr>
          <p:cNvGrpSpPr/>
          <p:nvPr/>
        </p:nvGrpSpPr>
        <p:grpSpPr>
          <a:xfrm>
            <a:off x="0" y="1481569"/>
            <a:ext cx="9104174" cy="5098116"/>
            <a:chOff x="0" y="1730951"/>
            <a:chExt cx="9104174" cy="509811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43EB797-C91A-C5EF-976B-D2F8EEE02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09420"/>
              <a:ext cx="9104174" cy="4719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bject 11">
                  <a:extLst>
                    <a:ext uri="{FF2B5EF4-FFF2-40B4-BE49-F238E27FC236}">
                      <a16:creationId xmlns:a16="http://schemas.microsoft.com/office/drawing/2014/main" id="{A696AE92-76F9-63ED-2F51-BC4B3FCF37C5}"/>
                    </a:ext>
                  </a:extLst>
                </p:cNvPr>
                <p:cNvSpPr txBox="1"/>
                <p:nvPr/>
              </p:nvSpPr>
              <p:spPr>
                <a:xfrm>
                  <a:off x="2037239" y="3918349"/>
                  <a:ext cx="927232" cy="37846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KHe 5-&gt;3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𝜷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  <a:endPara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object 11">
                  <a:extLst>
                    <a:ext uri="{FF2B5EF4-FFF2-40B4-BE49-F238E27FC236}">
                      <a16:creationId xmlns:a16="http://schemas.microsoft.com/office/drawing/2014/main" id="{A214897B-89A8-00D1-E61A-6006DA6D9C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239" y="3918349"/>
                  <a:ext cx="927232" cy="378469"/>
                </a:xfrm>
                <a:prstGeom prst="rect">
                  <a:avLst/>
                </a:prstGeom>
                <a:blipFill>
                  <a:blip r:embed="rId3"/>
                  <a:stretch>
                    <a:fillRect t="-9677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bject 11">
                  <a:extLst>
                    <a:ext uri="{FF2B5EF4-FFF2-40B4-BE49-F238E27FC236}">
                      <a16:creationId xmlns:a16="http://schemas.microsoft.com/office/drawing/2014/main" id="{EB9D657D-4C77-668C-448D-D50655191714}"/>
                    </a:ext>
                  </a:extLst>
                </p:cNvPr>
                <p:cNvSpPr txBox="1"/>
                <p:nvPr/>
              </p:nvSpPr>
              <p:spPr>
                <a:xfrm>
                  <a:off x="3846240" y="1730951"/>
                  <a:ext cx="927232" cy="37846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KHe 6-&gt;3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  <a:endPara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" name="object 11">
                  <a:extLst>
                    <a:ext uri="{FF2B5EF4-FFF2-40B4-BE49-F238E27FC236}">
                      <a16:creationId xmlns:a16="http://schemas.microsoft.com/office/drawing/2014/main" id="{7CD4C115-9C1D-62F7-2243-369F74EA31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6240" y="1730951"/>
                  <a:ext cx="927232" cy="378469"/>
                </a:xfrm>
                <a:prstGeom prst="rect">
                  <a:avLst/>
                </a:prstGeom>
                <a:blipFill>
                  <a:blip r:embed="rId4"/>
                  <a:stretch>
                    <a:fillRect t="-9677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11">
                  <a:extLst>
                    <a:ext uri="{FF2B5EF4-FFF2-40B4-BE49-F238E27FC236}">
                      <a16:creationId xmlns:a16="http://schemas.microsoft.com/office/drawing/2014/main" id="{707C7668-7ED9-04F2-084E-F58C2FBB7CFA}"/>
                    </a:ext>
                  </a:extLst>
                </p:cNvPr>
                <p:cNvSpPr txBox="1"/>
                <p:nvPr/>
              </p:nvSpPr>
              <p:spPr>
                <a:xfrm>
                  <a:off x="5032662" y="1758866"/>
                  <a:ext cx="927232" cy="37846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0" marR="0" lvl="0" indent="0" algn="ctr" defTabSz="457200" rtl="0" eaLnBrk="1" fontAlgn="b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KHe 7-&gt;3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𝜼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" name="object 11">
                  <a:extLst>
                    <a:ext uri="{FF2B5EF4-FFF2-40B4-BE49-F238E27FC236}">
                      <a16:creationId xmlns:a16="http://schemas.microsoft.com/office/drawing/2014/main" id="{8C96693D-2C7D-3114-345C-475E81793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2662" y="1758866"/>
                  <a:ext cx="927232" cy="378469"/>
                </a:xfrm>
                <a:prstGeom prst="rect">
                  <a:avLst/>
                </a:prstGeom>
                <a:blipFill>
                  <a:blip r:embed="rId5"/>
                  <a:stretch>
                    <a:fillRect t="-9677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6F4364A9-C8F4-3AA5-F390-065F9B626676}"/>
                </a:ext>
              </a:extLst>
            </p:cNvPr>
            <p:cNvSpPr txBox="1"/>
            <p:nvPr/>
          </p:nvSpPr>
          <p:spPr>
            <a:xfrm>
              <a:off x="5744145" y="1743651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4435.4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64247BDD-BD48-6CEB-8093-7C776DA6BC36}"/>
                </a:ext>
              </a:extLst>
            </p:cNvPr>
            <p:cNvSpPr txBox="1"/>
            <p:nvPr/>
          </p:nvSpPr>
          <p:spPr>
            <a:xfrm>
              <a:off x="6448634" y="1743651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9-&gt;3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4587.3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258EA8C9-D6E2-7FF6-CA17-FCF081DC0118}"/>
                </a:ext>
              </a:extLst>
            </p:cNvPr>
            <p:cNvCxnSpPr>
              <a:cxnSpLocks/>
            </p:cNvCxnSpPr>
            <p:nvPr/>
          </p:nvCxnSpPr>
          <p:spPr>
            <a:xfrm>
              <a:off x="2488100" y="4295884"/>
              <a:ext cx="0" cy="212721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335BAAC3-FD61-132D-2AFD-7E1C2A518949}"/>
                </a:ext>
              </a:extLst>
            </p:cNvPr>
            <p:cNvSpPr txBox="1"/>
            <p:nvPr/>
          </p:nvSpPr>
          <p:spPr>
            <a:xfrm>
              <a:off x="6806452" y="2985809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4696.6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ADD08DB6-8637-CE3F-372E-32E728FB62CC}"/>
                </a:ext>
              </a:extLst>
            </p:cNvPr>
            <p:cNvCxnSpPr>
              <a:cxnSpLocks/>
            </p:cNvCxnSpPr>
            <p:nvPr/>
          </p:nvCxnSpPr>
          <p:spPr>
            <a:xfrm>
              <a:off x="5559681" y="2161291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6E158EF-08AF-A7D1-6AC3-338915C1FDA7}"/>
                </a:ext>
              </a:extLst>
            </p:cNvPr>
            <p:cNvCxnSpPr>
              <a:cxnSpLocks/>
            </p:cNvCxnSpPr>
            <p:nvPr/>
          </p:nvCxnSpPr>
          <p:spPr>
            <a:xfrm>
              <a:off x="4368073" y="2133376"/>
              <a:ext cx="0" cy="4278187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FF6A224A-448F-8C0F-58E5-9BE8C7C773C0}"/>
                </a:ext>
              </a:extLst>
            </p:cNvPr>
            <p:cNvCxnSpPr>
              <a:cxnSpLocks/>
            </p:cNvCxnSpPr>
            <p:nvPr/>
          </p:nvCxnSpPr>
          <p:spPr>
            <a:xfrm>
              <a:off x="6288123" y="2161291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7D00D5C8-8D03-CA34-1C9F-2BB47F4A6DF9}"/>
                </a:ext>
              </a:extLst>
            </p:cNvPr>
            <p:cNvCxnSpPr>
              <a:cxnSpLocks/>
            </p:cNvCxnSpPr>
            <p:nvPr/>
          </p:nvCxnSpPr>
          <p:spPr>
            <a:xfrm>
              <a:off x="6950350" y="2122120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B23E89D1-559F-9025-7125-5FC505507CE0}"/>
                </a:ext>
              </a:extLst>
            </p:cNvPr>
            <p:cNvCxnSpPr>
              <a:cxnSpLocks/>
            </p:cNvCxnSpPr>
            <p:nvPr/>
          </p:nvCxnSpPr>
          <p:spPr>
            <a:xfrm>
              <a:off x="7166250" y="3285767"/>
              <a:ext cx="0" cy="31436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3098B48D-603E-9640-973F-5E332512A9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6150" y="2161291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D98CA3C1-B8C2-E907-388E-F731B1009E8C}"/>
                </a:ext>
              </a:extLst>
            </p:cNvPr>
            <p:cNvSpPr txBox="1"/>
            <p:nvPr/>
          </p:nvSpPr>
          <p:spPr>
            <a:xfrm>
              <a:off x="7254564" y="1753711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11-&gt;3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4696.6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ct 7">
                  <a:extLst>
                    <a:ext uri="{FF2B5EF4-FFF2-40B4-BE49-F238E27FC236}">
                      <a16:creationId xmlns:a16="http://schemas.microsoft.com/office/drawing/2014/main" id="{25EBE911-C47F-6C32-AD71-17E9F5280581}"/>
                    </a:ext>
                  </a:extLst>
                </p:cNvPr>
                <p:cNvSpPr txBox="1"/>
                <p:nvPr/>
              </p:nvSpPr>
              <p:spPr>
                <a:xfrm>
                  <a:off x="8103472" y="5660727"/>
                  <a:ext cx="739101" cy="224581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0" i="0" u="none" strike="noStrike" kern="1200" cap="none" spc="-4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Ti </a:t>
                  </a:r>
                  <a:r>
                    <a:rPr kumimoji="0" lang="it-IT" sz="1400" b="0" i="0" u="none" strike="noStrike" kern="1200" cap="none" spc="-23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kumimoji="0" lang="it-IT" sz="1400" b="0" i="1" u="none" strike="noStrike" kern="1200" cap="none" spc="-23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𝛽</m:t>
                      </m:r>
                    </m:oMath>
                  </a14:m>
                  <a:endParaRPr kumimoji="0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object 7">
                  <a:extLst>
                    <a:ext uri="{FF2B5EF4-FFF2-40B4-BE49-F238E27FC236}">
                      <a16:creationId xmlns:a16="http://schemas.microsoft.com/office/drawing/2014/main" id="{EC7C7B62-7B41-D04F-6707-6F5A0BABAE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3472" y="5660727"/>
                  <a:ext cx="739101" cy="224581"/>
                </a:xfrm>
                <a:prstGeom prst="rect">
                  <a:avLst/>
                </a:prstGeom>
                <a:blipFill>
                  <a:blip r:embed="rId6"/>
                  <a:stretch>
                    <a:fillRect l="-11667" t="-15789" b="-473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7">
                  <a:extLst>
                    <a:ext uri="{FF2B5EF4-FFF2-40B4-BE49-F238E27FC236}">
                      <a16:creationId xmlns:a16="http://schemas.microsoft.com/office/drawing/2014/main" id="{DF1907AC-DC08-9209-8C99-04A302664381}"/>
                    </a:ext>
                  </a:extLst>
                </p:cNvPr>
                <p:cNvSpPr txBox="1"/>
                <p:nvPr/>
              </p:nvSpPr>
              <p:spPr>
                <a:xfrm>
                  <a:off x="6352626" y="3298762"/>
                  <a:ext cx="739101" cy="224581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0" i="0" u="none" strike="noStrike" kern="1200" cap="none" spc="-4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Ti </a:t>
                  </a:r>
                  <a:r>
                    <a:rPr kumimoji="0" lang="it-IT" sz="1400" b="0" i="0" u="none" strike="noStrike" kern="1200" cap="none" spc="-23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kumimoji="0" lang="it-IT" sz="1400" b="0" i="1" u="none" strike="noStrike" kern="1200" cap="none" spc="-23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𝛼</m:t>
                      </m:r>
                    </m:oMath>
                  </a14:m>
                  <a:endParaRPr kumimoji="0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object 7">
                  <a:extLst>
                    <a:ext uri="{FF2B5EF4-FFF2-40B4-BE49-F238E27FC236}">
                      <a16:creationId xmlns:a16="http://schemas.microsoft.com/office/drawing/2014/main" id="{53808A95-458D-5036-C252-2867B0B7B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2626" y="3298762"/>
                  <a:ext cx="739101" cy="224581"/>
                </a:xfrm>
                <a:prstGeom prst="rect">
                  <a:avLst/>
                </a:prstGeom>
                <a:blipFill>
                  <a:blip r:embed="rId7"/>
                  <a:stretch>
                    <a:fillRect l="-13559" t="-21053" b="-473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ella 21">
                <a:extLst>
                  <a:ext uri="{FF2B5EF4-FFF2-40B4-BE49-F238E27FC236}">
                    <a16:creationId xmlns:a16="http://schemas.microsoft.com/office/drawing/2014/main" id="{1A9A3E9E-DC0F-CA29-D089-044C9DC63B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9465150"/>
                  </p:ext>
                </p:extLst>
              </p:nvPr>
            </p:nvGraphicFramePr>
            <p:xfrm>
              <a:off x="3099509" y="2335262"/>
              <a:ext cx="2373225" cy="1652815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120657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166648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5245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X-ray</a:t>
                          </a:r>
                          <a:b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yield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0.48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0.11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0.43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0.12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0.14 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15819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it-IT" sz="125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0.172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0.008 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0.012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0.001 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ella 21">
                <a:extLst>
                  <a:ext uri="{FF2B5EF4-FFF2-40B4-BE49-F238E27FC236}">
                    <a16:creationId xmlns:a16="http://schemas.microsoft.com/office/drawing/2014/main" id="{1A9A3E9E-DC0F-CA29-D089-044C9DC63B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9465150"/>
                  </p:ext>
                </p:extLst>
              </p:nvPr>
            </p:nvGraphicFramePr>
            <p:xfrm>
              <a:off x="3099509" y="2335262"/>
              <a:ext cx="2373225" cy="1652815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120657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166648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3905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X-ray</a:t>
                          </a:r>
                          <a:b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yield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170000" r="-98947" b="-4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170000" r="-2174" b="-4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257143" r="-9894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257143" r="-2174" b="-3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375000" r="-98947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375000" r="-2174" b="-2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15819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475000" r="-98947" b="-1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475000" r="-2174" b="-1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575000" r="-98947" b="-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575000" r="-2174" b="-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CF2D380-8D0F-8919-3B56-79A6D6EC0C4D}"/>
              </a:ext>
            </a:extLst>
          </p:cNvPr>
          <p:cNvSpPr txBox="1"/>
          <p:nvPr/>
        </p:nvSpPr>
        <p:spPr>
          <a:xfrm>
            <a:off x="1768134" y="47793"/>
            <a:ext cx="7231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3600" b="1" baseline="30000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– M-type transitions</a:t>
            </a:r>
            <a:br>
              <a:rPr lang="en-GB" sz="36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3600" b="1" dirty="0">
              <a:solidFill>
                <a:srgbClr val="FF90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ella 25">
                <a:extLst>
                  <a:ext uri="{FF2B5EF4-FFF2-40B4-BE49-F238E27FC236}">
                    <a16:creationId xmlns:a16="http://schemas.microsoft.com/office/drawing/2014/main" id="{34955FCB-115A-0CB5-9F01-CEF80105A1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6759546"/>
                  </p:ext>
                </p:extLst>
              </p:nvPr>
            </p:nvGraphicFramePr>
            <p:xfrm>
              <a:off x="645042" y="1247392"/>
              <a:ext cx="3071603" cy="1066516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96634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2174969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6662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3300.8</a:t>
                          </a:r>
                          <a:r>
                            <a:rPr lang="it-IT" sz="1250" b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13.2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2.0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3860.4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13.6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2.2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4214.1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19.6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2.2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25075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ella 25">
                <a:extLst>
                  <a:ext uri="{FF2B5EF4-FFF2-40B4-BE49-F238E27FC236}">
                    <a16:creationId xmlns:a16="http://schemas.microsoft.com/office/drawing/2014/main" id="{34955FCB-115A-0CB5-9F01-CEF80105A1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6759546"/>
                  </p:ext>
                </p:extLst>
              </p:nvPr>
            </p:nvGraphicFramePr>
            <p:xfrm>
              <a:off x="645042" y="1247392"/>
              <a:ext cx="3071603" cy="1066516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96634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2174969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6662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1408" t="-100000" r="-243662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41860" t="-100000" r="-581" b="-2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1408" t="-209524" r="-243662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41860" t="-209524" r="-581" b="-1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1408" t="-309524" r="-243662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41860" t="-309524" r="-581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25075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85445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vestiti, persona, gruppo, ingegneria&#10;&#10;Descrizione generata automaticamente">
            <a:extLst>
              <a:ext uri="{FF2B5EF4-FFF2-40B4-BE49-F238E27FC236}">
                <a16:creationId xmlns:a16="http://schemas.microsoft.com/office/drawing/2014/main" id="{142E8F4C-918D-BAD0-067C-43AABEC5D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35" r="1" b="4482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magine 4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9A892D76-A8E7-7691-1C3E-E249085C0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26" r="-3" b="25059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Immagine 5" descr="Immagine che contiene oggetti in metallo, catena, padella&#10;&#10;Descrizione generata automaticamente">
            <a:extLst>
              <a:ext uri="{FF2B5EF4-FFF2-40B4-BE49-F238E27FC236}">
                <a16:creationId xmlns:a16="http://schemas.microsoft.com/office/drawing/2014/main" id="{D4927241-33F7-957D-AFE7-E3B4CA2DF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4" b="3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Immagine 7" descr="Immagine che contiene aria aperta, verde, costruzione, carrello&#10;&#10;Descrizione generata automaticamente">
            <a:extLst>
              <a:ext uri="{FF2B5EF4-FFF2-40B4-BE49-F238E27FC236}">
                <a16:creationId xmlns:a16="http://schemas.microsoft.com/office/drawing/2014/main" id="{86529C4F-D710-0B88-3F6D-C25496DABF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62" r="-2" b="23165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1088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D917F65-2501-D7AD-ADB0-89763B828D7D}"/>
              </a:ext>
            </a:extLst>
          </p:cNvPr>
          <p:cNvSpPr txBox="1"/>
          <p:nvPr/>
        </p:nvSpPr>
        <p:spPr>
          <a:xfrm>
            <a:off x="1565167" y="56061"/>
            <a:ext cx="7044476" cy="10560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 algn="r">
              <a:spcBef>
                <a:spcPts val="75"/>
              </a:spcBef>
            </a:pPr>
            <a:r>
              <a:rPr lang="en-GB" sz="3400" b="1" spc="-4" dirty="0">
                <a:solidFill>
                  <a:srgbClr val="FF901C"/>
                </a:solidFill>
              </a:rPr>
              <a:t>SIDDHARTA-2 </a:t>
            </a:r>
            <a:br>
              <a:rPr lang="en-GB" sz="3400" b="1" spc="-4" dirty="0">
                <a:solidFill>
                  <a:srgbClr val="FF901C"/>
                </a:solidFill>
              </a:rPr>
            </a:br>
            <a:r>
              <a:rPr lang="en-GB" sz="3400" b="1" spc="-4" dirty="0">
                <a:solidFill>
                  <a:srgbClr val="FF901C"/>
                </a:solidFill>
              </a:rPr>
              <a:t>Kaonic Neon (2023)</a:t>
            </a:r>
            <a:endParaRPr lang="en-GB" sz="3400" b="1" spc="-4" dirty="0">
              <a:solidFill>
                <a:srgbClr val="FF901C"/>
              </a:solidFill>
              <a:highlight>
                <a:srgbClr val="FFFF00"/>
              </a:highligh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138540-9116-D89E-F321-D562EFEA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49"/>
            <a:ext cx="9109376" cy="4686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/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8-&gt;7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blipFill>
                <a:blip r:embed="rId3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/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7">
            <a:extLst>
              <a:ext uri="{FF2B5EF4-FFF2-40B4-BE49-F238E27FC236}">
                <a16:creationId xmlns:a16="http://schemas.microsoft.com/office/drawing/2014/main" id="{8167979F-064F-665C-4D40-6C3EF7B2D281}"/>
              </a:ext>
            </a:extLst>
          </p:cNvPr>
          <p:cNvSpPr txBox="1"/>
          <p:nvPr/>
        </p:nvSpPr>
        <p:spPr>
          <a:xfrm>
            <a:off x="4572000" y="4526938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5-&gt;4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/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blipFill>
                <a:blip r:embed="rId5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/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bject 7">
            <a:extLst>
              <a:ext uri="{FF2B5EF4-FFF2-40B4-BE49-F238E27FC236}">
                <a16:creationId xmlns:a16="http://schemas.microsoft.com/office/drawing/2014/main" id="{090B4AD4-0E70-C5EA-A9AC-00ED8ABD5F00}"/>
              </a:ext>
            </a:extLst>
          </p:cNvPr>
          <p:cNvSpPr txBox="1"/>
          <p:nvPr/>
        </p:nvSpPr>
        <p:spPr>
          <a:xfrm>
            <a:off x="4717855" y="4951284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8-&gt;7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18144197-0F99-9876-72FE-CAA12EA454E0}"/>
              </a:ext>
            </a:extLst>
          </p:cNvPr>
          <p:cNvSpPr txBox="1"/>
          <p:nvPr/>
        </p:nvSpPr>
        <p:spPr>
          <a:xfrm>
            <a:off x="7561943" y="4713658"/>
            <a:ext cx="73910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7-&gt;6</a:t>
            </a:r>
            <a:br>
              <a:rPr lang="it-IT" sz="1200" spc="-4" dirty="0">
                <a:latin typeface="Calibri"/>
                <a:cs typeface="Calibri"/>
              </a:rPr>
            </a:br>
            <a:r>
              <a:rPr lang="it-IT" sz="1200" spc="-4" dirty="0">
                <a:latin typeface="Calibri"/>
                <a:cs typeface="Calibri"/>
              </a:rPr>
              <a:t>KC 6-&gt;4 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95DD6B39-93E1-7BDD-593B-379A25DADCA5}"/>
              </a:ext>
            </a:extLst>
          </p:cNvPr>
          <p:cNvSpPr txBox="1"/>
          <p:nvPr/>
        </p:nvSpPr>
        <p:spPr>
          <a:xfrm>
            <a:off x="4283371" y="4288225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6-&gt;5</a:t>
            </a:r>
            <a:endParaRPr sz="1200" baseline="-25000" dirty="0">
              <a:latin typeface="Calibri"/>
              <a:cs typeface="Calibri"/>
            </a:endParaRP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90EBBAF7-82EC-7AB4-B249-45E7907ECB94}"/>
              </a:ext>
            </a:extLst>
          </p:cNvPr>
          <p:cNvCxnSpPr>
            <a:cxnSpLocks/>
          </p:cNvCxnSpPr>
          <p:nvPr/>
        </p:nvCxnSpPr>
        <p:spPr>
          <a:xfrm flipV="1">
            <a:off x="4401572" y="4473673"/>
            <a:ext cx="0" cy="609229"/>
          </a:xfrm>
          <a:prstGeom prst="line">
            <a:avLst/>
          </a:prstGeom>
          <a:ln w="1270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bject 7">
            <a:extLst>
              <a:ext uri="{FF2B5EF4-FFF2-40B4-BE49-F238E27FC236}">
                <a16:creationId xmlns:a16="http://schemas.microsoft.com/office/drawing/2014/main" id="{996065B6-6BF1-AA1A-CEBD-36D5B87BA359}"/>
              </a:ext>
            </a:extLst>
          </p:cNvPr>
          <p:cNvSpPr txBox="1"/>
          <p:nvPr/>
        </p:nvSpPr>
        <p:spPr>
          <a:xfrm>
            <a:off x="8404890" y="4889099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5-&gt;4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03FB7E36-7FDB-6BEA-3E5A-1581265FDB40}"/>
              </a:ext>
            </a:extLst>
          </p:cNvPr>
          <p:cNvSpPr txBox="1"/>
          <p:nvPr/>
        </p:nvSpPr>
        <p:spPr>
          <a:xfrm>
            <a:off x="3451063" y="4976802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7-&gt;5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0440570"/>
                  </p:ext>
                </p:extLst>
              </p:nvPr>
            </p:nvGraphicFramePr>
            <p:xfrm>
              <a:off x="1162553" y="1123620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9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</m:oMath>
                          </a14:m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4218.96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3.28 (</a:t>
                          </a:r>
                          <a:r>
                            <a:rPr lang="it-IT" sz="140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6156.83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0.84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7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9450.76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0.42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6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15614.80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0.70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0440570"/>
                  </p:ext>
                </p:extLst>
              </p:nvPr>
            </p:nvGraphicFramePr>
            <p:xfrm>
              <a:off x="1162553" y="1123620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95455" r="-244615" b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95455" r="-633" b="-30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215000" r="-244615" b="-2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215000" r="-633" b="-2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315000" r="-244615" b="-1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315000" r="-633" b="-1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415000" r="-244615" b="-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415000" r="-633" b="-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49B47C08-5898-37C4-EBCA-FB49E8AB159D}"/>
              </a:ext>
            </a:extLst>
          </p:cNvPr>
          <p:cNvSpPr/>
          <p:nvPr/>
        </p:nvSpPr>
        <p:spPr>
          <a:xfrm>
            <a:off x="1613069" y="5868175"/>
            <a:ext cx="6464369" cy="6762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60DFF"/>
                </a:solidFill>
              </a:rPr>
              <a:t>First K-Ne measurements </a:t>
            </a:r>
            <a:r>
              <a:rPr lang="en-GB" sz="2000" b="1" dirty="0">
                <a:solidFill>
                  <a:srgbClr val="0809E9"/>
                </a:solidFill>
              </a:rPr>
              <a:t>– possible </a:t>
            </a:r>
            <a:r>
              <a:rPr lang="en-GB" sz="2000" b="1" dirty="0">
                <a:solidFill>
                  <a:srgbClr val="0809E9"/>
                </a:solidFill>
                <a:cs typeface="Times New Roman" panose="02020603050405020304" pitchFamily="18" charset="0"/>
              </a:rPr>
              <a:t>implications on</a:t>
            </a:r>
            <a:br>
              <a:rPr lang="en-GB" sz="2000" b="1" dirty="0">
                <a:solidFill>
                  <a:srgbClr val="160DFF"/>
                </a:solidFill>
              </a:rPr>
            </a:br>
            <a:r>
              <a:rPr lang="en-GB" sz="2000" b="1" dirty="0">
                <a:solidFill>
                  <a:srgbClr val="160DFF"/>
                </a:solidFill>
              </a:rPr>
              <a:t>K- multinucleon interaction and kaon mass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7976275-3080-DFAC-FF5E-2DC58B80EB92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5227A44-72C4-F4BF-60A4-5E193D030065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4764F297-A542-F68E-B53B-384499BE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19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ED438CC-E19D-8D50-FBBA-6C2A8BF5A068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DF699B-0701-679E-E0BF-88B117A8F4B7}"/>
              </a:ext>
            </a:extLst>
          </p:cNvPr>
          <p:cNvSpPr txBox="1"/>
          <p:nvPr/>
        </p:nvSpPr>
        <p:spPr>
          <a:xfrm>
            <a:off x="4845254" y="1066214"/>
            <a:ext cx="252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65219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9312-A408-2F44-94AC-FB09AB31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805" y="158538"/>
            <a:ext cx="7137400" cy="1325563"/>
          </a:xfrm>
        </p:spPr>
        <p:txBody>
          <a:bodyPr/>
          <a:lstStyle/>
          <a:p>
            <a:r>
              <a:rPr lang="en-US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 Collaboration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2ED2DCC-14BA-6240-A12B-490E3A87537B}"/>
              </a:ext>
            </a:extLst>
          </p:cNvPr>
          <p:cNvSpPr/>
          <p:nvPr/>
        </p:nvSpPr>
        <p:spPr>
          <a:xfrm>
            <a:off x="1410805" y="1422140"/>
            <a:ext cx="5794131" cy="711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licon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rift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etectors for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adronic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tom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esearch by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iming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pplication</a:t>
            </a:r>
            <a:endParaRPr lang="it-IT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32732F0-D685-694E-9F89-A786D9774D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2880194"/>
            <a:ext cx="1810103" cy="7848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06AE172-5777-D144-B741-7A52BA6F48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4171710"/>
            <a:ext cx="1841500" cy="9398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EF50897-9815-744B-9535-7A1AD01374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320" y="5664256"/>
            <a:ext cx="1925555" cy="706417"/>
          </a:xfrm>
          <a:prstGeom prst="rect">
            <a:avLst/>
          </a:prstGeom>
        </p:spPr>
      </p:pic>
      <p:pic>
        <p:nvPicPr>
          <p:cNvPr id="20" name="Segnaposto contenuto 36">
            <a:extLst>
              <a:ext uri="{FF2B5EF4-FFF2-40B4-BE49-F238E27FC236}">
                <a16:creationId xmlns:a16="http://schemas.microsoft.com/office/drawing/2014/main" id="{EDAF599E-E985-4A4E-9921-34DCBD6178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934" y="1953456"/>
            <a:ext cx="2209800" cy="14755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410CE36-CB84-1847-ACCF-546926A747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320" y="3664994"/>
            <a:ext cx="2209800" cy="495300"/>
          </a:xfrm>
          <a:prstGeom prst="rect">
            <a:avLst/>
          </a:prstGeom>
        </p:spPr>
      </p:pic>
      <p:graphicFrame>
        <p:nvGraphicFramePr>
          <p:cNvPr id="22" name="CasellaDiTesto 15">
            <a:extLst>
              <a:ext uri="{FF2B5EF4-FFF2-40B4-BE49-F238E27FC236}">
                <a16:creationId xmlns:a16="http://schemas.microsoft.com/office/drawing/2014/main" id="{1B4673A6-5B72-B443-BF43-9160E5C35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48285"/>
              </p:ext>
            </p:extLst>
          </p:nvPr>
        </p:nvGraphicFramePr>
        <p:xfrm>
          <a:off x="180749" y="2264879"/>
          <a:ext cx="3665594" cy="4243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3" name="Immagine 22">
            <a:extLst>
              <a:ext uri="{FF2B5EF4-FFF2-40B4-BE49-F238E27FC236}">
                <a16:creationId xmlns:a16="http://schemas.microsoft.com/office/drawing/2014/main" id="{F87FD93C-0021-FE47-8C8C-07F97FAFDA5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190" y="4386471"/>
            <a:ext cx="1872061" cy="84748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5F789E5-769B-AB45-93EA-B2F91EB132C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5297009"/>
            <a:ext cx="2921000" cy="5715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EDED6BB-F815-EC86-91DE-E91D4EC15671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BFADFAE-56FB-756D-867D-00ED5AD61C33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7BFF67D6-A499-F470-5678-6A077BA6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6D38BB-D660-B873-FF88-410E4B1F4ACF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108346727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D917F65-2501-D7AD-ADB0-89763B828D7D}"/>
              </a:ext>
            </a:extLst>
          </p:cNvPr>
          <p:cNvSpPr txBox="1"/>
          <p:nvPr/>
        </p:nvSpPr>
        <p:spPr>
          <a:xfrm>
            <a:off x="1565167" y="56061"/>
            <a:ext cx="7044476" cy="10560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 algn="r">
              <a:spcBef>
                <a:spcPts val="75"/>
              </a:spcBef>
            </a:pPr>
            <a:r>
              <a:rPr lang="en-GB" sz="3400" b="1" spc="-4" dirty="0">
                <a:solidFill>
                  <a:srgbClr val="FF901C"/>
                </a:solidFill>
              </a:rPr>
              <a:t>SIDDHARTA-2 </a:t>
            </a:r>
            <a:br>
              <a:rPr lang="en-GB" sz="3400" b="1" spc="-4" dirty="0">
                <a:solidFill>
                  <a:srgbClr val="FF901C"/>
                </a:solidFill>
              </a:rPr>
            </a:br>
            <a:r>
              <a:rPr lang="en-GB" sz="3400" b="1" spc="-4" dirty="0">
                <a:solidFill>
                  <a:srgbClr val="FF901C"/>
                </a:solidFill>
              </a:rPr>
              <a:t>Kaonic Neon (2023)</a:t>
            </a:r>
            <a:endParaRPr lang="en-GB" sz="3400" b="1" spc="-4" dirty="0">
              <a:solidFill>
                <a:srgbClr val="FF901C"/>
              </a:solidFill>
              <a:highlight>
                <a:srgbClr val="FFFF00"/>
              </a:highligh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138540-9116-D89E-F321-D562EFEA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49"/>
            <a:ext cx="9109376" cy="4686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/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8-&gt;7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blipFill>
                <a:blip r:embed="rId3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/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7">
            <a:extLst>
              <a:ext uri="{FF2B5EF4-FFF2-40B4-BE49-F238E27FC236}">
                <a16:creationId xmlns:a16="http://schemas.microsoft.com/office/drawing/2014/main" id="{8167979F-064F-665C-4D40-6C3EF7B2D281}"/>
              </a:ext>
            </a:extLst>
          </p:cNvPr>
          <p:cNvSpPr txBox="1"/>
          <p:nvPr/>
        </p:nvSpPr>
        <p:spPr>
          <a:xfrm>
            <a:off x="4572000" y="4526938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5-&gt;4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/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blipFill>
                <a:blip r:embed="rId5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/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bject 7">
            <a:extLst>
              <a:ext uri="{FF2B5EF4-FFF2-40B4-BE49-F238E27FC236}">
                <a16:creationId xmlns:a16="http://schemas.microsoft.com/office/drawing/2014/main" id="{090B4AD4-0E70-C5EA-A9AC-00ED8ABD5F00}"/>
              </a:ext>
            </a:extLst>
          </p:cNvPr>
          <p:cNvSpPr txBox="1"/>
          <p:nvPr/>
        </p:nvSpPr>
        <p:spPr>
          <a:xfrm>
            <a:off x="4717855" y="4951284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8-&gt;7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18144197-0F99-9876-72FE-CAA12EA454E0}"/>
              </a:ext>
            </a:extLst>
          </p:cNvPr>
          <p:cNvSpPr txBox="1"/>
          <p:nvPr/>
        </p:nvSpPr>
        <p:spPr>
          <a:xfrm>
            <a:off x="7561943" y="4713658"/>
            <a:ext cx="73910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7-&gt;6</a:t>
            </a:r>
            <a:br>
              <a:rPr lang="it-IT" sz="1200" spc="-4" dirty="0">
                <a:latin typeface="Calibri"/>
                <a:cs typeface="Calibri"/>
              </a:rPr>
            </a:br>
            <a:r>
              <a:rPr lang="it-IT" sz="1200" spc="-4" dirty="0">
                <a:latin typeface="Calibri"/>
                <a:cs typeface="Calibri"/>
              </a:rPr>
              <a:t>KC 6-&gt;4 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95DD6B39-93E1-7BDD-593B-379A25DADCA5}"/>
              </a:ext>
            </a:extLst>
          </p:cNvPr>
          <p:cNvSpPr txBox="1"/>
          <p:nvPr/>
        </p:nvSpPr>
        <p:spPr>
          <a:xfrm>
            <a:off x="4283371" y="4288225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6-&gt;5</a:t>
            </a:r>
            <a:endParaRPr sz="1200" baseline="-25000" dirty="0">
              <a:latin typeface="Calibri"/>
              <a:cs typeface="Calibri"/>
            </a:endParaRP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90EBBAF7-82EC-7AB4-B249-45E7907ECB94}"/>
              </a:ext>
            </a:extLst>
          </p:cNvPr>
          <p:cNvCxnSpPr>
            <a:cxnSpLocks/>
          </p:cNvCxnSpPr>
          <p:nvPr/>
        </p:nvCxnSpPr>
        <p:spPr>
          <a:xfrm flipV="1">
            <a:off x="4401572" y="4473673"/>
            <a:ext cx="0" cy="609229"/>
          </a:xfrm>
          <a:prstGeom prst="line">
            <a:avLst/>
          </a:prstGeom>
          <a:ln w="1270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bject 7">
            <a:extLst>
              <a:ext uri="{FF2B5EF4-FFF2-40B4-BE49-F238E27FC236}">
                <a16:creationId xmlns:a16="http://schemas.microsoft.com/office/drawing/2014/main" id="{996065B6-6BF1-AA1A-CEBD-36D5B87BA359}"/>
              </a:ext>
            </a:extLst>
          </p:cNvPr>
          <p:cNvSpPr txBox="1"/>
          <p:nvPr/>
        </p:nvSpPr>
        <p:spPr>
          <a:xfrm>
            <a:off x="8404890" y="4889099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5-&gt;4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03FB7E36-7FDB-6BEA-3E5A-1581265FDB40}"/>
              </a:ext>
            </a:extLst>
          </p:cNvPr>
          <p:cNvSpPr txBox="1"/>
          <p:nvPr/>
        </p:nvSpPr>
        <p:spPr>
          <a:xfrm>
            <a:off x="3451063" y="4976802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7-&gt;5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62553" y="1123620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9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</m:oMath>
                          </a14:m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4218.96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3.28 (</a:t>
                          </a:r>
                          <a:r>
                            <a:rPr lang="it-IT" sz="140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6156.83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0.84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7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9450.76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0.42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6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15614.80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0.70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62553" y="1123620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95455" r="-244615" b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95455" r="-633" b="-30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215000" r="-244615" b="-2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215000" r="-633" b="-2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315000" r="-244615" b="-1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315000" r="-633" b="-1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1538" t="-415000" r="-244615" b="-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772" t="-415000" r="-633" b="-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49B47C08-5898-37C4-EBCA-FB49E8AB159D}"/>
              </a:ext>
            </a:extLst>
          </p:cNvPr>
          <p:cNvSpPr/>
          <p:nvPr/>
        </p:nvSpPr>
        <p:spPr>
          <a:xfrm>
            <a:off x="1613069" y="5868175"/>
            <a:ext cx="6464369" cy="6762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60DFF"/>
                </a:solidFill>
              </a:rPr>
              <a:t>First K-Ne measurements </a:t>
            </a:r>
            <a:r>
              <a:rPr lang="en-GB" sz="2000" b="1" dirty="0">
                <a:solidFill>
                  <a:srgbClr val="0809E9"/>
                </a:solidFill>
              </a:rPr>
              <a:t>– possible </a:t>
            </a:r>
            <a:r>
              <a:rPr lang="en-GB" sz="2000" b="1" dirty="0">
                <a:solidFill>
                  <a:srgbClr val="0809E9"/>
                </a:solidFill>
                <a:cs typeface="Times New Roman" panose="02020603050405020304" pitchFamily="18" charset="0"/>
              </a:rPr>
              <a:t>implications on</a:t>
            </a:r>
            <a:br>
              <a:rPr lang="en-GB" sz="2000" b="1" dirty="0">
                <a:solidFill>
                  <a:srgbClr val="160DFF"/>
                </a:solidFill>
              </a:rPr>
            </a:br>
            <a:r>
              <a:rPr lang="en-GB" sz="2000" b="1" dirty="0">
                <a:solidFill>
                  <a:srgbClr val="160DFF"/>
                </a:solidFill>
              </a:rPr>
              <a:t>K- multinucleon interaction and kaon mass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7976275-3080-DFAC-FF5E-2DC58B80EB92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5227A44-72C4-F4BF-60A4-5E193D030065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4764F297-A542-F68E-B53B-384499BE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20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ED438CC-E19D-8D50-FBBA-6C2A8BF5A068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DF699B-0701-679E-E0BF-88B117A8F4B7}"/>
              </a:ext>
            </a:extLst>
          </p:cNvPr>
          <p:cNvSpPr txBox="1"/>
          <p:nvPr/>
        </p:nvSpPr>
        <p:spPr>
          <a:xfrm>
            <a:off x="4845254" y="1066214"/>
            <a:ext cx="252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Preliminary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77FC723-E9B2-7F39-55C8-530D4691A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182" y="1066214"/>
            <a:ext cx="4976047" cy="47578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5989954A-62FA-9690-AEA5-79F963E0F7BB}"/>
              </a:ext>
            </a:extLst>
          </p:cNvPr>
          <p:cNvSpPr/>
          <p:nvPr/>
        </p:nvSpPr>
        <p:spPr>
          <a:xfrm>
            <a:off x="6211341" y="1639756"/>
            <a:ext cx="2563099" cy="959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CDAA4F-5A13-6488-4DC4-BCF321CE3679}"/>
              </a:ext>
            </a:extLst>
          </p:cNvPr>
          <p:cNvSpPr txBox="1"/>
          <p:nvPr/>
        </p:nvSpPr>
        <p:spPr>
          <a:xfrm>
            <a:off x="5580688" y="1857411"/>
            <a:ext cx="34215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  <a:latin typeface="CMSS10"/>
              </a:rPr>
              <a:t>P.A. </a:t>
            </a:r>
            <a:r>
              <a:rPr lang="it-IT" sz="1400" dirty="0" err="1">
                <a:effectLst/>
                <a:latin typeface="CMSS10"/>
              </a:rPr>
              <a:t>Zyla</a:t>
            </a:r>
            <a:r>
              <a:rPr lang="it-IT" sz="1400" dirty="0">
                <a:effectLst/>
                <a:latin typeface="CMSS10"/>
              </a:rPr>
              <a:t> </a:t>
            </a:r>
            <a:r>
              <a:rPr lang="it-IT" sz="1400" dirty="0">
                <a:effectLst/>
                <a:latin typeface="CMSSI10"/>
              </a:rPr>
              <a:t>et al. </a:t>
            </a:r>
            <a:r>
              <a:rPr lang="it-IT" sz="1400" dirty="0">
                <a:effectLst/>
                <a:latin typeface="CMSS10"/>
              </a:rPr>
              <a:t>(</a:t>
            </a:r>
            <a:r>
              <a:rPr lang="it-IT" sz="1400" dirty="0" err="1">
                <a:effectLst/>
                <a:latin typeface="CMSS10"/>
              </a:rPr>
              <a:t>Particle</a:t>
            </a:r>
            <a:r>
              <a:rPr lang="it-IT" sz="1400" dirty="0">
                <a:effectLst/>
                <a:latin typeface="CMSS10"/>
              </a:rPr>
              <a:t> Data Group), </a:t>
            </a:r>
            <a:r>
              <a:rPr lang="it-IT" sz="1400" dirty="0" err="1">
                <a:effectLst/>
                <a:latin typeface="CMSS10"/>
              </a:rPr>
              <a:t>Prog</a:t>
            </a:r>
            <a:r>
              <a:rPr lang="it-IT" sz="1400" dirty="0">
                <a:effectLst/>
                <a:latin typeface="CMSS10"/>
              </a:rPr>
              <a:t>. </a:t>
            </a:r>
            <a:r>
              <a:rPr lang="it-IT" sz="1400" dirty="0" err="1">
                <a:effectLst/>
                <a:latin typeface="CMSS10"/>
              </a:rPr>
              <a:t>Theor</a:t>
            </a:r>
            <a:r>
              <a:rPr lang="it-IT" sz="1400" dirty="0">
                <a:effectLst/>
                <a:latin typeface="CMSS10"/>
              </a:rPr>
              <a:t>. </a:t>
            </a:r>
            <a:r>
              <a:rPr lang="it-IT" sz="1400" dirty="0" err="1">
                <a:effectLst/>
                <a:latin typeface="CMSS10"/>
              </a:rPr>
              <a:t>Exp</a:t>
            </a:r>
            <a:r>
              <a:rPr lang="it-IT" sz="1400" dirty="0">
                <a:effectLst/>
                <a:latin typeface="CMSS10"/>
              </a:rPr>
              <a:t>. </a:t>
            </a:r>
            <a:r>
              <a:rPr lang="it-IT" sz="1400" dirty="0" err="1">
                <a:effectLst/>
                <a:latin typeface="CMSS10"/>
              </a:rPr>
              <a:t>Phys</a:t>
            </a:r>
            <a:r>
              <a:rPr lang="it-IT" sz="1400" dirty="0">
                <a:effectLst/>
                <a:latin typeface="CMSS10"/>
              </a:rPr>
              <a:t>. </a:t>
            </a:r>
            <a:r>
              <a:rPr lang="it-IT" sz="1400" dirty="0">
                <a:effectLst/>
                <a:latin typeface="CMBX7"/>
              </a:rPr>
              <a:t>2020</a:t>
            </a:r>
            <a:r>
              <a:rPr lang="it-IT" sz="1400" dirty="0">
                <a:effectLst/>
                <a:latin typeface="CMSS10"/>
              </a:rPr>
              <a:t>, 083C01 (2020) </a:t>
            </a:r>
            <a:endParaRPr lang="it-IT" sz="1400" dirty="0">
              <a:latin typeface="CMSS10"/>
            </a:endParaRPr>
          </a:p>
        </p:txBody>
      </p:sp>
    </p:spTree>
    <p:extLst>
      <p:ext uri="{BB962C8B-B14F-4D97-AF65-F5344CB8AC3E}">
        <p14:creationId xmlns:p14="http://schemas.microsoft.com/office/powerpoint/2010/main" val="3717542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9A3DDC7-DAD9-52F3-179F-3C63CC8DD974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E5DFEE-8C4A-06FD-B7EE-75017A5ACB9A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C9D27A8F-7EEA-E181-11D4-28C212E1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21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9FC1572-C9CD-C86B-98FC-397DB42F71AE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2" name="Immagine 1" descr="Immagine che contiene interni, parecchi&#10;&#10;Descrizione generata automaticamente">
            <a:extLst>
              <a:ext uri="{FF2B5EF4-FFF2-40B4-BE49-F238E27FC236}">
                <a16:creationId xmlns:a16="http://schemas.microsoft.com/office/drawing/2014/main" id="{1FAC7783-045D-C547-8821-282A98658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8" y="-29396"/>
            <a:ext cx="9169124" cy="667006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BEEB7C-FA7A-C1F4-23B3-FFDE855E6B1F}"/>
              </a:ext>
            </a:extLst>
          </p:cNvPr>
          <p:cNvSpPr txBox="1"/>
          <p:nvPr/>
        </p:nvSpPr>
        <p:spPr>
          <a:xfrm>
            <a:off x="1468307" y="0"/>
            <a:ext cx="5889226" cy="193899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none" dirty="0">
                <a:solidFill>
                  <a:srgbClr val="FF90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SIDDHARTA-2 </a:t>
            </a:r>
            <a:br>
              <a:rPr lang="en-US" sz="4000" b="1" u="none" dirty="0">
                <a:solidFill>
                  <a:srgbClr val="FF90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u="none" dirty="0">
                <a:solidFill>
                  <a:srgbClr val="FF90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ready for the kaonic deuterium measurement</a:t>
            </a:r>
          </a:p>
        </p:txBody>
      </p:sp>
    </p:spTree>
    <p:extLst>
      <p:ext uri="{BB962C8B-B14F-4D97-AF65-F5344CB8AC3E}">
        <p14:creationId xmlns:p14="http://schemas.microsoft.com/office/powerpoint/2010/main" val="56528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icture 2">
            <a:extLst>
              <a:ext uri="{FF2B5EF4-FFF2-40B4-BE49-F238E27FC236}">
                <a16:creationId xmlns:a16="http://schemas.microsoft.com/office/drawing/2014/main" id="{D8310B51-8F94-1714-4AD9-8798C7E70FAB}"/>
              </a:ext>
            </a:extLst>
          </p:cNvPr>
          <p:cNvGrpSpPr>
            <a:grpSpLocks/>
          </p:cNvGrpSpPr>
          <p:nvPr/>
        </p:nvGrpSpPr>
        <p:grpSpPr bwMode="auto">
          <a:xfrm>
            <a:off x="4095750" y="1417139"/>
            <a:ext cx="4943475" cy="4467225"/>
            <a:chOff x="0" y="0"/>
            <a:chExt cx="4943596" cy="4467061"/>
          </a:xfrm>
        </p:grpSpPr>
        <p:pic>
          <p:nvPicPr>
            <p:cNvPr id="5" name="Picture 2" descr="Picture 2">
              <a:extLst>
                <a:ext uri="{FF2B5EF4-FFF2-40B4-BE49-F238E27FC236}">
                  <a16:creationId xmlns:a16="http://schemas.microsoft.com/office/drawing/2014/main" id="{397E1F94-7F75-28B6-4436-8003D709E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9" y="101600"/>
              <a:ext cx="4727698" cy="412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Picture 2">
              <a:extLst>
                <a:ext uri="{FF2B5EF4-FFF2-40B4-BE49-F238E27FC236}">
                  <a16:creationId xmlns:a16="http://schemas.microsoft.com/office/drawing/2014/main" id="{6FA212A0-B054-19D3-3C67-384943293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4943598" cy="446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14" name="Rechteck 1">
            <a:extLst>
              <a:ext uri="{FF2B5EF4-FFF2-40B4-BE49-F238E27FC236}">
                <a16:creationId xmlns:a16="http://schemas.microsoft.com/office/drawing/2014/main" id="{393E0E67-FC7D-253D-616E-4C8F936CD575}"/>
              </a:ext>
            </a:extLst>
          </p:cNvPr>
          <p:cNvSpPr txBox="1"/>
          <p:nvPr/>
        </p:nvSpPr>
        <p:spPr>
          <a:xfrm>
            <a:off x="-42668" y="1116392"/>
            <a:ext cx="4189216" cy="452431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Kaonic deuterium run ongoing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202</a:t>
            </a:r>
            <a:r>
              <a:rPr lang="en-GB" sz="2400" b="1" i="1" kern="0" dirty="0">
                <a:latin typeface="Calibri"/>
                <a:ea typeface="Arial"/>
                <a:cs typeface="Arial"/>
                <a:sym typeface="Arial"/>
              </a:rPr>
              <a:t>3/24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Monte Carlo for an integrated luminosity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800 pb</a:t>
            </a:r>
            <a:r>
              <a:rPr kumimoji="0" lang="en-GB" sz="2400" b="1" i="1" u="none" strike="noStrike" kern="0" cap="none" spc="0" normalizeH="0" baseline="3000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-1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to perform the first measurement of the strong interaction  induced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energy  shift  and  width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 the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kaonic  deuterium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ground  state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  <a:endParaRPr kumimoji="0" lang="en-GB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(similar precision as K-p) !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40CFC9-BB73-ECD5-4D36-81F873CB6BBC}"/>
              </a:ext>
            </a:extLst>
          </p:cNvPr>
          <p:cNvSpPr txBox="1"/>
          <p:nvPr/>
        </p:nvSpPr>
        <p:spPr>
          <a:xfrm>
            <a:off x="776815" y="5782648"/>
            <a:ext cx="6739466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Significant impact in the theory of strong interaction with strangeness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CF6D39A-DDBB-51A0-D32D-8E98B5EF1734}"/>
              </a:ext>
            </a:extLst>
          </p:cNvPr>
          <p:cNvSpPr txBox="1"/>
          <p:nvPr/>
        </p:nvSpPr>
        <p:spPr>
          <a:xfrm>
            <a:off x="3607461" y="194925"/>
            <a:ext cx="5269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</a:t>
            </a:r>
            <a:b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taking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266326-7B15-4481-E01B-64716134E438}"/>
              </a:ext>
            </a:extLst>
          </p:cNvPr>
          <p:cNvSpPr txBox="1"/>
          <p:nvPr/>
        </p:nvSpPr>
        <p:spPr>
          <a:xfrm>
            <a:off x="7516281" y="2050299"/>
            <a:ext cx="829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Monte Carlo Simulation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B887719-B215-2473-95F5-5BB1222F118C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EC2628E-3451-57D5-1EFD-8FAA036B8DA9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20" name="Segnaposto numero diapositiva 3">
            <a:extLst>
              <a:ext uri="{FF2B5EF4-FFF2-40B4-BE49-F238E27FC236}">
                <a16:creationId xmlns:a16="http://schemas.microsoft.com/office/drawing/2014/main" id="{0CA46DBD-8E3E-FCAC-8EAF-5FBB0BB3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22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0371D8C-26B7-7B72-0AC3-42E9711FFF0B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3374BBA-11B4-B484-E6B5-6D4A44C63F2C}"/>
              </a:ext>
            </a:extLst>
          </p:cNvPr>
          <p:cNvSpPr/>
          <p:nvPr/>
        </p:nvSpPr>
        <p:spPr>
          <a:xfrm>
            <a:off x="4934857" y="1770743"/>
            <a:ext cx="1626281" cy="665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hievable precision">
            <a:extLst>
              <a:ext uri="{FF2B5EF4-FFF2-40B4-BE49-F238E27FC236}">
                <a16:creationId xmlns:a16="http://schemas.microsoft.com/office/drawing/2014/main" id="{DCFEF09F-E0BB-68E3-2BEC-BF9185F81B68}"/>
              </a:ext>
            </a:extLst>
          </p:cNvPr>
          <p:cNvSpPr txBox="1"/>
          <p:nvPr/>
        </p:nvSpPr>
        <p:spPr bwMode="auto">
          <a:xfrm>
            <a:off x="6237408" y="1481731"/>
            <a:ext cx="1209252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45718" tIns="45718" rIns="45718" bIns="45718">
            <a:spAutoFit/>
          </a:bodyPr>
          <a:lstStyle>
            <a:lvl1pPr algn="ctr">
              <a:defRPr sz="18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achievable precision</a:t>
            </a:r>
          </a:p>
        </p:txBody>
      </p:sp>
    </p:spTree>
    <p:extLst>
      <p:ext uri="{BB962C8B-B14F-4D97-AF65-F5344CB8AC3E}">
        <p14:creationId xmlns:p14="http://schemas.microsoft.com/office/powerpoint/2010/main" val="1781657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306740E-848E-1A3A-C493-C3A30F497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52" y="1289505"/>
            <a:ext cx="7498993" cy="53215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DD73E1B-7F74-40A1-4927-FEFD0A38B73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B90675B-AF55-8985-FDAF-8173DC14D7D8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6158E954-957A-A378-236C-F149EC28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292A52C-AB9B-E2B7-ED2F-FC7C445B304D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5F070C3-849E-452A-CE19-6AB6F34BCDD0}"/>
              </a:ext>
            </a:extLst>
          </p:cNvPr>
          <p:cNvSpPr txBox="1"/>
          <p:nvPr/>
        </p:nvSpPr>
        <p:spPr>
          <a:xfrm>
            <a:off x="4041912" y="89183"/>
            <a:ext cx="4725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shift and width</a:t>
            </a:r>
          </a:p>
        </p:txBody>
      </p:sp>
      <p:cxnSp>
        <p:nvCxnSpPr>
          <p:cNvPr id="5" name="Straight Arrow Connector 13">
            <a:extLst>
              <a:ext uri="{FF2B5EF4-FFF2-40B4-BE49-F238E27FC236}">
                <a16:creationId xmlns:a16="http://schemas.microsoft.com/office/drawing/2014/main" id="{6F2A465E-DE6C-5518-E0CB-5B9F755BF56C}"/>
              </a:ext>
            </a:extLst>
          </p:cNvPr>
          <p:cNvCxnSpPr>
            <a:cxnSpLocks/>
          </p:cNvCxnSpPr>
          <p:nvPr/>
        </p:nvCxnSpPr>
        <p:spPr>
          <a:xfrm flipH="1">
            <a:off x="4666804" y="3301262"/>
            <a:ext cx="2701405" cy="8828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CFC23E64-9BC2-8D97-1169-DD02AAB43193}"/>
              </a:ext>
            </a:extLst>
          </p:cNvPr>
          <p:cNvSpPr txBox="1"/>
          <p:nvPr/>
        </p:nvSpPr>
        <p:spPr>
          <a:xfrm>
            <a:off x="6404865" y="2848702"/>
            <a:ext cx="3651117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defTabSz="914400" hangingPunct="0"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achievable </a:t>
            </a:r>
            <a:b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</a:b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precision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A99E8A2-A9E3-7F4B-B72F-89A80CB57A7F}"/>
              </a:ext>
            </a:extLst>
          </p:cNvPr>
          <p:cNvSpPr/>
          <p:nvPr/>
        </p:nvSpPr>
        <p:spPr>
          <a:xfrm>
            <a:off x="4334761" y="4159399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876201C-791A-337B-0F7F-61116516D283}"/>
              </a:ext>
            </a:extLst>
          </p:cNvPr>
          <p:cNvSpPr txBox="1"/>
          <p:nvPr/>
        </p:nvSpPr>
        <p:spPr>
          <a:xfrm>
            <a:off x="981098" y="4451647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Oset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2001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C9853AA-E506-F6B6-325B-F605A1CC7B07}"/>
              </a:ext>
            </a:extLst>
          </p:cNvPr>
          <p:cNvSpPr txBox="1"/>
          <p:nvPr/>
        </p:nvSpPr>
        <p:spPr>
          <a:xfrm>
            <a:off x="4334761" y="1644068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Liu 2020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01C865F-EFC5-3134-E713-81C948C96316}"/>
              </a:ext>
            </a:extLst>
          </p:cNvPr>
          <p:cNvSpPr txBox="1"/>
          <p:nvPr/>
        </p:nvSpPr>
        <p:spPr>
          <a:xfrm>
            <a:off x="3044966" y="4620924"/>
            <a:ext cx="162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Mizutani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A59D969-0D6D-8734-DF27-8B89C5763F10}"/>
              </a:ext>
            </a:extLst>
          </p:cNvPr>
          <p:cNvSpPr txBox="1"/>
          <p:nvPr/>
        </p:nvSpPr>
        <p:spPr>
          <a:xfrm>
            <a:off x="3981372" y="5611163"/>
            <a:ext cx="195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Shevchenkov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D794AB5-53E4-3F60-9DC4-0DA328641B8A}"/>
              </a:ext>
            </a:extLst>
          </p:cNvPr>
          <p:cNvSpPr txBox="1"/>
          <p:nvPr/>
        </p:nvSpPr>
        <p:spPr>
          <a:xfrm>
            <a:off x="4075947" y="5187912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Gal 2007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42D6C82-D7A6-7FFD-CEA5-776904D199A5}"/>
              </a:ext>
            </a:extLst>
          </p:cNvPr>
          <p:cNvSpPr txBox="1"/>
          <p:nvPr/>
        </p:nvSpPr>
        <p:spPr>
          <a:xfrm>
            <a:off x="5097665" y="4904418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Meißner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3CFF05A-E676-B977-0753-2FA91580BF7C}"/>
              </a:ext>
            </a:extLst>
          </p:cNvPr>
          <p:cNvSpPr txBox="1"/>
          <p:nvPr/>
        </p:nvSpPr>
        <p:spPr>
          <a:xfrm>
            <a:off x="6287937" y="4097111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Weise 2017</a:t>
            </a:r>
          </a:p>
        </p:txBody>
      </p:sp>
    </p:spTree>
    <p:extLst>
      <p:ext uri="{BB962C8B-B14F-4D97-AF65-F5344CB8AC3E}">
        <p14:creationId xmlns:p14="http://schemas.microsoft.com/office/powerpoint/2010/main" val="614951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306740E-848E-1A3A-C493-C3A30F497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52" y="1289505"/>
            <a:ext cx="7498993" cy="53215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DD73E1B-7F74-40A1-4927-FEFD0A38B73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B90675B-AF55-8985-FDAF-8173DC14D7D8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6158E954-957A-A378-236C-F149EC28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292A52C-AB9B-E2B7-ED2F-FC7C445B304D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cxnSp>
        <p:nvCxnSpPr>
          <p:cNvPr id="5" name="Straight Arrow Connector 13">
            <a:extLst>
              <a:ext uri="{FF2B5EF4-FFF2-40B4-BE49-F238E27FC236}">
                <a16:creationId xmlns:a16="http://schemas.microsoft.com/office/drawing/2014/main" id="{6F2A465E-DE6C-5518-E0CB-5B9F755BF56C}"/>
              </a:ext>
            </a:extLst>
          </p:cNvPr>
          <p:cNvCxnSpPr>
            <a:cxnSpLocks/>
          </p:cNvCxnSpPr>
          <p:nvPr/>
        </p:nvCxnSpPr>
        <p:spPr>
          <a:xfrm flipH="1">
            <a:off x="4666804" y="3301262"/>
            <a:ext cx="2701405" cy="8828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CFC23E64-9BC2-8D97-1169-DD02AAB43193}"/>
              </a:ext>
            </a:extLst>
          </p:cNvPr>
          <p:cNvSpPr txBox="1"/>
          <p:nvPr/>
        </p:nvSpPr>
        <p:spPr>
          <a:xfrm>
            <a:off x="6404865" y="2848702"/>
            <a:ext cx="3651117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defTabSz="914400" hangingPunct="0"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achievable </a:t>
            </a:r>
            <a:b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</a:b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precision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A99E8A2-A9E3-7F4B-B72F-89A80CB57A7F}"/>
              </a:ext>
            </a:extLst>
          </p:cNvPr>
          <p:cNvSpPr/>
          <p:nvPr/>
        </p:nvSpPr>
        <p:spPr>
          <a:xfrm>
            <a:off x="4334761" y="4159399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D2F1A1B-0AFB-5951-0D8D-DFD00C3BE1B4}"/>
              </a:ext>
            </a:extLst>
          </p:cNvPr>
          <p:cNvSpPr/>
          <p:nvPr/>
        </p:nvSpPr>
        <p:spPr>
          <a:xfrm>
            <a:off x="1068100" y="4287428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4D54D8-EDFB-D4A3-2706-F9478BA6CC1E}"/>
              </a:ext>
            </a:extLst>
          </p:cNvPr>
          <p:cNvSpPr/>
          <p:nvPr/>
        </p:nvSpPr>
        <p:spPr>
          <a:xfrm>
            <a:off x="3489091" y="4908147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75634B-7254-11EF-1B55-8C0AF4C3A8EB}"/>
              </a:ext>
            </a:extLst>
          </p:cNvPr>
          <p:cNvSpPr/>
          <p:nvPr/>
        </p:nvSpPr>
        <p:spPr>
          <a:xfrm>
            <a:off x="4752204" y="5472212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CE07F24-8954-5E85-6683-23C45EE77F93}"/>
              </a:ext>
            </a:extLst>
          </p:cNvPr>
          <p:cNvSpPr/>
          <p:nvPr/>
        </p:nvSpPr>
        <p:spPr>
          <a:xfrm>
            <a:off x="4833105" y="5159632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DFA23B9-EF2F-3512-79FB-A2FE8E78513A}"/>
              </a:ext>
            </a:extLst>
          </p:cNvPr>
          <p:cNvSpPr/>
          <p:nvPr/>
        </p:nvSpPr>
        <p:spPr>
          <a:xfrm>
            <a:off x="4990832" y="5073133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084699A-9628-0895-1FE0-A0A774E6AD3F}"/>
              </a:ext>
            </a:extLst>
          </p:cNvPr>
          <p:cNvSpPr/>
          <p:nvPr/>
        </p:nvSpPr>
        <p:spPr>
          <a:xfrm>
            <a:off x="6206733" y="4313932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45C4A0A-E43E-B51B-94D6-0D6325DDD452}"/>
              </a:ext>
            </a:extLst>
          </p:cNvPr>
          <p:cNvSpPr/>
          <p:nvPr/>
        </p:nvSpPr>
        <p:spPr>
          <a:xfrm>
            <a:off x="4547534" y="1483674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E5EB80-ACCF-D5B1-CF66-A5BE063A22C1}"/>
              </a:ext>
            </a:extLst>
          </p:cNvPr>
          <p:cNvSpPr txBox="1"/>
          <p:nvPr/>
        </p:nvSpPr>
        <p:spPr>
          <a:xfrm>
            <a:off x="981098" y="4478151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Oset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2001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3916E2-CC15-5184-67A8-EDA3112BD1A8}"/>
              </a:ext>
            </a:extLst>
          </p:cNvPr>
          <p:cNvSpPr txBox="1"/>
          <p:nvPr/>
        </p:nvSpPr>
        <p:spPr>
          <a:xfrm>
            <a:off x="4334761" y="1670572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Liu 2020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47AC831-31B7-7284-7F95-AEC972DED25D}"/>
              </a:ext>
            </a:extLst>
          </p:cNvPr>
          <p:cNvSpPr txBox="1"/>
          <p:nvPr/>
        </p:nvSpPr>
        <p:spPr>
          <a:xfrm>
            <a:off x="3044966" y="4620924"/>
            <a:ext cx="162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Mizutani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B4D2B5A-CE5F-7534-8D18-0A798CB4C7D0}"/>
              </a:ext>
            </a:extLst>
          </p:cNvPr>
          <p:cNvSpPr txBox="1"/>
          <p:nvPr/>
        </p:nvSpPr>
        <p:spPr>
          <a:xfrm>
            <a:off x="3981372" y="5611163"/>
            <a:ext cx="195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Shevchenkov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E48259C-39A0-EC14-3D77-04CBD79A2450}"/>
              </a:ext>
            </a:extLst>
          </p:cNvPr>
          <p:cNvSpPr txBox="1"/>
          <p:nvPr/>
        </p:nvSpPr>
        <p:spPr>
          <a:xfrm>
            <a:off x="4009687" y="5187912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Gal 2007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D40323F-C2E3-677B-9B70-38D370AB1399}"/>
              </a:ext>
            </a:extLst>
          </p:cNvPr>
          <p:cNvSpPr txBox="1"/>
          <p:nvPr/>
        </p:nvSpPr>
        <p:spPr>
          <a:xfrm>
            <a:off x="5177177" y="4904418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Meißner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B6F4D40-FF64-ACC6-F111-721A4A0E7CBE}"/>
              </a:ext>
            </a:extLst>
          </p:cNvPr>
          <p:cNvSpPr txBox="1"/>
          <p:nvPr/>
        </p:nvSpPr>
        <p:spPr>
          <a:xfrm>
            <a:off x="6287937" y="4070607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Weise 2017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7A190AD-BBE1-71F5-CA4B-7BF3CE3A09A3}"/>
              </a:ext>
            </a:extLst>
          </p:cNvPr>
          <p:cNvSpPr txBox="1"/>
          <p:nvPr/>
        </p:nvSpPr>
        <p:spPr>
          <a:xfrm>
            <a:off x="4041912" y="89183"/>
            <a:ext cx="4725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shift and width</a:t>
            </a:r>
          </a:p>
        </p:txBody>
      </p:sp>
    </p:spTree>
    <p:extLst>
      <p:ext uri="{BB962C8B-B14F-4D97-AF65-F5344CB8AC3E}">
        <p14:creationId xmlns:p14="http://schemas.microsoft.com/office/powerpoint/2010/main" val="1423886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03381D-B447-8EB7-3F71-85C277EA2214}"/>
              </a:ext>
            </a:extLst>
          </p:cNvPr>
          <p:cNvSpPr txBox="1"/>
          <p:nvPr/>
        </p:nvSpPr>
        <p:spPr>
          <a:xfrm>
            <a:off x="6009084" y="1707091"/>
            <a:ext cx="25503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143EA"/>
                </a:solidFill>
              </a:rPr>
              <a:t>EX</a:t>
            </a:r>
            <a:r>
              <a:rPr lang="en-US" dirty="0" err="1"/>
              <a:t>tensive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rgbClr val="0143EA"/>
                </a:solidFill>
              </a:rPr>
              <a:t>K</a:t>
            </a:r>
            <a:r>
              <a:rPr lang="en-US" dirty="0"/>
              <a:t>aonic </a:t>
            </a:r>
          </a:p>
          <a:p>
            <a:r>
              <a:rPr lang="en-US" b="1" dirty="0">
                <a:solidFill>
                  <a:srgbClr val="0143EA"/>
                </a:solidFill>
              </a:rPr>
              <a:t>A</a:t>
            </a:r>
            <a:r>
              <a:rPr lang="en-US" dirty="0"/>
              <a:t>toms research: from </a:t>
            </a:r>
          </a:p>
          <a:p>
            <a:r>
              <a:rPr lang="en-US" b="1" dirty="0" err="1">
                <a:solidFill>
                  <a:srgbClr val="0143EA"/>
                </a:solidFill>
              </a:rPr>
              <a:t>LI</a:t>
            </a:r>
            <a:r>
              <a:rPr lang="en-US" dirty="0" err="1"/>
              <a:t>thium</a:t>
            </a:r>
            <a:r>
              <a:rPr lang="en-US" dirty="0"/>
              <a:t> and </a:t>
            </a:r>
          </a:p>
          <a:p>
            <a:r>
              <a:rPr lang="en-US" b="1" dirty="0">
                <a:solidFill>
                  <a:srgbClr val="0143EA"/>
                </a:solidFill>
              </a:rPr>
              <a:t>B</a:t>
            </a:r>
            <a:r>
              <a:rPr lang="en-US" dirty="0"/>
              <a:t>eryllium to </a:t>
            </a:r>
          </a:p>
          <a:p>
            <a:r>
              <a:rPr lang="en-US" b="1" dirty="0" err="1">
                <a:solidFill>
                  <a:srgbClr val="0143EA"/>
                </a:solidFill>
              </a:rPr>
              <a:t>UR</a:t>
            </a:r>
            <a:r>
              <a:rPr lang="en-US" dirty="0" err="1"/>
              <a:t>anium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39E089-329F-1C5F-D3DB-950549BFCA91}"/>
              </a:ext>
            </a:extLst>
          </p:cNvPr>
          <p:cNvSpPr txBox="1"/>
          <p:nvPr/>
        </p:nvSpPr>
        <p:spPr>
          <a:xfrm>
            <a:off x="6246018" y="6161615"/>
            <a:ext cx="182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EXKALIBUR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08BA9-0D75-C4EB-037D-3996681D7CCB}"/>
              </a:ext>
            </a:extLst>
          </p:cNvPr>
          <p:cNvSpPr txBox="1"/>
          <p:nvPr/>
        </p:nvSpPr>
        <p:spPr>
          <a:xfrm>
            <a:off x="334565" y="1284741"/>
            <a:ext cx="8474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to perform fundamental physics at the strangeness frontier at DAFNE </a:t>
            </a:r>
          </a:p>
          <a:p>
            <a:r>
              <a:rPr lang="en-GB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3-years period (post-SIDDHARTA-2) </a:t>
            </a:r>
            <a:endParaRPr lang="en-GB" sz="1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492EA-F557-A922-C633-BD5D88BF5B89}"/>
              </a:ext>
            </a:extLst>
          </p:cNvPr>
          <p:cNvSpPr txBox="1"/>
          <p:nvPr/>
        </p:nvSpPr>
        <p:spPr>
          <a:xfrm>
            <a:off x="305990" y="4769198"/>
            <a:ext cx="56173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 runs with different types of detectors: </a:t>
            </a:r>
            <a:r>
              <a:rPr lang="en-US" sz="1800" b="1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CZT detectors, </a:t>
            </a:r>
            <a:r>
              <a:rPr lang="en-US" sz="1800" b="1" spc="-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en-US" sz="1800" b="1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SDD 1mm, </a:t>
            </a:r>
            <a:r>
              <a:rPr lang="en-GB" sz="1800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crystal HAPG spectrometer from VOXES project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B86F9-E7BC-DEE0-742F-C67B8155268F}"/>
              </a:ext>
            </a:extLst>
          </p:cNvPr>
          <p:cNvSpPr txBox="1"/>
          <p:nvPr/>
        </p:nvSpPr>
        <p:spPr>
          <a:xfrm>
            <a:off x="220265" y="5664789"/>
            <a:ext cx="570309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b="1" dirty="0">
                <a:hlinkClick r:id="rId2"/>
              </a:rPr>
              <a:t>Fundamental physics at the strangeness frontier at DAΦNE. Outline of a proposal for future measurements</a:t>
            </a:r>
            <a:r>
              <a:rPr lang="en-GB" b="1" dirty="0"/>
              <a:t>, </a:t>
            </a:r>
          </a:p>
          <a:p>
            <a:r>
              <a:rPr lang="en-GB" b="1" dirty="0"/>
              <a:t>C. Curceanu et al., e-Print: 2104.06076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77D699-AA6F-5134-F93D-B4F2B19D6EC8}"/>
              </a:ext>
            </a:extLst>
          </p:cNvPr>
          <p:cNvSpPr txBox="1"/>
          <p:nvPr/>
        </p:nvSpPr>
        <p:spPr>
          <a:xfrm>
            <a:off x="2890167" y="151670"/>
            <a:ext cx="5919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SIDDHARTA-2: EXKALIBUR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A3D673E-AC91-84C0-CD62-F7CC7C04B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93" y="3634378"/>
            <a:ext cx="1688250" cy="2524559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3E299E82-E24D-A9EE-573C-A1481FBCB11D}"/>
              </a:ext>
            </a:extLst>
          </p:cNvPr>
          <p:cNvSpPr txBox="1"/>
          <p:nvPr/>
        </p:nvSpPr>
        <p:spPr>
          <a:xfrm>
            <a:off x="305990" y="1967689"/>
            <a:ext cx="561736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hangingPunct="1"/>
            <a:r>
              <a:rPr lang="en-GB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propose to do precision measurements along the periodic table at DAFNE for:</a:t>
            </a:r>
          </a:p>
          <a:p>
            <a:pPr defTabSz="685800" hangingPunct="1"/>
            <a:endParaRPr lang="en-GB" sz="1050" b="1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685800" hangingPunct="1">
              <a:buFontTx/>
              <a:buChar char="-"/>
            </a:pPr>
            <a:r>
              <a:rPr lang="en-GB" sz="1800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Kaonic Hydrogen: 200 pb</a:t>
            </a:r>
            <a:r>
              <a:rPr lang="en-GB" sz="1800" b="1" kern="1200" baseline="300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GB" sz="1800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with SIDDHARTA-2 setup </a:t>
            </a:r>
            <a:r>
              <a:rPr lang="en-GB" sz="18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to get a precision &lt; 10 eV </a:t>
            </a:r>
            <a:r>
              <a:rPr lang="en-GB" sz="1800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(KH)</a:t>
            </a:r>
            <a:endParaRPr lang="en-GB" b="1" kern="1200" dirty="0">
              <a:solidFill>
                <a:srgbClr val="0143E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685800" hangingPunct="1">
              <a:buFontTx/>
              <a:buChar char="-"/>
            </a:pPr>
            <a:r>
              <a:rPr lang="en-GB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light kaonic atoms (LHKA)</a:t>
            </a:r>
          </a:p>
          <a:p>
            <a:pPr marL="457200" indent="-457200" defTabSz="685800">
              <a:buFontTx/>
              <a:buChar char="-"/>
            </a:pPr>
            <a:r>
              <a:rPr lang="en-GB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intermediate  and heavy kaonic atoms charting the periodic table (IMKA)</a:t>
            </a:r>
          </a:p>
          <a:p>
            <a:pPr marL="457200" indent="-457200" defTabSz="685800">
              <a:buFontTx/>
              <a:buChar char="-"/>
            </a:pPr>
            <a:r>
              <a:rPr lang="en-GB" b="1" kern="1200" dirty="0">
                <a:solidFill>
                  <a:srgbClr val="0143E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Ultra-High precision measurements of Kaonic Atoms (UHKA)</a:t>
            </a:r>
            <a:endParaRPr lang="en-GB" b="1" u="sng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E1ECE479-6581-0EE5-9133-CA177B10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25</a:t>
            </a:fld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E64CC4B-1E07-825E-F206-CF56662CD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38" y="1971873"/>
            <a:ext cx="5608252" cy="468321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2E260A0-63A7-E13E-005C-A13464F73A99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A270C8F-95FA-5FF6-C2F9-528A78DEB817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1FFEA595-0FA6-974F-5279-F78A5350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26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5DF3604-583A-3A1E-1022-658D5B654950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CB4FB0-E4E4-2D5F-9C0D-44D63039222D}"/>
              </a:ext>
            </a:extLst>
          </p:cNvPr>
          <p:cNvSpPr txBox="1"/>
          <p:nvPr/>
        </p:nvSpPr>
        <p:spPr>
          <a:xfrm>
            <a:off x="0" y="124596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Except for the most recent measurements at DA</a:t>
            </a:r>
            <a:r>
              <a:rPr lang="en-US" sz="2000" b="0" strike="noStrike" spc="-1" dirty="0">
                <a:solidFill>
                  <a:srgbClr val="000000"/>
                </a:solidFill>
                <a:latin typeface="Symbol" panose="05050102010706020507" pitchFamily="18" charset="2"/>
                <a:ea typeface="Courier New"/>
              </a:rPr>
              <a:t>F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NE and JPARC on KHe and KH, </a:t>
            </a:r>
            <a:b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</a:b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the database on kaonic atoms dates back to 1970s and 1980s</a:t>
            </a:r>
            <a:endParaRPr lang="it-IT" sz="2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41C26D-F225-3D44-537D-F06030DF772B}"/>
              </a:ext>
            </a:extLst>
          </p:cNvPr>
          <p:cNvSpPr txBox="1"/>
          <p:nvPr/>
        </p:nvSpPr>
        <p:spPr>
          <a:xfrm>
            <a:off x="90089" y="1968818"/>
            <a:ext cx="4208100" cy="11079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These </a:t>
            </a:r>
            <a:r>
              <a:rPr lang="en-US" sz="2200" spc="-1" dirty="0">
                <a:solidFill>
                  <a:srgbClr val="000000"/>
                </a:solidFill>
                <a:latin typeface="Times New Roman"/>
                <a:ea typeface="Courier New"/>
              </a:rPr>
              <a:t>data are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 the experimental basis for all the </a:t>
            </a:r>
            <a:r>
              <a:rPr lang="en-US" sz="2200" spc="-1" dirty="0">
                <a:solidFill>
                  <a:srgbClr val="000000"/>
                </a:solidFill>
                <a:latin typeface="Times New Roman"/>
                <a:ea typeface="Courier New"/>
              </a:rPr>
              <a:t>developed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 theoretical models</a:t>
            </a:r>
            <a:endParaRPr lang="it-IT" sz="22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D948C3-4E94-682B-95F0-474411522460}"/>
              </a:ext>
            </a:extLst>
          </p:cNvPr>
          <p:cNvSpPr txBox="1"/>
          <p:nvPr/>
        </p:nvSpPr>
        <p:spPr>
          <a:xfrm>
            <a:off x="0" y="4081809"/>
            <a:ext cx="4351663" cy="24622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KN interaction at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KNN interaction at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Nuclear density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Possible existence of kaon condensates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Kaon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Times New Roman"/>
              </a:rPr>
              <a:t>Kaonic atoms cascade models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C8638E-E65E-1C3F-B5AA-D09D3B63FE6A}"/>
              </a:ext>
            </a:extLst>
          </p:cNvPr>
          <p:cNvSpPr txBox="1"/>
          <p:nvPr/>
        </p:nvSpPr>
        <p:spPr>
          <a:xfrm>
            <a:off x="244244" y="3096825"/>
            <a:ext cx="42081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These theoretical models are </a:t>
            </a:r>
            <a:r>
              <a:rPr lang="en-US" sz="2200" b="0" u="sng" strike="noStrike" spc="-1" dirty="0">
                <a:solidFill>
                  <a:srgbClr val="C00000"/>
                </a:solidFill>
                <a:latin typeface="Times New Roman"/>
                <a:ea typeface="Courier New"/>
              </a:rPr>
              <a:t>used to derive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Courier New"/>
              </a:rPr>
              <a:t>, fo</a:t>
            </a:r>
            <a:r>
              <a:rPr lang="en-US" sz="2200" spc="-1" dirty="0">
                <a:solidFill>
                  <a:srgbClr val="000000"/>
                </a:solidFill>
                <a:latin typeface="Times New Roman"/>
                <a:ea typeface="Courier New"/>
              </a:rPr>
              <a:t>r example: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744F9AF-4B48-A389-FB8B-30911C659CB8}"/>
              </a:ext>
            </a:extLst>
          </p:cNvPr>
          <p:cNvSpPr/>
          <p:nvPr/>
        </p:nvSpPr>
        <p:spPr>
          <a:xfrm>
            <a:off x="604038" y="47688"/>
            <a:ext cx="8553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SIDDHARTA-2:</a:t>
            </a:r>
            <a:b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why still kaonic atoms?</a:t>
            </a:r>
          </a:p>
        </p:txBody>
      </p:sp>
    </p:spTree>
    <p:extLst>
      <p:ext uri="{BB962C8B-B14F-4D97-AF65-F5344CB8AC3E}">
        <p14:creationId xmlns:p14="http://schemas.microsoft.com/office/powerpoint/2010/main" val="340296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FE57E8E-9A28-A94F-818E-41E72BEA3E52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92D8E9E-7299-C232-C17B-569AA468F321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59646627-26E4-8F0D-4B45-4E4AEDB7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27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68B0059-EDC0-1974-1999-4FE9224F482F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A11330-5DCF-7DA1-DF4C-89ACD47B6E9D}"/>
              </a:ext>
            </a:extLst>
          </p:cNvPr>
          <p:cNvSpPr txBox="1"/>
          <p:nvPr/>
        </p:nvSpPr>
        <p:spPr>
          <a:xfrm>
            <a:off x="34393" y="1045997"/>
            <a:ext cx="4214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The available data on “lower levels” have big uncertainties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9B6EC1-0F0C-97B6-0E3D-2A3F24DAF123}"/>
              </a:ext>
            </a:extLst>
          </p:cNvPr>
          <p:cNvSpPr txBox="1"/>
          <p:nvPr/>
        </p:nvSpPr>
        <p:spPr>
          <a:xfrm>
            <a:off x="34393" y="1818007"/>
            <a:ext cx="4306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Many of them are actually UNmeasured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64D814-405E-707C-87AE-8A3CFC45BED9}"/>
              </a:ext>
            </a:extLst>
          </p:cNvPr>
          <p:cNvSpPr txBox="1"/>
          <p:nvPr/>
        </p:nvSpPr>
        <p:spPr>
          <a:xfrm>
            <a:off x="34393" y="2516002"/>
            <a:ext cx="3968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Many of them are hardly compatible among each other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E9262B7-32EB-4B31-C686-258838F84AA0}"/>
              </a:ext>
            </a:extLst>
          </p:cNvPr>
          <p:cNvSpPr txBox="1"/>
          <p:nvPr/>
        </p:nvSpPr>
        <p:spPr>
          <a:xfrm>
            <a:off x="34393" y="3232981"/>
            <a:ext cx="4214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Relative yields with upper levels are not always measured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19D8ED-5FD5-C336-B05E-1ED3EAA6BC37}"/>
              </a:ext>
            </a:extLst>
          </p:cNvPr>
          <p:cNvSpPr txBox="1"/>
          <p:nvPr/>
        </p:nvSpPr>
        <p:spPr>
          <a:xfrm>
            <a:off x="35406" y="3941246"/>
            <a:ext cx="41698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Absolute yields are basically unknown (except for few transitions)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29A4E03-4599-CA9E-406A-D732A139A7BB}"/>
              </a:ext>
            </a:extLst>
          </p:cNvPr>
          <p:cNvSpPr txBox="1"/>
          <p:nvPr/>
        </p:nvSpPr>
        <p:spPr>
          <a:xfrm>
            <a:off x="12989" y="4887530"/>
            <a:ext cx="4214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The REmeasured ones have been proved WRONG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10FB25B-FF08-814B-3D4A-EB4865B68C4B}"/>
              </a:ext>
            </a:extLst>
          </p:cNvPr>
          <p:cNvSpPr txBox="1"/>
          <p:nvPr/>
        </p:nvSpPr>
        <p:spPr>
          <a:xfrm>
            <a:off x="34393" y="5585360"/>
            <a:ext cx="3968954" cy="1015663"/>
          </a:xfrm>
          <a:prstGeom prst="rect">
            <a:avLst/>
          </a:prstGeom>
          <a:noFill/>
          <a:ln w="38100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latin typeface="Times New Roman"/>
              </a:rPr>
              <a:t>This situation would already be a </a:t>
            </a:r>
            <a:r>
              <a:rPr lang="en-US" sz="2000" b="1" spc="-1" dirty="0">
                <a:solidFill>
                  <a:srgbClr val="C00000"/>
                </a:solidFill>
                <a:latin typeface="Times New Roman"/>
              </a:rPr>
              <a:t>proper justification for new measurements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255B8C20-5DB6-EE5A-D9F1-048A14669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1507411"/>
            <a:ext cx="4937760" cy="5052224"/>
          </a:xfrm>
          <a:prstGeom prst="rect">
            <a:avLst/>
          </a:prstGeom>
        </p:spPr>
      </p:pic>
      <p:sp>
        <p:nvSpPr>
          <p:cNvPr id="53" name="Rettangolo con angoli arrotondati 52">
            <a:extLst>
              <a:ext uri="{FF2B5EF4-FFF2-40B4-BE49-F238E27FC236}">
                <a16:creationId xmlns:a16="http://schemas.microsoft.com/office/drawing/2014/main" id="{07985B09-1CA8-75EA-F820-8F35EF59C84E}"/>
              </a:ext>
            </a:extLst>
          </p:cNvPr>
          <p:cNvSpPr/>
          <p:nvPr/>
        </p:nvSpPr>
        <p:spPr>
          <a:xfrm>
            <a:off x="5428361" y="3114142"/>
            <a:ext cx="1607241" cy="108900"/>
          </a:xfrm>
          <a:prstGeom prst="roundRect">
            <a:avLst/>
          </a:prstGeom>
          <a:solidFill>
            <a:srgbClr val="0606D6">
              <a:alpha val="35000"/>
            </a:srgbClr>
          </a:solidFill>
          <a:ln>
            <a:solidFill>
              <a:srgbClr val="080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DD2E3A43-120F-4C61-3B7F-DF572F40EEC4}"/>
              </a:ext>
            </a:extLst>
          </p:cNvPr>
          <p:cNvSpPr/>
          <p:nvPr/>
        </p:nvSpPr>
        <p:spPr>
          <a:xfrm>
            <a:off x="5425091" y="2533450"/>
            <a:ext cx="1607241" cy="108900"/>
          </a:xfrm>
          <a:prstGeom prst="roundRect">
            <a:avLst/>
          </a:prstGeom>
          <a:solidFill>
            <a:srgbClr val="0606D6">
              <a:alpha val="35000"/>
            </a:srgbClr>
          </a:solidFill>
          <a:ln>
            <a:solidFill>
              <a:srgbClr val="080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7E5EE2F1-666A-BFC5-43E8-893FB836012C}"/>
              </a:ext>
            </a:extLst>
          </p:cNvPr>
          <p:cNvSpPr/>
          <p:nvPr/>
        </p:nvSpPr>
        <p:spPr>
          <a:xfrm>
            <a:off x="5457644" y="4681640"/>
            <a:ext cx="1607241" cy="108900"/>
          </a:xfrm>
          <a:prstGeom prst="roundRect">
            <a:avLst/>
          </a:prstGeom>
          <a:solidFill>
            <a:srgbClr val="0606D6">
              <a:alpha val="35000"/>
            </a:srgbClr>
          </a:solidFill>
          <a:ln>
            <a:solidFill>
              <a:srgbClr val="080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7CE648CD-7903-25EA-BCD9-C61F29F7DACB}"/>
              </a:ext>
            </a:extLst>
          </p:cNvPr>
          <p:cNvSpPr/>
          <p:nvPr/>
        </p:nvSpPr>
        <p:spPr>
          <a:xfrm>
            <a:off x="5425091" y="3567034"/>
            <a:ext cx="1607241" cy="260404"/>
          </a:xfrm>
          <a:prstGeom prst="roundRect">
            <a:avLst/>
          </a:prstGeom>
          <a:solidFill>
            <a:srgbClr val="FFC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67598A5F-3E97-D2B0-F302-DA14BF71847D}"/>
              </a:ext>
            </a:extLst>
          </p:cNvPr>
          <p:cNvSpPr/>
          <p:nvPr/>
        </p:nvSpPr>
        <p:spPr>
          <a:xfrm>
            <a:off x="5425091" y="3951735"/>
            <a:ext cx="1607241" cy="390925"/>
          </a:xfrm>
          <a:prstGeom prst="roundRect">
            <a:avLst/>
          </a:prstGeom>
          <a:solidFill>
            <a:srgbClr val="FFC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6B886161-46E2-E302-2EEE-B19C112F8275}"/>
              </a:ext>
            </a:extLst>
          </p:cNvPr>
          <p:cNvSpPr/>
          <p:nvPr/>
        </p:nvSpPr>
        <p:spPr>
          <a:xfrm>
            <a:off x="5425091" y="2264682"/>
            <a:ext cx="1607241" cy="248656"/>
          </a:xfrm>
          <a:prstGeom prst="roundRect">
            <a:avLst/>
          </a:prstGeom>
          <a:solidFill>
            <a:srgbClr val="00B050">
              <a:alpha val="3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0992E02-91E5-F134-530D-5EC7013BA25E}"/>
              </a:ext>
            </a:extLst>
          </p:cNvPr>
          <p:cNvSpPr/>
          <p:nvPr/>
        </p:nvSpPr>
        <p:spPr>
          <a:xfrm>
            <a:off x="604038" y="47688"/>
            <a:ext cx="8553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SIDDHARTA-2:</a:t>
            </a:r>
            <a:b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why still kaonic atoms?</a:t>
            </a:r>
          </a:p>
        </p:txBody>
      </p:sp>
    </p:spTree>
    <p:extLst>
      <p:ext uri="{BB962C8B-B14F-4D97-AF65-F5344CB8AC3E}">
        <p14:creationId xmlns:p14="http://schemas.microsoft.com/office/powerpoint/2010/main" val="48481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ACB3E059-F67F-C3EE-28AC-3911BDE7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AC4EEBD-1A7C-A222-4302-0758DCE73DB2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660D0F1-7F03-B64B-7DB8-7E89412F6EC6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4E47BA6-0C4D-1A8A-DEA4-ED6FC0949C5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3522BF6-5578-E405-F79C-233EA2228D99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88B4DF77-BE22-182E-8DCF-BBDE6B2388BE}"/>
              </a:ext>
            </a:extLst>
          </p:cNvPr>
          <p:cNvSpPr txBox="1">
            <a:spLocks/>
          </p:cNvSpPr>
          <p:nvPr/>
        </p:nvSpPr>
        <p:spPr>
          <a:xfrm>
            <a:off x="7100435" y="65699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pPr/>
              <a:t>28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FA6C932-068D-8E3C-64AC-AC08E634F597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2" name="Picture 7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EB554CF0-68F3-E3C6-304B-3BB0C5026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402"/>
            <a:ext cx="7968385" cy="4728492"/>
          </a:xfrm>
          <a:prstGeom prst="rect">
            <a:avLst/>
          </a:prstGeom>
        </p:spPr>
      </p:pic>
      <p:sp>
        <p:nvSpPr>
          <p:cNvPr id="7" name="Rechteck 2">
            <a:extLst>
              <a:ext uri="{FF2B5EF4-FFF2-40B4-BE49-F238E27FC236}">
                <a16:creationId xmlns:a16="http://schemas.microsoft.com/office/drawing/2014/main" id="{98C4CEAB-1523-808D-2580-1AC8B520A254}"/>
              </a:ext>
            </a:extLst>
          </p:cNvPr>
          <p:cNvSpPr/>
          <p:nvPr/>
        </p:nvSpPr>
        <p:spPr>
          <a:xfrm>
            <a:off x="3984192" y="107378"/>
            <a:ext cx="53883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altLang="en-US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Feasibility studies in parallel with Siddharta-2</a:t>
            </a:r>
            <a:b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GB" alt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Various setups in preparation: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HPGe</a:t>
            </a:r>
            <a:endParaRPr kumimoji="0" lang="en-US" altLang="en-US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Crystal spectrometers (VOXES)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CdZnTe</a:t>
            </a:r>
            <a:r>
              <a:rPr kumimoji="0" lang="en-US" altLang="en-US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detectors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SDD 1mm for kaonic atoms measurement</a:t>
            </a:r>
            <a:endParaRPr kumimoji="0" lang="en-GB" alt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Segnaposto contenuto 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904B5E1C-2BE9-00BE-10A4-AF417B6E37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40945" y="5059157"/>
            <a:ext cx="2282711" cy="1285166"/>
          </a:xfrm>
          <a:prstGeom prst="rect">
            <a:avLst/>
          </a:prstGeom>
        </p:spPr>
      </p:pic>
      <p:cxnSp>
        <p:nvCxnSpPr>
          <p:cNvPr id="13" name="Straight Arrow Connector 21">
            <a:extLst>
              <a:ext uri="{FF2B5EF4-FFF2-40B4-BE49-F238E27FC236}">
                <a16:creationId xmlns:a16="http://schemas.microsoft.com/office/drawing/2014/main" id="{AC8BC166-DE77-EB33-EC68-F829BF57402D}"/>
              </a:ext>
            </a:extLst>
          </p:cNvPr>
          <p:cNvCxnSpPr>
            <a:cxnSpLocks/>
          </p:cNvCxnSpPr>
          <p:nvPr/>
        </p:nvCxnSpPr>
        <p:spPr>
          <a:xfrm flipH="1">
            <a:off x="4572000" y="4754404"/>
            <a:ext cx="3267717" cy="3731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4">
            <a:extLst>
              <a:ext uri="{FF2B5EF4-FFF2-40B4-BE49-F238E27FC236}">
                <a16:creationId xmlns:a16="http://schemas.microsoft.com/office/drawing/2014/main" id="{47C5F7C6-7757-4F01-3699-ED34E02E9443}"/>
              </a:ext>
            </a:extLst>
          </p:cNvPr>
          <p:cNvCxnSpPr>
            <a:cxnSpLocks/>
          </p:cNvCxnSpPr>
          <p:nvPr/>
        </p:nvCxnSpPr>
        <p:spPr>
          <a:xfrm flipH="1" flipV="1">
            <a:off x="2123728" y="4622622"/>
            <a:ext cx="5715989" cy="1389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790D1A4B-E5B4-C4F0-17C1-2F5732050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8" y="672817"/>
            <a:ext cx="3206793" cy="16901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FE75DF-4362-8E85-07E7-556528215623}"/>
              </a:ext>
            </a:extLst>
          </p:cNvPr>
          <p:cNvSpPr/>
          <p:nvPr/>
        </p:nvSpPr>
        <p:spPr>
          <a:xfrm>
            <a:off x="360242" y="250606"/>
            <a:ext cx="2015748" cy="519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Cd(Zn)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3AC30A5-2048-99B3-48F7-29AAFBABF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738" y="2451483"/>
            <a:ext cx="2319764" cy="2252719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CB9F7E64-E9C1-D530-5FF1-FE2B5849C1C5}"/>
              </a:ext>
            </a:extLst>
          </p:cNvPr>
          <p:cNvSpPr/>
          <p:nvPr/>
        </p:nvSpPr>
        <p:spPr>
          <a:xfrm>
            <a:off x="7688543" y="2174366"/>
            <a:ext cx="1436341" cy="4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prstClr val="white"/>
                </a:solidFill>
                <a:latin typeface="Calibri" panose="020F0502020204030204"/>
                <a:sym typeface="Helvetica"/>
              </a:rPr>
              <a:t>SDD 1mm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B8551124-B0E0-E3F7-2FDA-A3F20B5DF2F4}"/>
              </a:ext>
            </a:extLst>
          </p:cNvPr>
          <p:cNvSpPr/>
          <p:nvPr/>
        </p:nvSpPr>
        <p:spPr>
          <a:xfrm>
            <a:off x="6627289" y="6330872"/>
            <a:ext cx="1436341" cy="4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prstClr val="white"/>
                </a:solidFill>
                <a:latin typeface="Calibri" panose="020F0502020204030204"/>
                <a:sym typeface="Helvetica"/>
              </a:rPr>
              <a:t>HPGe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8851956-F750-05DC-5AE8-2A03EEB26BC9}"/>
              </a:ext>
            </a:extLst>
          </p:cNvPr>
          <p:cNvSpPr txBox="1"/>
          <p:nvPr/>
        </p:nvSpPr>
        <p:spPr>
          <a:xfrm>
            <a:off x="19116" y="2352501"/>
            <a:ext cx="261500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b="1" i="1" u="none" strike="noStrike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Abbene</a:t>
            </a:r>
            <a:r>
              <a:rPr lang="it-IT" sz="1400" b="1" i="1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L. et al. Eur. </a:t>
            </a:r>
            <a:r>
              <a:rPr lang="it-IT" sz="1400" b="1" i="1" u="none" strike="noStrike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sz="1400" b="1" i="1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400" b="1" i="1" u="none" strike="noStrike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400" b="1" i="1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Spec. Top. (2023). </a:t>
            </a:r>
            <a:endParaRPr lang="en-GB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44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D0654D-C43D-0497-7C72-C717100DACE7}"/>
              </a:ext>
            </a:extLst>
          </p:cNvPr>
          <p:cNvSpPr txBox="1"/>
          <p:nvPr/>
        </p:nvSpPr>
        <p:spPr>
          <a:xfrm>
            <a:off x="4142110" y="153937"/>
            <a:ext cx="4313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0F38BC3-2E37-11EE-BE32-1C7A26CBDF7F}"/>
                  </a:ext>
                </a:extLst>
              </p:cNvPr>
              <p:cNvSpPr/>
              <p:nvPr/>
            </p:nvSpPr>
            <p:spPr>
              <a:xfrm>
                <a:off x="0" y="989457"/>
                <a:ext cx="8918916" cy="369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Kaonic Atoms are a unique tool to study the kaon-nucleon interaction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Tool to directly probe low energy QCD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Rich of implications from nuclear and particle physics to astrophysics</a:t>
                </a:r>
                <a:br>
                  <a:rPr lang="en-GB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GB" sz="2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Kaonic-Deuterium key to fully disentangle isospin dependence on KN scattering lengths </a:t>
                </a:r>
              </a:p>
              <a:p>
                <a:pPr lvl="2"/>
                <a:endParaRPr lang="en-GB" sz="2000" b="1" dirty="0">
                  <a:solidFill>
                    <a:srgbClr val="0116D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SIDDHARTA-2 at DAFNE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Kaonic </a:t>
                </a:r>
                <a:r>
                  <a:rPr lang="en-GB" sz="1600" b="1" baseline="30000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GB" sz="1600" b="1" i="1" smtClean="0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  <m:r>
                      <a:rPr lang="en-GB" sz="1600" b="1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GB" sz="1600" b="1" i="1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GB" sz="1600" b="1" i="1">
                        <a:solidFill>
                          <a:srgbClr val="0404B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sub eV (stat) precision measurement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shift and width 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 at two different density 1.9 g/l and 0.82 g/l</a:t>
                </a:r>
                <a:endParaRPr lang="en-GB" sz="1600" b="1" dirty="0">
                  <a:solidFill>
                    <a:srgbClr val="0404B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 solid target high-n transition energies measured for the first time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GB" sz="1600" b="1" dirty="0">
                    <a:solidFill>
                      <a:srgbClr val="0404B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kaonic Neon measurement -&gt; implications on kaon mass</a:t>
                </a: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0F38BC3-2E37-11EE-BE32-1C7A26CBDF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89457"/>
                <a:ext cx="8918916" cy="3693319"/>
              </a:xfrm>
              <a:prstGeom prst="rect">
                <a:avLst/>
              </a:prstGeom>
              <a:blipFill>
                <a:blip r:embed="rId3"/>
                <a:stretch>
                  <a:fillRect l="-569" t="-685" b="-1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F3F3B1DC-5104-D970-146C-76F8312802E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2B807B7-2321-3C85-2639-30B266ADB18C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5BE3174E-00C1-09A8-04A9-D776F6A5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29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1E04DFC-7E2C-0108-A595-CD5965851C83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533DA72F-E970-4F80-ED95-4677033DA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24" y="4938877"/>
            <a:ext cx="1129176" cy="1688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C3847E2-B9D8-CAEC-66EA-5197401118F1}"/>
                  </a:ext>
                </a:extLst>
              </p:cNvPr>
              <p:cNvSpPr txBox="1"/>
              <p:nvPr/>
            </p:nvSpPr>
            <p:spPr>
              <a:xfrm>
                <a:off x="220989" y="4798965"/>
                <a:ext cx="8476937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Helvetica"/>
                  </a:rPr>
                  <a:t>we plan to perform fundamental Physics at the strangeness frontier at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2000" b="0" i="0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Helvetica"/>
                      </a:rPr>
                      <m:t>Φ</m:t>
                    </m:r>
                  </m:oMath>
                </a14:m>
                <a: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Helvetica"/>
                  </a:rPr>
                  <a:t>NE:</a:t>
                </a:r>
                <a:b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Helvetica"/>
                  </a:rPr>
                </a:br>
                <a: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Helvetica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  <a:t>High Precision Kaonic Atoms Measurements on DA</a:t>
                </a: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Symbol" panose="05050102010706020507" pitchFamily="18" charset="2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  <a:t>F</a:t>
                </a: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  <a:t>NE:</a:t>
                </a:r>
                <a:b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</a:br>
                <a:b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</a:br>
                <a:r>
                  <a:rPr kumimoji="0" lang="en-GB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highlight>
                      <a:srgbClr val="2E00D6"/>
                    </a:highligh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Helvetica"/>
                  </a:rPr>
                  <a:t>EXKALIBUR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C3847E2-B9D8-CAEC-66EA-519740111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9" y="4798965"/>
                <a:ext cx="8476937" cy="1692771"/>
              </a:xfrm>
              <a:prstGeom prst="rect">
                <a:avLst/>
              </a:prstGeom>
              <a:blipFill>
                <a:blip r:embed="rId5"/>
                <a:stretch>
                  <a:fillRect l="-749" t="-1481" r="-749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2083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BC50C3-5BFF-16FA-B630-0AA4A890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788EAE0-A8F5-AB9A-15B4-3BC98EFD2048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46F226-7586-B770-7341-29BA1E5B3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5" y="739468"/>
            <a:ext cx="6451439" cy="2748371"/>
          </a:xfrm>
          <a:prstGeom prst="rect">
            <a:avLst/>
          </a:prstGeom>
        </p:spPr>
      </p:pic>
      <p:pic>
        <p:nvPicPr>
          <p:cNvPr id="7" name="Segnaposto contenuto 8">
            <a:extLst>
              <a:ext uri="{FF2B5EF4-FFF2-40B4-BE49-F238E27FC236}">
                <a16:creationId xmlns:a16="http://schemas.microsoft.com/office/drawing/2014/main" id="{C06EFA26-4F21-3DB6-D820-E00C974E2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691" y="3100171"/>
            <a:ext cx="5137910" cy="339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FD6DB82-36F8-EEC4-8F2E-1AAD848EBB6F}"/>
                  </a:ext>
                </a:extLst>
              </p:cNvPr>
              <p:cNvSpPr txBox="1"/>
              <p:nvPr/>
            </p:nvSpPr>
            <p:spPr>
              <a:xfrm>
                <a:off x="284316" y="3945532"/>
                <a:ext cx="384279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Strong interaction induced</a:t>
                </a:r>
                <a:b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Γ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shift </a:t>
                </a:r>
                <a14:m>
                  <m:oMath xmlns:m="http://schemas.openxmlformats.org/officeDocument/2006/math">
                    <m:r>
                      <a:rPr kumimoji="0" lang="en-GB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obtained by measuring the X-rays emitted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FD6DB82-36F8-EEC4-8F2E-1AAD848EB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6" y="3945532"/>
                <a:ext cx="3842795" cy="1692771"/>
              </a:xfrm>
              <a:prstGeom prst="rect">
                <a:avLst/>
              </a:prstGeom>
              <a:blipFill>
                <a:blip r:embed="rId4"/>
                <a:stretch>
                  <a:fillRect l="-2970" t="-2963" r="-3300" b="-81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nello 8">
            <a:extLst>
              <a:ext uri="{FF2B5EF4-FFF2-40B4-BE49-F238E27FC236}">
                <a16:creationId xmlns:a16="http://schemas.microsoft.com/office/drawing/2014/main" id="{E8798EE6-58FD-8B4B-3470-FE125A892819}"/>
              </a:ext>
            </a:extLst>
          </p:cNvPr>
          <p:cNvSpPr/>
          <p:nvPr/>
        </p:nvSpPr>
        <p:spPr>
          <a:xfrm>
            <a:off x="1157468" y="4358431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679FD9C0-1A97-09E9-1BC1-C8E6D9232676}"/>
              </a:ext>
            </a:extLst>
          </p:cNvPr>
          <p:cNvSpPr/>
          <p:nvPr/>
        </p:nvSpPr>
        <p:spPr>
          <a:xfrm>
            <a:off x="2652477" y="4358431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C0E0433-7B8B-7AD2-7260-ECB7C0801E33}"/>
              </a:ext>
            </a:extLst>
          </p:cNvPr>
          <p:cNvCxnSpPr>
            <a:cxnSpLocks/>
          </p:cNvCxnSpPr>
          <p:nvPr/>
        </p:nvCxnSpPr>
        <p:spPr>
          <a:xfrm>
            <a:off x="1446835" y="4683211"/>
            <a:ext cx="3032568" cy="1349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FF324D8-9642-9FDC-11A6-4453894180C3}"/>
              </a:ext>
            </a:extLst>
          </p:cNvPr>
          <p:cNvCxnSpPr>
            <a:cxnSpLocks/>
          </p:cNvCxnSpPr>
          <p:nvPr/>
        </p:nvCxnSpPr>
        <p:spPr>
          <a:xfrm>
            <a:off x="2941844" y="4683211"/>
            <a:ext cx="2556913" cy="1435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FD53556C-7BC2-3F7D-4C38-5723ED0011E0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CE7201F-1A94-3C7D-92FB-A987C4D40B97}"/>
              </a:ext>
            </a:extLst>
          </p:cNvPr>
          <p:cNvSpPr/>
          <p:nvPr/>
        </p:nvSpPr>
        <p:spPr>
          <a:xfrm>
            <a:off x="1289742" y="225308"/>
            <a:ext cx="743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Kaonic Atom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988EB21-C0F6-F2A7-687E-959FCF78A3BD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254F365-7511-71BB-841C-140BF27F9371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06C20514-0B7C-02D2-D4E4-6F93464E2336}"/>
              </a:ext>
            </a:extLst>
          </p:cNvPr>
          <p:cNvSpPr txBox="1">
            <a:spLocks/>
          </p:cNvSpPr>
          <p:nvPr/>
        </p:nvSpPr>
        <p:spPr>
          <a:xfrm>
            <a:off x="7100435" y="65699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pPr/>
              <a:t>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4B21518-1E6C-C9AE-175C-508C541C203D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675762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iana Sirghi\Desktop\LNF-Pictures_April2019\IXBQ5099.JPG">
            <a:extLst>
              <a:ext uri="{FF2B5EF4-FFF2-40B4-BE49-F238E27FC236}">
                <a16:creationId xmlns:a16="http://schemas.microsoft.com/office/drawing/2014/main" id="{FE883A49-EEC3-7A80-D37F-072C847DC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"/>
            <a:ext cx="9144472" cy="68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A19208-09D6-0669-83D4-E690898A20A9}"/>
              </a:ext>
            </a:extLst>
          </p:cNvPr>
          <p:cNvSpPr txBox="1"/>
          <p:nvPr/>
        </p:nvSpPr>
        <p:spPr>
          <a:xfrm>
            <a:off x="1982563" y="876630"/>
            <a:ext cx="4756841" cy="1107996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90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5223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A1318CB-3C1B-00A9-C6E9-B667A688A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288" y="991966"/>
            <a:ext cx="9165455" cy="56402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perform the </a:t>
            </a:r>
            <a:r>
              <a:rPr lang="en-GB" sz="1800" i="1" u="sng" dirty="0">
                <a:solidFill>
                  <a:srgbClr val="160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 ever of kaonic deuterium X-ray</a:t>
            </a:r>
            <a:r>
              <a:rPr lang="en-GB" sz="1800" u="sng" dirty="0">
                <a:solidFill>
                  <a:srgbClr val="160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transition</a:t>
            </a:r>
            <a:r>
              <a:rPr lang="en-GB" sz="1800" dirty="0">
                <a:solidFill>
                  <a:srgbClr val="160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ground state (1s-level) such as to determine its shift and width induced by the presence of the strong interaction. </a:t>
            </a:r>
          </a:p>
          <a:p>
            <a:pPr marL="0" indent="0" algn="ctr">
              <a:lnSpc>
                <a:spcPct val="100000"/>
              </a:lnSpc>
              <a:buNone/>
            </a:pP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nalysis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measurements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deuterium and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b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en-GB" sz="1800" spc="-5" dirty="0">
                <a:uFill>
                  <a:solidFill>
                    <a:srgbClr val="001F5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C54CF456-3BC8-CCB9-B54B-2662CDD0D83E}"/>
              </a:ext>
            </a:extLst>
          </p:cNvPr>
          <p:cNvSpPr/>
          <p:nvPr/>
        </p:nvSpPr>
        <p:spPr>
          <a:xfrm>
            <a:off x="4398164" y="1837948"/>
            <a:ext cx="346550" cy="3659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3FF33BF-F1CC-C490-C30A-C3274BDCFB89}"/>
              </a:ext>
            </a:extLst>
          </p:cNvPr>
          <p:cNvSpPr/>
          <p:nvPr/>
        </p:nvSpPr>
        <p:spPr>
          <a:xfrm>
            <a:off x="1219087" y="150008"/>
            <a:ext cx="743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Scientific</a:t>
            </a:r>
            <a:r>
              <a:rPr lang="it-IT" sz="4000" b="1" kern="0" dirty="0">
                <a:solidFill>
                  <a:srgbClr val="FF901C"/>
                </a:solidFill>
                <a:effectLst>
                  <a:outerShdw blurRad="38100" dist="38100" dir="2700000" rotWithShape="0">
                    <a:schemeClr val="accent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Goal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3CBDCD6-6EFC-51E6-660F-7FE8744ED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019" y="2512188"/>
            <a:ext cx="5936840" cy="324641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884C6ED-17E0-FA67-2092-E909A05E12C5}"/>
              </a:ext>
            </a:extLst>
          </p:cNvPr>
          <p:cNvSpPr txBox="1"/>
          <p:nvPr/>
        </p:nvSpPr>
        <p:spPr>
          <a:xfrm>
            <a:off x="358254" y="5676008"/>
            <a:ext cx="8426370" cy="892552"/>
          </a:xfrm>
          <a:prstGeom prst="rect">
            <a:avLst/>
          </a:prstGeom>
          <a:solidFill>
            <a:schemeClr val="bg1"/>
          </a:solidFill>
          <a:ln w="44450">
            <a:gradFill flip="none" rotWithShape="1">
              <a:gsLst>
                <a:gs pos="0">
                  <a:srgbClr val="FF0000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 determination of the isospin-dependent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K-N scattering length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BE957DF-8056-D00E-A798-B3D13E4BD598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0DCA49E-1861-CA0D-BBB8-587FA8C9240C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21" name="Segnaposto numero diapositiva 3">
            <a:extLst>
              <a:ext uri="{FF2B5EF4-FFF2-40B4-BE49-F238E27FC236}">
                <a16:creationId xmlns:a16="http://schemas.microsoft.com/office/drawing/2014/main" id="{30121445-EF05-06DA-054D-B4B24C7E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ECCC1E30-BFCC-2E3A-E81E-435F330C4BF4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194802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B9D5E2C5-94BD-A407-B38E-50E9C06FA584}"/>
              </a:ext>
            </a:extLst>
          </p:cNvPr>
          <p:cNvGrpSpPr/>
          <p:nvPr/>
        </p:nvGrpSpPr>
        <p:grpSpPr>
          <a:xfrm>
            <a:off x="43669" y="3944359"/>
            <a:ext cx="3504965" cy="2597319"/>
            <a:chOff x="4808459" y="3535620"/>
            <a:chExt cx="4219976" cy="3002929"/>
          </a:xfrm>
        </p:grpSpPr>
        <p:pic>
          <p:nvPicPr>
            <p:cNvPr id="20" name="Immagine 19" descr="Immagine che contiene albero&#10;&#10;Descrizione generata automaticamente">
              <a:extLst>
                <a:ext uri="{FF2B5EF4-FFF2-40B4-BE49-F238E27FC236}">
                  <a16:creationId xmlns:a16="http://schemas.microsoft.com/office/drawing/2014/main" id="{2A34681D-38C6-2899-AB92-9D044FB5A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8459" y="3535620"/>
              <a:ext cx="4219976" cy="3002929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ADE88CD-FC61-BD18-6E3B-F2C5D0CF18B4}"/>
                </a:ext>
              </a:extLst>
            </p:cNvPr>
            <p:cNvSpPr txBox="1"/>
            <p:nvPr/>
          </p:nvSpPr>
          <p:spPr>
            <a:xfrm>
              <a:off x="7853887" y="3596792"/>
              <a:ext cx="1132250" cy="427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C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DAFNE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A2C9608-7BA6-7398-BF9A-F0D0A7CE4C78}"/>
              </a:ext>
            </a:extLst>
          </p:cNvPr>
          <p:cNvGrpSpPr/>
          <p:nvPr/>
        </p:nvGrpSpPr>
        <p:grpSpPr>
          <a:xfrm>
            <a:off x="3341485" y="4808687"/>
            <a:ext cx="5802515" cy="1772488"/>
            <a:chOff x="2281579" y="4615846"/>
            <a:chExt cx="5802515" cy="1772488"/>
          </a:xfrm>
        </p:grpSpPr>
        <p:pic>
          <p:nvPicPr>
            <p:cNvPr id="4" name="Picture 5" descr="P8260129-1.jpg">
              <a:extLst>
                <a:ext uri="{FF2B5EF4-FFF2-40B4-BE49-F238E27FC236}">
                  <a16:creationId xmlns:a16="http://schemas.microsoft.com/office/drawing/2014/main" id="{F383C31F-B2B2-5A50-D933-313262F5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55" y="5262177"/>
              <a:ext cx="1752286" cy="1126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2" descr="Immagine che contiene interni, parecchi&#10;&#10;Descrizione generata automaticamente">
              <a:extLst>
                <a:ext uri="{FF2B5EF4-FFF2-40B4-BE49-F238E27FC236}">
                  <a16:creationId xmlns:a16="http://schemas.microsoft.com/office/drawing/2014/main" id="{336E7407-E403-E9CE-E527-A47BF69B7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6476" y="5262178"/>
              <a:ext cx="1752286" cy="11261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ACC4C4-5BD8-353A-4CD3-B1980D94FDC4}"/>
                </a:ext>
              </a:extLst>
            </p:cNvPr>
            <p:cNvSpPr txBox="1"/>
            <p:nvPr/>
          </p:nvSpPr>
          <p:spPr>
            <a:xfrm>
              <a:off x="2488728" y="4618876"/>
              <a:ext cx="1354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DEAR 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2002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85A51A-C9A7-9522-4E7E-38F53E46C8BF}"/>
                </a:ext>
              </a:extLst>
            </p:cNvPr>
            <p:cNvSpPr txBox="1"/>
            <p:nvPr/>
          </p:nvSpPr>
          <p:spPr>
            <a:xfrm>
              <a:off x="6146476" y="4615846"/>
              <a:ext cx="1752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SIDDHARTA-2 2022</a:t>
              </a:r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750FB418-0188-A053-C8A7-B5EA1943C88A}"/>
                </a:ext>
              </a:extLst>
            </p:cNvPr>
            <p:cNvSpPr txBox="1"/>
            <p:nvPr/>
          </p:nvSpPr>
          <p:spPr>
            <a:xfrm>
              <a:off x="4268895" y="4615846"/>
              <a:ext cx="1711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SIDDHARTA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2009</a:t>
              </a:r>
            </a:p>
          </p:txBody>
        </p:sp>
        <p:graphicFrame>
          <p:nvGraphicFramePr>
            <p:cNvPr id="9" name="Object 2">
              <a:extLst>
                <a:ext uri="{FF2B5EF4-FFF2-40B4-BE49-F238E27FC236}">
                  <a16:creationId xmlns:a16="http://schemas.microsoft.com/office/drawing/2014/main" id="{664BF8D1-890D-F30A-2BD6-EAA511F8D07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0111582"/>
                </p:ext>
              </p:extLst>
            </p:nvPr>
          </p:nvGraphicFramePr>
          <p:xfrm>
            <a:off x="2366470" y="5265207"/>
            <a:ext cx="1752286" cy="111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Document" r:id="rId5" imgW="6848640" imgH="4467240" progId="Imaging.Document">
                    <p:embed/>
                  </p:oleObj>
                </mc:Choice>
                <mc:Fallback>
                  <p:oleObj name="Image Document" r:id="rId5" imgW="6848640" imgH="4467240" progId="Imaging.Document">
                    <p:embed/>
                    <p:pic>
                      <p:nvPicPr>
                        <p:cNvPr id="2" name="Object 2">
                          <a:extLst>
                            <a:ext uri="{FF2B5EF4-FFF2-40B4-BE49-F238E27FC236}">
                              <a16:creationId xmlns:a16="http://schemas.microsoft.com/office/drawing/2014/main" id="{04A74812-0C83-E5F2-DB63-2CBBEC16DFD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6470" y="5265207"/>
                          <a:ext cx="1752286" cy="1115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Arrow Connector 23">
              <a:extLst>
                <a:ext uri="{FF2B5EF4-FFF2-40B4-BE49-F238E27FC236}">
                  <a16:creationId xmlns:a16="http://schemas.microsoft.com/office/drawing/2014/main" id="{09E197EC-7D5D-9DBC-0349-B82F6F4178DA}"/>
                </a:ext>
              </a:extLst>
            </p:cNvPr>
            <p:cNvCxnSpPr>
              <a:cxnSpLocks/>
            </p:cNvCxnSpPr>
            <p:nvPr/>
          </p:nvCxnSpPr>
          <p:spPr>
            <a:xfrm>
              <a:off x="2281579" y="5228406"/>
              <a:ext cx="580251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7AB65B-4557-45E6-7760-A518367B1CDB}"/>
              </a:ext>
            </a:extLst>
          </p:cNvPr>
          <p:cNvSpPr txBox="1"/>
          <p:nvPr/>
        </p:nvSpPr>
        <p:spPr>
          <a:xfrm>
            <a:off x="86322" y="2583723"/>
            <a:ext cx="8971355" cy="12311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modern era of light kaonic atom experiments</a:t>
            </a:r>
            <a:br>
              <a:rPr lang="en-GB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b="0" i="0" u="none" strike="noStrike" dirty="0">
                <a:effectLst/>
                <a:latin typeface="Proxima Nova"/>
              </a:rPr>
              <a:t>Catalina </a:t>
            </a:r>
            <a:r>
              <a:rPr lang="en-GB" sz="1200" b="0" i="0" u="none" strike="noStrike" dirty="0" err="1">
                <a:effectLst/>
                <a:latin typeface="Proxima Nova"/>
              </a:rPr>
              <a:t>Curceanu</a:t>
            </a:r>
            <a:r>
              <a:rPr lang="en-GB" sz="1200" b="0" i="0" u="none" strike="noStrike" dirty="0">
                <a:effectLst/>
                <a:latin typeface="Proxima Nova"/>
              </a:rPr>
              <a:t>, Carlo </a:t>
            </a:r>
            <a:r>
              <a:rPr lang="en-GB" sz="1200" b="0" i="0" u="none" strike="noStrike" dirty="0" err="1">
                <a:effectLst/>
                <a:latin typeface="Proxima Nova"/>
              </a:rPr>
              <a:t>Guaraldo</a:t>
            </a:r>
            <a:r>
              <a:rPr lang="en-GB" sz="1200" b="0" i="0" u="none" strike="noStrike" dirty="0">
                <a:effectLst/>
                <a:latin typeface="Proxima Nova"/>
              </a:rPr>
              <a:t>, </a:t>
            </a:r>
            <a:r>
              <a:rPr lang="en-GB" sz="1200" b="0" i="0" u="none" strike="noStrike" dirty="0" err="1">
                <a:effectLst/>
                <a:latin typeface="Proxima Nova"/>
              </a:rPr>
              <a:t>Mihail</a:t>
            </a:r>
            <a:r>
              <a:rPr lang="en-GB" sz="1200" b="0" i="0" u="none" strike="noStrike" dirty="0">
                <a:effectLst/>
                <a:latin typeface="Proxima Nova"/>
              </a:rPr>
              <a:t> Iliescu, Michael </a:t>
            </a:r>
            <a:r>
              <a:rPr lang="en-GB" sz="1200" b="0" i="0" u="none" strike="noStrike" dirty="0" err="1">
                <a:effectLst/>
                <a:latin typeface="Proxima Nova"/>
              </a:rPr>
              <a:t>Cargnelli</a:t>
            </a:r>
            <a:r>
              <a:rPr lang="en-GB" sz="1200" b="0" i="0" u="none" strike="noStrike" dirty="0">
                <a:effectLst/>
                <a:latin typeface="Proxima Nova"/>
              </a:rPr>
              <a:t>, </a:t>
            </a:r>
            <a:r>
              <a:rPr lang="en-GB" sz="1200" b="0" i="0" u="none" strike="noStrike" dirty="0" err="1">
                <a:effectLst/>
                <a:latin typeface="Proxima Nova"/>
              </a:rPr>
              <a:t>Ryugo</a:t>
            </a:r>
            <a:r>
              <a:rPr lang="en-GB" sz="1200" b="0" i="0" u="none" strike="noStrike" dirty="0">
                <a:effectLst/>
                <a:latin typeface="Proxima Nova"/>
              </a:rPr>
              <a:t> </a:t>
            </a:r>
            <a:r>
              <a:rPr lang="en-GB" sz="1200" b="0" i="0" u="none" strike="noStrike" dirty="0" err="1">
                <a:effectLst/>
                <a:latin typeface="Proxima Nova"/>
              </a:rPr>
              <a:t>Hayano</a:t>
            </a:r>
            <a:r>
              <a:rPr lang="en-GB" sz="1200" b="0" i="0" u="none" strike="noStrike" dirty="0">
                <a:effectLst/>
                <a:latin typeface="Proxima Nova"/>
              </a:rPr>
              <a:t>, Johann </a:t>
            </a:r>
            <a:r>
              <a:rPr lang="en-GB" sz="1200" b="0" i="0" u="none" strike="noStrike" dirty="0" err="1">
                <a:effectLst/>
                <a:latin typeface="Proxima Nova"/>
              </a:rPr>
              <a:t>Marton</a:t>
            </a:r>
            <a:r>
              <a:rPr lang="en-GB" sz="1200" b="0" i="0" u="none" strike="noStrike" dirty="0">
                <a:effectLst/>
                <a:latin typeface="Proxima Nova"/>
              </a:rPr>
              <a:t>, Johann </a:t>
            </a:r>
            <a:r>
              <a:rPr lang="en-GB" sz="1200" b="0" i="0" u="none" strike="noStrike" dirty="0" err="1">
                <a:effectLst/>
                <a:latin typeface="Proxima Nova"/>
              </a:rPr>
              <a:t>Zmeskal</a:t>
            </a:r>
            <a:r>
              <a:rPr lang="en-GB" sz="1200" b="0" i="0" u="none" strike="noStrike" dirty="0">
                <a:effectLst/>
                <a:latin typeface="Proxima Nova"/>
              </a:rPr>
              <a:t>, </a:t>
            </a:r>
            <a:r>
              <a:rPr lang="en-GB" sz="1200" b="0" i="0" u="none" strike="noStrike" dirty="0" err="1">
                <a:effectLst/>
                <a:latin typeface="Proxima Nova"/>
              </a:rPr>
              <a:t>Tomoichi</a:t>
            </a:r>
            <a:r>
              <a:rPr lang="en-GB" sz="1200" b="0" i="0" u="none" strike="noStrike" dirty="0">
                <a:effectLst/>
                <a:latin typeface="Proxima Nova"/>
              </a:rPr>
              <a:t> </a:t>
            </a:r>
            <a:r>
              <a:rPr lang="en-GB" sz="1200" b="0" i="0" u="none" strike="noStrike" dirty="0" err="1">
                <a:effectLst/>
                <a:latin typeface="Proxima Nova"/>
              </a:rPr>
              <a:t>Ishiwatari</a:t>
            </a:r>
            <a:r>
              <a:rPr lang="en-GB" sz="1200" b="0" i="0" u="none" strike="noStrike" dirty="0">
                <a:effectLst/>
                <a:latin typeface="Proxima Nova"/>
              </a:rPr>
              <a:t>, Masa Iwasaki, Shinji Okada, Diana Laura </a:t>
            </a:r>
            <a:r>
              <a:rPr lang="en-GB" sz="1200" b="0" i="0" u="none" strike="noStrike" dirty="0" err="1">
                <a:effectLst/>
                <a:latin typeface="Proxima Nova"/>
              </a:rPr>
              <a:t>Sirghi</a:t>
            </a:r>
            <a:r>
              <a:rPr lang="en-GB" sz="1200" b="0" i="0" u="none" strike="noStrike" dirty="0">
                <a:effectLst/>
                <a:latin typeface="Proxima Nova"/>
              </a:rPr>
              <a:t>, and Hideyuki </a:t>
            </a:r>
            <a:r>
              <a:rPr lang="en-GB" sz="1200" b="0" i="0" u="none" strike="noStrike" dirty="0" err="1">
                <a:effectLst/>
                <a:latin typeface="Proxima Nova"/>
              </a:rPr>
              <a:t>Tatsuno</a:t>
            </a:r>
            <a:br>
              <a:rPr lang="en-GB" sz="1200" b="0" i="0" u="none" strike="noStrike" dirty="0">
                <a:effectLst/>
                <a:latin typeface="Proxima Nova"/>
              </a:rPr>
            </a:br>
            <a:endParaRPr lang="en-GB" sz="1200" b="0" i="0" u="none" strike="noStrike" dirty="0">
              <a:effectLst/>
              <a:latin typeface="Proxima Nova"/>
            </a:endParaRPr>
          </a:p>
          <a:p>
            <a:pPr algn="ctr"/>
            <a:r>
              <a:rPr lang="en-GB" sz="1400" b="0" i="0" u="none" strike="noStrike" dirty="0">
                <a:effectLst/>
                <a:latin typeface="Proxima Nova"/>
              </a:rPr>
              <a:t>Rev. Mod. Phys. </a:t>
            </a:r>
            <a:r>
              <a:rPr lang="en-GB" sz="1400" b="1" i="0" u="none" strike="noStrike" dirty="0">
                <a:effectLst/>
                <a:latin typeface="Proxima Nova"/>
              </a:rPr>
              <a:t>91</a:t>
            </a:r>
            <a:r>
              <a:rPr lang="en-GB" sz="1400" b="0" i="0" u="none" strike="noStrike" dirty="0">
                <a:effectLst/>
                <a:latin typeface="Proxima Nova"/>
              </a:rPr>
              <a:t>, 025006 – Published 20 June 2019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5F777F76-C5C7-093C-D1A7-3ABBBCBCE617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E2B7913-3442-5EEC-57C6-A7CEC4BC93BA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28" name="Segnaposto numero diapositiva 3">
            <a:extLst>
              <a:ext uri="{FF2B5EF4-FFF2-40B4-BE49-F238E27FC236}">
                <a16:creationId xmlns:a16="http://schemas.microsoft.com/office/drawing/2014/main" id="{8E21809A-51F6-BAD7-9528-0C93EFA1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5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EF21400D-F77C-0C15-B0E0-0921DAC46DD3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96E4A3A-A3C1-2B15-6EC7-309FE25426C1}"/>
              </a:ext>
            </a:extLst>
          </p:cNvPr>
          <p:cNvGrpSpPr/>
          <p:nvPr/>
        </p:nvGrpSpPr>
        <p:grpSpPr>
          <a:xfrm>
            <a:off x="86322" y="316580"/>
            <a:ext cx="3496143" cy="2140742"/>
            <a:chOff x="86322" y="316580"/>
            <a:chExt cx="3496143" cy="2140742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4FE5E39E-41F9-C22C-0410-116443586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22" y="316580"/>
              <a:ext cx="3496143" cy="2140742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FF088C1-DF51-966A-E8AE-8EE86ACDC5D7}"/>
                </a:ext>
              </a:extLst>
            </p:cNvPr>
            <p:cNvSpPr txBox="1"/>
            <p:nvPr/>
          </p:nvSpPr>
          <p:spPr>
            <a:xfrm>
              <a:off x="2680422" y="330574"/>
              <a:ext cx="902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C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J-PARC</a:t>
              </a: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07CB7E33-4627-F6E1-AE81-F831519E9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419" y="546342"/>
            <a:ext cx="4252887" cy="232134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EE37F83-F05F-C32A-2CB3-585BC46E5F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3035" y="13830"/>
            <a:ext cx="4873347" cy="255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4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3FF33BF-F1CC-C490-C30A-C3274BDCFB89}"/>
                  </a:ext>
                </a:extLst>
              </p:cNvPr>
              <p:cNvSpPr/>
              <p:nvPr/>
            </p:nvSpPr>
            <p:spPr>
              <a:xfrm>
                <a:off x="2815645" y="174311"/>
                <a:ext cx="634219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 defTabSz="914400" hangingPunct="0">
                  <a:defRPr/>
                </a:pPr>
                <a:r>
                  <a:rPr lang="en-GB" sz="4000" b="1" kern="0" dirty="0">
                    <a:solidFill>
                      <a:srgbClr val="FF901C"/>
                    </a:solidFill>
                    <a:effectLst>
                      <a:outerShdw dist="38100" sx="1000" sy="1000" rotWithShape="0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LNF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  <m:t>𝒆</m:t>
                        </m:r>
                      </m:e>
                      <m:sup>
                        <m: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  <m:t>𝒆</m:t>
                        </m:r>
                      </m:e>
                      <m:sup>
                        <m:r>
                          <a:rPr lang="it-IT" sz="4000" b="1" i="1" kern="0" smtClean="0">
                            <a:solidFill>
                              <a:srgbClr val="FF901C"/>
                            </a:solidFill>
                            <a:effectLst>
                              <a:outerShdw dist="38100" sx="1000" sy="1000" rotWithShape="0">
                                <a:schemeClr val="bg1"/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Calibri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4000" b="1" kern="0" dirty="0">
                    <a:solidFill>
                      <a:srgbClr val="FF901C"/>
                    </a:solidFill>
                    <a:effectLst>
                      <a:outerShdw dist="38100" sx="1000" sy="1000" rotWithShape="0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Calibri"/>
                  </a:rPr>
                  <a:t> Accelerator Complex</a:t>
                </a: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3FF33BF-F1CC-C490-C30A-C3274BDCFB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645" y="174311"/>
                <a:ext cx="6342190" cy="1323439"/>
              </a:xfrm>
              <a:prstGeom prst="rect">
                <a:avLst/>
              </a:prstGeom>
              <a:blipFill>
                <a:blip r:embed="rId3"/>
                <a:stretch>
                  <a:fillRect t="-7547" r="-5400" b="-179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3">
            <a:extLst>
              <a:ext uri="{FF2B5EF4-FFF2-40B4-BE49-F238E27FC236}">
                <a16:creationId xmlns:a16="http://schemas.microsoft.com/office/drawing/2014/main" id="{D630824A-AD9F-905A-DC12-01B98708CE01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54F648B-82BB-ED1B-3E19-0102485B3620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38D4FC38-2545-C2EA-C997-62A81149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6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925BBD-753F-FCDB-9F13-82B8E3C63D4F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AF414EB-DACE-03DB-7A07-16CF2474C08F}"/>
              </a:ext>
            </a:extLst>
          </p:cNvPr>
          <p:cNvGrpSpPr/>
          <p:nvPr/>
        </p:nvGrpSpPr>
        <p:grpSpPr>
          <a:xfrm>
            <a:off x="156214" y="867055"/>
            <a:ext cx="6944221" cy="5677418"/>
            <a:chOff x="1053885" y="917269"/>
            <a:chExt cx="6772759" cy="5502866"/>
          </a:xfrm>
        </p:grpSpPr>
        <p:pic>
          <p:nvPicPr>
            <p:cNvPr id="10" name="Immagine 9" descr="Immagine che contiene albero&#10;&#10;Descrizione generata automaticamente">
              <a:extLst>
                <a:ext uri="{FF2B5EF4-FFF2-40B4-BE49-F238E27FC236}">
                  <a16:creationId xmlns:a16="http://schemas.microsoft.com/office/drawing/2014/main" id="{F7AD4275-690E-0640-0327-1D9926A90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885" y="917269"/>
              <a:ext cx="6772759" cy="5502866"/>
            </a:xfrm>
            <a:prstGeom prst="rect">
              <a:avLst/>
            </a:prstGeom>
          </p:spPr>
        </p:pic>
        <p:sp>
          <p:nvSpPr>
            <p:cNvPr id="11" name="Anello 10">
              <a:extLst>
                <a:ext uri="{FF2B5EF4-FFF2-40B4-BE49-F238E27FC236}">
                  <a16:creationId xmlns:a16="http://schemas.microsoft.com/office/drawing/2014/main" id="{E4480D7D-3CB2-F6E8-BA08-60311F77A469}"/>
                </a:ext>
              </a:extLst>
            </p:cNvPr>
            <p:cNvSpPr/>
            <p:nvPr/>
          </p:nvSpPr>
          <p:spPr>
            <a:xfrm rot="21204440">
              <a:off x="2534841" y="3907691"/>
              <a:ext cx="1525671" cy="1125420"/>
            </a:xfrm>
            <a:prstGeom prst="donut">
              <a:avLst>
                <a:gd name="adj" fmla="val 2355"/>
              </a:avLst>
            </a:prstGeom>
            <a:solidFill>
              <a:srgbClr val="0054FF"/>
            </a:solidFill>
            <a:ln>
              <a:solidFill>
                <a:srgbClr val="0054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nello 11">
              <a:extLst>
                <a:ext uri="{FF2B5EF4-FFF2-40B4-BE49-F238E27FC236}">
                  <a16:creationId xmlns:a16="http://schemas.microsoft.com/office/drawing/2014/main" id="{2E1DD111-E71B-1563-15DC-EE8033DE16D5}"/>
                </a:ext>
              </a:extLst>
            </p:cNvPr>
            <p:cNvSpPr/>
            <p:nvPr/>
          </p:nvSpPr>
          <p:spPr>
            <a:xfrm rot="2775412">
              <a:off x="2890634" y="5817588"/>
              <a:ext cx="349389" cy="450224"/>
            </a:xfrm>
            <a:prstGeom prst="donut">
              <a:avLst>
                <a:gd name="adj" fmla="val 3324"/>
              </a:avLst>
            </a:prstGeom>
            <a:solidFill>
              <a:srgbClr val="0054FF"/>
            </a:solidFill>
            <a:ln cap="flat">
              <a:solidFill>
                <a:srgbClr val="0054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966A19C4-E9DC-8ACC-A0CF-E31E49425E27}"/>
                </a:ext>
              </a:extLst>
            </p:cNvPr>
            <p:cNvCxnSpPr/>
            <p:nvPr/>
          </p:nvCxnSpPr>
          <p:spPr>
            <a:xfrm flipH="1">
              <a:off x="4404946" y="5130432"/>
              <a:ext cx="2603068" cy="276837"/>
            </a:xfrm>
            <a:prstGeom prst="line">
              <a:avLst/>
            </a:prstGeom>
            <a:ln w="38100">
              <a:solidFill>
                <a:srgbClr val="0054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igura a mano libera 16">
              <a:extLst>
                <a:ext uri="{FF2B5EF4-FFF2-40B4-BE49-F238E27FC236}">
                  <a16:creationId xmlns:a16="http://schemas.microsoft.com/office/drawing/2014/main" id="{86C5BF90-8ACB-A008-54F9-7EA7ADF40416}"/>
                </a:ext>
              </a:extLst>
            </p:cNvPr>
            <p:cNvSpPr/>
            <p:nvPr/>
          </p:nvSpPr>
          <p:spPr>
            <a:xfrm>
              <a:off x="2997200" y="5401733"/>
              <a:ext cx="1411111" cy="485423"/>
            </a:xfrm>
            <a:custGeom>
              <a:avLst/>
              <a:gdLst>
                <a:gd name="connsiteX0" fmla="*/ 1411111 w 1411111"/>
                <a:gd name="connsiteY0" fmla="*/ 0 h 485423"/>
                <a:gd name="connsiteX1" fmla="*/ 626533 w 1411111"/>
                <a:gd name="connsiteY1" fmla="*/ 101600 h 485423"/>
                <a:gd name="connsiteX2" fmla="*/ 0 w 1411111"/>
                <a:gd name="connsiteY2" fmla="*/ 485423 h 485423"/>
                <a:gd name="connsiteX3" fmla="*/ 0 w 1411111"/>
                <a:gd name="connsiteY3" fmla="*/ 485423 h 485423"/>
                <a:gd name="connsiteX4" fmla="*/ 0 w 1411111"/>
                <a:gd name="connsiteY4" fmla="*/ 485423 h 4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111" h="485423">
                  <a:moveTo>
                    <a:pt x="1411111" y="0"/>
                  </a:moveTo>
                  <a:cubicBezTo>
                    <a:pt x="1136414" y="10348"/>
                    <a:pt x="861718" y="20696"/>
                    <a:pt x="626533" y="101600"/>
                  </a:cubicBezTo>
                  <a:cubicBezTo>
                    <a:pt x="391348" y="182504"/>
                    <a:pt x="0" y="485423"/>
                    <a:pt x="0" y="485423"/>
                  </a:cubicBezTo>
                  <a:lnTo>
                    <a:pt x="0" y="485423"/>
                  </a:lnTo>
                  <a:lnTo>
                    <a:pt x="0" y="485423"/>
                  </a:lnTo>
                </a:path>
              </a:pathLst>
            </a:custGeom>
            <a:noFill/>
            <a:ln w="38100">
              <a:solidFill>
                <a:srgbClr val="0054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7A68CA10-2647-992A-94EB-26E78D81BF9F}"/>
                </a:ext>
              </a:extLst>
            </p:cNvPr>
            <p:cNvSpPr/>
            <p:nvPr/>
          </p:nvSpPr>
          <p:spPr>
            <a:xfrm>
              <a:off x="3713698" y="4168093"/>
              <a:ext cx="565584" cy="1295868"/>
            </a:xfrm>
            <a:custGeom>
              <a:avLst/>
              <a:gdLst>
                <a:gd name="connsiteX0" fmla="*/ 0 w 565584"/>
                <a:gd name="connsiteY0" fmla="*/ 1295868 h 1295868"/>
                <a:gd name="connsiteX1" fmla="*/ 538542 w 565584"/>
                <a:gd name="connsiteY1" fmla="*/ 1144403 h 1295868"/>
                <a:gd name="connsiteX2" fmla="*/ 460005 w 565584"/>
                <a:gd name="connsiteY2" fmla="*/ 516103 h 1295868"/>
                <a:gd name="connsiteX3" fmla="*/ 241222 w 565584"/>
                <a:gd name="connsiteY3" fmla="*/ 5610 h 1295868"/>
                <a:gd name="connsiteX4" fmla="*/ 241222 w 565584"/>
                <a:gd name="connsiteY4" fmla="*/ 5610 h 1295868"/>
                <a:gd name="connsiteX5" fmla="*/ 241222 w 565584"/>
                <a:gd name="connsiteY5" fmla="*/ 5610 h 1295868"/>
                <a:gd name="connsiteX6" fmla="*/ 241222 w 565584"/>
                <a:gd name="connsiteY6" fmla="*/ 5610 h 1295868"/>
                <a:gd name="connsiteX7" fmla="*/ 246832 w 565584"/>
                <a:gd name="connsiteY7" fmla="*/ 0 h 1295868"/>
                <a:gd name="connsiteX8" fmla="*/ 246832 w 565584"/>
                <a:gd name="connsiteY8" fmla="*/ 0 h 1295868"/>
                <a:gd name="connsiteX9" fmla="*/ 246832 w 565584"/>
                <a:gd name="connsiteY9" fmla="*/ 0 h 129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584" h="1295868">
                  <a:moveTo>
                    <a:pt x="0" y="1295868"/>
                  </a:moveTo>
                  <a:cubicBezTo>
                    <a:pt x="230937" y="1285116"/>
                    <a:pt x="461875" y="1274364"/>
                    <a:pt x="538542" y="1144403"/>
                  </a:cubicBezTo>
                  <a:cubicBezTo>
                    <a:pt x="615210" y="1014442"/>
                    <a:pt x="509558" y="705902"/>
                    <a:pt x="460005" y="516103"/>
                  </a:cubicBezTo>
                  <a:cubicBezTo>
                    <a:pt x="410452" y="326304"/>
                    <a:pt x="241222" y="5610"/>
                    <a:pt x="241222" y="5610"/>
                  </a:cubicBezTo>
                  <a:lnTo>
                    <a:pt x="241222" y="5610"/>
                  </a:lnTo>
                  <a:lnTo>
                    <a:pt x="241222" y="5610"/>
                  </a:lnTo>
                  <a:lnTo>
                    <a:pt x="241222" y="5610"/>
                  </a:lnTo>
                  <a:lnTo>
                    <a:pt x="246832" y="0"/>
                  </a:lnTo>
                  <a:lnTo>
                    <a:pt x="246832" y="0"/>
                  </a:lnTo>
                  <a:lnTo>
                    <a:pt x="246832" y="0"/>
                  </a:lnTo>
                </a:path>
              </a:pathLst>
            </a:custGeom>
            <a:noFill/>
            <a:ln w="31750">
              <a:solidFill>
                <a:srgbClr val="0054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B194659D-3386-7D1C-5C79-3CDB500FF7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4946" y="5095251"/>
              <a:ext cx="2603068" cy="263353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73352600-C169-CF72-B005-862551490EA9}"/>
                </a:ext>
              </a:extLst>
            </p:cNvPr>
            <p:cNvSpPr/>
            <p:nvPr/>
          </p:nvSpPr>
          <p:spPr>
            <a:xfrm>
              <a:off x="3263957" y="5360717"/>
              <a:ext cx="1144354" cy="676964"/>
            </a:xfrm>
            <a:custGeom>
              <a:avLst/>
              <a:gdLst>
                <a:gd name="connsiteX0" fmla="*/ 1411111 w 1411111"/>
                <a:gd name="connsiteY0" fmla="*/ 0 h 485423"/>
                <a:gd name="connsiteX1" fmla="*/ 626533 w 1411111"/>
                <a:gd name="connsiteY1" fmla="*/ 101600 h 485423"/>
                <a:gd name="connsiteX2" fmla="*/ 0 w 1411111"/>
                <a:gd name="connsiteY2" fmla="*/ 485423 h 485423"/>
                <a:gd name="connsiteX3" fmla="*/ 0 w 1411111"/>
                <a:gd name="connsiteY3" fmla="*/ 485423 h 485423"/>
                <a:gd name="connsiteX4" fmla="*/ 0 w 1411111"/>
                <a:gd name="connsiteY4" fmla="*/ 485423 h 4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111" h="485423">
                  <a:moveTo>
                    <a:pt x="1411111" y="0"/>
                  </a:moveTo>
                  <a:cubicBezTo>
                    <a:pt x="1136414" y="10348"/>
                    <a:pt x="861718" y="20696"/>
                    <a:pt x="626533" y="101600"/>
                  </a:cubicBezTo>
                  <a:cubicBezTo>
                    <a:pt x="391348" y="182504"/>
                    <a:pt x="0" y="485423"/>
                    <a:pt x="0" y="485423"/>
                  </a:cubicBezTo>
                  <a:lnTo>
                    <a:pt x="0" y="485423"/>
                  </a:lnTo>
                  <a:lnTo>
                    <a:pt x="0" y="485423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Anello 20">
              <a:extLst>
                <a:ext uri="{FF2B5EF4-FFF2-40B4-BE49-F238E27FC236}">
                  <a16:creationId xmlns:a16="http://schemas.microsoft.com/office/drawing/2014/main" id="{68587ADD-1FD5-43B1-6086-04062DB3722D}"/>
                </a:ext>
              </a:extLst>
            </p:cNvPr>
            <p:cNvSpPr/>
            <p:nvPr/>
          </p:nvSpPr>
          <p:spPr>
            <a:xfrm rot="2775412">
              <a:off x="2890636" y="5859770"/>
              <a:ext cx="349389" cy="450224"/>
            </a:xfrm>
            <a:prstGeom prst="donut">
              <a:avLst>
                <a:gd name="adj" fmla="val 4144"/>
              </a:avLst>
            </a:prstGeom>
            <a:solidFill>
              <a:srgbClr val="FF0000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nello 21">
              <a:extLst>
                <a:ext uri="{FF2B5EF4-FFF2-40B4-BE49-F238E27FC236}">
                  <a16:creationId xmlns:a16="http://schemas.microsoft.com/office/drawing/2014/main" id="{C74BEC31-0D0B-B04E-50B2-884323E93487}"/>
                </a:ext>
              </a:extLst>
            </p:cNvPr>
            <p:cNvSpPr/>
            <p:nvPr/>
          </p:nvSpPr>
          <p:spPr>
            <a:xfrm rot="21204440">
              <a:off x="2377694" y="3917482"/>
              <a:ext cx="1590158" cy="1130116"/>
            </a:xfrm>
            <a:prstGeom prst="donut">
              <a:avLst>
                <a:gd name="adj" fmla="val 2355"/>
              </a:avLst>
            </a:prstGeom>
            <a:solidFill>
              <a:srgbClr val="FF0000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igura a mano libera 22">
              <a:extLst>
                <a:ext uri="{FF2B5EF4-FFF2-40B4-BE49-F238E27FC236}">
                  <a16:creationId xmlns:a16="http://schemas.microsoft.com/office/drawing/2014/main" id="{7C52CC2E-29BB-A1CC-3A12-3EF76C98A95C}"/>
                </a:ext>
              </a:extLst>
            </p:cNvPr>
            <p:cNvSpPr/>
            <p:nvPr/>
          </p:nvSpPr>
          <p:spPr>
            <a:xfrm>
              <a:off x="3784146" y="4102554"/>
              <a:ext cx="485912" cy="1292212"/>
            </a:xfrm>
            <a:custGeom>
              <a:avLst/>
              <a:gdLst>
                <a:gd name="connsiteX0" fmla="*/ 314325 w 485912"/>
                <a:gd name="connsiteY0" fmla="*/ 1289957 h 1292212"/>
                <a:gd name="connsiteX1" fmla="*/ 485775 w 485912"/>
                <a:gd name="connsiteY1" fmla="*/ 1155246 h 1292212"/>
                <a:gd name="connsiteX2" fmla="*/ 289833 w 485912"/>
                <a:gd name="connsiteY2" fmla="*/ 412296 h 1292212"/>
                <a:gd name="connsiteX3" fmla="*/ 0 w 485912"/>
                <a:gd name="connsiteY3" fmla="*/ 0 h 1292212"/>
                <a:gd name="connsiteX4" fmla="*/ 0 w 485912"/>
                <a:gd name="connsiteY4" fmla="*/ 0 h 1292212"/>
                <a:gd name="connsiteX5" fmla="*/ 0 w 485912"/>
                <a:gd name="connsiteY5" fmla="*/ 0 h 1292212"/>
                <a:gd name="connsiteX6" fmla="*/ 0 w 485912"/>
                <a:gd name="connsiteY6" fmla="*/ 0 h 1292212"/>
                <a:gd name="connsiteX7" fmla="*/ 0 w 485912"/>
                <a:gd name="connsiteY7" fmla="*/ 0 h 1292212"/>
                <a:gd name="connsiteX8" fmla="*/ 0 w 485912"/>
                <a:gd name="connsiteY8" fmla="*/ 0 h 129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5912" h="1292212">
                  <a:moveTo>
                    <a:pt x="314325" y="1289957"/>
                  </a:moveTo>
                  <a:cubicBezTo>
                    <a:pt x="402091" y="1295740"/>
                    <a:pt x="489857" y="1301523"/>
                    <a:pt x="485775" y="1155246"/>
                  </a:cubicBezTo>
                  <a:cubicBezTo>
                    <a:pt x="481693" y="1008969"/>
                    <a:pt x="370795" y="604837"/>
                    <a:pt x="289833" y="412296"/>
                  </a:cubicBezTo>
                  <a:cubicBezTo>
                    <a:pt x="208871" y="219755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D9EE9CA8-BF50-8C92-EAC6-CF1519C39761}"/>
                    </a:ext>
                  </a:extLst>
                </p:cNvPr>
                <p:cNvSpPr txBox="1"/>
                <p:nvPr/>
              </p:nvSpPr>
              <p:spPr>
                <a:xfrm>
                  <a:off x="2722923" y="4168093"/>
                  <a:ext cx="10515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</a:t>
                  </a:r>
                  <a14:m>
                    <m:oMath xmlns:m="http://schemas.openxmlformats.org/officeDocument/2006/math">
                      <m:r>
                        <a:rPr kumimoji="0" lang="it-IT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𝚽</m:t>
                      </m:r>
                    </m:oMath>
                  </a14:m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NE</a:t>
                  </a:r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C75B3EE0-6E82-1B48-89C3-A1D5F9A8C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923" y="4168093"/>
                  <a:ext cx="1051560" cy="400110"/>
                </a:xfrm>
                <a:prstGeom prst="rect">
                  <a:avLst/>
                </a:prstGeom>
                <a:blipFill>
                  <a:blip r:embed="rId7"/>
                  <a:stretch>
                    <a:fillRect l="-1163" t="-5882" r="-2326" b="-205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CFBBCBD-81CD-955D-A8B9-EE812092851A}"/>
                </a:ext>
              </a:extLst>
            </p:cNvPr>
            <p:cNvSpPr txBox="1"/>
            <p:nvPr/>
          </p:nvSpPr>
          <p:spPr>
            <a:xfrm>
              <a:off x="1669676" y="5761061"/>
              <a:ext cx="1053248" cy="584775"/>
            </a:xfrm>
            <a:prstGeom prst="rect">
              <a:avLst/>
            </a:prstGeom>
            <a:solidFill>
              <a:schemeClr val="bg1">
                <a:alpha val="4008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DAMPING RING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AFB6BBA2-49FA-EDBF-F0E6-39BE975EFC3A}"/>
                </a:ext>
              </a:extLst>
            </p:cNvPr>
            <p:cNvSpPr txBox="1"/>
            <p:nvPr/>
          </p:nvSpPr>
          <p:spPr>
            <a:xfrm rot="21163335">
              <a:off x="5294585" y="4779770"/>
              <a:ext cx="808450" cy="338554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LINAC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C25B1108-0A0D-ED5C-4A41-12E35856D2E1}"/>
                    </a:ext>
                  </a:extLst>
                </p:cNvPr>
                <p:cNvSpPr txBox="1"/>
                <p:nvPr/>
              </p:nvSpPr>
              <p:spPr>
                <a:xfrm>
                  <a:off x="6719418" y="4832598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3060232-FC47-4540-A946-5E22523C3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18" y="4832598"/>
                  <a:ext cx="31047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7692" r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9ED934E5-4A2B-5996-1E86-3314C4CEE1CE}"/>
                    </a:ext>
                  </a:extLst>
                </p:cNvPr>
                <p:cNvSpPr txBox="1"/>
                <p:nvPr/>
              </p:nvSpPr>
              <p:spPr>
                <a:xfrm>
                  <a:off x="6719418" y="5116972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54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54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54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FF6B5566-4CAE-0842-93AE-A410B61AD3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18" y="5116972"/>
                  <a:ext cx="31047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Stella a 12 punte 28">
                  <a:extLst>
                    <a:ext uri="{FF2B5EF4-FFF2-40B4-BE49-F238E27FC236}">
                      <a16:creationId xmlns:a16="http://schemas.microsoft.com/office/drawing/2014/main" id="{3AD2C324-90A0-5C2C-8CE4-A45B370DE827}"/>
                    </a:ext>
                  </a:extLst>
                </p:cNvPr>
                <p:cNvSpPr/>
                <p:nvPr/>
              </p:nvSpPr>
              <p:spPr>
                <a:xfrm>
                  <a:off x="3107807" y="4915171"/>
                  <a:ext cx="214668" cy="222318"/>
                </a:xfrm>
                <a:prstGeom prst="star12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it-IT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oMath>
                    </m:oMathPara>
                  </a14:m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Stella a 12 punte 28">
                  <a:extLst>
                    <a:ext uri="{FF2B5EF4-FFF2-40B4-BE49-F238E27FC236}">
                      <a16:creationId xmlns:a16="http://schemas.microsoft.com/office/drawing/2014/main" id="{B0E5B3A0-09A6-EA40-957A-CC9E9D223B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7807" y="4915171"/>
                  <a:ext cx="214668" cy="222318"/>
                </a:xfrm>
                <a:prstGeom prst="star12">
                  <a:avLst/>
                </a:prstGeom>
                <a:blipFill>
                  <a:blip r:embed="rId10"/>
                  <a:stretch>
                    <a:fillRect l="-30000" r="-5000" b="-23810"/>
                  </a:stretch>
                </a:blipFill>
                <a:ln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3851CACC-A1A9-9AEE-95AA-12BE4630B062}"/>
                  </a:ext>
                </a:extLst>
              </p:cNvPr>
              <p:cNvSpPr/>
              <p:nvPr/>
            </p:nvSpPr>
            <p:spPr>
              <a:xfrm>
                <a:off x="1165220" y="865320"/>
                <a:ext cx="5935215" cy="1088375"/>
              </a:xfrm>
              <a:prstGeom prst="rect">
                <a:avLst/>
              </a:prstGeom>
              <a:solidFill>
                <a:schemeClr val="bg1">
                  <a:alpha val="77000"/>
                </a:schemeClr>
              </a:solidFill>
              <a:ln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457200" rtl="0" eaLnBrk="1" fontAlgn="auto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Pct val="124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Φ → K</a:t>
                </a:r>
                <a:r>
                  <a:rPr kumimoji="0" lang="en-US" altLang="ja-JP" sz="1600" b="0" i="0" u="none" strike="noStrike" kern="1200" cap="none" spc="0" normalizeH="0" baseline="3200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-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K</a:t>
                </a:r>
                <a:r>
                  <a:rPr kumimoji="0" lang="en-US" altLang="ja-JP" sz="1600" b="0" i="0" u="none" strike="noStrike" kern="1200" cap="none" spc="0" normalizeH="0" baseline="3200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+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(48.9%)</a:t>
                </a:r>
              </a:p>
              <a:p>
                <a:pPr marL="285750" lvl="0" indent="-285750">
                  <a:lnSpc>
                    <a:spcPct val="140000"/>
                  </a:lnSpc>
                  <a:spcBef>
                    <a:spcPct val="0"/>
                  </a:spcBef>
                  <a:buSzPct val="124000"/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Monochromatic low-energy K</a:t>
                </a:r>
                <a:r>
                  <a:rPr kumimoji="0" lang="en-US" altLang="ja-JP" sz="1600" b="0" i="0" u="none" strike="noStrike" kern="1200" cap="none" spc="0" normalizeH="0" baseline="3200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-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altLang="ja-JP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9E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Helvetica Neue" charset="0"/>
                      </a:rPr>
                      <m:t>~</m:t>
                    </m:r>
                  </m:oMath>
                </a14:m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127 MeV/c ; </a:t>
                </a:r>
                <a:r>
                  <a:rPr kumimoji="0" lang="el-GR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Δ</a:t>
                </a:r>
                <a:r>
                  <a:rPr kumimoji="0" lang="it-IT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p</a:t>
                </a:r>
                <a:r>
                  <a:rPr kumimoji="0" lang="it-IT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/</a:t>
                </a:r>
                <a:r>
                  <a:rPr kumimoji="0" lang="it-IT" altLang="ja-JP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p</a:t>
                </a:r>
                <a:r>
                  <a:rPr kumimoji="0" lang="it-IT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= 0.1%</a:t>
                </a:r>
                <a:r>
                  <a:rPr kumimoji="0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9E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)</a:t>
                </a:r>
              </a:p>
              <a:p>
                <a:pPr marL="285750" lvl="0" indent="-285750">
                  <a:lnSpc>
                    <a:spcPct val="140000"/>
                  </a:lnSpc>
                  <a:spcBef>
                    <a:spcPct val="0"/>
                  </a:spcBef>
                  <a:buSzPct val="124000"/>
                  <a:buFont typeface="Arial" panose="020B0604020202020204" pitchFamily="34" charset="0"/>
                  <a:buChar char="•"/>
                  <a:defRPr/>
                </a:pPr>
                <a:r>
                  <a:rPr lang="en-US" altLang="ja-JP" sz="1600" dirty="0">
                    <a:solidFill>
                      <a:srgbClr val="160DFF"/>
                    </a:solidFill>
                    <a:latin typeface="Times New Roman" panose="02020603050405020304" pitchFamily="18" charset="0"/>
                    <a:ea typeface="Helvetica Neue" panose="02000503000000020004" pitchFamily="2" charset="0"/>
                    <a:cs typeface="Times New Roman" panose="02020603050405020304" pitchFamily="18" charset="0"/>
                    <a:sym typeface="Helvetica Neue" charset="0"/>
                  </a:rPr>
                  <a:t>Less hadronic background compared to hadron beam line </a:t>
                </a:r>
                <a:endPara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09E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ヒラギノ角ゴ ProN W3" charset="-128"/>
                  <a:cs typeface="Times New Roman" panose="02020603050405020304" pitchFamily="18" charset="0"/>
                  <a:sym typeface="Helvetica Neue" charset="0"/>
                </a:endParaRPr>
              </a:p>
            </p:txBody>
          </p:sp>
        </mc:Choice>
        <mc:Fallback xmlns=""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3851CACC-A1A9-9AEE-95AA-12BE4630B0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220" y="865320"/>
                <a:ext cx="5935215" cy="1088375"/>
              </a:xfrm>
              <a:prstGeom prst="rect">
                <a:avLst/>
              </a:prstGeom>
              <a:blipFill>
                <a:blip r:embed="rId11"/>
                <a:stretch>
                  <a:fillRect l="-853" b="-6818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CFA0FF-0615-5CC6-CCF7-0E17BEE7120B}"/>
              </a:ext>
            </a:extLst>
          </p:cNvPr>
          <p:cNvSpPr txBox="1"/>
          <p:nvPr/>
        </p:nvSpPr>
        <p:spPr>
          <a:xfrm>
            <a:off x="7100435" y="2799222"/>
            <a:ext cx="2043565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Suitable for low-energy kaon physics: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kaonic atoms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Kaon-nucleons/nuclei interaction studies</a:t>
            </a:r>
          </a:p>
        </p:txBody>
      </p:sp>
    </p:spTree>
    <p:extLst>
      <p:ext uri="{BB962C8B-B14F-4D97-AF65-F5344CB8AC3E}">
        <p14:creationId xmlns:p14="http://schemas.microsoft.com/office/powerpoint/2010/main" val="342443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uppo 63">
            <a:extLst>
              <a:ext uri="{FF2B5EF4-FFF2-40B4-BE49-F238E27FC236}">
                <a16:creationId xmlns:a16="http://schemas.microsoft.com/office/drawing/2014/main" id="{789B754D-D820-A572-7BE2-70E411A59527}"/>
              </a:ext>
            </a:extLst>
          </p:cNvPr>
          <p:cNvGrpSpPr/>
          <p:nvPr/>
        </p:nvGrpSpPr>
        <p:grpSpPr>
          <a:xfrm>
            <a:off x="2337013" y="2206034"/>
            <a:ext cx="6806986" cy="4483229"/>
            <a:chOff x="-9525" y="865188"/>
            <a:chExt cx="9151938" cy="5965825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16D6AF10-6777-1451-EADE-44AE797D4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865188"/>
              <a:ext cx="9151938" cy="5942012"/>
            </a:xfrm>
            <a:prstGeom prst="rect">
              <a:avLst/>
            </a:prstGeom>
            <a:noFill/>
            <a:ln>
              <a:noFill/>
            </a:ln>
            <a:effectLst>
              <a:outerShdw dist="126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D7895727-DD75-1FE4-F993-0A3A9677C9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929313"/>
              <a:ext cx="700088" cy="901700"/>
              <a:chOff x="0" y="0"/>
              <a:chExt cx="627" cy="808"/>
            </a:xfrm>
          </p:grpSpPr>
          <p:grpSp>
            <p:nvGrpSpPr>
              <p:cNvPr id="13" name="Group 4">
                <a:extLst>
                  <a:ext uri="{FF2B5EF4-FFF2-40B4-BE49-F238E27FC236}">
                    <a16:creationId xmlns:a16="http://schemas.microsoft.com/office/drawing/2014/main" id="{6B12DEFD-D1A3-629C-EA06-B4CB94FD7A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" y="104"/>
                <a:ext cx="400" cy="496"/>
                <a:chOff x="0" y="0"/>
                <a:chExt cx="400" cy="496"/>
              </a:xfrm>
            </p:grpSpPr>
            <p:sp>
              <p:nvSpPr>
                <p:cNvPr id="20" name="Line 5">
                  <a:extLst>
                    <a:ext uri="{FF2B5EF4-FFF2-40B4-BE49-F238E27FC236}">
                      <a16:creationId xmlns:a16="http://schemas.microsoft.com/office/drawing/2014/main" id="{E563E8B2-2B1B-6DE6-FCAB-57E8276FED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" y="0"/>
                  <a:ext cx="0" cy="432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 type="stealth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21" name="Line 6">
                  <a:extLst>
                    <a:ext uri="{FF2B5EF4-FFF2-40B4-BE49-F238E27FC236}">
                      <a16:creationId xmlns:a16="http://schemas.microsoft.com/office/drawing/2014/main" id="{50F019BC-8EBE-A5D3-4F78-A8BE51CA35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4" y="424"/>
                  <a:ext cx="376" cy="72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 type="stealth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22" name="Line 7">
                  <a:extLst>
                    <a:ext uri="{FF2B5EF4-FFF2-40B4-BE49-F238E27FC236}">
                      <a16:creationId xmlns:a16="http://schemas.microsoft.com/office/drawing/2014/main" id="{47393707-925A-78D8-DB53-EBAD8671CC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0" y="192"/>
                  <a:ext cx="296" cy="224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 type="stealth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</p:grp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B1F9AB21-7CBA-001D-A80A-A999461DD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" y="96"/>
                <a:ext cx="139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6788" tIns="26788" rIns="26788" bIns="26788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700" b="0" u="none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 panose="020B0300000000000000" pitchFamily="34" charset="-128"/>
                    <a:sym typeface="Calibri" panose="020F0502020204030204" pitchFamily="34" charset="0"/>
                  </a:rPr>
                  <a:t>x</a:t>
                </a:r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5E2E9EE9-8DC8-E223-892D-9557E6546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4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6788" tIns="26788" rIns="26788" bIns="26788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700" b="0" u="none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 panose="020B0300000000000000" pitchFamily="34" charset="-128"/>
                    <a:sym typeface="Calibri" panose="020F0502020204030204" pitchFamily="34" charset="0"/>
                  </a:rPr>
                  <a:t>y</a:t>
                </a:r>
              </a:p>
            </p:txBody>
          </p:sp>
          <p:sp>
            <p:nvSpPr>
              <p:cNvPr id="19" name="Rectangle 10">
                <a:extLst>
                  <a:ext uri="{FF2B5EF4-FFF2-40B4-BE49-F238E27FC236}">
                    <a16:creationId xmlns:a16="http://schemas.microsoft.com/office/drawing/2014/main" id="{C1059B30-1CAE-6DAA-6D6C-3B8CBEAFA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528"/>
                <a:ext cx="131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6788" tIns="26788" rIns="26788" bIns="26788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700" b="0" u="none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 panose="020B0300000000000000" pitchFamily="34" charset="-128"/>
                    <a:sym typeface="Calibri" panose="020F0502020204030204" pitchFamily="34" charset="0"/>
                  </a:rPr>
                  <a:t>z</a:t>
                </a:r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3FBCC74D-DD6E-64ED-1858-562973B7AD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275" y="1169988"/>
              <a:ext cx="3267075" cy="3125787"/>
              <a:chOff x="0" y="0"/>
              <a:chExt cx="2928" cy="2800"/>
            </a:xfrm>
          </p:grpSpPr>
          <p:sp>
            <p:nvSpPr>
              <p:cNvPr id="24" name="AutoShape 12">
                <a:extLst>
                  <a:ext uri="{FF2B5EF4-FFF2-40B4-BE49-F238E27FC236}">
                    <a16:creationId xmlns:a16="http://schemas.microsoft.com/office/drawing/2014/main" id="{4EB141C7-A2A5-1CA4-44E3-3C19B6A5C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928" cy="2800"/>
              </a:xfrm>
              <a:prstGeom prst="roundRect">
                <a:avLst>
                  <a:gd name="adj" fmla="val 4282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114299" dir="5400000" algn="ctr" rotWithShape="0">
                  <a:schemeClr val="bg2">
                    <a:alpha val="37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3000" b="0" u="none">
                  <a:solidFill>
                    <a:srgbClr val="FFFFFF"/>
                  </a:solidFill>
                  <a:latin typeface="Helvetica Neue" panose="02000503000000020004" pitchFamily="2" charset="0"/>
                  <a:ea typeface="ヒラギノ角ゴ ProN W3" panose="020B0300000000000000" pitchFamily="34" charset="-128"/>
                  <a:sym typeface="Helvetica Neue" panose="02000503000000020004" pitchFamily="2" charset="0"/>
                </a:endParaRPr>
              </a:p>
            </p:txBody>
          </p:sp>
          <p:pic>
            <p:nvPicPr>
              <p:cNvPr id="25" name="Picture 13">
                <a:extLst>
                  <a:ext uri="{FF2B5EF4-FFF2-40B4-BE49-F238E27FC236}">
                    <a16:creationId xmlns:a16="http://schemas.microsoft.com/office/drawing/2014/main" id="{7AEA56D9-8961-A931-822A-0045909FBA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" y="216"/>
                <a:ext cx="2426" cy="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Group 15">
              <a:extLst>
                <a:ext uri="{FF2B5EF4-FFF2-40B4-BE49-F238E27FC236}">
                  <a16:creationId xmlns:a16="http://schemas.microsoft.com/office/drawing/2014/main" id="{6D01D2B4-563C-C054-792F-F8FEC1855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763" y="4268788"/>
              <a:ext cx="3455987" cy="1089025"/>
              <a:chOff x="0" y="0"/>
              <a:chExt cx="3095" cy="976"/>
            </a:xfrm>
          </p:grpSpPr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2C204AB7-5B26-491E-79B9-C479B785D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0" y="159"/>
                <a:ext cx="3095" cy="385"/>
              </a:xfrm>
              <a:prstGeom prst="line">
                <a:avLst/>
              </a:prstGeom>
              <a:noFill/>
              <a:ln w="114300">
                <a:solidFill>
                  <a:srgbClr val="FFFF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grpSp>
            <p:nvGrpSpPr>
              <p:cNvPr id="28" name="Group 17">
                <a:extLst>
                  <a:ext uri="{FF2B5EF4-FFF2-40B4-BE49-F238E27FC236}">
                    <a16:creationId xmlns:a16="http://schemas.microsoft.com/office/drawing/2014/main" id="{399AA247-2168-C6A8-09A1-660BC0D2C1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9" y="0"/>
                <a:ext cx="560" cy="607"/>
                <a:chOff x="0" y="0"/>
                <a:chExt cx="560" cy="607"/>
              </a:xfrm>
            </p:grpSpPr>
            <p:sp>
              <p:nvSpPr>
                <p:cNvPr id="30" name="Oval 18">
                  <a:extLst>
                    <a:ext uri="{FF2B5EF4-FFF2-40B4-BE49-F238E27FC236}">
                      <a16:creationId xmlns:a16="http://schemas.microsoft.com/office/drawing/2014/main" id="{81E71FD8-14AB-626B-89AE-F5C2D80BC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7"/>
                  <a:ext cx="560" cy="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34196">
                      <a:srgbClr val="7FBF7F"/>
                    </a:gs>
                    <a:gs pos="100000">
                      <a:srgbClr val="008000"/>
                    </a:gs>
                  </a:gsLst>
                  <a:path path="rect">
                    <a:fillToRect l="17142" t="18570" r="82858" b="8143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3000" b="0" u="none">
                    <a:solidFill>
                      <a:srgbClr val="FFFFFF"/>
                    </a:solidFill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endParaRPr>
                </a:p>
              </p:txBody>
            </p:sp>
            <p:sp>
              <p:nvSpPr>
                <p:cNvPr id="31" name="Rectangle 19">
                  <a:extLst>
                    <a:ext uri="{FF2B5EF4-FFF2-40B4-BE49-F238E27FC236}">
                      <a16:creationId xmlns:a16="http://schemas.microsoft.com/office/drawing/2014/main" id="{AC87CD17-9A91-69D8-6E94-3764E00D09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8436">
                  <a:off x="90" y="3"/>
                  <a:ext cx="431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3700" u="none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e</a:t>
                  </a:r>
                  <a:r>
                    <a:rPr lang="en-US" altLang="ja-JP" sz="3700" u="none" baseline="32000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-</a:t>
                  </a:r>
                </a:p>
              </p:txBody>
            </p:sp>
          </p:grpSp>
          <p:sp>
            <p:nvSpPr>
              <p:cNvPr id="29" name="AutoShape 20">
                <a:extLst>
                  <a:ext uri="{FF2B5EF4-FFF2-40B4-BE49-F238E27FC236}">
                    <a16:creationId xmlns:a16="http://schemas.microsoft.com/office/drawing/2014/main" id="{FB2C8A55-6D25-AA2F-DBD2-FE28D3EAC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" y="640"/>
                <a:ext cx="1769" cy="336"/>
              </a:xfrm>
              <a:prstGeom prst="roundRect">
                <a:avLst>
                  <a:gd name="adj" fmla="val 35713"/>
                </a:avLst>
              </a:prstGeom>
              <a:solidFill>
                <a:srgbClr val="000000">
                  <a:alpha val="79999"/>
                </a:srgbClr>
              </a:solidFill>
              <a:ln w="254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b"/>
              <a:lstStyle/>
              <a:p>
                <a:pPr algn="ctr" defTabSz="642938" eaLnBrk="1" hangingPunct="1">
                  <a:defRPr/>
                </a:pPr>
                <a:r>
                  <a:rPr lang="en-US" altLang="ja-JP" sz="1400" b="0" u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  <a:latin typeface="ヒラギノ角ゴ Pro W6" charset="-128"/>
                    <a:ea typeface="ヒラギノ角ゴ Pro W6" charset="-128"/>
                    <a:sym typeface="ヒラギノ角ゴ Pro W6" charset="-128"/>
                  </a:rPr>
                  <a:t>510 MeV/c</a:t>
                </a:r>
              </a:p>
            </p:txBody>
          </p:sp>
        </p:grpSp>
        <p:grpSp>
          <p:nvGrpSpPr>
            <p:cNvPr id="32" name="Group 21">
              <a:extLst>
                <a:ext uri="{FF2B5EF4-FFF2-40B4-BE49-F238E27FC236}">
                  <a16:creationId xmlns:a16="http://schemas.microsoft.com/office/drawing/2014/main" id="{35126989-E776-2798-0BBE-BA157B28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9125" y="4946650"/>
              <a:ext cx="4286250" cy="1206500"/>
              <a:chOff x="0" y="0"/>
              <a:chExt cx="3840" cy="1080"/>
            </a:xfrm>
          </p:grpSpPr>
          <p:sp>
            <p:nvSpPr>
              <p:cNvPr id="33" name="Line 22">
                <a:extLst>
                  <a:ext uri="{FF2B5EF4-FFF2-40B4-BE49-F238E27FC236}">
                    <a16:creationId xmlns:a16="http://schemas.microsoft.com/office/drawing/2014/main" id="{AEFC91B9-5CF1-B854-37C0-A8BF36BEA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3840" cy="831"/>
              </a:xfrm>
              <a:prstGeom prst="line">
                <a:avLst/>
              </a:prstGeom>
              <a:noFill/>
              <a:ln w="114300">
                <a:solidFill>
                  <a:srgbClr val="FFFF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grpSp>
            <p:nvGrpSpPr>
              <p:cNvPr id="34" name="Group 23">
                <a:extLst>
                  <a:ext uri="{FF2B5EF4-FFF2-40B4-BE49-F238E27FC236}">
                    <a16:creationId xmlns:a16="http://schemas.microsoft.com/office/drawing/2014/main" id="{D8FAF61A-9165-6CC9-D828-E121058855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72" y="95"/>
                <a:ext cx="560" cy="609"/>
                <a:chOff x="0" y="0"/>
                <a:chExt cx="560" cy="608"/>
              </a:xfrm>
            </p:grpSpPr>
            <p:sp>
              <p:nvSpPr>
                <p:cNvPr id="36" name="Oval 24">
                  <a:extLst>
                    <a:ext uri="{FF2B5EF4-FFF2-40B4-BE49-F238E27FC236}">
                      <a16:creationId xmlns:a16="http://schemas.microsoft.com/office/drawing/2014/main" id="{B71ECF7D-F5D0-EE68-12EF-76B4B778A4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8"/>
                  <a:ext cx="560" cy="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34196">
                      <a:srgbClr val="7FBF7F"/>
                    </a:gs>
                    <a:gs pos="100000">
                      <a:srgbClr val="008000"/>
                    </a:gs>
                  </a:gsLst>
                  <a:path path="rect">
                    <a:fillToRect l="17142" t="18570" r="82858" b="8143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3000" b="0" u="none">
                    <a:solidFill>
                      <a:srgbClr val="FFFFFF"/>
                    </a:solidFill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endParaRPr>
                </a:p>
              </p:txBody>
            </p:sp>
            <p:sp>
              <p:nvSpPr>
                <p:cNvPr id="37" name="Rectangle 25">
                  <a:extLst>
                    <a:ext uri="{FF2B5EF4-FFF2-40B4-BE49-F238E27FC236}">
                      <a16:creationId xmlns:a16="http://schemas.microsoft.com/office/drawing/2014/main" id="{8F0860E9-6E54-6641-D44C-DD5A4B2C2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8436">
                  <a:off x="63" y="4"/>
                  <a:ext cx="485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3700" u="none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e</a:t>
                  </a:r>
                  <a:r>
                    <a:rPr lang="en-US" altLang="ja-JP" sz="3700" u="none" baseline="32000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+</a:t>
                  </a:r>
                </a:p>
              </p:txBody>
            </p:sp>
          </p:grpSp>
          <p:sp>
            <p:nvSpPr>
              <p:cNvPr id="35" name="AutoShape 26">
                <a:extLst>
                  <a:ext uri="{FF2B5EF4-FFF2-40B4-BE49-F238E27FC236}">
                    <a16:creationId xmlns:a16="http://schemas.microsoft.com/office/drawing/2014/main" id="{087B5384-CE53-536E-A5E5-E20764C40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4" y="745"/>
                <a:ext cx="1768" cy="335"/>
              </a:xfrm>
              <a:prstGeom prst="roundRect">
                <a:avLst>
                  <a:gd name="adj" fmla="val 35713"/>
                </a:avLst>
              </a:prstGeom>
              <a:solidFill>
                <a:srgbClr val="000000">
                  <a:alpha val="79999"/>
                </a:srgbClr>
              </a:solidFill>
              <a:ln w="254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b"/>
              <a:lstStyle/>
              <a:p>
                <a:pPr algn="ctr" defTabSz="642938" eaLnBrk="1" hangingPunct="1">
                  <a:defRPr/>
                </a:pPr>
                <a:r>
                  <a:rPr lang="en-US" altLang="ja-JP" sz="1400" b="0" u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  <a:latin typeface="ヒラギノ角ゴ Pro W6" charset="-128"/>
                    <a:ea typeface="ヒラギノ角ゴ Pro W6" charset="-128"/>
                    <a:sym typeface="ヒラギノ角ゴ Pro W6" charset="-128"/>
                  </a:rPr>
                  <a:t>510 MeV/c</a:t>
                </a:r>
              </a:p>
            </p:txBody>
          </p:sp>
        </p:grpSp>
        <p:sp>
          <p:nvSpPr>
            <p:cNvPr id="38" name="AutoShape 27">
              <a:extLst>
                <a:ext uri="{FF2B5EF4-FFF2-40B4-BE49-F238E27FC236}">
                  <a16:creationId xmlns:a16="http://schemas.microsoft.com/office/drawing/2014/main" id="{1E0CA8C4-A889-287D-6C89-414D435EB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5473700"/>
              <a:ext cx="1909762" cy="777875"/>
            </a:xfrm>
            <a:prstGeom prst="roundRect">
              <a:avLst>
                <a:gd name="adj" fmla="val 17241"/>
              </a:avLst>
            </a:prstGeom>
            <a:solidFill>
              <a:srgbClr val="000000">
                <a:alpha val="79999"/>
              </a:srgbClr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b"/>
            <a:lstStyle/>
            <a:p>
              <a:pPr algn="ctr" defTabSz="642938" eaLnBrk="1" hangingPunct="1">
                <a:defRPr/>
              </a:pPr>
              <a:r>
                <a:rPr lang="en-US" altLang="ja-JP" sz="16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127 MeV/</a:t>
              </a:r>
              <a:r>
                <a:rPr lang="en-US" altLang="ja-JP" sz="1600" i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c</a:t>
              </a:r>
              <a:endParaRPr lang="en-US" altLang="ja-JP" sz="1600" u="none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endParaRPr>
            </a:p>
            <a:p>
              <a:pPr algn="ctr" defTabSz="642938" eaLnBrk="1" hangingPunct="1">
                <a:defRPr/>
              </a:pPr>
              <a:r>
                <a:rPr lang="en-US" altLang="ja-JP" sz="1600" u="none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Δ</a:t>
              </a:r>
              <a:r>
                <a:rPr lang="en-US" altLang="ja-JP" sz="1600" i="1" u="none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p</a:t>
              </a:r>
              <a:r>
                <a:rPr lang="en-US" altLang="ja-JP" sz="16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/</a:t>
              </a:r>
              <a:r>
                <a:rPr lang="en-US" altLang="ja-JP" sz="1600" i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p</a:t>
              </a:r>
              <a:r>
                <a:rPr lang="en-US" altLang="ja-JP" sz="16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=0.1%</a:t>
              </a:r>
            </a:p>
          </p:txBody>
        </p:sp>
        <p:grpSp>
          <p:nvGrpSpPr>
            <p:cNvPr id="39" name="Group 28">
              <a:extLst>
                <a:ext uri="{FF2B5EF4-FFF2-40B4-BE49-F238E27FC236}">
                  <a16:creationId xmlns:a16="http://schemas.microsoft.com/office/drawing/2014/main" id="{5E2F128C-3AD3-B7FF-B71E-F15AD0863A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4475" y="4929188"/>
              <a:ext cx="625475" cy="1509712"/>
              <a:chOff x="0" y="0"/>
              <a:chExt cx="560" cy="1352"/>
            </a:xfrm>
          </p:grpSpPr>
          <p:sp>
            <p:nvSpPr>
              <p:cNvPr id="40" name="Line 29">
                <a:extLst>
                  <a:ext uri="{FF2B5EF4-FFF2-40B4-BE49-F238E27FC236}">
                    <a16:creationId xmlns:a16="http://schemas.microsoft.com/office/drawing/2014/main" id="{452B7464-CBB6-3994-904E-B1B3380BC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2" y="0"/>
                <a:ext cx="176" cy="768"/>
              </a:xfrm>
              <a:prstGeom prst="line">
                <a:avLst/>
              </a:prstGeom>
              <a:noFill/>
              <a:ln w="114300">
                <a:solidFill>
                  <a:srgbClr val="FFFF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grpSp>
            <p:nvGrpSpPr>
              <p:cNvPr id="41" name="Group 30">
                <a:extLst>
                  <a:ext uri="{FF2B5EF4-FFF2-40B4-BE49-F238E27FC236}">
                    <a16:creationId xmlns:a16="http://schemas.microsoft.com/office/drawing/2014/main" id="{50D7404E-0DAA-544F-524D-6FDE75848F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747"/>
                <a:ext cx="560" cy="605"/>
                <a:chOff x="0" y="0"/>
                <a:chExt cx="560" cy="604"/>
              </a:xfrm>
            </p:grpSpPr>
            <p:sp>
              <p:nvSpPr>
                <p:cNvPr id="42" name="Oval 31">
                  <a:extLst>
                    <a:ext uri="{FF2B5EF4-FFF2-40B4-BE49-F238E27FC236}">
                      <a16:creationId xmlns:a16="http://schemas.microsoft.com/office/drawing/2014/main" id="{EAC6147D-908E-462E-C025-6768DD728F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4"/>
                  <a:ext cx="560" cy="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34196">
                      <a:srgbClr val="FF7F7F"/>
                    </a:gs>
                    <a:gs pos="100000">
                      <a:srgbClr val="FF0000"/>
                    </a:gs>
                  </a:gsLst>
                  <a:path path="rect">
                    <a:fillToRect l="17142" t="18570" r="82858" b="8143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3000" b="0" u="none">
                    <a:solidFill>
                      <a:srgbClr val="FFFFFF"/>
                    </a:solidFill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endParaRPr>
                </a:p>
              </p:txBody>
            </p:sp>
            <p:sp>
              <p:nvSpPr>
                <p:cNvPr id="43" name="Rectangle 32">
                  <a:extLst>
                    <a:ext uri="{FF2B5EF4-FFF2-40B4-BE49-F238E27FC236}">
                      <a16:creationId xmlns:a16="http://schemas.microsoft.com/office/drawing/2014/main" id="{A3E44107-4150-043B-996E-3606B7682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8436">
                  <a:off x="48" y="4"/>
                  <a:ext cx="499" cy="5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3100" u="none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K</a:t>
                  </a:r>
                  <a:r>
                    <a:rPr lang="en-US" altLang="ja-JP" sz="3800" u="none" baseline="32000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+</a:t>
                  </a:r>
                </a:p>
              </p:txBody>
            </p:sp>
          </p:grpSp>
        </p:grpSp>
        <p:grpSp>
          <p:nvGrpSpPr>
            <p:cNvPr id="44" name="Group 33">
              <a:extLst>
                <a:ext uri="{FF2B5EF4-FFF2-40B4-BE49-F238E27FC236}">
                  <a16:creationId xmlns:a16="http://schemas.microsoft.com/office/drawing/2014/main" id="{1FC50AC3-F2BA-4E4F-7CA9-CDF4621193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450" y="3348038"/>
              <a:ext cx="625475" cy="1574800"/>
              <a:chOff x="0" y="0"/>
              <a:chExt cx="560" cy="1410"/>
            </a:xfrm>
          </p:grpSpPr>
          <p:sp>
            <p:nvSpPr>
              <p:cNvPr id="45" name="Line 34">
                <a:extLst>
                  <a:ext uri="{FF2B5EF4-FFF2-40B4-BE49-F238E27FC236}">
                    <a16:creationId xmlns:a16="http://schemas.microsoft.com/office/drawing/2014/main" id="{21895F53-E37A-3DA5-C822-B3D70415E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" y="607"/>
                <a:ext cx="169" cy="803"/>
              </a:xfrm>
              <a:prstGeom prst="line">
                <a:avLst/>
              </a:prstGeom>
              <a:noFill/>
              <a:ln w="114300">
                <a:solidFill>
                  <a:srgbClr val="FFFF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grpSp>
            <p:nvGrpSpPr>
              <p:cNvPr id="46" name="Group 35">
                <a:extLst>
                  <a:ext uri="{FF2B5EF4-FFF2-40B4-BE49-F238E27FC236}">
                    <a16:creationId xmlns:a16="http://schemas.microsoft.com/office/drawing/2014/main" id="{F9F96E21-A559-866A-CCED-D78925E48A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60" cy="603"/>
                <a:chOff x="0" y="0"/>
                <a:chExt cx="560" cy="603"/>
              </a:xfrm>
            </p:grpSpPr>
            <p:sp>
              <p:nvSpPr>
                <p:cNvPr id="47" name="Oval 36">
                  <a:extLst>
                    <a:ext uri="{FF2B5EF4-FFF2-40B4-BE49-F238E27FC236}">
                      <a16:creationId xmlns:a16="http://schemas.microsoft.com/office/drawing/2014/main" id="{5E055802-CDD7-6347-3575-4272BE6D0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3"/>
                  <a:ext cx="560" cy="5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34196">
                      <a:srgbClr val="FF7F7F"/>
                    </a:gs>
                    <a:gs pos="100000">
                      <a:srgbClr val="FF0000"/>
                    </a:gs>
                  </a:gsLst>
                  <a:path path="rect">
                    <a:fillToRect l="17142" t="18570" r="82858" b="8143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3000" b="0" u="none">
                    <a:solidFill>
                      <a:srgbClr val="FFFFFF"/>
                    </a:solidFill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endParaRPr>
                </a:p>
              </p:txBody>
            </p:sp>
            <p:sp>
              <p:nvSpPr>
                <p:cNvPr id="48" name="Rectangle 37">
                  <a:extLst>
                    <a:ext uri="{FF2B5EF4-FFF2-40B4-BE49-F238E27FC236}">
                      <a16:creationId xmlns:a16="http://schemas.microsoft.com/office/drawing/2014/main" id="{D0C415E6-57E2-D86C-83F3-830A322D6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8436">
                  <a:off x="76" y="3"/>
                  <a:ext cx="443" cy="5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3100" u="none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K</a:t>
                  </a:r>
                  <a:r>
                    <a:rPr lang="en-US" altLang="ja-JP" sz="3800" u="none" baseline="32000">
                      <a:latin typeface="Helvetica Neue" panose="02000503000000020004" pitchFamily="2" charset="0"/>
                      <a:ea typeface="ヒラギノ角ゴ ProN W3" panose="020B0300000000000000" pitchFamily="34" charset="-128"/>
                      <a:sym typeface="Helvetica Neue" panose="02000503000000020004" pitchFamily="2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82F97BAC-418F-3148-5318-62892B2250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2213" y="4524375"/>
              <a:ext cx="679450" cy="709613"/>
              <a:chOff x="0" y="0"/>
              <a:chExt cx="609" cy="634"/>
            </a:xfrm>
          </p:grpSpPr>
          <p:sp>
            <p:nvSpPr>
              <p:cNvPr id="50" name="Oval 39">
                <a:extLst>
                  <a:ext uri="{FF2B5EF4-FFF2-40B4-BE49-F238E27FC236}">
                    <a16:creationId xmlns:a16="http://schemas.microsoft.com/office/drawing/2014/main" id="{1585A7EF-A209-CBF1-74F9-4E24215BF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"/>
                <a:ext cx="609" cy="61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31087">
                    <a:srgbClr val="E9BB8E"/>
                  </a:gs>
                  <a:gs pos="100000">
                    <a:srgbClr val="D4771D"/>
                  </a:gs>
                </a:gsLst>
                <a:path path="rect">
                  <a:fillToRect l="17142" t="18570" r="82858" b="8143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3000" b="0" u="none">
                  <a:solidFill>
                    <a:srgbClr val="FFFFFF"/>
                  </a:solidFill>
                  <a:latin typeface="Helvetica Neue" panose="02000503000000020004" pitchFamily="2" charset="0"/>
                  <a:ea typeface="ヒラギノ角ゴ ProN W3" panose="020B0300000000000000" pitchFamily="34" charset="-128"/>
                  <a:sym typeface="Helvetica Neue" panose="02000503000000020004" pitchFamily="2" charset="0"/>
                </a:endParaRPr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18AE04B1-D193-9D52-A761-FDEF6C85003E}"/>
                  </a:ext>
                </a:extLst>
              </p:cNvPr>
              <p:cNvSpPr>
                <a:spLocks/>
              </p:cNvSpPr>
              <p:nvPr/>
            </p:nvSpPr>
            <p:spPr bwMode="auto">
              <a:xfrm rot="58436">
                <a:off x="83" y="3"/>
                <a:ext cx="430" cy="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3700" u="none">
                    <a:latin typeface="Helvetica Neue" panose="02000503000000020004" pitchFamily="2" charset="0"/>
                    <a:ea typeface="ヒラギノ角ゴ ProN W3" panose="020B0300000000000000" pitchFamily="34" charset="-128"/>
                    <a:sym typeface="Helvetica Neue" panose="02000503000000020004" pitchFamily="2" charset="0"/>
                  </a:rPr>
                  <a:t>Φ</a:t>
                </a:r>
              </a:p>
            </p:txBody>
          </p:sp>
        </p:grpSp>
        <p:pic>
          <p:nvPicPr>
            <p:cNvPr id="52" name="Picture 41">
              <a:extLst>
                <a:ext uri="{FF2B5EF4-FFF2-40B4-BE49-F238E27FC236}">
                  <a16:creationId xmlns:a16="http://schemas.microsoft.com/office/drawing/2014/main" id="{8B2479C5-D35E-52A9-A8D5-CB1F01A7CE2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950" y="871538"/>
              <a:ext cx="3116263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AutoShape 42">
              <a:extLst>
                <a:ext uri="{FF2B5EF4-FFF2-40B4-BE49-F238E27FC236}">
                  <a16:creationId xmlns:a16="http://schemas.microsoft.com/office/drawing/2014/main" id="{FC303085-46C1-A386-B962-9F1DA5E4B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3950" y="2009775"/>
              <a:ext cx="1187450" cy="455613"/>
            </a:xfrm>
            <a:prstGeom prst="roundRect">
              <a:avLst>
                <a:gd name="adj" fmla="val 29407"/>
              </a:avLst>
            </a:prstGeom>
            <a:solidFill>
              <a:srgbClr val="000000">
                <a:alpha val="79999"/>
              </a:srgbClr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642938" eaLnBrk="1" hangingPunct="1">
                <a:defRPr/>
              </a:pPr>
              <a:r>
                <a:rPr lang="en-US" altLang="ja-JP" sz="22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Target</a:t>
              </a:r>
            </a:p>
          </p:txBody>
        </p:sp>
        <p:grpSp>
          <p:nvGrpSpPr>
            <p:cNvPr id="57" name="Group 46">
              <a:extLst>
                <a:ext uri="{FF2B5EF4-FFF2-40B4-BE49-F238E27FC236}">
                  <a16:creationId xmlns:a16="http://schemas.microsoft.com/office/drawing/2014/main" id="{F2C99057-CCF2-C23E-27F6-DE0D4E5D19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5491" y="1849678"/>
              <a:ext cx="3666483" cy="1000425"/>
              <a:chOff x="125" y="-646"/>
              <a:chExt cx="3285" cy="897"/>
            </a:xfrm>
          </p:grpSpPr>
          <p:sp>
            <p:nvSpPr>
              <p:cNvPr id="58" name="AutoShape 47">
                <a:extLst>
                  <a:ext uri="{FF2B5EF4-FFF2-40B4-BE49-F238E27FC236}">
                    <a16:creationId xmlns:a16="http://schemas.microsoft.com/office/drawing/2014/main" id="{1A534614-92C2-0156-E857-070948B819C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385">
                <a:off x="1699" y="-646"/>
                <a:ext cx="1711" cy="897"/>
              </a:xfrm>
              <a:prstGeom prst="roundRect">
                <a:avLst>
                  <a:gd name="adj" fmla="val 13389"/>
                </a:avLst>
              </a:prstGeom>
              <a:solidFill>
                <a:srgbClr val="7F007F">
                  <a:alpha val="79999"/>
                </a:srgbClr>
              </a:solidFill>
              <a:ln w="25400" cap="flat">
                <a:solidFill>
                  <a:srgbClr val="7F007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 defTabSz="642938" eaLnBrk="1" hangingPunct="1">
                  <a:defRPr/>
                </a:pPr>
                <a:r>
                  <a:rPr lang="en-US" altLang="ja-JP" sz="2200" u="none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 Neue" charset="0"/>
                    <a:ea typeface="ヒラギノ角ゴ ProN W3" charset="-128"/>
                    <a:sym typeface="Helvetica Neue" charset="0"/>
                  </a:rPr>
                  <a:t>Detect</a:t>
                </a:r>
              </a:p>
              <a:p>
                <a:pPr algn="ctr" defTabSz="642938" eaLnBrk="1" hangingPunct="1">
                  <a:defRPr/>
                </a:pPr>
                <a:r>
                  <a:rPr lang="en-US" altLang="ja-JP" sz="2200" u="none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 Neue" charset="0"/>
                    <a:ea typeface="ヒラギノ角ゴ ProN W3" charset="-128"/>
                    <a:sym typeface="Helvetica Neue" charset="0"/>
                  </a:rPr>
                  <a:t>by SDDs</a:t>
                </a:r>
              </a:p>
            </p:txBody>
          </p:sp>
          <p:sp>
            <p:nvSpPr>
              <p:cNvPr id="59" name="Line 48">
                <a:extLst>
                  <a:ext uri="{FF2B5EF4-FFF2-40B4-BE49-F238E27FC236}">
                    <a16:creationId xmlns:a16="http://schemas.microsoft.com/office/drawing/2014/main" id="{C3F1F467-4DBB-9B62-2C96-3C962AFB0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" y="-158"/>
                <a:ext cx="1570" cy="302"/>
              </a:xfrm>
              <a:prstGeom prst="line">
                <a:avLst/>
              </a:prstGeom>
              <a:noFill/>
              <a:ln w="63500">
                <a:solidFill>
                  <a:srgbClr val="7F007F">
                    <a:alpha val="70195"/>
                  </a:srgbClr>
                </a:solidFill>
                <a:miter lim="800000"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grpSp>
          <p:nvGrpSpPr>
            <p:cNvPr id="60" name="Group 49">
              <a:extLst>
                <a:ext uri="{FF2B5EF4-FFF2-40B4-BE49-F238E27FC236}">
                  <a16:creationId xmlns:a16="http://schemas.microsoft.com/office/drawing/2014/main" id="{0A69CCD7-C27A-DDA0-B8C6-FA2F8B4EE5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4302" y="3694445"/>
              <a:ext cx="4821628" cy="1651615"/>
              <a:chOff x="88" y="-585"/>
              <a:chExt cx="4318" cy="1478"/>
            </a:xfrm>
          </p:grpSpPr>
          <p:sp>
            <p:nvSpPr>
              <p:cNvPr id="61" name="AutoShape 50">
                <a:extLst>
                  <a:ext uri="{FF2B5EF4-FFF2-40B4-BE49-F238E27FC236}">
                    <a16:creationId xmlns:a16="http://schemas.microsoft.com/office/drawing/2014/main" id="{024F436A-C5B9-BE9D-C2AE-99CEDAACCB7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385">
                <a:off x="1989" y="-585"/>
                <a:ext cx="2417" cy="1040"/>
              </a:xfrm>
              <a:prstGeom prst="roundRect">
                <a:avLst>
                  <a:gd name="adj" fmla="val 11537"/>
                </a:avLst>
              </a:prstGeom>
              <a:solidFill>
                <a:srgbClr val="7F007F">
                  <a:alpha val="79999"/>
                </a:srgbClr>
              </a:solidFill>
              <a:ln w="25400" cap="flat">
                <a:solidFill>
                  <a:srgbClr val="7F007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 defTabSz="642938" eaLnBrk="1" hangingPunct="1">
                  <a:defRPr/>
                </a:pPr>
                <a:r>
                  <a:rPr lang="en-US" altLang="ja-JP" sz="2200" u="none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 Neue" charset="0"/>
                    <a:ea typeface="ヒラギノ角ゴ ProN W3" charset="-128"/>
                    <a:sym typeface="Helvetica Neue" charset="0"/>
                  </a:rPr>
                  <a:t>Detect by two scintillators</a:t>
                </a:r>
              </a:p>
            </p:txBody>
          </p:sp>
          <p:sp>
            <p:nvSpPr>
              <p:cNvPr id="62" name="Line 51">
                <a:extLst>
                  <a:ext uri="{FF2B5EF4-FFF2-40B4-BE49-F238E27FC236}">
                    <a16:creationId xmlns:a16="http://schemas.microsoft.com/office/drawing/2014/main" id="{0E52B20B-F9BA-CB33-23F6-90F5FA203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" y="26"/>
                <a:ext cx="1897" cy="25"/>
              </a:xfrm>
              <a:prstGeom prst="line">
                <a:avLst/>
              </a:prstGeom>
              <a:noFill/>
              <a:ln w="63500">
                <a:solidFill>
                  <a:srgbClr val="7F007F">
                    <a:alpha val="70195"/>
                  </a:srgbClr>
                </a:solidFill>
                <a:miter lim="800000"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63" name="Line 52">
                <a:extLst>
                  <a:ext uri="{FF2B5EF4-FFF2-40B4-BE49-F238E27FC236}">
                    <a16:creationId xmlns:a16="http://schemas.microsoft.com/office/drawing/2014/main" id="{003A6696-450A-767F-2D83-DADA54551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94" y="38"/>
                <a:ext cx="1721" cy="855"/>
              </a:xfrm>
              <a:prstGeom prst="line">
                <a:avLst/>
              </a:prstGeom>
              <a:noFill/>
              <a:ln w="63500">
                <a:solidFill>
                  <a:srgbClr val="7F007F">
                    <a:alpha val="70195"/>
                  </a:srgbClr>
                </a:solidFill>
                <a:miter lim="800000"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13FF33BF-F1CC-C490-C30A-C3274BDCFB89}"/>
              </a:ext>
            </a:extLst>
          </p:cNvPr>
          <p:cNvSpPr/>
          <p:nvPr/>
        </p:nvSpPr>
        <p:spPr>
          <a:xfrm>
            <a:off x="1289742" y="225308"/>
            <a:ext cx="743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The SIDDHARTA </a:t>
            </a:r>
            <a:b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 (2009)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3602E9C-D883-EFCA-1791-E640F722FE10}"/>
              </a:ext>
            </a:extLst>
          </p:cNvPr>
          <p:cNvGrpSpPr/>
          <p:nvPr/>
        </p:nvGrpSpPr>
        <p:grpSpPr>
          <a:xfrm>
            <a:off x="56414" y="598614"/>
            <a:ext cx="4021748" cy="3318143"/>
            <a:chOff x="-133350" y="-1"/>
            <a:chExt cx="9144000" cy="685800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E05C0EA-D415-6278-D552-2BE5C015D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350" y="-1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15E4EC6-0B46-B1BF-F47A-340FCE7B166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75" y="157163"/>
              <a:ext cx="7251700" cy="1303337"/>
            </a:xfrm>
            <a:prstGeom prst="rect">
              <a:avLst/>
            </a:prstGeom>
            <a:noFill/>
            <a:ln>
              <a:noFill/>
            </a:ln>
            <a:effectLst>
              <a:outerShdw dist="63499" dir="5400000" algn="ctr" rotWithShape="0">
                <a:schemeClr val="bg2">
                  <a:alpha val="4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AE6C7597-AE47-5542-5EFF-15C9683B8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279" y="5696687"/>
              <a:ext cx="4916622" cy="840639"/>
            </a:xfrm>
            <a:prstGeom prst="roundRect">
              <a:avLst>
                <a:gd name="adj" fmla="val 15954"/>
              </a:avLst>
            </a:prstGeom>
            <a:solidFill>
              <a:srgbClr val="000000">
                <a:alpha val="79999"/>
              </a:srgbClr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642938" eaLnBrk="1" hangingPunct="1">
                <a:defRPr/>
              </a:pPr>
              <a:r>
                <a:rPr lang="en-US" altLang="ja-JP" sz="20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1 cm</a:t>
              </a:r>
              <a:r>
                <a:rPr lang="en-US" altLang="ja-JP" sz="2000" u="none" baseline="3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2</a:t>
              </a:r>
              <a:r>
                <a:rPr lang="en-US" altLang="ja-JP" sz="2000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Helvetica Neue" charset="0"/>
                  <a:ea typeface="ヒラギノ角ゴ ProN W3" charset="-128"/>
                  <a:sym typeface="Helvetica Neue" charset="0"/>
                </a:rPr>
                <a:t> x 144 SDDs</a:t>
              </a:r>
            </a:p>
          </p:txBody>
        </p:sp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04044237-AECE-72A2-1079-F4A0B8D4E226}"/>
              </a:ext>
            </a:extLst>
          </p:cNvPr>
          <p:cNvGrpSpPr/>
          <p:nvPr/>
        </p:nvGrpSpPr>
        <p:grpSpPr>
          <a:xfrm rot="1896735">
            <a:off x="5444973" y="3569771"/>
            <a:ext cx="360821" cy="444005"/>
            <a:chOff x="5444973" y="3569771"/>
            <a:chExt cx="360821" cy="444005"/>
          </a:xfrm>
        </p:grpSpPr>
        <p:grpSp>
          <p:nvGrpSpPr>
            <p:cNvPr id="74" name="Gruppo 73">
              <a:extLst>
                <a:ext uri="{FF2B5EF4-FFF2-40B4-BE49-F238E27FC236}">
                  <a16:creationId xmlns:a16="http://schemas.microsoft.com/office/drawing/2014/main" id="{76FD8F5D-9F77-276D-6FF8-8C5F65659BAD}"/>
                </a:ext>
              </a:extLst>
            </p:cNvPr>
            <p:cNvGrpSpPr/>
            <p:nvPr/>
          </p:nvGrpSpPr>
          <p:grpSpPr>
            <a:xfrm rot="4902439">
              <a:off x="5435902" y="3643884"/>
              <a:ext cx="378963" cy="360821"/>
              <a:chOff x="4819984" y="3631816"/>
              <a:chExt cx="378963" cy="360821"/>
            </a:xfrm>
          </p:grpSpPr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DAD5D9D0-D025-A0AA-7215-C2B8DAAB8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7134389">
                <a:off x="4848624" y="3603176"/>
                <a:ext cx="230719" cy="288000"/>
              </a:xfrm>
              <a:prstGeom prst="rect">
                <a:avLst/>
              </a:prstGeom>
            </p:spPr>
          </p:pic>
          <p:grpSp>
            <p:nvGrpSpPr>
              <p:cNvPr id="70" name="Gruppo 69">
                <a:extLst>
                  <a:ext uri="{FF2B5EF4-FFF2-40B4-BE49-F238E27FC236}">
                    <a16:creationId xmlns:a16="http://schemas.microsoft.com/office/drawing/2014/main" id="{63E99BDD-707E-16B2-B58A-83F4A3AF80E5}"/>
                  </a:ext>
                </a:extLst>
              </p:cNvPr>
              <p:cNvGrpSpPr/>
              <p:nvPr/>
            </p:nvGrpSpPr>
            <p:grpSpPr>
              <a:xfrm rot="18450054">
                <a:off x="5013877" y="3807568"/>
                <a:ext cx="185339" cy="184800"/>
                <a:chOff x="6744600" y="1498073"/>
                <a:chExt cx="900000" cy="904100"/>
              </a:xfrm>
            </p:grpSpPr>
            <p:sp>
              <p:nvSpPr>
                <p:cNvPr id="71" name="Ovale 70">
                  <a:extLst>
                    <a:ext uri="{FF2B5EF4-FFF2-40B4-BE49-F238E27FC236}">
                      <a16:creationId xmlns:a16="http://schemas.microsoft.com/office/drawing/2014/main" id="{229CD98B-4A2C-9F83-6743-590465386691}"/>
                    </a:ext>
                  </a:extLst>
                </p:cNvPr>
                <p:cNvSpPr/>
                <p:nvPr/>
              </p:nvSpPr>
              <p:spPr>
                <a:xfrm>
                  <a:off x="6744600" y="1502173"/>
                  <a:ext cx="900000" cy="900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Ovale 71">
                  <a:extLst>
                    <a:ext uri="{FF2B5EF4-FFF2-40B4-BE49-F238E27FC236}">
                      <a16:creationId xmlns:a16="http://schemas.microsoft.com/office/drawing/2014/main" id="{A6CFB729-1F21-B75C-AE9A-0334B600E74A}"/>
                    </a:ext>
                  </a:extLst>
                </p:cNvPr>
                <p:cNvSpPr/>
                <p:nvPr/>
              </p:nvSpPr>
              <p:spPr>
                <a:xfrm>
                  <a:off x="7086600" y="1850174"/>
                  <a:ext cx="216000" cy="216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3" name="Ovale 72">
                  <a:extLst>
                    <a:ext uri="{FF2B5EF4-FFF2-40B4-BE49-F238E27FC236}">
                      <a16:creationId xmlns:a16="http://schemas.microsoft.com/office/drawing/2014/main" id="{228ABF2B-28A7-091F-6834-9A9A0C641E4B}"/>
                    </a:ext>
                  </a:extLst>
                </p:cNvPr>
                <p:cNvSpPr/>
                <p:nvPr/>
              </p:nvSpPr>
              <p:spPr>
                <a:xfrm>
                  <a:off x="7311969" y="1498073"/>
                  <a:ext cx="153658" cy="154203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04571096-7D69-9E41-DB7C-27BA9FE350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4552" y="3569771"/>
              <a:ext cx="7781" cy="39807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AutoShape 42">
            <a:extLst>
              <a:ext uri="{FF2B5EF4-FFF2-40B4-BE49-F238E27FC236}">
                <a16:creationId xmlns:a16="http://schemas.microsoft.com/office/drawing/2014/main" id="{01EE1246-B8DF-9665-D622-E7B12FCFA6FE}"/>
              </a:ext>
            </a:extLst>
          </p:cNvPr>
          <p:cNvSpPr>
            <a:spLocks/>
          </p:cNvSpPr>
          <p:nvPr/>
        </p:nvSpPr>
        <p:spPr bwMode="auto">
          <a:xfrm>
            <a:off x="5107037" y="3531747"/>
            <a:ext cx="586889" cy="183608"/>
          </a:xfrm>
          <a:prstGeom prst="roundRect">
            <a:avLst>
              <a:gd name="adj" fmla="val 29407"/>
            </a:avLst>
          </a:prstGeom>
          <a:solidFill>
            <a:srgbClr val="000000">
              <a:alpha val="79999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 eaLnBrk="1" hangingPunct="1">
              <a:defRPr/>
            </a:pPr>
            <a:r>
              <a:rPr lang="en-US" altLang="ja-JP" sz="1600" u="none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ヒラギノ角ゴ ProN W3" charset="-128"/>
                <a:sym typeface="Helvetica Neue" charset="0"/>
              </a:rPr>
              <a:t>X-ray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9A3B55F-0E1C-3755-1906-6B9315B16DC5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78624D5-2045-6E2B-200A-977945C4C881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A6EB7B4-8372-2D9F-0A91-C399ECD5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7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05C3EAF3-51C0-E705-D5E1-33EEEB29D38B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291710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Risultati immagini per kaonic hydrogen">
            <a:hlinkClick r:id="rId3"/>
            <a:extLst>
              <a:ext uri="{FF2B5EF4-FFF2-40B4-BE49-F238E27FC236}">
                <a16:creationId xmlns:a16="http://schemas.microsoft.com/office/drawing/2014/main" id="{BA64DD59-E964-C1A0-351B-6A2CB0E3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77" y="2856202"/>
            <a:ext cx="4403835" cy="373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66F33BD-92A5-A449-1B54-610A7B8A496A}"/>
              </a:ext>
            </a:extLst>
          </p:cNvPr>
          <p:cNvSpPr/>
          <p:nvPr/>
        </p:nvSpPr>
        <p:spPr>
          <a:xfrm>
            <a:off x="1289742" y="225308"/>
            <a:ext cx="743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The SIDDHARTA </a:t>
            </a:r>
            <a:b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it-IT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 (2009)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E94CAF7-27EE-90EC-4C08-01B4D2E37FD3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21FF2BE-E336-0C76-AF13-77AA0587089E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9" name="Segnaposto numero diapositiva 3">
            <a:extLst>
              <a:ext uri="{FF2B5EF4-FFF2-40B4-BE49-F238E27FC236}">
                <a16:creationId xmlns:a16="http://schemas.microsoft.com/office/drawing/2014/main" id="{3B9A381B-A419-EDAE-5158-3E199859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8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063B6CC-742D-6037-C5E2-90D8A3997943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2BA1451-0998-CFB0-04E5-C8638AC7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296"/>
            <a:ext cx="5053382" cy="368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3">
            <a:extLst>
              <a:ext uri="{FF2B5EF4-FFF2-40B4-BE49-F238E27FC236}">
                <a16:creationId xmlns:a16="http://schemas.microsoft.com/office/drawing/2014/main" id="{3C42AE63-D25C-D432-F83D-BF59350838DF}"/>
              </a:ext>
            </a:extLst>
          </p:cNvPr>
          <p:cNvSpPr>
            <a:spLocks/>
          </p:cNvSpPr>
          <p:nvPr/>
        </p:nvSpPr>
        <p:spPr bwMode="auto">
          <a:xfrm>
            <a:off x="1767914" y="4183136"/>
            <a:ext cx="681542" cy="3200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EM value</a:t>
            </a:r>
          </a:p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K-p K</a:t>
            </a: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F127D5C6-C57C-EA5F-C5F4-88665CD60B41}"/>
              </a:ext>
            </a:extLst>
          </p:cNvPr>
          <p:cNvSpPr>
            <a:spLocks/>
          </p:cNvSpPr>
          <p:nvPr/>
        </p:nvSpPr>
        <p:spPr bwMode="auto">
          <a:xfrm>
            <a:off x="1139956" y="898746"/>
            <a:ext cx="2651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Kaonic hydrogen</a:t>
            </a: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44080110-FF04-DF31-FD30-2F8BCDCD6845}"/>
              </a:ext>
            </a:extLst>
          </p:cNvPr>
          <p:cNvSpPr>
            <a:spLocks/>
          </p:cNvSpPr>
          <p:nvPr/>
        </p:nvSpPr>
        <p:spPr bwMode="auto">
          <a:xfrm>
            <a:off x="1460631" y="2067146"/>
            <a:ext cx="4429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068BF9CB-EC90-5B60-50B7-EA02E237B0EF}"/>
              </a:ext>
            </a:extLst>
          </p:cNvPr>
          <p:cNvSpPr>
            <a:spLocks/>
          </p:cNvSpPr>
          <p:nvPr/>
        </p:nvSpPr>
        <p:spPr bwMode="auto">
          <a:xfrm>
            <a:off x="2382968" y="2067146"/>
            <a:ext cx="4238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β</a:t>
            </a:r>
          </a:p>
        </p:txBody>
      </p:sp>
      <p:sp>
        <p:nvSpPr>
          <p:cNvPr id="36" name="Rectangle 7">
            <a:extLst>
              <a:ext uri="{FF2B5EF4-FFF2-40B4-BE49-F238E27FC236}">
                <a16:creationId xmlns:a16="http://schemas.microsoft.com/office/drawing/2014/main" id="{D2960AE6-97BC-BD22-FD6B-BB363EB95C91}"/>
              </a:ext>
            </a:extLst>
          </p:cNvPr>
          <p:cNvSpPr>
            <a:spLocks/>
          </p:cNvSpPr>
          <p:nvPr/>
        </p:nvSpPr>
        <p:spPr bwMode="auto">
          <a:xfrm>
            <a:off x="2765556" y="1411509"/>
            <a:ext cx="949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higher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9662915-B25B-E3D3-065C-4DE91782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528" y="2739983"/>
                <a:ext cx="3487045" cy="655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anchor="ctr">
                <a:spAutoFit/>
              </a:bodyPr>
              <a:lstStyle>
                <a:lvl1pPr defTabSz="642938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</m:ctrlPr>
                        </m:sSubSupPr>
                        <m:e>
                          <m:r>
                            <a:rPr lang="en-US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𝜺</m:t>
                          </m:r>
                        </m:e>
                        <m:sub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𝟏</m:t>
                          </m:r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𝒔</m:t>
                          </m:r>
                        </m:sub>
                        <m:sup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𝑯</m:t>
                          </m:r>
                        </m:sup>
                      </m:sSubSup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=−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𝟐𝟖𝟑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𝟑𝟔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𝒔𝒕𝒂𝒕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𝟔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𝒔𝒚𝒔𝒕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𝒆𝑽</m:t>
                      </m:r>
                    </m:oMath>
                  </m:oMathPara>
                </a14:m>
                <a:endParaRPr lang="en-US" altLang="en-US" sz="165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Helvetica Neue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75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Helvetica Neue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</m:ctrlPr>
                        </m:sSubSupPr>
                        <m:e>
                          <m:r>
                            <a:rPr lang="en-US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𝚪</m:t>
                          </m:r>
                        </m:e>
                        <m:sub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𝟏</m:t>
                          </m:r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𝒔</m:t>
                          </m:r>
                        </m:sub>
                        <m:sup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𝑯</m:t>
                          </m:r>
                        </m:sup>
                      </m:sSubSup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=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𝟓𝟒𝟏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𝟖𝟗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𝒔𝒕𝒂𝒕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𝟐𝟐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𝒔𝒚𝒔𝒕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𝒆𝑽</m:t>
                      </m:r>
                    </m:oMath>
                  </m:oMathPara>
                </a14:m>
                <a:endParaRPr lang="en-US" altLang="en-US" sz="165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Helvetica Neue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9662915-B25B-E3D3-065C-4DE917820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7528" y="2739983"/>
                <a:ext cx="3487045" cy="655949"/>
              </a:xfrm>
              <a:prstGeom prst="rect">
                <a:avLst/>
              </a:prstGeom>
              <a:blipFill>
                <a:blip r:embed="rId6"/>
                <a:stretch>
                  <a:fillRect l="-362" r="-725" b="-132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B825915-29C3-B54A-C70D-121F761BAE1D}"/>
              </a:ext>
            </a:extLst>
          </p:cNvPr>
          <p:cNvSpPr txBox="1"/>
          <p:nvPr/>
        </p:nvSpPr>
        <p:spPr>
          <a:xfrm>
            <a:off x="782736" y="5567820"/>
            <a:ext cx="3965640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C. </a:t>
            </a:r>
            <a:r>
              <a:rPr lang="it-IT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Curceanu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 et al., </a:t>
            </a:r>
            <a:r>
              <a:rPr lang="it-IT" sz="1200" i="1" dirty="0" err="1">
                <a:latin typeface="Verdana" panose="020B0604030504040204" pitchFamily="34" charset="0"/>
                <a:ea typeface="Verdana" panose="020B0604030504040204" pitchFamily="34" charset="0"/>
              </a:rPr>
              <a:t>Phys</a:t>
            </a:r>
            <a:r>
              <a:rPr lang="it-IT" sz="1200" i="1" dirty="0">
                <a:latin typeface="Verdana" panose="020B0604030504040204" pitchFamily="34" charset="0"/>
                <a:ea typeface="Verdana" panose="020B0604030504040204" pitchFamily="34" charset="0"/>
              </a:rPr>
              <a:t>. Lett. B </a:t>
            </a:r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704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 (2011) 113</a:t>
            </a:r>
          </a:p>
        </p:txBody>
      </p:sp>
    </p:spTree>
    <p:extLst>
      <p:ext uri="{BB962C8B-B14F-4D97-AF65-F5344CB8AC3E}">
        <p14:creationId xmlns:p14="http://schemas.microsoft.com/office/powerpoint/2010/main" val="203299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8FD818F8-8C68-13AF-2129-B6A2B3B84BEB}"/>
              </a:ext>
            </a:extLst>
          </p:cNvPr>
          <p:cNvSpPr/>
          <p:nvPr/>
        </p:nvSpPr>
        <p:spPr>
          <a:xfrm>
            <a:off x="1219087" y="150008"/>
            <a:ext cx="743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hangingPunct="0">
              <a:defRPr/>
            </a:pP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Kaon nucleon </a:t>
            </a:r>
            <a:b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GB" sz="4000" b="1" kern="0" dirty="0">
                <a:solidFill>
                  <a:srgbClr val="FF901C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scattering amplitude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F4F6232-6515-7C6E-39F7-B10ED231E783}"/>
              </a:ext>
            </a:extLst>
          </p:cNvPr>
          <p:cNvGrpSpPr/>
          <p:nvPr/>
        </p:nvGrpSpPr>
        <p:grpSpPr>
          <a:xfrm>
            <a:off x="87020" y="1723603"/>
            <a:ext cx="7332202" cy="4444109"/>
            <a:chOff x="-17002" y="1096480"/>
            <a:chExt cx="9144000" cy="525734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FF78398-CE28-A339-05E0-DA078687F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002" y="1096480"/>
              <a:ext cx="9144000" cy="5257349"/>
            </a:xfrm>
            <a:prstGeom prst="rect">
              <a:avLst/>
            </a:prstGeom>
          </p:spPr>
        </p:pic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429DA45A-B860-5492-91AE-3BF768647A7E}"/>
                </a:ext>
              </a:extLst>
            </p:cNvPr>
            <p:cNvSpPr/>
            <p:nvPr/>
          </p:nvSpPr>
          <p:spPr>
            <a:xfrm>
              <a:off x="2245488" y="2523281"/>
              <a:ext cx="462987" cy="462987"/>
            </a:xfrm>
            <a:prstGeom prst="ellipse">
              <a:avLst/>
            </a:prstGeom>
            <a:noFill/>
            <a:ln w="60325">
              <a:solidFill>
                <a:srgbClr val="00E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831AAEF3-594C-16D5-5FC3-CBF768884ECA}"/>
                </a:ext>
              </a:extLst>
            </p:cNvPr>
            <p:cNvSpPr/>
            <p:nvPr/>
          </p:nvSpPr>
          <p:spPr>
            <a:xfrm>
              <a:off x="5223256" y="2432612"/>
              <a:ext cx="462987" cy="462987"/>
            </a:xfrm>
            <a:prstGeom prst="ellipse">
              <a:avLst/>
            </a:prstGeom>
            <a:noFill/>
            <a:ln w="60325">
              <a:solidFill>
                <a:srgbClr val="00E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098D150F-9B57-156D-217C-C658A04B7D01}"/>
                </a:ext>
              </a:extLst>
            </p:cNvPr>
            <p:cNvSpPr/>
            <p:nvPr/>
          </p:nvSpPr>
          <p:spPr>
            <a:xfrm>
              <a:off x="2245487" y="3871733"/>
              <a:ext cx="462987" cy="1348449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78ECABA2-6B50-B080-F964-BE855C7F307B}"/>
                </a:ext>
              </a:extLst>
            </p:cNvPr>
            <p:cNvSpPr/>
            <p:nvPr/>
          </p:nvSpPr>
          <p:spPr>
            <a:xfrm>
              <a:off x="5259908" y="3642167"/>
              <a:ext cx="462987" cy="1415970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AB7C468E-E23A-710F-322C-5A3D51648D2B}"/>
                </a:ext>
              </a:extLst>
            </p:cNvPr>
            <p:cNvSpPr/>
            <p:nvPr/>
          </p:nvSpPr>
          <p:spPr>
            <a:xfrm>
              <a:off x="7303625" y="4375230"/>
              <a:ext cx="520861" cy="532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Rettangolo 22">
            <a:extLst>
              <a:ext uri="{FF2B5EF4-FFF2-40B4-BE49-F238E27FC236}">
                <a16:creationId xmlns:a16="http://schemas.microsoft.com/office/drawing/2014/main" id="{E279A47B-0BBB-0765-9900-E6D456FD7072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C08BE0D-CB3E-C36A-531E-8591A491BD7B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25" name="Segnaposto numero diapositiva 3">
            <a:extLst>
              <a:ext uri="{FF2B5EF4-FFF2-40B4-BE49-F238E27FC236}">
                <a16:creationId xmlns:a16="http://schemas.microsoft.com/office/drawing/2014/main" id="{B0A27FFD-580C-6DDC-07C5-2F14F36F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9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4D39212-4DDE-85B2-3591-11744EA420AB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</p:spTree>
    <p:extLst>
      <p:ext uri="{BB962C8B-B14F-4D97-AF65-F5344CB8AC3E}">
        <p14:creationId xmlns:p14="http://schemas.microsoft.com/office/powerpoint/2010/main" val="3598826344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Giallo arancion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{9938542C-262A-B04A-AED1-FF4A66161F93}tf10001079</Template>
  <TotalTime>5438</TotalTime>
  <Words>2236</Words>
  <Application>Microsoft Macintosh PowerPoint</Application>
  <PresentationFormat>Presentazione su schermo (4:3)</PresentationFormat>
  <Paragraphs>382</Paragraphs>
  <Slides>30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8" baseType="lpstr">
      <vt:lpstr>-apple-system</vt:lpstr>
      <vt:lpstr>Arial</vt:lpstr>
      <vt:lpstr>Calibri</vt:lpstr>
      <vt:lpstr>Cambria Math</vt:lpstr>
      <vt:lpstr>Century Gothic</vt:lpstr>
      <vt:lpstr>CMBX7</vt:lpstr>
      <vt:lpstr>CMSS10</vt:lpstr>
      <vt:lpstr>CMSSI10</vt:lpstr>
      <vt:lpstr>Helvetica Neue</vt:lpstr>
      <vt:lpstr>Palatino Linotype</vt:lpstr>
      <vt:lpstr>Proxima Nova</vt:lpstr>
      <vt:lpstr>Symbol</vt:lpstr>
      <vt:lpstr>Times New Roman</vt:lpstr>
      <vt:lpstr>Verdana</vt:lpstr>
      <vt:lpstr>Wingdings</vt:lpstr>
      <vt:lpstr>ヒラギノ角ゴ Pro W6</vt:lpstr>
      <vt:lpstr>Scia di vapore</vt:lpstr>
      <vt:lpstr>Image Document</vt:lpstr>
      <vt:lpstr>Presentazione standard di PowerPoint</vt:lpstr>
      <vt:lpstr>SIDDHARTA-2 Collaboration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K-4He low density run: 0.75% liquid helium density -&gt; yields at lowest measured density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sgaramella</dc:creator>
  <cp:lastModifiedBy>francesco sgaramella</cp:lastModifiedBy>
  <cp:revision>326</cp:revision>
  <dcterms:created xsi:type="dcterms:W3CDTF">2022-09-29T14:59:39Z</dcterms:created>
  <dcterms:modified xsi:type="dcterms:W3CDTF">2023-06-06T09:38:03Z</dcterms:modified>
</cp:coreProperties>
</file>