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577" r:id="rId2"/>
    <p:sldId id="717" r:id="rId3"/>
    <p:sldId id="719" r:id="rId4"/>
    <p:sldId id="650" r:id="rId5"/>
    <p:sldId id="652" r:id="rId6"/>
    <p:sldId id="643" r:id="rId7"/>
    <p:sldId id="657" r:id="rId8"/>
    <p:sldId id="656" r:id="rId9"/>
    <p:sldId id="683" r:id="rId10"/>
    <p:sldId id="684" r:id="rId11"/>
    <p:sldId id="701" r:id="rId12"/>
    <p:sldId id="662" r:id="rId13"/>
    <p:sldId id="648" r:id="rId14"/>
    <p:sldId id="666" r:id="rId15"/>
    <p:sldId id="667" r:id="rId16"/>
    <p:sldId id="628" r:id="rId17"/>
    <p:sldId id="713" r:id="rId18"/>
    <p:sldId id="716" r:id="rId19"/>
    <p:sldId id="714" r:id="rId20"/>
    <p:sldId id="709" r:id="rId21"/>
    <p:sldId id="703" r:id="rId22"/>
    <p:sldId id="699" r:id="rId23"/>
    <p:sldId id="706" r:id="rId24"/>
    <p:sldId id="707" r:id="rId25"/>
    <p:sldId id="670" r:id="rId26"/>
    <p:sldId id="708" r:id="rId27"/>
    <p:sldId id="711" r:id="rId28"/>
    <p:sldId id="672" r:id="rId29"/>
    <p:sldId id="715" r:id="rId30"/>
    <p:sldId id="632" r:id="rId31"/>
    <p:sldId id="710" r:id="rId32"/>
    <p:sldId id="694" r:id="rId33"/>
    <p:sldId id="695" r:id="rId34"/>
    <p:sldId id="696" r:id="rId35"/>
    <p:sldId id="697" r:id="rId36"/>
    <p:sldId id="720" r:id="rId37"/>
    <p:sldId id="721" r:id="rId38"/>
    <p:sldId id="722" r:id="rId39"/>
    <p:sldId id="723" r:id="rId40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8E"/>
    <a:srgbClr val="0000FF"/>
    <a:srgbClr val="CC99FF"/>
    <a:srgbClr val="CC66FF"/>
    <a:srgbClr val="21F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937" autoAdjust="0"/>
  </p:normalViewPr>
  <p:slideViewPr>
    <p:cSldViewPr>
      <p:cViewPr varScale="1">
        <p:scale>
          <a:sx n="77" d="100"/>
          <a:sy n="77" d="100"/>
        </p:scale>
        <p:origin x="363" y="5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>
                <a:solidFill>
                  <a:srgbClr val="000000"/>
                </a:solidFill>
              </a:rPr>
              <a:pPr/>
              <a:t>1</a:t>
            </a:fld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76478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0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5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7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2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3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2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87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3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4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3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3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4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9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3194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1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772DF-689E-4A1F-884B-2828D57F56C8}" type="slidenum">
              <a:rPr lang="es-ES" smtClean="0">
                <a:solidFill>
                  <a:prstClr val="white"/>
                </a:solidFill>
              </a:rPr>
              <a:pPr/>
              <a:t>8</a:t>
            </a:fld>
            <a:endParaRPr lang="es-ES" smtClean="0">
              <a:solidFill>
                <a:prstClr val="white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1594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8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4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16.bin"/><Relationship Id="rId2" Type="http://schemas.openxmlformats.org/officeDocument/2006/relationships/tags" Target="../tags/tag7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17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32.emf"/><Relationship Id="rId22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70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5" Type="http://schemas.openxmlformats.org/officeDocument/2006/relationships/image" Target="../media/image540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NULL"/><Relationship Id="rId5" Type="http://schemas.openxmlformats.org/officeDocument/2006/relationships/image" Target="../media/image550.png"/><Relationship Id="rId4" Type="http://schemas.openxmlformats.org/officeDocument/2006/relationships/image" Target="../media/image7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5.emf"/><Relationship Id="rId3" Type="http://schemas.openxmlformats.org/officeDocument/2006/relationships/slideLayout" Target="../slideLayouts/slideLayout7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2.emf"/><Relationship Id="rId17" Type="http://schemas.openxmlformats.org/officeDocument/2006/relationships/oleObject" Target="../embeddings/oleObject7.bin"/><Relationship Id="rId2" Type="http://schemas.openxmlformats.org/officeDocument/2006/relationships/tags" Target="../tags/tag6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1.emf"/><Relationship Id="rId19" Type="http://schemas.openxmlformats.org/officeDocument/2006/relationships/oleObject" Target="../embeddings/oleObject8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emf"/><Relationship Id="rId2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4723041" y="6097566"/>
            <a:ext cx="18651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493120" y="350909"/>
            <a:ext cx="4314684" cy="7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Departamento de Física Teórica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 dirty="0" err="1">
                <a:solidFill>
                  <a:srgbClr val="FFFFFF"/>
                </a:solidFill>
                <a:latin typeface="Arial" charset="0"/>
              </a:rPr>
              <a:t>Institute</a:t>
            </a:r>
            <a:r>
              <a:rPr lang="es-ES_tradnl" sz="1454">
                <a:solidFill>
                  <a:srgbClr val="FFFFFF"/>
                </a:solidFill>
                <a:latin typeface="Arial" charset="0"/>
              </a:rPr>
              <a:t> of Particle &amp; Cosmos Physics (IPARCOS)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54">
                <a:solidFill>
                  <a:srgbClr val="FFFFFF"/>
                </a:solidFill>
                <a:latin typeface="Arial" charset="0"/>
              </a:rPr>
              <a:t>Universidad </a:t>
            </a:r>
            <a:r>
              <a:rPr lang="es-ES_tradnl" sz="1454" dirty="0">
                <a:solidFill>
                  <a:srgbClr val="FFFFFF"/>
                </a:solidFill>
                <a:latin typeface="Arial" charset="0"/>
              </a:rPr>
              <a:t>Complutense de Madrid</a:t>
            </a:r>
            <a:endParaRPr lang="es-ES_tradnl" sz="2223" dirty="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960579" y="3586217"/>
            <a:ext cx="5379765" cy="153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u="sng" dirty="0">
                <a:solidFill>
                  <a:srgbClr val="00FFFF"/>
                </a:solidFill>
                <a:latin typeface="Arial" charset="0"/>
              </a:rPr>
              <a:t>J. R. </a:t>
            </a:r>
            <a:r>
              <a:rPr lang="es-ES_tradnl" sz="2000" u="sng" dirty="0" smtClean="0">
                <a:solidFill>
                  <a:srgbClr val="00FFFF"/>
                </a:solidFill>
                <a:latin typeface="Arial" charset="0"/>
              </a:rPr>
              <a:t>Peláez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err="1" smtClean="0">
                <a:solidFill>
                  <a:srgbClr val="00FFFF"/>
                </a:solidFill>
                <a:latin typeface="Arial" charset="0"/>
              </a:rPr>
              <a:t>A.Rodas</a:t>
            </a:r>
            <a:endParaRPr lang="es-ES_tradnl" sz="20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dirty="0" err="1" smtClean="0">
                <a:solidFill>
                  <a:srgbClr val="00FFFF"/>
                </a:solidFill>
                <a:latin typeface="Arial" charset="0"/>
              </a:rPr>
              <a:t>J.Ruiz</a:t>
            </a:r>
            <a:r>
              <a:rPr lang="es-ES_tradnl" sz="2000" dirty="0" smtClean="0">
                <a:solidFill>
                  <a:srgbClr val="00FFFF"/>
                </a:solidFill>
                <a:latin typeface="Arial" charset="0"/>
              </a:rPr>
              <a:t> de Elvira</a:t>
            </a: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2000" dirty="0" smtClean="0">
              <a:solidFill>
                <a:srgbClr val="00FFFF"/>
              </a:solidFill>
              <a:latin typeface="Arial" charset="0"/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400">
                <a:solidFill>
                  <a:srgbClr val="00FFFF"/>
                </a:solidFill>
                <a:latin typeface="Arial" charset="0"/>
              </a:rPr>
              <a:t>Phys.Rev.Lett. 130 (2023) 5, 051902. </a:t>
            </a:r>
            <a:endParaRPr lang="es-ES_tradnl" sz="1400" dirty="0" smtClean="0">
              <a:solidFill>
                <a:srgbClr val="00FFFF"/>
              </a:solidFill>
              <a:latin typeface="Arial" charset="0"/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24" y="222569"/>
            <a:ext cx="1284178" cy="15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186601" y="2343370"/>
            <a:ext cx="6715981" cy="7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</a:rPr>
              <a:t>Determination of the f</a:t>
            </a:r>
            <a:r>
              <a:rPr lang="en-US" sz="2000" baseline="-25000" dirty="0">
                <a:solidFill>
                  <a:schemeClr val="bg1"/>
                </a:solidFill>
              </a:rPr>
              <a:t>0</a:t>
            </a:r>
            <a:r>
              <a:rPr lang="en-US" sz="2000" dirty="0">
                <a:solidFill>
                  <a:schemeClr val="bg1"/>
                </a:solidFill>
              </a:rPr>
              <a:t>(1370) from a novel dispersive analysis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>
                <a:solidFill>
                  <a:schemeClr val="bg1"/>
                </a:solidFill>
              </a:rPr>
              <a:t>meson-meson scattering data</a:t>
            </a:r>
            <a:endParaRPr lang="es-ES_tradnl" sz="20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66554" y="5377518"/>
            <a:ext cx="7367828" cy="30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54" dirty="0">
                <a:solidFill>
                  <a:srgbClr val="FFFFFF"/>
                </a:solidFill>
                <a:latin typeface="Arial" charset="0"/>
              </a:rPr>
              <a:t>20th International Conference on Hadron Spectroscopy and Structure (HADRON 2023)</a:t>
            </a:r>
            <a:endParaRPr lang="es-ES_tradnl" sz="1454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3727"/>
            <a:ext cx="2395701" cy="31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pPr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9" b="1">
                <a:solidFill>
                  <a:srgbClr val="000000"/>
                </a:solidFill>
                <a:latin typeface="Arial" panose="020B0604020202020204" pitchFamily="34" charset="0"/>
              </a:rPr>
              <a:t>Phys.Rept. 658 (2016) 1</a:t>
            </a:r>
            <a:r>
              <a:rPr lang="en-US" altLang="en-US" sz="1539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84368" y="350909"/>
            <a:ext cx="1108663" cy="1251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41" y="6157787"/>
            <a:ext cx="1815238" cy="4200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31640" y="6331657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FFFFFF"/>
                </a:solidFill>
                <a:latin typeface="Arial" charset="0"/>
              </a:rPr>
              <a:t>Supported by:</a:t>
            </a:r>
            <a:endParaRPr lang="es-ES_tradnl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16710" y="6097565"/>
            <a:ext cx="777280" cy="519482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2148985" y="6084313"/>
            <a:ext cx="2573650" cy="763772"/>
            <a:chOff x="1763688" y="5856981"/>
            <a:chExt cx="3240360" cy="975510"/>
          </a:xfrm>
        </p:grpSpPr>
        <p:pic>
          <p:nvPicPr>
            <p:cNvPr id="15" name="Imagen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" t="20694" r="871" b="11267"/>
            <a:stretch>
              <a:fillRect/>
            </a:stretch>
          </p:blipFill>
          <p:spPr bwMode="auto">
            <a:xfrm>
              <a:off x="2471696" y="5856981"/>
              <a:ext cx="1934864" cy="769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ángulo 15"/>
            <p:cNvSpPr/>
            <p:nvPr/>
          </p:nvSpPr>
          <p:spPr>
            <a:xfrm>
              <a:off x="1763688" y="6617047"/>
              <a:ext cx="324036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1430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02854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54280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05717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57141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08563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59998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11425" algn="l" defTabSz="90285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800" dirty="0" err="1" smtClean="0">
                  <a:solidFill>
                    <a:srgbClr val="FFFFFF"/>
                  </a:solidFill>
                  <a:latin typeface="Arial" charset="0"/>
                </a:rPr>
                <a:t>Grant</a:t>
              </a:r>
              <a:r>
                <a:rPr lang="es-ES_tradnl" sz="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800" dirty="0" smtClean="0">
                  <a:solidFill>
                    <a:srgbClr val="FFFFFF"/>
                  </a:solidFill>
                  <a:latin typeface="Arial" charset="0"/>
                </a:rPr>
                <a:t> PID2019-106080GB-C21 </a:t>
              </a:r>
              <a:r>
                <a:rPr lang="es-ES_tradnl" sz="800" dirty="0" err="1">
                  <a:solidFill>
                    <a:srgbClr val="FFFFFF"/>
                  </a:solidFill>
                  <a:latin typeface="Arial" charset="0"/>
                </a:rPr>
                <a:t>funded</a:t>
              </a:r>
              <a:r>
                <a:rPr lang="es-ES_tradnl" sz="8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800" dirty="0" err="1">
                  <a:solidFill>
                    <a:srgbClr val="FFFFFF"/>
                  </a:solidFill>
                  <a:latin typeface="Arial" charset="0"/>
                </a:rPr>
                <a:t>by</a:t>
              </a:r>
              <a:r>
                <a:rPr lang="es-ES_tradnl" sz="800" dirty="0">
                  <a:solidFill>
                    <a:srgbClr val="FFFFFF"/>
                  </a:solidFill>
                  <a:latin typeface="Arial" charset="0"/>
                </a:rPr>
                <a:t> MICIN </a:t>
              </a:r>
              <a:endParaRPr lang="es-ES_tradnl" sz="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419107"/>
      </p:ext>
    </p:extLst>
  </p:cSld>
  <p:clrMapOvr>
    <a:masterClrMapping/>
  </p:clrMapOvr>
  <p:transition advTm="18948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THIRD STEP: Use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dispersion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relations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as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constraints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for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the </a:t>
            </a:r>
            <a:r>
              <a:rPr lang="es-ES" sz="1697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 </a:t>
            </a:r>
            <a:r>
              <a:rPr lang="el-GR" sz="1697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697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8634" y="354962"/>
            <a:ext cx="911303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898"/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good fulfillment: Constrained Fits to Data</a:t>
            </a:r>
            <a:endParaRPr lang="en-US" sz="171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446506" y="842870"/>
            <a:ext cx="2431938" cy="5727394"/>
            <a:chOff x="598847" y="756421"/>
            <a:chExt cx="2707114" cy="6776996"/>
          </a:xfrm>
        </p:grpSpPr>
        <p:sp>
          <p:nvSpPr>
            <p:cNvPr id="46" name="Rectángulo 45"/>
            <p:cNvSpPr/>
            <p:nvPr/>
          </p:nvSpPr>
          <p:spPr>
            <a:xfrm>
              <a:off x="1454141" y="756421"/>
              <a:ext cx="792624" cy="482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598847" y="1177344"/>
              <a:ext cx="2707114" cy="6356073"/>
              <a:chOff x="666180" y="1155253"/>
              <a:chExt cx="2707114" cy="6356073"/>
            </a:xfrm>
          </p:grpSpPr>
          <p:graphicFrame>
            <p:nvGraphicFramePr>
              <p:cNvPr id="48" name="Object 1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73294" y="1155253"/>
              <a:ext cx="2700000" cy="2160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85" name="Acrobat Document" r:id="rId5" imgW="10042560" imgH="7778880" progId="AcroExch.Document.7">
                      <p:embed/>
                    </p:oleObj>
                  </mc:Choice>
                  <mc:Fallback>
                    <p:oleObj name="Acrobat Document" r:id="rId5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294" y="1155253"/>
                            <a:ext cx="2700000" cy="2160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6180" y="3303231"/>
              <a:ext cx="2700000" cy="202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86" name="Acrobat Document" r:id="rId7" imgW="10042560" imgH="7778880" progId="AcroExch.Document.7">
                      <p:embed/>
                    </p:oleObj>
                  </mc:Choice>
                  <mc:Fallback>
                    <p:oleObj name="Acrobat Document" r:id="rId7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180" y="3303231"/>
                            <a:ext cx="2700000" cy="202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1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8720" y="5309973"/>
              <a:ext cx="2700000" cy="2201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287" name="Acrobat Document" r:id="rId9" imgW="10042560" imgH="7778880" progId="AcroExch.Document.7">
                      <p:embed/>
                    </p:oleObj>
                  </mc:Choice>
                  <mc:Fallback>
                    <p:oleObj name="Acrobat Document" r:id="rId9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720" y="5309973"/>
                            <a:ext cx="2700000" cy="2201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1" name="Grupo 50"/>
          <p:cNvGrpSpPr/>
          <p:nvPr/>
        </p:nvGrpSpPr>
        <p:grpSpPr>
          <a:xfrm>
            <a:off x="3155785" y="805949"/>
            <a:ext cx="2284162" cy="5824304"/>
            <a:chOff x="3762524" y="726678"/>
            <a:chExt cx="2700000" cy="6696305"/>
          </a:xfrm>
        </p:grpSpPr>
        <p:sp>
          <p:nvSpPr>
            <p:cNvPr id="52" name="Rectángulo 51"/>
            <p:cNvSpPr/>
            <p:nvPr/>
          </p:nvSpPr>
          <p:spPr>
            <a:xfrm>
              <a:off x="4762677" y="726678"/>
              <a:ext cx="683959" cy="4692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aphicFrame>
          <p:nvGraphicFramePr>
            <p:cNvPr id="5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3133951"/>
            <a:ext cx="2700000" cy="221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88" name="Acrobat Document" r:id="rId11" imgW="9991800" imgH="7715520" progId="AcroExch.Document.7">
                    <p:embed/>
                  </p:oleObj>
                </mc:Choice>
                <mc:Fallback>
                  <p:oleObj name="Acrobat Document" r:id="rId1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3133951"/>
                          <a:ext cx="2700000" cy="221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1166374"/>
            <a:ext cx="2700000" cy="2006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89" name="Acrobat Document" r:id="rId13" imgW="9991800" imgH="7715520" progId="AcroExch.Document.7">
                    <p:embed/>
                  </p:oleObj>
                </mc:Choice>
                <mc:Fallback>
                  <p:oleObj name="Acrobat Document" r:id="rId13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1166374"/>
                          <a:ext cx="2700000" cy="2006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762524" y="5335485"/>
            <a:ext cx="2700000" cy="208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0" name="Acrobat Document" r:id="rId15" imgW="9991800" imgH="7715520" progId="AcroExch.Document.7">
                    <p:embed/>
                  </p:oleObj>
                </mc:Choice>
                <mc:Fallback>
                  <p:oleObj name="Acrobat Document" r:id="rId15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5335485"/>
                          <a:ext cx="2700000" cy="208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upo 55"/>
          <p:cNvGrpSpPr/>
          <p:nvPr/>
        </p:nvGrpSpPr>
        <p:grpSpPr>
          <a:xfrm>
            <a:off x="5680341" y="828484"/>
            <a:ext cx="2308789" cy="5848931"/>
            <a:chOff x="7111663" y="684287"/>
            <a:chExt cx="2700000" cy="6880116"/>
          </a:xfrm>
        </p:grpSpPr>
        <p:sp>
          <p:nvSpPr>
            <p:cNvPr id="57" name="Rectángulo 56"/>
            <p:cNvSpPr/>
            <p:nvPr/>
          </p:nvSpPr>
          <p:spPr>
            <a:xfrm>
              <a:off x="7787619" y="684287"/>
              <a:ext cx="877923" cy="480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2052">
                <a:solidFill>
                  <a:schemeClr val="bg1"/>
                </a:solidFill>
              </a:endParaRPr>
            </a:p>
          </p:txBody>
        </p:sp>
        <p:graphicFrame>
          <p:nvGraphicFramePr>
            <p:cNvPr id="58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3132559"/>
            <a:ext cx="2700000" cy="231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1" name="Acrobat Document" r:id="rId17" imgW="9991800" imgH="7715520" progId="AcroExch.Document.7">
                    <p:embed/>
                  </p:oleObj>
                </mc:Choice>
                <mc:Fallback>
                  <p:oleObj name="Acrobat Document" r:id="rId17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3132559"/>
                          <a:ext cx="2700000" cy="231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1116335"/>
            <a:ext cx="2700000" cy="2034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2" name="Acrobat Document" r:id="rId19" imgW="9991800" imgH="7715520" progId="AcroExch.Document.7">
                    <p:embed/>
                  </p:oleObj>
                </mc:Choice>
                <mc:Fallback>
                  <p:oleObj name="Acrobat Document" r:id="rId19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1116335"/>
                          <a:ext cx="2700000" cy="2034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7111663" y="5349163"/>
            <a:ext cx="2700000" cy="2215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293" name="Acrobat Document" r:id="rId21" imgW="9991800" imgH="7715520" progId="AcroExch.Document.7">
                    <p:embed/>
                  </p:oleObj>
                </mc:Choice>
                <mc:Fallback>
                  <p:oleObj name="Acrobat Document" r:id="rId2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5349163"/>
                          <a:ext cx="2700000" cy="2215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o 5"/>
          <p:cNvGrpSpPr/>
          <p:nvPr/>
        </p:nvGrpSpPr>
        <p:grpSpPr>
          <a:xfrm>
            <a:off x="1493273" y="1167910"/>
            <a:ext cx="6735373" cy="5335160"/>
            <a:chOff x="1746300" y="1136411"/>
            <a:chExt cx="7876644" cy="6239173"/>
          </a:xfrm>
        </p:grpSpPr>
        <p:grpSp>
          <p:nvGrpSpPr>
            <p:cNvPr id="5" name="Grupo 4"/>
            <p:cNvGrpSpPr/>
            <p:nvPr/>
          </p:nvGrpSpPr>
          <p:grpSpPr>
            <a:xfrm>
              <a:off x="1746300" y="1136411"/>
              <a:ext cx="7876644" cy="6239173"/>
              <a:chOff x="1746300" y="1136411"/>
              <a:chExt cx="7876644" cy="6239173"/>
            </a:xfrm>
          </p:grpSpPr>
          <p:sp>
            <p:nvSpPr>
              <p:cNvPr id="61" name="Elipse 60"/>
              <p:cNvSpPr/>
              <p:nvPr/>
            </p:nvSpPr>
            <p:spPr bwMode="auto">
              <a:xfrm>
                <a:off x="2189700" y="1136411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1746300" y="4449808"/>
                <a:ext cx="792000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8794943" y="1730410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406231">
                <a:off x="1425661" y="5983645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 rot="1097780">
                <a:off x="4627319" y="6769778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66" name="Elipse 65"/>
            <p:cNvSpPr/>
            <p:nvPr/>
          </p:nvSpPr>
          <p:spPr bwMode="auto">
            <a:xfrm>
              <a:off x="8380944" y="4701808"/>
              <a:ext cx="828001" cy="6058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728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263"/>
    </mc:Choice>
    <mc:Fallback xmlns="">
      <p:transition advTm="1726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12703"/>
            <a:ext cx="6912768" cy="538497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84876" y="6084"/>
            <a:ext cx="1546761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I=0,J=0, CFD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7504" y="9317"/>
            <a:ext cx="4669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Similarly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Equations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16" name="4 Rectángulo"/>
          <p:cNvSpPr/>
          <p:nvPr/>
        </p:nvSpPr>
        <p:spPr>
          <a:xfrm>
            <a:off x="2339752" y="3356992"/>
            <a:ext cx="318538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4572000" y="476672"/>
            <a:ext cx="0" cy="540060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23528" y="6279219"/>
            <a:ext cx="5835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I=0,J=0, Roy-Steiner eqs. Well satisfied up to 1.47 GeV</a:t>
            </a:r>
            <a:endParaRPr lang="en-US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6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490"/>
    </mc:Choice>
    <mc:Fallback xmlns="">
      <p:transition advTm="224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2260" y="377141"/>
            <a:ext cx="5115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Data-Driven Dispersion Relations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on amplitude or partial waves  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phase+elasticity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07704" y="331406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nalytic </a:t>
            </a: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methods for continuation to complex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plane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avoiding specific parameterizations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92796" y="1329193"/>
            <a:ext cx="617443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 independent </a:t>
            </a: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constraints on data description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Enhanced precision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178798" y="2277943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+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FOURTH STEP</a:t>
            </a:r>
            <a:r>
              <a:rPr lang="es-ES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</a:t>
            </a:r>
            <a:r>
              <a:rPr lang="es-ES" sz="1697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Extract resonances from dispersive or analytic methods</a:t>
            </a:r>
            <a:endParaRPr lang="es-ES" sz="169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6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480"/>
    </mc:Choice>
    <mc:Fallback xmlns="">
      <p:transition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4731668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Contiguous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Riemann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sheet</a:t>
            </a:r>
            <a:endParaRPr lang="es-ES_tradnl" sz="1026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620688"/>
            <a:ext cx="8758669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Dispersion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relations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provide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model-independent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analytic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continuation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to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first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Riemann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endParaRPr lang="es-ES_tradnl" sz="898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6517" y="2881540"/>
            <a:ext cx="7988441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To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reach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contiguous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in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inelastic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case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withour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partial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waves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need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an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second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means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of general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functions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reproducing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Relation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real axis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upper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-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half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complex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plane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171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6517" y="1645310"/>
            <a:ext cx="7988441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elastic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and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partial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waves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contiguous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=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second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sheet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and S</a:t>
            </a:r>
            <a:r>
              <a:rPr lang="es-ES_tradnl" sz="1710" baseline="30000" dirty="0" smtClean="0">
                <a:solidFill>
                  <a:srgbClr val="00FFFF"/>
                </a:solidFill>
                <a:sym typeface="Symbol" pitchFamily="18" charset="2"/>
              </a:rPr>
              <a:t>II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=1/S</a:t>
            </a:r>
            <a:r>
              <a:rPr lang="es-ES_tradnl" sz="1710" baseline="30000" dirty="0" smtClean="0">
                <a:solidFill>
                  <a:srgbClr val="00FFFF"/>
                </a:solidFill>
                <a:sym typeface="Symbol" pitchFamily="18" charset="2"/>
              </a:rPr>
              <a:t>I</a:t>
            </a:r>
          </a:p>
          <a:p>
            <a:pPr defTabSz="810453"/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     OK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sz="1710" dirty="0" smtClean="0">
                <a:solidFill>
                  <a:srgbClr val="00FFFF"/>
                </a:solidFill>
                <a:sym typeface="Symbol" pitchFamily="18" charset="2"/>
              </a:rPr>
              <a:t>σ/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_tradnl" sz="1710" baseline="-25000" dirty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(500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), </a:t>
            </a:r>
            <a:r>
              <a:rPr lang="el-GR" sz="1710" dirty="0">
                <a:solidFill>
                  <a:srgbClr val="00FFFF"/>
                </a:solidFill>
                <a:sym typeface="Symbol" pitchFamily="18" charset="2"/>
              </a:rPr>
              <a:t>κ/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K</a:t>
            </a:r>
            <a:r>
              <a:rPr lang="es-ES_tradnl" sz="1710" baseline="-25000" dirty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*(700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),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NOT f</a:t>
            </a:r>
            <a:r>
              <a:rPr lang="es-ES_tradnl" sz="1710" baseline="-25000" dirty="0" smtClean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(1370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), </a:t>
            </a:r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73338" y="3987523"/>
            <a:ext cx="4572000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defTabSz="810453"/>
            <a:r>
              <a:rPr lang="es-ES_tradnl" dirty="0" err="1" smtClean="0">
                <a:solidFill>
                  <a:schemeClr val="bg1"/>
                </a:solidFill>
                <a:sym typeface="Symbol" pitchFamily="18" charset="2"/>
              </a:rPr>
              <a:t>Several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sym typeface="Symbol" pitchFamily="18" charset="2"/>
              </a:rPr>
              <a:t>methods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>
                <a:solidFill>
                  <a:schemeClr val="bg1"/>
                </a:solidFill>
                <a:sym typeface="Symbol" pitchFamily="18" charset="2"/>
              </a:rPr>
              <a:t>in </a:t>
            </a:r>
            <a:r>
              <a:rPr lang="es-ES_tradnl" dirty="0" err="1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sym typeface="Symbol" pitchFamily="18" charset="2"/>
              </a:rPr>
              <a:t>literature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s-ES_tradnl" dirty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Sequences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of </a:t>
            </a: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Padés</a:t>
            </a:r>
            <a:endParaRPr lang="es-ES_tradnl" b="1" dirty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b="1" dirty="0" err="1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_tradnl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dirty="0" err="1" smtClean="0">
                <a:solidFill>
                  <a:schemeClr val="bg1"/>
                </a:solidFill>
                <a:sym typeface="Symbol" pitchFamily="18" charset="2"/>
              </a:rPr>
              <a:t>Conformal</a:t>
            </a:r>
            <a:r>
              <a:rPr lang="es-ES_tradnl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chemeClr val="bg1"/>
                </a:solidFill>
                <a:sym typeface="Symbol" pitchFamily="18" charset="2"/>
              </a:rPr>
              <a:t>expansions</a:t>
            </a:r>
            <a:r>
              <a:rPr lang="es-ES_tradnl" dirty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s-ES_tradnl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Laurent-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Pietarinen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expansions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marL="285750" indent="-285750" defTabSz="810453">
              <a:buFontTx/>
              <a:buChar char="-"/>
            </a:pP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etc…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30052" y="6093296"/>
            <a:ext cx="8281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810453">
              <a:buFont typeface="Arial" panose="020B0604020202020204" pitchFamily="34" charset="0"/>
              <a:buChar char="•"/>
            </a:pP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These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methods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avoid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specific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parameterizations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have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theorems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etc…</a:t>
            </a:r>
            <a:endParaRPr lang="es-ES_tradnl" dirty="0">
              <a:solidFill>
                <a:srgbClr val="00FFFF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3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6831"/>
    </mc:Choice>
    <mc:Fallback xmlns="">
      <p:transition advTm="106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11299"/>
          <a:stretch/>
        </p:blipFill>
        <p:spPr>
          <a:xfrm>
            <a:off x="364715" y="1739174"/>
            <a:ext cx="4712954" cy="3141834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1592027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sequences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04788" y="544068"/>
            <a:ext cx="7988441" cy="90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_tradnl" sz="1710" b="1" dirty="0" err="1">
                <a:solidFill>
                  <a:srgbClr val="00FFFF"/>
                </a:solidFill>
                <a:sym typeface="Symbol" pitchFamily="18" charset="2"/>
              </a:rPr>
              <a:t>Almost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model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independent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: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assume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any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particular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functional</a:t>
            </a:r>
            <a:r>
              <a:rPr lang="es-ES_tradnl" sz="171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rgbClr val="00FFFF"/>
                </a:solidFill>
                <a:sym typeface="Symbol" pitchFamily="18" charset="2"/>
              </a:rPr>
              <a:t>form</a:t>
            </a:r>
            <a:endParaRPr lang="es-ES_tradnl" sz="1710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But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requires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.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There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powerful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theorems</a:t>
            </a:r>
            <a:endParaRPr lang="es-ES_tradnl" dirty="0" smtClean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r>
              <a:rPr lang="es-ES_tradnl" sz="898" dirty="0" err="1" smtClean="0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sz="898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previous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works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P.Masjuan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, J.J. Sanz Cillero, I.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Caprini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898" dirty="0" err="1">
                <a:solidFill>
                  <a:srgbClr val="00FFFF"/>
                </a:solidFill>
                <a:sym typeface="Symbol" pitchFamily="18" charset="2"/>
              </a:rPr>
              <a:t>J.Ruiz</a:t>
            </a:r>
            <a:r>
              <a:rPr lang="es-ES_tradnl" sz="898" dirty="0">
                <a:solidFill>
                  <a:srgbClr val="00FFFF"/>
                </a:solidFill>
                <a:sym typeface="Symbol" pitchFamily="18" charset="2"/>
              </a:rPr>
              <a:t> de </a:t>
            </a:r>
            <a:r>
              <a:rPr lang="es-ES_tradnl" sz="898" dirty="0" smtClean="0">
                <a:solidFill>
                  <a:srgbClr val="00FFFF"/>
                </a:solidFill>
                <a:sym typeface="Symbol" pitchFamily="18" charset="2"/>
              </a:rPr>
              <a:t>Elvira, </a:t>
            </a:r>
            <a:r>
              <a:rPr lang="es-ES" sz="898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898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898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898" dirty="0" err="1">
                <a:solidFill>
                  <a:srgbClr val="00FFFF"/>
                </a:solidFill>
              </a:rPr>
              <a:t>Eur</a:t>
            </a:r>
            <a:r>
              <a:rPr lang="fr-FR" sz="898" dirty="0">
                <a:solidFill>
                  <a:srgbClr val="00FFFF"/>
                </a:solidFill>
              </a:rPr>
              <a:t>. Phys. J. C (2017)</a:t>
            </a:r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s-ES_tradnl" sz="898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1519" y="5867445"/>
            <a:ext cx="424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Succesfully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applied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strange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resonances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l-GR" dirty="0" smtClean="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K </a:t>
            </a:r>
            <a:r>
              <a:rPr lang="es-ES" dirty="0" err="1">
                <a:solidFill>
                  <a:srgbClr val="00FFFF"/>
                </a:solidFill>
                <a:sym typeface="Symbol" pitchFamily="18" charset="2"/>
              </a:rPr>
              <a:t>scattering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in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inelastic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region</a:t>
            </a: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2555776" y="6465429"/>
            <a:ext cx="3302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0453"/>
            <a:r>
              <a:rPr lang="es-ES" sz="10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10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1000" dirty="0">
                <a:solidFill>
                  <a:srgbClr val="00FFFF"/>
                </a:solidFill>
                <a:sym typeface="Symbol" pitchFamily="18" charset="2"/>
              </a:rPr>
              <a:t> &amp; J. Ruiz de Elvira. </a:t>
            </a:r>
            <a:r>
              <a:rPr lang="fr-FR" sz="1000" dirty="0" err="1">
                <a:solidFill>
                  <a:srgbClr val="00FFFF"/>
                </a:solidFill>
              </a:rPr>
              <a:t>Eur</a:t>
            </a:r>
            <a:r>
              <a:rPr lang="fr-FR" sz="1000" dirty="0">
                <a:solidFill>
                  <a:srgbClr val="00FFFF"/>
                </a:solidFill>
              </a:rPr>
              <a:t>. Phys. J. C (2017) 77:91</a:t>
            </a:r>
            <a:r>
              <a:rPr lang="es-ES_tradnl" sz="1000" dirty="0">
                <a:solidFill>
                  <a:srgbClr val="00FFFF"/>
                </a:solidFill>
                <a:sym typeface="Symbol" pitchFamily="18" charset="2"/>
              </a:rPr>
              <a:t> </a:t>
            </a:r>
            <a:endParaRPr lang="es-ES_tradnl" sz="1000" dirty="0">
              <a:solidFill>
                <a:prstClr val="white"/>
              </a:solidFill>
              <a:sym typeface="Symbol" pitchFamily="18" charset="2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530824" y="3212977"/>
            <a:ext cx="4355177" cy="3262460"/>
            <a:chOff x="4848923" y="2080043"/>
            <a:chExt cx="3953297" cy="3185724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7337">
              <a:off x="6824496" y="2279622"/>
              <a:ext cx="1977724" cy="143386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8692">
              <a:off x="4848923" y="2080043"/>
              <a:ext cx="2158351" cy="1545683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049">
              <a:off x="5043583" y="3702856"/>
              <a:ext cx="2099677" cy="1506916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8261">
              <a:off x="6836792" y="3888130"/>
              <a:ext cx="1894680" cy="1377637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304179" y="1346230"/>
            <a:ext cx="8117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CAVEAT: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If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very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high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00FFFF"/>
                </a:solidFill>
                <a:sym typeface="Symbol" pitchFamily="18" charset="2"/>
              </a:rPr>
              <a:t>continued</a:t>
            </a:r>
            <a:r>
              <a:rPr lang="es-ES_tradnl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function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needed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poor</a:t>
            </a:r>
            <a:r>
              <a:rPr lang="es-ES_tradnl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sym typeface="Symbol" pitchFamily="18" charset="2"/>
              </a:rPr>
              <a:t>convergence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0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822"/>
    </mc:Choice>
    <mc:Fallback xmlns="">
      <p:transition advTm="57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82140"/>
            <a:ext cx="1917179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Continued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fractions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542" y="467342"/>
            <a:ext cx="8882459" cy="55165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908720"/>
            <a:ext cx="1316951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now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use: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3" y="908720"/>
            <a:ext cx="4421664" cy="278499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504" y="4523421"/>
            <a:ext cx="6104223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More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stable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accurate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than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since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no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derivatives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needed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have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considered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6 up to 50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terms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more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8883" y="5373794"/>
            <a:ext cx="4799315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When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converge,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perfect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agreement</a:t>
            </a:r>
            <a:endParaRPr lang="es-ES_tradnl" sz="1710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Actually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could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be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rewritten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as a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Padé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8673" y="3952773"/>
            <a:ext cx="5108246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Once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again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, no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specific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simple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functional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assumed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787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479"/>
    </mc:Choice>
    <mc:Fallback xmlns="">
      <p:transition advTm="3047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63" y="1607591"/>
            <a:ext cx="4606416" cy="383763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27732"/>
            <a:ext cx="1904612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ππ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549564"/>
            <a:ext cx="8640751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Roy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equations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(PARTIAL WAVES)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&lt;1.1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. (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see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later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). </a:t>
            </a:r>
            <a:r>
              <a:rPr lang="es-ES" sz="171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 f</a:t>
            </a:r>
            <a:r>
              <a:rPr lang="es-ES" sz="1710" baseline="-25000" dirty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(1370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)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lies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beyond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 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2412" y="894890"/>
            <a:ext cx="7092635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However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Forward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Dispersion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Relations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applicability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up to 1.42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in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" sz="1710" dirty="0">
                <a:solidFill>
                  <a:srgbClr val="66FFFF"/>
                </a:solidFill>
                <a:sym typeface="Symbol" pitchFamily="18" charset="2"/>
              </a:rPr>
              <a:t>	</a:t>
            </a:r>
            <a:r>
              <a:rPr lang="es-ES" sz="1710" dirty="0" err="1" smtClean="0">
                <a:solidFill>
                  <a:srgbClr val="66FFFF"/>
                </a:solidFill>
                <a:sym typeface="Symbol" pitchFamily="18" charset="2"/>
              </a:rPr>
              <a:t>Complication</a:t>
            </a:r>
            <a:r>
              <a:rPr lang="es-ES" sz="1710" dirty="0" smtClean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see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isoscalar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-wave </a:t>
            </a:r>
            <a:r>
              <a:rPr lang="es-ES" sz="1710" dirty="0" err="1" smtClean="0">
                <a:solidFill>
                  <a:schemeClr val="bg1"/>
                </a:solidFill>
                <a:sym typeface="Symbol" pitchFamily="18" charset="2"/>
              </a:rPr>
              <a:t>with</a:t>
            </a:r>
            <a:r>
              <a:rPr lang="es-ES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710" err="1" smtClean="0">
                <a:solidFill>
                  <a:schemeClr val="bg1"/>
                </a:solidFill>
                <a:sym typeface="Symbol" pitchFamily="18" charset="2"/>
              </a:rPr>
              <a:t>all</a:t>
            </a:r>
            <a:r>
              <a:rPr lang="es-ES" sz="1710" smtClean="0">
                <a:solidFill>
                  <a:schemeClr val="bg1"/>
                </a:solidFill>
                <a:sym typeface="Symbol" pitchFamily="18" charset="2"/>
              </a:rPr>
              <a:t> spins, J=0,2,…</a:t>
            </a:r>
            <a:endParaRPr lang="en-GB" sz="1710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67544" y="2451808"/>
            <a:ext cx="2520280" cy="472122"/>
            <a:chOff x="467544" y="2451808"/>
            <a:chExt cx="2520280" cy="472122"/>
          </a:xfrm>
        </p:grpSpPr>
        <p:cxnSp>
          <p:nvCxnSpPr>
            <p:cNvPr id="22" name="Conector recto de flecha 21"/>
            <p:cNvCxnSpPr>
              <a:stCxn id="9" idx="3"/>
            </p:cNvCxnSpPr>
            <p:nvPr/>
          </p:nvCxnSpPr>
          <p:spPr>
            <a:xfrm flipV="1">
              <a:off x="1410431" y="2451808"/>
              <a:ext cx="1577393" cy="2874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467544" y="2554598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f</a:t>
              </a:r>
              <a:r>
                <a:rPr lang="es-ES" baseline="-25000" dirty="0" smtClean="0">
                  <a:solidFill>
                    <a:schemeClr val="bg1"/>
                  </a:solidFill>
                  <a:sym typeface="Symbol" pitchFamily="18" charset="2"/>
                </a:rPr>
                <a:t>2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(1270)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572000" y="3429003"/>
            <a:ext cx="4602473" cy="1265911"/>
            <a:chOff x="3884532" y="3748489"/>
            <a:chExt cx="5337106" cy="972291"/>
          </a:xfrm>
        </p:grpSpPr>
        <p:sp>
          <p:nvSpPr>
            <p:cNvPr id="11" name="Rectángulo 10"/>
            <p:cNvSpPr/>
            <p:nvPr/>
          </p:nvSpPr>
          <p:spPr>
            <a:xfrm>
              <a:off x="6732239" y="4437112"/>
              <a:ext cx="2489399" cy="283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olidFill>
                    <a:schemeClr val="bg1"/>
                  </a:solidFill>
                  <a:sym typeface="Symbol" pitchFamily="18" charset="2"/>
                </a:rPr>
                <a:t>f</a:t>
              </a:r>
              <a:r>
                <a:rPr lang="es-ES" baseline="-25000" smtClean="0">
                  <a:solidFill>
                    <a:schemeClr val="bg1"/>
                  </a:solidFill>
                  <a:sym typeface="Symbol" pitchFamily="18" charset="2"/>
                </a:rPr>
                <a:t>0</a:t>
              </a:r>
              <a:r>
                <a:rPr lang="es-ES" smtClean="0">
                  <a:solidFill>
                    <a:schemeClr val="bg1"/>
                  </a:solidFill>
                  <a:sym typeface="Symbol" pitchFamily="18" charset="2"/>
                </a:rPr>
                <a:t>(1370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)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behind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 flipV="1">
              <a:off x="3884532" y="3748489"/>
              <a:ext cx="2775700" cy="7606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755576" y="5655284"/>
            <a:ext cx="77943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0453"/>
            <a:r>
              <a:rPr lang="es-ES" smtClean="0">
                <a:solidFill>
                  <a:srgbClr val="00FFFF"/>
                </a:solidFill>
                <a:sym typeface="Symbol" pitchFamily="18" charset="2"/>
              </a:rPr>
              <a:t>Unfortunately,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just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real axis,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Padé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method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converge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well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behind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f</a:t>
            </a:r>
            <a:r>
              <a:rPr lang="es-ES" baseline="-25000" dirty="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(1270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).</a:t>
            </a:r>
          </a:p>
          <a:p>
            <a:pPr defTabSz="810453"/>
            <a:endParaRPr lang="es-ES" dirty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provide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nice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stable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description</a:t>
            </a:r>
            <a:endParaRPr lang="en-US" dirty="0">
              <a:solidFill>
                <a:schemeClr val="bg1"/>
              </a:solidFill>
            </a:endParaRPr>
          </a:p>
          <a:p>
            <a:pPr defTabSz="810453"/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405288" y="1839231"/>
            <a:ext cx="4705573" cy="1354217"/>
            <a:chOff x="3884532" y="2541251"/>
            <a:chExt cx="4705573" cy="1354217"/>
          </a:xfrm>
        </p:grpSpPr>
        <p:cxnSp>
          <p:nvCxnSpPr>
            <p:cNvPr id="17" name="Conector recto de flecha 16"/>
            <p:cNvCxnSpPr/>
            <p:nvPr/>
          </p:nvCxnSpPr>
          <p:spPr>
            <a:xfrm flipH="1">
              <a:off x="3884532" y="2710583"/>
              <a:ext cx="2280831" cy="1225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6118082" y="2541251"/>
              <a:ext cx="2472023" cy="13542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Even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 f</a:t>
              </a:r>
              <a:r>
                <a:rPr lang="es-ES" baseline="-25000" dirty="0" smtClean="0">
                  <a:solidFill>
                    <a:schemeClr val="bg1"/>
                  </a:solidFill>
                  <a:sym typeface="Symbol" pitchFamily="18" charset="2"/>
                </a:rPr>
                <a:t>0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(1500) </a:t>
              </a:r>
              <a:r>
                <a:rPr lang="es-ES" dirty="0" err="1" smtClean="0">
                  <a:solidFill>
                    <a:schemeClr val="bg1"/>
                  </a:solidFill>
                  <a:sym typeface="Symbol" pitchFamily="18" charset="2"/>
                </a:rPr>
                <a:t>seen</a:t>
              </a:r>
              <a:r>
                <a:rPr lang="es-ES" dirty="0" smtClean="0">
                  <a:solidFill>
                    <a:schemeClr val="bg1"/>
                  </a:solidFill>
                  <a:sym typeface="Symbol" pitchFamily="18" charset="2"/>
                </a:rPr>
                <a:t>!!!, </a:t>
              </a:r>
            </a:p>
            <a:p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Although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not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partial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-wave </a:t>
              </a:r>
            </a:p>
            <a:p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data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used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beyond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1.42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GeV</a:t>
              </a:r>
              <a:endParaRPr lang="es-ES" sz="1600" dirty="0" smtClean="0">
                <a:solidFill>
                  <a:schemeClr val="bg1"/>
                </a:solidFill>
                <a:sym typeface="Symbol" pitchFamily="18" charset="2"/>
              </a:endParaRPr>
            </a:p>
            <a:p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(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Just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a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Regge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description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of</a:t>
              </a:r>
            </a:p>
            <a:p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cross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es-ES" sz="1600" dirty="0" err="1" smtClean="0">
                  <a:solidFill>
                    <a:schemeClr val="bg1"/>
                  </a:solidFill>
                  <a:sym typeface="Symbol" pitchFamily="18" charset="2"/>
                </a:rPr>
                <a:t>sections</a:t>
              </a:r>
              <a:r>
                <a:rPr lang="es-ES" sz="1600" dirty="0" smtClean="0">
                  <a:solidFill>
                    <a:schemeClr val="bg1"/>
                  </a:solidFill>
                  <a:sym typeface="Symbol" pitchFamily="18" charset="2"/>
                </a:rPr>
                <a:t>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7657030" y="5843246"/>
            <a:ext cx="1189401" cy="1014754"/>
            <a:chOff x="7406707" y="542038"/>
            <a:chExt cx="1189401" cy="1014754"/>
          </a:xfrm>
        </p:grpSpPr>
        <p:sp>
          <p:nvSpPr>
            <p:cNvPr id="23" name="Explosión 1 22"/>
            <p:cNvSpPr/>
            <p:nvPr/>
          </p:nvSpPr>
          <p:spPr>
            <a:xfrm>
              <a:off x="7406707" y="542038"/>
              <a:ext cx="1189401" cy="1014754"/>
            </a:xfrm>
            <a:prstGeom prst="irregularSeal1">
              <a:avLst/>
            </a:prstGeom>
            <a:solidFill>
              <a:srgbClr val="FF0000">
                <a:alpha val="8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ángulo 23"/>
            <p:cNvSpPr/>
            <p:nvPr/>
          </p:nvSpPr>
          <p:spPr>
            <a:xfrm rot="20969499">
              <a:off x="7488286" y="686186"/>
              <a:ext cx="10262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b="1" smtClean="0">
                  <a:solidFill>
                    <a:schemeClr val="bg1"/>
                  </a:solidFill>
                  <a:sym typeface="Symbol" pitchFamily="18" charset="2"/>
                </a:rPr>
                <a:t>New</a:t>
              </a:r>
            </a:p>
            <a:p>
              <a:pPr algn="ctr"/>
              <a:r>
                <a:rPr lang="es-ES" b="1" smtClean="0">
                  <a:solidFill>
                    <a:schemeClr val="bg1"/>
                  </a:solidFill>
                  <a:sym typeface="Symbol" pitchFamily="18" charset="2"/>
                </a:rPr>
                <a:t>Method!</a:t>
              </a:r>
              <a:endParaRPr lang="en-US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1035848"/>
      </p:ext>
    </p:extLst>
  </p:cSld>
  <p:clrMapOvr>
    <a:masterClrMapping/>
  </p:clrMapOvr>
  <p:transition advTm="1415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504" y="-41057"/>
            <a:ext cx="4773372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b="1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ARE SIMPLE</a:t>
            </a:r>
            <a:r>
              <a:rPr lang="es-ES_tradnl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7288" y="692644"/>
            <a:ext cx="7081633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Complete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isospin set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of 3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Relations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(FDR)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: </a:t>
            </a:r>
            <a:endParaRPr lang="es-ES_tradnl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3232" y="1823515"/>
            <a:ext cx="6995689" cy="1912938"/>
            <a:chOff x="254" y="1031"/>
            <a:chExt cx="4630" cy="1205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96" y="1031"/>
              <a:ext cx="4488" cy="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s-u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symmetric</a:t>
              </a:r>
              <a:r>
                <a: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amplitudes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b="1" baseline="-25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baseline="-250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sz="1900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</a:t>
              </a:r>
              <a:r>
                <a:rPr lang="es-ES_tradnl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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="1" baseline="30000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+</a:t>
              </a:r>
              <a:r>
                <a:rPr lang="es-ES_tradnl" b="1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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</a:t>
              </a:r>
              <a:r>
                <a:rPr lang="es-ES_tradnl" baseline="30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</a:t>
              </a:r>
              <a:r>
                <a:rPr lang="es-ES_tradnl" baseline="300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One </a:t>
              </a: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  <a:endParaRPr lang="es-ES_tradnl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 dirty="0" err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Only</a:t>
              </a:r>
              <a:r>
                <a:rPr lang="es-ES_tradnl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depend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isospin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states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Positivity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imaginary</a:t>
              </a:r>
              <a:r>
                <a: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part</a:t>
              </a:r>
              <a:endParaRPr lang="es-ES_tradnl" sz="16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4344" name="Picture 8" descr="ballgre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" y="1148"/>
              <a:ext cx="57" cy="57"/>
            </a:xfrm>
            <a:prstGeom prst="rect">
              <a:avLst/>
            </a:prstGeom>
            <a:noFill/>
          </p:spPr>
        </p:pic>
        <p:graphicFrame>
          <p:nvGraphicFramePr>
            <p:cNvPr id="1434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4566694"/>
                </p:ext>
              </p:extLst>
            </p:nvPr>
          </p:nvGraphicFramePr>
          <p:xfrm>
            <a:off x="484" y="1762"/>
            <a:ext cx="3578" cy="4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54" name="Ecuación" r:id="rId5" imgW="4635360" imgH="507960" progId="Equation.3">
                    <p:embed/>
                  </p:oleObj>
                </mc:Choice>
                <mc:Fallback>
                  <p:oleObj name="Ecuación" r:id="rId5" imgW="463536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" y="1762"/>
                          <a:ext cx="3578" cy="47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6294" y="3847360"/>
            <a:ext cx="4359458" cy="1874839"/>
            <a:chOff x="310" y="2942"/>
            <a:chExt cx="3108" cy="1181"/>
          </a:xfrm>
        </p:grpSpPr>
        <p:pic>
          <p:nvPicPr>
            <p:cNvPr id="14348" name="Picture 12" descr="ballgre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0" y="3030"/>
              <a:ext cx="68" cy="57"/>
            </a:xfrm>
            <a:prstGeom prst="rect">
              <a:avLst/>
            </a:prstGeom>
            <a:noFill/>
          </p:spPr>
        </p:pic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420" y="2942"/>
              <a:ext cx="2998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_tradnl" baseline="-25000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=1 s-u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antisymmetric</a:t>
              </a:r>
              <a:r>
                <a:rPr lang="es-ES_tradnl" dirty="0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66FFFF"/>
                  </a:solidFill>
                  <a:latin typeface="Arial" charset="0"/>
                  <a:sym typeface="Symbol" pitchFamily="18" charset="2"/>
                </a:rPr>
                <a:t>amplitude</a:t>
              </a:r>
              <a:endPara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graphicFrame>
          <p:nvGraphicFramePr>
            <p:cNvPr id="14350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8021612"/>
                </p:ext>
              </p:extLst>
            </p:nvPr>
          </p:nvGraphicFramePr>
          <p:xfrm>
            <a:off x="549" y="3243"/>
            <a:ext cx="247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55" name="Ecuación" r:id="rId7" imgW="3111480" imgH="507960" progId="Equation.3">
                    <p:embed/>
                  </p:oleObj>
                </mc:Choice>
                <mc:Fallback>
                  <p:oleObj name="Ecuación" r:id="rId7" imgW="311148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" y="3243"/>
                          <a:ext cx="2478" cy="53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35" y="3929"/>
              <a:ext cx="22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79148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At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Olsson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400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sum</a:t>
              </a:r>
              <a:r>
                <a:rPr lang="es-ES_tradnl" sz="14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rule</a:t>
              </a:r>
              <a:endParaRPr lang="es-ES" sz="14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5508104" y="5833107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Roy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written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s-ES" sz="1200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s-ES" sz="12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MUCH MORE CUMBERSOME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62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216"/>
    </mc:Choice>
    <mc:Fallback xmlns="">
      <p:transition advTm="302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5" y="366017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There are three independent FDRs: The most precise FDR is F</a:t>
            </a:r>
            <a:r>
              <a:rPr lang="es-ES" baseline="30000" smtClean="0">
                <a:solidFill>
                  <a:schemeClr val="bg1"/>
                </a:solidFill>
                <a:sym typeface="Symbol" pitchFamily="18" charset="2"/>
              </a:rPr>
              <a:t>00</a:t>
            </a:r>
            <a:endParaRPr lang="en-US" baseline="300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027664" cy="28083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52" y="1340768"/>
            <a:ext cx="5771735" cy="4752075"/>
          </a:xfrm>
          <a:prstGeom prst="rect">
            <a:avLst/>
          </a:prstGeom>
        </p:spPr>
      </p:pic>
      <p:sp>
        <p:nvSpPr>
          <p:cNvPr id="3" name="Abrir llave 2"/>
          <p:cNvSpPr/>
          <p:nvPr/>
        </p:nvSpPr>
        <p:spPr>
          <a:xfrm rot="16200000">
            <a:off x="7290304" y="5391218"/>
            <a:ext cx="252028" cy="936105"/>
          </a:xfrm>
          <a:prstGeom prst="leftBrace">
            <a:avLst>
              <a:gd name="adj1" fmla="val 8333"/>
              <a:gd name="adj2" fmla="val 51072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6516216" y="6108882"/>
            <a:ext cx="1944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Region of interest</a:t>
            </a:r>
            <a:endParaRPr lang="en-US" baseline="30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496"/>
    </mc:Choice>
    <mc:Fallback xmlns="">
      <p:transition advTm="84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412776"/>
            <a:ext cx="7164288" cy="35568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1520" y="54868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can test </a:t>
            </a:r>
            <a:r>
              <a:rPr lang="en-US" sz="1600" noProof="1" smtClean="0">
                <a:solidFill>
                  <a:schemeClr val="bg1"/>
                </a:solidFill>
                <a:sym typeface="Symbol" pitchFamily="18" charset="2"/>
              </a:rPr>
              <a:t>how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well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fare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against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FDR output in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first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Riemann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(in the conjugated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region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of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interest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endParaRPr lang="en-US" sz="1600" baseline="30000" dirty="0"/>
          </a:p>
        </p:txBody>
      </p:sp>
      <p:sp>
        <p:nvSpPr>
          <p:cNvPr id="6" name="Rectángulo 5"/>
          <p:cNvSpPr/>
          <p:nvPr/>
        </p:nvSpPr>
        <p:spPr>
          <a:xfrm>
            <a:off x="395536" y="544522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difference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is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less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than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10% of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estimated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uncertainty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from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endParaRPr lang="es-ES" sz="1600" dirty="0" smtClean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Of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course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need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contiguous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in the </a:t>
            </a:r>
            <a:r>
              <a:rPr lang="es-ES" sz="1600" dirty="0" err="1" smtClean="0">
                <a:solidFill>
                  <a:schemeClr val="bg1"/>
                </a:solidFill>
                <a:sym typeface="Symbol" pitchFamily="18" charset="2"/>
              </a:rPr>
              <a:t>lower-half</a:t>
            </a:r>
            <a:r>
              <a:rPr lang="es-ES" sz="16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sz="1600" err="1" smtClean="0">
                <a:solidFill>
                  <a:schemeClr val="bg1"/>
                </a:solidFill>
                <a:sym typeface="Symbol" pitchFamily="18" charset="2"/>
              </a:rPr>
              <a:t>plane</a:t>
            </a:r>
            <a:r>
              <a:rPr lang="es-ES" sz="1600" smtClean="0">
                <a:solidFill>
                  <a:schemeClr val="bg1"/>
                </a:solidFill>
                <a:sym typeface="Symbol" pitchFamily="18" charset="2"/>
              </a:rPr>
              <a:t>. The upper-half plane is just a test.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0922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624"/>
    </mc:Choice>
    <mc:Fallback xmlns="">
      <p:transition advTm="5762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49145" y="44460"/>
            <a:ext cx="1166410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8409" y="497165"/>
            <a:ext cx="9026905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Candidate to complete the controversial scalar nonet above 1 GeV,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interesting for studies of lightest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its mixing scheme.                               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203768" y="1267249"/>
                <a:ext cx="9118974" cy="580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Not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present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original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experiments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the 70’s </a:t>
                </a:r>
                <a:r>
                  <a:rPr lang="es-ES" sz="14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but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found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</a:t>
                </a:r>
                <a:r>
                  <a:rPr lang="es-ES" sz="1400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later</a:t>
                </a: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models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. </a:t>
                </a:r>
              </a:p>
              <a:p>
                <a:pPr defTabSz="870663" eaLnBrk="0" fontAlgn="base" hangingPunct="0">
                  <a:spcAft>
                    <a:spcPct val="0"/>
                  </a:spcAft>
                </a:pP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                                                         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Froggat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at al. Martin et al., Au, Morgan &amp;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Pennington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Lesniak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&amp;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Maillet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Tornqvist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Janssen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Albaladejo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 </a:t>
                </a:r>
                <a:r>
                  <a:rPr lang="es-ES" sz="8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Oller</a:t>
                </a:r>
                <a:r>
                  <a:rPr lang="es-ES" sz="8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etc…)  </a:t>
                </a:r>
                <a:endParaRPr lang="es-ES_tradnl" sz="8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768" y="1267249"/>
                <a:ext cx="9118974" cy="580339"/>
              </a:xfrm>
              <a:prstGeom prst="rect">
                <a:avLst/>
              </a:prstGeom>
              <a:blipFill rotWithShape="0">
                <a:blip r:embed="rId3"/>
                <a:stretch>
                  <a:fillRect l="-468" t="-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3768" y="2053698"/>
            <a:ext cx="8820422" cy="3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reactions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pp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heavier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decays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0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etc</a:t>
            </a:r>
            <a:r>
              <a:rPr lang="es-ES" sz="1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widely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7169" y="2764162"/>
            <a:ext cx="8905846" cy="22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Large model-dependences: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naïve models for resonance parameterizations: Isobar, </a:t>
            </a:r>
            <a:r>
              <a:rPr lang="en-US" sz="179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reit-Wigners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- Specific parameterizations with a priori relations between pole and residue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Isobars,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Breit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Wigners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Choice of decay channels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Multi body channels as quasi two body…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“tree level dynamics” (resonances or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lagrangian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constants)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6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12"/>
    </mc:Choice>
    <mc:Fallback xmlns="">
      <p:transition advTm="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1537" y="603753"/>
            <a:ext cx="8532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Then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match the FDR output to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continued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fractions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N=6 to 50 and look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poles</a:t>
            </a:r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r>
              <a:rPr lang="es-ES" dirty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n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lower-half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plane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of the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second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sheet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find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three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: </a:t>
            </a:r>
            <a:endParaRPr lang="en-US" baseline="30000" dirty="0"/>
          </a:p>
        </p:txBody>
      </p:sp>
      <p:sp>
        <p:nvSpPr>
          <p:cNvPr id="4" name="Rectángulo 3"/>
          <p:cNvSpPr/>
          <p:nvPr/>
        </p:nvSpPr>
        <p:spPr>
          <a:xfrm>
            <a:off x="539552" y="6215534"/>
            <a:ext cx="562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Remarkably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stable against N and systematic uncertainties!</a:t>
            </a:r>
            <a:endParaRPr lang="en-US" baseline="30000" dirty="0"/>
          </a:p>
        </p:txBody>
      </p:sp>
      <p:grpSp>
        <p:nvGrpSpPr>
          <p:cNvPr id="5" name="Grupo 4"/>
          <p:cNvGrpSpPr/>
          <p:nvPr/>
        </p:nvGrpSpPr>
        <p:grpSpPr>
          <a:xfrm>
            <a:off x="-2232000" y="1332000"/>
            <a:ext cx="8288552" cy="4464496"/>
            <a:chOff x="-1799952" y="1384072"/>
            <a:chExt cx="8288552" cy="4464496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453" t="970" r="46453" b="-970"/>
            <a:stretch/>
          </p:blipFill>
          <p:spPr>
            <a:xfrm>
              <a:off x="-1799952" y="1384072"/>
              <a:ext cx="6891415" cy="4464496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4100556" y="2737716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4120564" y="3962310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120565" y="204643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100555" y="335001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099821" y="233958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Masses</a:t>
              </a:r>
              <a:endParaRPr lang="en-U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6303869" y="175423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133723" y="4221088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Widths</a:t>
              </a:r>
              <a:endParaRPr lang="en-U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6230433" y="3777644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168417" y="1556792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168416" y="3561620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971600" y="1332000"/>
            <a:ext cx="6891415" cy="4464496"/>
            <a:chOff x="1403648" y="1340768"/>
            <a:chExt cx="6891415" cy="4464496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340768"/>
              <a:ext cx="6891415" cy="4464496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>
              <a:off x="4100556" y="2737716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4120564" y="3962310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>
                  <a:sym typeface="Symbol" pitchFamily="18" charset="2"/>
                </a:rPr>
                <a:t>f</a:t>
              </a:r>
              <a:r>
                <a:rPr lang="es-ES" baseline="-25000">
                  <a:sym typeface="Symbol" pitchFamily="18" charset="2"/>
                </a:rPr>
                <a:t>2</a:t>
              </a:r>
              <a:r>
                <a:rPr lang="es-ES">
                  <a:sym typeface="Symbol" pitchFamily="18" charset="2"/>
                </a:rPr>
                <a:t>(1270)</a:t>
              </a:r>
              <a:endParaRPr lang="en-US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120565" y="204643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4100555" y="3350013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f</a:t>
              </a:r>
              <a:r>
                <a:rPr lang="es-ES" baseline="-25000" smtClean="0">
                  <a:sym typeface="Symbol" pitchFamily="18" charset="2"/>
                </a:rPr>
                <a:t>0</a:t>
              </a:r>
              <a:r>
                <a:rPr lang="es-ES" smtClean="0">
                  <a:sym typeface="Symbol" pitchFamily="18" charset="2"/>
                </a:rPr>
                <a:t>(1500)</a:t>
              </a:r>
              <a:endParaRPr lang="en-US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099821" y="233958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Masses</a:t>
              </a:r>
              <a:endParaRPr lang="en-U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303869" y="1754232"/>
              <a:ext cx="6719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Mass</a:t>
              </a:r>
              <a:endParaRPr lang="en-U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2133723" y="4221088"/>
              <a:ext cx="8531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Widths</a:t>
              </a:r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6230433" y="3777644"/>
              <a:ext cx="7633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mtClean="0">
                  <a:sym typeface="Symbol" pitchFamily="18" charset="2"/>
                </a:rPr>
                <a:t>Width</a:t>
              </a:r>
              <a:endParaRPr lang="en-US"/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6168417" y="1556792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smtClean="0">
                  <a:sym typeface="Symbol" pitchFamily="18" charset="2"/>
                </a:rPr>
                <a:t>f</a:t>
              </a:r>
              <a:r>
                <a:rPr lang="es-ES" b="1" baseline="-25000" smtClean="0">
                  <a:sym typeface="Symbol" pitchFamily="18" charset="2"/>
                </a:rPr>
                <a:t>0</a:t>
              </a:r>
              <a:r>
                <a:rPr lang="es-ES" b="1" smtClean="0">
                  <a:sym typeface="Symbol" pitchFamily="18" charset="2"/>
                </a:rPr>
                <a:t>(1370)</a:t>
              </a:r>
              <a:endParaRPr lang="en-US" b="1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168416" y="3561620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smtClean="0">
                  <a:sym typeface="Symbol" pitchFamily="18" charset="2"/>
                </a:rPr>
                <a:t>f</a:t>
              </a:r>
              <a:r>
                <a:rPr lang="es-ES" b="1" baseline="-25000" smtClean="0">
                  <a:sym typeface="Symbol" pitchFamily="18" charset="2"/>
                </a:rPr>
                <a:t>0</a:t>
              </a:r>
              <a:r>
                <a:rPr lang="es-ES" b="1" smtClean="0">
                  <a:sym typeface="Symbol" pitchFamily="18" charset="2"/>
                </a:rPr>
                <a:t>(1370)</a:t>
              </a:r>
              <a:endParaRPr lang="en-US" b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0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856"/>
    </mc:Choice>
    <mc:Fallback xmlns="">
      <p:transition advTm="108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107504" y="56596"/>
                <a:ext cx="857912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JRP,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A.Rodas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J.Ruiz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s-ES_tradnl" sz="90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ElviraEur.Phys.J.C</a:t>
                </a:r>
                <a:r>
                  <a:rPr lang="es-ES_tradnl" sz="9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90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 (2019) 12, 1008</a:t>
                </a: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56596"/>
                <a:ext cx="8579120" cy="349122"/>
              </a:xfrm>
              <a:prstGeom prst="rect">
                <a:avLst/>
              </a:prstGeom>
              <a:blipFill rotWithShape="0">
                <a:blip r:embed="rId3"/>
                <a:stretch>
                  <a:fillRect t="-6897" b="-258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692696"/>
            <a:ext cx="8077957" cy="34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data (CFD)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piece-wise”function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to 1.42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7439" y="1041818"/>
            <a:ext cx="8245760" cy="136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42" tIns="42571" rIns="85142" bIns="42571" anchor="ctr">
            <a:spAutoFit/>
          </a:bodyPr>
          <a:lstStyle/>
          <a:p>
            <a:pPr defTabSz="851135"/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“Global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s-ES_tradnl" sz="17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defTabSz="851135"/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 and DR up to 1.4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es-ES_tradnl" sz="1710" dirty="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</a:t>
            </a:r>
            <a:r>
              <a:rPr lang="es-ES_tradnl" sz="1710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sz="1600" baseline="-250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(500) 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and f</a:t>
            </a:r>
            <a:r>
              <a:rPr lang="es-ES" sz="1600" baseline="-25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(980</a:t>
            </a:r>
            <a:r>
              <a:rPr lang="es-ES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poles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1135"/>
            <a:r>
              <a:rPr lang="es-ES" sz="1600" dirty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/>
            </a:r>
            <a:br>
              <a:rPr lang="es-ES" sz="1600" dirty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</a:b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And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continuously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extended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beyond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1.4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GeV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to </a:t>
            </a:r>
            <a:r>
              <a:rPr lang="es-ES" sz="1600" dirty="0" err="1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different</a:t>
            </a:r>
            <a:r>
              <a:rPr lang="es-ES" sz="1600" dirty="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data sets and f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0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cs typeface="Arial" panose="020B0604020202020204" pitchFamily="34" charset="0"/>
                <a:sym typeface="Symbol" pitchFamily="18" charset="2"/>
              </a:rPr>
              <a:t>(1500) scenarios</a:t>
            </a:r>
            <a:endParaRPr lang="es-ES_tradnl" sz="171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56" y="2409681"/>
            <a:ext cx="5229674" cy="360855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93314" y="601823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447"/>
    </mc:Choice>
    <mc:Fallback xmlns="">
      <p:transition advTm="4344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424"/>
          <a:stretch/>
        </p:blipFill>
        <p:spPr>
          <a:xfrm>
            <a:off x="1738695" y="2259522"/>
            <a:ext cx="5461377" cy="2129665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9904" y="44624"/>
            <a:ext cx="2943944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FDR+C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endParaRPr lang="en-GB" sz="1710" baseline="-25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-36512" y="332656"/>
            <a:ext cx="9180512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5536" y="618850"/>
            <a:ext cx="4164654" cy="146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For 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 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we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use </a:t>
            </a:r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both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inputs</a:t>
            </a:r>
          </a:p>
          <a:p>
            <a:pPr defTabSz="810453"/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Piece-wise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fit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to data (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CFD)</a:t>
            </a:r>
          </a:p>
          <a:p>
            <a:pPr marL="285750" indent="-285750" defTabSz="810453">
              <a:buFontTx/>
              <a:buChar char="-"/>
            </a:pPr>
            <a:endParaRPr lang="es-ES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285750" indent="-285750" defTabSz="810453">
              <a:buFontTx/>
              <a:buChar char="-"/>
            </a:pP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3 Global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“</a:t>
            </a:r>
            <a:r>
              <a:rPr lang="es-ES" err="1" smtClean="0">
                <a:solidFill>
                  <a:schemeClr val="bg1"/>
                </a:solidFill>
                <a:sym typeface="Symbol" pitchFamily="18" charset="2"/>
              </a:rPr>
              <a:t>Constrained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fits 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to 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data”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71800" y="5289978"/>
            <a:ext cx="4102606" cy="3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Our final FDR+C</a:t>
            </a:r>
            <a:r>
              <a:rPr lang="es-ES" baseline="-25000" smtClean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 result covers them all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67749" r="5319" b="19208"/>
          <a:stretch/>
        </p:blipFill>
        <p:spPr>
          <a:xfrm>
            <a:off x="2123728" y="5733256"/>
            <a:ext cx="4896544" cy="576064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4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879"/>
    </mc:Choice>
    <mc:Fallback xmlns="">
      <p:transition advTm="4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36620"/>
          <a:stretch/>
        </p:blipFill>
        <p:spPr>
          <a:xfrm>
            <a:off x="4262302" y="1628627"/>
            <a:ext cx="4881698" cy="3024336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528393"/>
            <a:ext cx="6755299" cy="17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though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u="sng" dirty="0" smtClean="0">
                <a:solidFill>
                  <a:schemeClr val="bg1"/>
                </a:solidFill>
                <a:sym typeface="Symbol" pitchFamily="18" charset="2"/>
              </a:rPr>
              <a:t>Roy-</a:t>
            </a:r>
            <a:r>
              <a:rPr lang="es-ES" u="sng" dirty="0" err="1" smtClean="0">
                <a:solidFill>
                  <a:schemeClr val="bg1"/>
                </a:solidFill>
                <a:sym typeface="Symbol" pitchFamily="18" charset="2"/>
              </a:rPr>
              <a:t>like</a:t>
            </a:r>
            <a:r>
              <a:rPr lang="es-ES" u="sng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u="sng" dirty="0" err="1" smtClean="0">
                <a:solidFill>
                  <a:schemeClr val="bg1"/>
                </a:solidFill>
                <a:sym typeface="Symbol" pitchFamily="18" charset="2"/>
              </a:rPr>
              <a:t>Eqs</a:t>
            </a:r>
            <a:r>
              <a:rPr lang="es-ES" u="sng" dirty="0" smtClean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(GKPY)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not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rigorously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valid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1.1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,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Their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extrapolation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still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pretty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decent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up to a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few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100s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beyond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If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extrapolate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them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the pole:</a:t>
            </a:r>
          </a:p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PERFECT CONSISTENCY</a:t>
            </a:r>
          </a:p>
          <a:p>
            <a:pPr defTabSz="810453"/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confirms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scalar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assignment</a:t>
            </a:r>
            <a:endParaRPr lang="es-ES" dirty="0" smtClean="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endParaRPr lang="es-ES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7126" y="4941168"/>
            <a:ext cx="8729747" cy="174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If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you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want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a simple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analytic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sym typeface="Symbol" pitchFamily="18" charset="2"/>
              </a:rPr>
              <a:t>form</a:t>
            </a:r>
            <a:r>
              <a:rPr lang="es-ES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data up to 2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, dispersion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r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elations 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up to 1.42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and Roy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region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in the </a:t>
            </a:r>
            <a:r>
              <a:rPr lang="es-ES" err="1" smtClean="0">
                <a:solidFill>
                  <a:srgbClr val="66FFFF"/>
                </a:solidFill>
                <a:sym typeface="Symbol" pitchFamily="18" charset="2"/>
              </a:rPr>
              <a:t>complex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 plane, as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well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as 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the dispersive poles for </a:t>
            </a:r>
            <a:r>
              <a:rPr lang="el-GR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baseline="-2500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(500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), f</a:t>
            </a:r>
            <a:r>
              <a:rPr lang="es-ES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(980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(1370), 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use </a:t>
            </a:r>
            <a:r>
              <a:rPr lang="es-ES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“Global </a:t>
            </a:r>
            <a:r>
              <a:rPr lang="es-ES" u="sng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</a:t>
            </a:r>
            <a:r>
              <a:rPr lang="es-ES" u="sng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”</a:t>
            </a:r>
          </a:p>
          <a:p>
            <a:pPr defTabSz="810453"/>
            <a:endParaRPr lang="es-ES" u="sng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10453"/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Also, f</a:t>
            </a:r>
            <a:r>
              <a:rPr lang="es-ES" baseline="-25000" smtClean="0">
                <a:solidFill>
                  <a:srgbClr val="66FFFF"/>
                </a:solidFill>
                <a:sym typeface="Symbol" pitchFamily="18" charset="2"/>
              </a:rPr>
              <a:t>0</a:t>
            </a:r>
            <a:r>
              <a:rPr lang="es-ES" smtClean="0">
                <a:solidFill>
                  <a:srgbClr val="66FFFF"/>
                </a:solidFill>
                <a:sym typeface="Symbol" pitchFamily="18" charset="2"/>
              </a:rPr>
              <a:t>(1370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)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explicit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pole in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parameterization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or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different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>
                <a:solidFill>
                  <a:srgbClr val="66FFFF"/>
                </a:solidFill>
                <a:sym typeface="Symbol" pitchFamily="18" charset="2"/>
              </a:rPr>
              <a:t>methods</a:t>
            </a:r>
            <a:endParaRPr lang="es-ES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0079"/>
            <a:ext cx="15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Further</a:t>
            </a:r>
            <a:r>
              <a:rPr lang="es-ES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sym typeface="Symbol" pitchFamily="18" charset="2"/>
              </a:rPr>
              <a:t>checks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251520" y="2442949"/>
                <a:ext cx="4572000" cy="14813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10453"/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In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addition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,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since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f</a:t>
                </a:r>
                <a:r>
                  <a:rPr lang="es-ES" baseline="-25000" dirty="0">
                    <a:solidFill>
                      <a:srgbClr val="66FFFF"/>
                    </a:solidFill>
                    <a:sym typeface="Symbol" pitchFamily="18" charset="2"/>
                  </a:rPr>
                  <a:t>2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(1270)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not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present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in</a:t>
                </a:r>
              </a:p>
              <a:p>
                <a:pPr defTabSz="810453"/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partial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>
                    <a:solidFill>
                      <a:srgbClr val="66FFFF"/>
                    </a:solidFill>
                    <a:sym typeface="Symbol" pitchFamily="18" charset="2"/>
                  </a:rPr>
                  <a:t>wave</a:t>
                </a:r>
                <a:r>
                  <a:rPr lang="es-ES" smtClean="0">
                    <a:solidFill>
                      <a:srgbClr val="66FFFF"/>
                    </a:solidFill>
                    <a:sym typeface="Symbol" pitchFamily="18" charset="2"/>
                  </a:rPr>
                  <a:t>,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we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can use the </a:t>
                </a:r>
              </a:p>
              <a:p>
                <a:pPr defTabSz="810453"/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Padé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sequence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Method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b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𝑀</m:t>
                        </m:r>
                      </m:sub>
                      <m:sup>
                        <m:r>
                          <a:rPr lang="es-ES" i="1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)</a:t>
                </a:r>
              </a:p>
              <a:p>
                <a:pPr defTabSz="810453"/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for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analytic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dirty="0" err="1">
                    <a:solidFill>
                      <a:srgbClr val="66FFFF"/>
                    </a:solidFill>
                    <a:sym typeface="Symbol" pitchFamily="18" charset="2"/>
                  </a:rPr>
                  <a:t>continuation</a:t>
                </a:r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.</a:t>
                </a:r>
              </a:p>
              <a:p>
                <a:pPr defTabSz="810453"/>
                <a:r>
                  <a:rPr lang="es-ES" dirty="0">
                    <a:solidFill>
                      <a:srgbClr val="66FFFF"/>
                    </a:solidFill>
                    <a:sym typeface="Symbol" pitchFamily="18" charset="2"/>
                  </a:rPr>
                  <a:t>PERFECT CONSISTENCY</a:t>
                </a: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42949"/>
                <a:ext cx="4572000" cy="1481303"/>
              </a:xfrm>
              <a:prstGeom prst="rect">
                <a:avLst/>
              </a:prstGeom>
              <a:blipFill rotWithShape="0">
                <a:blip r:embed="rId5"/>
                <a:stretch>
                  <a:fillRect l="-1067" t="-2469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156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616"/>
    </mc:Choice>
    <mc:Fallback xmlns="">
      <p:transition advTm="91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538844"/>
            <a:ext cx="6114226" cy="13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Roy-Steiner </a:t>
            </a:r>
            <a:r>
              <a:rPr lang="el-GR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equations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applicability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proved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up to 1.47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GeV</a:t>
            </a:r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Nice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because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they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>
                <a:solidFill>
                  <a:schemeClr val="bg1"/>
                </a:solidFill>
                <a:sym typeface="Symbol" pitchFamily="18" charset="2"/>
              </a:rPr>
              <a:t>constrain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err="1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relevant S0 partial </a:t>
            </a:r>
            <a:r>
              <a:rPr lang="es-ES_tradnl" sz="1710" dirty="0">
                <a:solidFill>
                  <a:schemeClr val="bg1"/>
                </a:solidFill>
                <a:sym typeface="Symbol" pitchFamily="18" charset="2"/>
              </a:rPr>
              <a:t>wave</a:t>
            </a:r>
          </a:p>
          <a:p>
            <a:pPr defTabSz="810453"/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Unfortunately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f</a:t>
            </a:r>
            <a:r>
              <a:rPr lang="es-ES_tradnl" sz="1710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(1370)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couples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even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less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strongly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to KK</a:t>
            </a:r>
          </a:p>
          <a:p>
            <a:pPr defTabSz="810453"/>
            <a:endParaRPr lang="en-GB" sz="171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3959" y="2111110"/>
            <a:ext cx="8065979" cy="13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However, we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always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find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a pole in </a:t>
            </a:r>
            <a:r>
              <a:rPr lang="es-ES_tradnl" sz="1710" err="1" smtClean="0">
                <a:solidFill>
                  <a:schemeClr val="bg1"/>
                </a:solidFill>
                <a:sym typeface="Symbol" pitchFamily="18" charset="2"/>
              </a:rPr>
              <a:t>the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 S0-wave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around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1300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MeV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err="1" smtClean="0">
                <a:solidFill>
                  <a:schemeClr val="bg1"/>
                </a:solidFill>
                <a:sym typeface="Symbol" pitchFamily="18" charset="2"/>
              </a:rPr>
              <a:t>both</a:t>
            </a:r>
            <a:r>
              <a:rPr lang="es-ES_tradnl" sz="1710" smtClean="0">
                <a:solidFill>
                  <a:schemeClr val="bg1"/>
                </a:solidFill>
                <a:sym typeface="Symbol" pitchFamily="18" charset="2"/>
              </a:rPr>
              <a:t> CFD solutions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defTabSz="810453"/>
            <a:endParaRPr lang="es-ES_tradnl" sz="1710" dirty="0" smtClean="0">
              <a:solidFill>
                <a:schemeClr val="bg1"/>
              </a:solidFill>
              <a:sym typeface="Symbol" pitchFamily="18" charset="2"/>
            </a:endParaRP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large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chemeClr val="bg1"/>
                </a:solidFill>
                <a:sym typeface="Symbol" pitchFamily="18" charset="2"/>
              </a:rPr>
              <a:t>uncertainty</a:t>
            </a:r>
            <a:r>
              <a:rPr lang="es-ES_tradnl" sz="171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completely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dominated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710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choice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of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matching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point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t</a:t>
            </a:r>
            <a:r>
              <a:rPr lang="es-ES_tradnl" sz="1710" baseline="-25000" dirty="0" err="1" smtClean="0">
                <a:solidFill>
                  <a:srgbClr val="66FFFF"/>
                </a:solidFill>
                <a:sym typeface="Symbol" pitchFamily="18" charset="2"/>
              </a:rPr>
              <a:t>m</a:t>
            </a:r>
            <a:r>
              <a:rPr lang="es-ES_tradnl" sz="1710" baseline="-2500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defTabSz="810453"/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Mushkelishvili</a:t>
            </a:r>
            <a:r>
              <a:rPr lang="es-ES_tradnl" sz="1710" dirty="0" err="1">
                <a:solidFill>
                  <a:srgbClr val="66FFFF"/>
                </a:solidFill>
                <a:sym typeface="Symbol" pitchFamily="18" charset="2"/>
              </a:rPr>
              <a:t>-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Omnés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input in Roy-Steiner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formalism</a:t>
            </a:r>
            <a:r>
              <a:rPr lang="es-ES_tradnl" sz="1710" smtClean="0">
                <a:solidFill>
                  <a:srgbClr val="66FFFF"/>
                </a:solidFill>
                <a:sym typeface="Symbol" pitchFamily="18" charset="2"/>
              </a:rPr>
              <a:t>. </a:t>
            </a:r>
          </a:p>
          <a:p>
            <a:pPr defTabSz="810453"/>
            <a:endParaRPr lang="es-ES_tradnl" sz="1710" smtClean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44624"/>
            <a:ext cx="3960440" cy="60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53"/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710" dirty="0" err="1" smtClean="0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710" dirty="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KK. 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Steiner+C</a:t>
            </a:r>
            <a:r>
              <a:rPr lang="es-ES" sz="1600" baseline="-25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</a:t>
            </a:r>
            <a:endParaRPr lang="en-GB" sz="2000" baseline="-25000">
              <a:solidFill>
                <a:srgbClr val="66FFFF"/>
              </a:solidFill>
              <a:sym typeface="Symbol" pitchFamily="18" charset="2"/>
            </a:endParaRPr>
          </a:p>
          <a:p>
            <a:pPr defTabSz="810453"/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1" y="349548"/>
            <a:ext cx="8820472" cy="1467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9" t="80162" r="5692" b="8261"/>
          <a:stretch/>
        </p:blipFill>
        <p:spPr>
          <a:xfrm>
            <a:off x="2254321" y="4005064"/>
            <a:ext cx="4635357" cy="5202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59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193"/>
    </mc:Choice>
    <mc:Fallback xmlns="">
      <p:transition advTm="3119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>
                <a:alpha val="37000"/>
              </a:srgbClr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27732"/>
            <a:ext cx="1567853" cy="34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" sz="1710" b="1" smtClean="0">
                <a:solidFill>
                  <a:srgbClr val="66FFFF"/>
                </a:solidFill>
                <a:sym typeface="Symbol" pitchFamily="18" charset="2"/>
              </a:rPr>
              <a:t>FINAL RESULTS:</a:t>
            </a:r>
            <a:endParaRPr lang="en-GB" sz="171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6" y="548680"/>
            <a:ext cx="6320036" cy="41042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" t="67749" r="6222" b="19209"/>
          <a:stretch/>
        </p:blipFill>
        <p:spPr>
          <a:xfrm>
            <a:off x="133161" y="4936672"/>
            <a:ext cx="4896544" cy="387845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80162" r="6008" b="8261"/>
          <a:stretch/>
        </p:blipFill>
        <p:spPr>
          <a:xfrm>
            <a:off x="133161" y="5551298"/>
            <a:ext cx="4932000" cy="36371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583250" y="4814460"/>
                <a:ext cx="27302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10453"/>
                <a:r>
                  <a:rPr lang="es-ES_tradnl" dirty="0" smtClean="0">
                    <a:solidFill>
                      <a:schemeClr val="bg1"/>
                    </a:solidFill>
                    <a:sym typeface="Symbol" pitchFamily="18" charset="2"/>
                  </a:rPr>
                  <a:t>“2</a:t>
                </a:r>
                <a:r>
                  <a:rPr lang="el-GR" dirty="0" smtClean="0">
                    <a:solidFill>
                      <a:schemeClr val="bg1"/>
                    </a:solidFill>
                    <a:sym typeface="Symbol" pitchFamily="18" charset="2"/>
                  </a:rPr>
                  <a:t>σ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”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tension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on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the 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mass</a:t>
                </a:r>
                <a:endParaRPr lang="es-ES" dirty="0" smtClean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defTabSz="810453"/>
                <a:r>
                  <a:rPr lang="es-ES" dirty="0" err="1">
                    <a:solidFill>
                      <a:schemeClr val="bg1"/>
                    </a:solidFill>
                    <a:sym typeface="Symbol" pitchFamily="18" charset="2"/>
                  </a:rPr>
                  <a:t>b</a:t>
                </a:r>
                <a:r>
                  <a:rPr lang="es-ES" dirty="0" err="1" smtClean="0">
                    <a:solidFill>
                      <a:schemeClr val="bg1"/>
                    </a:solidFill>
                    <a:sym typeface="Symbol" pitchFamily="18" charset="2"/>
                  </a:rPr>
                  <a:t>etween</a:t>
                </a:r>
                <a:r>
                  <a:rPr lang="es-ES" dirty="0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 smtClean="0"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chemeClr val="bg1"/>
                    </a:solidFill>
                    <a:sym typeface="Symbol" pitchFamily="18" charset="2"/>
                  </a:rPr>
                  <a:t>and KK </a:t>
                </a:r>
                <a:r>
                  <a:rPr lang="es-ES_tradnl" dirty="0" err="1" smtClean="0">
                    <a:solidFill>
                      <a:schemeClr val="bg1"/>
                    </a:solidFill>
                    <a:sym typeface="Symbol" pitchFamily="18" charset="2"/>
                  </a:rPr>
                  <a:t>modes</a:t>
                </a:r>
                <a:endParaRPr lang="es-ES_tradnl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250" y="4814460"/>
                <a:ext cx="273029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09" t="-5660" r="-111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292080" y="5613024"/>
                <a:ext cx="3312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-mode lighter as hinted @PDG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613024"/>
                <a:ext cx="331263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r="-7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812545" y="6284578"/>
            <a:ext cx="694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The very high-mass region </a:t>
            </a:r>
            <a:r>
              <a:rPr lang="en-US" smtClean="0">
                <a:solidFill>
                  <a:schemeClr val="bg1"/>
                </a:solidFill>
                <a:sym typeface="Mathematica1" panose="05000502060100000001" pitchFamily="2" charset="2"/>
              </a:rPr>
              <a:t></a:t>
            </a:r>
            <a:r>
              <a:rPr lang="en-US" smtClean="0">
                <a:solidFill>
                  <a:schemeClr val="bg1"/>
                </a:solidFill>
              </a:rPr>
              <a:t>1500 MeV of the PDG estimate is disfavored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032"/>
    </mc:Choice>
    <mc:Fallback xmlns="">
      <p:transition advTm="3403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1180" y="27092"/>
            <a:ext cx="1159367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Summary</a:t>
            </a:r>
            <a:endParaRPr lang="en-US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65" y="1067731"/>
            <a:ext cx="8256461" cy="9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New method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to determine resonance poles from data with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Forward Dispersion Relations and analytic continuation techniques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</a:t>
            </a:r>
            <a:r>
              <a:rPr lang="en-U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(instead of the usual partial-wave dispersion relations,  whose region of applicability is limited)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95865" y="4438597"/>
                <a:ext cx="8952269" cy="639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n-US" baseline="-25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 pole also found in partial-wave Roy-Steiner equations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Less precise than previous one and within PDG estimate.                                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65" y="4438597"/>
                <a:ext cx="8952269" cy="639959"/>
              </a:xfrm>
              <a:prstGeom prst="rect">
                <a:avLst/>
              </a:prstGeom>
              <a:blipFill rotWithShape="0">
                <a:blip r:embed="rId3"/>
                <a:stretch>
                  <a:fillRect l="-545" t="-5714" b="-152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95865" y="2835788"/>
                <a:ext cx="8256461" cy="809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Well suited for the inelastic region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scattering, yields a 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pole for the f</a:t>
                </a:r>
                <a:r>
                  <a:rPr lang="en-US" baseline="-250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(1370), in the low-mass, larger-width region of the present PDG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estimate.</a:t>
                </a:r>
                <a:endParaRPr lang="en-US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11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65" y="2835788"/>
                <a:ext cx="8256461" cy="809236"/>
              </a:xfrm>
              <a:prstGeom prst="rect">
                <a:avLst/>
              </a:prstGeom>
              <a:blipFill rotWithShape="0">
                <a:blip r:embed="rId4"/>
                <a:stretch>
                  <a:fillRect l="-591" t="-45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2025" y="601769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aimed at reducing the model dependence of resonance determinations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5865" y="3732182"/>
            <a:ext cx="8256461" cy="36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Further consistency checks and simple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parameterizations provided.</a:t>
            </a:r>
            <a:endParaRPr lang="en-US" sz="11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-3477" y="346885"/>
            <a:ext cx="9147477" cy="425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94"/>
            <a:endParaRPr lang="es-ES" sz="1539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/>
              <p:cNvSpPr>
                <a:spLocks noChangeArrowheads="1"/>
              </p:cNvSpPr>
              <p:nvPr/>
            </p:nvSpPr>
            <p:spPr bwMode="auto">
              <a:xfrm>
                <a:off x="95865" y="5475403"/>
                <a:ext cx="8501120" cy="1193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Small </a:t>
                </a:r>
                <a:r>
                  <a:rPr lang="es-ES_tradnl" dirty="0">
                    <a:solidFill>
                      <a:schemeClr val="bg1"/>
                    </a:solidFill>
                    <a:sym typeface="Symbol" pitchFamily="18" charset="2"/>
                  </a:rPr>
                  <a:t>“2</a:t>
                </a:r>
                <a:r>
                  <a:rPr lang="el-GR" dirty="0">
                    <a:solidFill>
                      <a:schemeClr val="bg1"/>
                    </a:solidFill>
                    <a:sym typeface="Symbol" pitchFamily="18" charset="2"/>
                  </a:rPr>
                  <a:t>σ</a:t>
                </a:r>
                <a:r>
                  <a:rPr lang="es-ES" dirty="0">
                    <a:solidFill>
                      <a:schemeClr val="bg1"/>
                    </a:solidFill>
                    <a:sym typeface="Symbol" pitchFamily="18" charset="2"/>
                  </a:rPr>
                  <a:t>”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tension between the two determinations. </a:t>
                </a:r>
                <a:r>
                  <a:rPr lang="en-U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(Already hints @ PDG)</a:t>
                </a: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Given reduced model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dependence this tension must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be due to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inconsistencies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𝐾𝐾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data sets.</a:t>
                </a:r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865" y="5475403"/>
                <a:ext cx="8501120" cy="1193957"/>
              </a:xfrm>
              <a:prstGeom prst="rect">
                <a:avLst/>
              </a:prstGeom>
              <a:blipFill rotWithShape="0">
                <a:blip r:embed="rId5"/>
                <a:stretch>
                  <a:fillRect l="-574" t="-3571" b="-76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8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343"/>
    </mc:Choice>
    <mc:Fallback xmlns="">
      <p:transition advTm="5134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29664" y="3105834"/>
            <a:ext cx="3484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SPARE SLIDES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341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"/>
    </mc:Choice>
    <mc:Fallback xmlns="">
      <p:transition advTm="14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3778"/>
            <a:ext cx="5845026" cy="23015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44334"/>
            <a:ext cx="4796004" cy="33093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38925" y="1268760"/>
            <a:ext cx="28900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MeV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difference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in pole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Depending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different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data </a:t>
            </a:r>
          </a:p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above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1.4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GeV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" b="46657"/>
          <a:stretch/>
        </p:blipFill>
        <p:spPr>
          <a:xfrm>
            <a:off x="5220072" y="3645024"/>
            <a:ext cx="3703463" cy="25658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1520" y="71593"/>
            <a:ext cx="39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How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f0(1500)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influences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 the </a:t>
            </a:r>
            <a:r>
              <a:rPr lang="es-ES" dirty="0" err="1" smtClean="0">
                <a:solidFill>
                  <a:srgbClr val="00FFFF"/>
                </a:solidFill>
                <a:sym typeface="Symbol" pitchFamily="18" charset="2"/>
              </a:rPr>
              <a:t>result</a:t>
            </a:r>
            <a:r>
              <a:rPr lang="es-ES" dirty="0" smtClean="0">
                <a:solidFill>
                  <a:srgbClr val="00FFFF"/>
                </a:solidFill>
                <a:sym typeface="Symbol" pitchFamily="18" charset="2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1" y="1628800"/>
            <a:ext cx="5221193" cy="51125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48679"/>
            <a:ext cx="2808312" cy="6199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“Global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up to 2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GeV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40284"/>
                <a:ext cx="4212540" cy="349122"/>
              </a:xfrm>
              <a:prstGeom prst="rect">
                <a:avLst/>
              </a:prstGeom>
              <a:blipFill rotWithShape="0">
                <a:blip r:embed="rId4"/>
                <a:stretch>
                  <a:fillRect t="-7018" r="-289" b="-263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2" name="Rectángulo 1"/>
          <p:cNvSpPr/>
          <p:nvPr/>
        </p:nvSpPr>
        <p:spPr>
          <a:xfrm>
            <a:off x="182711" y="548680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“Global </a:t>
            </a:r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es-ES_tradnl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51135"/>
            <a:r>
              <a:rPr lang="es-ES_tradnl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2711" y="1241964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135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8471"/>
      </p:ext>
    </p:extLst>
  </p:cSld>
  <p:clrMapOvr>
    <a:masterClrMapping/>
  </p:clrMapOvr>
  <p:transition advTm="1380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752" y="44460"/>
            <a:ext cx="3530326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325312" y="473202"/>
            <a:ext cx="5573604" cy="2963876"/>
            <a:chOff x="4325312" y="473202"/>
            <a:chExt cx="5573604" cy="296387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312" y="473202"/>
              <a:ext cx="4680520" cy="2963876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5076056" y="2503320"/>
              <a:ext cx="48228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latin typeface="Arial" charset="0"/>
                  <a:sym typeface="Symbol" pitchFamily="18" charset="2"/>
                </a:rPr>
                <a:t>PDG2021: T-</a:t>
              </a:r>
              <a:r>
                <a:rPr lang="es-ES_tradnl" dirty="0" err="1" smtClean="0">
                  <a:latin typeface="Arial" charset="0"/>
                  <a:sym typeface="Symbol" pitchFamily="18" charset="2"/>
                </a:rPr>
                <a:t>matrix</a:t>
              </a:r>
              <a:r>
                <a:rPr lang="es-ES_tradnl" dirty="0" smtClean="0">
                  <a:latin typeface="Arial" charset="0"/>
                  <a:sym typeface="Symbol" pitchFamily="18" charset="2"/>
                </a:rPr>
                <a:t> pole </a:t>
              </a:r>
              <a:r>
                <a:rPr lang="es-ES_tradnl" dirty="0" err="1" smtClean="0">
                  <a:latin typeface="Arial" charset="0"/>
                  <a:sym typeface="Symbol" pitchFamily="18" charset="2"/>
                </a:rPr>
                <a:t>sample</a:t>
              </a:r>
              <a:r>
                <a:rPr lang="es-ES_tradnl" dirty="0" smtClean="0">
                  <a:latin typeface="Arial" charset="0"/>
                  <a:sym typeface="Symbol" pitchFamily="18" charset="2"/>
                </a:rPr>
                <a:t>                   </a:t>
              </a:r>
              <a:endParaRPr lang="es-ES_tradnl" dirty="0"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44591" y="604240"/>
                <a:ext cx="5460187" cy="127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PDG1984- 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Still </a:t>
                </a:r>
                <a:r>
                  <a:rPr lang="es-ES" sz="14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called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140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d>
                      <m:dPr>
                        <m:ctrlPr>
                          <a:rPr lang="es-ES" sz="1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sz="1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1300</m:t>
                        </m:r>
                      </m:e>
                    </m:d>
                  </m:oMath>
                </a14:m>
                <a:r>
                  <a:rPr lang="es-ES_tradnl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PDG1986- 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sz="1400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(1300) 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“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averages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meaningless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”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PDG1988- 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sz="1400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(1400),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crude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estimates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sz="14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sz="14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PDG1994-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f</a:t>
                </a:r>
                <a:r>
                  <a:rPr lang="es-ES_tradnl" sz="1400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4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s-ES_tradnl" sz="14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 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due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Crystal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Barrell</a:t>
                </a:r>
                <a:r>
                  <a:rPr lang="es-ES_tradnl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</a:t>
                </a:r>
                <a:endParaRPr lang="es-ES_tradnl" sz="12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591" y="604240"/>
                <a:ext cx="5460187" cy="1272836"/>
              </a:xfrm>
              <a:prstGeom prst="rect">
                <a:avLst/>
              </a:prstGeom>
              <a:blipFill rotWithShape="0">
                <a:blip r:embed="rId5"/>
                <a:stretch>
                  <a:fillRect l="-335" t="-957" b="-43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o 15"/>
          <p:cNvGrpSpPr/>
          <p:nvPr/>
        </p:nvGrpSpPr>
        <p:grpSpPr>
          <a:xfrm>
            <a:off x="107504" y="2130582"/>
            <a:ext cx="3846530" cy="1201437"/>
            <a:chOff x="-753182" y="1393048"/>
            <a:chExt cx="3836503" cy="905162"/>
          </a:xfrm>
        </p:grpSpPr>
        <p:sp>
          <p:nvSpPr>
            <p:cNvPr id="17" name="Rectángulo 16"/>
            <p:cNvSpPr/>
            <p:nvPr/>
          </p:nvSpPr>
          <p:spPr>
            <a:xfrm>
              <a:off x="-567311" y="1934726"/>
              <a:ext cx="3650632" cy="3634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(1200-1500)-i(150-250) </a:t>
              </a:r>
              <a:r>
                <a:rPr lang="es-ES_tradnl" sz="2000" b="1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s-ES_tradnl" sz="20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-753182" y="1393048"/>
              <a:ext cx="3710296" cy="486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defTabSz="859671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PDG1996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until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2021: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   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same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T-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matrix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pole                   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25119" y="5322194"/>
            <a:ext cx="8893762" cy="11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PDG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quotes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Breit-Wigner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No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widths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b="1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" b="1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Surprisingly</a:t>
            </a:r>
            <a:r>
              <a:rPr lang="es-ES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…</a:t>
            </a:r>
          </a:p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07504" y="4063322"/>
            <a:ext cx="8359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far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worst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scalar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above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1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Existence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still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controversial</a:t>
            </a:r>
            <a:endParaRPr lang="es-E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      </a:t>
            </a:r>
            <a:r>
              <a:rPr lang="en-US" sz="12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“…there 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is still an ongoing debate whether the f</a:t>
            </a:r>
            <a:r>
              <a:rPr lang="en-US" sz="1200" i="1" baseline="-25000" dirty="0">
                <a:solidFill>
                  <a:srgbClr val="00FFFF"/>
                </a:solidFill>
                <a:latin typeface="Courier New" panose="02070309020205020404" pitchFamily="49" charset="0"/>
              </a:rPr>
              <a:t>0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(1370) </a:t>
            </a:r>
            <a:r>
              <a:rPr lang="en-US" sz="12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exists…” </a:t>
            </a:r>
            <a:r>
              <a:rPr lang="en-US" sz="900" dirty="0">
                <a:solidFill>
                  <a:srgbClr val="00FFFF"/>
                </a:solidFill>
              </a:rPr>
              <a:t>S. </a:t>
            </a:r>
            <a:r>
              <a:rPr lang="en-US" sz="900" dirty="0" err="1">
                <a:solidFill>
                  <a:srgbClr val="00FFFF"/>
                </a:solidFill>
              </a:rPr>
              <a:t>Ropertz</a:t>
            </a:r>
            <a:r>
              <a:rPr lang="en-US" sz="900" dirty="0">
                <a:solidFill>
                  <a:srgbClr val="00FFFF"/>
                </a:solidFill>
              </a:rPr>
              <a:t>, C. </a:t>
            </a:r>
            <a:r>
              <a:rPr lang="en-US" sz="900" dirty="0" err="1">
                <a:solidFill>
                  <a:srgbClr val="00FFFF"/>
                </a:solidFill>
              </a:rPr>
              <a:t>Hanhart</a:t>
            </a:r>
            <a:r>
              <a:rPr lang="en-US" sz="900" dirty="0">
                <a:solidFill>
                  <a:srgbClr val="00FFFF"/>
                </a:solidFill>
              </a:rPr>
              <a:t> and B. </a:t>
            </a:r>
            <a:r>
              <a:rPr lang="en-US" sz="900" dirty="0" err="1">
                <a:solidFill>
                  <a:srgbClr val="00FFFF"/>
                </a:solidFill>
              </a:rPr>
              <a:t>Kubis</a:t>
            </a:r>
            <a:r>
              <a:rPr lang="en-US" sz="900" dirty="0">
                <a:solidFill>
                  <a:srgbClr val="00FFFF"/>
                </a:solidFill>
              </a:rPr>
              <a:t>, Eur. Phys. J. C 78 (2018) no.12, 1000</a:t>
            </a:r>
            <a:r>
              <a:rPr lang="en-US" sz="900" dirty="0" smtClean="0">
                <a:solidFill>
                  <a:srgbClr val="00FFFF"/>
                </a:solidFill>
              </a:rPr>
              <a:t>.</a:t>
            </a:r>
            <a:endParaRPr lang="en-US" sz="1200" i="1" dirty="0" smtClean="0">
              <a:solidFill>
                <a:srgbClr val="00FFFF"/>
              </a:solidFill>
              <a:latin typeface="Arial" panose="020B0604020202020204" pitchFamily="34" charset="0"/>
            </a:endParaRPr>
          </a:p>
          <a:p>
            <a:r>
              <a:rPr lang="en-US" sz="1200" i="1" dirty="0" smtClean="0">
                <a:solidFill>
                  <a:srgbClr val="00FFFF"/>
                </a:solidFill>
                <a:latin typeface="Arial" panose="020B0604020202020204" pitchFamily="34" charset="0"/>
              </a:rPr>
              <a:t>         “…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the existence of f</a:t>
            </a:r>
            <a:r>
              <a:rPr lang="en-US" sz="1200" i="1" dirty="0">
                <a:solidFill>
                  <a:srgbClr val="00FFFF"/>
                </a:solidFill>
                <a:latin typeface="Courier New" panose="02070309020205020404" pitchFamily="49" charset="0"/>
              </a:rPr>
              <a:t>0</a:t>
            </a:r>
            <a:r>
              <a:rPr lang="en-US" sz="1200" i="1" dirty="0">
                <a:solidFill>
                  <a:srgbClr val="00FFFF"/>
                </a:solidFill>
                <a:latin typeface="Arial" panose="020B0604020202020204" pitchFamily="34" charset="0"/>
              </a:rPr>
              <a:t>(1370) is not beyond doubt…</a:t>
            </a:r>
            <a:r>
              <a:rPr lang="en-US" sz="1200" dirty="0">
                <a:solidFill>
                  <a:srgbClr val="00FFFF"/>
                </a:solidFill>
                <a:latin typeface="Arial" panose="020B0604020202020204" pitchFamily="34" charset="0"/>
              </a:rPr>
              <a:t>”, </a:t>
            </a:r>
            <a:r>
              <a:rPr lang="en-US" sz="800" dirty="0">
                <a:solidFill>
                  <a:srgbClr val="00FFFF"/>
                </a:solidFill>
                <a:latin typeface="Arial" panose="020B0604020202020204" pitchFamily="34" charset="0"/>
              </a:rPr>
              <a:t>E. </a:t>
            </a:r>
            <a:r>
              <a:rPr lang="en-US" sz="800" dirty="0" err="1">
                <a:solidFill>
                  <a:srgbClr val="00FFFF"/>
                </a:solidFill>
                <a:latin typeface="Arial" panose="020B0604020202020204" pitchFamily="34" charset="0"/>
              </a:rPr>
              <a:t>Klempt</a:t>
            </a:r>
            <a:r>
              <a:rPr lang="en-US" sz="800" dirty="0">
                <a:solidFill>
                  <a:srgbClr val="00FFFF"/>
                </a:solidFill>
                <a:latin typeface="Arial" panose="020B0604020202020204" pitchFamily="34" charset="0"/>
              </a:rPr>
              <a:t> and A. Zaitsev, Phys. Rept. 454 (2007), 1 </a:t>
            </a:r>
            <a:r>
              <a:rPr lang="es-ES" sz="8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endParaRPr lang="en-US" sz="80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231740" y="5733256"/>
                <a:ext cx="5688632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KK-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masses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&gt;1350 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masses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down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to1200MeV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5733256"/>
                <a:ext cx="5688632" cy="784830"/>
              </a:xfrm>
              <a:prstGeom prst="rect">
                <a:avLst/>
              </a:prstGeom>
              <a:blipFill rotWithShape="0">
                <a:blip r:embed="rId6"/>
                <a:stretch>
                  <a:fillRect l="-643" t="-3876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336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5775"/>
    </mc:Choice>
    <mc:Fallback xmlns="">
      <p:transition advTm="75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4776"/>
            <a:ext cx="3342132" cy="4956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9" y="260648"/>
            <a:ext cx="32369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5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995200" y="-27384"/>
            <a:ext cx="4578125" cy="4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33" rIns="82048" bIns="41033">
            <a:spAutoFit/>
          </a:bodyPr>
          <a:lstStyle/>
          <a:p>
            <a:pPr defTabSz="820816"/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Non-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ordinary</a:t>
            </a:r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spectroscopic</a:t>
            </a:r>
            <a:r>
              <a:rPr lang="es-ES_tradnl" sz="2074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074" dirty="0" err="1">
                <a:solidFill>
                  <a:srgbClr val="66FFFF"/>
                </a:solidFill>
                <a:sym typeface="Symbol" pitchFamily="18" charset="2"/>
              </a:rPr>
              <a:t>classification</a:t>
            </a:r>
            <a:endParaRPr lang="en-GB" sz="2074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-107665" y="351800"/>
            <a:ext cx="9193688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5968" tIns="42984" rIns="85968" bIns="42984"/>
          <a:lstStyle/>
          <a:p>
            <a:pPr defTabSz="753713"/>
            <a:endParaRPr lang="es-ES" sz="1791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7730" y="642464"/>
            <a:ext cx="6616854" cy="320614"/>
            <a:chOff x="238" y="1111"/>
            <a:chExt cx="5171" cy="236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79" tIns="41141" rIns="82279" bIns="41141">
              <a:spAutoFit/>
            </a:bodyPr>
            <a:lstStyle/>
            <a:p>
              <a:pPr defTabSz="820816">
                <a:spcBef>
                  <a:spcPct val="50000"/>
                </a:spcBef>
              </a:pPr>
              <a:r>
                <a:rPr lang="es-ES_tradnl" sz="1539">
                  <a:solidFill>
                    <a:srgbClr val="FFFFFF"/>
                  </a:solidFill>
                  <a:sym typeface="Symbol" pitchFamily="18" charset="2"/>
                </a:rPr>
                <a:t>Lightest scalar SU(3) multiplets &lt;2 GeV. </a:t>
              </a:r>
              <a:r>
                <a:rPr lang="es-ES_tradnl" sz="1539">
                  <a:solidFill>
                    <a:srgbClr val="FFFFFF"/>
                  </a:solidFill>
                </a:rPr>
                <a:t>Accepted picture at RPP</a:t>
              </a:r>
              <a:endParaRPr lang="es-ES_tradnl" sz="1710">
                <a:solidFill>
                  <a:srgbClr val="00FFFF"/>
                </a:solidFill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053103" y="588242"/>
            <a:ext cx="1522130" cy="1451787"/>
            <a:chOff x="2172" y="1199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172" y="1199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913" name="Imagen" r:id="rId4" imgW="10660680" imgH="13015800" progId="">
                    <p:embed/>
                  </p:oleObj>
                </mc:Choice>
                <mc:Fallback>
                  <p:oleObj name="Imagen" r:id="rId4" imgW="10660680" imgH="13015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2" y="1199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8" y="1813"/>
              <a:ext cx="14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82" y="1988"/>
              <a:ext cx="1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941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76" y="1859"/>
              <a:ext cx="16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5562" tIns="37781" rIns="75562" bIns="37781" anchor="ctr">
              <a:spAutoFit/>
            </a:bodyPr>
            <a:lstStyle/>
            <a:p>
              <a:pPr defTabSz="753654"/>
              <a:r>
                <a:rPr lang="es-ES_tradnl" sz="941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941" baseline="-2500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941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25119" y="1545726"/>
            <a:ext cx="3642938" cy="1659826"/>
            <a:chOff x="1208" y="1460"/>
            <a:chExt cx="2434" cy="110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531" y="1842"/>
              <a:ext cx="21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171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endParaRPr lang="en-US" sz="171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08" y="1460"/>
              <a:ext cx="2434" cy="1109"/>
              <a:chOff x="1208" y="1460"/>
              <a:chExt cx="2434" cy="110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735" y="1460"/>
                <a:ext cx="705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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/K*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(700</a:t>
                </a:r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)</a:t>
                </a:r>
                <a:endParaRPr lang="en-US" sz="1539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32" y="1976"/>
                <a:ext cx="51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(980)</a:t>
                </a:r>
                <a:endParaRPr lang="en-US" sz="1539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208" y="1661"/>
                <a:ext cx="1943" cy="908"/>
                <a:chOff x="1208" y="1661"/>
                <a:chExt cx="1943" cy="908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08" y="1888"/>
                  <a:ext cx="591" cy="378"/>
                  <a:chOff x="3572" y="1903"/>
                  <a:chExt cx="591" cy="378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753713"/>
                    <a:endParaRPr lang="es-ES" sz="1539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572" y="1903"/>
                    <a:ext cx="591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753713"/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 </a:t>
                    </a:r>
                    <a:r>
                      <a:rPr lang="es-ES" sz="1539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  <a:p>
                    <a:pPr defTabSz="753713"/>
                    <a:endParaRPr lang="es-ES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043786" y="1715003"/>
            <a:ext cx="4054526" cy="1616422"/>
            <a:chOff x="3697" y="1616"/>
            <a:chExt cx="2709" cy="1080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7" name="Rectangle 64"/>
                <p:cNvSpPr>
                  <a:spLocks noChangeArrowheads="1"/>
                </p:cNvSpPr>
                <p:nvPr/>
              </p:nvSpPr>
              <p:spPr bwMode="auto">
                <a:xfrm>
                  <a:off x="3829" y="1616"/>
                  <a:ext cx="2577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368" dirty="0" smtClean="0">
                      <a:solidFill>
                        <a:srgbClr val="FFFFFF"/>
                      </a:solidFill>
                      <a:sym typeface="Symbol" pitchFamily="18" charset="2"/>
                    </a:rPr>
                    <a:t>Non-</a:t>
                  </a:r>
                  <a:r>
                    <a:rPr lang="es-ES_tradnl" sz="1368" dirty="0" err="1">
                      <a:solidFill>
                        <a:srgbClr val="FFFFFF"/>
                      </a:solidFill>
                      <a:sym typeface="Symbol" pitchFamily="18" charset="2"/>
                    </a:rPr>
                    <a:t>strange</a:t>
                  </a:r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 </a:t>
                  </a:r>
                  <a:r>
                    <a:rPr lang="es-ES_tradnl" sz="1368" dirty="0" err="1">
                      <a:solidFill>
                        <a:srgbClr val="FFFFFF"/>
                      </a:solidFill>
                      <a:sym typeface="Symbol" pitchFamily="18" charset="2"/>
                    </a:rPr>
                    <a:t>heavier</a:t>
                  </a:r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!!</a:t>
                  </a:r>
                </a:p>
                <a:p>
                  <a:pPr defTabSz="753713"/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Hugely Inverted </a:t>
                  </a:r>
                  <a14:m>
                    <m:oMath xmlns:m="http://schemas.openxmlformats.org/officeDocument/2006/math">
                      <m:r>
                        <a:rPr lang="es-ES" sz="1368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  hierarchy. </a:t>
                  </a:r>
                </a:p>
                <a:p>
                  <a:pPr defTabSz="753713"/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Cryptoexotics? (R.Jaffe 1976)</a:t>
                  </a:r>
                  <a:endParaRPr lang="es-ES_tradnl" sz="1368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endParaRPr lang="es-ES_tradnl" sz="1368" b="1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r>
                    <a:rPr lang="el-GR" sz="1368" b="1" smtClean="0">
                      <a:solidFill>
                        <a:srgbClr val="00FFFF"/>
                      </a:solidFill>
                      <a:sym typeface="Symbol" pitchFamily="18" charset="2"/>
                    </a:rPr>
                    <a:t>σ</a:t>
                  </a:r>
                  <a:r>
                    <a:rPr lang="es-ES_tradnl" sz="1368" b="1" smtClean="0">
                      <a:solidFill>
                        <a:srgbClr val="00FFFF"/>
                      </a:solidFill>
                      <a:sym typeface="Symbol" pitchFamily="18" charset="2"/>
                    </a:rPr>
                    <a:t>/f</a:t>
                  </a:r>
                  <a:r>
                    <a:rPr lang="es-ES_tradnl" sz="1368" baseline="-25000" smtClean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368" smtClean="0">
                      <a:solidFill>
                        <a:srgbClr val="00FFFF"/>
                      </a:solidFill>
                      <a:sym typeface="Symbol" pitchFamily="18" charset="2"/>
                    </a:rPr>
                    <a:t>(500</a:t>
                  </a:r>
                  <a:r>
                    <a:rPr lang="es-ES_tradnl" sz="1368" dirty="0">
                      <a:solidFill>
                        <a:srgbClr val="00FFFF"/>
                      </a:solidFill>
                      <a:sym typeface="Symbol" pitchFamily="18" charset="2"/>
                    </a:rPr>
                    <a:t>) and f</a:t>
                  </a:r>
                  <a:r>
                    <a:rPr lang="es-ES_tradnl" sz="1368" baseline="-25000" dirty="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368" dirty="0">
                      <a:solidFill>
                        <a:srgbClr val="00FFFF"/>
                      </a:solidFill>
                      <a:sym typeface="Symbol" pitchFamily="18" charset="2"/>
                    </a:rPr>
                    <a:t>(980</a:t>
                  </a:r>
                  <a:r>
                    <a:rPr lang="es-ES_tradnl" sz="1368">
                      <a:solidFill>
                        <a:srgbClr val="00FFFF"/>
                      </a:solidFill>
                      <a:sym typeface="Symbol" pitchFamily="18" charset="2"/>
                    </a:rPr>
                    <a:t>) 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octet/singlet mixtures</a:t>
                  </a:r>
                </a:p>
                <a:p>
                  <a:pPr defTabSz="753713"/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</a:t>
                  </a:r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/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ES_tradnl" sz="1368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1368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 (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700) only recently “well established at PDG”</a:t>
                  </a:r>
                </a:p>
                <a:p>
                  <a:pPr defTabSz="753713"/>
                  <a:r>
                    <a:rPr lang="es-ES_tradnl" sz="1368" smtClean="0">
                      <a:solidFill>
                        <a:srgbClr val="FFFFFF"/>
                      </a:solidFill>
                      <a:sym typeface="Symbol" pitchFamily="18" charset="2"/>
                    </a:rPr>
                    <a:t>Only 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in 2021 on-line update “Needs Confirmation”</a:t>
                  </a:r>
                  <a:endParaRPr lang="en-US" sz="1368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077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9" y="1616"/>
                  <a:ext cx="2577" cy="10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52809" y="3848972"/>
            <a:ext cx="6110971" cy="2083388"/>
            <a:chOff x="1156" y="1174"/>
            <a:chExt cx="4083" cy="1392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69" y="1843"/>
              <a:ext cx="25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f</a:t>
              </a:r>
              <a:r>
                <a:rPr lang="es-ES_tradnl" sz="1710" baseline="-25000">
                  <a:solidFill>
                    <a:srgbClr val="FFFFFF"/>
                  </a:solidFill>
                  <a:sym typeface="Symbol" pitchFamily="18" charset="2"/>
                </a:rPr>
                <a:t>0</a:t>
              </a:r>
              <a:r>
                <a:rPr lang="es-ES_tradnl" sz="171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endParaRPr lang="en-US" sz="1710">
                <a:solidFill>
                  <a:srgbClr val="FFFFFF"/>
                </a:solidFill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1156" y="1174"/>
              <a:ext cx="4083" cy="1392"/>
              <a:chOff x="1156" y="1174"/>
              <a:chExt cx="4083" cy="1392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58" y="1454"/>
                <a:ext cx="667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K*</a:t>
                </a:r>
                <a:r>
                  <a:rPr lang="es-ES_tradnl" sz="1539" baseline="-25000" dirty="0">
                    <a:solidFill>
                      <a:srgbClr val="FFFFFF"/>
                    </a:solidFill>
                    <a:sym typeface="Symbol" pitchFamily="18" charset="2"/>
                  </a:rPr>
                  <a:t>0 </a:t>
                </a:r>
                <a:r>
                  <a:rPr lang="es-ES_tradnl" sz="1539" dirty="0">
                    <a:solidFill>
                      <a:srgbClr val="FFFFFF"/>
                    </a:solidFill>
                    <a:sym typeface="Symbol" pitchFamily="18" charset="2"/>
                  </a:rPr>
                  <a:t>(1430)</a:t>
                </a:r>
                <a:endParaRPr lang="en-US" sz="1539" dirty="0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44" y="1976"/>
                <a:ext cx="57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753713"/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a</a:t>
                </a:r>
                <a:r>
                  <a:rPr lang="es-ES_tradnl" sz="1539" baseline="-25000">
                    <a:solidFill>
                      <a:srgbClr val="FFFFFF"/>
                    </a:solidFill>
                    <a:sym typeface="Symbol" pitchFamily="18" charset="2"/>
                  </a:rPr>
                  <a:t>0</a:t>
                </a:r>
                <a:r>
                  <a:rPr lang="es-ES_tradnl" sz="1539">
                    <a:solidFill>
                      <a:srgbClr val="FFFFFF"/>
                    </a:solidFill>
                    <a:sym typeface="Symbol" pitchFamily="18" charset="2"/>
                  </a:rPr>
                  <a:t>(1450)</a:t>
                </a:r>
                <a:endParaRPr lang="en-US" sz="1539">
                  <a:solidFill>
                    <a:srgbClr val="FFFFFF"/>
                  </a:solidFill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156" y="1174"/>
                <a:ext cx="4083" cy="1392"/>
                <a:chOff x="1156" y="1174"/>
                <a:chExt cx="4083" cy="1392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48" y="1658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753713"/>
                  <a:endParaRPr lang="es-ES" sz="1539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1156" y="1174"/>
                  <a:ext cx="4083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539">
                      <a:solidFill>
                        <a:srgbClr val="FFFFFF"/>
                      </a:solidFill>
                    </a:rPr>
                    <a:t>One extra state </a:t>
                  </a:r>
                  <a:r>
                    <a:rPr lang="es-ES_tradnl" sz="1539" b="1">
                      <a:solidFill>
                        <a:srgbClr val="FFFFFF"/>
                      </a:solidFill>
                      <a:sym typeface="Symbol" pitchFamily="18" charset="2"/>
                    </a:rPr>
                    <a:t>f</a:t>
                  </a:r>
                  <a:r>
                    <a:rPr lang="es-ES_tradnl" sz="1539" b="1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 b="1">
                      <a:solidFill>
                        <a:srgbClr val="FFFFFF"/>
                      </a:solidFill>
                      <a:sym typeface="Symbol" pitchFamily="18" charset="2"/>
                    </a:rPr>
                    <a:t>(1370)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, f</a:t>
                  </a:r>
                  <a:r>
                    <a:rPr lang="es-ES_tradnl" sz="1539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(1500), f</a:t>
                  </a:r>
                  <a:r>
                    <a:rPr lang="es-ES_tradnl" sz="1539" baseline="-25000">
                      <a:solidFill>
                        <a:srgbClr val="FFFFFF"/>
                      </a:solidFill>
                      <a:sym typeface="Symbol" pitchFamily="18" charset="2"/>
                    </a:rPr>
                    <a:t>0</a:t>
                  </a:r>
                  <a:r>
                    <a:rPr lang="es-ES_tradnl" sz="1539">
                      <a:solidFill>
                        <a:srgbClr val="FFFFFF"/>
                      </a:solidFill>
                      <a:sym typeface="Symbol" pitchFamily="18" charset="2"/>
                    </a:rPr>
                    <a:t>(1710</a:t>
                  </a:r>
                  <a:r>
                    <a:rPr lang="es-ES" sz="1539">
                      <a:solidFill>
                        <a:srgbClr val="FFFFFF"/>
                      </a:solidFill>
                      <a:sym typeface="Symbol" pitchFamily="18" charset="2"/>
                    </a:rPr>
                    <a:t>) </a:t>
                  </a:r>
                  <a:r>
                    <a:rPr lang="es-ES" sz="1539" smtClean="0">
                      <a:solidFill>
                        <a:srgbClr val="FFFFFF"/>
                      </a:solidFill>
                      <a:sym typeface="Symbol" pitchFamily="18" charset="2"/>
                    </a:rPr>
                    <a:t>for just one nonet above 1 GeV</a:t>
                  </a:r>
                  <a:endParaRPr lang="en-US" sz="1539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277" y="1888"/>
                  <a:ext cx="591" cy="257"/>
                  <a:chOff x="3641" y="1903"/>
                  <a:chExt cx="591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753713"/>
                    <a:endParaRPr lang="es-ES" sz="1539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41" y="1903"/>
                    <a:ext cx="591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753713"/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539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539" err="1">
                        <a:solidFill>
                          <a:srgbClr val="FFFFFF"/>
                        </a:solidFill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539">
                      <a:solidFill>
                        <a:srgbClr val="FFFFFF"/>
                      </a:solidFill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4228106" y="4883136"/>
            <a:ext cx="1047082" cy="713923"/>
            <a:chOff x="6118759" y="5013176"/>
            <a:chExt cx="1110658" cy="757080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1042" y="5013176"/>
              <a:ext cx="345507" cy="37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" sz="171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f</a:t>
              </a:r>
              <a:r>
                <a:rPr lang="es-ES" sz="1710" baseline="-25000">
                  <a:solidFill>
                    <a:srgbClr val="FFFFFF"/>
                  </a:solidFill>
                  <a:cs typeface="Arial" charset="0"/>
                  <a:sym typeface="Symbol" pitchFamily="18" charset="2"/>
                </a:rPr>
                <a:t>0</a:t>
              </a:r>
              <a:endParaRPr lang="el-GR" sz="1710" baseline="-25000">
                <a:solidFill>
                  <a:srgbClr val="FFFFFF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118759" y="5421163"/>
              <a:ext cx="1110658" cy="3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53713"/>
              <a:r>
                <a:rPr lang="es-ES_tradnl" sz="1539">
                  <a:solidFill>
                    <a:srgbClr val="FFFFFF"/>
                  </a:solidFill>
                </a:rPr>
                <a:t>+ glueball?</a:t>
              </a:r>
              <a:endParaRPr lang="en-US" sz="1539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5394931" y="5091134"/>
            <a:ext cx="3478368" cy="1144965"/>
            <a:chOff x="3697" y="1889"/>
            <a:chExt cx="1488" cy="765"/>
          </a:xfrm>
        </p:grpSpPr>
        <p:sp>
          <p:nvSpPr>
            <p:cNvPr id="50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753713"/>
              <a:endParaRPr lang="es-ES" sz="1539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64"/>
                <p:cNvSpPr>
                  <a:spLocks noChangeArrowheads="1"/>
                </p:cNvSpPr>
                <p:nvPr/>
              </p:nvSpPr>
              <p:spPr bwMode="auto">
                <a:xfrm>
                  <a:off x="3730" y="1889"/>
                  <a:ext cx="1455" cy="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753713"/>
                  <a:r>
                    <a:rPr lang="es-ES_tradnl" sz="1368" dirty="0">
                      <a:solidFill>
                        <a:srgbClr val="FFFFFF"/>
                      </a:solidFill>
                      <a:sym typeface="Symbol" pitchFamily="18" charset="2"/>
                    </a:rPr>
                    <a:t>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lso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not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quite</m:t>
                      </m:r>
                      <m:r>
                        <a:rPr lang="es-ES" sz="1368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s-ES" sz="1368" b="1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𝒒</m:t>
                      </m:r>
                      <m:acc>
                        <m:accPr>
                          <m:chr m:val="̅"/>
                          <m:ctrlP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accPr>
                        <m:e>
                          <m:r>
                            <a:rPr lang="es-ES" sz="1368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𝒒</m:t>
                          </m:r>
                        </m:e>
                      </m:acc>
                    </m:oMath>
                  </a14:m>
                  <a:r>
                    <a:rPr lang="es-ES_tradnl" sz="1368" b="1">
                      <a:solidFill>
                        <a:srgbClr val="FFFFFF"/>
                      </a:solidFill>
                      <a:sym typeface="Symbol" pitchFamily="18" charset="2"/>
                    </a:rPr>
                    <a:t>  </a:t>
                  </a:r>
                  <a:r>
                    <a:rPr lang="es-ES_tradnl" sz="1368">
                      <a:solidFill>
                        <a:srgbClr val="FFFFFF"/>
                      </a:solidFill>
                      <a:sym typeface="Symbol" pitchFamily="18" charset="2"/>
                    </a:rPr>
                    <a:t>hierarchy</a:t>
                  </a:r>
                </a:p>
                <a:p>
                  <a:pPr defTabSz="753713"/>
                  <a:endParaRPr lang="es-ES_tradnl" sz="1368" b="1" dirty="0">
                    <a:solidFill>
                      <a:srgbClr val="FFFFFF"/>
                    </a:solidFill>
                    <a:sym typeface="Symbol" pitchFamily="18" charset="2"/>
                  </a:endParaRPr>
                </a:p>
                <a:p>
                  <a:pPr defTabSz="753713"/>
                  <a:r>
                    <a:rPr lang="es-ES" sz="1368" b="1">
                      <a:solidFill>
                        <a:srgbClr val="00FFFF"/>
                      </a:solidFill>
                      <a:sym typeface="Symbol" pitchFamily="18" charset="2"/>
                    </a:rPr>
                    <a:t>complicated 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mixtures</a:t>
                  </a:r>
                </a:p>
                <a:p>
                  <a:pPr defTabSz="753713"/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f</a:t>
                  </a:r>
                  <a:r>
                    <a:rPr lang="en-US" sz="1368" baseline="-25000">
                      <a:solidFill>
                        <a:srgbClr val="00FFFF"/>
                      </a:solidFill>
                      <a:sym typeface="Symbol" pitchFamily="18" charset="2"/>
                    </a:rPr>
                    <a:t>0</a:t>
                  </a:r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(1370) worst determined and still contested</a:t>
                  </a:r>
                </a:p>
                <a:p>
                  <a:pPr defTabSz="753713"/>
                  <a:r>
                    <a:rPr lang="en-US" sz="1368">
                      <a:solidFill>
                        <a:srgbClr val="00FFFF"/>
                      </a:solidFill>
                      <a:sym typeface="Symbol" pitchFamily="18" charset="2"/>
                    </a:rPr>
                    <a:t>because hard to see</a:t>
                  </a:r>
                  <a:endParaRPr lang="en-US" sz="1368" dirty="0">
                    <a:solidFill>
                      <a:srgbClr val="00FFFF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51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0" y="1889"/>
                  <a:ext cx="1552" cy="75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62" t="-1382" b="-5069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7"/>
          <p:cNvSpPr>
            <a:spLocks noChangeArrowheads="1"/>
          </p:cNvSpPr>
          <p:nvPr/>
        </p:nvSpPr>
        <p:spPr bwMode="auto">
          <a:xfrm>
            <a:off x="422065" y="1105775"/>
            <a:ext cx="2268121" cy="3291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53713"/>
            <a:r>
              <a:rPr lang="es-ES_tradnl" sz="1539">
                <a:solidFill>
                  <a:srgbClr val="FFFFFF"/>
                </a:solidFill>
              </a:rPr>
              <a:t>Light scalar nonet &lt;1 GeV:</a:t>
            </a:r>
            <a:endParaRPr lang="en-US" sz="1539">
              <a:solidFill>
                <a:srgbClr val="FFFF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22065" y="3476453"/>
            <a:ext cx="1893275" cy="32919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defTabSz="753713"/>
            <a:r>
              <a:rPr lang="es-ES_tradnl" sz="1539">
                <a:solidFill>
                  <a:srgbClr val="FFFFFF"/>
                </a:solidFill>
              </a:rPr>
              <a:t>Scalar nonet &gt;1 GeV: </a:t>
            </a:r>
          </a:p>
        </p:txBody>
      </p:sp>
    </p:spTree>
    <p:extLst>
      <p:ext uri="{BB962C8B-B14F-4D97-AF65-F5344CB8AC3E}">
        <p14:creationId xmlns:p14="http://schemas.microsoft.com/office/powerpoint/2010/main" val="48617271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91680" y="538949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latin typeface="Arial" charset="0"/>
                <a:sym typeface="Symbol" pitchFamily="18" charset="2"/>
              </a:rPr>
              <a:t>UFD already good</a:t>
            </a:r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07504" y="44829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Constarined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SIMPLE FITS TO </a:t>
            </a:r>
            <a:r>
              <a:rPr lang="el-GR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KK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DATA,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including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systematic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uncertainties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waves</a:t>
            </a:r>
            <a:endParaRPr lang="en-US" dirty="0"/>
          </a:p>
        </p:txBody>
      </p:sp>
      <p:pic>
        <p:nvPicPr>
          <p:cNvPr id="10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4" y="1177818"/>
            <a:ext cx="2859233" cy="2277367"/>
          </a:xfrm>
          <a:prstGeom prst="rect">
            <a:avLst/>
          </a:prstGeom>
        </p:spPr>
      </p:pic>
      <p:pic>
        <p:nvPicPr>
          <p:cNvPr id="11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46" y="1171049"/>
            <a:ext cx="2952328" cy="2304159"/>
          </a:xfrm>
          <a:prstGeom prst="rect">
            <a:avLst/>
          </a:prstGeom>
        </p:spPr>
      </p:pic>
      <p:pic>
        <p:nvPicPr>
          <p:cNvPr id="13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73" y="1164280"/>
            <a:ext cx="2917398" cy="231092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7504" y="9317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Hiperbolic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Relations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sp>
        <p:nvSpPr>
          <p:cNvPr id="24" name="Marcador de número de diapositiva 13"/>
          <p:cNvSpPr txBox="1">
            <a:spLocks/>
          </p:cNvSpPr>
          <p:nvPr/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defPPr>
              <a:defRPr lang="en-US"/>
            </a:defPPr>
            <a:lvl1pPr marL="0" algn="r" defTabSz="9028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1430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2854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280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5717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141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08563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9998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1425" algn="l" defTabSz="9028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171182-8406-42A6-9846-20F9CAB6B07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5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8676"/>
            <a:ext cx="2880320" cy="2263656"/>
          </a:xfrm>
          <a:prstGeom prst="rect">
            <a:avLst/>
          </a:prstGeom>
        </p:spPr>
      </p:pic>
      <p:pic>
        <p:nvPicPr>
          <p:cNvPr id="26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09" y="4088676"/>
            <a:ext cx="2866019" cy="2263656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6131635" y="4579895"/>
            <a:ext cx="2848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UFD Inconsistent with HDR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If not constrained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546"/>
    </mc:Choice>
    <mc:Fallback xmlns="">
      <p:transition advTm="4254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7" y="1388711"/>
            <a:ext cx="9180513" cy="19112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9" y="4290886"/>
            <a:ext cx="5259656" cy="1348823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7342996" y="909012"/>
            <a:ext cx="1693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>
                <a:solidFill>
                  <a:srgbClr val="00FFFF"/>
                </a:solidFill>
              </a:rPr>
              <a:t>JRP, A. </a:t>
            </a:r>
            <a:r>
              <a:rPr lang="en-US" sz="1200" kern="0" dirty="0" err="1" smtClean="0">
                <a:solidFill>
                  <a:srgbClr val="00FFFF"/>
                </a:solidFill>
              </a:rPr>
              <a:t>Rodas</a:t>
            </a:r>
            <a:r>
              <a:rPr lang="en-US" sz="1200" kern="0" smtClean="0">
                <a:solidFill>
                  <a:srgbClr val="00FFFF"/>
                </a:solidFill>
              </a:rPr>
              <a:t> PRD 2018 </a:t>
            </a:r>
            <a:endParaRPr lang="en-US" sz="1200" kern="0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g</a:t>
                </a:r>
                <a:r>
                  <a:rPr lang="es-ES" baseline="30000" smtClean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 smtClean="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l-GR" i="0" smtClean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KK</m:t>
                    </m:r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 waves. We </a:t>
                </a:r>
                <a:r>
                  <a:rPr lang="es-ES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study 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(I,J)=(0,0),(1,1),(0,2)</a:t>
                </a:r>
              </a:p>
              <a:p>
                <a:pPr>
                  <a:tabLst>
                    <a:tab pos="982663" algn="l"/>
                  </a:tabLs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" baseline="3000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  <a:r>
                  <a:rPr lang="es-ES" baseline="-25000">
                    <a:solidFill>
                      <a:schemeClr val="bg1"/>
                    </a:solidFill>
                    <a:sym typeface="Symbol" pitchFamily="18" charset="2"/>
                  </a:rPr>
                  <a:t>J</a:t>
                </a: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a:rPr lang="el-GR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m:rPr>
                        <m:sty m:val="p"/>
                      </m:rPr>
                      <a:rPr lang="es-ES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K</m:t>
                    </m:r>
                    <m:r>
                      <m:rPr>
                        <m:nor/>
                      </m:rPr>
                      <a:rPr lang="el-GR">
                        <a:solidFill>
                          <a:schemeClr val="bg1"/>
                        </a:solidFill>
                        <a:sym typeface="Symbol" pitchFamily="18" charset="2"/>
                      </a:rPr>
                      <m:t>π</m:t>
                    </m:r>
                    <m:r>
                      <m:rPr>
                        <m:nor/>
                      </m:rPr>
                      <a:rPr lang="es-ES" b="0" i="0" smtClean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partial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waves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.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Taken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from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previous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dispersive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s-ES">
                        <a:solidFill>
                          <a:schemeClr val="bg1"/>
                        </a:solidFill>
                        <a:latin typeface="Arial" charset="0"/>
                        <a:sym typeface="Symbol" pitchFamily="18" charset="2"/>
                      </a:rPr>
                      <m:t>study</m:t>
                    </m:r>
                  </m:oMath>
                </a14:m>
                <a:endParaRPr lang="en-US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48373"/>
                <a:ext cx="792088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693" t="-66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o 36"/>
          <p:cNvGrpSpPr/>
          <p:nvPr/>
        </p:nvGrpSpPr>
        <p:grpSpPr>
          <a:xfrm>
            <a:off x="691832" y="1439998"/>
            <a:ext cx="8357403" cy="3077793"/>
            <a:chOff x="691832" y="1439998"/>
            <a:chExt cx="8357403" cy="3077793"/>
          </a:xfrm>
        </p:grpSpPr>
        <p:sp>
          <p:nvSpPr>
            <p:cNvPr id="15" name="Forma libre 14"/>
            <p:cNvSpPr/>
            <p:nvPr/>
          </p:nvSpPr>
          <p:spPr>
            <a:xfrm>
              <a:off x="2331068" y="1439998"/>
              <a:ext cx="6718167" cy="1841084"/>
            </a:xfrm>
            <a:custGeom>
              <a:avLst/>
              <a:gdLst>
                <a:gd name="connsiteX0" fmla="*/ 1819591 w 6718167"/>
                <a:gd name="connsiteY0" fmla="*/ 3320 h 1841084"/>
                <a:gd name="connsiteX1" fmla="*/ 1765803 w 6718167"/>
                <a:gd name="connsiteY1" fmla="*/ 3320 h 1841084"/>
                <a:gd name="connsiteX2" fmla="*/ 1129308 w 6718167"/>
                <a:gd name="connsiteY2" fmla="*/ 84002 h 1841084"/>
                <a:gd name="connsiteX3" fmla="*/ 985873 w 6718167"/>
                <a:gd name="connsiteY3" fmla="*/ 370873 h 1841084"/>
                <a:gd name="connsiteX4" fmla="*/ 887261 w 6718167"/>
                <a:gd name="connsiteY4" fmla="*/ 648778 h 1841084"/>
                <a:gd name="connsiteX5" fmla="*/ 412132 w 6718167"/>
                <a:gd name="connsiteY5" fmla="*/ 693602 h 1841084"/>
                <a:gd name="connsiteX6" fmla="*/ 35614 w 6718167"/>
                <a:gd name="connsiteY6" fmla="*/ 828073 h 1841084"/>
                <a:gd name="connsiteX7" fmla="*/ 17685 w 6718167"/>
                <a:gd name="connsiteY7" fmla="*/ 1213555 h 1841084"/>
                <a:gd name="connsiteX8" fmla="*/ 53544 w 6718167"/>
                <a:gd name="connsiteY8" fmla="*/ 1599037 h 1841084"/>
                <a:gd name="connsiteX9" fmla="*/ 62508 w 6718167"/>
                <a:gd name="connsiteY9" fmla="*/ 1796261 h 1841084"/>
                <a:gd name="connsiteX10" fmla="*/ 456956 w 6718167"/>
                <a:gd name="connsiteY10" fmla="*/ 1841084 h 1841084"/>
                <a:gd name="connsiteX11" fmla="*/ 3908367 w 6718167"/>
                <a:gd name="connsiteY11" fmla="*/ 1814190 h 1841084"/>
                <a:gd name="connsiteX12" fmla="*/ 6068861 w 6718167"/>
                <a:gd name="connsiteY12" fmla="*/ 1688684 h 1841084"/>
                <a:gd name="connsiteX13" fmla="*/ 6606744 w 6718167"/>
                <a:gd name="connsiteY13" fmla="*/ 926684 h 1841084"/>
                <a:gd name="connsiteX14" fmla="*/ 6669497 w 6718167"/>
                <a:gd name="connsiteY14" fmla="*/ 155720 h 1841084"/>
                <a:gd name="connsiteX15" fmla="*/ 6033003 w 6718167"/>
                <a:gd name="connsiteY15" fmla="*/ 12284 h 1841084"/>
                <a:gd name="connsiteX16" fmla="*/ 4804838 w 6718167"/>
                <a:gd name="connsiteY16" fmla="*/ 12284 h 1841084"/>
                <a:gd name="connsiteX17" fmla="*/ 3316697 w 6718167"/>
                <a:gd name="connsiteY17" fmla="*/ 48143 h 1841084"/>
                <a:gd name="connsiteX18" fmla="*/ 1819591 w 6718167"/>
                <a:gd name="connsiteY18" fmla="*/ 3320 h 184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18167" h="1841084">
                  <a:moveTo>
                    <a:pt x="1819591" y="3320"/>
                  </a:moveTo>
                  <a:cubicBezTo>
                    <a:pt x="1561109" y="-4150"/>
                    <a:pt x="1765803" y="3320"/>
                    <a:pt x="1765803" y="3320"/>
                  </a:cubicBezTo>
                  <a:cubicBezTo>
                    <a:pt x="1650756" y="16767"/>
                    <a:pt x="1259296" y="22743"/>
                    <a:pt x="1129308" y="84002"/>
                  </a:cubicBezTo>
                  <a:cubicBezTo>
                    <a:pt x="999320" y="145261"/>
                    <a:pt x="1026214" y="276744"/>
                    <a:pt x="985873" y="370873"/>
                  </a:cubicBezTo>
                  <a:cubicBezTo>
                    <a:pt x="945532" y="465002"/>
                    <a:pt x="982884" y="594990"/>
                    <a:pt x="887261" y="648778"/>
                  </a:cubicBezTo>
                  <a:cubicBezTo>
                    <a:pt x="791638" y="702566"/>
                    <a:pt x="554073" y="663720"/>
                    <a:pt x="412132" y="693602"/>
                  </a:cubicBezTo>
                  <a:cubicBezTo>
                    <a:pt x="270191" y="723484"/>
                    <a:pt x="101355" y="741414"/>
                    <a:pt x="35614" y="828073"/>
                  </a:cubicBezTo>
                  <a:cubicBezTo>
                    <a:pt x="-30127" y="914732"/>
                    <a:pt x="14697" y="1085061"/>
                    <a:pt x="17685" y="1213555"/>
                  </a:cubicBezTo>
                  <a:cubicBezTo>
                    <a:pt x="20673" y="1342049"/>
                    <a:pt x="46073" y="1501919"/>
                    <a:pt x="53544" y="1599037"/>
                  </a:cubicBezTo>
                  <a:cubicBezTo>
                    <a:pt x="61014" y="1696155"/>
                    <a:pt x="-4727" y="1755920"/>
                    <a:pt x="62508" y="1796261"/>
                  </a:cubicBezTo>
                  <a:cubicBezTo>
                    <a:pt x="129743" y="1836602"/>
                    <a:pt x="456956" y="1841084"/>
                    <a:pt x="456956" y="1841084"/>
                  </a:cubicBezTo>
                  <a:lnTo>
                    <a:pt x="3908367" y="1814190"/>
                  </a:lnTo>
                  <a:cubicBezTo>
                    <a:pt x="4843684" y="1788790"/>
                    <a:pt x="5619132" y="1836602"/>
                    <a:pt x="6068861" y="1688684"/>
                  </a:cubicBezTo>
                  <a:cubicBezTo>
                    <a:pt x="6518590" y="1540766"/>
                    <a:pt x="6506638" y="1182178"/>
                    <a:pt x="6606744" y="926684"/>
                  </a:cubicBezTo>
                  <a:cubicBezTo>
                    <a:pt x="6706850" y="671190"/>
                    <a:pt x="6765120" y="308120"/>
                    <a:pt x="6669497" y="155720"/>
                  </a:cubicBezTo>
                  <a:cubicBezTo>
                    <a:pt x="6573874" y="3320"/>
                    <a:pt x="6343779" y="36190"/>
                    <a:pt x="6033003" y="12284"/>
                  </a:cubicBezTo>
                  <a:cubicBezTo>
                    <a:pt x="5722227" y="-11622"/>
                    <a:pt x="5257556" y="6308"/>
                    <a:pt x="4804838" y="12284"/>
                  </a:cubicBezTo>
                  <a:cubicBezTo>
                    <a:pt x="4352120" y="18261"/>
                    <a:pt x="3809756" y="49637"/>
                    <a:pt x="3316697" y="48143"/>
                  </a:cubicBezTo>
                  <a:cubicBezTo>
                    <a:pt x="2823638" y="46649"/>
                    <a:pt x="2078073" y="10790"/>
                    <a:pt x="1819591" y="3320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691832" y="1443331"/>
              <a:ext cx="855196" cy="613798"/>
            </a:xfrm>
            <a:custGeom>
              <a:avLst/>
              <a:gdLst>
                <a:gd name="connsiteX0" fmla="*/ 383933 w 855196"/>
                <a:gd name="connsiteY0" fmla="*/ 8951 h 613798"/>
                <a:gd name="connsiteX1" fmla="*/ 43274 w 855196"/>
                <a:gd name="connsiteY1" fmla="*/ 107563 h 613798"/>
                <a:gd name="connsiteX2" fmla="*/ 16380 w 855196"/>
                <a:gd name="connsiteY2" fmla="*/ 331681 h 613798"/>
                <a:gd name="connsiteX3" fmla="*/ 150850 w 855196"/>
                <a:gd name="connsiteY3" fmla="*/ 591657 h 613798"/>
                <a:gd name="connsiteX4" fmla="*/ 464615 w 855196"/>
                <a:gd name="connsiteY4" fmla="*/ 600622 h 613798"/>
                <a:gd name="connsiteX5" fmla="*/ 688733 w 855196"/>
                <a:gd name="connsiteY5" fmla="*/ 600622 h 613798"/>
                <a:gd name="connsiteX6" fmla="*/ 841133 w 855196"/>
                <a:gd name="connsiteY6" fmla="*/ 457187 h 613798"/>
                <a:gd name="connsiteX7" fmla="*/ 832168 w 855196"/>
                <a:gd name="connsiteY7" fmla="*/ 161351 h 613798"/>
                <a:gd name="connsiteX8" fmla="*/ 697697 w 855196"/>
                <a:gd name="connsiteY8" fmla="*/ 8951 h 613798"/>
                <a:gd name="connsiteX9" fmla="*/ 509439 w 855196"/>
                <a:gd name="connsiteY9" fmla="*/ 17916 h 613798"/>
                <a:gd name="connsiteX10" fmla="*/ 383933 w 855196"/>
                <a:gd name="connsiteY10" fmla="*/ 8951 h 61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5196" h="613798">
                  <a:moveTo>
                    <a:pt x="383933" y="8951"/>
                  </a:moveTo>
                  <a:cubicBezTo>
                    <a:pt x="306239" y="23892"/>
                    <a:pt x="104533" y="53775"/>
                    <a:pt x="43274" y="107563"/>
                  </a:cubicBezTo>
                  <a:cubicBezTo>
                    <a:pt x="-17985" y="161351"/>
                    <a:pt x="-1549" y="250999"/>
                    <a:pt x="16380" y="331681"/>
                  </a:cubicBezTo>
                  <a:cubicBezTo>
                    <a:pt x="34309" y="412363"/>
                    <a:pt x="76144" y="546834"/>
                    <a:pt x="150850" y="591657"/>
                  </a:cubicBezTo>
                  <a:cubicBezTo>
                    <a:pt x="225556" y="636481"/>
                    <a:pt x="374968" y="599128"/>
                    <a:pt x="464615" y="600622"/>
                  </a:cubicBezTo>
                  <a:cubicBezTo>
                    <a:pt x="554262" y="602116"/>
                    <a:pt x="625980" y="624528"/>
                    <a:pt x="688733" y="600622"/>
                  </a:cubicBezTo>
                  <a:cubicBezTo>
                    <a:pt x="751486" y="576716"/>
                    <a:pt x="817227" y="530399"/>
                    <a:pt x="841133" y="457187"/>
                  </a:cubicBezTo>
                  <a:cubicBezTo>
                    <a:pt x="865039" y="383975"/>
                    <a:pt x="856074" y="236057"/>
                    <a:pt x="832168" y="161351"/>
                  </a:cubicBezTo>
                  <a:cubicBezTo>
                    <a:pt x="808262" y="86645"/>
                    <a:pt x="751485" y="32857"/>
                    <a:pt x="697697" y="8951"/>
                  </a:cubicBezTo>
                  <a:cubicBezTo>
                    <a:pt x="643909" y="-14955"/>
                    <a:pt x="557251" y="16422"/>
                    <a:pt x="509439" y="17916"/>
                  </a:cubicBezTo>
                  <a:cubicBezTo>
                    <a:pt x="461627" y="19410"/>
                    <a:pt x="461627" y="-5990"/>
                    <a:pt x="383933" y="8951"/>
                  </a:cubicBez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ector recto 18"/>
            <p:cNvCxnSpPr>
              <a:stCxn id="17" idx="6"/>
            </p:cNvCxnSpPr>
            <p:nvPr/>
          </p:nvCxnSpPr>
          <p:spPr>
            <a:xfrm>
              <a:off x="1475656" y="1988840"/>
              <a:ext cx="914400" cy="9144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/>
            <p:cNvCxnSpPr/>
            <p:nvPr/>
          </p:nvCxnSpPr>
          <p:spPr>
            <a:xfrm flipH="1">
              <a:off x="1835696" y="3225479"/>
              <a:ext cx="565938" cy="12923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5726046" y="4581128"/>
            <a:ext cx="30989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s-ES" smtClean="0">
                <a:solidFill>
                  <a:schemeClr val="bg1"/>
                </a:solidFill>
                <a:sym typeface="Symbol" pitchFamily="18" charset="2"/>
              </a:rPr>
              <a:t>(t)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 on higher waves</a:t>
            </a:r>
          </a:p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on 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l-GR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51520" y="6093296"/>
            <a:ext cx="54745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Solve in descending J 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order</a:t>
            </a:r>
          </a:p>
          <a:p>
            <a:r>
              <a:rPr lang="es-ES" sz="12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used models for higher waves, but give very small contributions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>
                        <m:r>
                          <a:rPr lang="es-E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</m:oMath>
                </a14:m>
                <a:r>
                  <a:rPr lang="en-US" sz="1400" smtClean="0">
                    <a:solidFill>
                      <a:schemeClr val="bg1"/>
                    </a:solidFill>
                    <a:latin typeface="Arial" charset="0"/>
                  </a:rPr>
                  <a:t>(t,t’) =integral kernels, depend on a parameter</a:t>
                </a:r>
              </a:p>
              <a:p>
                <a:r>
                  <a:rPr lang="es-ES" sz="1400" smtClean="0">
                    <a:solidFill>
                      <a:schemeClr val="bg1"/>
                    </a:solidFill>
                    <a:latin typeface="Arial" charset="0"/>
                  </a:rPr>
                  <a:t>Lowest # of subtractions. </a:t>
                </a:r>
                <a:r>
                  <a:rPr lang="es-ES" sz="1400">
                    <a:solidFill>
                      <a:schemeClr val="bg1"/>
                    </a:solidFill>
                    <a:latin typeface="Arial" charset="0"/>
                  </a:rPr>
                  <a:t>Odd pw decouple from even pw. </a:t>
                </a:r>
                <a:endParaRPr lang="en-US" sz="1400">
                  <a:solidFill>
                    <a:schemeClr val="bg1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61499"/>
                <a:ext cx="4762872" cy="549638"/>
              </a:xfrm>
              <a:prstGeom prst="rect">
                <a:avLst/>
              </a:prstGeom>
              <a:blipFill rotWithShape="0">
                <a:blip r:embed="rId6"/>
                <a:stretch>
                  <a:fillRect l="-384" r="-640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Marcador de número de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33</a:t>
            </a:fld>
            <a:endParaRPr lang="en-US"/>
          </a:p>
        </p:txBody>
      </p:sp>
      <p:grpSp>
        <p:nvGrpSpPr>
          <p:cNvPr id="44" name="Grupo 43"/>
          <p:cNvGrpSpPr/>
          <p:nvPr/>
        </p:nvGrpSpPr>
        <p:grpSpPr>
          <a:xfrm>
            <a:off x="2555776" y="5445224"/>
            <a:ext cx="6065631" cy="1126580"/>
            <a:chOff x="2555776" y="5445224"/>
            <a:chExt cx="6065631" cy="1126580"/>
          </a:xfrm>
        </p:grpSpPr>
        <p:sp>
          <p:nvSpPr>
            <p:cNvPr id="38" name="Elipse 37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ector recto de flecha 38"/>
            <p:cNvCxnSpPr>
              <a:stCxn id="38" idx="6"/>
            </p:cNvCxnSpPr>
            <p:nvPr/>
          </p:nvCxnSpPr>
          <p:spPr>
            <a:xfrm>
              <a:off x="2987824" y="5589240"/>
              <a:ext cx="3456384" cy="288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/>
            <p:cNvSpPr/>
            <p:nvPr/>
          </p:nvSpPr>
          <p:spPr>
            <a:xfrm>
              <a:off x="6444208" y="5648474"/>
              <a:ext cx="217719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ntegrals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endPara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l-GR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π</a:t>
              </a:r>
              <a:r>
                <a: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threshold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!</a:t>
              </a:r>
            </a:p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“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Unphysical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region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”</a:t>
              </a:r>
              <a:endParaRPr lang="en-US" dirty="0"/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35158" y="44624"/>
            <a:ext cx="619439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  and </a:t>
            </a: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3906"/>
    </mc:Choice>
    <mc:Fallback xmlns="">
      <p:transition advTm="12390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9908" y="44624"/>
            <a:ext cx="4964896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l-GR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s-ES" sz="16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Hyperbolic Dispersion Relations (HDR)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694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8" y="1184296"/>
            <a:ext cx="3801783" cy="831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45" y="1414958"/>
            <a:ext cx="4022139" cy="45595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30369" y="476672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unphysical region below KK threshold, we used Omnés function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0" y="2771654"/>
            <a:ext cx="9144000" cy="2707545"/>
            <a:chOff x="0" y="2771654"/>
            <a:chExt cx="9144000" cy="270754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55846"/>
              <a:ext cx="9144000" cy="212335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130368" y="2771654"/>
              <a:ext cx="62696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the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of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HDR: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Roy-Steiner+Omnés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formalism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14136" y="5905222"/>
            <a:ext cx="556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can now check how well these HDR are satisfied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34</a:t>
            </a:fld>
            <a:endParaRPr lang="en-US"/>
          </a:p>
        </p:txBody>
      </p:sp>
      <p:grpSp>
        <p:nvGrpSpPr>
          <p:cNvPr id="15" name="Grupo 14"/>
          <p:cNvGrpSpPr/>
          <p:nvPr/>
        </p:nvGrpSpPr>
        <p:grpSpPr>
          <a:xfrm>
            <a:off x="2555776" y="4819809"/>
            <a:ext cx="6445071" cy="1685574"/>
            <a:chOff x="2555776" y="5445224"/>
            <a:chExt cx="6445071" cy="1083871"/>
          </a:xfrm>
        </p:grpSpPr>
        <p:sp>
          <p:nvSpPr>
            <p:cNvPr id="16" name="Elipse 15"/>
            <p:cNvSpPr/>
            <p:nvPr/>
          </p:nvSpPr>
          <p:spPr>
            <a:xfrm>
              <a:off x="2555776" y="5445224"/>
              <a:ext cx="432048" cy="2880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ector recto de flecha 16"/>
            <p:cNvCxnSpPr>
              <a:stCxn id="16" idx="6"/>
            </p:cNvCxnSpPr>
            <p:nvPr/>
          </p:nvCxnSpPr>
          <p:spPr>
            <a:xfrm>
              <a:off x="2987824" y="5589240"/>
              <a:ext cx="3312368" cy="5539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ángulo 17"/>
            <p:cNvSpPr/>
            <p:nvPr/>
          </p:nvSpPr>
          <p:spPr>
            <a:xfrm>
              <a:off x="6232140" y="5994741"/>
              <a:ext cx="2768707" cy="534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Dominant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source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</a:p>
            <a:p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oferror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sz="2400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" sz="2400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f0(1370)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2980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180"/>
    </mc:Choice>
    <mc:Fallback xmlns="">
      <p:transition advTm="5718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504" y="9317"/>
            <a:ext cx="5849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Roy-Steiner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97951" y="124215"/>
            <a:ext cx="22917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142"/>
            <a:r>
              <a:rPr lang="en-US" sz="1000" dirty="0" smtClean="0">
                <a:solidFill>
                  <a:srgbClr val="00FFFF"/>
                </a:solidFill>
              </a:rPr>
              <a:t>JRP, </a:t>
            </a:r>
            <a:r>
              <a:rPr lang="en-US" sz="1000" dirty="0" err="1" smtClean="0">
                <a:solidFill>
                  <a:srgbClr val="00FFFF"/>
                </a:solidFill>
              </a:rPr>
              <a:t>A.Rodas</a:t>
            </a:r>
            <a:r>
              <a:rPr lang="en-US" sz="1000" dirty="0" smtClean="0">
                <a:solidFill>
                  <a:srgbClr val="00FFFF"/>
                </a:solidFill>
              </a:rPr>
              <a:t>,</a:t>
            </a:r>
            <a:r>
              <a:rPr lang="es-ES" altLang="es-ES" sz="1000" dirty="0">
                <a:solidFill>
                  <a:srgbClr val="00FFFF"/>
                </a:solidFill>
              </a:rPr>
              <a:t> </a:t>
            </a:r>
            <a:r>
              <a:rPr lang="es-ES" altLang="es-ES" sz="1000" dirty="0" err="1">
                <a:solidFill>
                  <a:srgbClr val="00FFFF"/>
                </a:solidFill>
              </a:rPr>
              <a:t>Eur.Phys.J</a:t>
            </a:r>
            <a:r>
              <a:rPr lang="es-ES" altLang="es-ES" sz="1000" dirty="0">
                <a:solidFill>
                  <a:srgbClr val="00FFFF"/>
                </a:solidFill>
              </a:rPr>
              <a:t>. C78 </a:t>
            </a:r>
            <a:r>
              <a:rPr lang="es-ES" sz="1000" smtClean="0">
                <a:solidFill>
                  <a:srgbClr val="00FFFF"/>
                </a:solidFill>
              </a:rPr>
              <a:t>(2018)</a:t>
            </a:r>
            <a:endParaRPr lang="es-ES" sz="1000" dirty="0">
              <a:solidFill>
                <a:srgbClr val="00FFFF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411760" y="585599"/>
            <a:ext cx="3976272" cy="5757048"/>
            <a:chOff x="4518771" y="911992"/>
            <a:chExt cx="3976272" cy="5757048"/>
          </a:xfrm>
        </p:grpSpPr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268760"/>
              <a:ext cx="3597559" cy="2648674"/>
            </a:xfrm>
            <a:prstGeom prst="rect">
              <a:avLst/>
            </a:prstGeom>
          </p:spPr>
        </p:pic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7" y="4011262"/>
              <a:ext cx="3597559" cy="2657778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/>
          </p:nvSpPr>
          <p:spPr>
            <a:xfrm>
              <a:off x="4860301" y="3305544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4860301" y="4149310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4518771" y="911992"/>
              <a:ext cx="3976272" cy="37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451" tIns="43254" rIns="86451" bIns="43254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 possible solutions for S0 wave</a:t>
              </a:r>
              <a:endPara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6651490" y="3068960"/>
            <a:ext cx="2159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 </a:t>
            </a:r>
            <a:r>
              <a:rPr lang="es-ES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onsistent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</a:p>
          <a:p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Roy Steiner </a:t>
            </a:r>
            <a:r>
              <a:rPr lang="es-ES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Eqs</a:t>
            </a:r>
            <a:r>
              <a:rPr lang="es-E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5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674"/>
    </mc:Choice>
    <mc:Fallback xmlns="">
      <p:transition advTm="3967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749145" y="44460"/>
            <a:ext cx="1166410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0293" y="1620482"/>
            <a:ext cx="8281463" cy="47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s-ES_tradnl" sz="10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978340" y="3141092"/>
            <a:ext cx="5874429" cy="827826"/>
            <a:chOff x="-1328894" y="1521645"/>
            <a:chExt cx="5859116" cy="776565"/>
          </a:xfrm>
        </p:grpSpPr>
        <p:sp>
          <p:nvSpPr>
            <p:cNvPr id="16" name="Rectángulo 15"/>
            <p:cNvSpPr/>
            <p:nvPr/>
          </p:nvSpPr>
          <p:spPr>
            <a:xfrm>
              <a:off x="-567311" y="1934726"/>
              <a:ext cx="3650632" cy="3634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b="1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(1200-1500)-i(150-250) </a:t>
              </a:r>
              <a:r>
                <a:rPr lang="es-ES_tradnl" sz="2000" b="1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endParaRPr lang="es-ES_tradnl" sz="2000" b="1" dirty="0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-1328894" y="1521645"/>
              <a:ext cx="5859116" cy="346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-   PDG1996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until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2021: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Same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T-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matrix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pole                   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37643" y="1146293"/>
            <a:ext cx="8006765" cy="3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marL="285750" indent="-285750" defTabSz="8706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Main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problem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Strong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model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dependence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data.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2053923" y="1547555"/>
                <a:ext cx="5460187" cy="1611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PDG1984- 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Still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called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𝜖</m:t>
                    </m:r>
                    <m:d>
                      <m:dPr>
                        <m:ctrlPr>
                          <a:rPr lang="es-ES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1300</m:t>
                        </m:r>
                      </m:e>
                    </m:d>
                  </m:oMath>
                </a14:m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PDG1986- 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(1300) 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“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averages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meaningless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”</a:t>
                </a: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PDG1988- 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(1400),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crude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estimates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PDG1994-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f</a:t>
                </a:r>
                <a:r>
                  <a:rPr lang="es-ES_tradnl" baseline="-250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(1370</a:t>
                </a:r>
                <a:r>
                  <a:rPr lang="es-ES_tradnl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 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due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Crystal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6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Barrell</a:t>
                </a:r>
                <a:r>
                  <a:rPr lang="es-ES_tradnl" sz="16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)</a:t>
                </a:r>
                <a:endParaRPr lang="es-ES_tradnl" sz="16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923" y="1547555"/>
                <a:ext cx="5460187" cy="1611390"/>
              </a:xfrm>
              <a:prstGeom prst="rect">
                <a:avLst/>
              </a:prstGeom>
              <a:blipFill rotWithShape="0">
                <a:blip r:embed="rId3"/>
                <a:stretch>
                  <a:fillRect l="-781" t="-2273" b="-56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7643" y="506333"/>
            <a:ext cx="9071789" cy="63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sym typeface="Symbol" pitchFamily="18" charset="2"/>
              </a:rPr>
              <a:t>- 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</a:t>
            </a:r>
            <a:r>
              <a:rPr lang="en-U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(1370) candidate to complete the controversial scalar nonet above 1 GeV,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Interesting for studies of lightest 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and its mixing scheme.                               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3528" y="4149142"/>
            <a:ext cx="8784976" cy="2538802"/>
            <a:chOff x="323528" y="4149142"/>
            <a:chExt cx="8784976" cy="2538802"/>
          </a:xfrm>
        </p:grpSpPr>
        <p:sp>
          <p:nvSpPr>
            <p:cNvPr id="2" name="Rectángulo 1"/>
            <p:cNvSpPr/>
            <p:nvPr/>
          </p:nvSpPr>
          <p:spPr>
            <a:xfrm>
              <a:off x="683568" y="5157192"/>
              <a:ext cx="80734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- “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Unfortunately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, regardless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of the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year-long efforts, the scalar </a:t>
              </a:r>
              <a:r>
                <a:rPr lang="en-US" sz="1400" i="1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isoscalar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 spectrum is still not fully resolved: e.g. there is still an ongoing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debate whether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 f</a:t>
              </a:r>
              <a:r>
                <a:rPr lang="en-US" sz="1400" i="1" baseline="-25000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exists or not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...”</a:t>
              </a:r>
            </a:p>
            <a:p>
              <a:r>
                <a:rPr lang="en-US" sz="1200" dirty="0">
                  <a:solidFill>
                    <a:srgbClr val="00FFFF"/>
                  </a:solidFill>
                </a:rPr>
                <a:t>S. </a:t>
              </a:r>
              <a:r>
                <a:rPr lang="en-US" sz="1200" dirty="0" err="1">
                  <a:solidFill>
                    <a:srgbClr val="00FFFF"/>
                  </a:solidFill>
                </a:rPr>
                <a:t>Ropertz</a:t>
              </a:r>
              <a:r>
                <a:rPr lang="en-US" sz="1200" dirty="0">
                  <a:solidFill>
                    <a:srgbClr val="00FFFF"/>
                  </a:solidFill>
                </a:rPr>
                <a:t>, C. </a:t>
              </a:r>
              <a:r>
                <a:rPr lang="en-US" sz="1200" dirty="0" err="1">
                  <a:solidFill>
                    <a:srgbClr val="00FFFF"/>
                  </a:solidFill>
                </a:rPr>
                <a:t>Hanhart</a:t>
              </a:r>
              <a:r>
                <a:rPr lang="en-US" sz="1200" dirty="0">
                  <a:solidFill>
                    <a:srgbClr val="00FFFF"/>
                  </a:solidFill>
                </a:rPr>
                <a:t> and B. </a:t>
              </a:r>
              <a:r>
                <a:rPr lang="en-US" sz="1200" dirty="0" err="1">
                  <a:solidFill>
                    <a:srgbClr val="00FFFF"/>
                  </a:solidFill>
                </a:rPr>
                <a:t>Kubis</a:t>
              </a:r>
              <a:r>
                <a:rPr lang="en-US" sz="1200" dirty="0">
                  <a:solidFill>
                    <a:srgbClr val="00FFFF"/>
                  </a:solidFill>
                </a:rPr>
                <a:t>, Eur. Phys. J. C 78 (2018) no.12, 1000.</a:t>
              </a:r>
              <a:endParaRPr lang="en-US" sz="1200" i="1" dirty="0">
                <a:solidFill>
                  <a:srgbClr val="00FFFF"/>
                </a:solidFill>
              </a:endParaRPr>
            </a:p>
          </p:txBody>
        </p:sp>
        <p:sp>
          <p:nvSpPr>
            <p:cNvPr id="3" name="Rectángulo 2"/>
            <p:cNvSpPr/>
            <p:nvPr/>
          </p:nvSpPr>
          <p:spPr>
            <a:xfrm>
              <a:off x="622885" y="5949280"/>
              <a:ext cx="848561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- “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However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, the existence of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is not 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beyond doubt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”, and “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As a conclusion, we do not consider the f</a:t>
              </a:r>
              <a:r>
                <a:rPr lang="en-US" sz="1400" i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(1370) as established resonance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”. </a:t>
              </a:r>
              <a:r>
                <a:rPr lang="en-US" sz="1100" dirty="0">
                  <a:solidFill>
                    <a:srgbClr val="00FFFF"/>
                  </a:solidFill>
                  <a:latin typeface="Arial" panose="020B0604020202020204" pitchFamily="34" charset="0"/>
                </a:rPr>
                <a:t>E. </a:t>
              </a:r>
              <a:r>
                <a:rPr lang="en-US" sz="1100" dirty="0" err="1">
                  <a:solidFill>
                    <a:srgbClr val="00FFFF"/>
                  </a:solidFill>
                  <a:latin typeface="Arial" panose="020B0604020202020204" pitchFamily="34" charset="0"/>
                </a:rPr>
                <a:t>Klempt</a:t>
              </a:r>
              <a:r>
                <a:rPr lang="en-US" sz="1100" dirty="0">
                  <a:solidFill>
                    <a:srgbClr val="00FFFF"/>
                  </a:solidFill>
                  <a:latin typeface="Arial" panose="020B0604020202020204" pitchFamily="34" charset="0"/>
                </a:rPr>
                <a:t> and A. Zaitsev, Phys. Rept. 454 (2007), </a:t>
              </a:r>
              <a:r>
                <a:rPr lang="en-US" sz="1100" dirty="0" smtClean="0">
                  <a:solidFill>
                    <a:srgbClr val="00FFFF"/>
                  </a:solidFill>
                  <a:latin typeface="Arial" panose="020B0604020202020204" pitchFamily="34" charset="0"/>
                </a:rPr>
                <a:t>1 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One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of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their main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concerns is “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the absence of any measured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f</a:t>
              </a:r>
              <a:r>
                <a:rPr lang="en-US" sz="1400" i="1" baseline="-25000" dirty="0" smtClean="0">
                  <a:solidFill>
                    <a:schemeClr val="bg1"/>
                  </a:solidFill>
                  <a:latin typeface="Courier New" panose="02070309020205020404" pitchFamily="49" charset="0"/>
                </a:rPr>
                <a:t>0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(1370</a:t>
              </a:r>
              <a:r>
                <a:rPr lang="en-US" sz="1400" i="1" dirty="0">
                  <a:solidFill>
                    <a:schemeClr val="bg1"/>
                  </a:solidFill>
                  <a:latin typeface="Arial" panose="020B0604020202020204" pitchFamily="34" charset="0"/>
                </a:rPr>
                <a:t>) phase </a:t>
              </a:r>
              <a:r>
                <a:rPr lang="en-US" sz="1400" i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motion”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23528" y="4149142"/>
              <a:ext cx="6383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-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By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far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worst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determined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scalar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above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1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GeV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Moreover</a:t>
              </a:r>
              <a:r>
                <a: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374259"/>
      </p:ext>
    </p:extLst>
  </p:cSld>
  <p:clrMapOvr>
    <a:masterClrMapping/>
  </p:clrMapOvr>
  <p:transition advTm="13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9654" y="2780928"/>
            <a:ext cx="8764654" cy="253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Large model-dependences: 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naïve models often used for parameterizations and resonance poles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- Specific parameterizations with a priori relations between pole and residue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Isobars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Breit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Wigners</a:t>
            </a:r>
            <a:endParaRPr lang="en-US" sz="1796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Choice of decay channels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Multi body channels as quasi two body…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- “tree level dynamics” (resonances or </a:t>
            </a:r>
            <a:r>
              <a:rPr lang="en-US" sz="1796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lagrangian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constants)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851919" y="116632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Problems</a:t>
            </a:r>
            <a:endParaRPr lang="en-US" u="sng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9806" y="1278229"/>
            <a:ext cx="8964388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796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Data: 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extracted 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 πN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→</a:t>
            </a: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ππN</a:t>
            </a:r>
            <a:r>
              <a:rPr lang="en-US" sz="1796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large systematic uncertainties and inconsistencies.</a:t>
            </a:r>
            <a:endParaRPr lang="en-US" sz="1539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79512" y="621420"/>
                <a:ext cx="9118974" cy="641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Not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evident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present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original 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experiments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the 70’s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but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found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in </a:t>
                </a:r>
                <a:r>
                  <a:rPr lang="es-ES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later</a:t>
                </a:r>
                <a:r>
                  <a:rPr lang="es-E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models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Froggat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at al. Martin et al., Au, Morgan &amp;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Pennington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Lesniak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&amp;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Maillet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Tornqvist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Janssen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Albaladejo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 </a:t>
                </a:r>
                <a:r>
                  <a:rPr lang="es-ES" sz="10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Oller</a:t>
                </a:r>
                <a:r>
                  <a:rPr lang="es-ES" sz="10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etc…)  </a:t>
                </a:r>
                <a:endParaRPr lang="es-ES_tradnl" sz="1000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1420"/>
                <a:ext cx="9118974" cy="641894"/>
              </a:xfrm>
              <a:prstGeom prst="rect">
                <a:avLst/>
              </a:prstGeom>
              <a:blipFill rotWithShape="0">
                <a:blip r:embed="rId3"/>
                <a:stretch>
                  <a:fillRect l="-602" t="-5714" b="-152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79512" y="1838203"/>
            <a:ext cx="8189413" cy="64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027" tIns="43523" rIns="87027" bIns="43523">
            <a:spAutoFit/>
          </a:bodyPr>
          <a:lstStyle/>
          <a:p>
            <a:pPr defTabSz="87066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Seen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other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reactions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pp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heavier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meson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decays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" sz="1200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etc</a:t>
            </a:r>
            <a:r>
              <a:rPr lang="es-ES" sz="12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),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widely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different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determinations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219034" y="5445224"/>
                <a:ext cx="8893762" cy="1611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7027" tIns="43523" rIns="87027" bIns="43523">
                <a:spAutoFit/>
              </a:bodyPr>
              <a:lstStyle/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PDG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still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quotes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Breit-Wigner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parameters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No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partial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widths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</a:t>
                </a:r>
              </a:p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b="1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</a:t>
                </a:r>
                <a:r>
                  <a:rPr lang="es-ES" b="1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Surprisingly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…</a:t>
                </a:r>
              </a:p>
              <a:p>
                <a:pPr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lists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KK-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masses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&gt;1350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whereas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many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-</a:t>
                </a:r>
                <a:r>
                  <a:rPr lang="es-ES_tradnl" dirty="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mode</a:t>
                </a:r>
                <a:r>
                  <a:rPr lang="es-ES_tradnl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down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1200MeV</a:t>
                </a:r>
                <a:endPara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  <a:buFontTx/>
                  <a:buChar char="-"/>
                </a:pPr>
                <a:endParaRPr lang="es-ES_tradnl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034" y="5445224"/>
                <a:ext cx="8893762" cy="1611390"/>
              </a:xfrm>
              <a:prstGeom prst="rect">
                <a:avLst/>
              </a:prstGeom>
              <a:blipFill rotWithShape="0">
                <a:blip r:embed="rId4"/>
                <a:stretch>
                  <a:fillRect l="-480" t="-22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/>
      <p:bldP spid="13" grpId="0"/>
      <p:bldP spid="1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33864" y="44460"/>
            <a:ext cx="5796973" cy="3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027" tIns="43523" rIns="87027" bIns="43523">
            <a:spAutoFit/>
          </a:bodyPr>
          <a:lstStyle/>
          <a:p>
            <a:pPr algn="ctr" defTabSz="87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</a:t>
            </a:r>
            <a:r>
              <a:rPr lang="es-ES_tradnl" sz="1400" baseline="-250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(1370)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briefly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recent</a:t>
            </a:r>
            <a:r>
              <a:rPr lang="es-ES_tradnl" sz="1400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dirty="0" err="1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developments</a:t>
            </a:r>
            <a:endParaRPr lang="en-GB" sz="1400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347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1184" tIns="45592" rIns="91184" bIns="45592"/>
          <a:lstStyle/>
          <a:p>
            <a:pPr algn="ctr" defTabSz="799486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9552" y="332656"/>
            <a:ext cx="482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- PDG2021: T-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matrix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sample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             </a:t>
            </a:r>
            <a:endParaRPr lang="es-ES_tradnl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01988"/>
            <a:ext cx="6336704" cy="4012632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-324544" y="4725144"/>
            <a:ext cx="9193398" cy="1238711"/>
            <a:chOff x="251520" y="2276873"/>
            <a:chExt cx="8265964" cy="1238711"/>
          </a:xfrm>
        </p:grpSpPr>
        <p:grpSp>
          <p:nvGrpSpPr>
            <p:cNvPr id="10" name="Grupo 9"/>
            <p:cNvGrpSpPr/>
            <p:nvPr/>
          </p:nvGrpSpPr>
          <p:grpSpPr>
            <a:xfrm>
              <a:off x="251520" y="2276873"/>
              <a:ext cx="8265964" cy="1238711"/>
              <a:chOff x="1422806" y="4065724"/>
              <a:chExt cx="8711319" cy="1365736"/>
            </a:xfrm>
          </p:grpSpPr>
          <p:sp>
            <p:nvSpPr>
              <p:cNvPr id="12" name="14 Rectángulo"/>
              <p:cNvSpPr/>
              <p:nvPr/>
            </p:nvSpPr>
            <p:spPr>
              <a:xfrm>
                <a:off x="1422806" y="4065724"/>
                <a:ext cx="8711319" cy="40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7066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s-ES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ángulo 12"/>
                  <p:cNvSpPr/>
                  <p:nvPr/>
                </p:nvSpPr>
                <p:spPr>
                  <a:xfrm>
                    <a:off x="2111798" y="4447380"/>
                    <a:ext cx="7885120" cy="98408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M-i </a:t>
                    </a:r>
                    <a:r>
                      <a:rPr lang="el-GR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Γ</a:t>
                    </a: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/2</a:t>
                    </a:r>
                    <a:r>
                      <a:rPr lang="es-ES_tradnl" sz="20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= 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:r>
                      <a:rPr lang="nn-NO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1280.6 ± 1.6 ± 47.4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)− </a:t>
                    </a:r>
                    <a:r>
                      <a:rPr lang="nn-NO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i(205.2 ± 1.7 ± 20.7</a:t>
                    </a:r>
                    <a:r>
                      <a:rPr lang="nn-NO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 </a:t>
                    </a:r>
                    <a:r>
                      <a:rPr lang="nn-NO" sz="12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s-ES" sz="1200" b="0" i="1" dirty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nn-NO" sz="1200" i="1" dirty="0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1200" b="0" i="1" dirty="0" smtClean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</m:acc>
                      </m:oMath>
                    </a14:m>
                    <a:r>
                      <a:rPr lang="nn-NO" sz="12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, Crystal Barrell Collab. 2020)</a:t>
                    </a:r>
                  </a:p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M-i </a:t>
                    </a:r>
                    <a:r>
                      <a:rPr lang="el-GR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Γ</a:t>
                    </a: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/2</a:t>
                    </a:r>
                    <a:r>
                      <a:rPr lang="es-ES_tradnl" sz="2000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= </a:t>
                    </a:r>
                    <a:r>
                      <a:rPr lang="es-ES_tradnl" dirty="0" smtClean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1290 ± 50)−i(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_tradnl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170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−40</m:t>
                            </m:r>
                          </m:sub>
                          <m:sup>
                            <m:r>
                              <a:rPr lang="es-ES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+20</m:t>
                            </m:r>
                          </m:sup>
                        </m:sSubSup>
                      </m:oMath>
                    </a14:m>
                    <a:r>
                      <a:rPr lang="es-ES_tradnl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) 	</a:t>
                    </a:r>
                    <a:r>
                      <a:rPr lang="es-ES_tradnl" sz="20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		  </a:t>
                    </a:r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a:rPr lang="es-ES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nn-NO" sz="1200" i="1" dirty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s-ES" sz="1200" i="1" dirty="0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</m:e>
                        </m:acc>
                      </m:oMath>
                    </a14:m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, </a:t>
                    </a:r>
                    <a:r>
                      <a:rPr lang="el-GR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π</a:t>
                    </a:r>
                    <a:r>
                      <a:rPr lang="es-ES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N, </a:t>
                    </a:r>
                    <a:r>
                      <a:rPr lang="nn-NO" sz="1200" dirty="0">
                        <a:solidFill>
                          <a:srgbClr val="00FFFF"/>
                        </a:solidFill>
                        <a:latin typeface="Arial" charset="0"/>
                        <a:sym typeface="Symbol" pitchFamily="18" charset="2"/>
                      </a:rPr>
                      <a:t>Anisovich &amp; Sarantsev 2009)</a:t>
                    </a:r>
                    <a:endParaRPr lang="en-GB" sz="12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endParaRPr>
                  </a:p>
                  <a:p>
                    <a:pPr defTabSz="8706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1200" dirty="0">
                      <a:solidFill>
                        <a:srgbClr val="00FFFF"/>
                      </a:solidFill>
                      <a:latin typeface="Arial" charset="0"/>
                      <a:sym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" name="Rectá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11798" y="4447380"/>
                    <a:ext cx="7885120" cy="98408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659" t="-274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ángulo 10"/>
            <p:cNvSpPr/>
            <p:nvPr/>
          </p:nvSpPr>
          <p:spPr>
            <a:xfrm>
              <a:off x="870095" y="2310551"/>
              <a:ext cx="2503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Latest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two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entries@PDG</a:t>
              </a:r>
              <a:r>
                <a:rPr lang="es-ES_tradnl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:</a:t>
              </a:r>
              <a:endParaRPr lang="es-ES_tradnl" dirty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402576" y="5733256"/>
                <a:ext cx="858183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Very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recently</a:t>
                </a:r>
                <a:r>
                  <a:rPr lang="es-ES_tradnl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M-i </a:t>
                </a:r>
                <a:r>
                  <a:rPr lang="el-GR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Γ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/2</a:t>
                </a:r>
                <a:r>
                  <a:rPr lang="es-ES_tradnl" sz="20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= 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1370 ±40)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− 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i(195</a:t>
                </a:r>
                <a:r>
                  <a:rPr lang="nn-NO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nn-NO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±20)   </a:t>
                </a:r>
                <a:r>
                  <a:rPr lang="nn-NO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" sz="14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J/</a:t>
                </a:r>
                <a:r>
                  <a:rPr lang="el-GR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ψ</a:t>
                </a:r>
                <a:r>
                  <a:rPr lang="es-ES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</a:t>
                </a:r>
                <a:r>
                  <a:rPr lang="el-GR" sz="14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1200" i="1" dirty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acc>
                      <m:accPr>
                        <m:chr m:val="̅"/>
                        <m:ctrlPr>
                          <a:rPr lang="nn-NO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s-ES" sz="1200" i="1" dirty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nn-NO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l-GR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π</a:t>
                </a:r>
                <a:r>
                  <a:rPr lang="es-ES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N, </a:t>
                </a:r>
                <a:r>
                  <a:rPr lang="es-ES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…</a:t>
                </a:r>
                <a:r>
                  <a:rPr lang="nn-NO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Sarantsev,Denisenko,Thoma, Klempt </a:t>
                </a:r>
                <a:r>
                  <a:rPr lang="nn-NO" sz="12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PLB816 </a:t>
                </a:r>
                <a:r>
                  <a:rPr lang="es-ES" sz="12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2021)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No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evidence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in </a:t>
                </a:r>
                <a:r>
                  <a:rPr lang="es-ES" sz="16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J/</a:t>
                </a:r>
                <a:r>
                  <a:rPr lang="el-GR" sz="1600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ψ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radiative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decays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(BESIII).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Too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tiny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glueball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sz="1600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component</a:t>
                </a:r>
                <a:r>
                  <a:rPr lang="es-ES" sz="1600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?</a:t>
                </a:r>
                <a:endParaRPr lang="es-ES_tradnl" sz="1600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6" y="5733256"/>
                <a:ext cx="8581836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68" t="-3289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04" y="1470168"/>
            <a:ext cx="3203667" cy="22942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43" y="1470168"/>
            <a:ext cx="3164493" cy="22942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79" y="3860906"/>
            <a:ext cx="3206192" cy="2301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76" y="3860906"/>
            <a:ext cx="3201876" cy="2328109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7504" y="38485"/>
            <a:ext cx="6933296" cy="50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53"/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Strange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resonance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CFD: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Using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400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400" dirty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" sz="9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9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900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900" dirty="0" err="1">
                <a:solidFill>
                  <a:srgbClr val="00FFFF"/>
                </a:solidFill>
              </a:rPr>
              <a:t>Eur</a:t>
            </a:r>
            <a:r>
              <a:rPr lang="fr-FR" sz="900" dirty="0">
                <a:solidFill>
                  <a:srgbClr val="00FFFF"/>
                </a:solidFill>
              </a:rPr>
              <a:t>. Phys. J. C (2017)</a:t>
            </a:r>
            <a:endParaRPr lang="es-ES_tradnl" sz="1200" dirty="0">
              <a:solidFill>
                <a:srgbClr val="00FFFF"/>
              </a:solidFill>
              <a:sym typeface="Symbol" pitchFamily="18" charset="2"/>
            </a:endParaRPr>
          </a:p>
          <a:p>
            <a:pPr defTabSz="810453"/>
            <a:endParaRPr lang="en-GB" sz="14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3409" y="304356"/>
            <a:ext cx="8424508" cy="113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164"/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The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method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can be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used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for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err="1">
                <a:solidFill>
                  <a:prstClr val="white"/>
                </a:solidFill>
                <a:sym typeface="Symbol" pitchFamily="18" charset="2"/>
              </a:rPr>
              <a:t>inelastic</a:t>
            </a:r>
            <a:r>
              <a:rPr lang="es-ES_tradnl" sz="1697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smtClean="0">
                <a:solidFill>
                  <a:prstClr val="white"/>
                </a:solidFill>
                <a:sym typeface="Symbol" pitchFamily="18" charset="2"/>
              </a:rPr>
              <a:t>resonances. Provides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resonance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697" dirty="0" err="1">
                <a:solidFill>
                  <a:prstClr val="white"/>
                </a:solidFill>
                <a:sym typeface="Symbol" pitchFamily="18" charset="2"/>
              </a:rPr>
              <a:t>parameters</a:t>
            </a:r>
            <a:r>
              <a:rPr lang="es-ES_tradnl" sz="1697" dirty="0">
                <a:solidFill>
                  <a:prstClr val="white"/>
                </a:solidFill>
                <a:sym typeface="Symbol" pitchFamily="18" charset="2"/>
              </a:rPr>
              <a:t> WITHOUT ASSUMING SPECIFIC </a:t>
            </a:r>
            <a:r>
              <a:rPr lang="es-ES_tradnl" sz="1697">
                <a:solidFill>
                  <a:prstClr val="white"/>
                </a:solidFill>
                <a:sym typeface="Symbol" pitchFamily="18" charset="2"/>
              </a:rPr>
              <a:t>FUNCTIONAL </a:t>
            </a:r>
            <a:r>
              <a:rPr lang="es-ES_tradnl" sz="1697" smtClean="0">
                <a:solidFill>
                  <a:prstClr val="white"/>
                </a:solidFill>
                <a:sym typeface="Symbol" pitchFamily="18" charset="2"/>
              </a:rPr>
              <a:t>FORM. We only used our constrained data fits in the real axis. Note thatt these are  built piecewise, could be polynomials in some patches…</a:t>
            </a:r>
          </a:p>
          <a:p>
            <a:pPr defTabSz="851164"/>
            <a:r>
              <a:rPr lang="es-ES_tradnl" sz="1697" b="1" smtClean="0">
                <a:solidFill>
                  <a:prstClr val="white"/>
                </a:solidFill>
                <a:latin typeface="Calibri"/>
                <a:sym typeface="Symbol" pitchFamily="18" charset="2"/>
              </a:rPr>
              <a:t>BUT the analytic continuation was made with Padé sequences. No model</a:t>
            </a:r>
            <a:endParaRPr lang="en-US" sz="169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3663" y="301668"/>
            <a:ext cx="9144000" cy="123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s-ES" sz="1773">
              <a:solidFill>
                <a:srgbClr val="FFFFFF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31637" y="6264574"/>
            <a:ext cx="7860101" cy="692818"/>
            <a:chOff x="413279" y="3051366"/>
            <a:chExt cx="8337021" cy="734855"/>
          </a:xfrm>
        </p:grpSpPr>
        <p:sp>
          <p:nvSpPr>
            <p:cNvPr id="19" name="Rectángulo 18"/>
            <p:cNvSpPr/>
            <p:nvPr/>
          </p:nvSpPr>
          <p:spPr>
            <a:xfrm>
              <a:off x="413279" y="3051366"/>
              <a:ext cx="8337021" cy="734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10453"/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Using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Padé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Sequences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, </a:t>
              </a:r>
              <a:r>
                <a:rPr lang="es-ES_tradnl" sz="1539" dirty="0" err="1">
                  <a:solidFill>
                    <a:prstClr val="white"/>
                  </a:solidFill>
                  <a:sym typeface="Symbol" pitchFamily="18" charset="2"/>
                </a:rPr>
                <a:t>the</a:t>
              </a:r>
              <a:r>
                <a:rPr lang="es-ES_tradnl" sz="1539" dirty="0">
                  <a:solidFill>
                    <a:prstClr val="white"/>
                  </a:solidFill>
                  <a:sym typeface="Symbol" pitchFamily="18" charset="2"/>
                </a:rPr>
                <a:t> kappa:  </a:t>
              </a:r>
            </a:p>
            <a:p>
              <a:pPr defTabSz="810453"/>
              <a:r>
                <a:rPr lang="es-ES" sz="855" dirty="0">
                  <a:solidFill>
                    <a:srgbClr val="00FFFF"/>
                  </a:solidFill>
                  <a:sym typeface="Symbol" pitchFamily="18" charset="2"/>
                </a:rPr>
                <a:t>JRP, </a:t>
              </a:r>
              <a:r>
                <a:rPr lang="es-ES" sz="855" dirty="0" err="1">
                  <a:solidFill>
                    <a:srgbClr val="00FFFF"/>
                  </a:solidFill>
                  <a:sym typeface="Symbol" pitchFamily="18" charset="2"/>
                </a:rPr>
                <a:t>A.Rodas</a:t>
              </a:r>
              <a:r>
                <a:rPr lang="es-ES" sz="855" dirty="0">
                  <a:solidFill>
                    <a:srgbClr val="00FFFF"/>
                  </a:solidFill>
                  <a:sym typeface="Symbol" pitchFamily="18" charset="2"/>
                </a:rPr>
                <a:t> &amp; J. Ruiz de Elvira. </a:t>
              </a:r>
              <a:r>
                <a:rPr lang="fr-FR" sz="855" dirty="0" err="1">
                  <a:solidFill>
                    <a:srgbClr val="00FFFF"/>
                  </a:solidFill>
                </a:rPr>
                <a:t>Eur</a:t>
              </a:r>
              <a:r>
                <a:rPr lang="fr-FR" sz="855" dirty="0">
                  <a:solidFill>
                    <a:srgbClr val="00FFFF"/>
                  </a:solidFill>
                </a:rPr>
                <a:t>. Phys. J. C (2017) 77:91</a:t>
              </a:r>
              <a:r>
                <a:rPr lang="es-ES_tradnl" sz="855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endParaRPr lang="es-ES_tradnl" sz="855" dirty="0">
                <a:solidFill>
                  <a:prstClr val="white"/>
                </a:solidFill>
                <a:sym typeface="Symbol" pitchFamily="18" charset="2"/>
              </a:endParaRPr>
            </a:p>
            <a:p>
              <a:pPr defTabSz="810453"/>
              <a:r>
                <a:rPr lang="es-ES_tradnl" sz="1508" dirty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759893" y="3052910"/>
              <a:ext cx="2519367" cy="358816"/>
            </a:xfrm>
            <a:prstGeom prst="rect">
              <a:avLst/>
            </a:prstGeom>
          </p:spPr>
          <p:txBody>
            <a:bodyPr wrap="none" lIns="74413" tIns="37207" rIns="74413" bIns="37207">
              <a:spAutoFit/>
            </a:bodyPr>
            <a:lstStyle/>
            <a:p>
              <a:pPr defTabSz="810453"/>
              <a:r>
                <a:rPr lang="es-ES_tradnl" sz="1710">
                  <a:solidFill>
                    <a:prstClr val="white"/>
                  </a:solidFill>
                  <a:sym typeface="Symbol" pitchFamily="18" charset="2"/>
                </a:rPr>
                <a:t>(670±18)-i(295± 28) </a:t>
              </a:r>
              <a:r>
                <a:rPr lang="es-ES_tradnl" sz="1710" smtClean="0">
                  <a:solidFill>
                    <a:prstClr val="white"/>
                  </a:solidFill>
                  <a:sym typeface="Symbol" pitchFamily="18" charset="2"/>
                </a:rPr>
                <a:t>MeV</a:t>
              </a:r>
              <a:endParaRPr lang="en-GB" sz="1368">
                <a:solidFill>
                  <a:prstClr val="white"/>
                </a:solidFill>
                <a:sym typeface="Symbol" pitchFamily="18" charset="2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549449" y="6522272"/>
            <a:ext cx="505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7787"/>
            <a:r>
              <a:rPr lang="es-ES_tradnl" sz="1400">
                <a:solidFill>
                  <a:prstClr val="white"/>
                </a:solidFill>
                <a:sym typeface="Symbol" pitchFamily="18" charset="2"/>
              </a:rPr>
              <a:t>Consistent with full dispersive </a:t>
            </a:r>
            <a:r>
              <a:rPr lang="es-ES_tradnl" sz="1400" smtClean="0">
                <a:solidFill>
                  <a:prstClr val="white"/>
                </a:solidFill>
                <a:sym typeface="Symbol" pitchFamily="18" charset="2"/>
              </a:rPr>
              <a:t>value: </a:t>
            </a:r>
            <a:r>
              <a:rPr lang="es-ES_tradnl" smtClean="0">
                <a:solidFill>
                  <a:schemeClr val="bg1"/>
                </a:solidFill>
                <a:sym typeface="Symbol" pitchFamily="18" charset="2"/>
              </a:rPr>
              <a:t>(648±7</a:t>
            </a:r>
            <a:r>
              <a:rPr lang="es-ES_tradnl">
                <a:solidFill>
                  <a:schemeClr val="bg1"/>
                </a:solidFill>
                <a:sym typeface="Symbol" pitchFamily="18" charset="2"/>
              </a:rPr>
              <a:t>)-i(280±16) MeV  </a:t>
            </a:r>
            <a:endParaRPr lang="en-GB" dirty="0">
              <a:solidFill>
                <a:schemeClr val="bg1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55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48"/>
    </mc:Choice>
    <mc:Fallback xmlns="">
      <p:transition advTm="636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11560" y="5226921"/>
            <a:ext cx="8280920" cy="36231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Reduced Model dependence or independence for pole determinations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49383" y="82987"/>
            <a:ext cx="60452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This work:</a:t>
            </a:r>
          </a:p>
          <a:p>
            <a:pPr algn="ctr"/>
            <a:endParaRPr lang="en-US" dirty="0" smtClean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Data-Driven Forward Dispersion Relations (FDR)</a:t>
            </a:r>
            <a:endParaRPr lang="en-US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Or partial-wave dispersion relations (Roy or Roy-Steiner) </a:t>
            </a:r>
          </a:p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phase+elasticity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283968" y="4381874"/>
            <a:ext cx="46805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1430651" y="5892588"/>
            <a:ext cx="6498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already done this for the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σ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/f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(500), </a:t>
            </a:r>
            <a:r>
              <a:rPr lang="el-G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κ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/K</a:t>
            </a:r>
            <a:r>
              <a:rPr lang="es-ES" baseline="-25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*(700)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strange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resonances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below</a:t>
            </a:r>
            <a:r>
              <a:rPr lang="es-E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2 </a:t>
            </a:r>
            <a:r>
              <a:rPr lang="es-ES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92796" y="1574959"/>
            <a:ext cx="617443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Model independent </a:t>
            </a: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constraints on data description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Enhanced precision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232804" y="2021401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+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31994" y="282952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Analytic methods for the continuation to the complex plane in the contiguous sheet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voiding specific parameterizations </a:t>
            </a:r>
          </a:p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(only phase and elasticity)</a:t>
            </a:r>
            <a:endParaRPr lang="en-US" sz="14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7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271"/>
    </mc:Choice>
    <mc:Fallback xmlns="">
      <p:transition advTm="57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95536" y="856357"/>
                <a:ext cx="8638095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choose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to </a:t>
                </a:r>
                <a:r>
                  <a:rPr lang="es-E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analyze</a:t>
                </a:r>
                <a:r>
                  <a:rPr lang="es-E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meson-meson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because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it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has 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THE MOST STRINGENT ANALYTICITY CONSTRAINTS</a:t>
                </a: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- 1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Unconstrained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- 2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nd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Check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dispersion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relations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.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Discard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too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bad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- 3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</a:t>
                </a:r>
              </a:p>
              <a:p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- 4</a:t>
                </a:r>
                <a:r>
                  <a:rPr lang="es-ES" baseline="30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Step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: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Extract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resonances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with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dispersive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or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analytic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methods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(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This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Work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)</a:t>
                </a:r>
              </a:p>
              <a:p>
                <a:endParaRPr lang="es-ES" dirty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endParaRPr lang="es-ES" dirty="0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Steps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1,2,3: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already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published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dispersively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Constrained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Fits</a:t>
                </a:r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to Data (CFD): </a:t>
                </a:r>
              </a:p>
              <a:p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with Forward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Dispersion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relations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and Roy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equations</a:t>
                </a:r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García Martin, </a:t>
                </a:r>
                <a:r>
                  <a:rPr lang="es-E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Kaminski</a:t>
                </a:r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JRP, Ruiz de Elvira, </a:t>
                </a:r>
                <a:r>
                  <a:rPr lang="es-E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Yndurain</a:t>
                </a:r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" sz="1200" dirty="0" err="1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Phys.Rev.D</a:t>
                </a:r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83 (2011) </a:t>
                </a:r>
                <a:r>
                  <a:rPr lang="es-E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074004</a:t>
                </a:r>
              </a:p>
              <a:p>
                <a:endParaRPr lang="es-E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dirty="0" smtClean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acc>
                      <m:accPr>
                        <m:chr m:val="̅"/>
                        <m:ctrlP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</m:acc>
                  </m:oMath>
                </a14:m>
                <a:r>
                  <a:rPr lang="es-ES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with</a:t>
                </a:r>
                <a:r>
                  <a:rPr lang="es-ES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Roy-Steiner </a:t>
                </a:r>
                <a:r>
                  <a:rPr lang="es-ES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Equations</a:t>
                </a:r>
                <a:endParaRPr lang="es-E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JRP, A. </a:t>
                </a:r>
                <a:r>
                  <a:rPr lang="en-U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Rodas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,  </a:t>
                </a:r>
                <a:r>
                  <a:rPr lang="en-US" sz="1200" dirty="0" err="1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Eur.Phys.J.C</a:t>
                </a:r>
                <a:r>
                  <a:rPr lang="en-U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 78 (2018) 11, 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897 &amp; </a:t>
                </a:r>
                <a:r>
                  <a:rPr lang="en-US" sz="1200" dirty="0" err="1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Phys.Rept</a:t>
                </a:r>
                <a:r>
                  <a:rPr lang="en-U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. 969 (2022) </a:t>
                </a:r>
                <a:r>
                  <a:rPr lang="en-US" sz="1200" dirty="0" smtClean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1-126</a:t>
                </a:r>
              </a:p>
              <a:p>
                <a:endParaRPr lang="en-US" sz="12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r>
                  <a:rPr lang="es-ES" sz="1200" dirty="0">
                    <a:solidFill>
                      <a:srgbClr val="66FFFF"/>
                    </a:solidFill>
                    <a:latin typeface="Arial" charset="0"/>
                    <a:sym typeface="Symbol" pitchFamily="18" charset="2"/>
                  </a:rPr>
                  <a:t>	</a:t>
                </a:r>
                <a:endParaRPr lang="en-US" sz="1200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  <a:p>
                <a:endParaRPr lang="en-US" dirty="0" smtClean="0">
                  <a:solidFill>
                    <a:srgbClr val="66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56357"/>
                <a:ext cx="8638095" cy="6001643"/>
              </a:xfrm>
              <a:prstGeom prst="rect">
                <a:avLst/>
              </a:prstGeom>
              <a:blipFill rotWithShape="0">
                <a:blip r:embed="rId4"/>
                <a:stretch>
                  <a:fillRect l="-494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65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712"/>
    </mc:Choice>
    <mc:Fallback xmlns="">
      <p:transition advTm="58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33" y="534997"/>
            <a:ext cx="8928308" cy="6042700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633" y="534997"/>
            <a:ext cx="8927316" cy="6042869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Text Box 2"/>
              <p:cNvSpPr txBox="1">
                <a:spLocks noChangeArrowheads="1"/>
              </p:cNvSpPr>
              <p:nvPr/>
            </p:nvSpPr>
            <p:spPr bwMode="auto">
              <a:xfrm>
                <a:off x="138633" y="33359"/>
                <a:ext cx="5264944" cy="362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42" tIns="42571" rIns="85142" bIns="42571" anchor="ctr">
                <a:spAutoFit/>
              </a:bodyPr>
              <a:lstStyle/>
              <a:p>
                <a:pPr defTabSz="851135"/>
                <a14:m>
                  <m:oMath xmlns:m="http://schemas.openxmlformats.org/officeDocument/2006/math"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sz="16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S0 wave: </a:t>
                </a:r>
                <a:r>
                  <a:rPr lang="es-ES_tradnl" sz="171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es-ES_tradnl" sz="171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uncostrained</a:t>
                </a:r>
                <a:r>
                  <a:rPr lang="es-ES_tradnl" sz="171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s-ES_tradnl" sz="1710" dirty="0" err="1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constrained</a:t>
                </a:r>
                <a:endParaRPr lang="es-ES_tradnl" sz="171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1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633" y="33359"/>
                <a:ext cx="5264944" cy="362972"/>
              </a:xfrm>
              <a:prstGeom prst="rect">
                <a:avLst/>
              </a:prstGeom>
              <a:blipFill rotWithShape="0">
                <a:blip r:embed="rId6"/>
                <a:stretch>
                  <a:fillRect t="-3333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0" y="406909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s-ES" sz="1539"/>
          </a:p>
        </p:txBody>
      </p:sp>
      <p:sp>
        <p:nvSpPr>
          <p:cNvPr id="5" name="4 Rectángulo"/>
          <p:cNvSpPr/>
          <p:nvPr/>
        </p:nvSpPr>
        <p:spPr>
          <a:xfrm>
            <a:off x="3463658" y="2197510"/>
            <a:ext cx="1785662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sizable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</a:t>
            </a:r>
            <a:r>
              <a:rPr lang="es-ES_tradnl" sz="2052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356489" y="534828"/>
            <a:ext cx="2520280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52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f</a:t>
            </a:r>
            <a:r>
              <a:rPr lang="es-ES_tradnl" sz="2052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052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(1370) </a:t>
            </a:r>
            <a:r>
              <a:rPr lang="es-ES_tradnl" sz="205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53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125979"/>
      </p:ext>
    </p:extLst>
  </p:cSld>
  <p:clrMapOvr>
    <a:masterClrMapping/>
  </p:clrMapOvr>
  <p:transition advTm="16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Text Box 2"/>
              <p:cNvSpPr txBox="1">
                <a:spLocks noChangeArrowheads="1"/>
              </p:cNvSpPr>
              <p:nvPr/>
            </p:nvSpPr>
            <p:spPr bwMode="auto">
              <a:xfrm>
                <a:off x="1575966" y="-11933"/>
                <a:ext cx="5930997" cy="36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7256" tIns="43630" rIns="87256" bIns="43630" anchor="ctr">
                <a:spAutoFit/>
              </a:bodyPr>
              <a:lstStyle/>
              <a:p>
                <a:pPr algn="ctr" defTabSz="8722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We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also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constrained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the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other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</a:rPr>
                  <a:t>S, P, D, F </a:t>
                </a:r>
                <a:r>
                  <a:rPr lang="es-ES_tradnl" dirty="0" err="1" smtClean="0">
                    <a:solidFill>
                      <a:srgbClr val="00FFFF"/>
                    </a:solidFill>
                    <a:latin typeface="Arial" charset="0"/>
                  </a:rPr>
                  <a:t>waves</a:t>
                </a:r>
                <a:endParaRPr lang="es-ES_tradnl" dirty="0">
                  <a:solidFill>
                    <a:srgbClr val="00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1024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5966" y="-11933"/>
                <a:ext cx="5930997" cy="365111"/>
              </a:xfrm>
              <a:prstGeom prst="rect">
                <a:avLst/>
              </a:prstGeom>
              <a:blipFill rotWithShape="0">
                <a:blip r:embed="rId3"/>
                <a:stretch>
                  <a:fillRect l="-514" t="-10000" r="-412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" y="381560"/>
            <a:ext cx="9372057" cy="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44" name="Picture 4" descr="2_fit_P_pi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3024336" cy="2882823"/>
          </a:xfrm>
          <a:prstGeom prst="rect">
            <a:avLst/>
          </a:prstGeom>
          <a:noFill/>
        </p:spPr>
      </p:pic>
      <p:pic>
        <p:nvPicPr>
          <p:cNvPr id="10248" name="Picture 8" descr="delta11me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6136" y="476672"/>
            <a:ext cx="3110652" cy="277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igD0hig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85685"/>
            <a:ext cx="3341110" cy="258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-3_inelD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970" y="4293096"/>
            <a:ext cx="3310117" cy="2378956"/>
          </a:xfrm>
          <a:prstGeom prst="rect">
            <a:avLst/>
          </a:prstGeom>
          <a:noFill/>
        </p:spPr>
      </p:pic>
      <p:pic>
        <p:nvPicPr>
          <p:cNvPr id="11" name="Picture 13" descr="5-5_figS2i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819874"/>
            <a:ext cx="2840885" cy="2196417"/>
          </a:xfrm>
          <a:prstGeom prst="rect">
            <a:avLst/>
          </a:prstGeom>
          <a:noFill/>
        </p:spPr>
      </p:pic>
      <p:pic>
        <p:nvPicPr>
          <p:cNvPr id="12" name="Picture 1" descr="C:\Users\jrpelaez\Desktop\deltaD2UF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005893"/>
            <a:ext cx="2913897" cy="2263613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6981841" y="574872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Detailed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analysis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of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statistical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and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systematic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</a:rPr>
              <a:t>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896"/>
    </mc:Choice>
    <mc:Fallback xmlns="">
      <p:transition advTm="58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Text Box 12"/>
              <p:cNvSpPr txBox="1">
                <a:spLocks noChangeArrowheads="1"/>
              </p:cNvSpPr>
              <p:nvPr/>
            </p:nvSpPr>
            <p:spPr bwMode="auto">
              <a:xfrm>
                <a:off x="2827915" y="-32810"/>
                <a:ext cx="3310344" cy="365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7256" tIns="43630" rIns="87256" bIns="43630" anchor="ctr">
                <a:spAutoFit/>
              </a:bodyPr>
              <a:lstStyle/>
              <a:p>
                <a:pPr algn="ctr" defTabSz="87228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</a:rPr>
                  <a:t>Fits for High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</a:rPr>
                  <a:t>energies</a:t>
                </a:r>
                <a:endParaRPr lang="en-US" dirty="0">
                  <a:solidFill>
                    <a:srgbClr val="00FFFF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3379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7915" y="-32810"/>
                <a:ext cx="3310344" cy="365111"/>
              </a:xfrm>
              <a:prstGeom prst="rect">
                <a:avLst/>
              </a:prstGeom>
              <a:blipFill rotWithShape="0">
                <a:blip r:embed="rId3"/>
                <a:stretch>
                  <a:fillRect l="-1105" t="-10000" r="-1105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800" name="Picture 8" descr="11_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5" y="3442440"/>
            <a:ext cx="4448851" cy="284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13"/>
          <p:cNvSpPr>
            <a:spLocks noChangeShapeType="1"/>
          </p:cNvSpPr>
          <p:nvPr/>
        </p:nvSpPr>
        <p:spPr bwMode="auto">
          <a:xfrm flipV="1">
            <a:off x="0" y="294091"/>
            <a:ext cx="9444004" cy="143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 lIns="80133" tIns="40067" rIns="80133" bIns="40067"/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798" name="Rectangle 14"/>
          <p:cNvSpPr>
            <a:spLocks noChangeArrowheads="1"/>
          </p:cNvSpPr>
          <p:nvPr/>
        </p:nvSpPr>
        <p:spPr bwMode="auto">
          <a:xfrm>
            <a:off x="5868144" y="6345867"/>
            <a:ext cx="2811870" cy="398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7256" tIns="43630" rIns="87256" bIns="43630">
            <a:spAutoFit/>
          </a:bodyPr>
          <a:lstStyle/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FFFF00"/>
              </a:solidFill>
              <a:latin typeface="Arial" charset="0"/>
            </a:endParaRPr>
          </a:p>
          <a:p>
            <a:pPr defTabSz="87228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JRP, </a:t>
            </a:r>
            <a:r>
              <a:rPr lang="en-US" sz="1000" dirty="0" err="1" smtClean="0">
                <a:solidFill>
                  <a:srgbClr val="FFFF00"/>
                </a:solidFill>
                <a:latin typeface="Arial" charset="0"/>
              </a:rPr>
              <a:t>F.J.Ynduráin</a:t>
            </a:r>
            <a:r>
              <a:rPr lang="en-US" sz="1000" dirty="0" smtClean="0">
                <a:solidFill>
                  <a:srgbClr val="FFFF00"/>
                </a:solidFill>
                <a:latin typeface="Arial" charset="0"/>
              </a:rPr>
              <a:t>. PRD69,114001 (2004)</a:t>
            </a:r>
            <a:endParaRPr lang="en-US" sz="1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3799" name="8 CuadroTexto"/>
          <p:cNvSpPr txBox="1">
            <a:spLocks noChangeArrowheads="1"/>
          </p:cNvSpPr>
          <p:nvPr/>
        </p:nvSpPr>
        <p:spPr bwMode="auto">
          <a:xfrm>
            <a:off x="2049504" y="341478"/>
            <a:ext cx="5124729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Regge parametrizations </a:t>
            </a:r>
            <a:r>
              <a:rPr lang="en-US" smtClean="0">
                <a:solidFill>
                  <a:srgbClr val="FFFFFF"/>
                </a:solidFill>
                <a:latin typeface="Arial" charset="0"/>
              </a:rPr>
              <a:t>of </a:t>
            </a:r>
            <a:r>
              <a:rPr lang="en-US" b="1" smtClean="0">
                <a:solidFill>
                  <a:srgbClr val="FFFFFF"/>
                </a:solidFill>
                <a:latin typeface="Arial" charset="0"/>
              </a:rPr>
              <a:t>cross section data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1379" name="Picture 3" descr="C:\Users\jrpelaez\Desktop\PY-Regge-pipi+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2638" y="764704"/>
            <a:ext cx="6111363" cy="2612425"/>
          </a:xfrm>
          <a:prstGeom prst="rect">
            <a:avLst/>
          </a:prstGeom>
          <a:noFill/>
        </p:spPr>
      </p:pic>
      <p:pic>
        <p:nvPicPr>
          <p:cNvPr id="101380" name="Picture 4" descr="C:\Users\jrpelaez\Desktop\PY-Regge-pi-pi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0427" y="3442440"/>
            <a:ext cx="4633575" cy="2831141"/>
          </a:xfrm>
          <a:prstGeom prst="rect">
            <a:avLst/>
          </a:prstGeom>
          <a:noFill/>
        </p:spPr>
      </p:pic>
      <p:pic>
        <p:nvPicPr>
          <p:cNvPr id="101381" name="Picture 5" descr="C:\Users\jrpelaez\Desktop\PY-Regge-pipi+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77" y="764706"/>
            <a:ext cx="2971061" cy="2612426"/>
          </a:xfrm>
          <a:prstGeom prst="rect">
            <a:avLst/>
          </a:prstGeom>
          <a:noFill/>
        </p:spPr>
      </p:pic>
      <p:sp>
        <p:nvSpPr>
          <p:cNvPr id="12" name="8 CuadroTexto"/>
          <p:cNvSpPr txBox="1">
            <a:spLocks noChangeArrowheads="1"/>
          </p:cNvSpPr>
          <p:nvPr/>
        </p:nvSpPr>
        <p:spPr bwMode="auto">
          <a:xfrm>
            <a:off x="1780798" y="3462981"/>
            <a:ext cx="1561253" cy="37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latin typeface="Arial" charset="0"/>
              </a:rPr>
              <a:t>Factorization</a:t>
            </a:r>
            <a:endParaRPr lang="en-US" sz="1900" dirty="0">
              <a:latin typeface="Arial" charset="0"/>
            </a:endParaRPr>
          </a:p>
        </p:txBody>
      </p:sp>
      <p:sp>
        <p:nvSpPr>
          <p:cNvPr id="13" name="8 CuadroTexto"/>
          <p:cNvSpPr txBox="1">
            <a:spLocks noChangeArrowheads="1"/>
          </p:cNvSpPr>
          <p:nvPr/>
        </p:nvSpPr>
        <p:spPr bwMode="auto">
          <a:xfrm>
            <a:off x="107504" y="359400"/>
            <a:ext cx="1897563" cy="3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Above 1.42 GeV.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00431"/>
      </p:ext>
    </p:extLst>
  </p:cSld>
  <p:clrMapOvr>
    <a:masterClrMapping/>
  </p:clrMapOvr>
  <p:transition advTm="1416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" y="342845"/>
            <a:ext cx="91439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090" tIns="42045" rIns="84090" bIns="42045"/>
          <a:lstStyle/>
          <a:p>
            <a:pPr defTabSz="737137"/>
            <a:endParaRPr lang="en-US" sz="1773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4624"/>
            <a:ext cx="8574345" cy="3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57" tIns="40130" rIns="80257" bIns="40130">
            <a:spAutoFit/>
          </a:bodyPr>
          <a:lstStyle/>
          <a:p>
            <a:pPr defTabSz="802898"/>
            <a:r>
              <a:rPr lang="es-ES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SECOND STEP: Check dispersion relations:  </a:t>
            </a:r>
            <a:r>
              <a:rPr lang="el-GR" sz="1697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697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8634" y="354962"/>
            <a:ext cx="9113031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2898"/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general, </a:t>
            </a:r>
            <a:r>
              <a:rPr lang="es-ES" sz="171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data </a:t>
            </a:r>
            <a:r>
              <a:rPr lang="es-ES" sz="171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does not satisfy well DR. Sometimes very badly indeed</a:t>
            </a:r>
            <a:endParaRPr lang="en-US" sz="171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57" name="Grupo 56"/>
          <p:cNvGrpSpPr/>
          <p:nvPr/>
        </p:nvGrpSpPr>
        <p:grpSpPr>
          <a:xfrm>
            <a:off x="452897" y="844632"/>
            <a:ext cx="2425547" cy="5746164"/>
            <a:chOff x="666180" y="708656"/>
            <a:chExt cx="2700000" cy="6816391"/>
          </a:xfrm>
        </p:grpSpPr>
        <p:graphicFrame>
          <p:nvGraphicFramePr>
            <p:cNvPr id="58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1155538"/>
            <a:ext cx="2700000" cy="2186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2" name="Acrobat Document" r:id="rId5" imgW="10042560" imgH="7651800" progId="AcroExch.Document.DC">
                    <p:embed/>
                  </p:oleObj>
                </mc:Choice>
                <mc:Fallback>
                  <p:oleObj name="Acrobat Document" r:id="rId5" imgW="10042560" imgH="7651800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1155538"/>
                          <a:ext cx="2700000" cy="2186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3318446"/>
            <a:ext cx="2700000" cy="2013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3" name="Acrobat Document" r:id="rId7" imgW="10042560" imgH="7778880" progId="AcroExch.Document.7">
                    <p:embed/>
                  </p:oleObj>
                </mc:Choice>
                <mc:Fallback>
                  <p:oleObj name="Acrobat Document" r:id="rId7" imgW="10042560" imgH="77788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3318446"/>
                          <a:ext cx="2700000" cy="2013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66180" y="5333007"/>
            <a:ext cx="2700000" cy="219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4" name="Acrobat Document" r:id="rId9" imgW="10017360" imgH="7651800" progId="AcroExch.Document.7">
                    <p:embed/>
                  </p:oleObj>
                </mc:Choice>
                <mc:Fallback>
                  <p:oleObj name="Acrobat Document" r:id="rId9" imgW="10017360" imgH="7651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5333007"/>
                          <a:ext cx="2700000" cy="219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ángulo 60"/>
            <p:cNvSpPr/>
            <p:nvPr/>
          </p:nvSpPr>
          <p:spPr>
            <a:xfrm>
              <a:off x="1537181" y="708656"/>
              <a:ext cx="792624" cy="484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3132037" y="805950"/>
            <a:ext cx="2308789" cy="5824926"/>
            <a:chOff x="3662744" y="713120"/>
            <a:chExt cx="2700000" cy="6811927"/>
          </a:xfrm>
        </p:grpSpPr>
        <p:graphicFrame>
          <p:nvGraphicFramePr>
            <p:cNvPr id="63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1151714"/>
            <a:ext cx="2700000" cy="19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5" name="Acrobat Document" r:id="rId11" imgW="9991800" imgH="7715520" progId="AcroExch.Document.7">
                    <p:embed/>
                  </p:oleObj>
                </mc:Choice>
                <mc:Fallback>
                  <p:oleObj name="Acrobat Document" r:id="rId1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1151714"/>
                          <a:ext cx="2700000" cy="1955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5309973"/>
            <a:ext cx="2700000" cy="2215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6" name="Acrobat Document" r:id="rId13" imgW="9991800" imgH="7715520" progId="AcroExch.Document.7">
                    <p:embed/>
                  </p:oleObj>
                </mc:Choice>
                <mc:Fallback>
                  <p:oleObj name="Acrobat Document" r:id="rId13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5309973"/>
                          <a:ext cx="2700000" cy="2215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3662744" y="3101985"/>
            <a:ext cx="2700000" cy="2215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7" name="Acrobat Document" r:id="rId15" imgW="9991800" imgH="7715520" progId="AcroExch.Document.7">
                    <p:embed/>
                  </p:oleObj>
                </mc:Choice>
                <mc:Fallback>
                  <p:oleObj name="Acrobat Document" r:id="rId15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3101985"/>
                          <a:ext cx="2700000" cy="2215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" name="Rectángulo 65"/>
            <p:cNvSpPr/>
            <p:nvPr/>
          </p:nvSpPr>
          <p:spPr>
            <a:xfrm>
              <a:off x="4670590" y="713120"/>
              <a:ext cx="676664" cy="477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680341" y="836682"/>
            <a:ext cx="2308789" cy="5855769"/>
            <a:chOff x="6786860" y="693873"/>
            <a:chExt cx="2700000" cy="6847997"/>
          </a:xfrm>
        </p:grpSpPr>
        <p:graphicFrame>
          <p:nvGraphicFramePr>
            <p:cNvPr id="73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3217750"/>
            <a:ext cx="2700000" cy="2214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8" name="Acrobat Document" r:id="rId17" imgW="9991800" imgH="7715520" progId="AcroExch.Document.7">
                    <p:embed/>
                  </p:oleObj>
                </mc:Choice>
                <mc:Fallback>
                  <p:oleObj name="Acrobat Document" r:id="rId17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3217750"/>
                          <a:ext cx="2700000" cy="2214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1134653"/>
            <a:ext cx="2700000" cy="2183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59" name="Acrobat Document" r:id="rId19" imgW="9991800" imgH="7715520" progId="AcroExch.Document.7">
                    <p:embed/>
                  </p:oleObj>
                </mc:Choice>
                <mc:Fallback>
                  <p:oleObj name="Acrobat Document" r:id="rId19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1134653"/>
                          <a:ext cx="2700000" cy="2183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6786860" y="5326217"/>
            <a:ext cx="2700000" cy="2215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260" name="Acrobat Document" r:id="rId21" imgW="9991800" imgH="7715520" progId="AcroExch.Document.7">
                    <p:embed/>
                  </p:oleObj>
                </mc:Choice>
                <mc:Fallback>
                  <p:oleObj name="Acrobat Document" r:id="rId21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5326217"/>
                          <a:ext cx="2700000" cy="2215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Rectángulo 75"/>
            <p:cNvSpPr/>
            <p:nvPr/>
          </p:nvSpPr>
          <p:spPr>
            <a:xfrm>
              <a:off x="7461573" y="693873"/>
              <a:ext cx="877923" cy="47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52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 sz="1539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493273" y="1167910"/>
            <a:ext cx="6735373" cy="5335160"/>
            <a:chOff x="1746300" y="1136411"/>
            <a:chExt cx="7876644" cy="6239173"/>
          </a:xfrm>
        </p:grpSpPr>
        <p:grpSp>
          <p:nvGrpSpPr>
            <p:cNvPr id="88" name="Grupo 87"/>
            <p:cNvGrpSpPr/>
            <p:nvPr/>
          </p:nvGrpSpPr>
          <p:grpSpPr>
            <a:xfrm>
              <a:off x="1746300" y="1136411"/>
              <a:ext cx="7876644" cy="6239173"/>
              <a:chOff x="1746300" y="1136411"/>
              <a:chExt cx="7876644" cy="6239173"/>
            </a:xfrm>
          </p:grpSpPr>
          <p:sp>
            <p:nvSpPr>
              <p:cNvPr id="90" name="Elipse 89"/>
              <p:cNvSpPr/>
              <p:nvPr/>
            </p:nvSpPr>
            <p:spPr bwMode="auto">
              <a:xfrm>
                <a:off x="2189700" y="1136411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1" name="Elipse 90"/>
              <p:cNvSpPr/>
              <p:nvPr/>
            </p:nvSpPr>
            <p:spPr bwMode="auto">
              <a:xfrm>
                <a:off x="1746300" y="4449808"/>
                <a:ext cx="792000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2" name="Elipse 91"/>
              <p:cNvSpPr/>
              <p:nvPr/>
            </p:nvSpPr>
            <p:spPr bwMode="auto">
              <a:xfrm>
                <a:off x="8794943" y="1730410"/>
                <a:ext cx="828001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3" name="Elipse 92"/>
              <p:cNvSpPr/>
              <p:nvPr/>
            </p:nvSpPr>
            <p:spPr bwMode="auto">
              <a:xfrm rot="18406231">
                <a:off x="1425661" y="5983645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94" name="Elipse 93"/>
              <p:cNvSpPr/>
              <p:nvPr/>
            </p:nvSpPr>
            <p:spPr bwMode="auto">
              <a:xfrm rot="1097780">
                <a:off x="4627319" y="6769778"/>
                <a:ext cx="1975037" cy="605806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191" tIns="39095" rIns="78191" bIns="39095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85113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89" name="Elipse 88"/>
            <p:cNvSpPr/>
            <p:nvPr/>
          </p:nvSpPr>
          <p:spPr bwMode="auto">
            <a:xfrm>
              <a:off x="8380944" y="4701808"/>
              <a:ext cx="828001" cy="60580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8191" tIns="39095" rIns="78191" bIns="39095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defTabSz="8511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81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984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192"/>
    </mc:Choice>
    <mc:Fallback xmlns="">
      <p:transition advTm="34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4|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32.5|27.6|1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0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5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4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9|1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29.4|19.5|4.7|10.1|15.6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1.5|15.7|11.7|8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3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4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29771</TotalTime>
  <Words>2737</Words>
  <Application>Microsoft Office PowerPoint</Application>
  <PresentationFormat>Presentación en pantalla (4:3)</PresentationFormat>
  <Paragraphs>402</Paragraphs>
  <Slides>39</Slides>
  <Notes>29</Notes>
  <HiddenSlides>1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Mathematica1</vt:lpstr>
      <vt:lpstr>Symbol</vt:lpstr>
      <vt:lpstr>Tema de Office</vt:lpstr>
      <vt:lpstr>Acrobat Document</vt:lpstr>
      <vt:lpstr>Ecuación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721</cp:revision>
  <dcterms:created xsi:type="dcterms:W3CDTF">2017-06-15T10:03:55Z</dcterms:created>
  <dcterms:modified xsi:type="dcterms:W3CDTF">2024-02-22T09:57:02Z</dcterms:modified>
</cp:coreProperties>
</file>