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38"/>
  </p:notesMasterIdLst>
  <p:sldIdLst>
    <p:sldId id="256" r:id="rId2"/>
    <p:sldId id="257" r:id="rId3"/>
    <p:sldId id="767" r:id="rId4"/>
    <p:sldId id="920" r:id="rId5"/>
    <p:sldId id="912" r:id="rId6"/>
    <p:sldId id="931" r:id="rId7"/>
    <p:sldId id="924" r:id="rId8"/>
    <p:sldId id="925" r:id="rId9"/>
    <p:sldId id="802" r:id="rId10"/>
    <p:sldId id="906" r:id="rId11"/>
    <p:sldId id="259" r:id="rId12"/>
    <p:sldId id="261" r:id="rId13"/>
    <p:sldId id="808" r:id="rId14"/>
    <p:sldId id="928" r:id="rId15"/>
    <p:sldId id="927" r:id="rId16"/>
    <p:sldId id="810" r:id="rId17"/>
    <p:sldId id="926" r:id="rId18"/>
    <p:sldId id="811" r:id="rId19"/>
    <p:sldId id="812" r:id="rId20"/>
    <p:sldId id="916" r:id="rId21"/>
    <p:sldId id="917" r:id="rId22"/>
    <p:sldId id="922" r:id="rId23"/>
    <p:sldId id="267" r:id="rId24"/>
    <p:sldId id="803" r:id="rId25"/>
    <p:sldId id="921" r:id="rId26"/>
    <p:sldId id="818" r:id="rId27"/>
    <p:sldId id="910" r:id="rId28"/>
    <p:sldId id="929" r:id="rId29"/>
    <p:sldId id="930" r:id="rId30"/>
    <p:sldId id="909" r:id="rId31"/>
    <p:sldId id="804" r:id="rId32"/>
    <p:sldId id="913" r:id="rId33"/>
    <p:sldId id="911" r:id="rId34"/>
    <p:sldId id="914" r:id="rId35"/>
    <p:sldId id="805" r:id="rId36"/>
    <p:sldId id="806"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d Ekelöf" initials="TE" lastIdx="1" clrIdx="0">
    <p:extLst>
      <p:ext uri="{19B8F6BF-5375-455C-9EA6-DF929625EA0E}">
        <p15:presenceInfo xmlns:p15="http://schemas.microsoft.com/office/powerpoint/2012/main" userId="S-1-5-21-1774431583-4023024350-2099909138-601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08" autoAdjust="0"/>
    <p:restoredTop sz="94660"/>
  </p:normalViewPr>
  <p:slideViewPr>
    <p:cSldViewPr snapToGrid="0">
      <p:cViewPr varScale="1">
        <p:scale>
          <a:sx n="74" d="100"/>
          <a:sy n="74" d="100"/>
        </p:scale>
        <p:origin x="64" y="100"/>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8C4F9-00C2-4D66-BCD7-26AC7A41A648}" type="datetimeFigureOut">
              <a:rPr lang="sv-SE" smtClean="0"/>
              <a:t>2023-10-25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88A8F3-DCB3-45A7-8B4F-7CA81C03175D}" type="slidenum">
              <a:rPr lang="sv-SE" smtClean="0"/>
              <a:t>‹#›</a:t>
            </a:fld>
            <a:endParaRPr lang="sv-SE"/>
          </a:p>
        </p:txBody>
      </p:sp>
    </p:spTree>
    <p:extLst>
      <p:ext uri="{BB962C8B-B14F-4D97-AF65-F5344CB8AC3E}">
        <p14:creationId xmlns:p14="http://schemas.microsoft.com/office/powerpoint/2010/main" val="429094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8B264F-AD4B-0742-99D8-E3EB645D81D8}" type="slidenum">
              <a:rPr lang="en-US" smtClean="0"/>
              <a:t>3</a:t>
            </a:fld>
            <a:endParaRPr lang="en-US"/>
          </a:p>
        </p:txBody>
      </p:sp>
    </p:spTree>
    <p:extLst>
      <p:ext uri="{BB962C8B-B14F-4D97-AF65-F5344CB8AC3E}">
        <p14:creationId xmlns:p14="http://schemas.microsoft.com/office/powerpoint/2010/main" val="181440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14EF1013-F7B5-4231-9143-DF0DC46B2A2C}" type="slidenum">
              <a:rPr lang="sv-SE" smtClean="0"/>
              <a:t>12</a:t>
            </a:fld>
            <a:endParaRPr lang="sv-SE"/>
          </a:p>
        </p:txBody>
      </p:sp>
    </p:spTree>
    <p:extLst>
      <p:ext uri="{BB962C8B-B14F-4D97-AF65-F5344CB8AC3E}">
        <p14:creationId xmlns:p14="http://schemas.microsoft.com/office/powerpoint/2010/main" val="333445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919EA-02A9-4AC8-82D9-040F72F8F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517956CA-1B14-41EC-8978-E83350B0C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D5F8A30B-3C94-4F3D-8E19-2D8C8146E5EC}"/>
              </a:ext>
            </a:extLst>
          </p:cNvPr>
          <p:cNvSpPr>
            <a:spLocks noGrp="1"/>
          </p:cNvSpPr>
          <p:nvPr>
            <p:ph type="dt" sz="half" idx="10"/>
          </p:nvPr>
        </p:nvSpPr>
        <p:spPr/>
        <p:txBody>
          <a:bodyPr/>
          <a:lstStyle/>
          <a:p>
            <a:r>
              <a:rPr lang="sv-SE"/>
              <a:t>2023-10-26</a:t>
            </a:r>
          </a:p>
        </p:txBody>
      </p:sp>
      <p:sp>
        <p:nvSpPr>
          <p:cNvPr id="5" name="Footer Placeholder 4">
            <a:extLst>
              <a:ext uri="{FF2B5EF4-FFF2-40B4-BE49-F238E27FC236}">
                <a16:creationId xmlns:a16="http://schemas.microsoft.com/office/drawing/2014/main" id="{7ADB00F2-C261-4EC0-ABCA-84F247779D2A}"/>
              </a:ext>
            </a:extLst>
          </p:cNvPr>
          <p:cNvSpPr>
            <a:spLocks noGrp="1"/>
          </p:cNvSpPr>
          <p:nvPr>
            <p:ph type="ftr" sz="quarter" idx="11"/>
          </p:nvPr>
        </p:nvSpPr>
        <p:spPr/>
        <p:txBody>
          <a:body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5FF2A703-1985-4EF8-982D-96D200433D38}"/>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81346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24F2-17DB-46C3-AF43-0FC0A27CF17B}"/>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D6178B13-4740-4EBC-B0E0-A5309CCF67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DF027C4-ACAB-4382-A48B-6944C1412038}"/>
              </a:ext>
            </a:extLst>
          </p:cNvPr>
          <p:cNvSpPr>
            <a:spLocks noGrp="1"/>
          </p:cNvSpPr>
          <p:nvPr>
            <p:ph type="dt" sz="half" idx="10"/>
          </p:nvPr>
        </p:nvSpPr>
        <p:spPr/>
        <p:txBody>
          <a:bodyPr/>
          <a:lstStyle/>
          <a:p>
            <a:r>
              <a:rPr lang="sv-SE"/>
              <a:t>2023-10-26</a:t>
            </a:r>
          </a:p>
        </p:txBody>
      </p:sp>
      <p:sp>
        <p:nvSpPr>
          <p:cNvPr id="5" name="Footer Placeholder 4">
            <a:extLst>
              <a:ext uri="{FF2B5EF4-FFF2-40B4-BE49-F238E27FC236}">
                <a16:creationId xmlns:a16="http://schemas.microsoft.com/office/drawing/2014/main" id="{EEE5DB9E-B967-4C89-B3FE-56CC37D1137A}"/>
              </a:ext>
            </a:extLst>
          </p:cNvPr>
          <p:cNvSpPr>
            <a:spLocks noGrp="1"/>
          </p:cNvSpPr>
          <p:nvPr>
            <p:ph type="ftr" sz="quarter" idx="11"/>
          </p:nvPr>
        </p:nvSpPr>
        <p:spPr/>
        <p:txBody>
          <a:body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4CFD47EC-DAC9-41CF-AFE6-E4159CBA20A9}"/>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229927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2405E0-B043-4A8C-AF71-D2A27C4F11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DAE1777B-B09F-499F-9162-9682126B33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5E012863-E277-4757-8EF6-E5308BD5F461}"/>
              </a:ext>
            </a:extLst>
          </p:cNvPr>
          <p:cNvSpPr>
            <a:spLocks noGrp="1"/>
          </p:cNvSpPr>
          <p:nvPr>
            <p:ph type="dt" sz="half" idx="10"/>
          </p:nvPr>
        </p:nvSpPr>
        <p:spPr/>
        <p:txBody>
          <a:bodyPr/>
          <a:lstStyle/>
          <a:p>
            <a:r>
              <a:rPr lang="sv-SE"/>
              <a:t>2023-10-26</a:t>
            </a:r>
          </a:p>
        </p:txBody>
      </p:sp>
      <p:sp>
        <p:nvSpPr>
          <p:cNvPr id="5" name="Footer Placeholder 4">
            <a:extLst>
              <a:ext uri="{FF2B5EF4-FFF2-40B4-BE49-F238E27FC236}">
                <a16:creationId xmlns:a16="http://schemas.microsoft.com/office/drawing/2014/main" id="{F72E32AE-1553-442D-B286-93E635DD68D4}"/>
              </a:ext>
            </a:extLst>
          </p:cNvPr>
          <p:cNvSpPr>
            <a:spLocks noGrp="1"/>
          </p:cNvSpPr>
          <p:nvPr>
            <p:ph type="ftr" sz="quarter" idx="11"/>
          </p:nvPr>
        </p:nvSpPr>
        <p:spPr/>
        <p:txBody>
          <a:body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57F4F473-59A4-4132-9409-47473EA6304F}"/>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1676219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690255" y="9595"/>
            <a:ext cx="8285016" cy="1143000"/>
          </a:xfrm>
        </p:spPr>
        <p:txBody>
          <a:bodyPr>
            <a:normAutofit/>
          </a:bodyPr>
          <a:lstStyle>
            <a:lvl1pPr>
              <a:defRPr sz="4000">
                <a:latin typeface="Times New Roman"/>
                <a:cs typeface="Times New Roman"/>
              </a:defRPr>
            </a:lvl1pPr>
          </a:lstStyle>
          <a:p>
            <a:r>
              <a:rPr lang="en-GB" noProof="0" dirty="0" err="1"/>
              <a:t>Cliquez</a:t>
            </a:r>
            <a:r>
              <a:rPr lang="en-GB" noProof="0" dirty="0"/>
              <a:t> et </a:t>
            </a:r>
            <a:r>
              <a:rPr lang="en-GB" noProof="0" dirty="0" err="1"/>
              <a:t>modifiez</a:t>
            </a:r>
            <a:r>
              <a:rPr lang="en-GB" noProof="0" dirty="0"/>
              <a:t> le titre</a:t>
            </a:r>
          </a:p>
        </p:txBody>
      </p:sp>
      <p:sp>
        <p:nvSpPr>
          <p:cNvPr id="4" name="Espace réservé de la date 3"/>
          <p:cNvSpPr>
            <a:spLocks noGrp="1"/>
          </p:cNvSpPr>
          <p:nvPr>
            <p:ph type="dt" sz="half" idx="10"/>
          </p:nvPr>
        </p:nvSpPr>
        <p:spPr/>
        <p:txBody>
          <a:bodyPr/>
          <a:lstStyle/>
          <a:p>
            <a:pPr>
              <a:defRPr/>
            </a:pPr>
            <a:r>
              <a:rPr lang="sv-SE" noProof="0"/>
              <a:t>2023-10-26</a:t>
            </a:r>
            <a:endParaRPr lang="en-GB" noProof="0" dirty="0"/>
          </a:p>
        </p:txBody>
      </p:sp>
      <p:sp>
        <p:nvSpPr>
          <p:cNvPr id="5" name="Espace réservé du pied de page 4"/>
          <p:cNvSpPr>
            <a:spLocks noGrp="1"/>
          </p:cNvSpPr>
          <p:nvPr>
            <p:ph type="ftr" sz="quarter" idx="11"/>
          </p:nvPr>
        </p:nvSpPr>
        <p:spPr/>
        <p:txBody>
          <a:bodyPr/>
          <a:lstStyle/>
          <a:p>
            <a:pPr>
              <a:defRPr/>
            </a:pPr>
            <a:r>
              <a:rPr lang="en-US" noProof="0"/>
              <a:t>ESSnuSB presentation at NeuTel2023                                                              Tord Ekelöf, Uppsala University</a:t>
            </a:r>
            <a:endParaRPr lang="en-GB" noProof="0" dirty="0"/>
          </a:p>
        </p:txBody>
      </p:sp>
      <p:sp>
        <p:nvSpPr>
          <p:cNvPr id="6" name="Espace réservé du numéro de diapositive 5"/>
          <p:cNvSpPr>
            <a:spLocks noGrp="1"/>
          </p:cNvSpPr>
          <p:nvPr>
            <p:ph type="sldNum" sz="quarter" idx="12"/>
          </p:nvPr>
        </p:nvSpPr>
        <p:spPr/>
        <p:txBody>
          <a:bodyPr/>
          <a:lstStyle/>
          <a:p>
            <a:pPr>
              <a:defRPr/>
            </a:pPr>
            <a:fld id="{48550CC0-2D5F-6D4A-9D75-2980E64365EE}" type="slidenum">
              <a:rPr lang="en-GB" noProof="0" smtClean="0"/>
              <a:pPr>
                <a:defRPr/>
              </a:pPr>
              <a:t>‹#›</a:t>
            </a:fld>
            <a:endParaRPr lang="en-GB" noProof="0" dirty="0"/>
          </a:p>
        </p:txBody>
      </p:sp>
    </p:spTree>
    <p:extLst>
      <p:ext uri="{BB962C8B-B14F-4D97-AF65-F5344CB8AC3E}">
        <p14:creationId xmlns:p14="http://schemas.microsoft.com/office/powerpoint/2010/main" val="344719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596D-A090-4ED6-A592-500482F95843}"/>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D02DA403-A770-4FA8-AB2A-11846C3EA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3C156FCF-04C5-4A35-A845-19F00C2867BB}"/>
              </a:ext>
            </a:extLst>
          </p:cNvPr>
          <p:cNvSpPr>
            <a:spLocks noGrp="1"/>
          </p:cNvSpPr>
          <p:nvPr>
            <p:ph type="dt" sz="half" idx="10"/>
          </p:nvPr>
        </p:nvSpPr>
        <p:spPr/>
        <p:txBody>
          <a:bodyPr/>
          <a:lstStyle/>
          <a:p>
            <a:r>
              <a:rPr lang="sv-SE"/>
              <a:t>2023-10-26</a:t>
            </a:r>
          </a:p>
        </p:txBody>
      </p:sp>
      <p:sp>
        <p:nvSpPr>
          <p:cNvPr id="5" name="Footer Placeholder 4">
            <a:extLst>
              <a:ext uri="{FF2B5EF4-FFF2-40B4-BE49-F238E27FC236}">
                <a16:creationId xmlns:a16="http://schemas.microsoft.com/office/drawing/2014/main" id="{6FB05B2A-48CA-4ECC-8D73-37C605F5D4EE}"/>
              </a:ext>
            </a:extLst>
          </p:cNvPr>
          <p:cNvSpPr>
            <a:spLocks noGrp="1"/>
          </p:cNvSpPr>
          <p:nvPr>
            <p:ph type="ftr" sz="quarter" idx="11"/>
          </p:nvPr>
        </p:nvSpPr>
        <p:spPr/>
        <p:txBody>
          <a:body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B46F578D-0004-4561-B96C-8E08CC8B895C}"/>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396255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3FDE-2BE2-4722-985E-B72E9A4CE4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6F827EFC-35F4-4DFB-A616-449862113A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8150DE-B592-4A6A-9C0D-38A822611B8B}"/>
              </a:ext>
            </a:extLst>
          </p:cNvPr>
          <p:cNvSpPr>
            <a:spLocks noGrp="1"/>
          </p:cNvSpPr>
          <p:nvPr>
            <p:ph type="dt" sz="half" idx="10"/>
          </p:nvPr>
        </p:nvSpPr>
        <p:spPr/>
        <p:txBody>
          <a:bodyPr/>
          <a:lstStyle/>
          <a:p>
            <a:r>
              <a:rPr lang="sv-SE"/>
              <a:t>2023-10-26</a:t>
            </a:r>
          </a:p>
        </p:txBody>
      </p:sp>
      <p:sp>
        <p:nvSpPr>
          <p:cNvPr id="5" name="Footer Placeholder 4">
            <a:extLst>
              <a:ext uri="{FF2B5EF4-FFF2-40B4-BE49-F238E27FC236}">
                <a16:creationId xmlns:a16="http://schemas.microsoft.com/office/drawing/2014/main" id="{78AAD48D-DA62-47B3-B04B-DBF7D72790CC}"/>
              </a:ext>
            </a:extLst>
          </p:cNvPr>
          <p:cNvSpPr>
            <a:spLocks noGrp="1"/>
          </p:cNvSpPr>
          <p:nvPr>
            <p:ph type="ftr" sz="quarter" idx="11"/>
          </p:nvPr>
        </p:nvSpPr>
        <p:spPr/>
        <p:txBody>
          <a:body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42314940-5EE0-466B-9C06-81F3FBCE7024}"/>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386899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A121-598E-4CCA-9836-A375584A81B4}"/>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54534912-310A-4EC5-80F2-1C642C9E45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9F326E19-B5F1-467B-9628-76AA348DA1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09CD58A9-4579-4771-91C2-622746E814ED}"/>
              </a:ext>
            </a:extLst>
          </p:cNvPr>
          <p:cNvSpPr>
            <a:spLocks noGrp="1"/>
          </p:cNvSpPr>
          <p:nvPr>
            <p:ph type="dt" sz="half" idx="10"/>
          </p:nvPr>
        </p:nvSpPr>
        <p:spPr/>
        <p:txBody>
          <a:bodyPr/>
          <a:lstStyle/>
          <a:p>
            <a:r>
              <a:rPr lang="sv-SE"/>
              <a:t>2023-10-26</a:t>
            </a:r>
          </a:p>
        </p:txBody>
      </p:sp>
      <p:sp>
        <p:nvSpPr>
          <p:cNvPr id="6" name="Footer Placeholder 5">
            <a:extLst>
              <a:ext uri="{FF2B5EF4-FFF2-40B4-BE49-F238E27FC236}">
                <a16:creationId xmlns:a16="http://schemas.microsoft.com/office/drawing/2014/main" id="{0996E6E4-8FC6-4DED-938E-BB5626AD8584}"/>
              </a:ext>
            </a:extLst>
          </p:cNvPr>
          <p:cNvSpPr>
            <a:spLocks noGrp="1"/>
          </p:cNvSpPr>
          <p:nvPr>
            <p:ph type="ftr" sz="quarter" idx="11"/>
          </p:nvPr>
        </p:nvSpPr>
        <p:spPr/>
        <p:txBody>
          <a:bodyPr/>
          <a:lstStyle/>
          <a:p>
            <a:r>
              <a:rPr lang="sv-SE"/>
              <a:t>ESSnuSB presentation at NeuTel2023                                                              Tord Ekelöf, Uppsala University</a:t>
            </a:r>
          </a:p>
        </p:txBody>
      </p:sp>
      <p:sp>
        <p:nvSpPr>
          <p:cNvPr id="7" name="Slide Number Placeholder 6">
            <a:extLst>
              <a:ext uri="{FF2B5EF4-FFF2-40B4-BE49-F238E27FC236}">
                <a16:creationId xmlns:a16="http://schemas.microsoft.com/office/drawing/2014/main" id="{9058EED0-BEAA-4D2E-9E83-14B2BE17CBC6}"/>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216545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5822-54DC-43E1-9921-5AA926FE3E44}"/>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ED21EAD3-3271-459A-BA1F-2CC9DBB42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15BB15-11AF-4EDE-BF8D-5718C22BD3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031677B7-69E9-460A-8D72-468F0642C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91A47B-A688-4044-B541-145E971AC5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328903DA-A7F5-4E21-AF3F-5311DFA52010}"/>
              </a:ext>
            </a:extLst>
          </p:cNvPr>
          <p:cNvSpPr>
            <a:spLocks noGrp="1"/>
          </p:cNvSpPr>
          <p:nvPr>
            <p:ph type="dt" sz="half" idx="10"/>
          </p:nvPr>
        </p:nvSpPr>
        <p:spPr/>
        <p:txBody>
          <a:bodyPr/>
          <a:lstStyle/>
          <a:p>
            <a:r>
              <a:rPr lang="sv-SE"/>
              <a:t>2023-10-26</a:t>
            </a:r>
          </a:p>
        </p:txBody>
      </p:sp>
      <p:sp>
        <p:nvSpPr>
          <p:cNvPr id="8" name="Footer Placeholder 7">
            <a:extLst>
              <a:ext uri="{FF2B5EF4-FFF2-40B4-BE49-F238E27FC236}">
                <a16:creationId xmlns:a16="http://schemas.microsoft.com/office/drawing/2014/main" id="{EDEE489A-51AD-4B67-85D3-58510E8BE327}"/>
              </a:ext>
            </a:extLst>
          </p:cNvPr>
          <p:cNvSpPr>
            <a:spLocks noGrp="1"/>
          </p:cNvSpPr>
          <p:nvPr>
            <p:ph type="ftr" sz="quarter" idx="11"/>
          </p:nvPr>
        </p:nvSpPr>
        <p:spPr/>
        <p:txBody>
          <a:bodyPr/>
          <a:lstStyle/>
          <a:p>
            <a:r>
              <a:rPr lang="sv-SE"/>
              <a:t>ESSnuSB presentation at NeuTel2023                                                              Tord Ekelöf, Uppsala University</a:t>
            </a:r>
          </a:p>
        </p:txBody>
      </p:sp>
      <p:sp>
        <p:nvSpPr>
          <p:cNvPr id="9" name="Slide Number Placeholder 8">
            <a:extLst>
              <a:ext uri="{FF2B5EF4-FFF2-40B4-BE49-F238E27FC236}">
                <a16:creationId xmlns:a16="http://schemas.microsoft.com/office/drawing/2014/main" id="{76B22FAC-7B84-4A18-91B7-F482A3DD23D4}"/>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348473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1DBB-A3CD-429B-8435-C1253C3ED673}"/>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A5F6D78D-AA0F-4CB6-861A-25801B402D28}"/>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81098BF6-0802-4C69-B484-CAAE085533FB}"/>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A25389A2-24C0-4983-BC5C-F73DD73421C5}"/>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296612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06901-0F4B-4F5C-91FD-47878882221B}"/>
              </a:ext>
            </a:extLst>
          </p:cNvPr>
          <p:cNvSpPr>
            <a:spLocks noGrp="1"/>
          </p:cNvSpPr>
          <p:nvPr>
            <p:ph type="dt" sz="half" idx="10"/>
          </p:nvPr>
        </p:nvSpPr>
        <p:spPr/>
        <p:txBody>
          <a:bodyPr/>
          <a:lstStyle/>
          <a:p>
            <a:r>
              <a:rPr lang="sv-SE"/>
              <a:t>2023-10-26</a:t>
            </a:r>
          </a:p>
        </p:txBody>
      </p:sp>
      <p:sp>
        <p:nvSpPr>
          <p:cNvPr id="3" name="Footer Placeholder 2">
            <a:extLst>
              <a:ext uri="{FF2B5EF4-FFF2-40B4-BE49-F238E27FC236}">
                <a16:creationId xmlns:a16="http://schemas.microsoft.com/office/drawing/2014/main" id="{6188EBBA-BCF0-46F8-A36B-9A5FB53C7864}"/>
              </a:ext>
            </a:extLst>
          </p:cNvPr>
          <p:cNvSpPr>
            <a:spLocks noGrp="1"/>
          </p:cNvSpPr>
          <p:nvPr>
            <p:ph type="ftr" sz="quarter" idx="11"/>
          </p:nvPr>
        </p:nvSpPr>
        <p:spPr/>
        <p:txBody>
          <a:bodyPr/>
          <a:lstStyle/>
          <a:p>
            <a:r>
              <a:rPr lang="sv-SE"/>
              <a:t>ESSnuSB presentation at NeuTel2023                                                              Tord Ekelöf, Uppsala University</a:t>
            </a:r>
          </a:p>
        </p:txBody>
      </p:sp>
      <p:sp>
        <p:nvSpPr>
          <p:cNvPr id="4" name="Slide Number Placeholder 3">
            <a:extLst>
              <a:ext uri="{FF2B5EF4-FFF2-40B4-BE49-F238E27FC236}">
                <a16:creationId xmlns:a16="http://schemas.microsoft.com/office/drawing/2014/main" id="{EFC3A533-EAB4-4C4A-8EBB-2EEAF1964248}"/>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19461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5E8F-C5CE-45C0-ABAF-EB70919BB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29BA2B44-FC67-4A47-A4DC-E7242B0F80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2C8D167A-8221-454D-A4B9-8667A61B1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4A8A9E-EBA9-4050-B8C8-4921C4981BCC}"/>
              </a:ext>
            </a:extLst>
          </p:cNvPr>
          <p:cNvSpPr>
            <a:spLocks noGrp="1"/>
          </p:cNvSpPr>
          <p:nvPr>
            <p:ph type="dt" sz="half" idx="10"/>
          </p:nvPr>
        </p:nvSpPr>
        <p:spPr/>
        <p:txBody>
          <a:bodyPr/>
          <a:lstStyle/>
          <a:p>
            <a:r>
              <a:rPr lang="sv-SE"/>
              <a:t>2023-10-26</a:t>
            </a:r>
          </a:p>
        </p:txBody>
      </p:sp>
      <p:sp>
        <p:nvSpPr>
          <p:cNvPr id="6" name="Footer Placeholder 5">
            <a:extLst>
              <a:ext uri="{FF2B5EF4-FFF2-40B4-BE49-F238E27FC236}">
                <a16:creationId xmlns:a16="http://schemas.microsoft.com/office/drawing/2014/main" id="{F54A874A-825C-4FF1-81D1-E25D39E21A43}"/>
              </a:ext>
            </a:extLst>
          </p:cNvPr>
          <p:cNvSpPr>
            <a:spLocks noGrp="1"/>
          </p:cNvSpPr>
          <p:nvPr>
            <p:ph type="ftr" sz="quarter" idx="11"/>
          </p:nvPr>
        </p:nvSpPr>
        <p:spPr/>
        <p:txBody>
          <a:bodyPr/>
          <a:lstStyle/>
          <a:p>
            <a:r>
              <a:rPr lang="sv-SE"/>
              <a:t>ESSnuSB presentation at NeuTel2023                                                              Tord Ekelöf, Uppsala University</a:t>
            </a:r>
          </a:p>
        </p:txBody>
      </p:sp>
      <p:sp>
        <p:nvSpPr>
          <p:cNvPr id="7" name="Slide Number Placeholder 6">
            <a:extLst>
              <a:ext uri="{FF2B5EF4-FFF2-40B4-BE49-F238E27FC236}">
                <a16:creationId xmlns:a16="http://schemas.microsoft.com/office/drawing/2014/main" id="{7785072B-E14F-4715-BBEA-380F0C430AB1}"/>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422818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BC9-34E3-40D1-A5B2-FB2D6367C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498F2611-A516-4920-A4F1-C97E764C8C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9C60E5C0-9C04-4E1C-BFA3-EAF8A89F7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1B90FB-55B1-45A5-BD3B-F5A386652B88}"/>
              </a:ext>
            </a:extLst>
          </p:cNvPr>
          <p:cNvSpPr>
            <a:spLocks noGrp="1"/>
          </p:cNvSpPr>
          <p:nvPr>
            <p:ph type="dt" sz="half" idx="10"/>
          </p:nvPr>
        </p:nvSpPr>
        <p:spPr/>
        <p:txBody>
          <a:bodyPr/>
          <a:lstStyle/>
          <a:p>
            <a:r>
              <a:rPr lang="sv-SE"/>
              <a:t>2023-10-26</a:t>
            </a:r>
          </a:p>
        </p:txBody>
      </p:sp>
      <p:sp>
        <p:nvSpPr>
          <p:cNvPr id="6" name="Footer Placeholder 5">
            <a:extLst>
              <a:ext uri="{FF2B5EF4-FFF2-40B4-BE49-F238E27FC236}">
                <a16:creationId xmlns:a16="http://schemas.microsoft.com/office/drawing/2014/main" id="{21326E50-B487-472A-AE79-E27C90EC2FE5}"/>
              </a:ext>
            </a:extLst>
          </p:cNvPr>
          <p:cNvSpPr>
            <a:spLocks noGrp="1"/>
          </p:cNvSpPr>
          <p:nvPr>
            <p:ph type="ftr" sz="quarter" idx="11"/>
          </p:nvPr>
        </p:nvSpPr>
        <p:spPr/>
        <p:txBody>
          <a:bodyPr/>
          <a:lstStyle/>
          <a:p>
            <a:r>
              <a:rPr lang="sv-SE"/>
              <a:t>ESSnuSB presentation at NeuTel2023                                                              Tord Ekelöf, Uppsala University</a:t>
            </a:r>
          </a:p>
        </p:txBody>
      </p:sp>
      <p:sp>
        <p:nvSpPr>
          <p:cNvPr id="7" name="Slide Number Placeholder 6">
            <a:extLst>
              <a:ext uri="{FF2B5EF4-FFF2-40B4-BE49-F238E27FC236}">
                <a16:creationId xmlns:a16="http://schemas.microsoft.com/office/drawing/2014/main" id="{F80A3F9B-44D6-4DAE-9AC0-C9ABD437899B}"/>
              </a:ext>
            </a:extLst>
          </p:cNvPr>
          <p:cNvSpPr>
            <a:spLocks noGrp="1"/>
          </p:cNvSpPr>
          <p:nvPr>
            <p:ph type="sldNum" sz="quarter" idx="12"/>
          </p:nvPr>
        </p:nvSpPr>
        <p:spPr/>
        <p:txBody>
          <a:bodyPr/>
          <a:lstStyle/>
          <a:p>
            <a:fld id="{FCC06611-489B-4744-9F39-735E4B0C5C8E}" type="slidenum">
              <a:rPr lang="sv-SE" smtClean="0"/>
              <a:t>‹#›</a:t>
            </a:fld>
            <a:endParaRPr lang="sv-SE"/>
          </a:p>
        </p:txBody>
      </p:sp>
    </p:spTree>
    <p:extLst>
      <p:ext uri="{BB962C8B-B14F-4D97-AF65-F5344CB8AC3E}">
        <p14:creationId xmlns:p14="http://schemas.microsoft.com/office/powerpoint/2010/main" val="30817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CE65C-9E43-4F89-BA51-17CDFA05C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2293F4AB-818F-4F3F-A675-5EFAFC94F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C1C142C-7809-4769-B452-435B5C076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a:t>2023-10-26</a:t>
            </a:r>
          </a:p>
        </p:txBody>
      </p:sp>
      <p:sp>
        <p:nvSpPr>
          <p:cNvPr id="5" name="Footer Placeholder 4">
            <a:extLst>
              <a:ext uri="{FF2B5EF4-FFF2-40B4-BE49-F238E27FC236}">
                <a16:creationId xmlns:a16="http://schemas.microsoft.com/office/drawing/2014/main" id="{76F77D60-ACF1-4D2B-8122-46A957066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ESSnuSB presentation at NeuTel2023                                                              Tord Ekelöf, Uppsala University</a:t>
            </a:r>
          </a:p>
        </p:txBody>
      </p:sp>
      <p:sp>
        <p:nvSpPr>
          <p:cNvPr id="6" name="Slide Number Placeholder 5">
            <a:extLst>
              <a:ext uri="{FF2B5EF4-FFF2-40B4-BE49-F238E27FC236}">
                <a16:creationId xmlns:a16="http://schemas.microsoft.com/office/drawing/2014/main" id="{19BB2B14-36A3-4CD2-AAB5-D02FC66A0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06611-489B-4744-9F39-735E4B0C5C8E}" type="slidenum">
              <a:rPr lang="sv-SE" smtClean="0"/>
              <a:t>‹#›</a:t>
            </a:fld>
            <a:endParaRPr lang="sv-SE"/>
          </a:p>
        </p:txBody>
      </p:sp>
    </p:spTree>
    <p:extLst>
      <p:ext uri="{BB962C8B-B14F-4D97-AF65-F5344CB8AC3E}">
        <p14:creationId xmlns:p14="http://schemas.microsoft.com/office/powerpoint/2010/main" val="425243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hyperlink" Target="https://arxiv.org/abs/1611.06118" TargetMode="External"/><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hyperlink" Target="https://arxiv.org/abs/2002.03005" TargetMode="External"/><Relationship Id="rId5" Type="http://schemas.openxmlformats.org/officeDocument/2006/relationships/hyperlink" Target="https://arxiv.org/abs/2206.01208" TargetMode="Externa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2203.08803"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s://link.springer.com/article/10.1140/epjs/s11734-022-00664-w" TargetMode="External"/><Relationship Id="rId4" Type="http://schemas.openxmlformats.org/officeDocument/2006/relationships/hyperlink" Target="https://arxiv.org/abs/2206.0120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jpg"/><Relationship Id="rId5" Type="http://schemas.openxmlformats.org/officeDocument/2006/relationships/image" Target="../media/image39.jp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B79D-99A0-4249-AE1C-EC30987655AC}"/>
              </a:ext>
            </a:extLst>
          </p:cNvPr>
          <p:cNvSpPr>
            <a:spLocks noGrp="1"/>
          </p:cNvSpPr>
          <p:nvPr>
            <p:ph type="ctrTitle"/>
          </p:nvPr>
        </p:nvSpPr>
        <p:spPr>
          <a:xfrm>
            <a:off x="-119031" y="3052403"/>
            <a:ext cx="4055165" cy="2387600"/>
          </a:xfrm>
        </p:spPr>
        <p:txBody>
          <a:bodyPr>
            <a:normAutofit fontScale="90000"/>
          </a:bodyPr>
          <a:lstStyle/>
          <a:p>
            <a:br>
              <a:rPr lang="sv-SE" dirty="0"/>
            </a:br>
            <a:br>
              <a:rPr lang="sv-SE" dirty="0"/>
            </a:br>
            <a:br>
              <a:rPr lang="sv-SE" dirty="0"/>
            </a:br>
            <a:br>
              <a:rPr lang="sv-SE" sz="8000" dirty="0"/>
            </a:br>
            <a:r>
              <a:rPr lang="sv-SE" sz="8000" dirty="0"/>
              <a:t>ESSnuSB at ESS</a:t>
            </a:r>
            <a:br>
              <a:rPr lang="sv-SE" dirty="0"/>
            </a:br>
            <a:endParaRPr lang="sv-SE" dirty="0"/>
          </a:p>
        </p:txBody>
      </p:sp>
      <p:sp>
        <p:nvSpPr>
          <p:cNvPr id="3" name="Subtitle 2">
            <a:extLst>
              <a:ext uri="{FF2B5EF4-FFF2-40B4-BE49-F238E27FC236}">
                <a16:creationId xmlns:a16="http://schemas.microsoft.com/office/drawing/2014/main" id="{32345353-AE9A-4D2F-A306-7F73D88E0065}"/>
              </a:ext>
            </a:extLst>
          </p:cNvPr>
          <p:cNvSpPr>
            <a:spLocks noGrp="1"/>
          </p:cNvSpPr>
          <p:nvPr>
            <p:ph type="subTitle" idx="1"/>
          </p:nvPr>
        </p:nvSpPr>
        <p:spPr>
          <a:xfrm>
            <a:off x="838200" y="6429179"/>
            <a:ext cx="10253870" cy="1655762"/>
          </a:xfrm>
        </p:spPr>
        <p:txBody>
          <a:bodyPr>
            <a:noAutofit/>
          </a:bodyPr>
          <a:lstStyle/>
          <a:p>
            <a:r>
              <a:rPr lang="sv-SE" sz="2000" dirty="0"/>
              <a:t>NeuTel2023 in </a:t>
            </a:r>
            <a:r>
              <a:rPr lang="sv-SE" sz="2000" dirty="0" err="1"/>
              <a:t>Venice</a:t>
            </a:r>
            <a:r>
              <a:rPr lang="sv-SE" sz="2000" dirty="0"/>
              <a:t>       Tord Ekelöf, Uppsala Universit</a:t>
            </a:r>
            <a:r>
              <a:rPr lang="sv-SE" dirty="0"/>
              <a:t>y</a:t>
            </a:r>
          </a:p>
          <a:p>
            <a:r>
              <a:rPr lang="en-GB" sz="2800" dirty="0"/>
              <a:t> </a:t>
            </a:r>
          </a:p>
        </p:txBody>
      </p:sp>
      <p:pic>
        <p:nvPicPr>
          <p:cNvPr id="9" name="Picture 8">
            <a:extLst>
              <a:ext uri="{FF2B5EF4-FFF2-40B4-BE49-F238E27FC236}">
                <a16:creationId xmlns:a16="http://schemas.microsoft.com/office/drawing/2014/main" id="{6CBD2E81-D7CA-4C72-9FDC-9E81293273E0}"/>
              </a:ext>
            </a:extLst>
          </p:cNvPr>
          <p:cNvPicPr>
            <a:picLocks noChangeAspect="1"/>
          </p:cNvPicPr>
          <p:nvPr/>
        </p:nvPicPr>
        <p:blipFill rotWithShape="1">
          <a:blip r:embed="rId2">
            <a:extLst>
              <a:ext uri="{28A0092B-C50C-407E-A947-70E740481C1C}">
                <a14:useLocalDpi xmlns:a14="http://schemas.microsoft.com/office/drawing/2010/main" val="0"/>
              </a:ext>
            </a:extLst>
          </a:blip>
          <a:srcRect t="19733" b="34642"/>
          <a:stretch/>
        </p:blipFill>
        <p:spPr>
          <a:xfrm>
            <a:off x="11597" y="33159"/>
            <a:ext cx="2391361" cy="1091072"/>
          </a:xfrm>
          <a:prstGeom prst="rect">
            <a:avLst/>
          </a:prstGeom>
        </p:spPr>
      </p:pic>
      <p:pic>
        <p:nvPicPr>
          <p:cNvPr id="10" name="Image 4">
            <a:extLst>
              <a:ext uri="{FF2B5EF4-FFF2-40B4-BE49-F238E27FC236}">
                <a16:creationId xmlns:a16="http://schemas.microsoft.com/office/drawing/2014/main" id="{B1E8D270-F3E1-4660-9690-1288FD27F917}"/>
              </a:ext>
            </a:extLst>
          </p:cNvPr>
          <p:cNvPicPr>
            <a:picLocks noChangeAspect="1"/>
          </p:cNvPicPr>
          <p:nvPr/>
        </p:nvPicPr>
        <p:blipFill>
          <a:blip r:embed="rId3">
            <a:lum/>
            <a:alphaModFix/>
          </a:blip>
          <a:srcRect/>
          <a:stretch>
            <a:fillRect/>
          </a:stretch>
        </p:blipFill>
        <p:spPr>
          <a:xfrm>
            <a:off x="8299051" y="19560"/>
            <a:ext cx="3841548" cy="1037520"/>
          </a:xfrm>
          <a:prstGeom prst="rect">
            <a:avLst/>
          </a:prstGeom>
          <a:noFill/>
          <a:ln>
            <a:noFill/>
          </a:ln>
        </p:spPr>
      </p:pic>
      <p:pic>
        <p:nvPicPr>
          <p:cNvPr id="11" name="Image 3">
            <a:extLst>
              <a:ext uri="{FF2B5EF4-FFF2-40B4-BE49-F238E27FC236}">
                <a16:creationId xmlns:a16="http://schemas.microsoft.com/office/drawing/2014/main" id="{677F998D-6231-4FAA-B3FB-2F9F76039E79}"/>
              </a:ext>
            </a:extLst>
          </p:cNvPr>
          <p:cNvPicPr>
            <a:picLocks noChangeAspect="1"/>
          </p:cNvPicPr>
          <p:nvPr/>
        </p:nvPicPr>
        <p:blipFill>
          <a:blip r:embed="rId4">
            <a:lum/>
            <a:alphaModFix/>
          </a:blip>
          <a:srcRect/>
          <a:stretch>
            <a:fillRect/>
          </a:stretch>
        </p:blipFill>
        <p:spPr>
          <a:xfrm>
            <a:off x="0" y="0"/>
            <a:ext cx="4055165" cy="1094682"/>
          </a:xfrm>
          <a:prstGeom prst="rect">
            <a:avLst/>
          </a:prstGeom>
          <a:noFill/>
          <a:ln>
            <a:noFill/>
          </a:ln>
        </p:spPr>
      </p:pic>
      <p:sp>
        <p:nvSpPr>
          <p:cNvPr id="5" name="TextBox 4">
            <a:extLst>
              <a:ext uri="{FF2B5EF4-FFF2-40B4-BE49-F238E27FC236}">
                <a16:creationId xmlns:a16="http://schemas.microsoft.com/office/drawing/2014/main" id="{73B46E2E-BDDD-4D18-9303-3CBA94212209}"/>
              </a:ext>
            </a:extLst>
          </p:cNvPr>
          <p:cNvSpPr txBox="1"/>
          <p:nvPr/>
        </p:nvSpPr>
        <p:spPr>
          <a:xfrm>
            <a:off x="5638800" y="2918451"/>
            <a:ext cx="914400" cy="914400"/>
          </a:xfrm>
          <a:prstGeom prst="rect">
            <a:avLst/>
          </a:prstGeom>
          <a:noFill/>
        </p:spPr>
        <p:txBody>
          <a:bodyPr wrap="square" rtlCol="0">
            <a:spAutoFit/>
          </a:bodyPr>
          <a:lstStyle/>
          <a:p>
            <a:endParaRPr lang="sv-SE" dirty="0"/>
          </a:p>
        </p:txBody>
      </p:sp>
      <p:sp>
        <p:nvSpPr>
          <p:cNvPr id="7" name="TextBox 6">
            <a:extLst>
              <a:ext uri="{FF2B5EF4-FFF2-40B4-BE49-F238E27FC236}">
                <a16:creationId xmlns:a16="http://schemas.microsoft.com/office/drawing/2014/main" id="{923F6481-264B-49C8-875A-F752EA6C095A}"/>
              </a:ext>
            </a:extLst>
          </p:cNvPr>
          <p:cNvSpPr txBox="1"/>
          <p:nvPr/>
        </p:nvSpPr>
        <p:spPr>
          <a:xfrm>
            <a:off x="12811432" y="6824841"/>
            <a:ext cx="184731" cy="369332"/>
          </a:xfrm>
          <a:prstGeom prst="rect">
            <a:avLst/>
          </a:prstGeom>
          <a:noFill/>
        </p:spPr>
        <p:txBody>
          <a:bodyPr wrap="none" rtlCol="0">
            <a:spAutoFit/>
          </a:bodyPr>
          <a:lstStyle/>
          <a:p>
            <a:endParaRPr lang="sv-SE" dirty="0"/>
          </a:p>
        </p:txBody>
      </p:sp>
      <p:pic>
        <p:nvPicPr>
          <p:cNvPr id="6" name="Picture 5">
            <a:extLst>
              <a:ext uri="{FF2B5EF4-FFF2-40B4-BE49-F238E27FC236}">
                <a16:creationId xmlns:a16="http://schemas.microsoft.com/office/drawing/2014/main" id="{2EFD43A6-46F3-4DB4-B26B-5FE6D1DB5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267" y="1516155"/>
            <a:ext cx="8090892" cy="4349709"/>
          </a:xfrm>
          <a:prstGeom prst="rect">
            <a:avLst/>
          </a:prstGeom>
        </p:spPr>
      </p:pic>
    </p:spTree>
    <p:extLst>
      <p:ext uri="{BB962C8B-B14F-4D97-AF65-F5344CB8AC3E}">
        <p14:creationId xmlns:p14="http://schemas.microsoft.com/office/powerpoint/2010/main" val="334566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805C-1F10-4EE6-BD58-41A389514A82}"/>
              </a:ext>
            </a:extLst>
          </p:cNvPr>
          <p:cNvSpPr>
            <a:spLocks noGrp="1"/>
          </p:cNvSpPr>
          <p:nvPr>
            <p:ph type="title"/>
          </p:nvPr>
        </p:nvSpPr>
        <p:spPr>
          <a:xfrm>
            <a:off x="613594" y="417036"/>
            <a:ext cx="11201400" cy="1325563"/>
          </a:xfrm>
        </p:spPr>
        <p:txBody>
          <a:bodyPr>
            <a:normAutofit/>
          </a:bodyPr>
          <a:lstStyle/>
          <a:p>
            <a:r>
              <a:rPr lang="sv-SE" sz="4000" dirty="0" err="1"/>
              <a:t>Performance</a:t>
            </a:r>
            <a:r>
              <a:rPr lang="sv-SE" sz="4000" dirty="0"/>
              <a:t> for CPV </a:t>
            </a:r>
            <a:r>
              <a:rPr lang="sv-SE" sz="4000" dirty="0" err="1"/>
              <a:t>discovery</a:t>
            </a:r>
            <a:r>
              <a:rPr lang="sv-SE" sz="4000" dirty="0"/>
              <a:t> and </a:t>
            </a:r>
            <a:r>
              <a:rPr lang="el-GR" sz="4000" dirty="0">
                <a:cs typeface="Times New Roman" panose="02020603050405020304" pitchFamily="18" charset="0"/>
              </a:rPr>
              <a:t>δ</a:t>
            </a:r>
            <a:r>
              <a:rPr lang="sv-SE" sz="4000" baseline="-25000" dirty="0">
                <a:cs typeface="Times New Roman" panose="02020603050405020304" pitchFamily="18" charset="0"/>
              </a:rPr>
              <a:t>CP</a:t>
            </a:r>
            <a:r>
              <a:rPr lang="sv-SE" sz="4000" dirty="0">
                <a:cs typeface="Times New Roman" panose="02020603050405020304" pitchFamily="18" charset="0"/>
              </a:rPr>
              <a:t> </a:t>
            </a:r>
            <a:r>
              <a:rPr lang="sv-SE" sz="4000" dirty="0" err="1">
                <a:cs typeface="Times New Roman" panose="02020603050405020304" pitchFamily="18" charset="0"/>
              </a:rPr>
              <a:t>measurement</a:t>
            </a:r>
            <a:endParaRPr lang="sv-SE" sz="4000" dirty="0"/>
          </a:p>
        </p:txBody>
      </p:sp>
      <p:sp>
        <p:nvSpPr>
          <p:cNvPr id="3" name="Date Placeholder 2">
            <a:extLst>
              <a:ext uri="{FF2B5EF4-FFF2-40B4-BE49-F238E27FC236}">
                <a16:creationId xmlns:a16="http://schemas.microsoft.com/office/drawing/2014/main" id="{6FACEE45-9324-4B10-BFA7-1FE69F36B49D}"/>
              </a:ext>
            </a:extLst>
          </p:cNvPr>
          <p:cNvSpPr>
            <a:spLocks noGrp="1"/>
          </p:cNvSpPr>
          <p:nvPr>
            <p:ph type="dt" sz="half" idx="10"/>
          </p:nvPr>
        </p:nvSpPr>
        <p:spPr/>
        <p:txBody>
          <a:bodyPr/>
          <a:lstStyle/>
          <a:p>
            <a:r>
              <a:rPr lang="sv-SE"/>
              <a:t>2023-10-26</a:t>
            </a:r>
            <a:endParaRPr lang="sv-SE" dirty="0"/>
          </a:p>
        </p:txBody>
      </p:sp>
      <p:sp>
        <p:nvSpPr>
          <p:cNvPr id="5" name="Slide Number Placeholder 4">
            <a:extLst>
              <a:ext uri="{FF2B5EF4-FFF2-40B4-BE49-F238E27FC236}">
                <a16:creationId xmlns:a16="http://schemas.microsoft.com/office/drawing/2014/main" id="{9E22A8C3-3F95-4D5C-8224-8DBBDE31C6EF}"/>
              </a:ext>
            </a:extLst>
          </p:cNvPr>
          <p:cNvSpPr>
            <a:spLocks noGrp="1"/>
          </p:cNvSpPr>
          <p:nvPr>
            <p:ph type="sldNum" sz="quarter" idx="12"/>
          </p:nvPr>
        </p:nvSpPr>
        <p:spPr/>
        <p:txBody>
          <a:bodyPr/>
          <a:lstStyle/>
          <a:p>
            <a:fld id="{FCC06611-489B-4744-9F39-735E4B0C5C8E}" type="slidenum">
              <a:rPr lang="sv-SE" smtClean="0"/>
              <a:t>10</a:t>
            </a:fld>
            <a:endParaRPr lang="sv-SE"/>
          </a:p>
        </p:txBody>
      </p:sp>
      <p:pic>
        <p:nvPicPr>
          <p:cNvPr id="6" name="Picture 5">
            <a:extLst>
              <a:ext uri="{FF2B5EF4-FFF2-40B4-BE49-F238E27FC236}">
                <a16:creationId xmlns:a16="http://schemas.microsoft.com/office/drawing/2014/main" id="{EC124D34-40D3-4F5C-B6F4-53929F2E04F6}"/>
              </a:ext>
            </a:extLst>
          </p:cNvPr>
          <p:cNvPicPr>
            <a:picLocks noChangeAspect="1"/>
          </p:cNvPicPr>
          <p:nvPr/>
        </p:nvPicPr>
        <p:blipFill rotWithShape="1">
          <a:blip r:embed="rId2"/>
          <a:srcRect b="52004"/>
          <a:stretch/>
        </p:blipFill>
        <p:spPr>
          <a:xfrm>
            <a:off x="165178" y="1493526"/>
            <a:ext cx="3848583" cy="3624788"/>
          </a:xfrm>
          <a:prstGeom prst="rect">
            <a:avLst/>
          </a:prstGeom>
        </p:spPr>
      </p:pic>
      <p:pic>
        <p:nvPicPr>
          <p:cNvPr id="7" name="Picture 6">
            <a:extLst>
              <a:ext uri="{FF2B5EF4-FFF2-40B4-BE49-F238E27FC236}">
                <a16:creationId xmlns:a16="http://schemas.microsoft.com/office/drawing/2014/main" id="{5A66B827-AB6C-4ADC-8DC8-A47E216D131D}"/>
              </a:ext>
            </a:extLst>
          </p:cNvPr>
          <p:cNvPicPr>
            <a:picLocks noChangeAspect="1"/>
          </p:cNvPicPr>
          <p:nvPr/>
        </p:nvPicPr>
        <p:blipFill>
          <a:blip r:embed="rId3"/>
          <a:stretch>
            <a:fillRect/>
          </a:stretch>
        </p:blipFill>
        <p:spPr>
          <a:xfrm>
            <a:off x="8249852" y="1626013"/>
            <a:ext cx="3560726" cy="3549313"/>
          </a:xfrm>
          <a:prstGeom prst="rect">
            <a:avLst/>
          </a:prstGeom>
        </p:spPr>
      </p:pic>
      <p:pic>
        <p:nvPicPr>
          <p:cNvPr id="8" name="Picture 7">
            <a:extLst>
              <a:ext uri="{FF2B5EF4-FFF2-40B4-BE49-F238E27FC236}">
                <a16:creationId xmlns:a16="http://schemas.microsoft.com/office/drawing/2014/main" id="{599270A9-0D38-43C9-95EC-A3F22D169E18}"/>
              </a:ext>
            </a:extLst>
          </p:cNvPr>
          <p:cNvPicPr>
            <a:picLocks noChangeAspect="1"/>
          </p:cNvPicPr>
          <p:nvPr/>
        </p:nvPicPr>
        <p:blipFill>
          <a:blip r:embed="rId4"/>
          <a:stretch>
            <a:fillRect/>
          </a:stretch>
        </p:blipFill>
        <p:spPr>
          <a:xfrm>
            <a:off x="3821286" y="1651970"/>
            <a:ext cx="4441815" cy="3497401"/>
          </a:xfrm>
          <a:prstGeom prst="rect">
            <a:avLst/>
          </a:prstGeom>
        </p:spPr>
      </p:pic>
      <p:sp>
        <p:nvSpPr>
          <p:cNvPr id="9" name="TextBox 8">
            <a:extLst>
              <a:ext uri="{FF2B5EF4-FFF2-40B4-BE49-F238E27FC236}">
                <a16:creationId xmlns:a16="http://schemas.microsoft.com/office/drawing/2014/main" id="{0B94607D-F0C9-496C-98BE-4D9D78C79F97}"/>
              </a:ext>
            </a:extLst>
          </p:cNvPr>
          <p:cNvSpPr txBox="1"/>
          <p:nvPr/>
        </p:nvSpPr>
        <p:spPr>
          <a:xfrm>
            <a:off x="211945" y="5098157"/>
            <a:ext cx="3995709" cy="923330"/>
          </a:xfrm>
          <a:prstGeom prst="rect">
            <a:avLst/>
          </a:prstGeom>
          <a:noFill/>
        </p:spPr>
        <p:txBody>
          <a:bodyPr wrap="none" rtlCol="0">
            <a:spAutoFit/>
          </a:bodyPr>
          <a:lstStyle/>
          <a:p>
            <a:r>
              <a:rPr lang="sv-SE" dirty="0"/>
              <a:t>Discovery potential vs </a:t>
            </a:r>
            <a:r>
              <a:rPr lang="el-GR" dirty="0">
                <a:latin typeface="Times New Roman" panose="02020603050405020304" pitchFamily="18" charset="0"/>
                <a:cs typeface="Times New Roman" panose="02020603050405020304" pitchFamily="18" charset="0"/>
              </a:rPr>
              <a:t>δ</a:t>
            </a:r>
            <a:r>
              <a:rPr lang="sv-SE" baseline="-25000" dirty="0">
                <a:latin typeface="Times New Roman" panose="02020603050405020304" pitchFamily="18" charset="0"/>
                <a:cs typeface="Times New Roman" panose="02020603050405020304" pitchFamily="18" charset="0"/>
              </a:rPr>
              <a:t>CP</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angle</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after</a:t>
            </a:r>
            <a:r>
              <a:rPr lang="sv-SE" dirty="0">
                <a:latin typeface="Times New Roman" panose="02020603050405020304" pitchFamily="18" charset="0"/>
                <a:cs typeface="Times New Roman" panose="02020603050405020304" pitchFamily="18" charset="0"/>
              </a:rPr>
              <a:t> </a:t>
            </a:r>
          </a:p>
          <a:p>
            <a:r>
              <a:rPr lang="sv-SE" dirty="0">
                <a:latin typeface="Times New Roman" panose="02020603050405020304" pitchFamily="18" charset="0"/>
                <a:cs typeface="Times New Roman" panose="02020603050405020304" pitchFamily="18" charset="0"/>
              </a:rPr>
              <a:t>10 </a:t>
            </a:r>
            <a:r>
              <a:rPr lang="sv-SE" dirty="0" err="1">
                <a:latin typeface="Times New Roman" panose="02020603050405020304" pitchFamily="18" charset="0"/>
                <a:cs typeface="Times New Roman" panose="02020603050405020304" pitchFamily="18" charset="0"/>
              </a:rPr>
              <a:t>years</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with</a:t>
            </a:r>
            <a:r>
              <a:rPr lang="sv-SE" dirty="0">
                <a:latin typeface="Times New Roman" panose="02020603050405020304" pitchFamily="18" charset="0"/>
                <a:cs typeface="Times New Roman" panose="02020603050405020304" pitchFamily="18" charset="0"/>
              </a:rPr>
              <a:t> 5% </a:t>
            </a:r>
            <a:r>
              <a:rPr lang="sv-SE" dirty="0" err="1">
                <a:latin typeface="Times New Roman" panose="02020603050405020304" pitchFamily="18" charset="0"/>
                <a:cs typeface="Times New Roman" panose="02020603050405020304" pitchFamily="18" charset="0"/>
              </a:rPr>
              <a:t>normalization</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error</a:t>
            </a:r>
            <a:endParaRPr lang="sv-SE" dirty="0">
              <a:latin typeface="Times New Roman" panose="02020603050405020304" pitchFamily="18" charset="0"/>
              <a:cs typeface="Times New Roman" panose="02020603050405020304" pitchFamily="18" charset="0"/>
            </a:endParaRPr>
          </a:p>
          <a:p>
            <a:r>
              <a:rPr lang="sv-SE" dirty="0" err="1">
                <a:latin typeface="Times New Roman" panose="02020603050405020304" pitchFamily="18" charset="0"/>
                <a:cs typeface="Times New Roman" panose="02020603050405020304" pitchFamily="18" charset="0"/>
              </a:rPr>
              <a:t>providing</a:t>
            </a:r>
            <a:r>
              <a:rPr lang="sv-SE" dirty="0">
                <a:latin typeface="Times New Roman" panose="02020603050405020304" pitchFamily="18" charset="0"/>
                <a:cs typeface="Times New Roman" panose="02020603050405020304" pitchFamily="18" charset="0"/>
              </a:rPr>
              <a:t> 70% </a:t>
            </a:r>
            <a:r>
              <a:rPr lang="sv-SE" dirty="0" err="1">
                <a:latin typeface="Times New Roman" panose="02020603050405020304" pitchFamily="18" charset="0"/>
                <a:cs typeface="Times New Roman" panose="02020603050405020304" pitchFamily="18" charset="0"/>
              </a:rPr>
              <a:t>coverage</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of</a:t>
            </a:r>
            <a:r>
              <a:rPr lang="sv-SE" dirty="0">
                <a:latin typeface="Times New Roman" panose="02020603050405020304" pitchFamily="18" charset="0"/>
                <a:cs typeface="Times New Roman" panose="02020603050405020304" pitchFamily="18" charset="0"/>
              </a:rPr>
              <a:t> all </a:t>
            </a:r>
            <a:r>
              <a:rPr lang="el-GR" dirty="0">
                <a:latin typeface="Times New Roman" panose="02020603050405020304" pitchFamily="18" charset="0"/>
                <a:cs typeface="Times New Roman" panose="02020603050405020304" pitchFamily="18" charset="0"/>
              </a:rPr>
              <a:t>δ</a:t>
            </a:r>
            <a:r>
              <a:rPr lang="sv-SE" baseline="-25000" dirty="0">
                <a:latin typeface="Times New Roman" panose="02020603050405020304" pitchFamily="18" charset="0"/>
                <a:cs typeface="Times New Roman" panose="02020603050405020304" pitchFamily="18" charset="0"/>
              </a:rPr>
              <a:t>CP</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vaues</a:t>
            </a:r>
            <a:endParaRPr lang="sv-SE" dirty="0"/>
          </a:p>
        </p:txBody>
      </p:sp>
      <p:sp>
        <p:nvSpPr>
          <p:cNvPr id="10" name="TextBox 9">
            <a:extLst>
              <a:ext uri="{FF2B5EF4-FFF2-40B4-BE49-F238E27FC236}">
                <a16:creationId xmlns:a16="http://schemas.microsoft.com/office/drawing/2014/main" id="{BAFEB256-B9E4-4A7F-9C83-86513D9DD524}"/>
              </a:ext>
            </a:extLst>
          </p:cNvPr>
          <p:cNvSpPr txBox="1"/>
          <p:nvPr/>
        </p:nvSpPr>
        <p:spPr>
          <a:xfrm>
            <a:off x="4367474" y="5206030"/>
            <a:ext cx="3693640" cy="646331"/>
          </a:xfrm>
          <a:prstGeom prst="rect">
            <a:avLst/>
          </a:prstGeom>
          <a:noFill/>
        </p:spPr>
        <p:txBody>
          <a:bodyPr wrap="none" rtlCol="0">
            <a:spAutoFit/>
          </a:bodyPr>
          <a:lstStyle/>
          <a:p>
            <a:r>
              <a:rPr lang="sv-SE" dirty="0" err="1"/>
              <a:t>Error</a:t>
            </a:r>
            <a:r>
              <a:rPr lang="sv-SE" dirty="0"/>
              <a:t> in </a:t>
            </a:r>
            <a:r>
              <a:rPr lang="el-GR" dirty="0">
                <a:latin typeface="Times New Roman" panose="02020603050405020304" pitchFamily="18" charset="0"/>
                <a:cs typeface="Times New Roman" panose="02020603050405020304" pitchFamily="18" charset="0"/>
              </a:rPr>
              <a:t>δ</a:t>
            </a:r>
            <a:r>
              <a:rPr lang="sv-SE" baseline="-25000" dirty="0">
                <a:latin typeface="Times New Roman" panose="02020603050405020304" pitchFamily="18" charset="0"/>
                <a:cs typeface="Times New Roman" panose="02020603050405020304" pitchFamily="18" charset="0"/>
              </a:rPr>
              <a:t>CP</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angle</a:t>
            </a:r>
            <a:r>
              <a:rPr lang="sv-SE" dirty="0">
                <a:latin typeface="Times New Roman" panose="02020603050405020304" pitchFamily="18" charset="0"/>
                <a:cs typeface="Times New Roman" panose="02020603050405020304" pitchFamily="18" charset="0"/>
              </a:rPr>
              <a:t> vs </a:t>
            </a:r>
            <a:r>
              <a:rPr lang="el-GR" dirty="0">
                <a:latin typeface="Times New Roman" panose="02020603050405020304" pitchFamily="18" charset="0"/>
                <a:cs typeface="Times New Roman" panose="02020603050405020304" pitchFamily="18" charset="0"/>
              </a:rPr>
              <a:t>δ</a:t>
            </a:r>
            <a:r>
              <a:rPr lang="sv-SE" baseline="-25000" dirty="0">
                <a:latin typeface="Times New Roman" panose="02020603050405020304" pitchFamily="18" charset="0"/>
                <a:cs typeface="Times New Roman" panose="02020603050405020304" pitchFamily="18" charset="0"/>
              </a:rPr>
              <a:t>CP</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angle</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after</a:t>
            </a:r>
            <a:r>
              <a:rPr lang="sv-SE" dirty="0">
                <a:latin typeface="Times New Roman" panose="02020603050405020304" pitchFamily="18" charset="0"/>
                <a:cs typeface="Times New Roman" panose="02020603050405020304" pitchFamily="18" charset="0"/>
              </a:rPr>
              <a:t> </a:t>
            </a:r>
          </a:p>
          <a:p>
            <a:r>
              <a:rPr lang="sv-SE" dirty="0">
                <a:latin typeface="Times New Roman" panose="02020603050405020304" pitchFamily="18" charset="0"/>
                <a:cs typeface="Times New Roman" panose="02020603050405020304" pitchFamily="18" charset="0"/>
              </a:rPr>
              <a:t>10 </a:t>
            </a:r>
            <a:r>
              <a:rPr lang="sv-SE" dirty="0" err="1">
                <a:latin typeface="Times New Roman" panose="02020603050405020304" pitchFamily="18" charset="0"/>
                <a:cs typeface="Times New Roman" panose="02020603050405020304" pitchFamily="18" charset="0"/>
              </a:rPr>
              <a:t>years</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with</a:t>
            </a:r>
            <a:r>
              <a:rPr lang="sv-SE" dirty="0">
                <a:latin typeface="Times New Roman" panose="02020603050405020304" pitchFamily="18" charset="0"/>
                <a:cs typeface="Times New Roman" panose="02020603050405020304" pitchFamily="18" charset="0"/>
              </a:rPr>
              <a:t> 5% </a:t>
            </a:r>
            <a:r>
              <a:rPr lang="sv-SE" dirty="0" err="1">
                <a:latin typeface="Times New Roman" panose="02020603050405020304" pitchFamily="18" charset="0"/>
                <a:cs typeface="Times New Roman" panose="02020603050405020304" pitchFamily="18" charset="0"/>
              </a:rPr>
              <a:t>normalization</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error</a:t>
            </a:r>
            <a:r>
              <a:rPr lang="sv-SE" dirty="0"/>
              <a:t> </a:t>
            </a:r>
          </a:p>
        </p:txBody>
      </p:sp>
      <p:sp>
        <p:nvSpPr>
          <p:cNvPr id="12" name="Arrow: Down 11">
            <a:extLst>
              <a:ext uri="{FF2B5EF4-FFF2-40B4-BE49-F238E27FC236}">
                <a16:creationId xmlns:a16="http://schemas.microsoft.com/office/drawing/2014/main" id="{BF9E49DD-5D20-41AB-94E5-B18C65C91CE1}"/>
              </a:ext>
            </a:extLst>
          </p:cNvPr>
          <p:cNvSpPr/>
          <p:nvPr/>
        </p:nvSpPr>
        <p:spPr>
          <a:xfrm rot="18990530">
            <a:off x="2477788" y="2660715"/>
            <a:ext cx="336719" cy="509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Arrow: Down 12">
            <a:extLst>
              <a:ext uri="{FF2B5EF4-FFF2-40B4-BE49-F238E27FC236}">
                <a16:creationId xmlns:a16="http://schemas.microsoft.com/office/drawing/2014/main" id="{5976A942-E084-448C-83EB-A64F8940A86F}"/>
              </a:ext>
            </a:extLst>
          </p:cNvPr>
          <p:cNvSpPr/>
          <p:nvPr/>
        </p:nvSpPr>
        <p:spPr>
          <a:xfrm rot="3132899">
            <a:off x="1556853" y="2722038"/>
            <a:ext cx="336719" cy="509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TextBox 16">
            <a:extLst>
              <a:ext uri="{FF2B5EF4-FFF2-40B4-BE49-F238E27FC236}">
                <a16:creationId xmlns:a16="http://schemas.microsoft.com/office/drawing/2014/main" id="{31AF91F6-EC8F-427F-BA88-A0D76726B03C}"/>
              </a:ext>
            </a:extLst>
          </p:cNvPr>
          <p:cNvSpPr txBox="1"/>
          <p:nvPr/>
        </p:nvSpPr>
        <p:spPr>
          <a:xfrm>
            <a:off x="8817300" y="5231987"/>
            <a:ext cx="2938818" cy="646331"/>
          </a:xfrm>
          <a:prstGeom prst="rect">
            <a:avLst/>
          </a:prstGeom>
          <a:noFill/>
        </p:spPr>
        <p:txBody>
          <a:bodyPr wrap="none" rtlCol="0">
            <a:spAutoFit/>
          </a:bodyPr>
          <a:lstStyle/>
          <a:p>
            <a:r>
              <a:rPr lang="sv-SE" dirty="0" err="1"/>
              <a:t>Error</a:t>
            </a:r>
            <a:r>
              <a:rPr lang="sv-SE" dirty="0"/>
              <a:t> in </a:t>
            </a:r>
            <a:r>
              <a:rPr lang="el-GR" dirty="0">
                <a:latin typeface="Times New Roman" panose="02020603050405020304" pitchFamily="18" charset="0"/>
                <a:cs typeface="Times New Roman" panose="02020603050405020304" pitchFamily="18" charset="0"/>
              </a:rPr>
              <a:t>δ</a:t>
            </a:r>
            <a:r>
              <a:rPr lang="sv-SE" baseline="-25000" dirty="0">
                <a:latin typeface="Times New Roman" panose="02020603050405020304" pitchFamily="18" charset="0"/>
                <a:cs typeface="Times New Roman" panose="02020603050405020304" pitchFamily="18" charset="0"/>
              </a:rPr>
              <a:t>CP</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angle</a:t>
            </a:r>
            <a:r>
              <a:rPr lang="sv-SE" dirty="0">
                <a:latin typeface="Times New Roman" panose="02020603050405020304" pitchFamily="18" charset="0"/>
                <a:cs typeface="Times New Roman" panose="02020603050405020304" pitchFamily="18" charset="0"/>
              </a:rPr>
              <a:t> vs </a:t>
            </a:r>
            <a:r>
              <a:rPr lang="sv-SE" dirty="0" err="1">
                <a:latin typeface="Times New Roman" panose="02020603050405020304" pitchFamily="18" charset="0"/>
                <a:cs typeface="Times New Roman" panose="02020603050405020304" pitchFamily="18" charset="0"/>
              </a:rPr>
              <a:t>run</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time</a:t>
            </a:r>
            <a:r>
              <a:rPr lang="sv-SE" dirty="0">
                <a:latin typeface="Times New Roman" panose="02020603050405020304" pitchFamily="18" charset="0"/>
                <a:cs typeface="Times New Roman" panose="02020603050405020304" pitchFamily="18" charset="0"/>
              </a:rPr>
              <a:t> </a:t>
            </a:r>
          </a:p>
          <a:p>
            <a:r>
              <a:rPr lang="sv-SE" dirty="0" err="1">
                <a:latin typeface="Times New Roman" panose="02020603050405020304" pitchFamily="18" charset="0"/>
                <a:cs typeface="Times New Roman" panose="02020603050405020304" pitchFamily="18" charset="0"/>
              </a:rPr>
              <a:t>with</a:t>
            </a:r>
            <a:r>
              <a:rPr lang="sv-SE" dirty="0">
                <a:latin typeface="Times New Roman" panose="02020603050405020304" pitchFamily="18" charset="0"/>
                <a:cs typeface="Times New Roman" panose="02020603050405020304" pitchFamily="18" charset="0"/>
              </a:rPr>
              <a:t> 5% </a:t>
            </a:r>
            <a:r>
              <a:rPr lang="sv-SE" dirty="0" err="1">
                <a:latin typeface="Times New Roman" panose="02020603050405020304" pitchFamily="18" charset="0"/>
                <a:cs typeface="Times New Roman" panose="02020603050405020304" pitchFamily="18" charset="0"/>
              </a:rPr>
              <a:t>normalization</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error</a:t>
            </a:r>
            <a:endParaRPr lang="sv-SE" dirty="0"/>
          </a:p>
        </p:txBody>
      </p:sp>
      <p:sp>
        <p:nvSpPr>
          <p:cNvPr id="18" name="Footer Placeholder 17">
            <a:extLst>
              <a:ext uri="{FF2B5EF4-FFF2-40B4-BE49-F238E27FC236}">
                <a16:creationId xmlns:a16="http://schemas.microsoft.com/office/drawing/2014/main" id="{5C830A5B-9019-42A4-A8C5-5DB95F8E588A}"/>
              </a:ext>
            </a:extLst>
          </p:cNvPr>
          <p:cNvSpPr>
            <a:spLocks noGrp="1"/>
          </p:cNvSpPr>
          <p:nvPr>
            <p:ph type="ftr" sz="quarter" idx="11"/>
          </p:nvPr>
        </p:nvSpPr>
        <p:spPr/>
        <p:txBody>
          <a:bodyPr/>
          <a:lstStyle/>
          <a:p>
            <a:r>
              <a:rPr lang="sv-SE"/>
              <a:t>ESSnuSB presentation at NeuTel2023                                                              Tord Ekelöf, Uppsala University</a:t>
            </a:r>
            <a:endParaRPr lang="sv-SE" dirty="0"/>
          </a:p>
        </p:txBody>
      </p:sp>
      <p:sp>
        <p:nvSpPr>
          <p:cNvPr id="4" name="TextBox 3">
            <a:extLst>
              <a:ext uri="{FF2B5EF4-FFF2-40B4-BE49-F238E27FC236}">
                <a16:creationId xmlns:a16="http://schemas.microsoft.com/office/drawing/2014/main" id="{ECB808FF-5547-4486-B507-2FA173D93398}"/>
              </a:ext>
            </a:extLst>
          </p:cNvPr>
          <p:cNvSpPr txBox="1"/>
          <p:nvPr/>
        </p:nvSpPr>
        <p:spPr>
          <a:xfrm>
            <a:off x="1940446" y="2509204"/>
            <a:ext cx="466794" cy="369332"/>
          </a:xfrm>
          <a:prstGeom prst="rect">
            <a:avLst/>
          </a:prstGeom>
          <a:noFill/>
        </p:spPr>
        <p:txBody>
          <a:bodyPr wrap="none" rtlCol="0">
            <a:spAutoFit/>
          </a:bodyPr>
          <a:lstStyle/>
          <a:p>
            <a:r>
              <a:rPr lang="sv-SE" dirty="0"/>
              <a:t>5%</a:t>
            </a:r>
          </a:p>
        </p:txBody>
      </p:sp>
    </p:spTree>
    <p:extLst>
      <p:ext uri="{BB962C8B-B14F-4D97-AF65-F5344CB8AC3E}">
        <p14:creationId xmlns:p14="http://schemas.microsoft.com/office/powerpoint/2010/main" val="287434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E97D-21FE-4EA6-99BC-F2E91F441190}"/>
              </a:ext>
            </a:extLst>
          </p:cNvPr>
          <p:cNvSpPr>
            <a:spLocks noGrp="1"/>
          </p:cNvSpPr>
          <p:nvPr>
            <p:ph type="title"/>
          </p:nvPr>
        </p:nvSpPr>
        <p:spPr>
          <a:xfrm>
            <a:off x="704193" y="1"/>
            <a:ext cx="11487807" cy="1510806"/>
          </a:xfrm>
        </p:spPr>
        <p:txBody>
          <a:bodyPr>
            <a:normAutofit/>
          </a:bodyPr>
          <a:lstStyle/>
          <a:p>
            <a:r>
              <a:rPr lang="sv-SE" sz="4000" dirty="0" err="1"/>
              <a:t>ESSnuSB</a:t>
            </a:r>
            <a:r>
              <a:rPr lang="sv-SE" sz="4000" dirty="0"/>
              <a:t> in the international </a:t>
            </a:r>
            <a:r>
              <a:rPr lang="sv-SE" sz="4000" dirty="0" err="1"/>
              <a:t>context</a:t>
            </a:r>
            <a:r>
              <a:rPr lang="sv-SE" sz="4000" dirty="0"/>
              <a:t> – CPV </a:t>
            </a:r>
            <a:r>
              <a:rPr lang="sv-SE" sz="4000" dirty="0" err="1"/>
              <a:t>discovery</a:t>
            </a:r>
            <a:endParaRPr lang="sv-SE" sz="4000" dirty="0"/>
          </a:p>
        </p:txBody>
      </p:sp>
      <p:pic>
        <p:nvPicPr>
          <p:cNvPr id="3" name="Picture 2">
            <a:extLst>
              <a:ext uri="{FF2B5EF4-FFF2-40B4-BE49-F238E27FC236}">
                <a16:creationId xmlns:a16="http://schemas.microsoft.com/office/drawing/2014/main" id="{05FE88AC-9EF4-4A16-A5AF-CA19E2B53397}"/>
              </a:ext>
            </a:extLst>
          </p:cNvPr>
          <p:cNvPicPr>
            <a:picLocks noChangeAspect="1"/>
          </p:cNvPicPr>
          <p:nvPr/>
        </p:nvPicPr>
        <p:blipFill rotWithShape="1">
          <a:blip r:embed="rId2"/>
          <a:srcRect b="52004"/>
          <a:stretch/>
        </p:blipFill>
        <p:spPr>
          <a:xfrm>
            <a:off x="0" y="1079292"/>
            <a:ext cx="4465674" cy="4205995"/>
          </a:xfrm>
          <a:prstGeom prst="rect">
            <a:avLst/>
          </a:prstGeom>
        </p:spPr>
      </p:pic>
      <p:pic>
        <p:nvPicPr>
          <p:cNvPr id="5" name="Picture 4">
            <a:extLst>
              <a:ext uri="{FF2B5EF4-FFF2-40B4-BE49-F238E27FC236}">
                <a16:creationId xmlns:a16="http://schemas.microsoft.com/office/drawing/2014/main" id="{D27DBCA7-1DC3-49FF-B4AD-9F878D3853E5}"/>
              </a:ext>
            </a:extLst>
          </p:cNvPr>
          <p:cNvPicPr>
            <a:picLocks noChangeAspect="1"/>
          </p:cNvPicPr>
          <p:nvPr/>
        </p:nvPicPr>
        <p:blipFill>
          <a:blip r:embed="rId3"/>
          <a:stretch>
            <a:fillRect/>
          </a:stretch>
        </p:blipFill>
        <p:spPr>
          <a:xfrm>
            <a:off x="4465674" y="2490893"/>
            <a:ext cx="3260654" cy="2642171"/>
          </a:xfrm>
          <a:prstGeom prst="rect">
            <a:avLst/>
          </a:prstGeom>
        </p:spPr>
      </p:pic>
      <p:pic>
        <p:nvPicPr>
          <p:cNvPr id="7" name="Picture 6">
            <a:extLst>
              <a:ext uri="{FF2B5EF4-FFF2-40B4-BE49-F238E27FC236}">
                <a16:creationId xmlns:a16="http://schemas.microsoft.com/office/drawing/2014/main" id="{D006D34B-8305-418A-8EED-AB58A603AAB0}"/>
              </a:ext>
            </a:extLst>
          </p:cNvPr>
          <p:cNvPicPr>
            <a:picLocks noChangeAspect="1"/>
          </p:cNvPicPr>
          <p:nvPr/>
        </p:nvPicPr>
        <p:blipFill rotWithShape="1">
          <a:blip r:embed="rId4"/>
          <a:srcRect b="19100"/>
          <a:stretch/>
        </p:blipFill>
        <p:spPr>
          <a:xfrm>
            <a:off x="7974418" y="1689629"/>
            <a:ext cx="3827721" cy="3312826"/>
          </a:xfrm>
          <a:prstGeom prst="rect">
            <a:avLst/>
          </a:prstGeom>
        </p:spPr>
      </p:pic>
      <p:cxnSp>
        <p:nvCxnSpPr>
          <p:cNvPr id="9" name="Straight Connector 8">
            <a:extLst>
              <a:ext uri="{FF2B5EF4-FFF2-40B4-BE49-F238E27FC236}">
                <a16:creationId xmlns:a16="http://schemas.microsoft.com/office/drawing/2014/main" id="{41FE49B9-73CB-497A-9365-D9D47B5B0BEE}"/>
              </a:ext>
            </a:extLst>
          </p:cNvPr>
          <p:cNvCxnSpPr/>
          <p:nvPr/>
        </p:nvCxnSpPr>
        <p:spPr>
          <a:xfrm>
            <a:off x="444768" y="4017364"/>
            <a:ext cx="1135737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6DF121-53EE-4FD3-8F0D-9399C8567286}"/>
              </a:ext>
            </a:extLst>
          </p:cNvPr>
          <p:cNvCxnSpPr/>
          <p:nvPr/>
        </p:nvCxnSpPr>
        <p:spPr>
          <a:xfrm>
            <a:off x="444768" y="4826833"/>
            <a:ext cx="111276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A41010-9139-4E99-B5B1-73CC4DF1DE4A}"/>
              </a:ext>
            </a:extLst>
          </p:cNvPr>
          <p:cNvSpPr txBox="1"/>
          <p:nvPr/>
        </p:nvSpPr>
        <p:spPr>
          <a:xfrm>
            <a:off x="828643" y="5445308"/>
            <a:ext cx="3249572" cy="646331"/>
          </a:xfrm>
          <a:prstGeom prst="rect">
            <a:avLst/>
          </a:prstGeom>
          <a:noFill/>
        </p:spPr>
        <p:txBody>
          <a:bodyPr wrap="square" rtlCol="0">
            <a:spAutoFit/>
          </a:bodyPr>
          <a:lstStyle/>
          <a:p>
            <a:pPr algn="ctr"/>
            <a:r>
              <a:rPr lang="sv-SE" dirty="0" err="1"/>
              <a:t>ESSnuSB</a:t>
            </a:r>
            <a:r>
              <a:rPr lang="sv-SE" dirty="0"/>
              <a:t> </a:t>
            </a:r>
            <a:r>
              <a:rPr lang="sv-SE" dirty="0" err="1"/>
              <a:t>March</a:t>
            </a:r>
            <a:r>
              <a:rPr lang="sv-SE" dirty="0"/>
              <a:t> 2022 </a:t>
            </a:r>
            <a:r>
              <a:rPr lang="sv-SE" dirty="0" err="1"/>
              <a:t>with</a:t>
            </a:r>
            <a:r>
              <a:rPr lang="sv-SE" dirty="0"/>
              <a:t>  5% </a:t>
            </a:r>
            <a:r>
              <a:rPr lang="sv-SE" dirty="0" err="1"/>
              <a:t>normalization</a:t>
            </a:r>
            <a:r>
              <a:rPr lang="sv-SE" dirty="0"/>
              <a:t> </a:t>
            </a:r>
            <a:r>
              <a:rPr lang="sv-SE" dirty="0" err="1"/>
              <a:t>error</a:t>
            </a:r>
            <a:endParaRPr lang="sv-SE" dirty="0"/>
          </a:p>
        </p:txBody>
      </p:sp>
      <p:sp>
        <p:nvSpPr>
          <p:cNvPr id="19" name="TextBox 18">
            <a:extLst>
              <a:ext uri="{FF2B5EF4-FFF2-40B4-BE49-F238E27FC236}">
                <a16:creationId xmlns:a16="http://schemas.microsoft.com/office/drawing/2014/main" id="{4322EDCF-72B7-4155-9082-C59EA9CEEAFF}"/>
              </a:ext>
            </a:extLst>
          </p:cNvPr>
          <p:cNvSpPr txBox="1"/>
          <p:nvPr/>
        </p:nvSpPr>
        <p:spPr>
          <a:xfrm>
            <a:off x="7922007" y="5356671"/>
            <a:ext cx="4269993" cy="369332"/>
          </a:xfrm>
          <a:prstGeom prst="rect">
            <a:avLst/>
          </a:prstGeom>
          <a:noFill/>
        </p:spPr>
        <p:txBody>
          <a:bodyPr wrap="square" rtlCol="0">
            <a:spAutoFit/>
          </a:bodyPr>
          <a:lstStyle/>
          <a:p>
            <a:r>
              <a:rPr lang="sv-SE" dirty="0" err="1"/>
              <a:t>HyperKamokande</a:t>
            </a:r>
            <a:r>
              <a:rPr lang="sv-SE" dirty="0"/>
              <a:t> </a:t>
            </a:r>
            <a:r>
              <a:rPr lang="sv-SE" dirty="0" err="1"/>
              <a:t>Snowmass</a:t>
            </a:r>
            <a:r>
              <a:rPr lang="sv-SE" dirty="0"/>
              <a:t> </a:t>
            </a:r>
            <a:r>
              <a:rPr lang="sv-SE" dirty="0" err="1"/>
              <a:t>March</a:t>
            </a:r>
            <a:r>
              <a:rPr lang="sv-SE" dirty="0"/>
              <a:t> 2022</a:t>
            </a:r>
          </a:p>
        </p:txBody>
      </p:sp>
      <p:sp>
        <p:nvSpPr>
          <p:cNvPr id="20" name="TextBox 19">
            <a:extLst>
              <a:ext uri="{FF2B5EF4-FFF2-40B4-BE49-F238E27FC236}">
                <a16:creationId xmlns:a16="http://schemas.microsoft.com/office/drawing/2014/main" id="{145F22B6-4007-4150-9BF3-D34DCF5C2E0A}"/>
              </a:ext>
            </a:extLst>
          </p:cNvPr>
          <p:cNvSpPr txBox="1"/>
          <p:nvPr/>
        </p:nvSpPr>
        <p:spPr>
          <a:xfrm>
            <a:off x="4830892" y="5359170"/>
            <a:ext cx="3358859" cy="369332"/>
          </a:xfrm>
          <a:prstGeom prst="rect">
            <a:avLst/>
          </a:prstGeom>
          <a:noFill/>
        </p:spPr>
        <p:txBody>
          <a:bodyPr wrap="square" rtlCol="0">
            <a:spAutoFit/>
          </a:bodyPr>
          <a:lstStyle/>
          <a:p>
            <a:r>
              <a:rPr lang="sv-SE" dirty="0"/>
              <a:t>DUNE </a:t>
            </a:r>
            <a:r>
              <a:rPr lang="sv-SE" dirty="0" err="1"/>
              <a:t>Snowmass</a:t>
            </a:r>
            <a:r>
              <a:rPr lang="sv-SE" dirty="0"/>
              <a:t> </a:t>
            </a:r>
            <a:r>
              <a:rPr lang="sv-SE" dirty="0" err="1"/>
              <a:t>March</a:t>
            </a:r>
            <a:r>
              <a:rPr lang="sv-SE" dirty="0"/>
              <a:t> 2022</a:t>
            </a:r>
          </a:p>
        </p:txBody>
      </p:sp>
      <p:sp>
        <p:nvSpPr>
          <p:cNvPr id="11" name="Arrow: Down 10">
            <a:extLst>
              <a:ext uri="{FF2B5EF4-FFF2-40B4-BE49-F238E27FC236}">
                <a16:creationId xmlns:a16="http://schemas.microsoft.com/office/drawing/2014/main" id="{1EACCF9A-5170-4582-8472-4EEB3F9AAC94}"/>
              </a:ext>
            </a:extLst>
          </p:cNvPr>
          <p:cNvSpPr/>
          <p:nvPr/>
        </p:nvSpPr>
        <p:spPr>
          <a:xfrm rot="3920494">
            <a:off x="1651039" y="2660812"/>
            <a:ext cx="336719" cy="509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Arrow: Down 11">
            <a:extLst>
              <a:ext uri="{FF2B5EF4-FFF2-40B4-BE49-F238E27FC236}">
                <a16:creationId xmlns:a16="http://schemas.microsoft.com/office/drawing/2014/main" id="{C5B5A85E-27BA-423A-B6BA-FAA65F89663E}"/>
              </a:ext>
            </a:extLst>
          </p:cNvPr>
          <p:cNvSpPr/>
          <p:nvPr/>
        </p:nvSpPr>
        <p:spPr>
          <a:xfrm rot="18232026">
            <a:off x="2647962" y="2660811"/>
            <a:ext cx="336719" cy="509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Date Placeholder 3">
            <a:extLst>
              <a:ext uri="{FF2B5EF4-FFF2-40B4-BE49-F238E27FC236}">
                <a16:creationId xmlns:a16="http://schemas.microsoft.com/office/drawing/2014/main" id="{D6DB6F10-5DFA-4188-8EB1-81548DE4A0A0}"/>
              </a:ext>
            </a:extLst>
          </p:cNvPr>
          <p:cNvSpPr>
            <a:spLocks noGrp="1"/>
          </p:cNvSpPr>
          <p:nvPr>
            <p:ph type="dt" sz="half" idx="10"/>
          </p:nvPr>
        </p:nvSpPr>
        <p:spPr/>
        <p:txBody>
          <a:bodyPr/>
          <a:lstStyle/>
          <a:p>
            <a:r>
              <a:rPr lang="sv-SE"/>
              <a:t>2023-10-26</a:t>
            </a:r>
          </a:p>
        </p:txBody>
      </p:sp>
      <p:sp>
        <p:nvSpPr>
          <p:cNvPr id="6" name="Slide Number Placeholder 5">
            <a:extLst>
              <a:ext uri="{FF2B5EF4-FFF2-40B4-BE49-F238E27FC236}">
                <a16:creationId xmlns:a16="http://schemas.microsoft.com/office/drawing/2014/main" id="{A53EDE34-5A00-423F-B733-27B56F71E327}"/>
              </a:ext>
            </a:extLst>
          </p:cNvPr>
          <p:cNvSpPr>
            <a:spLocks noGrp="1"/>
          </p:cNvSpPr>
          <p:nvPr>
            <p:ph type="sldNum" sz="quarter" idx="12"/>
          </p:nvPr>
        </p:nvSpPr>
        <p:spPr/>
        <p:txBody>
          <a:bodyPr/>
          <a:lstStyle/>
          <a:p>
            <a:fld id="{FCC06611-489B-4744-9F39-735E4B0C5C8E}" type="slidenum">
              <a:rPr lang="sv-SE" smtClean="0"/>
              <a:t>11</a:t>
            </a:fld>
            <a:endParaRPr lang="sv-SE"/>
          </a:p>
        </p:txBody>
      </p:sp>
      <p:sp>
        <p:nvSpPr>
          <p:cNvPr id="8" name="Footer Placeholder 7">
            <a:extLst>
              <a:ext uri="{FF2B5EF4-FFF2-40B4-BE49-F238E27FC236}">
                <a16:creationId xmlns:a16="http://schemas.microsoft.com/office/drawing/2014/main" id="{E36695E4-186A-4DCF-A708-75E825079175}"/>
              </a:ext>
            </a:extLst>
          </p:cNvPr>
          <p:cNvSpPr>
            <a:spLocks noGrp="1"/>
          </p:cNvSpPr>
          <p:nvPr>
            <p:ph type="ftr" sz="quarter" idx="11"/>
          </p:nvPr>
        </p:nvSpPr>
        <p:spPr/>
        <p:txBody>
          <a:bodyPr/>
          <a:lstStyle/>
          <a:p>
            <a:r>
              <a:rPr lang="sv-SE"/>
              <a:t>ESSnuSB presentation at NeuTel2023                                                              Tord Ekelöf, Uppsala University</a:t>
            </a:r>
          </a:p>
        </p:txBody>
      </p:sp>
      <p:sp>
        <p:nvSpPr>
          <p:cNvPr id="10" name="TextBox 9">
            <a:extLst>
              <a:ext uri="{FF2B5EF4-FFF2-40B4-BE49-F238E27FC236}">
                <a16:creationId xmlns:a16="http://schemas.microsoft.com/office/drawing/2014/main" id="{1FE605FA-B01E-4AE3-AADB-29C9543CEF22}"/>
              </a:ext>
            </a:extLst>
          </p:cNvPr>
          <p:cNvSpPr txBox="1"/>
          <p:nvPr/>
        </p:nvSpPr>
        <p:spPr>
          <a:xfrm>
            <a:off x="2115048" y="2503594"/>
            <a:ext cx="508000" cy="369332"/>
          </a:xfrm>
          <a:prstGeom prst="rect">
            <a:avLst/>
          </a:prstGeom>
          <a:noFill/>
        </p:spPr>
        <p:txBody>
          <a:bodyPr wrap="square" rtlCol="0">
            <a:spAutoFit/>
          </a:bodyPr>
          <a:lstStyle/>
          <a:p>
            <a:r>
              <a:rPr lang="sv-SE" dirty="0"/>
              <a:t>5%</a:t>
            </a:r>
          </a:p>
        </p:txBody>
      </p:sp>
    </p:spTree>
    <p:extLst>
      <p:ext uri="{BB962C8B-B14F-4D97-AF65-F5344CB8AC3E}">
        <p14:creationId xmlns:p14="http://schemas.microsoft.com/office/powerpoint/2010/main" val="243008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172345-4C60-478F-83FF-A214FAA55332}"/>
              </a:ext>
            </a:extLst>
          </p:cNvPr>
          <p:cNvPicPr>
            <a:picLocks noChangeAspect="1"/>
          </p:cNvPicPr>
          <p:nvPr/>
        </p:nvPicPr>
        <p:blipFill>
          <a:blip r:embed="rId3"/>
          <a:stretch>
            <a:fillRect/>
          </a:stretch>
        </p:blipFill>
        <p:spPr>
          <a:xfrm>
            <a:off x="7763272" y="1575885"/>
            <a:ext cx="3420856" cy="3706230"/>
          </a:xfrm>
          <a:prstGeom prst="rect">
            <a:avLst/>
          </a:prstGeom>
        </p:spPr>
      </p:pic>
      <p:pic>
        <p:nvPicPr>
          <p:cNvPr id="7" name="Picture 6">
            <a:extLst>
              <a:ext uri="{FF2B5EF4-FFF2-40B4-BE49-F238E27FC236}">
                <a16:creationId xmlns:a16="http://schemas.microsoft.com/office/drawing/2014/main" id="{C66E9A6C-094B-4B1B-9883-D639AD8F7B23}"/>
              </a:ext>
            </a:extLst>
          </p:cNvPr>
          <p:cNvPicPr>
            <a:picLocks noChangeAspect="1"/>
          </p:cNvPicPr>
          <p:nvPr/>
        </p:nvPicPr>
        <p:blipFill>
          <a:blip r:embed="rId4"/>
          <a:stretch>
            <a:fillRect/>
          </a:stretch>
        </p:blipFill>
        <p:spPr>
          <a:xfrm>
            <a:off x="4188615" y="1562894"/>
            <a:ext cx="3165146" cy="3345075"/>
          </a:xfrm>
          <a:prstGeom prst="rect">
            <a:avLst/>
          </a:prstGeom>
        </p:spPr>
      </p:pic>
      <p:sp>
        <p:nvSpPr>
          <p:cNvPr id="8" name="Title 1">
            <a:extLst>
              <a:ext uri="{FF2B5EF4-FFF2-40B4-BE49-F238E27FC236}">
                <a16:creationId xmlns:a16="http://schemas.microsoft.com/office/drawing/2014/main" id="{070B8F35-11E7-4492-9267-8795CC416AB9}"/>
              </a:ext>
            </a:extLst>
          </p:cNvPr>
          <p:cNvSpPr txBox="1">
            <a:spLocks/>
          </p:cNvSpPr>
          <p:nvPr/>
        </p:nvSpPr>
        <p:spPr>
          <a:xfrm>
            <a:off x="446078" y="475635"/>
            <a:ext cx="116220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dirty="0" err="1"/>
              <a:t>ESSnuSB</a:t>
            </a:r>
            <a:r>
              <a:rPr lang="sv-SE" sz="4000" dirty="0"/>
              <a:t> in the international </a:t>
            </a:r>
            <a:r>
              <a:rPr lang="sv-SE" sz="4000" dirty="0" err="1"/>
              <a:t>context</a:t>
            </a:r>
            <a:r>
              <a:rPr lang="sv-SE" sz="4000" dirty="0"/>
              <a:t> – CPV resolution</a:t>
            </a:r>
          </a:p>
        </p:txBody>
      </p:sp>
      <p:sp>
        <p:nvSpPr>
          <p:cNvPr id="9" name="TextBox 8">
            <a:extLst>
              <a:ext uri="{FF2B5EF4-FFF2-40B4-BE49-F238E27FC236}">
                <a16:creationId xmlns:a16="http://schemas.microsoft.com/office/drawing/2014/main" id="{643BAD5F-B1B0-44A1-9716-0642995D629D}"/>
              </a:ext>
            </a:extLst>
          </p:cNvPr>
          <p:cNvSpPr txBox="1"/>
          <p:nvPr/>
        </p:nvSpPr>
        <p:spPr>
          <a:xfrm>
            <a:off x="681963" y="5463501"/>
            <a:ext cx="3251614" cy="646331"/>
          </a:xfrm>
          <a:prstGeom prst="rect">
            <a:avLst/>
          </a:prstGeom>
          <a:noFill/>
        </p:spPr>
        <p:txBody>
          <a:bodyPr wrap="square" rtlCol="0">
            <a:spAutoFit/>
          </a:bodyPr>
          <a:lstStyle/>
          <a:p>
            <a:pPr algn="ctr"/>
            <a:r>
              <a:rPr lang="sv-SE" dirty="0" err="1"/>
              <a:t>ESSnuSB</a:t>
            </a:r>
            <a:r>
              <a:rPr lang="sv-SE" dirty="0"/>
              <a:t> </a:t>
            </a:r>
            <a:r>
              <a:rPr lang="sv-SE" dirty="0" err="1"/>
              <a:t>March</a:t>
            </a:r>
            <a:r>
              <a:rPr lang="sv-SE" dirty="0"/>
              <a:t> 2022 </a:t>
            </a:r>
            <a:r>
              <a:rPr lang="sv-SE" dirty="0" err="1"/>
              <a:t>with</a:t>
            </a:r>
            <a:r>
              <a:rPr lang="sv-SE" dirty="0"/>
              <a:t>  5% </a:t>
            </a:r>
            <a:r>
              <a:rPr lang="sv-SE" dirty="0" err="1"/>
              <a:t>normalization</a:t>
            </a:r>
            <a:r>
              <a:rPr lang="sv-SE" dirty="0"/>
              <a:t> </a:t>
            </a:r>
            <a:r>
              <a:rPr lang="sv-SE" dirty="0" err="1"/>
              <a:t>error</a:t>
            </a:r>
            <a:endParaRPr lang="sv-SE" dirty="0"/>
          </a:p>
        </p:txBody>
      </p:sp>
      <p:sp>
        <p:nvSpPr>
          <p:cNvPr id="10" name="TextBox 9">
            <a:extLst>
              <a:ext uri="{FF2B5EF4-FFF2-40B4-BE49-F238E27FC236}">
                <a16:creationId xmlns:a16="http://schemas.microsoft.com/office/drawing/2014/main" id="{CCA0C11B-2EBB-40DD-A3EE-2B0E220B7BDE}"/>
              </a:ext>
            </a:extLst>
          </p:cNvPr>
          <p:cNvSpPr txBox="1"/>
          <p:nvPr/>
        </p:nvSpPr>
        <p:spPr>
          <a:xfrm>
            <a:off x="4588303" y="5428158"/>
            <a:ext cx="2832511" cy="646331"/>
          </a:xfrm>
          <a:prstGeom prst="rect">
            <a:avLst/>
          </a:prstGeom>
          <a:noFill/>
        </p:spPr>
        <p:txBody>
          <a:bodyPr wrap="square" rtlCol="0">
            <a:spAutoFit/>
          </a:bodyPr>
          <a:lstStyle/>
          <a:p>
            <a:r>
              <a:rPr lang="sv-SE" dirty="0"/>
              <a:t>DUNE </a:t>
            </a:r>
            <a:r>
              <a:rPr lang="sv-SE" dirty="0" err="1"/>
              <a:t>Snomass</a:t>
            </a:r>
            <a:r>
              <a:rPr lang="sv-SE" dirty="0"/>
              <a:t> </a:t>
            </a:r>
            <a:r>
              <a:rPr lang="sv-SE" dirty="0" err="1"/>
              <a:t>March</a:t>
            </a:r>
            <a:r>
              <a:rPr lang="sv-SE" dirty="0"/>
              <a:t> 2022</a:t>
            </a:r>
          </a:p>
          <a:p>
            <a:endParaRPr lang="sv-SE" dirty="0"/>
          </a:p>
        </p:txBody>
      </p:sp>
      <p:sp>
        <p:nvSpPr>
          <p:cNvPr id="11" name="TextBox 10">
            <a:extLst>
              <a:ext uri="{FF2B5EF4-FFF2-40B4-BE49-F238E27FC236}">
                <a16:creationId xmlns:a16="http://schemas.microsoft.com/office/drawing/2014/main" id="{67061202-C398-46CF-B0B8-2CC74A1687A0}"/>
              </a:ext>
            </a:extLst>
          </p:cNvPr>
          <p:cNvSpPr txBox="1"/>
          <p:nvPr/>
        </p:nvSpPr>
        <p:spPr>
          <a:xfrm>
            <a:off x="7515530" y="5384845"/>
            <a:ext cx="4101548" cy="369332"/>
          </a:xfrm>
          <a:prstGeom prst="rect">
            <a:avLst/>
          </a:prstGeom>
          <a:noFill/>
        </p:spPr>
        <p:txBody>
          <a:bodyPr wrap="square" rtlCol="0">
            <a:spAutoFit/>
          </a:bodyPr>
          <a:lstStyle/>
          <a:p>
            <a:r>
              <a:rPr lang="sv-SE" dirty="0" err="1"/>
              <a:t>HyperKamokande</a:t>
            </a:r>
            <a:r>
              <a:rPr lang="sv-SE" dirty="0"/>
              <a:t> </a:t>
            </a:r>
            <a:r>
              <a:rPr lang="sv-SE" dirty="0" err="1"/>
              <a:t>Snowmass</a:t>
            </a:r>
            <a:r>
              <a:rPr lang="sv-SE" dirty="0"/>
              <a:t> </a:t>
            </a:r>
            <a:r>
              <a:rPr lang="sv-SE" dirty="0" err="1"/>
              <a:t>March</a:t>
            </a:r>
            <a:r>
              <a:rPr lang="sv-SE" dirty="0"/>
              <a:t> 2022</a:t>
            </a:r>
          </a:p>
        </p:txBody>
      </p:sp>
      <p:pic>
        <p:nvPicPr>
          <p:cNvPr id="3" name="Picture 2">
            <a:extLst>
              <a:ext uri="{FF2B5EF4-FFF2-40B4-BE49-F238E27FC236}">
                <a16:creationId xmlns:a16="http://schemas.microsoft.com/office/drawing/2014/main" id="{944CF3CB-4446-4F86-A0A4-DDF64F02CE58}"/>
              </a:ext>
            </a:extLst>
          </p:cNvPr>
          <p:cNvPicPr>
            <a:picLocks noChangeAspect="1"/>
          </p:cNvPicPr>
          <p:nvPr/>
        </p:nvPicPr>
        <p:blipFill>
          <a:blip r:embed="rId5"/>
          <a:stretch>
            <a:fillRect/>
          </a:stretch>
        </p:blipFill>
        <p:spPr>
          <a:xfrm>
            <a:off x="603487" y="1709206"/>
            <a:ext cx="3165147" cy="3155002"/>
          </a:xfrm>
          <a:prstGeom prst="rect">
            <a:avLst/>
          </a:prstGeom>
        </p:spPr>
      </p:pic>
      <p:cxnSp>
        <p:nvCxnSpPr>
          <p:cNvPr id="5" name="Straight Connector 4">
            <a:extLst>
              <a:ext uri="{FF2B5EF4-FFF2-40B4-BE49-F238E27FC236}">
                <a16:creationId xmlns:a16="http://schemas.microsoft.com/office/drawing/2014/main" id="{382D3568-C447-4376-90DB-467A9D9EFE84}"/>
              </a:ext>
            </a:extLst>
          </p:cNvPr>
          <p:cNvCxnSpPr>
            <a:cxnSpLocks/>
          </p:cNvCxnSpPr>
          <p:nvPr/>
        </p:nvCxnSpPr>
        <p:spPr>
          <a:xfrm>
            <a:off x="1049382" y="5329646"/>
            <a:ext cx="99103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194E9D-34FC-4A09-A4F9-7EAA916E5BCB}"/>
              </a:ext>
            </a:extLst>
          </p:cNvPr>
          <p:cNvCxnSpPr>
            <a:cxnSpLocks/>
          </p:cNvCxnSpPr>
          <p:nvPr/>
        </p:nvCxnSpPr>
        <p:spPr>
          <a:xfrm>
            <a:off x="1143601" y="1801198"/>
            <a:ext cx="99103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6C06DD-49DA-4456-A543-0E124D3CA6FC}"/>
              </a:ext>
            </a:extLst>
          </p:cNvPr>
          <p:cNvCxnSpPr>
            <a:cxnSpLocks/>
          </p:cNvCxnSpPr>
          <p:nvPr/>
        </p:nvCxnSpPr>
        <p:spPr>
          <a:xfrm>
            <a:off x="4598126" y="4595471"/>
            <a:ext cx="2560320" cy="79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0BF3B7-C60C-49B6-80F3-E17F76B06AB8}"/>
              </a:ext>
            </a:extLst>
          </p:cNvPr>
          <p:cNvCxnSpPr>
            <a:cxnSpLocks/>
          </p:cNvCxnSpPr>
          <p:nvPr/>
        </p:nvCxnSpPr>
        <p:spPr>
          <a:xfrm>
            <a:off x="3187337" y="2664879"/>
            <a:ext cx="0" cy="2664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319C39-1D00-4828-A5B4-9AA2F28B924E}"/>
              </a:ext>
            </a:extLst>
          </p:cNvPr>
          <p:cNvCxnSpPr>
            <a:cxnSpLocks/>
          </p:cNvCxnSpPr>
          <p:nvPr/>
        </p:nvCxnSpPr>
        <p:spPr>
          <a:xfrm>
            <a:off x="6257109" y="2678385"/>
            <a:ext cx="0" cy="2640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EE4D48-BDB1-42BA-BB98-AB25557894BA}"/>
              </a:ext>
            </a:extLst>
          </p:cNvPr>
          <p:cNvCxnSpPr>
            <a:cxnSpLocks/>
          </p:cNvCxnSpPr>
          <p:nvPr/>
        </p:nvCxnSpPr>
        <p:spPr>
          <a:xfrm>
            <a:off x="10723402" y="2664879"/>
            <a:ext cx="14267" cy="2675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49ABE9-DBE6-4A43-963D-A293D3FD4D68}"/>
              </a:ext>
            </a:extLst>
          </p:cNvPr>
          <p:cNvCxnSpPr>
            <a:cxnSpLocks/>
          </p:cNvCxnSpPr>
          <p:nvPr/>
        </p:nvCxnSpPr>
        <p:spPr>
          <a:xfrm>
            <a:off x="971004" y="5003075"/>
            <a:ext cx="26735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1CA767-597D-4232-BB32-9D653C517109}"/>
              </a:ext>
            </a:extLst>
          </p:cNvPr>
          <p:cNvCxnSpPr>
            <a:cxnSpLocks/>
          </p:cNvCxnSpPr>
          <p:nvPr/>
        </p:nvCxnSpPr>
        <p:spPr>
          <a:xfrm>
            <a:off x="8164286" y="4337989"/>
            <a:ext cx="280403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D4AC8E9-2319-4145-8C07-6023C3E495F6}"/>
              </a:ext>
            </a:extLst>
          </p:cNvPr>
          <p:cNvSpPr>
            <a:spLocks noGrp="1"/>
          </p:cNvSpPr>
          <p:nvPr>
            <p:ph type="dt" sz="half" idx="10"/>
          </p:nvPr>
        </p:nvSpPr>
        <p:spPr/>
        <p:txBody>
          <a:bodyPr/>
          <a:lstStyle/>
          <a:p>
            <a:r>
              <a:rPr lang="sv-SE"/>
              <a:t>2023-10-26</a:t>
            </a:r>
          </a:p>
        </p:txBody>
      </p:sp>
      <p:sp>
        <p:nvSpPr>
          <p:cNvPr id="12" name="Slide Number Placeholder 11">
            <a:extLst>
              <a:ext uri="{FF2B5EF4-FFF2-40B4-BE49-F238E27FC236}">
                <a16:creationId xmlns:a16="http://schemas.microsoft.com/office/drawing/2014/main" id="{5FD1B34E-D89F-42C1-B632-6737B487D2C7}"/>
              </a:ext>
            </a:extLst>
          </p:cNvPr>
          <p:cNvSpPr>
            <a:spLocks noGrp="1"/>
          </p:cNvSpPr>
          <p:nvPr>
            <p:ph type="sldNum" sz="quarter" idx="12"/>
          </p:nvPr>
        </p:nvSpPr>
        <p:spPr/>
        <p:txBody>
          <a:bodyPr/>
          <a:lstStyle/>
          <a:p>
            <a:fld id="{FCC06611-489B-4744-9F39-735E4B0C5C8E}" type="slidenum">
              <a:rPr lang="sv-SE" smtClean="0"/>
              <a:t>12</a:t>
            </a:fld>
            <a:endParaRPr lang="sv-SE"/>
          </a:p>
        </p:txBody>
      </p:sp>
      <p:sp>
        <p:nvSpPr>
          <p:cNvPr id="13" name="Footer Placeholder 12">
            <a:extLst>
              <a:ext uri="{FF2B5EF4-FFF2-40B4-BE49-F238E27FC236}">
                <a16:creationId xmlns:a16="http://schemas.microsoft.com/office/drawing/2014/main" id="{F853B7C5-06C0-4D67-AFFE-5999063197CD}"/>
              </a:ext>
            </a:extLst>
          </p:cNvPr>
          <p:cNvSpPr>
            <a:spLocks noGrp="1"/>
          </p:cNvSpPr>
          <p:nvPr>
            <p:ph type="ftr" sz="quarter" idx="11"/>
          </p:nvPr>
        </p:nvSpPr>
        <p:spPr/>
        <p:txBody>
          <a:bodyPr/>
          <a:lstStyle/>
          <a:p>
            <a:r>
              <a:rPr lang="sv-SE"/>
              <a:t>ESSnuSB presentation at NeuTel2023                                                              Tord Ekelöf, Uppsala University</a:t>
            </a:r>
          </a:p>
        </p:txBody>
      </p:sp>
    </p:spTree>
    <p:extLst>
      <p:ext uri="{BB962C8B-B14F-4D97-AF65-F5344CB8AC3E}">
        <p14:creationId xmlns:p14="http://schemas.microsoft.com/office/powerpoint/2010/main" val="63729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5ABD-FBEF-4289-91DC-A9A29CC65469}"/>
              </a:ext>
            </a:extLst>
          </p:cNvPr>
          <p:cNvSpPr>
            <a:spLocks noGrp="1"/>
          </p:cNvSpPr>
          <p:nvPr>
            <p:ph type="title"/>
          </p:nvPr>
        </p:nvSpPr>
        <p:spPr>
          <a:xfrm>
            <a:off x="714703" y="1109316"/>
            <a:ext cx="3476637" cy="1325563"/>
          </a:xfrm>
        </p:spPr>
        <p:txBody>
          <a:bodyPr>
            <a:normAutofit fontScale="90000"/>
          </a:bodyPr>
          <a:lstStyle/>
          <a:p>
            <a:r>
              <a:rPr lang="sv-SE" dirty="0" err="1"/>
              <a:t>ESSnuSB</a:t>
            </a:r>
            <a:r>
              <a:rPr lang="sv-SE" dirty="0"/>
              <a:t> in the international </a:t>
            </a:r>
            <a:r>
              <a:rPr lang="sv-SE" dirty="0" err="1"/>
              <a:t>context</a:t>
            </a:r>
            <a:r>
              <a:rPr lang="sv-SE" dirty="0"/>
              <a:t> – precision in </a:t>
            </a:r>
            <a:r>
              <a:rPr lang="el-GR" dirty="0">
                <a:cs typeface="Times New Roman" panose="02020603050405020304" pitchFamily="18" charset="0"/>
              </a:rPr>
              <a:t>δ</a:t>
            </a:r>
            <a:r>
              <a:rPr lang="sv-SE" baseline="-25000" dirty="0">
                <a:cs typeface="Times New Roman" panose="02020603050405020304" pitchFamily="18" charset="0"/>
              </a:rPr>
              <a:t>CP</a:t>
            </a:r>
            <a:r>
              <a:rPr lang="sv-SE" dirty="0"/>
              <a:t> </a:t>
            </a:r>
          </a:p>
        </p:txBody>
      </p:sp>
      <p:sp>
        <p:nvSpPr>
          <p:cNvPr id="3" name="Date Placeholder 2">
            <a:extLst>
              <a:ext uri="{FF2B5EF4-FFF2-40B4-BE49-F238E27FC236}">
                <a16:creationId xmlns:a16="http://schemas.microsoft.com/office/drawing/2014/main" id="{BF46888A-9D0D-46B8-AE85-943B0F21441B}"/>
              </a:ext>
            </a:extLst>
          </p:cNvPr>
          <p:cNvSpPr>
            <a:spLocks noGrp="1"/>
          </p:cNvSpPr>
          <p:nvPr>
            <p:ph type="dt" sz="half" idx="10"/>
          </p:nvPr>
        </p:nvSpPr>
        <p:spPr/>
        <p:txBody>
          <a:bodyPr/>
          <a:lstStyle/>
          <a:p>
            <a:r>
              <a:rPr lang="sv-SE"/>
              <a:t>2023-10-26</a:t>
            </a:r>
          </a:p>
        </p:txBody>
      </p:sp>
      <p:sp>
        <p:nvSpPr>
          <p:cNvPr id="5" name="Slide Number Placeholder 4">
            <a:extLst>
              <a:ext uri="{FF2B5EF4-FFF2-40B4-BE49-F238E27FC236}">
                <a16:creationId xmlns:a16="http://schemas.microsoft.com/office/drawing/2014/main" id="{812F95C0-E340-41BC-B219-6765DCBFDE70}"/>
              </a:ext>
            </a:extLst>
          </p:cNvPr>
          <p:cNvSpPr>
            <a:spLocks noGrp="1"/>
          </p:cNvSpPr>
          <p:nvPr>
            <p:ph type="sldNum" sz="quarter" idx="12"/>
          </p:nvPr>
        </p:nvSpPr>
        <p:spPr/>
        <p:txBody>
          <a:bodyPr/>
          <a:lstStyle/>
          <a:p>
            <a:fld id="{FCC06611-489B-4744-9F39-735E4B0C5C8E}" type="slidenum">
              <a:rPr lang="sv-SE" smtClean="0"/>
              <a:t>13</a:t>
            </a:fld>
            <a:endParaRPr lang="sv-SE"/>
          </a:p>
        </p:txBody>
      </p:sp>
      <p:pic>
        <p:nvPicPr>
          <p:cNvPr id="6" name="Picture 5">
            <a:extLst>
              <a:ext uri="{FF2B5EF4-FFF2-40B4-BE49-F238E27FC236}">
                <a16:creationId xmlns:a16="http://schemas.microsoft.com/office/drawing/2014/main" id="{723E0417-CB57-442D-8122-B9E73801F2E9}"/>
              </a:ext>
            </a:extLst>
          </p:cNvPr>
          <p:cNvPicPr>
            <a:picLocks noChangeAspect="1"/>
          </p:cNvPicPr>
          <p:nvPr/>
        </p:nvPicPr>
        <p:blipFill>
          <a:blip r:embed="rId2"/>
          <a:stretch>
            <a:fillRect/>
          </a:stretch>
        </p:blipFill>
        <p:spPr>
          <a:xfrm>
            <a:off x="496274" y="3158075"/>
            <a:ext cx="3322194" cy="2533072"/>
          </a:xfrm>
          <a:prstGeom prst="rect">
            <a:avLst/>
          </a:prstGeom>
        </p:spPr>
      </p:pic>
      <p:pic>
        <p:nvPicPr>
          <p:cNvPr id="7" name="Picture 6">
            <a:extLst>
              <a:ext uri="{FF2B5EF4-FFF2-40B4-BE49-F238E27FC236}">
                <a16:creationId xmlns:a16="http://schemas.microsoft.com/office/drawing/2014/main" id="{2287867F-AEDF-4025-8194-7B0858B16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4091" y="215664"/>
            <a:ext cx="3506049" cy="5719548"/>
          </a:xfrm>
          <a:prstGeom prst="rect">
            <a:avLst/>
          </a:prstGeom>
        </p:spPr>
      </p:pic>
      <p:sp>
        <p:nvSpPr>
          <p:cNvPr id="8" name="TextBox 7">
            <a:extLst>
              <a:ext uri="{FF2B5EF4-FFF2-40B4-BE49-F238E27FC236}">
                <a16:creationId xmlns:a16="http://schemas.microsoft.com/office/drawing/2014/main" id="{D19D0C30-D934-4D49-BCE1-8E0FE7F78DDD}"/>
              </a:ext>
            </a:extLst>
          </p:cNvPr>
          <p:cNvSpPr txBox="1"/>
          <p:nvPr/>
        </p:nvSpPr>
        <p:spPr>
          <a:xfrm>
            <a:off x="4890927" y="5808255"/>
            <a:ext cx="2860655" cy="369332"/>
          </a:xfrm>
          <a:prstGeom prst="rect">
            <a:avLst/>
          </a:prstGeom>
          <a:noFill/>
        </p:spPr>
        <p:txBody>
          <a:bodyPr wrap="none" rtlCol="0">
            <a:spAutoFit/>
          </a:bodyPr>
          <a:lstStyle/>
          <a:p>
            <a:r>
              <a:rPr lang="sv-SE" dirty="0"/>
              <a:t>DUNE 10 </a:t>
            </a:r>
            <a:r>
              <a:rPr lang="sv-SE" dirty="0" err="1"/>
              <a:t>years</a:t>
            </a:r>
            <a:r>
              <a:rPr lang="sv-SE" dirty="0"/>
              <a:t>, </a:t>
            </a:r>
            <a:r>
              <a:rPr lang="sv-SE" dirty="0" err="1"/>
              <a:t>yellow</a:t>
            </a:r>
            <a:r>
              <a:rPr lang="sv-SE" dirty="0"/>
              <a:t> </a:t>
            </a:r>
            <a:r>
              <a:rPr lang="sv-SE" dirty="0" err="1"/>
              <a:t>curve</a:t>
            </a:r>
            <a:endParaRPr lang="sv-SE" dirty="0"/>
          </a:p>
        </p:txBody>
      </p:sp>
      <p:cxnSp>
        <p:nvCxnSpPr>
          <p:cNvPr id="13" name="Straight Connector 12">
            <a:extLst>
              <a:ext uri="{FF2B5EF4-FFF2-40B4-BE49-F238E27FC236}">
                <a16:creationId xmlns:a16="http://schemas.microsoft.com/office/drawing/2014/main" id="{FB6BD097-30D5-4013-866F-73A828567B97}"/>
              </a:ext>
            </a:extLst>
          </p:cNvPr>
          <p:cNvCxnSpPr>
            <a:cxnSpLocks/>
          </p:cNvCxnSpPr>
          <p:nvPr/>
        </p:nvCxnSpPr>
        <p:spPr>
          <a:xfrm>
            <a:off x="838200" y="5371081"/>
            <a:ext cx="10195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A49442-143C-4D6C-9C05-E0B3D0F9BDAD}"/>
              </a:ext>
            </a:extLst>
          </p:cNvPr>
          <p:cNvCxnSpPr>
            <a:cxnSpLocks/>
          </p:cNvCxnSpPr>
          <p:nvPr/>
        </p:nvCxnSpPr>
        <p:spPr>
          <a:xfrm>
            <a:off x="838200" y="3028829"/>
            <a:ext cx="10195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E58F3B-63CA-48D0-A0F1-24F6269C3BCC}"/>
              </a:ext>
            </a:extLst>
          </p:cNvPr>
          <p:cNvCxnSpPr>
            <a:cxnSpLocks/>
          </p:cNvCxnSpPr>
          <p:nvPr/>
        </p:nvCxnSpPr>
        <p:spPr>
          <a:xfrm flipV="1">
            <a:off x="176079" y="4511878"/>
            <a:ext cx="10857526" cy="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DDAF866-1112-4BDF-B0AE-085009A5DF1F}"/>
              </a:ext>
            </a:extLst>
          </p:cNvPr>
          <p:cNvSpPr txBox="1"/>
          <p:nvPr/>
        </p:nvSpPr>
        <p:spPr>
          <a:xfrm>
            <a:off x="563508" y="5759671"/>
            <a:ext cx="3462743" cy="369332"/>
          </a:xfrm>
          <a:prstGeom prst="rect">
            <a:avLst/>
          </a:prstGeom>
          <a:noFill/>
        </p:spPr>
        <p:txBody>
          <a:bodyPr wrap="none" rtlCol="0">
            <a:spAutoFit/>
          </a:bodyPr>
          <a:lstStyle/>
          <a:p>
            <a:r>
              <a:rPr lang="sv-SE" dirty="0"/>
              <a:t>ESSnuSB 10 </a:t>
            </a:r>
            <a:r>
              <a:rPr lang="sv-SE" dirty="0" err="1"/>
              <a:t>years</a:t>
            </a:r>
            <a:r>
              <a:rPr lang="sv-SE" dirty="0"/>
              <a:t>, </a:t>
            </a:r>
            <a:r>
              <a:rPr lang="sv-SE" dirty="0" err="1"/>
              <a:t>light</a:t>
            </a:r>
            <a:r>
              <a:rPr lang="sv-SE" dirty="0"/>
              <a:t> </a:t>
            </a:r>
            <a:r>
              <a:rPr lang="sv-SE" dirty="0" err="1"/>
              <a:t>blue</a:t>
            </a:r>
            <a:r>
              <a:rPr lang="sv-SE" dirty="0"/>
              <a:t> </a:t>
            </a:r>
            <a:r>
              <a:rPr lang="sv-SE" dirty="0" err="1"/>
              <a:t>curves</a:t>
            </a:r>
            <a:endParaRPr lang="sv-SE" dirty="0"/>
          </a:p>
        </p:txBody>
      </p:sp>
      <p:sp>
        <p:nvSpPr>
          <p:cNvPr id="29" name="Footer Placeholder 28">
            <a:extLst>
              <a:ext uri="{FF2B5EF4-FFF2-40B4-BE49-F238E27FC236}">
                <a16:creationId xmlns:a16="http://schemas.microsoft.com/office/drawing/2014/main" id="{03F3FD4F-97C8-4DDE-983D-411F59C61A48}"/>
              </a:ext>
            </a:extLst>
          </p:cNvPr>
          <p:cNvSpPr>
            <a:spLocks noGrp="1"/>
          </p:cNvSpPr>
          <p:nvPr>
            <p:ph type="ftr" sz="quarter" idx="11"/>
          </p:nvPr>
        </p:nvSpPr>
        <p:spPr>
          <a:xfrm>
            <a:off x="4038600" y="6494579"/>
            <a:ext cx="4114800" cy="365125"/>
          </a:xfrm>
        </p:spPr>
        <p:txBody>
          <a:bodyPr/>
          <a:lstStyle/>
          <a:p>
            <a:r>
              <a:rPr lang="sv-SE"/>
              <a:t>ESSnuSB presentation at NeuTel2023                                                              Tord Ekelöf, Uppsala University</a:t>
            </a:r>
            <a:endParaRPr lang="sv-SE" dirty="0"/>
          </a:p>
        </p:txBody>
      </p:sp>
      <p:pic>
        <p:nvPicPr>
          <p:cNvPr id="14" name="Picture 13">
            <a:extLst>
              <a:ext uri="{FF2B5EF4-FFF2-40B4-BE49-F238E27FC236}">
                <a16:creationId xmlns:a16="http://schemas.microsoft.com/office/drawing/2014/main" id="{EEFE790F-E011-4D62-9546-C1C3467AA473}"/>
              </a:ext>
            </a:extLst>
          </p:cNvPr>
          <p:cNvPicPr/>
          <p:nvPr/>
        </p:nvPicPr>
        <p:blipFill>
          <a:blip r:embed="rId4"/>
          <a:stretch>
            <a:fillRect/>
          </a:stretch>
        </p:blipFill>
        <p:spPr>
          <a:xfrm>
            <a:off x="8329344" y="2074332"/>
            <a:ext cx="2704261" cy="3997677"/>
          </a:xfrm>
          <a:prstGeom prst="rect">
            <a:avLst/>
          </a:prstGeom>
        </p:spPr>
      </p:pic>
      <p:sp>
        <p:nvSpPr>
          <p:cNvPr id="15" name="TextBox 14">
            <a:extLst>
              <a:ext uri="{FF2B5EF4-FFF2-40B4-BE49-F238E27FC236}">
                <a16:creationId xmlns:a16="http://schemas.microsoft.com/office/drawing/2014/main" id="{688E59C1-3472-4D1E-BA5A-2F7817913F57}"/>
              </a:ext>
            </a:extLst>
          </p:cNvPr>
          <p:cNvSpPr txBox="1"/>
          <p:nvPr/>
        </p:nvSpPr>
        <p:spPr>
          <a:xfrm>
            <a:off x="8485023" y="5819320"/>
            <a:ext cx="2739661" cy="369332"/>
          </a:xfrm>
          <a:prstGeom prst="rect">
            <a:avLst/>
          </a:prstGeom>
          <a:noFill/>
        </p:spPr>
        <p:txBody>
          <a:bodyPr wrap="none" rtlCol="0">
            <a:spAutoFit/>
          </a:bodyPr>
          <a:lstStyle/>
          <a:p>
            <a:r>
              <a:rPr lang="sv-SE" dirty="0" err="1"/>
              <a:t>HyperKamiokande</a:t>
            </a:r>
            <a:r>
              <a:rPr lang="sv-SE" dirty="0"/>
              <a:t> 10 </a:t>
            </a:r>
            <a:r>
              <a:rPr lang="sv-SE" dirty="0" err="1"/>
              <a:t>years</a:t>
            </a:r>
            <a:endParaRPr lang="sv-SE" dirty="0"/>
          </a:p>
        </p:txBody>
      </p:sp>
      <p:sp>
        <p:nvSpPr>
          <p:cNvPr id="11" name="Rectangle 10">
            <a:extLst>
              <a:ext uri="{FF2B5EF4-FFF2-40B4-BE49-F238E27FC236}">
                <a16:creationId xmlns:a16="http://schemas.microsoft.com/office/drawing/2014/main" id="{6D8BF7ED-2C5F-48C0-A433-EEBAFBA2031F}"/>
              </a:ext>
            </a:extLst>
          </p:cNvPr>
          <p:cNvSpPr/>
          <p:nvPr/>
        </p:nvSpPr>
        <p:spPr>
          <a:xfrm>
            <a:off x="1014736" y="6005973"/>
            <a:ext cx="2623539" cy="523220"/>
          </a:xfrm>
          <a:prstGeom prst="rect">
            <a:avLst/>
          </a:prstGeom>
        </p:spPr>
        <p:txBody>
          <a:bodyPr wrap="none">
            <a:spAutoFit/>
          </a:bodyPr>
          <a:lstStyle/>
          <a:p>
            <a:pPr algn="ctr"/>
            <a:r>
              <a:rPr lang="sv-SE" sz="1400" u="sng" dirty="0">
                <a:hlinkClick r:id="rId5"/>
              </a:rPr>
              <a:t>https://arxiv.org/abs/2206.01208</a:t>
            </a:r>
            <a:endParaRPr lang="sv-SE" sz="1400" u="sng" dirty="0"/>
          </a:p>
          <a:p>
            <a:pPr algn="ctr"/>
            <a:r>
              <a:rPr lang="sv-SE" sz="1400" dirty="0"/>
              <a:t>p. 205</a:t>
            </a:r>
          </a:p>
        </p:txBody>
      </p:sp>
      <p:sp>
        <p:nvSpPr>
          <p:cNvPr id="12" name="TextBox 11">
            <a:extLst>
              <a:ext uri="{FF2B5EF4-FFF2-40B4-BE49-F238E27FC236}">
                <a16:creationId xmlns:a16="http://schemas.microsoft.com/office/drawing/2014/main" id="{AEFF8212-D72E-496D-B4CE-6736B681029A}"/>
              </a:ext>
            </a:extLst>
          </p:cNvPr>
          <p:cNvSpPr txBox="1"/>
          <p:nvPr/>
        </p:nvSpPr>
        <p:spPr>
          <a:xfrm>
            <a:off x="4969234" y="6055207"/>
            <a:ext cx="2663613" cy="523220"/>
          </a:xfrm>
          <a:prstGeom prst="rect">
            <a:avLst/>
          </a:prstGeom>
          <a:noFill/>
        </p:spPr>
        <p:txBody>
          <a:bodyPr wrap="none" rtlCol="0">
            <a:spAutoFit/>
          </a:bodyPr>
          <a:lstStyle/>
          <a:p>
            <a:pPr algn="ctr"/>
            <a:r>
              <a:rPr lang="sv-SE" sz="1400" u="sng" dirty="0">
                <a:hlinkClick r:id="rId6"/>
              </a:rPr>
              <a:t>https://arxiv.org/abs/2002.03005</a:t>
            </a:r>
            <a:r>
              <a:rPr lang="sv-SE" sz="1400" u="sng" dirty="0"/>
              <a:t> </a:t>
            </a:r>
          </a:p>
          <a:p>
            <a:pPr algn="ctr"/>
            <a:r>
              <a:rPr lang="sv-SE" sz="1400" dirty="0"/>
              <a:t>p. 174</a:t>
            </a:r>
          </a:p>
        </p:txBody>
      </p:sp>
      <p:sp>
        <p:nvSpPr>
          <p:cNvPr id="20" name="TextBox 19">
            <a:extLst>
              <a:ext uri="{FF2B5EF4-FFF2-40B4-BE49-F238E27FC236}">
                <a16:creationId xmlns:a16="http://schemas.microsoft.com/office/drawing/2014/main" id="{35F30100-2C4E-4B15-A7BF-7371F51D65AD}"/>
              </a:ext>
            </a:extLst>
          </p:cNvPr>
          <p:cNvSpPr txBox="1"/>
          <p:nvPr/>
        </p:nvSpPr>
        <p:spPr>
          <a:xfrm>
            <a:off x="8370855" y="6063629"/>
            <a:ext cx="2967579" cy="523220"/>
          </a:xfrm>
          <a:prstGeom prst="rect">
            <a:avLst/>
          </a:prstGeom>
          <a:noFill/>
        </p:spPr>
        <p:txBody>
          <a:bodyPr wrap="square" rtlCol="0">
            <a:spAutoFit/>
          </a:bodyPr>
          <a:lstStyle/>
          <a:p>
            <a:pPr algn="ctr"/>
            <a:r>
              <a:rPr lang="sv-SE" sz="1400" u="sng" dirty="0">
                <a:hlinkClick r:id="rId7"/>
              </a:rPr>
              <a:t>https://arxiv.org/abs/1611.06118</a:t>
            </a:r>
            <a:r>
              <a:rPr lang="sv-SE" sz="1400" u="sng" dirty="0"/>
              <a:t> </a:t>
            </a:r>
          </a:p>
          <a:p>
            <a:pPr algn="ctr"/>
            <a:r>
              <a:rPr lang="sv-SE" sz="1400" dirty="0"/>
              <a:t>p. 60,  HKx1=</a:t>
            </a:r>
            <a:r>
              <a:rPr lang="sv-SE" sz="1400" dirty="0" err="1"/>
              <a:t>one</a:t>
            </a:r>
            <a:r>
              <a:rPr lang="sv-SE" sz="1400" dirty="0"/>
              <a:t> HK detector</a:t>
            </a:r>
          </a:p>
        </p:txBody>
      </p:sp>
    </p:spTree>
    <p:extLst>
      <p:ext uri="{BB962C8B-B14F-4D97-AF65-F5344CB8AC3E}">
        <p14:creationId xmlns:p14="http://schemas.microsoft.com/office/powerpoint/2010/main" val="4150645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8048-9424-4244-BBCA-84AC9B53B285}"/>
              </a:ext>
            </a:extLst>
          </p:cNvPr>
          <p:cNvSpPr>
            <a:spLocks noGrp="1"/>
          </p:cNvSpPr>
          <p:nvPr>
            <p:ph type="title"/>
          </p:nvPr>
        </p:nvSpPr>
        <p:spPr>
          <a:xfrm>
            <a:off x="2044700" y="136526"/>
            <a:ext cx="8102600" cy="667808"/>
          </a:xfrm>
        </p:spPr>
        <p:txBody>
          <a:bodyPr>
            <a:normAutofit/>
          </a:bodyPr>
          <a:lstStyle/>
          <a:p>
            <a:r>
              <a:rPr lang="en-GB" sz="3600" dirty="0">
                <a:latin typeface="+mn-lt"/>
              </a:rPr>
              <a:t>On the importance of a high </a:t>
            </a:r>
            <a:r>
              <a:rPr lang="el-GR" sz="3600" dirty="0">
                <a:latin typeface="+mn-lt"/>
                <a:cs typeface="Times New Roman" panose="02020603050405020304" pitchFamily="18" charset="0"/>
              </a:rPr>
              <a:t>δ</a:t>
            </a:r>
            <a:r>
              <a:rPr lang="sv-SE" sz="3600" baseline="-25000" dirty="0">
                <a:latin typeface="+mn-lt"/>
                <a:cs typeface="Times New Roman" panose="02020603050405020304" pitchFamily="18" charset="0"/>
              </a:rPr>
              <a:t>CP</a:t>
            </a:r>
            <a:r>
              <a:rPr lang="sv-SE" sz="3600" dirty="0">
                <a:latin typeface="+mn-lt"/>
                <a:cs typeface="Times New Roman" panose="02020603050405020304" pitchFamily="18" charset="0"/>
              </a:rPr>
              <a:t> resolution</a:t>
            </a:r>
            <a:endParaRPr lang="en-GB" sz="3600" dirty="0">
              <a:latin typeface="+mn-lt"/>
            </a:endParaRPr>
          </a:p>
        </p:txBody>
      </p:sp>
      <p:sp>
        <p:nvSpPr>
          <p:cNvPr id="3" name="Date Placeholder 2">
            <a:extLst>
              <a:ext uri="{FF2B5EF4-FFF2-40B4-BE49-F238E27FC236}">
                <a16:creationId xmlns:a16="http://schemas.microsoft.com/office/drawing/2014/main" id="{476E2C2B-DDB2-480D-8A1E-EC5CE0748D76}"/>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4EEDF9F0-4533-4658-B73B-B47CC0D361D6}"/>
              </a:ext>
            </a:extLst>
          </p:cNvPr>
          <p:cNvSpPr>
            <a:spLocks noGrp="1"/>
          </p:cNvSpPr>
          <p:nvPr>
            <p:ph type="ftr" sz="quarter" idx="11"/>
          </p:nvPr>
        </p:nvSpPr>
        <p:spPr/>
        <p:txBody>
          <a:bodyPr/>
          <a:lstStyle/>
          <a:p>
            <a:r>
              <a:rPr lang="sv-SE" dirty="0"/>
              <a:t>ESSnuSB presentation at NeuTel2023                                                              Tord Ekelöf, Uppsala University</a:t>
            </a:r>
          </a:p>
        </p:txBody>
      </p:sp>
      <p:sp>
        <p:nvSpPr>
          <p:cNvPr id="5" name="Slide Number Placeholder 4">
            <a:extLst>
              <a:ext uri="{FF2B5EF4-FFF2-40B4-BE49-F238E27FC236}">
                <a16:creationId xmlns:a16="http://schemas.microsoft.com/office/drawing/2014/main" id="{413A49D7-F1AE-4FE2-B3EB-B396EAE71FC4}"/>
              </a:ext>
            </a:extLst>
          </p:cNvPr>
          <p:cNvSpPr>
            <a:spLocks noGrp="1"/>
          </p:cNvSpPr>
          <p:nvPr>
            <p:ph type="sldNum" sz="quarter" idx="12"/>
          </p:nvPr>
        </p:nvSpPr>
        <p:spPr/>
        <p:txBody>
          <a:bodyPr/>
          <a:lstStyle/>
          <a:p>
            <a:fld id="{FCC06611-489B-4744-9F39-735E4B0C5C8E}" type="slidenum">
              <a:rPr lang="sv-SE" smtClean="0"/>
              <a:t>14</a:t>
            </a:fld>
            <a:endParaRPr lang="sv-SE"/>
          </a:p>
        </p:txBody>
      </p:sp>
      <p:sp>
        <p:nvSpPr>
          <p:cNvPr id="6" name="Rectangle 5">
            <a:extLst>
              <a:ext uri="{FF2B5EF4-FFF2-40B4-BE49-F238E27FC236}">
                <a16:creationId xmlns:a16="http://schemas.microsoft.com/office/drawing/2014/main" id="{B99AB9CB-A0AC-4DEE-9A67-6BCBC4E844F0}"/>
              </a:ext>
            </a:extLst>
          </p:cNvPr>
          <p:cNvSpPr/>
          <p:nvPr/>
        </p:nvSpPr>
        <p:spPr>
          <a:xfrm>
            <a:off x="592666" y="1179685"/>
            <a:ext cx="11362267" cy="4801314"/>
          </a:xfrm>
          <a:prstGeom prst="rect">
            <a:avLst/>
          </a:prstGeom>
        </p:spPr>
        <p:txBody>
          <a:bodyPr wrap="square">
            <a:spAutoFit/>
          </a:bodyPr>
          <a:lstStyle/>
          <a:p>
            <a:r>
              <a:rPr lang="en-GB" dirty="0"/>
              <a:t>Violation of CP symmetry was discovered in neutral K-meson decay in 1964, demonstrating that CP symmetry is not, as earlier believed, an exact symmetry of Nature. This was at the time a fundamental discovery reworded with the Nobel prize in physics. The discovery was made in the quark sector. The measured matter-antimatter asymmetry is ca 9 orders of magnitudes larger than what can be explained by the quark CP violation in the Standard Model, whereas due to the high value of the leptonic </a:t>
            </a:r>
            <a:r>
              <a:rPr lang="en-GB" dirty="0" err="1"/>
              <a:t>Jarlskog</a:t>
            </a:r>
            <a:r>
              <a:rPr lang="en-GB" dirty="0"/>
              <a:t> parameter, a significant lepton CP violation could explain the presence of matter in Universe through </a:t>
            </a:r>
            <a:r>
              <a:rPr lang="en-GB" dirty="0" err="1"/>
              <a:t>leptogenesis</a:t>
            </a:r>
            <a:r>
              <a:rPr lang="en-GB" dirty="0"/>
              <a:t>. </a:t>
            </a:r>
          </a:p>
          <a:p>
            <a:r>
              <a:rPr lang="en-GB" dirty="0"/>
              <a:t> </a:t>
            </a:r>
            <a:br>
              <a:rPr lang="sv-SE" dirty="0"/>
            </a:br>
            <a:r>
              <a:rPr lang="en-GB" dirty="0"/>
              <a:t>In order to verify or falsify specific symmetry approaches to lepton flavours and the various </a:t>
            </a:r>
            <a:r>
              <a:rPr lang="en-GB" dirty="0" err="1"/>
              <a:t>leptpgenesis</a:t>
            </a:r>
            <a:r>
              <a:rPr lang="en-GB" dirty="0"/>
              <a:t> models with Dirac CP violation phase that describe the matter-antimatter asymmetry, each of which predicts a specific value of </a:t>
            </a:r>
            <a:r>
              <a:rPr lang="en-GB" dirty="0" err="1"/>
              <a:t>δ</a:t>
            </a:r>
            <a:r>
              <a:rPr lang="en-GB" baseline="-25000" dirty="0" err="1"/>
              <a:t>CP</a:t>
            </a:r>
            <a:r>
              <a:rPr lang="en-GB" dirty="0"/>
              <a:t>, it will be very important to make a measurement of </a:t>
            </a:r>
            <a:r>
              <a:rPr lang="en-GB" dirty="0" err="1"/>
              <a:t>δ</a:t>
            </a:r>
            <a:r>
              <a:rPr lang="en-GB" baseline="-25000" dirty="0" err="1"/>
              <a:t>CP</a:t>
            </a:r>
            <a:r>
              <a:rPr lang="en-GB" dirty="0"/>
              <a:t> with the highest possible precision. As CP symmetry has already been shown to be broken in Nature the decisive goal should thus, in our mind, not only be to discover leptonic CP violation but to measure it in terms of the CP phase-angle </a:t>
            </a:r>
            <a:r>
              <a:rPr lang="en-GB" dirty="0" err="1"/>
              <a:t>δ</a:t>
            </a:r>
            <a:r>
              <a:rPr lang="en-GB" baseline="-25000" dirty="0" err="1"/>
              <a:t>CP</a:t>
            </a:r>
            <a:r>
              <a:rPr lang="en-GB" dirty="0"/>
              <a:t> with the highest precision possible.</a:t>
            </a:r>
            <a:br>
              <a:rPr lang="en-GB" dirty="0"/>
            </a:br>
            <a:br>
              <a:rPr lang="sv-SE" dirty="0"/>
            </a:br>
            <a:r>
              <a:rPr lang="en-GB" dirty="0"/>
              <a:t>Owing to the use of the world-uniquely high power of the ESS linear accelerator the ESSnuSB project will enable a measurement of </a:t>
            </a:r>
            <a:r>
              <a:rPr lang="en-GB" dirty="0" err="1"/>
              <a:t>δ</a:t>
            </a:r>
            <a:r>
              <a:rPr lang="en-GB" baseline="-25000" dirty="0" err="1"/>
              <a:t>CP</a:t>
            </a:r>
            <a:r>
              <a:rPr lang="en-GB" dirty="0"/>
              <a:t> with a standard error </a:t>
            </a:r>
            <a:r>
              <a:rPr lang="en-GB" b="1" dirty="0"/>
              <a:t>below 8° for all values of </a:t>
            </a:r>
            <a:r>
              <a:rPr lang="en-GB" b="1" dirty="0" err="1"/>
              <a:t>δ</a:t>
            </a:r>
            <a:r>
              <a:rPr lang="en-GB" b="1" baseline="-25000" dirty="0" err="1"/>
              <a:t>CP</a:t>
            </a:r>
            <a:r>
              <a:rPr lang="en-GB" b="1" dirty="0"/>
              <a:t> </a:t>
            </a:r>
            <a:r>
              <a:rPr lang="en-GB" dirty="0"/>
              <a:t>to be compared with an error below 22° for all CP angles for DUNE and Hyper-K – ref. above graph. This higher precision of ESSnuSB will be decisive for the aim of confirming which of the various </a:t>
            </a:r>
            <a:r>
              <a:rPr lang="en-GB" dirty="0" err="1"/>
              <a:t>leptogenesis</a:t>
            </a:r>
            <a:r>
              <a:rPr lang="en-GB" dirty="0"/>
              <a:t> theories is valid and in which direction to go with these models.</a:t>
            </a:r>
          </a:p>
        </p:txBody>
      </p:sp>
    </p:spTree>
    <p:extLst>
      <p:ext uri="{BB962C8B-B14F-4D97-AF65-F5344CB8AC3E}">
        <p14:creationId xmlns:p14="http://schemas.microsoft.com/office/powerpoint/2010/main" val="101874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37AC-791A-480B-AF2B-83673393D591}"/>
              </a:ext>
            </a:extLst>
          </p:cNvPr>
          <p:cNvSpPr>
            <a:spLocks noGrp="1"/>
          </p:cNvSpPr>
          <p:nvPr>
            <p:ph type="title"/>
          </p:nvPr>
        </p:nvSpPr>
        <p:spPr>
          <a:xfrm>
            <a:off x="660400" y="348637"/>
            <a:ext cx="10515600" cy="756872"/>
          </a:xfrm>
        </p:spPr>
        <p:txBody>
          <a:bodyPr>
            <a:normAutofit fontScale="90000"/>
          </a:bodyPr>
          <a:lstStyle/>
          <a:p>
            <a:pPr algn="ctr"/>
            <a:r>
              <a:rPr lang="en-GB" sz="3600" dirty="0">
                <a:latin typeface="+mn-lt"/>
              </a:rPr>
              <a:t>Required leptonic CP phase angle resolution</a:t>
            </a:r>
            <a:br>
              <a:rPr lang="en-GB" sz="3600" dirty="0">
                <a:latin typeface="+mn-lt"/>
              </a:rPr>
            </a:br>
            <a:r>
              <a:rPr lang="en-GB" sz="1800" dirty="0">
                <a:latin typeface="+mn-lt"/>
              </a:rPr>
              <a:t>Slide from </a:t>
            </a:r>
            <a:r>
              <a:rPr lang="en-GB" sz="1800" dirty="0" err="1">
                <a:latin typeface="+mn-lt"/>
              </a:rPr>
              <a:t>Serguey</a:t>
            </a:r>
            <a:r>
              <a:rPr lang="en-GB" sz="1800" dirty="0">
                <a:latin typeface="+mn-lt"/>
              </a:rPr>
              <a:t> </a:t>
            </a:r>
            <a:r>
              <a:rPr lang="en-GB" sz="1800" dirty="0" err="1">
                <a:latin typeface="+mn-lt"/>
              </a:rPr>
              <a:t>Petcov’s</a:t>
            </a:r>
            <a:r>
              <a:rPr lang="en-GB" sz="1800" dirty="0">
                <a:latin typeface="+mn-lt"/>
              </a:rPr>
              <a:t> talk at this conference</a:t>
            </a:r>
          </a:p>
        </p:txBody>
      </p:sp>
      <p:sp>
        <p:nvSpPr>
          <p:cNvPr id="3" name="Date Placeholder 2">
            <a:extLst>
              <a:ext uri="{FF2B5EF4-FFF2-40B4-BE49-F238E27FC236}">
                <a16:creationId xmlns:a16="http://schemas.microsoft.com/office/drawing/2014/main" id="{3C63CFC7-9660-4DFC-AD76-04766D8A6A4E}"/>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A8D7D332-3D4C-46F7-BE6F-0CEF3F0FB89E}"/>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4EEC308D-3BF1-40B1-82A1-7D3718B0E57E}"/>
              </a:ext>
            </a:extLst>
          </p:cNvPr>
          <p:cNvSpPr>
            <a:spLocks noGrp="1"/>
          </p:cNvSpPr>
          <p:nvPr>
            <p:ph type="sldNum" sz="quarter" idx="12"/>
          </p:nvPr>
        </p:nvSpPr>
        <p:spPr/>
        <p:txBody>
          <a:bodyPr/>
          <a:lstStyle/>
          <a:p>
            <a:fld id="{FCC06611-489B-4744-9F39-735E4B0C5C8E}" type="slidenum">
              <a:rPr lang="sv-SE" smtClean="0"/>
              <a:t>15</a:t>
            </a:fld>
            <a:endParaRPr lang="sv-SE"/>
          </a:p>
        </p:txBody>
      </p:sp>
      <p:pic>
        <p:nvPicPr>
          <p:cNvPr id="6" name="Picture 5">
            <a:extLst>
              <a:ext uri="{FF2B5EF4-FFF2-40B4-BE49-F238E27FC236}">
                <a16:creationId xmlns:a16="http://schemas.microsoft.com/office/drawing/2014/main" id="{6E8DC8AD-B792-4AEF-937D-37460F226637}"/>
              </a:ext>
            </a:extLst>
          </p:cNvPr>
          <p:cNvPicPr>
            <a:picLocks noChangeAspect="1"/>
          </p:cNvPicPr>
          <p:nvPr/>
        </p:nvPicPr>
        <p:blipFill>
          <a:blip r:embed="rId2"/>
          <a:stretch>
            <a:fillRect/>
          </a:stretch>
        </p:blipFill>
        <p:spPr>
          <a:xfrm>
            <a:off x="2307261" y="1283229"/>
            <a:ext cx="7392663" cy="5209645"/>
          </a:xfrm>
          <a:prstGeom prst="rect">
            <a:avLst/>
          </a:prstGeom>
        </p:spPr>
      </p:pic>
      <p:sp>
        <p:nvSpPr>
          <p:cNvPr id="7" name="Arrow: Right 6">
            <a:extLst>
              <a:ext uri="{FF2B5EF4-FFF2-40B4-BE49-F238E27FC236}">
                <a16:creationId xmlns:a16="http://schemas.microsoft.com/office/drawing/2014/main" id="{B574A757-1884-4BF4-8B6A-47CFF38BB123}"/>
              </a:ext>
            </a:extLst>
          </p:cNvPr>
          <p:cNvSpPr/>
          <p:nvPr/>
        </p:nvSpPr>
        <p:spPr>
          <a:xfrm>
            <a:off x="1631791" y="5130800"/>
            <a:ext cx="978408" cy="281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513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D6C3-5A95-4157-845E-76B3674E779F}"/>
              </a:ext>
            </a:extLst>
          </p:cNvPr>
          <p:cNvSpPr>
            <a:spLocks noGrp="1"/>
          </p:cNvSpPr>
          <p:nvPr>
            <p:ph type="dt" sz="half" idx="10"/>
          </p:nvPr>
        </p:nvSpPr>
        <p:spPr/>
        <p:txBody>
          <a:bodyPr/>
          <a:lstStyle/>
          <a:p>
            <a:r>
              <a:rPr lang="en-GB"/>
              <a:t>10/10/2023</a:t>
            </a:r>
          </a:p>
        </p:txBody>
      </p:sp>
      <p:sp>
        <p:nvSpPr>
          <p:cNvPr id="3" name="Footer Placeholder 2">
            <a:extLst>
              <a:ext uri="{FF2B5EF4-FFF2-40B4-BE49-F238E27FC236}">
                <a16:creationId xmlns:a16="http://schemas.microsoft.com/office/drawing/2014/main" id="{A58D1713-B186-4691-B9A3-BF79710268E2}"/>
              </a:ext>
            </a:extLst>
          </p:cNvPr>
          <p:cNvSpPr>
            <a:spLocks noGrp="1"/>
          </p:cNvSpPr>
          <p:nvPr>
            <p:ph type="ftr" sz="quarter" idx="11"/>
          </p:nvPr>
        </p:nvSpPr>
        <p:spPr/>
        <p:txBody>
          <a:bodyPr/>
          <a:lstStyle/>
          <a:p>
            <a:r>
              <a:rPr lang="en-US"/>
              <a:t>Report on ESRI to the ESSnuSB+ Governing Board                                        Tord Ekelöf      Uppsala University</a:t>
            </a:r>
            <a:endParaRPr lang="en-GB"/>
          </a:p>
        </p:txBody>
      </p:sp>
      <p:sp>
        <p:nvSpPr>
          <p:cNvPr id="4" name="Slide Number Placeholder 3">
            <a:extLst>
              <a:ext uri="{FF2B5EF4-FFF2-40B4-BE49-F238E27FC236}">
                <a16:creationId xmlns:a16="http://schemas.microsoft.com/office/drawing/2014/main" id="{9E5787C0-0E87-466A-9E4F-9E9FAE79E0EB}"/>
              </a:ext>
            </a:extLst>
          </p:cNvPr>
          <p:cNvSpPr>
            <a:spLocks noGrp="1"/>
          </p:cNvSpPr>
          <p:nvPr>
            <p:ph type="sldNum" sz="quarter" idx="12"/>
          </p:nvPr>
        </p:nvSpPr>
        <p:spPr/>
        <p:txBody>
          <a:bodyPr/>
          <a:lstStyle/>
          <a:p>
            <a:fld id="{736EAE6D-06E9-4C14-8F61-B2D98C3506DC}" type="slidenum">
              <a:rPr lang="en-GB" smtClean="0"/>
              <a:t>16</a:t>
            </a:fld>
            <a:endParaRPr lang="en-GB"/>
          </a:p>
        </p:txBody>
      </p:sp>
      <p:sp>
        <p:nvSpPr>
          <p:cNvPr id="6" name="TextBox 5">
            <a:extLst>
              <a:ext uri="{FF2B5EF4-FFF2-40B4-BE49-F238E27FC236}">
                <a16:creationId xmlns:a16="http://schemas.microsoft.com/office/drawing/2014/main" id="{A4EBA0EA-7281-45CE-8346-4F4B3D12987F}"/>
              </a:ext>
            </a:extLst>
          </p:cNvPr>
          <p:cNvSpPr txBox="1"/>
          <p:nvPr/>
        </p:nvSpPr>
        <p:spPr>
          <a:xfrm>
            <a:off x="8172181" y="6005481"/>
            <a:ext cx="773596" cy="572269"/>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F1745945-37DF-4CB4-9DC4-71FAF5B0A586}"/>
              </a:ext>
            </a:extLst>
          </p:cNvPr>
          <p:cNvPicPr>
            <a:picLocks noChangeAspect="1"/>
          </p:cNvPicPr>
          <p:nvPr/>
        </p:nvPicPr>
        <p:blipFill>
          <a:blip r:embed="rId2"/>
          <a:stretch>
            <a:fillRect/>
          </a:stretch>
        </p:blipFill>
        <p:spPr>
          <a:xfrm>
            <a:off x="1953718" y="280250"/>
            <a:ext cx="8647210" cy="6081928"/>
          </a:xfrm>
          <a:prstGeom prst="rect">
            <a:avLst/>
          </a:prstGeom>
        </p:spPr>
      </p:pic>
      <p:sp>
        <p:nvSpPr>
          <p:cNvPr id="9" name="TextBox 8">
            <a:extLst>
              <a:ext uri="{FF2B5EF4-FFF2-40B4-BE49-F238E27FC236}">
                <a16:creationId xmlns:a16="http://schemas.microsoft.com/office/drawing/2014/main" id="{34C4B3A3-8BF7-422A-B5F6-E0EAA21465CB}"/>
              </a:ext>
            </a:extLst>
          </p:cNvPr>
          <p:cNvSpPr txBox="1"/>
          <p:nvPr/>
        </p:nvSpPr>
        <p:spPr>
          <a:xfrm>
            <a:off x="3402956" y="64678"/>
            <a:ext cx="4356321" cy="892552"/>
          </a:xfrm>
          <a:prstGeom prst="rect">
            <a:avLst/>
          </a:prstGeom>
          <a:noFill/>
        </p:spPr>
        <p:txBody>
          <a:bodyPr wrap="none" rtlCol="0">
            <a:spAutoFit/>
          </a:bodyPr>
          <a:lstStyle/>
          <a:p>
            <a:r>
              <a:rPr lang="en-GB" sz="3600" dirty="0"/>
              <a:t>Test of flavour models</a:t>
            </a:r>
            <a:endParaRPr lang="en-GB" sz="1600" dirty="0"/>
          </a:p>
          <a:p>
            <a:r>
              <a:rPr lang="en-GB" sz="1600" dirty="0"/>
              <a:t>Slide from </a:t>
            </a:r>
            <a:r>
              <a:rPr lang="en-GB" sz="1600" dirty="0" err="1"/>
              <a:t>Serguey</a:t>
            </a:r>
            <a:r>
              <a:rPr lang="en-GB" sz="1600" dirty="0"/>
              <a:t> </a:t>
            </a:r>
            <a:r>
              <a:rPr lang="en-GB" sz="1600" dirty="0" err="1"/>
              <a:t>Petcov’s</a:t>
            </a:r>
            <a:r>
              <a:rPr lang="en-GB" sz="1600" dirty="0"/>
              <a:t> talk at this conference</a:t>
            </a:r>
          </a:p>
        </p:txBody>
      </p:sp>
    </p:spTree>
    <p:extLst>
      <p:ext uri="{BB962C8B-B14F-4D97-AF65-F5344CB8AC3E}">
        <p14:creationId xmlns:p14="http://schemas.microsoft.com/office/powerpoint/2010/main" val="107909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848A-5C62-44C8-8AD0-130FB79CE1F1}"/>
              </a:ext>
            </a:extLst>
          </p:cNvPr>
          <p:cNvSpPr>
            <a:spLocks noGrp="1"/>
          </p:cNvSpPr>
          <p:nvPr>
            <p:ph type="title"/>
          </p:nvPr>
        </p:nvSpPr>
        <p:spPr>
          <a:xfrm>
            <a:off x="838200" y="136525"/>
            <a:ext cx="10515600" cy="759356"/>
          </a:xfrm>
        </p:spPr>
        <p:txBody>
          <a:bodyPr>
            <a:normAutofit fontScale="90000"/>
          </a:bodyPr>
          <a:lstStyle/>
          <a:p>
            <a:pPr algn="ctr"/>
            <a:r>
              <a:rPr lang="en-GB" sz="3600" dirty="0">
                <a:latin typeface="+mn-lt"/>
              </a:rPr>
              <a:t>Test of flavour models</a:t>
            </a:r>
            <a:br>
              <a:rPr lang="en-GB" sz="3600" dirty="0">
                <a:latin typeface="+mn-lt"/>
              </a:rPr>
            </a:br>
            <a:r>
              <a:rPr lang="en-GB" sz="2000" dirty="0">
                <a:latin typeface="+mn-lt"/>
              </a:rPr>
              <a:t>Slide from </a:t>
            </a:r>
            <a:r>
              <a:rPr lang="en-GB" sz="2000" dirty="0" err="1">
                <a:latin typeface="+mn-lt"/>
              </a:rPr>
              <a:t>Serguey</a:t>
            </a:r>
            <a:r>
              <a:rPr lang="en-GB" sz="2000" dirty="0">
                <a:latin typeface="+mn-lt"/>
              </a:rPr>
              <a:t> </a:t>
            </a:r>
            <a:r>
              <a:rPr lang="en-GB" sz="2000" dirty="0" err="1">
                <a:latin typeface="+mn-lt"/>
              </a:rPr>
              <a:t>Petcov’s</a:t>
            </a:r>
            <a:r>
              <a:rPr lang="en-GB" sz="2000" dirty="0">
                <a:latin typeface="+mn-lt"/>
              </a:rPr>
              <a:t> talk at this conference</a:t>
            </a:r>
          </a:p>
        </p:txBody>
      </p:sp>
      <p:sp>
        <p:nvSpPr>
          <p:cNvPr id="3" name="Date Placeholder 2">
            <a:extLst>
              <a:ext uri="{FF2B5EF4-FFF2-40B4-BE49-F238E27FC236}">
                <a16:creationId xmlns:a16="http://schemas.microsoft.com/office/drawing/2014/main" id="{175BB371-7FAF-43E6-9FB6-CF3014A2DB24}"/>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7D478B23-DF59-402A-B838-5DB70C3E9BF8}"/>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66566674-CCD0-4EFB-B15F-F5640875EDCA}"/>
              </a:ext>
            </a:extLst>
          </p:cNvPr>
          <p:cNvSpPr>
            <a:spLocks noGrp="1"/>
          </p:cNvSpPr>
          <p:nvPr>
            <p:ph type="sldNum" sz="quarter" idx="12"/>
          </p:nvPr>
        </p:nvSpPr>
        <p:spPr/>
        <p:txBody>
          <a:bodyPr/>
          <a:lstStyle/>
          <a:p>
            <a:fld id="{FCC06611-489B-4744-9F39-735E4B0C5C8E}" type="slidenum">
              <a:rPr lang="sv-SE" smtClean="0"/>
              <a:t>17</a:t>
            </a:fld>
            <a:endParaRPr lang="sv-SE"/>
          </a:p>
        </p:txBody>
      </p:sp>
      <p:pic>
        <p:nvPicPr>
          <p:cNvPr id="7" name="Picture 6">
            <a:extLst>
              <a:ext uri="{FF2B5EF4-FFF2-40B4-BE49-F238E27FC236}">
                <a16:creationId xmlns:a16="http://schemas.microsoft.com/office/drawing/2014/main" id="{2C35FCBA-E7FF-4A76-B304-305BC8A0B9A4}"/>
              </a:ext>
            </a:extLst>
          </p:cNvPr>
          <p:cNvPicPr>
            <a:picLocks noChangeAspect="1"/>
          </p:cNvPicPr>
          <p:nvPr/>
        </p:nvPicPr>
        <p:blipFill>
          <a:blip r:embed="rId2"/>
          <a:stretch>
            <a:fillRect/>
          </a:stretch>
        </p:blipFill>
        <p:spPr>
          <a:xfrm>
            <a:off x="2730239" y="895881"/>
            <a:ext cx="6731522" cy="5043365"/>
          </a:xfrm>
          <a:prstGeom prst="rect">
            <a:avLst/>
          </a:prstGeom>
        </p:spPr>
      </p:pic>
      <p:sp>
        <p:nvSpPr>
          <p:cNvPr id="8" name="Rectangle 7">
            <a:extLst>
              <a:ext uri="{FF2B5EF4-FFF2-40B4-BE49-F238E27FC236}">
                <a16:creationId xmlns:a16="http://schemas.microsoft.com/office/drawing/2014/main" id="{3C94ACA8-0B10-42EA-8226-FD3759E33C0B}"/>
              </a:ext>
            </a:extLst>
          </p:cNvPr>
          <p:cNvSpPr/>
          <p:nvPr/>
        </p:nvSpPr>
        <p:spPr>
          <a:xfrm>
            <a:off x="2209800" y="5833130"/>
            <a:ext cx="8325394" cy="523220"/>
          </a:xfrm>
          <a:prstGeom prst="rect">
            <a:avLst/>
          </a:prstGeom>
        </p:spPr>
        <p:txBody>
          <a:bodyPr wrap="square">
            <a:spAutoFit/>
          </a:bodyPr>
          <a:lstStyle/>
          <a:p>
            <a:pPr algn="ctr"/>
            <a:r>
              <a:rPr lang="sv-SE" sz="1400" dirty="0"/>
              <a:t>The 4 different colors and </a:t>
            </a:r>
            <a:r>
              <a:rPr lang="el-GR" sz="1400" dirty="0">
                <a:latin typeface="Times New Roman" panose="02020603050405020304" pitchFamily="18" charset="0"/>
                <a:cs typeface="Times New Roman" panose="02020603050405020304" pitchFamily="18" charset="0"/>
              </a:rPr>
              <a:t>δ</a:t>
            </a:r>
            <a:r>
              <a:rPr lang="sv-SE" sz="1400" baseline="-25000" dirty="0">
                <a:latin typeface="Times New Roman" panose="02020603050405020304" pitchFamily="18" charset="0"/>
                <a:cs typeface="Times New Roman" panose="02020603050405020304" pitchFamily="18" charset="0"/>
              </a:rPr>
              <a:t>CP</a:t>
            </a:r>
            <a:r>
              <a:rPr lang="sv-SE" sz="1400" dirty="0">
                <a:latin typeface="Times New Roman" panose="02020603050405020304" pitchFamily="18" charset="0"/>
                <a:cs typeface="Times New Roman" panose="02020603050405020304" pitchFamily="18" charset="0"/>
              </a:rPr>
              <a:t> </a:t>
            </a:r>
            <a:r>
              <a:rPr lang="sv-SE" sz="1400" dirty="0" err="1">
                <a:latin typeface="Times New Roman" panose="02020603050405020304" pitchFamily="18" charset="0"/>
                <a:cs typeface="Times New Roman" panose="02020603050405020304" pitchFamily="18" charset="0"/>
              </a:rPr>
              <a:t>values</a:t>
            </a:r>
            <a:r>
              <a:rPr lang="sv-SE" sz="1400" dirty="0">
                <a:latin typeface="Times New Roman" panose="02020603050405020304" pitchFamily="18" charset="0"/>
                <a:cs typeface="Times New Roman" panose="02020603050405020304" pitchFamily="18" charset="0"/>
              </a:rPr>
              <a:t> </a:t>
            </a:r>
            <a:r>
              <a:rPr lang="sv-SE" sz="1400" dirty="0" err="1"/>
              <a:t>correspond</a:t>
            </a:r>
            <a:r>
              <a:rPr lang="sv-SE" sz="1400" dirty="0"/>
              <a:t>  to </a:t>
            </a:r>
            <a:r>
              <a:rPr lang="sv-SE" sz="1400" b="1" dirty="0"/>
              <a:t>different </a:t>
            </a:r>
            <a:r>
              <a:rPr lang="sv-SE" sz="1400" b="1" dirty="0" err="1"/>
              <a:t>symmetry</a:t>
            </a:r>
            <a:r>
              <a:rPr lang="sv-SE" sz="1400" b="1" dirty="0"/>
              <a:t> forms </a:t>
            </a:r>
            <a:r>
              <a:rPr lang="sv-SE" sz="1400" b="1" dirty="0" err="1"/>
              <a:t>of</a:t>
            </a:r>
            <a:r>
              <a:rPr lang="sv-SE" sz="1400" b="1" dirty="0"/>
              <a:t> the neutrino </a:t>
            </a:r>
            <a:r>
              <a:rPr lang="sv-SE" sz="1400" b="1" dirty="0" err="1"/>
              <a:t>mixing</a:t>
            </a:r>
            <a:r>
              <a:rPr lang="sv-SE" sz="1400" b="1" dirty="0"/>
              <a:t> matrix </a:t>
            </a:r>
            <a:r>
              <a:rPr lang="sv-SE" sz="1400" dirty="0"/>
              <a:t>like tri-</a:t>
            </a:r>
            <a:r>
              <a:rPr lang="sv-SE" sz="1400" dirty="0" err="1"/>
              <a:t>bimaximal</a:t>
            </a:r>
            <a:r>
              <a:rPr lang="sv-SE" sz="1400" dirty="0"/>
              <a:t> (TBM), golden </a:t>
            </a:r>
            <a:r>
              <a:rPr lang="sv-SE" sz="1400" dirty="0" err="1"/>
              <a:t>ratio</a:t>
            </a:r>
            <a:r>
              <a:rPr lang="sv-SE" sz="1400" dirty="0"/>
              <a:t> A (GRA) and B (GRB), and </a:t>
            </a:r>
            <a:r>
              <a:rPr lang="sv-SE" sz="1400" dirty="0" err="1"/>
              <a:t>hexagonal</a:t>
            </a:r>
            <a:r>
              <a:rPr lang="sv-SE" sz="1400" dirty="0"/>
              <a:t> (HG)</a:t>
            </a:r>
            <a:endParaRPr lang="en-GB" sz="1400" dirty="0"/>
          </a:p>
        </p:txBody>
      </p:sp>
    </p:spTree>
    <p:extLst>
      <p:ext uri="{BB962C8B-B14F-4D97-AF65-F5344CB8AC3E}">
        <p14:creationId xmlns:p14="http://schemas.microsoft.com/office/powerpoint/2010/main" val="744702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3F3D0-94B7-47D8-8A05-81BE63DA2DFD}"/>
              </a:ext>
            </a:extLst>
          </p:cNvPr>
          <p:cNvSpPr>
            <a:spLocks noGrp="1"/>
          </p:cNvSpPr>
          <p:nvPr>
            <p:ph type="dt" sz="half" idx="10"/>
          </p:nvPr>
        </p:nvSpPr>
        <p:spPr/>
        <p:txBody>
          <a:bodyPr/>
          <a:lstStyle/>
          <a:p>
            <a:r>
              <a:rPr lang="en-GB"/>
              <a:t>10/10/2023</a:t>
            </a:r>
          </a:p>
        </p:txBody>
      </p:sp>
      <p:sp>
        <p:nvSpPr>
          <p:cNvPr id="3" name="Footer Placeholder 2">
            <a:extLst>
              <a:ext uri="{FF2B5EF4-FFF2-40B4-BE49-F238E27FC236}">
                <a16:creationId xmlns:a16="http://schemas.microsoft.com/office/drawing/2014/main" id="{E23479C9-BEC5-48C1-B286-7CF7DE057215}"/>
              </a:ext>
            </a:extLst>
          </p:cNvPr>
          <p:cNvSpPr>
            <a:spLocks noGrp="1"/>
          </p:cNvSpPr>
          <p:nvPr>
            <p:ph type="ftr" sz="quarter" idx="11"/>
          </p:nvPr>
        </p:nvSpPr>
        <p:spPr/>
        <p:txBody>
          <a:bodyPr/>
          <a:lstStyle/>
          <a:p>
            <a:r>
              <a:rPr lang="en-US"/>
              <a:t>Report on ESRI to the ESSnuSB+ Governing Board                                        Tord Ekelöf      Uppsala University</a:t>
            </a:r>
            <a:endParaRPr lang="en-GB"/>
          </a:p>
        </p:txBody>
      </p:sp>
      <p:sp>
        <p:nvSpPr>
          <p:cNvPr id="4" name="Slide Number Placeholder 3">
            <a:extLst>
              <a:ext uri="{FF2B5EF4-FFF2-40B4-BE49-F238E27FC236}">
                <a16:creationId xmlns:a16="http://schemas.microsoft.com/office/drawing/2014/main" id="{5BEAE6F2-EA4B-4598-AF2F-1E077896F77F}"/>
              </a:ext>
            </a:extLst>
          </p:cNvPr>
          <p:cNvSpPr>
            <a:spLocks noGrp="1"/>
          </p:cNvSpPr>
          <p:nvPr>
            <p:ph type="sldNum" sz="quarter" idx="12"/>
          </p:nvPr>
        </p:nvSpPr>
        <p:spPr/>
        <p:txBody>
          <a:bodyPr/>
          <a:lstStyle/>
          <a:p>
            <a:fld id="{736EAE6D-06E9-4C14-8F61-B2D98C3506DC}" type="slidenum">
              <a:rPr lang="en-GB" smtClean="0"/>
              <a:t>18</a:t>
            </a:fld>
            <a:endParaRPr lang="en-GB"/>
          </a:p>
        </p:txBody>
      </p:sp>
      <p:pic>
        <p:nvPicPr>
          <p:cNvPr id="5" name="Picture 4">
            <a:extLst>
              <a:ext uri="{FF2B5EF4-FFF2-40B4-BE49-F238E27FC236}">
                <a16:creationId xmlns:a16="http://schemas.microsoft.com/office/drawing/2014/main" id="{EB3F42BC-93E5-4413-8F24-684B9D412573}"/>
              </a:ext>
            </a:extLst>
          </p:cNvPr>
          <p:cNvPicPr>
            <a:picLocks noChangeAspect="1"/>
          </p:cNvPicPr>
          <p:nvPr/>
        </p:nvPicPr>
        <p:blipFill rotWithShape="1">
          <a:blip r:embed="rId2"/>
          <a:srcRect r="1396"/>
          <a:stretch/>
        </p:blipFill>
        <p:spPr>
          <a:xfrm>
            <a:off x="2513938" y="1190057"/>
            <a:ext cx="6484728" cy="5078050"/>
          </a:xfrm>
          <a:prstGeom prst="rect">
            <a:avLst/>
          </a:prstGeom>
        </p:spPr>
      </p:pic>
      <p:sp>
        <p:nvSpPr>
          <p:cNvPr id="6" name="TextBox 5">
            <a:extLst>
              <a:ext uri="{FF2B5EF4-FFF2-40B4-BE49-F238E27FC236}">
                <a16:creationId xmlns:a16="http://schemas.microsoft.com/office/drawing/2014/main" id="{7A37703D-96C0-4968-BD15-806DD9D99CFB}"/>
              </a:ext>
            </a:extLst>
          </p:cNvPr>
          <p:cNvSpPr txBox="1"/>
          <p:nvPr/>
        </p:nvSpPr>
        <p:spPr>
          <a:xfrm>
            <a:off x="636909" y="266727"/>
            <a:ext cx="10654007" cy="923330"/>
          </a:xfrm>
          <a:prstGeom prst="rect">
            <a:avLst/>
          </a:prstGeom>
          <a:noFill/>
        </p:spPr>
        <p:txBody>
          <a:bodyPr wrap="none" rtlCol="0">
            <a:spAutoFit/>
          </a:bodyPr>
          <a:lstStyle/>
          <a:p>
            <a:pPr algn="ctr"/>
            <a:r>
              <a:rPr lang="en-GB" sz="3600" dirty="0"/>
              <a:t>Test of </a:t>
            </a:r>
            <a:r>
              <a:rPr lang="en-GB" sz="3600" dirty="0" err="1"/>
              <a:t>leptogensis</a:t>
            </a:r>
            <a:r>
              <a:rPr lang="en-GB" sz="3600" dirty="0"/>
              <a:t> models with Dirac CP violation phase</a:t>
            </a:r>
          </a:p>
          <a:p>
            <a:pPr algn="ctr"/>
            <a:r>
              <a:rPr lang="en-GB" dirty="0"/>
              <a:t>Slide from Silva </a:t>
            </a:r>
            <a:r>
              <a:rPr lang="en-GB" dirty="0" err="1"/>
              <a:t>Pascoli’s</a:t>
            </a:r>
            <a:r>
              <a:rPr lang="en-GB" dirty="0"/>
              <a:t> talk at NeuTel2019</a:t>
            </a:r>
          </a:p>
        </p:txBody>
      </p:sp>
      <p:sp>
        <p:nvSpPr>
          <p:cNvPr id="8" name="TextBox 7">
            <a:extLst>
              <a:ext uri="{FF2B5EF4-FFF2-40B4-BE49-F238E27FC236}">
                <a16:creationId xmlns:a16="http://schemas.microsoft.com/office/drawing/2014/main" id="{6B230772-66B8-4034-ABFC-3E2088E638DD}"/>
              </a:ext>
            </a:extLst>
          </p:cNvPr>
          <p:cNvSpPr txBox="1"/>
          <p:nvPr/>
        </p:nvSpPr>
        <p:spPr>
          <a:xfrm>
            <a:off x="9323840" y="3890677"/>
            <a:ext cx="2089226" cy="369332"/>
          </a:xfrm>
          <a:prstGeom prst="rect">
            <a:avLst/>
          </a:prstGeom>
          <a:noFill/>
        </p:spPr>
        <p:txBody>
          <a:bodyPr wrap="none" rtlCol="0">
            <a:spAutoFit/>
          </a:bodyPr>
          <a:lstStyle/>
          <a:p>
            <a:r>
              <a:rPr lang="en-GB" dirty="0"/>
              <a:t>Prediction </a:t>
            </a:r>
            <a:r>
              <a:rPr lang="en-GB" dirty="0" err="1">
                <a:cs typeface="Times New Roman" panose="02020603050405020304" pitchFamily="18" charset="0"/>
              </a:rPr>
              <a:t>δ</a:t>
            </a:r>
            <a:r>
              <a:rPr lang="en-GB" baseline="-25000" dirty="0" err="1">
                <a:cs typeface="Times New Roman" panose="02020603050405020304" pitchFamily="18" charset="0"/>
              </a:rPr>
              <a:t>CP</a:t>
            </a:r>
            <a:r>
              <a:rPr lang="en-GB" dirty="0">
                <a:cs typeface="Times New Roman" panose="02020603050405020304" pitchFamily="18" charset="0"/>
              </a:rPr>
              <a:t>= 260°</a:t>
            </a:r>
            <a:endParaRPr lang="en-GB" dirty="0"/>
          </a:p>
        </p:txBody>
      </p:sp>
      <p:sp>
        <p:nvSpPr>
          <p:cNvPr id="9" name="TextBox 8">
            <a:extLst>
              <a:ext uri="{FF2B5EF4-FFF2-40B4-BE49-F238E27FC236}">
                <a16:creationId xmlns:a16="http://schemas.microsoft.com/office/drawing/2014/main" id="{F41323BD-2192-46B6-BD28-6115228D7147}"/>
              </a:ext>
            </a:extLst>
          </p:cNvPr>
          <p:cNvSpPr txBox="1"/>
          <p:nvPr/>
        </p:nvSpPr>
        <p:spPr>
          <a:xfrm rot="16200000">
            <a:off x="1525271" y="3953691"/>
            <a:ext cx="1977336" cy="369332"/>
          </a:xfrm>
          <a:prstGeom prst="rect">
            <a:avLst/>
          </a:prstGeom>
          <a:noFill/>
        </p:spPr>
        <p:txBody>
          <a:bodyPr wrap="none" rtlCol="0">
            <a:spAutoFit/>
          </a:bodyPr>
          <a:lstStyle/>
          <a:p>
            <a:r>
              <a:rPr lang="en-GB" dirty="0"/>
              <a:t>Baryon </a:t>
            </a:r>
            <a:r>
              <a:rPr lang="en-GB" dirty="0" err="1"/>
              <a:t>ayummetry</a:t>
            </a:r>
            <a:endParaRPr lang="en-GB" dirty="0"/>
          </a:p>
        </p:txBody>
      </p:sp>
      <p:sp>
        <p:nvSpPr>
          <p:cNvPr id="10" name="Rectangle 9">
            <a:extLst>
              <a:ext uri="{FF2B5EF4-FFF2-40B4-BE49-F238E27FC236}">
                <a16:creationId xmlns:a16="http://schemas.microsoft.com/office/drawing/2014/main" id="{C08E218A-E089-4EBB-B320-7FA807C4403A}"/>
              </a:ext>
            </a:extLst>
          </p:cNvPr>
          <p:cNvSpPr/>
          <p:nvPr/>
        </p:nvSpPr>
        <p:spPr>
          <a:xfrm>
            <a:off x="3733799" y="5004195"/>
            <a:ext cx="609601" cy="369332"/>
          </a:xfrm>
          <a:prstGeom prst="rect">
            <a:avLst/>
          </a:prstGeom>
        </p:spPr>
        <p:txBody>
          <a:bodyPr wrap="square">
            <a:spAutoFit/>
          </a:bodyPr>
          <a:lstStyle/>
          <a:p>
            <a:r>
              <a:rPr lang="en-GB" dirty="0" err="1">
                <a:cs typeface="Times New Roman" panose="02020603050405020304" pitchFamily="18" charset="0"/>
              </a:rPr>
              <a:t>δ</a:t>
            </a:r>
            <a:r>
              <a:rPr lang="en-GB" baseline="-25000" dirty="0" err="1">
                <a:cs typeface="Times New Roman" panose="02020603050405020304" pitchFamily="18" charset="0"/>
              </a:rPr>
              <a:t>CP</a:t>
            </a:r>
            <a:endParaRPr lang="en-GB" dirty="0"/>
          </a:p>
        </p:txBody>
      </p:sp>
    </p:spTree>
    <p:extLst>
      <p:ext uri="{BB962C8B-B14F-4D97-AF65-F5344CB8AC3E}">
        <p14:creationId xmlns:p14="http://schemas.microsoft.com/office/powerpoint/2010/main" val="204397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77E95-211B-4D75-9D15-422BECB3BBB7}"/>
              </a:ext>
            </a:extLst>
          </p:cNvPr>
          <p:cNvSpPr>
            <a:spLocks noGrp="1"/>
          </p:cNvSpPr>
          <p:nvPr>
            <p:ph type="dt" sz="half" idx="10"/>
          </p:nvPr>
        </p:nvSpPr>
        <p:spPr/>
        <p:txBody>
          <a:bodyPr/>
          <a:lstStyle/>
          <a:p>
            <a:r>
              <a:rPr lang="en-GB"/>
              <a:t>10/10/2023</a:t>
            </a:r>
          </a:p>
        </p:txBody>
      </p:sp>
      <p:sp>
        <p:nvSpPr>
          <p:cNvPr id="3" name="Footer Placeholder 2">
            <a:extLst>
              <a:ext uri="{FF2B5EF4-FFF2-40B4-BE49-F238E27FC236}">
                <a16:creationId xmlns:a16="http://schemas.microsoft.com/office/drawing/2014/main" id="{73A63A55-707F-42D6-A87E-AEA1131A713C}"/>
              </a:ext>
            </a:extLst>
          </p:cNvPr>
          <p:cNvSpPr>
            <a:spLocks noGrp="1"/>
          </p:cNvSpPr>
          <p:nvPr>
            <p:ph type="ftr" sz="quarter" idx="11"/>
          </p:nvPr>
        </p:nvSpPr>
        <p:spPr/>
        <p:txBody>
          <a:bodyPr/>
          <a:lstStyle/>
          <a:p>
            <a:r>
              <a:rPr lang="en-US"/>
              <a:t>Report on ESRI to the ESSnuSB+ Governing Board                                        Tord Ekelöf      Uppsala University</a:t>
            </a:r>
            <a:endParaRPr lang="en-GB"/>
          </a:p>
        </p:txBody>
      </p:sp>
      <p:sp>
        <p:nvSpPr>
          <p:cNvPr id="4" name="Slide Number Placeholder 3">
            <a:extLst>
              <a:ext uri="{FF2B5EF4-FFF2-40B4-BE49-F238E27FC236}">
                <a16:creationId xmlns:a16="http://schemas.microsoft.com/office/drawing/2014/main" id="{7F703EEE-5318-49F5-8B57-E7AFD6FACAA5}"/>
              </a:ext>
            </a:extLst>
          </p:cNvPr>
          <p:cNvSpPr>
            <a:spLocks noGrp="1"/>
          </p:cNvSpPr>
          <p:nvPr>
            <p:ph type="sldNum" sz="quarter" idx="12"/>
          </p:nvPr>
        </p:nvSpPr>
        <p:spPr/>
        <p:txBody>
          <a:bodyPr/>
          <a:lstStyle/>
          <a:p>
            <a:fld id="{736EAE6D-06E9-4C14-8F61-B2D98C3506DC}" type="slidenum">
              <a:rPr lang="en-GB" smtClean="0"/>
              <a:t>19</a:t>
            </a:fld>
            <a:endParaRPr lang="en-GB"/>
          </a:p>
        </p:txBody>
      </p:sp>
      <p:pic>
        <p:nvPicPr>
          <p:cNvPr id="5" name="Picture 4">
            <a:extLst>
              <a:ext uri="{FF2B5EF4-FFF2-40B4-BE49-F238E27FC236}">
                <a16:creationId xmlns:a16="http://schemas.microsoft.com/office/drawing/2014/main" id="{AFEEA2CE-5399-470E-99FF-2C32FE378BE6}"/>
              </a:ext>
            </a:extLst>
          </p:cNvPr>
          <p:cNvPicPr>
            <a:picLocks noChangeAspect="1"/>
          </p:cNvPicPr>
          <p:nvPr/>
        </p:nvPicPr>
        <p:blipFill rotWithShape="1">
          <a:blip r:embed="rId2"/>
          <a:srcRect t="3076" r="888" b="6351"/>
          <a:stretch/>
        </p:blipFill>
        <p:spPr>
          <a:xfrm>
            <a:off x="2385744" y="1360437"/>
            <a:ext cx="7109959" cy="4995913"/>
          </a:xfrm>
          <a:prstGeom prst="rect">
            <a:avLst/>
          </a:prstGeom>
        </p:spPr>
      </p:pic>
      <p:sp>
        <p:nvSpPr>
          <p:cNvPr id="7" name="Rectangle 6">
            <a:extLst>
              <a:ext uri="{FF2B5EF4-FFF2-40B4-BE49-F238E27FC236}">
                <a16:creationId xmlns:a16="http://schemas.microsoft.com/office/drawing/2014/main" id="{E00677FD-A72F-4615-B9FD-A7A8CE9CCB7D}"/>
              </a:ext>
            </a:extLst>
          </p:cNvPr>
          <p:cNvSpPr/>
          <p:nvPr/>
        </p:nvSpPr>
        <p:spPr>
          <a:xfrm>
            <a:off x="534838" y="224612"/>
            <a:ext cx="10610489" cy="923330"/>
          </a:xfrm>
          <a:prstGeom prst="rect">
            <a:avLst/>
          </a:prstGeom>
        </p:spPr>
        <p:txBody>
          <a:bodyPr wrap="square">
            <a:spAutoFit/>
          </a:bodyPr>
          <a:lstStyle/>
          <a:p>
            <a:pPr algn="ctr"/>
            <a:r>
              <a:rPr lang="en-GB" sz="3600" dirty="0"/>
              <a:t>Test of </a:t>
            </a:r>
            <a:r>
              <a:rPr lang="en-GB" sz="3600" dirty="0" err="1"/>
              <a:t>leptogensis</a:t>
            </a:r>
            <a:r>
              <a:rPr lang="en-GB" sz="3600" dirty="0"/>
              <a:t> models with Dirac CP violation phase</a:t>
            </a:r>
          </a:p>
          <a:p>
            <a:pPr algn="ctr"/>
            <a:r>
              <a:rPr lang="en-GB" dirty="0"/>
              <a:t>Slide from Silva </a:t>
            </a:r>
            <a:r>
              <a:rPr lang="en-GB" dirty="0" err="1"/>
              <a:t>Pascoli’s</a:t>
            </a:r>
            <a:r>
              <a:rPr lang="en-GB" dirty="0"/>
              <a:t> talk at NeuTel2019</a:t>
            </a:r>
          </a:p>
        </p:txBody>
      </p:sp>
      <p:sp>
        <p:nvSpPr>
          <p:cNvPr id="8" name="TextBox 7">
            <a:extLst>
              <a:ext uri="{FF2B5EF4-FFF2-40B4-BE49-F238E27FC236}">
                <a16:creationId xmlns:a16="http://schemas.microsoft.com/office/drawing/2014/main" id="{C3D83CFE-763F-4137-AF7F-BFDAFA5B788D}"/>
              </a:ext>
            </a:extLst>
          </p:cNvPr>
          <p:cNvSpPr txBox="1"/>
          <p:nvPr/>
        </p:nvSpPr>
        <p:spPr>
          <a:xfrm>
            <a:off x="9264574" y="2715020"/>
            <a:ext cx="2089226" cy="369332"/>
          </a:xfrm>
          <a:prstGeom prst="rect">
            <a:avLst/>
          </a:prstGeom>
          <a:noFill/>
        </p:spPr>
        <p:txBody>
          <a:bodyPr wrap="none" rtlCol="0">
            <a:spAutoFit/>
          </a:bodyPr>
          <a:lstStyle/>
          <a:p>
            <a:r>
              <a:rPr lang="en-GB" dirty="0"/>
              <a:t>Prediction </a:t>
            </a:r>
            <a:r>
              <a:rPr lang="en-GB" dirty="0" err="1">
                <a:cs typeface="Times New Roman" panose="02020603050405020304" pitchFamily="18" charset="0"/>
              </a:rPr>
              <a:t>δ</a:t>
            </a:r>
            <a:r>
              <a:rPr lang="en-GB" baseline="-25000" dirty="0" err="1">
                <a:cs typeface="Times New Roman" panose="02020603050405020304" pitchFamily="18" charset="0"/>
              </a:rPr>
              <a:t>CP</a:t>
            </a:r>
            <a:r>
              <a:rPr lang="en-GB" dirty="0">
                <a:cs typeface="Times New Roman" panose="02020603050405020304" pitchFamily="18" charset="0"/>
              </a:rPr>
              <a:t>= 330°</a:t>
            </a:r>
            <a:endParaRPr lang="en-GB" dirty="0"/>
          </a:p>
        </p:txBody>
      </p:sp>
      <p:sp>
        <p:nvSpPr>
          <p:cNvPr id="9" name="TextBox 8">
            <a:extLst>
              <a:ext uri="{FF2B5EF4-FFF2-40B4-BE49-F238E27FC236}">
                <a16:creationId xmlns:a16="http://schemas.microsoft.com/office/drawing/2014/main" id="{D8D7893E-4114-4451-B94D-C4B294AE32AF}"/>
              </a:ext>
            </a:extLst>
          </p:cNvPr>
          <p:cNvSpPr txBox="1"/>
          <p:nvPr/>
        </p:nvSpPr>
        <p:spPr>
          <a:xfrm rot="16200000">
            <a:off x="5200289" y="3135086"/>
            <a:ext cx="1977336" cy="369332"/>
          </a:xfrm>
          <a:prstGeom prst="rect">
            <a:avLst/>
          </a:prstGeom>
          <a:noFill/>
        </p:spPr>
        <p:txBody>
          <a:bodyPr wrap="none" rtlCol="0">
            <a:spAutoFit/>
          </a:bodyPr>
          <a:lstStyle/>
          <a:p>
            <a:r>
              <a:rPr lang="en-GB" dirty="0"/>
              <a:t>Baryon </a:t>
            </a:r>
            <a:r>
              <a:rPr lang="en-GB" dirty="0" err="1"/>
              <a:t>ayummetry</a:t>
            </a:r>
            <a:endParaRPr lang="en-GB" dirty="0"/>
          </a:p>
        </p:txBody>
      </p:sp>
      <p:sp>
        <p:nvSpPr>
          <p:cNvPr id="10" name="Rectangle 9">
            <a:extLst>
              <a:ext uri="{FF2B5EF4-FFF2-40B4-BE49-F238E27FC236}">
                <a16:creationId xmlns:a16="http://schemas.microsoft.com/office/drawing/2014/main" id="{7AA61228-E0D7-4118-9017-E987525148CC}"/>
              </a:ext>
            </a:extLst>
          </p:cNvPr>
          <p:cNvSpPr/>
          <p:nvPr/>
        </p:nvSpPr>
        <p:spPr>
          <a:xfrm>
            <a:off x="7463245" y="4101736"/>
            <a:ext cx="457921" cy="646331"/>
          </a:xfrm>
          <a:prstGeom prst="rect">
            <a:avLst/>
          </a:prstGeom>
        </p:spPr>
        <p:txBody>
          <a:bodyPr wrap="square">
            <a:spAutoFit/>
          </a:bodyPr>
          <a:lstStyle/>
          <a:p>
            <a:r>
              <a:rPr lang="en-GB" dirty="0" err="1">
                <a:cs typeface="Times New Roman" panose="02020603050405020304" pitchFamily="18" charset="0"/>
              </a:rPr>
              <a:t>δ</a:t>
            </a:r>
            <a:r>
              <a:rPr lang="en-GB" baseline="-25000" dirty="0" err="1">
                <a:cs typeface="Times New Roman" panose="02020603050405020304" pitchFamily="18" charset="0"/>
              </a:rPr>
              <a:t>CP</a:t>
            </a:r>
            <a:endParaRPr lang="en-GB" dirty="0"/>
          </a:p>
        </p:txBody>
      </p:sp>
    </p:spTree>
    <p:extLst>
      <p:ext uri="{BB962C8B-B14F-4D97-AF65-F5344CB8AC3E}">
        <p14:creationId xmlns:p14="http://schemas.microsoft.com/office/powerpoint/2010/main" val="411578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F80D4-2CAE-4551-9164-304E396E41AD}"/>
              </a:ext>
            </a:extLst>
          </p:cNvPr>
          <p:cNvSpPr>
            <a:spLocks noGrp="1"/>
          </p:cNvSpPr>
          <p:nvPr>
            <p:ph type="dt" sz="half" idx="10"/>
          </p:nvPr>
        </p:nvSpPr>
        <p:spPr/>
        <p:txBody>
          <a:bodyPr/>
          <a:lstStyle/>
          <a:p>
            <a:r>
              <a:rPr lang="sv-SE"/>
              <a:t>2023-10-26</a:t>
            </a:r>
          </a:p>
        </p:txBody>
      </p:sp>
      <p:sp>
        <p:nvSpPr>
          <p:cNvPr id="4" name="Slide Number Placeholder 3">
            <a:extLst>
              <a:ext uri="{FF2B5EF4-FFF2-40B4-BE49-F238E27FC236}">
                <a16:creationId xmlns:a16="http://schemas.microsoft.com/office/drawing/2014/main" id="{ADD00B0D-4DE9-47A4-ADC8-9D5DADC7A85E}"/>
              </a:ext>
            </a:extLst>
          </p:cNvPr>
          <p:cNvSpPr>
            <a:spLocks noGrp="1"/>
          </p:cNvSpPr>
          <p:nvPr>
            <p:ph type="sldNum" sz="quarter" idx="12"/>
          </p:nvPr>
        </p:nvSpPr>
        <p:spPr/>
        <p:txBody>
          <a:bodyPr/>
          <a:lstStyle/>
          <a:p>
            <a:fld id="{FCC06611-489B-4744-9F39-735E4B0C5C8E}" type="slidenum">
              <a:rPr lang="sv-SE" smtClean="0"/>
              <a:t>2</a:t>
            </a:fld>
            <a:endParaRPr lang="sv-SE"/>
          </a:p>
        </p:txBody>
      </p:sp>
      <p:pic>
        <p:nvPicPr>
          <p:cNvPr id="1026" name="Picture 14" descr="image003">
            <a:extLst>
              <a:ext uri="{FF2B5EF4-FFF2-40B4-BE49-F238E27FC236}">
                <a16:creationId xmlns:a16="http://schemas.microsoft.com/office/drawing/2014/main" id="{F278EAF7-939F-4269-80DD-77B333F30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75" y="2182496"/>
            <a:ext cx="5859525" cy="396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744DD67-2B49-48CE-91EB-01645E939500}"/>
              </a:ext>
            </a:extLst>
          </p:cNvPr>
          <p:cNvSpPr/>
          <p:nvPr/>
        </p:nvSpPr>
        <p:spPr>
          <a:xfrm>
            <a:off x="6370982" y="3147906"/>
            <a:ext cx="4836580" cy="2902535"/>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CDR outline:</a:t>
            </a:r>
          </a:p>
          <a:p>
            <a:r>
              <a:rPr lang="en-GB" dirty="0">
                <a:latin typeface="Times New Roman" panose="02020603050405020304" pitchFamily="18" charset="0"/>
                <a:cs typeface="Times New Roman" panose="02020603050405020304" pitchFamily="18" charset="0"/>
              </a:rPr>
              <a:t>1. </a:t>
            </a:r>
            <a:r>
              <a:rPr lang="en-GB" dirty="0" err="1">
                <a:latin typeface="Times New Roman" panose="02020603050405020304" pitchFamily="18" charset="0"/>
                <a:cs typeface="Times New Roman" panose="02020603050405020304" pitchFamily="18" charset="0"/>
              </a:rPr>
              <a:t>Linac</a:t>
            </a:r>
            <a:r>
              <a:rPr lang="en-GB" dirty="0">
                <a:latin typeface="Times New Roman" panose="02020603050405020304" pitchFamily="18" charset="0"/>
                <a:cs typeface="Times New Roman" panose="02020603050405020304" pitchFamily="18" charset="0"/>
              </a:rPr>
              <a:t> upgrade</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2. An accumulator ring</a:t>
            </a:r>
            <a:br>
              <a:rPr lang="sv-SE" dirty="0">
                <a:latin typeface="Times New Roman" panose="02020603050405020304" pitchFamily="18" charset="0"/>
                <a:cs typeface="Times New Roman" panose="02020603050405020304" pitchFamily="18" charset="0"/>
              </a:rPr>
            </a:br>
            <a:r>
              <a:rPr lang="sv-SE" dirty="0">
                <a:latin typeface="Times New Roman" panose="02020603050405020304" pitchFamily="18" charset="0"/>
                <a:cs typeface="Times New Roman" panose="02020603050405020304" pitchFamily="18" charset="0"/>
              </a:rPr>
              <a:t>3. A </a:t>
            </a:r>
            <a:r>
              <a:rPr lang="sv-SE" dirty="0" err="1">
                <a:latin typeface="Times New Roman" panose="02020603050405020304" pitchFamily="18" charset="0"/>
                <a:cs typeface="Times New Roman" panose="02020603050405020304" pitchFamily="18" charset="0"/>
              </a:rPr>
              <a:t>target</a:t>
            </a:r>
            <a:r>
              <a:rPr lang="sv-SE" dirty="0">
                <a:latin typeface="Times New Roman" panose="02020603050405020304" pitchFamily="18" charset="0"/>
                <a:cs typeface="Times New Roman" panose="02020603050405020304" pitchFamily="18" charset="0"/>
              </a:rPr>
              <a:t> station and 50 m </a:t>
            </a:r>
            <a:r>
              <a:rPr lang="sv-SE" dirty="0" err="1">
                <a:latin typeface="Times New Roman" panose="02020603050405020304" pitchFamily="18" charset="0"/>
                <a:cs typeface="Times New Roman" panose="02020603050405020304" pitchFamily="18" charset="0"/>
              </a:rPr>
              <a:t>decay</a:t>
            </a:r>
            <a:r>
              <a:rPr lang="sv-SE" dirty="0">
                <a:latin typeface="Times New Roman" panose="02020603050405020304" pitchFamily="18" charset="0"/>
                <a:cs typeface="Times New Roman" panose="02020603050405020304" pitchFamily="18" charset="0"/>
              </a:rPr>
              <a:t> tunnel </a:t>
            </a:r>
            <a:br>
              <a:rPr lang="sv-SE" dirty="0">
                <a:latin typeface="Times New Roman" panose="02020603050405020304" pitchFamily="18" charset="0"/>
                <a:cs typeface="Times New Roman" panose="02020603050405020304" pitchFamily="18" charset="0"/>
              </a:rPr>
            </a:br>
            <a:r>
              <a:rPr lang="sv-SE" dirty="0">
                <a:latin typeface="Times New Roman" panose="02020603050405020304" pitchFamily="18" charset="0"/>
                <a:cs typeface="Times New Roman" panose="02020603050405020304" pitchFamily="18" charset="0"/>
              </a:rPr>
              <a:t>4. A </a:t>
            </a:r>
            <a:r>
              <a:rPr lang="sv-SE" dirty="0" err="1">
                <a:latin typeface="Times New Roman" panose="02020603050405020304" pitchFamily="18" charset="0"/>
                <a:cs typeface="Times New Roman" panose="02020603050405020304" pitchFamily="18" charset="0"/>
              </a:rPr>
              <a:t>near</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detector</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placed</a:t>
            </a:r>
            <a:r>
              <a:rPr lang="sv-SE" dirty="0">
                <a:latin typeface="Times New Roman" panose="02020603050405020304" pitchFamily="18" charset="0"/>
                <a:cs typeface="Times New Roman" panose="02020603050405020304" pitchFamily="18" charset="0"/>
              </a:rPr>
              <a:t> in the neutrino </a:t>
            </a:r>
            <a:r>
              <a:rPr lang="sv-SE" dirty="0" err="1">
                <a:latin typeface="Times New Roman" panose="02020603050405020304" pitchFamily="18" charset="0"/>
                <a:cs typeface="Times New Roman" panose="02020603050405020304" pitchFamily="18" charset="0"/>
              </a:rPr>
              <a:t>beam</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some</a:t>
            </a:r>
            <a:r>
              <a:rPr lang="sv-SE" dirty="0">
                <a:latin typeface="Times New Roman" panose="02020603050405020304" pitchFamily="18" charset="0"/>
                <a:cs typeface="Times New Roman" panose="02020603050405020304" pitchFamily="18" charset="0"/>
              </a:rPr>
              <a:t> 250 m </a:t>
            </a:r>
            <a:r>
              <a:rPr lang="sv-SE" dirty="0" err="1">
                <a:latin typeface="Times New Roman" panose="02020603050405020304" pitchFamily="18" charset="0"/>
                <a:cs typeface="Times New Roman" panose="02020603050405020304" pitchFamily="18" charset="0"/>
              </a:rPr>
              <a:t>downstream</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of</a:t>
            </a:r>
            <a:r>
              <a:rPr lang="sv-SE" dirty="0">
                <a:latin typeface="Times New Roman" panose="02020603050405020304" pitchFamily="18" charset="0"/>
                <a:cs typeface="Times New Roman" panose="02020603050405020304" pitchFamily="18" charset="0"/>
              </a:rPr>
              <a:t> the </a:t>
            </a:r>
            <a:r>
              <a:rPr lang="sv-SE" dirty="0" err="1">
                <a:latin typeface="Times New Roman" panose="02020603050405020304" pitchFamily="18" charset="0"/>
                <a:cs typeface="Times New Roman" panose="02020603050405020304" pitchFamily="18" charset="0"/>
              </a:rPr>
              <a:t>target</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statio</a:t>
            </a:r>
            <a:br>
              <a:rPr lang="sv-SE" dirty="0">
                <a:latin typeface="Times New Roman" panose="02020603050405020304" pitchFamily="18" charset="0"/>
                <a:cs typeface="Times New Roman" panose="02020603050405020304" pitchFamily="18" charset="0"/>
              </a:rPr>
            </a:br>
            <a:r>
              <a:rPr lang="sv-SE" dirty="0">
                <a:latin typeface="Times New Roman" panose="02020603050405020304" pitchFamily="18" charset="0"/>
                <a:cs typeface="Times New Roman" panose="02020603050405020304" pitchFamily="18" charset="0"/>
              </a:rPr>
              <a:t>5. A far detector 360 km from the </a:t>
            </a:r>
            <a:r>
              <a:rPr lang="sv-SE" dirty="0" err="1">
                <a:latin typeface="Times New Roman" panose="02020603050405020304" pitchFamily="18" charset="0"/>
                <a:cs typeface="Times New Roman" panose="02020603050405020304" pitchFamily="18" charset="0"/>
              </a:rPr>
              <a:t>target</a:t>
            </a:r>
            <a:r>
              <a:rPr lang="sv-SE" dirty="0">
                <a:latin typeface="Times New Roman" panose="02020603050405020304" pitchFamily="18" charset="0"/>
                <a:cs typeface="Times New Roman" panose="02020603050405020304" pitchFamily="18" charset="0"/>
              </a:rPr>
              <a:t> station </a:t>
            </a:r>
            <a:r>
              <a:rPr lang="sv-SE" dirty="0" err="1">
                <a:latin typeface="Times New Roman" panose="02020603050405020304" pitchFamily="18" charset="0"/>
                <a:cs typeface="Times New Roman" panose="02020603050405020304" pitchFamily="18" charset="0"/>
              </a:rPr>
              <a:t>consisting</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of</a:t>
            </a:r>
            <a:r>
              <a:rPr lang="sv-SE" dirty="0">
                <a:latin typeface="Times New Roman" panose="02020603050405020304" pitchFamily="18" charset="0"/>
                <a:cs typeface="Times New Roman" panose="02020603050405020304" pitchFamily="18" charset="0"/>
              </a:rPr>
              <a:t> 2 </a:t>
            </a:r>
            <a:r>
              <a:rPr lang="sv-SE" dirty="0" err="1">
                <a:latin typeface="Times New Roman" panose="02020603050405020304" pitchFamily="18" charset="0"/>
                <a:cs typeface="Times New Roman" panose="02020603050405020304" pitchFamily="18" charset="0"/>
              </a:rPr>
              <a:t>large</a:t>
            </a:r>
            <a:r>
              <a:rPr lang="sv-SE" dirty="0">
                <a:latin typeface="Times New Roman" panose="02020603050405020304" pitchFamily="18" charset="0"/>
                <a:cs typeface="Times New Roman" panose="02020603050405020304" pitchFamily="18" charset="0"/>
              </a:rPr>
              <a:t> underground tanks </a:t>
            </a:r>
            <a:r>
              <a:rPr lang="sv-SE" dirty="0" err="1">
                <a:latin typeface="Times New Roman" panose="02020603050405020304" pitchFamily="18" charset="0"/>
                <a:cs typeface="Times New Roman" panose="02020603050405020304" pitchFamily="18" charset="0"/>
              </a:rPr>
              <a:t>filled</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each</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with</a:t>
            </a:r>
            <a:r>
              <a:rPr lang="sv-SE" dirty="0">
                <a:latin typeface="Times New Roman" panose="02020603050405020304" pitchFamily="18" charset="0"/>
                <a:cs typeface="Times New Roman" panose="02020603050405020304" pitchFamily="18" charset="0"/>
              </a:rPr>
              <a:t> 240’000 m</a:t>
            </a:r>
            <a:r>
              <a:rPr lang="sv-SE" baseline="30000" dirty="0">
                <a:latin typeface="Times New Roman" panose="02020603050405020304" pitchFamily="18" charset="0"/>
                <a:cs typeface="Times New Roman" panose="02020603050405020304" pitchFamily="18" charset="0"/>
              </a:rPr>
              <a:t>3 </a:t>
            </a:r>
            <a:r>
              <a:rPr lang="sv-SE" dirty="0" err="1">
                <a:latin typeface="Times New Roman" panose="02020603050405020304" pitchFamily="18" charset="0"/>
                <a:cs typeface="Times New Roman" panose="02020603050405020304" pitchFamily="18" charset="0"/>
              </a:rPr>
              <a:t>of</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water</a:t>
            </a:r>
            <a:r>
              <a:rPr lang="sv-SE" dirty="0">
                <a:latin typeface="Times New Roman" panose="02020603050405020304" pitchFamily="18" charset="0"/>
                <a:cs typeface="Times New Roman" panose="02020603050405020304" pitchFamily="18" charset="0"/>
              </a:rPr>
              <a:t> </a:t>
            </a:r>
            <a:br>
              <a:rPr lang="sv-SE" dirty="0">
                <a:latin typeface="Times New Roman" panose="02020603050405020304" pitchFamily="18" charset="0"/>
                <a:cs typeface="Times New Roman" panose="02020603050405020304" pitchFamily="18" charset="0"/>
              </a:rPr>
            </a:br>
            <a:r>
              <a:rPr lang="sv-SE" dirty="0">
                <a:latin typeface="Times New Roman" panose="02020603050405020304" pitchFamily="18" charset="0"/>
                <a:cs typeface="Times New Roman" panose="02020603050405020304" pitchFamily="18" charset="0"/>
              </a:rPr>
              <a:t>6. Physics </a:t>
            </a:r>
            <a:r>
              <a:rPr lang="sv-SE" dirty="0" err="1">
                <a:latin typeface="Times New Roman" panose="02020603050405020304" pitchFamily="18" charset="0"/>
                <a:cs typeface="Times New Roman" panose="02020603050405020304" pitchFamily="18" charset="0"/>
              </a:rPr>
              <a:t>performance</a:t>
            </a:r>
            <a:endParaRPr lang="sv-SE"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3C7590-302C-4534-A656-9C9CAA265592}"/>
              </a:ext>
            </a:extLst>
          </p:cNvPr>
          <p:cNvSpPr/>
          <p:nvPr/>
        </p:nvSpPr>
        <p:spPr>
          <a:xfrm>
            <a:off x="5130837" y="6152411"/>
            <a:ext cx="2271135" cy="276999"/>
          </a:xfrm>
          <a:prstGeom prst="rect">
            <a:avLst/>
          </a:prstGeom>
        </p:spPr>
        <p:txBody>
          <a:bodyPr wrap="none">
            <a:spAutoFit/>
          </a:bodyPr>
          <a:lstStyle/>
          <a:p>
            <a:r>
              <a:rPr lang="sv-SE" sz="1200" u="sng" dirty="0">
                <a:solidFill>
                  <a:srgbClr val="0000FF"/>
                </a:solidFill>
                <a:latin typeface="Calibri" panose="020F0502020204030204" pitchFamily="34" charset="0"/>
                <a:ea typeface="Times New Roman" panose="02020603050405020304" pitchFamily="18" charset="0"/>
                <a:hlinkClick r:id="rId3"/>
              </a:rPr>
              <a:t>https://arxiv.org/abs/2203.08803</a:t>
            </a:r>
            <a:endParaRPr lang="sv-SE" sz="1200" dirty="0"/>
          </a:p>
        </p:txBody>
      </p:sp>
      <p:sp>
        <p:nvSpPr>
          <p:cNvPr id="10" name="TextBox 9">
            <a:extLst>
              <a:ext uri="{FF2B5EF4-FFF2-40B4-BE49-F238E27FC236}">
                <a16:creationId xmlns:a16="http://schemas.microsoft.com/office/drawing/2014/main" id="{86779CCC-E419-4CF3-8291-A7A670BD4D8D}"/>
              </a:ext>
            </a:extLst>
          </p:cNvPr>
          <p:cNvSpPr txBox="1"/>
          <p:nvPr/>
        </p:nvSpPr>
        <p:spPr>
          <a:xfrm>
            <a:off x="6370982" y="751344"/>
            <a:ext cx="5804453" cy="2677656"/>
          </a:xfrm>
          <a:prstGeom prst="rect">
            <a:avLst/>
          </a:prstGeom>
          <a:noFill/>
        </p:spPr>
        <p:txBody>
          <a:bodyPr wrap="square" rtlCol="0">
            <a:spAutoFit/>
          </a:bodyPr>
          <a:lstStyle/>
          <a:p>
            <a:r>
              <a:rPr lang="sv-SE" sz="2400" dirty="0" err="1"/>
              <a:t>Published</a:t>
            </a:r>
            <a:r>
              <a:rPr lang="sv-SE" sz="2400" dirty="0"/>
              <a:t> on </a:t>
            </a:r>
            <a:r>
              <a:rPr lang="sv-SE" sz="2400" dirty="0" err="1"/>
              <a:t>arXive</a:t>
            </a:r>
            <a:r>
              <a:rPr lang="sv-SE" sz="2400" dirty="0"/>
              <a:t> 6 June 2022:</a:t>
            </a:r>
          </a:p>
          <a:p>
            <a:r>
              <a:rPr lang="sv-SE" sz="2400" u="sng" dirty="0">
                <a:hlinkClick r:id="rId4"/>
              </a:rPr>
              <a:t>https://arxiv.org/abs/2206.01208 </a:t>
            </a:r>
            <a:endParaRPr lang="sv-SE" sz="2400" u="sng" dirty="0"/>
          </a:p>
          <a:p>
            <a:r>
              <a:rPr lang="en-US" sz="2400" dirty="0"/>
              <a:t>and in European </a:t>
            </a:r>
            <a:r>
              <a:rPr lang="en-US" sz="2400" dirty="0" err="1"/>
              <a:t>PhysicalJournal</a:t>
            </a:r>
            <a:r>
              <a:rPr lang="en-US" sz="2400" dirty="0"/>
              <a:t> 6 Nov 2022</a:t>
            </a:r>
            <a:br>
              <a:rPr lang="en-US" sz="2400" dirty="0"/>
            </a:br>
            <a:r>
              <a:rPr lang="en-US" sz="2400" dirty="0"/>
              <a:t>Eur. Phys. J. Spec. Top. (2022) </a:t>
            </a:r>
            <a:r>
              <a:rPr lang="en-US" sz="2400" b="1" dirty="0"/>
              <a:t>231</a:t>
            </a:r>
            <a:r>
              <a:rPr lang="en-US" sz="2400" dirty="0"/>
              <a:t>: 3779-3955</a:t>
            </a:r>
          </a:p>
          <a:p>
            <a:r>
              <a:rPr lang="en-US" sz="2400" dirty="0">
                <a:hlinkClick r:id="rId5"/>
              </a:rPr>
              <a:t>https://link.springer.com/article/10.1140/epjs/s11734-022-00664-w</a:t>
            </a:r>
            <a:endParaRPr lang="en-US" sz="2400" dirty="0"/>
          </a:p>
          <a:p>
            <a:endParaRPr lang="en-US" sz="2400" dirty="0"/>
          </a:p>
        </p:txBody>
      </p:sp>
      <p:sp>
        <p:nvSpPr>
          <p:cNvPr id="6" name="Footer Placeholder 5">
            <a:extLst>
              <a:ext uri="{FF2B5EF4-FFF2-40B4-BE49-F238E27FC236}">
                <a16:creationId xmlns:a16="http://schemas.microsoft.com/office/drawing/2014/main" id="{7E7C62A4-674A-4BA8-96FC-5938A6755639}"/>
              </a:ext>
            </a:extLst>
          </p:cNvPr>
          <p:cNvSpPr>
            <a:spLocks noGrp="1"/>
          </p:cNvSpPr>
          <p:nvPr>
            <p:ph type="ftr" sz="quarter" idx="11"/>
          </p:nvPr>
        </p:nvSpPr>
        <p:spPr/>
        <p:txBody>
          <a:bodyPr/>
          <a:lstStyle/>
          <a:p>
            <a:r>
              <a:rPr lang="sv-SE"/>
              <a:t>ESSnuSB presentation at NeuTel2023                                                              Tord Ekelöf, Uppsala University</a:t>
            </a:r>
          </a:p>
        </p:txBody>
      </p:sp>
      <p:sp>
        <p:nvSpPr>
          <p:cNvPr id="3" name="TextBox 2">
            <a:extLst>
              <a:ext uri="{FF2B5EF4-FFF2-40B4-BE49-F238E27FC236}">
                <a16:creationId xmlns:a16="http://schemas.microsoft.com/office/drawing/2014/main" id="{7A247550-09A0-4A6F-9C9B-A03785097326}"/>
              </a:ext>
            </a:extLst>
          </p:cNvPr>
          <p:cNvSpPr txBox="1"/>
          <p:nvPr/>
        </p:nvSpPr>
        <p:spPr>
          <a:xfrm>
            <a:off x="673407" y="443881"/>
            <a:ext cx="4985660" cy="1446550"/>
          </a:xfrm>
          <a:prstGeom prst="rect">
            <a:avLst/>
          </a:prstGeom>
          <a:noFill/>
        </p:spPr>
        <p:txBody>
          <a:bodyPr wrap="none" rtlCol="0">
            <a:spAutoFit/>
          </a:bodyPr>
          <a:lstStyle/>
          <a:p>
            <a:pPr algn="ctr"/>
            <a:r>
              <a:rPr lang="en-GB" sz="4400" dirty="0"/>
              <a:t>ESSnuSB Conceptual </a:t>
            </a:r>
          </a:p>
          <a:p>
            <a:pPr algn="ctr"/>
            <a:r>
              <a:rPr lang="en-GB" sz="4400" dirty="0"/>
              <a:t>Design Report</a:t>
            </a:r>
          </a:p>
        </p:txBody>
      </p:sp>
    </p:spTree>
    <p:extLst>
      <p:ext uri="{BB962C8B-B14F-4D97-AF65-F5344CB8AC3E}">
        <p14:creationId xmlns:p14="http://schemas.microsoft.com/office/powerpoint/2010/main" val="301093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84F7-0F15-47F9-9E7A-A36FE21CD576}"/>
              </a:ext>
            </a:extLst>
          </p:cNvPr>
          <p:cNvSpPr>
            <a:spLocks noGrp="1"/>
          </p:cNvSpPr>
          <p:nvPr>
            <p:ph type="title"/>
          </p:nvPr>
        </p:nvSpPr>
        <p:spPr>
          <a:xfrm>
            <a:off x="370367" y="311854"/>
            <a:ext cx="11451265" cy="1325563"/>
          </a:xfrm>
        </p:spPr>
        <p:txBody>
          <a:bodyPr>
            <a:normAutofit/>
          </a:bodyPr>
          <a:lstStyle/>
          <a:p>
            <a:r>
              <a:rPr lang="en-GB" sz="3600" b="1" dirty="0"/>
              <a:t>Mass Hierarchy and Non-Standard Interactions with ESSnuSB</a:t>
            </a:r>
          </a:p>
        </p:txBody>
      </p:sp>
      <p:sp>
        <p:nvSpPr>
          <p:cNvPr id="3" name="Date Placeholder 2">
            <a:extLst>
              <a:ext uri="{FF2B5EF4-FFF2-40B4-BE49-F238E27FC236}">
                <a16:creationId xmlns:a16="http://schemas.microsoft.com/office/drawing/2014/main" id="{58B10D86-A51E-4667-AC2F-64922BBAEA6E}"/>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8B012C34-AC2D-441D-86CD-DBFADEFF73EC}"/>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404535D9-FF73-427C-B895-B054DBAD4917}"/>
              </a:ext>
            </a:extLst>
          </p:cNvPr>
          <p:cNvSpPr>
            <a:spLocks noGrp="1"/>
          </p:cNvSpPr>
          <p:nvPr>
            <p:ph type="sldNum" sz="quarter" idx="12"/>
          </p:nvPr>
        </p:nvSpPr>
        <p:spPr/>
        <p:txBody>
          <a:bodyPr/>
          <a:lstStyle/>
          <a:p>
            <a:fld id="{FCC06611-489B-4744-9F39-735E4B0C5C8E}" type="slidenum">
              <a:rPr lang="sv-SE" smtClean="0"/>
              <a:t>20</a:t>
            </a:fld>
            <a:endParaRPr lang="sv-SE"/>
          </a:p>
        </p:txBody>
      </p:sp>
      <p:pic>
        <p:nvPicPr>
          <p:cNvPr id="7" name="Picture 6">
            <a:extLst>
              <a:ext uri="{FF2B5EF4-FFF2-40B4-BE49-F238E27FC236}">
                <a16:creationId xmlns:a16="http://schemas.microsoft.com/office/drawing/2014/main" id="{F4BEA510-CB26-4F2F-ACA2-473E0CE3800E}"/>
              </a:ext>
            </a:extLst>
          </p:cNvPr>
          <p:cNvPicPr>
            <a:picLocks noChangeAspect="1"/>
          </p:cNvPicPr>
          <p:nvPr/>
        </p:nvPicPr>
        <p:blipFill rotWithShape="1">
          <a:blip r:embed="rId2"/>
          <a:srcRect l="6364" r="14840"/>
          <a:stretch/>
        </p:blipFill>
        <p:spPr>
          <a:xfrm>
            <a:off x="5917670" y="1688901"/>
            <a:ext cx="5385860" cy="3844261"/>
          </a:xfrm>
          <a:prstGeom prst="rect">
            <a:avLst/>
          </a:prstGeom>
        </p:spPr>
      </p:pic>
      <p:pic>
        <p:nvPicPr>
          <p:cNvPr id="10" name="Picture 9">
            <a:extLst>
              <a:ext uri="{FF2B5EF4-FFF2-40B4-BE49-F238E27FC236}">
                <a16:creationId xmlns:a16="http://schemas.microsoft.com/office/drawing/2014/main" id="{F2ACCD01-E26D-4D83-9B6C-BC2A1E97BEC4}"/>
              </a:ext>
            </a:extLst>
          </p:cNvPr>
          <p:cNvPicPr>
            <a:picLocks noChangeAspect="1"/>
          </p:cNvPicPr>
          <p:nvPr/>
        </p:nvPicPr>
        <p:blipFill rotWithShape="1">
          <a:blip r:embed="rId3"/>
          <a:srcRect l="-1" r="6151"/>
          <a:stretch/>
        </p:blipFill>
        <p:spPr>
          <a:xfrm>
            <a:off x="179737" y="1976403"/>
            <a:ext cx="5524824" cy="3541237"/>
          </a:xfrm>
          <a:prstGeom prst="rect">
            <a:avLst/>
          </a:prstGeom>
          <a:ln>
            <a:solidFill>
              <a:schemeClr val="tx2">
                <a:lumMod val="75000"/>
              </a:schemeClr>
            </a:solidFill>
          </a:ln>
        </p:spPr>
      </p:pic>
      <p:sp>
        <p:nvSpPr>
          <p:cNvPr id="11" name="TextBox 10">
            <a:extLst>
              <a:ext uri="{FF2B5EF4-FFF2-40B4-BE49-F238E27FC236}">
                <a16:creationId xmlns:a16="http://schemas.microsoft.com/office/drawing/2014/main" id="{8BF15F45-9D15-4EE4-8616-AB662E52D9BF}"/>
              </a:ext>
            </a:extLst>
          </p:cNvPr>
          <p:cNvSpPr txBox="1"/>
          <p:nvPr/>
        </p:nvSpPr>
        <p:spPr>
          <a:xfrm>
            <a:off x="4632238" y="1305061"/>
            <a:ext cx="2731517" cy="369332"/>
          </a:xfrm>
          <a:prstGeom prst="rect">
            <a:avLst/>
          </a:prstGeom>
          <a:noFill/>
        </p:spPr>
        <p:txBody>
          <a:bodyPr wrap="none" rtlCol="0">
            <a:spAutoFit/>
          </a:bodyPr>
          <a:lstStyle/>
          <a:p>
            <a:r>
              <a:rPr lang="en-GB" dirty="0"/>
              <a:t>VERY PRELIMINARY RESULT</a:t>
            </a:r>
          </a:p>
        </p:txBody>
      </p:sp>
      <p:sp>
        <p:nvSpPr>
          <p:cNvPr id="12" name="Rectangle 11">
            <a:extLst>
              <a:ext uri="{FF2B5EF4-FFF2-40B4-BE49-F238E27FC236}">
                <a16:creationId xmlns:a16="http://schemas.microsoft.com/office/drawing/2014/main" id="{9517CEC7-01EE-4C4C-A415-443AA6BB798F}"/>
              </a:ext>
            </a:extLst>
          </p:cNvPr>
          <p:cNvSpPr/>
          <p:nvPr/>
        </p:nvSpPr>
        <p:spPr>
          <a:xfrm>
            <a:off x="3466214" y="2932633"/>
            <a:ext cx="1477926" cy="203971"/>
          </a:xfrm>
          <a:prstGeom prst="rect">
            <a:avLst/>
          </a:prstGeom>
          <a:solidFill>
            <a:schemeClr val="tx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370C2CA-5E27-49E0-89C4-68F64B0FBC71}"/>
              </a:ext>
            </a:extLst>
          </p:cNvPr>
          <p:cNvSpPr/>
          <p:nvPr/>
        </p:nvSpPr>
        <p:spPr>
          <a:xfrm>
            <a:off x="8771870" y="2900734"/>
            <a:ext cx="1537606" cy="203971"/>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1F4412A-2721-443A-9A22-7541A14B9CE4}"/>
              </a:ext>
            </a:extLst>
          </p:cNvPr>
          <p:cNvSpPr txBox="1"/>
          <p:nvPr/>
        </p:nvSpPr>
        <p:spPr>
          <a:xfrm>
            <a:off x="1577009" y="5767851"/>
            <a:ext cx="9278374" cy="369332"/>
          </a:xfrm>
          <a:prstGeom prst="rect">
            <a:avLst/>
          </a:prstGeom>
          <a:noFill/>
        </p:spPr>
        <p:txBody>
          <a:bodyPr wrap="none" rtlCol="0">
            <a:spAutoFit/>
          </a:bodyPr>
          <a:lstStyle/>
          <a:p>
            <a:r>
              <a:rPr lang="en-GB" dirty="0"/>
              <a:t>Presented at the ESSnuSB+ Annual Meeting 16-20 Oct 2023 by </a:t>
            </a:r>
            <a:r>
              <a:rPr lang="fi-FI" dirty="0"/>
              <a:t>Sampsa Vihonen, KTH, Stockholm</a:t>
            </a:r>
            <a:r>
              <a:rPr lang="en-GB" dirty="0"/>
              <a:t> </a:t>
            </a:r>
          </a:p>
        </p:txBody>
      </p:sp>
    </p:spTree>
    <p:extLst>
      <p:ext uri="{BB962C8B-B14F-4D97-AF65-F5344CB8AC3E}">
        <p14:creationId xmlns:p14="http://schemas.microsoft.com/office/powerpoint/2010/main" val="60600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0C51-C51F-41C3-A7E1-D9B20A04C2EE}"/>
              </a:ext>
            </a:extLst>
          </p:cNvPr>
          <p:cNvSpPr>
            <a:spLocks noGrp="1"/>
          </p:cNvSpPr>
          <p:nvPr>
            <p:ph type="title"/>
          </p:nvPr>
        </p:nvSpPr>
        <p:spPr/>
        <p:txBody>
          <a:bodyPr>
            <a:normAutofit/>
          </a:bodyPr>
          <a:lstStyle/>
          <a:p>
            <a:r>
              <a:rPr lang="en-GB" sz="3600" b="1" dirty="0"/>
              <a:t>Sterile neutrino searches with ESSnuSB Near Detectors</a:t>
            </a:r>
          </a:p>
        </p:txBody>
      </p:sp>
      <p:sp>
        <p:nvSpPr>
          <p:cNvPr id="3" name="Date Placeholder 2">
            <a:extLst>
              <a:ext uri="{FF2B5EF4-FFF2-40B4-BE49-F238E27FC236}">
                <a16:creationId xmlns:a16="http://schemas.microsoft.com/office/drawing/2014/main" id="{97F51CB7-23E2-4A55-8046-9D45FF3CDA56}"/>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114734C9-5F7D-4015-9029-015BB74DEC34}"/>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E7FC799B-378D-4C0F-A782-635FEA21BECF}"/>
              </a:ext>
            </a:extLst>
          </p:cNvPr>
          <p:cNvSpPr>
            <a:spLocks noGrp="1"/>
          </p:cNvSpPr>
          <p:nvPr>
            <p:ph type="sldNum" sz="quarter" idx="12"/>
          </p:nvPr>
        </p:nvSpPr>
        <p:spPr/>
        <p:txBody>
          <a:bodyPr/>
          <a:lstStyle/>
          <a:p>
            <a:fld id="{FCC06611-489B-4744-9F39-735E4B0C5C8E}" type="slidenum">
              <a:rPr lang="sv-SE" smtClean="0"/>
              <a:t>21</a:t>
            </a:fld>
            <a:endParaRPr lang="sv-SE"/>
          </a:p>
        </p:txBody>
      </p:sp>
      <p:pic>
        <p:nvPicPr>
          <p:cNvPr id="6" name="Picture 5">
            <a:extLst>
              <a:ext uri="{FF2B5EF4-FFF2-40B4-BE49-F238E27FC236}">
                <a16:creationId xmlns:a16="http://schemas.microsoft.com/office/drawing/2014/main" id="{144636A1-6BB9-4717-9479-B71463365527}"/>
              </a:ext>
            </a:extLst>
          </p:cNvPr>
          <p:cNvPicPr>
            <a:picLocks noChangeAspect="1"/>
          </p:cNvPicPr>
          <p:nvPr/>
        </p:nvPicPr>
        <p:blipFill rotWithShape="1">
          <a:blip r:embed="rId2"/>
          <a:srcRect l="4387" t="5084" r="2707" b="50010"/>
          <a:stretch/>
        </p:blipFill>
        <p:spPr>
          <a:xfrm>
            <a:off x="325856" y="2655962"/>
            <a:ext cx="5347611" cy="2142019"/>
          </a:xfrm>
          <a:prstGeom prst="rect">
            <a:avLst/>
          </a:prstGeom>
        </p:spPr>
      </p:pic>
      <p:pic>
        <p:nvPicPr>
          <p:cNvPr id="7" name="Picture 6">
            <a:extLst>
              <a:ext uri="{FF2B5EF4-FFF2-40B4-BE49-F238E27FC236}">
                <a16:creationId xmlns:a16="http://schemas.microsoft.com/office/drawing/2014/main" id="{566CDF19-9BBF-42EE-8490-7E4B96506122}"/>
              </a:ext>
            </a:extLst>
          </p:cNvPr>
          <p:cNvPicPr>
            <a:picLocks noChangeAspect="1"/>
          </p:cNvPicPr>
          <p:nvPr/>
        </p:nvPicPr>
        <p:blipFill>
          <a:blip r:embed="rId3"/>
          <a:stretch>
            <a:fillRect/>
          </a:stretch>
        </p:blipFill>
        <p:spPr>
          <a:xfrm>
            <a:off x="7076377" y="2673592"/>
            <a:ext cx="4467037" cy="1935716"/>
          </a:xfrm>
          <a:prstGeom prst="rect">
            <a:avLst/>
          </a:prstGeom>
        </p:spPr>
      </p:pic>
      <p:sp>
        <p:nvSpPr>
          <p:cNvPr id="8" name="TextBox 7">
            <a:extLst>
              <a:ext uri="{FF2B5EF4-FFF2-40B4-BE49-F238E27FC236}">
                <a16:creationId xmlns:a16="http://schemas.microsoft.com/office/drawing/2014/main" id="{6477AF22-6F3D-4EF0-9A03-86B0E56E872B}"/>
              </a:ext>
            </a:extLst>
          </p:cNvPr>
          <p:cNvSpPr txBox="1"/>
          <p:nvPr/>
        </p:nvSpPr>
        <p:spPr>
          <a:xfrm>
            <a:off x="4719257" y="1690688"/>
            <a:ext cx="2357120" cy="369332"/>
          </a:xfrm>
          <a:prstGeom prst="rect">
            <a:avLst/>
          </a:prstGeom>
          <a:noFill/>
        </p:spPr>
        <p:txBody>
          <a:bodyPr wrap="none" rtlCol="0">
            <a:spAutoFit/>
          </a:bodyPr>
          <a:lstStyle/>
          <a:p>
            <a:r>
              <a:rPr lang="en-GB" dirty="0"/>
              <a:t>ANALYSIS IN PROGRESS</a:t>
            </a:r>
          </a:p>
        </p:txBody>
      </p:sp>
      <p:sp>
        <p:nvSpPr>
          <p:cNvPr id="9" name="TextBox 8">
            <a:extLst>
              <a:ext uri="{FF2B5EF4-FFF2-40B4-BE49-F238E27FC236}">
                <a16:creationId xmlns:a16="http://schemas.microsoft.com/office/drawing/2014/main" id="{FC26C75A-43EB-4365-BFF9-9D992F75D708}"/>
              </a:ext>
            </a:extLst>
          </p:cNvPr>
          <p:cNvSpPr txBox="1"/>
          <p:nvPr/>
        </p:nvSpPr>
        <p:spPr>
          <a:xfrm>
            <a:off x="2612990" y="4806996"/>
            <a:ext cx="1322670" cy="369332"/>
          </a:xfrm>
          <a:prstGeom prst="rect">
            <a:avLst/>
          </a:prstGeom>
          <a:noFill/>
        </p:spPr>
        <p:txBody>
          <a:bodyPr wrap="none" rtlCol="0">
            <a:spAutoFit/>
          </a:bodyPr>
          <a:lstStyle/>
          <a:p>
            <a:r>
              <a:rPr lang="en-GB" dirty="0" err="1"/>
              <a:t>LEnuSTORM</a:t>
            </a:r>
            <a:endParaRPr lang="en-GB" dirty="0"/>
          </a:p>
        </p:txBody>
      </p:sp>
      <p:sp>
        <p:nvSpPr>
          <p:cNvPr id="10" name="TextBox 9">
            <a:extLst>
              <a:ext uri="{FF2B5EF4-FFF2-40B4-BE49-F238E27FC236}">
                <a16:creationId xmlns:a16="http://schemas.microsoft.com/office/drawing/2014/main" id="{E3CA7958-D6B5-4F73-9128-9B38232C5D65}"/>
              </a:ext>
            </a:extLst>
          </p:cNvPr>
          <p:cNvSpPr txBox="1"/>
          <p:nvPr/>
        </p:nvSpPr>
        <p:spPr>
          <a:xfrm>
            <a:off x="8807349" y="4797981"/>
            <a:ext cx="865943" cy="369332"/>
          </a:xfrm>
          <a:prstGeom prst="rect">
            <a:avLst/>
          </a:prstGeom>
          <a:noFill/>
        </p:spPr>
        <p:txBody>
          <a:bodyPr wrap="none" rtlCol="0">
            <a:spAutoFit/>
          </a:bodyPr>
          <a:lstStyle/>
          <a:p>
            <a:r>
              <a:rPr lang="en-GB" dirty="0"/>
              <a:t>LEMNB</a:t>
            </a:r>
          </a:p>
        </p:txBody>
      </p:sp>
      <p:sp>
        <p:nvSpPr>
          <p:cNvPr id="11" name="Rectangle 10">
            <a:extLst>
              <a:ext uri="{FF2B5EF4-FFF2-40B4-BE49-F238E27FC236}">
                <a16:creationId xmlns:a16="http://schemas.microsoft.com/office/drawing/2014/main" id="{9343EBC1-F847-430D-AC84-12BE1BC04CC4}"/>
              </a:ext>
            </a:extLst>
          </p:cNvPr>
          <p:cNvSpPr/>
          <p:nvPr/>
        </p:nvSpPr>
        <p:spPr>
          <a:xfrm>
            <a:off x="1418730" y="5763255"/>
            <a:ext cx="9727095" cy="369332"/>
          </a:xfrm>
          <a:prstGeom prst="rect">
            <a:avLst/>
          </a:prstGeom>
        </p:spPr>
        <p:txBody>
          <a:bodyPr wrap="square">
            <a:spAutoFit/>
          </a:bodyPr>
          <a:lstStyle/>
          <a:p>
            <a:r>
              <a:rPr lang="en-GB" dirty="0"/>
              <a:t>Presented at the ESSnuSB+ Annual Meeting 16-20 Oct 2023 by </a:t>
            </a:r>
            <a:r>
              <a:rPr lang="en-US" dirty="0"/>
              <a:t>William </a:t>
            </a:r>
            <a:r>
              <a:rPr lang="en-US" dirty="0" err="1"/>
              <a:t>Brorsson</a:t>
            </a:r>
            <a:r>
              <a:rPr lang="fi-FI" dirty="0"/>
              <a:t>, KTH, Stockholm</a:t>
            </a:r>
            <a:r>
              <a:rPr lang="en-GB" dirty="0"/>
              <a:t> </a:t>
            </a:r>
          </a:p>
        </p:txBody>
      </p:sp>
    </p:spTree>
    <p:extLst>
      <p:ext uri="{BB962C8B-B14F-4D97-AF65-F5344CB8AC3E}">
        <p14:creationId xmlns:p14="http://schemas.microsoft.com/office/powerpoint/2010/main" val="1654724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B2899-23D2-45C5-9F82-DE80C7FF6707}"/>
              </a:ext>
            </a:extLst>
          </p:cNvPr>
          <p:cNvSpPr>
            <a:spLocks noGrp="1"/>
          </p:cNvSpPr>
          <p:nvPr>
            <p:ph type="dt" sz="half" idx="10"/>
          </p:nvPr>
        </p:nvSpPr>
        <p:spPr/>
        <p:txBody>
          <a:bodyPr/>
          <a:lstStyle/>
          <a:p>
            <a:r>
              <a:rPr lang="sv-SE"/>
              <a:t>2023-10-26</a:t>
            </a:r>
          </a:p>
        </p:txBody>
      </p:sp>
      <p:sp>
        <p:nvSpPr>
          <p:cNvPr id="3" name="Footer Placeholder 2">
            <a:extLst>
              <a:ext uri="{FF2B5EF4-FFF2-40B4-BE49-F238E27FC236}">
                <a16:creationId xmlns:a16="http://schemas.microsoft.com/office/drawing/2014/main" id="{9B26CA4A-CB0E-440E-9B16-D8749981659F}"/>
              </a:ext>
            </a:extLst>
          </p:cNvPr>
          <p:cNvSpPr>
            <a:spLocks noGrp="1"/>
          </p:cNvSpPr>
          <p:nvPr>
            <p:ph type="ftr" sz="quarter" idx="11"/>
          </p:nvPr>
        </p:nvSpPr>
        <p:spPr/>
        <p:txBody>
          <a:bodyPr/>
          <a:lstStyle/>
          <a:p>
            <a:r>
              <a:rPr lang="sv-SE" dirty="0"/>
              <a:t>ESSnuSB presentation at NeuTel2023                                                              Tord Ekelöf, Uppsala University</a:t>
            </a:r>
          </a:p>
        </p:txBody>
      </p:sp>
      <p:sp>
        <p:nvSpPr>
          <p:cNvPr id="4" name="Slide Number Placeholder 3">
            <a:extLst>
              <a:ext uri="{FF2B5EF4-FFF2-40B4-BE49-F238E27FC236}">
                <a16:creationId xmlns:a16="http://schemas.microsoft.com/office/drawing/2014/main" id="{335DB332-6B7A-4665-BC0E-FC7E62CE18FD}"/>
              </a:ext>
            </a:extLst>
          </p:cNvPr>
          <p:cNvSpPr>
            <a:spLocks noGrp="1"/>
          </p:cNvSpPr>
          <p:nvPr>
            <p:ph type="sldNum" sz="quarter" idx="12"/>
          </p:nvPr>
        </p:nvSpPr>
        <p:spPr/>
        <p:txBody>
          <a:bodyPr/>
          <a:lstStyle/>
          <a:p>
            <a:fld id="{FCC06611-489B-4744-9F39-735E4B0C5C8E}" type="slidenum">
              <a:rPr lang="sv-SE" smtClean="0"/>
              <a:t>22</a:t>
            </a:fld>
            <a:endParaRPr lang="sv-SE"/>
          </a:p>
        </p:txBody>
      </p:sp>
      <p:pic>
        <p:nvPicPr>
          <p:cNvPr id="5" name="Picture 4">
            <a:extLst>
              <a:ext uri="{FF2B5EF4-FFF2-40B4-BE49-F238E27FC236}">
                <a16:creationId xmlns:a16="http://schemas.microsoft.com/office/drawing/2014/main" id="{D385F189-8F2C-445D-8287-9DA3B75E22A3}"/>
              </a:ext>
            </a:extLst>
          </p:cNvPr>
          <p:cNvPicPr>
            <a:picLocks noChangeAspect="1"/>
          </p:cNvPicPr>
          <p:nvPr/>
        </p:nvPicPr>
        <p:blipFill>
          <a:blip r:embed="rId2"/>
          <a:stretch>
            <a:fillRect/>
          </a:stretch>
        </p:blipFill>
        <p:spPr>
          <a:xfrm>
            <a:off x="1057905" y="595666"/>
            <a:ext cx="10076190" cy="5666667"/>
          </a:xfrm>
          <a:prstGeom prst="rect">
            <a:avLst/>
          </a:prstGeom>
        </p:spPr>
      </p:pic>
      <p:sp>
        <p:nvSpPr>
          <p:cNvPr id="6" name="TextBox 5">
            <a:extLst>
              <a:ext uri="{FF2B5EF4-FFF2-40B4-BE49-F238E27FC236}">
                <a16:creationId xmlns:a16="http://schemas.microsoft.com/office/drawing/2014/main" id="{C4DF7DB8-4017-4127-B1C0-3A41CA28DCD5}"/>
              </a:ext>
            </a:extLst>
          </p:cNvPr>
          <p:cNvSpPr txBox="1"/>
          <p:nvPr/>
        </p:nvSpPr>
        <p:spPr>
          <a:xfrm>
            <a:off x="9248172" y="844952"/>
            <a:ext cx="1226916" cy="544010"/>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CE648477-F4A0-490D-9849-F9D7FE9038BC}"/>
              </a:ext>
            </a:extLst>
          </p:cNvPr>
          <p:cNvSpPr txBox="1"/>
          <p:nvPr/>
        </p:nvSpPr>
        <p:spPr>
          <a:xfrm>
            <a:off x="5268410" y="1388962"/>
            <a:ext cx="1655179" cy="358815"/>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8B80EFA-9980-43C0-8239-67A04CBBA22E}"/>
              </a:ext>
            </a:extLst>
          </p:cNvPr>
          <p:cNvSpPr/>
          <p:nvPr/>
        </p:nvSpPr>
        <p:spPr>
          <a:xfrm>
            <a:off x="1057905" y="4379050"/>
            <a:ext cx="6096000" cy="646331"/>
          </a:xfrm>
          <a:prstGeom prst="rect">
            <a:avLst/>
          </a:prstGeom>
        </p:spPr>
        <p:txBody>
          <a:bodyPr>
            <a:spAutoFit/>
          </a:bodyPr>
          <a:lstStyle/>
          <a:p>
            <a:r>
              <a:rPr lang="en-GB" dirty="0"/>
              <a:t>Presented at the ESSnuSB+ Annual Meeting 16-20 Oct 2023 by </a:t>
            </a:r>
            <a:r>
              <a:rPr lang="sv-SE" dirty="0" err="1"/>
              <a:t>Aman</a:t>
            </a:r>
            <a:r>
              <a:rPr lang="sv-SE" dirty="0"/>
              <a:t> Gupta, SINP Kolkata, India</a:t>
            </a:r>
            <a:endParaRPr lang="en-GB" dirty="0"/>
          </a:p>
        </p:txBody>
      </p:sp>
    </p:spTree>
    <p:extLst>
      <p:ext uri="{BB962C8B-B14F-4D97-AF65-F5344CB8AC3E}">
        <p14:creationId xmlns:p14="http://schemas.microsoft.com/office/powerpoint/2010/main" val="148528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C8EB-AF50-4F1B-98A3-E7B6E98142D8}"/>
              </a:ext>
            </a:extLst>
          </p:cNvPr>
          <p:cNvSpPr>
            <a:spLocks noGrp="1"/>
          </p:cNvSpPr>
          <p:nvPr>
            <p:ph type="title"/>
          </p:nvPr>
        </p:nvSpPr>
        <p:spPr>
          <a:xfrm>
            <a:off x="265469" y="1416730"/>
            <a:ext cx="11606595" cy="1337450"/>
          </a:xfrm>
        </p:spPr>
        <p:txBody>
          <a:bodyPr>
            <a:noAutofit/>
          </a:bodyPr>
          <a:lstStyle/>
          <a:p>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br>
              <a:rPr lang="en-GB" sz="2400" dirty="0">
                <a:latin typeface="+mn-lt"/>
              </a:rPr>
            </a:br>
            <a:r>
              <a:rPr lang="en-GB" sz="2400" dirty="0">
                <a:latin typeface="+mn-lt"/>
              </a:rPr>
              <a:t>EU has provided support to the project of building a long baseline neutrino facility in Europe since nearly 20 year by funding during this period a long series of design studies: </a:t>
            </a:r>
            <a:r>
              <a:rPr lang="sv-SE" sz="2400" dirty="0">
                <a:latin typeface="+mn-lt"/>
              </a:rPr>
              <a:t> </a:t>
            </a:r>
            <a:r>
              <a:rPr lang="en-GB" sz="2400" dirty="0">
                <a:latin typeface="+mn-lt"/>
              </a:rPr>
              <a:t>CARE/BENE (FP7), EURONU (FP7), LAGUNA (FP7), LAGUNA-LBNO (FP7), EUCARD (FP7), COST Action CA15139, ESSnuSB (Horizon 2020), and ESSnuSB+ (Horizon Europe) and thereby </a:t>
            </a:r>
            <a:r>
              <a:rPr lang="en-GB" sz="2400" b="1" dirty="0">
                <a:latin typeface="+mn-lt"/>
              </a:rPr>
              <a:t>appears as well determined to have a major neutrino project realized in Europe</a:t>
            </a:r>
            <a:r>
              <a:rPr lang="en-GB" sz="2400" dirty="0">
                <a:latin typeface="+mn-lt"/>
              </a:rPr>
              <a:t>. </a:t>
            </a: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600" dirty="0"/>
            </a:br>
            <a:endParaRPr lang="en-GB" sz="2600" dirty="0"/>
          </a:p>
        </p:txBody>
      </p:sp>
      <p:sp>
        <p:nvSpPr>
          <p:cNvPr id="3" name="Date Placeholder 2">
            <a:extLst>
              <a:ext uri="{FF2B5EF4-FFF2-40B4-BE49-F238E27FC236}">
                <a16:creationId xmlns:a16="http://schemas.microsoft.com/office/drawing/2014/main" id="{E95FB399-74DD-479C-B6BD-EEE8079790D4}"/>
              </a:ext>
            </a:extLst>
          </p:cNvPr>
          <p:cNvSpPr>
            <a:spLocks noGrp="1"/>
          </p:cNvSpPr>
          <p:nvPr>
            <p:ph type="dt" sz="half" idx="10"/>
          </p:nvPr>
        </p:nvSpPr>
        <p:spPr/>
        <p:txBody>
          <a:bodyPr/>
          <a:lstStyle/>
          <a:p>
            <a:r>
              <a:rPr lang="en-GB"/>
              <a:t>10/10/2023</a:t>
            </a:r>
          </a:p>
        </p:txBody>
      </p:sp>
      <p:sp>
        <p:nvSpPr>
          <p:cNvPr id="4" name="Footer Placeholder 3">
            <a:extLst>
              <a:ext uri="{FF2B5EF4-FFF2-40B4-BE49-F238E27FC236}">
                <a16:creationId xmlns:a16="http://schemas.microsoft.com/office/drawing/2014/main" id="{15D5CBFE-B850-47A1-8F97-BB64648099E6}"/>
              </a:ext>
            </a:extLst>
          </p:cNvPr>
          <p:cNvSpPr>
            <a:spLocks noGrp="1"/>
          </p:cNvSpPr>
          <p:nvPr>
            <p:ph type="ftr" sz="quarter" idx="11"/>
          </p:nvPr>
        </p:nvSpPr>
        <p:spPr/>
        <p:txBody>
          <a:bodyPr/>
          <a:lstStyle/>
          <a:p>
            <a:r>
              <a:rPr lang="en-US" dirty="0"/>
              <a:t>Report on ESRI to the </a:t>
            </a:r>
            <a:r>
              <a:rPr lang="en-US" dirty="0" err="1"/>
              <a:t>ESSnuSB</a:t>
            </a:r>
            <a:r>
              <a:rPr lang="en-US" dirty="0"/>
              <a:t>+ Governing Board                                        </a:t>
            </a:r>
            <a:r>
              <a:rPr lang="en-US" dirty="0" err="1"/>
              <a:t>Tord</a:t>
            </a:r>
            <a:r>
              <a:rPr lang="en-US" dirty="0"/>
              <a:t> </a:t>
            </a:r>
            <a:r>
              <a:rPr lang="en-US" dirty="0" err="1"/>
              <a:t>Ekelöf</a:t>
            </a:r>
            <a:r>
              <a:rPr lang="en-US" dirty="0"/>
              <a:t>      Uppsala University</a:t>
            </a:r>
            <a:endParaRPr lang="en-GB" dirty="0"/>
          </a:p>
        </p:txBody>
      </p:sp>
      <p:sp>
        <p:nvSpPr>
          <p:cNvPr id="5" name="Slide Number Placeholder 4">
            <a:extLst>
              <a:ext uri="{FF2B5EF4-FFF2-40B4-BE49-F238E27FC236}">
                <a16:creationId xmlns:a16="http://schemas.microsoft.com/office/drawing/2014/main" id="{A8620447-7743-4A05-813B-841C93ABAE7A}"/>
              </a:ext>
            </a:extLst>
          </p:cNvPr>
          <p:cNvSpPr>
            <a:spLocks noGrp="1"/>
          </p:cNvSpPr>
          <p:nvPr>
            <p:ph type="sldNum" sz="quarter" idx="12"/>
          </p:nvPr>
        </p:nvSpPr>
        <p:spPr/>
        <p:txBody>
          <a:bodyPr/>
          <a:lstStyle/>
          <a:p>
            <a:fld id="{736EAE6D-06E9-4C14-8F61-B2D98C3506DC}" type="slidenum">
              <a:rPr lang="en-GB" smtClean="0"/>
              <a:t>23</a:t>
            </a:fld>
            <a:endParaRPr lang="en-GB" dirty="0"/>
          </a:p>
        </p:txBody>
      </p:sp>
      <p:pic>
        <p:nvPicPr>
          <p:cNvPr id="6" name="Picture 5">
            <a:extLst>
              <a:ext uri="{FF2B5EF4-FFF2-40B4-BE49-F238E27FC236}">
                <a16:creationId xmlns:a16="http://schemas.microsoft.com/office/drawing/2014/main" id="{8F5A6A4E-CC41-4911-9431-C0AF4E8254AC}"/>
              </a:ext>
            </a:extLst>
          </p:cNvPr>
          <p:cNvPicPr>
            <a:picLocks noChangeAspect="1"/>
          </p:cNvPicPr>
          <p:nvPr/>
        </p:nvPicPr>
        <p:blipFill>
          <a:blip r:embed="rId2"/>
          <a:stretch>
            <a:fillRect/>
          </a:stretch>
        </p:blipFill>
        <p:spPr>
          <a:xfrm>
            <a:off x="602350" y="3119150"/>
            <a:ext cx="2979050" cy="1576124"/>
          </a:xfrm>
          <a:prstGeom prst="rect">
            <a:avLst/>
          </a:prstGeom>
        </p:spPr>
      </p:pic>
      <p:pic>
        <p:nvPicPr>
          <p:cNvPr id="8" name="Picture 7">
            <a:extLst>
              <a:ext uri="{FF2B5EF4-FFF2-40B4-BE49-F238E27FC236}">
                <a16:creationId xmlns:a16="http://schemas.microsoft.com/office/drawing/2014/main" id="{70CB5E56-3B09-49AD-96C1-5B9C76C896DA}"/>
              </a:ext>
            </a:extLst>
          </p:cNvPr>
          <p:cNvPicPr>
            <a:picLocks noChangeAspect="1"/>
          </p:cNvPicPr>
          <p:nvPr/>
        </p:nvPicPr>
        <p:blipFill>
          <a:blip r:embed="rId3"/>
          <a:stretch>
            <a:fillRect/>
          </a:stretch>
        </p:blipFill>
        <p:spPr>
          <a:xfrm>
            <a:off x="3648027" y="3316480"/>
            <a:ext cx="5088833" cy="1337450"/>
          </a:xfrm>
          <a:prstGeom prst="rect">
            <a:avLst/>
          </a:prstGeom>
        </p:spPr>
      </p:pic>
      <p:pic>
        <p:nvPicPr>
          <p:cNvPr id="9" name="Picture 8">
            <a:extLst>
              <a:ext uri="{FF2B5EF4-FFF2-40B4-BE49-F238E27FC236}">
                <a16:creationId xmlns:a16="http://schemas.microsoft.com/office/drawing/2014/main" id="{315DBFD8-A87C-4BC7-877B-D3A070529040}"/>
              </a:ext>
            </a:extLst>
          </p:cNvPr>
          <p:cNvPicPr>
            <a:picLocks noChangeAspect="1"/>
          </p:cNvPicPr>
          <p:nvPr/>
        </p:nvPicPr>
        <p:blipFill>
          <a:blip r:embed="rId4"/>
          <a:stretch>
            <a:fillRect/>
          </a:stretch>
        </p:blipFill>
        <p:spPr>
          <a:xfrm>
            <a:off x="8618962" y="3366284"/>
            <a:ext cx="2877146" cy="1237842"/>
          </a:xfrm>
          <a:prstGeom prst="rect">
            <a:avLst/>
          </a:prstGeom>
        </p:spPr>
      </p:pic>
      <p:pic>
        <p:nvPicPr>
          <p:cNvPr id="12" name="Picture 11">
            <a:extLst>
              <a:ext uri="{FF2B5EF4-FFF2-40B4-BE49-F238E27FC236}">
                <a16:creationId xmlns:a16="http://schemas.microsoft.com/office/drawing/2014/main" id="{062E4546-0604-4C55-9F8E-EEDCA364C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89" y="4602385"/>
            <a:ext cx="2743412" cy="1936527"/>
          </a:xfrm>
          <a:prstGeom prst="rect">
            <a:avLst/>
          </a:prstGeom>
        </p:spPr>
      </p:pic>
      <p:pic>
        <p:nvPicPr>
          <p:cNvPr id="13" name="Image 3">
            <a:extLst>
              <a:ext uri="{FF2B5EF4-FFF2-40B4-BE49-F238E27FC236}">
                <a16:creationId xmlns:a16="http://schemas.microsoft.com/office/drawing/2014/main" id="{5702AF3C-BC8B-4885-83CC-A20999DF6D80}"/>
              </a:ext>
            </a:extLst>
          </p:cNvPr>
          <p:cNvPicPr>
            <a:picLocks noChangeAspect="1"/>
          </p:cNvPicPr>
          <p:nvPr/>
        </p:nvPicPr>
        <p:blipFill>
          <a:blip r:embed="rId6">
            <a:lum/>
            <a:alphaModFix/>
          </a:blip>
          <a:srcRect/>
          <a:stretch>
            <a:fillRect/>
          </a:stretch>
        </p:blipFill>
        <p:spPr>
          <a:xfrm>
            <a:off x="4320835" y="4923219"/>
            <a:ext cx="3078105" cy="830927"/>
          </a:xfrm>
          <a:prstGeom prst="rect">
            <a:avLst/>
          </a:prstGeom>
          <a:noFill/>
          <a:ln>
            <a:noFill/>
          </a:ln>
        </p:spPr>
      </p:pic>
      <p:pic>
        <p:nvPicPr>
          <p:cNvPr id="14" name="Picture 13">
            <a:extLst>
              <a:ext uri="{FF2B5EF4-FFF2-40B4-BE49-F238E27FC236}">
                <a16:creationId xmlns:a16="http://schemas.microsoft.com/office/drawing/2014/main" id="{565D21BA-2C9D-42D5-B0DB-89A1768AB858}"/>
              </a:ext>
            </a:extLst>
          </p:cNvPr>
          <p:cNvPicPr>
            <a:picLocks noChangeAspect="1"/>
          </p:cNvPicPr>
          <p:nvPr/>
        </p:nvPicPr>
        <p:blipFill>
          <a:blip r:embed="rId7"/>
          <a:stretch>
            <a:fillRect/>
          </a:stretch>
        </p:blipFill>
        <p:spPr>
          <a:xfrm>
            <a:off x="8639764" y="4837707"/>
            <a:ext cx="2454797" cy="1194449"/>
          </a:xfrm>
          <a:prstGeom prst="rect">
            <a:avLst/>
          </a:prstGeom>
        </p:spPr>
      </p:pic>
      <p:sp>
        <p:nvSpPr>
          <p:cNvPr id="16" name="TextBox 15">
            <a:extLst>
              <a:ext uri="{FF2B5EF4-FFF2-40B4-BE49-F238E27FC236}">
                <a16:creationId xmlns:a16="http://schemas.microsoft.com/office/drawing/2014/main" id="{F54864A9-9DC5-4003-BF45-66F908940B9E}"/>
              </a:ext>
            </a:extLst>
          </p:cNvPr>
          <p:cNvSpPr txBox="1"/>
          <p:nvPr/>
        </p:nvSpPr>
        <p:spPr>
          <a:xfrm>
            <a:off x="64174" y="319088"/>
            <a:ext cx="12063651" cy="646331"/>
          </a:xfrm>
          <a:prstGeom prst="rect">
            <a:avLst/>
          </a:prstGeom>
          <a:noFill/>
        </p:spPr>
        <p:txBody>
          <a:bodyPr wrap="square" rtlCol="0">
            <a:spAutoFit/>
          </a:bodyPr>
          <a:lstStyle/>
          <a:p>
            <a:r>
              <a:rPr lang="en-GB" sz="3500" dirty="0"/>
              <a:t>EU’s </a:t>
            </a:r>
            <a:r>
              <a:rPr lang="en-GB" sz="3500" dirty="0" err="1"/>
              <a:t>longterm</a:t>
            </a:r>
            <a:r>
              <a:rPr lang="en-GB" sz="3500" dirty="0"/>
              <a:t> support for a major European Neutrino Experiment</a:t>
            </a:r>
          </a:p>
        </p:txBody>
      </p:sp>
    </p:spTree>
    <p:extLst>
      <p:ext uri="{BB962C8B-B14F-4D97-AF65-F5344CB8AC3E}">
        <p14:creationId xmlns:p14="http://schemas.microsoft.com/office/powerpoint/2010/main" val="2378836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2943AC-4B69-4B22-82B6-48AAB107B7DD}"/>
              </a:ext>
            </a:extLst>
          </p:cNvPr>
          <p:cNvSpPr>
            <a:spLocks noGrp="1"/>
          </p:cNvSpPr>
          <p:nvPr>
            <p:ph type="dt" sz="half" idx="10"/>
          </p:nvPr>
        </p:nvSpPr>
        <p:spPr/>
        <p:txBody>
          <a:bodyPr/>
          <a:lstStyle/>
          <a:p>
            <a:r>
              <a:rPr lang="sv-SE"/>
              <a:t>2023-10-26</a:t>
            </a:r>
          </a:p>
        </p:txBody>
      </p:sp>
      <p:sp>
        <p:nvSpPr>
          <p:cNvPr id="5" name="Slide Number Placeholder 4">
            <a:extLst>
              <a:ext uri="{FF2B5EF4-FFF2-40B4-BE49-F238E27FC236}">
                <a16:creationId xmlns:a16="http://schemas.microsoft.com/office/drawing/2014/main" id="{D9ACE33A-22AA-4AD6-B2A8-D5CE4B8E0F81}"/>
              </a:ext>
            </a:extLst>
          </p:cNvPr>
          <p:cNvSpPr>
            <a:spLocks noGrp="1"/>
          </p:cNvSpPr>
          <p:nvPr>
            <p:ph type="sldNum" sz="quarter" idx="12"/>
          </p:nvPr>
        </p:nvSpPr>
        <p:spPr/>
        <p:txBody>
          <a:bodyPr/>
          <a:lstStyle/>
          <a:p>
            <a:fld id="{FCC06611-489B-4744-9F39-735E4B0C5C8E}" type="slidenum">
              <a:rPr lang="sv-SE" smtClean="0"/>
              <a:t>24</a:t>
            </a:fld>
            <a:endParaRPr lang="sv-SE"/>
          </a:p>
        </p:txBody>
      </p:sp>
      <p:pic>
        <p:nvPicPr>
          <p:cNvPr id="8" name="Picture 7">
            <a:extLst>
              <a:ext uri="{FF2B5EF4-FFF2-40B4-BE49-F238E27FC236}">
                <a16:creationId xmlns:a16="http://schemas.microsoft.com/office/drawing/2014/main" id="{5FDA5713-9BE9-4946-AE36-37DA6791FE5F}"/>
              </a:ext>
            </a:extLst>
          </p:cNvPr>
          <p:cNvPicPr>
            <a:picLocks noChangeAspect="1"/>
          </p:cNvPicPr>
          <p:nvPr/>
        </p:nvPicPr>
        <p:blipFill rotWithShape="1">
          <a:blip r:embed="rId2"/>
          <a:srcRect b="31269"/>
          <a:stretch/>
        </p:blipFill>
        <p:spPr>
          <a:xfrm>
            <a:off x="8942048" y="1459580"/>
            <a:ext cx="3008008" cy="2733143"/>
          </a:xfrm>
          <a:prstGeom prst="rect">
            <a:avLst/>
          </a:prstGeom>
        </p:spPr>
      </p:pic>
      <p:pic>
        <p:nvPicPr>
          <p:cNvPr id="9" name="Picture 2" descr="C:\Users\tordeke\Desktop\Statement on the ESSnuSB studies 140521.png">
            <a:extLst>
              <a:ext uri="{FF2B5EF4-FFF2-40B4-BE49-F238E27FC236}">
                <a16:creationId xmlns:a16="http://schemas.microsoft.com/office/drawing/2014/main" id="{63BCEE04-1E76-4B36-AD22-6E14C18CD1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2" r="11845" b="14388"/>
          <a:stretch/>
        </p:blipFill>
        <p:spPr bwMode="auto">
          <a:xfrm>
            <a:off x="266367" y="1487325"/>
            <a:ext cx="2789352" cy="40695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9646A312-1C82-4E70-A1E7-8C97A0EFF03F}"/>
              </a:ext>
            </a:extLst>
          </p:cNvPr>
          <p:cNvSpPr>
            <a:spLocks noChangeArrowheads="1"/>
          </p:cNvSpPr>
          <p:nvPr/>
        </p:nvSpPr>
        <p:spPr bwMode="auto">
          <a:xfrm>
            <a:off x="6076524" y="-2355920"/>
            <a:ext cx="3802272" cy="17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2049" name="Picture 1">
            <a:extLst>
              <a:ext uri="{FF2B5EF4-FFF2-40B4-BE49-F238E27FC236}">
                <a16:creationId xmlns:a16="http://schemas.microsoft.com/office/drawing/2014/main" id="{F6AD26B0-D5CE-43BD-9B11-9B8E0F98A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23" r="14932" b="12425"/>
          <a:stretch/>
        </p:blipFill>
        <p:spPr bwMode="auto">
          <a:xfrm>
            <a:off x="3161929" y="1603749"/>
            <a:ext cx="2953548" cy="40695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2BE3B257-0C0C-4D84-B28A-8CC0493E2873}"/>
              </a:ext>
            </a:extLst>
          </p:cNvPr>
          <p:cNvSpPr>
            <a:spLocks noChangeArrowheads="1"/>
          </p:cNvSpPr>
          <p:nvPr/>
        </p:nvSpPr>
        <p:spPr bwMode="auto">
          <a:xfrm flipV="1">
            <a:off x="6076524" y="5494892"/>
            <a:ext cx="3802272" cy="6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2" name="Picture 1">
            <a:extLst>
              <a:ext uri="{FF2B5EF4-FFF2-40B4-BE49-F238E27FC236}">
                <a16:creationId xmlns:a16="http://schemas.microsoft.com/office/drawing/2014/main" id="{86229981-3486-4F98-B180-71FD1375EC80}"/>
              </a:ext>
            </a:extLst>
          </p:cNvPr>
          <p:cNvPicPr>
            <a:picLocks noChangeAspect="1"/>
          </p:cNvPicPr>
          <p:nvPr/>
        </p:nvPicPr>
        <p:blipFill rotWithShape="1">
          <a:blip r:embed="rId5"/>
          <a:srcRect b="37511"/>
          <a:stretch/>
        </p:blipFill>
        <p:spPr>
          <a:xfrm>
            <a:off x="6115477" y="1630353"/>
            <a:ext cx="2807092" cy="2733143"/>
          </a:xfrm>
          <a:prstGeom prst="rect">
            <a:avLst/>
          </a:prstGeom>
        </p:spPr>
      </p:pic>
      <p:sp>
        <p:nvSpPr>
          <p:cNvPr id="6" name="Footer Placeholder 5">
            <a:extLst>
              <a:ext uri="{FF2B5EF4-FFF2-40B4-BE49-F238E27FC236}">
                <a16:creationId xmlns:a16="http://schemas.microsoft.com/office/drawing/2014/main" id="{3694D66B-ADCB-427C-B321-D3A2B8BA620D}"/>
              </a:ext>
            </a:extLst>
          </p:cNvPr>
          <p:cNvSpPr>
            <a:spLocks noGrp="1"/>
          </p:cNvSpPr>
          <p:nvPr>
            <p:ph type="ftr" sz="quarter" idx="11"/>
          </p:nvPr>
        </p:nvSpPr>
        <p:spPr/>
        <p:txBody>
          <a:bodyPr/>
          <a:lstStyle/>
          <a:p>
            <a:r>
              <a:rPr lang="sv-SE"/>
              <a:t>ESSnuSB presentation at NeuTel2023                                                              Tord Ekelöf, Uppsala University</a:t>
            </a:r>
          </a:p>
        </p:txBody>
      </p:sp>
      <p:sp>
        <p:nvSpPr>
          <p:cNvPr id="7" name="TextBox 6">
            <a:extLst>
              <a:ext uri="{FF2B5EF4-FFF2-40B4-BE49-F238E27FC236}">
                <a16:creationId xmlns:a16="http://schemas.microsoft.com/office/drawing/2014/main" id="{6C3FA38D-CBF4-4635-9A54-BE8095806F54}"/>
              </a:ext>
            </a:extLst>
          </p:cNvPr>
          <p:cNvSpPr txBox="1"/>
          <p:nvPr/>
        </p:nvSpPr>
        <p:spPr>
          <a:xfrm>
            <a:off x="418574" y="1890390"/>
            <a:ext cx="1688283" cy="646331"/>
          </a:xfrm>
          <a:prstGeom prst="rect">
            <a:avLst/>
          </a:prstGeom>
          <a:noFill/>
        </p:spPr>
        <p:txBody>
          <a:bodyPr wrap="none" rtlCol="0">
            <a:spAutoFit/>
          </a:bodyPr>
          <a:lstStyle/>
          <a:p>
            <a:r>
              <a:rPr lang="sv-SE" dirty="0"/>
              <a:t>Jim </a:t>
            </a:r>
            <a:r>
              <a:rPr lang="sv-SE" dirty="0" err="1"/>
              <a:t>Jeck</a:t>
            </a:r>
            <a:r>
              <a:rPr lang="sv-SE" dirty="0"/>
              <a:t> in 2014</a:t>
            </a:r>
          </a:p>
          <a:p>
            <a:endParaRPr lang="sv-SE" dirty="0"/>
          </a:p>
        </p:txBody>
      </p:sp>
      <p:sp>
        <p:nvSpPr>
          <p:cNvPr id="10" name="TextBox 9">
            <a:extLst>
              <a:ext uri="{FF2B5EF4-FFF2-40B4-BE49-F238E27FC236}">
                <a16:creationId xmlns:a16="http://schemas.microsoft.com/office/drawing/2014/main" id="{E232D2F3-108F-432F-B1D2-C4A95B3AAFBC}"/>
              </a:ext>
            </a:extLst>
          </p:cNvPr>
          <p:cNvSpPr txBox="1"/>
          <p:nvPr/>
        </p:nvSpPr>
        <p:spPr>
          <a:xfrm>
            <a:off x="3276505" y="1882667"/>
            <a:ext cx="2365519" cy="646331"/>
          </a:xfrm>
          <a:prstGeom prst="rect">
            <a:avLst/>
          </a:prstGeom>
          <a:noFill/>
        </p:spPr>
        <p:txBody>
          <a:bodyPr wrap="none" rtlCol="0">
            <a:spAutoFit/>
          </a:bodyPr>
          <a:lstStyle/>
          <a:p>
            <a:r>
              <a:rPr lang="sv-SE" dirty="0"/>
              <a:t>John </a:t>
            </a:r>
            <a:r>
              <a:rPr lang="sv-SE" dirty="0" err="1"/>
              <a:t>Womersly</a:t>
            </a:r>
            <a:r>
              <a:rPr lang="sv-SE" dirty="0"/>
              <a:t> in 2017</a:t>
            </a:r>
          </a:p>
          <a:p>
            <a:endParaRPr lang="sv-SE" dirty="0"/>
          </a:p>
        </p:txBody>
      </p:sp>
      <p:sp>
        <p:nvSpPr>
          <p:cNvPr id="15" name="TextBox 14">
            <a:extLst>
              <a:ext uri="{FF2B5EF4-FFF2-40B4-BE49-F238E27FC236}">
                <a16:creationId xmlns:a16="http://schemas.microsoft.com/office/drawing/2014/main" id="{3E0E69BF-FAD3-4932-B710-1FE6BB7CDF02}"/>
              </a:ext>
            </a:extLst>
          </p:cNvPr>
          <p:cNvSpPr txBox="1"/>
          <p:nvPr/>
        </p:nvSpPr>
        <p:spPr>
          <a:xfrm>
            <a:off x="6145750" y="1919436"/>
            <a:ext cx="2017988" cy="646331"/>
          </a:xfrm>
          <a:prstGeom prst="rect">
            <a:avLst/>
          </a:prstGeom>
          <a:noFill/>
        </p:spPr>
        <p:txBody>
          <a:bodyPr wrap="none" rtlCol="0">
            <a:spAutoFit/>
          </a:bodyPr>
          <a:lstStyle/>
          <a:p>
            <a:r>
              <a:rPr lang="sv-SE" dirty="0"/>
              <a:t>Kevin Jones in 2021</a:t>
            </a:r>
          </a:p>
          <a:p>
            <a:endParaRPr lang="sv-SE" dirty="0"/>
          </a:p>
        </p:txBody>
      </p:sp>
      <p:sp>
        <p:nvSpPr>
          <p:cNvPr id="16" name="TextBox 15">
            <a:extLst>
              <a:ext uri="{FF2B5EF4-FFF2-40B4-BE49-F238E27FC236}">
                <a16:creationId xmlns:a16="http://schemas.microsoft.com/office/drawing/2014/main" id="{CE0C1B90-5D58-4438-9D48-0F9A1D91ACCA}"/>
              </a:ext>
            </a:extLst>
          </p:cNvPr>
          <p:cNvSpPr txBox="1"/>
          <p:nvPr/>
        </p:nvSpPr>
        <p:spPr>
          <a:xfrm>
            <a:off x="9069025" y="1848098"/>
            <a:ext cx="2446504" cy="646331"/>
          </a:xfrm>
          <a:prstGeom prst="rect">
            <a:avLst/>
          </a:prstGeom>
          <a:noFill/>
        </p:spPr>
        <p:txBody>
          <a:bodyPr wrap="none" rtlCol="0">
            <a:spAutoFit/>
          </a:bodyPr>
          <a:lstStyle/>
          <a:p>
            <a:r>
              <a:rPr lang="sv-SE" dirty="0"/>
              <a:t>Helmut </a:t>
            </a:r>
            <a:r>
              <a:rPr lang="sv-SE" dirty="0" err="1"/>
              <a:t>Schober</a:t>
            </a:r>
            <a:r>
              <a:rPr lang="sv-SE" dirty="0"/>
              <a:t> in 2022</a:t>
            </a:r>
          </a:p>
          <a:p>
            <a:endParaRPr lang="sv-SE" b="1" dirty="0"/>
          </a:p>
        </p:txBody>
      </p:sp>
      <p:sp>
        <p:nvSpPr>
          <p:cNvPr id="17" name="TextBox 16">
            <a:extLst>
              <a:ext uri="{FF2B5EF4-FFF2-40B4-BE49-F238E27FC236}">
                <a16:creationId xmlns:a16="http://schemas.microsoft.com/office/drawing/2014/main" id="{FB9007E4-AC03-4A2C-99B9-FC89C4BD5DAD}"/>
              </a:ext>
            </a:extLst>
          </p:cNvPr>
          <p:cNvSpPr txBox="1"/>
          <p:nvPr/>
        </p:nvSpPr>
        <p:spPr>
          <a:xfrm>
            <a:off x="307967" y="5506752"/>
            <a:ext cx="11381834" cy="1015663"/>
          </a:xfrm>
          <a:prstGeom prst="rect">
            <a:avLst/>
          </a:prstGeom>
          <a:noFill/>
        </p:spPr>
        <p:txBody>
          <a:bodyPr wrap="none" rtlCol="0">
            <a:spAutoFit/>
          </a:bodyPr>
          <a:lstStyle/>
          <a:p>
            <a:pPr algn="ctr"/>
            <a:r>
              <a:rPr lang="en-GB" sz="2000" dirty="0"/>
              <a:t>Helmut Schober: ”I would like to reiterate ESS’s continued strong support for exploring the use of neutrinos </a:t>
            </a:r>
          </a:p>
          <a:p>
            <a:pPr algn="ctr"/>
            <a:r>
              <a:rPr lang="en-GB" sz="2000" dirty="0"/>
              <a:t>and muons at ESS to create the new physics opportunities by the ESSnuSB initiative as previously </a:t>
            </a:r>
          </a:p>
          <a:p>
            <a:pPr algn="ctr"/>
            <a:r>
              <a:rPr lang="en-GB" sz="2000" dirty="0"/>
              <a:t>communicated by ESS Director Generals in 2014- 2021.”</a:t>
            </a:r>
          </a:p>
        </p:txBody>
      </p:sp>
      <p:sp>
        <p:nvSpPr>
          <p:cNvPr id="18" name="TextBox 17">
            <a:extLst>
              <a:ext uri="{FF2B5EF4-FFF2-40B4-BE49-F238E27FC236}">
                <a16:creationId xmlns:a16="http://schemas.microsoft.com/office/drawing/2014/main" id="{4BAC48CD-6288-4292-91E6-37DE22FC9297}"/>
              </a:ext>
            </a:extLst>
          </p:cNvPr>
          <p:cNvSpPr txBox="1"/>
          <p:nvPr/>
        </p:nvSpPr>
        <p:spPr>
          <a:xfrm>
            <a:off x="10610" y="-4516"/>
            <a:ext cx="12296279" cy="1015663"/>
          </a:xfrm>
          <a:prstGeom prst="rect">
            <a:avLst/>
          </a:prstGeom>
          <a:noFill/>
        </p:spPr>
        <p:txBody>
          <a:bodyPr wrap="square" rtlCol="0">
            <a:spAutoFit/>
          </a:bodyPr>
          <a:lstStyle/>
          <a:p>
            <a:r>
              <a:rPr lang="en-GB" sz="3600" dirty="0"/>
              <a:t>ESS management support for a neutrino  physics  program at ESS</a:t>
            </a:r>
          </a:p>
          <a:p>
            <a:r>
              <a:rPr lang="en-GB" sz="2400" dirty="0"/>
              <a:t>      </a:t>
            </a:r>
          </a:p>
        </p:txBody>
      </p:sp>
      <p:sp>
        <p:nvSpPr>
          <p:cNvPr id="11" name="TextBox 10">
            <a:extLst>
              <a:ext uri="{FF2B5EF4-FFF2-40B4-BE49-F238E27FC236}">
                <a16:creationId xmlns:a16="http://schemas.microsoft.com/office/drawing/2014/main" id="{3E5CF2C3-29D1-4F1F-B44B-D61B430F557F}"/>
              </a:ext>
            </a:extLst>
          </p:cNvPr>
          <p:cNvSpPr txBox="1"/>
          <p:nvPr/>
        </p:nvSpPr>
        <p:spPr>
          <a:xfrm>
            <a:off x="327610" y="516941"/>
            <a:ext cx="11497828" cy="1477328"/>
          </a:xfrm>
          <a:prstGeom prst="rect">
            <a:avLst/>
          </a:prstGeom>
          <a:noFill/>
        </p:spPr>
        <p:txBody>
          <a:bodyPr wrap="none" rtlCol="0">
            <a:spAutoFit/>
          </a:bodyPr>
          <a:lstStyle/>
          <a:p>
            <a:r>
              <a:rPr lang="en-GB" sz="2400" dirty="0"/>
              <a:t>The European Spallation Source (ESS) European Research Infrastructure Consortium (ERIC) </a:t>
            </a:r>
          </a:p>
          <a:p>
            <a:r>
              <a:rPr lang="en-GB" sz="2400" dirty="0"/>
              <a:t>is a member of the ESSnuSB Collaboration and supports ESSnuSB strongly as documented </a:t>
            </a:r>
          </a:p>
          <a:p>
            <a:r>
              <a:rPr lang="en-GB" sz="2400" dirty="0"/>
              <a:t>in recommendation letters from its four Director Generals since 2014. </a:t>
            </a:r>
          </a:p>
          <a:p>
            <a:endParaRPr lang="en-GB" dirty="0"/>
          </a:p>
        </p:txBody>
      </p:sp>
    </p:spTree>
    <p:extLst>
      <p:ext uri="{BB962C8B-B14F-4D97-AF65-F5344CB8AC3E}">
        <p14:creationId xmlns:p14="http://schemas.microsoft.com/office/powerpoint/2010/main" val="342741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3940-DA6C-41BD-8244-A1A24057F141}"/>
              </a:ext>
            </a:extLst>
          </p:cNvPr>
          <p:cNvSpPr>
            <a:spLocks noGrp="1"/>
          </p:cNvSpPr>
          <p:nvPr>
            <p:ph type="title"/>
          </p:nvPr>
        </p:nvSpPr>
        <p:spPr>
          <a:xfrm>
            <a:off x="553679" y="314891"/>
            <a:ext cx="10898529" cy="1325563"/>
          </a:xfrm>
        </p:spPr>
        <p:txBody>
          <a:bodyPr>
            <a:normAutofit/>
          </a:bodyPr>
          <a:lstStyle/>
          <a:p>
            <a:r>
              <a:rPr lang="en-GB" sz="3600" dirty="0" err="1">
                <a:latin typeface="+mn-lt"/>
              </a:rPr>
              <a:t>Zinkgruvan</a:t>
            </a:r>
            <a:r>
              <a:rPr lang="en-GB" sz="3600" dirty="0">
                <a:latin typeface="+mn-lt"/>
              </a:rPr>
              <a:t> Mine Management support for ESSnuSB</a:t>
            </a:r>
            <a:br>
              <a:rPr lang="en-GB" sz="3600" dirty="0">
                <a:latin typeface="+mn-lt"/>
              </a:rPr>
            </a:br>
            <a:r>
              <a:rPr lang="en-GB" sz="2400" dirty="0" err="1">
                <a:latin typeface="+mn-lt"/>
              </a:rPr>
              <a:t>Zinkgruvan</a:t>
            </a:r>
            <a:r>
              <a:rPr lang="en-GB" sz="2400" dirty="0">
                <a:latin typeface="+mn-lt"/>
              </a:rPr>
              <a:t> Mining AB is a partner of ESSnuSB and its Mine Manager Craig Griffiths attended the ESSnuSB+ Yearly Collaboration meeting at CERN 16-19 Oct 2023</a:t>
            </a:r>
            <a:endParaRPr lang="en-GB" sz="3600" dirty="0">
              <a:latin typeface="+mn-lt"/>
            </a:endParaRPr>
          </a:p>
        </p:txBody>
      </p:sp>
      <p:sp>
        <p:nvSpPr>
          <p:cNvPr id="3" name="Date Placeholder 2">
            <a:extLst>
              <a:ext uri="{FF2B5EF4-FFF2-40B4-BE49-F238E27FC236}">
                <a16:creationId xmlns:a16="http://schemas.microsoft.com/office/drawing/2014/main" id="{F4BCFBD6-3A2C-42A2-BA59-DA1FE7CF2F92}"/>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048379D0-0A29-43D9-BCC0-5C52471F2BCF}"/>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D72DB459-2D7A-4B34-A0A7-D8109E56ACA5}"/>
              </a:ext>
            </a:extLst>
          </p:cNvPr>
          <p:cNvSpPr>
            <a:spLocks noGrp="1"/>
          </p:cNvSpPr>
          <p:nvPr>
            <p:ph type="sldNum" sz="quarter" idx="12"/>
          </p:nvPr>
        </p:nvSpPr>
        <p:spPr/>
        <p:txBody>
          <a:bodyPr/>
          <a:lstStyle/>
          <a:p>
            <a:fld id="{FCC06611-489B-4744-9F39-735E4B0C5C8E}" type="slidenum">
              <a:rPr lang="sv-SE" smtClean="0"/>
              <a:t>25</a:t>
            </a:fld>
            <a:endParaRPr lang="sv-SE"/>
          </a:p>
        </p:txBody>
      </p:sp>
      <p:pic>
        <p:nvPicPr>
          <p:cNvPr id="1026" name="1C14CCCD-6EDF-44FD-84CC-AE66DF0DFBF5" descr="IMG_4417.jpg">
            <a:extLst>
              <a:ext uri="{FF2B5EF4-FFF2-40B4-BE49-F238E27FC236}">
                <a16:creationId xmlns:a16="http://schemas.microsoft.com/office/drawing/2014/main" id="{D0F00FF8-EBF7-479A-8591-96CFFC6AE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793" y="1640454"/>
            <a:ext cx="4750415" cy="356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5405E17-983C-4133-846B-731909155EAA}"/>
              </a:ext>
            </a:extLst>
          </p:cNvPr>
          <p:cNvPicPr>
            <a:picLocks noChangeAspect="1"/>
          </p:cNvPicPr>
          <p:nvPr/>
        </p:nvPicPr>
        <p:blipFill>
          <a:blip r:embed="rId3"/>
          <a:stretch>
            <a:fillRect/>
          </a:stretch>
        </p:blipFill>
        <p:spPr>
          <a:xfrm>
            <a:off x="422159" y="2093468"/>
            <a:ext cx="5106858" cy="3170835"/>
          </a:xfrm>
          <a:prstGeom prst="rect">
            <a:avLst/>
          </a:prstGeom>
        </p:spPr>
      </p:pic>
      <p:pic>
        <p:nvPicPr>
          <p:cNvPr id="8" name="Picture 7">
            <a:extLst>
              <a:ext uri="{FF2B5EF4-FFF2-40B4-BE49-F238E27FC236}">
                <a16:creationId xmlns:a16="http://schemas.microsoft.com/office/drawing/2014/main" id="{416535BB-D0FE-4673-B049-9311A6E1366C}"/>
              </a:ext>
            </a:extLst>
          </p:cNvPr>
          <p:cNvPicPr>
            <a:picLocks noChangeAspect="1"/>
          </p:cNvPicPr>
          <p:nvPr/>
        </p:nvPicPr>
        <p:blipFill rotWithShape="1">
          <a:blip r:embed="rId4"/>
          <a:srcRect r="18376"/>
          <a:stretch/>
        </p:blipFill>
        <p:spPr>
          <a:xfrm>
            <a:off x="3126521" y="1593697"/>
            <a:ext cx="2847547" cy="1764251"/>
          </a:xfrm>
          <a:prstGeom prst="rect">
            <a:avLst/>
          </a:prstGeom>
          <a:ln>
            <a:solidFill>
              <a:schemeClr val="tx1"/>
            </a:solidFill>
          </a:ln>
        </p:spPr>
      </p:pic>
      <p:sp>
        <p:nvSpPr>
          <p:cNvPr id="6" name="TextBox 5">
            <a:extLst>
              <a:ext uri="{FF2B5EF4-FFF2-40B4-BE49-F238E27FC236}">
                <a16:creationId xmlns:a16="http://schemas.microsoft.com/office/drawing/2014/main" id="{E99C5AEF-4815-4714-9503-F79E032888C8}"/>
              </a:ext>
            </a:extLst>
          </p:cNvPr>
          <p:cNvSpPr txBox="1"/>
          <p:nvPr/>
        </p:nvSpPr>
        <p:spPr>
          <a:xfrm>
            <a:off x="646735" y="5396811"/>
            <a:ext cx="5092291" cy="646331"/>
          </a:xfrm>
          <a:prstGeom prst="rect">
            <a:avLst/>
          </a:prstGeom>
          <a:noFill/>
        </p:spPr>
        <p:txBody>
          <a:bodyPr wrap="none" rtlCol="0">
            <a:spAutoFit/>
          </a:bodyPr>
          <a:lstStyle/>
          <a:p>
            <a:pPr algn="ctr"/>
            <a:r>
              <a:rPr lang="en-GB" dirty="0"/>
              <a:t>Underground lay-out of </a:t>
            </a:r>
            <a:r>
              <a:rPr lang="en-GB" dirty="0" err="1"/>
              <a:t>Zinkgruvan</a:t>
            </a:r>
            <a:r>
              <a:rPr lang="en-GB" dirty="0"/>
              <a:t> Mine and photo </a:t>
            </a:r>
          </a:p>
          <a:p>
            <a:pPr algn="ctr"/>
            <a:r>
              <a:rPr lang="en-GB" dirty="0"/>
              <a:t>from one of our visits there </a:t>
            </a:r>
          </a:p>
        </p:txBody>
      </p:sp>
      <p:sp>
        <p:nvSpPr>
          <p:cNvPr id="9" name="TextBox 8">
            <a:extLst>
              <a:ext uri="{FF2B5EF4-FFF2-40B4-BE49-F238E27FC236}">
                <a16:creationId xmlns:a16="http://schemas.microsoft.com/office/drawing/2014/main" id="{C16E62C0-5CD0-4408-ADB4-3A718276C50E}"/>
              </a:ext>
            </a:extLst>
          </p:cNvPr>
          <p:cNvSpPr txBox="1"/>
          <p:nvPr/>
        </p:nvSpPr>
        <p:spPr>
          <a:xfrm>
            <a:off x="5984630" y="5396810"/>
            <a:ext cx="6184739" cy="646331"/>
          </a:xfrm>
          <a:prstGeom prst="rect">
            <a:avLst/>
          </a:prstGeom>
          <a:noFill/>
        </p:spPr>
        <p:txBody>
          <a:bodyPr wrap="square" rtlCol="0">
            <a:spAutoFit/>
          </a:bodyPr>
          <a:lstStyle/>
          <a:p>
            <a:pPr algn="ctr"/>
            <a:r>
              <a:rPr lang="en-GB" dirty="0" err="1"/>
              <a:t>Zinkgruvan</a:t>
            </a:r>
            <a:r>
              <a:rPr lang="en-GB" dirty="0"/>
              <a:t> Mine Manager Craig Griffiths (pointing upwards)  visiting the Hyper-</a:t>
            </a:r>
            <a:r>
              <a:rPr lang="en-GB" dirty="0" err="1"/>
              <a:t>Kamiokande</a:t>
            </a:r>
            <a:r>
              <a:rPr lang="en-GB" dirty="0"/>
              <a:t> excavation site on 27 Sept 2023</a:t>
            </a:r>
          </a:p>
        </p:txBody>
      </p:sp>
      <p:sp>
        <p:nvSpPr>
          <p:cNvPr id="10" name="TextBox 9">
            <a:extLst>
              <a:ext uri="{FF2B5EF4-FFF2-40B4-BE49-F238E27FC236}">
                <a16:creationId xmlns:a16="http://schemas.microsoft.com/office/drawing/2014/main" id="{5C01CB53-D81A-448E-B36F-52D7912173C4}"/>
              </a:ext>
            </a:extLst>
          </p:cNvPr>
          <p:cNvSpPr txBox="1"/>
          <p:nvPr/>
        </p:nvSpPr>
        <p:spPr>
          <a:xfrm>
            <a:off x="4427621" y="3209868"/>
            <a:ext cx="827773" cy="13972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732259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235" y="595265"/>
            <a:ext cx="8163632" cy="646331"/>
          </a:xfrm>
          <a:prstGeom prst="rect">
            <a:avLst/>
          </a:prstGeom>
          <a:solidFill>
            <a:schemeClr val="accent1"/>
          </a:solidFill>
        </p:spPr>
        <p:txBody>
          <a:bodyPr wrap="square" rtlCol="0">
            <a:spAutoFit/>
          </a:bodyPr>
          <a:lstStyle/>
          <a:p>
            <a:pPr algn="ctr"/>
            <a:r>
              <a:rPr lang="en-US" sz="3600" dirty="0">
                <a:solidFill>
                  <a:schemeClr val="bg1"/>
                </a:solidFill>
              </a:rPr>
              <a:t>European Particle Physics Strategy</a:t>
            </a:r>
          </a:p>
        </p:txBody>
      </p:sp>
      <p:sp>
        <p:nvSpPr>
          <p:cNvPr id="5" name="TextBox 4">
            <a:extLst>
              <a:ext uri="{FF2B5EF4-FFF2-40B4-BE49-F238E27FC236}">
                <a16:creationId xmlns:a16="http://schemas.microsoft.com/office/drawing/2014/main" id="{EBA6CC5C-E6DC-4842-BB16-749FD11FAF27}"/>
              </a:ext>
            </a:extLst>
          </p:cNvPr>
          <p:cNvSpPr txBox="1"/>
          <p:nvPr/>
        </p:nvSpPr>
        <p:spPr>
          <a:xfrm>
            <a:off x="1613960" y="1327155"/>
            <a:ext cx="8996181" cy="369332"/>
          </a:xfrm>
          <a:prstGeom prst="rect">
            <a:avLst/>
          </a:prstGeom>
          <a:noFill/>
        </p:spPr>
        <p:txBody>
          <a:bodyPr wrap="none" rtlCol="0">
            <a:spAutoFit/>
          </a:bodyPr>
          <a:lstStyle/>
          <a:p>
            <a:r>
              <a:rPr lang="sv-SE" dirty="0" err="1"/>
              <a:t>We</a:t>
            </a:r>
            <a:r>
              <a:rPr lang="sv-SE" dirty="0"/>
              <a:t> </a:t>
            </a:r>
            <a:r>
              <a:rPr lang="sv-SE" dirty="0" err="1"/>
              <a:t>have</a:t>
            </a:r>
            <a:r>
              <a:rPr lang="sv-SE" dirty="0"/>
              <a:t> taken not </a:t>
            </a:r>
            <a:r>
              <a:rPr lang="sv-SE" dirty="0" err="1"/>
              <a:t>of</a:t>
            </a:r>
            <a:r>
              <a:rPr lang="sv-SE" dirty="0"/>
              <a:t> the </a:t>
            </a:r>
            <a:r>
              <a:rPr lang="sv-SE" dirty="0" err="1"/>
              <a:t>following</a:t>
            </a:r>
            <a:r>
              <a:rPr lang="sv-SE" dirty="0"/>
              <a:t> </a:t>
            </a:r>
            <a:r>
              <a:rPr lang="sv-SE" dirty="0" err="1"/>
              <a:t>recommendations</a:t>
            </a:r>
            <a:r>
              <a:rPr lang="sv-SE" dirty="0"/>
              <a:t> </a:t>
            </a:r>
            <a:r>
              <a:rPr lang="sv-SE" dirty="0" err="1"/>
              <a:t>of</a:t>
            </a:r>
            <a:r>
              <a:rPr lang="sv-SE" dirty="0"/>
              <a:t> the CERN European </a:t>
            </a:r>
            <a:r>
              <a:rPr lang="sv-SE" dirty="0" err="1"/>
              <a:t>Strategy</a:t>
            </a:r>
            <a:r>
              <a:rPr lang="sv-SE" dirty="0"/>
              <a:t> Council</a:t>
            </a:r>
            <a:r>
              <a:rPr lang="en-FR" dirty="0"/>
              <a:t>:</a:t>
            </a:r>
          </a:p>
        </p:txBody>
      </p:sp>
      <p:sp>
        <p:nvSpPr>
          <p:cNvPr id="6" name="Rectangle 5">
            <a:extLst>
              <a:ext uri="{FF2B5EF4-FFF2-40B4-BE49-F238E27FC236}">
                <a16:creationId xmlns:a16="http://schemas.microsoft.com/office/drawing/2014/main" id="{5882C026-C86E-B14D-A0D0-8DC2789A78AE}"/>
              </a:ext>
            </a:extLst>
          </p:cNvPr>
          <p:cNvSpPr/>
          <p:nvPr/>
        </p:nvSpPr>
        <p:spPr>
          <a:xfrm>
            <a:off x="1995783" y="1900625"/>
            <a:ext cx="8198085" cy="338554"/>
          </a:xfrm>
          <a:prstGeom prst="rect">
            <a:avLst/>
          </a:prstGeom>
          <a:ln>
            <a:solidFill>
              <a:schemeClr val="accent1"/>
            </a:solidFill>
          </a:ln>
        </p:spPr>
        <p:txBody>
          <a:bodyPr wrap="square">
            <a:spAutoFit/>
          </a:bodyPr>
          <a:lstStyle/>
          <a:p>
            <a:r>
              <a:rPr lang="en-GB" sz="1600" dirty="0">
                <a:latin typeface="Times New Roman" panose="02020603050405020304" pitchFamily="18" charset="0"/>
              </a:rPr>
              <a:t>"The design studies for next-generation long-baseline neutrino facilities should continue. "</a:t>
            </a:r>
          </a:p>
        </p:txBody>
      </p:sp>
      <p:sp>
        <p:nvSpPr>
          <p:cNvPr id="8" name="Rectangle 7">
            <a:extLst>
              <a:ext uri="{FF2B5EF4-FFF2-40B4-BE49-F238E27FC236}">
                <a16:creationId xmlns:a16="http://schemas.microsoft.com/office/drawing/2014/main" id="{1C41C19B-8B17-CE49-91DC-479AC02C5C8F}"/>
              </a:ext>
            </a:extLst>
          </p:cNvPr>
          <p:cNvSpPr/>
          <p:nvPr/>
        </p:nvSpPr>
        <p:spPr>
          <a:xfrm>
            <a:off x="1995782" y="2318014"/>
            <a:ext cx="8198084" cy="830997"/>
          </a:xfrm>
          <a:prstGeom prst="rect">
            <a:avLst/>
          </a:prstGeom>
          <a:ln>
            <a:solidFill>
              <a:schemeClr val="accent1"/>
            </a:solidFill>
          </a:ln>
        </p:spPr>
        <p:txBody>
          <a:bodyPr wrap="square">
            <a:spAutoFit/>
          </a:bodyPr>
          <a:lstStyle/>
          <a:p>
            <a:r>
              <a:rPr lang="en-GB" sz="1600" dirty="0">
                <a:latin typeface="Times New Roman" panose="02020603050405020304" pitchFamily="18" charset="0"/>
              </a:rPr>
              <a:t>"The first priority is the completion of the programme of measurements of the oscillation parameters, most notably the CP-violating phase of the mixing matrix and the neutrino mass ordering." </a:t>
            </a:r>
          </a:p>
        </p:txBody>
      </p:sp>
      <p:sp>
        <p:nvSpPr>
          <p:cNvPr id="12" name="Rectangle 11">
            <a:extLst>
              <a:ext uri="{FF2B5EF4-FFF2-40B4-BE49-F238E27FC236}">
                <a16:creationId xmlns:a16="http://schemas.microsoft.com/office/drawing/2014/main" id="{E130F63B-C6EB-5648-95DB-7655061FAFA0}"/>
              </a:ext>
            </a:extLst>
          </p:cNvPr>
          <p:cNvSpPr/>
          <p:nvPr/>
        </p:nvSpPr>
        <p:spPr>
          <a:xfrm>
            <a:off x="1995782" y="3232041"/>
            <a:ext cx="8198084" cy="584775"/>
          </a:xfrm>
          <a:prstGeom prst="rect">
            <a:avLst/>
          </a:prstGeom>
          <a:ln>
            <a:solidFill>
              <a:schemeClr val="accent1"/>
            </a:solidFill>
          </a:ln>
        </p:spPr>
        <p:txBody>
          <a:bodyPr wrap="square">
            <a:spAutoFit/>
          </a:bodyPr>
          <a:lstStyle/>
          <a:p>
            <a:r>
              <a:rPr lang="en-GB" sz="1600" dirty="0">
                <a:latin typeface="Times New Roman" panose="02020603050405020304" pitchFamily="18" charset="0"/>
              </a:rPr>
              <a:t>"Future European facilities such as FAIR, NICA and ESS envisage research programmes that are of interest to particle physics."</a:t>
            </a:r>
          </a:p>
        </p:txBody>
      </p:sp>
      <p:sp>
        <p:nvSpPr>
          <p:cNvPr id="14" name="Rectangle 13">
            <a:extLst>
              <a:ext uri="{FF2B5EF4-FFF2-40B4-BE49-F238E27FC236}">
                <a16:creationId xmlns:a16="http://schemas.microsoft.com/office/drawing/2014/main" id="{B6E257DF-7327-FF44-B0CC-103B764C7B9A}"/>
              </a:ext>
            </a:extLst>
          </p:cNvPr>
          <p:cNvSpPr/>
          <p:nvPr/>
        </p:nvSpPr>
        <p:spPr>
          <a:xfrm>
            <a:off x="1995782" y="3902375"/>
            <a:ext cx="8198084" cy="830997"/>
          </a:xfrm>
          <a:prstGeom prst="rect">
            <a:avLst/>
          </a:prstGeom>
          <a:ln>
            <a:solidFill>
              <a:schemeClr val="accent1"/>
            </a:solidFill>
          </a:ln>
        </p:spPr>
        <p:txBody>
          <a:bodyPr wrap="square">
            <a:spAutoFit/>
          </a:bodyPr>
          <a:lstStyle/>
          <a:p>
            <a:r>
              <a:rPr lang="en-GB" sz="1600" dirty="0">
                <a:latin typeface="Times New Roman" panose="02020603050405020304" pitchFamily="18" charset="0"/>
              </a:rPr>
              <a:t>"The European particle physics community should work with the European Commission to shape and establish the funding instruments that are required for the realisation of common R&amp;D projects, e.g. in the Horizon Europe programme."</a:t>
            </a:r>
          </a:p>
        </p:txBody>
      </p:sp>
      <p:sp>
        <p:nvSpPr>
          <p:cNvPr id="15" name="Rectangle 14">
            <a:extLst>
              <a:ext uri="{FF2B5EF4-FFF2-40B4-BE49-F238E27FC236}">
                <a16:creationId xmlns:a16="http://schemas.microsoft.com/office/drawing/2014/main" id="{6E15E794-E2A0-764B-A599-6BBE566B4985}"/>
              </a:ext>
            </a:extLst>
          </p:cNvPr>
          <p:cNvSpPr/>
          <p:nvPr/>
        </p:nvSpPr>
        <p:spPr>
          <a:xfrm>
            <a:off x="1995782" y="4818931"/>
            <a:ext cx="8198084" cy="584775"/>
          </a:xfrm>
          <a:prstGeom prst="rect">
            <a:avLst/>
          </a:prstGeom>
          <a:ln>
            <a:solidFill>
              <a:schemeClr val="accent1"/>
            </a:solidFill>
          </a:ln>
        </p:spPr>
        <p:txBody>
          <a:bodyPr wrap="square">
            <a:spAutoFit/>
          </a:bodyPr>
          <a:lstStyle/>
          <a:p>
            <a:r>
              <a:rPr lang="en-GB" sz="1600" i="1" dirty="0">
                <a:latin typeface="Times" pitchFamily="2" charset="0"/>
              </a:rPr>
              <a:t>"</a:t>
            </a:r>
            <a:r>
              <a:rPr lang="en-GB" sz="1600" dirty="0">
                <a:latin typeface="Times" pitchFamily="2" charset="0"/>
              </a:rPr>
              <a:t>A roadmap should prioritise the technology, taking into account synergies with international partners and other communities such as photon and neutron sources, fusion energy and industry."</a:t>
            </a:r>
            <a:r>
              <a:rPr lang="en-GB" sz="1600" i="1" dirty="0">
                <a:latin typeface="Times" pitchFamily="2" charset="0"/>
              </a:rPr>
              <a:t> </a:t>
            </a:r>
            <a:endParaRPr lang="en-GB" sz="1600" dirty="0">
              <a:latin typeface="Times" pitchFamily="2" charset="0"/>
            </a:endParaRPr>
          </a:p>
        </p:txBody>
      </p:sp>
      <p:sp>
        <p:nvSpPr>
          <p:cNvPr id="3" name="Date Placeholder 2">
            <a:extLst>
              <a:ext uri="{FF2B5EF4-FFF2-40B4-BE49-F238E27FC236}">
                <a16:creationId xmlns:a16="http://schemas.microsoft.com/office/drawing/2014/main" id="{1F4C75FE-0D74-47A9-9875-49DF7CEDC314}"/>
              </a:ext>
            </a:extLst>
          </p:cNvPr>
          <p:cNvSpPr>
            <a:spLocks noGrp="1"/>
          </p:cNvSpPr>
          <p:nvPr>
            <p:ph type="dt" sz="half" idx="10"/>
          </p:nvPr>
        </p:nvSpPr>
        <p:spPr/>
        <p:txBody>
          <a:bodyPr/>
          <a:lstStyle/>
          <a:p>
            <a:r>
              <a:rPr lang="sv-SE"/>
              <a:t>2023-10-26</a:t>
            </a:r>
          </a:p>
        </p:txBody>
      </p:sp>
      <p:sp>
        <p:nvSpPr>
          <p:cNvPr id="4" name="Slide Number Placeholder 3">
            <a:extLst>
              <a:ext uri="{FF2B5EF4-FFF2-40B4-BE49-F238E27FC236}">
                <a16:creationId xmlns:a16="http://schemas.microsoft.com/office/drawing/2014/main" id="{245BAACF-46C5-454D-BA97-7E7AAAFE5B37}"/>
              </a:ext>
            </a:extLst>
          </p:cNvPr>
          <p:cNvSpPr>
            <a:spLocks noGrp="1"/>
          </p:cNvSpPr>
          <p:nvPr>
            <p:ph type="sldNum" sz="quarter" idx="12"/>
          </p:nvPr>
        </p:nvSpPr>
        <p:spPr/>
        <p:txBody>
          <a:bodyPr/>
          <a:lstStyle/>
          <a:p>
            <a:fld id="{FCC06611-489B-4744-9F39-735E4B0C5C8E}" type="slidenum">
              <a:rPr lang="sv-SE" smtClean="0"/>
              <a:t>26</a:t>
            </a:fld>
            <a:endParaRPr lang="sv-SE"/>
          </a:p>
        </p:txBody>
      </p:sp>
      <p:sp>
        <p:nvSpPr>
          <p:cNvPr id="7" name="Footer Placeholder 6">
            <a:extLst>
              <a:ext uri="{FF2B5EF4-FFF2-40B4-BE49-F238E27FC236}">
                <a16:creationId xmlns:a16="http://schemas.microsoft.com/office/drawing/2014/main" id="{FCD8DECC-BD54-483D-8DA4-E85662EA9A1B}"/>
              </a:ext>
            </a:extLst>
          </p:cNvPr>
          <p:cNvSpPr>
            <a:spLocks noGrp="1"/>
          </p:cNvSpPr>
          <p:nvPr>
            <p:ph type="ftr" sz="quarter" idx="11"/>
          </p:nvPr>
        </p:nvSpPr>
        <p:spPr/>
        <p:txBody>
          <a:bodyPr/>
          <a:lstStyle/>
          <a:p>
            <a:r>
              <a:rPr lang="sv-SE" dirty="0"/>
              <a:t>ESSnuSB presentation at NeuTel2023                                                              Tord Ekelöf, Uppsala University</a:t>
            </a:r>
          </a:p>
        </p:txBody>
      </p:sp>
    </p:spTree>
    <p:extLst>
      <p:ext uri="{BB962C8B-B14F-4D97-AF65-F5344CB8AC3E}">
        <p14:creationId xmlns:p14="http://schemas.microsoft.com/office/powerpoint/2010/main" val="141634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02FF1-0746-4A33-9C08-8732D6C9CC07}"/>
              </a:ext>
            </a:extLst>
          </p:cNvPr>
          <p:cNvSpPr>
            <a:spLocks noGrp="1"/>
          </p:cNvSpPr>
          <p:nvPr>
            <p:ph type="dt" sz="half" idx="10"/>
          </p:nvPr>
        </p:nvSpPr>
        <p:spPr/>
        <p:txBody>
          <a:bodyPr/>
          <a:lstStyle/>
          <a:p>
            <a:r>
              <a:rPr lang="sv-SE"/>
              <a:t>2023-10-26</a:t>
            </a:r>
          </a:p>
        </p:txBody>
      </p:sp>
      <p:sp>
        <p:nvSpPr>
          <p:cNvPr id="3" name="Footer Placeholder 2">
            <a:extLst>
              <a:ext uri="{FF2B5EF4-FFF2-40B4-BE49-F238E27FC236}">
                <a16:creationId xmlns:a16="http://schemas.microsoft.com/office/drawing/2014/main" id="{4DD5197D-185E-4475-81F1-59F2C17B4B5B}"/>
              </a:ext>
            </a:extLst>
          </p:cNvPr>
          <p:cNvSpPr>
            <a:spLocks noGrp="1"/>
          </p:cNvSpPr>
          <p:nvPr>
            <p:ph type="ftr" sz="quarter" idx="11"/>
          </p:nvPr>
        </p:nvSpPr>
        <p:spPr/>
        <p:txBody>
          <a:bodyPr/>
          <a:lstStyle/>
          <a:p>
            <a:r>
              <a:rPr lang="sv-SE"/>
              <a:t>ESSnuSB presentation at NeuTel2023                                                              Tord Ekelöf, Uppsala University</a:t>
            </a:r>
          </a:p>
        </p:txBody>
      </p:sp>
      <p:sp>
        <p:nvSpPr>
          <p:cNvPr id="4" name="Slide Number Placeholder 3">
            <a:extLst>
              <a:ext uri="{FF2B5EF4-FFF2-40B4-BE49-F238E27FC236}">
                <a16:creationId xmlns:a16="http://schemas.microsoft.com/office/drawing/2014/main" id="{4EC6AC24-52D5-4CED-B9A9-9F4E635AA3A5}"/>
              </a:ext>
            </a:extLst>
          </p:cNvPr>
          <p:cNvSpPr>
            <a:spLocks noGrp="1"/>
          </p:cNvSpPr>
          <p:nvPr>
            <p:ph type="sldNum" sz="quarter" idx="12"/>
          </p:nvPr>
        </p:nvSpPr>
        <p:spPr/>
        <p:txBody>
          <a:bodyPr/>
          <a:lstStyle/>
          <a:p>
            <a:fld id="{FCC06611-489B-4744-9F39-735E4B0C5C8E}" type="slidenum">
              <a:rPr lang="sv-SE" smtClean="0"/>
              <a:t>27</a:t>
            </a:fld>
            <a:endParaRPr lang="sv-SE"/>
          </a:p>
        </p:txBody>
      </p:sp>
      <p:pic>
        <p:nvPicPr>
          <p:cNvPr id="6" name="Picture 5">
            <a:extLst>
              <a:ext uri="{FF2B5EF4-FFF2-40B4-BE49-F238E27FC236}">
                <a16:creationId xmlns:a16="http://schemas.microsoft.com/office/drawing/2014/main" id="{5C79DD86-9168-432C-A30B-6948E203383A}"/>
              </a:ext>
            </a:extLst>
          </p:cNvPr>
          <p:cNvPicPr>
            <a:picLocks noChangeAspect="1"/>
          </p:cNvPicPr>
          <p:nvPr/>
        </p:nvPicPr>
        <p:blipFill>
          <a:blip r:embed="rId2"/>
          <a:stretch>
            <a:fillRect/>
          </a:stretch>
        </p:blipFill>
        <p:spPr>
          <a:xfrm>
            <a:off x="6102951" y="38205"/>
            <a:ext cx="5250849" cy="6364391"/>
          </a:xfrm>
          <a:prstGeom prst="rect">
            <a:avLst/>
          </a:prstGeom>
        </p:spPr>
      </p:pic>
      <p:sp>
        <p:nvSpPr>
          <p:cNvPr id="7" name="TextBox 6">
            <a:extLst>
              <a:ext uri="{FF2B5EF4-FFF2-40B4-BE49-F238E27FC236}">
                <a16:creationId xmlns:a16="http://schemas.microsoft.com/office/drawing/2014/main" id="{ED690537-A659-4F01-890D-48099B69C473}"/>
              </a:ext>
            </a:extLst>
          </p:cNvPr>
          <p:cNvSpPr txBox="1"/>
          <p:nvPr/>
        </p:nvSpPr>
        <p:spPr>
          <a:xfrm>
            <a:off x="192897" y="166568"/>
            <a:ext cx="5551238" cy="6340197"/>
          </a:xfrm>
          <a:prstGeom prst="rect">
            <a:avLst/>
          </a:prstGeom>
          <a:noFill/>
        </p:spPr>
        <p:txBody>
          <a:bodyPr wrap="square" rtlCol="0">
            <a:spAutoFit/>
          </a:bodyPr>
          <a:lstStyle/>
          <a:p>
            <a:r>
              <a:rPr lang="en-US" sz="3200" dirty="0">
                <a:cs typeface="Calibri Light" panose="020F0302020204030204" pitchFamily="34" charset="0"/>
              </a:rPr>
              <a:t>ESSnuSB Cost </a:t>
            </a:r>
            <a:r>
              <a:rPr lang="en-US" sz="3200" dirty="0" err="1">
                <a:cs typeface="Calibri Light" panose="020F0302020204030204" pitchFamily="34" charset="0"/>
              </a:rPr>
              <a:t>Esimate</a:t>
            </a:r>
            <a:endParaRPr lang="en-US" sz="3200" dirty="0">
              <a:cs typeface="Calibri Light" panose="020F0302020204030204" pitchFamily="34" charset="0"/>
            </a:endParaRPr>
          </a:p>
          <a:p>
            <a:r>
              <a:rPr lang="en-US" sz="3200" dirty="0">
                <a:cs typeface="Calibri Light" panose="020F0302020204030204" pitchFamily="34" charset="0"/>
              </a:rPr>
              <a:t>as published in the ESSnuSB Conceptual Design report at</a:t>
            </a:r>
          </a:p>
          <a:p>
            <a:r>
              <a:rPr lang="sv-SE" sz="3200" dirty="0"/>
              <a:t>arXiv:2203.08803v1</a:t>
            </a:r>
            <a:endParaRPr lang="en-US" sz="3200" dirty="0">
              <a:cs typeface="Calibri Light" panose="020F0302020204030204" pitchFamily="34" charset="0"/>
            </a:endParaRPr>
          </a:p>
          <a:p>
            <a:endParaRPr lang="en-US" sz="3200" dirty="0">
              <a:latin typeface="Calibri Light" panose="020F0302020204030204" pitchFamily="34" charset="0"/>
              <a:cs typeface="Calibri Light" panose="020F0302020204030204" pitchFamily="34" charset="0"/>
            </a:endParaRPr>
          </a:p>
          <a:p>
            <a:r>
              <a:rPr lang="en-US" sz="3200" b="1" dirty="0">
                <a:latin typeface="Calibri Light" panose="020F0302020204030204" pitchFamily="34" charset="0"/>
                <a:cs typeface="Calibri Light" panose="020F0302020204030204" pitchFamily="34" charset="0"/>
              </a:rPr>
              <a:t>1’382 M€</a:t>
            </a:r>
          </a:p>
          <a:p>
            <a:endParaRPr lang="en-US" dirty="0"/>
          </a:p>
          <a:p>
            <a:r>
              <a:rPr lang="en-US" sz="2800" dirty="0"/>
              <a:t>Work in progress.</a:t>
            </a:r>
          </a:p>
          <a:p>
            <a:endParaRPr lang="en-US" sz="2400" dirty="0"/>
          </a:p>
          <a:p>
            <a:r>
              <a:rPr lang="en-US" sz="2400" dirty="0"/>
              <a:t>The cost of civil engineering on the ESS site is not included. A cost estimate of the civil engineering will require a detailed study of the implementation of the components on the ESS site, that will be made only in the next phase of the study.</a:t>
            </a:r>
            <a:endParaRPr lang="sv-SE" sz="2400" dirty="0"/>
          </a:p>
        </p:txBody>
      </p:sp>
    </p:spTree>
    <p:extLst>
      <p:ext uri="{BB962C8B-B14F-4D97-AF65-F5344CB8AC3E}">
        <p14:creationId xmlns:p14="http://schemas.microsoft.com/office/powerpoint/2010/main" val="2829842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D04F-E4B2-4B18-9884-DF019FEBFFE4}"/>
              </a:ext>
            </a:extLst>
          </p:cNvPr>
          <p:cNvSpPr>
            <a:spLocks noGrp="1"/>
          </p:cNvSpPr>
          <p:nvPr>
            <p:ph type="title"/>
          </p:nvPr>
        </p:nvSpPr>
        <p:spPr>
          <a:xfrm>
            <a:off x="268149" y="319088"/>
            <a:ext cx="10515600" cy="1325563"/>
          </a:xfrm>
        </p:spPr>
        <p:txBody>
          <a:bodyPr>
            <a:normAutofit fontScale="90000"/>
          </a:bodyPr>
          <a:lstStyle/>
          <a:p>
            <a:r>
              <a:rPr lang="en-US" kern="0" spc="-10" dirty="0"/>
              <a:t>S</a:t>
            </a:r>
            <a:r>
              <a:rPr lang="en-US" kern="0" dirty="0"/>
              <a:t>chedule for the</a:t>
            </a:r>
            <a:br>
              <a:rPr lang="en-US" kern="0" spc="-15" dirty="0"/>
            </a:br>
            <a:r>
              <a:rPr lang="en-US" kern="0" spc="-15" dirty="0"/>
              <a:t>ESS-based </a:t>
            </a:r>
            <a:r>
              <a:rPr lang="en-US" kern="0" dirty="0"/>
              <a:t>neutrino </a:t>
            </a:r>
            <a:br>
              <a:rPr lang="en-US" kern="0" dirty="0"/>
            </a:br>
            <a:r>
              <a:rPr lang="en-US" kern="0" spc="-5" dirty="0"/>
              <a:t>Super</a:t>
            </a:r>
            <a:r>
              <a:rPr lang="en-US" kern="0" spc="-300" dirty="0"/>
              <a:t> </a:t>
            </a:r>
            <a:r>
              <a:rPr lang="en-US" kern="0" spc="-5" dirty="0"/>
              <a:t>Beam ESSnuSB</a:t>
            </a:r>
            <a:endParaRPr lang="en-GB" dirty="0"/>
          </a:p>
        </p:txBody>
      </p:sp>
      <p:sp>
        <p:nvSpPr>
          <p:cNvPr id="3" name="Date Placeholder 2">
            <a:extLst>
              <a:ext uri="{FF2B5EF4-FFF2-40B4-BE49-F238E27FC236}">
                <a16:creationId xmlns:a16="http://schemas.microsoft.com/office/drawing/2014/main" id="{D690E3AB-9DC1-4A2A-8D4B-E4433345D30F}"/>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D907B250-4686-416E-866A-097B65B7FE11}"/>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6013626B-E497-451C-881D-5EDB7A389BD4}"/>
              </a:ext>
            </a:extLst>
          </p:cNvPr>
          <p:cNvSpPr>
            <a:spLocks noGrp="1"/>
          </p:cNvSpPr>
          <p:nvPr>
            <p:ph type="sldNum" sz="quarter" idx="12"/>
          </p:nvPr>
        </p:nvSpPr>
        <p:spPr/>
        <p:txBody>
          <a:bodyPr/>
          <a:lstStyle/>
          <a:p>
            <a:fld id="{FCC06611-489B-4744-9F39-735E4B0C5C8E}" type="slidenum">
              <a:rPr lang="sv-SE" smtClean="0"/>
              <a:t>28</a:t>
            </a:fld>
            <a:endParaRPr lang="sv-SE"/>
          </a:p>
        </p:txBody>
      </p:sp>
      <p:pic>
        <p:nvPicPr>
          <p:cNvPr id="7" name="Picture 6">
            <a:extLst>
              <a:ext uri="{FF2B5EF4-FFF2-40B4-BE49-F238E27FC236}">
                <a16:creationId xmlns:a16="http://schemas.microsoft.com/office/drawing/2014/main" id="{9246F35F-0D6F-40FF-A196-B6BBE328BFB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408251" y="-136525"/>
            <a:ext cx="9144000" cy="6858000"/>
          </a:xfrm>
          <a:prstGeom prst="rect">
            <a:avLst/>
          </a:prstGeom>
        </p:spPr>
      </p:pic>
      <p:sp>
        <p:nvSpPr>
          <p:cNvPr id="8" name="object 82">
            <a:extLst>
              <a:ext uri="{FF2B5EF4-FFF2-40B4-BE49-F238E27FC236}">
                <a16:creationId xmlns:a16="http://schemas.microsoft.com/office/drawing/2014/main" id="{3C5A2CB1-F93A-4790-B1CC-DDC4E64BDFAA}"/>
              </a:ext>
            </a:extLst>
          </p:cNvPr>
          <p:cNvSpPr/>
          <p:nvPr/>
        </p:nvSpPr>
        <p:spPr>
          <a:xfrm>
            <a:off x="9136284" y="1492152"/>
            <a:ext cx="845916" cy="60811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20456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F74D-A1F1-408F-89C8-627226074A0A}"/>
              </a:ext>
            </a:extLst>
          </p:cNvPr>
          <p:cNvSpPr>
            <a:spLocks noGrp="1"/>
          </p:cNvSpPr>
          <p:nvPr>
            <p:ph type="title"/>
          </p:nvPr>
        </p:nvSpPr>
        <p:spPr>
          <a:xfrm>
            <a:off x="250166" y="3429000"/>
            <a:ext cx="11740551" cy="1325563"/>
          </a:xfrm>
        </p:spPr>
        <p:txBody>
          <a:bodyPr>
            <a:normAutofit fontScale="90000"/>
          </a:bodyPr>
          <a:lstStyle/>
          <a:p>
            <a:r>
              <a:rPr lang="en-GB" sz="3600" dirty="0">
                <a:latin typeface="+mn-lt"/>
              </a:rPr>
              <a:t>Conclusion</a:t>
            </a:r>
            <a:r>
              <a:rPr lang="en-GB" sz="3600" dirty="0"/>
              <a:t>s</a:t>
            </a:r>
            <a:br>
              <a:rPr lang="en-GB" sz="3600" dirty="0"/>
            </a:br>
            <a:br>
              <a:rPr lang="en-GB" sz="3600" dirty="0"/>
            </a:br>
            <a:r>
              <a:rPr lang="en-GB" sz="2700" dirty="0"/>
              <a:t>The first EU-supported phase of the ESSnuSB conceptual design study 2018-2021 has been successfully concluded and the results reported in the European Physical Journal, demonstrating the </a:t>
            </a:r>
            <a:r>
              <a:rPr lang="en-GB" sz="2700" b="1" dirty="0"/>
              <a:t>feasibility of the use of the ESS 5 MW </a:t>
            </a:r>
            <a:r>
              <a:rPr lang="en-GB" sz="2700" b="1" dirty="0" err="1"/>
              <a:t>linac</a:t>
            </a:r>
            <a:r>
              <a:rPr lang="en-GB" sz="2700" b="1" dirty="0"/>
              <a:t> as proton driver </a:t>
            </a:r>
            <a:r>
              <a:rPr lang="en-GB" sz="2700" dirty="0"/>
              <a:t>for a long base-line neutrino experiment with </a:t>
            </a:r>
            <a:r>
              <a:rPr lang="en-GB" sz="2700" b="1" dirty="0"/>
              <a:t>exceptional resolution in </a:t>
            </a:r>
            <a:r>
              <a:rPr lang="el-GR" sz="2700" b="1" dirty="0">
                <a:latin typeface="Times New Roman" panose="02020603050405020304" pitchFamily="18" charset="0"/>
                <a:cs typeface="Times New Roman" panose="02020603050405020304" pitchFamily="18" charset="0"/>
              </a:rPr>
              <a:t>δ</a:t>
            </a:r>
            <a:r>
              <a:rPr lang="sv-SE" sz="2700" b="1" baseline="-25000" dirty="0">
                <a:latin typeface="Times New Roman" panose="02020603050405020304" pitchFamily="18" charset="0"/>
                <a:cs typeface="Times New Roman" panose="02020603050405020304" pitchFamily="18" charset="0"/>
              </a:rPr>
              <a:t>CP </a:t>
            </a:r>
            <a:r>
              <a:rPr lang="sv-SE" sz="2700" dirty="0">
                <a:latin typeface="Times New Roman" panose="02020603050405020304" pitchFamily="18" charset="0"/>
                <a:cs typeface="Times New Roman" panose="02020603050405020304" pitchFamily="18" charset="0"/>
              </a:rPr>
              <a:t>(8°).</a:t>
            </a:r>
            <a:br>
              <a:rPr lang="sv-SE" sz="2700" dirty="0">
                <a:latin typeface="Times New Roman" panose="02020603050405020304" pitchFamily="18" charset="0"/>
                <a:cs typeface="Times New Roman" panose="02020603050405020304" pitchFamily="18" charset="0"/>
              </a:rPr>
            </a:br>
            <a:br>
              <a:rPr lang="sv-SE" sz="2700" dirty="0">
                <a:latin typeface="Times New Roman" panose="02020603050405020304" pitchFamily="18" charset="0"/>
                <a:cs typeface="Times New Roman" panose="02020603050405020304" pitchFamily="18" charset="0"/>
              </a:rPr>
            </a:br>
            <a:r>
              <a:rPr lang="en-GB" sz="2700" dirty="0"/>
              <a:t>A second EU-supported phase of the ESSnuSB design 2023-2026 has started and is focussing on including facilities for</a:t>
            </a:r>
            <a:r>
              <a:rPr lang="en-GB" sz="2700" b="1" dirty="0"/>
              <a:t> high precision neutrino cross-section measurements at low energy </a:t>
            </a:r>
            <a:r>
              <a:rPr lang="en-GB" sz="2700" dirty="0"/>
              <a:t>based on the build-up of a Low Energy Monitored Neutrino Beam and Low Energy </a:t>
            </a:r>
            <a:r>
              <a:rPr lang="en-GB" sz="2700" dirty="0" err="1"/>
              <a:t>nuSTORM</a:t>
            </a:r>
            <a:r>
              <a:rPr lang="en-GB" sz="2700" dirty="0"/>
              <a:t> as first stages in the ESSnuSB programme.</a:t>
            </a:r>
            <a:br>
              <a:rPr lang="en-GB" sz="2700" dirty="0"/>
            </a:br>
            <a:br>
              <a:rPr lang="en-GB" sz="2700" dirty="0"/>
            </a:br>
            <a:r>
              <a:rPr lang="en-GB" sz="2700" dirty="0"/>
              <a:t>The ESSnuSB Collaboration, consisting of ca 80 members from 20 universities and 11 European countries has had and has </a:t>
            </a:r>
            <a:r>
              <a:rPr lang="en-GB" sz="2700" b="1" dirty="0"/>
              <a:t>strong support </a:t>
            </a:r>
            <a:r>
              <a:rPr lang="en-GB" sz="2700" dirty="0"/>
              <a:t>from the European Union Research INFRADEV Programme (Horison2020 and Horizon Europe), from the ESS Management and from the </a:t>
            </a:r>
            <a:r>
              <a:rPr lang="en-GB" sz="2700" dirty="0" err="1"/>
              <a:t>Zinkgruvan</a:t>
            </a:r>
            <a:r>
              <a:rPr lang="en-GB" sz="2700" dirty="0"/>
              <a:t> Mine Management.</a:t>
            </a:r>
            <a:br>
              <a:rPr lang="en-GB" sz="2700" dirty="0"/>
            </a:br>
            <a:br>
              <a:rPr lang="en-GB" sz="2700" dirty="0"/>
            </a:br>
            <a:r>
              <a:rPr lang="en-GB" sz="2700" dirty="0"/>
              <a:t>The current plan for the ESSnuSB long baseline measurements is to </a:t>
            </a:r>
            <a:r>
              <a:rPr lang="en-GB" sz="2700" b="1" dirty="0"/>
              <a:t>start data taking in 2038</a:t>
            </a:r>
            <a:br>
              <a:rPr lang="en-GB" sz="2700" dirty="0"/>
            </a:br>
            <a:br>
              <a:rPr lang="en-GB" sz="3600" dirty="0"/>
            </a:br>
            <a:br>
              <a:rPr lang="en-GB" sz="3600" dirty="0"/>
            </a:br>
            <a:br>
              <a:rPr lang="en-GB" sz="3600" dirty="0"/>
            </a:br>
            <a:endParaRPr lang="en-GB" sz="3600" dirty="0"/>
          </a:p>
        </p:txBody>
      </p:sp>
      <p:sp>
        <p:nvSpPr>
          <p:cNvPr id="3" name="Date Placeholder 2">
            <a:extLst>
              <a:ext uri="{FF2B5EF4-FFF2-40B4-BE49-F238E27FC236}">
                <a16:creationId xmlns:a16="http://schemas.microsoft.com/office/drawing/2014/main" id="{D13715B6-2CD3-4907-8246-0E59C3D6615E}"/>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60E4C8E4-E8E6-46DA-89AC-46300375A7A2}"/>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328DFD60-B17C-46E3-9AF8-BF4862C0DF83}"/>
              </a:ext>
            </a:extLst>
          </p:cNvPr>
          <p:cNvSpPr>
            <a:spLocks noGrp="1"/>
          </p:cNvSpPr>
          <p:nvPr>
            <p:ph type="sldNum" sz="quarter" idx="12"/>
          </p:nvPr>
        </p:nvSpPr>
        <p:spPr/>
        <p:txBody>
          <a:bodyPr/>
          <a:lstStyle/>
          <a:p>
            <a:fld id="{FCC06611-489B-4744-9F39-735E4B0C5C8E}" type="slidenum">
              <a:rPr lang="sv-SE" smtClean="0"/>
              <a:t>29</a:t>
            </a:fld>
            <a:endParaRPr lang="sv-SE"/>
          </a:p>
        </p:txBody>
      </p:sp>
    </p:spTree>
    <p:extLst>
      <p:ext uri="{BB962C8B-B14F-4D97-AF65-F5344CB8AC3E}">
        <p14:creationId xmlns:p14="http://schemas.microsoft.com/office/powerpoint/2010/main" val="156182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5441" y="147707"/>
            <a:ext cx="6963672" cy="707886"/>
          </a:xfrm>
          <a:ln>
            <a:noFill/>
          </a:ln>
        </p:spPr>
        <p:txBody>
          <a:bodyPr/>
          <a:lstStyle/>
          <a:p>
            <a:r>
              <a:rPr lang="en-GB" dirty="0"/>
              <a:t>The ESSnuSB+ Collaboration</a:t>
            </a:r>
            <a:endParaRPr lang="en-GB" sz="3200" dirty="0"/>
          </a:p>
        </p:txBody>
      </p:sp>
      <p:sp>
        <p:nvSpPr>
          <p:cNvPr id="3" name="Date Placeholder 2"/>
          <p:cNvSpPr>
            <a:spLocks noGrp="1"/>
          </p:cNvSpPr>
          <p:nvPr>
            <p:ph type="dt" sz="half" idx="10"/>
          </p:nvPr>
        </p:nvSpPr>
        <p:spPr/>
        <p:txBody>
          <a:bodyPr/>
          <a:lstStyle/>
          <a:p>
            <a:r>
              <a:rPr lang="fr-FR"/>
              <a:t>Annual meeting, CERN, 16/10/2023</a:t>
            </a:r>
            <a:endParaRPr lang="en-GB" dirty="0"/>
          </a:p>
        </p:txBody>
      </p:sp>
      <p:sp>
        <p:nvSpPr>
          <p:cNvPr id="5" name="Footer Placeholder 4"/>
          <p:cNvSpPr>
            <a:spLocks noGrp="1"/>
          </p:cNvSpPr>
          <p:nvPr>
            <p:ph type="ftr" sz="quarter" idx="11"/>
          </p:nvPr>
        </p:nvSpPr>
        <p:spPr/>
        <p:txBody>
          <a:bodyPr/>
          <a:lstStyle/>
          <a:p>
            <a:r>
              <a:rPr lang="en-GB" dirty="0"/>
              <a:t>M. </a:t>
            </a:r>
            <a:r>
              <a:rPr lang="en-GB" dirty="0" err="1"/>
              <a:t>Dracos</a:t>
            </a:r>
            <a:r>
              <a:rPr lang="en-GB" dirty="0"/>
              <a:t>, IPHC-IN2P3/CNRS/UNISTRA</a:t>
            </a:r>
          </a:p>
        </p:txBody>
      </p:sp>
      <p:sp>
        <p:nvSpPr>
          <p:cNvPr id="17" name="Slide Number Placeholder 16"/>
          <p:cNvSpPr>
            <a:spLocks noGrp="1"/>
          </p:cNvSpPr>
          <p:nvPr>
            <p:ph type="sldNum" sz="quarter" idx="12"/>
          </p:nvPr>
        </p:nvSpPr>
        <p:spPr/>
        <p:txBody>
          <a:bodyPr/>
          <a:lstStyle/>
          <a:p>
            <a:fld id="{4FAB73BC-B049-4115-A692-8D63A059BFB8}" type="slidenum">
              <a:rPr lang="en-GB" smtClean="0"/>
              <a:t>3</a:t>
            </a:fld>
            <a:endParaRPr lang="en-GB" dirty="0"/>
          </a:p>
        </p:txBody>
      </p:sp>
      <p:pic>
        <p:nvPicPr>
          <p:cNvPr id="2" name="Picture 1">
            <a:extLst>
              <a:ext uri="{FF2B5EF4-FFF2-40B4-BE49-F238E27FC236}">
                <a16:creationId xmlns:a16="http://schemas.microsoft.com/office/drawing/2014/main" id="{05C9A209-89D1-DB1E-23B1-19E760E84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09" t="27147" r="38651" b="3223"/>
          <a:stretch/>
        </p:blipFill>
        <p:spPr>
          <a:xfrm>
            <a:off x="627321" y="1010093"/>
            <a:ext cx="6083466" cy="4837814"/>
          </a:xfrm>
          <a:prstGeom prst="rect">
            <a:avLst/>
          </a:prstGeom>
        </p:spPr>
      </p:pic>
      <p:pic>
        <p:nvPicPr>
          <p:cNvPr id="6" name="Picture 5">
            <a:extLst>
              <a:ext uri="{FF2B5EF4-FFF2-40B4-BE49-F238E27FC236}">
                <a16:creationId xmlns:a16="http://schemas.microsoft.com/office/drawing/2014/main" id="{DB61EBE2-E612-41D3-892F-C878410D7B33}"/>
              </a:ext>
            </a:extLst>
          </p:cNvPr>
          <p:cNvPicPr>
            <a:picLocks noChangeAspect="1"/>
          </p:cNvPicPr>
          <p:nvPr/>
        </p:nvPicPr>
        <p:blipFill>
          <a:blip r:embed="rId4"/>
          <a:stretch>
            <a:fillRect/>
          </a:stretch>
        </p:blipFill>
        <p:spPr>
          <a:xfrm>
            <a:off x="7046876" y="1010093"/>
            <a:ext cx="4306924" cy="4725351"/>
          </a:xfrm>
          <a:prstGeom prst="rect">
            <a:avLst/>
          </a:prstGeom>
        </p:spPr>
      </p:pic>
    </p:spTree>
    <p:extLst>
      <p:ext uri="{BB962C8B-B14F-4D97-AF65-F5344CB8AC3E}">
        <p14:creationId xmlns:p14="http://schemas.microsoft.com/office/powerpoint/2010/main" val="1697758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B868-0C2F-4CC1-B027-8DF6F10325A6}"/>
              </a:ext>
            </a:extLst>
          </p:cNvPr>
          <p:cNvSpPr>
            <a:spLocks noGrp="1"/>
          </p:cNvSpPr>
          <p:nvPr>
            <p:ph type="title"/>
          </p:nvPr>
        </p:nvSpPr>
        <p:spPr>
          <a:xfrm>
            <a:off x="4038600" y="2662046"/>
            <a:ext cx="3880945" cy="1325563"/>
          </a:xfrm>
        </p:spPr>
        <p:txBody>
          <a:bodyPr/>
          <a:lstStyle/>
          <a:p>
            <a:r>
              <a:rPr lang="sv-SE" dirty="0" err="1"/>
              <a:t>Thank</a:t>
            </a:r>
            <a:r>
              <a:rPr lang="sv-SE" dirty="0"/>
              <a:t> </a:t>
            </a:r>
            <a:r>
              <a:rPr lang="sv-SE" dirty="0" err="1"/>
              <a:t>you</a:t>
            </a:r>
            <a:r>
              <a:rPr lang="sv-SE" dirty="0"/>
              <a:t>!</a:t>
            </a:r>
          </a:p>
        </p:txBody>
      </p:sp>
      <p:sp>
        <p:nvSpPr>
          <p:cNvPr id="3" name="Date Placeholder 2">
            <a:extLst>
              <a:ext uri="{FF2B5EF4-FFF2-40B4-BE49-F238E27FC236}">
                <a16:creationId xmlns:a16="http://schemas.microsoft.com/office/drawing/2014/main" id="{04DEE50D-3322-497B-8433-FE03B6E1E34F}"/>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76F90892-7F4D-4713-B996-A3A594DDB58E}"/>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69E342A5-FA3B-43D6-B424-30DFAA38A564}"/>
              </a:ext>
            </a:extLst>
          </p:cNvPr>
          <p:cNvSpPr>
            <a:spLocks noGrp="1"/>
          </p:cNvSpPr>
          <p:nvPr>
            <p:ph type="sldNum" sz="quarter" idx="12"/>
          </p:nvPr>
        </p:nvSpPr>
        <p:spPr/>
        <p:txBody>
          <a:bodyPr/>
          <a:lstStyle/>
          <a:p>
            <a:fld id="{FCC06611-489B-4744-9F39-735E4B0C5C8E}" type="slidenum">
              <a:rPr lang="sv-SE" smtClean="0"/>
              <a:t>30</a:t>
            </a:fld>
            <a:endParaRPr lang="sv-SE"/>
          </a:p>
        </p:txBody>
      </p:sp>
      <p:pic>
        <p:nvPicPr>
          <p:cNvPr id="6" name="Picture 5">
            <a:extLst>
              <a:ext uri="{FF2B5EF4-FFF2-40B4-BE49-F238E27FC236}">
                <a16:creationId xmlns:a16="http://schemas.microsoft.com/office/drawing/2014/main" id="{48A83F1B-47A2-4B96-AFC9-247ACC45AFA0}"/>
              </a:ext>
            </a:extLst>
          </p:cNvPr>
          <p:cNvPicPr>
            <a:picLocks noChangeAspect="1"/>
          </p:cNvPicPr>
          <p:nvPr/>
        </p:nvPicPr>
        <p:blipFill>
          <a:blip r:embed="rId2"/>
          <a:stretch>
            <a:fillRect/>
          </a:stretch>
        </p:blipFill>
        <p:spPr>
          <a:xfrm>
            <a:off x="8480659" y="323309"/>
            <a:ext cx="2445226" cy="5519225"/>
          </a:xfrm>
          <a:prstGeom prst="rect">
            <a:avLst/>
          </a:prstGeom>
        </p:spPr>
      </p:pic>
      <p:sp>
        <p:nvSpPr>
          <p:cNvPr id="7" name="TextBox 6">
            <a:extLst>
              <a:ext uri="{FF2B5EF4-FFF2-40B4-BE49-F238E27FC236}">
                <a16:creationId xmlns:a16="http://schemas.microsoft.com/office/drawing/2014/main" id="{C562219B-8E5F-4310-A9FC-80B89474FB96}"/>
              </a:ext>
            </a:extLst>
          </p:cNvPr>
          <p:cNvSpPr txBox="1"/>
          <p:nvPr/>
        </p:nvSpPr>
        <p:spPr>
          <a:xfrm>
            <a:off x="8774230" y="5987018"/>
            <a:ext cx="2072683" cy="646331"/>
          </a:xfrm>
          <a:prstGeom prst="rect">
            <a:avLst/>
          </a:prstGeom>
          <a:noFill/>
        </p:spPr>
        <p:txBody>
          <a:bodyPr wrap="none" rtlCol="0">
            <a:spAutoFit/>
          </a:bodyPr>
          <a:lstStyle/>
          <a:p>
            <a:pPr algn="ctr"/>
            <a:r>
              <a:rPr lang="en-GB" dirty="0"/>
              <a:t>Outreach role-up in </a:t>
            </a:r>
          </a:p>
          <a:p>
            <a:pPr algn="ctr"/>
            <a:r>
              <a:rPr lang="en-GB" dirty="0"/>
              <a:t>the lobby</a:t>
            </a:r>
          </a:p>
        </p:txBody>
      </p:sp>
    </p:spTree>
    <p:extLst>
      <p:ext uri="{BB962C8B-B14F-4D97-AF65-F5344CB8AC3E}">
        <p14:creationId xmlns:p14="http://schemas.microsoft.com/office/powerpoint/2010/main" val="3998453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33B7-F2FE-49F9-BBDC-F45C4629AAF9}"/>
              </a:ext>
            </a:extLst>
          </p:cNvPr>
          <p:cNvSpPr>
            <a:spLocks noGrp="1"/>
          </p:cNvSpPr>
          <p:nvPr>
            <p:ph type="title"/>
          </p:nvPr>
        </p:nvSpPr>
        <p:spPr>
          <a:xfrm>
            <a:off x="733244" y="-17253"/>
            <a:ext cx="11378241" cy="826152"/>
          </a:xfrm>
        </p:spPr>
        <p:txBody>
          <a:bodyPr>
            <a:normAutofit fontScale="90000"/>
          </a:bodyPr>
          <a:lstStyle/>
          <a:p>
            <a:r>
              <a:rPr lang="sv-SE" sz="4000" dirty="0"/>
              <a:t>The ESS </a:t>
            </a:r>
            <a:r>
              <a:rPr lang="sv-SE" sz="4000" dirty="0" err="1"/>
              <a:t>linac</a:t>
            </a:r>
            <a:r>
              <a:rPr lang="sv-SE" sz="4000" dirty="0"/>
              <a:t> – status: 2 MW  </a:t>
            </a:r>
            <a:r>
              <a:rPr lang="sv-SE" sz="4000" dirty="0" err="1"/>
              <a:t>beam</a:t>
            </a:r>
            <a:r>
              <a:rPr lang="sv-SE" sz="4000" dirty="0"/>
              <a:t> on </a:t>
            </a:r>
            <a:r>
              <a:rPr lang="sv-SE" sz="4000" dirty="0" err="1"/>
              <a:t>target</a:t>
            </a:r>
            <a:r>
              <a:rPr lang="sv-SE" sz="4000" dirty="0"/>
              <a:t> May 2025 </a:t>
            </a:r>
          </a:p>
        </p:txBody>
      </p:sp>
      <p:sp>
        <p:nvSpPr>
          <p:cNvPr id="3" name="Date Placeholder 2">
            <a:extLst>
              <a:ext uri="{FF2B5EF4-FFF2-40B4-BE49-F238E27FC236}">
                <a16:creationId xmlns:a16="http://schemas.microsoft.com/office/drawing/2014/main" id="{CC904C0F-1B2C-4A72-8869-35F61D745FC2}"/>
              </a:ext>
            </a:extLst>
          </p:cNvPr>
          <p:cNvSpPr>
            <a:spLocks noGrp="1"/>
          </p:cNvSpPr>
          <p:nvPr>
            <p:ph type="dt" sz="half" idx="10"/>
          </p:nvPr>
        </p:nvSpPr>
        <p:spPr/>
        <p:txBody>
          <a:bodyPr/>
          <a:lstStyle/>
          <a:p>
            <a:r>
              <a:rPr lang="sv-SE"/>
              <a:t>2023-10-26</a:t>
            </a:r>
            <a:endParaRPr lang="sv-SE" dirty="0"/>
          </a:p>
        </p:txBody>
      </p:sp>
      <p:sp>
        <p:nvSpPr>
          <p:cNvPr id="5" name="Slide Number Placeholder 4">
            <a:extLst>
              <a:ext uri="{FF2B5EF4-FFF2-40B4-BE49-F238E27FC236}">
                <a16:creationId xmlns:a16="http://schemas.microsoft.com/office/drawing/2014/main" id="{23B7EC2B-3795-40B1-8DF4-653EFEA6A519}"/>
              </a:ext>
            </a:extLst>
          </p:cNvPr>
          <p:cNvSpPr>
            <a:spLocks noGrp="1"/>
          </p:cNvSpPr>
          <p:nvPr>
            <p:ph type="sldNum" sz="quarter" idx="12"/>
          </p:nvPr>
        </p:nvSpPr>
        <p:spPr/>
        <p:txBody>
          <a:bodyPr/>
          <a:lstStyle/>
          <a:p>
            <a:fld id="{FCC06611-489B-4744-9F39-735E4B0C5C8E}" type="slidenum">
              <a:rPr lang="sv-SE" smtClean="0"/>
              <a:t>31</a:t>
            </a:fld>
            <a:endParaRPr lang="sv-SE"/>
          </a:p>
        </p:txBody>
      </p:sp>
      <p:pic>
        <p:nvPicPr>
          <p:cNvPr id="7" name="Picture 6">
            <a:extLst>
              <a:ext uri="{FF2B5EF4-FFF2-40B4-BE49-F238E27FC236}">
                <a16:creationId xmlns:a16="http://schemas.microsoft.com/office/drawing/2014/main" id="{9B19A16A-079D-4FD7-8F5C-E98DBC067E08}"/>
              </a:ext>
            </a:extLst>
          </p:cNvPr>
          <p:cNvPicPr>
            <a:picLocks noChangeAspect="1"/>
          </p:cNvPicPr>
          <p:nvPr/>
        </p:nvPicPr>
        <p:blipFill>
          <a:blip r:embed="rId2"/>
          <a:stretch>
            <a:fillRect/>
          </a:stretch>
        </p:blipFill>
        <p:spPr>
          <a:xfrm>
            <a:off x="1012552" y="1476747"/>
            <a:ext cx="9772650" cy="1428750"/>
          </a:xfrm>
          <a:prstGeom prst="rect">
            <a:avLst/>
          </a:prstGeom>
        </p:spPr>
      </p:pic>
      <p:sp>
        <p:nvSpPr>
          <p:cNvPr id="6" name="TextBox 5">
            <a:extLst>
              <a:ext uri="{FF2B5EF4-FFF2-40B4-BE49-F238E27FC236}">
                <a16:creationId xmlns:a16="http://schemas.microsoft.com/office/drawing/2014/main" id="{2382CE53-BDC2-4E41-83D0-F89F7450B513}"/>
              </a:ext>
            </a:extLst>
          </p:cNvPr>
          <p:cNvSpPr txBox="1"/>
          <p:nvPr/>
        </p:nvSpPr>
        <p:spPr>
          <a:xfrm>
            <a:off x="1338886" y="2401333"/>
            <a:ext cx="306494" cy="369332"/>
          </a:xfrm>
          <a:prstGeom prst="rect">
            <a:avLst/>
          </a:prstGeom>
          <a:noFill/>
        </p:spPr>
        <p:txBody>
          <a:bodyPr wrap="none" rtlCol="0">
            <a:spAutoFit/>
          </a:bodyPr>
          <a:lstStyle/>
          <a:p>
            <a:r>
              <a:rPr lang="sv-SE" dirty="0"/>
              <a:t>p</a:t>
            </a:r>
          </a:p>
        </p:txBody>
      </p:sp>
      <p:sp>
        <p:nvSpPr>
          <p:cNvPr id="9" name="TextBox 8">
            <a:extLst>
              <a:ext uri="{FF2B5EF4-FFF2-40B4-BE49-F238E27FC236}">
                <a16:creationId xmlns:a16="http://schemas.microsoft.com/office/drawing/2014/main" id="{51A5DEFB-ED9B-4593-8C53-17305D36BF7A}"/>
              </a:ext>
            </a:extLst>
          </p:cNvPr>
          <p:cNvSpPr txBox="1"/>
          <p:nvPr/>
        </p:nvSpPr>
        <p:spPr>
          <a:xfrm>
            <a:off x="1317834" y="1759547"/>
            <a:ext cx="450355" cy="369332"/>
          </a:xfrm>
          <a:prstGeom prst="rect">
            <a:avLst/>
          </a:prstGeom>
          <a:noFill/>
        </p:spPr>
        <p:txBody>
          <a:bodyPr wrap="square" rtlCol="0">
            <a:spAutoFit/>
          </a:bodyPr>
          <a:lstStyle/>
          <a:p>
            <a:r>
              <a:rPr lang="sv-SE" dirty="0"/>
              <a:t>H</a:t>
            </a:r>
            <a:r>
              <a:rPr lang="sv-SE" baseline="30000" dirty="0"/>
              <a:t>-</a:t>
            </a:r>
          </a:p>
        </p:txBody>
      </p:sp>
      <p:sp>
        <p:nvSpPr>
          <p:cNvPr id="12" name="Arc 11">
            <a:extLst>
              <a:ext uri="{FF2B5EF4-FFF2-40B4-BE49-F238E27FC236}">
                <a16:creationId xmlns:a16="http://schemas.microsoft.com/office/drawing/2014/main" id="{EB271C2F-B280-4087-8054-374A8E9614EC}"/>
              </a:ext>
            </a:extLst>
          </p:cNvPr>
          <p:cNvSpPr/>
          <p:nvPr/>
        </p:nvSpPr>
        <p:spPr>
          <a:xfrm rot="5400000">
            <a:off x="7697492" y="1703265"/>
            <a:ext cx="723794" cy="37078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14" name="Straight Arrow Connector 13">
            <a:extLst>
              <a:ext uri="{FF2B5EF4-FFF2-40B4-BE49-F238E27FC236}">
                <a16:creationId xmlns:a16="http://schemas.microsoft.com/office/drawing/2014/main" id="{2266E361-31D8-4BF7-98F9-E3B963F485BD}"/>
              </a:ext>
            </a:extLst>
          </p:cNvPr>
          <p:cNvCxnSpPr>
            <a:cxnSpLocks/>
          </p:cNvCxnSpPr>
          <p:nvPr/>
        </p:nvCxnSpPr>
        <p:spPr>
          <a:xfrm flipV="1">
            <a:off x="8244781" y="1546702"/>
            <a:ext cx="0" cy="37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ight Brace 24">
            <a:extLst>
              <a:ext uri="{FF2B5EF4-FFF2-40B4-BE49-F238E27FC236}">
                <a16:creationId xmlns:a16="http://schemas.microsoft.com/office/drawing/2014/main" id="{D383947A-D4A3-4CE8-9B7B-6D3E02281FBF}"/>
              </a:ext>
            </a:extLst>
          </p:cNvPr>
          <p:cNvSpPr/>
          <p:nvPr/>
        </p:nvSpPr>
        <p:spPr>
          <a:xfrm rot="5400000">
            <a:off x="6410717" y="1555372"/>
            <a:ext cx="316593" cy="3075474"/>
          </a:xfrm>
          <a:prstGeom prst="rightBrace">
            <a:avLst>
              <a:gd name="adj1" fmla="val 176877"/>
              <a:gd name="adj2" fmla="val 503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6" name="Right Brace 25">
            <a:extLst>
              <a:ext uri="{FF2B5EF4-FFF2-40B4-BE49-F238E27FC236}">
                <a16:creationId xmlns:a16="http://schemas.microsoft.com/office/drawing/2014/main" id="{EFEDF856-FDCA-4B78-BB84-8FE309EF577C}"/>
              </a:ext>
            </a:extLst>
          </p:cNvPr>
          <p:cNvSpPr/>
          <p:nvPr/>
        </p:nvSpPr>
        <p:spPr>
          <a:xfrm rot="5400000">
            <a:off x="3325813" y="1517441"/>
            <a:ext cx="240731" cy="3075474"/>
          </a:xfrm>
          <a:prstGeom prst="rightBrace">
            <a:avLst>
              <a:gd name="adj1" fmla="val 176877"/>
              <a:gd name="adj2" fmla="val 503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7" name="TextBox 26">
            <a:extLst>
              <a:ext uri="{FF2B5EF4-FFF2-40B4-BE49-F238E27FC236}">
                <a16:creationId xmlns:a16="http://schemas.microsoft.com/office/drawing/2014/main" id="{D029A19E-0118-422C-9438-E2ADDF9F13D4}"/>
              </a:ext>
            </a:extLst>
          </p:cNvPr>
          <p:cNvSpPr txBox="1"/>
          <p:nvPr/>
        </p:nvSpPr>
        <p:spPr>
          <a:xfrm>
            <a:off x="2371133" y="3117606"/>
            <a:ext cx="2420534" cy="369332"/>
          </a:xfrm>
          <a:prstGeom prst="rect">
            <a:avLst/>
          </a:prstGeom>
          <a:noFill/>
        </p:spPr>
        <p:txBody>
          <a:bodyPr wrap="none" rtlCol="0">
            <a:spAutoFit/>
          </a:bodyPr>
          <a:lstStyle/>
          <a:p>
            <a:r>
              <a:rPr lang="sv-SE" dirty="0" err="1"/>
              <a:t>Normalconducting</a:t>
            </a:r>
            <a:r>
              <a:rPr lang="sv-SE" dirty="0"/>
              <a:t>  part</a:t>
            </a:r>
          </a:p>
        </p:txBody>
      </p:sp>
      <p:sp>
        <p:nvSpPr>
          <p:cNvPr id="28" name="TextBox 27">
            <a:extLst>
              <a:ext uri="{FF2B5EF4-FFF2-40B4-BE49-F238E27FC236}">
                <a16:creationId xmlns:a16="http://schemas.microsoft.com/office/drawing/2014/main" id="{157B6618-9AF8-44CC-BC04-3B2E8F980275}"/>
              </a:ext>
            </a:extLst>
          </p:cNvPr>
          <p:cNvSpPr txBox="1"/>
          <p:nvPr/>
        </p:nvSpPr>
        <p:spPr>
          <a:xfrm>
            <a:off x="5538509" y="3189865"/>
            <a:ext cx="2210349" cy="369332"/>
          </a:xfrm>
          <a:prstGeom prst="rect">
            <a:avLst/>
          </a:prstGeom>
          <a:noFill/>
        </p:spPr>
        <p:txBody>
          <a:bodyPr wrap="none" rtlCol="0">
            <a:spAutoFit/>
          </a:bodyPr>
          <a:lstStyle/>
          <a:p>
            <a:r>
              <a:rPr lang="sv-SE" dirty="0" err="1"/>
              <a:t>Superconducting</a:t>
            </a:r>
            <a:r>
              <a:rPr lang="sv-SE" dirty="0"/>
              <a:t> part</a:t>
            </a:r>
          </a:p>
        </p:txBody>
      </p:sp>
      <p:cxnSp>
        <p:nvCxnSpPr>
          <p:cNvPr id="30" name="Straight Arrow Connector 29">
            <a:extLst>
              <a:ext uri="{FF2B5EF4-FFF2-40B4-BE49-F238E27FC236}">
                <a16:creationId xmlns:a16="http://schemas.microsoft.com/office/drawing/2014/main" id="{0F7EC848-6AA7-4499-8D09-B6E0B697B3A1}"/>
              </a:ext>
            </a:extLst>
          </p:cNvPr>
          <p:cNvCxnSpPr>
            <a:cxnSpLocks/>
            <a:stCxn id="32" idx="1"/>
          </p:cNvCxnSpPr>
          <p:nvPr/>
        </p:nvCxnSpPr>
        <p:spPr>
          <a:xfrm flipH="1" flipV="1">
            <a:off x="7873998" y="2452134"/>
            <a:ext cx="1074378" cy="471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6794CE-4EE5-421E-BE03-A87CB511A02A}"/>
              </a:ext>
            </a:extLst>
          </p:cNvPr>
          <p:cNvSpPr txBox="1"/>
          <p:nvPr/>
        </p:nvSpPr>
        <p:spPr>
          <a:xfrm>
            <a:off x="8948376" y="2739304"/>
            <a:ext cx="1867178" cy="369332"/>
          </a:xfrm>
          <a:prstGeom prst="rect">
            <a:avLst/>
          </a:prstGeom>
          <a:noFill/>
        </p:spPr>
        <p:txBody>
          <a:bodyPr wrap="none" rtlCol="0">
            <a:spAutoFit/>
          </a:bodyPr>
          <a:lstStyle/>
          <a:p>
            <a:r>
              <a:rPr lang="sv-SE" dirty="0" err="1"/>
              <a:t>ESSnuSB</a:t>
            </a:r>
            <a:r>
              <a:rPr lang="sv-SE" dirty="0"/>
              <a:t> addition </a:t>
            </a:r>
          </a:p>
        </p:txBody>
      </p:sp>
      <p:sp>
        <p:nvSpPr>
          <p:cNvPr id="35" name="TextBox 34">
            <a:extLst>
              <a:ext uri="{FF2B5EF4-FFF2-40B4-BE49-F238E27FC236}">
                <a16:creationId xmlns:a16="http://schemas.microsoft.com/office/drawing/2014/main" id="{9E2CC70D-52CC-466E-BB21-129B7D505CD6}"/>
              </a:ext>
            </a:extLst>
          </p:cNvPr>
          <p:cNvSpPr txBox="1"/>
          <p:nvPr/>
        </p:nvSpPr>
        <p:spPr>
          <a:xfrm>
            <a:off x="1009344" y="3136392"/>
            <a:ext cx="1023037" cy="369332"/>
          </a:xfrm>
          <a:prstGeom prst="rect">
            <a:avLst/>
          </a:prstGeom>
          <a:noFill/>
        </p:spPr>
        <p:txBody>
          <a:bodyPr wrap="none" rtlCol="0">
            <a:spAutoFit/>
          </a:bodyPr>
          <a:lstStyle/>
          <a:p>
            <a:r>
              <a:rPr lang="sv-SE" dirty="0"/>
              <a:t>The </a:t>
            </a:r>
            <a:r>
              <a:rPr lang="sv-SE" dirty="0" err="1"/>
              <a:t>linac</a:t>
            </a:r>
            <a:endParaRPr lang="sv-SE" dirty="0"/>
          </a:p>
        </p:txBody>
      </p:sp>
      <p:sp>
        <p:nvSpPr>
          <p:cNvPr id="36" name="TextBox 35">
            <a:extLst>
              <a:ext uri="{FF2B5EF4-FFF2-40B4-BE49-F238E27FC236}">
                <a16:creationId xmlns:a16="http://schemas.microsoft.com/office/drawing/2014/main" id="{8E296D13-BFA7-416D-9A04-E729A56F8E22}"/>
              </a:ext>
            </a:extLst>
          </p:cNvPr>
          <p:cNvSpPr txBox="1"/>
          <p:nvPr/>
        </p:nvSpPr>
        <p:spPr>
          <a:xfrm>
            <a:off x="6096000" y="5989897"/>
            <a:ext cx="5475281" cy="369332"/>
          </a:xfrm>
          <a:prstGeom prst="rect">
            <a:avLst/>
          </a:prstGeom>
          <a:noFill/>
        </p:spPr>
        <p:txBody>
          <a:bodyPr wrap="none" rtlCol="0">
            <a:spAutoFit/>
          </a:bodyPr>
          <a:lstStyle/>
          <a:p>
            <a:r>
              <a:rPr lang="sv-SE" dirty="0"/>
              <a:t>Transfer Line </a:t>
            </a:r>
            <a:r>
              <a:rPr lang="sv-SE" dirty="0" err="1"/>
              <a:t>with</a:t>
            </a:r>
            <a:r>
              <a:rPr lang="sv-SE" dirty="0"/>
              <a:t> </a:t>
            </a:r>
            <a:r>
              <a:rPr lang="sv-SE" dirty="0" err="1"/>
              <a:t>bending</a:t>
            </a:r>
            <a:r>
              <a:rPr lang="sv-SE" dirty="0"/>
              <a:t> </a:t>
            </a:r>
            <a:r>
              <a:rPr lang="sv-SE" dirty="0" err="1"/>
              <a:t>limited</a:t>
            </a:r>
            <a:r>
              <a:rPr lang="sv-SE" dirty="0"/>
              <a:t> by H</a:t>
            </a:r>
            <a:r>
              <a:rPr lang="sv-SE" baseline="30000" dirty="0"/>
              <a:t>-</a:t>
            </a:r>
            <a:r>
              <a:rPr lang="sv-SE" dirty="0"/>
              <a:t> Lorenz </a:t>
            </a:r>
            <a:r>
              <a:rPr lang="sv-SE" dirty="0" err="1"/>
              <a:t>stripping</a:t>
            </a:r>
            <a:endParaRPr lang="sv-SE" dirty="0"/>
          </a:p>
        </p:txBody>
      </p:sp>
      <p:sp>
        <p:nvSpPr>
          <p:cNvPr id="38" name="TextBox 37">
            <a:extLst>
              <a:ext uri="{FF2B5EF4-FFF2-40B4-BE49-F238E27FC236}">
                <a16:creationId xmlns:a16="http://schemas.microsoft.com/office/drawing/2014/main" id="{5F1DB4FA-BDE0-4BA1-BD72-80A14FFC2AEA}"/>
              </a:ext>
            </a:extLst>
          </p:cNvPr>
          <p:cNvSpPr txBox="1"/>
          <p:nvPr/>
        </p:nvSpPr>
        <p:spPr>
          <a:xfrm>
            <a:off x="643694" y="5995771"/>
            <a:ext cx="5187126" cy="369332"/>
          </a:xfrm>
          <a:prstGeom prst="rect">
            <a:avLst/>
          </a:prstGeom>
          <a:noFill/>
        </p:spPr>
        <p:txBody>
          <a:bodyPr wrap="none" rtlCol="0">
            <a:spAutoFit/>
          </a:bodyPr>
          <a:lstStyle/>
          <a:p>
            <a:r>
              <a:rPr lang="sv-SE" dirty="0"/>
              <a:t>The </a:t>
            </a:r>
            <a:r>
              <a:rPr lang="sv-SE" dirty="0" err="1"/>
              <a:t>merging</a:t>
            </a:r>
            <a:r>
              <a:rPr lang="sv-SE" dirty="0"/>
              <a:t> </a:t>
            </a:r>
            <a:r>
              <a:rPr lang="sv-SE" dirty="0" err="1"/>
              <a:t>of</a:t>
            </a:r>
            <a:r>
              <a:rPr lang="sv-SE" dirty="0"/>
              <a:t> the H+ and the H- </a:t>
            </a:r>
            <a:r>
              <a:rPr lang="sv-SE" dirty="0" err="1"/>
              <a:t>beams</a:t>
            </a:r>
            <a:r>
              <a:rPr lang="sv-SE" dirty="0"/>
              <a:t> in the MEBT</a:t>
            </a:r>
          </a:p>
        </p:txBody>
      </p:sp>
      <p:sp>
        <p:nvSpPr>
          <p:cNvPr id="40" name="Footer Placeholder 39">
            <a:extLst>
              <a:ext uri="{FF2B5EF4-FFF2-40B4-BE49-F238E27FC236}">
                <a16:creationId xmlns:a16="http://schemas.microsoft.com/office/drawing/2014/main" id="{88008D5A-80FA-480B-B6BA-A83DBDAD1CCA}"/>
              </a:ext>
            </a:extLst>
          </p:cNvPr>
          <p:cNvSpPr>
            <a:spLocks noGrp="1"/>
          </p:cNvSpPr>
          <p:nvPr>
            <p:ph type="ftr" sz="quarter" idx="11"/>
          </p:nvPr>
        </p:nvSpPr>
        <p:spPr/>
        <p:txBody>
          <a:bodyPr/>
          <a:lstStyle/>
          <a:p>
            <a:r>
              <a:rPr lang="sv-SE"/>
              <a:t>ESSnuSB presentation at NeuTel2023                                                              Tord Ekelöf, Uppsala University</a:t>
            </a:r>
          </a:p>
        </p:txBody>
      </p:sp>
      <p:sp>
        <p:nvSpPr>
          <p:cNvPr id="41" name="Rectangle 40">
            <a:extLst>
              <a:ext uri="{FF2B5EF4-FFF2-40B4-BE49-F238E27FC236}">
                <a16:creationId xmlns:a16="http://schemas.microsoft.com/office/drawing/2014/main" id="{CC8AC2B3-5932-4EA7-9B7D-6A877516E76F}"/>
              </a:ext>
            </a:extLst>
          </p:cNvPr>
          <p:cNvSpPr/>
          <p:nvPr/>
        </p:nvSpPr>
        <p:spPr>
          <a:xfrm>
            <a:off x="75755" y="1446269"/>
            <a:ext cx="1867178" cy="369332"/>
          </a:xfrm>
          <a:prstGeom prst="rect">
            <a:avLst/>
          </a:prstGeom>
        </p:spPr>
        <p:txBody>
          <a:bodyPr wrap="none">
            <a:spAutoFit/>
          </a:bodyPr>
          <a:lstStyle/>
          <a:p>
            <a:r>
              <a:rPr lang="sv-SE" dirty="0" err="1"/>
              <a:t>ESSnuSB</a:t>
            </a:r>
            <a:r>
              <a:rPr lang="sv-SE" dirty="0"/>
              <a:t> addition </a:t>
            </a:r>
          </a:p>
        </p:txBody>
      </p:sp>
      <p:cxnSp>
        <p:nvCxnSpPr>
          <p:cNvPr id="43" name="Straight Arrow Connector 42">
            <a:extLst>
              <a:ext uri="{FF2B5EF4-FFF2-40B4-BE49-F238E27FC236}">
                <a16:creationId xmlns:a16="http://schemas.microsoft.com/office/drawing/2014/main" id="{68982A81-3424-4115-AF11-12827BD2094D}"/>
              </a:ext>
            </a:extLst>
          </p:cNvPr>
          <p:cNvCxnSpPr>
            <a:cxnSpLocks/>
          </p:cNvCxnSpPr>
          <p:nvPr/>
        </p:nvCxnSpPr>
        <p:spPr>
          <a:xfrm>
            <a:off x="933696" y="1723849"/>
            <a:ext cx="476310" cy="178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FA06933-0094-432D-8563-5593FCD1EFC8}"/>
              </a:ext>
            </a:extLst>
          </p:cNvPr>
          <p:cNvPicPr>
            <a:picLocks noChangeAspect="1"/>
          </p:cNvPicPr>
          <p:nvPr/>
        </p:nvPicPr>
        <p:blipFill>
          <a:blip r:embed="rId3"/>
          <a:stretch>
            <a:fillRect/>
          </a:stretch>
        </p:blipFill>
        <p:spPr>
          <a:xfrm>
            <a:off x="818535" y="3708178"/>
            <a:ext cx="5226319" cy="2152761"/>
          </a:xfrm>
          <a:prstGeom prst="rect">
            <a:avLst/>
          </a:prstGeom>
        </p:spPr>
      </p:pic>
      <p:pic>
        <p:nvPicPr>
          <p:cNvPr id="17" name="Picture 16">
            <a:extLst>
              <a:ext uri="{FF2B5EF4-FFF2-40B4-BE49-F238E27FC236}">
                <a16:creationId xmlns:a16="http://schemas.microsoft.com/office/drawing/2014/main" id="{94EE42F9-23A2-4CD3-83DA-C2366DDDB8E3}"/>
              </a:ext>
            </a:extLst>
          </p:cNvPr>
          <p:cNvPicPr>
            <a:picLocks noChangeAspect="1"/>
          </p:cNvPicPr>
          <p:nvPr/>
        </p:nvPicPr>
        <p:blipFill>
          <a:blip r:embed="rId4"/>
          <a:stretch>
            <a:fillRect/>
          </a:stretch>
        </p:blipFill>
        <p:spPr>
          <a:xfrm>
            <a:off x="6361181" y="3485055"/>
            <a:ext cx="3873227" cy="2437855"/>
          </a:xfrm>
          <a:prstGeom prst="rect">
            <a:avLst/>
          </a:prstGeom>
        </p:spPr>
      </p:pic>
      <p:sp>
        <p:nvSpPr>
          <p:cNvPr id="18" name="TextBox 17">
            <a:extLst>
              <a:ext uri="{FF2B5EF4-FFF2-40B4-BE49-F238E27FC236}">
                <a16:creationId xmlns:a16="http://schemas.microsoft.com/office/drawing/2014/main" id="{741D02B6-EA68-4F5C-B1BE-1622DE9D3DB9}"/>
              </a:ext>
            </a:extLst>
          </p:cNvPr>
          <p:cNvSpPr txBox="1"/>
          <p:nvPr/>
        </p:nvSpPr>
        <p:spPr>
          <a:xfrm flipH="1">
            <a:off x="7322754" y="1212487"/>
            <a:ext cx="3060105" cy="369332"/>
          </a:xfrm>
          <a:prstGeom prst="rect">
            <a:avLst/>
          </a:prstGeom>
          <a:noFill/>
        </p:spPr>
        <p:txBody>
          <a:bodyPr wrap="square" rtlCol="0">
            <a:spAutoFit/>
          </a:bodyPr>
          <a:lstStyle/>
          <a:p>
            <a:r>
              <a:rPr lang="sv-SE" dirty="0"/>
              <a:t>Transfer Line to </a:t>
            </a:r>
            <a:r>
              <a:rPr lang="sv-SE" dirty="0" err="1"/>
              <a:t>Accumulator</a:t>
            </a:r>
            <a:endParaRPr lang="sv-SE" dirty="0"/>
          </a:p>
        </p:txBody>
      </p:sp>
      <p:cxnSp>
        <p:nvCxnSpPr>
          <p:cNvPr id="8" name="Straight Arrow Connector 7">
            <a:extLst>
              <a:ext uri="{FF2B5EF4-FFF2-40B4-BE49-F238E27FC236}">
                <a16:creationId xmlns:a16="http://schemas.microsoft.com/office/drawing/2014/main" id="{6C56C4D8-B210-41AD-B4F0-36FC8FF4D4C5}"/>
              </a:ext>
            </a:extLst>
          </p:cNvPr>
          <p:cNvCxnSpPr>
            <a:cxnSpLocks/>
          </p:cNvCxnSpPr>
          <p:nvPr/>
        </p:nvCxnSpPr>
        <p:spPr>
          <a:xfrm>
            <a:off x="951371" y="1721166"/>
            <a:ext cx="3366632" cy="3460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21C33F-7898-46D9-BB90-86C6BCA727C0}"/>
              </a:ext>
            </a:extLst>
          </p:cNvPr>
          <p:cNvSpPr txBox="1"/>
          <p:nvPr/>
        </p:nvSpPr>
        <p:spPr>
          <a:xfrm>
            <a:off x="234950" y="643622"/>
            <a:ext cx="11722100" cy="646331"/>
          </a:xfrm>
          <a:prstGeom prst="rect">
            <a:avLst/>
          </a:prstGeom>
          <a:noFill/>
        </p:spPr>
        <p:txBody>
          <a:bodyPr wrap="square" rtlCol="0">
            <a:spAutoFit/>
          </a:bodyPr>
          <a:lstStyle/>
          <a:p>
            <a:pPr algn="ctr"/>
            <a:r>
              <a:rPr lang="en-GB" dirty="0"/>
              <a:t>2.86 </a:t>
            </a:r>
            <a:r>
              <a:rPr lang="en-GB" dirty="0" err="1"/>
              <a:t>ms</a:t>
            </a:r>
            <a:r>
              <a:rPr lang="en-GB" dirty="0"/>
              <a:t> pulses at 14 Hz pulse frequency </a:t>
            </a:r>
            <a:r>
              <a:rPr lang="en-GB" dirty="0" err="1"/>
              <a:t>tah</a:t>
            </a:r>
            <a:r>
              <a:rPr lang="en-GB" dirty="0"/>
              <a:t> will be increased to 28 Hz, implying an </a:t>
            </a:r>
          </a:p>
          <a:p>
            <a:pPr algn="ctr"/>
            <a:r>
              <a:rPr lang="en-GB" dirty="0"/>
              <a:t>increase of the beam power from 5 MW to 10 MW</a:t>
            </a:r>
          </a:p>
        </p:txBody>
      </p:sp>
    </p:spTree>
    <p:extLst>
      <p:ext uri="{BB962C8B-B14F-4D97-AF65-F5344CB8AC3E}">
        <p14:creationId xmlns:p14="http://schemas.microsoft.com/office/powerpoint/2010/main" val="308027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7CDB-0D1A-42BE-B76A-956780DCF525}"/>
              </a:ext>
            </a:extLst>
          </p:cNvPr>
          <p:cNvSpPr>
            <a:spLocks noGrp="1"/>
          </p:cNvSpPr>
          <p:nvPr>
            <p:ph type="title"/>
          </p:nvPr>
        </p:nvSpPr>
        <p:spPr>
          <a:xfrm>
            <a:off x="71323" y="-110190"/>
            <a:ext cx="11795185" cy="1325563"/>
          </a:xfrm>
        </p:spPr>
        <p:txBody>
          <a:bodyPr>
            <a:normAutofit/>
          </a:bodyPr>
          <a:lstStyle/>
          <a:p>
            <a:pPr algn="ctr"/>
            <a:r>
              <a:rPr lang="sv-SE" dirty="0"/>
              <a:t>The </a:t>
            </a:r>
            <a:r>
              <a:rPr lang="sv-SE" dirty="0" err="1"/>
              <a:t>Accmulator</a:t>
            </a:r>
            <a:r>
              <a:rPr lang="sv-SE" dirty="0"/>
              <a:t> ring</a:t>
            </a:r>
            <a:br>
              <a:rPr lang="sv-SE" dirty="0"/>
            </a:br>
            <a:r>
              <a:rPr lang="sv-SE" sz="2400" dirty="0" err="1"/>
              <a:t>Compresses</a:t>
            </a:r>
            <a:r>
              <a:rPr lang="sv-SE" sz="2400" dirty="0"/>
              <a:t> and </a:t>
            </a:r>
            <a:r>
              <a:rPr lang="sv-SE" sz="2400" dirty="0" err="1"/>
              <a:t>divides</a:t>
            </a:r>
            <a:r>
              <a:rPr lang="sv-SE" sz="2400" dirty="0"/>
              <a:t> the 2.86 </a:t>
            </a:r>
            <a:r>
              <a:rPr lang="sv-SE" sz="2400" dirty="0" err="1"/>
              <a:t>ms</a:t>
            </a:r>
            <a:r>
              <a:rPr lang="sv-SE" sz="2400" dirty="0"/>
              <a:t> long </a:t>
            </a:r>
            <a:r>
              <a:rPr lang="sv-SE" sz="2400" dirty="0" err="1"/>
              <a:t>linac</a:t>
            </a:r>
            <a:r>
              <a:rPr lang="sv-SE" sz="2400" dirty="0"/>
              <a:t> </a:t>
            </a:r>
            <a:r>
              <a:rPr lang="sv-SE" sz="2400" dirty="0" err="1"/>
              <a:t>pulse</a:t>
            </a:r>
            <a:r>
              <a:rPr lang="sv-SE" sz="2400" dirty="0"/>
              <a:t> to </a:t>
            </a:r>
            <a:r>
              <a:rPr lang="sv-SE" sz="2400" dirty="0" err="1"/>
              <a:t>four</a:t>
            </a:r>
            <a:r>
              <a:rPr lang="sv-SE" sz="2400" dirty="0"/>
              <a:t> 1.2 </a:t>
            </a:r>
            <a:r>
              <a:rPr lang="el-GR" sz="2400" dirty="0">
                <a:latin typeface="Times New Roman" panose="02020603050405020304" pitchFamily="18" charset="0"/>
                <a:cs typeface="Times New Roman" panose="02020603050405020304" pitchFamily="18" charset="0"/>
              </a:rPr>
              <a:t>μ</a:t>
            </a:r>
            <a:r>
              <a:rPr lang="sv-SE" sz="2400" dirty="0">
                <a:latin typeface="Times New Roman" panose="02020603050405020304" pitchFamily="18" charset="0"/>
                <a:cs typeface="Times New Roman" panose="02020603050405020304" pitchFamily="18" charset="0"/>
              </a:rPr>
              <a:t>s long </a:t>
            </a:r>
            <a:r>
              <a:rPr lang="sv-SE" sz="2400" dirty="0" err="1">
                <a:latin typeface="Times New Roman" panose="02020603050405020304" pitchFamily="18" charset="0"/>
                <a:cs typeface="Times New Roman" panose="02020603050405020304" pitchFamily="18" charset="0"/>
              </a:rPr>
              <a:t>pulses</a:t>
            </a:r>
            <a:endParaRPr lang="sv-SE" sz="2400" dirty="0"/>
          </a:p>
        </p:txBody>
      </p:sp>
      <p:sp>
        <p:nvSpPr>
          <p:cNvPr id="3" name="Date Placeholder 2">
            <a:extLst>
              <a:ext uri="{FF2B5EF4-FFF2-40B4-BE49-F238E27FC236}">
                <a16:creationId xmlns:a16="http://schemas.microsoft.com/office/drawing/2014/main" id="{3A3B496A-AD17-4B87-9A92-B2CE14DDAA65}"/>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D5D63596-29AE-4134-9AB0-CC0575C82CC7}"/>
              </a:ext>
            </a:extLst>
          </p:cNvPr>
          <p:cNvSpPr>
            <a:spLocks noGrp="1"/>
          </p:cNvSpPr>
          <p:nvPr>
            <p:ph type="ftr" sz="quarter" idx="11"/>
          </p:nvPr>
        </p:nvSpPr>
        <p:spPr/>
        <p:txBody>
          <a:bodyPr/>
          <a:lstStyle/>
          <a:p>
            <a:r>
              <a:rPr lang="sv-SE"/>
              <a:t>ESSnuSB presentation at NeuTel2023                                                              Tord Ekelöf, Uppsala University</a:t>
            </a:r>
            <a:endParaRPr lang="sv-SE" dirty="0"/>
          </a:p>
        </p:txBody>
      </p:sp>
      <p:sp>
        <p:nvSpPr>
          <p:cNvPr id="5" name="Slide Number Placeholder 4">
            <a:extLst>
              <a:ext uri="{FF2B5EF4-FFF2-40B4-BE49-F238E27FC236}">
                <a16:creationId xmlns:a16="http://schemas.microsoft.com/office/drawing/2014/main" id="{15C47FA8-D16A-4129-A772-5B8DF77DB59A}"/>
              </a:ext>
            </a:extLst>
          </p:cNvPr>
          <p:cNvSpPr>
            <a:spLocks noGrp="1"/>
          </p:cNvSpPr>
          <p:nvPr>
            <p:ph type="sldNum" sz="quarter" idx="12"/>
          </p:nvPr>
        </p:nvSpPr>
        <p:spPr/>
        <p:txBody>
          <a:bodyPr/>
          <a:lstStyle/>
          <a:p>
            <a:fld id="{FCC06611-489B-4744-9F39-735E4B0C5C8E}" type="slidenum">
              <a:rPr lang="sv-SE" smtClean="0"/>
              <a:t>32</a:t>
            </a:fld>
            <a:endParaRPr lang="sv-SE"/>
          </a:p>
        </p:txBody>
      </p:sp>
      <p:pic>
        <p:nvPicPr>
          <p:cNvPr id="6" name="Picture 5">
            <a:extLst>
              <a:ext uri="{FF2B5EF4-FFF2-40B4-BE49-F238E27FC236}">
                <a16:creationId xmlns:a16="http://schemas.microsoft.com/office/drawing/2014/main" id="{5E76A564-F1B0-43C0-8D91-0997BB184463}"/>
              </a:ext>
            </a:extLst>
          </p:cNvPr>
          <p:cNvPicPr>
            <a:picLocks noChangeAspect="1"/>
          </p:cNvPicPr>
          <p:nvPr/>
        </p:nvPicPr>
        <p:blipFill rotWithShape="1">
          <a:blip r:embed="rId2"/>
          <a:srcRect l="10741" t="15237" r="13783" b="5324"/>
          <a:stretch/>
        </p:blipFill>
        <p:spPr>
          <a:xfrm>
            <a:off x="231799" y="1123406"/>
            <a:ext cx="4944638" cy="5140393"/>
          </a:xfrm>
          <a:prstGeom prst="rect">
            <a:avLst/>
          </a:prstGeom>
        </p:spPr>
      </p:pic>
      <p:pic>
        <p:nvPicPr>
          <p:cNvPr id="7" name="Picture 6">
            <a:extLst>
              <a:ext uri="{FF2B5EF4-FFF2-40B4-BE49-F238E27FC236}">
                <a16:creationId xmlns:a16="http://schemas.microsoft.com/office/drawing/2014/main" id="{2AE0F36D-0E0C-4F11-912D-D0B5BAFAF0FC}"/>
              </a:ext>
            </a:extLst>
          </p:cNvPr>
          <p:cNvPicPr>
            <a:picLocks noChangeAspect="1"/>
          </p:cNvPicPr>
          <p:nvPr/>
        </p:nvPicPr>
        <p:blipFill>
          <a:blip r:embed="rId3"/>
          <a:stretch>
            <a:fillRect/>
          </a:stretch>
        </p:blipFill>
        <p:spPr>
          <a:xfrm>
            <a:off x="6221465" y="1397924"/>
            <a:ext cx="4255757" cy="2240280"/>
          </a:xfrm>
          <a:prstGeom prst="rect">
            <a:avLst/>
          </a:prstGeom>
        </p:spPr>
      </p:pic>
      <p:pic>
        <p:nvPicPr>
          <p:cNvPr id="8" name="Picture 7">
            <a:extLst>
              <a:ext uri="{FF2B5EF4-FFF2-40B4-BE49-F238E27FC236}">
                <a16:creationId xmlns:a16="http://schemas.microsoft.com/office/drawing/2014/main" id="{8E4A328C-9347-48AA-95CA-BA5E46AA0100}"/>
              </a:ext>
            </a:extLst>
          </p:cNvPr>
          <p:cNvPicPr>
            <a:picLocks noChangeAspect="1"/>
          </p:cNvPicPr>
          <p:nvPr/>
        </p:nvPicPr>
        <p:blipFill>
          <a:blip r:embed="rId4"/>
          <a:stretch>
            <a:fillRect/>
          </a:stretch>
        </p:blipFill>
        <p:spPr>
          <a:xfrm>
            <a:off x="5968916" y="4216383"/>
            <a:ext cx="5684270" cy="1695032"/>
          </a:xfrm>
          <a:prstGeom prst="rect">
            <a:avLst/>
          </a:prstGeom>
        </p:spPr>
      </p:pic>
      <p:sp>
        <p:nvSpPr>
          <p:cNvPr id="9" name="TextBox 8">
            <a:extLst>
              <a:ext uri="{FF2B5EF4-FFF2-40B4-BE49-F238E27FC236}">
                <a16:creationId xmlns:a16="http://schemas.microsoft.com/office/drawing/2014/main" id="{2C875B53-A472-475B-A0AD-4C6BEBE5EFAA}"/>
              </a:ext>
            </a:extLst>
          </p:cNvPr>
          <p:cNvSpPr txBox="1"/>
          <p:nvPr/>
        </p:nvSpPr>
        <p:spPr>
          <a:xfrm>
            <a:off x="6976803" y="1099818"/>
            <a:ext cx="2620269" cy="369332"/>
          </a:xfrm>
          <a:prstGeom prst="rect">
            <a:avLst/>
          </a:prstGeom>
          <a:noFill/>
        </p:spPr>
        <p:txBody>
          <a:bodyPr wrap="none" rtlCol="0">
            <a:spAutoFit/>
          </a:bodyPr>
          <a:lstStyle/>
          <a:p>
            <a:r>
              <a:rPr lang="sv-SE" dirty="0" err="1"/>
              <a:t>Injection</a:t>
            </a:r>
            <a:r>
              <a:rPr lang="sv-SE" dirty="0"/>
              <a:t> </a:t>
            </a:r>
            <a:r>
              <a:rPr lang="sv-SE" dirty="0" err="1"/>
              <a:t>with</a:t>
            </a:r>
            <a:r>
              <a:rPr lang="sv-SE" dirty="0"/>
              <a:t> H- </a:t>
            </a:r>
            <a:r>
              <a:rPr lang="sv-SE" dirty="0" err="1"/>
              <a:t>stripping</a:t>
            </a:r>
            <a:endParaRPr lang="sv-SE" dirty="0"/>
          </a:p>
        </p:txBody>
      </p:sp>
      <p:sp>
        <p:nvSpPr>
          <p:cNvPr id="10" name="TextBox 9">
            <a:extLst>
              <a:ext uri="{FF2B5EF4-FFF2-40B4-BE49-F238E27FC236}">
                <a16:creationId xmlns:a16="http://schemas.microsoft.com/office/drawing/2014/main" id="{29C29662-F08C-4AC6-8A45-BBEBCE697CF7}"/>
              </a:ext>
            </a:extLst>
          </p:cNvPr>
          <p:cNvSpPr txBox="1"/>
          <p:nvPr/>
        </p:nvSpPr>
        <p:spPr>
          <a:xfrm>
            <a:off x="7903455" y="5951479"/>
            <a:ext cx="1131207" cy="369332"/>
          </a:xfrm>
          <a:prstGeom prst="rect">
            <a:avLst/>
          </a:prstGeom>
          <a:noFill/>
        </p:spPr>
        <p:txBody>
          <a:bodyPr wrap="none" rtlCol="0">
            <a:spAutoFit/>
          </a:bodyPr>
          <a:lstStyle/>
          <a:p>
            <a:r>
              <a:rPr lang="sv-SE" dirty="0" err="1"/>
              <a:t>Extraction</a:t>
            </a:r>
            <a:endParaRPr lang="sv-SE" dirty="0"/>
          </a:p>
        </p:txBody>
      </p:sp>
      <p:cxnSp>
        <p:nvCxnSpPr>
          <p:cNvPr id="16" name="Straight Arrow Connector 15">
            <a:extLst>
              <a:ext uri="{FF2B5EF4-FFF2-40B4-BE49-F238E27FC236}">
                <a16:creationId xmlns:a16="http://schemas.microsoft.com/office/drawing/2014/main" id="{CEFF6F09-C857-4F6A-B6E3-A29F885674CB}"/>
              </a:ext>
            </a:extLst>
          </p:cNvPr>
          <p:cNvCxnSpPr>
            <a:cxnSpLocks/>
          </p:cNvCxnSpPr>
          <p:nvPr/>
        </p:nvCxnSpPr>
        <p:spPr>
          <a:xfrm flipH="1">
            <a:off x="3187337" y="1261649"/>
            <a:ext cx="3749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F918308-4BF9-49C2-8402-556C09BB7A51}"/>
              </a:ext>
            </a:extLst>
          </p:cNvPr>
          <p:cNvCxnSpPr>
            <a:cxnSpLocks/>
          </p:cNvCxnSpPr>
          <p:nvPr/>
        </p:nvCxnSpPr>
        <p:spPr>
          <a:xfrm flipH="1">
            <a:off x="3187337" y="6148461"/>
            <a:ext cx="4718266" cy="1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5EBF0C7-1CC9-4B0E-A814-E3499A3FA704}"/>
              </a:ext>
            </a:extLst>
          </p:cNvPr>
          <p:cNvPicPr>
            <a:picLocks noChangeAspect="1"/>
          </p:cNvPicPr>
          <p:nvPr/>
        </p:nvPicPr>
        <p:blipFill>
          <a:blip r:embed="rId5"/>
          <a:stretch>
            <a:fillRect/>
          </a:stretch>
        </p:blipFill>
        <p:spPr>
          <a:xfrm>
            <a:off x="1470435" y="3983694"/>
            <a:ext cx="2247413" cy="1713497"/>
          </a:xfrm>
          <a:prstGeom prst="rect">
            <a:avLst/>
          </a:prstGeom>
        </p:spPr>
      </p:pic>
      <p:sp>
        <p:nvSpPr>
          <p:cNvPr id="26" name="TextBox 25">
            <a:extLst>
              <a:ext uri="{FF2B5EF4-FFF2-40B4-BE49-F238E27FC236}">
                <a16:creationId xmlns:a16="http://schemas.microsoft.com/office/drawing/2014/main" id="{B64B9C86-5F0A-4269-AE60-5322811DF659}"/>
              </a:ext>
            </a:extLst>
          </p:cNvPr>
          <p:cNvSpPr txBox="1"/>
          <p:nvPr/>
        </p:nvSpPr>
        <p:spPr>
          <a:xfrm>
            <a:off x="3495427" y="4406680"/>
            <a:ext cx="1120820" cy="923330"/>
          </a:xfrm>
          <a:prstGeom prst="rect">
            <a:avLst/>
          </a:prstGeom>
          <a:noFill/>
        </p:spPr>
        <p:txBody>
          <a:bodyPr wrap="none" rtlCol="0">
            <a:spAutoFit/>
          </a:bodyPr>
          <a:lstStyle/>
          <a:p>
            <a:r>
              <a:rPr lang="el-GR" dirty="0">
                <a:latin typeface="Times New Roman" panose="02020603050405020304" pitchFamily="18" charset="0"/>
                <a:cs typeface="Times New Roman" panose="02020603050405020304" pitchFamily="18" charset="0"/>
              </a:rPr>
              <a:t>β</a:t>
            </a:r>
            <a:r>
              <a:rPr lang="sv-SE" dirty="0">
                <a:latin typeface="Times New Roman" panose="02020603050405020304" pitchFamily="18" charset="0"/>
                <a:cs typeface="Times New Roman" panose="02020603050405020304" pitchFamily="18" charset="0"/>
              </a:rPr>
              <a:t> </a:t>
            </a:r>
            <a:r>
              <a:rPr lang="sv-SE" dirty="0" err="1"/>
              <a:t>funcion</a:t>
            </a:r>
            <a:r>
              <a:rPr lang="sv-SE" dirty="0"/>
              <a:t> </a:t>
            </a:r>
          </a:p>
          <a:p>
            <a:r>
              <a:rPr lang="sv-SE" dirty="0" err="1"/>
              <a:t>around</a:t>
            </a:r>
            <a:r>
              <a:rPr lang="sv-SE" dirty="0"/>
              <a:t> </a:t>
            </a:r>
          </a:p>
          <a:p>
            <a:r>
              <a:rPr lang="sv-SE" dirty="0"/>
              <a:t>the ring</a:t>
            </a:r>
          </a:p>
        </p:txBody>
      </p:sp>
    </p:spTree>
    <p:extLst>
      <p:ext uri="{BB962C8B-B14F-4D97-AF65-F5344CB8AC3E}">
        <p14:creationId xmlns:p14="http://schemas.microsoft.com/office/powerpoint/2010/main" val="85598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A1AA-3042-4C3A-B7A4-758AB8B812FB}"/>
              </a:ext>
            </a:extLst>
          </p:cNvPr>
          <p:cNvSpPr>
            <a:spLocks noGrp="1"/>
          </p:cNvSpPr>
          <p:nvPr>
            <p:ph type="title"/>
          </p:nvPr>
        </p:nvSpPr>
        <p:spPr>
          <a:xfrm>
            <a:off x="582386" y="261888"/>
            <a:ext cx="11027228" cy="1152844"/>
          </a:xfrm>
        </p:spPr>
        <p:txBody>
          <a:bodyPr>
            <a:normAutofit fontScale="90000"/>
          </a:bodyPr>
          <a:lstStyle/>
          <a:p>
            <a:pPr algn="ctr"/>
            <a:r>
              <a:rPr lang="en-US" dirty="0">
                <a:latin typeface="Calibri Light" panose="020F0302020204030204" pitchFamily="34" charset="0"/>
                <a:cs typeface="Calibri Light" panose="020F0302020204030204" pitchFamily="34" charset="0"/>
              </a:rPr>
              <a:t>Detailed schematic of the </a:t>
            </a:r>
            <a:r>
              <a:rPr lang="en-US" dirty="0" err="1">
                <a:latin typeface="Calibri Light" panose="020F0302020204030204" pitchFamily="34" charset="0"/>
                <a:cs typeface="Calibri Light" panose="020F0302020204030204" pitchFamily="34" charset="0"/>
              </a:rPr>
              <a:t>ESSνSB</a:t>
            </a:r>
            <a:r>
              <a:rPr lang="en-US" dirty="0">
                <a:latin typeface="Calibri Light" panose="020F0302020204030204" pitchFamily="34" charset="0"/>
                <a:cs typeface="Calibri Light" panose="020F0302020204030204" pitchFamily="34" charset="0"/>
              </a:rPr>
              <a:t> pulsing scheme</a:t>
            </a:r>
            <a:br>
              <a:rPr lang="en-US" dirty="0">
                <a:latin typeface="Calibri Light" panose="020F0302020204030204" pitchFamily="34" charset="0"/>
                <a:cs typeface="Calibri Light" panose="020F0302020204030204" pitchFamily="34" charset="0"/>
              </a:rPr>
            </a:br>
            <a:r>
              <a:rPr lang="en-US" sz="2700" dirty="0">
                <a:latin typeface="+mn-lt"/>
                <a:cs typeface="Calibri Light" panose="020F0302020204030204" pitchFamily="34" charset="0"/>
              </a:rPr>
              <a:t>Insertion of 14 extra H</a:t>
            </a:r>
            <a:r>
              <a:rPr lang="en-US" sz="2700" baseline="30000" dirty="0">
                <a:latin typeface="+mn-lt"/>
                <a:cs typeface="Calibri Light" panose="020F0302020204030204" pitchFamily="34" charset="0"/>
              </a:rPr>
              <a:t>-</a:t>
            </a:r>
            <a:r>
              <a:rPr lang="en-US" sz="2700" dirty="0">
                <a:latin typeface="+mn-lt"/>
                <a:cs typeface="Calibri Light" panose="020F0302020204030204" pitchFamily="34" charset="0"/>
              </a:rPr>
              <a:t> pulses per second between the proton pulses, chopping each such pulse into four 715 </a:t>
            </a:r>
            <a:r>
              <a:rPr lang="el-GR" sz="2700" dirty="0">
                <a:latin typeface="+mn-lt"/>
                <a:cs typeface="Times New Roman" panose="02020603050405020304" pitchFamily="18" charset="0"/>
              </a:rPr>
              <a:t>μ</a:t>
            </a:r>
            <a:r>
              <a:rPr lang="sv-SE" sz="2700" dirty="0">
                <a:latin typeface="+mn-lt"/>
                <a:cs typeface="Times New Roman" panose="02020603050405020304" pitchFamily="18" charset="0"/>
              </a:rPr>
              <a:t>s </a:t>
            </a:r>
            <a:r>
              <a:rPr lang="sv-SE" sz="2700" dirty="0" err="1">
                <a:latin typeface="+mn-lt"/>
                <a:cs typeface="Times New Roman" panose="02020603050405020304" pitchFamily="18" charset="0"/>
              </a:rPr>
              <a:t>pulses</a:t>
            </a:r>
            <a:r>
              <a:rPr lang="sv-SE" sz="2700" dirty="0">
                <a:latin typeface="+mn-lt"/>
                <a:cs typeface="Times New Roman" panose="02020603050405020304" pitchFamily="18" charset="0"/>
              </a:rPr>
              <a:t> that </a:t>
            </a:r>
            <a:r>
              <a:rPr lang="sv-SE" sz="2700" dirty="0" err="1">
                <a:latin typeface="+mn-lt"/>
                <a:cs typeface="Times New Roman" panose="02020603050405020304" pitchFamily="18" charset="0"/>
              </a:rPr>
              <a:t>are</a:t>
            </a:r>
            <a:r>
              <a:rPr lang="sv-SE" sz="2700" dirty="0">
                <a:latin typeface="+mn-lt"/>
                <a:cs typeface="Times New Roman" panose="02020603050405020304" pitchFamily="18" charset="0"/>
              </a:rPr>
              <a:t> </a:t>
            </a:r>
            <a:r>
              <a:rPr lang="sv-SE" sz="2700" dirty="0" err="1">
                <a:latin typeface="+mn-lt"/>
                <a:cs typeface="Times New Roman" panose="02020603050405020304" pitchFamily="18" charset="0"/>
              </a:rPr>
              <a:t>sequentially</a:t>
            </a:r>
            <a:r>
              <a:rPr lang="sv-SE" sz="2700" dirty="0">
                <a:latin typeface="+mn-lt"/>
                <a:cs typeface="Times New Roman" panose="02020603050405020304" pitchFamily="18" charset="0"/>
              </a:rPr>
              <a:t> </a:t>
            </a:r>
            <a:r>
              <a:rPr lang="sv-SE" sz="2700" dirty="0" err="1">
                <a:latin typeface="+mn-lt"/>
                <a:cs typeface="Times New Roman" panose="02020603050405020304" pitchFamily="18" charset="0"/>
              </a:rPr>
              <a:t>injected</a:t>
            </a:r>
            <a:r>
              <a:rPr lang="sv-SE" sz="2700" dirty="0">
                <a:latin typeface="+mn-lt"/>
                <a:cs typeface="Times New Roman" panose="02020603050405020304" pitchFamily="18" charset="0"/>
              </a:rPr>
              <a:t> in the </a:t>
            </a:r>
            <a:r>
              <a:rPr lang="sv-SE" sz="2700" dirty="0" err="1">
                <a:latin typeface="+mn-lt"/>
                <a:cs typeface="Times New Roman" panose="02020603050405020304" pitchFamily="18" charset="0"/>
              </a:rPr>
              <a:t>accumulator</a:t>
            </a:r>
            <a:r>
              <a:rPr lang="sv-SE" sz="2700" dirty="0">
                <a:latin typeface="+mn-lt"/>
                <a:cs typeface="Times New Roman" panose="02020603050405020304" pitchFamily="18" charset="0"/>
              </a:rPr>
              <a:t> ring and </a:t>
            </a:r>
            <a:r>
              <a:rPr lang="sv-SE" sz="2700" dirty="0" err="1">
                <a:latin typeface="+mn-lt"/>
                <a:cs typeface="Times New Roman" panose="02020603050405020304" pitchFamily="18" charset="0"/>
              </a:rPr>
              <a:t>compressed</a:t>
            </a:r>
            <a:r>
              <a:rPr lang="sv-SE" sz="2700" dirty="0">
                <a:latin typeface="+mn-lt"/>
                <a:cs typeface="Times New Roman" panose="02020603050405020304" pitchFamily="18" charset="0"/>
              </a:rPr>
              <a:t> to 1.2 </a:t>
            </a:r>
            <a:r>
              <a:rPr lang="el-GR" sz="2700" dirty="0">
                <a:latin typeface="+mn-lt"/>
                <a:cs typeface="Times New Roman" panose="02020603050405020304" pitchFamily="18" charset="0"/>
              </a:rPr>
              <a:t>μ</a:t>
            </a:r>
            <a:r>
              <a:rPr lang="sv-SE" sz="2700" dirty="0">
                <a:latin typeface="+mn-lt"/>
                <a:cs typeface="Times New Roman" panose="02020603050405020304" pitchFamily="18" charset="0"/>
              </a:rPr>
              <a:t>s </a:t>
            </a:r>
            <a:endParaRPr lang="sv-SE" sz="2700" dirty="0">
              <a:latin typeface="+mn-lt"/>
              <a:cs typeface="Calibri Light" panose="020F0302020204030204" pitchFamily="34" charset="0"/>
            </a:endParaRPr>
          </a:p>
        </p:txBody>
      </p:sp>
      <p:sp>
        <p:nvSpPr>
          <p:cNvPr id="3" name="Date Placeholder 2">
            <a:extLst>
              <a:ext uri="{FF2B5EF4-FFF2-40B4-BE49-F238E27FC236}">
                <a16:creationId xmlns:a16="http://schemas.microsoft.com/office/drawing/2014/main" id="{F7BF4759-3AA6-48E9-A154-582E654E5543}"/>
              </a:ext>
            </a:extLst>
          </p:cNvPr>
          <p:cNvSpPr>
            <a:spLocks noGrp="1"/>
          </p:cNvSpPr>
          <p:nvPr>
            <p:ph type="dt" sz="half" idx="10"/>
          </p:nvPr>
        </p:nvSpPr>
        <p:spPr/>
        <p:txBody>
          <a:bodyPr/>
          <a:lstStyle/>
          <a:p>
            <a:pPr>
              <a:defRPr/>
            </a:pPr>
            <a:r>
              <a:rPr lang="sv-SE" noProof="0"/>
              <a:t>2023-10-26</a:t>
            </a:r>
            <a:endParaRPr lang="en-GB" noProof="0" dirty="0"/>
          </a:p>
        </p:txBody>
      </p:sp>
      <p:sp>
        <p:nvSpPr>
          <p:cNvPr id="4" name="Footer Placeholder 3">
            <a:extLst>
              <a:ext uri="{FF2B5EF4-FFF2-40B4-BE49-F238E27FC236}">
                <a16:creationId xmlns:a16="http://schemas.microsoft.com/office/drawing/2014/main" id="{CCD7105F-D55A-4CAA-9DE6-5E0C8BC773EE}"/>
              </a:ext>
            </a:extLst>
          </p:cNvPr>
          <p:cNvSpPr>
            <a:spLocks noGrp="1"/>
          </p:cNvSpPr>
          <p:nvPr>
            <p:ph type="ftr" sz="quarter" idx="11"/>
          </p:nvPr>
        </p:nvSpPr>
        <p:spPr/>
        <p:txBody>
          <a:bodyPr/>
          <a:lstStyle/>
          <a:p>
            <a:pPr>
              <a:defRPr/>
            </a:pPr>
            <a:r>
              <a:rPr lang="en-US" noProof="0"/>
              <a:t>ESSnuSB presentation at NeuTel2023                                                              Tord Ekelöf, Uppsala University</a:t>
            </a:r>
            <a:endParaRPr lang="en-GB" noProof="0" dirty="0"/>
          </a:p>
        </p:txBody>
      </p:sp>
      <p:sp>
        <p:nvSpPr>
          <p:cNvPr id="5" name="Slide Number Placeholder 4">
            <a:extLst>
              <a:ext uri="{FF2B5EF4-FFF2-40B4-BE49-F238E27FC236}">
                <a16:creationId xmlns:a16="http://schemas.microsoft.com/office/drawing/2014/main" id="{7FFE015B-718B-4EA2-A25E-3997DDB8A9EC}"/>
              </a:ext>
            </a:extLst>
          </p:cNvPr>
          <p:cNvSpPr>
            <a:spLocks noGrp="1"/>
          </p:cNvSpPr>
          <p:nvPr>
            <p:ph type="sldNum" sz="quarter" idx="12"/>
          </p:nvPr>
        </p:nvSpPr>
        <p:spPr/>
        <p:txBody>
          <a:bodyPr/>
          <a:lstStyle/>
          <a:p>
            <a:pPr>
              <a:defRPr/>
            </a:pPr>
            <a:fld id="{48550CC0-2D5F-6D4A-9D75-2980E64365EE}" type="slidenum">
              <a:rPr lang="en-GB" noProof="0" smtClean="0"/>
              <a:pPr>
                <a:defRPr/>
              </a:pPr>
              <a:t>33</a:t>
            </a:fld>
            <a:endParaRPr lang="en-GB" noProof="0" dirty="0"/>
          </a:p>
        </p:txBody>
      </p:sp>
      <p:pic>
        <p:nvPicPr>
          <p:cNvPr id="7" name="Picture 6">
            <a:extLst>
              <a:ext uri="{FF2B5EF4-FFF2-40B4-BE49-F238E27FC236}">
                <a16:creationId xmlns:a16="http://schemas.microsoft.com/office/drawing/2014/main" id="{BAB5A563-D8B2-4753-89CC-00F5D3A3FD0C}"/>
              </a:ext>
            </a:extLst>
          </p:cNvPr>
          <p:cNvPicPr>
            <a:picLocks noChangeAspect="1"/>
          </p:cNvPicPr>
          <p:nvPr/>
        </p:nvPicPr>
        <p:blipFill>
          <a:blip r:embed="rId2"/>
          <a:stretch>
            <a:fillRect/>
          </a:stretch>
        </p:blipFill>
        <p:spPr>
          <a:xfrm>
            <a:off x="1849974" y="1667544"/>
            <a:ext cx="8285016" cy="4871368"/>
          </a:xfrm>
          <a:prstGeom prst="rect">
            <a:avLst/>
          </a:prstGeom>
        </p:spPr>
      </p:pic>
    </p:spTree>
    <p:extLst>
      <p:ext uri="{BB962C8B-B14F-4D97-AF65-F5344CB8AC3E}">
        <p14:creationId xmlns:p14="http://schemas.microsoft.com/office/powerpoint/2010/main" val="262209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9C05-193A-4BA6-B41B-A354B7DA88B6}"/>
              </a:ext>
            </a:extLst>
          </p:cNvPr>
          <p:cNvSpPr>
            <a:spLocks noGrp="1"/>
          </p:cNvSpPr>
          <p:nvPr>
            <p:ph type="title"/>
          </p:nvPr>
        </p:nvSpPr>
        <p:spPr>
          <a:xfrm>
            <a:off x="1621209" y="-92309"/>
            <a:ext cx="9746968" cy="1325563"/>
          </a:xfrm>
        </p:spPr>
        <p:txBody>
          <a:bodyPr>
            <a:normAutofit/>
          </a:bodyPr>
          <a:lstStyle/>
          <a:p>
            <a:pPr algn="ctr"/>
            <a:r>
              <a:rPr lang="sv-SE" sz="3600" dirty="0" err="1"/>
              <a:t>Beam</a:t>
            </a:r>
            <a:r>
              <a:rPr lang="sv-SE" sz="3600" dirty="0"/>
              <a:t> switch-yard and the </a:t>
            </a:r>
            <a:r>
              <a:rPr lang="sv-SE" sz="3600" dirty="0" err="1"/>
              <a:t>target</a:t>
            </a:r>
            <a:r>
              <a:rPr lang="sv-SE" sz="3600" dirty="0"/>
              <a:t> station</a:t>
            </a:r>
            <a:br>
              <a:rPr lang="sv-SE" sz="2400" dirty="0"/>
            </a:br>
            <a:r>
              <a:rPr lang="sv-SE" sz="2400" dirty="0"/>
              <a:t>The </a:t>
            </a:r>
            <a:r>
              <a:rPr lang="sv-SE" sz="2400" dirty="0" err="1"/>
              <a:t>beam</a:t>
            </a:r>
            <a:r>
              <a:rPr lang="sv-SE" sz="2400" dirty="0"/>
              <a:t> is split </a:t>
            </a:r>
            <a:r>
              <a:rPr lang="sv-SE" sz="2400" dirty="0" err="1"/>
              <a:t>into</a:t>
            </a:r>
            <a:r>
              <a:rPr lang="sv-SE" sz="2400" dirty="0"/>
              <a:t> </a:t>
            </a:r>
            <a:r>
              <a:rPr lang="sv-SE" sz="2400" dirty="0" err="1"/>
              <a:t>four</a:t>
            </a:r>
            <a:r>
              <a:rPr lang="sv-SE" sz="2400" dirty="0"/>
              <a:t> and </a:t>
            </a:r>
            <a:r>
              <a:rPr lang="sv-SE" sz="2400" dirty="0" err="1"/>
              <a:t>made</a:t>
            </a:r>
            <a:r>
              <a:rPr lang="sv-SE" sz="2400" dirty="0"/>
              <a:t> to hit </a:t>
            </a:r>
            <a:r>
              <a:rPr lang="sv-SE" sz="2400" dirty="0" err="1"/>
              <a:t>four</a:t>
            </a:r>
            <a:r>
              <a:rPr lang="sv-SE" sz="2400" dirty="0"/>
              <a:t> </a:t>
            </a:r>
            <a:r>
              <a:rPr lang="sv-SE" sz="2400" dirty="0" err="1"/>
              <a:t>granular</a:t>
            </a:r>
            <a:r>
              <a:rPr lang="sv-SE" sz="2400" dirty="0"/>
              <a:t> </a:t>
            </a:r>
            <a:r>
              <a:rPr lang="sv-SE" sz="2400" dirty="0" err="1"/>
              <a:t>He</a:t>
            </a:r>
            <a:r>
              <a:rPr lang="sv-SE" sz="2400" dirty="0"/>
              <a:t>-gas-</a:t>
            </a:r>
            <a:r>
              <a:rPr lang="sv-SE" sz="2400" dirty="0" err="1"/>
              <a:t>cooled</a:t>
            </a:r>
            <a:r>
              <a:rPr lang="sv-SE" sz="2400" dirty="0"/>
              <a:t> </a:t>
            </a:r>
            <a:r>
              <a:rPr lang="sv-SE" sz="2400" dirty="0" err="1"/>
              <a:t>targets</a:t>
            </a:r>
            <a:r>
              <a:rPr lang="sv-SE" sz="2400" dirty="0"/>
              <a:t> </a:t>
            </a:r>
            <a:r>
              <a:rPr lang="sv-SE" sz="2400" dirty="0" err="1"/>
              <a:t>surrounded</a:t>
            </a:r>
            <a:r>
              <a:rPr lang="sv-SE" sz="2400" dirty="0"/>
              <a:t> by </a:t>
            </a:r>
            <a:r>
              <a:rPr lang="sv-SE" sz="2400" dirty="0" err="1"/>
              <a:t>focussing</a:t>
            </a:r>
            <a:r>
              <a:rPr lang="sv-SE" sz="2400" dirty="0"/>
              <a:t> horns</a:t>
            </a:r>
          </a:p>
        </p:txBody>
      </p:sp>
      <p:sp>
        <p:nvSpPr>
          <p:cNvPr id="3" name="Date Placeholder 2">
            <a:extLst>
              <a:ext uri="{FF2B5EF4-FFF2-40B4-BE49-F238E27FC236}">
                <a16:creationId xmlns:a16="http://schemas.microsoft.com/office/drawing/2014/main" id="{8E463284-A20D-451E-97A9-DAFC677346D5}"/>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8AC470E4-F125-443E-A1CE-64D4DC48553F}"/>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F794B9DC-AEEF-4D67-B5D7-AB7FC852413C}"/>
              </a:ext>
            </a:extLst>
          </p:cNvPr>
          <p:cNvSpPr>
            <a:spLocks noGrp="1"/>
          </p:cNvSpPr>
          <p:nvPr>
            <p:ph type="sldNum" sz="quarter" idx="12"/>
          </p:nvPr>
        </p:nvSpPr>
        <p:spPr/>
        <p:txBody>
          <a:bodyPr/>
          <a:lstStyle/>
          <a:p>
            <a:fld id="{FCC06611-489B-4744-9F39-735E4B0C5C8E}" type="slidenum">
              <a:rPr lang="sv-SE" smtClean="0"/>
              <a:t>34</a:t>
            </a:fld>
            <a:endParaRPr lang="sv-SE"/>
          </a:p>
        </p:txBody>
      </p:sp>
      <p:pic>
        <p:nvPicPr>
          <p:cNvPr id="6" name="Picture 5">
            <a:extLst>
              <a:ext uri="{FF2B5EF4-FFF2-40B4-BE49-F238E27FC236}">
                <a16:creationId xmlns:a16="http://schemas.microsoft.com/office/drawing/2014/main" id="{58D6597E-CD30-4A54-A2C2-247897758B2B}"/>
              </a:ext>
            </a:extLst>
          </p:cNvPr>
          <p:cNvPicPr>
            <a:picLocks noChangeAspect="1"/>
          </p:cNvPicPr>
          <p:nvPr/>
        </p:nvPicPr>
        <p:blipFill>
          <a:blip r:embed="rId2"/>
          <a:stretch>
            <a:fillRect/>
          </a:stretch>
        </p:blipFill>
        <p:spPr>
          <a:xfrm>
            <a:off x="349560" y="1060966"/>
            <a:ext cx="4209303" cy="2373198"/>
          </a:xfrm>
          <a:prstGeom prst="rect">
            <a:avLst/>
          </a:prstGeom>
        </p:spPr>
      </p:pic>
      <p:pic>
        <p:nvPicPr>
          <p:cNvPr id="8" name="Picture 7">
            <a:extLst>
              <a:ext uri="{FF2B5EF4-FFF2-40B4-BE49-F238E27FC236}">
                <a16:creationId xmlns:a16="http://schemas.microsoft.com/office/drawing/2014/main" id="{4D72CEF4-E1AC-465F-A3EB-11FB6CE31C38}"/>
              </a:ext>
            </a:extLst>
          </p:cNvPr>
          <p:cNvPicPr>
            <a:picLocks noChangeAspect="1"/>
          </p:cNvPicPr>
          <p:nvPr/>
        </p:nvPicPr>
        <p:blipFill>
          <a:blip r:embed="rId3"/>
          <a:stretch>
            <a:fillRect/>
          </a:stretch>
        </p:blipFill>
        <p:spPr>
          <a:xfrm>
            <a:off x="1042803" y="3396586"/>
            <a:ext cx="3892387" cy="1645470"/>
          </a:xfrm>
          <a:prstGeom prst="rect">
            <a:avLst/>
          </a:prstGeom>
        </p:spPr>
      </p:pic>
      <p:pic>
        <p:nvPicPr>
          <p:cNvPr id="9" name="Picture 8">
            <a:extLst>
              <a:ext uri="{FF2B5EF4-FFF2-40B4-BE49-F238E27FC236}">
                <a16:creationId xmlns:a16="http://schemas.microsoft.com/office/drawing/2014/main" id="{501DDC6D-012B-4E4F-8344-1F38617EA857}"/>
              </a:ext>
            </a:extLst>
          </p:cNvPr>
          <p:cNvPicPr>
            <a:picLocks noChangeAspect="1"/>
          </p:cNvPicPr>
          <p:nvPr/>
        </p:nvPicPr>
        <p:blipFill>
          <a:blip r:embed="rId4"/>
          <a:stretch>
            <a:fillRect/>
          </a:stretch>
        </p:blipFill>
        <p:spPr>
          <a:xfrm>
            <a:off x="884345" y="5042402"/>
            <a:ext cx="4209302" cy="1364084"/>
          </a:xfrm>
          <a:prstGeom prst="rect">
            <a:avLst/>
          </a:prstGeom>
        </p:spPr>
      </p:pic>
      <p:pic>
        <p:nvPicPr>
          <p:cNvPr id="10" name="Picture 9">
            <a:extLst>
              <a:ext uri="{FF2B5EF4-FFF2-40B4-BE49-F238E27FC236}">
                <a16:creationId xmlns:a16="http://schemas.microsoft.com/office/drawing/2014/main" id="{74661E52-EB6B-4845-B0F2-5BE0DE7C58F7}"/>
              </a:ext>
            </a:extLst>
          </p:cNvPr>
          <p:cNvPicPr>
            <a:picLocks noChangeAspect="1"/>
          </p:cNvPicPr>
          <p:nvPr/>
        </p:nvPicPr>
        <p:blipFill rotWithShape="1">
          <a:blip r:embed="rId5"/>
          <a:srcRect b="16836"/>
          <a:stretch/>
        </p:blipFill>
        <p:spPr>
          <a:xfrm>
            <a:off x="4863936" y="1878532"/>
            <a:ext cx="3680831" cy="1427871"/>
          </a:xfrm>
          <a:prstGeom prst="rect">
            <a:avLst/>
          </a:prstGeom>
        </p:spPr>
      </p:pic>
      <p:pic>
        <p:nvPicPr>
          <p:cNvPr id="11" name="Picture 10">
            <a:extLst>
              <a:ext uri="{FF2B5EF4-FFF2-40B4-BE49-F238E27FC236}">
                <a16:creationId xmlns:a16="http://schemas.microsoft.com/office/drawing/2014/main" id="{D3E69669-A026-4432-852E-D08732987FD0}"/>
              </a:ext>
            </a:extLst>
          </p:cNvPr>
          <p:cNvPicPr>
            <a:picLocks noChangeAspect="1"/>
          </p:cNvPicPr>
          <p:nvPr/>
        </p:nvPicPr>
        <p:blipFill>
          <a:blip r:embed="rId6"/>
          <a:stretch>
            <a:fillRect/>
          </a:stretch>
        </p:blipFill>
        <p:spPr>
          <a:xfrm>
            <a:off x="8544767" y="2161568"/>
            <a:ext cx="3297673" cy="1144835"/>
          </a:xfrm>
          <a:prstGeom prst="rect">
            <a:avLst/>
          </a:prstGeom>
        </p:spPr>
      </p:pic>
      <p:pic>
        <p:nvPicPr>
          <p:cNvPr id="13" name="Picture 12">
            <a:extLst>
              <a:ext uri="{FF2B5EF4-FFF2-40B4-BE49-F238E27FC236}">
                <a16:creationId xmlns:a16="http://schemas.microsoft.com/office/drawing/2014/main" id="{E9D45813-A5EB-4DBB-B2D9-7E6C5DAF0F0E}"/>
              </a:ext>
            </a:extLst>
          </p:cNvPr>
          <p:cNvPicPr>
            <a:picLocks noChangeAspect="1"/>
          </p:cNvPicPr>
          <p:nvPr/>
        </p:nvPicPr>
        <p:blipFill>
          <a:blip r:embed="rId7"/>
          <a:stretch>
            <a:fillRect/>
          </a:stretch>
        </p:blipFill>
        <p:spPr>
          <a:xfrm>
            <a:off x="5760704" y="3783274"/>
            <a:ext cx="5699792" cy="2769924"/>
          </a:xfrm>
          <a:prstGeom prst="rect">
            <a:avLst/>
          </a:prstGeom>
        </p:spPr>
      </p:pic>
    </p:spTree>
    <p:extLst>
      <p:ext uri="{BB962C8B-B14F-4D97-AF65-F5344CB8AC3E}">
        <p14:creationId xmlns:p14="http://schemas.microsoft.com/office/powerpoint/2010/main" val="1816658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80CE-A517-412F-A8FB-9A221CEDB4F3}"/>
              </a:ext>
            </a:extLst>
          </p:cNvPr>
          <p:cNvSpPr>
            <a:spLocks noGrp="1"/>
          </p:cNvSpPr>
          <p:nvPr>
            <p:ph type="title"/>
          </p:nvPr>
        </p:nvSpPr>
        <p:spPr>
          <a:xfrm>
            <a:off x="4174199" y="-399752"/>
            <a:ext cx="4884515" cy="1325563"/>
          </a:xfrm>
        </p:spPr>
        <p:txBody>
          <a:bodyPr>
            <a:normAutofit/>
          </a:bodyPr>
          <a:lstStyle/>
          <a:p>
            <a:r>
              <a:rPr lang="sv-SE" sz="4000" dirty="0"/>
              <a:t>The Near Detector</a:t>
            </a:r>
          </a:p>
        </p:txBody>
      </p:sp>
      <p:sp>
        <p:nvSpPr>
          <p:cNvPr id="3" name="Date Placeholder 2">
            <a:extLst>
              <a:ext uri="{FF2B5EF4-FFF2-40B4-BE49-F238E27FC236}">
                <a16:creationId xmlns:a16="http://schemas.microsoft.com/office/drawing/2014/main" id="{6A184214-35C4-4502-B41F-F691A62A8C13}"/>
              </a:ext>
            </a:extLst>
          </p:cNvPr>
          <p:cNvSpPr>
            <a:spLocks noGrp="1"/>
          </p:cNvSpPr>
          <p:nvPr>
            <p:ph type="dt" sz="half" idx="10"/>
          </p:nvPr>
        </p:nvSpPr>
        <p:spPr/>
        <p:txBody>
          <a:bodyPr/>
          <a:lstStyle/>
          <a:p>
            <a:r>
              <a:rPr lang="sv-SE"/>
              <a:t>2023-10-26</a:t>
            </a:r>
          </a:p>
        </p:txBody>
      </p:sp>
      <p:sp>
        <p:nvSpPr>
          <p:cNvPr id="5" name="Slide Number Placeholder 4">
            <a:extLst>
              <a:ext uri="{FF2B5EF4-FFF2-40B4-BE49-F238E27FC236}">
                <a16:creationId xmlns:a16="http://schemas.microsoft.com/office/drawing/2014/main" id="{2BEC2BA5-EFC2-42A3-AE95-84B0F7572F35}"/>
              </a:ext>
            </a:extLst>
          </p:cNvPr>
          <p:cNvSpPr>
            <a:spLocks noGrp="1"/>
          </p:cNvSpPr>
          <p:nvPr>
            <p:ph type="sldNum" sz="quarter" idx="12"/>
          </p:nvPr>
        </p:nvSpPr>
        <p:spPr/>
        <p:txBody>
          <a:bodyPr/>
          <a:lstStyle/>
          <a:p>
            <a:fld id="{FCC06611-489B-4744-9F39-735E4B0C5C8E}" type="slidenum">
              <a:rPr lang="sv-SE" smtClean="0"/>
              <a:t>35</a:t>
            </a:fld>
            <a:endParaRPr lang="sv-SE"/>
          </a:p>
        </p:txBody>
      </p:sp>
      <p:pic>
        <p:nvPicPr>
          <p:cNvPr id="10" name="Picture 9">
            <a:extLst>
              <a:ext uri="{FF2B5EF4-FFF2-40B4-BE49-F238E27FC236}">
                <a16:creationId xmlns:a16="http://schemas.microsoft.com/office/drawing/2014/main" id="{5929E140-C932-4FD8-AE6F-D68102EC2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635" y="3570500"/>
            <a:ext cx="4792086" cy="2354007"/>
          </a:xfrm>
          <a:prstGeom prst="rect">
            <a:avLst/>
          </a:prstGeom>
        </p:spPr>
      </p:pic>
      <p:sp>
        <p:nvSpPr>
          <p:cNvPr id="6" name="TextBox 5">
            <a:extLst>
              <a:ext uri="{FF2B5EF4-FFF2-40B4-BE49-F238E27FC236}">
                <a16:creationId xmlns:a16="http://schemas.microsoft.com/office/drawing/2014/main" id="{B99BC822-8B11-443D-8CCA-C4516B9DB9B5}"/>
              </a:ext>
            </a:extLst>
          </p:cNvPr>
          <p:cNvSpPr txBox="1"/>
          <p:nvPr/>
        </p:nvSpPr>
        <p:spPr>
          <a:xfrm>
            <a:off x="1846359" y="3279274"/>
            <a:ext cx="3493777" cy="369332"/>
          </a:xfrm>
          <a:prstGeom prst="rect">
            <a:avLst/>
          </a:prstGeom>
          <a:noFill/>
        </p:spPr>
        <p:txBody>
          <a:bodyPr wrap="none" rtlCol="0">
            <a:spAutoFit/>
          </a:bodyPr>
          <a:lstStyle/>
          <a:p>
            <a:r>
              <a:rPr lang="sv-SE" dirty="0"/>
              <a:t>Near Detector underground station</a:t>
            </a:r>
          </a:p>
        </p:txBody>
      </p:sp>
      <p:sp>
        <p:nvSpPr>
          <p:cNvPr id="13" name="TextBox 12">
            <a:extLst>
              <a:ext uri="{FF2B5EF4-FFF2-40B4-BE49-F238E27FC236}">
                <a16:creationId xmlns:a16="http://schemas.microsoft.com/office/drawing/2014/main" id="{9F8EE1EE-2DED-4AB8-8D92-6AD7AFCC2CA0}"/>
              </a:ext>
            </a:extLst>
          </p:cNvPr>
          <p:cNvSpPr txBox="1"/>
          <p:nvPr/>
        </p:nvSpPr>
        <p:spPr>
          <a:xfrm>
            <a:off x="4363067" y="5823907"/>
            <a:ext cx="3790333" cy="369332"/>
          </a:xfrm>
          <a:prstGeom prst="rect">
            <a:avLst/>
          </a:prstGeom>
          <a:noFill/>
        </p:spPr>
        <p:txBody>
          <a:bodyPr wrap="none" rtlCol="0">
            <a:spAutoFit/>
          </a:bodyPr>
          <a:lstStyle/>
          <a:p>
            <a:r>
              <a:rPr lang="sv-SE" dirty="0"/>
              <a:t>The super Fine-</a:t>
            </a:r>
            <a:r>
              <a:rPr lang="sv-SE" dirty="0" err="1"/>
              <a:t>Grained</a:t>
            </a:r>
            <a:r>
              <a:rPr lang="sv-SE" dirty="0"/>
              <a:t> </a:t>
            </a:r>
            <a:r>
              <a:rPr lang="sv-SE" dirty="0" err="1"/>
              <a:t>Detector</a:t>
            </a:r>
            <a:r>
              <a:rPr lang="sv-SE" dirty="0"/>
              <a:t> </a:t>
            </a:r>
            <a:r>
              <a:rPr lang="sv-SE" dirty="0" err="1"/>
              <a:t>sFDG</a:t>
            </a:r>
            <a:endParaRPr lang="sv-SE" dirty="0"/>
          </a:p>
        </p:txBody>
      </p:sp>
      <p:sp>
        <p:nvSpPr>
          <p:cNvPr id="14" name="Footer Placeholder 13">
            <a:extLst>
              <a:ext uri="{FF2B5EF4-FFF2-40B4-BE49-F238E27FC236}">
                <a16:creationId xmlns:a16="http://schemas.microsoft.com/office/drawing/2014/main" id="{F15C727E-71EC-40A1-B4D1-584DF20E6301}"/>
              </a:ext>
            </a:extLst>
          </p:cNvPr>
          <p:cNvSpPr>
            <a:spLocks noGrp="1"/>
          </p:cNvSpPr>
          <p:nvPr>
            <p:ph type="ftr" sz="quarter" idx="11"/>
          </p:nvPr>
        </p:nvSpPr>
        <p:spPr/>
        <p:txBody>
          <a:bodyPr/>
          <a:lstStyle/>
          <a:p>
            <a:r>
              <a:rPr lang="sv-SE"/>
              <a:t>ESSnuSB presentation at NeuTel2023                                                              Tord Ekelöf, Uppsala University</a:t>
            </a:r>
          </a:p>
        </p:txBody>
      </p:sp>
      <p:pic>
        <p:nvPicPr>
          <p:cNvPr id="15" name="17C0DF6C-6767-4373-B1CD-890F31BE8496" descr="EE99D2E7-59C4-459D-A442-E9B8A2315444@ownit">
            <a:extLst>
              <a:ext uri="{FF2B5EF4-FFF2-40B4-BE49-F238E27FC236}">
                <a16:creationId xmlns:a16="http://schemas.microsoft.com/office/drawing/2014/main" id="{DD4584FF-4CCD-40DD-88CC-B5236B4295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19" r="19045"/>
          <a:stretch/>
        </p:blipFill>
        <p:spPr bwMode="auto">
          <a:xfrm>
            <a:off x="6913056" y="501599"/>
            <a:ext cx="3733800" cy="31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F06AAA0-AD5F-4142-98F0-6116B5A512D8}"/>
              </a:ext>
            </a:extLst>
          </p:cNvPr>
          <p:cNvPicPr>
            <a:picLocks noChangeAspect="1"/>
          </p:cNvPicPr>
          <p:nvPr/>
        </p:nvPicPr>
        <p:blipFill>
          <a:blip r:embed="rId4"/>
          <a:stretch>
            <a:fillRect/>
          </a:stretch>
        </p:blipFill>
        <p:spPr>
          <a:xfrm>
            <a:off x="1132222" y="437576"/>
            <a:ext cx="4584664" cy="2939071"/>
          </a:xfrm>
          <a:prstGeom prst="rect">
            <a:avLst/>
          </a:prstGeom>
        </p:spPr>
      </p:pic>
      <p:pic>
        <p:nvPicPr>
          <p:cNvPr id="16" name="Picture 15">
            <a:extLst>
              <a:ext uri="{FF2B5EF4-FFF2-40B4-BE49-F238E27FC236}">
                <a16:creationId xmlns:a16="http://schemas.microsoft.com/office/drawing/2014/main" id="{442E6603-7AEB-4C81-8A01-75011BD452FA}"/>
              </a:ext>
            </a:extLst>
          </p:cNvPr>
          <p:cNvPicPr>
            <a:picLocks noChangeAspect="1"/>
          </p:cNvPicPr>
          <p:nvPr/>
        </p:nvPicPr>
        <p:blipFill>
          <a:blip r:embed="rId5"/>
          <a:stretch>
            <a:fillRect/>
          </a:stretch>
        </p:blipFill>
        <p:spPr>
          <a:xfrm>
            <a:off x="692002" y="3628382"/>
            <a:ext cx="2889398" cy="2495678"/>
          </a:xfrm>
          <a:prstGeom prst="rect">
            <a:avLst/>
          </a:prstGeom>
        </p:spPr>
      </p:pic>
      <p:cxnSp>
        <p:nvCxnSpPr>
          <p:cNvPr id="18" name="Straight Arrow Connector 17">
            <a:extLst>
              <a:ext uri="{FF2B5EF4-FFF2-40B4-BE49-F238E27FC236}">
                <a16:creationId xmlns:a16="http://schemas.microsoft.com/office/drawing/2014/main" id="{E79B305B-F37A-489F-A1D8-6CCF54666E76}"/>
              </a:ext>
            </a:extLst>
          </p:cNvPr>
          <p:cNvCxnSpPr>
            <a:cxnSpLocks/>
          </p:cNvCxnSpPr>
          <p:nvPr/>
        </p:nvCxnSpPr>
        <p:spPr>
          <a:xfrm flipV="1">
            <a:off x="775608" y="2628898"/>
            <a:ext cx="1195401" cy="1107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C02C12A-BB47-4103-96A1-AACA8C234EC0}"/>
              </a:ext>
            </a:extLst>
          </p:cNvPr>
          <p:cNvCxnSpPr>
            <a:cxnSpLocks/>
          </p:cNvCxnSpPr>
          <p:nvPr/>
        </p:nvCxnSpPr>
        <p:spPr>
          <a:xfrm flipH="1" flipV="1">
            <a:off x="2365001" y="3158267"/>
            <a:ext cx="4580133" cy="482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91E8C8D-70E0-436B-9707-34F6B5017CFD}"/>
              </a:ext>
            </a:extLst>
          </p:cNvPr>
          <p:cNvPicPr>
            <a:picLocks noChangeAspect="1"/>
          </p:cNvPicPr>
          <p:nvPr/>
        </p:nvPicPr>
        <p:blipFill>
          <a:blip r:embed="rId6"/>
          <a:stretch>
            <a:fillRect/>
          </a:stretch>
        </p:blipFill>
        <p:spPr>
          <a:xfrm>
            <a:off x="8768108" y="3875944"/>
            <a:ext cx="2731890" cy="1990792"/>
          </a:xfrm>
          <a:prstGeom prst="rect">
            <a:avLst/>
          </a:prstGeom>
        </p:spPr>
      </p:pic>
      <p:cxnSp>
        <p:nvCxnSpPr>
          <p:cNvPr id="21" name="Straight Arrow Connector 20">
            <a:extLst>
              <a:ext uri="{FF2B5EF4-FFF2-40B4-BE49-F238E27FC236}">
                <a16:creationId xmlns:a16="http://schemas.microsoft.com/office/drawing/2014/main" id="{D94F47C5-AC1A-4DD9-8B57-A0175F263500}"/>
              </a:ext>
            </a:extLst>
          </p:cNvPr>
          <p:cNvCxnSpPr>
            <a:cxnSpLocks/>
          </p:cNvCxnSpPr>
          <p:nvPr/>
        </p:nvCxnSpPr>
        <p:spPr>
          <a:xfrm flipH="1" flipV="1">
            <a:off x="2556387" y="2897264"/>
            <a:ext cx="1460579" cy="917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47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593F-9BD8-48CD-8636-359D1E4739C5}"/>
              </a:ext>
            </a:extLst>
          </p:cNvPr>
          <p:cNvSpPr>
            <a:spLocks noGrp="1"/>
          </p:cNvSpPr>
          <p:nvPr>
            <p:ph type="title"/>
          </p:nvPr>
        </p:nvSpPr>
        <p:spPr>
          <a:xfrm>
            <a:off x="3712766" y="-315035"/>
            <a:ext cx="4264795" cy="1325563"/>
          </a:xfrm>
        </p:spPr>
        <p:txBody>
          <a:bodyPr/>
          <a:lstStyle/>
          <a:p>
            <a:r>
              <a:rPr lang="sv-SE" dirty="0"/>
              <a:t>The Far Detector</a:t>
            </a:r>
          </a:p>
        </p:txBody>
      </p:sp>
      <p:sp>
        <p:nvSpPr>
          <p:cNvPr id="3" name="Date Placeholder 2">
            <a:extLst>
              <a:ext uri="{FF2B5EF4-FFF2-40B4-BE49-F238E27FC236}">
                <a16:creationId xmlns:a16="http://schemas.microsoft.com/office/drawing/2014/main" id="{7D8C40AC-33B1-4B72-9C91-38CC289D4F85}"/>
              </a:ext>
            </a:extLst>
          </p:cNvPr>
          <p:cNvSpPr>
            <a:spLocks noGrp="1"/>
          </p:cNvSpPr>
          <p:nvPr>
            <p:ph type="dt" sz="half" idx="10"/>
          </p:nvPr>
        </p:nvSpPr>
        <p:spPr/>
        <p:txBody>
          <a:bodyPr/>
          <a:lstStyle/>
          <a:p>
            <a:r>
              <a:rPr lang="sv-SE"/>
              <a:t>2023-10-26</a:t>
            </a:r>
          </a:p>
        </p:txBody>
      </p:sp>
      <p:sp>
        <p:nvSpPr>
          <p:cNvPr id="5" name="Slide Number Placeholder 4">
            <a:extLst>
              <a:ext uri="{FF2B5EF4-FFF2-40B4-BE49-F238E27FC236}">
                <a16:creationId xmlns:a16="http://schemas.microsoft.com/office/drawing/2014/main" id="{632936FD-CF19-4FF1-B84E-D07A99E70CB3}"/>
              </a:ext>
            </a:extLst>
          </p:cNvPr>
          <p:cNvSpPr>
            <a:spLocks noGrp="1"/>
          </p:cNvSpPr>
          <p:nvPr>
            <p:ph type="sldNum" sz="quarter" idx="12"/>
          </p:nvPr>
        </p:nvSpPr>
        <p:spPr/>
        <p:txBody>
          <a:bodyPr/>
          <a:lstStyle/>
          <a:p>
            <a:fld id="{FCC06611-489B-4744-9F39-735E4B0C5C8E}" type="slidenum">
              <a:rPr lang="sv-SE" smtClean="0"/>
              <a:t>36</a:t>
            </a:fld>
            <a:endParaRPr lang="sv-SE" dirty="0"/>
          </a:p>
        </p:txBody>
      </p:sp>
      <p:pic>
        <p:nvPicPr>
          <p:cNvPr id="10" name="Picture 9">
            <a:extLst>
              <a:ext uri="{FF2B5EF4-FFF2-40B4-BE49-F238E27FC236}">
                <a16:creationId xmlns:a16="http://schemas.microsoft.com/office/drawing/2014/main" id="{93E08771-12BD-4DFB-9550-E18023D64E0D}"/>
              </a:ext>
            </a:extLst>
          </p:cNvPr>
          <p:cNvPicPr/>
          <p:nvPr/>
        </p:nvPicPr>
        <p:blipFill rotWithShape="1">
          <a:blip r:embed="rId2">
            <a:extLst>
              <a:ext uri="{28A0092B-C50C-407E-A947-70E740481C1C}">
                <a14:useLocalDpi xmlns:a14="http://schemas.microsoft.com/office/drawing/2010/main" val="0"/>
              </a:ext>
            </a:extLst>
          </a:blip>
          <a:srcRect l="21116" r="23699"/>
          <a:stretch/>
        </p:blipFill>
        <p:spPr bwMode="auto">
          <a:xfrm>
            <a:off x="5134941" y="916528"/>
            <a:ext cx="2842620" cy="3180894"/>
          </a:xfrm>
          <a:prstGeom prst="rect">
            <a:avLst/>
          </a:prstGeom>
          <a:noFill/>
          <a:ln>
            <a:noFill/>
          </a:ln>
        </p:spPr>
      </p:pic>
      <p:sp>
        <p:nvSpPr>
          <p:cNvPr id="11" name="TextBox 10">
            <a:extLst>
              <a:ext uri="{FF2B5EF4-FFF2-40B4-BE49-F238E27FC236}">
                <a16:creationId xmlns:a16="http://schemas.microsoft.com/office/drawing/2014/main" id="{A80D0C72-DE3B-4A6A-B474-4757655C8088}"/>
              </a:ext>
            </a:extLst>
          </p:cNvPr>
          <p:cNvSpPr txBox="1"/>
          <p:nvPr/>
        </p:nvSpPr>
        <p:spPr>
          <a:xfrm>
            <a:off x="31615" y="6040813"/>
            <a:ext cx="12128770" cy="369332"/>
          </a:xfrm>
          <a:prstGeom prst="rect">
            <a:avLst/>
          </a:prstGeom>
          <a:noFill/>
        </p:spPr>
        <p:txBody>
          <a:bodyPr wrap="none" rtlCol="0">
            <a:spAutoFit/>
          </a:bodyPr>
          <a:lstStyle/>
          <a:p>
            <a:r>
              <a:rPr lang="sv-SE" dirty="0"/>
              <a:t>For </a:t>
            </a:r>
            <a:r>
              <a:rPr lang="sv-SE" dirty="0" err="1"/>
              <a:t>Cherenkov</a:t>
            </a:r>
            <a:r>
              <a:rPr lang="sv-SE" dirty="0"/>
              <a:t> </a:t>
            </a:r>
            <a:r>
              <a:rPr lang="sv-SE" dirty="0" err="1"/>
              <a:t>imagies</a:t>
            </a:r>
            <a:r>
              <a:rPr lang="sv-SE" dirty="0"/>
              <a:t> in the Far Detector </a:t>
            </a:r>
            <a:r>
              <a:rPr lang="sv-SE" dirty="0" err="1"/>
              <a:t>see</a:t>
            </a:r>
            <a:r>
              <a:rPr lang="sv-SE" dirty="0"/>
              <a:t> https://drive.google.com/drive/folders/1DidkJRA05GJtm0vFSqpfpCTAooNWAv22</a:t>
            </a:r>
          </a:p>
        </p:txBody>
      </p:sp>
      <p:sp>
        <p:nvSpPr>
          <p:cNvPr id="9" name="Footer Placeholder 8">
            <a:extLst>
              <a:ext uri="{FF2B5EF4-FFF2-40B4-BE49-F238E27FC236}">
                <a16:creationId xmlns:a16="http://schemas.microsoft.com/office/drawing/2014/main" id="{F186B605-753E-4447-BC17-0C2D3A21D5FD}"/>
              </a:ext>
            </a:extLst>
          </p:cNvPr>
          <p:cNvSpPr>
            <a:spLocks noGrp="1"/>
          </p:cNvSpPr>
          <p:nvPr>
            <p:ph type="ftr" sz="quarter" idx="11"/>
          </p:nvPr>
        </p:nvSpPr>
        <p:spPr/>
        <p:txBody>
          <a:bodyPr/>
          <a:lstStyle/>
          <a:p>
            <a:r>
              <a:rPr lang="sv-SE"/>
              <a:t>ESSnuSB presentation at NeuTel2023                                                              Tord Ekelöf, Uppsala University</a:t>
            </a:r>
          </a:p>
        </p:txBody>
      </p:sp>
      <p:pic>
        <p:nvPicPr>
          <p:cNvPr id="4" name="Picture 3">
            <a:extLst>
              <a:ext uri="{FF2B5EF4-FFF2-40B4-BE49-F238E27FC236}">
                <a16:creationId xmlns:a16="http://schemas.microsoft.com/office/drawing/2014/main" id="{622AE996-1EAB-4BE3-8416-D153B5E054B6}"/>
              </a:ext>
            </a:extLst>
          </p:cNvPr>
          <p:cNvPicPr>
            <a:picLocks noChangeAspect="1"/>
          </p:cNvPicPr>
          <p:nvPr/>
        </p:nvPicPr>
        <p:blipFill>
          <a:blip r:embed="rId3"/>
          <a:stretch>
            <a:fillRect/>
          </a:stretch>
        </p:blipFill>
        <p:spPr>
          <a:xfrm>
            <a:off x="8153400" y="1051416"/>
            <a:ext cx="3886200" cy="2911117"/>
          </a:xfrm>
          <a:prstGeom prst="rect">
            <a:avLst/>
          </a:prstGeom>
        </p:spPr>
      </p:pic>
      <p:pic>
        <p:nvPicPr>
          <p:cNvPr id="12" name="Picture 11">
            <a:extLst>
              <a:ext uri="{FF2B5EF4-FFF2-40B4-BE49-F238E27FC236}">
                <a16:creationId xmlns:a16="http://schemas.microsoft.com/office/drawing/2014/main" id="{F687D268-0E71-4819-9F16-767B954E3A3E}"/>
              </a:ext>
            </a:extLst>
          </p:cNvPr>
          <p:cNvPicPr>
            <a:picLocks noChangeAspect="1"/>
          </p:cNvPicPr>
          <p:nvPr/>
        </p:nvPicPr>
        <p:blipFill>
          <a:blip r:embed="rId4"/>
          <a:stretch>
            <a:fillRect/>
          </a:stretch>
        </p:blipFill>
        <p:spPr>
          <a:xfrm>
            <a:off x="0" y="695580"/>
            <a:ext cx="4957399" cy="3648190"/>
          </a:xfrm>
          <a:prstGeom prst="rect">
            <a:avLst/>
          </a:prstGeom>
        </p:spPr>
      </p:pic>
      <p:pic>
        <p:nvPicPr>
          <p:cNvPr id="13" name="Picture 12">
            <a:extLst>
              <a:ext uri="{FF2B5EF4-FFF2-40B4-BE49-F238E27FC236}">
                <a16:creationId xmlns:a16="http://schemas.microsoft.com/office/drawing/2014/main" id="{03205E1F-B6C4-4015-986A-5F508C23E6D4}"/>
              </a:ext>
            </a:extLst>
          </p:cNvPr>
          <p:cNvPicPr>
            <a:picLocks noChangeAspect="1"/>
          </p:cNvPicPr>
          <p:nvPr/>
        </p:nvPicPr>
        <p:blipFill>
          <a:blip r:embed="rId5"/>
          <a:stretch>
            <a:fillRect/>
          </a:stretch>
        </p:blipFill>
        <p:spPr>
          <a:xfrm>
            <a:off x="1270213" y="4461456"/>
            <a:ext cx="2513434" cy="1527260"/>
          </a:xfrm>
          <a:prstGeom prst="rect">
            <a:avLst/>
          </a:prstGeom>
        </p:spPr>
      </p:pic>
      <p:pic>
        <p:nvPicPr>
          <p:cNvPr id="16" name="Picture 15">
            <a:extLst>
              <a:ext uri="{FF2B5EF4-FFF2-40B4-BE49-F238E27FC236}">
                <a16:creationId xmlns:a16="http://schemas.microsoft.com/office/drawing/2014/main" id="{D8D4BF91-9AD1-4288-9418-78C498A45445}"/>
              </a:ext>
            </a:extLst>
          </p:cNvPr>
          <p:cNvPicPr>
            <a:picLocks noChangeAspect="1"/>
          </p:cNvPicPr>
          <p:nvPr/>
        </p:nvPicPr>
        <p:blipFill>
          <a:blip r:embed="rId6"/>
          <a:stretch>
            <a:fillRect/>
          </a:stretch>
        </p:blipFill>
        <p:spPr>
          <a:xfrm>
            <a:off x="5281003" y="4215241"/>
            <a:ext cx="2372954" cy="1785260"/>
          </a:xfrm>
          <a:prstGeom prst="rect">
            <a:avLst/>
          </a:prstGeom>
        </p:spPr>
      </p:pic>
      <p:pic>
        <p:nvPicPr>
          <p:cNvPr id="17" name="Picture 16">
            <a:extLst>
              <a:ext uri="{FF2B5EF4-FFF2-40B4-BE49-F238E27FC236}">
                <a16:creationId xmlns:a16="http://schemas.microsoft.com/office/drawing/2014/main" id="{1811E93F-8D6C-41FB-BD4E-DCF202058CF4}"/>
              </a:ext>
            </a:extLst>
          </p:cNvPr>
          <p:cNvPicPr>
            <a:picLocks noChangeAspect="1"/>
          </p:cNvPicPr>
          <p:nvPr/>
        </p:nvPicPr>
        <p:blipFill>
          <a:blip r:embed="rId7"/>
          <a:stretch>
            <a:fillRect/>
          </a:stretch>
        </p:blipFill>
        <p:spPr>
          <a:xfrm>
            <a:off x="8638180" y="3915136"/>
            <a:ext cx="2842620" cy="2138014"/>
          </a:xfrm>
          <a:prstGeom prst="rect">
            <a:avLst/>
          </a:prstGeom>
        </p:spPr>
      </p:pic>
    </p:spTree>
    <p:extLst>
      <p:ext uri="{BB962C8B-B14F-4D97-AF65-F5344CB8AC3E}">
        <p14:creationId xmlns:p14="http://schemas.microsoft.com/office/powerpoint/2010/main" val="87556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C8A1-7F46-426F-A71C-DBBD6F9BDFE8}"/>
              </a:ext>
            </a:extLst>
          </p:cNvPr>
          <p:cNvSpPr>
            <a:spLocks noGrp="1"/>
          </p:cNvSpPr>
          <p:nvPr>
            <p:ph type="title"/>
          </p:nvPr>
        </p:nvSpPr>
        <p:spPr>
          <a:xfrm>
            <a:off x="3462131" y="0"/>
            <a:ext cx="4860235" cy="1077839"/>
          </a:xfrm>
        </p:spPr>
        <p:txBody>
          <a:bodyPr/>
          <a:lstStyle/>
          <a:p>
            <a:r>
              <a:rPr lang="en-GB" dirty="0"/>
              <a:t>Current view of ESS</a:t>
            </a:r>
          </a:p>
        </p:txBody>
      </p:sp>
      <p:sp>
        <p:nvSpPr>
          <p:cNvPr id="3" name="Date Placeholder 2">
            <a:extLst>
              <a:ext uri="{FF2B5EF4-FFF2-40B4-BE49-F238E27FC236}">
                <a16:creationId xmlns:a16="http://schemas.microsoft.com/office/drawing/2014/main" id="{A5E1ECE0-C977-4B99-838D-0329CDA7FFE7}"/>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9367DD56-B199-4C44-8C67-7CDFB440F33D}"/>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B5D46FD1-2D06-45DA-B66D-40F9D692D861}"/>
              </a:ext>
            </a:extLst>
          </p:cNvPr>
          <p:cNvSpPr>
            <a:spLocks noGrp="1"/>
          </p:cNvSpPr>
          <p:nvPr>
            <p:ph type="sldNum" sz="quarter" idx="12"/>
          </p:nvPr>
        </p:nvSpPr>
        <p:spPr/>
        <p:txBody>
          <a:bodyPr/>
          <a:lstStyle/>
          <a:p>
            <a:fld id="{FCC06611-489B-4744-9F39-735E4B0C5C8E}" type="slidenum">
              <a:rPr lang="sv-SE" smtClean="0"/>
              <a:t>4</a:t>
            </a:fld>
            <a:endParaRPr lang="sv-SE"/>
          </a:p>
        </p:txBody>
      </p:sp>
      <p:pic>
        <p:nvPicPr>
          <p:cNvPr id="6" name="Image 2">
            <a:extLst>
              <a:ext uri="{FF2B5EF4-FFF2-40B4-BE49-F238E27FC236}">
                <a16:creationId xmlns:a16="http://schemas.microsoft.com/office/drawing/2014/main" id="{D95D164E-D99F-4A11-AC67-80FDAF315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54" y="1025208"/>
            <a:ext cx="8550892" cy="4807583"/>
          </a:xfrm>
          <a:prstGeom prst="rect">
            <a:avLst/>
          </a:prstGeom>
        </p:spPr>
      </p:pic>
      <p:sp>
        <p:nvSpPr>
          <p:cNvPr id="7" name="Freeform 10">
            <a:extLst>
              <a:ext uri="{FF2B5EF4-FFF2-40B4-BE49-F238E27FC236}">
                <a16:creationId xmlns:a16="http://schemas.microsoft.com/office/drawing/2014/main" id="{872777AA-2D30-41A2-833F-EFF659ED31A4}"/>
              </a:ext>
            </a:extLst>
          </p:cNvPr>
          <p:cNvSpPr/>
          <p:nvPr/>
        </p:nvSpPr>
        <p:spPr>
          <a:xfrm>
            <a:off x="4545498" y="1484243"/>
            <a:ext cx="1961321" cy="737547"/>
          </a:xfrm>
          <a:custGeom>
            <a:avLst/>
            <a:gdLst>
              <a:gd name="connsiteX0" fmla="*/ 151075 w 1979875"/>
              <a:gd name="connsiteY0" fmla="*/ 357809 h 731520"/>
              <a:gd name="connsiteX1" fmla="*/ 532737 w 1979875"/>
              <a:gd name="connsiteY1" fmla="*/ 644055 h 731520"/>
              <a:gd name="connsiteX2" fmla="*/ 1844703 w 1979875"/>
              <a:gd name="connsiteY2" fmla="*/ 731520 h 731520"/>
              <a:gd name="connsiteX3" fmla="*/ 1979875 w 1979875"/>
              <a:gd name="connsiteY3" fmla="*/ 572494 h 731520"/>
              <a:gd name="connsiteX4" fmla="*/ 858741 w 1979875"/>
              <a:gd name="connsiteY4" fmla="*/ 0 h 731520"/>
              <a:gd name="connsiteX5" fmla="*/ 0 w 1979875"/>
              <a:gd name="connsiteY5" fmla="*/ 206734 h 731520"/>
              <a:gd name="connsiteX6" fmla="*/ 151075 w 1979875"/>
              <a:gd name="connsiteY6" fmla="*/ 357809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875" h="731520">
                <a:moveTo>
                  <a:pt x="151075" y="357809"/>
                </a:moveTo>
                <a:lnTo>
                  <a:pt x="532737" y="644055"/>
                </a:lnTo>
                <a:lnTo>
                  <a:pt x="1844703" y="731520"/>
                </a:lnTo>
                <a:lnTo>
                  <a:pt x="1979875" y="572494"/>
                </a:lnTo>
                <a:lnTo>
                  <a:pt x="858741" y="0"/>
                </a:lnTo>
                <a:lnTo>
                  <a:pt x="0" y="206734"/>
                </a:lnTo>
                <a:lnTo>
                  <a:pt x="151075" y="357809"/>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1">
            <a:extLst>
              <a:ext uri="{FF2B5EF4-FFF2-40B4-BE49-F238E27FC236}">
                <a16:creationId xmlns:a16="http://schemas.microsoft.com/office/drawing/2014/main" id="{0CDC796C-32BF-4082-A0BA-C346B49E01D2}"/>
              </a:ext>
            </a:extLst>
          </p:cNvPr>
          <p:cNvSpPr/>
          <p:nvPr/>
        </p:nvSpPr>
        <p:spPr>
          <a:xfrm rot="21261557">
            <a:off x="2665142" y="1578132"/>
            <a:ext cx="1040713" cy="417669"/>
          </a:xfrm>
          <a:custGeom>
            <a:avLst/>
            <a:gdLst>
              <a:gd name="connsiteX0" fmla="*/ 644055 w 930302"/>
              <a:gd name="connsiteY0" fmla="*/ 23854 h 230588"/>
              <a:gd name="connsiteX1" fmla="*/ 930302 w 930302"/>
              <a:gd name="connsiteY1" fmla="*/ 230588 h 230588"/>
              <a:gd name="connsiteX2" fmla="*/ 0 w 930302"/>
              <a:gd name="connsiteY2" fmla="*/ 198783 h 230588"/>
              <a:gd name="connsiteX3" fmla="*/ 230588 w 930302"/>
              <a:gd name="connsiteY3" fmla="*/ 0 h 230588"/>
              <a:gd name="connsiteX4" fmla="*/ 644055 w 930302"/>
              <a:gd name="connsiteY4" fmla="*/ 23854 h 23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02" h="230588">
                <a:moveTo>
                  <a:pt x="644055" y="23854"/>
                </a:moveTo>
                <a:lnTo>
                  <a:pt x="930302" y="230588"/>
                </a:lnTo>
                <a:lnTo>
                  <a:pt x="0" y="198783"/>
                </a:lnTo>
                <a:lnTo>
                  <a:pt x="230588" y="0"/>
                </a:lnTo>
                <a:lnTo>
                  <a:pt x="644055" y="23854"/>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1F89755-152D-42BC-B2D9-3BD72C3BA924}"/>
              </a:ext>
            </a:extLst>
          </p:cNvPr>
          <p:cNvSpPr txBox="1"/>
          <p:nvPr/>
        </p:nvSpPr>
        <p:spPr>
          <a:xfrm>
            <a:off x="2815819" y="1500917"/>
            <a:ext cx="916789" cy="584775"/>
          </a:xfrm>
          <a:prstGeom prst="rect">
            <a:avLst/>
          </a:prstGeom>
          <a:noFill/>
        </p:spPr>
        <p:txBody>
          <a:bodyPr wrap="none" rtlCol="0">
            <a:spAutoFit/>
          </a:bodyPr>
          <a:lstStyle/>
          <a:p>
            <a:r>
              <a:rPr lang="en-GB" sz="1600" dirty="0">
                <a:solidFill>
                  <a:schemeClr val="bg1"/>
                </a:solidFill>
              </a:rPr>
              <a:t>Near </a:t>
            </a:r>
          </a:p>
          <a:p>
            <a:r>
              <a:rPr lang="en-GB" sz="1600" dirty="0">
                <a:solidFill>
                  <a:schemeClr val="bg1"/>
                </a:solidFill>
              </a:rPr>
              <a:t>Detector</a:t>
            </a:r>
          </a:p>
        </p:txBody>
      </p:sp>
      <p:sp>
        <p:nvSpPr>
          <p:cNvPr id="11" name="TextBox 10">
            <a:extLst>
              <a:ext uri="{FF2B5EF4-FFF2-40B4-BE49-F238E27FC236}">
                <a16:creationId xmlns:a16="http://schemas.microsoft.com/office/drawing/2014/main" id="{035F6985-EDCF-46FF-84D7-7A6EE5BA1960}"/>
              </a:ext>
            </a:extLst>
          </p:cNvPr>
          <p:cNvSpPr txBox="1"/>
          <p:nvPr/>
        </p:nvSpPr>
        <p:spPr>
          <a:xfrm>
            <a:off x="4590540" y="1575459"/>
            <a:ext cx="1347741" cy="584775"/>
          </a:xfrm>
          <a:prstGeom prst="rect">
            <a:avLst/>
          </a:prstGeom>
          <a:noFill/>
        </p:spPr>
        <p:txBody>
          <a:bodyPr wrap="none" rtlCol="0">
            <a:spAutoFit/>
          </a:bodyPr>
          <a:lstStyle/>
          <a:p>
            <a:pPr algn="ctr"/>
            <a:r>
              <a:rPr lang="en-GB" sz="1600" dirty="0">
                <a:solidFill>
                  <a:schemeClr val="bg1"/>
                </a:solidFill>
              </a:rPr>
              <a:t>Accumulator+</a:t>
            </a:r>
          </a:p>
          <a:p>
            <a:pPr algn="ctr"/>
            <a:r>
              <a:rPr lang="en-GB" sz="1600" b="1" dirty="0">
                <a:solidFill>
                  <a:schemeClr val="bg1"/>
                </a:solidFill>
              </a:rPr>
              <a:t>Target</a:t>
            </a:r>
          </a:p>
        </p:txBody>
      </p:sp>
    </p:spTree>
    <p:extLst>
      <p:ext uri="{BB962C8B-B14F-4D97-AF65-F5344CB8AC3E}">
        <p14:creationId xmlns:p14="http://schemas.microsoft.com/office/powerpoint/2010/main" val="141619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AA81-9126-4F43-92DD-0C861D0E8C3B}"/>
              </a:ext>
            </a:extLst>
          </p:cNvPr>
          <p:cNvSpPr>
            <a:spLocks noGrp="1"/>
          </p:cNvSpPr>
          <p:nvPr>
            <p:ph type="title"/>
          </p:nvPr>
        </p:nvSpPr>
        <p:spPr>
          <a:xfrm>
            <a:off x="3911600" y="-343694"/>
            <a:ext cx="4855880" cy="1325563"/>
          </a:xfrm>
        </p:spPr>
        <p:txBody>
          <a:bodyPr/>
          <a:lstStyle/>
          <a:p>
            <a:r>
              <a:rPr lang="sv-SE" dirty="0" err="1"/>
              <a:t>ESSnuSB</a:t>
            </a:r>
            <a:r>
              <a:rPr lang="sv-SE" dirty="0"/>
              <a:t> </a:t>
            </a:r>
            <a:r>
              <a:rPr lang="sv-SE" dirty="0" err="1"/>
              <a:t>lay-out</a:t>
            </a:r>
            <a:endParaRPr lang="sv-SE" dirty="0"/>
          </a:p>
        </p:txBody>
      </p:sp>
      <p:sp>
        <p:nvSpPr>
          <p:cNvPr id="3" name="Date Placeholder 2">
            <a:extLst>
              <a:ext uri="{FF2B5EF4-FFF2-40B4-BE49-F238E27FC236}">
                <a16:creationId xmlns:a16="http://schemas.microsoft.com/office/drawing/2014/main" id="{1905967F-4752-49CF-930E-61BFD275DDDD}"/>
              </a:ext>
            </a:extLst>
          </p:cNvPr>
          <p:cNvSpPr>
            <a:spLocks noGrp="1"/>
          </p:cNvSpPr>
          <p:nvPr>
            <p:ph type="dt" sz="half" idx="10"/>
          </p:nvPr>
        </p:nvSpPr>
        <p:spPr/>
        <p:txBody>
          <a:bodyPr/>
          <a:lstStyle/>
          <a:p>
            <a:r>
              <a:rPr lang="sv-SE"/>
              <a:t>2022-07-31</a:t>
            </a:r>
          </a:p>
        </p:txBody>
      </p:sp>
      <p:sp>
        <p:nvSpPr>
          <p:cNvPr id="4" name="Footer Placeholder 3">
            <a:extLst>
              <a:ext uri="{FF2B5EF4-FFF2-40B4-BE49-F238E27FC236}">
                <a16:creationId xmlns:a16="http://schemas.microsoft.com/office/drawing/2014/main" id="{37A78702-45CF-4508-9992-671A80308CEE}"/>
              </a:ext>
            </a:extLst>
          </p:cNvPr>
          <p:cNvSpPr>
            <a:spLocks noGrp="1"/>
          </p:cNvSpPr>
          <p:nvPr>
            <p:ph type="ftr" sz="quarter" idx="11"/>
          </p:nvPr>
        </p:nvSpPr>
        <p:spPr/>
        <p:txBody>
          <a:bodyPr/>
          <a:lstStyle/>
          <a:p>
            <a:r>
              <a:rPr lang="sv-SE"/>
              <a:t>ESSnuSB CDR presentation at NuFact2022                                                                 Tord Ekelöf, Uppsala University</a:t>
            </a:r>
          </a:p>
        </p:txBody>
      </p:sp>
      <p:sp>
        <p:nvSpPr>
          <p:cNvPr id="5" name="Slide Number Placeholder 4">
            <a:extLst>
              <a:ext uri="{FF2B5EF4-FFF2-40B4-BE49-F238E27FC236}">
                <a16:creationId xmlns:a16="http://schemas.microsoft.com/office/drawing/2014/main" id="{7EAD8277-F1E6-4742-A035-559A55B386A1}"/>
              </a:ext>
            </a:extLst>
          </p:cNvPr>
          <p:cNvSpPr>
            <a:spLocks noGrp="1"/>
          </p:cNvSpPr>
          <p:nvPr>
            <p:ph type="sldNum" sz="quarter" idx="12"/>
          </p:nvPr>
        </p:nvSpPr>
        <p:spPr/>
        <p:txBody>
          <a:bodyPr/>
          <a:lstStyle/>
          <a:p>
            <a:fld id="{FCC06611-489B-4744-9F39-735E4B0C5C8E}" type="slidenum">
              <a:rPr lang="sv-SE" smtClean="0"/>
              <a:t>5</a:t>
            </a:fld>
            <a:endParaRPr lang="sv-SE"/>
          </a:p>
        </p:txBody>
      </p:sp>
      <p:pic>
        <p:nvPicPr>
          <p:cNvPr id="8" name="Picture 7">
            <a:extLst>
              <a:ext uri="{FF2B5EF4-FFF2-40B4-BE49-F238E27FC236}">
                <a16:creationId xmlns:a16="http://schemas.microsoft.com/office/drawing/2014/main" id="{5A434D1F-BD78-466D-BCA5-7D2E1195070A}"/>
              </a:ext>
            </a:extLst>
          </p:cNvPr>
          <p:cNvPicPr>
            <a:picLocks noChangeAspect="1"/>
          </p:cNvPicPr>
          <p:nvPr/>
        </p:nvPicPr>
        <p:blipFill>
          <a:blip r:embed="rId2"/>
          <a:stretch>
            <a:fillRect/>
          </a:stretch>
        </p:blipFill>
        <p:spPr>
          <a:xfrm>
            <a:off x="369221" y="517253"/>
            <a:ext cx="9355250" cy="5839097"/>
          </a:xfrm>
          <a:prstGeom prst="rect">
            <a:avLst/>
          </a:prstGeom>
        </p:spPr>
      </p:pic>
      <p:pic>
        <p:nvPicPr>
          <p:cNvPr id="7" name="Picture 6">
            <a:extLst>
              <a:ext uri="{FF2B5EF4-FFF2-40B4-BE49-F238E27FC236}">
                <a16:creationId xmlns:a16="http://schemas.microsoft.com/office/drawing/2014/main" id="{1A5EAAA7-0252-40D3-A5D4-DAF29ABBCF73}"/>
              </a:ext>
            </a:extLst>
          </p:cNvPr>
          <p:cNvPicPr>
            <a:picLocks noChangeAspect="1"/>
          </p:cNvPicPr>
          <p:nvPr/>
        </p:nvPicPr>
        <p:blipFill rotWithShape="1">
          <a:blip r:embed="rId3"/>
          <a:srcRect l="5339" r="21118"/>
          <a:stretch/>
        </p:blipFill>
        <p:spPr>
          <a:xfrm>
            <a:off x="9724471" y="2807375"/>
            <a:ext cx="2284931" cy="3376515"/>
          </a:xfrm>
          <a:prstGeom prst="rect">
            <a:avLst/>
          </a:prstGeom>
        </p:spPr>
      </p:pic>
      <p:sp>
        <p:nvSpPr>
          <p:cNvPr id="6" name="TextBox 5">
            <a:extLst>
              <a:ext uri="{FF2B5EF4-FFF2-40B4-BE49-F238E27FC236}">
                <a16:creationId xmlns:a16="http://schemas.microsoft.com/office/drawing/2014/main" id="{D0FA742A-374C-461B-A829-079A2D676ABC}"/>
              </a:ext>
            </a:extLst>
          </p:cNvPr>
          <p:cNvSpPr txBox="1"/>
          <p:nvPr/>
        </p:nvSpPr>
        <p:spPr>
          <a:xfrm>
            <a:off x="5183845" y="581759"/>
            <a:ext cx="4682692" cy="400110"/>
          </a:xfrm>
          <a:prstGeom prst="rect">
            <a:avLst/>
          </a:prstGeom>
          <a:noFill/>
        </p:spPr>
        <p:txBody>
          <a:bodyPr wrap="none" rtlCol="0">
            <a:spAutoFit/>
          </a:bodyPr>
          <a:lstStyle/>
          <a:p>
            <a:r>
              <a:rPr lang="en-GB" sz="2000" u="sng" dirty="0">
                <a:solidFill>
                  <a:schemeClr val="accent5"/>
                </a:solidFill>
              </a:rPr>
              <a:t>Far detector at </a:t>
            </a:r>
            <a:r>
              <a:rPr lang="en-GB" sz="2000" u="sng" dirty="0" err="1">
                <a:solidFill>
                  <a:schemeClr val="accent5"/>
                </a:solidFill>
              </a:rPr>
              <a:t>Zinkgruvan</a:t>
            </a:r>
            <a:r>
              <a:rPr lang="en-GB" sz="2000" u="sng" dirty="0">
                <a:solidFill>
                  <a:schemeClr val="accent5"/>
                </a:solidFill>
              </a:rPr>
              <a:t> 360 km distance</a:t>
            </a:r>
          </a:p>
        </p:txBody>
      </p:sp>
    </p:spTree>
    <p:extLst>
      <p:ext uri="{BB962C8B-B14F-4D97-AF65-F5344CB8AC3E}">
        <p14:creationId xmlns:p14="http://schemas.microsoft.com/office/powerpoint/2010/main" val="3503599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D862-4346-49B0-B2C5-4DC5ABF89A90}"/>
              </a:ext>
            </a:extLst>
          </p:cNvPr>
          <p:cNvSpPr>
            <a:spLocks noGrp="1"/>
          </p:cNvSpPr>
          <p:nvPr>
            <p:ph type="title"/>
          </p:nvPr>
        </p:nvSpPr>
        <p:spPr>
          <a:xfrm>
            <a:off x="69669" y="255135"/>
            <a:ext cx="12191999" cy="1143000"/>
          </a:xfrm>
        </p:spPr>
        <p:txBody>
          <a:bodyPr>
            <a:normAutofit fontScale="90000"/>
          </a:bodyPr>
          <a:lstStyle/>
          <a:p>
            <a:pPr algn="ctr"/>
            <a:r>
              <a:rPr lang="en-GB" dirty="0">
                <a:latin typeface="+mn-lt"/>
              </a:rPr>
              <a:t>ESSnuSB+ additions for low energy cross-section measurements</a:t>
            </a:r>
            <a:br>
              <a:rPr lang="en-GB" dirty="0">
                <a:latin typeface="+mn-lt"/>
              </a:rPr>
            </a:br>
            <a:r>
              <a:rPr lang="en-GB" sz="2700" dirty="0">
                <a:latin typeface="+mn-lt"/>
              </a:rPr>
              <a:t>that will be set up in a staged process starting with LEMNB, LEMMON and the Near Detector to be followed by </a:t>
            </a:r>
            <a:r>
              <a:rPr lang="en-GB" sz="2700" dirty="0" err="1">
                <a:latin typeface="+mn-lt"/>
              </a:rPr>
              <a:t>LEnuSTORM</a:t>
            </a:r>
            <a:r>
              <a:rPr lang="en-GB" sz="2700" dirty="0">
                <a:latin typeface="+mn-lt"/>
              </a:rPr>
              <a:t> and then the ESSnuSB programme</a:t>
            </a:r>
          </a:p>
        </p:txBody>
      </p:sp>
      <p:sp>
        <p:nvSpPr>
          <p:cNvPr id="3" name="Date Placeholder 2">
            <a:extLst>
              <a:ext uri="{FF2B5EF4-FFF2-40B4-BE49-F238E27FC236}">
                <a16:creationId xmlns:a16="http://schemas.microsoft.com/office/drawing/2014/main" id="{7E0E30D6-09B7-4079-B6B7-EAB6D92DB513}"/>
              </a:ext>
            </a:extLst>
          </p:cNvPr>
          <p:cNvSpPr>
            <a:spLocks noGrp="1"/>
          </p:cNvSpPr>
          <p:nvPr>
            <p:ph type="dt" sz="half" idx="10"/>
          </p:nvPr>
        </p:nvSpPr>
        <p:spPr/>
        <p:txBody>
          <a:bodyPr/>
          <a:lstStyle/>
          <a:p>
            <a:pPr>
              <a:defRPr/>
            </a:pPr>
            <a:r>
              <a:rPr lang="sv-SE" noProof="0"/>
              <a:t>2023-10-26</a:t>
            </a:r>
            <a:endParaRPr lang="en-GB" noProof="0" dirty="0"/>
          </a:p>
        </p:txBody>
      </p:sp>
      <p:sp>
        <p:nvSpPr>
          <p:cNvPr id="4" name="Footer Placeholder 3">
            <a:extLst>
              <a:ext uri="{FF2B5EF4-FFF2-40B4-BE49-F238E27FC236}">
                <a16:creationId xmlns:a16="http://schemas.microsoft.com/office/drawing/2014/main" id="{7332E72E-CAA1-47C1-83F2-3D067D72FC37}"/>
              </a:ext>
            </a:extLst>
          </p:cNvPr>
          <p:cNvSpPr>
            <a:spLocks noGrp="1"/>
          </p:cNvSpPr>
          <p:nvPr>
            <p:ph type="ftr" sz="quarter" idx="11"/>
          </p:nvPr>
        </p:nvSpPr>
        <p:spPr/>
        <p:txBody>
          <a:bodyPr/>
          <a:lstStyle/>
          <a:p>
            <a:pPr>
              <a:defRPr/>
            </a:pPr>
            <a:r>
              <a:rPr lang="en-US" noProof="0"/>
              <a:t>ESSnuSB presentation at NeuTel2023                                                              Tord Ekelöf, Uppsala University</a:t>
            </a:r>
            <a:endParaRPr lang="en-GB" noProof="0" dirty="0"/>
          </a:p>
        </p:txBody>
      </p:sp>
      <p:sp>
        <p:nvSpPr>
          <p:cNvPr id="5" name="Slide Number Placeholder 4">
            <a:extLst>
              <a:ext uri="{FF2B5EF4-FFF2-40B4-BE49-F238E27FC236}">
                <a16:creationId xmlns:a16="http://schemas.microsoft.com/office/drawing/2014/main" id="{D2AF9973-ABBA-4A79-A2D6-D11EC6F995A5}"/>
              </a:ext>
            </a:extLst>
          </p:cNvPr>
          <p:cNvSpPr>
            <a:spLocks noGrp="1"/>
          </p:cNvSpPr>
          <p:nvPr>
            <p:ph type="sldNum" sz="quarter" idx="12"/>
          </p:nvPr>
        </p:nvSpPr>
        <p:spPr/>
        <p:txBody>
          <a:bodyPr/>
          <a:lstStyle/>
          <a:p>
            <a:pPr>
              <a:defRPr/>
            </a:pPr>
            <a:fld id="{48550CC0-2D5F-6D4A-9D75-2980E64365EE}" type="slidenum">
              <a:rPr lang="en-GB" noProof="0" smtClean="0"/>
              <a:pPr>
                <a:defRPr/>
              </a:pPr>
              <a:t>6</a:t>
            </a:fld>
            <a:endParaRPr lang="en-GB" noProof="0" dirty="0"/>
          </a:p>
        </p:txBody>
      </p:sp>
      <p:pic>
        <p:nvPicPr>
          <p:cNvPr id="8" name="Picture 7">
            <a:extLst>
              <a:ext uri="{FF2B5EF4-FFF2-40B4-BE49-F238E27FC236}">
                <a16:creationId xmlns:a16="http://schemas.microsoft.com/office/drawing/2014/main" id="{1512D2A1-C659-4313-B19B-8BAC5EEB3B30}"/>
              </a:ext>
            </a:extLst>
          </p:cNvPr>
          <p:cNvPicPr>
            <a:picLocks noChangeAspect="1"/>
          </p:cNvPicPr>
          <p:nvPr/>
        </p:nvPicPr>
        <p:blipFill rotWithShape="1">
          <a:blip r:embed="rId2">
            <a:extLst>
              <a:ext uri="{28A0092B-C50C-407E-A947-70E740481C1C}">
                <a14:useLocalDpi xmlns:a14="http://schemas.microsoft.com/office/drawing/2010/main" val="0"/>
              </a:ext>
            </a:extLst>
          </a:blip>
          <a:srcRect l="33776" t="23145" r="20200" b="21132"/>
          <a:stretch/>
        </p:blipFill>
        <p:spPr>
          <a:xfrm>
            <a:off x="5187672" y="1664659"/>
            <a:ext cx="6522218" cy="4493534"/>
          </a:xfrm>
          <a:prstGeom prst="rect">
            <a:avLst/>
          </a:prstGeom>
        </p:spPr>
      </p:pic>
      <p:pic>
        <p:nvPicPr>
          <p:cNvPr id="9" name="Picture 8">
            <a:extLst>
              <a:ext uri="{FF2B5EF4-FFF2-40B4-BE49-F238E27FC236}">
                <a16:creationId xmlns:a16="http://schemas.microsoft.com/office/drawing/2014/main" id="{EDE6F5EE-F3F5-44E2-BCED-C3043DB8E3EA}"/>
              </a:ext>
            </a:extLst>
          </p:cNvPr>
          <p:cNvPicPr>
            <a:picLocks noChangeAspect="1"/>
          </p:cNvPicPr>
          <p:nvPr/>
        </p:nvPicPr>
        <p:blipFill rotWithShape="1">
          <a:blip r:embed="rId3"/>
          <a:srcRect l="50011" t="19774" r="2005" b="25529"/>
          <a:stretch/>
        </p:blipFill>
        <p:spPr>
          <a:xfrm>
            <a:off x="1831999" y="3550122"/>
            <a:ext cx="2570313" cy="1488874"/>
          </a:xfrm>
          <a:prstGeom prst="rect">
            <a:avLst/>
          </a:prstGeom>
        </p:spPr>
      </p:pic>
      <p:pic>
        <p:nvPicPr>
          <p:cNvPr id="11" name="Picture 10">
            <a:extLst>
              <a:ext uri="{FF2B5EF4-FFF2-40B4-BE49-F238E27FC236}">
                <a16:creationId xmlns:a16="http://schemas.microsoft.com/office/drawing/2014/main" id="{DBA9AF14-8744-4043-991B-6BBDCA8C957E}"/>
              </a:ext>
            </a:extLst>
          </p:cNvPr>
          <p:cNvPicPr>
            <a:picLocks noChangeAspect="1"/>
          </p:cNvPicPr>
          <p:nvPr/>
        </p:nvPicPr>
        <p:blipFill rotWithShape="1">
          <a:blip r:embed="rId4"/>
          <a:srcRect l="58561" t="56463"/>
          <a:stretch/>
        </p:blipFill>
        <p:spPr>
          <a:xfrm flipH="1">
            <a:off x="2103169" y="5308339"/>
            <a:ext cx="2299143" cy="1359103"/>
          </a:xfrm>
          <a:prstGeom prst="rect">
            <a:avLst/>
          </a:prstGeom>
        </p:spPr>
      </p:pic>
      <p:pic>
        <p:nvPicPr>
          <p:cNvPr id="12" name="Picture 11">
            <a:extLst>
              <a:ext uri="{FF2B5EF4-FFF2-40B4-BE49-F238E27FC236}">
                <a16:creationId xmlns:a16="http://schemas.microsoft.com/office/drawing/2014/main" id="{7AAF127C-C912-484B-B364-004441580AB5}"/>
              </a:ext>
            </a:extLst>
          </p:cNvPr>
          <p:cNvPicPr>
            <a:picLocks noChangeAspect="1"/>
          </p:cNvPicPr>
          <p:nvPr/>
        </p:nvPicPr>
        <p:blipFill>
          <a:blip r:embed="rId5"/>
          <a:stretch>
            <a:fillRect/>
          </a:stretch>
        </p:blipFill>
        <p:spPr>
          <a:xfrm>
            <a:off x="2117171" y="1905146"/>
            <a:ext cx="2031439" cy="1623836"/>
          </a:xfrm>
          <a:prstGeom prst="rect">
            <a:avLst/>
          </a:prstGeom>
        </p:spPr>
      </p:pic>
      <p:cxnSp>
        <p:nvCxnSpPr>
          <p:cNvPr id="14" name="Straight Arrow Connector 13">
            <a:extLst>
              <a:ext uri="{FF2B5EF4-FFF2-40B4-BE49-F238E27FC236}">
                <a16:creationId xmlns:a16="http://schemas.microsoft.com/office/drawing/2014/main" id="{678032DF-3D1F-441B-8B66-B80C2602F355}"/>
              </a:ext>
            </a:extLst>
          </p:cNvPr>
          <p:cNvCxnSpPr>
            <a:cxnSpLocks/>
          </p:cNvCxnSpPr>
          <p:nvPr/>
        </p:nvCxnSpPr>
        <p:spPr>
          <a:xfrm flipH="1" flipV="1">
            <a:off x="4402312" y="4435935"/>
            <a:ext cx="3858942" cy="498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3C1B5A-2351-4998-9F7B-8B4C1284C018}"/>
              </a:ext>
            </a:extLst>
          </p:cNvPr>
          <p:cNvCxnSpPr>
            <a:cxnSpLocks/>
          </p:cNvCxnSpPr>
          <p:nvPr/>
        </p:nvCxnSpPr>
        <p:spPr>
          <a:xfrm flipH="1">
            <a:off x="3769743" y="5152313"/>
            <a:ext cx="4383657" cy="849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A01444-6D75-496F-B10D-AC6A4283E7C6}"/>
              </a:ext>
            </a:extLst>
          </p:cNvPr>
          <p:cNvCxnSpPr/>
          <p:nvPr/>
        </p:nvCxnSpPr>
        <p:spPr>
          <a:xfrm>
            <a:off x="7332453" y="4169078"/>
            <a:ext cx="0" cy="23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0BB7656-086A-469D-89CE-999239855715}"/>
              </a:ext>
            </a:extLst>
          </p:cNvPr>
          <p:cNvCxnSpPr>
            <a:cxnSpLocks/>
          </p:cNvCxnSpPr>
          <p:nvPr/>
        </p:nvCxnSpPr>
        <p:spPr>
          <a:xfrm flipH="1" flipV="1">
            <a:off x="4038601" y="2667989"/>
            <a:ext cx="4571999" cy="1532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806DAA-BAE8-421D-8352-FCA19B564A19}"/>
              </a:ext>
            </a:extLst>
          </p:cNvPr>
          <p:cNvSpPr txBox="1"/>
          <p:nvPr/>
        </p:nvSpPr>
        <p:spPr>
          <a:xfrm>
            <a:off x="323108" y="1938123"/>
            <a:ext cx="1809726" cy="1477328"/>
          </a:xfrm>
          <a:prstGeom prst="rect">
            <a:avLst/>
          </a:prstGeom>
          <a:noFill/>
        </p:spPr>
        <p:txBody>
          <a:bodyPr wrap="none" rtlCol="0">
            <a:spAutoFit/>
          </a:bodyPr>
          <a:lstStyle/>
          <a:p>
            <a:pPr algn="ctr"/>
            <a:r>
              <a:rPr lang="en-GB" dirty="0"/>
              <a:t>LEMMOND </a:t>
            </a:r>
          </a:p>
          <a:p>
            <a:pPr algn="ctr"/>
            <a:r>
              <a:rPr lang="en-GB" dirty="0"/>
              <a:t>near-near</a:t>
            </a:r>
          </a:p>
          <a:p>
            <a:pPr algn="ctr"/>
            <a:r>
              <a:rPr lang="en-GB" dirty="0"/>
              <a:t>Water Cherenkov</a:t>
            </a:r>
          </a:p>
          <a:p>
            <a:pPr algn="ctr"/>
            <a:r>
              <a:rPr lang="en-GB" dirty="0"/>
              <a:t>Detector with </a:t>
            </a:r>
          </a:p>
          <a:p>
            <a:pPr algn="ctr"/>
            <a:r>
              <a:rPr lang="en-GB" dirty="0"/>
              <a:t>fast </a:t>
            </a:r>
            <a:r>
              <a:rPr lang="en-GB" dirty="0" err="1"/>
              <a:t>readot</a:t>
            </a:r>
            <a:r>
              <a:rPr lang="en-GB" dirty="0"/>
              <a:t> </a:t>
            </a:r>
          </a:p>
        </p:txBody>
      </p:sp>
      <p:sp>
        <p:nvSpPr>
          <p:cNvPr id="32" name="TextBox 31">
            <a:extLst>
              <a:ext uri="{FF2B5EF4-FFF2-40B4-BE49-F238E27FC236}">
                <a16:creationId xmlns:a16="http://schemas.microsoft.com/office/drawing/2014/main" id="{43EBC0CB-C982-45BC-9432-545A28310224}"/>
              </a:ext>
            </a:extLst>
          </p:cNvPr>
          <p:cNvSpPr txBox="1"/>
          <p:nvPr/>
        </p:nvSpPr>
        <p:spPr>
          <a:xfrm>
            <a:off x="203457" y="3694394"/>
            <a:ext cx="1641154" cy="1200329"/>
          </a:xfrm>
          <a:prstGeom prst="rect">
            <a:avLst/>
          </a:prstGeom>
          <a:noFill/>
        </p:spPr>
        <p:txBody>
          <a:bodyPr wrap="none" rtlCol="0">
            <a:spAutoFit/>
          </a:bodyPr>
          <a:lstStyle/>
          <a:p>
            <a:pPr algn="ctr"/>
            <a:r>
              <a:rPr lang="en-GB" dirty="0" err="1"/>
              <a:t>LEnuSTORM</a:t>
            </a:r>
            <a:endParaRPr lang="en-GB" dirty="0"/>
          </a:p>
          <a:p>
            <a:pPr algn="ctr"/>
            <a:r>
              <a:rPr lang="en-GB" dirty="0"/>
              <a:t> a low energy </a:t>
            </a:r>
          </a:p>
          <a:p>
            <a:pPr algn="ctr"/>
            <a:r>
              <a:rPr lang="en-GB" dirty="0" err="1"/>
              <a:t>nuSTROM</a:t>
            </a:r>
            <a:r>
              <a:rPr lang="en-GB" dirty="0"/>
              <a:t> type </a:t>
            </a:r>
          </a:p>
          <a:p>
            <a:pPr algn="ctr"/>
            <a:r>
              <a:rPr lang="en-GB" dirty="0"/>
              <a:t>racetrack ring</a:t>
            </a:r>
          </a:p>
        </p:txBody>
      </p:sp>
      <p:sp>
        <p:nvSpPr>
          <p:cNvPr id="33" name="TextBox 32">
            <a:extLst>
              <a:ext uri="{FF2B5EF4-FFF2-40B4-BE49-F238E27FC236}">
                <a16:creationId xmlns:a16="http://schemas.microsoft.com/office/drawing/2014/main" id="{6902DF63-39A9-4568-9775-945168E9FF1F}"/>
              </a:ext>
            </a:extLst>
          </p:cNvPr>
          <p:cNvSpPr txBox="1"/>
          <p:nvPr/>
        </p:nvSpPr>
        <p:spPr>
          <a:xfrm>
            <a:off x="0" y="5355007"/>
            <a:ext cx="2277418" cy="923330"/>
          </a:xfrm>
          <a:prstGeom prst="rect">
            <a:avLst/>
          </a:prstGeom>
          <a:noFill/>
        </p:spPr>
        <p:txBody>
          <a:bodyPr wrap="none" rtlCol="0">
            <a:spAutoFit/>
          </a:bodyPr>
          <a:lstStyle/>
          <a:p>
            <a:pPr algn="ctr"/>
            <a:r>
              <a:rPr lang="en-GB" dirty="0"/>
              <a:t>LEMNB, a low energy  </a:t>
            </a:r>
          </a:p>
          <a:p>
            <a:pPr algn="ctr"/>
            <a:r>
              <a:rPr lang="en-GB" dirty="0"/>
              <a:t>ENUBET type</a:t>
            </a:r>
          </a:p>
          <a:p>
            <a:pPr algn="ctr"/>
            <a:r>
              <a:rPr lang="en-GB" dirty="0"/>
              <a:t>decay tunnel</a:t>
            </a:r>
          </a:p>
        </p:txBody>
      </p:sp>
    </p:spTree>
    <p:extLst>
      <p:ext uri="{BB962C8B-B14F-4D97-AF65-F5344CB8AC3E}">
        <p14:creationId xmlns:p14="http://schemas.microsoft.com/office/powerpoint/2010/main" val="344253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07AF-5689-4955-9C39-0F52EB194D1D}"/>
              </a:ext>
            </a:extLst>
          </p:cNvPr>
          <p:cNvSpPr>
            <a:spLocks noGrp="1"/>
          </p:cNvSpPr>
          <p:nvPr>
            <p:ph type="title"/>
          </p:nvPr>
        </p:nvSpPr>
        <p:spPr>
          <a:xfrm>
            <a:off x="629727" y="151474"/>
            <a:ext cx="11621539" cy="1325563"/>
          </a:xfrm>
        </p:spPr>
        <p:txBody>
          <a:bodyPr>
            <a:normAutofit/>
          </a:bodyPr>
          <a:lstStyle/>
          <a:p>
            <a:r>
              <a:rPr lang="en-GB" sz="3600" dirty="0">
                <a:latin typeface="+mn-lt"/>
              </a:rPr>
              <a:t>Low Energy Monitored Neutrino Beam LEMNB for </a:t>
            </a:r>
            <a:r>
              <a:rPr lang="el-GR" sz="3600" dirty="0">
                <a:latin typeface="+mn-lt"/>
              </a:rPr>
              <a:t>π</a:t>
            </a:r>
            <a:r>
              <a:rPr lang="sv-SE" sz="3600" dirty="0">
                <a:latin typeface="+mn-lt"/>
              </a:rPr>
              <a:t> </a:t>
            </a:r>
            <a:r>
              <a:rPr lang="sv-SE" sz="3600" dirty="0" err="1">
                <a:latin typeface="+mn-lt"/>
              </a:rPr>
              <a:t>decay</a:t>
            </a:r>
            <a:endParaRPr lang="en-GB" sz="3600" dirty="0">
              <a:latin typeface="+mn-lt"/>
            </a:endParaRPr>
          </a:p>
        </p:txBody>
      </p:sp>
      <p:sp>
        <p:nvSpPr>
          <p:cNvPr id="3" name="Date Placeholder 2">
            <a:extLst>
              <a:ext uri="{FF2B5EF4-FFF2-40B4-BE49-F238E27FC236}">
                <a16:creationId xmlns:a16="http://schemas.microsoft.com/office/drawing/2014/main" id="{559AB9C7-74FD-428D-8819-C3548BE0C0AB}"/>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F50549D8-F500-4717-BB1F-4992E1C0ABDF}"/>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D4120369-253B-450A-AE41-4AA5BDE2CF09}"/>
              </a:ext>
            </a:extLst>
          </p:cNvPr>
          <p:cNvSpPr>
            <a:spLocks noGrp="1"/>
          </p:cNvSpPr>
          <p:nvPr>
            <p:ph type="sldNum" sz="quarter" idx="12"/>
          </p:nvPr>
        </p:nvSpPr>
        <p:spPr/>
        <p:txBody>
          <a:bodyPr/>
          <a:lstStyle/>
          <a:p>
            <a:fld id="{FCC06611-489B-4744-9F39-735E4B0C5C8E}" type="slidenum">
              <a:rPr lang="sv-SE" smtClean="0"/>
              <a:t>7</a:t>
            </a:fld>
            <a:endParaRPr lang="sv-SE"/>
          </a:p>
        </p:txBody>
      </p:sp>
      <p:pic>
        <p:nvPicPr>
          <p:cNvPr id="7" name="Picture 6">
            <a:extLst>
              <a:ext uri="{FF2B5EF4-FFF2-40B4-BE49-F238E27FC236}">
                <a16:creationId xmlns:a16="http://schemas.microsoft.com/office/drawing/2014/main" id="{31F130D1-0326-4853-B7F4-225461CC137F}"/>
              </a:ext>
            </a:extLst>
          </p:cNvPr>
          <p:cNvPicPr>
            <a:picLocks noChangeAspect="1"/>
          </p:cNvPicPr>
          <p:nvPr/>
        </p:nvPicPr>
        <p:blipFill>
          <a:blip r:embed="rId2"/>
          <a:stretch>
            <a:fillRect/>
          </a:stretch>
        </p:blipFill>
        <p:spPr>
          <a:xfrm>
            <a:off x="2613628" y="1469671"/>
            <a:ext cx="6964739" cy="3918658"/>
          </a:xfrm>
          <a:prstGeom prst="rect">
            <a:avLst/>
          </a:prstGeom>
        </p:spPr>
      </p:pic>
      <p:sp>
        <p:nvSpPr>
          <p:cNvPr id="8" name="Rectangle 7">
            <a:extLst>
              <a:ext uri="{FF2B5EF4-FFF2-40B4-BE49-F238E27FC236}">
                <a16:creationId xmlns:a16="http://schemas.microsoft.com/office/drawing/2014/main" id="{354D521A-E2C7-4A91-92C4-A58FE99647C5}"/>
              </a:ext>
            </a:extLst>
          </p:cNvPr>
          <p:cNvSpPr/>
          <p:nvPr/>
        </p:nvSpPr>
        <p:spPr>
          <a:xfrm>
            <a:off x="564629" y="5460510"/>
            <a:ext cx="11235267" cy="954107"/>
          </a:xfrm>
          <a:prstGeom prst="rect">
            <a:avLst/>
          </a:prstGeom>
        </p:spPr>
        <p:txBody>
          <a:bodyPr wrap="square">
            <a:spAutoFit/>
          </a:bodyPr>
          <a:lstStyle/>
          <a:p>
            <a:pPr algn="ctr"/>
            <a:r>
              <a:rPr lang="en-GB" sz="2000" dirty="0"/>
              <a:t>The LEMNB program will be set up as the first stage of the ESSnuSB program </a:t>
            </a:r>
          </a:p>
          <a:p>
            <a:pPr algn="ctr"/>
            <a:endParaRPr lang="en-GB" dirty="0"/>
          </a:p>
          <a:p>
            <a:pPr algn="ctr"/>
            <a:r>
              <a:rPr lang="en-GB" dirty="0"/>
              <a:t>Presented at the ESSnuSB+ Annual Meeting 16-20 Oct 2023 by </a:t>
            </a:r>
            <a:r>
              <a:rPr lang="sv-SE" dirty="0"/>
              <a:t>Antonio Branca – University and INFN </a:t>
            </a:r>
            <a:r>
              <a:rPr lang="sv-SE" dirty="0" err="1"/>
              <a:t>of</a:t>
            </a:r>
            <a:r>
              <a:rPr lang="sv-SE" dirty="0"/>
              <a:t> Milano-</a:t>
            </a:r>
            <a:r>
              <a:rPr lang="sv-SE" dirty="0" err="1"/>
              <a:t>Bicocca</a:t>
            </a:r>
            <a:endParaRPr lang="en-GB" dirty="0"/>
          </a:p>
        </p:txBody>
      </p:sp>
    </p:spTree>
    <p:extLst>
      <p:ext uri="{BB962C8B-B14F-4D97-AF65-F5344CB8AC3E}">
        <p14:creationId xmlns:p14="http://schemas.microsoft.com/office/powerpoint/2010/main" val="2889900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1428-1ABA-4D39-9403-AD1EB7664462}"/>
              </a:ext>
            </a:extLst>
          </p:cNvPr>
          <p:cNvSpPr>
            <a:spLocks noGrp="1"/>
          </p:cNvSpPr>
          <p:nvPr>
            <p:ph type="title"/>
          </p:nvPr>
        </p:nvSpPr>
        <p:spPr>
          <a:xfrm>
            <a:off x="838201" y="285916"/>
            <a:ext cx="10676466" cy="1325563"/>
          </a:xfrm>
        </p:spPr>
        <p:txBody>
          <a:bodyPr>
            <a:normAutofit/>
          </a:bodyPr>
          <a:lstStyle/>
          <a:p>
            <a:r>
              <a:rPr lang="en-GB" sz="3600" dirty="0">
                <a:latin typeface="+mn-lt"/>
              </a:rPr>
              <a:t>Low Energy neutrinos from Stored Muons </a:t>
            </a:r>
            <a:r>
              <a:rPr lang="en-GB" sz="3600" dirty="0" err="1">
                <a:latin typeface="+mn-lt"/>
              </a:rPr>
              <a:t>LEnuSTORM</a:t>
            </a:r>
            <a:endParaRPr lang="en-GB" sz="3600" dirty="0">
              <a:latin typeface="+mn-lt"/>
            </a:endParaRPr>
          </a:p>
        </p:txBody>
      </p:sp>
      <p:sp>
        <p:nvSpPr>
          <p:cNvPr id="3" name="Date Placeholder 2">
            <a:extLst>
              <a:ext uri="{FF2B5EF4-FFF2-40B4-BE49-F238E27FC236}">
                <a16:creationId xmlns:a16="http://schemas.microsoft.com/office/drawing/2014/main" id="{A3F7E04D-5DF9-41DC-8E79-A683D1B51B92}"/>
              </a:ext>
            </a:extLst>
          </p:cNvPr>
          <p:cNvSpPr>
            <a:spLocks noGrp="1"/>
          </p:cNvSpPr>
          <p:nvPr>
            <p:ph type="dt" sz="half" idx="10"/>
          </p:nvPr>
        </p:nvSpPr>
        <p:spPr/>
        <p:txBody>
          <a:bodyPr/>
          <a:lstStyle/>
          <a:p>
            <a:r>
              <a:rPr lang="sv-SE"/>
              <a:t>2023-10-26</a:t>
            </a:r>
          </a:p>
        </p:txBody>
      </p:sp>
      <p:sp>
        <p:nvSpPr>
          <p:cNvPr id="4" name="Footer Placeholder 3">
            <a:extLst>
              <a:ext uri="{FF2B5EF4-FFF2-40B4-BE49-F238E27FC236}">
                <a16:creationId xmlns:a16="http://schemas.microsoft.com/office/drawing/2014/main" id="{92ABE6C5-61E3-4464-8A58-664F9B20BBEA}"/>
              </a:ext>
            </a:extLst>
          </p:cNvPr>
          <p:cNvSpPr>
            <a:spLocks noGrp="1"/>
          </p:cNvSpPr>
          <p:nvPr>
            <p:ph type="ftr" sz="quarter" idx="11"/>
          </p:nvPr>
        </p:nvSpPr>
        <p:spPr/>
        <p:txBody>
          <a:bodyPr/>
          <a:lstStyle/>
          <a:p>
            <a:r>
              <a:rPr lang="sv-SE"/>
              <a:t>ESSnuSB presentation at NeuTel2023                                                              Tord Ekelöf, Uppsala University</a:t>
            </a:r>
          </a:p>
        </p:txBody>
      </p:sp>
      <p:sp>
        <p:nvSpPr>
          <p:cNvPr id="5" name="Slide Number Placeholder 4">
            <a:extLst>
              <a:ext uri="{FF2B5EF4-FFF2-40B4-BE49-F238E27FC236}">
                <a16:creationId xmlns:a16="http://schemas.microsoft.com/office/drawing/2014/main" id="{A26B33B7-398D-41C1-BC00-E88EA65F85F6}"/>
              </a:ext>
            </a:extLst>
          </p:cNvPr>
          <p:cNvSpPr>
            <a:spLocks noGrp="1"/>
          </p:cNvSpPr>
          <p:nvPr>
            <p:ph type="sldNum" sz="quarter" idx="12"/>
          </p:nvPr>
        </p:nvSpPr>
        <p:spPr/>
        <p:txBody>
          <a:bodyPr/>
          <a:lstStyle/>
          <a:p>
            <a:fld id="{FCC06611-489B-4744-9F39-735E4B0C5C8E}" type="slidenum">
              <a:rPr lang="sv-SE" smtClean="0"/>
              <a:t>8</a:t>
            </a:fld>
            <a:endParaRPr lang="sv-SE"/>
          </a:p>
        </p:txBody>
      </p:sp>
      <p:pic>
        <p:nvPicPr>
          <p:cNvPr id="6" name="Picture 5">
            <a:extLst>
              <a:ext uri="{FF2B5EF4-FFF2-40B4-BE49-F238E27FC236}">
                <a16:creationId xmlns:a16="http://schemas.microsoft.com/office/drawing/2014/main" id="{5D2BCE8C-2DFD-4FDD-8780-34FE0009338F}"/>
              </a:ext>
            </a:extLst>
          </p:cNvPr>
          <p:cNvPicPr>
            <a:picLocks noChangeAspect="1"/>
          </p:cNvPicPr>
          <p:nvPr/>
        </p:nvPicPr>
        <p:blipFill>
          <a:blip r:embed="rId2"/>
          <a:stretch>
            <a:fillRect/>
          </a:stretch>
        </p:blipFill>
        <p:spPr>
          <a:xfrm>
            <a:off x="2416834" y="1484050"/>
            <a:ext cx="7179733" cy="3648549"/>
          </a:xfrm>
          <a:prstGeom prst="rect">
            <a:avLst/>
          </a:prstGeom>
        </p:spPr>
      </p:pic>
      <p:sp>
        <p:nvSpPr>
          <p:cNvPr id="7" name="Rectangle 6">
            <a:extLst>
              <a:ext uri="{FF2B5EF4-FFF2-40B4-BE49-F238E27FC236}">
                <a16:creationId xmlns:a16="http://schemas.microsoft.com/office/drawing/2014/main" id="{A995B383-C823-4838-A89A-12E8C473F78C}"/>
              </a:ext>
            </a:extLst>
          </p:cNvPr>
          <p:cNvSpPr/>
          <p:nvPr/>
        </p:nvSpPr>
        <p:spPr>
          <a:xfrm>
            <a:off x="385951" y="5171184"/>
            <a:ext cx="10827429" cy="1107996"/>
          </a:xfrm>
          <a:prstGeom prst="rect">
            <a:avLst/>
          </a:prstGeom>
        </p:spPr>
        <p:txBody>
          <a:bodyPr wrap="square">
            <a:spAutoFit/>
          </a:bodyPr>
          <a:lstStyle/>
          <a:p>
            <a:pPr algn="ctr"/>
            <a:r>
              <a:rPr lang="en-GB" sz="2400" dirty="0"/>
              <a:t>The </a:t>
            </a:r>
            <a:r>
              <a:rPr lang="en-GB" sz="2400" dirty="0" err="1"/>
              <a:t>LEnuSTORM</a:t>
            </a:r>
            <a:r>
              <a:rPr lang="en-GB" sz="2400" dirty="0"/>
              <a:t> program will be set up as the second  stage of the ESSnuSB program</a:t>
            </a:r>
          </a:p>
          <a:p>
            <a:pPr algn="ctr"/>
            <a:r>
              <a:rPr lang="en-GB" sz="2400" dirty="0"/>
              <a:t> </a:t>
            </a:r>
          </a:p>
          <a:p>
            <a:pPr algn="ctr"/>
            <a:r>
              <a:rPr lang="en-GB" dirty="0"/>
              <a:t>Presented at the ESSnuSB+ Annual Meeting 16-20 Oct 2023 by </a:t>
            </a:r>
            <a:r>
              <a:rPr lang="sv-SE" dirty="0"/>
              <a:t>Ting Wing Choi, Uppsala University</a:t>
            </a:r>
            <a:endParaRPr lang="en-GB" dirty="0"/>
          </a:p>
        </p:txBody>
      </p:sp>
    </p:spTree>
    <p:extLst>
      <p:ext uri="{BB962C8B-B14F-4D97-AF65-F5344CB8AC3E}">
        <p14:creationId xmlns:p14="http://schemas.microsoft.com/office/powerpoint/2010/main" val="347273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F7A0-F99D-43C0-AD2B-DE757226A41D}"/>
              </a:ext>
            </a:extLst>
          </p:cNvPr>
          <p:cNvSpPr>
            <a:spLocks noGrp="1"/>
          </p:cNvSpPr>
          <p:nvPr>
            <p:ph type="title"/>
          </p:nvPr>
        </p:nvSpPr>
        <p:spPr>
          <a:xfrm>
            <a:off x="436931" y="21813"/>
            <a:ext cx="11140440" cy="1325563"/>
          </a:xfrm>
        </p:spPr>
        <p:txBody>
          <a:bodyPr>
            <a:normAutofit/>
          </a:bodyPr>
          <a:lstStyle/>
          <a:p>
            <a:pPr algn="ctr"/>
            <a:r>
              <a:rPr lang="sv-SE" sz="4000" dirty="0"/>
              <a:t>ESSnuSB at the second neutrino oscillation maximum at the </a:t>
            </a:r>
            <a:r>
              <a:rPr lang="sv-SE" sz="4000" dirty="0" err="1"/>
              <a:t>Zingruvan</a:t>
            </a:r>
            <a:r>
              <a:rPr lang="sv-SE" sz="4000" dirty="0"/>
              <a:t> </a:t>
            </a:r>
            <a:r>
              <a:rPr lang="sv-SE" sz="4000" dirty="0" err="1"/>
              <a:t>Mine</a:t>
            </a:r>
            <a:endParaRPr lang="sv-SE" sz="4000" dirty="0"/>
          </a:p>
        </p:txBody>
      </p:sp>
      <p:sp>
        <p:nvSpPr>
          <p:cNvPr id="3" name="Date Placeholder 2">
            <a:extLst>
              <a:ext uri="{FF2B5EF4-FFF2-40B4-BE49-F238E27FC236}">
                <a16:creationId xmlns:a16="http://schemas.microsoft.com/office/drawing/2014/main" id="{8A635AB7-3301-49A2-9558-3505300DA570}"/>
              </a:ext>
            </a:extLst>
          </p:cNvPr>
          <p:cNvSpPr>
            <a:spLocks noGrp="1"/>
          </p:cNvSpPr>
          <p:nvPr>
            <p:ph type="dt" sz="half" idx="10"/>
          </p:nvPr>
        </p:nvSpPr>
        <p:spPr/>
        <p:txBody>
          <a:bodyPr/>
          <a:lstStyle/>
          <a:p>
            <a:r>
              <a:rPr lang="sv-SE"/>
              <a:t>2023-10-26</a:t>
            </a:r>
            <a:endParaRPr lang="sv-SE" dirty="0"/>
          </a:p>
        </p:txBody>
      </p:sp>
      <p:sp>
        <p:nvSpPr>
          <p:cNvPr id="5" name="Slide Number Placeholder 4">
            <a:extLst>
              <a:ext uri="{FF2B5EF4-FFF2-40B4-BE49-F238E27FC236}">
                <a16:creationId xmlns:a16="http://schemas.microsoft.com/office/drawing/2014/main" id="{01C3BCFD-735E-4854-A4BC-8D745A2C0722}"/>
              </a:ext>
            </a:extLst>
          </p:cNvPr>
          <p:cNvSpPr>
            <a:spLocks noGrp="1"/>
          </p:cNvSpPr>
          <p:nvPr>
            <p:ph type="sldNum" sz="quarter" idx="12"/>
          </p:nvPr>
        </p:nvSpPr>
        <p:spPr/>
        <p:txBody>
          <a:bodyPr/>
          <a:lstStyle/>
          <a:p>
            <a:fld id="{FCC06611-489B-4744-9F39-735E4B0C5C8E}" type="slidenum">
              <a:rPr lang="sv-SE" smtClean="0"/>
              <a:t>9</a:t>
            </a:fld>
            <a:endParaRPr lang="sv-SE"/>
          </a:p>
        </p:txBody>
      </p:sp>
      <p:pic>
        <p:nvPicPr>
          <p:cNvPr id="10" name="Picture 9">
            <a:extLst>
              <a:ext uri="{FF2B5EF4-FFF2-40B4-BE49-F238E27FC236}">
                <a16:creationId xmlns:a16="http://schemas.microsoft.com/office/drawing/2014/main" id="{E033933D-F923-475D-89D0-AAA388092010}"/>
              </a:ext>
            </a:extLst>
          </p:cNvPr>
          <p:cNvPicPr>
            <a:picLocks noChangeAspect="1"/>
          </p:cNvPicPr>
          <p:nvPr/>
        </p:nvPicPr>
        <p:blipFill>
          <a:blip r:embed="rId2"/>
          <a:stretch>
            <a:fillRect/>
          </a:stretch>
        </p:blipFill>
        <p:spPr>
          <a:xfrm>
            <a:off x="3294435" y="1197028"/>
            <a:ext cx="4858965" cy="4974656"/>
          </a:xfrm>
          <a:prstGeom prst="rect">
            <a:avLst/>
          </a:prstGeom>
        </p:spPr>
      </p:pic>
      <p:sp>
        <p:nvSpPr>
          <p:cNvPr id="7" name="TextBox 6">
            <a:extLst>
              <a:ext uri="{FF2B5EF4-FFF2-40B4-BE49-F238E27FC236}">
                <a16:creationId xmlns:a16="http://schemas.microsoft.com/office/drawing/2014/main" id="{10CF841F-D908-40E3-940F-47C85AA61816}"/>
              </a:ext>
            </a:extLst>
          </p:cNvPr>
          <p:cNvSpPr txBox="1"/>
          <p:nvPr/>
        </p:nvSpPr>
        <p:spPr>
          <a:xfrm>
            <a:off x="3450277" y="5987018"/>
            <a:ext cx="4543873" cy="369332"/>
          </a:xfrm>
          <a:prstGeom prst="rect">
            <a:avLst/>
          </a:prstGeom>
          <a:noFill/>
        </p:spPr>
        <p:txBody>
          <a:bodyPr wrap="none" rtlCol="0">
            <a:spAutoFit/>
          </a:bodyPr>
          <a:lstStyle/>
          <a:p>
            <a:r>
              <a:rPr lang="sv-SE" dirty="0"/>
              <a:t>Signal (</a:t>
            </a:r>
            <a:r>
              <a:rPr lang="el-GR" dirty="0">
                <a:latin typeface="Times New Roman" panose="02020603050405020304" pitchFamily="18" charset="0"/>
                <a:cs typeface="Times New Roman" panose="02020603050405020304" pitchFamily="18" charset="0"/>
              </a:rPr>
              <a:t>ν</a:t>
            </a:r>
            <a:r>
              <a:rPr lang="sv-SE" baseline="-25000" dirty="0">
                <a:latin typeface="Times New Roman" panose="02020603050405020304" pitchFamily="18" charset="0"/>
                <a:cs typeface="Times New Roman" panose="02020603050405020304" pitchFamily="18" charset="0"/>
              </a:rPr>
              <a:t>e</a:t>
            </a:r>
            <a:r>
              <a:rPr lang="sv-SE" dirty="0">
                <a:latin typeface="Times New Roman" panose="02020603050405020304" pitchFamily="18" charset="0"/>
                <a:cs typeface="Times New Roman" panose="02020603050405020304" pitchFamily="18" charset="0"/>
              </a:rPr>
              <a:t>) and </a:t>
            </a:r>
            <a:r>
              <a:rPr lang="sv-SE" dirty="0" err="1">
                <a:latin typeface="Times New Roman" panose="02020603050405020304" pitchFamily="18" charset="0"/>
                <a:cs typeface="Times New Roman" panose="02020603050405020304" pitchFamily="18" charset="0"/>
              </a:rPr>
              <a:t>background</a:t>
            </a:r>
            <a:r>
              <a:rPr lang="sv-SE" dirty="0">
                <a:latin typeface="Times New Roman" panose="02020603050405020304" pitchFamily="18" charset="0"/>
                <a:cs typeface="Times New Roman" panose="02020603050405020304" pitchFamily="18" charset="0"/>
              </a:rPr>
              <a:t> </a:t>
            </a:r>
            <a:r>
              <a:rPr lang="sv-SE" dirty="0" err="1">
                <a:latin typeface="Times New Roman" panose="02020603050405020304" pitchFamily="18" charset="0"/>
                <a:cs typeface="Times New Roman" panose="02020603050405020304" pitchFamily="18" charset="0"/>
              </a:rPr>
              <a:t>energy</a:t>
            </a:r>
            <a:r>
              <a:rPr lang="sv-SE" dirty="0">
                <a:latin typeface="Times New Roman" panose="02020603050405020304" pitchFamily="18" charset="0"/>
                <a:cs typeface="Times New Roman" panose="02020603050405020304" pitchFamily="18" charset="0"/>
              </a:rPr>
              <a:t> distributions</a:t>
            </a:r>
            <a:endParaRPr lang="sv-SE" dirty="0"/>
          </a:p>
        </p:txBody>
      </p:sp>
      <p:sp>
        <p:nvSpPr>
          <p:cNvPr id="12" name="Footer Placeholder 11">
            <a:extLst>
              <a:ext uri="{FF2B5EF4-FFF2-40B4-BE49-F238E27FC236}">
                <a16:creationId xmlns:a16="http://schemas.microsoft.com/office/drawing/2014/main" id="{A39969D0-8555-4825-859D-539398020F24}"/>
              </a:ext>
            </a:extLst>
          </p:cNvPr>
          <p:cNvSpPr>
            <a:spLocks noGrp="1"/>
          </p:cNvSpPr>
          <p:nvPr>
            <p:ph type="ftr" sz="quarter" idx="11"/>
          </p:nvPr>
        </p:nvSpPr>
        <p:spPr/>
        <p:txBody>
          <a:bodyPr/>
          <a:lstStyle/>
          <a:p>
            <a:r>
              <a:rPr lang="sv-SE"/>
              <a:t>ESSnuSB presentation at NeuTel2023                                                              Tord Ekelöf, Uppsala University</a:t>
            </a:r>
          </a:p>
        </p:txBody>
      </p:sp>
    </p:spTree>
    <p:extLst>
      <p:ext uri="{BB962C8B-B14F-4D97-AF65-F5344CB8AC3E}">
        <p14:creationId xmlns:p14="http://schemas.microsoft.com/office/powerpoint/2010/main" val="3133377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9478</TotalTime>
  <Words>2390</Words>
  <Application>Microsoft Office PowerPoint</Application>
  <PresentationFormat>Widescreen</PresentationFormat>
  <Paragraphs>270</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vt:lpstr>
      <vt:lpstr>Times New Roman</vt:lpstr>
      <vt:lpstr>Office Theme</vt:lpstr>
      <vt:lpstr>    ESSnuSB at ESS </vt:lpstr>
      <vt:lpstr>PowerPoint Presentation</vt:lpstr>
      <vt:lpstr>The ESSnuSB+ Collaboration</vt:lpstr>
      <vt:lpstr>Current view of ESS</vt:lpstr>
      <vt:lpstr>ESSnuSB lay-out</vt:lpstr>
      <vt:lpstr>ESSnuSB+ additions for low energy cross-section measurements that will be set up in a staged process starting with LEMNB, LEMMON and the Near Detector to be followed by LEnuSTORM and then the ESSnuSB programme</vt:lpstr>
      <vt:lpstr>Low Energy Monitored Neutrino Beam LEMNB for π decay</vt:lpstr>
      <vt:lpstr>Low Energy neutrinos from Stored Muons LEnuSTORM</vt:lpstr>
      <vt:lpstr>ESSnuSB at the second neutrino oscillation maximum at the Zingruvan Mine</vt:lpstr>
      <vt:lpstr>Performance for CPV discovery and δCP measurement</vt:lpstr>
      <vt:lpstr>ESSnuSB in the international context – CPV discovery</vt:lpstr>
      <vt:lpstr>PowerPoint Presentation</vt:lpstr>
      <vt:lpstr>ESSnuSB in the international context – precision in δCP </vt:lpstr>
      <vt:lpstr>On the importance of a high δCP resolution</vt:lpstr>
      <vt:lpstr>Required leptonic CP phase angle resolution Slide from Serguey Petcov’s talk at this conference</vt:lpstr>
      <vt:lpstr>PowerPoint Presentation</vt:lpstr>
      <vt:lpstr>Test of flavour models Slide from Serguey Petcov’s talk at this conference</vt:lpstr>
      <vt:lpstr>PowerPoint Presentation</vt:lpstr>
      <vt:lpstr>PowerPoint Presentation</vt:lpstr>
      <vt:lpstr>Mass Hierarchy and Non-Standard Interactions with ESSnuSB</vt:lpstr>
      <vt:lpstr>Sterile neutrino searches with ESSnuSB Near Detectors</vt:lpstr>
      <vt:lpstr>PowerPoint Presentation</vt:lpstr>
      <vt:lpstr>            EU has provided support to the project of building a long baseline neutrino facility in Europe since nearly 20 year by funding during this period a long series of design studies:  CARE/BENE (FP7), EURONU (FP7), LAGUNA (FP7), LAGUNA-LBNO (FP7), EUCARD (FP7), COST Action CA15139, ESSnuSB (Horizon 2020), and ESSnuSB+ (Horizon Europe) and thereby appears as well determined to have a major neutrino project realized in Europe.             </vt:lpstr>
      <vt:lpstr>PowerPoint Presentation</vt:lpstr>
      <vt:lpstr>Zinkgruvan Mine Management support for ESSnuSB Zinkgruvan Mining AB is a partner of ESSnuSB and its Mine Manager Craig Griffiths attended the ESSnuSB+ Yearly Collaboration meeting at CERN 16-19 Oct 2023</vt:lpstr>
      <vt:lpstr>PowerPoint Presentation</vt:lpstr>
      <vt:lpstr>PowerPoint Presentation</vt:lpstr>
      <vt:lpstr>Schedule for the ESS-based neutrino  Super Beam ESSnuSB</vt:lpstr>
      <vt:lpstr>Conclusions  The first EU-supported phase of the ESSnuSB conceptual design study 2018-2021 has been successfully concluded and the results reported in the European Physical Journal, demonstrating the feasibility of the use of the ESS 5 MW linac as proton driver for a long base-line neutrino experiment with exceptional resolution in δCP (8°).  A second EU-supported phase of the ESSnuSB design 2023-2026 has started and is focussing on including facilities for high precision neutrino cross-section measurements at low energy based on the build-up of a Low Energy Monitored Neutrino Beam and Low Energy nuSTORM as first stages in the ESSnuSB programme.  The ESSnuSB Collaboration, consisting of ca 80 members from 20 universities and 11 European countries has had and has strong support from the European Union Research INFRADEV Programme (Horison2020 and Horizon Europe), from the ESS Management and from the Zinkgruvan Mine Management.  The current plan for the ESSnuSB long baseline measurements is to start data taking in 2038    </vt:lpstr>
      <vt:lpstr>Thank you!</vt:lpstr>
      <vt:lpstr>The ESS linac – status: 2 MW  beam on target May 2025 </vt:lpstr>
      <vt:lpstr>The Accmulator ring Compresses and divides the 2.86 ms long linac pulse to four 1.2 μs long pulses</vt:lpstr>
      <vt:lpstr>Detailed schematic of the ESSνSB pulsing scheme Insertion of 14 extra H- pulses per second between the proton pulses, chopping each such pulse into four 715 μs pulses that are sequentially injected in the accumulator ring and compressed to 1.2 μs </vt:lpstr>
      <vt:lpstr>Beam switch-yard and the target station The beam is split into four and made to hit four granular He-gas-cooled targets surrounded by focussing horns</vt:lpstr>
      <vt:lpstr>The Near Detector</vt:lpstr>
      <vt:lpstr>The Far Detector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ESS neutrino Super Beam ESSnuSB and ESSnuSB+</dc:title>
  <dc:creator>Tord Ekelöf</dc:creator>
  <cp:lastModifiedBy>Tord Ekelöf</cp:lastModifiedBy>
  <cp:revision>215</cp:revision>
  <dcterms:created xsi:type="dcterms:W3CDTF">2022-03-27T18:22:57Z</dcterms:created>
  <dcterms:modified xsi:type="dcterms:W3CDTF">2023-10-26T08:43:15Z</dcterms:modified>
</cp:coreProperties>
</file>