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2" r:id="rId2"/>
    <p:sldId id="337" r:id="rId3"/>
    <p:sldId id="265" r:id="rId4"/>
    <p:sldId id="258" r:id="rId5"/>
    <p:sldId id="322" r:id="rId6"/>
    <p:sldId id="286" r:id="rId7"/>
    <p:sldId id="287" r:id="rId8"/>
    <p:sldId id="295" r:id="rId9"/>
    <p:sldId id="300" r:id="rId10"/>
    <p:sldId id="342" r:id="rId11"/>
    <p:sldId id="304" r:id="rId12"/>
    <p:sldId id="305" r:id="rId13"/>
    <p:sldId id="306" r:id="rId14"/>
    <p:sldId id="334" r:id="rId15"/>
    <p:sldId id="309" r:id="rId16"/>
    <p:sldId id="326" r:id="rId17"/>
    <p:sldId id="353" r:id="rId18"/>
    <p:sldId id="341" r:id="rId19"/>
    <p:sldId id="299" r:id="rId20"/>
    <p:sldId id="349" r:id="rId21"/>
    <p:sldId id="354" r:id="rId22"/>
    <p:sldId id="347" r:id="rId23"/>
    <p:sldId id="346" r:id="rId24"/>
    <p:sldId id="330" r:id="rId25"/>
    <p:sldId id="333" r:id="rId26"/>
    <p:sldId id="336" r:id="rId27"/>
    <p:sldId id="339" r:id="rId28"/>
    <p:sldId id="344" r:id="rId29"/>
    <p:sldId id="345" r:id="rId30"/>
    <p:sldId id="350" r:id="rId31"/>
    <p:sldId id="332" r:id="rId32"/>
    <p:sldId id="319" r:id="rId33"/>
    <p:sldId id="335" r:id="rId34"/>
    <p:sldId id="355" r:id="rId35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E1FF"/>
    <a:srgbClr val="E5F7ED"/>
    <a:srgbClr val="C9EFD9"/>
    <a:srgbClr val="E8F8EF"/>
    <a:srgbClr val="92D050"/>
    <a:srgbClr val="A4A3A4"/>
    <a:srgbClr val="CFF1DE"/>
    <a:srgbClr val="9FE1BD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9" autoAdjust="0"/>
    <p:restoredTop sz="86432" autoAdjust="0"/>
  </p:normalViewPr>
  <p:slideViewPr>
    <p:cSldViewPr snapToGrid="0" snapToObjects="1">
      <p:cViewPr varScale="1">
        <p:scale>
          <a:sx n="79" d="100"/>
          <a:sy n="79" d="100"/>
        </p:scale>
        <p:origin x="1776" y="67"/>
      </p:cViewPr>
      <p:guideLst>
        <p:guide orient="horz" pos="1434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34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1755A5E-77F9-48FC-9272-093817708FFF}" type="datetimeFigureOut">
              <a:rPr lang="ja-JP" altLang="en-US"/>
              <a:pPr>
                <a:defRPr/>
              </a:pPr>
              <a:t>2023/11/20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CCB314-658D-4AD7-BFD2-F96EFAFFBA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B314-658D-4AD7-BFD2-F96EFAFFBA60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330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B314-658D-4AD7-BFD2-F96EFAFFBA60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620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CCB314-658D-4AD7-BFD2-F96EFAFFBA60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49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104F-025A-4D84-A8D2-92FF75B78B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27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A84E-8010-4973-AE58-B17048CC4F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816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D0E37-90D1-4E25-A36F-46F08E01FB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659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C32A-C157-448F-91BB-24E05B7E55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267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2B19-B236-4928-99EB-667F30FF09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554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BE04-0F60-4684-92C5-8F2672975A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863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55AD-FED0-4C6B-AE98-91A36B9619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47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B58B-C209-411A-A477-228F82BCDF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691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7647-E372-43B8-9D64-C1D314B055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887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8BA99-87CE-48D5-B1AD-CD140C4F7E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642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4356-E1D4-4F81-BC3E-8348813C4F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44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DD4DB2A-710F-41F4-8225-1D8F083E0F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847/1538-4357/ac4269" TargetMode="External"/><Relationship Id="rId2" Type="http://schemas.openxmlformats.org/officeDocument/2006/relationships/hyperlink" Target="https://doi.org/10.3847/1538-4357/ac374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-nu.kek.jp/~oyama/kam30yrs.oyama.210422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847/1538-4357/ac4269" TargetMode="External"/><Relationship Id="rId2" Type="http://schemas.openxmlformats.org/officeDocument/2006/relationships/hyperlink" Target="https://doi.org/10.3847/1538-4357/ac374b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1"/>
          <p:cNvSpPr txBox="1">
            <a:spLocks noChangeArrowheads="1"/>
          </p:cNvSpPr>
          <p:nvPr/>
        </p:nvSpPr>
        <p:spPr bwMode="auto">
          <a:xfrm>
            <a:off x="49213" y="732273"/>
            <a:ext cx="9036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 b="1" dirty="0">
                <a:solidFill>
                  <a:srgbClr val="FF0000"/>
                </a:solidFill>
              </a:rPr>
              <a:t>Reexamination of </a:t>
            </a:r>
            <a:r>
              <a:rPr lang="en-US" altLang="ja-JP" sz="3600" b="1" dirty="0" err="1">
                <a:solidFill>
                  <a:srgbClr val="FF0000"/>
                </a:solidFill>
              </a:rPr>
              <a:t>Kamiokande</a:t>
            </a:r>
            <a:r>
              <a:rPr lang="en-US" altLang="ja-JP" sz="3600" b="1" dirty="0">
                <a:solidFill>
                  <a:srgbClr val="FF0000"/>
                </a:solidFill>
              </a:rPr>
              <a:t>-II data</a:t>
            </a:r>
            <a:br>
              <a:rPr lang="en-US" altLang="ja-JP" sz="3600" b="1" dirty="0">
                <a:solidFill>
                  <a:srgbClr val="FF0000"/>
                </a:solidFill>
              </a:rPr>
            </a:br>
            <a:r>
              <a:rPr lang="en-US" altLang="ja-JP" sz="3600" b="1" dirty="0">
                <a:solidFill>
                  <a:srgbClr val="FF0000"/>
                </a:solidFill>
              </a:rPr>
              <a:t>in 1987</a:t>
            </a:r>
          </a:p>
        </p:txBody>
      </p:sp>
      <p:sp>
        <p:nvSpPr>
          <p:cNvPr id="3075" name="テキスト ボックス 1"/>
          <p:cNvSpPr txBox="1">
            <a:spLocks noChangeArrowheads="1"/>
          </p:cNvSpPr>
          <p:nvPr/>
        </p:nvSpPr>
        <p:spPr bwMode="auto">
          <a:xfrm>
            <a:off x="2189163" y="2550976"/>
            <a:ext cx="47688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00FF"/>
                </a:solidFill>
              </a:rPr>
              <a:t>Yuichi Oyama</a:t>
            </a:r>
            <a:br>
              <a:rPr lang="en-US" altLang="ja-JP" b="1" dirty="0">
                <a:solidFill>
                  <a:srgbClr val="0000FF"/>
                </a:solidFill>
              </a:rPr>
            </a:br>
            <a:r>
              <a:rPr lang="en-US" altLang="ja-JP" b="1" dirty="0">
                <a:solidFill>
                  <a:srgbClr val="0000FF"/>
                </a:solidFill>
              </a:rPr>
              <a:t>(KEK/J-PARC) </a:t>
            </a:r>
            <a:r>
              <a:rPr lang="en-US" altLang="ja-JP" sz="2000" b="1" dirty="0">
                <a:latin typeface="Consolas" panose="020B0609020204030204" pitchFamily="49" charset="0"/>
              </a:rPr>
              <a:t>yuichi.oyama@kek.jp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Consolas" panose="020B0609020204030204" pitchFamily="49" charset="0"/>
              </a:rPr>
              <a:t>http://www-nu.kek.jp/~oyama/</a:t>
            </a:r>
          </a:p>
        </p:txBody>
      </p:sp>
      <p:sp>
        <p:nvSpPr>
          <p:cNvPr id="3076" name="テキスト ボックス 1"/>
          <p:cNvSpPr txBox="1">
            <a:spLocks noChangeArrowheads="1"/>
          </p:cNvSpPr>
          <p:nvPr/>
        </p:nvSpPr>
        <p:spPr bwMode="auto">
          <a:xfrm>
            <a:off x="0" y="472599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/>
              <a:t>October 23-27, 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000" b="1" dirty="0"/>
              <a:t>XX International Workshop</a:t>
            </a:r>
            <a:br>
              <a:rPr lang="en-US" altLang="ja-JP" sz="3000" b="1" dirty="0"/>
            </a:br>
            <a:r>
              <a:rPr lang="en-US" altLang="ja-JP" sz="3000" b="1" dirty="0"/>
              <a:t>on Neutrino Telescopes @ Venice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116E684B-160E-4C8F-A61D-6AD81FDFEF2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テキスト ボックス 1"/>
          <p:cNvSpPr txBox="1">
            <a:spLocks noChangeArrowheads="1"/>
          </p:cNvSpPr>
          <p:nvPr/>
        </p:nvSpPr>
        <p:spPr bwMode="auto">
          <a:xfrm>
            <a:off x="6594" y="577194"/>
            <a:ext cx="9137406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/>
              <a:t>High energy (&gt; GeV) neutrinos could be generated from supernova remnants just after the explosion.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/>
              <a:t>Target material is thick gas which initially</a:t>
            </a:r>
            <a:br>
              <a:rPr lang="en-US" altLang="ja-JP" sz="1900" b="1" dirty="0"/>
            </a:br>
            <a:r>
              <a:rPr lang="en-US" altLang="ja-JP" sz="1900" b="1" dirty="0"/>
              <a:t>comprised the envelope of the progenitor</a:t>
            </a:r>
            <a:br>
              <a:rPr lang="en-US" altLang="ja-JP" sz="1900" b="1" dirty="0"/>
            </a:br>
            <a:r>
              <a:rPr lang="en-US" altLang="ja-JP" sz="1900" b="1" dirty="0"/>
              <a:t>and later diffused at the supernova explosion.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/>
              <a:t>Number of high-energy neutrino events from</a:t>
            </a:r>
            <a:br>
              <a:rPr lang="en-US" altLang="ja-JP" sz="1900" b="1" dirty="0"/>
            </a:br>
            <a:r>
              <a:rPr lang="en-US" altLang="ja-JP" sz="1900" b="1" dirty="0"/>
              <a:t>SN1987A and their time structure were</a:t>
            </a:r>
            <a:br>
              <a:rPr lang="en-US" altLang="ja-JP" sz="1900" b="1" dirty="0"/>
            </a:br>
            <a:r>
              <a:rPr lang="en-US" altLang="ja-JP" sz="1900" b="1" dirty="0"/>
              <a:t>calculated by theorists.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/>
              <a:t>They are strongly mode-dependent, but </a:t>
            </a:r>
            <a:r>
              <a:rPr lang="en-US" altLang="ja-JP" sz="1900" b="1" dirty="0">
                <a:solidFill>
                  <a:srgbClr val="FF0000"/>
                </a:solidFill>
              </a:rPr>
              <a:t>10~100</a:t>
            </a:r>
            <a:br>
              <a:rPr lang="en-US" altLang="ja-JP" sz="1900" b="1" dirty="0">
                <a:solidFill>
                  <a:srgbClr val="FF0000"/>
                </a:solidFill>
              </a:rPr>
            </a:br>
            <a:r>
              <a:rPr lang="en-US" altLang="ja-JP" sz="1900" b="1" dirty="0">
                <a:solidFill>
                  <a:srgbClr val="FF0000"/>
                </a:solidFill>
              </a:rPr>
              <a:t>upward-going muon </a:t>
            </a:r>
            <a:r>
              <a:rPr lang="en-US" altLang="ja-JP" sz="1900" b="1" dirty="0"/>
              <a:t>events could be observed</a:t>
            </a:r>
            <a:br>
              <a:rPr lang="en-US" altLang="ja-JP" sz="1900" b="1" dirty="0"/>
            </a:br>
            <a:r>
              <a:rPr lang="en-US" altLang="ja-JP" sz="1900" b="1" dirty="0"/>
              <a:t>within </a:t>
            </a:r>
            <a:r>
              <a:rPr lang="en-US" altLang="ja-JP" sz="1900" b="1" dirty="0">
                <a:solidFill>
                  <a:srgbClr val="FF0000"/>
                </a:solidFill>
              </a:rPr>
              <a:t>one year </a:t>
            </a:r>
            <a:r>
              <a:rPr lang="en-US" altLang="ja-JP" sz="1900" b="1" dirty="0"/>
              <a:t>from the explosion.</a:t>
            </a:r>
          </a:p>
          <a:p>
            <a:pPr>
              <a:spcAft>
                <a:spcPts val="1200"/>
              </a:spcAft>
            </a:pPr>
            <a:endParaRPr lang="en-US" altLang="ja-JP" sz="1200" dirty="0"/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</p:txBody>
      </p:sp>
      <p:sp>
        <p:nvSpPr>
          <p:cNvPr id="10" name="テキスト ボックス 1"/>
          <p:cNvSpPr txBox="1">
            <a:spLocks noChangeArrowheads="1"/>
          </p:cNvSpPr>
          <p:nvPr/>
        </p:nvSpPr>
        <p:spPr bwMode="auto">
          <a:xfrm>
            <a:off x="1298470" y="20638"/>
            <a:ext cx="6556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High energy neutrinos from SN1987A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82361D09-DA3E-47B3-831A-241EC88A431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4419DE1-6765-C4BB-3AC1-1DA8AAFAC1D5}"/>
              </a:ext>
            </a:extLst>
          </p:cNvPr>
          <p:cNvGrpSpPr/>
          <p:nvPr/>
        </p:nvGrpSpPr>
        <p:grpSpPr>
          <a:xfrm>
            <a:off x="6540920" y="1345724"/>
            <a:ext cx="1800000" cy="1800000"/>
            <a:chOff x="5842829" y="3976846"/>
            <a:chExt cx="1800000" cy="1800000"/>
          </a:xfrm>
        </p:grpSpPr>
        <p:sp>
          <p:nvSpPr>
            <p:cNvPr id="4" name="円/楕円 2">
              <a:extLst>
                <a:ext uri="{FF2B5EF4-FFF2-40B4-BE49-F238E27FC236}">
                  <a16:creationId xmlns:a16="http://schemas.microsoft.com/office/drawing/2014/main" id="{39E9BA57-DAFD-E90B-FE44-8371ED2E70C8}"/>
                </a:ext>
              </a:extLst>
            </p:cNvPr>
            <p:cNvSpPr/>
            <p:nvPr/>
          </p:nvSpPr>
          <p:spPr bwMode="auto">
            <a:xfrm>
              <a:off x="5842829" y="3976846"/>
              <a:ext cx="1800000" cy="1800000"/>
            </a:xfrm>
            <a:prstGeom prst="ellipse">
              <a:avLst/>
            </a:prstGeom>
            <a:solidFill>
              <a:srgbClr val="7FC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5" name="円/楕円 3">
              <a:extLst>
                <a:ext uri="{FF2B5EF4-FFF2-40B4-BE49-F238E27FC236}">
                  <a16:creationId xmlns:a16="http://schemas.microsoft.com/office/drawing/2014/main" id="{6319F200-65E8-5715-FF9E-9BA7851CFF0E}"/>
                </a:ext>
              </a:extLst>
            </p:cNvPr>
            <p:cNvSpPr/>
            <p:nvPr/>
          </p:nvSpPr>
          <p:spPr bwMode="auto">
            <a:xfrm>
              <a:off x="6017965" y="4149833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6" name="円/楕円 1">
              <a:extLst>
                <a:ext uri="{FF2B5EF4-FFF2-40B4-BE49-F238E27FC236}">
                  <a16:creationId xmlns:a16="http://schemas.microsoft.com/office/drawing/2014/main" id="{18D93A67-E4BF-116A-9B61-46343696F7B0}"/>
                </a:ext>
              </a:extLst>
            </p:cNvPr>
            <p:cNvSpPr/>
            <p:nvPr/>
          </p:nvSpPr>
          <p:spPr>
            <a:xfrm>
              <a:off x="6654911" y="4788007"/>
              <a:ext cx="180975" cy="1809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E3DC6A0-0F01-942F-9BB3-9C8728E0C614}"/>
              </a:ext>
            </a:extLst>
          </p:cNvPr>
          <p:cNvCxnSpPr>
            <a:stCxn id="6" idx="6"/>
          </p:cNvCxnSpPr>
          <p:nvPr/>
        </p:nvCxnSpPr>
        <p:spPr>
          <a:xfrm flipV="1">
            <a:off x="7533977" y="1908916"/>
            <a:ext cx="636946" cy="338457"/>
          </a:xfrm>
          <a:prstGeom prst="straightConnector1">
            <a:avLst/>
          </a:prstGeom>
          <a:ln w="28575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C9D8693-AED1-7BD7-A987-FEBABA3F4B8F}"/>
              </a:ext>
            </a:extLst>
          </p:cNvPr>
          <p:cNvCxnSpPr/>
          <p:nvPr/>
        </p:nvCxnSpPr>
        <p:spPr>
          <a:xfrm flipV="1">
            <a:off x="8158950" y="1646081"/>
            <a:ext cx="181970" cy="256310"/>
          </a:xfrm>
          <a:prstGeom prst="straightConnector1">
            <a:avLst/>
          </a:prstGeom>
          <a:ln w="28575">
            <a:solidFill>
              <a:srgbClr val="C9C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25734AA-D347-710A-5DCF-7C81661EBA33}"/>
              </a:ext>
            </a:extLst>
          </p:cNvPr>
          <p:cNvCxnSpPr/>
          <p:nvPr/>
        </p:nvCxnSpPr>
        <p:spPr>
          <a:xfrm flipV="1">
            <a:off x="8350262" y="1399646"/>
            <a:ext cx="544639" cy="25631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B6C6367-DBDF-A352-7220-A30AEED4BCF4}"/>
              </a:ext>
            </a:extLst>
          </p:cNvPr>
          <p:cNvCxnSpPr/>
          <p:nvPr/>
        </p:nvCxnSpPr>
        <p:spPr>
          <a:xfrm flipV="1">
            <a:off x="7454294" y="1208231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56B6452-A93E-8575-0C12-65FF2ABA9677}"/>
              </a:ext>
            </a:extLst>
          </p:cNvPr>
          <p:cNvCxnSpPr/>
          <p:nvPr/>
        </p:nvCxnSpPr>
        <p:spPr>
          <a:xfrm>
            <a:off x="7454294" y="3058798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4A93647-13E7-8D8C-8A74-62ACBC4C0F19}"/>
              </a:ext>
            </a:extLst>
          </p:cNvPr>
          <p:cNvCxnSpPr/>
          <p:nvPr/>
        </p:nvCxnSpPr>
        <p:spPr>
          <a:xfrm rot="16200000">
            <a:off x="8412237" y="2111742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25EAF6B-DBA6-BE28-E7EF-00084FEA6EC9}"/>
              </a:ext>
            </a:extLst>
          </p:cNvPr>
          <p:cNvCxnSpPr/>
          <p:nvPr/>
        </p:nvCxnSpPr>
        <p:spPr>
          <a:xfrm rot="5400000" flipH="1">
            <a:off x="6463700" y="2133513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1B2ED8C-D072-D5A2-5022-3D30E6D012D3}"/>
              </a:ext>
            </a:extLst>
          </p:cNvPr>
          <p:cNvCxnSpPr/>
          <p:nvPr/>
        </p:nvCxnSpPr>
        <p:spPr>
          <a:xfrm rot="8100000" flipH="1">
            <a:off x="6801156" y="1425943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21AED53C-DD75-5E51-9ED0-62A17AE02A16}"/>
              </a:ext>
            </a:extLst>
          </p:cNvPr>
          <p:cNvCxnSpPr/>
          <p:nvPr/>
        </p:nvCxnSpPr>
        <p:spPr>
          <a:xfrm rot="13500000" flipH="1" flipV="1">
            <a:off x="6659640" y="2732223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78A30B8-D0A8-AC04-469D-EDA31BD5CBE5}"/>
              </a:ext>
            </a:extLst>
          </p:cNvPr>
          <p:cNvCxnSpPr/>
          <p:nvPr/>
        </p:nvCxnSpPr>
        <p:spPr>
          <a:xfrm rot="8100000" flipV="1">
            <a:off x="8194524" y="2764882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6E1D97E-2ECF-A4C2-837C-DA8F97CB19E9}"/>
              </a:ext>
            </a:extLst>
          </p:cNvPr>
          <p:cNvSpPr txBox="1"/>
          <p:nvPr/>
        </p:nvSpPr>
        <p:spPr>
          <a:xfrm>
            <a:off x="7587695" y="1775199"/>
            <a:ext cx="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1D28FEA-F606-40CD-ACA0-9B0B8AA171E6}"/>
              </a:ext>
            </a:extLst>
          </p:cNvPr>
          <p:cNvSpPr txBox="1"/>
          <p:nvPr/>
        </p:nvSpPr>
        <p:spPr>
          <a:xfrm>
            <a:off x="8208074" y="1600329"/>
            <a:ext cx="65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C9C400"/>
                </a:solidFill>
                <a:latin typeface="Symbol" panose="05050102010706020507" pitchFamily="18" charset="2"/>
              </a:rPr>
              <a:t>p</a:t>
            </a:r>
            <a:endParaRPr kumimoji="1" lang="ja-JP" altLang="en-US" b="1" dirty="0">
              <a:solidFill>
                <a:srgbClr val="C9C400"/>
              </a:solidFill>
              <a:latin typeface="Symbol" panose="05050102010706020507" pitchFamily="18" charset="2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44C8663-6B61-937F-445B-944D713FA9B0}"/>
              </a:ext>
            </a:extLst>
          </p:cNvPr>
          <p:cNvSpPr txBox="1"/>
          <p:nvPr/>
        </p:nvSpPr>
        <p:spPr>
          <a:xfrm>
            <a:off x="8516056" y="1459322"/>
            <a:ext cx="19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endParaRPr kumimoji="1" lang="ja-JP" altLang="en-US" b="1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7837DB4-C4D0-B300-2BD9-315365DD6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3" y="4421291"/>
            <a:ext cx="4069135" cy="244377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AA4F0711-614E-C0DA-0376-CBB84419E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32" y="3521903"/>
            <a:ext cx="2733267" cy="32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9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"/>
          <p:cNvSpPr txBox="1">
            <a:spLocks noChangeArrowheads="1"/>
          </p:cNvSpPr>
          <p:nvPr/>
        </p:nvSpPr>
        <p:spPr bwMode="auto">
          <a:xfrm>
            <a:off x="1687999" y="20638"/>
            <a:ext cx="5777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“Published” </a:t>
            </a:r>
            <a:r>
              <a:rPr lang="en-US" altLang="ja-JP" sz="2800" b="1" u="sng" dirty="0" err="1">
                <a:solidFill>
                  <a:srgbClr val="0000FF"/>
                </a:solidFill>
              </a:rPr>
              <a:t>Kamiokande</a:t>
            </a:r>
            <a:r>
              <a:rPr lang="en-US" altLang="ja-JP" sz="2800" b="1" u="sng" dirty="0">
                <a:solidFill>
                  <a:srgbClr val="0000FF"/>
                </a:solidFill>
              </a:rPr>
              <a:t> results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096" y="561401"/>
            <a:ext cx="8878419" cy="861774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b="1" dirty="0">
                <a:latin typeface="Arial Narrow" panose="020B0606020202030204" pitchFamily="34" charset="0"/>
              </a:rPr>
              <a:t>Y. 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Oyama</a:t>
            </a:r>
            <a:r>
              <a:rPr lang="en-US" altLang="ja-JP" sz="2000" b="1" dirty="0">
                <a:latin typeface="Arial Narrow" panose="020B0606020202030204" pitchFamily="34" charset="0"/>
              </a:rPr>
              <a:t> et al., 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Phys.Rev.Lett</a:t>
            </a:r>
            <a:r>
              <a:rPr lang="en-US" altLang="ja-JP" sz="2000" b="1" dirty="0">
                <a:latin typeface="Arial Narrow" panose="020B0606020202030204" pitchFamily="34" charset="0"/>
              </a:rPr>
              <a:t>. 59,2604(1987),  Feb. 23, 1987 – Sep. 1, 1987 (191</a:t>
            </a:r>
            <a:r>
              <a:rPr lang="en-US" altLang="ja-JP" sz="2000" b="1" baseline="30000" dirty="0">
                <a:latin typeface="Arial Narrow" panose="020B0606020202030204" pitchFamily="34" charset="0"/>
              </a:rPr>
              <a:t>st</a:t>
            </a:r>
            <a:r>
              <a:rPr lang="en-US" altLang="ja-JP" sz="2000" b="1" dirty="0">
                <a:latin typeface="Arial Narrow" panose="020B0606020202030204" pitchFamily="34" charset="0"/>
              </a:rPr>
              <a:t> day)</a:t>
            </a:r>
          </a:p>
          <a:p>
            <a:pPr>
              <a:spcAft>
                <a:spcPts val="1200"/>
              </a:spcAft>
            </a:pPr>
            <a:r>
              <a:rPr lang="en-US" altLang="ja-JP" sz="2000" b="1" dirty="0">
                <a:latin typeface="Arial Narrow" panose="020B0606020202030204" pitchFamily="34" charset="0"/>
              </a:rPr>
              <a:t>Y. 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Oyama</a:t>
            </a:r>
            <a:r>
              <a:rPr lang="en-US" altLang="ja-JP" sz="2000" b="1" dirty="0">
                <a:latin typeface="Arial Narrow" panose="020B0606020202030204" pitchFamily="34" charset="0"/>
              </a:rPr>
              <a:t>, 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Ph.D</a:t>
            </a:r>
            <a:r>
              <a:rPr lang="en-US" altLang="ja-JP" sz="2000" b="1" dirty="0">
                <a:latin typeface="Arial Narrow" panose="020B0606020202030204" pitchFamily="34" charset="0"/>
              </a:rPr>
              <a:t> thesis, ICR-Report-193-89-10,  Feb. 23, 1987 – Mar. 14, 1988 (385</a:t>
            </a:r>
            <a:r>
              <a:rPr lang="en-US" altLang="ja-JP" sz="2000" b="1" baseline="30000" dirty="0">
                <a:latin typeface="Arial Narrow" panose="020B0606020202030204" pitchFamily="34" charset="0"/>
              </a:rPr>
              <a:t>th</a:t>
            </a:r>
            <a:r>
              <a:rPr lang="en-US" altLang="ja-JP" sz="2000" b="1" dirty="0">
                <a:latin typeface="Arial Narrow" panose="020B0606020202030204" pitchFamily="34" charset="0"/>
              </a:rPr>
              <a:t> day)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30" y="1510217"/>
            <a:ext cx="91340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From the </a:t>
            </a:r>
            <a:r>
              <a:rPr lang="en-US" altLang="ja-JP" sz="2000" b="1" dirty="0" err="1">
                <a:latin typeface="Symbol" panose="05050102010706020507" pitchFamily="18" charset="2"/>
              </a:rPr>
              <a:t>Dq</a:t>
            </a:r>
            <a:r>
              <a:rPr lang="en-US" altLang="ja-JP" sz="2000" b="1" dirty="0"/>
              <a:t>=7.0</a:t>
            </a:r>
            <a:r>
              <a:rPr lang="en-US" altLang="ja-JP" sz="2000" b="1" baseline="30000" dirty="0"/>
              <a:t>o</a:t>
            </a:r>
            <a:r>
              <a:rPr lang="en-US" altLang="ja-JP" sz="2000" b="1" dirty="0"/>
              <a:t> angular window, only 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en-US" altLang="ja-JP" sz="2000" b="1" dirty="0"/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upward through-going muon </a:t>
            </a:r>
            <a:r>
              <a:rPr lang="en-US" altLang="ja-JP" sz="2000" b="1" dirty="0"/>
              <a:t>event was found.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Expected background from atmospheric neutrino is </a:t>
            </a:r>
            <a:r>
              <a:rPr lang="en-US" altLang="ja-JP" sz="2000" b="1" dirty="0">
                <a:solidFill>
                  <a:srgbClr val="FF0000"/>
                </a:solidFill>
              </a:rPr>
              <a:t>~0.4</a:t>
            </a:r>
            <a:r>
              <a:rPr lang="en-US" altLang="ja-JP" sz="2000" b="1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FF0000"/>
                </a:solidFill>
              </a:rPr>
              <a:t>No significant signal was found.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" y="4072018"/>
            <a:ext cx="5067302" cy="268517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54" y="3430147"/>
            <a:ext cx="3354011" cy="3099592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4855029" y="3029939"/>
            <a:ext cx="3287486" cy="646331"/>
            <a:chOff x="4855029" y="3375379"/>
            <a:chExt cx="3287486" cy="646331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855029" y="3375379"/>
              <a:ext cx="202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Arial Narrow" panose="020B0606020202030204" pitchFamily="34" charset="0"/>
                </a:rPr>
                <a:t>SN1987A celebrated </a:t>
              </a:r>
              <a:r>
                <a:rPr kumimoji="1" lang="en-US" altLang="ja-JP" b="1" dirty="0" err="1">
                  <a:latin typeface="Arial Narrow" panose="020B0606020202030204" pitchFamily="34" charset="0"/>
                </a:rPr>
                <a:t>Koshiba’s</a:t>
              </a:r>
              <a:r>
                <a:rPr kumimoji="1" lang="en-US" altLang="ja-JP" b="1" dirty="0">
                  <a:latin typeface="Arial Narrow" panose="020B0606020202030204" pitchFamily="34" charset="0"/>
                </a:rPr>
                <a:t> birthday?</a:t>
              </a:r>
              <a:endParaRPr kumimoji="1" lang="ja-JP" altLang="en-US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6879772" y="3556882"/>
              <a:ext cx="1262743" cy="4002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D405C81A-38D1-4903-A82B-8E5659C957A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1857917" y="20638"/>
            <a:ext cx="5437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FF0000"/>
                </a:solidFill>
              </a:rPr>
              <a:t>Upward stopping muon </a:t>
            </a:r>
            <a:r>
              <a:rPr lang="en-US" altLang="ja-JP" sz="2800" b="1" u="sng" dirty="0">
                <a:solidFill>
                  <a:srgbClr val="0000FF"/>
                </a:solidFill>
              </a:rPr>
              <a:t>events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80264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It was not published, but we found</a:t>
            </a:r>
            <a:br>
              <a:rPr lang="en-US" altLang="ja-JP" sz="2000" b="1" dirty="0"/>
            </a:br>
            <a:r>
              <a:rPr lang="en-US" altLang="ja-JP" sz="2000" b="1" dirty="0">
                <a:solidFill>
                  <a:srgbClr val="FF0000"/>
                </a:solidFill>
              </a:rPr>
              <a:t>2 upward stopping muon events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en-US" altLang="ja-JP" sz="2000" b="1" dirty="0"/>
              <a:t>from the SN1987A direction.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They are upward-going muons</a:t>
            </a:r>
            <a:br>
              <a:rPr lang="en-US" altLang="ja-JP" sz="2000" b="1" dirty="0"/>
            </a:br>
            <a:r>
              <a:rPr lang="en-US" altLang="ja-JP" sz="2000" b="1" dirty="0"/>
              <a:t>which do not pass through the</a:t>
            </a:r>
            <a:br>
              <a:rPr lang="en-US" altLang="ja-JP" sz="2000" b="1" dirty="0"/>
            </a:br>
            <a:r>
              <a:rPr lang="en-US" altLang="ja-JP" sz="2000" b="1" dirty="0"/>
              <a:t>detector but stopped in the tank.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We did not analyze upward stopping</a:t>
            </a:r>
            <a:br>
              <a:rPr lang="en-US" altLang="ja-JP" sz="2000" b="1" dirty="0"/>
            </a:br>
            <a:r>
              <a:rPr lang="en-US" altLang="ja-JP" sz="2000" b="1" dirty="0"/>
              <a:t>muon events systematically</a:t>
            </a:r>
            <a:br>
              <a:rPr lang="en-US" altLang="ja-JP" sz="2000" b="1" dirty="0"/>
            </a:br>
            <a:r>
              <a:rPr lang="en-US" altLang="ja-JP" sz="2000" b="1" dirty="0"/>
              <a:t>because of following reasons;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421856" y="1206203"/>
            <a:ext cx="887580" cy="2000433"/>
            <a:chOff x="1324806" y="3388448"/>
            <a:chExt cx="1170753" cy="2638649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324806" y="3655002"/>
              <a:ext cx="1170753" cy="1541341"/>
              <a:chOff x="2054228" y="4000103"/>
              <a:chExt cx="1170753" cy="1541341"/>
            </a:xfrm>
          </p:grpSpPr>
          <p:sp>
            <p:nvSpPr>
              <p:cNvPr id="13" name="楕円 12"/>
              <p:cNvSpPr/>
              <p:nvPr/>
            </p:nvSpPr>
            <p:spPr bwMode="auto">
              <a:xfrm>
                <a:off x="2054228" y="4000103"/>
                <a:ext cx="1170753" cy="3902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4" name="楕円 13"/>
              <p:cNvSpPr/>
              <p:nvPr/>
            </p:nvSpPr>
            <p:spPr bwMode="auto">
              <a:xfrm>
                <a:off x="2054228" y="5151192"/>
                <a:ext cx="1170753" cy="3902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15" name="直線コネクタ 14"/>
              <p:cNvCxnSpPr/>
              <p:nvPr/>
            </p:nvCxnSpPr>
            <p:spPr bwMode="auto">
              <a:xfrm>
                <a:off x="2054228" y="4224724"/>
                <a:ext cx="0" cy="11047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 bwMode="auto">
              <a:xfrm>
                <a:off x="3224981" y="4195228"/>
                <a:ext cx="0" cy="11047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線矢印コネクタ 10"/>
            <p:cNvCxnSpPr/>
            <p:nvPr/>
          </p:nvCxnSpPr>
          <p:spPr bwMode="auto">
            <a:xfrm>
              <a:off x="1874464" y="3388448"/>
              <a:ext cx="247239" cy="217841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 bwMode="auto">
            <a:xfrm>
              <a:off x="2119320" y="5544003"/>
              <a:ext cx="153592" cy="483094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7667216" y="1398125"/>
            <a:ext cx="887580" cy="1798351"/>
            <a:chOff x="7667216" y="1545613"/>
            <a:chExt cx="887580" cy="1798351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7667216" y="1545613"/>
              <a:ext cx="887580" cy="1168533"/>
              <a:chOff x="2054228" y="4000103"/>
              <a:chExt cx="1170753" cy="1541341"/>
            </a:xfrm>
          </p:grpSpPr>
          <p:sp>
            <p:nvSpPr>
              <p:cNvPr id="21" name="楕円 20"/>
              <p:cNvSpPr/>
              <p:nvPr/>
            </p:nvSpPr>
            <p:spPr bwMode="auto">
              <a:xfrm>
                <a:off x="2054228" y="4000103"/>
                <a:ext cx="1170753" cy="3902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2" name="楕円 21"/>
              <p:cNvSpPr/>
              <p:nvPr/>
            </p:nvSpPr>
            <p:spPr bwMode="auto">
              <a:xfrm>
                <a:off x="2054228" y="5151192"/>
                <a:ext cx="1170753" cy="39025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23" name="直線コネクタ 22"/>
              <p:cNvCxnSpPr/>
              <p:nvPr/>
            </p:nvCxnSpPr>
            <p:spPr bwMode="auto">
              <a:xfrm>
                <a:off x="2054228" y="4224724"/>
                <a:ext cx="0" cy="11047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 bwMode="auto">
              <a:xfrm>
                <a:off x="3224981" y="4195228"/>
                <a:ext cx="0" cy="11047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直線矢印コネクタ 18"/>
            <p:cNvCxnSpPr/>
            <p:nvPr/>
          </p:nvCxnSpPr>
          <p:spPr bwMode="auto">
            <a:xfrm>
              <a:off x="8271366" y="2153265"/>
              <a:ext cx="0" cy="84178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 bwMode="auto">
            <a:xfrm>
              <a:off x="8269559" y="2977717"/>
              <a:ext cx="116442" cy="366247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445380" y="4227884"/>
            <a:ext cx="8343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/>
              <a:t>The event rate is ~ 1/5 of upward through-going muons, and only </a:t>
            </a:r>
            <a:r>
              <a:rPr lang="en-US" altLang="ja-JP" sz="2000" b="1" dirty="0">
                <a:solidFill>
                  <a:srgbClr val="FF0000"/>
                </a:solidFill>
              </a:rPr>
              <a:t>~11 events/year </a:t>
            </a:r>
            <a:r>
              <a:rPr lang="en-US" altLang="ja-JP" sz="2000" b="1" dirty="0"/>
              <a:t>are expected. Statistics is very poor.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/>
              <a:t>Angular correlations between parent neutrino and produced muon are poor. It means that the angular resolution is poor in the directional neutrino astronomy.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/>
              <a:t>The event selection was difficult, and the human power for the analysis was absent.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6464" y="3413400"/>
            <a:ext cx="424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through-going          </a:t>
            </a:r>
            <a:r>
              <a:rPr lang="en-US" altLang="ja-JP" b="1" dirty="0"/>
              <a:t>        </a:t>
            </a:r>
            <a:r>
              <a:rPr kumimoji="1" lang="en-US" altLang="ja-JP" b="1" dirty="0"/>
              <a:t>stopping</a:t>
            </a:r>
            <a:endParaRPr kumimoji="1" lang="ja-JP" altLang="en-US" b="1" dirty="0"/>
          </a:p>
        </p:txBody>
      </p:sp>
      <p:sp>
        <p:nvSpPr>
          <p:cNvPr id="25" name="スライド番号プレースホルダー 1">
            <a:extLst>
              <a:ext uri="{FF2B5EF4-FFF2-40B4-BE49-F238E27FC236}">
                <a16:creationId xmlns:a16="http://schemas.microsoft.com/office/drawing/2014/main" id="{7D331CDB-1D95-4F69-9F51-20651177D8B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50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1857918" y="20638"/>
            <a:ext cx="54377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FF0000"/>
                </a:solidFill>
              </a:rPr>
              <a:t>Upward stopping muon </a:t>
            </a:r>
            <a:r>
              <a:rPr lang="en-US" altLang="ja-JP" sz="2800" b="1" u="sng" dirty="0">
                <a:solidFill>
                  <a:srgbClr val="0000FF"/>
                </a:solidFill>
              </a:rPr>
              <a:t>events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22" y="2500344"/>
            <a:ext cx="3432599" cy="30551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9" y="2480024"/>
            <a:ext cx="3432599" cy="305511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548640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We can sometimes find upward stopping muon events during the</a:t>
            </a:r>
            <a:br>
              <a:rPr lang="en-US" altLang="ja-JP" sz="2000" b="1" dirty="0"/>
            </a:br>
            <a:r>
              <a:rPr lang="en-US" altLang="ja-JP" sz="2000" b="1" dirty="0"/>
              <a:t>event selection of upward through-going muons by visual scan because of similar event topology.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We found </a:t>
            </a:r>
            <a:r>
              <a:rPr lang="en-US" altLang="ja-JP" sz="2000" b="1" dirty="0">
                <a:solidFill>
                  <a:srgbClr val="FF0000"/>
                </a:solidFill>
              </a:rPr>
              <a:t>2 upward stopped muons in ~2 hours time duration </a:t>
            </a:r>
            <a:r>
              <a:rPr lang="en-US" altLang="ja-JP" sz="2000" b="1" dirty="0"/>
              <a:t>on</a:t>
            </a:r>
            <a:br>
              <a:rPr lang="en-US" altLang="ja-JP" sz="2000" b="1" dirty="0"/>
            </a:br>
            <a:r>
              <a:rPr lang="en-US" altLang="ja-JP" sz="2000" b="1" dirty="0">
                <a:solidFill>
                  <a:srgbClr val="FF0000"/>
                </a:solidFill>
              </a:rPr>
              <a:t>Oct. 18, 1987</a:t>
            </a:r>
            <a:r>
              <a:rPr lang="en-US" altLang="ja-JP" sz="2000" b="1" dirty="0"/>
              <a:t>.  Note that angular resolution is poor for stopped muons.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>
              <a:spcAft>
                <a:spcPts val="1200"/>
              </a:spcAft>
            </a:pPr>
            <a:r>
              <a:rPr lang="en-US" altLang="ja-JP" sz="3600" b="1" dirty="0"/>
              <a:t>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Even we combine with the upward through-going candidate, it is difficult to claim possible signal from SN1987A………</a:t>
            </a:r>
            <a:endParaRPr kumimoji="1" lang="ja-JP" altLang="en-US" sz="2000" b="1" dirty="0"/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7BBE9444-05D9-4516-80FF-063D6B18AF4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21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7"/>
          <p:cNvGraphicFramePr>
            <a:graphicFrameLocks noGrp="1"/>
          </p:cNvGraphicFramePr>
          <p:nvPr/>
        </p:nvGraphicFramePr>
        <p:xfrm>
          <a:off x="336550" y="4043520"/>
          <a:ext cx="8140700" cy="2520000"/>
        </p:xfrm>
        <a:graphic>
          <a:graphicData uri="http://schemas.openxmlformats.org/drawingml/2006/table">
            <a:tbl>
              <a:tblPr/>
              <a:tblGrid>
                <a:gridCol w="27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Date/Time (UT)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</a:t>
                      </a: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RA,</a:t>
                      </a: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NSimSun" panose="02010609030101010101" pitchFamily="49" charset="-122"/>
                        </a:rPr>
                        <a:t>d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NSimSun" panose="02010609030101010101" pitchFamily="49" charset="-122"/>
                        </a:rPr>
                        <a:t>Dq</a:t>
                      </a:r>
                      <a:r>
                        <a:rPr kumimoji="1" lang="en-US" altLang="ja-JP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SN</a:t>
                      </a:r>
                      <a:endParaRPr kumimoji="1" lang="en-US" altLang="ja-JP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cos</a:t>
                      </a: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NSimSun" panose="02010609030101010101" pitchFamily="49" charset="-122"/>
                        </a:rPr>
                        <a:t>Dq</a:t>
                      </a:r>
                      <a:r>
                        <a:rPr kumimoji="1" lang="en-US" altLang="ja-JP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SN</a:t>
                      </a:r>
                      <a:endParaRPr kumimoji="1" lang="en-US" altLang="ja-JP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1987-08-12  5: 8:27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(97.1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,-67.5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5.2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0.996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IMB-thru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NSimSun" panose="02010609030101010101" pitchFamily="49" charset="-122"/>
                          <a:ea typeface="NSimSun" panose="02010609030101010101" pitchFamily="49" charset="-122"/>
                          <a:cs typeface="+mn-cs"/>
                        </a:rPr>
                        <a:t>1987-09-19 11:39:10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(67.2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,-67.9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6.2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0.994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KAM-thru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kern="1200" dirty="0">
                          <a:solidFill>
                            <a:schemeClr val="tx1"/>
                          </a:solidFill>
                          <a:latin typeface="NSimSun" panose="02010609030101010101" pitchFamily="49" charset="-122"/>
                          <a:ea typeface="NSimSun" panose="02010609030101010101" pitchFamily="49" charset="-122"/>
                          <a:cs typeface="+mn-cs"/>
                        </a:rPr>
                        <a:t>1987-10-16 10:17:49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(60.0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,-73.9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8.7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IMB-thru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1987-10-18 16:16:47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(18.8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,-63.5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25.4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KAM-stop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1987-10-18 18:15:00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(95.9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,-61.2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9.5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KAM-stop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1988-01-13  3:23:27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(67.4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,-64.0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8.4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0.989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IMB-stop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テキスト ボックス 1"/>
          <p:cNvSpPr txBox="1">
            <a:spLocks noChangeArrowheads="1"/>
          </p:cNvSpPr>
          <p:nvPr/>
        </p:nvSpPr>
        <p:spPr bwMode="auto">
          <a:xfrm>
            <a:off x="2398128" y="20638"/>
            <a:ext cx="4357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Combine with IMB data !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834" y="553690"/>
            <a:ext cx="91341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b="1" dirty="0">
                <a:solidFill>
                  <a:srgbClr val="FF0000"/>
                </a:solidFill>
              </a:rPr>
              <a:t>IMB experiment </a:t>
            </a:r>
            <a:r>
              <a:rPr lang="en-US" altLang="ja-JP" b="1" dirty="0"/>
              <a:t>is the other water Cherenkov detector which was operated in 1987.  Many IMB members joined the Super-</a:t>
            </a:r>
            <a:r>
              <a:rPr lang="en-US" altLang="ja-JP" b="1" dirty="0" err="1"/>
              <a:t>Kamiokande</a:t>
            </a:r>
            <a:r>
              <a:rPr lang="en-US" altLang="ja-JP" b="1" dirty="0"/>
              <a:t> experiment later.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b="1" dirty="0"/>
              <a:t>When we worked together in </a:t>
            </a:r>
            <a:r>
              <a:rPr lang="en-US" altLang="ja-JP" b="1" dirty="0" err="1"/>
              <a:t>Kamioka</a:t>
            </a:r>
            <a:r>
              <a:rPr lang="en-US" altLang="ja-JP" b="1" dirty="0"/>
              <a:t> in 2004, they told us they also found some upward-going muon events from SN1987A direction around that period, but they are not statistically significant.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b="1" dirty="0"/>
              <a:t>They gave me the lists of the IMB upward-going muon events. </a:t>
            </a:r>
            <a:br>
              <a:rPr lang="en-US" altLang="ja-JP" b="1" dirty="0"/>
            </a:br>
            <a:r>
              <a:rPr lang="en-US" altLang="ja-JP" b="1" dirty="0"/>
              <a:t>- </a:t>
            </a:r>
            <a:r>
              <a:rPr lang="en-US" altLang="ja-JP" b="1" dirty="0">
                <a:solidFill>
                  <a:srgbClr val="FF0000"/>
                </a:solidFill>
              </a:rPr>
              <a:t>666</a:t>
            </a:r>
            <a:r>
              <a:rPr lang="en-US" altLang="ja-JP" b="1" dirty="0"/>
              <a:t> through-going events (Sep. 1982 ~ Dec. 1990). </a:t>
            </a:r>
            <a:br>
              <a:rPr lang="en-US" altLang="ja-JP" b="1" dirty="0"/>
            </a:br>
            <a:r>
              <a:rPr lang="en-US" altLang="ja-JP" b="1" dirty="0"/>
              <a:t>-   </a:t>
            </a:r>
            <a:r>
              <a:rPr lang="en-US" altLang="ja-JP" b="1" dirty="0">
                <a:solidFill>
                  <a:srgbClr val="FF0000"/>
                </a:solidFill>
              </a:rPr>
              <a:t>34 </a:t>
            </a:r>
            <a:r>
              <a:rPr lang="en-US" altLang="ja-JP" b="1" dirty="0"/>
              <a:t>stopping events (May 1986 ~ Feb. 1990).</a:t>
            </a:r>
            <a:br>
              <a:rPr lang="en-US" altLang="ja-JP" b="1" dirty="0"/>
            </a:br>
            <a:r>
              <a:rPr lang="en-US" altLang="ja-JP" b="1" dirty="0"/>
              <a:t>(Thank you, Prof. John G. Learned !)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b="1" dirty="0"/>
              <a:t>The IMB data was combined with </a:t>
            </a:r>
            <a:r>
              <a:rPr lang="en-US" altLang="ja-JP" b="1" dirty="0" err="1"/>
              <a:t>Kamiokande</a:t>
            </a:r>
            <a:r>
              <a:rPr lang="en-US" altLang="ja-JP" b="1" dirty="0"/>
              <a:t>-II, and we have 6 events.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576F939A-26FD-4C6B-9C70-5F11F771127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4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2" name="テキスト ボックス 4"/>
          <p:cNvSpPr txBox="1">
            <a:spLocks noChangeArrowheads="1"/>
          </p:cNvSpPr>
          <p:nvPr/>
        </p:nvSpPr>
        <p:spPr bwMode="auto">
          <a:xfrm>
            <a:off x="0" y="15059"/>
            <a:ext cx="9143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Let’s define angular-time window and</a:t>
            </a:r>
            <a:br>
              <a:rPr lang="en-US" altLang="ja-JP" sz="2800" b="1" u="sng" dirty="0">
                <a:solidFill>
                  <a:srgbClr val="0000FF"/>
                </a:solidFill>
              </a:rPr>
            </a:br>
            <a:r>
              <a:rPr lang="en-US" altLang="ja-JP" sz="2800" b="1" u="sng" dirty="0">
                <a:solidFill>
                  <a:srgbClr val="0000FF"/>
                </a:solidFill>
              </a:rPr>
              <a:t>calculate the statistical significance!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graphicFrame>
        <p:nvGraphicFramePr>
          <p:cNvPr id="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3452"/>
              </p:ext>
            </p:extLst>
          </p:nvPr>
        </p:nvGraphicFramePr>
        <p:xfrm>
          <a:off x="336550" y="3710625"/>
          <a:ext cx="8140700" cy="2520000"/>
        </p:xfrm>
        <a:graphic>
          <a:graphicData uri="http://schemas.openxmlformats.org/drawingml/2006/table">
            <a:tbl>
              <a:tblPr/>
              <a:tblGrid>
                <a:gridCol w="27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Date/Time (UT)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</a:t>
                      </a: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RA,</a:t>
                      </a: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NSimSun" panose="02010609030101010101" pitchFamily="49" charset="-122"/>
                        </a:rPr>
                        <a:t>d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NSimSun" panose="02010609030101010101" pitchFamily="49" charset="-122"/>
                        </a:rPr>
                        <a:t>Dq</a:t>
                      </a:r>
                      <a:r>
                        <a:rPr kumimoji="1" lang="en-US" altLang="ja-JP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SN</a:t>
                      </a:r>
                      <a:endParaRPr kumimoji="1" lang="en-US" altLang="ja-JP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cos</a:t>
                      </a:r>
                      <a:r>
                        <a:rPr kumimoji="1" lang="en-US" altLang="ja-JP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NSimSun" panose="02010609030101010101" pitchFamily="49" charset="-122"/>
                        </a:rPr>
                        <a:t>Dq</a:t>
                      </a:r>
                      <a:r>
                        <a:rPr kumimoji="1" lang="en-US" altLang="ja-JP" sz="16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SN</a:t>
                      </a:r>
                      <a:endParaRPr kumimoji="1" lang="en-US" altLang="ja-JP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1987-08-12  5: 8:27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(97.1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,-67.5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5.2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0.996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IMB-thru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kern="1200" dirty="0">
                          <a:solidFill>
                            <a:srgbClr val="FF0000"/>
                          </a:solidFill>
                          <a:latin typeface="NSimSun" panose="02010609030101010101" pitchFamily="49" charset="-122"/>
                          <a:ea typeface="NSimSun" panose="02010609030101010101" pitchFamily="49" charset="-122"/>
                          <a:cs typeface="+mn-cs"/>
                        </a:rPr>
                        <a:t>1987-09-19 11:39:10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(67.2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,-67.9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6.2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0.994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KAM-thru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kern="1200" dirty="0">
                          <a:solidFill>
                            <a:srgbClr val="FF0000"/>
                          </a:solidFill>
                          <a:latin typeface="NSimSun" panose="02010609030101010101" pitchFamily="49" charset="-122"/>
                          <a:ea typeface="NSimSun" panose="02010609030101010101" pitchFamily="49" charset="-122"/>
                          <a:cs typeface="+mn-cs"/>
                        </a:rPr>
                        <a:t>1987-10-16 10:17:49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(60.0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,-73.9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8.7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IMB-thru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1987-10-18 16:16:47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(18.8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,-63.5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25.4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KAM-stop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1987-10-18 18:15:00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(95.9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,-61.2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9.5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KAM-stop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1988-01-13  3:23:27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(67.4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,-64.0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 8.4</a:t>
                      </a:r>
                      <a:r>
                        <a:rPr kumimoji="1" lang="en-US" altLang="ja-JP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0.989</a:t>
                      </a:r>
                      <a:endParaRPr kumimoji="1" lang="en-US" altLang="ja-JP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IMB-stop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0884" y="1118074"/>
            <a:ext cx="8004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 angular and time window are defined.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FF0000"/>
                </a:solidFill>
              </a:rPr>
              <a:t>4 events </a:t>
            </a:r>
            <a:r>
              <a:rPr lang="en-US" altLang="ja-JP" sz="2000" b="1" dirty="0"/>
              <a:t>remain in the angular-time window. </a:t>
            </a:r>
            <a:endParaRPr kumimoji="1" lang="ja-JP" altLang="en-US" sz="2000" b="1" dirty="0"/>
          </a:p>
        </p:txBody>
      </p:sp>
      <p:sp>
        <p:nvSpPr>
          <p:cNvPr id="33853" name="テキスト ボックス 5"/>
          <p:cNvSpPr txBox="1">
            <a:spLocks noChangeArrowheads="1"/>
          </p:cNvSpPr>
          <p:nvPr/>
        </p:nvSpPr>
        <p:spPr bwMode="auto">
          <a:xfrm>
            <a:off x="683163" y="1739492"/>
            <a:ext cx="6660404" cy="913070"/>
          </a:xfrm>
          <a:prstGeom prst="rect">
            <a:avLst/>
          </a:prstGeom>
          <a:solidFill>
            <a:srgbClr val="DCF0C6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ja-JP" sz="2000" b="1" dirty="0" err="1">
                <a:latin typeface="Symbol" panose="05050102010706020507" pitchFamily="18" charset="2"/>
              </a:rPr>
              <a:t>Dq</a:t>
            </a:r>
            <a:r>
              <a:rPr lang="en-US" altLang="ja-JP" sz="2000" b="1" baseline="-25000" dirty="0" err="1"/>
              <a:t>SN</a:t>
            </a:r>
            <a:r>
              <a:rPr lang="en-US" altLang="ja-JP" sz="2000" b="1" dirty="0"/>
              <a:t> &lt; </a:t>
            </a:r>
            <a:r>
              <a:rPr lang="en-US" altLang="ja-JP" sz="2000" b="1" dirty="0">
                <a:solidFill>
                  <a:srgbClr val="FF0000"/>
                </a:solidFill>
              </a:rPr>
              <a:t>10.0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o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ja-JP" sz="2000" b="1" baseline="300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ja-JP" sz="2000" b="1" dirty="0"/>
              <a:t>between </a:t>
            </a:r>
            <a:r>
              <a:rPr lang="en-US" altLang="ja-JP" sz="2000" b="1" dirty="0">
                <a:solidFill>
                  <a:srgbClr val="FF0000"/>
                </a:solidFill>
              </a:rPr>
              <a:t>1987-08-11 </a:t>
            </a:r>
            <a:r>
              <a:rPr lang="en-US" altLang="ja-JP" sz="2000" b="1" dirty="0"/>
              <a:t>and </a:t>
            </a:r>
            <a:r>
              <a:rPr lang="en-US" altLang="ja-JP" sz="2000" b="1" dirty="0">
                <a:solidFill>
                  <a:srgbClr val="FF0000"/>
                </a:solidFill>
              </a:rPr>
              <a:t>1987-10-20 </a:t>
            </a:r>
            <a:r>
              <a:rPr lang="en-US" altLang="ja-JP" sz="2000" b="1" dirty="0"/>
              <a:t>(71days)</a:t>
            </a:r>
            <a:endParaRPr lang="ja-JP" altLang="en-US" sz="2000" b="1" dirty="0"/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20379CB-EA7C-49C6-A6C9-3FDB2BF1F13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5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2" name="テキスト ボックス 4"/>
          <p:cNvSpPr txBox="1">
            <a:spLocks noChangeArrowheads="1"/>
          </p:cNvSpPr>
          <p:nvPr/>
        </p:nvSpPr>
        <p:spPr bwMode="auto">
          <a:xfrm>
            <a:off x="0" y="15059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Celestial map of upward-going muon events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1102832"/>
            <a:ext cx="9037320" cy="5131308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C1CD44A8-F69C-4732-826C-0DAE3D41481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36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テキスト ボックス 6"/>
          <p:cNvSpPr txBox="1">
            <a:spLocks noChangeArrowheads="1"/>
          </p:cNvSpPr>
          <p:nvPr/>
        </p:nvSpPr>
        <p:spPr bwMode="auto">
          <a:xfrm>
            <a:off x="22584" y="12296"/>
            <a:ext cx="9121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Chance coincidence of atmospheric neutrinos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35843" name="テキスト ボックス 2"/>
          <p:cNvSpPr txBox="1">
            <a:spLocks noChangeArrowheads="1"/>
          </p:cNvSpPr>
          <p:nvPr/>
        </p:nvSpPr>
        <p:spPr bwMode="auto">
          <a:xfrm>
            <a:off x="22583" y="559088"/>
            <a:ext cx="9121416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Number of upward-going muon</a:t>
            </a:r>
            <a:br>
              <a:rPr lang="en-US" altLang="ja-JP" sz="2000" b="1" dirty="0"/>
            </a:br>
            <a:r>
              <a:rPr lang="en-US" altLang="ja-JP" sz="2000" b="1" dirty="0"/>
              <a:t>candidates and expected</a:t>
            </a:r>
            <a:br>
              <a:rPr lang="en-US" altLang="ja-JP" sz="2000" b="1" dirty="0"/>
            </a:br>
            <a:r>
              <a:rPr lang="en-US" altLang="ja-JP" sz="2000" b="1" dirty="0"/>
              <a:t>atmospheric neutrino background</a:t>
            </a:r>
            <a:br>
              <a:rPr lang="en-US" altLang="ja-JP" sz="2000" b="1" dirty="0"/>
            </a:br>
            <a:r>
              <a:rPr lang="en-US" altLang="ja-JP" sz="2000" b="1" dirty="0"/>
              <a:t>are summarized in the table.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 probability that these signals</a:t>
            </a:r>
            <a:br>
              <a:rPr lang="en-US" altLang="ja-JP" sz="2000" b="1" dirty="0"/>
            </a:br>
            <a:r>
              <a:rPr lang="en-US" altLang="ja-JP" sz="2000" b="1" dirty="0"/>
              <a:t>are chance coincidence of</a:t>
            </a:r>
            <a:br>
              <a:rPr lang="en-US" altLang="ja-JP" sz="2000" b="1" dirty="0"/>
            </a:br>
            <a:r>
              <a:rPr lang="en-US" altLang="ja-JP" sz="2000" b="1" dirty="0"/>
              <a:t>atmospheric neutrinos is calculated.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 probability of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“</a:t>
            </a:r>
            <a:r>
              <a:rPr lang="en-US" altLang="ja-JP" sz="2000" b="1" dirty="0">
                <a:solidFill>
                  <a:srgbClr val="FF0000"/>
                </a:solidFill>
              </a:rPr>
              <a:t>N </a:t>
            </a:r>
            <a:r>
              <a:rPr lang="en-US" altLang="ja-JP" sz="2000" b="1" baseline="-25000" dirty="0">
                <a:solidFill>
                  <a:srgbClr val="FF0000"/>
                </a:solidFill>
              </a:rPr>
              <a:t>Kam-thru </a:t>
            </a:r>
            <a:r>
              <a:rPr lang="ja-JP" altLang="en-US" sz="2000" b="1" dirty="0">
                <a:solidFill>
                  <a:srgbClr val="FF0000"/>
                </a:solidFill>
              </a:rPr>
              <a:t>≧ </a:t>
            </a:r>
            <a:r>
              <a:rPr lang="en-US" altLang="ja-JP" sz="2000" b="1" dirty="0">
                <a:solidFill>
                  <a:srgbClr val="FF0000"/>
                </a:solidFill>
              </a:rPr>
              <a:t>1  </a:t>
            </a:r>
            <a:r>
              <a:rPr lang="en-US" altLang="ja-JP" sz="2000" b="1" dirty="0"/>
              <a:t>and </a:t>
            </a:r>
            <a:r>
              <a:rPr lang="en-US" altLang="ja-JP" sz="2000" b="1" dirty="0">
                <a:solidFill>
                  <a:srgbClr val="FF0000"/>
                </a:solidFill>
              </a:rPr>
              <a:t>N </a:t>
            </a:r>
            <a:r>
              <a:rPr lang="en-US" altLang="ja-JP" sz="2000" b="1" baseline="-25000" dirty="0" err="1">
                <a:solidFill>
                  <a:srgbClr val="FF0000"/>
                </a:solidFill>
              </a:rPr>
              <a:t>Kam</a:t>
            </a:r>
            <a:r>
              <a:rPr lang="en-US" altLang="ja-JP" sz="2000" b="1" baseline="-25000" dirty="0">
                <a:solidFill>
                  <a:srgbClr val="FF0000"/>
                </a:solidFill>
              </a:rPr>
              <a:t>-stop </a:t>
            </a:r>
            <a:r>
              <a:rPr lang="ja-JP" altLang="en-US" sz="2000" b="1" dirty="0">
                <a:solidFill>
                  <a:srgbClr val="FF0000"/>
                </a:solidFill>
              </a:rPr>
              <a:t>≧ </a:t>
            </a:r>
            <a:r>
              <a:rPr lang="en-US" altLang="ja-JP" sz="2000" b="1" dirty="0">
                <a:solidFill>
                  <a:srgbClr val="FF0000"/>
                </a:solidFill>
              </a:rPr>
              <a:t>1  </a:t>
            </a:r>
            <a:r>
              <a:rPr lang="en-US" altLang="ja-JP" sz="2000" b="1" dirty="0"/>
              <a:t>and </a:t>
            </a:r>
            <a:r>
              <a:rPr lang="en-US" altLang="ja-JP" sz="2000" b="1" dirty="0">
                <a:solidFill>
                  <a:srgbClr val="FF0000"/>
                </a:solidFill>
              </a:rPr>
              <a:t>N </a:t>
            </a:r>
            <a:r>
              <a:rPr lang="en-US" altLang="ja-JP" sz="2000" b="1" baseline="-25000" dirty="0">
                <a:solidFill>
                  <a:srgbClr val="FF0000"/>
                </a:solidFill>
              </a:rPr>
              <a:t>IMB-thou </a:t>
            </a:r>
            <a:r>
              <a:rPr lang="ja-JP" altLang="en-US" sz="2000" b="1" dirty="0">
                <a:solidFill>
                  <a:srgbClr val="FF0000"/>
                </a:solidFill>
              </a:rPr>
              <a:t>≧ 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en-US" altLang="ja-JP" sz="2000" b="1" dirty="0"/>
              <a:t>” </a:t>
            </a:r>
            <a:br>
              <a:rPr lang="en-US" altLang="ja-JP" sz="2000" b="1" dirty="0"/>
            </a:br>
            <a:r>
              <a:rPr lang="en-US" altLang="ja-JP" sz="2000" b="1" dirty="0"/>
              <a:t>is obtained to be </a:t>
            </a:r>
            <a:r>
              <a:rPr lang="en-US" altLang="ja-JP" sz="2000" b="1" dirty="0">
                <a:solidFill>
                  <a:srgbClr val="FF0000"/>
                </a:solidFill>
              </a:rPr>
              <a:t>0.27%</a:t>
            </a:r>
            <a:r>
              <a:rPr lang="en-US" altLang="ja-JP" sz="2000" b="1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It is difficult to claim a discovery, but it is certainly an </a:t>
            </a:r>
            <a:r>
              <a:rPr lang="en-US" altLang="ja-JP" sz="2000" b="1" dirty="0">
                <a:solidFill>
                  <a:srgbClr val="FF0000"/>
                </a:solidFill>
              </a:rPr>
              <a:t>evidence</a:t>
            </a:r>
            <a:r>
              <a:rPr lang="en-US" altLang="ja-JP" sz="2000" b="1" dirty="0"/>
              <a:t>.</a:t>
            </a:r>
          </a:p>
        </p:txBody>
      </p:sp>
      <p:graphicFrame>
        <p:nvGraphicFramePr>
          <p:cNvPr id="4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21631"/>
              </p:ext>
            </p:extLst>
          </p:nvPr>
        </p:nvGraphicFramePr>
        <p:xfrm>
          <a:off x="4875111" y="631706"/>
          <a:ext cx="4184003" cy="1958160"/>
        </p:xfrm>
        <a:graphic>
          <a:graphicData uri="http://schemas.openxmlformats.org/drawingml/2006/table">
            <a:tbl>
              <a:tblPr/>
              <a:tblGrid>
                <a:gridCol w="130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category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# of candidates</a:t>
                      </a:r>
                      <a:endParaRPr kumimoji="1" lang="en-US" altLang="ja-JP" sz="14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Expected atm.</a:t>
                      </a:r>
                      <a:b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</a:b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NSimSun" panose="02010609030101010101" pitchFamily="49" charset="-122"/>
                        </a:rPr>
                        <a:t>n 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B.G.(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NSimSun" panose="02010609030101010101" pitchFamily="49" charset="-122"/>
                        </a:rPr>
                        <a:t>l</a:t>
                      </a: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KAM-thru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</a:t>
                      </a:r>
                      <a:endParaRPr kumimoji="1" lang="en-US" altLang="ja-JP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KAM-stop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1</a:t>
                      </a:r>
                      <a:endParaRPr kumimoji="1" lang="en-US" altLang="ja-JP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0.026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IMB-thru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0.315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IMB-stop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</a:t>
                      </a:r>
                      <a:endParaRPr kumimoji="1" lang="en-US" altLang="ja-JP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SimSun" panose="02010609030101010101" pitchFamily="49" charset="-122"/>
                        <a:ea typeface="NSimSun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SimSun" panose="02010609030101010101" pitchFamily="49" charset="-122"/>
                          <a:ea typeface="NSimSun" panose="02010609030101010101" pitchFamily="49" charset="-122"/>
                        </a:rPr>
                        <a:t>0.029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E014769-79B0-6038-E37D-EBC4DA246B3D}"/>
              </a:ext>
            </a:extLst>
          </p:cNvPr>
          <p:cNvGrpSpPr/>
          <p:nvPr/>
        </p:nvGrpSpPr>
        <p:grpSpPr>
          <a:xfrm>
            <a:off x="173413" y="4317476"/>
            <a:ext cx="8697210" cy="2472507"/>
            <a:chOff x="173413" y="3883842"/>
            <a:chExt cx="8697210" cy="2472507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23A7BCF-66D2-16F0-4C47-0F76F744453D}"/>
                </a:ext>
              </a:extLst>
            </p:cNvPr>
            <p:cNvSpPr/>
            <p:nvPr/>
          </p:nvSpPr>
          <p:spPr>
            <a:xfrm>
              <a:off x="282804" y="3883842"/>
              <a:ext cx="8587819" cy="2472507"/>
            </a:xfrm>
            <a:prstGeom prst="rect">
              <a:avLst/>
            </a:prstGeom>
            <a:solidFill>
              <a:srgbClr val="C9EF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2">
              <a:extLst>
                <a:ext uri="{FF2B5EF4-FFF2-40B4-BE49-F238E27FC236}">
                  <a16:creationId xmlns:a16="http://schemas.microsoft.com/office/drawing/2014/main" id="{4AE8713C-787A-20F8-F09A-07B133A87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13" y="4292094"/>
              <a:ext cx="869721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ja-JP" sz="2000" b="1" dirty="0">
                  <a:latin typeface="Arial Narrow" panose="020B0606020202030204" pitchFamily="34" charset="0"/>
                </a:rPr>
                <a:t>   The probability of the chance coincidence is:</a:t>
              </a:r>
              <a:br>
                <a:rPr lang="en-US" altLang="ja-JP" sz="2000" b="1" dirty="0">
                  <a:latin typeface="Arial Narrow" panose="020B0606020202030204" pitchFamily="34" charset="0"/>
                </a:rPr>
              </a:br>
              <a:r>
                <a:rPr lang="en-US" altLang="ja-JP" sz="2000" b="1" dirty="0"/>
                <a:t>    </a:t>
              </a:r>
              <a:r>
                <a:rPr lang="en-US" altLang="ja-JP" sz="2000" b="1" dirty="0">
                  <a:latin typeface="Arial Narrow" panose="020B0606020202030204" pitchFamily="34" charset="0"/>
                </a:rPr>
                <a:t>P = (1-Poi(0|</a:t>
              </a:r>
              <a:r>
                <a:rPr lang="en-US" altLang="ja-JP" sz="2000" b="1" dirty="0">
                  <a:latin typeface="Symbol" panose="05050102010706020507" pitchFamily="18" charset="2"/>
                </a:rPr>
                <a:t>l</a:t>
              </a:r>
              <a:r>
                <a:rPr lang="en-US" altLang="ja-JP" sz="2000" b="1" baseline="-25000" dirty="0">
                  <a:latin typeface="Arial Narrow" panose="020B0606020202030204" pitchFamily="34" charset="0"/>
                </a:rPr>
                <a:t>KAM-thru</a:t>
              </a:r>
              <a:r>
                <a:rPr lang="en-US" altLang="ja-JP" sz="2000" b="1" dirty="0">
                  <a:latin typeface="Arial Narrow" panose="020B0606020202030204" pitchFamily="34" charset="0"/>
                </a:rPr>
                <a:t>)) x (1-Poi(0|</a:t>
              </a:r>
              <a:r>
                <a:rPr lang="en-US" altLang="ja-JP" sz="2000" b="1" dirty="0">
                  <a:latin typeface="Symbol" panose="05050102010706020507" pitchFamily="18" charset="2"/>
                </a:rPr>
                <a:t>l</a:t>
              </a:r>
              <a:r>
                <a:rPr lang="en-US" altLang="ja-JP" sz="2000" b="1" baseline="-25000" dirty="0">
                  <a:latin typeface="Arial Narrow" panose="020B0606020202030204" pitchFamily="34" charset="0"/>
                </a:rPr>
                <a:t>KAM-stop</a:t>
              </a:r>
              <a:r>
                <a:rPr lang="en-US" altLang="ja-JP" sz="2000" b="1" dirty="0">
                  <a:latin typeface="Arial Narrow" panose="020B0606020202030204" pitchFamily="34" charset="0"/>
                </a:rPr>
                <a:t>)) x (1-Poi(0|</a:t>
              </a:r>
              <a:r>
                <a:rPr lang="en-US" altLang="ja-JP" sz="2000" b="1" dirty="0">
                  <a:latin typeface="Symbol" panose="05050102010706020507" pitchFamily="18" charset="2"/>
                </a:rPr>
                <a:t>l</a:t>
              </a:r>
              <a:r>
                <a:rPr lang="en-US" altLang="ja-JP" sz="2000" b="1" baseline="-25000" dirty="0">
                  <a:latin typeface="Arial Narrow" panose="020B0606020202030204" pitchFamily="34" charset="0"/>
                </a:rPr>
                <a:t>IMB-thru</a:t>
              </a:r>
              <a:r>
                <a:rPr lang="en-US" altLang="ja-JP" sz="2000" b="1" dirty="0">
                  <a:latin typeface="Arial Narrow" panose="020B0606020202030204" pitchFamily="34" charset="0"/>
                </a:rPr>
                <a:t>)-Poi(1|</a:t>
              </a:r>
              <a:r>
                <a:rPr lang="en-US" altLang="ja-JP" sz="2000" b="1" dirty="0">
                  <a:latin typeface="Symbol" panose="05050102010706020507" pitchFamily="18" charset="2"/>
                </a:rPr>
                <a:t>l</a:t>
              </a:r>
              <a:r>
                <a:rPr lang="en-US" altLang="ja-JP" sz="2000" b="1" baseline="-25000" dirty="0">
                  <a:latin typeface="Arial Narrow" panose="020B0606020202030204" pitchFamily="34" charset="0"/>
                </a:rPr>
                <a:t>IMB-thru</a:t>
              </a:r>
              <a:r>
                <a:rPr lang="en-US" altLang="ja-JP" sz="2000" b="1" dirty="0">
                  <a:latin typeface="Arial Narrow" panose="020B0606020202030204" pitchFamily="34" charset="0"/>
                </a:rPr>
                <a:t>))</a:t>
              </a:r>
              <a:br>
                <a:rPr lang="en-US" altLang="ja-JP" sz="2000" b="1" dirty="0">
                  <a:latin typeface="Arial Narrow" panose="020B0606020202030204" pitchFamily="34" charset="0"/>
                </a:rPr>
              </a:br>
              <a:r>
                <a:rPr lang="en-US" altLang="ja-JP" sz="2000" b="1" dirty="0">
                  <a:latin typeface="Arial Narrow" panose="020B0606020202030204" pitchFamily="34" charset="0"/>
                </a:rPr>
                <a:t>            x (385/71) x 4</a:t>
              </a:r>
              <a:br>
                <a:rPr lang="en-US" altLang="ja-JP" sz="2000" b="1" dirty="0"/>
              </a:br>
              <a:r>
                <a:rPr lang="en-US" altLang="ja-JP" sz="2000" b="1" dirty="0"/>
                <a:t>       </a:t>
              </a:r>
              <a:r>
                <a:rPr lang="en-US" altLang="ja-JP" sz="2000" b="1" dirty="0">
                  <a:latin typeface="Arial Narrow" panose="020B0606020202030204" pitchFamily="34" charset="0"/>
                </a:rPr>
                <a:t>=</a:t>
              </a:r>
              <a:r>
                <a:rPr lang="en-US" altLang="ja-JP" sz="2000" b="1" dirty="0"/>
                <a:t> </a:t>
              </a:r>
              <a:r>
                <a:rPr lang="en-US" altLang="ja-JP" sz="2000" b="1" dirty="0">
                  <a:latin typeface="Arial Narrow" panose="020B0606020202030204" pitchFamily="34" charset="0"/>
                </a:rPr>
                <a:t>0.119 x 0.026 x 0.040 x 5.42 x 4</a:t>
              </a:r>
              <a:br>
                <a:rPr lang="en-US" altLang="ja-JP" sz="2000" b="1" dirty="0">
                  <a:latin typeface="Arial Narrow" panose="020B0606020202030204" pitchFamily="34" charset="0"/>
                </a:rPr>
              </a:br>
              <a:r>
                <a:rPr lang="en-US" altLang="ja-JP" sz="2000" b="1" dirty="0">
                  <a:latin typeface="Arial Narrow" panose="020B0606020202030204" pitchFamily="34" charset="0"/>
                </a:rPr>
                <a:t>         = </a:t>
              </a:r>
              <a:r>
                <a:rPr lang="en-US" altLang="ja-JP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0.0027</a:t>
              </a:r>
              <a:endParaRPr lang="en-US" altLang="ja-JP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D8ED0CB-1DC8-F07B-0011-730389FA7EC9}"/>
                </a:ext>
              </a:extLst>
            </p:cNvPr>
            <p:cNvSpPr txBox="1"/>
            <p:nvPr/>
          </p:nvSpPr>
          <p:spPr>
            <a:xfrm>
              <a:off x="4723386" y="5083102"/>
              <a:ext cx="3963414" cy="1169551"/>
            </a:xfrm>
            <a:prstGeom prst="rect">
              <a:avLst/>
            </a:prstGeom>
            <a:solidFill>
              <a:srgbClr val="E5F7E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</a:rPr>
                <a:t>Poi(</a:t>
              </a:r>
              <a:r>
                <a:rPr lang="en-US" altLang="ja-JP" sz="1400" b="1" dirty="0" err="1">
                  <a:latin typeface="Arial Narrow" panose="020B0606020202030204" pitchFamily="34" charset="0"/>
                </a:rPr>
                <a:t>n</a:t>
              </a:r>
              <a:r>
                <a:rPr kumimoji="1" lang="en-US" altLang="ja-JP" sz="1400" b="1" dirty="0" err="1">
                  <a:latin typeface="Arial Narrow" panose="020B0606020202030204" pitchFamily="34" charset="0"/>
                </a:rPr>
                <a:t>|</a:t>
              </a:r>
              <a:r>
                <a:rPr kumimoji="1" lang="en-US" altLang="ja-JP" sz="1400" b="1" dirty="0" err="1">
                  <a:latin typeface="Symbol" panose="05050102010706020507" pitchFamily="18" charset="2"/>
                </a:rPr>
                <a:t>l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)=</a:t>
              </a:r>
              <a:r>
                <a:rPr kumimoji="1" lang="en-US" altLang="ja-JP" sz="1400" b="1" dirty="0" err="1">
                  <a:latin typeface="Symbol" panose="05050102010706020507" pitchFamily="18" charset="2"/>
                </a:rPr>
                <a:t>l</a:t>
              </a:r>
              <a:r>
                <a:rPr kumimoji="1" lang="en-US" altLang="ja-JP" sz="1400" b="1" baseline="30000" dirty="0" err="1">
                  <a:latin typeface="Arial Narrow" panose="020B0606020202030204" pitchFamily="34" charset="0"/>
                </a:rPr>
                <a:t>n</a:t>
              </a:r>
              <a:r>
                <a:rPr kumimoji="1" lang="en-US" altLang="ja-JP" sz="1400" b="1" dirty="0" err="1">
                  <a:latin typeface="Arial Narrow" panose="020B0606020202030204" pitchFamily="34" charset="0"/>
                </a:rPr>
                <a:t>e</a:t>
              </a:r>
              <a:r>
                <a:rPr kumimoji="1" lang="en-US" altLang="ja-JP" sz="1400" b="1" baseline="30000" dirty="0">
                  <a:latin typeface="Arial Narrow" panose="020B0606020202030204" pitchFamily="34" charset="0"/>
                </a:rPr>
                <a:t>-</a:t>
              </a:r>
              <a:r>
                <a:rPr kumimoji="1" lang="en-US" altLang="ja-JP" sz="1400" b="1" baseline="30000" dirty="0">
                  <a:latin typeface="Symbol" panose="05050102010706020507" pitchFamily="18" charset="2"/>
                </a:rPr>
                <a:t>l</a:t>
              </a:r>
              <a:r>
                <a:rPr kumimoji="1" lang="en-US" altLang="ja-JP" sz="1400" dirty="0">
                  <a:latin typeface="Arial Narrow" panose="020B0606020202030204" pitchFamily="34" charset="0"/>
                </a:rPr>
                <a:t>/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n!</a:t>
              </a:r>
              <a:endParaRPr kumimoji="1" lang="ja-JP" altLang="en-US" sz="1400" b="1" dirty="0">
                <a:latin typeface="Arial Narrow" panose="020B0606020202030204" pitchFamily="34" charset="0"/>
              </a:endParaRPr>
            </a:p>
            <a:p>
              <a:r>
                <a:rPr kumimoji="1" lang="en-US" altLang="ja-JP" sz="1400" b="1" dirty="0">
                  <a:latin typeface="Arial Narrow" panose="020B0606020202030204" pitchFamily="34" charset="0"/>
                </a:rPr>
                <a:t>x(385/71) :  385 days data was analyzed, </a:t>
              </a:r>
              <a:r>
                <a:rPr lang="en-US" altLang="ja-JP" sz="1400" b="1" dirty="0">
                  <a:latin typeface="Arial Narrow" panose="020B0606020202030204" pitchFamily="34" charset="0"/>
                </a:rPr>
                <a:t> 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and 71 days</a:t>
              </a:r>
              <a:br>
                <a:rPr kumimoji="1" lang="en-US" altLang="ja-JP" sz="1400" b="1" dirty="0">
                  <a:latin typeface="Arial Narrow" panose="020B0606020202030204" pitchFamily="34" charset="0"/>
                </a:rPr>
              </a:br>
              <a:r>
                <a:rPr kumimoji="1" lang="en-US" altLang="ja-JP" sz="1400" b="1" dirty="0">
                  <a:latin typeface="Arial Narrow" panose="020B0606020202030204" pitchFamily="34" charset="0"/>
                </a:rPr>
                <a:t>           time</a:t>
              </a:r>
              <a:r>
                <a:rPr lang="en-US" altLang="ja-JP" sz="1400" b="1" dirty="0">
                  <a:latin typeface="Arial Narrow" panose="020B0606020202030204" pitchFamily="34" charset="0"/>
                </a:rPr>
                <a:t> 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window was selected.</a:t>
              </a:r>
            </a:p>
            <a:p>
              <a:r>
                <a:rPr kumimoji="1" lang="en-US" altLang="ja-JP" sz="1400" b="1" dirty="0">
                  <a:latin typeface="Arial Narrow" panose="020B0606020202030204" pitchFamily="34" charset="0"/>
                </a:rPr>
                <a:t>x4 : </a:t>
              </a:r>
              <a:r>
                <a:rPr kumimoji="1" lang="ja-JP" altLang="en-US" sz="1400" b="1" dirty="0">
                  <a:latin typeface="Arial Narrow" panose="020B0606020202030204" pitchFamily="34" charset="0"/>
                </a:rPr>
                <a:t> 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Among 4 event samples, 3 event samples</a:t>
              </a:r>
              <a:br>
                <a:rPr kumimoji="1" lang="en-US" altLang="ja-JP" sz="1400" b="1" dirty="0">
                  <a:latin typeface="Arial Narrow" panose="020B0606020202030204" pitchFamily="34" charset="0"/>
                </a:rPr>
              </a:br>
              <a:r>
                <a:rPr kumimoji="1" lang="en-US" altLang="ja-JP" sz="1400" b="1" dirty="0">
                  <a:latin typeface="Arial Narrow" panose="020B0606020202030204" pitchFamily="34" charset="0"/>
                </a:rPr>
                <a:t>        are used.</a:t>
              </a:r>
              <a:r>
                <a:rPr lang="en-US" altLang="ja-JP" sz="1400" b="1" dirty="0">
                  <a:latin typeface="Arial Narrow" panose="020B0606020202030204" pitchFamily="34" charset="0"/>
                </a:rPr>
                <a:t> </a:t>
              </a:r>
              <a:r>
                <a:rPr kumimoji="1" lang="en-US" altLang="ja-JP" sz="1400" b="1" baseline="-25000" dirty="0">
                  <a:latin typeface="Arial Narrow" panose="020B0606020202030204" pitchFamily="34" charset="0"/>
                </a:rPr>
                <a:t>4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C</a:t>
              </a:r>
              <a:r>
                <a:rPr kumimoji="1" lang="en-US" altLang="ja-JP" sz="1400" b="1" baseline="-25000" dirty="0">
                  <a:latin typeface="Arial Narrow" panose="020B0606020202030204" pitchFamily="34" charset="0"/>
                </a:rPr>
                <a:t>3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=4!/(3!x(4-3)!)=4.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0F9902D-A61B-43A2-6FCD-BE497AEBA94D}"/>
                </a:ext>
              </a:extLst>
            </p:cNvPr>
            <p:cNvSpPr txBox="1"/>
            <p:nvPr/>
          </p:nvSpPr>
          <p:spPr>
            <a:xfrm>
              <a:off x="2724549" y="3912124"/>
              <a:ext cx="2884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b="1" u="sng" dirty="0"/>
                <a:t>Details of the calculation</a:t>
              </a:r>
              <a:endParaRPr kumimoji="1" lang="ja-JP" altLang="en-US" u="sng" dirty="0"/>
            </a:p>
          </p:txBody>
        </p:sp>
      </p:grp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5D500DD8-1598-4B01-8F12-2D9914C29CE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21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39037F-ECBF-B3D4-055B-6EFAF181B2A8}"/>
              </a:ext>
            </a:extLst>
          </p:cNvPr>
          <p:cNvSpPr txBox="1"/>
          <p:nvPr/>
        </p:nvSpPr>
        <p:spPr>
          <a:xfrm>
            <a:off x="373796" y="5258320"/>
            <a:ext cx="7962129" cy="1354217"/>
          </a:xfrm>
          <a:prstGeom prst="rect">
            <a:avLst/>
          </a:prstGeom>
          <a:solidFill>
            <a:srgbClr val="E1E1FF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ja-JP" b="1" dirty="0"/>
              <a:t>Q1: The definition of the time window is very intentional.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ja-JP" b="1" dirty="0"/>
              <a:t>Q2: Is there any feedback to the model of the high energy neutrino</a:t>
            </a:r>
            <a:br>
              <a:rPr lang="en-US" altLang="ja-JP" b="1" dirty="0"/>
            </a:br>
            <a:r>
              <a:rPr lang="en-US" altLang="ja-JP" b="1" dirty="0"/>
              <a:t>       generation mechanism, if these upward-going muons are real</a:t>
            </a:r>
            <a:br>
              <a:rPr lang="en-US" altLang="ja-JP" b="1" dirty="0"/>
            </a:br>
            <a:r>
              <a:rPr lang="en-US" altLang="ja-JP" b="1" dirty="0"/>
              <a:t>       candidates from SN1987A?</a:t>
            </a:r>
          </a:p>
        </p:txBody>
      </p:sp>
      <p:sp>
        <p:nvSpPr>
          <p:cNvPr id="16386" name="テキスト ボックス 2"/>
          <p:cNvSpPr txBox="1">
            <a:spLocks noChangeArrowheads="1"/>
          </p:cNvSpPr>
          <p:nvPr/>
        </p:nvSpPr>
        <p:spPr bwMode="auto">
          <a:xfrm>
            <a:off x="3424160" y="15261"/>
            <a:ext cx="228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Summary </a:t>
            </a:r>
            <a:r>
              <a:rPr lang="ja-JP" altLang="en-US" sz="2800" b="1" u="sng" dirty="0">
                <a:solidFill>
                  <a:srgbClr val="0000FF"/>
                </a:solidFill>
              </a:rPr>
              <a:t>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832" y="485482"/>
            <a:ext cx="91341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Upward-going muon events from the direction of SN1987A were searched for using data from </a:t>
            </a:r>
            <a:r>
              <a:rPr lang="en-US" altLang="ja-JP" sz="2000" b="1" dirty="0" err="1"/>
              <a:t>Kamiokande</a:t>
            </a:r>
            <a:r>
              <a:rPr lang="en-US" altLang="ja-JP" sz="2000" b="1" dirty="0"/>
              <a:t>-II and IMB.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From the time window between Aug. 11, 1987 - Oct. 20, 1987, and</a:t>
            </a:r>
            <a:br>
              <a:rPr lang="en-US" altLang="ja-JP" sz="2000" b="1" dirty="0"/>
            </a:br>
            <a:r>
              <a:rPr lang="en-US" altLang="ja-JP" sz="2000" b="1" dirty="0"/>
              <a:t>angular window of </a:t>
            </a:r>
            <a:r>
              <a:rPr lang="en-US" altLang="ja-JP" sz="2000" b="1" dirty="0" err="1">
                <a:latin typeface="Symbol" panose="05050102010706020507" pitchFamily="18" charset="2"/>
              </a:rPr>
              <a:t>Dq</a:t>
            </a:r>
            <a:r>
              <a:rPr lang="en-US" altLang="ja-JP" sz="2000" b="1" dirty="0"/>
              <a:t>=10.0</a:t>
            </a:r>
            <a:r>
              <a:rPr lang="en-US" altLang="ja-JP" sz="2000" b="1" baseline="30000" dirty="0"/>
              <a:t>o</a:t>
            </a:r>
            <a:r>
              <a:rPr lang="en-US" altLang="ja-JP" sz="2000" b="1" dirty="0"/>
              <a:t>,  </a:t>
            </a:r>
            <a:r>
              <a:rPr lang="en-US" altLang="ja-JP" sz="2000" b="1" dirty="0">
                <a:solidFill>
                  <a:srgbClr val="FF0000"/>
                </a:solidFill>
              </a:rPr>
              <a:t>4</a:t>
            </a:r>
            <a:r>
              <a:rPr lang="en-US" altLang="ja-JP" sz="2000" b="1" dirty="0"/>
              <a:t> upward-going muon candidates were found.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 probability of the chance coincidence of atmospheric neutrinos</a:t>
            </a:r>
            <a:br>
              <a:rPr lang="en-US" altLang="ja-JP" sz="2000" b="1" dirty="0"/>
            </a:br>
            <a:r>
              <a:rPr lang="en-US" altLang="ja-JP" sz="2000" b="1" dirty="0"/>
              <a:t> is </a:t>
            </a:r>
            <a:r>
              <a:rPr lang="en-US" altLang="ja-JP" sz="2000" b="1" dirty="0">
                <a:solidFill>
                  <a:srgbClr val="FF0000"/>
                </a:solidFill>
              </a:rPr>
              <a:t>0.27%</a:t>
            </a:r>
            <a:r>
              <a:rPr lang="en-US" altLang="ja-JP" sz="2000" b="1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It might be </a:t>
            </a:r>
            <a:r>
              <a:rPr lang="en-US" altLang="ja-JP" sz="2000" b="1" dirty="0">
                <a:solidFill>
                  <a:srgbClr val="FF0000"/>
                </a:solidFill>
              </a:rPr>
              <a:t>the first evidence of high energy neutrinos from a supernova remnant just after the explosion.</a:t>
            </a:r>
          </a:p>
          <a:p>
            <a:pPr>
              <a:spcAft>
                <a:spcPts val="1200"/>
              </a:spcAft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Answers to the following FAQs are prepared to the backup slides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6C986A0-4E7F-4992-823F-336F71AAF6C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9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1"/>
          <p:cNvSpPr txBox="1">
            <a:spLocks noChangeArrowheads="1"/>
          </p:cNvSpPr>
          <p:nvPr/>
        </p:nvSpPr>
        <p:spPr bwMode="auto">
          <a:xfrm>
            <a:off x="0" y="303313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/>
              <a:t>③</a:t>
            </a:r>
            <a:r>
              <a:rPr lang="en-US" altLang="ja-JP" sz="3600" b="1" dirty="0"/>
              <a:t>Correlation of two successive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C3A52D31-6BE1-4E04-9060-D198087BD78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81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2D179E-71B6-911E-33FE-075EE91F2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02" y="1278227"/>
            <a:ext cx="8613058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+mj-ea"/>
              <a:buAutoNum type="circleNumDbPlain"/>
            </a:pPr>
            <a:r>
              <a:rPr lang="en-US" altLang="ja-JP" sz="2000" b="1" dirty="0"/>
              <a:t>SN1987A neutrino burst</a:t>
            </a:r>
            <a:br>
              <a:rPr lang="en-US" altLang="ja-JP" sz="2000" b="1" dirty="0"/>
            </a:br>
            <a:r>
              <a:rPr lang="en-US" altLang="ja-JP" sz="2000" b="1" dirty="0" err="1"/>
              <a:t>Y.Oyama</a:t>
            </a:r>
            <a:r>
              <a:rPr lang="en-US" altLang="ja-JP" sz="2000" b="1" dirty="0"/>
              <a:t>, </a:t>
            </a:r>
            <a:r>
              <a:rPr lang="en-US" altLang="ja-JP" sz="2000" b="1" dirty="0" err="1"/>
              <a:t>Astrophys</a:t>
            </a:r>
            <a:r>
              <a:rPr lang="en-US" altLang="ja-JP" sz="2000" b="1" dirty="0"/>
              <a:t>. J. 922, 223(2021) </a:t>
            </a:r>
            <a:br>
              <a:rPr lang="en-US" altLang="ja-JP" sz="2000" b="1" dirty="0"/>
            </a:br>
            <a:r>
              <a:rPr lang="en-US" altLang="ja-JP" sz="2000" b="1" dirty="0">
                <a:hlinkClick r:id="rId2"/>
              </a:rPr>
              <a:t>https://doi.org/10.3847/1538-4357/ac374b</a:t>
            </a:r>
            <a:endParaRPr lang="en-US" altLang="ja-JP" sz="2000" b="1" dirty="0"/>
          </a:p>
          <a:p>
            <a:pPr marL="457200" indent="-457200" eaLnBrk="1" hangingPunct="1">
              <a:spcBef>
                <a:spcPct val="0"/>
              </a:spcBef>
              <a:buFont typeface="+mj-ea"/>
              <a:buAutoNum type="circleNumDbPlain"/>
            </a:pPr>
            <a:endParaRPr lang="en-US" altLang="ja-JP" sz="2000" b="1" dirty="0"/>
          </a:p>
          <a:p>
            <a:pPr marL="457200" indent="-457200" eaLnBrk="1" hangingPunct="1">
              <a:spcBef>
                <a:spcPct val="0"/>
              </a:spcBef>
              <a:buFont typeface="+mj-ea"/>
              <a:buAutoNum type="circleNumDbPlain"/>
            </a:pPr>
            <a:r>
              <a:rPr lang="en-US" altLang="ja-JP" sz="2000" b="1" dirty="0"/>
              <a:t>High energy neutrinos from SN1987A</a:t>
            </a:r>
            <a:br>
              <a:rPr lang="en-US" altLang="ja-JP" sz="2000" b="1" dirty="0"/>
            </a:br>
            <a:r>
              <a:rPr lang="en-US" altLang="ja-JP" sz="2000" b="1" dirty="0" err="1"/>
              <a:t>Y.Oyama</a:t>
            </a:r>
            <a:r>
              <a:rPr lang="en-US" altLang="ja-JP" sz="2000" b="1" dirty="0"/>
              <a:t>, </a:t>
            </a:r>
            <a:r>
              <a:rPr lang="en-US" altLang="ja-JP" sz="2000" b="1" dirty="0" err="1"/>
              <a:t>Astrophys</a:t>
            </a:r>
            <a:r>
              <a:rPr lang="en-US" altLang="ja-JP" sz="2000" b="1" dirty="0"/>
              <a:t>. J. 925, 166(2022)</a:t>
            </a:r>
            <a:br>
              <a:rPr lang="en-US" altLang="ja-JP" sz="2000" b="1" dirty="0"/>
            </a:br>
            <a:r>
              <a:rPr lang="en-US" altLang="ja-JP" sz="2000" b="1" dirty="0">
                <a:hlinkClick r:id="rId3"/>
              </a:rPr>
              <a:t>https://doi.org/10.3847/1538-4357/ac4269</a:t>
            </a:r>
            <a:endParaRPr lang="en-US" altLang="ja-JP" sz="2000" b="1" dirty="0"/>
          </a:p>
          <a:p>
            <a:pPr marL="457200" indent="-457200" eaLnBrk="1" hangingPunct="1">
              <a:spcBef>
                <a:spcPct val="0"/>
              </a:spcBef>
              <a:buFont typeface="+mj-ea"/>
              <a:buAutoNum type="circleNumDbPlain"/>
            </a:pPr>
            <a:endParaRPr lang="en-US" altLang="ja-JP" sz="2000" b="1" dirty="0"/>
          </a:p>
          <a:p>
            <a:pPr marL="457200" indent="-457200" eaLnBrk="1" hangingPunct="1">
              <a:spcBef>
                <a:spcPct val="0"/>
              </a:spcBef>
              <a:buFont typeface="+mj-ea"/>
              <a:buAutoNum type="circleNumDbPlain"/>
            </a:pPr>
            <a:r>
              <a:rPr lang="en-US" altLang="ja-JP" sz="2000" b="1" dirty="0"/>
              <a:t>Correlation of two successive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marL="457200" indent="-457200" eaLnBrk="1" hangingPunct="1">
              <a:spcBef>
                <a:spcPct val="0"/>
              </a:spcBef>
              <a:buFont typeface="+mj-ea"/>
              <a:buAutoNum type="circleNumDbPlain"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4098" name="テキスト ボックス 5"/>
          <p:cNvSpPr txBox="1">
            <a:spLocks noChangeArrowheads="1"/>
          </p:cNvSpPr>
          <p:nvPr/>
        </p:nvSpPr>
        <p:spPr bwMode="auto">
          <a:xfrm>
            <a:off x="3675063" y="6350"/>
            <a:ext cx="2281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000FF"/>
                </a:solidFill>
              </a:rPr>
              <a:t>Introduction</a:t>
            </a:r>
            <a:endParaRPr lang="ja-JP" altLang="en-US" sz="2800" b="1" u="sng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64B5D89D-2F39-4896-A4D9-FA370A12D75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99" name="テキスト ボックス 6"/>
          <p:cNvSpPr txBox="1">
            <a:spLocks noChangeArrowheads="1"/>
          </p:cNvSpPr>
          <p:nvPr/>
        </p:nvSpPr>
        <p:spPr bwMode="auto">
          <a:xfrm>
            <a:off x="0" y="584200"/>
            <a:ext cx="91440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Three new topics </a:t>
            </a:r>
            <a:r>
              <a:rPr lang="en-US" altLang="ja-JP" sz="2000" b="1" dirty="0">
                <a:cs typeface="Arial" panose="020B0604020202020204" pitchFamily="34" charset="0"/>
              </a:rPr>
              <a:t>from old </a:t>
            </a:r>
            <a:r>
              <a:rPr lang="en-US" altLang="ja-JP" sz="2000" b="1" dirty="0" err="1">
                <a:cs typeface="Arial" panose="020B0604020202020204" pitchFamily="34" charset="0"/>
              </a:rPr>
              <a:t>Kamiokande</a:t>
            </a:r>
            <a:r>
              <a:rPr lang="en-US" altLang="ja-JP" sz="2000" b="1" dirty="0">
                <a:cs typeface="Arial" panose="020B0604020202020204" pitchFamily="34" charset="0"/>
              </a:rPr>
              <a:t>-II experiment are presented.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cs typeface="Arial" panose="020B0604020202020204" pitchFamily="34" charset="0"/>
              </a:rPr>
              <a:t>A ~50 minutes version of the presentation file can be found at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cs typeface="Arial" panose="020B0604020202020204" pitchFamily="34" charset="0"/>
                <a:hlinkClick r:id="rId4"/>
              </a:rPr>
              <a:t>https://www-nu.kek.jp/~oyama/kam30yrs.oyama.210422.pptx</a:t>
            </a:r>
            <a:endParaRPr lang="en-US" altLang="ja-JP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cs typeface="Arial" panose="020B0604020202020204" pitchFamily="34" charset="0"/>
              </a:rPr>
              <a:t>Why data of more than 30 years ago.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Why now ?   </a:t>
            </a:r>
            <a:b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   </a:t>
            </a:r>
            <a:r>
              <a:rPr lang="en-US" altLang="ja-JP" sz="2000" b="1" dirty="0">
                <a:cs typeface="Arial" panose="020B0604020202020204" pitchFamily="34" charset="0"/>
              </a:rPr>
              <a:t>---  Please visit my backup slide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7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A6EA197-7554-4014-9E75-D378DCC08DD5}"/>
              </a:ext>
            </a:extLst>
          </p:cNvPr>
          <p:cNvSpPr/>
          <p:nvPr/>
        </p:nvSpPr>
        <p:spPr>
          <a:xfrm>
            <a:off x="923827" y="4769963"/>
            <a:ext cx="7058238" cy="1951512"/>
          </a:xfrm>
          <a:prstGeom prst="rect">
            <a:avLst/>
          </a:prstGeom>
          <a:solidFill>
            <a:srgbClr val="C9EF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8C5BBCC-F2C3-BC34-A8C0-57B086EC1EE7}"/>
              </a:ext>
            </a:extLst>
          </p:cNvPr>
          <p:cNvGrpSpPr/>
          <p:nvPr/>
        </p:nvGrpSpPr>
        <p:grpSpPr>
          <a:xfrm>
            <a:off x="4845014" y="1088288"/>
            <a:ext cx="4195772" cy="3532973"/>
            <a:chOff x="4723094" y="1088288"/>
            <a:chExt cx="4195772" cy="3532973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980C92C-8137-C1A2-942C-E57DB005E577}"/>
                </a:ext>
              </a:extLst>
            </p:cNvPr>
            <p:cNvGrpSpPr/>
            <p:nvPr/>
          </p:nvGrpSpPr>
          <p:grpSpPr>
            <a:xfrm>
              <a:off x="4723094" y="1088288"/>
              <a:ext cx="4195772" cy="3532973"/>
              <a:chOff x="4353643" y="1088288"/>
              <a:chExt cx="4195772" cy="3532973"/>
            </a:xfrm>
          </p:grpSpPr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9911" y="1088288"/>
                <a:ext cx="3969504" cy="3532973"/>
              </a:xfrm>
              <a:prstGeom prst="rect">
                <a:avLst/>
              </a:prstGeom>
            </p:spPr>
          </p:pic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4A6D249-678C-466F-9ACE-282574BD1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3643" y="1182738"/>
                <a:ext cx="1589578" cy="1102973"/>
              </a:xfrm>
              <a:prstGeom prst="rect">
                <a:avLst/>
              </a:prstGeom>
            </p:spPr>
          </p:pic>
        </p:grp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E6E6702F-4CA5-F265-276B-FC192B6907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8320" y="2862394"/>
              <a:ext cx="2251825" cy="26711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B4349C24-8B6B-ACA0-A3AB-D6CA1C46F096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626608" y="2935544"/>
              <a:ext cx="1584000" cy="187908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6"/>
          <p:cNvSpPr txBox="1">
            <a:spLocks noChangeArrowheads="1"/>
          </p:cNvSpPr>
          <p:nvPr/>
        </p:nvSpPr>
        <p:spPr bwMode="auto">
          <a:xfrm>
            <a:off x="271463" y="12296"/>
            <a:ext cx="8616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Run 2127 Event 92652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85" y="560440"/>
            <a:ext cx="913416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A curious event was found by chance: Run 2127 – Event 92652.</a:t>
            </a:r>
            <a:br>
              <a:rPr lang="en-US" altLang="ja-JP" sz="2000" b="1" dirty="0"/>
            </a:br>
            <a:r>
              <a:rPr lang="en-US" altLang="ja-JP" sz="2000" b="1" dirty="0"/>
              <a:t>It was a upward stopping muon event.</a:t>
            </a:r>
            <a:br>
              <a:rPr lang="en-US" altLang="ja-JP" sz="2000" b="1" dirty="0"/>
            </a:br>
            <a:r>
              <a:rPr lang="en-US" altLang="ja-JP" sz="1600" b="1" dirty="0"/>
              <a:t>(It was the first possible upward</a:t>
            </a:r>
            <a:br>
              <a:rPr lang="en-US" altLang="ja-JP" sz="1600" b="1" dirty="0"/>
            </a:br>
            <a:r>
              <a:rPr lang="en-US" altLang="ja-JP" sz="1600" b="1" dirty="0"/>
              <a:t>stopping muon from SN1987A direction.</a:t>
            </a:r>
            <a:br>
              <a:rPr lang="en-US" altLang="ja-JP" sz="1600" b="1" dirty="0"/>
            </a:br>
            <a:r>
              <a:rPr lang="en-US" altLang="ja-JP" sz="1600" b="1" dirty="0"/>
              <a:t>But that is probably irrelevant.)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sz="2000" b="1" dirty="0"/>
              <a:t>The reason of the curiosity is</a:t>
            </a:r>
            <a:br>
              <a:rPr lang="en-US" altLang="ja-JP" sz="2000" b="1" dirty="0"/>
            </a:br>
            <a:r>
              <a:rPr lang="en-US" altLang="ja-JP" sz="2000" b="1" dirty="0"/>
              <a:t>that </a:t>
            </a:r>
            <a:r>
              <a:rPr lang="en-US" altLang="ja-JP" sz="2000" b="1" dirty="0">
                <a:solidFill>
                  <a:srgbClr val="FF0000"/>
                </a:solidFill>
              </a:rPr>
              <a:t>the time interval from the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en-US" altLang="ja-JP" sz="2000" b="1" dirty="0">
                <a:solidFill>
                  <a:srgbClr val="FF0000"/>
                </a:solidFill>
              </a:rPr>
              <a:t>previous event is only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                 D</a:t>
            </a:r>
            <a:r>
              <a:rPr lang="en-US" altLang="ja-JP" sz="2000" b="1" dirty="0">
                <a:solidFill>
                  <a:srgbClr val="FF0000"/>
                </a:solidFill>
              </a:rPr>
              <a:t>t = 37.48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dirty="0">
                <a:solidFill>
                  <a:srgbClr val="FF0000"/>
                </a:solidFill>
              </a:rPr>
              <a:t>sec,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en-US" altLang="ja-JP" sz="2000" b="1" dirty="0">
                <a:solidFill>
                  <a:srgbClr val="FF0000"/>
                </a:solidFill>
              </a:rPr>
              <a:t>     although the trigger rate is less than 1 Hz.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8747D64-19D1-CF9C-1D0E-E9DD31A4E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7" y="2216480"/>
            <a:ext cx="2484120" cy="55930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E947675-CD2C-D9DD-6C21-99A399F10E14}"/>
              </a:ext>
            </a:extLst>
          </p:cNvPr>
          <p:cNvCxnSpPr>
            <a:cxnSpLocks/>
          </p:cNvCxnSpPr>
          <p:nvPr/>
        </p:nvCxnSpPr>
        <p:spPr>
          <a:xfrm flipV="1">
            <a:off x="2923077" y="1786128"/>
            <a:ext cx="2203659" cy="49958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12FDCA-BFD1-76F2-DD16-E936D5C73E81}"/>
              </a:ext>
            </a:extLst>
          </p:cNvPr>
          <p:cNvSpPr txBox="1"/>
          <p:nvPr/>
        </p:nvSpPr>
        <p:spPr>
          <a:xfrm>
            <a:off x="3048265" y="2258944"/>
            <a:ext cx="202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This was pointed out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by </a:t>
            </a:r>
            <a:r>
              <a:rPr kumimoji="1" lang="en-US" altLang="ja-JP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Nakahata-san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first.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48092A55-F43C-422D-89EA-8F323E83E51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94D7113-8F83-9BD4-2A1E-72DFFEB2779A}"/>
              </a:ext>
            </a:extLst>
          </p:cNvPr>
          <p:cNvCxnSpPr>
            <a:cxnSpLocks/>
          </p:cNvCxnSpPr>
          <p:nvPr/>
        </p:nvCxnSpPr>
        <p:spPr>
          <a:xfrm>
            <a:off x="1253763" y="5910613"/>
            <a:ext cx="6480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1C2D5BA-A11A-B1B2-ACE0-A2F7DBE57BB4}"/>
              </a:ext>
            </a:extLst>
          </p:cNvPr>
          <p:cNvSpPr txBox="1"/>
          <p:nvPr/>
        </p:nvSpPr>
        <p:spPr>
          <a:xfrm>
            <a:off x="6754305" y="5967174"/>
            <a:ext cx="74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time</a:t>
            </a:r>
            <a:endParaRPr kumimoji="1" lang="ja-JP" altLang="en-US" sz="20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2BB5C93-19E3-D5CD-7485-6E26631B8343}"/>
              </a:ext>
            </a:extLst>
          </p:cNvPr>
          <p:cNvCxnSpPr/>
          <p:nvPr/>
        </p:nvCxnSpPr>
        <p:spPr>
          <a:xfrm>
            <a:off x="3073138" y="5705598"/>
            <a:ext cx="0" cy="72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3A181EF-9686-FA9A-31CB-32169E73E56E}"/>
              </a:ext>
            </a:extLst>
          </p:cNvPr>
          <p:cNvCxnSpPr/>
          <p:nvPr/>
        </p:nvCxnSpPr>
        <p:spPr>
          <a:xfrm>
            <a:off x="5007201" y="5707167"/>
            <a:ext cx="0" cy="720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E32D54C-AFB1-E433-ECC0-AE8263C5B721}"/>
              </a:ext>
            </a:extLst>
          </p:cNvPr>
          <p:cNvSpPr txBox="1"/>
          <p:nvPr/>
        </p:nvSpPr>
        <p:spPr>
          <a:xfrm>
            <a:off x="4615994" y="4988357"/>
            <a:ext cx="215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>
                <a:latin typeface="Arial Narrow" panose="020B0606020202030204" pitchFamily="34" charset="0"/>
              </a:rPr>
              <a:t>Ev</a:t>
            </a:r>
            <a:r>
              <a:rPr lang="en-US" altLang="ja-JP" sz="2000" b="1" dirty="0">
                <a:latin typeface="Arial Narrow" panose="020B0606020202030204" pitchFamily="34" charset="0"/>
              </a:rPr>
              <a:t> 9</a:t>
            </a:r>
            <a:r>
              <a:rPr kumimoji="1" lang="en-US" altLang="ja-JP" sz="2000" b="1" dirty="0">
                <a:latin typeface="Arial Narrow" panose="020B0606020202030204" pitchFamily="34" charset="0"/>
              </a:rPr>
              <a:t>2652</a:t>
            </a:r>
          </a:p>
          <a:p>
            <a:r>
              <a:rPr lang="en-US" altLang="ja-JP" sz="1600" b="1" dirty="0">
                <a:latin typeface="Arial Narrow" panose="020B0606020202030204" pitchFamily="34" charset="0"/>
              </a:rPr>
              <a:t>(upward stopping muon)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2297E8-DFAE-1686-8B9F-C87297799FFC}"/>
              </a:ext>
            </a:extLst>
          </p:cNvPr>
          <p:cNvSpPr txBox="1"/>
          <p:nvPr/>
        </p:nvSpPr>
        <p:spPr>
          <a:xfrm>
            <a:off x="2703919" y="4999355"/>
            <a:ext cx="1142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>
                <a:latin typeface="Arial Narrow" panose="020B0606020202030204" pitchFamily="34" charset="0"/>
              </a:rPr>
              <a:t>Ev</a:t>
            </a:r>
            <a:r>
              <a:rPr lang="en-US" altLang="ja-JP" sz="2000" b="1" dirty="0">
                <a:latin typeface="Arial Narrow" panose="020B0606020202030204" pitchFamily="34" charset="0"/>
              </a:rPr>
              <a:t> 9</a:t>
            </a:r>
            <a:r>
              <a:rPr kumimoji="1" lang="en-US" altLang="ja-JP" sz="2000" b="1" dirty="0">
                <a:latin typeface="Arial Narrow" panose="020B0606020202030204" pitchFamily="34" charset="0"/>
              </a:rPr>
              <a:t>2651</a:t>
            </a:r>
            <a:endParaRPr kumimoji="1" lang="ja-JP" altLang="en-US" sz="2000" b="1" dirty="0">
              <a:latin typeface="Arial Narrow" panose="020B0606020202030204" pitchFamily="34" charset="0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6E2B784-79EC-DDB0-0F22-70BB1F3145B1}"/>
              </a:ext>
            </a:extLst>
          </p:cNvPr>
          <p:cNvCxnSpPr/>
          <p:nvPr/>
        </p:nvCxnSpPr>
        <p:spPr>
          <a:xfrm>
            <a:off x="3106913" y="6151515"/>
            <a:ext cx="18720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D5BB23B-FA41-4E80-E7D9-D731128CEB40}"/>
              </a:ext>
            </a:extLst>
          </p:cNvPr>
          <p:cNvSpPr txBox="1"/>
          <p:nvPr/>
        </p:nvSpPr>
        <p:spPr>
          <a:xfrm>
            <a:off x="3685882" y="6113286"/>
            <a:ext cx="109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37.48</a:t>
            </a:r>
            <a:r>
              <a:rPr kumimoji="1"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kumimoji="1" lang="en-US" altLang="ja-JP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</a:t>
            </a:r>
            <a:endParaRPr kumimoji="1" lang="ja-JP" alt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EC93170-EA1A-6119-51ED-E8F869855FB6}"/>
              </a:ext>
            </a:extLst>
          </p:cNvPr>
          <p:cNvSpPr txBox="1"/>
          <p:nvPr/>
        </p:nvSpPr>
        <p:spPr>
          <a:xfrm>
            <a:off x="1093509" y="4999355"/>
            <a:ext cx="99924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 Narrow" panose="020B0606020202030204" pitchFamily="34" charset="0"/>
              </a:rPr>
              <a:t>Run2127</a:t>
            </a:r>
            <a:endParaRPr kumimoji="1" lang="ja-JP" alt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0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テキスト ボックス 6"/>
          <p:cNvSpPr txBox="1">
            <a:spLocks noChangeArrowheads="1"/>
          </p:cNvSpPr>
          <p:nvPr/>
        </p:nvSpPr>
        <p:spPr bwMode="auto">
          <a:xfrm>
            <a:off x="618818" y="31957"/>
            <a:ext cx="794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The preceding event (Run 2127 Event 9265</a:t>
            </a:r>
            <a:r>
              <a:rPr lang="en-US" altLang="ja-JP" sz="2800" b="1" u="sng" dirty="0">
                <a:solidFill>
                  <a:srgbClr val="FF0000"/>
                </a:solidFill>
              </a:rPr>
              <a:t>1</a:t>
            </a:r>
            <a:r>
              <a:rPr lang="en-US" altLang="ja-JP" sz="2800" b="1" u="sng" dirty="0">
                <a:solidFill>
                  <a:srgbClr val="0000FF"/>
                </a:solidFill>
              </a:rPr>
              <a:t>)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03" y="3578690"/>
            <a:ext cx="3481104" cy="3166644"/>
          </a:xfrm>
          <a:prstGeom prst="rect">
            <a:avLst/>
          </a:prstGeom>
        </p:spPr>
      </p:pic>
      <p:sp>
        <p:nvSpPr>
          <p:cNvPr id="39939" name="テキスト ボックス 3"/>
          <p:cNvSpPr txBox="1">
            <a:spLocks noChangeArrowheads="1"/>
          </p:cNvSpPr>
          <p:nvPr/>
        </p:nvSpPr>
        <p:spPr bwMode="auto">
          <a:xfrm>
            <a:off x="24277" y="560132"/>
            <a:ext cx="9119723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/>
              <a:t>Unfortunately, the event was recorded in a mine holiday.</a:t>
            </a:r>
            <a:br>
              <a:rPr lang="en-US" altLang="ja-JP" sz="1900" b="1" dirty="0"/>
            </a:br>
            <a:r>
              <a:rPr lang="en-US" altLang="ja-JP" sz="1900" b="1" dirty="0"/>
              <a:t>The experimental site in the mine could not be accessed.</a:t>
            </a:r>
            <a:br>
              <a:rPr lang="en-US" altLang="ja-JP" sz="1900" b="1" dirty="0"/>
            </a:br>
            <a:r>
              <a:rPr lang="en-US" altLang="ja-JP" sz="1900" b="1" dirty="0"/>
              <a:t>Because of limited MT capacity, the DAQ was in “</a:t>
            </a:r>
            <a:r>
              <a:rPr lang="en-US" altLang="ja-JP" sz="1900" b="1" dirty="0">
                <a:solidFill>
                  <a:srgbClr val="FF0000"/>
                </a:solidFill>
              </a:rPr>
              <a:t>holiday mode</a:t>
            </a:r>
            <a:r>
              <a:rPr lang="en-US" altLang="ja-JP" sz="1900" b="1" dirty="0"/>
              <a:t>”, in which charge/time information of each PMT were not recorded for most of events.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/>
              <a:t>Some information of the event were recorded.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00" b="1" dirty="0"/>
              <a:t>All of these data well agree with that of</a:t>
            </a:r>
            <a:br>
              <a:rPr lang="en-US" altLang="ja-JP" sz="1900" b="1" dirty="0"/>
            </a:br>
            <a:r>
              <a:rPr lang="en-US" altLang="ja-JP" sz="1900" b="1" dirty="0">
                <a:solidFill>
                  <a:srgbClr val="FF0000"/>
                </a:solidFill>
              </a:rPr>
              <a:t>a typical</a:t>
            </a:r>
            <a:r>
              <a:rPr lang="ja-JP" altLang="en-US" sz="1900" b="1" dirty="0">
                <a:solidFill>
                  <a:srgbClr val="FF0000"/>
                </a:solidFill>
              </a:rPr>
              <a:t> </a:t>
            </a:r>
            <a:r>
              <a:rPr lang="en-US" altLang="ja-JP" sz="1900" b="1" dirty="0">
                <a:solidFill>
                  <a:srgbClr val="FF0000"/>
                </a:solidFill>
              </a:rPr>
              <a:t>cosmic ray muon </a:t>
            </a:r>
            <a:r>
              <a:rPr lang="en-US" altLang="ja-JP" sz="1900" b="1" dirty="0"/>
              <a:t>which pass</a:t>
            </a:r>
            <a:br>
              <a:rPr lang="en-US" altLang="ja-JP" sz="1900" b="1" dirty="0"/>
            </a:br>
            <a:r>
              <a:rPr lang="en-US" altLang="ja-JP" sz="1900" b="1" dirty="0"/>
              <a:t>through the detector with relatively long</a:t>
            </a:r>
            <a:br>
              <a:rPr lang="en-US" altLang="ja-JP" sz="1900" b="1" dirty="0"/>
            </a:br>
            <a:r>
              <a:rPr lang="en-US" altLang="ja-JP" sz="1900" b="1" dirty="0"/>
              <a:t>travel distance in the detector.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572" y="2443069"/>
            <a:ext cx="4706472" cy="1200329"/>
          </a:xfrm>
          <a:prstGeom prst="rect">
            <a:avLst/>
          </a:prstGeom>
          <a:solidFill>
            <a:srgbClr val="FFFF85"/>
          </a:solidFill>
        </p:spPr>
        <p:txBody>
          <a:bodyPr wrap="square" rtlCol="0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ja-JP" b="1" dirty="0">
                <a:latin typeface="Consolas" panose="020B0609020204030204" pitchFamily="49" charset="0"/>
              </a:rPr>
              <a:t>Total photoelectron	15604 </a:t>
            </a:r>
            <a:r>
              <a:rPr lang="en-US" altLang="ja-JP" b="1" dirty="0" err="1">
                <a:latin typeface="Consolas" panose="020B0609020204030204" pitchFamily="49" charset="0"/>
              </a:rPr>
              <a:t>p.e.</a:t>
            </a:r>
            <a:br>
              <a:rPr lang="en-US" altLang="ja-JP" b="1" dirty="0">
                <a:latin typeface="Consolas" panose="020B0609020204030204" pitchFamily="49" charset="0"/>
              </a:rPr>
            </a:br>
            <a:r>
              <a:rPr lang="en-US" altLang="ja-JP" b="1" dirty="0">
                <a:latin typeface="Consolas" panose="020B0609020204030204" pitchFamily="49" charset="0"/>
              </a:rPr>
              <a:t>Max Photoelectron	  538 </a:t>
            </a:r>
            <a:r>
              <a:rPr lang="en-US" altLang="ja-JP" b="1" dirty="0" err="1">
                <a:latin typeface="Consolas" panose="020B0609020204030204" pitchFamily="49" charset="0"/>
              </a:rPr>
              <a:t>p.e.</a:t>
            </a:r>
            <a:br>
              <a:rPr lang="en-US" altLang="ja-JP" b="1" dirty="0">
                <a:latin typeface="Consolas" panose="020B0609020204030204" pitchFamily="49" charset="0"/>
              </a:rPr>
            </a:br>
            <a:r>
              <a:rPr lang="en-US" altLang="ja-JP" b="1" dirty="0">
                <a:latin typeface="Consolas" panose="020B0609020204030204" pitchFamily="49" charset="0"/>
              </a:rPr>
              <a:t>Max PMT     		  906 (bottom)</a:t>
            </a:r>
            <a:br>
              <a:rPr lang="en-US" altLang="ja-JP" b="1" dirty="0">
                <a:latin typeface="Consolas" panose="020B0609020204030204" pitchFamily="49" charset="0"/>
              </a:rPr>
            </a:br>
            <a:r>
              <a:rPr lang="en-US" altLang="ja-JP" b="1" dirty="0">
                <a:latin typeface="Consolas" panose="020B0609020204030204" pitchFamily="49" charset="0"/>
              </a:rPr>
              <a:t>Number of hit PMT    	  822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79364" y="2638723"/>
            <a:ext cx="2536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 Narrow" panose="020B0606020202030204" pitchFamily="34" charset="0"/>
              </a:rPr>
              <a:t>Position of </a:t>
            </a:r>
            <a:r>
              <a:rPr kumimoji="1" lang="en-US" altLang="ja-JP" b="1" dirty="0">
                <a:solidFill>
                  <a:srgbClr val="FF0000"/>
                </a:solidFill>
                <a:latin typeface="Arial Narrow" panose="020B0606020202030204" pitchFamily="34" charset="0"/>
              </a:rPr>
              <a:t>Max PMT</a:t>
            </a:r>
            <a:br>
              <a:rPr kumimoji="1" lang="en-US" altLang="ja-JP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kumimoji="1" lang="en-US" altLang="ja-JP" b="1" dirty="0">
                <a:latin typeface="Arial Narrow" panose="020B0606020202030204" pitchFamily="34" charset="0"/>
              </a:rPr>
              <a:t>for 92651 is </a:t>
            </a:r>
            <a:r>
              <a:rPr lang="en-US" altLang="ja-JP" b="1" dirty="0" err="1">
                <a:latin typeface="Arial Narrow" panose="020B0606020202030204" pitchFamily="34" charset="0"/>
              </a:rPr>
              <a:t>super</a:t>
            </a:r>
            <a:r>
              <a:rPr kumimoji="1" lang="en-US" altLang="ja-JP" b="1" dirty="0" err="1">
                <a:latin typeface="Arial Narrow" panose="020B0606020202030204" pitchFamily="34" charset="0"/>
              </a:rPr>
              <a:t>scribed</a:t>
            </a:r>
            <a:endParaRPr lang="en-US" altLang="ja-JP" b="1" dirty="0">
              <a:latin typeface="Arial Narrow" panose="020B0606020202030204" pitchFamily="34" charset="0"/>
            </a:endParaRPr>
          </a:p>
          <a:p>
            <a:r>
              <a:rPr kumimoji="1" lang="en-US" altLang="ja-JP" b="1" dirty="0">
                <a:latin typeface="Arial Narrow" panose="020B0606020202030204" pitchFamily="34" charset="0"/>
              </a:rPr>
              <a:t>on 92652</a:t>
            </a:r>
            <a:endParaRPr kumimoji="1" lang="ja-JP" altLang="en-US" b="1" dirty="0">
              <a:latin typeface="Arial Narrow" panose="020B060602020203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81603389-7597-4EEE-A96A-34875A10A57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D2ACD5-DE93-4662-B3FF-03F13DF27570}"/>
              </a:ext>
            </a:extLst>
          </p:cNvPr>
          <p:cNvSpPr txBox="1"/>
          <p:nvPr/>
        </p:nvSpPr>
        <p:spPr>
          <a:xfrm>
            <a:off x="5933639" y="3790275"/>
            <a:ext cx="3028172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500" b="1" dirty="0">
                <a:latin typeface="Arial Narrow" panose="020B0606020202030204" pitchFamily="34" charset="0"/>
              </a:rPr>
              <a:t>I am not saying the entrance</a:t>
            </a:r>
            <a:br>
              <a:rPr kumimoji="1" lang="en-US" altLang="ja-JP" sz="1500" b="1" dirty="0">
                <a:latin typeface="Arial Narrow" panose="020B0606020202030204" pitchFamily="34" charset="0"/>
              </a:rPr>
            </a:br>
            <a:r>
              <a:rPr kumimoji="1" lang="en-US" altLang="ja-JP" sz="1500" b="1" dirty="0">
                <a:latin typeface="Arial Narrow" panose="020B0606020202030204" pitchFamily="34" charset="0"/>
              </a:rPr>
              <a:t>position of the 2nd event is close</a:t>
            </a:r>
          </a:p>
          <a:p>
            <a:r>
              <a:rPr kumimoji="1" lang="en-US" altLang="ja-JP" sz="1500" b="1" dirty="0">
                <a:latin typeface="Arial Narrow" panose="020B0606020202030204" pitchFamily="34" charset="0"/>
              </a:rPr>
              <a:t>to the exit position of the 1st event.....</a:t>
            </a:r>
          </a:p>
        </p:txBody>
      </p:sp>
    </p:spTree>
    <p:extLst>
      <p:ext uri="{BB962C8B-B14F-4D97-AF65-F5344CB8AC3E}">
        <p14:creationId xmlns:p14="http://schemas.microsoft.com/office/powerpoint/2010/main" val="11496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>
            <a:extLst>
              <a:ext uri="{FF2B5EF4-FFF2-40B4-BE49-F238E27FC236}">
                <a16:creationId xmlns:a16="http://schemas.microsoft.com/office/drawing/2014/main" id="{BAB90BB6-4C59-3B71-8274-DEA6E2F4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78" y="3912883"/>
            <a:ext cx="8437630" cy="2739211"/>
          </a:xfrm>
          <a:prstGeom prst="rect">
            <a:avLst/>
          </a:prstGeom>
          <a:solidFill>
            <a:srgbClr val="C9EFD9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ja-JP" sz="1600" b="1" dirty="0"/>
              <a:t>                                   </a:t>
            </a:r>
            <a:r>
              <a:rPr lang="en-US" altLang="ja-JP" sz="2000" b="1" u="sng" dirty="0"/>
              <a:t>The details of the calculation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1600" b="1" dirty="0"/>
              <a:t>The cosmic ray muon rate is </a:t>
            </a:r>
            <a:r>
              <a:rPr lang="en-US" altLang="ja-JP" sz="1600" b="1" dirty="0">
                <a:solidFill>
                  <a:srgbClr val="FF0000"/>
                </a:solidFill>
              </a:rPr>
              <a:t>~0.37Hz</a:t>
            </a:r>
            <a:r>
              <a:rPr lang="en-US" altLang="ja-JP" sz="1600" b="1" dirty="0"/>
              <a:t>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1600" b="1" dirty="0"/>
              <a:t>Number of cosmic ray muon events in 37.48</a:t>
            </a:r>
            <a:r>
              <a:rPr lang="en-US" altLang="ja-JP" sz="1600" b="1" dirty="0">
                <a:latin typeface="Symbol" panose="05050102010706020507" pitchFamily="18" charset="2"/>
              </a:rPr>
              <a:t>m</a:t>
            </a:r>
            <a:r>
              <a:rPr lang="en-US" altLang="ja-JP" sz="1600" b="1" dirty="0"/>
              <a:t>s is </a:t>
            </a:r>
            <a:r>
              <a:rPr lang="en-US" altLang="ja-JP" sz="1600" b="1" dirty="0">
                <a:latin typeface="Symbol" panose="05050102010706020507" pitchFamily="18" charset="2"/>
              </a:rPr>
              <a:t>l</a:t>
            </a:r>
            <a:r>
              <a:rPr lang="en-US" altLang="ja-JP" sz="1600" b="1" dirty="0"/>
              <a:t> = 0.37 x 37.48x10</a:t>
            </a:r>
            <a:r>
              <a:rPr lang="en-US" altLang="ja-JP" sz="1600" b="1" baseline="30000" dirty="0"/>
              <a:t>-6</a:t>
            </a:r>
            <a:r>
              <a:rPr lang="en-US" altLang="ja-JP" sz="1600" b="1" dirty="0"/>
              <a:t>s = </a:t>
            </a:r>
            <a:r>
              <a:rPr lang="en-US" altLang="ja-JP" sz="1600" b="1" dirty="0">
                <a:solidFill>
                  <a:srgbClr val="FF0000"/>
                </a:solidFill>
              </a:rPr>
              <a:t>1.39x10</a:t>
            </a:r>
            <a:r>
              <a:rPr lang="en-US" altLang="ja-JP" sz="1600" b="1" baseline="30000" dirty="0">
                <a:solidFill>
                  <a:srgbClr val="FF0000"/>
                </a:solidFill>
              </a:rPr>
              <a:t>-5</a:t>
            </a:r>
            <a:r>
              <a:rPr lang="en-US" altLang="ja-JP" sz="1600" b="1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1600" b="1" dirty="0"/>
              <a:t>The probability that more than one muon can be found in 37.48</a:t>
            </a:r>
            <a:r>
              <a:rPr lang="en-US" altLang="ja-JP" sz="1600" b="1" dirty="0">
                <a:latin typeface="Symbol" panose="05050102010706020507" pitchFamily="18" charset="2"/>
              </a:rPr>
              <a:t>m</a:t>
            </a:r>
            <a:r>
              <a:rPr lang="en-US" altLang="ja-JP" sz="1600" b="1" dirty="0"/>
              <a:t>s is</a:t>
            </a:r>
            <a:br>
              <a:rPr lang="en-US" altLang="ja-JP" sz="1600" b="1" dirty="0"/>
            </a:br>
            <a:r>
              <a:rPr lang="en-US" altLang="ja-JP" sz="1600" b="1" dirty="0"/>
              <a:t>P = 1- Poi(0|</a:t>
            </a:r>
            <a:r>
              <a:rPr lang="en-US" altLang="ja-JP" sz="1600" b="1" dirty="0">
                <a:latin typeface="Symbol" panose="05050102010706020507" pitchFamily="18" charset="2"/>
              </a:rPr>
              <a:t>l</a:t>
            </a:r>
            <a:r>
              <a:rPr lang="en-US" altLang="ja-JP" sz="1600" b="1" dirty="0"/>
              <a:t>) = 1-exp(-1.39x10</a:t>
            </a:r>
            <a:r>
              <a:rPr lang="en-US" altLang="ja-JP" sz="1600" b="1" baseline="30000" dirty="0"/>
              <a:t>-5</a:t>
            </a:r>
            <a:r>
              <a:rPr lang="en-US" altLang="ja-JP" sz="1600" b="1" dirty="0"/>
              <a:t>) = </a:t>
            </a:r>
            <a:r>
              <a:rPr lang="en-US" altLang="ja-JP" sz="1600" b="1" dirty="0">
                <a:solidFill>
                  <a:srgbClr val="FF0000"/>
                </a:solidFill>
              </a:rPr>
              <a:t>1.39 x 10</a:t>
            </a:r>
            <a:r>
              <a:rPr lang="en-US" altLang="ja-JP" sz="1600" b="1" baseline="30000" dirty="0">
                <a:solidFill>
                  <a:srgbClr val="FF0000"/>
                </a:solidFill>
              </a:rPr>
              <a:t>-5 </a:t>
            </a:r>
            <a:r>
              <a:rPr lang="en-US" altLang="ja-JP" sz="1600" b="1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1600" b="1" dirty="0"/>
              <a:t>We have </a:t>
            </a:r>
            <a:r>
              <a:rPr lang="en-US" altLang="ja-JP" sz="1600" b="1" dirty="0">
                <a:solidFill>
                  <a:srgbClr val="FF0000"/>
                </a:solidFill>
              </a:rPr>
              <a:t>~66 upward-going muon events </a:t>
            </a:r>
            <a:r>
              <a:rPr lang="en-US" altLang="ja-JP" sz="1600" b="1" dirty="0"/>
              <a:t>in a year. Expected event rate of</a:t>
            </a:r>
            <a:br>
              <a:rPr lang="en-US" altLang="ja-JP" sz="1600" b="1" dirty="0"/>
            </a:br>
            <a:r>
              <a:rPr lang="en-US" altLang="ja-JP" sz="1600" b="1" dirty="0"/>
              <a:t>(cosmic ray muon followed by upward-going muon within 37.48</a:t>
            </a:r>
            <a:r>
              <a:rPr lang="en-US" altLang="ja-JP" sz="1600" b="1" dirty="0">
                <a:latin typeface="Symbol" panose="05050102010706020507" pitchFamily="18" charset="2"/>
              </a:rPr>
              <a:t>m</a:t>
            </a:r>
            <a:r>
              <a:rPr lang="en-US" altLang="ja-JP" sz="1600" b="1" dirty="0"/>
              <a:t>s) is</a:t>
            </a:r>
            <a:br>
              <a:rPr lang="en-US" altLang="ja-JP" sz="1600" b="1" dirty="0"/>
            </a:br>
            <a:r>
              <a:rPr lang="en-US" altLang="ja-JP" sz="1600" b="1" dirty="0" err="1"/>
              <a:t>N</a:t>
            </a:r>
            <a:r>
              <a:rPr lang="en-US" altLang="ja-JP" sz="1600" b="1" baseline="-25000" dirty="0" err="1"/>
              <a:t>exp</a:t>
            </a:r>
            <a:r>
              <a:rPr lang="en-US" altLang="ja-JP" sz="1600" b="1" dirty="0"/>
              <a:t>=66 x (1.39x10</a:t>
            </a:r>
            <a:r>
              <a:rPr lang="en-US" altLang="ja-JP" sz="1600" b="1" baseline="30000" dirty="0"/>
              <a:t>-5</a:t>
            </a:r>
            <a:r>
              <a:rPr lang="en-US" altLang="ja-JP" sz="1600" b="1" dirty="0"/>
              <a:t>) = </a:t>
            </a:r>
            <a:r>
              <a:rPr lang="en-US" altLang="ja-JP" sz="1600" b="1" dirty="0">
                <a:solidFill>
                  <a:srgbClr val="FF0000"/>
                </a:solidFill>
              </a:rPr>
              <a:t>0.00092 event-pairs/year</a:t>
            </a:r>
            <a:r>
              <a:rPr lang="en-US" altLang="ja-JP" sz="1600" b="1" dirty="0"/>
              <a:t>.</a:t>
            </a:r>
          </a:p>
        </p:txBody>
      </p:sp>
      <p:sp>
        <p:nvSpPr>
          <p:cNvPr id="39938" name="テキスト ボックス 6"/>
          <p:cNvSpPr txBox="1">
            <a:spLocks noChangeArrowheads="1"/>
          </p:cNvSpPr>
          <p:nvPr/>
        </p:nvSpPr>
        <p:spPr bwMode="auto">
          <a:xfrm>
            <a:off x="600888" y="22992"/>
            <a:ext cx="794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Is it chance</a:t>
            </a:r>
            <a:r>
              <a:rPr lang="ja-JP" altLang="en-US" sz="2800" b="1" u="sng" dirty="0">
                <a:solidFill>
                  <a:srgbClr val="0000FF"/>
                </a:solidFill>
              </a:rPr>
              <a:t> </a:t>
            </a:r>
            <a:r>
              <a:rPr lang="en-US" altLang="ja-JP" sz="2800" b="1" u="sng" dirty="0">
                <a:solidFill>
                  <a:srgbClr val="0000FF"/>
                </a:solidFill>
              </a:rPr>
              <a:t>coincidence?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39939" name="テキスト ボックス 3"/>
          <p:cNvSpPr txBox="1">
            <a:spLocks noChangeArrowheads="1"/>
          </p:cNvSpPr>
          <p:nvPr/>
        </p:nvSpPr>
        <p:spPr bwMode="auto">
          <a:xfrm>
            <a:off x="6347" y="569559"/>
            <a:ext cx="913765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50" b="1" dirty="0"/>
              <a:t>The chance probability that the time interval from the preceding cosmic</a:t>
            </a:r>
            <a:br>
              <a:rPr lang="en-US" altLang="ja-JP" sz="1950" b="1" dirty="0"/>
            </a:br>
            <a:r>
              <a:rPr lang="en-US" altLang="ja-JP" sz="1950" b="1" dirty="0"/>
              <a:t>ray muon is less than 37.48</a:t>
            </a:r>
            <a:r>
              <a:rPr lang="en-US" altLang="ja-JP" sz="1950" b="1" dirty="0">
                <a:latin typeface="Symbol" panose="05050102010706020507" pitchFamily="18" charset="2"/>
              </a:rPr>
              <a:t>m</a:t>
            </a:r>
            <a:r>
              <a:rPr lang="en-US" altLang="ja-JP" sz="1950" b="1" dirty="0"/>
              <a:t>s is </a:t>
            </a:r>
            <a:r>
              <a:rPr lang="en-US" altLang="ja-JP" sz="1950" b="1" dirty="0">
                <a:solidFill>
                  <a:srgbClr val="FF0000"/>
                </a:solidFill>
              </a:rPr>
              <a:t>P=1.39 x 10</a:t>
            </a:r>
            <a:r>
              <a:rPr lang="en-US" altLang="ja-JP" sz="1950" b="1" baseline="30000" dirty="0">
                <a:solidFill>
                  <a:srgbClr val="FF0000"/>
                </a:solidFill>
              </a:rPr>
              <a:t>-5 </a:t>
            </a:r>
            <a:r>
              <a:rPr lang="en-US" altLang="ja-JP" sz="1950" b="1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50" b="1" dirty="0"/>
              <a:t>Expected rate of (muon + upward-going muon) in such short time period is </a:t>
            </a:r>
            <a:r>
              <a:rPr lang="en-US" altLang="ja-JP" sz="1950" b="1" dirty="0" err="1">
                <a:solidFill>
                  <a:srgbClr val="FF0000"/>
                </a:solidFill>
              </a:rPr>
              <a:t>N</a:t>
            </a:r>
            <a:r>
              <a:rPr lang="en-US" altLang="ja-JP" sz="1950" b="1" baseline="-25000" dirty="0" err="1">
                <a:solidFill>
                  <a:srgbClr val="FF0000"/>
                </a:solidFill>
              </a:rPr>
              <a:t>exp</a:t>
            </a:r>
            <a:r>
              <a:rPr lang="en-US" altLang="ja-JP" sz="1950" b="1" dirty="0">
                <a:solidFill>
                  <a:srgbClr val="FF0000"/>
                </a:solidFill>
              </a:rPr>
              <a:t>=0.00092 event-pairs/year</a:t>
            </a:r>
            <a:r>
              <a:rPr lang="en-US" altLang="ja-JP" sz="1950" b="1" dirty="0"/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50" b="1" dirty="0">
                <a:solidFill>
                  <a:srgbClr val="FF0000"/>
                </a:solidFill>
              </a:rPr>
              <a:t>Hard to believe that it is a chance coincidence!</a:t>
            </a:r>
            <a:br>
              <a:rPr lang="en-US" altLang="ja-JP" sz="1950" b="1" dirty="0">
                <a:solidFill>
                  <a:srgbClr val="FF0000"/>
                </a:solidFill>
              </a:rPr>
            </a:br>
            <a:r>
              <a:rPr lang="en-US" altLang="ja-JP" sz="1950" b="1" dirty="0">
                <a:solidFill>
                  <a:srgbClr val="FF0000"/>
                </a:solidFill>
              </a:rPr>
              <a:t>It is natural to consider a causal relationship between two events.</a:t>
            </a:r>
            <a:br>
              <a:rPr lang="en-US" altLang="ja-JP" sz="1950" b="1" dirty="0">
                <a:solidFill>
                  <a:srgbClr val="FF0000"/>
                </a:solidFill>
              </a:rPr>
            </a:br>
            <a:r>
              <a:rPr lang="en-US" altLang="ja-JP" sz="1950" b="1" dirty="0">
                <a:solidFill>
                  <a:srgbClr val="FF0000"/>
                </a:solidFill>
              </a:rPr>
              <a:t>If it is the case, it might be an evidence of new physics!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950" b="1" dirty="0"/>
              <a:t>What should we do ? </a:t>
            </a:r>
            <a:r>
              <a:rPr lang="en-US" altLang="ja-JP" sz="1950" b="1" dirty="0">
                <a:sym typeface="Wingdings" panose="05000000000000000000" pitchFamily="2" charset="2"/>
              </a:rPr>
              <a:t> </a:t>
            </a:r>
            <a:r>
              <a:rPr lang="en-US" altLang="ja-JP" sz="1950" b="1" dirty="0"/>
              <a:t>Let's find another (muon + upward-going muon) pairs in short time interval from the data.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559DCCD8-A584-416E-84E7-1246A50A6BB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32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6"/>
          <p:cNvSpPr txBox="1">
            <a:spLocks noChangeArrowheads="1"/>
          </p:cNvSpPr>
          <p:nvPr/>
        </p:nvSpPr>
        <p:spPr bwMode="auto">
          <a:xfrm>
            <a:off x="618818" y="21324"/>
            <a:ext cx="794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Let’s find similar event pairs!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7532B08-91A7-23C6-7571-E3F25A180F89}"/>
              </a:ext>
            </a:extLst>
          </p:cNvPr>
          <p:cNvCxnSpPr/>
          <p:nvPr/>
        </p:nvCxnSpPr>
        <p:spPr>
          <a:xfrm flipH="1">
            <a:off x="6317673" y="775855"/>
            <a:ext cx="120072" cy="434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87A4D92-8A65-D274-7DB8-3BF5EF95921B}"/>
              </a:ext>
            </a:extLst>
          </p:cNvPr>
          <p:cNvGrpSpPr/>
          <p:nvPr/>
        </p:nvGrpSpPr>
        <p:grpSpPr>
          <a:xfrm>
            <a:off x="554163" y="2583418"/>
            <a:ext cx="8157020" cy="3277022"/>
            <a:chOff x="554163" y="3394125"/>
            <a:chExt cx="8157020" cy="327702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2ACAED0-05AE-5ADA-3A8E-3F0FD007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63" y="3394125"/>
              <a:ext cx="4227160" cy="3184659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D7E1A90-A2D3-F067-E3CD-97284A3F5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547" y="3429000"/>
              <a:ext cx="3697636" cy="3242147"/>
            </a:xfrm>
            <a:prstGeom prst="rect">
              <a:avLst/>
            </a:prstGeom>
          </p:spPr>
        </p:pic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95A8DABF-C009-36F9-3A63-873D4A81EF5F}"/>
                </a:ext>
              </a:extLst>
            </p:cNvPr>
            <p:cNvSpPr/>
            <p:nvPr/>
          </p:nvSpPr>
          <p:spPr>
            <a:xfrm>
              <a:off x="885398" y="5994400"/>
              <a:ext cx="416910" cy="43411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D52CEE4-7F45-76C0-57A2-FF1C6446B9DD}"/>
                </a:ext>
              </a:extLst>
            </p:cNvPr>
            <p:cNvSpPr txBox="1"/>
            <p:nvPr/>
          </p:nvSpPr>
          <p:spPr>
            <a:xfrm>
              <a:off x="1093853" y="5440218"/>
              <a:ext cx="1524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Found to be noise</a:t>
              </a:r>
              <a:endParaRPr kumimoji="1" lang="ja-JP" altLang="en-US" sz="14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F9C5F6F-5336-CD2B-A4C1-62DE06BF0430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1093853" y="5692140"/>
              <a:ext cx="132967" cy="30226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14E5D7-6CFB-9D84-F85C-361C260F5510}"/>
              </a:ext>
            </a:extLst>
          </p:cNvPr>
          <p:cNvSpPr txBox="1"/>
          <p:nvPr/>
        </p:nvSpPr>
        <p:spPr>
          <a:xfrm>
            <a:off x="8740" y="565445"/>
            <a:ext cx="913525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ea"/>
              <a:buAutoNum type="circleNumDbPlain"/>
            </a:pPr>
            <a:r>
              <a:rPr kumimoji="1" lang="en-US" altLang="ja-JP" b="1" dirty="0">
                <a:cs typeface="Arial" panose="020B0604020202020204" pitchFamily="34" charset="0"/>
              </a:rPr>
              <a:t>No</a:t>
            </a:r>
            <a:r>
              <a:rPr kumimoji="1" lang="ja-JP" altLang="en-US" b="1" dirty="0"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cs typeface="Arial" panose="020B0604020202020204" pitchFamily="34" charset="0"/>
              </a:rPr>
              <a:t>upward through-going muons in </a:t>
            </a:r>
            <a:r>
              <a:rPr kumimoji="1" lang="en-US" altLang="ja-JP" b="1" dirty="0" err="1">
                <a:cs typeface="Arial" panose="020B0604020202020204" pitchFamily="34" charset="0"/>
              </a:rPr>
              <a:t>Kamiokande</a:t>
            </a:r>
            <a:r>
              <a:rPr kumimoji="1" lang="en-US" altLang="ja-JP" b="1" dirty="0">
                <a:cs typeface="Arial" panose="020B0604020202020204" pitchFamily="34" charset="0"/>
              </a:rPr>
              <a:t>-II data have </a:t>
            </a:r>
            <a:r>
              <a:rPr lang="en-US" altLang="ja-JP" b="1" dirty="0">
                <a:cs typeface="Arial" panose="020B0604020202020204" pitchFamily="34" charset="0"/>
              </a:rPr>
              <a:t>their preceding events</a:t>
            </a:r>
            <a:r>
              <a:rPr lang="ja-JP" altLang="en-US" b="1" dirty="0">
                <a:cs typeface="Arial" panose="020B0604020202020204" pitchFamily="34" charset="0"/>
              </a:rPr>
              <a:t> </a:t>
            </a:r>
            <a:r>
              <a:rPr lang="en-US" altLang="ja-JP" b="1" dirty="0">
                <a:cs typeface="Arial" panose="020B0604020202020204" pitchFamily="34" charset="0"/>
              </a:rPr>
              <a:t>within 10msec.</a:t>
            </a:r>
          </a:p>
          <a:p>
            <a:pPr marL="342900" indent="-342900">
              <a:spcAft>
                <a:spcPts val="1200"/>
              </a:spcAft>
              <a:buFont typeface="+mj-ea"/>
              <a:buAutoNum type="circleNumDbPlain"/>
            </a:pPr>
            <a:r>
              <a:rPr lang="en-US" altLang="ja-JP" b="1" dirty="0">
                <a:cs typeface="Arial" panose="020B0604020202020204" pitchFamily="34" charset="0"/>
              </a:rPr>
              <a:t>Event pairs are selected from a following criteria;</a:t>
            </a: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-Both events have total photoelectrons equivalent to muon tracks</a:t>
            </a: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-The time difference is less than 100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b="1" dirty="0">
                <a:cs typeface="Arial" panose="020B0604020202020204" pitchFamily="34" charset="0"/>
              </a:rPr>
              <a:t>sec.</a:t>
            </a: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Angular correlation of two tracks are plotted.</a:t>
            </a: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No clear event pair was found near </a:t>
            </a:r>
            <a:r>
              <a:rPr lang="en-US" altLang="ja-JP" b="1" dirty="0" err="1">
                <a:cs typeface="Arial" panose="020B0604020202020204" pitchFamily="34" charset="0"/>
              </a:rPr>
              <a:t>cos</a:t>
            </a:r>
            <a:r>
              <a:rPr lang="en-US" altLang="ja-JP" b="1" dirty="0" err="1">
                <a:latin typeface="Symbol" panose="05050102010706020507" pitchFamily="18" charset="2"/>
                <a:cs typeface="Arial" panose="020B0604020202020204" pitchFamily="34" charset="0"/>
              </a:rPr>
              <a:t>Dq</a:t>
            </a:r>
            <a:r>
              <a:rPr lang="en-US" altLang="ja-JP" b="1" dirty="0">
                <a:cs typeface="Arial" panose="020B0604020202020204" pitchFamily="34" charset="0"/>
              </a:rPr>
              <a:t>=-1 bin in </a:t>
            </a:r>
            <a:r>
              <a:rPr lang="en-US" altLang="ja-JP" b="1" dirty="0" err="1">
                <a:cs typeface="Arial" panose="020B0604020202020204" pitchFamily="34" charset="0"/>
              </a:rPr>
              <a:t>Kamiokande</a:t>
            </a:r>
            <a:r>
              <a:rPr lang="en-US" altLang="ja-JP" b="1" dirty="0">
                <a:cs typeface="Arial" panose="020B0604020202020204" pitchFamily="34" charset="0"/>
              </a:rPr>
              <a:t>-II data and in</a:t>
            </a: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Super-</a:t>
            </a:r>
            <a:r>
              <a:rPr lang="en-US" altLang="ja-JP" b="1" dirty="0" err="1">
                <a:cs typeface="Arial" panose="020B0604020202020204" pitchFamily="34" charset="0"/>
              </a:rPr>
              <a:t>Kamionade</a:t>
            </a:r>
            <a:r>
              <a:rPr lang="en-US" altLang="ja-JP" b="1" dirty="0">
                <a:cs typeface="Arial" panose="020B0604020202020204" pitchFamily="34" charset="0"/>
              </a:rPr>
              <a:t> I data. For more details, see backup slides.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b="1" dirty="0"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7C79E62F-5B81-FFAA-C21D-CA0448040D0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920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テキスト ボックス 2"/>
          <p:cNvSpPr txBox="1">
            <a:spLocks noChangeArrowheads="1"/>
          </p:cNvSpPr>
          <p:nvPr/>
        </p:nvSpPr>
        <p:spPr bwMode="auto">
          <a:xfrm>
            <a:off x="3424160" y="15261"/>
            <a:ext cx="228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Summary </a:t>
            </a:r>
            <a:r>
              <a:rPr lang="ja-JP" altLang="en-US" sz="2800" b="1" u="sng" dirty="0">
                <a:solidFill>
                  <a:srgbClr val="0000FF"/>
                </a:solidFill>
              </a:rPr>
              <a:t>③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832" y="551472"/>
            <a:ext cx="9134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A curious event pair was happened to be found;</a:t>
            </a:r>
            <a:br>
              <a:rPr lang="en-US" altLang="ja-JP" sz="2000" b="1" dirty="0"/>
            </a:br>
            <a:r>
              <a:rPr lang="en-US" altLang="ja-JP" sz="2000" b="1" dirty="0"/>
              <a:t>a (probably) downward through-going muon followed by an upward stopping muon. The time interval is </a:t>
            </a:r>
            <a:r>
              <a:rPr lang="en-US" altLang="ja-JP" sz="2000" b="1" dirty="0">
                <a:solidFill>
                  <a:srgbClr val="FF0000"/>
                </a:solidFill>
              </a:rPr>
              <a:t>37.48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dirty="0">
                <a:solidFill>
                  <a:srgbClr val="FF0000"/>
                </a:solidFill>
              </a:rPr>
              <a:t>s</a:t>
            </a:r>
            <a:r>
              <a:rPr lang="en-US" altLang="ja-JP" sz="2000" b="1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Expected number of such event pairs by chance coincidence is</a:t>
            </a:r>
            <a:br>
              <a:rPr lang="en-US" altLang="ja-JP" sz="2000" b="1" dirty="0"/>
            </a:br>
            <a:r>
              <a:rPr lang="en-US" altLang="ja-JP" sz="2000" b="1" dirty="0">
                <a:solidFill>
                  <a:srgbClr val="FF0000"/>
                </a:solidFill>
              </a:rPr>
              <a:t>0.00092 event-pairs per year</a:t>
            </a:r>
            <a:r>
              <a:rPr lang="en-US" altLang="ja-JP" sz="2000" b="1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It is natural to consider a causal relationship between two events.</a:t>
            </a:r>
            <a:br>
              <a:rPr lang="en-US" altLang="ja-JP" sz="2000" b="1" dirty="0"/>
            </a:br>
            <a:r>
              <a:rPr lang="en-US" altLang="ja-JP" sz="2000" b="1" dirty="0"/>
              <a:t>If it is the case, </a:t>
            </a:r>
            <a:r>
              <a:rPr lang="en-US" altLang="ja-JP" sz="2000" b="1" dirty="0">
                <a:solidFill>
                  <a:srgbClr val="FF0000"/>
                </a:solidFill>
              </a:rPr>
              <a:t>it might be an evidence of new physics!</a:t>
            </a: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However, similar event pair cannot be found in 3 years data in </a:t>
            </a:r>
            <a:r>
              <a:rPr lang="en-US" altLang="ja-JP" sz="2000" b="1" dirty="0" err="1"/>
              <a:t>Kamiokande</a:t>
            </a:r>
            <a:r>
              <a:rPr lang="en-US" altLang="ja-JP" sz="2000" b="1" dirty="0"/>
              <a:t>-II and 5 years data in Super-</a:t>
            </a:r>
            <a:r>
              <a:rPr lang="en-US" altLang="ja-JP" sz="2000" b="1" dirty="0" err="1"/>
              <a:t>Kamiokande</a:t>
            </a:r>
            <a:r>
              <a:rPr lang="en-US" altLang="ja-JP" sz="2000" b="1" dirty="0"/>
              <a:t>-I.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9F858BC9-E745-4522-90D4-CE80FFCF15E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0DFCE4-747F-459F-4101-29CE82E2EF21}"/>
              </a:ext>
            </a:extLst>
          </p:cNvPr>
          <p:cNvSpPr txBox="1"/>
          <p:nvPr/>
        </p:nvSpPr>
        <p:spPr>
          <a:xfrm rot="21322106">
            <a:off x="2340763" y="3941914"/>
            <a:ext cx="660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Aptos Narrow" panose="020B0004020202020204" pitchFamily="34" charset="0"/>
              </a:rPr>
              <a:t>I apologize that I have not analyzed the data for the entire period.</a:t>
            </a:r>
            <a:br>
              <a:rPr kumimoji="1" lang="en-US" altLang="ja-JP" sz="1600" b="1" dirty="0">
                <a:solidFill>
                  <a:srgbClr val="FF0000"/>
                </a:solidFill>
                <a:latin typeface="Aptos Narrow" panose="020B0004020202020204" pitchFamily="34" charset="0"/>
              </a:rPr>
            </a:br>
            <a:r>
              <a:rPr kumimoji="1" lang="en-US" altLang="ja-JP" sz="1600" b="1" dirty="0">
                <a:solidFill>
                  <a:srgbClr val="FF0000"/>
                </a:solidFill>
                <a:latin typeface="Aptos Narrow" panose="020B0004020202020204" pitchFamily="34" charset="0"/>
              </a:rPr>
              <a:t>We do not have enough person power to do this kind of very exotic analysis.</a:t>
            </a:r>
            <a:endParaRPr kumimoji="1" lang="ja-JP" altLang="en-US" sz="1600" b="1" dirty="0">
              <a:solidFill>
                <a:srgbClr val="FF0000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3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テキスト ボックス 2"/>
          <p:cNvSpPr txBox="1">
            <a:spLocks noChangeArrowheads="1"/>
          </p:cNvSpPr>
          <p:nvPr/>
        </p:nvSpPr>
        <p:spPr bwMode="auto">
          <a:xfrm>
            <a:off x="3723919" y="15261"/>
            <a:ext cx="1681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Finally…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832" y="551472"/>
            <a:ext cx="91341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I hope that you enjoyed these results.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And I will be happy if these results give some hints for your analyses</a:t>
            </a:r>
            <a:br>
              <a:rPr lang="en-US" altLang="ja-JP" sz="2000" b="1" dirty="0"/>
            </a:br>
            <a:r>
              <a:rPr lang="en-US" altLang="ja-JP" sz="2000" b="1" dirty="0"/>
              <a:t>in your on-going experiments. 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862EAF55-22CE-48BD-A879-4910C686B59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3BB6CC-E677-3FE5-D5AC-A2971BF49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29" y="3639127"/>
            <a:ext cx="6298244" cy="305680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9EDD93-741B-6EB7-721C-D6F0F824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37" y="2122918"/>
            <a:ext cx="5784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b="1" dirty="0">
                <a:solidFill>
                  <a:srgbClr val="FF0000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875935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C3CD4B-9A81-E195-A9EE-7DF78B366BB8}"/>
              </a:ext>
            </a:extLst>
          </p:cNvPr>
          <p:cNvSpPr txBox="1"/>
          <p:nvPr/>
        </p:nvSpPr>
        <p:spPr>
          <a:xfrm>
            <a:off x="979055" y="2946399"/>
            <a:ext cx="7176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/>
              <a:t>BACK UP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06938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180140"/>
            <a:ext cx="21558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197602"/>
            <a:ext cx="217011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テキスト ボックス 5"/>
          <p:cNvSpPr txBox="1">
            <a:spLocks noChangeArrowheads="1"/>
          </p:cNvSpPr>
          <p:nvPr/>
        </p:nvSpPr>
        <p:spPr bwMode="auto">
          <a:xfrm>
            <a:off x="3589338" y="4763"/>
            <a:ext cx="1979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000FF"/>
                </a:solidFill>
              </a:rPr>
              <a:t>Why now?</a:t>
            </a:r>
            <a:endParaRPr lang="ja-JP" altLang="en-US" sz="2800" b="1" u="sng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9" y="560388"/>
            <a:ext cx="913765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It is more than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30 years </a:t>
            </a:r>
            <a:r>
              <a:rPr lang="en-US" altLang="ja-JP" b="1" dirty="0">
                <a:latin typeface="+mn-lt"/>
              </a:rPr>
              <a:t>from the experiment, and 30 years is reasonably long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time for disclosure.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The </a:t>
            </a:r>
            <a:r>
              <a:rPr lang="en-US" altLang="ja-JP" b="1" dirty="0" err="1">
                <a:latin typeface="+mn-lt"/>
              </a:rPr>
              <a:t>Kamiokande</a:t>
            </a:r>
            <a:r>
              <a:rPr lang="en-US" altLang="ja-JP" b="1" dirty="0">
                <a:latin typeface="+mn-lt"/>
              </a:rPr>
              <a:t> collaboration was managed with very primitive rule.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No collaboration council, no executive committee…….. 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If the spokesperson says “Yes”, the result become official.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It is extremely difficult for me to ask them “Can I make it official?” 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Now both spokespersons passed away.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  </a:t>
            </a:r>
            <a:endParaRPr lang="ja-JP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26" name="テキスト ボックス 1"/>
          <p:cNvSpPr txBox="1">
            <a:spLocks noChangeArrowheads="1"/>
          </p:cNvSpPr>
          <p:nvPr/>
        </p:nvSpPr>
        <p:spPr bwMode="auto">
          <a:xfrm>
            <a:off x="1343025" y="5499477"/>
            <a:ext cx="20939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/>
              <a:t>M. </a:t>
            </a:r>
            <a:r>
              <a:rPr lang="en-US" altLang="ja-JP" sz="1200" b="1" dirty="0" err="1"/>
              <a:t>Koshiba</a:t>
            </a:r>
            <a:r>
              <a:rPr lang="en-US" altLang="ja-JP" sz="1200" b="1" dirty="0"/>
              <a:t>, (1926 – 2020, </a:t>
            </a:r>
            <a:br>
              <a:rPr lang="en-US" altLang="ja-JP" sz="1200" b="1" dirty="0"/>
            </a:br>
            <a:r>
              <a:rPr lang="en-US" altLang="ja-JP" sz="1200" b="1" dirty="0"/>
              <a:t>spokesperson until 1987)</a:t>
            </a:r>
            <a:endParaRPr lang="ja-JP" altLang="en-US" sz="1200" b="1" dirty="0"/>
          </a:p>
        </p:txBody>
      </p:sp>
      <p:sp>
        <p:nvSpPr>
          <p:cNvPr id="5127" name="テキスト ボックス 7"/>
          <p:cNvSpPr txBox="1">
            <a:spLocks noChangeArrowheads="1"/>
          </p:cNvSpPr>
          <p:nvPr/>
        </p:nvSpPr>
        <p:spPr bwMode="auto">
          <a:xfrm>
            <a:off x="4986338" y="5469315"/>
            <a:ext cx="20288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 err="1"/>
              <a:t>Y.Totsuka</a:t>
            </a:r>
            <a:r>
              <a:rPr lang="en-US" altLang="ja-JP" sz="1200" b="1" dirty="0"/>
              <a:t>, (1942 – 2008, </a:t>
            </a:r>
            <a:br>
              <a:rPr lang="en-US" altLang="ja-JP" sz="1200" b="1" dirty="0"/>
            </a:br>
            <a:r>
              <a:rPr lang="en-US" altLang="ja-JP" sz="1200" b="1" dirty="0"/>
              <a:t>spokesperson from 1987)</a:t>
            </a:r>
            <a:endParaRPr lang="ja-JP" altLang="en-US" sz="1200" b="1" dirty="0"/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D556CF3D-42FA-4367-9743-E8C923775CB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59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4E3C49-3467-85F9-FAFE-E7E305F7E1D9}"/>
              </a:ext>
            </a:extLst>
          </p:cNvPr>
          <p:cNvSpPr/>
          <p:nvPr/>
        </p:nvSpPr>
        <p:spPr>
          <a:xfrm>
            <a:off x="20848" y="572649"/>
            <a:ext cx="9123152" cy="418644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BCB0AE-0BEF-CBE9-24C3-5709C5ADA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73" y="2738906"/>
            <a:ext cx="3746854" cy="2250228"/>
          </a:xfrm>
          <a:prstGeom prst="rect">
            <a:avLst/>
          </a:prstGeom>
        </p:spPr>
      </p:pic>
      <p:sp>
        <p:nvSpPr>
          <p:cNvPr id="16386" name="テキスト ボックス 2"/>
          <p:cNvSpPr txBox="1">
            <a:spLocks noChangeArrowheads="1"/>
          </p:cNvSpPr>
          <p:nvPr/>
        </p:nvSpPr>
        <p:spPr bwMode="auto">
          <a:xfrm>
            <a:off x="4103320" y="15261"/>
            <a:ext cx="923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FAQ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6C986A0-4E7F-4992-823F-336F71AAF6C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C64FC1-F804-00A0-C0FF-D0571BE8AB74}"/>
              </a:ext>
            </a:extLst>
          </p:cNvPr>
          <p:cNvSpPr txBox="1"/>
          <p:nvPr/>
        </p:nvSpPr>
        <p:spPr>
          <a:xfrm>
            <a:off x="20848" y="534093"/>
            <a:ext cx="9123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ja-JP" sz="2000" b="1" dirty="0"/>
              <a:t>Q1: The definition of the time window is very intentional.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ja-JP" sz="2000" b="1" dirty="0"/>
              <a:t>A1: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BCD4AD-7BA7-9706-EAEF-36161A99AC13}"/>
              </a:ext>
            </a:extLst>
          </p:cNvPr>
          <p:cNvSpPr txBox="1"/>
          <p:nvPr/>
        </p:nvSpPr>
        <p:spPr>
          <a:xfrm>
            <a:off x="551937" y="991293"/>
            <a:ext cx="85274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/>
              <a:t>The time structure of the neutrino events is not</a:t>
            </a:r>
            <a:r>
              <a:rPr lang="ja-JP" altLang="en-US" sz="2000" b="1" dirty="0"/>
              <a:t> </a:t>
            </a:r>
            <a:r>
              <a:rPr lang="en-US" altLang="ja-JP" sz="2000" b="1" i="1" dirty="0"/>
              <a:t>a priori </a:t>
            </a:r>
            <a:r>
              <a:rPr lang="en-US" altLang="ja-JP" sz="2000" b="1" dirty="0"/>
              <a:t>known.</a:t>
            </a:r>
            <a:br>
              <a:rPr lang="en-US" altLang="ja-JP" sz="2000" b="1" dirty="0"/>
            </a:br>
            <a:r>
              <a:rPr lang="en-US" altLang="ja-JP" sz="2000" b="1" dirty="0"/>
              <a:t>We must look for the neutrino period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from the data.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/>
              <a:t>To avoid too intentional time window selection, the window is not day by day basis but ~10 days bases, i.e., early (1~10), mid(11~20), and late (21~30 or 31) of the months.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/>
              <a:t>The "trial factor" is properly</a:t>
            </a:r>
            <a:br>
              <a:rPr lang="en-US" altLang="ja-JP" sz="2000" b="1" dirty="0"/>
            </a:br>
            <a:r>
              <a:rPr lang="en-US" altLang="ja-JP" sz="2000" b="1" dirty="0"/>
              <a:t>considered in the calculation of</a:t>
            </a:r>
            <a:br>
              <a:rPr lang="en-US" altLang="ja-JP" sz="2000" b="1" dirty="0"/>
            </a:br>
            <a:r>
              <a:rPr lang="en-US" altLang="ja-JP" sz="2000" b="1" dirty="0"/>
              <a:t>the probability.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/>
              <a:t>The time structure well agree with</a:t>
            </a:r>
            <a:br>
              <a:rPr lang="en-US" altLang="ja-JP" sz="2000" b="1" dirty="0"/>
            </a:br>
            <a:r>
              <a:rPr lang="en-US" altLang="ja-JP" sz="2000" b="1" dirty="0"/>
              <a:t>the theoretical expectation.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ja-JP" sz="2000" b="1" dirty="0"/>
              <a:t>The probability of the chance</a:t>
            </a:r>
            <a:br>
              <a:rPr lang="en-US" altLang="ja-JP" sz="2000" b="1" dirty="0"/>
            </a:br>
            <a:r>
              <a:rPr lang="en-US" altLang="ja-JP" sz="2000" b="1" dirty="0"/>
              <a:t>coincidence was also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confirmed by</a:t>
            </a:r>
            <a:br>
              <a:rPr lang="en-US" altLang="ja-JP" sz="2000" b="1" dirty="0"/>
            </a:br>
            <a:r>
              <a:rPr lang="en-US" altLang="ja-JP" sz="2000" b="1" dirty="0"/>
              <a:t>a "fake event" analysis.</a:t>
            </a:r>
            <a:br>
              <a:rPr lang="en-US" altLang="ja-JP" sz="2000" b="1" dirty="0"/>
            </a:br>
            <a:r>
              <a:rPr lang="en-US" altLang="ja-JP" sz="2000" b="1" dirty="0"/>
              <a:t>For details, see https://doi.org/10.3847/1538-4357/ac4269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ja-JP" sz="2000" b="1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</a:pP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3098943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C4CACB0-A4E8-B361-176B-0C792E1C4E8B}"/>
              </a:ext>
            </a:extLst>
          </p:cNvPr>
          <p:cNvSpPr/>
          <p:nvPr/>
        </p:nvSpPr>
        <p:spPr>
          <a:xfrm>
            <a:off x="20848" y="572649"/>
            <a:ext cx="9123152" cy="1063862"/>
          </a:xfrm>
          <a:prstGeom prst="rect">
            <a:avLst/>
          </a:prstGeom>
          <a:solidFill>
            <a:srgbClr val="E1E1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6" name="テキスト ボックス 2"/>
          <p:cNvSpPr txBox="1">
            <a:spLocks noChangeArrowheads="1"/>
          </p:cNvSpPr>
          <p:nvPr/>
        </p:nvSpPr>
        <p:spPr bwMode="auto">
          <a:xfrm>
            <a:off x="3123887" y="15261"/>
            <a:ext cx="2881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FAQ(continued)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6C986A0-4E7F-4992-823F-336F71AAF6C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C64FC1-F804-00A0-C0FF-D0571BE8AB74}"/>
              </a:ext>
            </a:extLst>
          </p:cNvPr>
          <p:cNvSpPr txBox="1"/>
          <p:nvPr/>
        </p:nvSpPr>
        <p:spPr>
          <a:xfrm>
            <a:off x="20848" y="572649"/>
            <a:ext cx="91231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ja-JP" sz="2000" b="1" dirty="0"/>
              <a:t>Q2: Is there any feedback to the model of the high energy neutrino</a:t>
            </a:r>
            <a:br>
              <a:rPr lang="en-US" altLang="ja-JP" sz="2000" b="1" dirty="0"/>
            </a:br>
            <a:r>
              <a:rPr lang="en-US" altLang="ja-JP" sz="2000" b="1" dirty="0"/>
              <a:t>       generation mechanism, if these upward-going muons are real</a:t>
            </a:r>
            <a:br>
              <a:rPr lang="en-US" altLang="ja-JP" sz="2000" b="1" dirty="0"/>
            </a:br>
            <a:r>
              <a:rPr lang="en-US" altLang="ja-JP" sz="2000" b="1" dirty="0"/>
              <a:t>       candidates from SN1987A?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ja-JP" sz="2000" b="1" dirty="0"/>
              <a:t>A2: The characteristics of the candidates are;</a:t>
            </a:r>
            <a:br>
              <a:rPr lang="en-US" altLang="ja-JP" sz="2000" b="1" dirty="0"/>
            </a:br>
            <a:r>
              <a:rPr lang="en-US" altLang="ja-JP" sz="2000" b="1" dirty="0"/>
              <a:t>         -Two events are upward stopping muon events</a:t>
            </a:r>
            <a:br>
              <a:rPr lang="en-US" altLang="ja-JP" sz="2000" b="1" dirty="0"/>
            </a:br>
            <a:r>
              <a:rPr lang="en-US" altLang="ja-JP" sz="2000" b="1" dirty="0"/>
              <a:t>         -Relatively large angler deviations from SN1987A</a:t>
            </a:r>
            <a:br>
              <a:rPr lang="en-US" altLang="ja-JP" sz="2000" b="1" dirty="0"/>
            </a:br>
            <a:r>
              <a:rPr lang="en-US" altLang="ja-JP" sz="2000" b="1" dirty="0"/>
              <a:t>       They suggests that the energy of the parent neutrinos might be</a:t>
            </a:r>
            <a:br>
              <a:rPr lang="en-US" altLang="ja-JP" sz="2000" b="1" dirty="0"/>
            </a:br>
            <a:r>
              <a:rPr lang="en-US" altLang="ja-JP" sz="2000" b="1" dirty="0"/>
              <a:t>       10~100 GeV. It is much lower than the neutrino energy predicted by</a:t>
            </a:r>
            <a:br>
              <a:rPr lang="en-US" altLang="ja-JP" sz="2000" b="1" dirty="0"/>
            </a:br>
            <a:r>
              <a:rPr lang="en-US" altLang="ja-JP" sz="2000" b="1" dirty="0"/>
              <a:t>       the present theoretical models.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ja-JP" sz="20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ja-JP" sz="2000" b="1" dirty="0"/>
          </a:p>
        </p:txBody>
      </p:sp>
    </p:spTree>
    <p:extLst>
      <p:ext uri="{BB962C8B-B14F-4D97-AF65-F5344CB8AC3E}">
        <p14:creationId xmlns:p14="http://schemas.microsoft.com/office/powerpoint/2010/main" val="343803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1"/>
          <p:cNvSpPr txBox="1">
            <a:spLocks noChangeArrowheads="1"/>
          </p:cNvSpPr>
          <p:nvPr/>
        </p:nvSpPr>
        <p:spPr bwMode="auto">
          <a:xfrm>
            <a:off x="255640" y="3005424"/>
            <a:ext cx="861305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b="1" dirty="0"/>
              <a:t>①</a:t>
            </a:r>
            <a:r>
              <a:rPr lang="en-US" altLang="ja-JP" sz="4000" b="1" dirty="0"/>
              <a:t>SN1987A neutrino burst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F90997BD-DDA0-40AE-B346-FACBDF18031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6"/>
          <p:cNvSpPr txBox="1">
            <a:spLocks noChangeArrowheads="1"/>
          </p:cNvSpPr>
          <p:nvPr/>
        </p:nvSpPr>
        <p:spPr bwMode="auto">
          <a:xfrm>
            <a:off x="271463" y="12296"/>
            <a:ext cx="8616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Details about the </a:t>
            </a:r>
            <a:r>
              <a:rPr lang="en-US" altLang="ja-JP" sz="2800" b="1" u="sng" dirty="0" err="1">
                <a:solidFill>
                  <a:srgbClr val="0000FF"/>
                </a:solidFill>
              </a:rPr>
              <a:t>Kamiokande</a:t>
            </a:r>
            <a:r>
              <a:rPr lang="en-US" altLang="ja-JP" sz="2800" b="1" u="sng" dirty="0">
                <a:solidFill>
                  <a:srgbClr val="0000FF"/>
                </a:solidFill>
              </a:rPr>
              <a:t>-II event clock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04" y="777256"/>
            <a:ext cx="91341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 interval of the event time played a critical role in the </a:t>
            </a:r>
            <a:r>
              <a:rPr lang="en-US" altLang="ja-JP" sz="2000" b="1" dirty="0">
                <a:solidFill>
                  <a:srgbClr val="FF0000"/>
                </a:solidFill>
              </a:rPr>
              <a:t>“Correlation of two successive events”</a:t>
            </a:r>
            <a:r>
              <a:rPr lang="en-US" altLang="ja-JP" sz="2000" b="1" dirty="0"/>
              <a:t> analysis.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 trigger time information from electronics is recorded in event by event basis. It is a time clock, and one count corresponds to 20 </a:t>
            </a:r>
            <a:r>
              <a:rPr lang="en-US" altLang="ja-JP" sz="2000" b="1" dirty="0" err="1"/>
              <a:t>nsec</a:t>
            </a:r>
            <a:r>
              <a:rPr lang="en-US" altLang="ja-JP" sz="2000" b="1" dirty="0"/>
              <a:t>. This time information is combined with the DAQ computer clock, and full time information can be obtained with 20 </a:t>
            </a:r>
            <a:r>
              <a:rPr lang="en-US" altLang="ja-JP" sz="2000" b="1" dirty="0" err="1"/>
              <a:t>nsec</a:t>
            </a:r>
            <a:r>
              <a:rPr lang="en-US" altLang="ja-JP" sz="2000" b="1" dirty="0"/>
              <a:t> accuracy.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This time information is useful to study “stopping muon and Michel electron” or “cosmic ray muons and their spallation products”.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From the number of </a:t>
            </a:r>
            <a:r>
              <a:rPr lang="en-US" altLang="ja-JP" sz="2000" b="1" dirty="0" err="1"/>
              <a:t>enrties</a:t>
            </a:r>
            <a:r>
              <a:rPr lang="en-US" altLang="ja-JP" sz="2000" b="1" dirty="0"/>
              <a:t> in the left plot of the slide 23, it is verified that the event clock worked correctly.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48092A55-F43C-422D-89EA-8F323E83E51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1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19" y="2766027"/>
            <a:ext cx="5125074" cy="391307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20114" y="5145338"/>
            <a:ext cx="339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 Narrow" panose="020B0606020202030204" pitchFamily="34" charset="0"/>
              </a:rPr>
              <a:t>Oops! I should have made a plot for 10</a:t>
            </a:r>
            <a:r>
              <a:rPr lang="en-US" altLang="ja-JP" b="1" dirty="0">
                <a:latin typeface="Symbol" panose="05050102010706020507" pitchFamily="18" charset="2"/>
              </a:rPr>
              <a:t>m</a:t>
            </a:r>
            <a:r>
              <a:rPr lang="en-US" altLang="ja-JP" b="1" dirty="0">
                <a:latin typeface="Arial Narrow" panose="020B0606020202030204" pitchFamily="34" charset="0"/>
              </a:rPr>
              <a:t>sec &lt; </a:t>
            </a:r>
            <a:r>
              <a:rPr lang="en-US" altLang="ja-JP" b="1" dirty="0">
                <a:latin typeface="Symbol" panose="05050102010706020507" pitchFamily="18" charset="2"/>
              </a:rPr>
              <a:t>D</a:t>
            </a:r>
            <a:r>
              <a:rPr lang="en-US" altLang="ja-JP" b="1" dirty="0">
                <a:latin typeface="Arial Narrow" panose="020B0606020202030204" pitchFamily="34" charset="0"/>
              </a:rPr>
              <a:t>t &lt; 100</a:t>
            </a:r>
            <a:r>
              <a:rPr lang="en-US" altLang="ja-JP" b="1" dirty="0">
                <a:latin typeface="Symbol" panose="05050102010706020507" pitchFamily="18" charset="2"/>
              </a:rPr>
              <a:t>m</a:t>
            </a:r>
            <a:r>
              <a:rPr lang="en-US" altLang="ja-JP" b="1" dirty="0">
                <a:latin typeface="Arial Narrow" panose="020B0606020202030204" pitchFamily="34" charset="0"/>
              </a:rPr>
              <a:t>sec, and we should have kept an event view of the interactions!</a:t>
            </a:r>
          </a:p>
        </p:txBody>
      </p:sp>
      <p:sp>
        <p:nvSpPr>
          <p:cNvPr id="6" name="テキスト ボックス 6"/>
          <p:cNvSpPr txBox="1">
            <a:spLocks noChangeArrowheads="1"/>
          </p:cNvSpPr>
          <p:nvPr/>
        </p:nvSpPr>
        <p:spPr bwMode="auto">
          <a:xfrm>
            <a:off x="618818" y="21324"/>
            <a:ext cx="794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 err="1">
                <a:solidFill>
                  <a:srgbClr val="0000FF"/>
                </a:solidFill>
              </a:rPr>
              <a:t>Kamiokande</a:t>
            </a:r>
            <a:r>
              <a:rPr lang="en-US" altLang="ja-JP" sz="2800" b="1" u="sng" dirty="0">
                <a:solidFill>
                  <a:srgbClr val="0000FF"/>
                </a:solidFill>
              </a:rPr>
              <a:t>-II analysis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0" y="565445"/>
            <a:ext cx="91352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b="1" dirty="0">
                <a:cs typeface="Arial" panose="020B0604020202020204" pitchFamily="34" charset="0"/>
              </a:rPr>
              <a:t>(Analysis-1)No</a:t>
            </a:r>
            <a:r>
              <a:rPr kumimoji="1" lang="ja-JP" altLang="en-US" b="1" dirty="0"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cs typeface="Arial" panose="020B0604020202020204" pitchFamily="34" charset="0"/>
              </a:rPr>
              <a:t>upward through-going muon candidates have </a:t>
            </a:r>
            <a:r>
              <a:rPr lang="en-US" altLang="ja-JP" b="1" dirty="0">
                <a:cs typeface="Arial" panose="020B0604020202020204" pitchFamily="34" charset="0"/>
              </a:rPr>
              <a:t>their preceding events</a:t>
            </a:r>
            <a:r>
              <a:rPr lang="ja-JP" altLang="en-US" b="1" dirty="0">
                <a:cs typeface="Arial" panose="020B0604020202020204" pitchFamily="34" charset="0"/>
              </a:rPr>
              <a:t> </a:t>
            </a:r>
            <a:r>
              <a:rPr lang="en-US" altLang="ja-JP" b="1" dirty="0">
                <a:cs typeface="Arial" panose="020B0604020202020204" pitchFamily="34" charset="0"/>
              </a:rPr>
              <a:t>within 10msec.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b="1" dirty="0">
                <a:cs typeface="Arial" panose="020B0604020202020204" pitchFamily="34" charset="0"/>
              </a:rPr>
              <a:t>(Analysis-2)Event pairs are selected from a following criteria;</a:t>
            </a: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-Both events have total photoelectrons larger than 3000p.e, which is</a:t>
            </a: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  ~1GeV equivalent and corresponding to 5 meter track of muon.</a:t>
            </a: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-The time difference is less than 100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b="1" dirty="0">
                <a:cs typeface="Arial" panose="020B0604020202020204" pitchFamily="34" charset="0"/>
              </a:rPr>
              <a:t>sec.</a:t>
            </a:r>
            <a:br>
              <a:rPr lang="en-US" altLang="ja-JP" b="1" dirty="0">
                <a:cs typeface="Arial" panose="020B0604020202020204" pitchFamily="34" charset="0"/>
              </a:rPr>
            </a:br>
            <a:r>
              <a:rPr lang="en-US" altLang="ja-JP" b="1" dirty="0">
                <a:cs typeface="Arial" panose="020B0604020202020204" pitchFamily="34" charset="0"/>
              </a:rPr>
              <a:t>Events are reconstructed, and the angular correlation was examined.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b="1" dirty="0">
              <a:cs typeface="Arial" panose="020B0604020202020204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28968" y="2936413"/>
            <a:ext cx="4272973" cy="3533959"/>
            <a:chOff x="428968" y="2936413"/>
            <a:chExt cx="4272973" cy="353395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28968" y="2936413"/>
              <a:ext cx="3347902" cy="20313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latin typeface="Arial Narrow" panose="020B0606020202030204" pitchFamily="34" charset="0"/>
                </a:rPr>
                <a:t>In </a:t>
              </a:r>
              <a:r>
                <a:rPr lang="en-US" altLang="ja-JP" b="1" dirty="0" err="1">
                  <a:latin typeface="Arial Narrow" panose="020B0606020202030204" pitchFamily="34" charset="0"/>
                </a:rPr>
                <a:t>cos</a:t>
              </a:r>
              <a:r>
                <a:rPr lang="en-US" altLang="ja-JP" b="1" dirty="0" err="1">
                  <a:latin typeface="Symbol" panose="05050102010706020507" pitchFamily="18" charset="2"/>
                </a:rPr>
                <a:t>Dq</a:t>
              </a:r>
              <a:r>
                <a:rPr lang="en-US" altLang="ja-JP" b="1" dirty="0">
                  <a:latin typeface="Arial Narrow" panose="020B0606020202030204" pitchFamily="34" charset="0"/>
                </a:rPr>
                <a:t> &lt; -0.9, 6 event pairs were found. However, the all first events have large energy deposit in the detector by interactions, and the second events are fake events generated by ringing of the</a:t>
              </a:r>
              <a:br>
                <a:rPr lang="en-US" altLang="ja-JP" b="1" dirty="0">
                  <a:latin typeface="Arial Narrow" panose="020B0606020202030204" pitchFamily="34" charset="0"/>
                </a:rPr>
              </a:br>
              <a:r>
                <a:rPr lang="en-US" altLang="ja-JP" b="1" dirty="0">
                  <a:latin typeface="Arial Narrow" panose="020B0606020202030204" pitchFamily="34" charset="0"/>
                </a:rPr>
                <a:t>electronics within 10</a:t>
              </a:r>
              <a:r>
                <a:rPr lang="en-US" altLang="ja-JP" b="1" dirty="0">
                  <a:latin typeface="Symbol" panose="05050102010706020507" pitchFamily="18" charset="2"/>
                </a:rPr>
                <a:t>m</a:t>
              </a:r>
              <a:r>
                <a:rPr lang="en-US" altLang="ja-JP" b="1" dirty="0">
                  <a:latin typeface="Arial Narrow" panose="020B0606020202030204" pitchFamily="34" charset="0"/>
                </a:rPr>
                <a:t>sec.</a:t>
              </a:r>
              <a:endParaRPr kumimoji="1" lang="ja-JP" altLang="en-US" b="1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楕円 7"/>
            <p:cNvSpPr/>
            <p:nvPr/>
          </p:nvSpPr>
          <p:spPr>
            <a:xfrm>
              <a:off x="4383157" y="5844207"/>
              <a:ext cx="318784" cy="6261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>
              <a:endCxn id="8" idx="2"/>
            </p:cNvCxnSpPr>
            <p:nvPr/>
          </p:nvCxnSpPr>
          <p:spPr>
            <a:xfrm>
              <a:off x="3568148" y="4967738"/>
              <a:ext cx="815009" cy="118955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/>
          <p:cNvSpPr txBox="1"/>
          <p:nvPr/>
        </p:nvSpPr>
        <p:spPr>
          <a:xfrm>
            <a:off x="408560" y="6382820"/>
            <a:ext cx="3570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No candidates were found!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D4EE1C-D49D-47FD-82B4-08846C2B45AA}"/>
              </a:ext>
            </a:extLst>
          </p:cNvPr>
          <p:cNvSpPr txBox="1"/>
          <p:nvPr/>
        </p:nvSpPr>
        <p:spPr>
          <a:xfrm>
            <a:off x="4590743" y="4600575"/>
            <a:ext cx="2691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Narrow" panose="020B0606020202030204" pitchFamily="34" charset="0"/>
              </a:rPr>
              <a:t>Expected : (750x24x60x60x0.37Hz)</a:t>
            </a:r>
            <a:br>
              <a:rPr kumimoji="1" lang="en-US" altLang="ja-JP" sz="1400" b="1" dirty="0">
                <a:latin typeface="Arial Narrow" panose="020B0606020202030204" pitchFamily="34" charset="0"/>
              </a:rPr>
            </a:br>
            <a:r>
              <a:rPr kumimoji="1" lang="en-US" altLang="ja-JP" sz="1400" b="1" dirty="0">
                <a:latin typeface="Arial Narrow" panose="020B0606020202030204" pitchFamily="34" charset="0"/>
              </a:rPr>
              <a:t>x(100x10</a:t>
            </a:r>
            <a:r>
              <a:rPr kumimoji="1" lang="en-US" altLang="ja-JP" sz="1400" b="1" baseline="30000" dirty="0">
                <a:latin typeface="Arial Narrow" panose="020B0606020202030204" pitchFamily="34" charset="0"/>
              </a:rPr>
              <a:t>-6</a:t>
            </a:r>
            <a:r>
              <a:rPr kumimoji="1" lang="en-US" altLang="ja-JP" sz="1400" b="1" dirty="0">
                <a:latin typeface="Arial Narrow" panose="020B0606020202030204" pitchFamily="34" charset="0"/>
              </a:rPr>
              <a:t>x0.37Hz)=888 events</a:t>
            </a:r>
            <a:br>
              <a:rPr kumimoji="1" lang="en-US" altLang="ja-JP" sz="1400" b="1" dirty="0">
                <a:latin typeface="Arial Narrow" panose="020B0606020202030204" pitchFamily="34" charset="0"/>
              </a:rPr>
            </a:br>
            <a:endParaRPr kumimoji="1" lang="ja-JP" alt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スライド番号プレースホルダー 1">
            <a:extLst>
              <a:ext uri="{FF2B5EF4-FFF2-40B4-BE49-F238E27FC236}">
                <a16:creationId xmlns:a16="http://schemas.microsoft.com/office/drawing/2014/main" id="{BB0603A5-9E36-4D6C-A776-B1227B49704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B8CE415-E84D-4D2A-9F75-89434E505E10}"/>
              </a:ext>
            </a:extLst>
          </p:cNvPr>
          <p:cNvSpPr txBox="1"/>
          <p:nvPr/>
        </p:nvSpPr>
        <p:spPr>
          <a:xfrm>
            <a:off x="4799387" y="4262082"/>
            <a:ext cx="3159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-&gt; the clock was working correctly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277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8373" y="5101541"/>
            <a:ext cx="3974003" cy="1400383"/>
          </a:xfrm>
          <a:prstGeom prst="rect">
            <a:avLst/>
          </a:prstGeom>
          <a:solidFill>
            <a:srgbClr val="E1E1FF"/>
          </a:solidFill>
        </p:spPr>
        <p:txBody>
          <a:bodyPr wrap="square" rtlCol="0">
            <a:spAutoFit/>
          </a:bodyPr>
          <a:lstStyle/>
          <a:p>
            <a: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  <a:t>Any Super-</a:t>
            </a:r>
            <a:r>
              <a:rPr lang="en-US" altLang="ja-JP" sz="1700" b="1" dirty="0" err="1">
                <a:solidFill>
                  <a:srgbClr val="0000FF"/>
                </a:solidFill>
                <a:latin typeface="Arial Narrow" panose="020B0606020202030204" pitchFamily="34" charset="0"/>
              </a:rPr>
              <a:t>Kamiokande</a:t>
            </a:r>
            <a: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  <a:t> data must not</a:t>
            </a:r>
            <a:b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  <a:t>be shown without collaboration agreement.</a:t>
            </a:r>
            <a:b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  <a:t>However, please accept my quite poor</a:t>
            </a:r>
            <a:b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  <a:t>excuse that </a:t>
            </a:r>
            <a:r>
              <a:rPr lang="en-US" altLang="ja-JP" sz="1700" b="1" dirty="0">
                <a:solidFill>
                  <a:srgbClr val="FF0000"/>
                </a:solidFill>
                <a:latin typeface="Arial Narrow" panose="020B0606020202030204" pitchFamily="34" charset="0"/>
              </a:rPr>
              <a:t>this plot is not “data” </a:t>
            </a:r>
            <a: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  <a:t>because</a:t>
            </a:r>
            <a:b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</a:br>
            <a:r>
              <a:rPr lang="en-US" altLang="ja-JP" sz="1700" b="1" dirty="0">
                <a:solidFill>
                  <a:srgbClr val="0000FF"/>
                </a:solidFill>
                <a:latin typeface="Arial Narrow" panose="020B0606020202030204" pitchFamily="34" charset="0"/>
              </a:rPr>
              <a:t>the labels for vertical axis are deleted.</a:t>
            </a:r>
          </a:p>
        </p:txBody>
      </p:sp>
      <p:sp>
        <p:nvSpPr>
          <p:cNvPr id="3" name="テキスト ボックス 6"/>
          <p:cNvSpPr txBox="1">
            <a:spLocks noChangeArrowheads="1"/>
          </p:cNvSpPr>
          <p:nvPr/>
        </p:nvSpPr>
        <p:spPr bwMode="auto">
          <a:xfrm>
            <a:off x="618818" y="21324"/>
            <a:ext cx="794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Super-</a:t>
            </a:r>
            <a:r>
              <a:rPr lang="en-US" altLang="ja-JP" sz="2800" b="1" u="sng" dirty="0" err="1">
                <a:solidFill>
                  <a:srgbClr val="0000FF"/>
                </a:solidFill>
              </a:rPr>
              <a:t>Kamiokande</a:t>
            </a:r>
            <a:r>
              <a:rPr lang="en-US" altLang="ja-JP" sz="2800" b="1" u="sng" dirty="0">
                <a:solidFill>
                  <a:srgbClr val="0000FF"/>
                </a:solidFill>
              </a:rPr>
              <a:t> analysis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98" y="2520739"/>
            <a:ext cx="4868439" cy="43017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626" y="563522"/>
            <a:ext cx="91333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A total of </a:t>
            </a:r>
            <a:r>
              <a:rPr lang="en-US" altLang="ja-JP" sz="2000" b="1" dirty="0">
                <a:solidFill>
                  <a:srgbClr val="FF0000"/>
                </a:solidFill>
              </a:rPr>
              <a:t>2.54 x 10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8</a:t>
            </a:r>
            <a:r>
              <a:rPr lang="en-US" altLang="ja-JP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/>
              <a:t>cosmic-ray muon track data were accumulated in Super-</a:t>
            </a:r>
            <a:r>
              <a:rPr lang="en-US" altLang="ja-JP" sz="2000" b="1" dirty="0" err="1"/>
              <a:t>Kamiokande</a:t>
            </a:r>
            <a:r>
              <a:rPr lang="en-US" altLang="ja-JP" sz="2000" b="1" dirty="0"/>
              <a:t>-I, when the anisotropy of primary cosmic rays in the celestial coordinate was analyzed.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>
              <a:spcAft>
                <a:spcPts val="1200"/>
              </a:spcAft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I asked </a:t>
            </a:r>
            <a:r>
              <a:rPr lang="en-US" altLang="ja-JP" sz="2000" b="1" dirty="0" err="1"/>
              <a:t>G.Guillian</a:t>
            </a:r>
            <a:r>
              <a:rPr lang="en-US" altLang="ja-JP" sz="2000" b="1" dirty="0"/>
              <a:t> to make</a:t>
            </a:r>
            <a:br>
              <a:rPr lang="en-US" altLang="ja-JP" sz="2000" b="1" dirty="0"/>
            </a:br>
            <a:r>
              <a:rPr lang="en-US" altLang="ja-JP" sz="2000" b="1" dirty="0"/>
              <a:t>similar plot using the SK</a:t>
            </a:r>
            <a:br>
              <a:rPr lang="en-US" altLang="ja-JP" sz="2000" b="1" dirty="0"/>
            </a:br>
            <a:r>
              <a:rPr lang="en-US" altLang="ja-JP" sz="2000" b="1" dirty="0"/>
              <a:t>data. (Thank you, Gene and</a:t>
            </a:r>
            <a:br>
              <a:rPr lang="en-US" altLang="ja-JP" sz="2000" b="1" dirty="0"/>
            </a:br>
            <a:r>
              <a:rPr lang="en-US" altLang="ja-JP" sz="2000" b="1" dirty="0"/>
              <a:t>Prof. John G. Learned!)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FF0000"/>
                </a:solidFill>
              </a:rPr>
              <a:t>We could not find any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en-US" altLang="ja-JP" sz="2000" b="1" dirty="0">
                <a:solidFill>
                  <a:srgbClr val="FF0000"/>
                </a:solidFill>
              </a:rPr>
              <a:t>events near </a:t>
            </a:r>
            <a:r>
              <a:rPr lang="en-US" altLang="ja-JP" sz="2000" b="1" dirty="0" err="1">
                <a:solidFill>
                  <a:srgbClr val="FF0000"/>
                </a:solidFill>
              </a:rPr>
              <a:t>cos</a:t>
            </a:r>
            <a:r>
              <a:rPr lang="en-US" altLang="ja-JP" sz="20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Dq</a:t>
            </a:r>
            <a:r>
              <a:rPr lang="en-US" altLang="ja-JP" sz="2000" b="1" dirty="0">
                <a:solidFill>
                  <a:srgbClr val="FF0000"/>
                </a:solidFill>
              </a:rPr>
              <a:t>=-1.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922" y="1678717"/>
            <a:ext cx="8141746" cy="707886"/>
          </a:xfrm>
          <a:prstGeom prst="rect">
            <a:avLst/>
          </a:prstGeom>
          <a:solidFill>
            <a:srgbClr val="FFE79B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Arial Narrow" panose="020B0606020202030204" pitchFamily="34" charset="0"/>
              </a:rPr>
              <a:t>Observation of the anisotropy of 10 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TeV</a:t>
            </a:r>
            <a:r>
              <a:rPr lang="en-US" altLang="ja-JP" sz="2000" b="1" dirty="0">
                <a:latin typeface="Arial Narrow" panose="020B0606020202030204" pitchFamily="34" charset="0"/>
              </a:rPr>
              <a:t> primary cosmic ray nuclei flux with</a:t>
            </a:r>
            <a:br>
              <a:rPr lang="en-US" altLang="ja-JP" sz="2000" b="1" dirty="0">
                <a:latin typeface="Arial Narrow" panose="020B0606020202030204" pitchFamily="34" charset="0"/>
              </a:rPr>
            </a:br>
            <a:r>
              <a:rPr lang="en-US" altLang="ja-JP" sz="2000" b="1" dirty="0">
                <a:latin typeface="Arial Narrow" panose="020B0606020202030204" pitchFamily="34" charset="0"/>
              </a:rPr>
              <a:t>the Super-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Kamiokande</a:t>
            </a:r>
            <a:r>
              <a:rPr lang="en-US" altLang="ja-JP" sz="2000" b="1" dirty="0">
                <a:latin typeface="Arial Narrow" panose="020B0606020202030204" pitchFamily="34" charset="0"/>
              </a:rPr>
              <a:t>-I detector, 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G.Guillian</a:t>
            </a:r>
            <a:r>
              <a:rPr lang="en-US" altLang="ja-JP" sz="2000" b="1" dirty="0">
                <a:latin typeface="Arial Narrow" panose="020B0606020202030204" pitchFamily="34" charset="0"/>
              </a:rPr>
              <a:t> et al., 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Phys.Rev.D</a:t>
            </a:r>
            <a:r>
              <a:rPr lang="en-US" altLang="ja-JP" sz="2000" b="1" dirty="0">
                <a:latin typeface="Arial Narrow" panose="020B0606020202030204" pitchFamily="34" charset="0"/>
              </a:rPr>
              <a:t> 75,062003(2007)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FD30ACB3-EC4E-420D-81DC-F45629A702C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69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C3CD4B-9A81-E195-A9EE-7DF78B366BB8}"/>
              </a:ext>
            </a:extLst>
          </p:cNvPr>
          <p:cNvSpPr txBox="1"/>
          <p:nvPr/>
        </p:nvSpPr>
        <p:spPr>
          <a:xfrm>
            <a:off x="3288140" y="2946399"/>
            <a:ext cx="2558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/>
              <a:t>END</a:t>
            </a:r>
            <a:endParaRPr kumimoji="1" lang="ja-JP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73445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A767D8-4D7B-01C8-F68E-CAA2BED745FA}"/>
              </a:ext>
            </a:extLst>
          </p:cNvPr>
          <p:cNvSpPr txBox="1"/>
          <p:nvPr/>
        </p:nvSpPr>
        <p:spPr>
          <a:xfrm>
            <a:off x="1605066" y="19452"/>
            <a:ext cx="59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u="sng" dirty="0">
                <a:solidFill>
                  <a:srgbClr val="0000FF"/>
                </a:solidFill>
              </a:rPr>
              <a:t>E</a:t>
            </a:r>
            <a:r>
              <a:rPr kumimoji="1" lang="en-US" altLang="ja-JP" sz="2800" b="1" u="sng" dirty="0">
                <a:solidFill>
                  <a:srgbClr val="0000FF"/>
                </a:solidFill>
              </a:rPr>
              <a:t>xtra slide about further details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6CE3B1-9658-9804-35A0-8F524AACEFB9}"/>
              </a:ext>
            </a:extLst>
          </p:cNvPr>
          <p:cNvSpPr txBox="1"/>
          <p:nvPr/>
        </p:nvSpPr>
        <p:spPr>
          <a:xfrm>
            <a:off x="9727" y="544748"/>
            <a:ext cx="912454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altLang="ja-JP" sz="2000" b="1" u="sng" dirty="0"/>
              <a:t>Short abstract</a:t>
            </a:r>
            <a:br>
              <a:rPr kumimoji="1" lang="en-US" altLang="ja-JP" dirty="0"/>
            </a:br>
            <a:r>
              <a:rPr kumimoji="1" lang="en-US" altLang="ja-JP" dirty="0"/>
              <a:t>Three new topics from old </a:t>
            </a:r>
            <a:r>
              <a:rPr kumimoji="1" lang="en-US" altLang="ja-JP" dirty="0" err="1"/>
              <a:t>Kamiokande</a:t>
            </a:r>
            <a:r>
              <a:rPr kumimoji="1" lang="en-US" altLang="ja-JP" dirty="0"/>
              <a:t>-II experiment are presented. They are seven second gap during SN1987A neutrino burst, high energy neutrino from SN1987A, and abnormal time gap between upward stopping muon and preceding cosmic ray muon.</a:t>
            </a:r>
          </a:p>
          <a:p>
            <a:pPr>
              <a:spcAft>
                <a:spcPts val="1200"/>
              </a:spcAft>
            </a:pPr>
            <a:r>
              <a:rPr kumimoji="1" lang="en-US" altLang="ja-JP" sz="2000" b="1" u="sng" dirty="0"/>
              <a:t>Primary Author</a:t>
            </a:r>
            <a:br>
              <a:rPr kumimoji="1" lang="en-US" altLang="ja-JP" sz="2000" b="1" dirty="0"/>
            </a:br>
            <a:r>
              <a:rPr kumimoji="1" lang="en-US" altLang="ja-JP" dirty="0"/>
              <a:t>Yuichi Oyama</a:t>
            </a:r>
          </a:p>
          <a:p>
            <a:pPr>
              <a:spcAft>
                <a:spcPts val="1200"/>
              </a:spcAft>
            </a:pPr>
            <a:r>
              <a:rPr kumimoji="1" lang="en-US" altLang="ja-JP" sz="2000" b="1" u="sng" dirty="0" err="1"/>
              <a:t>Orcid</a:t>
            </a:r>
            <a:br>
              <a:rPr lang="en-US" altLang="ja-JP" sz="2000" b="1" dirty="0"/>
            </a:br>
            <a:r>
              <a:rPr kumimoji="1" lang="en-US" altLang="ja-JP" dirty="0"/>
              <a:t>https://orcid.org/0000-0002-1689-0285</a:t>
            </a:r>
          </a:p>
          <a:p>
            <a:pPr>
              <a:spcAft>
                <a:spcPts val="1200"/>
              </a:spcAft>
            </a:pPr>
            <a:r>
              <a:rPr kumimoji="1" lang="en-US" altLang="ja-JP" sz="2000" b="1" u="sng" dirty="0"/>
              <a:t>Affiliation</a:t>
            </a:r>
            <a:br>
              <a:rPr kumimoji="1" lang="en-US" altLang="ja-JP" sz="2000" b="1" dirty="0"/>
            </a:br>
            <a:r>
              <a:rPr kumimoji="1" lang="en-US" altLang="ja-JP" dirty="0"/>
              <a:t>KEK/J-PARC</a:t>
            </a:r>
          </a:p>
          <a:p>
            <a:pPr>
              <a:spcAft>
                <a:spcPts val="1200"/>
              </a:spcAft>
            </a:pPr>
            <a:r>
              <a:rPr kumimoji="1" lang="en-US" altLang="ja-JP" sz="2000" b="1" u="sng" dirty="0"/>
              <a:t>Key-words</a:t>
            </a:r>
            <a:br>
              <a:rPr kumimoji="1" lang="en-US" altLang="ja-JP" sz="2000" b="1" u="sng" dirty="0"/>
            </a:br>
            <a:r>
              <a:rPr kumimoji="1" lang="en-US" altLang="ja-JP" dirty="0"/>
              <a:t>"</a:t>
            </a:r>
            <a:r>
              <a:rPr kumimoji="1" lang="en-US" altLang="ja-JP" dirty="0" err="1"/>
              <a:t>Kamiokande</a:t>
            </a:r>
            <a:r>
              <a:rPr kumimoji="1" lang="en-US" altLang="ja-JP" dirty="0"/>
              <a:t>" "SN1987A" "seven second gap" "high energy neutrino from supernova remnant“ "IMB" "cosmic ray </a:t>
            </a:r>
            <a:r>
              <a:rPr lang="en-US" altLang="ja-JP" dirty="0"/>
              <a:t>m</a:t>
            </a:r>
            <a:r>
              <a:rPr kumimoji="1" lang="en-US" altLang="ja-JP" dirty="0"/>
              <a:t>uon" "exotic"</a:t>
            </a:r>
          </a:p>
          <a:p>
            <a:pPr>
              <a:spcAft>
                <a:spcPts val="1200"/>
              </a:spcAft>
            </a:pPr>
            <a:r>
              <a:rPr kumimoji="1" lang="en-US" altLang="ja-JP" sz="2000" b="1" u="sng" dirty="0"/>
              <a:t>Publishing information</a:t>
            </a:r>
            <a:br>
              <a:rPr kumimoji="1" lang="en-US" altLang="ja-JP" sz="2000" b="1" u="sng" dirty="0"/>
            </a:br>
            <a:r>
              <a:rPr kumimoji="1" lang="en-US" altLang="ja-JP" dirty="0" err="1"/>
              <a:t>Y.Oyama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Astrophys</a:t>
            </a:r>
            <a:r>
              <a:rPr kumimoji="1" lang="en-US" altLang="ja-JP" dirty="0"/>
              <a:t>. J. 922, 223(2021)  </a:t>
            </a:r>
            <a:r>
              <a:rPr kumimoji="1" lang="en-US" altLang="ja-JP" dirty="0">
                <a:hlinkClick r:id="rId2"/>
              </a:rPr>
              <a:t>https://doi.org/10.3847/1538-4357/ac374b</a:t>
            </a:r>
            <a:br>
              <a:rPr kumimoji="1" lang="en-US" altLang="ja-JP" dirty="0"/>
            </a:br>
            <a:r>
              <a:rPr kumimoji="1" lang="en-US" altLang="ja-JP" dirty="0" err="1"/>
              <a:t>Y.Oyama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Astrophys</a:t>
            </a:r>
            <a:r>
              <a:rPr kumimoji="1" lang="en-US" altLang="ja-JP" dirty="0"/>
              <a:t>. J. 925, 166(2022) </a:t>
            </a:r>
            <a:r>
              <a:rPr kumimoji="1" lang="en-US" altLang="ja-JP" dirty="0">
                <a:hlinkClick r:id="rId3"/>
              </a:rPr>
              <a:t>https://doi.org/10.3847/1538-4357/ac4269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4355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7BAA2F-2BBF-BA77-E3FA-57D94A10F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5" y="538972"/>
            <a:ext cx="9129805" cy="64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1850" b="1" dirty="0"/>
              <a:t>The </a:t>
            </a:r>
            <a:r>
              <a:rPr lang="en-US" altLang="ja-JP" sz="1850" b="1" dirty="0" err="1"/>
              <a:t>Kamiokande</a:t>
            </a:r>
            <a:r>
              <a:rPr lang="en-US" altLang="ja-JP" sz="1850" b="1" dirty="0"/>
              <a:t>-II collaboration</a:t>
            </a:r>
            <a:r>
              <a:rPr lang="ja-JP" altLang="en-US" sz="1850" b="1" dirty="0"/>
              <a:t> </a:t>
            </a:r>
            <a:r>
              <a:rPr lang="en-US" altLang="ja-JP" sz="1850" b="1" dirty="0"/>
              <a:t>successfully</a:t>
            </a:r>
            <a:br>
              <a:rPr lang="en-US" altLang="ja-JP" sz="1850" b="1" dirty="0"/>
            </a:br>
            <a:r>
              <a:rPr lang="en-US" altLang="ja-JP" sz="1850" b="1" dirty="0"/>
              <a:t>observed</a:t>
            </a:r>
            <a:r>
              <a:rPr lang="ja-JP" altLang="en-US" sz="1850" b="1" dirty="0"/>
              <a:t> </a:t>
            </a:r>
            <a:r>
              <a:rPr lang="en-US" altLang="ja-JP" sz="1850" b="1" dirty="0"/>
              <a:t>the neutrino burst from SN1987A.</a:t>
            </a:r>
            <a:br>
              <a:rPr lang="en-US" altLang="ja-JP" sz="1850" b="1" dirty="0"/>
            </a:br>
            <a:r>
              <a:rPr lang="en-US" altLang="ja-JP" sz="1850" b="1" dirty="0"/>
              <a:t>Eleven neutrino events are detected during</a:t>
            </a:r>
            <a:br>
              <a:rPr lang="en-US" altLang="ja-JP" sz="1850" b="1" dirty="0"/>
            </a:br>
            <a:r>
              <a:rPr lang="en-US" altLang="ja-JP" sz="1850" b="1" dirty="0"/>
              <a:t>13 seconds.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1850" b="1" dirty="0"/>
              <a:t>In the </a:t>
            </a:r>
            <a:r>
              <a:rPr lang="en-US" altLang="ja-JP" sz="1850" b="1" dirty="0" err="1"/>
              <a:t>Kamiokande</a:t>
            </a:r>
            <a:r>
              <a:rPr lang="en-US" altLang="ja-JP" sz="1850" b="1" dirty="0"/>
              <a:t>-II original paper, another</a:t>
            </a:r>
            <a:br>
              <a:rPr lang="en-US" altLang="ja-JP" sz="1850" b="1" dirty="0"/>
            </a:br>
            <a:r>
              <a:rPr lang="en-US" altLang="ja-JP" sz="1850" b="1" dirty="0"/>
              <a:t>time-energy plot are shown instead the</a:t>
            </a:r>
            <a:br>
              <a:rPr lang="en-US" altLang="ja-JP" sz="1850" b="1" dirty="0"/>
            </a:br>
            <a:r>
              <a:rPr lang="en-US" altLang="ja-JP" sz="1850" b="1" dirty="0"/>
              <a:t>famous plot.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1850" b="1" dirty="0"/>
              <a:t>In this plot, the 7.304s time gap</a:t>
            </a:r>
            <a:br>
              <a:rPr lang="en-US" altLang="ja-JP" sz="1850" b="1" dirty="0"/>
            </a:br>
            <a:r>
              <a:rPr lang="en-US" altLang="ja-JP" sz="1850" b="1" dirty="0"/>
              <a:t>between the 9</a:t>
            </a:r>
            <a:r>
              <a:rPr lang="en-US" altLang="ja-JP" sz="1850" b="1" baseline="30000" dirty="0"/>
              <a:t>th</a:t>
            </a:r>
            <a:r>
              <a:rPr lang="en-US" altLang="ja-JP" sz="1850" b="1" dirty="0"/>
              <a:t> event and the 10</a:t>
            </a:r>
            <a:r>
              <a:rPr lang="en-US" altLang="ja-JP" sz="1850" b="1" baseline="30000" dirty="0"/>
              <a:t>th</a:t>
            </a:r>
            <a:br>
              <a:rPr lang="en-US" altLang="ja-JP" sz="1850" b="1" dirty="0"/>
            </a:br>
            <a:r>
              <a:rPr lang="en-US" altLang="ja-JP" sz="1850" b="1" dirty="0"/>
              <a:t>event is very clear.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en-US" altLang="ja-JP" sz="1850" b="1" dirty="0"/>
              <a:t>Why there was a gap?</a:t>
            </a:r>
            <a:br>
              <a:rPr lang="en-US" altLang="ja-JP" sz="1850" b="1" dirty="0"/>
            </a:br>
            <a:r>
              <a:rPr lang="en-US" altLang="ja-JP" sz="1850" b="1" dirty="0"/>
              <a:t>The "seven seconds gap problem".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1850" b="1" dirty="0">
                <a:solidFill>
                  <a:srgbClr val="FF0000"/>
                </a:solidFill>
              </a:rPr>
              <a:t>Let me pull your attention to the gap</a:t>
            </a:r>
            <a:br>
              <a:rPr lang="en-US" altLang="ja-JP" sz="1850" b="1" dirty="0">
                <a:solidFill>
                  <a:srgbClr val="FF0000"/>
                </a:solidFill>
              </a:rPr>
            </a:br>
            <a:r>
              <a:rPr lang="en-US" altLang="ja-JP" sz="1850" b="1" dirty="0">
                <a:solidFill>
                  <a:srgbClr val="FF0000"/>
                </a:solidFill>
              </a:rPr>
              <a:t>again ! </a:t>
            </a:r>
            <a:r>
              <a:rPr lang="en-US" altLang="ja-JP" sz="1850" b="1" dirty="0"/>
              <a:t>In the 7.304s gap, you can find</a:t>
            </a:r>
            <a:br>
              <a:rPr lang="en-US" altLang="ja-JP" sz="1850" b="1" dirty="0"/>
            </a:br>
            <a:r>
              <a:rPr lang="en-US" altLang="ja-JP" sz="1850" b="1" dirty="0">
                <a:solidFill>
                  <a:srgbClr val="FF0000"/>
                </a:solidFill>
              </a:rPr>
              <a:t>no cosmic ray muon events</a:t>
            </a:r>
            <a:r>
              <a:rPr lang="en-US" altLang="ja-JP" sz="1850" b="1" dirty="0"/>
              <a:t>, whose</a:t>
            </a:r>
            <a:br>
              <a:rPr lang="en-US" altLang="ja-JP" sz="1850" b="1" dirty="0"/>
            </a:br>
            <a:r>
              <a:rPr lang="en-US" altLang="ja-JP" sz="1850" b="1" dirty="0"/>
              <a:t>rate is </a:t>
            </a:r>
            <a:r>
              <a:rPr lang="en-US" altLang="ja-JP" sz="1850" b="1" dirty="0">
                <a:solidFill>
                  <a:srgbClr val="FF0000"/>
                </a:solidFill>
              </a:rPr>
              <a:t>~0.37Hz</a:t>
            </a:r>
            <a:r>
              <a:rPr lang="en-US" altLang="ja-JP" sz="1850" b="1" dirty="0"/>
              <a:t>. Surprisingly, no cosmic ray muon event was detected</a:t>
            </a:r>
            <a:br>
              <a:rPr lang="en-US" altLang="ja-JP" sz="1850" b="1" dirty="0"/>
            </a:br>
            <a:r>
              <a:rPr lang="en-US" altLang="ja-JP" sz="1850" b="1" dirty="0"/>
              <a:t>in ~13 seconds of the supernova neutrino period!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1850" b="1" dirty="0"/>
              <a:t>In addition, you can find </a:t>
            </a:r>
            <a:r>
              <a:rPr lang="en-US" altLang="ja-JP" sz="1850" b="1" dirty="0">
                <a:solidFill>
                  <a:srgbClr val="FF0000"/>
                </a:solidFill>
              </a:rPr>
              <a:t>no low energy background events </a:t>
            </a:r>
            <a:r>
              <a:rPr lang="en-US" altLang="ja-JP" sz="1850" b="1" dirty="0"/>
              <a:t>(mostly coming from radio activities) , whose rate is </a:t>
            </a:r>
            <a:r>
              <a:rPr lang="en-US" altLang="ja-JP" sz="1850" b="1" dirty="0">
                <a:solidFill>
                  <a:srgbClr val="FF0000"/>
                </a:solidFill>
              </a:rPr>
              <a:t>~0.15Hz</a:t>
            </a:r>
            <a:r>
              <a:rPr lang="en-US" altLang="ja-JP" sz="1850" b="1" dirty="0"/>
              <a:t>.</a:t>
            </a:r>
          </a:p>
        </p:txBody>
      </p:sp>
      <p:sp>
        <p:nvSpPr>
          <p:cNvPr id="8195" name="テキスト ボックス 5"/>
          <p:cNvSpPr txBox="1">
            <a:spLocks noChangeArrowheads="1"/>
          </p:cNvSpPr>
          <p:nvPr/>
        </p:nvSpPr>
        <p:spPr bwMode="auto">
          <a:xfrm>
            <a:off x="204773" y="6350"/>
            <a:ext cx="8723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Neutrino burst from SN1987A – seven second gap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030799-7D03-02B7-D51B-642D2FC6A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3" y="538972"/>
            <a:ext cx="2676196" cy="179686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CE87117-F058-A42B-2B76-345D9CC83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14" y="2342674"/>
            <a:ext cx="4035614" cy="2940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テキスト ボックス 1"/>
          <p:cNvSpPr txBox="1">
            <a:spLocks noChangeArrowheads="1"/>
          </p:cNvSpPr>
          <p:nvPr/>
        </p:nvSpPr>
        <p:spPr bwMode="auto">
          <a:xfrm>
            <a:off x="2853826" y="33645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Chance Probability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11267" name="Text Box 40"/>
          <p:cNvSpPr txBox="1">
            <a:spLocks noChangeArrowheads="1"/>
          </p:cNvSpPr>
          <p:nvPr/>
        </p:nvSpPr>
        <p:spPr bwMode="auto">
          <a:xfrm>
            <a:off x="3175" y="568325"/>
            <a:ext cx="9140825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/>
              <a:t>The </a:t>
            </a:r>
            <a:r>
              <a:rPr lang="en-US" altLang="ja-JP" sz="2200" b="1" dirty="0">
                <a:solidFill>
                  <a:srgbClr val="FF0000"/>
                </a:solidFill>
              </a:rPr>
              <a:t>chance probability </a:t>
            </a:r>
            <a:r>
              <a:rPr lang="en-US" altLang="ja-JP" sz="2200" b="1" dirty="0"/>
              <a:t>for “no SN1987A neutrino” and</a:t>
            </a:r>
            <a:br>
              <a:rPr lang="en-US" altLang="ja-JP" sz="2200" b="1" dirty="0"/>
            </a:br>
            <a:r>
              <a:rPr lang="en-US" altLang="ja-JP" sz="2200" b="1" dirty="0"/>
              <a:t>“no cosmic ray muon” and “no low energy background”</a:t>
            </a:r>
            <a:br>
              <a:rPr lang="en-US" altLang="ja-JP" sz="2200" b="1" dirty="0"/>
            </a:br>
            <a:r>
              <a:rPr lang="en-US" altLang="ja-JP" sz="2200" b="1" dirty="0"/>
              <a:t>in </a:t>
            </a:r>
            <a:r>
              <a:rPr lang="en-US" altLang="ja-JP" sz="2200" b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200" b="1" dirty="0">
                <a:solidFill>
                  <a:srgbClr val="FF0000"/>
                </a:solidFill>
              </a:rPr>
              <a:t>t=7.304s </a:t>
            </a:r>
            <a:r>
              <a:rPr lang="en-US" altLang="ja-JP" sz="2200" b="1" dirty="0"/>
              <a:t>is calculated..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/>
              <a:t>The chance probability is P &lt; 0.05 x 0.067 x 0.334 = 0.00112.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/>
              <a:t>The chance probability </a:t>
            </a:r>
            <a:r>
              <a:rPr lang="en-US" altLang="ja-JP" sz="2200" b="1" dirty="0">
                <a:solidFill>
                  <a:srgbClr val="FF0000"/>
                </a:solidFill>
              </a:rPr>
              <a:t>0.112%</a:t>
            </a:r>
            <a:r>
              <a:rPr lang="en-US" altLang="ja-JP" sz="2200" b="1" dirty="0"/>
              <a:t> cannot be accepted.</a:t>
            </a:r>
            <a:br>
              <a:rPr lang="en-US" altLang="ja-JP" sz="2200" b="1" dirty="0"/>
            </a:br>
            <a:r>
              <a:rPr lang="en-US" altLang="ja-JP" sz="2200" b="1" dirty="0">
                <a:solidFill>
                  <a:srgbClr val="FF0000"/>
                </a:solidFill>
              </a:rPr>
              <a:t>Is there dead time of the </a:t>
            </a:r>
            <a:r>
              <a:rPr lang="en-US" altLang="ja-JP" sz="2200" b="1" dirty="0" err="1">
                <a:solidFill>
                  <a:srgbClr val="FF0000"/>
                </a:solidFill>
              </a:rPr>
              <a:t>Kamiokande</a:t>
            </a:r>
            <a:r>
              <a:rPr lang="en-US" altLang="ja-JP" sz="2200" b="1" dirty="0">
                <a:solidFill>
                  <a:srgbClr val="FF0000"/>
                </a:solidFill>
              </a:rPr>
              <a:t>-II detector?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38869" y="6014689"/>
            <a:ext cx="6538149" cy="707886"/>
          </a:xfrm>
          <a:prstGeom prst="rect">
            <a:avLst/>
          </a:prstGeom>
          <a:solidFill>
            <a:srgbClr val="FFFFAF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</a:rPr>
              <a:t>Above discussion is based on published results.</a:t>
            </a:r>
            <a:br>
              <a:rPr lang="en-US" altLang="ja-JP" sz="2000" b="1" dirty="0">
                <a:solidFill>
                  <a:srgbClr val="0000FF"/>
                </a:solidFill>
              </a:rPr>
            </a:br>
            <a:r>
              <a:rPr lang="en-US" altLang="ja-JP" sz="2000" b="1" dirty="0">
                <a:solidFill>
                  <a:srgbClr val="0000FF"/>
                </a:solidFill>
              </a:rPr>
              <a:t>Everybody can obtain similar results. 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78468"/>
              </p:ext>
            </p:extLst>
          </p:nvPr>
        </p:nvGraphicFramePr>
        <p:xfrm>
          <a:off x="252922" y="1828784"/>
          <a:ext cx="8560341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7360">
                  <a:extLst>
                    <a:ext uri="{9D8B030D-6E8A-4147-A177-3AD203B41FA5}">
                      <a16:colId xmlns:a16="http://schemas.microsoft.com/office/drawing/2014/main" val="1216878893"/>
                    </a:ext>
                  </a:extLst>
                </a:gridCol>
                <a:gridCol w="1138137">
                  <a:extLst>
                    <a:ext uri="{9D8B030D-6E8A-4147-A177-3AD203B41FA5}">
                      <a16:colId xmlns:a16="http://schemas.microsoft.com/office/drawing/2014/main" val="4219616400"/>
                    </a:ext>
                  </a:extLst>
                </a:gridCol>
                <a:gridCol w="1750978">
                  <a:extLst>
                    <a:ext uri="{9D8B030D-6E8A-4147-A177-3AD203B41FA5}">
                      <a16:colId xmlns:a16="http://schemas.microsoft.com/office/drawing/2014/main" val="1826713975"/>
                    </a:ext>
                  </a:extLst>
                </a:gridCol>
                <a:gridCol w="1624518">
                  <a:extLst>
                    <a:ext uri="{9D8B030D-6E8A-4147-A177-3AD203B41FA5}">
                      <a16:colId xmlns:a16="http://schemas.microsoft.com/office/drawing/2014/main" val="2250481733"/>
                    </a:ext>
                  </a:extLst>
                </a:gridCol>
                <a:gridCol w="1809348">
                  <a:extLst>
                    <a:ext uri="{9D8B030D-6E8A-4147-A177-3AD203B41FA5}">
                      <a16:colId xmlns:a16="http://schemas.microsoft.com/office/drawing/2014/main" val="1151002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Rate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Expected</a:t>
                      </a:r>
                      <a:r>
                        <a:rPr kumimoji="1" lang="en-US" altLang="ja-JP" b="1" baseline="0" dirty="0">
                          <a:latin typeface="Consolas" panose="020B0609020204030204" pitchFamily="49" charset="0"/>
                        </a:rPr>
                        <a:t> #</a:t>
                      </a: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 in 7.304</a:t>
                      </a:r>
                      <a:r>
                        <a:rPr kumimoji="1" lang="en-US" altLang="ja-JP" b="1" baseline="0" dirty="0">
                          <a:latin typeface="Consolas" panose="020B0609020204030204" pitchFamily="49" charset="0"/>
                        </a:rPr>
                        <a:t>s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Calculation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Probability of 0</a:t>
                      </a:r>
                      <a:r>
                        <a:rPr kumimoji="1" lang="en-US" altLang="ja-JP" b="1" baseline="0" dirty="0">
                          <a:latin typeface="Consolas" panose="020B0609020204030204" pitchFamily="49" charset="0"/>
                        </a:rPr>
                        <a:t> event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36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SN1987A neutrino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err="1">
                          <a:latin typeface="Consolas" panose="020B0609020204030204" pitchFamily="49" charset="0"/>
                        </a:rPr>
                        <a:t>K.S.Hirata</a:t>
                      </a: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*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   &lt;0.05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06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Cosmic ray muon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~0.37Hz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2.70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Poi(0|2.70)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    0.067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06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low energy B.G.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~0.15Hz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1.10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Poi(0|1.10)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1" dirty="0">
                          <a:latin typeface="Consolas" panose="020B0609020204030204" pitchFamily="49" charset="0"/>
                        </a:rPr>
                        <a:t>    0.334</a:t>
                      </a:r>
                      <a:endParaRPr kumimoji="1" lang="ja-JP" altLang="en-US" b="1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88972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32773" y="3805891"/>
            <a:ext cx="4163583" cy="400110"/>
          </a:xfrm>
          <a:prstGeom prst="rect">
            <a:avLst/>
          </a:prstGeom>
          <a:solidFill>
            <a:srgbClr val="D4ECBA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 Narrow" panose="020B0606020202030204" pitchFamily="34" charset="0"/>
              </a:rPr>
              <a:t>Poisson distribution : Poi(</a:t>
            </a:r>
            <a:r>
              <a:rPr lang="en-US" altLang="ja-JP" sz="2000" b="1" dirty="0" err="1">
                <a:latin typeface="Arial Narrow" panose="020B0606020202030204" pitchFamily="34" charset="0"/>
              </a:rPr>
              <a:t>n</a:t>
            </a:r>
            <a:r>
              <a:rPr kumimoji="1" lang="en-US" altLang="ja-JP" sz="2000" b="1" dirty="0" err="1">
                <a:latin typeface="Arial Narrow" panose="020B0606020202030204" pitchFamily="34" charset="0"/>
              </a:rPr>
              <a:t>|</a:t>
            </a:r>
            <a:r>
              <a:rPr kumimoji="1" lang="en-US" altLang="ja-JP" sz="2000" b="1" dirty="0" err="1">
                <a:latin typeface="Symbol" panose="05050102010706020507" pitchFamily="18" charset="2"/>
              </a:rPr>
              <a:t>l</a:t>
            </a:r>
            <a:r>
              <a:rPr kumimoji="1" lang="en-US" altLang="ja-JP" sz="2000" b="1" dirty="0">
                <a:latin typeface="Arial Narrow" panose="020B0606020202030204" pitchFamily="34" charset="0"/>
              </a:rPr>
              <a:t>)=</a:t>
            </a:r>
            <a:r>
              <a:rPr kumimoji="1" lang="en-US" altLang="ja-JP" sz="2000" b="1" dirty="0" err="1">
                <a:latin typeface="Symbol" panose="05050102010706020507" pitchFamily="18" charset="2"/>
              </a:rPr>
              <a:t>l</a:t>
            </a:r>
            <a:r>
              <a:rPr kumimoji="1" lang="en-US" altLang="ja-JP" sz="2000" b="1" baseline="30000" dirty="0" err="1">
                <a:latin typeface="Arial Narrow" panose="020B0606020202030204" pitchFamily="34" charset="0"/>
              </a:rPr>
              <a:t>n</a:t>
            </a:r>
            <a:r>
              <a:rPr kumimoji="1" lang="en-US" altLang="ja-JP" sz="2000" b="1" dirty="0" err="1">
                <a:latin typeface="Arial Narrow" panose="020B0606020202030204" pitchFamily="34" charset="0"/>
              </a:rPr>
              <a:t>e</a:t>
            </a:r>
            <a:r>
              <a:rPr kumimoji="1" lang="en-US" altLang="ja-JP" sz="2000" b="1" baseline="30000" dirty="0">
                <a:latin typeface="Arial Narrow" panose="020B0606020202030204" pitchFamily="34" charset="0"/>
              </a:rPr>
              <a:t>-</a:t>
            </a:r>
            <a:r>
              <a:rPr kumimoji="1" lang="en-US" altLang="ja-JP" sz="2000" b="1" baseline="30000" dirty="0">
                <a:latin typeface="Symbol" panose="05050102010706020507" pitchFamily="18" charset="2"/>
              </a:rPr>
              <a:t>l</a:t>
            </a:r>
            <a:r>
              <a:rPr kumimoji="1" lang="en-US" altLang="ja-JP" sz="2000" dirty="0">
                <a:latin typeface="Arial Narrow" panose="020B0606020202030204" pitchFamily="34" charset="0"/>
              </a:rPr>
              <a:t>/</a:t>
            </a:r>
            <a:r>
              <a:rPr kumimoji="1" lang="en-US" altLang="ja-JP" sz="2000" b="1" dirty="0">
                <a:latin typeface="Arial Narrow" panose="020B0606020202030204" pitchFamily="34" charset="0"/>
              </a:rPr>
              <a:t>n!</a:t>
            </a:r>
            <a:endParaRPr kumimoji="1" lang="ja-JP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B9B94E1B-A1F2-4F27-8B1B-FD728234C9B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0A03B7-C2C6-406F-9AE2-76A9A5A93201}"/>
              </a:ext>
            </a:extLst>
          </p:cNvPr>
          <p:cNvSpPr txBox="1"/>
          <p:nvPr/>
        </p:nvSpPr>
        <p:spPr>
          <a:xfrm>
            <a:off x="4715269" y="3823277"/>
            <a:ext cx="4290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 Narrow" panose="020B0606020202030204" pitchFamily="34" charset="0"/>
              </a:rPr>
              <a:t>*K. S. Hirata, Master thesis, Univ. Tokyo</a:t>
            </a:r>
            <a:r>
              <a:rPr lang="en-US" altLang="ja-JP" b="1" dirty="0">
                <a:latin typeface="Arial Narrow" panose="020B0606020202030204" pitchFamily="34" charset="0"/>
              </a:rPr>
              <a:t>,</a:t>
            </a:r>
            <a:r>
              <a:rPr lang="ja-JP" altLang="en-US" b="1" dirty="0">
                <a:latin typeface="Arial Narrow" panose="020B0606020202030204" pitchFamily="34" charset="0"/>
              </a:rPr>
              <a:t> </a:t>
            </a:r>
            <a:r>
              <a:rPr lang="en-US" altLang="ja-JP" b="1" dirty="0">
                <a:latin typeface="Arial Narrow" panose="020B0606020202030204" pitchFamily="34" charset="0"/>
              </a:rPr>
              <a:t>1988</a:t>
            </a:r>
            <a:endParaRPr kumimoji="1" lang="ja-JP" alt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4" y="2526890"/>
            <a:ext cx="2714586" cy="42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テキスト ボックス 2"/>
          <p:cNvSpPr txBox="1">
            <a:spLocks noChangeArrowheads="1"/>
          </p:cNvSpPr>
          <p:nvPr/>
        </p:nvSpPr>
        <p:spPr bwMode="auto">
          <a:xfrm>
            <a:off x="1177925" y="6350"/>
            <a:ext cx="7617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What happened during the seven seconds?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19658" y="6205230"/>
            <a:ext cx="775827" cy="260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17" name="テキスト ボックス 4"/>
          <p:cNvSpPr txBox="1">
            <a:spLocks noChangeArrowheads="1"/>
          </p:cNvSpPr>
          <p:nvPr/>
        </p:nvSpPr>
        <p:spPr bwMode="auto">
          <a:xfrm>
            <a:off x="4031199" y="2346920"/>
            <a:ext cx="4313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600" b="1" dirty="0"/>
              <a:t>K.S.Hirata et al.,  Phys.Rev.D 38,448(1988) </a:t>
            </a:r>
            <a:endParaRPr lang="ja-JP" altLang="en-US" sz="16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34" y="4424515"/>
            <a:ext cx="2190438" cy="188428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835" y="560441"/>
            <a:ext cx="91341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“Is there any reasonable explanation for the 7.304s dead time?”</a:t>
            </a:r>
            <a:br>
              <a:rPr lang="en-US" altLang="ja-JP" sz="2000" b="1" dirty="0"/>
            </a:br>
            <a:r>
              <a:rPr lang="en-US" altLang="ja-JP" sz="2000" b="1" dirty="0"/>
              <a:t>It was a longstanding question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for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me.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One day (after Prof. </a:t>
            </a:r>
            <a:r>
              <a:rPr lang="en-US" altLang="ja-JP" sz="2000" b="1" dirty="0" err="1"/>
              <a:t>Koshiba's</a:t>
            </a:r>
            <a:r>
              <a:rPr lang="en-US" altLang="ja-JP" sz="2000" b="1" dirty="0"/>
              <a:t> Nobel prize), I happened to see one figure that caught my attention. It was the </a:t>
            </a:r>
            <a:r>
              <a:rPr lang="en-US" altLang="ja-JP" sz="2000" b="1" dirty="0">
                <a:solidFill>
                  <a:srgbClr val="FF0000"/>
                </a:solidFill>
              </a:rPr>
              <a:t>block diagram of the </a:t>
            </a:r>
            <a:r>
              <a:rPr lang="en-US" altLang="ja-JP" sz="2000" b="1" dirty="0" err="1">
                <a:solidFill>
                  <a:srgbClr val="FF0000"/>
                </a:solidFill>
              </a:rPr>
              <a:t>Kamiokande</a:t>
            </a:r>
            <a:r>
              <a:rPr lang="en-US" altLang="ja-JP" sz="2000" b="1" dirty="0">
                <a:solidFill>
                  <a:srgbClr val="FF0000"/>
                </a:solidFill>
              </a:rPr>
              <a:t>-II electronics</a:t>
            </a:r>
            <a:r>
              <a:rPr lang="en-US" altLang="ja-JP" sz="2000" b="1" dirty="0"/>
              <a:t> shown in the SN1987A full paper.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84263" y="4951160"/>
            <a:ext cx="215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MT (magnetic tape)</a:t>
            </a:r>
            <a:br>
              <a:rPr lang="en-US" altLang="ja-JP" sz="1600" b="1" dirty="0"/>
            </a:br>
            <a:r>
              <a:rPr lang="en-US" altLang="ja-JP" sz="1600" b="1" dirty="0"/>
              <a:t>2400ft, 6250 bpi</a:t>
            </a:r>
            <a:br>
              <a:rPr lang="en-US" altLang="ja-JP" sz="1600" b="1" dirty="0"/>
            </a:br>
            <a:r>
              <a:rPr lang="en-US" altLang="ja-JP" sz="1600" b="1" dirty="0"/>
              <a:t>180 </a:t>
            </a:r>
            <a:r>
              <a:rPr lang="en-US" altLang="ja-JP" sz="1600" b="1" dirty="0" err="1"/>
              <a:t>MByte</a:t>
            </a:r>
            <a:endParaRPr kumimoji="1" lang="ja-JP" altLang="en-US" sz="1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59329" y="2947614"/>
            <a:ext cx="54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Data were recorded to MT directly!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3193857" y="3409279"/>
            <a:ext cx="1191332" cy="27959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332CC578-75F6-4D3B-B3B7-C8BFBC9D947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20734A3-ED4D-4568-ACB2-D4CA26BE44F7}"/>
              </a:ext>
            </a:extLst>
          </p:cNvPr>
          <p:cNvSpPr/>
          <p:nvPr/>
        </p:nvSpPr>
        <p:spPr>
          <a:xfrm>
            <a:off x="406400" y="5306841"/>
            <a:ext cx="7841673" cy="694138"/>
          </a:xfrm>
          <a:prstGeom prst="rect">
            <a:avLst/>
          </a:prstGeom>
          <a:solidFill>
            <a:srgbClr val="FFF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1" name="テキスト ボックス 1"/>
          <p:cNvSpPr txBox="1">
            <a:spLocks noChangeArrowheads="1"/>
          </p:cNvSpPr>
          <p:nvPr/>
        </p:nvSpPr>
        <p:spPr bwMode="auto">
          <a:xfrm>
            <a:off x="2760663" y="20635"/>
            <a:ext cx="363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Write error and retry</a:t>
            </a:r>
            <a:endParaRPr lang="ja-JP" altLang="en-US" sz="2800" b="1" u="sng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04" y="556292"/>
            <a:ext cx="9131195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1900" b="1" dirty="0"/>
              <a:t>When the data were recorded to MT, "write error” occasionally happened. Partial rewind and retry were automatically done, and it took ~10 seconds for the recovery. During that time, the data buffer in the computer memory was full, and no new data could be accepted.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endParaRPr lang="en-US" altLang="ja-JP" sz="19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endParaRPr lang="en-US" altLang="ja-JP" sz="19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endParaRPr lang="en-US" altLang="ja-JP" sz="19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endParaRPr lang="en-US" altLang="ja-JP" sz="19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endParaRPr lang="en-US" altLang="ja-JP" sz="1900" b="1" dirty="0"/>
          </a:p>
          <a:p>
            <a:pPr>
              <a:spcAft>
                <a:spcPts val="1200"/>
              </a:spcAft>
              <a:defRPr/>
            </a:pPr>
            <a:endParaRPr lang="en-US" altLang="ja-JP" sz="1900" b="1" dirty="0"/>
          </a:p>
          <a:p>
            <a:pPr>
              <a:spcAft>
                <a:spcPts val="1200"/>
              </a:spcAft>
              <a:defRPr/>
            </a:pPr>
            <a:endParaRPr lang="en-US" altLang="ja-JP" sz="19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1900" b="1" dirty="0"/>
              <a:t>In fact, “</a:t>
            </a:r>
            <a:r>
              <a:rPr lang="en-US" altLang="ja-JP" sz="1900" b="1" dirty="0" err="1"/>
              <a:t>Kamiokande</a:t>
            </a:r>
            <a:r>
              <a:rPr lang="en-US" altLang="ja-JP" sz="1900" b="1" dirty="0"/>
              <a:t>-II shift manual” had following instruction:</a:t>
            </a:r>
            <a:br>
              <a:rPr lang="en-US" altLang="ja-JP" sz="1900" b="1" dirty="0"/>
            </a:br>
            <a:r>
              <a:rPr lang="en-US" altLang="ja-JP" sz="1900" b="1" dirty="0"/>
              <a:t>To avoid frequent "write error", clean the head of the MT recorder</a:t>
            </a:r>
            <a:br>
              <a:rPr lang="en-US" altLang="ja-JP" sz="1900" b="1" dirty="0"/>
            </a:br>
            <a:r>
              <a:rPr lang="en-US" altLang="ja-JP" sz="1900" b="1" dirty="0"/>
              <a:t>by isopropyl alcohol when you mount the MT.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1900" b="1" dirty="0"/>
              <a:t>The “write error and retry” might explain the cause of possible “seven seconds gap”.  </a:t>
            </a:r>
            <a:r>
              <a:rPr lang="en-US" altLang="ja-JP" sz="1900" b="1" dirty="0">
                <a:solidFill>
                  <a:srgbClr val="FF0000"/>
                </a:solidFill>
              </a:rPr>
              <a:t>Of course, nothing can be verified.</a:t>
            </a:r>
          </a:p>
        </p:txBody>
      </p:sp>
      <p:sp>
        <p:nvSpPr>
          <p:cNvPr id="21" name="フリーフォーム 20"/>
          <p:cNvSpPr/>
          <p:nvPr/>
        </p:nvSpPr>
        <p:spPr>
          <a:xfrm>
            <a:off x="2332935" y="3074586"/>
            <a:ext cx="4380738" cy="1725711"/>
          </a:xfrm>
          <a:custGeom>
            <a:avLst/>
            <a:gdLst>
              <a:gd name="connsiteX0" fmla="*/ 346405 w 6060552"/>
              <a:gd name="connsiteY0" fmla="*/ 0 h 1935989"/>
              <a:gd name="connsiteX1" fmla="*/ 1849 w 6060552"/>
              <a:gd name="connsiteY1" fmla="*/ 1060173 h 1935989"/>
              <a:gd name="connsiteX2" fmla="*/ 200631 w 6060552"/>
              <a:gd name="connsiteY2" fmla="*/ 1073426 h 1935989"/>
              <a:gd name="connsiteX3" fmla="*/ 1062023 w 6060552"/>
              <a:gd name="connsiteY3" fmla="*/ 1099930 h 1935989"/>
              <a:gd name="connsiteX4" fmla="*/ 2877570 w 6060552"/>
              <a:gd name="connsiteY4" fmla="*/ 1166191 h 1935989"/>
              <a:gd name="connsiteX5" fmla="*/ 4825640 w 6060552"/>
              <a:gd name="connsiteY5" fmla="*/ 1364973 h 1935989"/>
              <a:gd name="connsiteX6" fmla="*/ 5647275 w 6060552"/>
              <a:gd name="connsiteY6" fmla="*/ 1934817 h 1935989"/>
              <a:gd name="connsiteX7" fmla="*/ 6031588 w 6060552"/>
              <a:gd name="connsiteY7" fmla="*/ 1484243 h 1935989"/>
              <a:gd name="connsiteX8" fmla="*/ 6031588 w 6060552"/>
              <a:gd name="connsiteY8" fmla="*/ 530087 h 1935989"/>
              <a:gd name="connsiteX9" fmla="*/ 6018336 w 6060552"/>
              <a:gd name="connsiteY9" fmla="*/ 410817 h 1935989"/>
              <a:gd name="connsiteX0" fmla="*/ 1292157 w 6105156"/>
              <a:gd name="connsiteY0" fmla="*/ 0 h 2161276"/>
              <a:gd name="connsiteX1" fmla="*/ 46453 w 6105156"/>
              <a:gd name="connsiteY1" fmla="*/ 1285460 h 2161276"/>
              <a:gd name="connsiteX2" fmla="*/ 245235 w 6105156"/>
              <a:gd name="connsiteY2" fmla="*/ 1298713 h 2161276"/>
              <a:gd name="connsiteX3" fmla="*/ 1106627 w 6105156"/>
              <a:gd name="connsiteY3" fmla="*/ 1325217 h 2161276"/>
              <a:gd name="connsiteX4" fmla="*/ 2922174 w 6105156"/>
              <a:gd name="connsiteY4" fmla="*/ 1391478 h 2161276"/>
              <a:gd name="connsiteX5" fmla="*/ 4870244 w 6105156"/>
              <a:gd name="connsiteY5" fmla="*/ 1590260 h 2161276"/>
              <a:gd name="connsiteX6" fmla="*/ 5691879 w 6105156"/>
              <a:gd name="connsiteY6" fmla="*/ 2160104 h 2161276"/>
              <a:gd name="connsiteX7" fmla="*/ 6076192 w 6105156"/>
              <a:gd name="connsiteY7" fmla="*/ 1709530 h 2161276"/>
              <a:gd name="connsiteX8" fmla="*/ 6076192 w 6105156"/>
              <a:gd name="connsiteY8" fmla="*/ 755374 h 2161276"/>
              <a:gd name="connsiteX9" fmla="*/ 6062940 w 6105156"/>
              <a:gd name="connsiteY9" fmla="*/ 636104 h 2161276"/>
              <a:gd name="connsiteX0" fmla="*/ 1048225 w 5861224"/>
              <a:gd name="connsiteY0" fmla="*/ 0 h 2161276"/>
              <a:gd name="connsiteX1" fmla="*/ 1061478 w 5861224"/>
              <a:gd name="connsiteY1" fmla="*/ 1815547 h 2161276"/>
              <a:gd name="connsiteX2" fmla="*/ 1303 w 5861224"/>
              <a:gd name="connsiteY2" fmla="*/ 1298713 h 2161276"/>
              <a:gd name="connsiteX3" fmla="*/ 862695 w 5861224"/>
              <a:gd name="connsiteY3" fmla="*/ 1325217 h 2161276"/>
              <a:gd name="connsiteX4" fmla="*/ 2678242 w 5861224"/>
              <a:gd name="connsiteY4" fmla="*/ 1391478 h 2161276"/>
              <a:gd name="connsiteX5" fmla="*/ 4626312 w 5861224"/>
              <a:gd name="connsiteY5" fmla="*/ 1590260 h 2161276"/>
              <a:gd name="connsiteX6" fmla="*/ 5447947 w 5861224"/>
              <a:gd name="connsiteY6" fmla="*/ 2160104 h 2161276"/>
              <a:gd name="connsiteX7" fmla="*/ 5832260 w 5861224"/>
              <a:gd name="connsiteY7" fmla="*/ 1709530 h 2161276"/>
              <a:gd name="connsiteX8" fmla="*/ 5832260 w 5861224"/>
              <a:gd name="connsiteY8" fmla="*/ 755374 h 2161276"/>
              <a:gd name="connsiteX9" fmla="*/ 5819008 w 5861224"/>
              <a:gd name="connsiteY9" fmla="*/ 636104 h 2161276"/>
              <a:gd name="connsiteX0" fmla="*/ 1048651 w 5861650"/>
              <a:gd name="connsiteY0" fmla="*/ 0 h 2161276"/>
              <a:gd name="connsiteX1" fmla="*/ 1061904 w 5861650"/>
              <a:gd name="connsiteY1" fmla="*/ 1815547 h 2161276"/>
              <a:gd name="connsiteX2" fmla="*/ 1729 w 5861650"/>
              <a:gd name="connsiteY2" fmla="*/ 1298713 h 2161276"/>
              <a:gd name="connsiteX3" fmla="*/ 863121 w 5861650"/>
              <a:gd name="connsiteY3" fmla="*/ 1325217 h 2161276"/>
              <a:gd name="connsiteX4" fmla="*/ 2678668 w 5861650"/>
              <a:gd name="connsiteY4" fmla="*/ 1391478 h 2161276"/>
              <a:gd name="connsiteX5" fmla="*/ 4626738 w 5861650"/>
              <a:gd name="connsiteY5" fmla="*/ 1590260 h 2161276"/>
              <a:gd name="connsiteX6" fmla="*/ 5448373 w 5861650"/>
              <a:gd name="connsiteY6" fmla="*/ 2160104 h 2161276"/>
              <a:gd name="connsiteX7" fmla="*/ 5832686 w 5861650"/>
              <a:gd name="connsiteY7" fmla="*/ 1709530 h 2161276"/>
              <a:gd name="connsiteX8" fmla="*/ 5832686 w 5861650"/>
              <a:gd name="connsiteY8" fmla="*/ 755374 h 2161276"/>
              <a:gd name="connsiteX9" fmla="*/ 5819434 w 5861650"/>
              <a:gd name="connsiteY9" fmla="*/ 636104 h 2161276"/>
              <a:gd name="connsiteX0" fmla="*/ 272854 w 5085853"/>
              <a:gd name="connsiteY0" fmla="*/ 0 h 2161276"/>
              <a:gd name="connsiteX1" fmla="*/ 286107 w 5085853"/>
              <a:gd name="connsiteY1" fmla="*/ 1815547 h 2161276"/>
              <a:gd name="connsiteX2" fmla="*/ 87324 w 5085853"/>
              <a:gd name="connsiteY2" fmla="*/ 1325217 h 2161276"/>
              <a:gd name="connsiteX3" fmla="*/ 1902871 w 5085853"/>
              <a:gd name="connsiteY3" fmla="*/ 1391478 h 2161276"/>
              <a:gd name="connsiteX4" fmla="*/ 3850941 w 5085853"/>
              <a:gd name="connsiteY4" fmla="*/ 1590260 h 2161276"/>
              <a:gd name="connsiteX5" fmla="*/ 4672576 w 5085853"/>
              <a:gd name="connsiteY5" fmla="*/ 2160104 h 2161276"/>
              <a:gd name="connsiteX6" fmla="*/ 5056889 w 5085853"/>
              <a:gd name="connsiteY6" fmla="*/ 1709530 h 2161276"/>
              <a:gd name="connsiteX7" fmla="*/ 5056889 w 5085853"/>
              <a:gd name="connsiteY7" fmla="*/ 755374 h 2161276"/>
              <a:gd name="connsiteX8" fmla="*/ 5043637 w 5085853"/>
              <a:gd name="connsiteY8" fmla="*/ 636104 h 2161276"/>
              <a:gd name="connsiteX0" fmla="*/ 84912 w 4897911"/>
              <a:gd name="connsiteY0" fmla="*/ 0 h 2161276"/>
              <a:gd name="connsiteX1" fmla="*/ 98165 w 4897911"/>
              <a:gd name="connsiteY1" fmla="*/ 1815547 h 2161276"/>
              <a:gd name="connsiteX2" fmla="*/ 508982 w 4897911"/>
              <a:gd name="connsiteY2" fmla="*/ 1842052 h 2161276"/>
              <a:gd name="connsiteX3" fmla="*/ 1714929 w 4897911"/>
              <a:gd name="connsiteY3" fmla="*/ 1391478 h 2161276"/>
              <a:gd name="connsiteX4" fmla="*/ 3662999 w 4897911"/>
              <a:gd name="connsiteY4" fmla="*/ 1590260 h 2161276"/>
              <a:gd name="connsiteX5" fmla="*/ 4484634 w 4897911"/>
              <a:gd name="connsiteY5" fmla="*/ 2160104 h 2161276"/>
              <a:gd name="connsiteX6" fmla="*/ 4868947 w 4897911"/>
              <a:gd name="connsiteY6" fmla="*/ 1709530 h 2161276"/>
              <a:gd name="connsiteX7" fmla="*/ 4868947 w 4897911"/>
              <a:gd name="connsiteY7" fmla="*/ 755374 h 2161276"/>
              <a:gd name="connsiteX8" fmla="*/ 4855695 w 4897911"/>
              <a:gd name="connsiteY8" fmla="*/ 636104 h 2161276"/>
              <a:gd name="connsiteX0" fmla="*/ 69838 w 4882837"/>
              <a:gd name="connsiteY0" fmla="*/ 0 h 2161276"/>
              <a:gd name="connsiteX1" fmla="*/ 136100 w 4882837"/>
              <a:gd name="connsiteY1" fmla="*/ 1789042 h 2161276"/>
              <a:gd name="connsiteX2" fmla="*/ 493908 w 4882837"/>
              <a:gd name="connsiteY2" fmla="*/ 1842052 h 2161276"/>
              <a:gd name="connsiteX3" fmla="*/ 1699855 w 4882837"/>
              <a:gd name="connsiteY3" fmla="*/ 1391478 h 2161276"/>
              <a:gd name="connsiteX4" fmla="*/ 3647925 w 4882837"/>
              <a:gd name="connsiteY4" fmla="*/ 1590260 h 2161276"/>
              <a:gd name="connsiteX5" fmla="*/ 4469560 w 4882837"/>
              <a:gd name="connsiteY5" fmla="*/ 2160104 h 2161276"/>
              <a:gd name="connsiteX6" fmla="*/ 4853873 w 4882837"/>
              <a:gd name="connsiteY6" fmla="*/ 1709530 h 2161276"/>
              <a:gd name="connsiteX7" fmla="*/ 4853873 w 4882837"/>
              <a:gd name="connsiteY7" fmla="*/ 755374 h 2161276"/>
              <a:gd name="connsiteX8" fmla="*/ 4840621 w 4882837"/>
              <a:gd name="connsiteY8" fmla="*/ 636104 h 2161276"/>
              <a:gd name="connsiteX0" fmla="*/ 69838 w 4882837"/>
              <a:gd name="connsiteY0" fmla="*/ 0 h 2161276"/>
              <a:gd name="connsiteX1" fmla="*/ 136100 w 4882837"/>
              <a:gd name="connsiteY1" fmla="*/ 1789042 h 2161276"/>
              <a:gd name="connsiteX2" fmla="*/ 493908 w 4882837"/>
              <a:gd name="connsiteY2" fmla="*/ 1842052 h 2161276"/>
              <a:gd name="connsiteX3" fmla="*/ 1699855 w 4882837"/>
              <a:gd name="connsiteY3" fmla="*/ 1391478 h 2161276"/>
              <a:gd name="connsiteX4" fmla="*/ 3647925 w 4882837"/>
              <a:gd name="connsiteY4" fmla="*/ 1590260 h 2161276"/>
              <a:gd name="connsiteX5" fmla="*/ 4469560 w 4882837"/>
              <a:gd name="connsiteY5" fmla="*/ 2160104 h 2161276"/>
              <a:gd name="connsiteX6" fmla="*/ 4853873 w 4882837"/>
              <a:gd name="connsiteY6" fmla="*/ 1709530 h 2161276"/>
              <a:gd name="connsiteX7" fmla="*/ 4853873 w 4882837"/>
              <a:gd name="connsiteY7" fmla="*/ 755374 h 2161276"/>
              <a:gd name="connsiteX8" fmla="*/ 4840621 w 4882837"/>
              <a:gd name="connsiteY8" fmla="*/ 636104 h 2161276"/>
              <a:gd name="connsiteX0" fmla="*/ 69838 w 4882837"/>
              <a:gd name="connsiteY0" fmla="*/ 0 h 2161276"/>
              <a:gd name="connsiteX1" fmla="*/ 136100 w 4882837"/>
              <a:gd name="connsiteY1" fmla="*/ 1789042 h 2161276"/>
              <a:gd name="connsiteX2" fmla="*/ 493908 w 4882837"/>
              <a:gd name="connsiteY2" fmla="*/ 1842052 h 2161276"/>
              <a:gd name="connsiteX3" fmla="*/ 1699855 w 4882837"/>
              <a:gd name="connsiteY3" fmla="*/ 1391478 h 2161276"/>
              <a:gd name="connsiteX4" fmla="*/ 3647925 w 4882837"/>
              <a:gd name="connsiteY4" fmla="*/ 1590260 h 2161276"/>
              <a:gd name="connsiteX5" fmla="*/ 4469560 w 4882837"/>
              <a:gd name="connsiteY5" fmla="*/ 2160104 h 2161276"/>
              <a:gd name="connsiteX6" fmla="*/ 4853873 w 4882837"/>
              <a:gd name="connsiteY6" fmla="*/ 1709530 h 2161276"/>
              <a:gd name="connsiteX7" fmla="*/ 4853873 w 4882837"/>
              <a:gd name="connsiteY7" fmla="*/ 755374 h 2161276"/>
              <a:gd name="connsiteX8" fmla="*/ 4840621 w 4882837"/>
              <a:gd name="connsiteY8" fmla="*/ 636104 h 2161276"/>
              <a:gd name="connsiteX0" fmla="*/ 61169 w 4874168"/>
              <a:gd name="connsiteY0" fmla="*/ 0 h 2161276"/>
              <a:gd name="connsiteX1" fmla="*/ 127431 w 4874168"/>
              <a:gd name="connsiteY1" fmla="*/ 1789042 h 2161276"/>
              <a:gd name="connsiteX2" fmla="*/ 206943 w 4874168"/>
              <a:gd name="connsiteY2" fmla="*/ 1934817 h 2161276"/>
              <a:gd name="connsiteX3" fmla="*/ 485239 w 4874168"/>
              <a:gd name="connsiteY3" fmla="*/ 1842052 h 2161276"/>
              <a:gd name="connsiteX4" fmla="*/ 1691186 w 4874168"/>
              <a:gd name="connsiteY4" fmla="*/ 1391478 h 2161276"/>
              <a:gd name="connsiteX5" fmla="*/ 3639256 w 4874168"/>
              <a:gd name="connsiteY5" fmla="*/ 1590260 h 2161276"/>
              <a:gd name="connsiteX6" fmla="*/ 4460891 w 4874168"/>
              <a:gd name="connsiteY6" fmla="*/ 2160104 h 2161276"/>
              <a:gd name="connsiteX7" fmla="*/ 4845204 w 4874168"/>
              <a:gd name="connsiteY7" fmla="*/ 1709530 h 2161276"/>
              <a:gd name="connsiteX8" fmla="*/ 4845204 w 4874168"/>
              <a:gd name="connsiteY8" fmla="*/ 755374 h 2161276"/>
              <a:gd name="connsiteX9" fmla="*/ 4831952 w 4874168"/>
              <a:gd name="connsiteY9" fmla="*/ 636104 h 2161276"/>
              <a:gd name="connsiteX0" fmla="*/ 62686 w 4875685"/>
              <a:gd name="connsiteY0" fmla="*/ 0 h 2161276"/>
              <a:gd name="connsiteX1" fmla="*/ 128948 w 4875685"/>
              <a:gd name="connsiteY1" fmla="*/ 1789042 h 2161276"/>
              <a:gd name="connsiteX2" fmla="*/ 261468 w 4875685"/>
              <a:gd name="connsiteY2" fmla="*/ 1934817 h 2161276"/>
              <a:gd name="connsiteX3" fmla="*/ 486756 w 4875685"/>
              <a:gd name="connsiteY3" fmla="*/ 1842052 h 2161276"/>
              <a:gd name="connsiteX4" fmla="*/ 1692703 w 4875685"/>
              <a:gd name="connsiteY4" fmla="*/ 1391478 h 2161276"/>
              <a:gd name="connsiteX5" fmla="*/ 3640773 w 4875685"/>
              <a:gd name="connsiteY5" fmla="*/ 1590260 h 2161276"/>
              <a:gd name="connsiteX6" fmla="*/ 4462408 w 4875685"/>
              <a:gd name="connsiteY6" fmla="*/ 2160104 h 2161276"/>
              <a:gd name="connsiteX7" fmla="*/ 4846721 w 4875685"/>
              <a:gd name="connsiteY7" fmla="*/ 1709530 h 2161276"/>
              <a:gd name="connsiteX8" fmla="*/ 4846721 w 4875685"/>
              <a:gd name="connsiteY8" fmla="*/ 755374 h 2161276"/>
              <a:gd name="connsiteX9" fmla="*/ 4833469 w 4875685"/>
              <a:gd name="connsiteY9" fmla="*/ 636104 h 2161276"/>
              <a:gd name="connsiteX0" fmla="*/ 62686 w 4875685"/>
              <a:gd name="connsiteY0" fmla="*/ 0 h 2161276"/>
              <a:gd name="connsiteX1" fmla="*/ 128948 w 4875685"/>
              <a:gd name="connsiteY1" fmla="*/ 1789042 h 2161276"/>
              <a:gd name="connsiteX2" fmla="*/ 261468 w 4875685"/>
              <a:gd name="connsiteY2" fmla="*/ 1934817 h 2161276"/>
              <a:gd name="connsiteX3" fmla="*/ 486756 w 4875685"/>
              <a:gd name="connsiteY3" fmla="*/ 1842052 h 2161276"/>
              <a:gd name="connsiteX4" fmla="*/ 1334895 w 4875685"/>
              <a:gd name="connsiteY4" fmla="*/ 1524000 h 2161276"/>
              <a:gd name="connsiteX5" fmla="*/ 1692703 w 4875685"/>
              <a:gd name="connsiteY5" fmla="*/ 1391478 h 2161276"/>
              <a:gd name="connsiteX6" fmla="*/ 3640773 w 4875685"/>
              <a:gd name="connsiteY6" fmla="*/ 1590260 h 2161276"/>
              <a:gd name="connsiteX7" fmla="*/ 4462408 w 4875685"/>
              <a:gd name="connsiteY7" fmla="*/ 2160104 h 2161276"/>
              <a:gd name="connsiteX8" fmla="*/ 4846721 w 4875685"/>
              <a:gd name="connsiteY8" fmla="*/ 1709530 h 2161276"/>
              <a:gd name="connsiteX9" fmla="*/ 4846721 w 4875685"/>
              <a:gd name="connsiteY9" fmla="*/ 755374 h 2161276"/>
              <a:gd name="connsiteX10" fmla="*/ 4833469 w 4875685"/>
              <a:gd name="connsiteY10" fmla="*/ 636104 h 2161276"/>
              <a:gd name="connsiteX0" fmla="*/ 5108 w 4818107"/>
              <a:gd name="connsiteY0" fmla="*/ 0 h 2161276"/>
              <a:gd name="connsiteX1" fmla="*/ 18360 w 4818107"/>
              <a:gd name="connsiteY1" fmla="*/ 728869 h 2161276"/>
              <a:gd name="connsiteX2" fmla="*/ 71370 w 4818107"/>
              <a:gd name="connsiteY2" fmla="*/ 1789042 h 2161276"/>
              <a:gd name="connsiteX3" fmla="*/ 203890 w 4818107"/>
              <a:gd name="connsiteY3" fmla="*/ 1934817 h 2161276"/>
              <a:gd name="connsiteX4" fmla="*/ 429178 w 4818107"/>
              <a:gd name="connsiteY4" fmla="*/ 1842052 h 2161276"/>
              <a:gd name="connsiteX5" fmla="*/ 1277317 w 4818107"/>
              <a:gd name="connsiteY5" fmla="*/ 1524000 h 2161276"/>
              <a:gd name="connsiteX6" fmla="*/ 1635125 w 4818107"/>
              <a:gd name="connsiteY6" fmla="*/ 1391478 h 2161276"/>
              <a:gd name="connsiteX7" fmla="*/ 3583195 w 4818107"/>
              <a:gd name="connsiteY7" fmla="*/ 1590260 h 2161276"/>
              <a:gd name="connsiteX8" fmla="*/ 4404830 w 4818107"/>
              <a:gd name="connsiteY8" fmla="*/ 2160104 h 2161276"/>
              <a:gd name="connsiteX9" fmla="*/ 4789143 w 4818107"/>
              <a:gd name="connsiteY9" fmla="*/ 1709530 h 2161276"/>
              <a:gd name="connsiteX10" fmla="*/ 4789143 w 4818107"/>
              <a:gd name="connsiteY10" fmla="*/ 755374 h 2161276"/>
              <a:gd name="connsiteX11" fmla="*/ 4775891 w 4818107"/>
              <a:gd name="connsiteY11" fmla="*/ 636104 h 2161276"/>
              <a:gd name="connsiteX0" fmla="*/ 5108 w 4818107"/>
              <a:gd name="connsiteY0" fmla="*/ 0 h 2161276"/>
              <a:gd name="connsiteX1" fmla="*/ 18360 w 4818107"/>
              <a:gd name="connsiteY1" fmla="*/ 728869 h 2161276"/>
              <a:gd name="connsiteX2" fmla="*/ 71370 w 4818107"/>
              <a:gd name="connsiteY2" fmla="*/ 1789042 h 2161276"/>
              <a:gd name="connsiteX3" fmla="*/ 203890 w 4818107"/>
              <a:gd name="connsiteY3" fmla="*/ 1934817 h 2161276"/>
              <a:gd name="connsiteX4" fmla="*/ 429178 w 4818107"/>
              <a:gd name="connsiteY4" fmla="*/ 1842052 h 2161276"/>
              <a:gd name="connsiteX5" fmla="*/ 1277317 w 4818107"/>
              <a:gd name="connsiteY5" fmla="*/ 1524000 h 2161276"/>
              <a:gd name="connsiteX6" fmla="*/ 1436343 w 4818107"/>
              <a:gd name="connsiteY6" fmla="*/ 1457739 h 2161276"/>
              <a:gd name="connsiteX7" fmla="*/ 1635125 w 4818107"/>
              <a:gd name="connsiteY7" fmla="*/ 1391478 h 2161276"/>
              <a:gd name="connsiteX8" fmla="*/ 3583195 w 4818107"/>
              <a:gd name="connsiteY8" fmla="*/ 1590260 h 2161276"/>
              <a:gd name="connsiteX9" fmla="*/ 4404830 w 4818107"/>
              <a:gd name="connsiteY9" fmla="*/ 2160104 h 2161276"/>
              <a:gd name="connsiteX10" fmla="*/ 4789143 w 4818107"/>
              <a:gd name="connsiteY10" fmla="*/ 1709530 h 2161276"/>
              <a:gd name="connsiteX11" fmla="*/ 4789143 w 4818107"/>
              <a:gd name="connsiteY11" fmla="*/ 755374 h 2161276"/>
              <a:gd name="connsiteX12" fmla="*/ 4775891 w 4818107"/>
              <a:gd name="connsiteY12" fmla="*/ 636104 h 2161276"/>
              <a:gd name="connsiteX0" fmla="*/ 5108 w 4818107"/>
              <a:gd name="connsiteY0" fmla="*/ 0 h 2161276"/>
              <a:gd name="connsiteX1" fmla="*/ 18360 w 4818107"/>
              <a:gd name="connsiteY1" fmla="*/ 728869 h 2161276"/>
              <a:gd name="connsiteX2" fmla="*/ 71370 w 4818107"/>
              <a:gd name="connsiteY2" fmla="*/ 1789042 h 2161276"/>
              <a:gd name="connsiteX3" fmla="*/ 203890 w 4818107"/>
              <a:gd name="connsiteY3" fmla="*/ 1934817 h 2161276"/>
              <a:gd name="connsiteX4" fmla="*/ 429178 w 4818107"/>
              <a:gd name="connsiteY4" fmla="*/ 1842052 h 2161276"/>
              <a:gd name="connsiteX5" fmla="*/ 1277317 w 4818107"/>
              <a:gd name="connsiteY5" fmla="*/ 1524000 h 2161276"/>
              <a:gd name="connsiteX6" fmla="*/ 1436343 w 4818107"/>
              <a:gd name="connsiteY6" fmla="*/ 1457739 h 2161276"/>
              <a:gd name="connsiteX7" fmla="*/ 1635125 w 4818107"/>
              <a:gd name="connsiteY7" fmla="*/ 1391478 h 2161276"/>
              <a:gd name="connsiteX8" fmla="*/ 2218221 w 4818107"/>
              <a:gd name="connsiteY8" fmla="*/ 1497495 h 2161276"/>
              <a:gd name="connsiteX9" fmla="*/ 3583195 w 4818107"/>
              <a:gd name="connsiteY9" fmla="*/ 1590260 h 2161276"/>
              <a:gd name="connsiteX10" fmla="*/ 4404830 w 4818107"/>
              <a:gd name="connsiteY10" fmla="*/ 2160104 h 2161276"/>
              <a:gd name="connsiteX11" fmla="*/ 4789143 w 4818107"/>
              <a:gd name="connsiteY11" fmla="*/ 1709530 h 2161276"/>
              <a:gd name="connsiteX12" fmla="*/ 4789143 w 4818107"/>
              <a:gd name="connsiteY12" fmla="*/ 755374 h 2161276"/>
              <a:gd name="connsiteX13" fmla="*/ 4775891 w 4818107"/>
              <a:gd name="connsiteY13" fmla="*/ 636104 h 2161276"/>
              <a:gd name="connsiteX0" fmla="*/ 5108 w 4818107"/>
              <a:gd name="connsiteY0" fmla="*/ 0 h 2161276"/>
              <a:gd name="connsiteX1" fmla="*/ 18360 w 4818107"/>
              <a:gd name="connsiteY1" fmla="*/ 728869 h 2161276"/>
              <a:gd name="connsiteX2" fmla="*/ 71370 w 4818107"/>
              <a:gd name="connsiteY2" fmla="*/ 1789042 h 2161276"/>
              <a:gd name="connsiteX3" fmla="*/ 203890 w 4818107"/>
              <a:gd name="connsiteY3" fmla="*/ 1934817 h 2161276"/>
              <a:gd name="connsiteX4" fmla="*/ 429178 w 4818107"/>
              <a:gd name="connsiteY4" fmla="*/ 1842052 h 2161276"/>
              <a:gd name="connsiteX5" fmla="*/ 1277317 w 4818107"/>
              <a:gd name="connsiteY5" fmla="*/ 1524000 h 2161276"/>
              <a:gd name="connsiteX6" fmla="*/ 1436343 w 4818107"/>
              <a:gd name="connsiteY6" fmla="*/ 1457739 h 2161276"/>
              <a:gd name="connsiteX7" fmla="*/ 1741142 w 4818107"/>
              <a:gd name="connsiteY7" fmla="*/ 1524000 h 2161276"/>
              <a:gd name="connsiteX8" fmla="*/ 2218221 w 4818107"/>
              <a:gd name="connsiteY8" fmla="*/ 1497495 h 2161276"/>
              <a:gd name="connsiteX9" fmla="*/ 3583195 w 4818107"/>
              <a:gd name="connsiteY9" fmla="*/ 1590260 h 2161276"/>
              <a:gd name="connsiteX10" fmla="*/ 4404830 w 4818107"/>
              <a:gd name="connsiteY10" fmla="*/ 2160104 h 2161276"/>
              <a:gd name="connsiteX11" fmla="*/ 4789143 w 4818107"/>
              <a:gd name="connsiteY11" fmla="*/ 1709530 h 2161276"/>
              <a:gd name="connsiteX12" fmla="*/ 4789143 w 4818107"/>
              <a:gd name="connsiteY12" fmla="*/ 755374 h 2161276"/>
              <a:gd name="connsiteX13" fmla="*/ 4775891 w 4818107"/>
              <a:gd name="connsiteY13" fmla="*/ 636104 h 2161276"/>
              <a:gd name="connsiteX0" fmla="*/ 5108 w 4818107"/>
              <a:gd name="connsiteY0" fmla="*/ 0 h 2160248"/>
              <a:gd name="connsiteX1" fmla="*/ 18360 w 4818107"/>
              <a:gd name="connsiteY1" fmla="*/ 728869 h 2160248"/>
              <a:gd name="connsiteX2" fmla="*/ 71370 w 4818107"/>
              <a:gd name="connsiteY2" fmla="*/ 1789042 h 2160248"/>
              <a:gd name="connsiteX3" fmla="*/ 203890 w 4818107"/>
              <a:gd name="connsiteY3" fmla="*/ 1934817 h 2160248"/>
              <a:gd name="connsiteX4" fmla="*/ 429178 w 4818107"/>
              <a:gd name="connsiteY4" fmla="*/ 1842052 h 2160248"/>
              <a:gd name="connsiteX5" fmla="*/ 1277317 w 4818107"/>
              <a:gd name="connsiteY5" fmla="*/ 1524000 h 2160248"/>
              <a:gd name="connsiteX6" fmla="*/ 1436343 w 4818107"/>
              <a:gd name="connsiteY6" fmla="*/ 1457739 h 2160248"/>
              <a:gd name="connsiteX7" fmla="*/ 1741142 w 4818107"/>
              <a:gd name="connsiteY7" fmla="*/ 1524000 h 2160248"/>
              <a:gd name="connsiteX8" fmla="*/ 2218221 w 4818107"/>
              <a:gd name="connsiteY8" fmla="*/ 1497495 h 2160248"/>
              <a:gd name="connsiteX9" fmla="*/ 3556691 w 4818107"/>
              <a:gd name="connsiteY9" fmla="*/ 1669774 h 2160248"/>
              <a:gd name="connsiteX10" fmla="*/ 4404830 w 4818107"/>
              <a:gd name="connsiteY10" fmla="*/ 2160104 h 2160248"/>
              <a:gd name="connsiteX11" fmla="*/ 4789143 w 4818107"/>
              <a:gd name="connsiteY11" fmla="*/ 1709530 h 2160248"/>
              <a:gd name="connsiteX12" fmla="*/ 4789143 w 4818107"/>
              <a:gd name="connsiteY12" fmla="*/ 755374 h 2160248"/>
              <a:gd name="connsiteX13" fmla="*/ 4775891 w 4818107"/>
              <a:gd name="connsiteY13" fmla="*/ 636104 h 2160248"/>
              <a:gd name="connsiteX0" fmla="*/ 5108 w 4818107"/>
              <a:gd name="connsiteY0" fmla="*/ 0 h 2160248"/>
              <a:gd name="connsiteX1" fmla="*/ 18360 w 4818107"/>
              <a:gd name="connsiteY1" fmla="*/ 728869 h 2160248"/>
              <a:gd name="connsiteX2" fmla="*/ 71370 w 4818107"/>
              <a:gd name="connsiteY2" fmla="*/ 1789042 h 2160248"/>
              <a:gd name="connsiteX3" fmla="*/ 203890 w 4818107"/>
              <a:gd name="connsiteY3" fmla="*/ 1934817 h 2160248"/>
              <a:gd name="connsiteX4" fmla="*/ 429178 w 4818107"/>
              <a:gd name="connsiteY4" fmla="*/ 1842052 h 2160248"/>
              <a:gd name="connsiteX5" fmla="*/ 1277317 w 4818107"/>
              <a:gd name="connsiteY5" fmla="*/ 1524000 h 2160248"/>
              <a:gd name="connsiteX6" fmla="*/ 1436343 w 4818107"/>
              <a:gd name="connsiteY6" fmla="*/ 1457739 h 2160248"/>
              <a:gd name="connsiteX7" fmla="*/ 1741142 w 4818107"/>
              <a:gd name="connsiteY7" fmla="*/ 1524000 h 2160248"/>
              <a:gd name="connsiteX8" fmla="*/ 2218221 w 4818107"/>
              <a:gd name="connsiteY8" fmla="*/ 1497495 h 2160248"/>
              <a:gd name="connsiteX9" fmla="*/ 3556691 w 4818107"/>
              <a:gd name="connsiteY9" fmla="*/ 1669774 h 2160248"/>
              <a:gd name="connsiteX10" fmla="*/ 4404830 w 4818107"/>
              <a:gd name="connsiteY10" fmla="*/ 2160104 h 2160248"/>
              <a:gd name="connsiteX11" fmla="*/ 4789143 w 4818107"/>
              <a:gd name="connsiteY11" fmla="*/ 1709530 h 2160248"/>
              <a:gd name="connsiteX12" fmla="*/ 4789143 w 4818107"/>
              <a:gd name="connsiteY12" fmla="*/ 755374 h 2160248"/>
              <a:gd name="connsiteX13" fmla="*/ 4775891 w 4818107"/>
              <a:gd name="connsiteY13" fmla="*/ 636104 h 2160248"/>
              <a:gd name="connsiteX0" fmla="*/ 5108 w 4815163"/>
              <a:gd name="connsiteY0" fmla="*/ 0 h 1937847"/>
              <a:gd name="connsiteX1" fmla="*/ 18360 w 4815163"/>
              <a:gd name="connsiteY1" fmla="*/ 728869 h 1937847"/>
              <a:gd name="connsiteX2" fmla="*/ 71370 w 4815163"/>
              <a:gd name="connsiteY2" fmla="*/ 1789042 h 1937847"/>
              <a:gd name="connsiteX3" fmla="*/ 203890 w 4815163"/>
              <a:gd name="connsiteY3" fmla="*/ 1934817 h 1937847"/>
              <a:gd name="connsiteX4" fmla="*/ 429178 w 4815163"/>
              <a:gd name="connsiteY4" fmla="*/ 1842052 h 1937847"/>
              <a:gd name="connsiteX5" fmla="*/ 1277317 w 4815163"/>
              <a:gd name="connsiteY5" fmla="*/ 1524000 h 1937847"/>
              <a:gd name="connsiteX6" fmla="*/ 1436343 w 4815163"/>
              <a:gd name="connsiteY6" fmla="*/ 1457739 h 1937847"/>
              <a:gd name="connsiteX7" fmla="*/ 1741142 w 4815163"/>
              <a:gd name="connsiteY7" fmla="*/ 1524000 h 1937847"/>
              <a:gd name="connsiteX8" fmla="*/ 2218221 w 4815163"/>
              <a:gd name="connsiteY8" fmla="*/ 1497495 h 1937847"/>
              <a:gd name="connsiteX9" fmla="*/ 3556691 w 4815163"/>
              <a:gd name="connsiteY9" fmla="*/ 1669774 h 1937847"/>
              <a:gd name="connsiteX10" fmla="*/ 4444587 w 4815163"/>
              <a:gd name="connsiteY10" fmla="*/ 1934817 h 1937847"/>
              <a:gd name="connsiteX11" fmla="*/ 4789143 w 4815163"/>
              <a:gd name="connsiteY11" fmla="*/ 1709530 h 1937847"/>
              <a:gd name="connsiteX12" fmla="*/ 4789143 w 4815163"/>
              <a:gd name="connsiteY12" fmla="*/ 755374 h 1937847"/>
              <a:gd name="connsiteX13" fmla="*/ 4775891 w 4815163"/>
              <a:gd name="connsiteY13" fmla="*/ 636104 h 1937847"/>
              <a:gd name="connsiteX0" fmla="*/ 5108 w 4940246"/>
              <a:gd name="connsiteY0" fmla="*/ 0 h 1937847"/>
              <a:gd name="connsiteX1" fmla="*/ 18360 w 4940246"/>
              <a:gd name="connsiteY1" fmla="*/ 728869 h 1937847"/>
              <a:gd name="connsiteX2" fmla="*/ 71370 w 4940246"/>
              <a:gd name="connsiteY2" fmla="*/ 1789042 h 1937847"/>
              <a:gd name="connsiteX3" fmla="*/ 203890 w 4940246"/>
              <a:gd name="connsiteY3" fmla="*/ 1934817 h 1937847"/>
              <a:gd name="connsiteX4" fmla="*/ 429178 w 4940246"/>
              <a:gd name="connsiteY4" fmla="*/ 1842052 h 1937847"/>
              <a:gd name="connsiteX5" fmla="*/ 1277317 w 4940246"/>
              <a:gd name="connsiteY5" fmla="*/ 1524000 h 1937847"/>
              <a:gd name="connsiteX6" fmla="*/ 1436343 w 4940246"/>
              <a:gd name="connsiteY6" fmla="*/ 1457739 h 1937847"/>
              <a:gd name="connsiteX7" fmla="*/ 1741142 w 4940246"/>
              <a:gd name="connsiteY7" fmla="*/ 1524000 h 1937847"/>
              <a:gd name="connsiteX8" fmla="*/ 2218221 w 4940246"/>
              <a:gd name="connsiteY8" fmla="*/ 1497495 h 1937847"/>
              <a:gd name="connsiteX9" fmla="*/ 3556691 w 4940246"/>
              <a:gd name="connsiteY9" fmla="*/ 1669774 h 1937847"/>
              <a:gd name="connsiteX10" fmla="*/ 4444587 w 4940246"/>
              <a:gd name="connsiteY10" fmla="*/ 1934817 h 1937847"/>
              <a:gd name="connsiteX11" fmla="*/ 4789143 w 4940246"/>
              <a:gd name="connsiteY11" fmla="*/ 1709530 h 1937847"/>
              <a:gd name="connsiteX12" fmla="*/ 4789143 w 4940246"/>
              <a:gd name="connsiteY12" fmla="*/ 755374 h 1937847"/>
              <a:gd name="connsiteX13" fmla="*/ 2933839 w 4940246"/>
              <a:gd name="connsiteY13" fmla="*/ 490330 h 1937847"/>
              <a:gd name="connsiteX0" fmla="*/ 5108 w 4804488"/>
              <a:gd name="connsiteY0" fmla="*/ 0 h 1937847"/>
              <a:gd name="connsiteX1" fmla="*/ 18360 w 4804488"/>
              <a:gd name="connsiteY1" fmla="*/ 728869 h 1937847"/>
              <a:gd name="connsiteX2" fmla="*/ 71370 w 4804488"/>
              <a:gd name="connsiteY2" fmla="*/ 1789042 h 1937847"/>
              <a:gd name="connsiteX3" fmla="*/ 203890 w 4804488"/>
              <a:gd name="connsiteY3" fmla="*/ 1934817 h 1937847"/>
              <a:gd name="connsiteX4" fmla="*/ 429178 w 4804488"/>
              <a:gd name="connsiteY4" fmla="*/ 1842052 h 1937847"/>
              <a:gd name="connsiteX5" fmla="*/ 1277317 w 4804488"/>
              <a:gd name="connsiteY5" fmla="*/ 1524000 h 1937847"/>
              <a:gd name="connsiteX6" fmla="*/ 1436343 w 4804488"/>
              <a:gd name="connsiteY6" fmla="*/ 1457739 h 1937847"/>
              <a:gd name="connsiteX7" fmla="*/ 1741142 w 4804488"/>
              <a:gd name="connsiteY7" fmla="*/ 1524000 h 1937847"/>
              <a:gd name="connsiteX8" fmla="*/ 2218221 w 4804488"/>
              <a:gd name="connsiteY8" fmla="*/ 1497495 h 1937847"/>
              <a:gd name="connsiteX9" fmla="*/ 3556691 w 4804488"/>
              <a:gd name="connsiteY9" fmla="*/ 1669774 h 1937847"/>
              <a:gd name="connsiteX10" fmla="*/ 4444587 w 4804488"/>
              <a:gd name="connsiteY10" fmla="*/ 1934817 h 1937847"/>
              <a:gd name="connsiteX11" fmla="*/ 4789143 w 4804488"/>
              <a:gd name="connsiteY11" fmla="*/ 1709530 h 1937847"/>
              <a:gd name="connsiteX12" fmla="*/ 3994013 w 4804488"/>
              <a:gd name="connsiteY12" fmla="*/ 1444487 h 1937847"/>
              <a:gd name="connsiteX13" fmla="*/ 2933839 w 4804488"/>
              <a:gd name="connsiteY13" fmla="*/ 490330 h 1937847"/>
              <a:gd name="connsiteX0" fmla="*/ 5108 w 4804488"/>
              <a:gd name="connsiteY0" fmla="*/ 0 h 1937847"/>
              <a:gd name="connsiteX1" fmla="*/ 18360 w 4804488"/>
              <a:gd name="connsiteY1" fmla="*/ 728869 h 1937847"/>
              <a:gd name="connsiteX2" fmla="*/ 71370 w 4804488"/>
              <a:gd name="connsiteY2" fmla="*/ 1789042 h 1937847"/>
              <a:gd name="connsiteX3" fmla="*/ 203890 w 4804488"/>
              <a:gd name="connsiteY3" fmla="*/ 1934817 h 1937847"/>
              <a:gd name="connsiteX4" fmla="*/ 429178 w 4804488"/>
              <a:gd name="connsiteY4" fmla="*/ 1842052 h 1937847"/>
              <a:gd name="connsiteX5" fmla="*/ 1277317 w 4804488"/>
              <a:gd name="connsiteY5" fmla="*/ 1524000 h 1937847"/>
              <a:gd name="connsiteX6" fmla="*/ 1436343 w 4804488"/>
              <a:gd name="connsiteY6" fmla="*/ 1457739 h 1937847"/>
              <a:gd name="connsiteX7" fmla="*/ 1741142 w 4804488"/>
              <a:gd name="connsiteY7" fmla="*/ 1524000 h 1937847"/>
              <a:gd name="connsiteX8" fmla="*/ 2218221 w 4804488"/>
              <a:gd name="connsiteY8" fmla="*/ 1497495 h 1937847"/>
              <a:gd name="connsiteX9" fmla="*/ 3556691 w 4804488"/>
              <a:gd name="connsiteY9" fmla="*/ 1669774 h 1937847"/>
              <a:gd name="connsiteX10" fmla="*/ 4444587 w 4804488"/>
              <a:gd name="connsiteY10" fmla="*/ 1934817 h 1937847"/>
              <a:gd name="connsiteX11" fmla="*/ 4789143 w 4804488"/>
              <a:gd name="connsiteY11" fmla="*/ 1709530 h 1937847"/>
              <a:gd name="connsiteX12" fmla="*/ 3994013 w 4804488"/>
              <a:gd name="connsiteY12" fmla="*/ 1444487 h 1937847"/>
              <a:gd name="connsiteX13" fmla="*/ 3145874 w 4804488"/>
              <a:gd name="connsiteY13" fmla="*/ 808382 h 1937847"/>
              <a:gd name="connsiteX0" fmla="*/ 5108 w 4790501"/>
              <a:gd name="connsiteY0" fmla="*/ 0 h 1937847"/>
              <a:gd name="connsiteX1" fmla="*/ 18360 w 4790501"/>
              <a:gd name="connsiteY1" fmla="*/ 728869 h 1937847"/>
              <a:gd name="connsiteX2" fmla="*/ 71370 w 4790501"/>
              <a:gd name="connsiteY2" fmla="*/ 1789042 h 1937847"/>
              <a:gd name="connsiteX3" fmla="*/ 203890 w 4790501"/>
              <a:gd name="connsiteY3" fmla="*/ 1934817 h 1937847"/>
              <a:gd name="connsiteX4" fmla="*/ 429178 w 4790501"/>
              <a:gd name="connsiteY4" fmla="*/ 1842052 h 1937847"/>
              <a:gd name="connsiteX5" fmla="*/ 1277317 w 4790501"/>
              <a:gd name="connsiteY5" fmla="*/ 1524000 h 1937847"/>
              <a:gd name="connsiteX6" fmla="*/ 1436343 w 4790501"/>
              <a:gd name="connsiteY6" fmla="*/ 1457739 h 1937847"/>
              <a:gd name="connsiteX7" fmla="*/ 1741142 w 4790501"/>
              <a:gd name="connsiteY7" fmla="*/ 1524000 h 1937847"/>
              <a:gd name="connsiteX8" fmla="*/ 2218221 w 4790501"/>
              <a:gd name="connsiteY8" fmla="*/ 1497495 h 1937847"/>
              <a:gd name="connsiteX9" fmla="*/ 3556691 w 4790501"/>
              <a:gd name="connsiteY9" fmla="*/ 1669774 h 1937847"/>
              <a:gd name="connsiteX10" fmla="*/ 4444587 w 4790501"/>
              <a:gd name="connsiteY10" fmla="*/ 1934817 h 1937847"/>
              <a:gd name="connsiteX11" fmla="*/ 4789143 w 4790501"/>
              <a:gd name="connsiteY11" fmla="*/ 1709530 h 1937847"/>
              <a:gd name="connsiteX12" fmla="*/ 4338569 w 4790501"/>
              <a:gd name="connsiteY12" fmla="*/ 1630018 h 1937847"/>
              <a:gd name="connsiteX13" fmla="*/ 3145874 w 4790501"/>
              <a:gd name="connsiteY13" fmla="*/ 808382 h 1937847"/>
              <a:gd name="connsiteX0" fmla="*/ 5108 w 4790501"/>
              <a:gd name="connsiteY0" fmla="*/ 0 h 1937847"/>
              <a:gd name="connsiteX1" fmla="*/ 18360 w 4790501"/>
              <a:gd name="connsiteY1" fmla="*/ 728869 h 1937847"/>
              <a:gd name="connsiteX2" fmla="*/ 71370 w 4790501"/>
              <a:gd name="connsiteY2" fmla="*/ 1789042 h 1937847"/>
              <a:gd name="connsiteX3" fmla="*/ 203890 w 4790501"/>
              <a:gd name="connsiteY3" fmla="*/ 1934817 h 1937847"/>
              <a:gd name="connsiteX4" fmla="*/ 429178 w 4790501"/>
              <a:gd name="connsiteY4" fmla="*/ 1842052 h 1937847"/>
              <a:gd name="connsiteX5" fmla="*/ 1277317 w 4790501"/>
              <a:gd name="connsiteY5" fmla="*/ 1524000 h 1937847"/>
              <a:gd name="connsiteX6" fmla="*/ 1436343 w 4790501"/>
              <a:gd name="connsiteY6" fmla="*/ 1457739 h 1937847"/>
              <a:gd name="connsiteX7" fmla="*/ 1741142 w 4790501"/>
              <a:gd name="connsiteY7" fmla="*/ 1524000 h 1937847"/>
              <a:gd name="connsiteX8" fmla="*/ 2218221 w 4790501"/>
              <a:gd name="connsiteY8" fmla="*/ 1497495 h 1937847"/>
              <a:gd name="connsiteX9" fmla="*/ 3556691 w 4790501"/>
              <a:gd name="connsiteY9" fmla="*/ 1669774 h 1937847"/>
              <a:gd name="connsiteX10" fmla="*/ 4444587 w 4790501"/>
              <a:gd name="connsiteY10" fmla="*/ 1934817 h 1937847"/>
              <a:gd name="connsiteX11" fmla="*/ 4789143 w 4790501"/>
              <a:gd name="connsiteY11" fmla="*/ 1709530 h 1937847"/>
              <a:gd name="connsiteX12" fmla="*/ 4338569 w 4790501"/>
              <a:gd name="connsiteY12" fmla="*/ 1630018 h 1937847"/>
              <a:gd name="connsiteX13" fmla="*/ 3145874 w 4790501"/>
              <a:gd name="connsiteY13" fmla="*/ 808382 h 1937847"/>
              <a:gd name="connsiteX0" fmla="*/ 5108 w 4790501"/>
              <a:gd name="connsiteY0" fmla="*/ 0 h 1937847"/>
              <a:gd name="connsiteX1" fmla="*/ 18360 w 4790501"/>
              <a:gd name="connsiteY1" fmla="*/ 728869 h 1937847"/>
              <a:gd name="connsiteX2" fmla="*/ 71370 w 4790501"/>
              <a:gd name="connsiteY2" fmla="*/ 1789042 h 1937847"/>
              <a:gd name="connsiteX3" fmla="*/ 203890 w 4790501"/>
              <a:gd name="connsiteY3" fmla="*/ 1934817 h 1937847"/>
              <a:gd name="connsiteX4" fmla="*/ 429178 w 4790501"/>
              <a:gd name="connsiteY4" fmla="*/ 1842052 h 1937847"/>
              <a:gd name="connsiteX5" fmla="*/ 1277317 w 4790501"/>
              <a:gd name="connsiteY5" fmla="*/ 1524000 h 1937847"/>
              <a:gd name="connsiteX6" fmla="*/ 1436343 w 4790501"/>
              <a:gd name="connsiteY6" fmla="*/ 1457739 h 1937847"/>
              <a:gd name="connsiteX7" fmla="*/ 1741142 w 4790501"/>
              <a:gd name="connsiteY7" fmla="*/ 1524000 h 1937847"/>
              <a:gd name="connsiteX8" fmla="*/ 2218221 w 4790501"/>
              <a:gd name="connsiteY8" fmla="*/ 1497495 h 1937847"/>
              <a:gd name="connsiteX9" fmla="*/ 3556691 w 4790501"/>
              <a:gd name="connsiteY9" fmla="*/ 1669774 h 1937847"/>
              <a:gd name="connsiteX10" fmla="*/ 4444587 w 4790501"/>
              <a:gd name="connsiteY10" fmla="*/ 1934817 h 1937847"/>
              <a:gd name="connsiteX11" fmla="*/ 4789143 w 4790501"/>
              <a:gd name="connsiteY11" fmla="*/ 1709530 h 1937847"/>
              <a:gd name="connsiteX12" fmla="*/ 4338569 w 4790501"/>
              <a:gd name="connsiteY12" fmla="*/ 1630018 h 1937847"/>
              <a:gd name="connsiteX13" fmla="*/ 3145874 w 4790501"/>
              <a:gd name="connsiteY13" fmla="*/ 808382 h 1937847"/>
              <a:gd name="connsiteX0" fmla="*/ 5108 w 4790501"/>
              <a:gd name="connsiteY0" fmla="*/ 0 h 1937847"/>
              <a:gd name="connsiteX1" fmla="*/ 18360 w 4790501"/>
              <a:gd name="connsiteY1" fmla="*/ 728869 h 1937847"/>
              <a:gd name="connsiteX2" fmla="*/ 71370 w 4790501"/>
              <a:gd name="connsiteY2" fmla="*/ 1789042 h 1937847"/>
              <a:gd name="connsiteX3" fmla="*/ 203890 w 4790501"/>
              <a:gd name="connsiteY3" fmla="*/ 1934817 h 1937847"/>
              <a:gd name="connsiteX4" fmla="*/ 429178 w 4790501"/>
              <a:gd name="connsiteY4" fmla="*/ 1842052 h 1937847"/>
              <a:gd name="connsiteX5" fmla="*/ 1277317 w 4790501"/>
              <a:gd name="connsiteY5" fmla="*/ 1524000 h 1937847"/>
              <a:gd name="connsiteX6" fmla="*/ 1436343 w 4790501"/>
              <a:gd name="connsiteY6" fmla="*/ 1457739 h 1937847"/>
              <a:gd name="connsiteX7" fmla="*/ 1741142 w 4790501"/>
              <a:gd name="connsiteY7" fmla="*/ 1524000 h 1937847"/>
              <a:gd name="connsiteX8" fmla="*/ 2218221 w 4790501"/>
              <a:gd name="connsiteY8" fmla="*/ 1497495 h 1937847"/>
              <a:gd name="connsiteX9" fmla="*/ 3556691 w 4790501"/>
              <a:gd name="connsiteY9" fmla="*/ 1669774 h 1937847"/>
              <a:gd name="connsiteX10" fmla="*/ 4444587 w 4790501"/>
              <a:gd name="connsiteY10" fmla="*/ 1934817 h 1937847"/>
              <a:gd name="connsiteX11" fmla="*/ 4789143 w 4790501"/>
              <a:gd name="connsiteY11" fmla="*/ 1709530 h 1937847"/>
              <a:gd name="connsiteX12" fmla="*/ 4338569 w 4790501"/>
              <a:gd name="connsiteY12" fmla="*/ 1630018 h 1937847"/>
              <a:gd name="connsiteX13" fmla="*/ 3145874 w 4790501"/>
              <a:gd name="connsiteY13" fmla="*/ 808382 h 1937847"/>
              <a:gd name="connsiteX0" fmla="*/ 5108 w 4525935"/>
              <a:gd name="connsiteY0" fmla="*/ 0 h 1937847"/>
              <a:gd name="connsiteX1" fmla="*/ 18360 w 4525935"/>
              <a:gd name="connsiteY1" fmla="*/ 728869 h 1937847"/>
              <a:gd name="connsiteX2" fmla="*/ 71370 w 4525935"/>
              <a:gd name="connsiteY2" fmla="*/ 1789042 h 1937847"/>
              <a:gd name="connsiteX3" fmla="*/ 203890 w 4525935"/>
              <a:gd name="connsiteY3" fmla="*/ 1934817 h 1937847"/>
              <a:gd name="connsiteX4" fmla="*/ 429178 w 4525935"/>
              <a:gd name="connsiteY4" fmla="*/ 1842052 h 1937847"/>
              <a:gd name="connsiteX5" fmla="*/ 1277317 w 4525935"/>
              <a:gd name="connsiteY5" fmla="*/ 1524000 h 1937847"/>
              <a:gd name="connsiteX6" fmla="*/ 1436343 w 4525935"/>
              <a:gd name="connsiteY6" fmla="*/ 1457739 h 1937847"/>
              <a:gd name="connsiteX7" fmla="*/ 1741142 w 4525935"/>
              <a:gd name="connsiteY7" fmla="*/ 1524000 h 1937847"/>
              <a:gd name="connsiteX8" fmla="*/ 2218221 w 4525935"/>
              <a:gd name="connsiteY8" fmla="*/ 1497495 h 1937847"/>
              <a:gd name="connsiteX9" fmla="*/ 3556691 w 4525935"/>
              <a:gd name="connsiteY9" fmla="*/ 1669774 h 1937847"/>
              <a:gd name="connsiteX10" fmla="*/ 4444587 w 4525935"/>
              <a:gd name="connsiteY10" fmla="*/ 1934817 h 1937847"/>
              <a:gd name="connsiteX11" fmla="*/ 4338569 w 4525935"/>
              <a:gd name="connsiteY11" fmla="*/ 1630018 h 1937847"/>
              <a:gd name="connsiteX12" fmla="*/ 3145874 w 4525935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77317 w 4469979"/>
              <a:gd name="connsiteY5" fmla="*/ 1524000 h 1937847"/>
              <a:gd name="connsiteX6" fmla="*/ 1436343 w 4469979"/>
              <a:gd name="connsiteY6" fmla="*/ 1457739 h 1937847"/>
              <a:gd name="connsiteX7" fmla="*/ 1741142 w 4469979"/>
              <a:gd name="connsiteY7" fmla="*/ 1524000 h 1937847"/>
              <a:gd name="connsiteX8" fmla="*/ 2218221 w 4469979"/>
              <a:gd name="connsiteY8" fmla="*/ 1497495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77317 w 4469979"/>
              <a:gd name="connsiteY5" fmla="*/ 1524000 h 1937847"/>
              <a:gd name="connsiteX6" fmla="*/ 1465976 w 4469979"/>
              <a:gd name="connsiteY6" fmla="*/ 1521239 h 1937847"/>
              <a:gd name="connsiteX7" fmla="*/ 1741142 w 4469979"/>
              <a:gd name="connsiteY7" fmla="*/ 1524000 h 1937847"/>
              <a:gd name="connsiteX8" fmla="*/ 2218221 w 4469979"/>
              <a:gd name="connsiteY8" fmla="*/ 1497495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465976 w 4469979"/>
              <a:gd name="connsiteY6" fmla="*/ 1521239 h 1937847"/>
              <a:gd name="connsiteX7" fmla="*/ 1741142 w 4469979"/>
              <a:gd name="connsiteY7" fmla="*/ 1524000 h 1937847"/>
              <a:gd name="connsiteX8" fmla="*/ 2218221 w 4469979"/>
              <a:gd name="connsiteY8" fmla="*/ 1497495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465976 w 4469979"/>
              <a:gd name="connsiteY6" fmla="*/ 1521239 h 1937847"/>
              <a:gd name="connsiteX7" fmla="*/ 1741142 w 4469979"/>
              <a:gd name="connsiteY7" fmla="*/ 1507066 h 1937847"/>
              <a:gd name="connsiteX8" fmla="*/ 2218221 w 4469979"/>
              <a:gd name="connsiteY8" fmla="*/ 1497495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465976 w 4469979"/>
              <a:gd name="connsiteY6" fmla="*/ 1521239 h 1937847"/>
              <a:gd name="connsiteX7" fmla="*/ 1749609 w 4469979"/>
              <a:gd name="connsiteY7" fmla="*/ 1515533 h 1937847"/>
              <a:gd name="connsiteX8" fmla="*/ 2218221 w 4469979"/>
              <a:gd name="connsiteY8" fmla="*/ 1497495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588743 w 4469979"/>
              <a:gd name="connsiteY6" fmla="*/ 1517006 h 1937847"/>
              <a:gd name="connsiteX7" fmla="*/ 1749609 w 4469979"/>
              <a:gd name="connsiteY7" fmla="*/ 1515533 h 1937847"/>
              <a:gd name="connsiteX8" fmla="*/ 2218221 w 4469979"/>
              <a:gd name="connsiteY8" fmla="*/ 1497495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588743 w 4469979"/>
              <a:gd name="connsiteY6" fmla="*/ 1517006 h 1937847"/>
              <a:gd name="connsiteX7" fmla="*/ 1749609 w 4469979"/>
              <a:gd name="connsiteY7" fmla="*/ 1515533 h 1937847"/>
              <a:gd name="connsiteX8" fmla="*/ 2218221 w 4469979"/>
              <a:gd name="connsiteY8" fmla="*/ 1497495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588743 w 4469979"/>
              <a:gd name="connsiteY6" fmla="*/ 1517006 h 1937847"/>
              <a:gd name="connsiteX7" fmla="*/ 2218221 w 4469979"/>
              <a:gd name="connsiteY7" fmla="*/ 1497495 h 1937847"/>
              <a:gd name="connsiteX8" fmla="*/ 3556691 w 4469979"/>
              <a:gd name="connsiteY8" fmla="*/ 1669774 h 1937847"/>
              <a:gd name="connsiteX9" fmla="*/ 4351821 w 4469979"/>
              <a:gd name="connsiteY9" fmla="*/ 1842052 h 1937847"/>
              <a:gd name="connsiteX10" fmla="*/ 4338569 w 4469979"/>
              <a:gd name="connsiteY10" fmla="*/ 1630018 h 1937847"/>
              <a:gd name="connsiteX11" fmla="*/ 3145874 w 4469979"/>
              <a:gd name="connsiteY11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457510 w 4469979"/>
              <a:gd name="connsiteY6" fmla="*/ 1512773 h 1937847"/>
              <a:gd name="connsiteX7" fmla="*/ 2218221 w 4469979"/>
              <a:gd name="connsiteY7" fmla="*/ 1497495 h 1937847"/>
              <a:gd name="connsiteX8" fmla="*/ 3556691 w 4469979"/>
              <a:gd name="connsiteY8" fmla="*/ 1669774 h 1937847"/>
              <a:gd name="connsiteX9" fmla="*/ 4351821 w 4469979"/>
              <a:gd name="connsiteY9" fmla="*/ 1842052 h 1937847"/>
              <a:gd name="connsiteX10" fmla="*/ 4338569 w 4469979"/>
              <a:gd name="connsiteY10" fmla="*/ 1630018 h 1937847"/>
              <a:gd name="connsiteX11" fmla="*/ 3145874 w 4469979"/>
              <a:gd name="connsiteY11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457510 w 4469979"/>
              <a:gd name="connsiteY6" fmla="*/ 1512773 h 1937847"/>
              <a:gd name="connsiteX7" fmla="*/ 2218221 w 4469979"/>
              <a:gd name="connsiteY7" fmla="*/ 1497495 h 1937847"/>
              <a:gd name="connsiteX8" fmla="*/ 3081821 w 4469979"/>
              <a:gd name="connsiteY8" fmla="*/ 1591918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69979"/>
              <a:gd name="connsiteY0" fmla="*/ 0 h 1937847"/>
              <a:gd name="connsiteX1" fmla="*/ 18360 w 4469979"/>
              <a:gd name="connsiteY1" fmla="*/ 728869 h 1937847"/>
              <a:gd name="connsiteX2" fmla="*/ 71370 w 4469979"/>
              <a:gd name="connsiteY2" fmla="*/ 1789042 h 1937847"/>
              <a:gd name="connsiteX3" fmla="*/ 203890 w 4469979"/>
              <a:gd name="connsiteY3" fmla="*/ 1934817 h 1937847"/>
              <a:gd name="connsiteX4" fmla="*/ 429178 w 4469979"/>
              <a:gd name="connsiteY4" fmla="*/ 1842052 h 1937847"/>
              <a:gd name="connsiteX5" fmla="*/ 1290017 w 4469979"/>
              <a:gd name="connsiteY5" fmla="*/ 1553634 h 1937847"/>
              <a:gd name="connsiteX6" fmla="*/ 1457510 w 4469979"/>
              <a:gd name="connsiteY6" fmla="*/ 1512773 h 1937847"/>
              <a:gd name="connsiteX7" fmla="*/ 2218221 w 4469979"/>
              <a:gd name="connsiteY7" fmla="*/ 1497495 h 1937847"/>
              <a:gd name="connsiteX8" fmla="*/ 3086054 w 4469979"/>
              <a:gd name="connsiteY8" fmla="*/ 1503018 h 1937847"/>
              <a:gd name="connsiteX9" fmla="*/ 3556691 w 4469979"/>
              <a:gd name="connsiteY9" fmla="*/ 1669774 h 1937847"/>
              <a:gd name="connsiteX10" fmla="*/ 4351821 w 4469979"/>
              <a:gd name="connsiteY10" fmla="*/ 1842052 h 1937847"/>
              <a:gd name="connsiteX11" fmla="*/ 4338569 w 4469979"/>
              <a:gd name="connsiteY11" fmla="*/ 1630018 h 1937847"/>
              <a:gd name="connsiteX12" fmla="*/ 3145874 w 4469979"/>
              <a:gd name="connsiteY12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290017 w 4432564"/>
              <a:gd name="connsiteY5" fmla="*/ 15536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3556691 w 4432564"/>
              <a:gd name="connsiteY9" fmla="*/ 1669774 h 1937847"/>
              <a:gd name="connsiteX10" fmla="*/ 4267154 w 4432564"/>
              <a:gd name="connsiteY10" fmla="*/ 1875918 h 1937847"/>
              <a:gd name="connsiteX11" fmla="*/ 4338569 w 4432564"/>
              <a:gd name="connsiteY11" fmla="*/ 1630018 h 1937847"/>
              <a:gd name="connsiteX12" fmla="*/ 3145874 w 4432564"/>
              <a:gd name="connsiteY12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290017 w 4432564"/>
              <a:gd name="connsiteY5" fmla="*/ 15536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3556691 w 4432564"/>
              <a:gd name="connsiteY9" fmla="*/ 1669774 h 1937847"/>
              <a:gd name="connsiteX10" fmla="*/ 4267154 w 4432564"/>
              <a:gd name="connsiteY10" fmla="*/ 1875918 h 1937847"/>
              <a:gd name="connsiteX11" fmla="*/ 4338569 w 4432564"/>
              <a:gd name="connsiteY11" fmla="*/ 1630018 h 1937847"/>
              <a:gd name="connsiteX12" fmla="*/ 3145874 w 4432564"/>
              <a:gd name="connsiteY12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290017 w 4432564"/>
              <a:gd name="connsiteY5" fmla="*/ 15536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3556691 w 4432564"/>
              <a:gd name="connsiteY9" fmla="*/ 1669774 h 1937847"/>
              <a:gd name="connsiteX10" fmla="*/ 4267154 w 4432564"/>
              <a:gd name="connsiteY10" fmla="*/ 1875918 h 1937847"/>
              <a:gd name="connsiteX11" fmla="*/ 4338569 w 4432564"/>
              <a:gd name="connsiteY11" fmla="*/ 1630018 h 1937847"/>
              <a:gd name="connsiteX12" fmla="*/ 3145874 w 4432564"/>
              <a:gd name="connsiteY12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290017 w 4432564"/>
              <a:gd name="connsiteY5" fmla="*/ 15536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4267154 w 4432564"/>
              <a:gd name="connsiteY9" fmla="*/ 1875918 h 1937847"/>
              <a:gd name="connsiteX10" fmla="*/ 4338569 w 4432564"/>
              <a:gd name="connsiteY10" fmla="*/ 1630018 h 1937847"/>
              <a:gd name="connsiteX11" fmla="*/ 3145874 w 4432564"/>
              <a:gd name="connsiteY11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395851 w 4432564"/>
              <a:gd name="connsiteY5" fmla="*/ 15155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4267154 w 4432564"/>
              <a:gd name="connsiteY9" fmla="*/ 1875918 h 1937847"/>
              <a:gd name="connsiteX10" fmla="*/ 4338569 w 4432564"/>
              <a:gd name="connsiteY10" fmla="*/ 1630018 h 1937847"/>
              <a:gd name="connsiteX11" fmla="*/ 3145874 w 4432564"/>
              <a:gd name="connsiteY11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395851 w 4432564"/>
              <a:gd name="connsiteY5" fmla="*/ 15155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4267154 w 4432564"/>
              <a:gd name="connsiteY9" fmla="*/ 1875918 h 1937847"/>
              <a:gd name="connsiteX10" fmla="*/ 4338569 w 4432564"/>
              <a:gd name="connsiteY10" fmla="*/ 1630018 h 1937847"/>
              <a:gd name="connsiteX11" fmla="*/ 3145874 w 4432564"/>
              <a:gd name="connsiteY11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395851 w 4432564"/>
              <a:gd name="connsiteY5" fmla="*/ 15155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4267154 w 4432564"/>
              <a:gd name="connsiteY9" fmla="*/ 1875918 h 1937847"/>
              <a:gd name="connsiteX10" fmla="*/ 4338569 w 4432564"/>
              <a:gd name="connsiteY10" fmla="*/ 1630018 h 1937847"/>
              <a:gd name="connsiteX11" fmla="*/ 3145874 w 4432564"/>
              <a:gd name="connsiteY11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395851 w 4432564"/>
              <a:gd name="connsiteY5" fmla="*/ 15155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4267154 w 4432564"/>
              <a:gd name="connsiteY9" fmla="*/ 1875918 h 1937847"/>
              <a:gd name="connsiteX10" fmla="*/ 4338569 w 4432564"/>
              <a:gd name="connsiteY10" fmla="*/ 1630018 h 1937847"/>
              <a:gd name="connsiteX11" fmla="*/ 3145874 w 4432564"/>
              <a:gd name="connsiteY11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395851 w 4432564"/>
              <a:gd name="connsiteY5" fmla="*/ 1515534 h 1937847"/>
              <a:gd name="connsiteX6" fmla="*/ 1457510 w 4432564"/>
              <a:gd name="connsiteY6" fmla="*/ 1512773 h 1937847"/>
              <a:gd name="connsiteX7" fmla="*/ 2218221 w 4432564"/>
              <a:gd name="connsiteY7" fmla="*/ 1497495 h 1937847"/>
              <a:gd name="connsiteX8" fmla="*/ 3086054 w 4432564"/>
              <a:gd name="connsiteY8" fmla="*/ 1503018 h 1937847"/>
              <a:gd name="connsiteX9" fmla="*/ 4267154 w 4432564"/>
              <a:gd name="connsiteY9" fmla="*/ 1875918 h 1937847"/>
              <a:gd name="connsiteX10" fmla="*/ 4338569 w 4432564"/>
              <a:gd name="connsiteY10" fmla="*/ 1630018 h 1937847"/>
              <a:gd name="connsiteX11" fmla="*/ 3145874 w 4432564"/>
              <a:gd name="connsiteY11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395851 w 4432564"/>
              <a:gd name="connsiteY5" fmla="*/ 1515534 h 1937847"/>
              <a:gd name="connsiteX6" fmla="*/ 2218221 w 4432564"/>
              <a:gd name="connsiteY6" fmla="*/ 1497495 h 1937847"/>
              <a:gd name="connsiteX7" fmla="*/ 3086054 w 4432564"/>
              <a:gd name="connsiteY7" fmla="*/ 1503018 h 1937847"/>
              <a:gd name="connsiteX8" fmla="*/ 4267154 w 4432564"/>
              <a:gd name="connsiteY8" fmla="*/ 1875918 h 1937847"/>
              <a:gd name="connsiteX9" fmla="*/ 4338569 w 4432564"/>
              <a:gd name="connsiteY9" fmla="*/ 1630018 h 1937847"/>
              <a:gd name="connsiteX10" fmla="*/ 3145874 w 4432564"/>
              <a:gd name="connsiteY10" fmla="*/ 808382 h 1937847"/>
              <a:gd name="connsiteX0" fmla="*/ 5108 w 4432564"/>
              <a:gd name="connsiteY0" fmla="*/ 0 h 1937847"/>
              <a:gd name="connsiteX1" fmla="*/ 18360 w 4432564"/>
              <a:gd name="connsiteY1" fmla="*/ 728869 h 1937847"/>
              <a:gd name="connsiteX2" fmla="*/ 71370 w 4432564"/>
              <a:gd name="connsiteY2" fmla="*/ 1789042 h 1937847"/>
              <a:gd name="connsiteX3" fmla="*/ 203890 w 4432564"/>
              <a:gd name="connsiteY3" fmla="*/ 1934817 h 1937847"/>
              <a:gd name="connsiteX4" fmla="*/ 429178 w 4432564"/>
              <a:gd name="connsiteY4" fmla="*/ 1842052 h 1937847"/>
              <a:gd name="connsiteX5" fmla="*/ 1395851 w 4432564"/>
              <a:gd name="connsiteY5" fmla="*/ 1515534 h 1937847"/>
              <a:gd name="connsiteX6" fmla="*/ 2230921 w 4432564"/>
              <a:gd name="connsiteY6" fmla="*/ 1480562 h 1937847"/>
              <a:gd name="connsiteX7" fmla="*/ 3086054 w 4432564"/>
              <a:gd name="connsiteY7" fmla="*/ 1503018 h 1937847"/>
              <a:gd name="connsiteX8" fmla="*/ 4267154 w 4432564"/>
              <a:gd name="connsiteY8" fmla="*/ 1875918 h 1937847"/>
              <a:gd name="connsiteX9" fmla="*/ 4338569 w 4432564"/>
              <a:gd name="connsiteY9" fmla="*/ 1630018 h 1937847"/>
              <a:gd name="connsiteX10" fmla="*/ 3145874 w 4432564"/>
              <a:gd name="connsiteY10" fmla="*/ 808382 h 1937847"/>
              <a:gd name="connsiteX0" fmla="*/ 5108 w 4432564"/>
              <a:gd name="connsiteY0" fmla="*/ 0 h 1947628"/>
              <a:gd name="connsiteX1" fmla="*/ 18360 w 4432564"/>
              <a:gd name="connsiteY1" fmla="*/ 728869 h 1947628"/>
              <a:gd name="connsiteX2" fmla="*/ 71370 w 4432564"/>
              <a:gd name="connsiteY2" fmla="*/ 1789042 h 1947628"/>
              <a:gd name="connsiteX3" fmla="*/ 203890 w 4432564"/>
              <a:gd name="connsiteY3" fmla="*/ 1934817 h 1947628"/>
              <a:gd name="connsiteX4" fmla="*/ 293711 w 4432564"/>
              <a:gd name="connsiteY4" fmla="*/ 1901318 h 1947628"/>
              <a:gd name="connsiteX5" fmla="*/ 1395851 w 4432564"/>
              <a:gd name="connsiteY5" fmla="*/ 1515534 h 1947628"/>
              <a:gd name="connsiteX6" fmla="*/ 2230921 w 4432564"/>
              <a:gd name="connsiteY6" fmla="*/ 1480562 h 1947628"/>
              <a:gd name="connsiteX7" fmla="*/ 3086054 w 4432564"/>
              <a:gd name="connsiteY7" fmla="*/ 1503018 h 1947628"/>
              <a:gd name="connsiteX8" fmla="*/ 4267154 w 4432564"/>
              <a:gd name="connsiteY8" fmla="*/ 1875918 h 1947628"/>
              <a:gd name="connsiteX9" fmla="*/ 4338569 w 4432564"/>
              <a:gd name="connsiteY9" fmla="*/ 1630018 h 1947628"/>
              <a:gd name="connsiteX10" fmla="*/ 3145874 w 4432564"/>
              <a:gd name="connsiteY10" fmla="*/ 808382 h 1947628"/>
              <a:gd name="connsiteX0" fmla="*/ 5108 w 4432564"/>
              <a:gd name="connsiteY0" fmla="*/ 0 h 1947628"/>
              <a:gd name="connsiteX1" fmla="*/ 18360 w 4432564"/>
              <a:gd name="connsiteY1" fmla="*/ 728869 h 1947628"/>
              <a:gd name="connsiteX2" fmla="*/ 122170 w 4432564"/>
              <a:gd name="connsiteY2" fmla="*/ 1721309 h 1947628"/>
              <a:gd name="connsiteX3" fmla="*/ 203890 w 4432564"/>
              <a:gd name="connsiteY3" fmla="*/ 1934817 h 1947628"/>
              <a:gd name="connsiteX4" fmla="*/ 293711 w 4432564"/>
              <a:gd name="connsiteY4" fmla="*/ 1901318 h 1947628"/>
              <a:gd name="connsiteX5" fmla="*/ 1395851 w 4432564"/>
              <a:gd name="connsiteY5" fmla="*/ 1515534 h 1947628"/>
              <a:gd name="connsiteX6" fmla="*/ 2230921 w 4432564"/>
              <a:gd name="connsiteY6" fmla="*/ 1480562 h 1947628"/>
              <a:gd name="connsiteX7" fmla="*/ 3086054 w 4432564"/>
              <a:gd name="connsiteY7" fmla="*/ 1503018 h 1947628"/>
              <a:gd name="connsiteX8" fmla="*/ 4267154 w 4432564"/>
              <a:gd name="connsiteY8" fmla="*/ 1875918 h 1947628"/>
              <a:gd name="connsiteX9" fmla="*/ 4338569 w 4432564"/>
              <a:gd name="connsiteY9" fmla="*/ 1630018 h 1947628"/>
              <a:gd name="connsiteX10" fmla="*/ 3145874 w 4432564"/>
              <a:gd name="connsiteY10" fmla="*/ 808382 h 1947628"/>
              <a:gd name="connsiteX0" fmla="*/ 5108 w 4432564"/>
              <a:gd name="connsiteY0" fmla="*/ 0 h 1949061"/>
              <a:gd name="connsiteX1" fmla="*/ 18360 w 4432564"/>
              <a:gd name="connsiteY1" fmla="*/ 728869 h 1949061"/>
              <a:gd name="connsiteX2" fmla="*/ 122170 w 4432564"/>
              <a:gd name="connsiteY2" fmla="*/ 1818676 h 1949061"/>
              <a:gd name="connsiteX3" fmla="*/ 203890 w 4432564"/>
              <a:gd name="connsiteY3" fmla="*/ 1934817 h 1949061"/>
              <a:gd name="connsiteX4" fmla="*/ 293711 w 4432564"/>
              <a:gd name="connsiteY4" fmla="*/ 1901318 h 1949061"/>
              <a:gd name="connsiteX5" fmla="*/ 1395851 w 4432564"/>
              <a:gd name="connsiteY5" fmla="*/ 1515534 h 1949061"/>
              <a:gd name="connsiteX6" fmla="*/ 2230921 w 4432564"/>
              <a:gd name="connsiteY6" fmla="*/ 1480562 h 1949061"/>
              <a:gd name="connsiteX7" fmla="*/ 3086054 w 4432564"/>
              <a:gd name="connsiteY7" fmla="*/ 1503018 h 1949061"/>
              <a:gd name="connsiteX8" fmla="*/ 4267154 w 4432564"/>
              <a:gd name="connsiteY8" fmla="*/ 1875918 h 1949061"/>
              <a:gd name="connsiteX9" fmla="*/ 4338569 w 4432564"/>
              <a:gd name="connsiteY9" fmla="*/ 1630018 h 1949061"/>
              <a:gd name="connsiteX10" fmla="*/ 3145874 w 4432564"/>
              <a:gd name="connsiteY10" fmla="*/ 808382 h 1949061"/>
              <a:gd name="connsiteX0" fmla="*/ 5108 w 4432564"/>
              <a:gd name="connsiteY0" fmla="*/ 0 h 1951019"/>
              <a:gd name="connsiteX1" fmla="*/ 18360 w 4432564"/>
              <a:gd name="connsiteY1" fmla="*/ 728869 h 1951019"/>
              <a:gd name="connsiteX2" fmla="*/ 105237 w 4432564"/>
              <a:gd name="connsiteY2" fmla="*/ 1822909 h 1951019"/>
              <a:gd name="connsiteX3" fmla="*/ 203890 w 4432564"/>
              <a:gd name="connsiteY3" fmla="*/ 1934817 h 1951019"/>
              <a:gd name="connsiteX4" fmla="*/ 293711 w 4432564"/>
              <a:gd name="connsiteY4" fmla="*/ 1901318 h 1951019"/>
              <a:gd name="connsiteX5" fmla="*/ 1395851 w 4432564"/>
              <a:gd name="connsiteY5" fmla="*/ 1515534 h 1951019"/>
              <a:gd name="connsiteX6" fmla="*/ 2230921 w 4432564"/>
              <a:gd name="connsiteY6" fmla="*/ 1480562 h 1951019"/>
              <a:gd name="connsiteX7" fmla="*/ 3086054 w 4432564"/>
              <a:gd name="connsiteY7" fmla="*/ 1503018 h 1951019"/>
              <a:gd name="connsiteX8" fmla="*/ 4267154 w 4432564"/>
              <a:gd name="connsiteY8" fmla="*/ 1875918 h 1951019"/>
              <a:gd name="connsiteX9" fmla="*/ 4338569 w 4432564"/>
              <a:gd name="connsiteY9" fmla="*/ 1630018 h 1951019"/>
              <a:gd name="connsiteX10" fmla="*/ 3145874 w 4432564"/>
              <a:gd name="connsiteY10" fmla="*/ 808382 h 1951019"/>
              <a:gd name="connsiteX0" fmla="*/ 5108 w 4432564"/>
              <a:gd name="connsiteY0" fmla="*/ 0 h 1935007"/>
              <a:gd name="connsiteX1" fmla="*/ 18360 w 4432564"/>
              <a:gd name="connsiteY1" fmla="*/ 728869 h 1935007"/>
              <a:gd name="connsiteX2" fmla="*/ 105237 w 4432564"/>
              <a:gd name="connsiteY2" fmla="*/ 1822909 h 1935007"/>
              <a:gd name="connsiteX3" fmla="*/ 178490 w 4432564"/>
              <a:gd name="connsiteY3" fmla="*/ 1905183 h 1935007"/>
              <a:gd name="connsiteX4" fmla="*/ 293711 w 4432564"/>
              <a:gd name="connsiteY4" fmla="*/ 1901318 h 1935007"/>
              <a:gd name="connsiteX5" fmla="*/ 1395851 w 4432564"/>
              <a:gd name="connsiteY5" fmla="*/ 1515534 h 1935007"/>
              <a:gd name="connsiteX6" fmla="*/ 2230921 w 4432564"/>
              <a:gd name="connsiteY6" fmla="*/ 1480562 h 1935007"/>
              <a:gd name="connsiteX7" fmla="*/ 3086054 w 4432564"/>
              <a:gd name="connsiteY7" fmla="*/ 1503018 h 1935007"/>
              <a:gd name="connsiteX8" fmla="*/ 4267154 w 4432564"/>
              <a:gd name="connsiteY8" fmla="*/ 1875918 h 1935007"/>
              <a:gd name="connsiteX9" fmla="*/ 4338569 w 4432564"/>
              <a:gd name="connsiteY9" fmla="*/ 1630018 h 1935007"/>
              <a:gd name="connsiteX10" fmla="*/ 3145874 w 4432564"/>
              <a:gd name="connsiteY10" fmla="*/ 808382 h 1935007"/>
              <a:gd name="connsiteX0" fmla="*/ 5108 w 4432564"/>
              <a:gd name="connsiteY0" fmla="*/ 0 h 1935007"/>
              <a:gd name="connsiteX1" fmla="*/ 18360 w 4432564"/>
              <a:gd name="connsiteY1" fmla="*/ 728869 h 1935007"/>
              <a:gd name="connsiteX2" fmla="*/ 105237 w 4432564"/>
              <a:gd name="connsiteY2" fmla="*/ 1822909 h 1935007"/>
              <a:gd name="connsiteX3" fmla="*/ 178490 w 4432564"/>
              <a:gd name="connsiteY3" fmla="*/ 1905183 h 1935007"/>
              <a:gd name="connsiteX4" fmla="*/ 293711 w 4432564"/>
              <a:gd name="connsiteY4" fmla="*/ 1901318 h 1935007"/>
              <a:gd name="connsiteX5" fmla="*/ 1395851 w 4432564"/>
              <a:gd name="connsiteY5" fmla="*/ 1515534 h 1935007"/>
              <a:gd name="connsiteX6" fmla="*/ 2230921 w 4432564"/>
              <a:gd name="connsiteY6" fmla="*/ 1480562 h 1935007"/>
              <a:gd name="connsiteX7" fmla="*/ 3086054 w 4432564"/>
              <a:gd name="connsiteY7" fmla="*/ 1503018 h 1935007"/>
              <a:gd name="connsiteX8" fmla="*/ 4267154 w 4432564"/>
              <a:gd name="connsiteY8" fmla="*/ 1875918 h 1935007"/>
              <a:gd name="connsiteX9" fmla="*/ 4338569 w 4432564"/>
              <a:gd name="connsiteY9" fmla="*/ 1630018 h 1935007"/>
              <a:gd name="connsiteX10" fmla="*/ 3145874 w 4432564"/>
              <a:gd name="connsiteY10" fmla="*/ 808382 h 1935007"/>
              <a:gd name="connsiteX0" fmla="*/ 5108 w 4432564"/>
              <a:gd name="connsiteY0" fmla="*/ 0 h 1935007"/>
              <a:gd name="connsiteX1" fmla="*/ 18360 w 4432564"/>
              <a:gd name="connsiteY1" fmla="*/ 728869 h 1935007"/>
              <a:gd name="connsiteX2" fmla="*/ 105237 w 4432564"/>
              <a:gd name="connsiteY2" fmla="*/ 1822909 h 1935007"/>
              <a:gd name="connsiteX3" fmla="*/ 178490 w 4432564"/>
              <a:gd name="connsiteY3" fmla="*/ 1905183 h 1935007"/>
              <a:gd name="connsiteX4" fmla="*/ 293711 w 4432564"/>
              <a:gd name="connsiteY4" fmla="*/ 1901318 h 1935007"/>
              <a:gd name="connsiteX5" fmla="*/ 1395851 w 4432564"/>
              <a:gd name="connsiteY5" fmla="*/ 1515534 h 1935007"/>
              <a:gd name="connsiteX6" fmla="*/ 2230921 w 4432564"/>
              <a:gd name="connsiteY6" fmla="*/ 1480562 h 1935007"/>
              <a:gd name="connsiteX7" fmla="*/ 3086054 w 4432564"/>
              <a:gd name="connsiteY7" fmla="*/ 1503018 h 1935007"/>
              <a:gd name="connsiteX8" fmla="*/ 4267154 w 4432564"/>
              <a:gd name="connsiteY8" fmla="*/ 1875918 h 1935007"/>
              <a:gd name="connsiteX9" fmla="*/ 4338569 w 4432564"/>
              <a:gd name="connsiteY9" fmla="*/ 1630018 h 1935007"/>
              <a:gd name="connsiteX10" fmla="*/ 3145874 w 4432564"/>
              <a:gd name="connsiteY10" fmla="*/ 808382 h 1935007"/>
              <a:gd name="connsiteX0" fmla="*/ 5108 w 4432564"/>
              <a:gd name="connsiteY0" fmla="*/ 0 h 1954663"/>
              <a:gd name="connsiteX1" fmla="*/ 18360 w 4432564"/>
              <a:gd name="connsiteY1" fmla="*/ 728869 h 1954663"/>
              <a:gd name="connsiteX2" fmla="*/ 105237 w 4432564"/>
              <a:gd name="connsiteY2" fmla="*/ 1822909 h 1954663"/>
              <a:gd name="connsiteX3" fmla="*/ 293711 w 4432564"/>
              <a:gd name="connsiteY3" fmla="*/ 1901318 h 1954663"/>
              <a:gd name="connsiteX4" fmla="*/ 1395851 w 4432564"/>
              <a:gd name="connsiteY4" fmla="*/ 1515534 h 1954663"/>
              <a:gd name="connsiteX5" fmla="*/ 2230921 w 4432564"/>
              <a:gd name="connsiteY5" fmla="*/ 1480562 h 1954663"/>
              <a:gd name="connsiteX6" fmla="*/ 3086054 w 4432564"/>
              <a:gd name="connsiteY6" fmla="*/ 1503018 h 1954663"/>
              <a:gd name="connsiteX7" fmla="*/ 4267154 w 4432564"/>
              <a:gd name="connsiteY7" fmla="*/ 1875918 h 1954663"/>
              <a:gd name="connsiteX8" fmla="*/ 4338569 w 4432564"/>
              <a:gd name="connsiteY8" fmla="*/ 1630018 h 1954663"/>
              <a:gd name="connsiteX9" fmla="*/ 3145874 w 4432564"/>
              <a:gd name="connsiteY9" fmla="*/ 808382 h 1954663"/>
              <a:gd name="connsiteX0" fmla="*/ 5108 w 4432564"/>
              <a:gd name="connsiteY0" fmla="*/ 0 h 1963932"/>
              <a:gd name="connsiteX1" fmla="*/ 18360 w 4432564"/>
              <a:gd name="connsiteY1" fmla="*/ 728869 h 1963932"/>
              <a:gd name="connsiteX2" fmla="*/ 105237 w 4432564"/>
              <a:gd name="connsiteY2" fmla="*/ 1822909 h 1963932"/>
              <a:gd name="connsiteX3" fmla="*/ 139654 w 4432564"/>
              <a:gd name="connsiteY3" fmla="*/ 1955984 h 1963932"/>
              <a:gd name="connsiteX4" fmla="*/ 293711 w 4432564"/>
              <a:gd name="connsiteY4" fmla="*/ 1901318 h 1963932"/>
              <a:gd name="connsiteX5" fmla="*/ 1395851 w 4432564"/>
              <a:gd name="connsiteY5" fmla="*/ 1515534 h 1963932"/>
              <a:gd name="connsiteX6" fmla="*/ 2230921 w 4432564"/>
              <a:gd name="connsiteY6" fmla="*/ 1480562 h 1963932"/>
              <a:gd name="connsiteX7" fmla="*/ 3086054 w 4432564"/>
              <a:gd name="connsiteY7" fmla="*/ 1503018 h 1963932"/>
              <a:gd name="connsiteX8" fmla="*/ 4267154 w 4432564"/>
              <a:gd name="connsiteY8" fmla="*/ 1875918 h 1963932"/>
              <a:gd name="connsiteX9" fmla="*/ 4338569 w 4432564"/>
              <a:gd name="connsiteY9" fmla="*/ 1630018 h 1963932"/>
              <a:gd name="connsiteX10" fmla="*/ 3145874 w 4432564"/>
              <a:gd name="connsiteY10" fmla="*/ 808382 h 1963932"/>
              <a:gd name="connsiteX0" fmla="*/ 5108 w 4432564"/>
              <a:gd name="connsiteY0" fmla="*/ 0 h 1963932"/>
              <a:gd name="connsiteX1" fmla="*/ 18360 w 4432564"/>
              <a:gd name="connsiteY1" fmla="*/ 728869 h 1963932"/>
              <a:gd name="connsiteX2" fmla="*/ 105237 w 4432564"/>
              <a:gd name="connsiteY2" fmla="*/ 1822909 h 1963932"/>
              <a:gd name="connsiteX3" fmla="*/ 139654 w 4432564"/>
              <a:gd name="connsiteY3" fmla="*/ 1955984 h 1963932"/>
              <a:gd name="connsiteX4" fmla="*/ 293711 w 4432564"/>
              <a:gd name="connsiteY4" fmla="*/ 1901318 h 1963932"/>
              <a:gd name="connsiteX5" fmla="*/ 1395851 w 4432564"/>
              <a:gd name="connsiteY5" fmla="*/ 1515534 h 1963932"/>
              <a:gd name="connsiteX6" fmla="*/ 2230921 w 4432564"/>
              <a:gd name="connsiteY6" fmla="*/ 1480562 h 1963932"/>
              <a:gd name="connsiteX7" fmla="*/ 3086054 w 4432564"/>
              <a:gd name="connsiteY7" fmla="*/ 1503018 h 1963932"/>
              <a:gd name="connsiteX8" fmla="*/ 4267154 w 4432564"/>
              <a:gd name="connsiteY8" fmla="*/ 1875918 h 1963932"/>
              <a:gd name="connsiteX9" fmla="*/ 4338569 w 4432564"/>
              <a:gd name="connsiteY9" fmla="*/ 1630018 h 1963932"/>
              <a:gd name="connsiteX10" fmla="*/ 3145874 w 4432564"/>
              <a:gd name="connsiteY10" fmla="*/ 808382 h 1963932"/>
              <a:gd name="connsiteX0" fmla="*/ 5108 w 4432564"/>
              <a:gd name="connsiteY0" fmla="*/ 0 h 1968191"/>
              <a:gd name="connsiteX1" fmla="*/ 18360 w 4432564"/>
              <a:gd name="connsiteY1" fmla="*/ 728869 h 1968191"/>
              <a:gd name="connsiteX2" fmla="*/ 105237 w 4432564"/>
              <a:gd name="connsiteY2" fmla="*/ 1822909 h 1968191"/>
              <a:gd name="connsiteX3" fmla="*/ 139654 w 4432564"/>
              <a:gd name="connsiteY3" fmla="*/ 1955984 h 1968191"/>
              <a:gd name="connsiteX4" fmla="*/ 139654 w 4432564"/>
              <a:gd name="connsiteY4" fmla="*/ 1955983 h 1968191"/>
              <a:gd name="connsiteX5" fmla="*/ 293711 w 4432564"/>
              <a:gd name="connsiteY5" fmla="*/ 1901318 h 1968191"/>
              <a:gd name="connsiteX6" fmla="*/ 1395851 w 4432564"/>
              <a:gd name="connsiteY6" fmla="*/ 1515534 h 1968191"/>
              <a:gd name="connsiteX7" fmla="*/ 2230921 w 4432564"/>
              <a:gd name="connsiteY7" fmla="*/ 1480562 h 1968191"/>
              <a:gd name="connsiteX8" fmla="*/ 3086054 w 4432564"/>
              <a:gd name="connsiteY8" fmla="*/ 1503018 h 1968191"/>
              <a:gd name="connsiteX9" fmla="*/ 4267154 w 4432564"/>
              <a:gd name="connsiteY9" fmla="*/ 1875918 h 1968191"/>
              <a:gd name="connsiteX10" fmla="*/ 4338569 w 4432564"/>
              <a:gd name="connsiteY10" fmla="*/ 1630018 h 1968191"/>
              <a:gd name="connsiteX11" fmla="*/ 3145874 w 4432564"/>
              <a:gd name="connsiteY11" fmla="*/ 808382 h 1968191"/>
              <a:gd name="connsiteX0" fmla="*/ 5108 w 4432564"/>
              <a:gd name="connsiteY0" fmla="*/ 0 h 1960189"/>
              <a:gd name="connsiteX1" fmla="*/ 18360 w 4432564"/>
              <a:gd name="connsiteY1" fmla="*/ 728869 h 1960189"/>
              <a:gd name="connsiteX2" fmla="*/ 105237 w 4432564"/>
              <a:gd name="connsiteY2" fmla="*/ 1822909 h 1960189"/>
              <a:gd name="connsiteX3" fmla="*/ 139654 w 4432564"/>
              <a:gd name="connsiteY3" fmla="*/ 1955984 h 1960189"/>
              <a:gd name="connsiteX4" fmla="*/ 165054 w 4432564"/>
              <a:gd name="connsiteY4" fmla="*/ 1896716 h 1960189"/>
              <a:gd name="connsiteX5" fmla="*/ 293711 w 4432564"/>
              <a:gd name="connsiteY5" fmla="*/ 1901318 h 1960189"/>
              <a:gd name="connsiteX6" fmla="*/ 1395851 w 4432564"/>
              <a:gd name="connsiteY6" fmla="*/ 1515534 h 1960189"/>
              <a:gd name="connsiteX7" fmla="*/ 2230921 w 4432564"/>
              <a:gd name="connsiteY7" fmla="*/ 1480562 h 1960189"/>
              <a:gd name="connsiteX8" fmla="*/ 3086054 w 4432564"/>
              <a:gd name="connsiteY8" fmla="*/ 1503018 h 1960189"/>
              <a:gd name="connsiteX9" fmla="*/ 4267154 w 4432564"/>
              <a:gd name="connsiteY9" fmla="*/ 1875918 h 1960189"/>
              <a:gd name="connsiteX10" fmla="*/ 4338569 w 4432564"/>
              <a:gd name="connsiteY10" fmla="*/ 1630018 h 1960189"/>
              <a:gd name="connsiteX11" fmla="*/ 3145874 w 4432564"/>
              <a:gd name="connsiteY11" fmla="*/ 808382 h 1960189"/>
              <a:gd name="connsiteX0" fmla="*/ 5108 w 4432564"/>
              <a:gd name="connsiteY0" fmla="*/ 0 h 1960189"/>
              <a:gd name="connsiteX1" fmla="*/ 18360 w 4432564"/>
              <a:gd name="connsiteY1" fmla="*/ 728869 h 1960189"/>
              <a:gd name="connsiteX2" fmla="*/ 105237 w 4432564"/>
              <a:gd name="connsiteY2" fmla="*/ 1822909 h 1960189"/>
              <a:gd name="connsiteX3" fmla="*/ 139654 w 4432564"/>
              <a:gd name="connsiteY3" fmla="*/ 1955984 h 1960189"/>
              <a:gd name="connsiteX4" fmla="*/ 165054 w 4432564"/>
              <a:gd name="connsiteY4" fmla="*/ 1896716 h 1960189"/>
              <a:gd name="connsiteX5" fmla="*/ 293711 w 4432564"/>
              <a:gd name="connsiteY5" fmla="*/ 1901318 h 1960189"/>
              <a:gd name="connsiteX6" fmla="*/ 1395851 w 4432564"/>
              <a:gd name="connsiteY6" fmla="*/ 1515534 h 1960189"/>
              <a:gd name="connsiteX7" fmla="*/ 2230921 w 4432564"/>
              <a:gd name="connsiteY7" fmla="*/ 1480562 h 1960189"/>
              <a:gd name="connsiteX8" fmla="*/ 3086054 w 4432564"/>
              <a:gd name="connsiteY8" fmla="*/ 1503018 h 1960189"/>
              <a:gd name="connsiteX9" fmla="*/ 4267154 w 4432564"/>
              <a:gd name="connsiteY9" fmla="*/ 1875918 h 1960189"/>
              <a:gd name="connsiteX10" fmla="*/ 4338569 w 4432564"/>
              <a:gd name="connsiteY10" fmla="*/ 1630018 h 1960189"/>
              <a:gd name="connsiteX11" fmla="*/ 3145874 w 4432564"/>
              <a:gd name="connsiteY11" fmla="*/ 808382 h 1960189"/>
              <a:gd name="connsiteX0" fmla="*/ 5108 w 4432564"/>
              <a:gd name="connsiteY0" fmla="*/ 0 h 1931326"/>
              <a:gd name="connsiteX1" fmla="*/ 18360 w 4432564"/>
              <a:gd name="connsiteY1" fmla="*/ 728869 h 1931326"/>
              <a:gd name="connsiteX2" fmla="*/ 105237 w 4432564"/>
              <a:gd name="connsiteY2" fmla="*/ 1822909 h 1931326"/>
              <a:gd name="connsiteX3" fmla="*/ 165054 w 4432564"/>
              <a:gd name="connsiteY3" fmla="*/ 1896716 h 1931326"/>
              <a:gd name="connsiteX4" fmla="*/ 293711 w 4432564"/>
              <a:gd name="connsiteY4" fmla="*/ 1901318 h 1931326"/>
              <a:gd name="connsiteX5" fmla="*/ 1395851 w 4432564"/>
              <a:gd name="connsiteY5" fmla="*/ 1515534 h 1931326"/>
              <a:gd name="connsiteX6" fmla="*/ 2230921 w 4432564"/>
              <a:gd name="connsiteY6" fmla="*/ 1480562 h 1931326"/>
              <a:gd name="connsiteX7" fmla="*/ 3086054 w 4432564"/>
              <a:gd name="connsiteY7" fmla="*/ 1503018 h 1931326"/>
              <a:gd name="connsiteX8" fmla="*/ 4267154 w 4432564"/>
              <a:gd name="connsiteY8" fmla="*/ 1875918 h 1931326"/>
              <a:gd name="connsiteX9" fmla="*/ 4338569 w 4432564"/>
              <a:gd name="connsiteY9" fmla="*/ 1630018 h 1931326"/>
              <a:gd name="connsiteX10" fmla="*/ 3145874 w 4432564"/>
              <a:gd name="connsiteY10" fmla="*/ 808382 h 1931326"/>
              <a:gd name="connsiteX0" fmla="*/ 5108 w 4432564"/>
              <a:gd name="connsiteY0" fmla="*/ 0 h 1954663"/>
              <a:gd name="connsiteX1" fmla="*/ 18360 w 4432564"/>
              <a:gd name="connsiteY1" fmla="*/ 728869 h 1954663"/>
              <a:gd name="connsiteX2" fmla="*/ 105237 w 4432564"/>
              <a:gd name="connsiteY2" fmla="*/ 1822909 h 1954663"/>
              <a:gd name="connsiteX3" fmla="*/ 293711 w 4432564"/>
              <a:gd name="connsiteY3" fmla="*/ 1901318 h 1954663"/>
              <a:gd name="connsiteX4" fmla="*/ 1395851 w 4432564"/>
              <a:gd name="connsiteY4" fmla="*/ 1515534 h 1954663"/>
              <a:gd name="connsiteX5" fmla="*/ 2230921 w 4432564"/>
              <a:gd name="connsiteY5" fmla="*/ 1480562 h 1954663"/>
              <a:gd name="connsiteX6" fmla="*/ 3086054 w 4432564"/>
              <a:gd name="connsiteY6" fmla="*/ 1503018 h 1954663"/>
              <a:gd name="connsiteX7" fmla="*/ 4267154 w 4432564"/>
              <a:gd name="connsiteY7" fmla="*/ 1875918 h 1954663"/>
              <a:gd name="connsiteX8" fmla="*/ 4338569 w 4432564"/>
              <a:gd name="connsiteY8" fmla="*/ 1630018 h 1954663"/>
              <a:gd name="connsiteX9" fmla="*/ 3145874 w 4432564"/>
              <a:gd name="connsiteY9" fmla="*/ 808382 h 1954663"/>
              <a:gd name="connsiteX0" fmla="*/ 5108 w 4432564"/>
              <a:gd name="connsiteY0" fmla="*/ 0 h 1954715"/>
              <a:gd name="connsiteX1" fmla="*/ 18360 w 4432564"/>
              <a:gd name="connsiteY1" fmla="*/ 728869 h 1954715"/>
              <a:gd name="connsiteX2" fmla="*/ 105237 w 4432564"/>
              <a:gd name="connsiteY2" fmla="*/ 1822909 h 1954715"/>
              <a:gd name="connsiteX3" fmla="*/ 135421 w 4432564"/>
              <a:gd name="connsiteY3" fmla="*/ 1943283 h 1954715"/>
              <a:gd name="connsiteX4" fmla="*/ 293711 w 4432564"/>
              <a:gd name="connsiteY4" fmla="*/ 1901318 h 1954715"/>
              <a:gd name="connsiteX5" fmla="*/ 1395851 w 4432564"/>
              <a:gd name="connsiteY5" fmla="*/ 1515534 h 1954715"/>
              <a:gd name="connsiteX6" fmla="*/ 2230921 w 4432564"/>
              <a:gd name="connsiteY6" fmla="*/ 1480562 h 1954715"/>
              <a:gd name="connsiteX7" fmla="*/ 3086054 w 4432564"/>
              <a:gd name="connsiteY7" fmla="*/ 1503018 h 1954715"/>
              <a:gd name="connsiteX8" fmla="*/ 4267154 w 4432564"/>
              <a:gd name="connsiteY8" fmla="*/ 1875918 h 1954715"/>
              <a:gd name="connsiteX9" fmla="*/ 4338569 w 4432564"/>
              <a:gd name="connsiteY9" fmla="*/ 1630018 h 1954715"/>
              <a:gd name="connsiteX10" fmla="*/ 3145874 w 4432564"/>
              <a:gd name="connsiteY10" fmla="*/ 808382 h 1954715"/>
              <a:gd name="connsiteX0" fmla="*/ 5108 w 4432564"/>
              <a:gd name="connsiteY0" fmla="*/ 0 h 1925910"/>
              <a:gd name="connsiteX1" fmla="*/ 18360 w 4432564"/>
              <a:gd name="connsiteY1" fmla="*/ 728869 h 1925910"/>
              <a:gd name="connsiteX2" fmla="*/ 105237 w 4432564"/>
              <a:gd name="connsiteY2" fmla="*/ 1822909 h 1925910"/>
              <a:gd name="connsiteX3" fmla="*/ 169288 w 4432564"/>
              <a:gd name="connsiteY3" fmla="*/ 1879783 h 1925910"/>
              <a:gd name="connsiteX4" fmla="*/ 293711 w 4432564"/>
              <a:gd name="connsiteY4" fmla="*/ 1901318 h 1925910"/>
              <a:gd name="connsiteX5" fmla="*/ 1395851 w 4432564"/>
              <a:gd name="connsiteY5" fmla="*/ 1515534 h 1925910"/>
              <a:gd name="connsiteX6" fmla="*/ 2230921 w 4432564"/>
              <a:gd name="connsiteY6" fmla="*/ 1480562 h 1925910"/>
              <a:gd name="connsiteX7" fmla="*/ 3086054 w 4432564"/>
              <a:gd name="connsiteY7" fmla="*/ 1503018 h 1925910"/>
              <a:gd name="connsiteX8" fmla="*/ 4267154 w 4432564"/>
              <a:gd name="connsiteY8" fmla="*/ 1875918 h 1925910"/>
              <a:gd name="connsiteX9" fmla="*/ 4338569 w 4432564"/>
              <a:gd name="connsiteY9" fmla="*/ 1630018 h 1925910"/>
              <a:gd name="connsiteX10" fmla="*/ 3145874 w 4432564"/>
              <a:gd name="connsiteY10" fmla="*/ 808382 h 1925910"/>
              <a:gd name="connsiteX0" fmla="*/ 5108 w 4432564"/>
              <a:gd name="connsiteY0" fmla="*/ 0 h 1923249"/>
              <a:gd name="connsiteX1" fmla="*/ 18360 w 4432564"/>
              <a:gd name="connsiteY1" fmla="*/ 728869 h 1923249"/>
              <a:gd name="connsiteX2" fmla="*/ 105237 w 4432564"/>
              <a:gd name="connsiteY2" fmla="*/ 1822909 h 1923249"/>
              <a:gd name="connsiteX3" fmla="*/ 127801 w 4432564"/>
              <a:gd name="connsiteY3" fmla="*/ 1861156 h 1923249"/>
              <a:gd name="connsiteX4" fmla="*/ 169288 w 4432564"/>
              <a:gd name="connsiteY4" fmla="*/ 1879783 h 1923249"/>
              <a:gd name="connsiteX5" fmla="*/ 293711 w 4432564"/>
              <a:gd name="connsiteY5" fmla="*/ 1901318 h 1923249"/>
              <a:gd name="connsiteX6" fmla="*/ 1395851 w 4432564"/>
              <a:gd name="connsiteY6" fmla="*/ 1515534 h 1923249"/>
              <a:gd name="connsiteX7" fmla="*/ 2230921 w 4432564"/>
              <a:gd name="connsiteY7" fmla="*/ 1480562 h 1923249"/>
              <a:gd name="connsiteX8" fmla="*/ 3086054 w 4432564"/>
              <a:gd name="connsiteY8" fmla="*/ 1503018 h 1923249"/>
              <a:gd name="connsiteX9" fmla="*/ 4267154 w 4432564"/>
              <a:gd name="connsiteY9" fmla="*/ 1875918 h 1923249"/>
              <a:gd name="connsiteX10" fmla="*/ 4338569 w 4432564"/>
              <a:gd name="connsiteY10" fmla="*/ 1630018 h 1923249"/>
              <a:gd name="connsiteX11" fmla="*/ 3145874 w 4432564"/>
              <a:gd name="connsiteY11" fmla="*/ 808382 h 1923249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5237 w 4432564"/>
              <a:gd name="connsiteY2" fmla="*/ 1822909 h 1929166"/>
              <a:gd name="connsiteX3" fmla="*/ 127801 w 4432564"/>
              <a:gd name="connsiteY3" fmla="*/ 1861156 h 1929166"/>
              <a:gd name="connsiteX4" fmla="*/ 169288 w 4432564"/>
              <a:gd name="connsiteY4" fmla="*/ 1879783 h 1929166"/>
              <a:gd name="connsiteX5" fmla="*/ 257341 w 4432564"/>
              <a:gd name="connsiteY5" fmla="*/ 1896717 h 1929166"/>
              <a:gd name="connsiteX6" fmla="*/ 293711 w 4432564"/>
              <a:gd name="connsiteY6" fmla="*/ 1901318 h 1929166"/>
              <a:gd name="connsiteX7" fmla="*/ 1395851 w 4432564"/>
              <a:gd name="connsiteY7" fmla="*/ 1515534 h 1929166"/>
              <a:gd name="connsiteX8" fmla="*/ 2230921 w 4432564"/>
              <a:gd name="connsiteY8" fmla="*/ 1480562 h 1929166"/>
              <a:gd name="connsiteX9" fmla="*/ 3086054 w 4432564"/>
              <a:gd name="connsiteY9" fmla="*/ 1503018 h 1929166"/>
              <a:gd name="connsiteX10" fmla="*/ 4267154 w 4432564"/>
              <a:gd name="connsiteY10" fmla="*/ 1875918 h 1929166"/>
              <a:gd name="connsiteX11" fmla="*/ 4338569 w 4432564"/>
              <a:gd name="connsiteY11" fmla="*/ 1630018 h 1929166"/>
              <a:gd name="connsiteX12" fmla="*/ 3145874 w 4432564"/>
              <a:gd name="connsiteY12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27801 w 4432564"/>
              <a:gd name="connsiteY3" fmla="*/ 1861156 h 1929166"/>
              <a:gd name="connsiteX4" fmla="*/ 169288 w 4432564"/>
              <a:gd name="connsiteY4" fmla="*/ 1879783 h 1929166"/>
              <a:gd name="connsiteX5" fmla="*/ 257341 w 4432564"/>
              <a:gd name="connsiteY5" fmla="*/ 1896717 h 1929166"/>
              <a:gd name="connsiteX6" fmla="*/ 293711 w 4432564"/>
              <a:gd name="connsiteY6" fmla="*/ 1901318 h 1929166"/>
              <a:gd name="connsiteX7" fmla="*/ 1395851 w 4432564"/>
              <a:gd name="connsiteY7" fmla="*/ 1515534 h 1929166"/>
              <a:gd name="connsiteX8" fmla="*/ 2230921 w 4432564"/>
              <a:gd name="connsiteY8" fmla="*/ 1480562 h 1929166"/>
              <a:gd name="connsiteX9" fmla="*/ 3086054 w 4432564"/>
              <a:gd name="connsiteY9" fmla="*/ 1503018 h 1929166"/>
              <a:gd name="connsiteX10" fmla="*/ 4267154 w 4432564"/>
              <a:gd name="connsiteY10" fmla="*/ 1875918 h 1929166"/>
              <a:gd name="connsiteX11" fmla="*/ 4338569 w 4432564"/>
              <a:gd name="connsiteY11" fmla="*/ 1630018 h 1929166"/>
              <a:gd name="connsiteX12" fmla="*/ 3145874 w 4432564"/>
              <a:gd name="connsiteY12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69288 w 4432564"/>
              <a:gd name="connsiteY3" fmla="*/ 1879783 h 1929166"/>
              <a:gd name="connsiteX4" fmla="*/ 257341 w 4432564"/>
              <a:gd name="connsiteY4" fmla="*/ 1896717 h 1929166"/>
              <a:gd name="connsiteX5" fmla="*/ 293711 w 4432564"/>
              <a:gd name="connsiteY5" fmla="*/ 1901318 h 1929166"/>
              <a:gd name="connsiteX6" fmla="*/ 1395851 w 4432564"/>
              <a:gd name="connsiteY6" fmla="*/ 1515534 h 1929166"/>
              <a:gd name="connsiteX7" fmla="*/ 2230921 w 4432564"/>
              <a:gd name="connsiteY7" fmla="*/ 1480562 h 1929166"/>
              <a:gd name="connsiteX8" fmla="*/ 3086054 w 4432564"/>
              <a:gd name="connsiteY8" fmla="*/ 1503018 h 1929166"/>
              <a:gd name="connsiteX9" fmla="*/ 4267154 w 4432564"/>
              <a:gd name="connsiteY9" fmla="*/ 1875918 h 1929166"/>
              <a:gd name="connsiteX10" fmla="*/ 4338569 w 4432564"/>
              <a:gd name="connsiteY10" fmla="*/ 1630018 h 1929166"/>
              <a:gd name="connsiteX11" fmla="*/ 3145874 w 4432564"/>
              <a:gd name="connsiteY11" fmla="*/ 808382 h 1929166"/>
              <a:gd name="connsiteX0" fmla="*/ 5108 w 4432564"/>
              <a:gd name="connsiteY0" fmla="*/ 0 h 1939521"/>
              <a:gd name="connsiteX1" fmla="*/ 18360 w 4432564"/>
              <a:gd name="connsiteY1" fmla="*/ 728869 h 1939521"/>
              <a:gd name="connsiteX2" fmla="*/ 100157 w 4432564"/>
              <a:gd name="connsiteY2" fmla="*/ 1822909 h 1939521"/>
              <a:gd name="connsiteX3" fmla="*/ 132881 w 4432564"/>
              <a:gd name="connsiteY3" fmla="*/ 1914496 h 1939521"/>
              <a:gd name="connsiteX4" fmla="*/ 169288 w 4432564"/>
              <a:gd name="connsiteY4" fmla="*/ 1879783 h 1939521"/>
              <a:gd name="connsiteX5" fmla="*/ 257341 w 4432564"/>
              <a:gd name="connsiteY5" fmla="*/ 1896717 h 1939521"/>
              <a:gd name="connsiteX6" fmla="*/ 293711 w 4432564"/>
              <a:gd name="connsiteY6" fmla="*/ 1901318 h 1939521"/>
              <a:gd name="connsiteX7" fmla="*/ 1395851 w 4432564"/>
              <a:gd name="connsiteY7" fmla="*/ 1515534 h 1939521"/>
              <a:gd name="connsiteX8" fmla="*/ 2230921 w 4432564"/>
              <a:gd name="connsiteY8" fmla="*/ 1480562 h 1939521"/>
              <a:gd name="connsiteX9" fmla="*/ 3086054 w 4432564"/>
              <a:gd name="connsiteY9" fmla="*/ 1503018 h 1939521"/>
              <a:gd name="connsiteX10" fmla="*/ 4267154 w 4432564"/>
              <a:gd name="connsiteY10" fmla="*/ 1875918 h 1939521"/>
              <a:gd name="connsiteX11" fmla="*/ 4338569 w 4432564"/>
              <a:gd name="connsiteY11" fmla="*/ 1630018 h 1939521"/>
              <a:gd name="connsiteX12" fmla="*/ 3145874 w 4432564"/>
              <a:gd name="connsiteY12" fmla="*/ 808382 h 1939521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45581 w 4432564"/>
              <a:gd name="connsiteY3" fmla="*/ 1881476 h 1929166"/>
              <a:gd name="connsiteX4" fmla="*/ 169288 w 4432564"/>
              <a:gd name="connsiteY4" fmla="*/ 1879783 h 1929166"/>
              <a:gd name="connsiteX5" fmla="*/ 257341 w 4432564"/>
              <a:gd name="connsiteY5" fmla="*/ 1896717 h 1929166"/>
              <a:gd name="connsiteX6" fmla="*/ 293711 w 4432564"/>
              <a:gd name="connsiteY6" fmla="*/ 1901318 h 1929166"/>
              <a:gd name="connsiteX7" fmla="*/ 1395851 w 4432564"/>
              <a:gd name="connsiteY7" fmla="*/ 1515534 h 1929166"/>
              <a:gd name="connsiteX8" fmla="*/ 2230921 w 4432564"/>
              <a:gd name="connsiteY8" fmla="*/ 1480562 h 1929166"/>
              <a:gd name="connsiteX9" fmla="*/ 3086054 w 4432564"/>
              <a:gd name="connsiteY9" fmla="*/ 1503018 h 1929166"/>
              <a:gd name="connsiteX10" fmla="*/ 4267154 w 4432564"/>
              <a:gd name="connsiteY10" fmla="*/ 1875918 h 1929166"/>
              <a:gd name="connsiteX11" fmla="*/ 4338569 w 4432564"/>
              <a:gd name="connsiteY11" fmla="*/ 1630018 h 1929166"/>
              <a:gd name="connsiteX12" fmla="*/ 3145874 w 4432564"/>
              <a:gd name="connsiteY12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69288 w 4432564"/>
              <a:gd name="connsiteY3" fmla="*/ 1879783 h 1929166"/>
              <a:gd name="connsiteX4" fmla="*/ 257341 w 4432564"/>
              <a:gd name="connsiteY4" fmla="*/ 1896717 h 1929166"/>
              <a:gd name="connsiteX5" fmla="*/ 293711 w 4432564"/>
              <a:gd name="connsiteY5" fmla="*/ 1901318 h 1929166"/>
              <a:gd name="connsiteX6" fmla="*/ 1395851 w 4432564"/>
              <a:gd name="connsiteY6" fmla="*/ 1515534 h 1929166"/>
              <a:gd name="connsiteX7" fmla="*/ 2230921 w 4432564"/>
              <a:gd name="connsiteY7" fmla="*/ 1480562 h 1929166"/>
              <a:gd name="connsiteX8" fmla="*/ 3086054 w 4432564"/>
              <a:gd name="connsiteY8" fmla="*/ 1503018 h 1929166"/>
              <a:gd name="connsiteX9" fmla="*/ 4267154 w 4432564"/>
              <a:gd name="connsiteY9" fmla="*/ 1875918 h 1929166"/>
              <a:gd name="connsiteX10" fmla="*/ 4338569 w 4432564"/>
              <a:gd name="connsiteY10" fmla="*/ 1630018 h 1929166"/>
              <a:gd name="connsiteX11" fmla="*/ 3145874 w 4432564"/>
              <a:gd name="connsiteY11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69288 w 4432564"/>
              <a:gd name="connsiteY3" fmla="*/ 1879783 h 1929166"/>
              <a:gd name="connsiteX4" fmla="*/ 257341 w 4432564"/>
              <a:gd name="connsiteY4" fmla="*/ 1896717 h 1929166"/>
              <a:gd name="connsiteX5" fmla="*/ 293711 w 4432564"/>
              <a:gd name="connsiteY5" fmla="*/ 1901318 h 1929166"/>
              <a:gd name="connsiteX6" fmla="*/ 1395851 w 4432564"/>
              <a:gd name="connsiteY6" fmla="*/ 1515534 h 1929166"/>
              <a:gd name="connsiteX7" fmla="*/ 2230921 w 4432564"/>
              <a:gd name="connsiteY7" fmla="*/ 1480562 h 1929166"/>
              <a:gd name="connsiteX8" fmla="*/ 3086054 w 4432564"/>
              <a:gd name="connsiteY8" fmla="*/ 1503018 h 1929166"/>
              <a:gd name="connsiteX9" fmla="*/ 4267154 w 4432564"/>
              <a:gd name="connsiteY9" fmla="*/ 1875918 h 1929166"/>
              <a:gd name="connsiteX10" fmla="*/ 4338569 w 4432564"/>
              <a:gd name="connsiteY10" fmla="*/ 1630018 h 1929166"/>
              <a:gd name="connsiteX11" fmla="*/ 3145874 w 4432564"/>
              <a:gd name="connsiteY11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69288 w 4432564"/>
              <a:gd name="connsiteY3" fmla="*/ 1879783 h 1929166"/>
              <a:gd name="connsiteX4" fmla="*/ 257341 w 4432564"/>
              <a:gd name="connsiteY4" fmla="*/ 1896717 h 1929166"/>
              <a:gd name="connsiteX5" fmla="*/ 293711 w 4432564"/>
              <a:gd name="connsiteY5" fmla="*/ 1901318 h 1929166"/>
              <a:gd name="connsiteX6" fmla="*/ 1395851 w 4432564"/>
              <a:gd name="connsiteY6" fmla="*/ 1515534 h 1929166"/>
              <a:gd name="connsiteX7" fmla="*/ 2230921 w 4432564"/>
              <a:gd name="connsiteY7" fmla="*/ 1480562 h 1929166"/>
              <a:gd name="connsiteX8" fmla="*/ 3086054 w 4432564"/>
              <a:gd name="connsiteY8" fmla="*/ 1503018 h 1929166"/>
              <a:gd name="connsiteX9" fmla="*/ 4267154 w 4432564"/>
              <a:gd name="connsiteY9" fmla="*/ 1875918 h 1929166"/>
              <a:gd name="connsiteX10" fmla="*/ 4338569 w 4432564"/>
              <a:gd name="connsiteY10" fmla="*/ 1630018 h 1929166"/>
              <a:gd name="connsiteX11" fmla="*/ 3145874 w 4432564"/>
              <a:gd name="connsiteY11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69288 w 4432564"/>
              <a:gd name="connsiteY3" fmla="*/ 1879783 h 1929166"/>
              <a:gd name="connsiteX4" fmla="*/ 257341 w 4432564"/>
              <a:gd name="connsiteY4" fmla="*/ 1896717 h 1929166"/>
              <a:gd name="connsiteX5" fmla="*/ 293711 w 4432564"/>
              <a:gd name="connsiteY5" fmla="*/ 1901318 h 1929166"/>
              <a:gd name="connsiteX6" fmla="*/ 1395851 w 4432564"/>
              <a:gd name="connsiteY6" fmla="*/ 1515534 h 1929166"/>
              <a:gd name="connsiteX7" fmla="*/ 2230921 w 4432564"/>
              <a:gd name="connsiteY7" fmla="*/ 1480562 h 1929166"/>
              <a:gd name="connsiteX8" fmla="*/ 3086054 w 4432564"/>
              <a:gd name="connsiteY8" fmla="*/ 1503018 h 1929166"/>
              <a:gd name="connsiteX9" fmla="*/ 4267154 w 4432564"/>
              <a:gd name="connsiteY9" fmla="*/ 1875918 h 1929166"/>
              <a:gd name="connsiteX10" fmla="*/ 4338569 w 4432564"/>
              <a:gd name="connsiteY10" fmla="*/ 1630018 h 1929166"/>
              <a:gd name="connsiteX11" fmla="*/ 3145874 w 4432564"/>
              <a:gd name="connsiteY11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69288 w 4432564"/>
              <a:gd name="connsiteY3" fmla="*/ 1879783 h 1929166"/>
              <a:gd name="connsiteX4" fmla="*/ 257341 w 4432564"/>
              <a:gd name="connsiteY4" fmla="*/ 1896717 h 1929166"/>
              <a:gd name="connsiteX5" fmla="*/ 293711 w 4432564"/>
              <a:gd name="connsiteY5" fmla="*/ 1901318 h 1929166"/>
              <a:gd name="connsiteX6" fmla="*/ 1395851 w 4432564"/>
              <a:gd name="connsiteY6" fmla="*/ 1515534 h 1929166"/>
              <a:gd name="connsiteX7" fmla="*/ 2230921 w 4432564"/>
              <a:gd name="connsiteY7" fmla="*/ 1480562 h 1929166"/>
              <a:gd name="connsiteX8" fmla="*/ 3086054 w 4432564"/>
              <a:gd name="connsiteY8" fmla="*/ 1503018 h 1929166"/>
              <a:gd name="connsiteX9" fmla="*/ 4267154 w 4432564"/>
              <a:gd name="connsiteY9" fmla="*/ 1875918 h 1929166"/>
              <a:gd name="connsiteX10" fmla="*/ 4338569 w 4432564"/>
              <a:gd name="connsiteY10" fmla="*/ 1630018 h 1929166"/>
              <a:gd name="connsiteX11" fmla="*/ 3145874 w 4432564"/>
              <a:gd name="connsiteY11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67383 w 4432564"/>
              <a:gd name="connsiteY3" fmla="*/ 1879783 h 1929166"/>
              <a:gd name="connsiteX4" fmla="*/ 257341 w 4432564"/>
              <a:gd name="connsiteY4" fmla="*/ 1896717 h 1929166"/>
              <a:gd name="connsiteX5" fmla="*/ 293711 w 4432564"/>
              <a:gd name="connsiteY5" fmla="*/ 1901318 h 1929166"/>
              <a:gd name="connsiteX6" fmla="*/ 1395851 w 4432564"/>
              <a:gd name="connsiteY6" fmla="*/ 1515534 h 1929166"/>
              <a:gd name="connsiteX7" fmla="*/ 2230921 w 4432564"/>
              <a:gd name="connsiteY7" fmla="*/ 1480562 h 1929166"/>
              <a:gd name="connsiteX8" fmla="*/ 3086054 w 4432564"/>
              <a:gd name="connsiteY8" fmla="*/ 1503018 h 1929166"/>
              <a:gd name="connsiteX9" fmla="*/ 4267154 w 4432564"/>
              <a:gd name="connsiteY9" fmla="*/ 1875918 h 1929166"/>
              <a:gd name="connsiteX10" fmla="*/ 4338569 w 4432564"/>
              <a:gd name="connsiteY10" fmla="*/ 1630018 h 1929166"/>
              <a:gd name="connsiteX11" fmla="*/ 3145874 w 4432564"/>
              <a:gd name="connsiteY11" fmla="*/ 808382 h 1929166"/>
              <a:gd name="connsiteX0" fmla="*/ 5108 w 4432564"/>
              <a:gd name="connsiteY0" fmla="*/ 0 h 1929166"/>
              <a:gd name="connsiteX1" fmla="*/ 18360 w 4432564"/>
              <a:gd name="connsiteY1" fmla="*/ 728869 h 1929166"/>
              <a:gd name="connsiteX2" fmla="*/ 100157 w 4432564"/>
              <a:gd name="connsiteY2" fmla="*/ 1822909 h 1929166"/>
              <a:gd name="connsiteX3" fmla="*/ 167383 w 4432564"/>
              <a:gd name="connsiteY3" fmla="*/ 1879783 h 1929166"/>
              <a:gd name="connsiteX4" fmla="*/ 257341 w 4432564"/>
              <a:gd name="connsiteY4" fmla="*/ 1896717 h 1929166"/>
              <a:gd name="connsiteX5" fmla="*/ 293711 w 4432564"/>
              <a:gd name="connsiteY5" fmla="*/ 1901318 h 1929166"/>
              <a:gd name="connsiteX6" fmla="*/ 1395851 w 4432564"/>
              <a:gd name="connsiteY6" fmla="*/ 1515534 h 1929166"/>
              <a:gd name="connsiteX7" fmla="*/ 2230921 w 4432564"/>
              <a:gd name="connsiteY7" fmla="*/ 1480562 h 1929166"/>
              <a:gd name="connsiteX8" fmla="*/ 3086054 w 4432564"/>
              <a:gd name="connsiteY8" fmla="*/ 1503018 h 1929166"/>
              <a:gd name="connsiteX9" fmla="*/ 4267154 w 4432564"/>
              <a:gd name="connsiteY9" fmla="*/ 1875918 h 1929166"/>
              <a:gd name="connsiteX10" fmla="*/ 4338569 w 4432564"/>
              <a:gd name="connsiteY10" fmla="*/ 1630018 h 1929166"/>
              <a:gd name="connsiteX11" fmla="*/ 3145874 w 4432564"/>
              <a:gd name="connsiteY11" fmla="*/ 808382 h 1929166"/>
              <a:gd name="connsiteX0" fmla="*/ 5108 w 4432564"/>
              <a:gd name="connsiteY0" fmla="*/ 0 h 1925910"/>
              <a:gd name="connsiteX1" fmla="*/ 18360 w 4432564"/>
              <a:gd name="connsiteY1" fmla="*/ 728869 h 1925910"/>
              <a:gd name="connsiteX2" fmla="*/ 100157 w 4432564"/>
              <a:gd name="connsiteY2" fmla="*/ 1822909 h 1925910"/>
              <a:gd name="connsiteX3" fmla="*/ 167383 w 4432564"/>
              <a:gd name="connsiteY3" fmla="*/ 1879783 h 1925910"/>
              <a:gd name="connsiteX4" fmla="*/ 293711 w 4432564"/>
              <a:gd name="connsiteY4" fmla="*/ 1901318 h 1925910"/>
              <a:gd name="connsiteX5" fmla="*/ 1395851 w 4432564"/>
              <a:gd name="connsiteY5" fmla="*/ 1515534 h 1925910"/>
              <a:gd name="connsiteX6" fmla="*/ 2230921 w 4432564"/>
              <a:gd name="connsiteY6" fmla="*/ 1480562 h 1925910"/>
              <a:gd name="connsiteX7" fmla="*/ 3086054 w 4432564"/>
              <a:gd name="connsiteY7" fmla="*/ 1503018 h 1925910"/>
              <a:gd name="connsiteX8" fmla="*/ 4267154 w 4432564"/>
              <a:gd name="connsiteY8" fmla="*/ 1875918 h 1925910"/>
              <a:gd name="connsiteX9" fmla="*/ 4338569 w 4432564"/>
              <a:gd name="connsiteY9" fmla="*/ 1630018 h 1925910"/>
              <a:gd name="connsiteX10" fmla="*/ 3145874 w 4432564"/>
              <a:gd name="connsiteY10" fmla="*/ 808382 h 1925910"/>
              <a:gd name="connsiteX0" fmla="*/ 5108 w 4432564"/>
              <a:gd name="connsiteY0" fmla="*/ 0 h 1925910"/>
              <a:gd name="connsiteX1" fmla="*/ 18360 w 4432564"/>
              <a:gd name="connsiteY1" fmla="*/ 728869 h 1925910"/>
              <a:gd name="connsiteX2" fmla="*/ 100157 w 4432564"/>
              <a:gd name="connsiteY2" fmla="*/ 1822909 h 1925910"/>
              <a:gd name="connsiteX3" fmla="*/ 167383 w 4432564"/>
              <a:gd name="connsiteY3" fmla="*/ 1879783 h 1925910"/>
              <a:gd name="connsiteX4" fmla="*/ 293711 w 4432564"/>
              <a:gd name="connsiteY4" fmla="*/ 1901318 h 1925910"/>
              <a:gd name="connsiteX5" fmla="*/ 1395851 w 4432564"/>
              <a:gd name="connsiteY5" fmla="*/ 1515534 h 1925910"/>
              <a:gd name="connsiteX6" fmla="*/ 2230921 w 4432564"/>
              <a:gd name="connsiteY6" fmla="*/ 1480562 h 1925910"/>
              <a:gd name="connsiteX7" fmla="*/ 3086054 w 4432564"/>
              <a:gd name="connsiteY7" fmla="*/ 1503018 h 1925910"/>
              <a:gd name="connsiteX8" fmla="*/ 4267154 w 4432564"/>
              <a:gd name="connsiteY8" fmla="*/ 1875918 h 1925910"/>
              <a:gd name="connsiteX9" fmla="*/ 4338569 w 4432564"/>
              <a:gd name="connsiteY9" fmla="*/ 1630018 h 1925910"/>
              <a:gd name="connsiteX10" fmla="*/ 3145874 w 4432564"/>
              <a:gd name="connsiteY10" fmla="*/ 808382 h 1925910"/>
              <a:gd name="connsiteX0" fmla="*/ 5108 w 4432564"/>
              <a:gd name="connsiteY0" fmla="*/ 0 h 1954663"/>
              <a:gd name="connsiteX1" fmla="*/ 18360 w 4432564"/>
              <a:gd name="connsiteY1" fmla="*/ 728869 h 1954663"/>
              <a:gd name="connsiteX2" fmla="*/ 100157 w 4432564"/>
              <a:gd name="connsiteY2" fmla="*/ 1822909 h 1954663"/>
              <a:gd name="connsiteX3" fmla="*/ 293711 w 4432564"/>
              <a:gd name="connsiteY3" fmla="*/ 1901318 h 1954663"/>
              <a:gd name="connsiteX4" fmla="*/ 1395851 w 4432564"/>
              <a:gd name="connsiteY4" fmla="*/ 1515534 h 1954663"/>
              <a:gd name="connsiteX5" fmla="*/ 2230921 w 4432564"/>
              <a:gd name="connsiteY5" fmla="*/ 1480562 h 1954663"/>
              <a:gd name="connsiteX6" fmla="*/ 3086054 w 4432564"/>
              <a:gd name="connsiteY6" fmla="*/ 1503018 h 1954663"/>
              <a:gd name="connsiteX7" fmla="*/ 4267154 w 4432564"/>
              <a:gd name="connsiteY7" fmla="*/ 1875918 h 1954663"/>
              <a:gd name="connsiteX8" fmla="*/ 4338569 w 4432564"/>
              <a:gd name="connsiteY8" fmla="*/ 1630018 h 1954663"/>
              <a:gd name="connsiteX9" fmla="*/ 3145874 w 4432564"/>
              <a:gd name="connsiteY9" fmla="*/ 808382 h 1954663"/>
              <a:gd name="connsiteX0" fmla="*/ 2228 w 4429684"/>
              <a:gd name="connsiteY0" fmla="*/ 0 h 1956881"/>
              <a:gd name="connsiteX1" fmla="*/ 49770 w 4429684"/>
              <a:gd name="connsiteY1" fmla="*/ 692674 h 1956881"/>
              <a:gd name="connsiteX2" fmla="*/ 97277 w 4429684"/>
              <a:gd name="connsiteY2" fmla="*/ 1822909 h 1956881"/>
              <a:gd name="connsiteX3" fmla="*/ 290831 w 4429684"/>
              <a:gd name="connsiteY3" fmla="*/ 1901318 h 1956881"/>
              <a:gd name="connsiteX4" fmla="*/ 1392971 w 4429684"/>
              <a:gd name="connsiteY4" fmla="*/ 1515534 h 1956881"/>
              <a:gd name="connsiteX5" fmla="*/ 2228041 w 4429684"/>
              <a:gd name="connsiteY5" fmla="*/ 1480562 h 1956881"/>
              <a:gd name="connsiteX6" fmla="*/ 3083174 w 4429684"/>
              <a:gd name="connsiteY6" fmla="*/ 1503018 h 1956881"/>
              <a:gd name="connsiteX7" fmla="*/ 4264274 w 4429684"/>
              <a:gd name="connsiteY7" fmla="*/ 1875918 h 1956881"/>
              <a:gd name="connsiteX8" fmla="*/ 4335689 w 4429684"/>
              <a:gd name="connsiteY8" fmla="*/ 1630018 h 1956881"/>
              <a:gd name="connsiteX9" fmla="*/ 3142994 w 4429684"/>
              <a:gd name="connsiteY9" fmla="*/ 808382 h 1956881"/>
              <a:gd name="connsiteX0" fmla="*/ 2228 w 4429684"/>
              <a:gd name="connsiteY0" fmla="*/ 0 h 1956881"/>
              <a:gd name="connsiteX1" fmla="*/ 49770 w 4429684"/>
              <a:gd name="connsiteY1" fmla="*/ 692674 h 1956881"/>
              <a:gd name="connsiteX2" fmla="*/ 97277 w 4429684"/>
              <a:gd name="connsiteY2" fmla="*/ 1822909 h 1956881"/>
              <a:gd name="connsiteX3" fmla="*/ 373958 w 4429684"/>
              <a:gd name="connsiteY3" fmla="*/ 1901318 h 1956881"/>
              <a:gd name="connsiteX4" fmla="*/ 1392971 w 4429684"/>
              <a:gd name="connsiteY4" fmla="*/ 1515534 h 1956881"/>
              <a:gd name="connsiteX5" fmla="*/ 2228041 w 4429684"/>
              <a:gd name="connsiteY5" fmla="*/ 1480562 h 1956881"/>
              <a:gd name="connsiteX6" fmla="*/ 3083174 w 4429684"/>
              <a:gd name="connsiteY6" fmla="*/ 1503018 h 1956881"/>
              <a:gd name="connsiteX7" fmla="*/ 4264274 w 4429684"/>
              <a:gd name="connsiteY7" fmla="*/ 1875918 h 1956881"/>
              <a:gd name="connsiteX8" fmla="*/ 4335689 w 4429684"/>
              <a:gd name="connsiteY8" fmla="*/ 1630018 h 1956881"/>
              <a:gd name="connsiteX9" fmla="*/ 3142994 w 4429684"/>
              <a:gd name="connsiteY9" fmla="*/ 808382 h 1956881"/>
              <a:gd name="connsiteX0" fmla="*/ 2228 w 4429684"/>
              <a:gd name="connsiteY0" fmla="*/ 0 h 1905820"/>
              <a:gd name="connsiteX1" fmla="*/ 49770 w 4429684"/>
              <a:gd name="connsiteY1" fmla="*/ 692674 h 1905820"/>
              <a:gd name="connsiteX2" fmla="*/ 97277 w 4429684"/>
              <a:gd name="connsiteY2" fmla="*/ 1656655 h 1905820"/>
              <a:gd name="connsiteX3" fmla="*/ 373958 w 4429684"/>
              <a:gd name="connsiteY3" fmla="*/ 1901318 h 1905820"/>
              <a:gd name="connsiteX4" fmla="*/ 1392971 w 4429684"/>
              <a:gd name="connsiteY4" fmla="*/ 1515534 h 1905820"/>
              <a:gd name="connsiteX5" fmla="*/ 2228041 w 4429684"/>
              <a:gd name="connsiteY5" fmla="*/ 1480562 h 1905820"/>
              <a:gd name="connsiteX6" fmla="*/ 3083174 w 4429684"/>
              <a:gd name="connsiteY6" fmla="*/ 1503018 h 1905820"/>
              <a:gd name="connsiteX7" fmla="*/ 4264274 w 4429684"/>
              <a:gd name="connsiteY7" fmla="*/ 1875918 h 1905820"/>
              <a:gd name="connsiteX8" fmla="*/ 4335689 w 4429684"/>
              <a:gd name="connsiteY8" fmla="*/ 1630018 h 1905820"/>
              <a:gd name="connsiteX9" fmla="*/ 3142994 w 4429684"/>
              <a:gd name="connsiteY9" fmla="*/ 808382 h 1905820"/>
              <a:gd name="connsiteX0" fmla="*/ 2228 w 4485539"/>
              <a:gd name="connsiteY0" fmla="*/ 0 h 1905820"/>
              <a:gd name="connsiteX1" fmla="*/ 49770 w 4485539"/>
              <a:gd name="connsiteY1" fmla="*/ 692674 h 1905820"/>
              <a:gd name="connsiteX2" fmla="*/ 97277 w 4485539"/>
              <a:gd name="connsiteY2" fmla="*/ 1656655 h 1905820"/>
              <a:gd name="connsiteX3" fmla="*/ 373958 w 4485539"/>
              <a:gd name="connsiteY3" fmla="*/ 1901318 h 1905820"/>
              <a:gd name="connsiteX4" fmla="*/ 1392971 w 4485539"/>
              <a:gd name="connsiteY4" fmla="*/ 1515534 h 1905820"/>
              <a:gd name="connsiteX5" fmla="*/ 2228041 w 4485539"/>
              <a:gd name="connsiteY5" fmla="*/ 1480562 h 1905820"/>
              <a:gd name="connsiteX6" fmla="*/ 3083174 w 4485539"/>
              <a:gd name="connsiteY6" fmla="*/ 1503018 h 1905820"/>
              <a:gd name="connsiteX7" fmla="*/ 4264274 w 4485539"/>
              <a:gd name="connsiteY7" fmla="*/ 1875918 h 1905820"/>
              <a:gd name="connsiteX8" fmla="*/ 4384180 w 4485539"/>
              <a:gd name="connsiteY8" fmla="*/ 1609237 h 1905820"/>
              <a:gd name="connsiteX9" fmla="*/ 3142994 w 4485539"/>
              <a:gd name="connsiteY9" fmla="*/ 808382 h 1905820"/>
              <a:gd name="connsiteX0" fmla="*/ 2228 w 4405567"/>
              <a:gd name="connsiteY0" fmla="*/ 0 h 1905820"/>
              <a:gd name="connsiteX1" fmla="*/ 49770 w 4405567"/>
              <a:gd name="connsiteY1" fmla="*/ 692674 h 1905820"/>
              <a:gd name="connsiteX2" fmla="*/ 97277 w 4405567"/>
              <a:gd name="connsiteY2" fmla="*/ 1656655 h 1905820"/>
              <a:gd name="connsiteX3" fmla="*/ 373958 w 4405567"/>
              <a:gd name="connsiteY3" fmla="*/ 1901318 h 1905820"/>
              <a:gd name="connsiteX4" fmla="*/ 1392971 w 4405567"/>
              <a:gd name="connsiteY4" fmla="*/ 1515534 h 1905820"/>
              <a:gd name="connsiteX5" fmla="*/ 2228041 w 4405567"/>
              <a:gd name="connsiteY5" fmla="*/ 1480562 h 1905820"/>
              <a:gd name="connsiteX6" fmla="*/ 3083174 w 4405567"/>
              <a:gd name="connsiteY6" fmla="*/ 1503018 h 1905820"/>
              <a:gd name="connsiteX7" fmla="*/ 4264274 w 4405567"/>
              <a:gd name="connsiteY7" fmla="*/ 1875918 h 1905820"/>
              <a:gd name="connsiteX8" fmla="*/ 4259490 w 4405567"/>
              <a:gd name="connsiteY8" fmla="*/ 1519183 h 1905820"/>
              <a:gd name="connsiteX9" fmla="*/ 3142994 w 4405567"/>
              <a:gd name="connsiteY9" fmla="*/ 808382 h 1905820"/>
              <a:gd name="connsiteX0" fmla="*/ 2228 w 4421316"/>
              <a:gd name="connsiteY0" fmla="*/ 0 h 1905820"/>
              <a:gd name="connsiteX1" fmla="*/ 49770 w 4421316"/>
              <a:gd name="connsiteY1" fmla="*/ 692674 h 1905820"/>
              <a:gd name="connsiteX2" fmla="*/ 97277 w 4421316"/>
              <a:gd name="connsiteY2" fmla="*/ 1656655 h 1905820"/>
              <a:gd name="connsiteX3" fmla="*/ 373958 w 4421316"/>
              <a:gd name="connsiteY3" fmla="*/ 1901318 h 1905820"/>
              <a:gd name="connsiteX4" fmla="*/ 1392971 w 4421316"/>
              <a:gd name="connsiteY4" fmla="*/ 1515534 h 1905820"/>
              <a:gd name="connsiteX5" fmla="*/ 2228041 w 4421316"/>
              <a:gd name="connsiteY5" fmla="*/ 1480562 h 1905820"/>
              <a:gd name="connsiteX6" fmla="*/ 3083174 w 4421316"/>
              <a:gd name="connsiteY6" fmla="*/ 1503018 h 1905820"/>
              <a:gd name="connsiteX7" fmla="*/ 4264274 w 4421316"/>
              <a:gd name="connsiteY7" fmla="*/ 1875918 h 1905820"/>
              <a:gd name="connsiteX8" fmla="*/ 4287199 w 4421316"/>
              <a:gd name="connsiteY8" fmla="*/ 1505328 h 1905820"/>
              <a:gd name="connsiteX9" fmla="*/ 3142994 w 4421316"/>
              <a:gd name="connsiteY9" fmla="*/ 808382 h 1905820"/>
              <a:gd name="connsiteX0" fmla="*/ 5173 w 4389625"/>
              <a:gd name="connsiteY0" fmla="*/ 0 h 1725711"/>
              <a:gd name="connsiteX1" fmla="*/ 18079 w 4389625"/>
              <a:gd name="connsiteY1" fmla="*/ 512565 h 1725711"/>
              <a:gd name="connsiteX2" fmla="*/ 65586 w 4389625"/>
              <a:gd name="connsiteY2" fmla="*/ 1476546 h 1725711"/>
              <a:gd name="connsiteX3" fmla="*/ 342267 w 4389625"/>
              <a:gd name="connsiteY3" fmla="*/ 1721209 h 1725711"/>
              <a:gd name="connsiteX4" fmla="*/ 1361280 w 4389625"/>
              <a:gd name="connsiteY4" fmla="*/ 1335425 h 1725711"/>
              <a:gd name="connsiteX5" fmla="*/ 2196350 w 4389625"/>
              <a:gd name="connsiteY5" fmla="*/ 1300453 h 1725711"/>
              <a:gd name="connsiteX6" fmla="*/ 3051483 w 4389625"/>
              <a:gd name="connsiteY6" fmla="*/ 1322909 h 1725711"/>
              <a:gd name="connsiteX7" fmla="*/ 4232583 w 4389625"/>
              <a:gd name="connsiteY7" fmla="*/ 1695809 h 1725711"/>
              <a:gd name="connsiteX8" fmla="*/ 4255508 w 4389625"/>
              <a:gd name="connsiteY8" fmla="*/ 1325219 h 1725711"/>
              <a:gd name="connsiteX9" fmla="*/ 3111303 w 4389625"/>
              <a:gd name="connsiteY9" fmla="*/ 628273 h 1725711"/>
              <a:gd name="connsiteX0" fmla="*/ 5173 w 4386042"/>
              <a:gd name="connsiteY0" fmla="*/ 0 h 1725711"/>
              <a:gd name="connsiteX1" fmla="*/ 18079 w 4386042"/>
              <a:gd name="connsiteY1" fmla="*/ 512565 h 1725711"/>
              <a:gd name="connsiteX2" fmla="*/ 65586 w 4386042"/>
              <a:gd name="connsiteY2" fmla="*/ 1476546 h 1725711"/>
              <a:gd name="connsiteX3" fmla="*/ 342267 w 4386042"/>
              <a:gd name="connsiteY3" fmla="*/ 1721209 h 1725711"/>
              <a:gd name="connsiteX4" fmla="*/ 1361280 w 4386042"/>
              <a:gd name="connsiteY4" fmla="*/ 1335425 h 1725711"/>
              <a:gd name="connsiteX5" fmla="*/ 2196350 w 4386042"/>
              <a:gd name="connsiteY5" fmla="*/ 1300453 h 1725711"/>
              <a:gd name="connsiteX6" fmla="*/ 3051483 w 4386042"/>
              <a:gd name="connsiteY6" fmla="*/ 1322909 h 1725711"/>
              <a:gd name="connsiteX7" fmla="*/ 4232583 w 4386042"/>
              <a:gd name="connsiteY7" fmla="*/ 1695809 h 1725711"/>
              <a:gd name="connsiteX8" fmla="*/ 4255508 w 4386042"/>
              <a:gd name="connsiteY8" fmla="*/ 1325219 h 1725711"/>
              <a:gd name="connsiteX9" fmla="*/ 3166721 w 4386042"/>
              <a:gd name="connsiteY9" fmla="*/ 621346 h 1725711"/>
              <a:gd name="connsiteX0" fmla="*/ 5173 w 4387381"/>
              <a:gd name="connsiteY0" fmla="*/ 0 h 1725711"/>
              <a:gd name="connsiteX1" fmla="*/ 18079 w 4387381"/>
              <a:gd name="connsiteY1" fmla="*/ 512565 h 1725711"/>
              <a:gd name="connsiteX2" fmla="*/ 65586 w 4387381"/>
              <a:gd name="connsiteY2" fmla="*/ 1476546 h 1725711"/>
              <a:gd name="connsiteX3" fmla="*/ 342267 w 4387381"/>
              <a:gd name="connsiteY3" fmla="*/ 1721209 h 1725711"/>
              <a:gd name="connsiteX4" fmla="*/ 1361280 w 4387381"/>
              <a:gd name="connsiteY4" fmla="*/ 1335425 h 1725711"/>
              <a:gd name="connsiteX5" fmla="*/ 2196350 w 4387381"/>
              <a:gd name="connsiteY5" fmla="*/ 1300453 h 1725711"/>
              <a:gd name="connsiteX6" fmla="*/ 3051483 w 4387381"/>
              <a:gd name="connsiteY6" fmla="*/ 1322909 h 1725711"/>
              <a:gd name="connsiteX7" fmla="*/ 4232583 w 4387381"/>
              <a:gd name="connsiteY7" fmla="*/ 1695809 h 1725711"/>
              <a:gd name="connsiteX8" fmla="*/ 4255508 w 4387381"/>
              <a:gd name="connsiteY8" fmla="*/ 1325219 h 1725711"/>
              <a:gd name="connsiteX9" fmla="*/ 3145939 w 4387381"/>
              <a:gd name="connsiteY9" fmla="*/ 649055 h 1725711"/>
              <a:gd name="connsiteX0" fmla="*/ 5173 w 4388277"/>
              <a:gd name="connsiteY0" fmla="*/ 0 h 1725711"/>
              <a:gd name="connsiteX1" fmla="*/ 18079 w 4388277"/>
              <a:gd name="connsiteY1" fmla="*/ 512565 h 1725711"/>
              <a:gd name="connsiteX2" fmla="*/ 65586 w 4388277"/>
              <a:gd name="connsiteY2" fmla="*/ 1476546 h 1725711"/>
              <a:gd name="connsiteX3" fmla="*/ 342267 w 4388277"/>
              <a:gd name="connsiteY3" fmla="*/ 1721209 h 1725711"/>
              <a:gd name="connsiteX4" fmla="*/ 1361280 w 4388277"/>
              <a:gd name="connsiteY4" fmla="*/ 1335425 h 1725711"/>
              <a:gd name="connsiteX5" fmla="*/ 2196350 w 4388277"/>
              <a:gd name="connsiteY5" fmla="*/ 1300453 h 1725711"/>
              <a:gd name="connsiteX6" fmla="*/ 3051483 w 4388277"/>
              <a:gd name="connsiteY6" fmla="*/ 1322909 h 1725711"/>
              <a:gd name="connsiteX7" fmla="*/ 4232583 w 4388277"/>
              <a:gd name="connsiteY7" fmla="*/ 1695809 h 1725711"/>
              <a:gd name="connsiteX8" fmla="*/ 4255508 w 4388277"/>
              <a:gd name="connsiteY8" fmla="*/ 1325219 h 1725711"/>
              <a:gd name="connsiteX9" fmla="*/ 3132085 w 4388277"/>
              <a:gd name="connsiteY9" fmla="*/ 642128 h 1725711"/>
              <a:gd name="connsiteX0" fmla="*/ 5173 w 4380738"/>
              <a:gd name="connsiteY0" fmla="*/ 0 h 1725711"/>
              <a:gd name="connsiteX1" fmla="*/ 18079 w 4380738"/>
              <a:gd name="connsiteY1" fmla="*/ 512565 h 1725711"/>
              <a:gd name="connsiteX2" fmla="*/ 65586 w 4380738"/>
              <a:gd name="connsiteY2" fmla="*/ 1476546 h 1725711"/>
              <a:gd name="connsiteX3" fmla="*/ 342267 w 4380738"/>
              <a:gd name="connsiteY3" fmla="*/ 1721209 h 1725711"/>
              <a:gd name="connsiteX4" fmla="*/ 1361280 w 4380738"/>
              <a:gd name="connsiteY4" fmla="*/ 1335425 h 1725711"/>
              <a:gd name="connsiteX5" fmla="*/ 2196350 w 4380738"/>
              <a:gd name="connsiteY5" fmla="*/ 1300453 h 1725711"/>
              <a:gd name="connsiteX6" fmla="*/ 3051483 w 4380738"/>
              <a:gd name="connsiteY6" fmla="*/ 1322909 h 1725711"/>
              <a:gd name="connsiteX7" fmla="*/ 4232583 w 4380738"/>
              <a:gd name="connsiteY7" fmla="*/ 1695809 h 1725711"/>
              <a:gd name="connsiteX8" fmla="*/ 4255508 w 4380738"/>
              <a:gd name="connsiteY8" fmla="*/ 1325219 h 1725711"/>
              <a:gd name="connsiteX9" fmla="*/ 3249849 w 4380738"/>
              <a:gd name="connsiteY9" fmla="*/ 697547 h 172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0738" h="1725711">
                <a:moveTo>
                  <a:pt x="5173" y="0"/>
                </a:moveTo>
                <a:cubicBezTo>
                  <a:pt x="-8079" y="121478"/>
                  <a:pt x="7035" y="214391"/>
                  <a:pt x="18079" y="512565"/>
                </a:cubicBezTo>
                <a:cubicBezTo>
                  <a:pt x="29123" y="810739"/>
                  <a:pt x="11555" y="1275105"/>
                  <a:pt x="65586" y="1476546"/>
                </a:cubicBezTo>
                <a:cubicBezTo>
                  <a:pt x="119617" y="1677987"/>
                  <a:pt x="126318" y="1744729"/>
                  <a:pt x="342267" y="1721209"/>
                </a:cubicBezTo>
                <a:cubicBezTo>
                  <a:pt x="558216" y="1697689"/>
                  <a:pt x="993900" y="1464020"/>
                  <a:pt x="1361280" y="1335425"/>
                </a:cubicBezTo>
                <a:cubicBezTo>
                  <a:pt x="1659454" y="1277999"/>
                  <a:pt x="1914650" y="1302539"/>
                  <a:pt x="2196350" y="1300453"/>
                </a:cubicBezTo>
                <a:cubicBezTo>
                  <a:pt x="2478050" y="1298367"/>
                  <a:pt x="2709994" y="1259839"/>
                  <a:pt x="3051483" y="1322909"/>
                </a:cubicBezTo>
                <a:cubicBezTo>
                  <a:pt x="3392972" y="1385980"/>
                  <a:pt x="4031912" y="1695424"/>
                  <a:pt x="4232583" y="1695809"/>
                </a:cubicBezTo>
                <a:cubicBezTo>
                  <a:pt x="4433254" y="1696194"/>
                  <a:pt x="4419297" y="1491596"/>
                  <a:pt x="4255508" y="1325219"/>
                </a:cubicBezTo>
                <a:cubicBezTo>
                  <a:pt x="4091719" y="1158842"/>
                  <a:pt x="3255370" y="667730"/>
                  <a:pt x="3249849" y="697547"/>
                </a:cubicBezTo>
              </a:path>
            </a:pathLst>
          </a:custGeom>
          <a:noFill/>
          <a:ln w="38100">
            <a:solidFill>
              <a:srgbClr val="D57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>
            <a:grpSpLocks/>
          </p:cNvGrpSpPr>
          <p:nvPr/>
        </p:nvGrpSpPr>
        <p:grpSpPr bwMode="auto">
          <a:xfrm>
            <a:off x="1989400" y="1966928"/>
            <a:ext cx="2257425" cy="2257425"/>
            <a:chOff x="4238625" y="2524124"/>
            <a:chExt cx="3600450" cy="3600000"/>
          </a:xfrm>
        </p:grpSpPr>
        <p:grpSp>
          <p:nvGrpSpPr>
            <p:cNvPr id="23" name="グループ化 15"/>
            <p:cNvGrpSpPr>
              <a:grpSpLocks/>
            </p:cNvGrpSpPr>
            <p:nvPr/>
          </p:nvGrpSpPr>
          <p:grpSpPr bwMode="auto">
            <a:xfrm>
              <a:off x="4238625" y="2524124"/>
              <a:ext cx="3600450" cy="3600000"/>
              <a:chOff x="4238625" y="2524124"/>
              <a:chExt cx="3600450" cy="3600000"/>
            </a:xfrm>
          </p:grpSpPr>
          <p:sp>
            <p:nvSpPr>
              <p:cNvPr id="25" name="円/楕円 2"/>
              <p:cNvSpPr/>
              <p:nvPr/>
            </p:nvSpPr>
            <p:spPr>
              <a:xfrm>
                <a:off x="4780465" y="3076023"/>
                <a:ext cx="2519301" cy="2521519"/>
              </a:xfrm>
              <a:prstGeom prst="ellipse">
                <a:avLst/>
              </a:prstGeom>
              <a:solidFill>
                <a:srgbClr val="D57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6" name="円/楕円 7"/>
              <p:cNvSpPr/>
              <p:nvPr/>
            </p:nvSpPr>
            <p:spPr>
              <a:xfrm>
                <a:off x="5686907" y="3989946"/>
                <a:ext cx="719077" cy="7189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7" name="円/楕円 8"/>
              <p:cNvSpPr/>
              <p:nvPr/>
            </p:nvSpPr>
            <p:spPr>
              <a:xfrm>
                <a:off x="4238625" y="2524124"/>
                <a:ext cx="3600450" cy="36000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 flipH="1">
                <a:off x="5990743" y="4065895"/>
                <a:ext cx="144321" cy="5974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sp>
          <p:nvSpPr>
            <p:cNvPr id="24" name="テキスト ボックス 16"/>
            <p:cNvSpPr txBox="1">
              <a:spLocks noChangeArrowheads="1"/>
            </p:cNvSpPr>
            <p:nvPr/>
          </p:nvSpPr>
          <p:spPr bwMode="auto">
            <a:xfrm>
              <a:off x="5008772" y="3457575"/>
              <a:ext cx="2072327" cy="5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 dirty="0"/>
                <a:t>MT</a:t>
              </a:r>
              <a:endParaRPr lang="ja-JP" altLang="en-US" sz="1800" b="1" dirty="0"/>
            </a:p>
          </p:txBody>
        </p:sp>
      </p:grpSp>
      <p:sp>
        <p:nvSpPr>
          <p:cNvPr id="29" name="角丸四角形 28"/>
          <p:cNvSpPr/>
          <p:nvPr/>
        </p:nvSpPr>
        <p:spPr>
          <a:xfrm>
            <a:off x="4420031" y="4385323"/>
            <a:ext cx="295033" cy="16140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0" name="グループ化 29"/>
          <p:cNvGrpSpPr>
            <a:grpSpLocks/>
          </p:cNvGrpSpPr>
          <p:nvPr/>
        </p:nvGrpSpPr>
        <p:grpSpPr bwMode="auto">
          <a:xfrm>
            <a:off x="4870208" y="1973626"/>
            <a:ext cx="2257425" cy="2257425"/>
            <a:chOff x="4238625" y="2524124"/>
            <a:chExt cx="3600450" cy="3600000"/>
          </a:xfrm>
        </p:grpSpPr>
        <p:grpSp>
          <p:nvGrpSpPr>
            <p:cNvPr id="31" name="グループ化 15"/>
            <p:cNvGrpSpPr>
              <a:grpSpLocks/>
            </p:cNvGrpSpPr>
            <p:nvPr/>
          </p:nvGrpSpPr>
          <p:grpSpPr bwMode="auto">
            <a:xfrm>
              <a:off x="4238625" y="2524124"/>
              <a:ext cx="3600450" cy="3600000"/>
              <a:chOff x="4238625" y="2524124"/>
              <a:chExt cx="3600450" cy="3600000"/>
            </a:xfrm>
          </p:grpSpPr>
          <p:sp>
            <p:nvSpPr>
              <p:cNvPr id="33" name="円/楕円 2"/>
              <p:cNvSpPr/>
              <p:nvPr/>
            </p:nvSpPr>
            <p:spPr>
              <a:xfrm>
                <a:off x="4780465" y="3076023"/>
                <a:ext cx="2519301" cy="2521519"/>
              </a:xfrm>
              <a:prstGeom prst="ellipse">
                <a:avLst/>
              </a:prstGeom>
              <a:solidFill>
                <a:srgbClr val="D57C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34" name="円/楕円 7"/>
              <p:cNvSpPr/>
              <p:nvPr/>
            </p:nvSpPr>
            <p:spPr>
              <a:xfrm>
                <a:off x="5686907" y="3989946"/>
                <a:ext cx="719077" cy="7189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35" name="円/楕円 8"/>
              <p:cNvSpPr/>
              <p:nvPr/>
            </p:nvSpPr>
            <p:spPr>
              <a:xfrm>
                <a:off x="4238625" y="2524124"/>
                <a:ext cx="3600450" cy="3600000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 flipH="1">
                <a:off x="5990743" y="4065895"/>
                <a:ext cx="144321" cy="5974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sp>
          <p:nvSpPr>
            <p:cNvPr id="32" name="テキスト ボックス 16"/>
            <p:cNvSpPr txBox="1">
              <a:spLocks noChangeArrowheads="1"/>
            </p:cNvSpPr>
            <p:nvPr/>
          </p:nvSpPr>
          <p:spPr bwMode="auto">
            <a:xfrm>
              <a:off x="5008772" y="3457575"/>
              <a:ext cx="2072327" cy="5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800" b="1" dirty="0"/>
            </a:p>
          </p:txBody>
        </p:sp>
      </p:grpSp>
      <p:sp>
        <p:nvSpPr>
          <p:cNvPr id="37" name="円/楕円 3"/>
          <p:cNvSpPr/>
          <p:nvPr/>
        </p:nvSpPr>
        <p:spPr>
          <a:xfrm>
            <a:off x="6491386" y="4533127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8" name="円/楕円 3"/>
          <p:cNvSpPr/>
          <p:nvPr/>
        </p:nvSpPr>
        <p:spPr>
          <a:xfrm>
            <a:off x="2472270" y="4570754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39" name="円/楕円 3"/>
          <p:cNvSpPr/>
          <p:nvPr/>
        </p:nvSpPr>
        <p:spPr>
          <a:xfrm>
            <a:off x="3631503" y="4425127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0" name="円/楕円 3"/>
          <p:cNvSpPr/>
          <p:nvPr/>
        </p:nvSpPr>
        <p:spPr>
          <a:xfrm>
            <a:off x="5305992" y="4416118"/>
            <a:ext cx="216000" cy="21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1" name="スライド番号プレースホルダー 1">
            <a:extLst>
              <a:ext uri="{FF2B5EF4-FFF2-40B4-BE49-F238E27FC236}">
                <a16:creationId xmlns:a16="http://schemas.microsoft.com/office/drawing/2014/main" id="{B97CF025-E7E1-460A-B68E-421D4B39C75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700000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テキスト ボックス 2"/>
          <p:cNvSpPr txBox="1">
            <a:spLocks noChangeArrowheads="1"/>
          </p:cNvSpPr>
          <p:nvPr/>
        </p:nvSpPr>
        <p:spPr bwMode="auto">
          <a:xfrm>
            <a:off x="3424159" y="15261"/>
            <a:ext cx="2281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</a:rPr>
              <a:t>Summary </a:t>
            </a:r>
            <a:r>
              <a:rPr lang="ja-JP" altLang="en-US" sz="2800" b="1" u="sng" dirty="0">
                <a:solidFill>
                  <a:srgbClr val="0000FF"/>
                </a:solidFill>
              </a:rPr>
              <a:t>①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832" y="865238"/>
            <a:ext cx="9134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 chance probability for “no SN1987A neutrino” and “no cosmic ray muon” and “no low energy background” in 7.304s is </a:t>
            </a:r>
            <a:r>
              <a:rPr lang="en-US" altLang="ja-JP" sz="2000" b="1" dirty="0">
                <a:solidFill>
                  <a:srgbClr val="FF0000"/>
                </a:solidFill>
              </a:rPr>
              <a:t>0.112%</a:t>
            </a:r>
            <a:r>
              <a:rPr lang="en-US" altLang="ja-JP" sz="2000" b="1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There exists a reasonable explanation for the seven seconds dead time. It is </a:t>
            </a:r>
            <a:r>
              <a:rPr lang="en-US" altLang="ja-JP" sz="2000" b="1" dirty="0">
                <a:solidFill>
                  <a:srgbClr val="FF0000"/>
                </a:solidFill>
              </a:rPr>
              <a:t>“write error and retry” </a:t>
            </a:r>
            <a:r>
              <a:rPr lang="en-US" altLang="ja-JP" sz="2000" b="1" dirty="0"/>
              <a:t>during writing to MT.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/>
              <a:t>We cannot deny the possibility that “seven seconds gap” during the SN1987A neutrino burst was “</a:t>
            </a:r>
            <a:r>
              <a:rPr lang="en-US" altLang="ja-JP" sz="2000" b="1" dirty="0">
                <a:solidFill>
                  <a:srgbClr val="FF0000"/>
                </a:solidFill>
              </a:rPr>
              <a:t>seven seconds dead time</a:t>
            </a:r>
            <a:r>
              <a:rPr lang="en-US" altLang="ja-JP" sz="2000" b="1" dirty="0"/>
              <a:t>” of the </a:t>
            </a:r>
            <a:r>
              <a:rPr lang="en-US" altLang="ja-JP" sz="2000" b="1" dirty="0" err="1"/>
              <a:t>Kamiokande</a:t>
            </a:r>
            <a:r>
              <a:rPr lang="en-US" altLang="ja-JP" sz="2000" b="1" dirty="0"/>
              <a:t>-II detector.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96FED7F7-A1D7-4E70-AF36-D43865E9465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1"/>
          <p:cNvSpPr txBox="1">
            <a:spLocks noChangeArrowheads="1"/>
          </p:cNvSpPr>
          <p:nvPr/>
        </p:nvSpPr>
        <p:spPr bwMode="auto">
          <a:xfrm>
            <a:off x="0" y="3014659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/>
              <a:t>②</a:t>
            </a:r>
            <a:r>
              <a:rPr lang="en-US" altLang="ja-JP" sz="3600" b="1" dirty="0"/>
              <a:t>High energy neutrinos from SN1987A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AC0AB896-21AB-4731-89AB-F8340A2DA45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08462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10065</TotalTime>
  <Words>3667</Words>
  <Application>Microsoft Office PowerPoint</Application>
  <PresentationFormat>画面に合わせる (4:3)</PresentationFormat>
  <Paragraphs>387</Paragraphs>
  <Slides>34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NSimSun</vt:lpstr>
      <vt:lpstr>Aptos Narrow</vt:lpstr>
      <vt:lpstr>Arial</vt:lpstr>
      <vt:lpstr>Arial Narrow</vt:lpstr>
      <vt:lpstr>Calibri</vt:lpstr>
      <vt:lpstr>Consolas</vt:lpstr>
      <vt:lpstr>Modern No. 20</vt:lpstr>
      <vt:lpstr>Symbol</vt:lpstr>
      <vt:lpstr>Wingdings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Yuichi　Oyama</dc:creator>
  <cp:lastModifiedBy>Yuichi Oyama</cp:lastModifiedBy>
  <cp:revision>470</cp:revision>
  <cp:lastPrinted>2023-09-26T00:23:36Z</cp:lastPrinted>
  <dcterms:created xsi:type="dcterms:W3CDTF">2004-02-03T00:57:59Z</dcterms:created>
  <dcterms:modified xsi:type="dcterms:W3CDTF">2023-11-20T05:00:33Z</dcterms:modified>
</cp:coreProperties>
</file>