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  <p:sldMasterId id="2147483691" r:id="rId2"/>
  </p:sldMasterIdLst>
  <p:notesMasterIdLst>
    <p:notesMasterId r:id="rId19"/>
  </p:notesMasterIdLst>
  <p:handoutMasterIdLst>
    <p:handoutMasterId r:id="rId20"/>
  </p:handoutMasterIdLst>
  <p:sldIdLst>
    <p:sldId id="285" r:id="rId3"/>
    <p:sldId id="284" r:id="rId4"/>
    <p:sldId id="298" r:id="rId5"/>
    <p:sldId id="282" r:id="rId6"/>
    <p:sldId id="279" r:id="rId7"/>
    <p:sldId id="276" r:id="rId8"/>
    <p:sldId id="302" r:id="rId9"/>
    <p:sldId id="295" r:id="rId10"/>
    <p:sldId id="319" r:id="rId11"/>
    <p:sldId id="288" r:id="rId12"/>
    <p:sldId id="320" r:id="rId13"/>
    <p:sldId id="294" r:id="rId14"/>
    <p:sldId id="321" r:id="rId15"/>
    <p:sldId id="322" r:id="rId16"/>
    <p:sldId id="324" r:id="rId17"/>
    <p:sldId id="325" r:id="rId1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15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101"/>
    <a:srgbClr val="E95125"/>
    <a:srgbClr val="F9EFB8"/>
    <a:srgbClr val="CDCDCD"/>
    <a:srgbClr val="FFFFFF"/>
    <a:srgbClr val="878787"/>
    <a:srgbClr val="0000FF"/>
    <a:srgbClr val="636466"/>
    <a:srgbClr val="D8F0F9"/>
    <a:srgbClr val="777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5ACF2B-37BD-40AB-A3DD-694D2D412253}" v="145" dt="2023-10-17T12:16:16.548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53" autoAdjust="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>
        <p:guide orient="horz" pos="2160"/>
        <p:guide pos="3840"/>
        <p:guide pos="15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02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65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Maximum Likelihood Expectation Maximization Algorithm: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öhne"/>
              </a:rPr>
              <a:t>The measured data are samples from a set of random variables whose pdf are related to the object distribution according to a model of the data acquisition process;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öhne"/>
              </a:rPr>
              <a:t>C</a:t>
            </a:r>
            <a:r>
              <a:rPr lang="en-US" b="0" i="0" dirty="0">
                <a:effectLst/>
                <a:latin typeface="Söhne"/>
              </a:rPr>
              <a:t>alculate the probability that any initial distribution density in the object under study can produce the observed data.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Söhne"/>
              </a:rPr>
              <a:t>The distribution density with the highest probability is the maximum likelihood estimate of the original object.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DEC02-866A-4BDA-A069-D482B04578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29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/>
                  <a:t>DUNE is a long baseline neutrino experiment with a near detector located at Fermilab and a deep underground far detector 13-hundred km away, at the Sanford…, South Dakota. It will be exposed to both muon nu and anti-nu beam. It features</a:t>
                </a:r>
              </a:p>
              <a:p>
                <a:br>
                  <a:rPr lang="en-US"/>
                </a:br>
                <a:r>
                  <a:rPr lang="en-US" sz="1800"/>
                  <a:t>Long-baseline (LB - 1300 km) experiment:</a:t>
                </a:r>
              </a:p>
              <a:p>
                <a:pPr marL="571056" lvl="1" indent="-285750"/>
                <a:r>
                  <a:rPr lang="en-US" sz="1600"/>
                  <a:t>Neutrino and antineutrino beams</a:t>
                </a:r>
              </a:p>
              <a:p>
                <a:r>
                  <a:rPr lang="en-US" sz="1800"/>
                  <a:t>A massive Far Detector ~ 70 </a:t>
                </a:r>
                <a:r>
                  <a:rPr lang="en-US" sz="1800" err="1"/>
                  <a:t>kton</a:t>
                </a:r>
                <a:r>
                  <a:rPr lang="en-US" sz="1800"/>
                  <a:t> volume far detector, 1.5 km underground, divided in 4 modules</a:t>
                </a:r>
              </a:p>
              <a:p>
                <a:r>
                  <a:rPr lang="en-US" sz="1800"/>
                  <a:t>Multi-technology Near Detector, focused on beam characterization and physics</a:t>
                </a:r>
              </a:p>
              <a:p>
                <a:r>
                  <a:rPr lang="en-US" sz="1800"/>
                  <a:t>&gt; 20 years foreseen life span</a:t>
                </a:r>
              </a:p>
              <a:p>
                <a:endParaRPr lang="en-US" sz="1800"/>
              </a:p>
              <a:p>
                <a:r>
                  <a:rPr lang="en-US" sz="1600" b="1"/>
                  <a:t>Primary physics goals</a:t>
                </a:r>
                <a:r>
                  <a:rPr lang="en-US" sz="1600"/>
                  <a:t>:</a:t>
                </a:r>
              </a:p>
              <a:p>
                <a:pPr lvl="1"/>
                <a:r>
                  <a:rPr lang="en-US" sz="1600"/>
                  <a:t>3-neutrino oscillations parameters: </a:t>
                </a:r>
                <a:r>
                  <a:rPr lang="en-US" sz="16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𝜈_𝜇</a:t>
                </a:r>
                <a:r>
                  <a:rPr lang="en-US" sz="1600" b="0" i="0">
                    <a:latin typeface="Cambria Math" panose="02040503050406030204" pitchFamily="18" charset="0"/>
                  </a:rPr>
                  <a:t>/(</a:t>
                </a:r>
                <a:r>
                  <a:rPr lang="en-US" sz="16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𝜈_𝜇 ) ̅</a:t>
                </a:r>
                <a:r>
                  <a:rPr lang="en-US" sz="1600"/>
                  <a:t> disappearance, </a:t>
                </a:r>
                <a:r>
                  <a:rPr lang="en-US" sz="16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𝜈_</a:t>
                </a:r>
                <a:r>
                  <a:rPr lang="en-US" sz="1600" b="0" i="0">
                    <a:latin typeface="Cambria Math" panose="02040503050406030204" pitchFamily="18" charset="0"/>
                  </a:rPr>
                  <a:t>𝑒/(</a:t>
                </a:r>
                <a:r>
                  <a:rPr lang="en-US" sz="16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𝜈_</a:t>
                </a:r>
                <a:r>
                  <a:rPr lang="en-US" sz="1600" b="0" i="0">
                    <a:latin typeface="Cambria Math" panose="02040503050406030204" pitchFamily="18" charset="0"/>
                  </a:rPr>
                  <a:t>𝑒 ) ̅</a:t>
                </a:r>
                <a:r>
                  <a:rPr lang="en-US" sz="1600"/>
                  <a:t>  appearance</a:t>
                </a:r>
              </a:p>
              <a:p>
                <a:pPr lvl="1"/>
                <a:r>
                  <a:rPr lang="en-US" sz="1600" err="1">
                    <a:latin typeface="Symbol" pitchFamily="2" charset="2"/>
                  </a:rPr>
                  <a:t>d</a:t>
                </a:r>
                <a:r>
                  <a:rPr lang="en-US" sz="1600" baseline="-25000" err="1"/>
                  <a:t>CP</a:t>
                </a:r>
                <a:r>
                  <a:rPr lang="en-US" sz="1600"/>
                  <a:t> ; mass hierarchy</a:t>
                </a:r>
                <a:endParaRPr lang="en-US" sz="1600" baseline="-25000"/>
              </a:p>
              <a:p>
                <a:pPr marL="285750" indent="-285750"/>
                <a:r>
                  <a:rPr lang="en-US" sz="1600" b="1" err="1"/>
                  <a:t>SuperNova</a:t>
                </a:r>
                <a:r>
                  <a:rPr lang="en-US" sz="1600"/>
                  <a:t> burst neutrinos</a:t>
                </a:r>
              </a:p>
              <a:p>
                <a:r>
                  <a:rPr lang="en-US" sz="1600" b="1"/>
                  <a:t>Beyond-Standard-Model physics</a:t>
                </a:r>
                <a:r>
                  <a:rPr lang="en-US" sz="1600"/>
                  <a:t>: baryon number violation, sterile neutrinos, non-standard interactions, etc.</a:t>
                </a:r>
              </a:p>
              <a:p>
                <a:endParaRPr lang="en-US" sz="1000"/>
              </a:p>
              <a:p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27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/>
                  <a:t>DUNE is a long baseline neutrino experiment with a near detector located at Fermilab and a deep underground far detector 13-hundred km away, at the Sanford…, South Dakota. It will be exposed to both muon nu and anti-nu beam. It features</a:t>
                </a:r>
              </a:p>
              <a:p>
                <a:br>
                  <a:rPr lang="en-US"/>
                </a:br>
                <a:r>
                  <a:rPr lang="en-US" sz="1800"/>
                  <a:t>Long-baseline (LB - 1300 km) experiment:</a:t>
                </a:r>
              </a:p>
              <a:p>
                <a:pPr marL="571056" lvl="1" indent="-285750"/>
                <a:r>
                  <a:rPr lang="en-US" sz="1600"/>
                  <a:t>Neutrino and antineutrino beams</a:t>
                </a:r>
              </a:p>
              <a:p>
                <a:r>
                  <a:rPr lang="en-US" sz="1800"/>
                  <a:t>A massive Far Detector ~ 70 </a:t>
                </a:r>
                <a:r>
                  <a:rPr lang="en-US" sz="1800" err="1"/>
                  <a:t>kton</a:t>
                </a:r>
                <a:r>
                  <a:rPr lang="en-US" sz="1800"/>
                  <a:t> volume far detector, 1.5 km underground, divided in 4 modules</a:t>
                </a:r>
              </a:p>
              <a:p>
                <a:r>
                  <a:rPr lang="en-US" sz="1800"/>
                  <a:t>Multi-technology Near Detector, focused on beam characterization and physics</a:t>
                </a:r>
              </a:p>
              <a:p>
                <a:r>
                  <a:rPr lang="en-US" sz="1800"/>
                  <a:t>&gt; 20 years foreseen life span</a:t>
                </a:r>
              </a:p>
              <a:p>
                <a:endParaRPr lang="en-US" sz="1800"/>
              </a:p>
              <a:p>
                <a:r>
                  <a:rPr lang="en-US" sz="1600" b="1"/>
                  <a:t>Primary physics goals</a:t>
                </a:r>
                <a:r>
                  <a:rPr lang="en-US" sz="1600"/>
                  <a:t>:</a:t>
                </a:r>
              </a:p>
              <a:p>
                <a:pPr lvl="1"/>
                <a:r>
                  <a:rPr lang="en-US" sz="1600"/>
                  <a:t>3-neutrino oscillations parameters: </a:t>
                </a:r>
                <a:r>
                  <a:rPr lang="en-US" sz="16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𝜈_𝜇</a:t>
                </a:r>
                <a:r>
                  <a:rPr lang="en-US" sz="1600" b="0" i="0">
                    <a:latin typeface="Cambria Math" panose="02040503050406030204" pitchFamily="18" charset="0"/>
                  </a:rPr>
                  <a:t>/(</a:t>
                </a:r>
                <a:r>
                  <a:rPr lang="en-US" sz="16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𝜈_𝜇 ) ̅</a:t>
                </a:r>
                <a:r>
                  <a:rPr lang="en-US" sz="1600"/>
                  <a:t> disappearance, </a:t>
                </a:r>
                <a:r>
                  <a:rPr lang="en-US" sz="16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𝜈_</a:t>
                </a:r>
                <a:r>
                  <a:rPr lang="en-US" sz="1600" b="0" i="0">
                    <a:latin typeface="Cambria Math" panose="02040503050406030204" pitchFamily="18" charset="0"/>
                  </a:rPr>
                  <a:t>𝑒/(</a:t>
                </a:r>
                <a:r>
                  <a:rPr lang="en-US" sz="1600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𝜈_</a:t>
                </a:r>
                <a:r>
                  <a:rPr lang="en-US" sz="1600" b="0" i="0">
                    <a:latin typeface="Cambria Math" panose="02040503050406030204" pitchFamily="18" charset="0"/>
                  </a:rPr>
                  <a:t>𝑒 ) ̅</a:t>
                </a:r>
                <a:r>
                  <a:rPr lang="en-US" sz="1600"/>
                  <a:t>  appearance</a:t>
                </a:r>
              </a:p>
              <a:p>
                <a:pPr lvl="1"/>
                <a:r>
                  <a:rPr lang="en-US" sz="1600" err="1">
                    <a:latin typeface="Symbol" pitchFamily="2" charset="2"/>
                  </a:rPr>
                  <a:t>d</a:t>
                </a:r>
                <a:r>
                  <a:rPr lang="en-US" sz="1600" baseline="-25000" err="1"/>
                  <a:t>CP</a:t>
                </a:r>
                <a:r>
                  <a:rPr lang="en-US" sz="1600"/>
                  <a:t> ; mass hierarchy</a:t>
                </a:r>
                <a:endParaRPr lang="en-US" sz="1600" baseline="-25000"/>
              </a:p>
              <a:p>
                <a:pPr marL="285750" indent="-285750"/>
                <a:r>
                  <a:rPr lang="en-US" sz="1600" b="1" err="1"/>
                  <a:t>SuperNova</a:t>
                </a:r>
                <a:r>
                  <a:rPr lang="en-US" sz="1600"/>
                  <a:t> burst neutrinos</a:t>
                </a:r>
              </a:p>
              <a:p>
                <a:r>
                  <a:rPr lang="en-US" sz="1600" b="1"/>
                  <a:t>Beyond-Standard-Model physics</a:t>
                </a:r>
                <a:r>
                  <a:rPr lang="en-US" sz="1600"/>
                  <a:t>: baryon number violation, sterile neutrinos, non-standard interactions, etc.</a:t>
                </a:r>
              </a:p>
              <a:p>
                <a:endParaRPr lang="en-US" sz="1000"/>
              </a:p>
              <a:p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83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88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56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62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19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85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7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EF29480-272A-48BE-A0D7-7764D2EBE2D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10/24/2023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235F3F4-C3B5-44F4-B5D3-FE2D6765608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Cicero| Imaging Neutrino interactions with Liquid Argon scintillation light at the DUNE Near Detector Complex ​</a:t>
            </a:r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7DAF5A6-9BF7-47DA-8C12-4523AC718A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E045124-CD83-4B71-AEE3-926CEEA29C7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3888" y="1052513"/>
            <a:ext cx="11017250" cy="5256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FF1229F9-E0AD-4C46-A2D4-99B3BC089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208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953770"/>
            <a:ext cx="10977028" cy="5314950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6900"/>
              </a:buClr>
              <a:buFont typeface="Wingdings" pitchFamily="2" charset="2"/>
              <a:buChar char="§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6900"/>
              </a:buClr>
              <a:buSzPct val="90000"/>
              <a:buFont typeface="Wingdings" pitchFamily="2" charset="2"/>
              <a:buChar char="§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6900"/>
              </a:buClr>
              <a:buSzPct val="88000"/>
              <a:buFont typeface="Wingdings" pitchFamily="2" charset="2"/>
              <a:buChar char="§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6900"/>
              </a:buClr>
              <a:buSzPct val="90000"/>
              <a:buFont typeface="Wingdings" pitchFamily="2" charset="2"/>
              <a:buChar char="§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6900"/>
              </a:buClr>
              <a:buSzPct val="88000"/>
              <a:buFont typeface="Wingdings" pitchFamily="2" charset="2"/>
              <a:buChar char="§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10/24/2023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V. Cicero| Imaging Neutrino interactions with Liquid Argon scintillation light at the DUNE Near Detector Complex ​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23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30416"/>
            <a:ext cx="10957984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5368" y="2696828"/>
            <a:ext cx="10962217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5A8878-244A-41C8-B40E-12DC1511D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277" t="16961" r="13653" b="17676"/>
          <a:stretch/>
        </p:blipFill>
        <p:spPr>
          <a:xfrm>
            <a:off x="7937501" y="5913966"/>
            <a:ext cx="1295400" cy="67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17A58FB-83CA-4F8D-A787-A2408FF5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10/24/2023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4BF97C5-343B-47A2-8D20-F51673B63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Cicero| Imaging Neutrino interactions with Liquid Argon scintillation light at the DUNE Near Detector Complex ​</a:t>
            </a:r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2B6AE59-72FD-4027-B76D-D7AF21BED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2F19858-70C6-49D9-8A1C-B9DAE214B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00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605368" y="1207770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6261400" y="1215721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1CC3CE7-E34D-47D3-890A-760792D6CFE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10/24/2023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03A63AB-3C93-4543-9647-3414AFDE532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Cicero| Imaging Neutrino interactions with Liquid Argon scintillation light at the DUNE Near Detector Complex ​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EFFFD9E-2B07-4F47-A0F9-ED718B8E64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B7C98BC-FC0D-41E4-9E78-EDB402C89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521483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1" y="5521483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626745" y="1206941"/>
            <a:ext cx="532100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6261400" y="1206941"/>
            <a:ext cx="532100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05F2F9B-1EE3-42F8-9101-522614687FA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10/24/2023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9889DDC-A455-41DF-97BF-0D6C1283615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Cicero| Imaging Neutrino interactions with Liquid Argon scintillation light at the DUNE Near Detector Complex ​</a:t>
            </a:r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BCC1915-10B7-4268-AC56-08BC6708F75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C32E41B-3173-41C0-9B99-8DE2C689F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09728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BE7310A-17A3-4C8E-B9CF-C9B13DDD233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10/24/2023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F7FBC88-6A9D-4C10-9AF1-EF7BC80E01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Cicero| Imaging Neutrino interactions with Liquid Argon scintillation light at the DUNE Near Detector Complex ​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EBAC67-825B-4786-9D50-1DF29F63A3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5296D9-C064-4894-9C10-BD37D1D9B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01E5A26-23C6-4D18-86EB-1E29364EAC1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10/24/2023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3E9F047-CD37-4C4F-B54C-E29CC369D8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Cicero| Imaging Neutrino interactions with Liquid Argon scintillation light at the DUNE Near Detector Complex ​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6B7569-9F77-4F61-9F1B-759C744666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8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01E5A26-23C6-4D18-86EB-1E29364EAC1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10/24/2023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3E9F047-CD37-4C4F-B54C-E29CC369D8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Cicero| Imaging Neutrino interactions with Liquid Argon scintillation light at the DUNE Near Detector Complex ​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86B7569-9F77-4F61-9F1B-759C744666F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340612"/>
            <a:ext cx="402336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08366"/>
            <a:ext cx="6613023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26746" y="1206941"/>
            <a:ext cx="4006220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70F45A9-3B4C-411D-8C8A-32E20AD43F0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10/24/2023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04CCE30-24AA-4C58-9CA9-3B4CD9C8058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Cicero| Imaging Neutrino interactions with Liquid Argon scintillation light at the DUNE Near Detector Complex ​</a:t>
            </a:r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A5648F7-63E5-4A4D-9FCA-175BFE0863F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944D147-34B7-47A6-A97C-BE33311A4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7" y="1227137"/>
            <a:ext cx="109728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839748"/>
            <a:ext cx="10972795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3BF04C-7CE5-443D-AFA5-410BF64667F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10/24/2023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52855C-6BD1-4422-93A7-296441BB87E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Cicero| Imaging Neutrino interactions with Liquid Argon scintillation light at the DUNE Near Detector Complex ​</a:t>
            </a: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31C13F-A552-487B-AFEA-D0C1D70B19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4B8B9C4-22A0-482B-A1FD-816696608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10/24/2023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2" y="6549548"/>
            <a:ext cx="7430189" cy="158691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V. Cicero| Imaging Neutrino interactions with Liquid Argon scintillation light at the DUNE Near Detector Complex ​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3888" y="6549549"/>
            <a:ext cx="54840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623888" y="6357635"/>
            <a:ext cx="10958512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06A3AFF-646B-5740-ADD0-C375F9F838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0978" y="6431056"/>
            <a:ext cx="871051" cy="3579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D529F9-D9FA-437C-9274-A16C53F5CD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3277" t="16961" r="13653" b="17676"/>
          <a:stretch/>
        </p:blipFill>
        <p:spPr>
          <a:xfrm>
            <a:off x="9933902" y="6431055"/>
            <a:ext cx="684166" cy="35794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A0FFAA-E92B-4F3B-8AEF-32CFC389C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4312"/>
            <a:ext cx="1101725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/>
          <a:p>
            <a:pPr lvl="0" algn="l"/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AF57B-1CD3-4D3C-82AF-050173CF4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054833"/>
            <a:ext cx="11017250" cy="5253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7" r:id="rId2"/>
    <p:sldLayoutId id="2147483680" r:id="rId3"/>
    <p:sldLayoutId id="2147483681" r:id="rId4"/>
    <p:sldLayoutId id="2147483682" r:id="rId5"/>
    <p:sldLayoutId id="2147483688" r:id="rId6"/>
    <p:sldLayoutId id="2147483683" r:id="rId7"/>
    <p:sldLayoutId id="2147483685" r:id="rId8"/>
    <p:sldLayoutId id="2147483686" r:id="rId9"/>
    <p:sldLayoutId id="2147483689" r:id="rId10"/>
  </p:sldLayoutIdLst>
  <p:hf hdr="0"/>
  <p:txStyles>
    <p:titleStyle>
      <a:lvl1pPr algn="l" defTabSz="457200" rtl="0" fontAlgn="base">
        <a:spcBef>
          <a:spcPct val="0"/>
        </a:spcBef>
        <a:spcAft>
          <a:spcPct val="0"/>
        </a:spcAft>
        <a:defRPr lang="it-IT" sz="4000" b="1" i="0" kern="1200" baseline="0" smtClean="0">
          <a:solidFill>
            <a:srgbClr val="E95125"/>
          </a:solidFill>
          <a:latin typeface="Helvetica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ts val="6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1pPr>
      <a:lvl2pPr marL="742950" indent="-285750" algn="l" defTabSz="457200" rtl="0" fontAlgn="base">
        <a:spcBef>
          <a:spcPts val="6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3pPr>
      <a:lvl4pPr marL="1600200" indent="-228600" algn="l" defTabSz="457200" rtl="0" fontAlgn="base">
        <a:spcBef>
          <a:spcPts val="6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4pPr>
      <a:lvl5pPr marL="2057400" indent="-228600" algn="l" defTabSz="457200" rtl="0" fontAlgn="base">
        <a:spcBef>
          <a:spcPts val="6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orient="horz" pos="663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pos="73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09600" y="5760720"/>
            <a:ext cx="109728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" y="472239"/>
            <a:ext cx="109728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4110" y="5953374"/>
            <a:ext cx="1427351" cy="586543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7750863" y="200562"/>
            <a:ext cx="3831537" cy="231951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4A42F49-7B74-42A7-9F65-1011A5FA3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3277" t="16961" r="13653" b="17676"/>
          <a:stretch/>
        </p:blipFill>
        <p:spPr>
          <a:xfrm>
            <a:off x="7937501" y="5913966"/>
            <a:ext cx="1295400" cy="6777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Imaging Neutrino interactions with Liquid Argon scintillation light at the DUNE Near Detector Complex 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5368" y="2696828"/>
            <a:ext cx="10962217" cy="2930756"/>
          </a:xfrm>
        </p:spPr>
        <p:txBody>
          <a:bodyPr vert="horz" lIns="0" tIns="0" rIns="0" bIns="0" anchor="t"/>
          <a:lstStyle/>
          <a:p>
            <a:endParaRPr lang="en-GB"/>
          </a:p>
          <a:p>
            <a:r>
              <a:rPr lang="en-GB" b="1"/>
              <a:t>Valentina Cicero (INFN Bologna) </a:t>
            </a:r>
            <a:br>
              <a:rPr lang="en-GB"/>
            </a:br>
            <a:r>
              <a:rPr lang="en-GB"/>
              <a:t>for the DUNE Collaboration</a:t>
            </a:r>
          </a:p>
          <a:p>
            <a:endParaRPr lang="en-GB"/>
          </a:p>
          <a:p>
            <a:r>
              <a:rPr lang="en-US" b="1"/>
              <a:t>XX International Workshop on Neutrino telescopes</a:t>
            </a:r>
            <a:endParaRPr lang="en-GB"/>
          </a:p>
          <a:p>
            <a:br>
              <a:rPr lang="en-GB"/>
            </a:br>
            <a:r>
              <a:rPr lang="en-GB"/>
              <a:t>Venezia, October 23-27, 2023</a:t>
            </a:r>
          </a:p>
        </p:txBody>
      </p:sp>
    </p:spTree>
    <p:extLst>
      <p:ext uri="{BB962C8B-B14F-4D97-AF65-F5344CB8AC3E}">
        <p14:creationId xmlns:p14="http://schemas.microsoft.com/office/powerpoint/2010/main" val="2406938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">
            <a:extLst>
              <a:ext uri="{FF2B5EF4-FFF2-40B4-BE49-F238E27FC236}">
                <a16:creationId xmlns:a16="http://schemas.microsoft.com/office/drawing/2014/main" id="{30A6B253-A3D3-B2BB-8429-7732763B3F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67" t="10015" r="6819" b="9945"/>
          <a:stretch/>
        </p:blipFill>
        <p:spPr>
          <a:xfrm>
            <a:off x="4582036" y="3049946"/>
            <a:ext cx="3818499" cy="3064525"/>
          </a:xfrm>
          <a:prstGeom prst="rect">
            <a:avLst/>
          </a:prstGeom>
        </p:spPr>
      </p:pic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0D7A695-45D8-42F4-95BD-6302F3790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10/24/2023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5120E28-CF3C-4D9A-9EFA-7FFC0C7D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0246" y="6549548"/>
            <a:ext cx="7603656" cy="158697"/>
          </a:xfrm>
        </p:spPr>
        <p:txBody>
          <a:bodyPr/>
          <a:lstStyle/>
          <a:p>
            <a:r>
              <a:rPr lang="en-US" dirty="0"/>
              <a:t>V. Cicero| Imaging Neutrino interactions with Liquid Argon scintillation light at the DUNE Near Detector Complex ​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7568914-E76D-F001-E778-7EB3CFA71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anchor="t">
            <a:normAutofit/>
          </a:bodyPr>
          <a:lstStyle/>
          <a:p>
            <a:r>
              <a:rPr lang="en-US" dirty="0"/>
              <a:t>Coded Aperture Cameras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F1EBA0B-E04F-6BAB-1AA1-ECD3A0F1524E}"/>
              </a:ext>
            </a:extLst>
          </p:cNvPr>
          <p:cNvSpPr txBox="1"/>
          <p:nvPr/>
        </p:nvSpPr>
        <p:spPr>
          <a:xfrm>
            <a:off x="328609" y="1262768"/>
            <a:ext cx="832214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it-IT" sz="2400" dirty="0">
              <a:latin typeface="Calibri"/>
            </a:endParaRPr>
          </a:p>
          <a:p>
            <a:endParaRPr lang="it-IT" sz="2400" dirty="0">
              <a:latin typeface="Calibri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54B0387-70CA-4B13-8963-AB13316D99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131" t="12035"/>
          <a:stretch/>
        </p:blipFill>
        <p:spPr>
          <a:xfrm>
            <a:off x="7751427" y="1044093"/>
            <a:ext cx="1673888" cy="1805634"/>
          </a:xfrm>
          <a:prstGeom prst="rect">
            <a:avLst/>
          </a:prstGeom>
        </p:spPr>
      </p:pic>
      <p:pic>
        <p:nvPicPr>
          <p:cNvPr id="10" name="Picture 2" descr="A white lines on a black background&#10;&#10;Description automatically generated">
            <a:extLst>
              <a:ext uri="{FF2B5EF4-FFF2-40B4-BE49-F238E27FC236}">
                <a16:creationId xmlns:a16="http://schemas.microsoft.com/office/drawing/2014/main" id="{9CA0C6DD-9F06-EFD1-B666-21F8C38AF8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26" t="1372" r="3949"/>
          <a:stretch/>
        </p:blipFill>
        <p:spPr>
          <a:xfrm>
            <a:off x="1101422" y="3429000"/>
            <a:ext cx="2768342" cy="25352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A6370C67-AA1C-A93E-261E-182FDC42EBFA}"/>
                  </a:ext>
                </a:extLst>
              </p:cNvPr>
              <p:cNvSpPr txBox="1"/>
              <p:nvPr/>
            </p:nvSpPr>
            <p:spPr>
              <a:xfrm>
                <a:off x="456170" y="1057557"/>
                <a:ext cx="7382378" cy="2831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Alternative to </a:t>
                </a:r>
                <a:r>
                  <a:rPr lang="it-IT" sz="200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traditional</a:t>
                </a:r>
                <a:r>
                  <a:rPr lang="it-IT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optical system, </a:t>
                </a:r>
                <a:r>
                  <a:rPr lang="it-IT" sz="200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used</a:t>
                </a:r>
                <a:r>
                  <a:rPr lang="it-IT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to </a:t>
                </a:r>
                <a:r>
                  <a:rPr lang="it-IT" sz="200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avoid</a:t>
                </a:r>
                <a:r>
                  <a:rPr lang="it-IT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it-IT" sz="200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issues</a:t>
                </a:r>
                <a:r>
                  <a:rPr lang="it-IT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with Argon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solidFill>
                          <a:srgbClr val="3C5A77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𝜆</m:t>
                    </m:r>
                  </m:oMath>
                </a14:m>
                <a:r>
                  <a:rPr lang="it-IT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and </a:t>
                </a:r>
                <a:r>
                  <a:rPr lang="it-IT" sz="2000" i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n</a:t>
                </a:r>
                <a:r>
                  <a:rPr lang="it-IT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Compact and easy to build (extension of the </a:t>
                </a:r>
                <a:r>
                  <a:rPr lang="it-IT" sz="200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pinhole</a:t>
                </a:r>
                <a:r>
                  <a:rPr lang="it-IT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camera)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no Xenon doping </a:t>
                </a:r>
                <a:r>
                  <a:rPr lang="it-IT" sz="200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needed</a:t>
                </a:r>
                <a:endParaRPr lang="en-US" sz="20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good </a:t>
                </a:r>
                <a:r>
                  <a:rPr lang="it-IT" sz="200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depth</a:t>
                </a:r>
                <a:r>
                  <a:rPr lang="it-IT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of field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worse</a:t>
                </a:r>
                <a:r>
                  <a:rPr lang="it-IT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it-IT" sz="200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contrast</a:t>
                </a:r>
                <a:r>
                  <a:rPr lang="it-IT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it-IT" sz="200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than</a:t>
                </a:r>
                <a:r>
                  <a:rPr lang="it-IT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it-IT" sz="200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lenses</a:t>
                </a:r>
                <a:endParaRPr lang="it-IT" sz="20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Direct </a:t>
                </a:r>
                <a:r>
                  <a:rPr lang="it-IT" sz="200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reconstruction</a:t>
                </a:r>
                <a:r>
                  <a:rPr lang="it-IT" sz="2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in 3 </a:t>
                </a:r>
                <a:r>
                  <a:rPr lang="it-IT" sz="2000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dimensions</a:t>
                </a:r>
                <a:endParaRPr lang="it-IT" sz="20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endParaRPr lang="en-US" sz="20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endParaRPr lang="it-IT" sz="1800" dirty="0">
                  <a:latin typeface="Calibri"/>
                </a:endParaRP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A6370C67-AA1C-A93E-261E-182FDC42E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70" y="1057557"/>
                <a:ext cx="7382378" cy="2831544"/>
              </a:xfrm>
              <a:prstGeom prst="rect">
                <a:avLst/>
              </a:prstGeom>
              <a:blipFill>
                <a:blip r:embed="rId6"/>
                <a:stretch>
                  <a:fillRect l="-908" t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11">
            <a:extLst>
              <a:ext uri="{FF2B5EF4-FFF2-40B4-BE49-F238E27FC236}">
                <a16:creationId xmlns:a16="http://schemas.microsoft.com/office/drawing/2014/main" id="{645466DE-071D-C499-2237-A3A42AE2A9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83" b="99754" l="8767" r="95376">
                        <a14:foregroundMark x1="22736" y1="30788" x2="70617" y2="19828"/>
                        <a14:foregroundMark x1="70617" y1="19828" x2="88439" y2="33498"/>
                        <a14:foregroundMark x1="88439" y1="33498" x2="90077" y2="58990"/>
                        <a14:foregroundMark x1="90077" y1="58990" x2="87861" y2="65517"/>
                        <a14:foregroundMark x1="13776" y1="24754" x2="28131" y2="13300"/>
                        <a14:foregroundMark x1="28131" y1="13300" x2="65992" y2="10961"/>
                        <a14:foregroundMark x1="65992" y1="10961" x2="89114" y2="14655"/>
                        <a14:foregroundMark x1="89114" y1="14655" x2="91715" y2="39778"/>
                        <a14:foregroundMark x1="10212" y1="25862" x2="11561" y2="81897"/>
                        <a14:foregroundMark x1="8767" y1="25123" x2="9923" y2="80788"/>
                        <a14:foregroundMark x1="11272" y1="76847" x2="27457" y2="89039"/>
                        <a14:foregroundMark x1="27457" y1="89039" x2="71195" y2="92241"/>
                        <a14:foregroundMark x1="71195" y1="92241" x2="86513" y2="87685"/>
                        <a14:foregroundMark x1="86513" y1="87685" x2="92293" y2="75123"/>
                        <a14:foregroundMark x1="15511" y1="92611" x2="42100" y2="90640"/>
                        <a14:foregroundMark x1="42100" y1="90640" x2="10790" y2="89655"/>
                        <a14:foregroundMark x1="10790" y1="89655" x2="26301" y2="95690"/>
                        <a14:foregroundMark x1="26301" y1="95690" x2="44798" y2="93966"/>
                        <a14:foregroundMark x1="44798" y1="93966" x2="64066" y2="94212"/>
                        <a14:foregroundMark x1="64066" y1="94212" x2="80636" y2="92857"/>
                        <a14:foregroundMark x1="80636" y1="92857" x2="90366" y2="76724"/>
                        <a14:foregroundMark x1="90366" y1="76724" x2="92293" y2="14778"/>
                        <a14:foregroundMark x1="95376" y1="74384" x2="88054" y2="92241"/>
                        <a14:foregroundMark x1="88054" y1="92241" x2="83333" y2="89039"/>
                        <a14:foregroundMark x1="92871" y1="79433" x2="83622" y2="94704"/>
                        <a14:foregroundMark x1="83622" y1="96552" x2="42293" y2="96552"/>
                        <a14:foregroundMark x1="12139" y1="79803" x2="10212" y2="97906"/>
                        <a14:foregroundMark x1="9634" y1="84729" x2="9345" y2="99754"/>
                        <a14:foregroundMark x1="10501" y1="25493" x2="14066" y2="20813"/>
                        <a14:foregroundMark x1="9056" y1="24754" x2="28035" y2="9483"/>
                      </a14:backgroundRemoval>
                    </a14:imgEffect>
                  </a14:imgLayer>
                </a14:imgProps>
              </a:ext>
            </a:extLst>
          </a:blip>
          <a:srcRect l="6907" t="7202" b="9067"/>
          <a:stretch/>
        </p:blipFill>
        <p:spPr>
          <a:xfrm>
            <a:off x="8445765" y="3153045"/>
            <a:ext cx="3940755" cy="2773077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8D0DEDA-1529-90B6-B5F0-B8E6BFACEA35}"/>
              </a:ext>
            </a:extLst>
          </p:cNvPr>
          <p:cNvSpPr txBox="1"/>
          <p:nvPr/>
        </p:nvSpPr>
        <p:spPr>
          <a:xfrm>
            <a:off x="5973467" y="3594990"/>
            <a:ext cx="15867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a typeface="+mj-lt"/>
                <a:cs typeface="+mj-lt"/>
              </a:rPr>
              <a:t>ν</a:t>
            </a:r>
            <a:r>
              <a:rPr lang="en-US" baseline="-25000" dirty="0">
                <a:ea typeface="+mj-lt"/>
                <a:cs typeface="+mj-lt"/>
              </a:rPr>
              <a:t>µ  </a:t>
            </a:r>
            <a:r>
              <a:rPr lang="en-US" dirty="0">
                <a:ea typeface="+mj-lt"/>
                <a:cs typeface="+mj-lt"/>
              </a:rPr>
              <a:t>→ µ + p   </a:t>
            </a:r>
            <a:endParaRPr lang="it-IT" sz="1800" dirty="0">
              <a:cs typeface="Calibri"/>
            </a:endParaRPr>
          </a:p>
        </p:txBody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54DCE2A2-A838-0DEE-E64C-D704574B396B}"/>
              </a:ext>
            </a:extLst>
          </p:cNvPr>
          <p:cNvSpPr txBox="1"/>
          <p:nvPr/>
        </p:nvSpPr>
        <p:spPr>
          <a:xfrm>
            <a:off x="5134507" y="5118100"/>
            <a:ext cx="2713556" cy="68640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Calibri"/>
                <a:cs typeface="Calibri"/>
              </a:rPr>
              <a:t>Reconstructed p</a:t>
            </a:r>
            <a:r>
              <a:rPr lang="en-US" sz="1600" b="1" dirty="0">
                <a:latin typeface="Calibri"/>
              </a:rPr>
              <a:t>hotons emission point</a:t>
            </a:r>
            <a:endParaRPr lang="en-US" sz="1600" b="1" dirty="0"/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1EFCB21B-AD33-BFE2-7618-CC0E98450359}"/>
              </a:ext>
            </a:extLst>
          </p:cNvPr>
          <p:cNvSpPr txBox="1"/>
          <p:nvPr/>
        </p:nvSpPr>
        <p:spPr>
          <a:xfrm>
            <a:off x="9215992" y="5117187"/>
            <a:ext cx="2400303" cy="68640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Calibri"/>
                <a:cs typeface="Calibri"/>
              </a:rPr>
              <a:t>MC-truth p</a:t>
            </a:r>
            <a:r>
              <a:rPr lang="en-US" sz="1600" b="1" dirty="0">
                <a:latin typeface="Calibri"/>
              </a:rPr>
              <a:t>hotons emission point</a:t>
            </a:r>
            <a:endParaRPr lang="en-US" sz="1600" b="1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7E14996-C156-9F35-A52B-EBD2442F9999}"/>
              </a:ext>
            </a:extLst>
          </p:cNvPr>
          <p:cNvSpPr txBox="1"/>
          <p:nvPr/>
        </p:nvSpPr>
        <p:spPr>
          <a:xfrm>
            <a:off x="8307207" y="2785961"/>
            <a:ext cx="15867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ea typeface="+mj-lt"/>
                <a:cs typeface="+mj-lt"/>
              </a:rPr>
              <a:t>concept</a:t>
            </a:r>
            <a:endParaRPr lang="it-IT" sz="1600" dirty="0">
              <a:cs typeface="Calibri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297A17BF-2973-6586-E90C-638E7812BC11}"/>
              </a:ext>
            </a:extLst>
          </p:cNvPr>
          <p:cNvSpPr txBox="1"/>
          <p:nvPr/>
        </p:nvSpPr>
        <p:spPr>
          <a:xfrm>
            <a:off x="1101422" y="5606712"/>
            <a:ext cx="18903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2">
                    <a:lumMod val="60000"/>
                    <a:lumOff val="40000"/>
                  </a:schemeClr>
                </a:solidFill>
                <a:ea typeface="+mj-lt"/>
                <a:cs typeface="+mj-lt"/>
              </a:rPr>
              <a:t>Detector layout</a:t>
            </a:r>
            <a:endParaRPr lang="it-IT" sz="1800" dirty="0">
              <a:solidFill>
                <a:schemeClr val="bg2">
                  <a:lumMod val="60000"/>
                  <a:lumOff val="40000"/>
                </a:schemeClr>
              </a:solidFill>
              <a:cs typeface="Calibri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3746FF8-3E32-88A3-6F5E-245E78A3E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F622C90-C094-6EE4-480D-7CF860BB5E6D}"/>
              </a:ext>
            </a:extLst>
          </p:cNvPr>
          <p:cNvSpPr txBox="1"/>
          <p:nvPr/>
        </p:nvSpPr>
        <p:spPr>
          <a:xfrm>
            <a:off x="559520" y="6068890"/>
            <a:ext cx="124146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10101"/>
                </a:solidFill>
              </a:rPr>
              <a:t>Andreotti, M., et al. "Coded masks for imaging of neutrino events." The European Physical Journal C 81 (2021): 1-15</a:t>
            </a:r>
          </a:p>
        </p:txBody>
      </p: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D39EAAF1-76CB-BD1D-4795-2E593D2B68BE}"/>
              </a:ext>
            </a:extLst>
          </p:cNvPr>
          <p:cNvGrpSpPr/>
          <p:nvPr/>
        </p:nvGrpSpPr>
        <p:grpSpPr>
          <a:xfrm>
            <a:off x="11440160" y="1121225"/>
            <a:ext cx="401956" cy="1569946"/>
            <a:chOff x="10507130" y="217495"/>
            <a:chExt cx="384390" cy="2532477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1A8BA4E2-EB89-0008-D73A-FF71BEE18091}"/>
                </a:ext>
              </a:extLst>
            </p:cNvPr>
            <p:cNvSpPr/>
            <p:nvPr/>
          </p:nvSpPr>
          <p:spPr>
            <a:xfrm>
              <a:off x="10620587" y="217495"/>
              <a:ext cx="270933" cy="251984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1010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8017DA28-C5A2-C528-2E45-B0050B7357C1}"/>
                </a:ext>
              </a:extLst>
            </p:cNvPr>
            <p:cNvSpPr/>
            <p:nvPr/>
          </p:nvSpPr>
          <p:spPr>
            <a:xfrm flipH="1">
              <a:off x="10817013" y="252949"/>
              <a:ext cx="74507" cy="249702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28575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C4AB6056-2A8A-6032-432F-FE0F8E565FA8}"/>
                </a:ext>
              </a:extLst>
            </p:cNvPr>
            <p:cNvSpPr/>
            <p:nvPr/>
          </p:nvSpPr>
          <p:spPr>
            <a:xfrm>
              <a:off x="10539305" y="288593"/>
              <a:ext cx="162560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8EADDFD2-A04F-5B8D-4351-1590E2C68D03}"/>
                </a:ext>
              </a:extLst>
            </p:cNvPr>
            <p:cNvSpPr/>
            <p:nvPr/>
          </p:nvSpPr>
          <p:spPr>
            <a:xfrm>
              <a:off x="10539305" y="385459"/>
              <a:ext cx="162560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B7A4C36D-AC8E-758C-C8C7-0F307B355A15}"/>
                </a:ext>
              </a:extLst>
            </p:cNvPr>
            <p:cNvSpPr/>
            <p:nvPr/>
          </p:nvSpPr>
          <p:spPr>
            <a:xfrm>
              <a:off x="10539305" y="490068"/>
              <a:ext cx="179495" cy="1086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3EB2C2C8-E6AD-F00C-B2DE-3E4F20A8A78C}"/>
                </a:ext>
              </a:extLst>
            </p:cNvPr>
            <p:cNvSpPr/>
            <p:nvPr/>
          </p:nvSpPr>
          <p:spPr>
            <a:xfrm>
              <a:off x="10507130" y="709063"/>
              <a:ext cx="179495" cy="1086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9E05A39D-26AF-B414-D3AB-491CCB226D8B}"/>
                </a:ext>
              </a:extLst>
            </p:cNvPr>
            <p:cNvSpPr/>
            <p:nvPr/>
          </p:nvSpPr>
          <p:spPr>
            <a:xfrm>
              <a:off x="10546077" y="876582"/>
              <a:ext cx="162560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A16B1F9B-7EE4-A3FB-5471-1C380055FB8E}"/>
                </a:ext>
              </a:extLst>
            </p:cNvPr>
            <p:cNvSpPr/>
            <p:nvPr/>
          </p:nvSpPr>
          <p:spPr>
            <a:xfrm>
              <a:off x="10539304" y="1026568"/>
              <a:ext cx="162560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4A2004B4-12EB-3B65-8C71-80500E7E6E56}"/>
                </a:ext>
              </a:extLst>
            </p:cNvPr>
            <p:cNvSpPr/>
            <p:nvPr/>
          </p:nvSpPr>
          <p:spPr>
            <a:xfrm>
              <a:off x="10546077" y="1243435"/>
              <a:ext cx="162560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B70D91F7-2B9E-FACD-2152-810F9D991E2F}"/>
                </a:ext>
              </a:extLst>
            </p:cNvPr>
            <p:cNvSpPr/>
            <p:nvPr/>
          </p:nvSpPr>
          <p:spPr>
            <a:xfrm>
              <a:off x="10556240" y="1353389"/>
              <a:ext cx="162560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78062C75-A0E1-1C71-C362-66928E45463B}"/>
                </a:ext>
              </a:extLst>
            </p:cNvPr>
            <p:cNvSpPr/>
            <p:nvPr/>
          </p:nvSpPr>
          <p:spPr>
            <a:xfrm>
              <a:off x="10546077" y="1517579"/>
              <a:ext cx="165948" cy="18150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16751429-A9C1-1707-BE49-26B88888D255}"/>
                </a:ext>
              </a:extLst>
            </p:cNvPr>
            <p:cNvSpPr/>
            <p:nvPr/>
          </p:nvSpPr>
          <p:spPr>
            <a:xfrm>
              <a:off x="10556235" y="1769797"/>
              <a:ext cx="162560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A598AF05-386B-4F4F-694B-B70300D7BFF3}"/>
                </a:ext>
              </a:extLst>
            </p:cNvPr>
            <p:cNvSpPr/>
            <p:nvPr/>
          </p:nvSpPr>
          <p:spPr>
            <a:xfrm>
              <a:off x="10556235" y="1896924"/>
              <a:ext cx="162560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E3315CD6-2EBF-7C52-1B5B-E119F9DB85AA}"/>
                </a:ext>
              </a:extLst>
            </p:cNvPr>
            <p:cNvSpPr/>
            <p:nvPr/>
          </p:nvSpPr>
          <p:spPr>
            <a:xfrm>
              <a:off x="10537609" y="2005681"/>
              <a:ext cx="162560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600D1622-3C9F-507A-B48D-5F32AC916F9F}"/>
                </a:ext>
              </a:extLst>
            </p:cNvPr>
            <p:cNvSpPr/>
            <p:nvPr/>
          </p:nvSpPr>
          <p:spPr>
            <a:xfrm>
              <a:off x="10516441" y="2222548"/>
              <a:ext cx="165948" cy="18150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0CE8166A-F6A3-7017-55A1-684EA1CB1680}"/>
                </a:ext>
              </a:extLst>
            </p:cNvPr>
            <p:cNvSpPr/>
            <p:nvPr/>
          </p:nvSpPr>
          <p:spPr>
            <a:xfrm>
              <a:off x="10531685" y="2492713"/>
              <a:ext cx="162560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F165D784-56FC-C11C-9D4A-4CF3CD9D0714}"/>
                </a:ext>
              </a:extLst>
            </p:cNvPr>
            <p:cNvSpPr/>
            <p:nvPr/>
          </p:nvSpPr>
          <p:spPr>
            <a:xfrm>
              <a:off x="10531685" y="2604234"/>
              <a:ext cx="162560" cy="457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5EA322F-0D32-41CE-D7F5-420E452E830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0142" t="20425" r="26977" b="15551"/>
          <a:stretch/>
        </p:blipFill>
        <p:spPr>
          <a:xfrm>
            <a:off x="9811322" y="1143204"/>
            <a:ext cx="1488087" cy="1530775"/>
          </a:xfrm>
          <a:prstGeom prst="rect">
            <a:avLst/>
          </a:prstGeom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BC1A9A77-C454-CC46-8B4A-42E1DE62C276}"/>
              </a:ext>
            </a:extLst>
          </p:cNvPr>
          <p:cNvSpPr txBox="1"/>
          <p:nvPr/>
        </p:nvSpPr>
        <p:spPr>
          <a:xfrm>
            <a:off x="10506025" y="2815586"/>
            <a:ext cx="15867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ea typeface="+mj-lt"/>
                <a:cs typeface="+mj-lt"/>
              </a:rPr>
              <a:t>camera</a:t>
            </a:r>
            <a:endParaRPr lang="it-IT" sz="1600" dirty="0">
              <a:cs typeface="Calibri"/>
            </a:endParaRPr>
          </a:p>
        </p:txBody>
      </p: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35B1522E-4DD3-37D1-29A2-E61FE0C3D6AB}"/>
              </a:ext>
            </a:extLst>
          </p:cNvPr>
          <p:cNvCxnSpPr>
            <a:cxnSpLocks/>
          </p:cNvCxnSpPr>
          <p:nvPr/>
        </p:nvCxnSpPr>
        <p:spPr>
          <a:xfrm>
            <a:off x="11518957" y="981414"/>
            <a:ext cx="363003" cy="0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0C6EF43D-3DBE-3545-CBDF-4BAF8DBD1BD4}"/>
              </a:ext>
            </a:extLst>
          </p:cNvPr>
          <p:cNvCxnSpPr>
            <a:cxnSpLocks/>
          </p:cNvCxnSpPr>
          <p:nvPr/>
        </p:nvCxnSpPr>
        <p:spPr>
          <a:xfrm>
            <a:off x="9933902" y="1225350"/>
            <a:ext cx="1201458" cy="0"/>
          </a:xfrm>
          <a:prstGeom prst="straightConnector1">
            <a:avLst/>
          </a:prstGeom>
          <a:ln w="285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149BD025-308D-7605-2F1B-452F5389E11D}"/>
              </a:ext>
            </a:extLst>
          </p:cNvPr>
          <p:cNvSpPr txBox="1"/>
          <p:nvPr/>
        </p:nvSpPr>
        <p:spPr>
          <a:xfrm>
            <a:off x="11333387" y="578142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Mask-sensor </a:t>
            </a:r>
          </a:p>
          <a:p>
            <a:r>
              <a:rPr lang="en-US" sz="900" b="1" dirty="0"/>
              <a:t>Distance: 2cm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05777493-669F-B0CF-F74E-0437CB6E7EC0}"/>
              </a:ext>
            </a:extLst>
          </p:cNvPr>
          <p:cNvSpPr txBox="1"/>
          <p:nvPr/>
        </p:nvSpPr>
        <p:spPr>
          <a:xfrm>
            <a:off x="10300432" y="927263"/>
            <a:ext cx="4683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010101"/>
                </a:solidFill>
              </a:rPr>
              <a:t>10 cm</a:t>
            </a:r>
          </a:p>
        </p:txBody>
      </p: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61AF7E82-EB4A-B363-A408-85C52D7D8CD0}"/>
              </a:ext>
            </a:extLst>
          </p:cNvPr>
          <p:cNvCxnSpPr>
            <a:cxnSpLocks/>
          </p:cNvCxnSpPr>
          <p:nvPr/>
        </p:nvCxnSpPr>
        <p:spPr>
          <a:xfrm>
            <a:off x="11989704" y="1133814"/>
            <a:ext cx="0" cy="1557357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5632AB31-9355-1DB3-19FC-5E41A34FDD22}"/>
              </a:ext>
            </a:extLst>
          </p:cNvPr>
          <p:cNvSpPr txBox="1"/>
          <p:nvPr/>
        </p:nvSpPr>
        <p:spPr>
          <a:xfrm rot="5400000">
            <a:off x="11859679" y="1752310"/>
            <a:ext cx="4683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010101"/>
                </a:solidFill>
              </a:rPr>
              <a:t>10 cm</a:t>
            </a:r>
          </a:p>
        </p:txBody>
      </p:sp>
    </p:spTree>
    <p:extLst>
      <p:ext uri="{BB962C8B-B14F-4D97-AF65-F5344CB8AC3E}">
        <p14:creationId xmlns:p14="http://schemas.microsoft.com/office/powerpoint/2010/main" val="1741316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B0EEDE-D0D1-F652-0D83-B5D97211C3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t="3646" r="3580" b="6845"/>
          <a:stretch/>
        </p:blipFill>
        <p:spPr bwMode="auto">
          <a:xfrm>
            <a:off x="1048103" y="2996868"/>
            <a:ext cx="4346056" cy="316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0D7A695-45D8-42F4-95BD-6302F3790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10/24/2023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5120E28-CF3C-4D9A-9EFA-7FFC0C7D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7510" y="6549549"/>
            <a:ext cx="7736395" cy="158697"/>
          </a:xfrm>
        </p:spPr>
        <p:txBody>
          <a:bodyPr/>
          <a:lstStyle/>
          <a:p>
            <a:r>
              <a:rPr lang="en-US"/>
              <a:t>V. Cicero| Imaging Neutrino interactions with Liquid Argon scintillation light at the DUNE Near Detector Complex ​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7568914-E76D-F001-E778-7EB3CFA71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anchor="t">
            <a:normAutofit/>
          </a:bodyPr>
          <a:lstStyle/>
          <a:p>
            <a:r>
              <a:rPr lang="en-US" dirty="0"/>
              <a:t>Image reconstruction (Coded Aperture)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A89E42C-C969-F84E-7C49-92BDDDC80391}"/>
              </a:ext>
            </a:extLst>
          </p:cNvPr>
          <p:cNvSpPr txBox="1"/>
          <p:nvPr/>
        </p:nvSpPr>
        <p:spPr>
          <a:xfrm>
            <a:off x="623888" y="1221901"/>
            <a:ext cx="73421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Maximum Likelihood Expectation  Maximization algorithm:</a:t>
            </a:r>
            <a:endParaRPr lang="en-US" sz="2400" b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Backpropagation of the detected photons in the volume through all mask holes, weighted appropriately</a:t>
            </a:r>
            <a:endParaRPr lang="en-US" sz="2400" dirty="0"/>
          </a:p>
        </p:txBody>
      </p:sp>
      <p:pic>
        <p:nvPicPr>
          <p:cNvPr id="13" name="Picture 11" descr="Diagram&#10;&#10;Description automatically generated">
            <a:extLst>
              <a:ext uri="{FF2B5EF4-FFF2-40B4-BE49-F238E27FC236}">
                <a16:creationId xmlns:a16="http://schemas.microsoft.com/office/drawing/2014/main" id="{BA78ED5B-357C-D790-2156-C31688C355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08"/>
          <a:stretch/>
        </p:blipFill>
        <p:spPr>
          <a:xfrm>
            <a:off x="8142973" y="1188639"/>
            <a:ext cx="3177905" cy="2606787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56846F5-5EA4-7728-ADA1-EE1D7C2112CE}"/>
              </a:ext>
            </a:extLst>
          </p:cNvPr>
          <p:cNvSpPr txBox="1"/>
          <p:nvPr/>
        </p:nvSpPr>
        <p:spPr>
          <a:xfrm>
            <a:off x="5659694" y="4002651"/>
            <a:ext cx="60984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Iterative algorithm converges towards the correct solution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Computationally expensive, needs GPUs and lots of RAM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DCF4C39-648E-05C7-DFE0-9449F376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59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-up of a machine&#10;&#10;Description automatically generated">
            <a:extLst>
              <a:ext uri="{FF2B5EF4-FFF2-40B4-BE49-F238E27FC236}">
                <a16:creationId xmlns:a16="http://schemas.microsoft.com/office/drawing/2014/main" id="{A796EE2C-0555-108E-1500-BE44EAE82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349" y="88455"/>
            <a:ext cx="2362200" cy="1943100"/>
          </a:xfrm>
          <a:prstGeom prst="rect">
            <a:avLst/>
          </a:prstGeom>
        </p:spPr>
      </p:pic>
      <p:pic>
        <p:nvPicPr>
          <p:cNvPr id="6" name="Picture 5" descr="A diagram of a camera&#10;&#10;Description automatically generated">
            <a:extLst>
              <a:ext uri="{FF2B5EF4-FFF2-40B4-BE49-F238E27FC236}">
                <a16:creationId xmlns:a16="http://schemas.microsoft.com/office/drawing/2014/main" id="{A8590246-433F-3C16-5256-52562A1C9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8686" y="152144"/>
            <a:ext cx="3000498" cy="4247916"/>
          </a:xfrm>
          <a:prstGeom prst="rect">
            <a:avLst/>
          </a:prstGeom>
        </p:spPr>
      </p:pic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0D7A695-45D8-42F4-95BD-6302F3790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10/24/2023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5120E28-CF3C-4D9A-9EFA-7FFC0C7D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1756" y="6549549"/>
            <a:ext cx="7692146" cy="156308"/>
          </a:xfrm>
        </p:spPr>
        <p:txBody>
          <a:bodyPr/>
          <a:lstStyle/>
          <a:p>
            <a:r>
              <a:rPr lang="en-US" dirty="0"/>
              <a:t>V. Cicero| Imaging Neutrino interactions with Liquid Argon scintillation light at the DUNE Near Detector Complex ​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7568914-E76D-F001-E778-7EB3CFA71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anchor="t">
            <a:normAutofit/>
          </a:bodyPr>
          <a:lstStyle/>
          <a:p>
            <a:r>
              <a:rPr lang="en-US"/>
              <a:t>Hardware development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565D30-29A3-5637-BD75-554938F73061}"/>
              </a:ext>
            </a:extLst>
          </p:cNvPr>
          <p:cNvSpPr txBox="1"/>
          <p:nvPr/>
        </p:nvSpPr>
        <p:spPr>
          <a:xfrm>
            <a:off x="623888" y="1062787"/>
            <a:ext cx="650281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/>
              </a:rPr>
              <a:t>Ongoing activities on two facilities from GRAIN related R&amp;D: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latin typeface="Calibri"/>
              </a:rPr>
              <a:t>Artic in Genoa</a:t>
            </a:r>
            <a:r>
              <a:rPr lang="en-US" sz="2000" dirty="0">
                <a:latin typeface="Calibri"/>
              </a:rPr>
              <a:t>, 1 ton </a:t>
            </a:r>
            <a:r>
              <a:rPr lang="en-US" sz="2000" dirty="0" err="1">
                <a:latin typeface="Calibri"/>
              </a:rPr>
              <a:t>LAr</a:t>
            </a:r>
            <a:r>
              <a:rPr lang="en-US" sz="2000" dirty="0">
                <a:latin typeface="Calibri"/>
              </a:rPr>
              <a:t> cryostat for studies on sensor performance, starting soon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latin typeface="Calibri"/>
              </a:rPr>
              <a:t>Integration facility in LNL</a:t>
            </a:r>
            <a:r>
              <a:rPr lang="en-US" sz="2000" dirty="0">
                <a:latin typeface="Calibri"/>
              </a:rPr>
              <a:t>, for vacuum integration studies. It will host an inner vessel prototype, currently in design phase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A51C91-A207-7F27-0C51-29A984D69DAA}"/>
              </a:ext>
            </a:extLst>
          </p:cNvPr>
          <p:cNvGrpSpPr/>
          <p:nvPr/>
        </p:nvGrpSpPr>
        <p:grpSpPr>
          <a:xfrm>
            <a:off x="1023257" y="3169799"/>
            <a:ext cx="7800110" cy="2425823"/>
            <a:chOff x="360218" y="3654708"/>
            <a:chExt cx="6553201" cy="2029979"/>
          </a:xfrm>
        </p:grpSpPr>
        <p:pic>
          <p:nvPicPr>
            <p:cNvPr id="9" name="Picture 8" descr="A green circuit board with black squares&#10;&#10;Description automatically generated">
              <a:extLst>
                <a:ext uri="{FF2B5EF4-FFF2-40B4-BE49-F238E27FC236}">
                  <a16:creationId xmlns:a16="http://schemas.microsoft.com/office/drawing/2014/main" id="{47F4D206-F3F6-0BAE-9DD0-EAFDCA86A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71803" y="3654708"/>
              <a:ext cx="1941616" cy="202260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AFAB09A-8BAF-7721-1A1D-5FEF380C6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0218" y="3657235"/>
              <a:ext cx="4603667" cy="2027452"/>
            </a:xfrm>
            <a:prstGeom prst="rect">
              <a:avLst/>
            </a:prstGeom>
          </p:spPr>
        </p:pic>
      </p:grpSp>
      <p:sp>
        <p:nvSpPr>
          <p:cNvPr id="4" name="Rettangolo 3">
            <a:extLst>
              <a:ext uri="{FF2B5EF4-FFF2-40B4-BE49-F238E27FC236}">
                <a16:creationId xmlns:a16="http://schemas.microsoft.com/office/drawing/2014/main" id="{FB4A1A24-B49A-55E8-84A1-7A3D89C36984}"/>
              </a:ext>
            </a:extLst>
          </p:cNvPr>
          <p:cNvSpPr/>
          <p:nvPr/>
        </p:nvSpPr>
        <p:spPr>
          <a:xfrm>
            <a:off x="7126706" y="5681597"/>
            <a:ext cx="1250377" cy="463856"/>
          </a:xfrm>
          <a:prstGeom prst="rect">
            <a:avLst/>
          </a:prstGeom>
          <a:solidFill>
            <a:schemeClr val="accent2"/>
          </a:solidFill>
          <a:ln>
            <a:solidFill>
              <a:srgbClr val="0101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rgbClr val="010101"/>
                </a:solidFill>
              </a:rPr>
              <a:t>256 </a:t>
            </a:r>
            <a:r>
              <a:rPr lang="it-IT" sz="1400" dirty="0" err="1">
                <a:solidFill>
                  <a:srgbClr val="010101"/>
                </a:solidFill>
              </a:rPr>
              <a:t>channel</a:t>
            </a:r>
            <a:endParaRPr lang="it-IT" sz="1400" dirty="0">
              <a:solidFill>
                <a:srgbClr val="010101"/>
              </a:solidFill>
            </a:endParaRPr>
          </a:p>
          <a:p>
            <a:pPr algn="ctr"/>
            <a:r>
              <a:rPr lang="it-IT" sz="1400" dirty="0" err="1">
                <a:solidFill>
                  <a:srgbClr val="010101"/>
                </a:solidFill>
              </a:rPr>
              <a:t>SiPM</a:t>
            </a:r>
            <a:r>
              <a:rPr lang="it-IT" sz="1400" dirty="0">
                <a:solidFill>
                  <a:srgbClr val="010101"/>
                </a:solidFill>
              </a:rPr>
              <a:t> </a:t>
            </a:r>
            <a:r>
              <a:rPr lang="it-IT" sz="1400" dirty="0" err="1">
                <a:solidFill>
                  <a:srgbClr val="010101"/>
                </a:solidFill>
              </a:rPr>
              <a:t>matrix</a:t>
            </a:r>
            <a:endParaRPr lang="en-US" sz="1400" dirty="0">
              <a:solidFill>
                <a:srgbClr val="010101"/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BC891240-921D-B88B-92B7-E510EF4193D5}"/>
              </a:ext>
            </a:extLst>
          </p:cNvPr>
          <p:cNvSpPr/>
          <p:nvPr/>
        </p:nvSpPr>
        <p:spPr>
          <a:xfrm>
            <a:off x="2350251" y="5681556"/>
            <a:ext cx="1950957" cy="544696"/>
          </a:xfrm>
          <a:prstGeom prst="rect">
            <a:avLst/>
          </a:prstGeom>
          <a:solidFill>
            <a:schemeClr val="accent2"/>
          </a:solidFill>
          <a:ln>
            <a:solidFill>
              <a:srgbClr val="0101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rgbClr val="010101"/>
                </a:solidFill>
              </a:rPr>
              <a:t>PCB with 8x32ch ALCOR </a:t>
            </a:r>
            <a:r>
              <a:rPr lang="it-IT" sz="1400" dirty="0" err="1">
                <a:solidFill>
                  <a:srgbClr val="010101"/>
                </a:solidFill>
              </a:rPr>
              <a:t>cryo</a:t>
            </a:r>
            <a:r>
              <a:rPr lang="it-IT" sz="1400" dirty="0">
                <a:solidFill>
                  <a:srgbClr val="010101"/>
                </a:solidFill>
              </a:rPr>
              <a:t> </a:t>
            </a:r>
            <a:r>
              <a:rPr lang="it-IT" sz="1400" dirty="0" err="1">
                <a:solidFill>
                  <a:srgbClr val="010101"/>
                </a:solidFill>
              </a:rPr>
              <a:t>ASICs</a:t>
            </a:r>
            <a:endParaRPr lang="en-US" sz="1400" dirty="0">
              <a:solidFill>
                <a:srgbClr val="010101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F876CB8-5858-5E58-2B12-EB2A6E71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24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A0F4448-41C8-08AB-78AA-784973F76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10/24/2023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175830B-31E8-D13B-64C4-8452CF38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0" y="6549542"/>
            <a:ext cx="7647901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V. Cicero| Imaging Neutrino interactions with Liquid Argon scintillation light at the DUNE Near Detector Complex ​</a:t>
            </a:r>
            <a:endParaRPr lang="en-GB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990549FF-3AA7-3041-96A6-4BD8A7A1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33822EE-354B-7C8D-A1B1-3095416EBB5D}"/>
              </a:ext>
            </a:extLst>
          </p:cNvPr>
          <p:cNvSpPr txBox="1"/>
          <p:nvPr/>
        </p:nvSpPr>
        <p:spPr>
          <a:xfrm>
            <a:off x="516193" y="1136102"/>
            <a:ext cx="11238272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latin typeface="Calibri"/>
              </a:rPr>
              <a:t>SAND </a:t>
            </a:r>
            <a:r>
              <a:rPr lang="it-IT" sz="2400" dirty="0" err="1">
                <a:latin typeface="Calibri"/>
              </a:rPr>
              <a:t>will</a:t>
            </a:r>
            <a:r>
              <a:rPr lang="it-IT" sz="2400" dirty="0">
                <a:latin typeface="Calibri"/>
              </a:rPr>
              <a:t> </a:t>
            </a:r>
            <a:r>
              <a:rPr lang="it-IT" sz="2400" b="1" dirty="0">
                <a:latin typeface="Calibri"/>
              </a:rPr>
              <a:t>monitor and </a:t>
            </a:r>
            <a:r>
              <a:rPr lang="it-IT" sz="2400" b="1" dirty="0" err="1">
                <a:latin typeface="Calibri"/>
              </a:rPr>
              <a:t>characterize</a:t>
            </a:r>
            <a:r>
              <a:rPr lang="it-IT" sz="2400" dirty="0">
                <a:latin typeface="Calibri"/>
              </a:rPr>
              <a:t> DUNE neutrino </a:t>
            </a:r>
            <a:r>
              <a:rPr lang="it-IT" sz="2400" dirty="0" err="1">
                <a:latin typeface="Calibri"/>
              </a:rPr>
              <a:t>beam</a:t>
            </a:r>
            <a:r>
              <a:rPr lang="it-IT" sz="2400" dirty="0">
                <a:latin typeface="Calibri"/>
              </a:rPr>
              <a:t> </a:t>
            </a:r>
            <a:r>
              <a:rPr lang="it-IT" sz="2400" dirty="0" err="1">
                <a:latin typeface="Calibri"/>
              </a:rPr>
              <a:t>while</a:t>
            </a:r>
            <a:r>
              <a:rPr lang="it-IT" sz="2400" dirty="0">
                <a:latin typeface="Calibri"/>
              </a:rPr>
              <a:t> </a:t>
            </a:r>
            <a:r>
              <a:rPr lang="it-IT" sz="2400" dirty="0" err="1">
                <a:latin typeface="Calibri"/>
              </a:rPr>
              <a:t>also</a:t>
            </a:r>
            <a:r>
              <a:rPr lang="it-IT" sz="2400" dirty="0">
                <a:latin typeface="Calibri"/>
              </a:rPr>
              <a:t> </a:t>
            </a:r>
            <a:r>
              <a:rPr lang="it-IT" sz="2400" dirty="0" err="1">
                <a:latin typeface="Calibri"/>
              </a:rPr>
              <a:t>performing</a:t>
            </a:r>
            <a:r>
              <a:rPr lang="it-IT" sz="2400" dirty="0">
                <a:latin typeface="Calibri"/>
              </a:rPr>
              <a:t> </a:t>
            </a:r>
            <a:r>
              <a:rPr lang="en-US" sz="2400" b="1" dirty="0">
                <a:latin typeface="Calibri"/>
              </a:rPr>
              <a:t>rich physics program besides oscillations</a:t>
            </a:r>
            <a:endParaRPr lang="en-US" sz="2400" dirty="0">
              <a:latin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</a:rPr>
              <a:t>It will include </a:t>
            </a:r>
            <a:r>
              <a:rPr lang="en-US" sz="2400" b="1" dirty="0">
                <a:latin typeface="Calibri"/>
              </a:rPr>
              <a:t>GRAIN, </a:t>
            </a:r>
            <a:r>
              <a:rPr lang="en-US" sz="2400" dirty="0">
                <a:latin typeface="Calibri"/>
              </a:rPr>
              <a:t>an </a:t>
            </a:r>
            <a:r>
              <a:rPr lang="en-US" sz="2400" b="1" dirty="0">
                <a:latin typeface="Calibri"/>
              </a:rPr>
              <a:t>innovative detector,</a:t>
            </a:r>
            <a:r>
              <a:rPr lang="en-US" sz="2400" dirty="0">
                <a:latin typeface="Calibri"/>
              </a:rPr>
              <a:t> which will </a:t>
            </a:r>
            <a:r>
              <a:rPr lang="en-US" sz="2400" b="1" dirty="0">
                <a:latin typeface="Calibri"/>
              </a:rPr>
              <a:t>exploit the argon scintillation light</a:t>
            </a:r>
            <a:r>
              <a:rPr lang="en-US" sz="2400" dirty="0">
                <a:latin typeface="Calibri"/>
              </a:rPr>
              <a:t> to perform track and energy reconstructions.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</a:rPr>
              <a:t>Two optical systems are being developed</a:t>
            </a:r>
            <a:r>
              <a:rPr lang="en-US" sz="2400" b="1" dirty="0">
                <a:latin typeface="Calibri"/>
              </a:rPr>
              <a:t>: lens- and coded aperture-based camera</a:t>
            </a:r>
            <a:endParaRPr lang="en-US" sz="2400" dirty="0">
              <a:latin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</a:rPr>
              <a:t>A Cryogenic demonstrator with 3x256 pixel cameras is  almost ready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</a:rPr>
              <a:t>Cameras and a ASIC with 1024 pixel are under development</a:t>
            </a:r>
            <a:endParaRPr lang="en-US" sz="2400" b="1" dirty="0">
              <a:latin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/>
              </a:rPr>
              <a:t>On track to be ready for DUNE first beams.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FB0DF0-203B-6881-9BCB-A957F720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46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7AD6980-A749-4867-C2A5-011690321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10/24/2023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DD85C0B-6E94-F9D0-57E5-7B46E8F2D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0748" y="6549548"/>
            <a:ext cx="7633153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V. Cicero| Imaging Neutrino interactions with Liquid Argon scintillation light at the DUNE Near Detector Complex ​</a:t>
            </a:r>
            <a:endParaRPr lang="en-GB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E7FCAB16-DC7C-8AB0-5487-EB6340117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517073"/>
            <a:ext cx="11017250" cy="647102"/>
          </a:xfrm>
        </p:spPr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EA8993B-CD60-2F5F-4631-288B9739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56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8C6B76-0FE5-149B-EDD0-E35DE9F4319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Reconstruction algorithm (Coded Aperture)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3">
                <a:extLst>
                  <a:ext uri="{FF2B5EF4-FFF2-40B4-BE49-F238E27FC236}">
                    <a16:creationId xmlns:a16="http://schemas.microsoft.com/office/drawing/2014/main" id="{1FE75508-7128-6FA1-4FBF-FE088B83C557}"/>
                  </a:ext>
                </a:extLst>
              </p:cNvPr>
              <p:cNvSpPr txBox="1"/>
              <p:nvPr/>
            </p:nvSpPr>
            <p:spPr>
              <a:xfrm>
                <a:off x="712366" y="3310564"/>
                <a:ext cx="10767268" cy="32131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b="1" i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H</a:t>
                </a:r>
                <a:r>
                  <a:rPr lang="en-US" sz="2400" b="1" i="1" baseline="-25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s</a:t>
                </a:r>
                <a:r>
                  <a:rPr lang="en-US" sz="24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 number of detected photons by pixel </a:t>
                </a:r>
                <a:r>
                  <a:rPr lang="en-US" sz="2400" i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24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unknown photon emission in voxel to be estimated from measured data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b="1" i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p(</a:t>
                </a:r>
                <a:r>
                  <a:rPr lang="en-US" sz="2400" b="1" i="1" dirty="0" err="1">
                    <a:latin typeface="Helvetica" panose="020B0604020202020204" pitchFamily="34" charset="0"/>
                    <a:cs typeface="Helvetica" panose="020B0604020202020204" pitchFamily="34" charset="0"/>
                  </a:rPr>
                  <a:t>j,s</a:t>
                </a:r>
                <a:r>
                  <a:rPr lang="en-US" sz="2400" b="1" i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)</a:t>
                </a:r>
                <a:r>
                  <a:rPr lang="en-US" sz="2400" i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US" sz="24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probability of a photon that originated in voxel </a:t>
                </a:r>
                <a:r>
                  <a:rPr lang="en-US" sz="2400" i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j</a:t>
                </a:r>
                <a:r>
                  <a:rPr lang="en-US" sz="24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is detected by pixel </a:t>
                </a:r>
                <a:r>
                  <a:rPr lang="en-US" sz="2400" i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k</a:t>
                </a:r>
                <a:r>
                  <a:rPr lang="en-US" sz="24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= iteration number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4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initial distribution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i="1" dirty="0"/>
              </a:p>
            </p:txBody>
          </p:sp>
        </mc:Choice>
        <mc:Fallback xmlns="">
          <p:sp>
            <p:nvSpPr>
              <p:cNvPr id="15" name="TextBox 13">
                <a:extLst>
                  <a:ext uri="{FF2B5EF4-FFF2-40B4-BE49-F238E27FC236}">
                    <a16:creationId xmlns:a16="http://schemas.microsoft.com/office/drawing/2014/main" id="{1FE75508-7128-6FA1-4FBF-FE088B83C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66" y="3310564"/>
                <a:ext cx="10767268" cy="3213124"/>
              </a:xfrm>
              <a:prstGeom prst="rect">
                <a:avLst/>
              </a:prstGeom>
              <a:blipFill>
                <a:blip r:embed="rId3"/>
                <a:stretch>
                  <a:fillRect l="-1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0">
                <a:extLst>
                  <a:ext uri="{FF2B5EF4-FFF2-40B4-BE49-F238E27FC236}">
                    <a16:creationId xmlns:a16="http://schemas.microsoft.com/office/drawing/2014/main" id="{DD7DA94A-57CB-9E3E-AE4F-E650CE7EF6DD}"/>
                  </a:ext>
                </a:extLst>
              </p:cNvPr>
              <p:cNvSpPr txBox="1"/>
              <p:nvPr/>
            </p:nvSpPr>
            <p:spPr>
              <a:xfrm>
                <a:off x="712366" y="1351592"/>
                <a:ext cx="6623961" cy="18659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sz="2800" i="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grow m:val="on"/>
                              <m:supHide m:val="on"/>
                              <m:ctrlP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r>
                                <a:rPr lang="en-US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nary>
                        </m:den>
                      </m:f>
                      <m:r>
                        <a:rPr lang="en-US" sz="28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2800" dirty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num>
                            <m:den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supHide m:val="on"/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Sup>
                                <m:sSubSup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0">
                <a:extLst>
                  <a:ext uri="{FF2B5EF4-FFF2-40B4-BE49-F238E27FC236}">
                    <a16:creationId xmlns:a16="http://schemas.microsoft.com/office/drawing/2014/main" id="{DD7DA94A-57CB-9E3E-AE4F-E650CE7EF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66" y="1351592"/>
                <a:ext cx="6623961" cy="18659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32659C4E-82C6-A37D-9C86-D2BD7A77A013}"/>
              </a:ext>
            </a:extLst>
          </p:cNvPr>
          <p:cNvSpPr txBox="1"/>
          <p:nvPr/>
        </p:nvSpPr>
        <p:spPr>
          <a:xfrm>
            <a:off x="7938412" y="1607463"/>
            <a:ext cx="354122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[</a:t>
            </a:r>
            <a:r>
              <a:rPr lang="en-US" sz="1600" dirty="0" err="1"/>
              <a:t>Willingale</a:t>
            </a:r>
            <a:r>
              <a:rPr lang="en-US" sz="1600" dirty="0"/>
              <a:t>, Sims, and Turner. “Advanced deconvolution techniques for coded aperture imaging” NIM 221.1 (1984). </a:t>
            </a:r>
            <a:r>
              <a:rPr lang="en-US" sz="1600" dirty="0" err="1"/>
              <a:t>doi</a:t>
            </a:r>
            <a:r>
              <a:rPr lang="en-US" sz="1600" dirty="0"/>
              <a:t>: https://doi.org/10.1016/0167-5087(84)90180-7</a:t>
            </a:r>
            <a:r>
              <a:rPr lang="en-US" dirty="0"/>
              <a:t>]</a:t>
            </a:r>
          </a:p>
        </p:txBody>
      </p:sp>
      <p:sp>
        <p:nvSpPr>
          <p:cNvPr id="13" name="Segnaposto data 1">
            <a:extLst>
              <a:ext uri="{FF2B5EF4-FFF2-40B4-BE49-F238E27FC236}">
                <a16:creationId xmlns:a16="http://schemas.microsoft.com/office/drawing/2014/main" id="{73AA7D67-BD37-08E9-5C05-62BCD6FC874E}"/>
              </a:ext>
            </a:extLst>
          </p:cNvPr>
          <p:cNvSpPr txBox="1">
            <a:spLocks/>
          </p:cNvSpPr>
          <p:nvPr/>
        </p:nvSpPr>
        <p:spPr>
          <a:xfrm>
            <a:off x="623888" y="6431262"/>
            <a:ext cx="1331423" cy="1586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Helvetica"/>
                <a:cs typeface="Helvetica"/>
              </a:rPr>
              <a:t>10/24/2023</a:t>
            </a:r>
            <a:endParaRPr lang="en-US" dirty="0">
              <a:solidFill>
                <a:schemeClr val="bg2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" name="Segnaposto piè di pagina 2">
            <a:extLst>
              <a:ext uri="{FF2B5EF4-FFF2-40B4-BE49-F238E27FC236}">
                <a16:creationId xmlns:a16="http://schemas.microsoft.com/office/drawing/2014/main" id="{4807E1CC-6220-8EB0-F313-99BEC254C14C}"/>
              </a:ext>
            </a:extLst>
          </p:cNvPr>
          <p:cNvSpPr txBox="1">
            <a:spLocks/>
          </p:cNvSpPr>
          <p:nvPr/>
        </p:nvSpPr>
        <p:spPr>
          <a:xfrm>
            <a:off x="1953491" y="6444339"/>
            <a:ext cx="7872153" cy="1723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V. Cicero| Imaging Neutrino interactions with Liquid Argon scintillation light at the DUNE Near Detector Complex ​</a:t>
            </a:r>
            <a:endParaRPr lang="en-GB" sz="1200" dirty="0">
              <a:solidFill>
                <a:schemeClr val="bg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530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FFCE883-D9BF-AE5A-A69D-4A6C1150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10/24/2023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875B42E-1B33-2C9F-A986-9E7267E4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8840" y="6549549"/>
            <a:ext cx="7785061" cy="126540"/>
          </a:xfrm>
        </p:spPr>
        <p:txBody>
          <a:bodyPr/>
          <a:lstStyle/>
          <a:p>
            <a:pPr>
              <a:defRPr/>
            </a:pPr>
            <a:r>
              <a:rPr lang="en-US" dirty="0"/>
              <a:t>V. Cicero| Imaging Neutrino interactions with Liquid Argon scintillation light at the DUNE Near Detector Complex ​</a:t>
            </a:r>
            <a:endParaRPr lang="en-GB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1A192CEB-23AE-28A2-64A1-717360BF3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81912"/>
            <a:ext cx="11017250" cy="647102"/>
          </a:xfrm>
        </p:spPr>
        <p:txBody>
          <a:bodyPr/>
          <a:lstStyle/>
          <a:p>
            <a:r>
              <a:rPr lang="en-US" dirty="0"/>
              <a:t>Image reconstruction (lenses)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F7199AD-79D5-D120-A5BD-292E39813A8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98090" y="974725"/>
            <a:ext cx="10058400" cy="5334000"/>
          </a:xfrm>
          <a:prstGeom prst="rect">
            <a:avLst/>
          </a:prstGeom>
          <a:ln w="0">
            <a:noFill/>
          </a:ln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1ADF99A-3EFD-B1F9-5E47-DAF91750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10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10/24/2023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34BBEF4-5E18-4058-9631-E7DE7E06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7067" y="6549548"/>
            <a:ext cx="7626834" cy="158691"/>
          </a:xfrm>
        </p:spPr>
        <p:txBody>
          <a:bodyPr/>
          <a:lstStyle/>
          <a:p>
            <a:r>
              <a:rPr lang="en-US"/>
              <a:t>V. Cicero| Imaging Neutrino interactions with Liquid Argon scintillation light at the DUNE Near Detector Complex ​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E743F5E-1963-473A-B230-05FCF4AEC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DUNE: Deep Underground Neutrino Experiment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65CE4D41-094A-0CF3-0AB0-41D8B5EA0893}"/>
                  </a:ext>
                </a:extLst>
              </p:cNvPr>
              <p:cNvSpPr txBox="1"/>
              <p:nvPr/>
            </p:nvSpPr>
            <p:spPr>
              <a:xfrm>
                <a:off x="623888" y="3893656"/>
                <a:ext cx="10487206" cy="22754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sz="2000" dirty="0">
                    <a:solidFill>
                      <a:srgbClr val="3C5A77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DUNE is a new generation Long Baseline neutrino oscillation experiment. </a:t>
                </a:r>
              </a:p>
              <a:p>
                <a:pPr>
                  <a:lnSpc>
                    <a:spcPct val="110000"/>
                  </a:lnSpc>
                  <a:spcBef>
                    <a:spcPts val="1200"/>
                  </a:spcBef>
                </a:pPr>
                <a:r>
                  <a:rPr lang="en-US" sz="2000" b="1" dirty="0">
                    <a:solidFill>
                      <a:srgbClr val="3C5A77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Physics Goals:</a:t>
                </a:r>
              </a:p>
              <a:p>
                <a:pPr marL="285750" indent="-285750">
                  <a:lnSpc>
                    <a:spcPct val="11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3C5A77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High precision measurements of the neutrino oscillation 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3C5A77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3C5A77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𝛿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3C5A77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𝐶𝑃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C5A77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, mass ordering,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rgbClr val="3C5A77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3C5A77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𝜃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3C5A77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23</m:t>
                        </m:r>
                      </m:sub>
                    </m:sSub>
                  </m:oMath>
                </a14:m>
                <a:endParaRPr lang="en-US" dirty="0">
                  <a:solidFill>
                    <a:srgbClr val="3C5A77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285750" indent="-285750">
                  <a:lnSpc>
                    <a:spcPct val="11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3C5A77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Supernova and solar neutrinos detection</a:t>
                </a:r>
              </a:p>
              <a:p>
                <a:pPr marL="285750" indent="-285750">
                  <a:lnSpc>
                    <a:spcPct val="11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3C5A77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Beyond the Standard Model Searches</a:t>
                </a: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65CE4D41-094A-0CF3-0AB0-41D8B5EA0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88" y="3893656"/>
                <a:ext cx="10487206" cy="2275495"/>
              </a:xfrm>
              <a:prstGeom prst="rect">
                <a:avLst/>
              </a:prstGeom>
              <a:blipFill>
                <a:blip r:embed="rId3"/>
                <a:stretch>
                  <a:fillRect l="-581" t="-1340" b="-34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po 4">
            <a:extLst>
              <a:ext uri="{FF2B5EF4-FFF2-40B4-BE49-F238E27FC236}">
                <a16:creationId xmlns:a16="http://schemas.microsoft.com/office/drawing/2014/main" id="{C40D8015-C7D4-A490-95C2-70641B5CA7DD}"/>
              </a:ext>
            </a:extLst>
          </p:cNvPr>
          <p:cNvGrpSpPr/>
          <p:nvPr/>
        </p:nvGrpSpPr>
        <p:grpSpPr>
          <a:xfrm>
            <a:off x="461498" y="1051195"/>
            <a:ext cx="11269004" cy="2714286"/>
            <a:chOff x="1301558" y="1226550"/>
            <a:chExt cx="9144000" cy="2202451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3A2D986E-95EB-928F-8EF5-B6CF8F1CC9EB}"/>
                </a:ext>
              </a:extLst>
            </p:cNvPr>
            <p:cNvGrpSpPr/>
            <p:nvPr/>
          </p:nvGrpSpPr>
          <p:grpSpPr>
            <a:xfrm>
              <a:off x="1301558" y="1226550"/>
              <a:ext cx="9144000" cy="2202450"/>
              <a:chOff x="1301558" y="1226550"/>
              <a:chExt cx="9144000" cy="2202450"/>
            </a:xfrm>
          </p:grpSpPr>
          <p:pic>
            <p:nvPicPr>
              <p:cNvPr id="22" name="Picture 16">
                <a:extLst>
                  <a:ext uri="{FF2B5EF4-FFF2-40B4-BE49-F238E27FC236}">
                    <a16:creationId xmlns:a16="http://schemas.microsoft.com/office/drawing/2014/main" id="{03C76140-E6F6-3B8B-301C-81B2590B45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27531"/>
              <a:stretch/>
            </p:blipFill>
            <p:spPr>
              <a:xfrm>
                <a:off x="1301558" y="1226557"/>
                <a:ext cx="9144000" cy="2202443"/>
              </a:xfrm>
              <a:prstGeom prst="rect">
                <a:avLst/>
              </a:prstGeom>
            </p:spPr>
          </p:pic>
          <p:sp>
            <p:nvSpPr>
              <p:cNvPr id="23" name="TextBox 24">
                <a:extLst>
                  <a:ext uri="{FF2B5EF4-FFF2-40B4-BE49-F238E27FC236}">
                    <a16:creationId xmlns:a16="http://schemas.microsoft.com/office/drawing/2014/main" id="{7E75BC9B-D4B0-ED21-E3EA-FCC4E2BBD860}"/>
                  </a:ext>
                </a:extLst>
              </p:cNvPr>
              <p:cNvSpPr txBox="1"/>
              <p:nvPr/>
            </p:nvSpPr>
            <p:spPr>
              <a:xfrm>
                <a:off x="9440346" y="1226550"/>
                <a:ext cx="1005212" cy="369332"/>
              </a:xfrm>
              <a:prstGeom prst="rect">
                <a:avLst/>
              </a:prstGeom>
              <a:solidFill>
                <a:srgbClr val="D8F0F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rgbClr val="77787B"/>
                    </a:solidFill>
                  </a:rPr>
                  <a:t>Fermilab</a:t>
                </a:r>
              </a:p>
            </p:txBody>
          </p:sp>
          <p:sp>
            <p:nvSpPr>
              <p:cNvPr id="28" name="TextBox 25">
                <a:extLst>
                  <a:ext uri="{FF2B5EF4-FFF2-40B4-BE49-F238E27FC236}">
                    <a16:creationId xmlns:a16="http://schemas.microsoft.com/office/drawing/2014/main" id="{75710DDE-F9D3-7DEB-4ECD-A689A6502A57}"/>
                  </a:ext>
                </a:extLst>
              </p:cNvPr>
              <p:cNvSpPr txBox="1"/>
              <p:nvPr/>
            </p:nvSpPr>
            <p:spPr>
              <a:xfrm>
                <a:off x="1301558" y="1226550"/>
                <a:ext cx="14516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rgbClr val="77787B"/>
                    </a:solidFill>
                  </a:rPr>
                  <a:t>South Dakota</a:t>
                </a:r>
              </a:p>
            </p:txBody>
          </p:sp>
          <p:sp>
            <p:nvSpPr>
              <p:cNvPr id="29" name="TextBox 24">
                <a:extLst>
                  <a:ext uri="{FF2B5EF4-FFF2-40B4-BE49-F238E27FC236}">
                    <a16:creationId xmlns:a16="http://schemas.microsoft.com/office/drawing/2014/main" id="{651123A4-53DA-32E1-857F-DF60C3DAA8A7}"/>
                  </a:ext>
                </a:extLst>
              </p:cNvPr>
              <p:cNvSpPr txBox="1"/>
              <p:nvPr/>
            </p:nvSpPr>
            <p:spPr>
              <a:xfrm>
                <a:off x="8473440" y="1491870"/>
                <a:ext cx="510540" cy="208024"/>
              </a:xfrm>
              <a:prstGeom prst="rect">
                <a:avLst/>
              </a:prstGeom>
              <a:solidFill>
                <a:srgbClr val="D8F0F9"/>
              </a:solidFill>
            </p:spPr>
            <p:txBody>
              <a:bodyPr wrap="square" rtlCol="0">
                <a:spAutoFit/>
              </a:bodyPr>
              <a:lstStyle/>
              <a:p>
                <a:endParaRPr lang="en-US">
                  <a:solidFill>
                    <a:srgbClr val="77787B"/>
                  </a:solidFill>
                </a:endParaRPr>
              </a:p>
            </p:txBody>
          </p:sp>
        </p:grpSp>
        <p:pic>
          <p:nvPicPr>
            <p:cNvPr id="9" name="Picture 17" descr="FarDet-3D-SP.jpg">
              <a:extLst>
                <a:ext uri="{FF2B5EF4-FFF2-40B4-BE49-F238E27FC236}">
                  <a16:creationId xmlns:a16="http://schemas.microsoft.com/office/drawing/2014/main" id="{BCD11CB2-2AF7-4F9E-2916-8A7E5479E2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13" r="-1"/>
            <a:stretch/>
          </p:blipFill>
          <p:spPr>
            <a:xfrm>
              <a:off x="3641707" y="2612772"/>
              <a:ext cx="1600467" cy="694096"/>
            </a:xfrm>
            <a:prstGeom prst="rect">
              <a:avLst/>
            </a:prstGeom>
            <a:ln w="28575" cmpd="sng">
              <a:solidFill>
                <a:srgbClr val="F37C23"/>
              </a:solidFill>
            </a:ln>
          </p:spPr>
        </p:pic>
        <p:sp>
          <p:nvSpPr>
            <p:cNvPr id="10" name="TextBox 18">
              <a:extLst>
                <a:ext uri="{FF2B5EF4-FFF2-40B4-BE49-F238E27FC236}">
                  <a16:creationId xmlns:a16="http://schemas.microsoft.com/office/drawing/2014/main" id="{27B72DDD-4F66-0C41-1349-F00EE59C837E}"/>
                </a:ext>
              </a:extLst>
            </p:cNvPr>
            <p:cNvSpPr txBox="1"/>
            <p:nvPr/>
          </p:nvSpPr>
          <p:spPr>
            <a:xfrm>
              <a:off x="5224255" y="3059669"/>
              <a:ext cx="43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37C23"/>
                  </a:solidFill>
                </a:rPr>
                <a:t>FD</a:t>
              </a:r>
            </a:p>
          </p:txBody>
        </p: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98FBB2CE-8EFC-58B3-455E-77399B79872F}"/>
                </a:ext>
              </a:extLst>
            </p:cNvPr>
            <p:cNvSpPr txBox="1"/>
            <p:nvPr/>
          </p:nvSpPr>
          <p:spPr>
            <a:xfrm>
              <a:off x="6504565" y="2844503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37C23"/>
                  </a:solidFill>
                </a:rPr>
                <a:t>ND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20">
                  <a:extLst>
                    <a:ext uri="{FF2B5EF4-FFF2-40B4-BE49-F238E27FC236}">
                      <a16:creationId xmlns:a16="http://schemas.microsoft.com/office/drawing/2014/main" id="{2EF276FB-CED5-1137-1E43-BAD9525F2DCD}"/>
                    </a:ext>
                  </a:extLst>
                </p:cNvPr>
                <p:cNvSpPr txBox="1"/>
                <p:nvPr/>
              </p:nvSpPr>
              <p:spPr>
                <a:xfrm>
                  <a:off x="5937768" y="1515448"/>
                  <a:ext cx="470321" cy="3916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rgbClr val="FFFF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20">
                  <a:extLst>
                    <a:ext uri="{FF2B5EF4-FFF2-40B4-BE49-F238E27FC236}">
                      <a16:creationId xmlns:a16="http://schemas.microsoft.com/office/drawing/2014/main" id="{2EF276FB-CED5-1137-1E43-BAD9525F2D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7768" y="1515448"/>
                  <a:ext cx="470321" cy="39164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" name="Picture 26">
              <a:extLst>
                <a:ext uri="{FF2B5EF4-FFF2-40B4-BE49-F238E27FC236}">
                  <a16:creationId xmlns:a16="http://schemas.microsoft.com/office/drawing/2014/main" id="{E62A8FEA-D1E5-BB92-32D4-EF2BA29DD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45432" y="2195985"/>
              <a:ext cx="952252" cy="654636"/>
            </a:xfrm>
            <a:prstGeom prst="rect">
              <a:avLst/>
            </a:prstGeom>
            <a:ln w="28575">
              <a:solidFill>
                <a:srgbClr val="F68D39"/>
              </a:solidFill>
            </a:ln>
          </p:spPr>
        </p:pic>
        <p:sp>
          <p:nvSpPr>
            <p:cNvPr id="15" name="TextBox 23">
              <a:extLst>
                <a:ext uri="{FF2B5EF4-FFF2-40B4-BE49-F238E27FC236}">
                  <a16:creationId xmlns:a16="http://schemas.microsoft.com/office/drawing/2014/main" id="{32C894D2-E792-5BB3-6249-2B7BF6FBDA12}"/>
                </a:ext>
              </a:extLst>
            </p:cNvPr>
            <p:cNvSpPr txBox="1"/>
            <p:nvPr/>
          </p:nvSpPr>
          <p:spPr>
            <a:xfrm rot="21077685">
              <a:off x="4306083" y="1670787"/>
              <a:ext cx="994157" cy="369332"/>
            </a:xfrm>
            <a:prstGeom prst="rect">
              <a:avLst/>
            </a:prstGeom>
            <a:solidFill>
              <a:srgbClr val="636466"/>
            </a:solidFill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9EFB8"/>
                  </a:solidFill>
                </a:rPr>
                <a:t>1300 km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20">
                  <a:extLst>
                    <a:ext uri="{FF2B5EF4-FFF2-40B4-BE49-F238E27FC236}">
                      <a16:creationId xmlns:a16="http://schemas.microsoft.com/office/drawing/2014/main" id="{D6F695FD-FFBD-7D5F-EC47-1F07397FA768}"/>
                    </a:ext>
                  </a:extLst>
                </p:cNvPr>
                <p:cNvSpPr txBox="1"/>
                <p:nvPr/>
              </p:nvSpPr>
              <p:spPr>
                <a:xfrm>
                  <a:off x="3244991" y="1907094"/>
                  <a:ext cx="870110" cy="358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a14:m>
                  <a:r>
                    <a:rPr lang="en-US" sz="1600">
                      <a:solidFill>
                        <a:srgbClr val="FFFF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,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en-US" sz="1600">
                      <a:solidFill>
                        <a:srgbClr val="FFFF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,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a14:m>
                  <a:endParaRPr lang="en-US" sz="1600">
                    <a:solidFill>
                      <a:srgbClr val="FFFF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20">
                  <a:extLst>
                    <a:ext uri="{FF2B5EF4-FFF2-40B4-BE49-F238E27FC236}">
                      <a16:creationId xmlns:a16="http://schemas.microsoft.com/office/drawing/2014/main" id="{D6F695FD-FFBD-7D5F-EC47-1F07397FA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4991" y="1907094"/>
                  <a:ext cx="870110" cy="358368"/>
                </a:xfrm>
                <a:prstGeom prst="rect">
                  <a:avLst/>
                </a:prstGeom>
                <a:blipFill>
                  <a:blip r:embed="rId8"/>
                  <a:stretch>
                    <a:fillRect t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2D49709-7240-342E-25F7-F5C771279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03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10/24/2023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34BBEF4-5E18-4058-9631-E7DE7E06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8519" y="6549548"/>
            <a:ext cx="7565382" cy="158691"/>
          </a:xfrm>
        </p:spPr>
        <p:txBody>
          <a:bodyPr/>
          <a:lstStyle/>
          <a:p>
            <a:r>
              <a:rPr lang="en-US"/>
              <a:t>V. Cicero| Imaging Neutrino interactions with Liquid Argon scintillation light at the DUNE Near Detector Complex ​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E743F5E-1963-473A-B230-05FCF4AEC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DUNE: Deep Underground Neutrino Experiment</a:t>
            </a:r>
            <a:endParaRPr lang="en-US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F653130F-169A-38E2-4689-83C738E4BC95}"/>
              </a:ext>
            </a:extLst>
          </p:cNvPr>
          <p:cNvGrpSpPr/>
          <p:nvPr/>
        </p:nvGrpSpPr>
        <p:grpSpPr>
          <a:xfrm>
            <a:off x="461498" y="1051195"/>
            <a:ext cx="11269004" cy="2714286"/>
            <a:chOff x="1301558" y="1226550"/>
            <a:chExt cx="9144000" cy="2202451"/>
          </a:xfrm>
        </p:grpSpPr>
        <p:grpSp>
          <p:nvGrpSpPr>
            <p:cNvPr id="32" name="Gruppo 31">
              <a:extLst>
                <a:ext uri="{FF2B5EF4-FFF2-40B4-BE49-F238E27FC236}">
                  <a16:creationId xmlns:a16="http://schemas.microsoft.com/office/drawing/2014/main" id="{5DDA659D-03C3-423C-84CC-69A1340041D2}"/>
                </a:ext>
              </a:extLst>
            </p:cNvPr>
            <p:cNvGrpSpPr/>
            <p:nvPr/>
          </p:nvGrpSpPr>
          <p:grpSpPr>
            <a:xfrm>
              <a:off x="1301558" y="1226550"/>
              <a:ext cx="9144000" cy="2202450"/>
              <a:chOff x="1301558" y="1226550"/>
              <a:chExt cx="9144000" cy="2202450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69ED9B9-C36F-49F9-A63D-BCC9800FA7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7531"/>
              <a:stretch/>
            </p:blipFill>
            <p:spPr>
              <a:xfrm>
                <a:off x="1301558" y="1226557"/>
                <a:ext cx="9144000" cy="2202443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BF1D479-3732-46F2-8B7D-876EAFE2986F}"/>
                  </a:ext>
                </a:extLst>
              </p:cNvPr>
              <p:cNvSpPr txBox="1"/>
              <p:nvPr/>
            </p:nvSpPr>
            <p:spPr>
              <a:xfrm>
                <a:off x="9440346" y="1226550"/>
                <a:ext cx="1005212" cy="369332"/>
              </a:xfrm>
              <a:prstGeom prst="rect">
                <a:avLst/>
              </a:prstGeom>
              <a:solidFill>
                <a:srgbClr val="D8F0F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rgbClr val="77787B"/>
                    </a:solidFill>
                  </a:rPr>
                  <a:t>Fermilab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A057E7-D81B-4134-83A3-9F6AAD8B0D67}"/>
                  </a:ext>
                </a:extLst>
              </p:cNvPr>
              <p:cNvSpPr txBox="1"/>
              <p:nvPr/>
            </p:nvSpPr>
            <p:spPr>
              <a:xfrm>
                <a:off x="1301558" y="1226550"/>
                <a:ext cx="14516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rgbClr val="77787B"/>
                    </a:solidFill>
                  </a:rPr>
                  <a:t>South Dakota</a:t>
                </a:r>
              </a:p>
            </p:txBody>
          </p:sp>
          <p:sp>
            <p:nvSpPr>
              <p:cNvPr id="31" name="TextBox 24">
                <a:extLst>
                  <a:ext uri="{FF2B5EF4-FFF2-40B4-BE49-F238E27FC236}">
                    <a16:creationId xmlns:a16="http://schemas.microsoft.com/office/drawing/2014/main" id="{C643CF9B-6448-4991-9F7F-C2CD2C75B19A}"/>
                  </a:ext>
                </a:extLst>
              </p:cNvPr>
              <p:cNvSpPr txBox="1"/>
              <p:nvPr/>
            </p:nvSpPr>
            <p:spPr>
              <a:xfrm>
                <a:off x="8473440" y="1491870"/>
                <a:ext cx="510540" cy="208024"/>
              </a:xfrm>
              <a:prstGeom prst="rect">
                <a:avLst/>
              </a:prstGeom>
              <a:solidFill>
                <a:srgbClr val="D8F0F9"/>
              </a:solidFill>
            </p:spPr>
            <p:txBody>
              <a:bodyPr wrap="square" rtlCol="0">
                <a:spAutoFit/>
              </a:bodyPr>
              <a:lstStyle/>
              <a:p>
                <a:endParaRPr lang="en-US">
                  <a:solidFill>
                    <a:srgbClr val="77787B"/>
                  </a:solidFill>
                </a:endParaRPr>
              </a:p>
            </p:txBody>
          </p:sp>
        </p:grpSp>
        <p:pic>
          <p:nvPicPr>
            <p:cNvPr id="18" name="Picture 17" descr="FarDet-3D-SP.jpg">
              <a:extLst>
                <a:ext uri="{FF2B5EF4-FFF2-40B4-BE49-F238E27FC236}">
                  <a16:creationId xmlns:a16="http://schemas.microsoft.com/office/drawing/2014/main" id="{5E738A03-562B-4F09-B1CA-3427DE162F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13" r="-1"/>
            <a:stretch/>
          </p:blipFill>
          <p:spPr>
            <a:xfrm>
              <a:off x="3641707" y="2612772"/>
              <a:ext cx="1600467" cy="694096"/>
            </a:xfrm>
            <a:prstGeom prst="rect">
              <a:avLst/>
            </a:prstGeom>
            <a:ln w="28575" cmpd="sng">
              <a:solidFill>
                <a:srgbClr val="F37C23"/>
              </a:solidFill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0E7D2C6-5202-4A47-8E79-F02874078DBE}"/>
                </a:ext>
              </a:extLst>
            </p:cNvPr>
            <p:cNvSpPr txBox="1"/>
            <p:nvPr/>
          </p:nvSpPr>
          <p:spPr>
            <a:xfrm>
              <a:off x="5224255" y="3059669"/>
              <a:ext cx="43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37C23"/>
                  </a:solidFill>
                </a:rPr>
                <a:t>FD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C17E671-42E3-483C-B55A-45863E8BA132}"/>
                </a:ext>
              </a:extLst>
            </p:cNvPr>
            <p:cNvSpPr txBox="1"/>
            <p:nvPr/>
          </p:nvSpPr>
          <p:spPr>
            <a:xfrm>
              <a:off x="6504565" y="2844503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37C23"/>
                  </a:solidFill>
                </a:rPr>
                <a:t>ND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626B9FE-E42E-4079-A936-B4607EFC9660}"/>
                    </a:ext>
                  </a:extLst>
                </p:cNvPr>
                <p:cNvSpPr txBox="1"/>
                <p:nvPr/>
              </p:nvSpPr>
              <p:spPr>
                <a:xfrm>
                  <a:off x="5937768" y="1515448"/>
                  <a:ext cx="470321" cy="3916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oMath>
                    </m:oMathPara>
                  </a14:m>
                  <a:endParaRPr lang="en-US">
                    <a:solidFill>
                      <a:srgbClr val="FFFF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626B9FE-E42E-4079-A936-B4607EFC96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7768" y="1515448"/>
                  <a:ext cx="470321" cy="39164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3E4A4CD-84BA-498A-B03E-5DBD50ADD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45432" y="2195985"/>
              <a:ext cx="952252" cy="654636"/>
            </a:xfrm>
            <a:prstGeom prst="rect">
              <a:avLst/>
            </a:prstGeom>
            <a:ln w="28575">
              <a:solidFill>
                <a:srgbClr val="F68D39"/>
              </a:solidFill>
            </a:ln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B25967D-DB23-433F-BCBB-7822505FF03B}"/>
                </a:ext>
              </a:extLst>
            </p:cNvPr>
            <p:cNvSpPr txBox="1"/>
            <p:nvPr/>
          </p:nvSpPr>
          <p:spPr>
            <a:xfrm rot="21077685">
              <a:off x="4306083" y="1670787"/>
              <a:ext cx="994157" cy="369332"/>
            </a:xfrm>
            <a:prstGeom prst="rect">
              <a:avLst/>
            </a:prstGeom>
            <a:solidFill>
              <a:srgbClr val="636466"/>
            </a:solidFill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9EFB8"/>
                  </a:solidFill>
                </a:rPr>
                <a:t>1300 km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C27E195C-D734-4BDC-85DA-51B389E06B4A}"/>
                    </a:ext>
                  </a:extLst>
                </p:cNvPr>
                <p:cNvSpPr txBox="1"/>
                <p:nvPr/>
              </p:nvSpPr>
              <p:spPr>
                <a:xfrm>
                  <a:off x="3244991" y="1907094"/>
                  <a:ext cx="870110" cy="358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a14:m>
                  <a:r>
                    <a:rPr lang="en-US" sz="1600">
                      <a:solidFill>
                        <a:srgbClr val="FFFF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,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a14:m>
                  <a:r>
                    <a:rPr lang="en-US" sz="1600">
                      <a:solidFill>
                        <a:srgbClr val="FFFF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,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it-IT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it-IT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sub>
                      </m:sSub>
                    </m:oMath>
                  </a14:m>
                  <a:endParaRPr lang="en-US" sz="1600">
                    <a:solidFill>
                      <a:srgbClr val="FFFF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20">
                  <a:extLst>
                    <a:ext uri="{FF2B5EF4-FFF2-40B4-BE49-F238E27FC236}">
                      <a16:creationId xmlns:a16="http://schemas.microsoft.com/office/drawing/2014/main" id="{C27E195C-D734-4BDC-85DA-51B389E06B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4991" y="1907094"/>
                  <a:ext cx="870110" cy="358368"/>
                </a:xfrm>
                <a:prstGeom prst="rect">
                  <a:avLst/>
                </a:prstGeom>
                <a:blipFill>
                  <a:blip r:embed="rId7"/>
                  <a:stretch>
                    <a:fillRect t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C6082DA8-70AE-E53F-0CF9-B8A37D5D643D}"/>
                  </a:ext>
                </a:extLst>
              </p:cNvPr>
              <p:cNvSpPr txBox="1"/>
              <p:nvPr/>
            </p:nvSpPr>
            <p:spPr>
              <a:xfrm>
                <a:off x="766863" y="3905188"/>
                <a:ext cx="10874275" cy="24347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1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3C5A77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An intense </a:t>
                </a:r>
                <a:r>
                  <a:rPr lang="en-US" sz="1600" b="1" dirty="0">
                    <a:solidFill>
                      <a:srgbClr val="3C5A77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wide band </a:t>
                </a:r>
                <a14:m>
                  <m:oMath xmlns:m="http://schemas.openxmlformats.org/officeDocument/2006/math">
                    <m:r>
                      <a:rPr lang="it-IT" sz="1600" b="1" i="1" smtClean="0">
                        <a:solidFill>
                          <a:srgbClr val="3C5A77"/>
                        </a:solidFill>
                        <a:latin typeface="Cambria Math" panose="02040503050406030204" pitchFamily="18" charset="0"/>
                      </a:rPr>
                      <m:t>𝝂</m:t>
                    </m:r>
                    <m:r>
                      <a:rPr lang="it-IT" sz="1600" b="1" i="1" smtClean="0">
                        <a:solidFill>
                          <a:srgbClr val="3C5A77"/>
                        </a:solidFill>
                        <a:latin typeface="Cambria Math" panose="02040503050406030204" pitchFamily="18" charset="0"/>
                      </a:rPr>
                      <m:t>/</m:t>
                    </m:r>
                    <m:bar>
                      <m:barPr>
                        <m:pos m:val="top"/>
                        <m:ctrlPr>
                          <a:rPr lang="it-IT" sz="1600" b="1" i="1" smtClean="0">
                            <a:solidFill>
                              <a:srgbClr val="3C5A77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it-IT" sz="1600" b="1" i="1" smtClean="0">
                            <a:solidFill>
                              <a:srgbClr val="3C5A77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</m:bar>
                  </m:oMath>
                </a14:m>
                <a:r>
                  <a:rPr lang="el-GR" sz="1600" b="1" dirty="0">
                    <a:solidFill>
                      <a:srgbClr val="3C5A77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US" sz="1600" b="1" dirty="0">
                    <a:solidFill>
                      <a:srgbClr val="3C5A77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neutrino beam </a:t>
                </a:r>
                <a:r>
                  <a:rPr lang="en-US" sz="1600" dirty="0">
                    <a:solidFill>
                      <a:srgbClr val="3C5A77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produced at Fermilab, </a:t>
                </a:r>
                <a:r>
                  <a:rPr lang="en-GB" sz="1600" dirty="0">
                    <a:solidFill>
                      <a:srgbClr val="3C5A77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peak flux at 2.5 GeV</a:t>
                </a:r>
                <a:br>
                  <a:rPr lang="en-US" sz="1600" dirty="0">
                    <a:solidFill>
                      <a:srgbClr val="3C5A77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</a:br>
                <a:r>
                  <a:rPr lang="en-US" sz="1600" dirty="0">
                    <a:solidFill>
                      <a:srgbClr val="3C5A77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→ high intensity 1.2 MW (</a:t>
                </a:r>
                <a14:m>
                  <m:oMath xmlns:m="http://schemas.openxmlformats.org/officeDocument/2006/math">
                    <m:r>
                      <a:rPr lang="it-IT" sz="1600" i="1">
                        <a:solidFill>
                          <a:srgbClr val="3C5A77"/>
                        </a:solidFill>
                        <a:latin typeface="Cambria Math" panose="02040503050406030204" pitchFamily="18" charset="0"/>
                      </a:rPr>
                      <m:t>1.1 </m:t>
                    </m:r>
                    <m:sSup>
                      <m:sSupPr>
                        <m:ctrlPr>
                          <a:rPr lang="it-IT" sz="1600" i="1">
                            <a:solidFill>
                              <a:srgbClr val="3C5A7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i="1">
                            <a:solidFill>
                              <a:srgbClr val="3C5A77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it-IT" sz="1600" i="1">
                            <a:solidFill>
                              <a:srgbClr val="3C5A77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rgbClr val="3C5A77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pot/year) upgradable to 2.4 MW </a:t>
                </a:r>
              </a:p>
              <a:p>
                <a:pPr marL="285750" indent="-285750">
                  <a:lnSpc>
                    <a:spcPct val="11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3C5A77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Two detector complexes:</a:t>
                </a:r>
              </a:p>
              <a:p>
                <a:pPr marL="742950" lvl="1" indent="-285750">
                  <a:lnSpc>
                    <a:spcPct val="11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3C5A77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a </a:t>
                </a:r>
                <a:r>
                  <a:rPr lang="en-US" sz="1600" b="1" dirty="0">
                    <a:solidFill>
                      <a:srgbClr val="3C5A77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Far Detector (FD) </a:t>
                </a:r>
                <a:r>
                  <a:rPr lang="en-US" sz="1600" dirty="0">
                    <a:solidFill>
                      <a:srgbClr val="3C5A77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in South Dakota, 1.5 km underground and 1300 km away from neutrino source </a:t>
                </a:r>
                <a:br>
                  <a:rPr lang="en-US" sz="1600" dirty="0">
                    <a:solidFill>
                      <a:srgbClr val="3C5A77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</a:br>
                <a:r>
                  <a:rPr lang="en-US" sz="1600" dirty="0">
                    <a:solidFill>
                      <a:srgbClr val="3C5A77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consisting 4 modules of Liquid Argon Time Projection Chambers (</a:t>
                </a:r>
                <a:r>
                  <a:rPr lang="en-US" sz="1600" dirty="0" err="1">
                    <a:solidFill>
                      <a:srgbClr val="3C5A77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LArTPC</a:t>
                </a:r>
                <a:r>
                  <a:rPr lang="en-US" sz="1600" dirty="0">
                    <a:solidFill>
                      <a:srgbClr val="3C5A77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) with different technologies, 17 </a:t>
                </a:r>
                <a:r>
                  <a:rPr lang="en-US" sz="1600" dirty="0" err="1">
                    <a:solidFill>
                      <a:srgbClr val="3C5A77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kton</a:t>
                </a:r>
                <a:r>
                  <a:rPr lang="en-US" sz="1600" dirty="0">
                    <a:solidFill>
                      <a:srgbClr val="3C5A77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each.</a:t>
                </a:r>
              </a:p>
              <a:p>
                <a:pPr marL="742950" lvl="1" indent="-285750">
                  <a:lnSpc>
                    <a:spcPct val="110000"/>
                  </a:lnSpc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3C5A77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a </a:t>
                </a:r>
                <a:r>
                  <a:rPr lang="en-US" sz="1600" b="1" dirty="0">
                    <a:solidFill>
                      <a:srgbClr val="3C5A77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Near Detector (ND)</a:t>
                </a:r>
                <a:r>
                  <a:rPr lang="en-US" sz="1600" dirty="0">
                    <a:solidFill>
                      <a:srgbClr val="3C5A77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at Fermilab</a:t>
                </a:r>
                <a:endParaRPr lang="en-US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C6082DA8-70AE-E53F-0CF9-B8A37D5D6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63" y="3905188"/>
                <a:ext cx="10874275" cy="2434705"/>
              </a:xfrm>
              <a:prstGeom prst="rect">
                <a:avLst/>
              </a:prstGeom>
              <a:blipFill>
                <a:blip r:embed="rId8"/>
                <a:stretch>
                  <a:fillRect l="-224" t="-501" b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F740E65-1466-445C-DBAE-41355F847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91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32">
            <a:extLst>
              <a:ext uri="{FF2B5EF4-FFF2-40B4-BE49-F238E27FC236}">
                <a16:creationId xmlns:a16="http://schemas.microsoft.com/office/drawing/2014/main" id="{445CAC14-F8AD-706C-8DD0-1B30E0DDF856}"/>
              </a:ext>
            </a:extLst>
          </p:cNvPr>
          <p:cNvGrpSpPr/>
          <p:nvPr/>
        </p:nvGrpSpPr>
        <p:grpSpPr>
          <a:xfrm>
            <a:off x="7222175" y="3885639"/>
            <a:ext cx="4001916" cy="2434647"/>
            <a:chOff x="6328324" y="3655355"/>
            <a:chExt cx="4481423" cy="272636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A153439-4C0B-164C-976B-19ED23D72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6102"/>
            <a:stretch/>
          </p:blipFill>
          <p:spPr>
            <a:xfrm>
              <a:off x="6328324" y="3655355"/>
              <a:ext cx="4481423" cy="2726365"/>
            </a:xfrm>
            <a:prstGeom prst="rect">
              <a:avLst/>
            </a:prstGeom>
          </p:spPr>
        </p:pic>
        <p:grpSp>
          <p:nvGrpSpPr>
            <p:cNvPr id="32" name="Gruppo 24">
              <a:extLst>
                <a:ext uri="{FF2B5EF4-FFF2-40B4-BE49-F238E27FC236}">
                  <a16:creationId xmlns:a16="http://schemas.microsoft.com/office/drawing/2014/main" id="{A2EACC04-7BCD-89A2-6EFD-8F6502BB3FE6}"/>
                </a:ext>
              </a:extLst>
            </p:cNvPr>
            <p:cNvGrpSpPr/>
            <p:nvPr/>
          </p:nvGrpSpPr>
          <p:grpSpPr>
            <a:xfrm>
              <a:off x="9984452" y="4971249"/>
              <a:ext cx="825295" cy="460235"/>
              <a:chOff x="9984452" y="4971249"/>
              <a:chExt cx="825295" cy="460235"/>
            </a:xfrm>
          </p:grpSpPr>
          <p:sp>
            <p:nvSpPr>
              <p:cNvPr id="33" name="Rettangolo 23">
                <a:extLst>
                  <a:ext uri="{FF2B5EF4-FFF2-40B4-BE49-F238E27FC236}">
                    <a16:creationId xmlns:a16="http://schemas.microsoft.com/office/drawing/2014/main" id="{DA392C91-0E1D-DB03-0F03-E0F503A70839}"/>
                  </a:ext>
                </a:extLst>
              </p:cNvPr>
              <p:cNvSpPr/>
              <p:nvPr/>
            </p:nvSpPr>
            <p:spPr>
              <a:xfrm>
                <a:off x="10247385" y="4971249"/>
                <a:ext cx="562362" cy="4602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34" name="Parallelogramma 17">
                <a:extLst>
                  <a:ext uri="{FF2B5EF4-FFF2-40B4-BE49-F238E27FC236}">
                    <a16:creationId xmlns:a16="http://schemas.microsoft.com/office/drawing/2014/main" id="{6D20775B-5959-1974-7A43-3DD6A4261063}"/>
                  </a:ext>
                </a:extLst>
              </p:cNvPr>
              <p:cNvSpPr/>
              <p:nvPr/>
            </p:nvSpPr>
            <p:spPr>
              <a:xfrm>
                <a:off x="9984453" y="4971249"/>
                <a:ext cx="707232" cy="226873"/>
              </a:xfrm>
              <a:prstGeom prst="parallelogram">
                <a:avLst>
                  <a:gd name="adj" fmla="val 58587"/>
                </a:avLst>
              </a:prstGeom>
              <a:solidFill>
                <a:srgbClr val="878787"/>
              </a:solidFill>
              <a:ln>
                <a:solidFill>
                  <a:srgbClr val="01010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35" name="Parallelogramma 22">
                <a:extLst>
                  <a:ext uri="{FF2B5EF4-FFF2-40B4-BE49-F238E27FC236}">
                    <a16:creationId xmlns:a16="http://schemas.microsoft.com/office/drawing/2014/main" id="{A85E28E0-24FF-2294-0ECB-ECE101044030}"/>
                  </a:ext>
                </a:extLst>
              </p:cNvPr>
              <p:cNvSpPr/>
              <p:nvPr/>
            </p:nvSpPr>
            <p:spPr>
              <a:xfrm rot="5400000" flipV="1">
                <a:off x="10395887" y="5135685"/>
                <a:ext cx="460234" cy="131364"/>
              </a:xfrm>
              <a:prstGeom prst="parallelogram">
                <a:avLst>
                  <a:gd name="adj" fmla="val 167350"/>
                </a:avLst>
              </a:prstGeom>
              <a:solidFill>
                <a:srgbClr val="878787"/>
              </a:solidFill>
              <a:ln>
                <a:solidFill>
                  <a:srgbClr val="01010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36" name="Rettangolo 19">
                <a:extLst>
                  <a:ext uri="{FF2B5EF4-FFF2-40B4-BE49-F238E27FC236}">
                    <a16:creationId xmlns:a16="http://schemas.microsoft.com/office/drawing/2014/main" id="{6F8C04E2-D7F5-2F10-2C95-41E18C10F72C}"/>
                  </a:ext>
                </a:extLst>
              </p:cNvPr>
              <p:cNvSpPr/>
              <p:nvPr/>
            </p:nvSpPr>
            <p:spPr>
              <a:xfrm>
                <a:off x="9984452" y="5198122"/>
                <a:ext cx="575869" cy="233362"/>
              </a:xfrm>
              <a:prstGeom prst="rect">
                <a:avLst/>
              </a:prstGeom>
              <a:solidFill>
                <a:srgbClr val="CDCDCD"/>
              </a:solidFill>
              <a:ln>
                <a:solidFill>
                  <a:srgbClr val="01010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E723559F-A797-807E-287B-AE820912F482}"/>
              </a:ext>
            </a:extLst>
          </p:cNvPr>
          <p:cNvGrpSpPr/>
          <p:nvPr/>
        </p:nvGrpSpPr>
        <p:grpSpPr>
          <a:xfrm>
            <a:off x="7222175" y="0"/>
            <a:ext cx="4418963" cy="3765545"/>
            <a:chOff x="7218216" y="290"/>
            <a:chExt cx="4969825" cy="4234953"/>
          </a:xfrm>
        </p:grpSpPr>
        <p:pic>
          <p:nvPicPr>
            <p:cNvPr id="4" name="Picture 3" descr="A diagram of a machine&#10;&#10;Description automatically generated">
              <a:extLst>
                <a:ext uri="{FF2B5EF4-FFF2-40B4-BE49-F238E27FC236}">
                  <a16:creationId xmlns:a16="http://schemas.microsoft.com/office/drawing/2014/main" id="{004CFFD5-AB8B-14C9-CD6B-C27CE6140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18218" y="290"/>
              <a:ext cx="4969823" cy="4234953"/>
            </a:xfrm>
            <a:prstGeom prst="rect">
              <a:avLst/>
            </a:prstGeom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F6E94EEA-23FF-0B71-9539-C88F20024D5F}"/>
                </a:ext>
              </a:extLst>
            </p:cNvPr>
            <p:cNvSpPr/>
            <p:nvPr/>
          </p:nvSpPr>
          <p:spPr>
            <a:xfrm>
              <a:off x="7218218" y="164631"/>
              <a:ext cx="965200" cy="4090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65C44F5-A121-3616-D5A4-D52B36F9385D}"/>
                </a:ext>
              </a:extLst>
            </p:cNvPr>
            <p:cNvSpPr/>
            <p:nvPr/>
          </p:nvSpPr>
          <p:spPr>
            <a:xfrm>
              <a:off x="7218217" y="1791545"/>
              <a:ext cx="148417" cy="4090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4CDA1DE-8FE6-EEB3-D752-79623DF6BC74}"/>
                </a:ext>
              </a:extLst>
            </p:cNvPr>
            <p:cNvSpPr/>
            <p:nvPr/>
          </p:nvSpPr>
          <p:spPr>
            <a:xfrm>
              <a:off x="7218216" y="3153217"/>
              <a:ext cx="148417" cy="4090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F81AB9-4CB6-49D9-8078-FA4574BC2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10/24/2023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7D7938E-A57F-4955-AFEB-7E4904B51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3212" y="6549548"/>
            <a:ext cx="7620689" cy="139641"/>
          </a:xfrm>
        </p:spPr>
        <p:txBody>
          <a:bodyPr/>
          <a:lstStyle/>
          <a:p>
            <a:r>
              <a:rPr lang="en-US"/>
              <a:t>V. Cicero| Imaging Neutrino interactions with Liquid Argon scintillation light at the DUNE Near Detector Complex ​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F1FABDC-D692-4168-8372-733755178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The </a:t>
            </a:r>
            <a:r>
              <a:rPr lang="it-IT" err="1"/>
              <a:t>Near</a:t>
            </a:r>
            <a:r>
              <a:rPr lang="it-IT"/>
              <a:t> Detector </a:t>
            </a:r>
            <a:r>
              <a:rPr lang="it-IT" err="1"/>
              <a:t>complex</a:t>
            </a:r>
            <a:endParaRPr lang="en-US"/>
          </a:p>
        </p:txBody>
      </p:sp>
      <p:sp>
        <p:nvSpPr>
          <p:cNvPr id="75" name="Content Placeholder 9">
            <a:extLst>
              <a:ext uri="{FF2B5EF4-FFF2-40B4-BE49-F238E27FC236}">
                <a16:creationId xmlns:a16="http://schemas.microsoft.com/office/drawing/2014/main" id="{8A410A2F-3FC7-4622-9B1B-CEE148931BD3}"/>
              </a:ext>
            </a:extLst>
          </p:cNvPr>
          <p:cNvSpPr txBox="1">
            <a:spLocks/>
          </p:cNvSpPr>
          <p:nvPr/>
        </p:nvSpPr>
        <p:spPr>
          <a:xfrm>
            <a:off x="602485" y="1151385"/>
            <a:ext cx="6978186" cy="5031626"/>
          </a:xfrm>
          <a:prstGeom prst="rect">
            <a:avLst/>
          </a:prstGeom>
        </p:spPr>
        <p:txBody>
          <a:bodyPr lIns="0" tIns="45720" rIns="0" bIns="45720" anchor="t">
            <a:normAutofit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en-US" dirty="0"/>
              <a:t>The Near Detector complex will be located 574 m downstream of the neutrino beam.</a:t>
            </a:r>
            <a:endParaRPr lang="it-IT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Three main components:</a:t>
            </a:r>
          </a:p>
          <a:p>
            <a:pPr marL="537845" indent="-274320">
              <a:spcBef>
                <a:spcPts val="1800"/>
              </a:spcBef>
            </a:pPr>
            <a:r>
              <a:rPr lang="en-US" b="1" dirty="0"/>
              <a:t>ND-</a:t>
            </a:r>
            <a:r>
              <a:rPr lang="en-US" b="1" dirty="0" err="1"/>
              <a:t>LAr</a:t>
            </a:r>
            <a:r>
              <a:rPr lang="en-US" dirty="0"/>
              <a:t>: a 67 ton modular </a:t>
            </a:r>
            <a:r>
              <a:rPr lang="en-US" dirty="0" err="1"/>
              <a:t>LArTPC</a:t>
            </a:r>
            <a:endParaRPr lang="en-US" dirty="0"/>
          </a:p>
          <a:p>
            <a:pPr marL="537845" indent="-274320">
              <a:spcBef>
                <a:spcPts val="1800"/>
              </a:spcBef>
            </a:pPr>
            <a:r>
              <a:rPr lang="en-US" b="1" dirty="0"/>
              <a:t>TMS</a:t>
            </a:r>
            <a:r>
              <a:rPr lang="en-US" dirty="0"/>
              <a:t>: The Muon Spectrometer </a:t>
            </a:r>
          </a:p>
          <a:p>
            <a:pPr marL="537845" indent="-274320">
              <a:spcBef>
                <a:spcPts val="1800"/>
              </a:spcBef>
            </a:pPr>
            <a:r>
              <a:rPr lang="en-US" b="1" dirty="0"/>
              <a:t>SAND</a:t>
            </a:r>
            <a:r>
              <a:rPr lang="en-US" dirty="0"/>
              <a:t>: System for on Axis Neutrino Detection - a magnetized multi-purpose detector</a:t>
            </a:r>
          </a:p>
          <a:p>
            <a:pPr marL="255905" indent="-264795">
              <a:spcBef>
                <a:spcPts val="1800"/>
              </a:spcBef>
            </a:pPr>
            <a:endParaRPr lang="en-US" dirty="0"/>
          </a:p>
          <a:p>
            <a:pPr marL="0" indent="0">
              <a:buNone/>
            </a:pPr>
            <a:r>
              <a:rPr lang="en-US" dirty="0">
                <a:cs typeface="Helvetica"/>
              </a:rPr>
              <a:t>ND-</a:t>
            </a:r>
            <a:r>
              <a:rPr lang="en-US" dirty="0" err="1">
                <a:cs typeface="Helvetica"/>
              </a:rPr>
              <a:t>LAr</a:t>
            </a:r>
            <a:r>
              <a:rPr lang="en-US" dirty="0">
                <a:cs typeface="Helvetica"/>
              </a:rPr>
              <a:t> and TMS will move to “scan” over the spectrum of ν energies to determine the flux at the FD.</a:t>
            </a:r>
            <a:endParaRPr lang="en-US" dirty="0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73692556-E6E8-53F9-7482-A016A0E38C4E}"/>
              </a:ext>
            </a:extLst>
          </p:cNvPr>
          <p:cNvCxnSpPr>
            <a:cxnSpLocks/>
          </p:cNvCxnSpPr>
          <p:nvPr/>
        </p:nvCxnSpPr>
        <p:spPr>
          <a:xfrm flipH="1">
            <a:off x="10387480" y="2030049"/>
            <a:ext cx="9714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8D7C3A57-A6E6-9019-D715-DB64C0995C46}"/>
                  </a:ext>
                </a:extLst>
              </p:cNvPr>
              <p:cNvSpPr txBox="1"/>
              <p:nvPr/>
            </p:nvSpPr>
            <p:spPr>
              <a:xfrm>
                <a:off x="10721901" y="1592710"/>
                <a:ext cx="11140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𝛎</m:t>
                    </m:r>
                  </m:oMath>
                </a14:m>
                <a:r>
                  <a:rPr lang="en-US" sz="2800" b="1">
                    <a:solidFill>
                      <a:srgbClr val="FF0000"/>
                    </a:solidFill>
                  </a:rPr>
                  <a:t> beam</a:t>
                </a:r>
                <a:endParaRPr lang="en-US" sz="20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8D7C3A57-A6E6-9019-D715-DB64C0995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1901" y="1592710"/>
                <a:ext cx="1114088" cy="430887"/>
              </a:xfrm>
              <a:prstGeom prst="rect">
                <a:avLst/>
              </a:prstGeom>
              <a:blipFill>
                <a:blip r:embed="rId5"/>
                <a:stretch>
                  <a:fillRect t="-23944" r="-17486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DFA5BE-9E32-4C41-B9AE-8E7056427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52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083DF58-655D-8740-5436-B344C51149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" r="3352"/>
          <a:stretch/>
        </p:blipFill>
        <p:spPr>
          <a:xfrm>
            <a:off x="9225377" y="2836198"/>
            <a:ext cx="2802270" cy="279755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F256D8-450C-4BA1-B9CB-CC773E70E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10/24/2023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1845E1-20A0-4988-ABDC-4E04187C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9358" y="6549548"/>
            <a:ext cx="7614543" cy="158691"/>
          </a:xfrm>
        </p:spPr>
        <p:txBody>
          <a:bodyPr/>
          <a:lstStyle/>
          <a:p>
            <a:r>
              <a:rPr lang="en-US"/>
              <a:t>V. Cicero| Imaging Neutrino interactions with Liquid Argon scintillation light at the DUNE Near Detector Complex ​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990878-691B-4E2E-B1DC-BD17C6A0C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6ADFFC-2A3C-4B65-B326-06A5D903BEC8}"/>
              </a:ext>
            </a:extLst>
          </p:cNvPr>
          <p:cNvSpPr txBox="1"/>
          <p:nvPr/>
        </p:nvSpPr>
        <p:spPr>
          <a:xfrm>
            <a:off x="347863" y="1003768"/>
            <a:ext cx="592841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i="0" u="none" strike="noStrike" baseline="0" dirty="0">
                <a:solidFill>
                  <a:srgbClr val="3B5A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only component of the ND that will be permanently located </a:t>
            </a:r>
            <a:r>
              <a:rPr lang="en-US" sz="1800" b="1" i="0" u="none" strike="noStrike" baseline="0" dirty="0">
                <a:solidFill>
                  <a:srgbClr val="3B5A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on-axis. </a:t>
            </a:r>
            <a:r>
              <a:rPr lang="it-IT" sz="1800" b="0" i="0" u="none" strike="noStrike" baseline="0" dirty="0">
                <a:solidFill>
                  <a:srgbClr val="3B5A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SAND </a:t>
            </a:r>
            <a:r>
              <a:rPr lang="it-IT" sz="1800" b="0" i="0" u="none" strike="noStrike" baseline="0" dirty="0" err="1">
                <a:solidFill>
                  <a:srgbClr val="3B5A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consists</a:t>
            </a:r>
            <a:r>
              <a:rPr lang="it-IT" sz="1800" b="0" i="0" u="none" strike="noStrike" baseline="0" dirty="0">
                <a:solidFill>
                  <a:srgbClr val="3B5A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of: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it-IT" b="1" dirty="0" err="1">
                <a:solidFill>
                  <a:srgbClr val="3B5A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Superconducting</a:t>
            </a:r>
            <a:r>
              <a:rPr lang="it-IT" b="1" dirty="0">
                <a:solidFill>
                  <a:srgbClr val="3B5A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b="1" dirty="0" err="1">
                <a:solidFill>
                  <a:srgbClr val="3B5A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magnet</a:t>
            </a:r>
            <a:endParaRPr lang="it-IT" b="1" dirty="0">
              <a:solidFill>
                <a:srgbClr val="3B5A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it-IT" sz="1800" b="1" i="0" u="none" strike="noStrike" baseline="0" dirty="0" err="1">
                <a:solidFill>
                  <a:srgbClr val="3B5A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Electromagnetic</a:t>
            </a:r>
            <a:r>
              <a:rPr lang="it-IT" sz="1800" b="1" i="0" u="none" strike="noStrike" baseline="0" dirty="0">
                <a:solidFill>
                  <a:srgbClr val="3B5A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1800" b="1" i="0" u="none" strike="noStrike" baseline="0" dirty="0" err="1">
                <a:solidFill>
                  <a:srgbClr val="3B5A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Calorimeter</a:t>
            </a:r>
            <a:r>
              <a:rPr lang="it-IT" sz="1800" b="1" i="0" u="none" strike="noStrike" baseline="0" dirty="0">
                <a:solidFill>
                  <a:srgbClr val="3B5A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(ECAL)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it-IT" sz="1800" b="1" i="0" u="none" strike="noStrike" baseline="0" dirty="0" err="1">
                <a:solidFill>
                  <a:srgbClr val="3B5A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Straw</a:t>
            </a:r>
            <a:r>
              <a:rPr lang="it-IT" sz="1800" b="1" i="0" u="none" strike="noStrike" baseline="0" dirty="0">
                <a:solidFill>
                  <a:srgbClr val="3B5A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-Tube-Tracker and CH</a:t>
            </a:r>
            <a:r>
              <a:rPr lang="it-IT" sz="1800" b="1" i="0" u="none" strike="noStrike" baseline="-25000" dirty="0">
                <a:solidFill>
                  <a:srgbClr val="3B5A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it-IT" sz="1800" b="1" i="0" u="none" strike="noStrike" baseline="0" dirty="0">
                <a:solidFill>
                  <a:srgbClr val="3B5A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C target</a:t>
            </a:r>
            <a:endParaRPr lang="it-IT" dirty="0">
              <a:solidFill>
                <a:srgbClr val="3B5A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it-IT" sz="1800" b="1" i="0" u="none" strike="noStrike" baseline="0" dirty="0">
                <a:solidFill>
                  <a:srgbClr val="3B5A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1-ton </a:t>
            </a:r>
            <a:r>
              <a:rPr lang="it-IT" sz="1800" b="1" i="0" u="none" strike="noStrike" baseline="0" dirty="0" err="1">
                <a:solidFill>
                  <a:srgbClr val="3B5A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LAr</a:t>
            </a:r>
            <a:r>
              <a:rPr lang="it-IT" sz="1800" b="1" i="0" u="none" strike="noStrike" baseline="0" dirty="0">
                <a:solidFill>
                  <a:srgbClr val="3B5A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Active target (GRAIN)</a:t>
            </a:r>
            <a:endParaRPr lang="it-IT" sz="1800" b="0" i="0" u="none" strike="noStrike" baseline="0" dirty="0">
              <a:solidFill>
                <a:srgbClr val="3B5A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B2141C-5F78-4B38-938F-C34D90D8B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878" y="-1682"/>
            <a:ext cx="5538122" cy="226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E1E4918-B125-40FE-8AF6-42A863C504F4}"/>
              </a:ext>
            </a:extLst>
          </p:cNvPr>
          <p:cNvSpPr txBox="1"/>
          <p:nvPr/>
        </p:nvSpPr>
        <p:spPr>
          <a:xfrm>
            <a:off x="4903327" y="1740053"/>
            <a:ext cx="2088669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it-IT" dirty="0" err="1"/>
              <a:t>Formerly</a:t>
            </a:r>
            <a:r>
              <a:rPr lang="it-IT" dirty="0"/>
              <a:t> KLOE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B46C2481-CC25-077A-CB3A-099368107548}"/>
              </a:ext>
            </a:extLst>
          </p:cNvPr>
          <p:cNvGrpSpPr/>
          <p:nvPr/>
        </p:nvGrpSpPr>
        <p:grpSpPr>
          <a:xfrm>
            <a:off x="6991996" y="2315167"/>
            <a:ext cx="2121768" cy="3865150"/>
            <a:chOff x="7206120" y="2354931"/>
            <a:chExt cx="2121768" cy="3865150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71A2AF07-D3E5-8D4C-D0DB-2A7B20720F67}"/>
                </a:ext>
              </a:extLst>
            </p:cNvPr>
            <p:cNvGrpSpPr/>
            <p:nvPr/>
          </p:nvGrpSpPr>
          <p:grpSpPr>
            <a:xfrm>
              <a:off x="7206120" y="2354931"/>
              <a:ext cx="2121768" cy="1910164"/>
              <a:chOff x="7410377" y="2605239"/>
              <a:chExt cx="2314941" cy="208407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154DE85-5769-4F7C-A3F5-8B33C69304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35" t="5186" r="52665" b="4880"/>
              <a:stretch/>
            </p:blipFill>
            <p:spPr>
              <a:xfrm>
                <a:off x="7410377" y="2605239"/>
                <a:ext cx="2075127" cy="2084070"/>
              </a:xfrm>
              <a:prstGeom prst="rect">
                <a:avLst/>
              </a:prstGeom>
            </p:spPr>
          </p:pic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121E10E-CCB6-4363-933D-FCF7964963D2}"/>
                  </a:ext>
                </a:extLst>
              </p:cNvPr>
              <p:cNvGrpSpPr/>
              <p:nvPr/>
            </p:nvGrpSpPr>
            <p:grpSpPr>
              <a:xfrm>
                <a:off x="7838454" y="3020864"/>
                <a:ext cx="1235074" cy="1252314"/>
                <a:chOff x="5267825" y="4943538"/>
                <a:chExt cx="828173" cy="828173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647A5CD5-979C-4F3A-857B-223452EF30A6}"/>
                    </a:ext>
                  </a:extLst>
                </p:cNvPr>
                <p:cNvSpPr/>
                <p:nvPr/>
              </p:nvSpPr>
              <p:spPr>
                <a:xfrm>
                  <a:off x="5270863" y="4946574"/>
                  <a:ext cx="822100" cy="822100"/>
                </a:xfrm>
                <a:prstGeom prst="ellipse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48C15EB2-A3B6-4A74-A973-6E52D6F721EA}"/>
                    </a:ext>
                  </a:extLst>
                </p:cNvPr>
                <p:cNvSpPr/>
                <p:nvPr/>
              </p:nvSpPr>
              <p:spPr>
                <a:xfrm>
                  <a:off x="5925894" y="5168501"/>
                  <a:ext cx="146892" cy="378246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it-IT" sz="1400" err="1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LAr</a:t>
                  </a:r>
                  <a:endParaRPr lang="it-IT" sz="140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sp>
              <p:nvSpPr>
                <p:cNvPr id="19" name="Chord 18">
                  <a:extLst>
                    <a:ext uri="{FF2B5EF4-FFF2-40B4-BE49-F238E27FC236}">
                      <a16:creationId xmlns:a16="http://schemas.microsoft.com/office/drawing/2014/main" id="{31F037C4-2EA3-4C75-847B-C2ABF7557FCB}"/>
                    </a:ext>
                  </a:extLst>
                </p:cNvPr>
                <p:cNvSpPr/>
                <p:nvPr/>
              </p:nvSpPr>
              <p:spPr>
                <a:xfrm>
                  <a:off x="5267825" y="4943538"/>
                  <a:ext cx="828173" cy="828173"/>
                </a:xfrm>
                <a:prstGeom prst="chord">
                  <a:avLst>
                    <a:gd name="adj1" fmla="val 3332119"/>
                    <a:gd name="adj2" fmla="val 18232507"/>
                  </a:avLst>
                </a:prstGeom>
                <a:pattFill prst="narVert">
                  <a:fgClr>
                    <a:schemeClr val="accent1"/>
                  </a:fgClr>
                  <a:bgClr>
                    <a:schemeClr val="accent1">
                      <a:lumMod val="40000"/>
                      <a:lumOff val="60000"/>
                    </a:schemeClr>
                  </a:bgClr>
                </a:patt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b="1">
                      <a:solidFill>
                        <a:srgbClr val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STT</a:t>
                  </a:r>
                </a:p>
              </p:txBody>
            </p:sp>
          </p:grpSp>
          <p:cxnSp>
            <p:nvCxnSpPr>
              <p:cNvPr id="28" name="Connettore 2 27">
                <a:extLst>
                  <a:ext uri="{FF2B5EF4-FFF2-40B4-BE49-F238E27FC236}">
                    <a16:creationId xmlns:a16="http://schemas.microsoft.com/office/drawing/2014/main" id="{255EC1A4-3270-44E7-A14A-E390937F3CA7}"/>
                  </a:ext>
                </a:extLst>
              </p:cNvPr>
              <p:cNvCxnSpPr/>
              <p:nvPr/>
            </p:nvCxnSpPr>
            <p:spPr>
              <a:xfrm flipH="1">
                <a:off x="9155909" y="3531183"/>
                <a:ext cx="569409" cy="7131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CasellaDiTesto 28">
                    <a:extLst>
                      <a:ext uri="{FF2B5EF4-FFF2-40B4-BE49-F238E27FC236}">
                        <a16:creationId xmlns:a16="http://schemas.microsoft.com/office/drawing/2014/main" id="{5A585D4B-9ACE-4C11-9FA2-7E02E7610E71}"/>
                      </a:ext>
                    </a:extLst>
                  </p:cNvPr>
                  <p:cNvSpPr txBox="1"/>
                  <p:nvPr/>
                </p:nvSpPr>
                <p:spPr>
                  <a:xfrm>
                    <a:off x="9364539" y="3233170"/>
                    <a:ext cx="243840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𝝂</m:t>
                          </m:r>
                        </m:oMath>
                      </m:oMathPara>
                    </a14:m>
                    <a:endParaRPr lang="en-GB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CasellaDiTesto 28">
                    <a:extLst>
                      <a:ext uri="{FF2B5EF4-FFF2-40B4-BE49-F238E27FC236}">
                        <a16:creationId xmlns:a16="http://schemas.microsoft.com/office/drawing/2014/main" id="{5A585D4B-9ACE-4C11-9FA2-7E02E7610E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64539" y="3233170"/>
                    <a:ext cx="243840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2702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2" name="Picture 20">
              <a:extLst>
                <a:ext uri="{FF2B5EF4-FFF2-40B4-BE49-F238E27FC236}">
                  <a16:creationId xmlns:a16="http://schemas.microsoft.com/office/drawing/2014/main" id="{E24D6AD2-8A5E-4EFA-80CB-95C7456729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799" t="5186" r="3413" b="4880"/>
            <a:stretch/>
          </p:blipFill>
          <p:spPr>
            <a:xfrm>
              <a:off x="7281819" y="4309917"/>
              <a:ext cx="1765326" cy="1910164"/>
            </a:xfrm>
            <a:prstGeom prst="rect">
              <a:avLst/>
            </a:prstGeom>
          </p:spPr>
        </p:pic>
      </p:grpSp>
      <p:sp>
        <p:nvSpPr>
          <p:cNvPr id="11" name="TextBox 7">
            <a:extLst>
              <a:ext uri="{FF2B5EF4-FFF2-40B4-BE49-F238E27FC236}">
                <a16:creationId xmlns:a16="http://schemas.microsoft.com/office/drawing/2014/main" id="{4F13B10D-463F-D3FF-719D-933C45276242}"/>
              </a:ext>
            </a:extLst>
          </p:cNvPr>
          <p:cNvSpPr txBox="1"/>
          <p:nvPr/>
        </p:nvSpPr>
        <p:spPr>
          <a:xfrm>
            <a:off x="390995" y="3361655"/>
            <a:ext cx="6512473" cy="26161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 err="1">
                <a:solidFill>
                  <a:srgbClr val="3B5A77"/>
                </a:solidFill>
                <a:latin typeface="Helvetica"/>
                <a:cs typeface="Helvetica"/>
              </a:rPr>
              <a:t>It</a:t>
            </a:r>
            <a:r>
              <a:rPr lang="it-IT" dirty="0">
                <a:solidFill>
                  <a:srgbClr val="3B5A77"/>
                </a:solidFill>
                <a:latin typeface="Helvetica"/>
                <a:cs typeface="Helvetica"/>
              </a:rPr>
              <a:t> </a:t>
            </a:r>
            <a:r>
              <a:rPr lang="it-IT" dirty="0" err="1">
                <a:solidFill>
                  <a:srgbClr val="3B5A77"/>
                </a:solidFill>
                <a:latin typeface="Helvetica"/>
                <a:cs typeface="Helvetica"/>
              </a:rPr>
              <a:t>aims</a:t>
            </a:r>
            <a:r>
              <a:rPr lang="it-IT" dirty="0">
                <a:solidFill>
                  <a:srgbClr val="3B5A77"/>
                </a:solidFill>
                <a:latin typeface="Helvetica"/>
                <a:cs typeface="Helvetica"/>
              </a:rPr>
              <a:t> </a:t>
            </a:r>
            <a:r>
              <a:rPr lang="it-IT" dirty="0" err="1">
                <a:solidFill>
                  <a:srgbClr val="3B5A77"/>
                </a:solidFill>
                <a:latin typeface="Helvetica"/>
                <a:cs typeface="Helvetica"/>
              </a:rPr>
              <a:t>at</a:t>
            </a:r>
            <a:r>
              <a:rPr lang="it-IT" dirty="0">
                <a:solidFill>
                  <a:srgbClr val="3B5A77"/>
                </a:solidFill>
                <a:latin typeface="Helvetica"/>
                <a:cs typeface="Helvetica"/>
              </a:rPr>
              <a:t>: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it-IT" u="sng" dirty="0">
                <a:solidFill>
                  <a:srgbClr val="3B5A77"/>
                </a:solidFill>
                <a:latin typeface="Helvetica"/>
                <a:cs typeface="Helvetica"/>
              </a:rPr>
              <a:t>Monitoring of the on-</a:t>
            </a:r>
            <a:r>
              <a:rPr lang="it-IT" u="sng" dirty="0" err="1">
                <a:solidFill>
                  <a:srgbClr val="3B5A77"/>
                </a:solidFill>
                <a:latin typeface="Helvetica"/>
                <a:cs typeface="Helvetica"/>
              </a:rPr>
              <a:t>axis</a:t>
            </a:r>
            <a:r>
              <a:rPr lang="it-IT" u="sng" dirty="0">
                <a:solidFill>
                  <a:srgbClr val="3B5A77"/>
                </a:solidFill>
                <a:latin typeface="Helvetica"/>
                <a:cs typeface="Helvetica"/>
              </a:rPr>
              <a:t> </a:t>
            </a:r>
            <a:r>
              <a:rPr lang="it-IT" u="sng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ν </a:t>
            </a:r>
            <a:r>
              <a:rPr lang="it-IT" u="sng" dirty="0">
                <a:solidFill>
                  <a:srgbClr val="3B5A77"/>
                </a:solidFill>
                <a:latin typeface="Helvetica"/>
                <a:cs typeface="Helvetica"/>
              </a:rPr>
              <a:t>spectrum </a:t>
            </a:r>
            <a:r>
              <a:rPr lang="it-IT" dirty="0">
                <a:solidFill>
                  <a:srgbClr val="3B5A77"/>
                </a:solidFill>
                <a:latin typeface="Helvetica"/>
                <a:cs typeface="Helvetica"/>
              </a:rPr>
              <a:t>to </a:t>
            </a:r>
            <a:r>
              <a:rPr lang="it-IT" dirty="0" err="1">
                <a:solidFill>
                  <a:srgbClr val="3B5A77"/>
                </a:solidFill>
                <a:latin typeface="Helvetica"/>
                <a:cs typeface="Helvetica"/>
              </a:rPr>
              <a:t>detect</a:t>
            </a:r>
            <a:r>
              <a:rPr lang="it-IT" dirty="0">
                <a:solidFill>
                  <a:srgbClr val="3B5A77"/>
                </a:solidFill>
                <a:latin typeface="Helvetica"/>
                <a:cs typeface="Helvetica"/>
              </a:rPr>
              <a:t> </a:t>
            </a:r>
            <a:r>
              <a:rPr lang="it-IT" dirty="0" err="1">
                <a:solidFill>
                  <a:srgbClr val="3B5A77"/>
                </a:solidFill>
                <a:latin typeface="Helvetica"/>
                <a:cs typeface="Helvetica"/>
              </a:rPr>
              <a:t>beam</a:t>
            </a:r>
            <a:r>
              <a:rPr lang="it-IT" dirty="0">
                <a:solidFill>
                  <a:srgbClr val="3B5A77"/>
                </a:solidFill>
                <a:latin typeface="Helvetica"/>
                <a:cs typeface="Helvetica"/>
              </a:rPr>
              <a:t> </a:t>
            </a:r>
            <a:r>
              <a:rPr lang="it-IT" dirty="0" err="1">
                <a:solidFill>
                  <a:srgbClr val="3B5A77"/>
                </a:solidFill>
                <a:latin typeface="Helvetica"/>
                <a:cs typeface="Helvetica"/>
              </a:rPr>
              <a:t>variation</a:t>
            </a:r>
            <a:r>
              <a:rPr lang="it-IT" dirty="0">
                <a:solidFill>
                  <a:srgbClr val="3B5A77"/>
                </a:solidFill>
                <a:latin typeface="Helvetica"/>
                <a:cs typeface="Helvetica"/>
              </a:rPr>
              <a:t> on a </a:t>
            </a:r>
            <a:r>
              <a:rPr lang="it-IT" dirty="0" err="1">
                <a:solidFill>
                  <a:srgbClr val="3B5A77"/>
                </a:solidFill>
                <a:latin typeface="Helvetica"/>
                <a:cs typeface="Helvetica"/>
              </a:rPr>
              <a:t>weekly</a:t>
            </a:r>
            <a:r>
              <a:rPr lang="it-IT" dirty="0">
                <a:solidFill>
                  <a:srgbClr val="3B5A77"/>
                </a:solidFill>
                <a:latin typeface="Helvetica"/>
                <a:cs typeface="Helvetica"/>
              </a:rPr>
              <a:t> </a:t>
            </a:r>
            <a:r>
              <a:rPr lang="it-IT" dirty="0" err="1">
                <a:solidFill>
                  <a:srgbClr val="3B5A77"/>
                </a:solidFill>
                <a:latin typeface="Helvetica"/>
                <a:cs typeface="Helvetica"/>
              </a:rPr>
              <a:t>basis</a:t>
            </a:r>
            <a:endParaRPr lang="it-IT" dirty="0">
              <a:solidFill>
                <a:srgbClr val="3B5A77"/>
              </a:solidFill>
              <a:latin typeface="Helvetica"/>
              <a:cs typeface="Helvetica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it-IT" u="sng" dirty="0" err="1">
                <a:solidFill>
                  <a:srgbClr val="3B5A77"/>
                </a:solidFill>
                <a:latin typeface="Helvetica"/>
                <a:cs typeface="Helvetica"/>
              </a:rPr>
              <a:t>Flux</a:t>
            </a:r>
            <a:r>
              <a:rPr lang="it-IT" u="sng" dirty="0">
                <a:solidFill>
                  <a:srgbClr val="3B5A77"/>
                </a:solidFill>
                <a:latin typeface="Helvetica"/>
                <a:cs typeface="Helvetica"/>
              </a:rPr>
              <a:t> </a:t>
            </a:r>
            <a:r>
              <a:rPr lang="it-IT" u="sng" dirty="0" err="1">
                <a:solidFill>
                  <a:srgbClr val="3B5A77"/>
                </a:solidFill>
                <a:latin typeface="Helvetica"/>
                <a:cs typeface="Helvetica"/>
              </a:rPr>
              <a:t>measurements</a:t>
            </a:r>
            <a:r>
              <a:rPr lang="it-IT" u="sng" dirty="0">
                <a:solidFill>
                  <a:srgbClr val="3B5A77"/>
                </a:solidFill>
                <a:latin typeface="Helvetica"/>
                <a:cs typeface="Helvetica"/>
              </a:rPr>
              <a:t> and </a:t>
            </a:r>
            <a:r>
              <a:rPr lang="it-IT" u="sng" dirty="0" err="1">
                <a:solidFill>
                  <a:srgbClr val="3B5A77"/>
                </a:solidFill>
                <a:latin typeface="Helvetica"/>
                <a:cs typeface="Helvetica"/>
              </a:rPr>
              <a:t>characterization</a:t>
            </a:r>
            <a:r>
              <a:rPr lang="it-IT" u="sng" dirty="0">
                <a:solidFill>
                  <a:srgbClr val="3B5A77"/>
                </a:solidFill>
                <a:latin typeface="Helvetica"/>
                <a:cs typeface="Helvetica"/>
              </a:rPr>
              <a:t> </a:t>
            </a:r>
            <a:r>
              <a:rPr lang="it-IT" dirty="0">
                <a:solidFill>
                  <a:srgbClr val="3B5A77"/>
                </a:solidFill>
                <a:latin typeface="Helvetica"/>
                <a:cs typeface="Helvetica"/>
              </a:rPr>
              <a:t>for </a:t>
            </a:r>
            <a:r>
              <a:rPr lang="it-IT" dirty="0" err="1">
                <a:solidFill>
                  <a:srgbClr val="3B5A77"/>
                </a:solidFill>
                <a:latin typeface="Helvetica"/>
                <a:cs typeface="Helvetica"/>
              </a:rPr>
              <a:t>both</a:t>
            </a:r>
            <a:r>
              <a:rPr lang="it-IT" dirty="0">
                <a:solidFill>
                  <a:srgbClr val="3B5A77"/>
                </a:solidFill>
                <a:latin typeface="Helvetica"/>
                <a:cs typeface="Helvetica"/>
              </a:rPr>
              <a:t> </a:t>
            </a:r>
            <a:r>
              <a:rPr lang="it-IT" dirty="0" err="1">
                <a:solidFill>
                  <a:srgbClr val="3B5A77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ν</a:t>
            </a:r>
            <a:r>
              <a:rPr lang="it-IT" baseline="-25000" dirty="0" err="1">
                <a:solidFill>
                  <a:srgbClr val="3B5A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lang="it-IT" dirty="0">
                <a:solidFill>
                  <a:srgbClr val="3B5A7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it-IT" dirty="0">
                <a:solidFill>
                  <a:srgbClr val="3B5A77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ν</a:t>
            </a:r>
            <a:r>
              <a:rPr lang="it-IT" baseline="-25000" dirty="0">
                <a:solidFill>
                  <a:srgbClr val="3B5A77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µ</a:t>
            </a:r>
            <a:endParaRPr lang="it-IT" baseline="-25000" dirty="0">
              <a:solidFill>
                <a:srgbClr val="3B5A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it-IT" u="sng" dirty="0">
                <a:solidFill>
                  <a:srgbClr val="3B5A77"/>
                </a:solidFill>
                <a:latin typeface="Helvetica"/>
                <a:cs typeface="Helvetica"/>
              </a:rPr>
              <a:t>Cross-</a:t>
            </a:r>
            <a:r>
              <a:rPr lang="it-IT" u="sng" dirty="0" err="1">
                <a:solidFill>
                  <a:srgbClr val="3B5A77"/>
                </a:solidFill>
                <a:latin typeface="Helvetica"/>
                <a:cs typeface="Helvetica"/>
              </a:rPr>
              <a:t>section</a:t>
            </a:r>
            <a:r>
              <a:rPr lang="it-IT" u="sng" dirty="0">
                <a:solidFill>
                  <a:srgbClr val="3B5A77"/>
                </a:solidFill>
                <a:latin typeface="Helvetica"/>
                <a:cs typeface="Helvetica"/>
              </a:rPr>
              <a:t> </a:t>
            </a:r>
            <a:r>
              <a:rPr lang="it-IT" u="sng" dirty="0" err="1">
                <a:solidFill>
                  <a:srgbClr val="3B5A77"/>
                </a:solidFill>
                <a:latin typeface="Helvetica"/>
                <a:cs typeface="Helvetica"/>
              </a:rPr>
              <a:t>measurements</a:t>
            </a:r>
            <a:r>
              <a:rPr lang="it-IT" u="sng" dirty="0">
                <a:solidFill>
                  <a:srgbClr val="3B5A77"/>
                </a:solidFill>
                <a:latin typeface="Helvetica"/>
                <a:cs typeface="Helvetica"/>
              </a:rPr>
              <a:t> on </a:t>
            </a:r>
            <a:r>
              <a:rPr lang="it-IT" u="sng" dirty="0" err="1">
                <a:solidFill>
                  <a:srgbClr val="3B5A77"/>
                </a:solidFill>
                <a:latin typeface="Helvetica"/>
                <a:cs typeface="Helvetica"/>
              </a:rPr>
              <a:t>different</a:t>
            </a:r>
            <a:r>
              <a:rPr lang="it-IT" u="sng" dirty="0">
                <a:solidFill>
                  <a:srgbClr val="3B5A77"/>
                </a:solidFill>
                <a:latin typeface="Helvetica"/>
                <a:cs typeface="Helvetica"/>
              </a:rPr>
              <a:t> </a:t>
            </a:r>
            <a:r>
              <a:rPr lang="it-IT" u="sng" dirty="0" err="1">
                <a:solidFill>
                  <a:srgbClr val="3B5A77"/>
                </a:solidFill>
                <a:latin typeface="Helvetica"/>
                <a:cs typeface="Helvetica"/>
              </a:rPr>
              <a:t>nuclear</a:t>
            </a:r>
            <a:r>
              <a:rPr lang="it-IT" u="sng" dirty="0">
                <a:solidFill>
                  <a:srgbClr val="3B5A77"/>
                </a:solidFill>
                <a:latin typeface="Helvetica"/>
                <a:cs typeface="Helvetica"/>
              </a:rPr>
              <a:t> targets </a:t>
            </a:r>
            <a:r>
              <a:rPr lang="it-IT" dirty="0">
                <a:solidFill>
                  <a:srgbClr val="3B5A77"/>
                </a:solidFill>
                <a:latin typeface="Helvetica"/>
                <a:cs typeface="Helvetica"/>
              </a:rPr>
              <a:t>to </a:t>
            </a:r>
            <a:r>
              <a:rPr lang="it-IT" dirty="0" err="1">
                <a:solidFill>
                  <a:srgbClr val="3B5A77"/>
                </a:solidFill>
                <a:latin typeface="Helvetica"/>
                <a:cs typeface="Helvetica"/>
              </a:rPr>
              <a:t>constraint</a:t>
            </a:r>
            <a:r>
              <a:rPr lang="it-IT" dirty="0">
                <a:solidFill>
                  <a:srgbClr val="3B5A77"/>
                </a:solidFill>
                <a:latin typeface="Helvetica"/>
                <a:cs typeface="Helvetica"/>
              </a:rPr>
              <a:t> </a:t>
            </a:r>
            <a:r>
              <a:rPr lang="it-IT" dirty="0" err="1">
                <a:solidFill>
                  <a:srgbClr val="3B5A77"/>
                </a:solidFill>
                <a:latin typeface="Helvetica"/>
                <a:cs typeface="Helvetica"/>
              </a:rPr>
              <a:t>systematic</a:t>
            </a:r>
            <a:r>
              <a:rPr lang="it-IT" dirty="0">
                <a:solidFill>
                  <a:srgbClr val="3B5A77"/>
                </a:solidFill>
                <a:latin typeface="Helvetica"/>
                <a:cs typeface="Helvetica"/>
              </a:rPr>
              <a:t> </a:t>
            </a:r>
            <a:r>
              <a:rPr lang="it-IT" dirty="0" err="1">
                <a:solidFill>
                  <a:srgbClr val="3B5A77"/>
                </a:solidFill>
                <a:latin typeface="Helvetica"/>
                <a:cs typeface="Helvetica"/>
              </a:rPr>
              <a:t>effects</a:t>
            </a:r>
            <a:r>
              <a:rPr lang="it-IT" dirty="0">
                <a:solidFill>
                  <a:srgbClr val="3B5A77"/>
                </a:solidFill>
                <a:latin typeface="Helvetica"/>
                <a:cs typeface="Helvetica"/>
              </a:rPr>
              <a:t> from </a:t>
            </a:r>
            <a:r>
              <a:rPr lang="it-IT" dirty="0" err="1">
                <a:solidFill>
                  <a:srgbClr val="3B5A77"/>
                </a:solidFill>
                <a:latin typeface="Helvetica"/>
                <a:cs typeface="Helvetica"/>
              </a:rPr>
              <a:t>nuclear</a:t>
            </a:r>
            <a:r>
              <a:rPr lang="it-IT" dirty="0">
                <a:solidFill>
                  <a:srgbClr val="3B5A77"/>
                </a:solidFill>
                <a:latin typeface="Helvetica"/>
                <a:cs typeface="Helvetica"/>
              </a:rPr>
              <a:t> </a:t>
            </a:r>
            <a:r>
              <a:rPr lang="it-IT" dirty="0" err="1">
                <a:solidFill>
                  <a:srgbClr val="3B5A77"/>
                </a:solidFill>
                <a:latin typeface="Helvetica"/>
                <a:cs typeface="Helvetica"/>
              </a:rPr>
              <a:t>effects</a:t>
            </a:r>
            <a:endParaRPr lang="it-IT" dirty="0" err="1">
              <a:solidFill>
                <a:srgbClr val="3B5A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it-IT" dirty="0">
                <a:solidFill>
                  <a:srgbClr val="3B5A77"/>
                </a:solidFill>
                <a:latin typeface="Helvetica"/>
                <a:cs typeface="Helvetica"/>
              </a:rPr>
              <a:t>Exploit the </a:t>
            </a:r>
            <a:r>
              <a:rPr lang="it-IT" dirty="0" err="1">
                <a:solidFill>
                  <a:srgbClr val="3B5A77"/>
                </a:solidFill>
                <a:latin typeface="Helvetica"/>
                <a:cs typeface="Helvetica"/>
              </a:rPr>
              <a:t>unprecedented</a:t>
            </a:r>
            <a:r>
              <a:rPr lang="it-IT" dirty="0">
                <a:solidFill>
                  <a:srgbClr val="3B5A77"/>
                </a:solidFill>
                <a:latin typeface="Helvetica"/>
                <a:cs typeface="Helvetica"/>
              </a:rPr>
              <a:t> high </a:t>
            </a:r>
            <a:r>
              <a:rPr lang="it-IT" dirty="0" err="1">
                <a:solidFill>
                  <a:srgbClr val="3B5A77"/>
                </a:solidFill>
                <a:latin typeface="Helvetica"/>
                <a:cs typeface="Helvetica"/>
              </a:rPr>
              <a:t>statistics</a:t>
            </a:r>
            <a:r>
              <a:rPr lang="it-IT" dirty="0">
                <a:solidFill>
                  <a:srgbClr val="3B5A77"/>
                </a:solidFill>
                <a:latin typeface="Helvetica"/>
                <a:cs typeface="Helvetica"/>
              </a:rPr>
              <a:t> to </a:t>
            </a:r>
            <a:r>
              <a:rPr lang="it-IT" dirty="0" err="1">
                <a:solidFill>
                  <a:srgbClr val="3B5A77"/>
                </a:solidFill>
                <a:latin typeface="Helvetica"/>
                <a:cs typeface="Helvetica"/>
              </a:rPr>
              <a:t>perform</a:t>
            </a:r>
            <a:r>
              <a:rPr lang="it-IT" dirty="0">
                <a:solidFill>
                  <a:srgbClr val="3B5A77"/>
                </a:solidFill>
                <a:latin typeface="Helvetica"/>
                <a:cs typeface="Helvetica"/>
              </a:rPr>
              <a:t> a </a:t>
            </a:r>
            <a:r>
              <a:rPr lang="it-IT" dirty="0" err="1">
                <a:solidFill>
                  <a:srgbClr val="3B5A77"/>
                </a:solidFill>
                <a:latin typeface="Helvetica"/>
                <a:cs typeface="Helvetica"/>
              </a:rPr>
              <a:t>rich</a:t>
            </a:r>
            <a:r>
              <a:rPr lang="it-IT" dirty="0">
                <a:solidFill>
                  <a:srgbClr val="3B5A77"/>
                </a:solidFill>
                <a:latin typeface="Helvetica"/>
                <a:cs typeface="Helvetica"/>
              </a:rPr>
              <a:t> </a:t>
            </a:r>
            <a:r>
              <a:rPr lang="it-IT" u="sng" dirty="0" err="1">
                <a:solidFill>
                  <a:srgbClr val="3B5A77"/>
                </a:solidFill>
                <a:latin typeface="Helvetica"/>
                <a:cs typeface="Helvetica"/>
              </a:rPr>
              <a:t>physics</a:t>
            </a:r>
            <a:r>
              <a:rPr lang="it-IT" u="sng" dirty="0">
                <a:solidFill>
                  <a:srgbClr val="3B5A77"/>
                </a:solidFill>
                <a:latin typeface="Helvetica"/>
                <a:cs typeface="Helvetica"/>
              </a:rPr>
              <a:t> </a:t>
            </a:r>
            <a:r>
              <a:rPr lang="it-IT" u="sng" dirty="0" err="1">
                <a:solidFill>
                  <a:srgbClr val="3B5A77"/>
                </a:solidFill>
                <a:latin typeface="Helvetica"/>
                <a:cs typeface="Helvetica"/>
              </a:rPr>
              <a:t>program</a:t>
            </a:r>
            <a:r>
              <a:rPr lang="it-IT" u="sng" dirty="0">
                <a:solidFill>
                  <a:srgbClr val="3B5A77"/>
                </a:solidFill>
                <a:latin typeface="Helvetica"/>
                <a:cs typeface="Helvetica"/>
              </a:rPr>
              <a:t> </a:t>
            </a:r>
            <a:r>
              <a:rPr lang="it-IT" u="sng" dirty="0" err="1">
                <a:solidFill>
                  <a:srgbClr val="3B5A77"/>
                </a:solidFill>
                <a:latin typeface="Helvetica"/>
                <a:cs typeface="Helvetica"/>
              </a:rPr>
              <a:t>besides</a:t>
            </a:r>
            <a:r>
              <a:rPr lang="it-IT" u="sng" dirty="0">
                <a:solidFill>
                  <a:srgbClr val="3B5A77"/>
                </a:solidFill>
                <a:latin typeface="Helvetica"/>
                <a:cs typeface="Helvetica"/>
              </a:rPr>
              <a:t> </a:t>
            </a:r>
            <a:r>
              <a:rPr lang="it-IT" u="sng" dirty="0" err="1">
                <a:solidFill>
                  <a:srgbClr val="3B5A77"/>
                </a:solidFill>
                <a:latin typeface="Helvetica"/>
                <a:cs typeface="Helvetica"/>
              </a:rPr>
              <a:t>oscillations</a:t>
            </a:r>
            <a:endParaRPr lang="it-IT" u="sng" dirty="0" err="1">
              <a:solidFill>
                <a:srgbClr val="3B5A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F9124D5-D4CC-F077-0264-EAC1B60DEDD7}"/>
              </a:ext>
            </a:extLst>
          </p:cNvPr>
          <p:cNvSpPr txBox="1"/>
          <p:nvPr/>
        </p:nvSpPr>
        <p:spPr>
          <a:xfrm>
            <a:off x="4641693" y="1601554"/>
            <a:ext cx="682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dirty="0"/>
              <a:t>}</a:t>
            </a:r>
            <a:endParaRPr lang="en-US" sz="36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199F25B-575F-A378-28B3-E1C2640AF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6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0D7A695-45D8-42F4-95BD-6302F3790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10/24/2023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5120E28-CF3C-4D9A-9EFA-7FFC0C7D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7564" y="6549548"/>
            <a:ext cx="7606337" cy="158697"/>
          </a:xfrm>
        </p:spPr>
        <p:txBody>
          <a:bodyPr/>
          <a:lstStyle/>
          <a:p>
            <a:r>
              <a:rPr lang="en-US"/>
              <a:t>V. Cicero| Imaging Neutrino interactions with Liquid Argon scintillation light at the DUNE Near Detector Complex ​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anchor="t">
            <a:normAutofit/>
          </a:bodyPr>
          <a:lstStyle/>
          <a:p>
            <a:r>
              <a:rPr lang="en-US" dirty="0"/>
              <a:t>GRAIN </a:t>
            </a:r>
            <a:endParaRPr lang="en-US" sz="28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413" y="334312"/>
            <a:ext cx="3400972" cy="2785281"/>
          </a:xfrm>
          <a:prstGeom prst="rect">
            <a:avLst/>
          </a:prstGeom>
        </p:spPr>
      </p:pic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500265CA-8961-4BEC-9633-E63CE81F499C}"/>
              </a:ext>
            </a:extLst>
          </p:cNvPr>
          <p:cNvSpPr/>
          <p:nvPr/>
        </p:nvSpPr>
        <p:spPr>
          <a:xfrm rot="424138">
            <a:off x="6713208" y="1449205"/>
            <a:ext cx="667821" cy="3846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69D2BEE4-BFC3-4C34-8605-3DBD5F991BD3}"/>
                  </a:ext>
                </a:extLst>
              </p:cNvPr>
              <p:cNvSpPr txBox="1"/>
              <p:nvPr/>
            </p:nvSpPr>
            <p:spPr>
              <a:xfrm>
                <a:off x="6711422" y="811700"/>
                <a:ext cx="40069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4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𝝂</m:t>
                      </m:r>
                    </m:oMath>
                  </m:oMathPara>
                </a14:m>
                <a:endParaRPr lang="it-IT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69D2BEE4-BFC3-4C34-8605-3DBD5F991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422" y="811700"/>
                <a:ext cx="400692" cy="707886"/>
              </a:xfrm>
              <a:prstGeom prst="rect">
                <a:avLst/>
              </a:prstGeom>
              <a:blipFill>
                <a:blip r:embed="rId4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EA944EAA-0304-AB6C-FCB7-30C41F6D9D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380"/>
          <a:stretch/>
        </p:blipFill>
        <p:spPr>
          <a:xfrm>
            <a:off x="6035661" y="3145887"/>
            <a:ext cx="5808476" cy="3049719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6F369CE4-87C3-F8BB-EFD7-7BBE36DE214B}"/>
              </a:ext>
            </a:extLst>
          </p:cNvPr>
          <p:cNvSpPr txBox="1"/>
          <p:nvPr/>
        </p:nvSpPr>
        <p:spPr>
          <a:xfrm>
            <a:off x="280119" y="1325985"/>
            <a:ext cx="5958541" cy="45089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3B5A77"/>
                </a:solidFill>
                <a:latin typeface="Helvetica"/>
                <a:cs typeface="Helvetica"/>
              </a:rPr>
              <a:t>The upstream part of SAND will be instrumented with </a:t>
            </a:r>
            <a:r>
              <a:rPr lang="en-US" sz="2000" b="1" dirty="0">
                <a:solidFill>
                  <a:srgbClr val="3B5A77"/>
                </a:solidFill>
                <a:latin typeface="Helvetica"/>
                <a:cs typeface="Helvetica"/>
              </a:rPr>
              <a:t>GRAIN </a:t>
            </a:r>
            <a:r>
              <a:rPr lang="en-US" sz="2000" dirty="0">
                <a:solidFill>
                  <a:srgbClr val="3B5A77"/>
                </a:solidFill>
                <a:latin typeface="Helvetica"/>
                <a:cs typeface="Helvetica"/>
              </a:rPr>
              <a:t>(</a:t>
            </a:r>
            <a:r>
              <a:rPr lang="en-US" sz="2000" i="1" dirty="0" err="1">
                <a:solidFill>
                  <a:srgbClr val="3B5A77"/>
                </a:solidFill>
                <a:latin typeface="Helvetica"/>
                <a:cs typeface="Helvetica"/>
              </a:rPr>
              <a:t>GRanular</a:t>
            </a:r>
            <a:r>
              <a:rPr lang="en-US" sz="2000" i="1" dirty="0">
                <a:solidFill>
                  <a:srgbClr val="3B5A77"/>
                </a:solidFill>
                <a:latin typeface="Helvetica"/>
                <a:cs typeface="Helvetica"/>
              </a:rPr>
              <a:t> Argon for Interaction of Neutrinos</a:t>
            </a:r>
            <a:r>
              <a:rPr lang="en-US" sz="2000" dirty="0">
                <a:solidFill>
                  <a:srgbClr val="3B5A77"/>
                </a:solidFill>
                <a:latin typeface="Helvetica"/>
                <a:cs typeface="Helvetica"/>
              </a:rPr>
              <a:t>), a </a:t>
            </a:r>
            <a:r>
              <a:rPr lang="en-US" sz="2000" b="1" dirty="0">
                <a:solidFill>
                  <a:srgbClr val="3B5A77"/>
                </a:solidFill>
                <a:latin typeface="Helvetica"/>
                <a:cs typeface="Helvetica"/>
              </a:rPr>
              <a:t>1-ton </a:t>
            </a:r>
            <a:r>
              <a:rPr lang="en-US" sz="2000" b="1" dirty="0" err="1">
                <a:solidFill>
                  <a:srgbClr val="3B5A77"/>
                </a:solidFill>
                <a:latin typeface="Helvetica"/>
                <a:cs typeface="Helvetica"/>
              </a:rPr>
              <a:t>LAr</a:t>
            </a:r>
            <a:r>
              <a:rPr lang="en-US" sz="2000" b="1" dirty="0">
                <a:solidFill>
                  <a:srgbClr val="3B5A77"/>
                </a:solidFill>
                <a:latin typeface="Helvetica"/>
                <a:cs typeface="Helvetica"/>
              </a:rPr>
              <a:t> active target</a:t>
            </a:r>
            <a:r>
              <a:rPr lang="en-US" sz="2000" dirty="0">
                <a:solidFill>
                  <a:srgbClr val="3B5A77"/>
                </a:solidFill>
                <a:latin typeface="Helvetica"/>
                <a:cs typeface="Helvetica"/>
              </a:rPr>
              <a:t>.</a:t>
            </a:r>
            <a:endParaRPr lang="it-IT" sz="2000" dirty="0">
              <a:solidFill>
                <a:srgbClr val="3B5A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rgbClr val="3B5A77"/>
              </a:solidFill>
              <a:latin typeface="Helvetica"/>
              <a:cs typeface="Helvetica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rgbClr val="3B5A77"/>
                </a:solidFill>
                <a:latin typeface="Helvetica"/>
                <a:cs typeface="Helvetica"/>
              </a:rPr>
              <a:t>Outer vacuum vessel made of C-composite material</a:t>
            </a:r>
            <a:endParaRPr lang="en-US" sz="2000" dirty="0">
              <a:solidFill>
                <a:srgbClr val="3B5A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rgbClr val="3B5A77"/>
                </a:solidFill>
                <a:latin typeface="Helvetica"/>
                <a:cs typeface="Helvetica"/>
              </a:rPr>
              <a:t>Inner Aluminum vessel containing the </a:t>
            </a:r>
            <a:r>
              <a:rPr lang="en-US" sz="2000" dirty="0" err="1">
                <a:solidFill>
                  <a:srgbClr val="3B5A77"/>
                </a:solidFill>
                <a:latin typeface="Helvetica"/>
                <a:cs typeface="Helvetica"/>
              </a:rPr>
              <a:t>LAr</a:t>
            </a:r>
            <a:endParaRPr lang="en-US" sz="2000" dirty="0">
              <a:solidFill>
                <a:srgbClr val="3B5A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rgbClr val="3B5A77"/>
                </a:solidFill>
                <a:latin typeface="Helvetica"/>
                <a:cs typeface="Helvetica"/>
              </a:rPr>
              <a:t>Overall radiation length ~ 1 X</a:t>
            </a:r>
            <a:r>
              <a:rPr lang="en-US" sz="2000" baseline="-25000" dirty="0">
                <a:solidFill>
                  <a:srgbClr val="3B5A77"/>
                </a:solidFill>
                <a:latin typeface="Helvetica"/>
                <a:cs typeface="Helvetica"/>
              </a:rPr>
              <a:t>0</a:t>
            </a:r>
            <a:endParaRPr lang="en-US" sz="2000" dirty="0">
              <a:solidFill>
                <a:srgbClr val="3B5A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en-US" sz="2000" dirty="0">
              <a:solidFill>
                <a:srgbClr val="3B5A77"/>
              </a:solidFill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3B5A77"/>
                </a:solidFill>
                <a:latin typeface="Helvetica"/>
                <a:cs typeface="Helvetica"/>
              </a:rPr>
              <a:t>Its role is </a:t>
            </a:r>
            <a:r>
              <a:rPr lang="en-US" sz="2000" b="1" dirty="0">
                <a:solidFill>
                  <a:srgbClr val="3B5A77"/>
                </a:solidFill>
                <a:latin typeface="Helvetica"/>
                <a:cs typeface="Helvetica"/>
              </a:rPr>
              <a:t>constraining nuclear effects</a:t>
            </a:r>
            <a:r>
              <a:rPr lang="en-US" sz="2000" dirty="0">
                <a:solidFill>
                  <a:srgbClr val="3B5A77"/>
                </a:solidFill>
                <a:latin typeface="Helvetica"/>
                <a:cs typeface="Helvetica"/>
              </a:rPr>
              <a:t> on Argon and being a </a:t>
            </a:r>
            <a:r>
              <a:rPr lang="en-US" sz="2000" b="1" dirty="0">
                <a:solidFill>
                  <a:srgbClr val="3B5A77"/>
                </a:solidFill>
                <a:latin typeface="Helvetica"/>
                <a:cs typeface="Helvetica"/>
              </a:rPr>
              <a:t>complementary </a:t>
            </a:r>
            <a:r>
              <a:rPr lang="en-US" sz="2000" b="1" dirty="0" err="1">
                <a:solidFill>
                  <a:srgbClr val="3B5A77"/>
                </a:solidFill>
                <a:latin typeface="Helvetica"/>
                <a:cs typeface="Helvetica"/>
              </a:rPr>
              <a:t>Ar</a:t>
            </a:r>
            <a:r>
              <a:rPr lang="en-US" sz="2000" b="1" dirty="0">
                <a:solidFill>
                  <a:srgbClr val="3B5A77"/>
                </a:solidFill>
                <a:latin typeface="Helvetica"/>
                <a:cs typeface="Helvetica"/>
              </a:rPr>
              <a:t> target permanently located on-axis</a:t>
            </a:r>
            <a:r>
              <a:rPr lang="en-US" sz="2000" dirty="0">
                <a:solidFill>
                  <a:srgbClr val="3B5A77"/>
                </a:solidFill>
                <a:latin typeface="Helvetica"/>
                <a:cs typeface="Helvetica"/>
              </a:rPr>
              <a:t> for cross-calibration</a:t>
            </a:r>
            <a:endParaRPr lang="en-US" sz="2000" dirty="0">
              <a:solidFill>
                <a:srgbClr val="3B5A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800" b="0" i="1" u="none" strike="noStrike" baseline="-25000" dirty="0">
              <a:solidFill>
                <a:srgbClr val="3B5A7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65ED6AC-DC79-8B07-7A74-72C2B7C8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9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diagram of a device&#10;&#10;Description automatically generated">
            <a:extLst>
              <a:ext uri="{FF2B5EF4-FFF2-40B4-BE49-F238E27FC236}">
                <a16:creationId xmlns:a16="http://schemas.microsoft.com/office/drawing/2014/main" id="{B75D5086-A419-7A28-B1C7-65E01B4CA5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9" t="35116" r="10695" b="11417"/>
          <a:stretch/>
        </p:blipFill>
        <p:spPr>
          <a:xfrm>
            <a:off x="5364731" y="2375243"/>
            <a:ext cx="6606043" cy="3055903"/>
          </a:xfrm>
          <a:prstGeom prst="rect">
            <a:avLst/>
          </a:prstGeom>
        </p:spPr>
      </p:pic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0D7A695-45D8-42F4-95BD-6302F3790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10/24/2023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5120E28-CF3C-4D9A-9EFA-7FFC0C7D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1648" y="6549548"/>
            <a:ext cx="7602253" cy="158691"/>
          </a:xfrm>
        </p:spPr>
        <p:txBody>
          <a:bodyPr/>
          <a:lstStyle/>
          <a:p>
            <a:r>
              <a:rPr lang="en-US"/>
              <a:t>V. Cicero| Imaging Neutrino interactions with Liquid Argon scintillation light at the DUNE Near Detector Complex ​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7568914-E76D-F001-E778-7EB3CFA71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anchor="t">
            <a:normAutofit/>
          </a:bodyPr>
          <a:lstStyle/>
          <a:p>
            <a:r>
              <a:rPr lang="en-US" dirty="0">
                <a:cs typeface="Helvetica"/>
              </a:rPr>
              <a:t>Optical Reconstruction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46494B-292E-4FEF-9F12-5483476FE53E}"/>
              </a:ext>
            </a:extLst>
          </p:cNvPr>
          <p:cNvSpPr txBox="1"/>
          <p:nvPr/>
        </p:nvSpPr>
        <p:spPr>
          <a:xfrm>
            <a:off x="623888" y="2222015"/>
            <a:ext cx="5272501" cy="1569660"/>
          </a:xfrm>
          <a:prstGeom prst="rect">
            <a:avLst/>
          </a:prstGeom>
          <a:noFill/>
          <a:ln w="190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Calibri"/>
              </a:rPr>
              <a:t>Why</a:t>
            </a:r>
            <a:endParaRPr lang="en-US" sz="2400" b="1" dirty="0"/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alibri"/>
              </a:rPr>
              <a:t>High rate capability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alibri"/>
              </a:rPr>
              <a:t>Possibility to work in magnetic fields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Calibri"/>
              </a:rPr>
              <a:t>Reduced electronic noise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9B7A3E-D30F-3E01-681E-26E2DFDC34FC}"/>
              </a:ext>
            </a:extLst>
          </p:cNvPr>
          <p:cNvSpPr txBox="1"/>
          <p:nvPr/>
        </p:nvSpPr>
        <p:spPr>
          <a:xfrm>
            <a:off x="623888" y="4014713"/>
            <a:ext cx="5472112" cy="1938992"/>
          </a:xfrm>
          <a:prstGeom prst="rect">
            <a:avLst/>
          </a:prstGeom>
          <a:noFill/>
          <a:ln w="190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Calibri"/>
              </a:rPr>
              <a:t>How</a:t>
            </a:r>
          </a:p>
          <a:p>
            <a:pPr marL="263525" indent="-263525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</a:rPr>
              <a:t>sensor: </a:t>
            </a:r>
            <a:r>
              <a:rPr lang="en-US" sz="2400" dirty="0" err="1">
                <a:latin typeface="Calibri"/>
              </a:rPr>
              <a:t>SiPM</a:t>
            </a:r>
            <a:r>
              <a:rPr lang="en-US" sz="2400" dirty="0">
                <a:latin typeface="Calibri"/>
              </a:rPr>
              <a:t> matrix </a:t>
            </a:r>
            <a:r>
              <a:rPr lang="en-US" dirty="0">
                <a:latin typeface="Calibri"/>
              </a:rPr>
              <a:t>(32 x 32 </a:t>
            </a:r>
            <a:r>
              <a:rPr lang="en-US" dirty="0" err="1">
                <a:latin typeface="Calibri"/>
              </a:rPr>
              <a:t>SiPMs</a:t>
            </a:r>
            <a:r>
              <a:rPr lang="en-US" dirty="0">
                <a:latin typeface="Calibri"/>
              </a:rPr>
              <a:t>)</a:t>
            </a:r>
            <a:r>
              <a:rPr lang="en-US" sz="2400" dirty="0">
                <a:latin typeface="Calibri"/>
              </a:rPr>
              <a:t> </a:t>
            </a:r>
          </a:p>
          <a:p>
            <a:pPr marL="263525" indent="-263525">
              <a:buFont typeface="Arial"/>
              <a:buChar char="•"/>
            </a:pPr>
            <a:r>
              <a:rPr lang="en-US" sz="2400" dirty="0">
                <a:latin typeface="Calibri"/>
              </a:rPr>
              <a:t> optical system: </a:t>
            </a:r>
          </a:p>
          <a:p>
            <a:pPr marL="720725" lvl="1" indent="-263525">
              <a:buFont typeface="Arial"/>
              <a:buChar char="•"/>
            </a:pPr>
            <a:r>
              <a:rPr lang="en-US" sz="2400" dirty="0">
                <a:latin typeface="Calibri"/>
              </a:rPr>
              <a:t>UV gas-filled lenses </a:t>
            </a:r>
          </a:p>
          <a:p>
            <a:pPr marL="720725" lvl="1" indent="-263525">
              <a:buFont typeface="Arial"/>
              <a:buChar char="•"/>
            </a:pPr>
            <a:r>
              <a:rPr lang="en-US" sz="2400" dirty="0">
                <a:latin typeface="Calibri"/>
              </a:rPr>
              <a:t>Coded Aperture masks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A1DB00-50C5-720B-61A3-9F8B5117AF13}"/>
              </a:ext>
            </a:extLst>
          </p:cNvPr>
          <p:cNvSpPr txBox="1"/>
          <p:nvPr/>
        </p:nvSpPr>
        <p:spPr>
          <a:xfrm>
            <a:off x="623888" y="1167980"/>
            <a:ext cx="1037488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sans-serif"/>
              </a:rPr>
              <a:t>Equip GRAIN with an imaging device able to collect the scintillation light and perform a fast reconstruction of the events without collecting the charge.</a:t>
            </a:r>
            <a:endParaRPr lang="en-US" sz="24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096534B-6E02-A711-C888-65C509CB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36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13">
            <a:extLst>
              <a:ext uri="{FF2B5EF4-FFF2-40B4-BE49-F238E27FC236}">
                <a16:creationId xmlns:a16="http://schemas.microsoft.com/office/drawing/2014/main" id="{DBA51E67-016F-7ACC-569C-2F1BE5F2D98F}"/>
              </a:ext>
            </a:extLst>
          </p:cNvPr>
          <p:cNvGrpSpPr/>
          <p:nvPr/>
        </p:nvGrpSpPr>
        <p:grpSpPr>
          <a:xfrm>
            <a:off x="6985218" y="492277"/>
            <a:ext cx="4816764" cy="2617807"/>
            <a:chOff x="5884606" y="3067045"/>
            <a:chExt cx="6100376" cy="3315422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A81C69A9-C122-4729-F2C5-DE4F9AA20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4606" y="3067045"/>
              <a:ext cx="6100376" cy="3315422"/>
            </a:xfrm>
            <a:prstGeom prst="rect">
              <a:avLst/>
            </a:prstGeom>
          </p:spPr>
        </p:pic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AFF7B6EE-5870-84FF-24D8-8BD72F24AFA7}"/>
                </a:ext>
              </a:extLst>
            </p:cNvPr>
            <p:cNvSpPr/>
            <p:nvPr/>
          </p:nvSpPr>
          <p:spPr>
            <a:xfrm>
              <a:off x="5884606" y="5299394"/>
              <a:ext cx="1666568" cy="4866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3E5769C3-FABF-74B7-D0DF-EC648C1BD5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7751" r="73524" b="17462"/>
            <a:stretch/>
          </p:blipFill>
          <p:spPr>
            <a:xfrm>
              <a:off x="5936022" y="5405409"/>
              <a:ext cx="1615152" cy="158691"/>
            </a:xfrm>
            <a:prstGeom prst="rect">
              <a:avLst/>
            </a:prstGeom>
          </p:spPr>
        </p:pic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2D478115-FA66-9070-9629-4151E092CFA1}"/>
                </a:ext>
              </a:extLst>
            </p:cNvPr>
            <p:cNvSpPr/>
            <p:nvPr/>
          </p:nvSpPr>
          <p:spPr>
            <a:xfrm>
              <a:off x="9087706" y="5236268"/>
              <a:ext cx="894514" cy="1691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10101"/>
                  </a:solidFill>
                </a:rPr>
                <a:t>60 mm</a:t>
              </a:r>
            </a:p>
          </p:txBody>
        </p:sp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0D7A695-45D8-42F4-95BD-6302F3790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10/24/2023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5120E28-CF3C-4D9A-9EFA-7FFC0C7D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0938" y="6549548"/>
            <a:ext cx="7622963" cy="158697"/>
          </a:xfrm>
        </p:spPr>
        <p:txBody>
          <a:bodyPr/>
          <a:lstStyle/>
          <a:p>
            <a:r>
              <a:rPr lang="en-US" dirty="0"/>
              <a:t>V. Cicero| Imaging Neutrino interactions with Liquid Argon scintillation light at the DUNE Near Detector Complex ​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7568914-E76D-F001-E778-7EB3CFA71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anchor="t">
            <a:normAutofit/>
          </a:bodyPr>
          <a:lstStyle/>
          <a:p>
            <a:r>
              <a:rPr lang="en-US" dirty="0"/>
              <a:t>Gas Lens Cameras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472291-4389-D941-0DAA-DF286485CE61}"/>
                  </a:ext>
                </a:extLst>
              </p:cNvPr>
              <p:cNvSpPr txBox="1"/>
              <p:nvPr/>
            </p:nvSpPr>
            <p:spPr>
              <a:xfrm>
                <a:off x="385886" y="1227513"/>
                <a:ext cx="6579033" cy="144655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/>
                  </a:rPr>
                  <a:t> </a:t>
                </a:r>
                <a:r>
                  <a:rPr lang="en-US" sz="2200" dirty="0">
                    <a:latin typeface="Calibri"/>
                  </a:rPr>
                  <a:t>Inverted lens with gas-filled gap (N</a:t>
                </a:r>
                <a:r>
                  <a:rPr lang="en-US" sz="2200" baseline="-25000" dirty="0">
                    <a:latin typeface="Calibri"/>
                  </a:rPr>
                  <a:t>2</a:t>
                </a:r>
                <a:r>
                  <a:rPr lang="en-US" sz="2200" dirty="0">
                    <a:latin typeface="Calibri"/>
                  </a:rPr>
                  <a:t>) with n = 1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Calibri"/>
                  </a:rPr>
                  <a:t>Use of Xenon doping to shift the 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solidFill>
                          <a:srgbClr val="3C5A77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𝜆</m:t>
                    </m:r>
                  </m:oMath>
                </a14:m>
                <a:r>
                  <a:rPr lang="en-US" sz="2200" dirty="0">
                    <a:latin typeface="Calibri"/>
                  </a:rPr>
                  <a:t> in a range with better transmission through lenses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Calibri"/>
                  </a:rPr>
                  <a:t>Depth of field optimized between 40 and 120 cm</a:t>
                </a:r>
                <a:endParaRPr lang="en-US" sz="2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472291-4389-D941-0DAA-DF286485C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86" y="1227513"/>
                <a:ext cx="6579033" cy="1446550"/>
              </a:xfrm>
              <a:prstGeom prst="rect">
                <a:avLst/>
              </a:prstGeom>
              <a:blipFill>
                <a:blip r:embed="rId4"/>
                <a:stretch>
                  <a:fillRect l="-1019" t="-2521" b="-7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magine 17">
            <a:extLst>
              <a:ext uri="{FF2B5EF4-FFF2-40B4-BE49-F238E27FC236}">
                <a16:creationId xmlns:a16="http://schemas.microsoft.com/office/drawing/2014/main" id="{76FA4D89-FA08-4216-1E4A-A1EC7128B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283" y="2797051"/>
            <a:ext cx="6995010" cy="3362837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FBA1A882-68EB-5636-07A4-3DEDA792EC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7214"/>
          <a:stretch/>
        </p:blipFill>
        <p:spPr>
          <a:xfrm>
            <a:off x="7862434" y="3605977"/>
            <a:ext cx="3721640" cy="2167060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DDD86189-1A17-AD85-342B-4BD844ECBEE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8208"/>
          <a:stretch/>
        </p:blipFill>
        <p:spPr>
          <a:xfrm>
            <a:off x="8424886" y="5640555"/>
            <a:ext cx="3190312" cy="556198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AE215D4-2AAA-FDDB-12EA-DEE9B117E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2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196CF529-4733-B21F-47F1-222C7C6BA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222" y="1052513"/>
            <a:ext cx="2390930" cy="2044768"/>
          </a:xfrm>
          <a:prstGeom prst="rect">
            <a:avLst/>
          </a:prstGeom>
        </p:spPr>
      </p:pic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2BBFC6F-67F6-22B1-532D-4D9C7081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10/24/2023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84169D7-D8F8-7420-1E5E-496F0D28F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6504" y="6549548"/>
            <a:ext cx="7677398" cy="158697"/>
          </a:xfrm>
        </p:spPr>
        <p:txBody>
          <a:bodyPr/>
          <a:lstStyle/>
          <a:p>
            <a:pPr>
              <a:defRPr/>
            </a:pPr>
            <a:r>
              <a:rPr lang="en-US" dirty="0"/>
              <a:t>V. Cicero| Imaging Neutrino interactions with Liquid Argon scintillation light at the DUNE Near Detector Complex ​</a:t>
            </a:r>
            <a:endParaRPr lang="en-GB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066F350E-CFED-4405-6FD1-943D0575A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reconstruction (lenses)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D32672F-08C0-D51E-B3EF-DE576E2C1049}"/>
              </a:ext>
            </a:extLst>
          </p:cNvPr>
          <p:cNvSpPr txBox="1"/>
          <p:nvPr/>
        </p:nvSpPr>
        <p:spPr>
          <a:xfrm>
            <a:off x="508871" y="1143378"/>
            <a:ext cx="909232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Track fits on individual views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Epipolar</a:t>
            </a:r>
            <a:r>
              <a:rPr lang="en-US" sz="2200" dirty="0"/>
              <a:t> and Multiple-View Projective Geometry methods applied to: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Muon Track 3D reconstruction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Two tracks Vertex 3D reconstruction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Matching conditions for multiple 2D Views and Image Transfer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Excellent resolution </a:t>
            </a:r>
            <a:r>
              <a:rPr lang="en-US" sz="2200" dirty="0"/>
              <a:t>from simulation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70D0B92-F0F2-4778-A27B-5FB52951E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8" y="3429000"/>
            <a:ext cx="10693451" cy="2544422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A738DD-5509-91F1-201B-F066E0D2F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9276"/>
      </p:ext>
    </p:extLst>
  </p:cSld>
  <p:clrMapOvr>
    <a:masterClrMapping/>
  </p:clrMapOvr>
</p:sld>
</file>

<file path=ppt/theme/theme1.xml><?xml version="1.0" encoding="utf-8"?>
<a:theme xmlns:a="http://schemas.openxmlformats.org/drawingml/2006/main" name="LBNF Content-Footer Theme">
  <a:themeElements>
    <a:clrScheme name="Personalizzato 1">
      <a:dk1>
        <a:srgbClr val="3C5A77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BC5F2B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une Template_051215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1363</Words>
  <Application>Microsoft Office PowerPoint</Application>
  <PresentationFormat>Widescreen</PresentationFormat>
  <Paragraphs>194</Paragraphs>
  <Slides>16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27" baseType="lpstr">
      <vt:lpstr>Arial</vt:lpstr>
      <vt:lpstr>Calibri</vt:lpstr>
      <vt:lpstr>Cambria Math</vt:lpstr>
      <vt:lpstr>Helvetica</vt:lpstr>
      <vt:lpstr>Lucida Grande</vt:lpstr>
      <vt:lpstr>sans-serif</vt:lpstr>
      <vt:lpstr>Söhne</vt:lpstr>
      <vt:lpstr>Times New Roman</vt:lpstr>
      <vt:lpstr>Wingdings</vt:lpstr>
      <vt:lpstr>LBNF Content-Footer Theme</vt:lpstr>
      <vt:lpstr>Dune Template_051215</vt:lpstr>
      <vt:lpstr>Imaging Neutrino interactions with Liquid Argon scintillation light at the DUNE Near Detector Complex </vt:lpstr>
      <vt:lpstr>DUNE: Deep Underground Neutrino Experiment</vt:lpstr>
      <vt:lpstr>DUNE: Deep Underground Neutrino Experiment</vt:lpstr>
      <vt:lpstr>The Near Detector complex</vt:lpstr>
      <vt:lpstr>SAND</vt:lpstr>
      <vt:lpstr>GRAIN </vt:lpstr>
      <vt:lpstr>Optical Reconstruction</vt:lpstr>
      <vt:lpstr>Gas Lens Cameras</vt:lpstr>
      <vt:lpstr>Image reconstruction (lenses)</vt:lpstr>
      <vt:lpstr>Coded Aperture Cameras</vt:lpstr>
      <vt:lpstr>Image reconstruction (Coded Aperture)</vt:lpstr>
      <vt:lpstr>Hardware development</vt:lpstr>
      <vt:lpstr>Outlook</vt:lpstr>
      <vt:lpstr>Backup Slides</vt:lpstr>
      <vt:lpstr>Reconstruction algorithm (Coded Aperture)</vt:lpstr>
      <vt:lpstr>Image reconstruction (lenses)</vt:lpstr>
    </vt:vector>
  </TitlesOfParts>
  <Manager/>
  <Company>INFN Bologna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Precision measurements of (anti)neutrinos interactions</dc:title>
  <dc:subject>DIS2022 talk</dc:subject>
  <dc:creator>Gabriele Sirri</dc:creator>
  <cp:keywords/>
  <dc:description/>
  <cp:lastModifiedBy>Valentina Cicero</cp:lastModifiedBy>
  <cp:revision>134</cp:revision>
  <dcterms:created xsi:type="dcterms:W3CDTF">2015-04-30T14:29:22Z</dcterms:created>
  <dcterms:modified xsi:type="dcterms:W3CDTF">2023-10-24T08:47:49Z</dcterms:modified>
  <cp:category/>
</cp:coreProperties>
</file>