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snapToObjects="1">
      <p:cViewPr varScale="1">
        <p:scale>
          <a:sx n="130" d="100"/>
          <a:sy n="130" d="100"/>
        </p:scale>
        <p:origin x="800" y="176"/>
      </p:cViewPr>
      <p:guideLst/>
    </p:cSldViewPr>
  </p:slide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491110-057D-EE41-B58E-E7FD5D9A144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3D33DEC0-3D14-BB4F-883A-A55C1436D1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2EF364CC-EA7A-7649-97F4-93083A897CDA}"/>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5" name="Segnaposto piè di pagina 4">
            <a:extLst>
              <a:ext uri="{FF2B5EF4-FFF2-40B4-BE49-F238E27FC236}">
                <a16:creationId xmlns:a16="http://schemas.microsoft.com/office/drawing/2014/main" id="{040F6A70-9B02-884B-B073-798EAEB59EA0}"/>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EA04B4F-658A-7B48-9276-DF66B869466A}"/>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38058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98F985-2C2A-DC4E-BB02-B12573F1B4D4}"/>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8482D0DA-AA73-0A41-9919-E14B9F15970E}"/>
              </a:ext>
            </a:extLst>
          </p:cNvPr>
          <p:cNvSpPr>
            <a:spLocks noGrp="1"/>
          </p:cNvSpPr>
          <p:nvPr>
            <p:ph type="body" orient="vert" idx="1"/>
          </p:nvPr>
        </p:nvSpPr>
        <p:spPr/>
        <p:txBody>
          <a:bodyPr vert="eaVert"/>
          <a:lstStyle/>
          <a:p>
            <a:r>
              <a:rPr lang="it-IT"/>
              <a:t>Modifica gli stili del testo dello schema
Secondo livello
Terzo livello
Quarto livello
Quinto livello</a:t>
            </a:r>
            <a:endParaRPr lang="en-GB"/>
          </a:p>
        </p:txBody>
      </p:sp>
      <p:sp>
        <p:nvSpPr>
          <p:cNvPr id="4" name="Segnaposto data 3">
            <a:extLst>
              <a:ext uri="{FF2B5EF4-FFF2-40B4-BE49-F238E27FC236}">
                <a16:creationId xmlns:a16="http://schemas.microsoft.com/office/drawing/2014/main" id="{807CE3C7-B356-D546-AD5E-505BD01093A0}"/>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5" name="Segnaposto piè di pagina 4">
            <a:extLst>
              <a:ext uri="{FF2B5EF4-FFF2-40B4-BE49-F238E27FC236}">
                <a16:creationId xmlns:a16="http://schemas.microsoft.com/office/drawing/2014/main" id="{2CB227DD-633F-0F4F-9D64-38170C072BF5}"/>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B64E5B3A-47B2-444A-9814-80522D30EC17}"/>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2038465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791D436-936E-FA44-BCB9-EEA20B973A1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6153AF1F-F665-A74D-8CB8-1C1B682434AC}"/>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endParaRPr lang="en-GB"/>
          </a:p>
        </p:txBody>
      </p:sp>
      <p:sp>
        <p:nvSpPr>
          <p:cNvPr id="4" name="Segnaposto data 3">
            <a:extLst>
              <a:ext uri="{FF2B5EF4-FFF2-40B4-BE49-F238E27FC236}">
                <a16:creationId xmlns:a16="http://schemas.microsoft.com/office/drawing/2014/main" id="{1780BFB4-8354-7A41-9FE5-D18BB612AF1B}"/>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5" name="Segnaposto piè di pagina 4">
            <a:extLst>
              <a:ext uri="{FF2B5EF4-FFF2-40B4-BE49-F238E27FC236}">
                <a16:creationId xmlns:a16="http://schemas.microsoft.com/office/drawing/2014/main" id="{8EE02C38-15B1-424A-86E6-71CD5D4E701D}"/>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21868AA8-519C-EA46-8745-CE78947FCD54}"/>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622508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60C2BF-4F0F-7748-8893-793242A962C6}"/>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57675B56-AD4E-DA44-B98E-86CC661C6C77}"/>
              </a:ext>
            </a:extLst>
          </p:cNvPr>
          <p:cNvSpPr>
            <a:spLocks noGrp="1"/>
          </p:cNvSpPr>
          <p:nvPr>
            <p:ph idx="1"/>
          </p:nvPr>
        </p:nvSpPr>
        <p:spPr/>
        <p:txBody>
          <a:bodyPr/>
          <a:lstStyle/>
          <a:p>
            <a:r>
              <a:rPr lang="it-IT"/>
              <a:t>Modifica gli stili del testo dello schema
Secondo livello
Terzo livello
Quarto livello
Quinto livello</a:t>
            </a:r>
            <a:endParaRPr lang="en-GB"/>
          </a:p>
        </p:txBody>
      </p:sp>
      <p:sp>
        <p:nvSpPr>
          <p:cNvPr id="4" name="Segnaposto data 3">
            <a:extLst>
              <a:ext uri="{FF2B5EF4-FFF2-40B4-BE49-F238E27FC236}">
                <a16:creationId xmlns:a16="http://schemas.microsoft.com/office/drawing/2014/main" id="{034D842E-97C5-7E46-970D-3D7009458F63}"/>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5" name="Segnaposto piè di pagina 4">
            <a:extLst>
              <a:ext uri="{FF2B5EF4-FFF2-40B4-BE49-F238E27FC236}">
                <a16:creationId xmlns:a16="http://schemas.microsoft.com/office/drawing/2014/main" id="{2C8D1236-FC36-1C47-91CE-8DAC8034838C}"/>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3F737BAF-1CC3-7942-88BF-2F5F6515A662}"/>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22980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597F68-3C9E-3044-B5F1-E476130352A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58434D59-A618-8947-837F-E457C33AA7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endParaRPr lang="en-GB"/>
          </a:p>
        </p:txBody>
      </p:sp>
      <p:sp>
        <p:nvSpPr>
          <p:cNvPr id="4" name="Segnaposto data 3">
            <a:extLst>
              <a:ext uri="{FF2B5EF4-FFF2-40B4-BE49-F238E27FC236}">
                <a16:creationId xmlns:a16="http://schemas.microsoft.com/office/drawing/2014/main" id="{D46F2035-B0E6-C343-8F03-1B61868340AE}"/>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5" name="Segnaposto piè di pagina 4">
            <a:extLst>
              <a:ext uri="{FF2B5EF4-FFF2-40B4-BE49-F238E27FC236}">
                <a16:creationId xmlns:a16="http://schemas.microsoft.com/office/drawing/2014/main" id="{FC185DF3-39B4-5A44-BC2D-C232A64F3CC9}"/>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50F6E4C0-7D06-4F42-B6EF-270974373CD0}"/>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365678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E2CB94-2644-7D4E-B366-E8CA4F3EEE2D}"/>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0DAD1646-D313-C847-9669-09D4E2FB782E}"/>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endParaRPr lang="en-GB"/>
          </a:p>
        </p:txBody>
      </p:sp>
      <p:sp>
        <p:nvSpPr>
          <p:cNvPr id="4" name="Segnaposto contenuto 3">
            <a:extLst>
              <a:ext uri="{FF2B5EF4-FFF2-40B4-BE49-F238E27FC236}">
                <a16:creationId xmlns:a16="http://schemas.microsoft.com/office/drawing/2014/main" id="{056C5A71-E031-2E41-9E98-D010516B7974}"/>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endParaRPr lang="en-GB"/>
          </a:p>
        </p:txBody>
      </p:sp>
      <p:sp>
        <p:nvSpPr>
          <p:cNvPr id="5" name="Segnaposto data 4">
            <a:extLst>
              <a:ext uri="{FF2B5EF4-FFF2-40B4-BE49-F238E27FC236}">
                <a16:creationId xmlns:a16="http://schemas.microsoft.com/office/drawing/2014/main" id="{00267D70-94A0-4744-B6C0-FBF4BD1B0CAD}"/>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6" name="Segnaposto piè di pagina 5">
            <a:extLst>
              <a:ext uri="{FF2B5EF4-FFF2-40B4-BE49-F238E27FC236}">
                <a16:creationId xmlns:a16="http://schemas.microsoft.com/office/drawing/2014/main" id="{11B06A4A-07FF-8146-BCCF-28DFFC785A96}"/>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63D09273-BA19-2F4A-A55A-5A9F3411B206}"/>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717514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BA9CBB-3AAD-5C48-8E8F-29E906C0FDB4}"/>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8E195E73-82FB-C242-9F5F-2AB2FAF04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endParaRPr lang="en-GB"/>
          </a:p>
        </p:txBody>
      </p:sp>
      <p:sp>
        <p:nvSpPr>
          <p:cNvPr id="4" name="Segnaposto contenuto 3">
            <a:extLst>
              <a:ext uri="{FF2B5EF4-FFF2-40B4-BE49-F238E27FC236}">
                <a16:creationId xmlns:a16="http://schemas.microsoft.com/office/drawing/2014/main" id="{5647531A-0136-CC4D-BAED-161D00F3544A}"/>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endParaRPr lang="en-GB"/>
          </a:p>
        </p:txBody>
      </p:sp>
      <p:sp>
        <p:nvSpPr>
          <p:cNvPr id="5" name="Segnaposto testo 4">
            <a:extLst>
              <a:ext uri="{FF2B5EF4-FFF2-40B4-BE49-F238E27FC236}">
                <a16:creationId xmlns:a16="http://schemas.microsoft.com/office/drawing/2014/main" id="{4BFF39D0-BDE9-7148-BD50-4BCFBB92D2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endParaRPr lang="en-GB"/>
          </a:p>
        </p:txBody>
      </p:sp>
      <p:sp>
        <p:nvSpPr>
          <p:cNvPr id="6" name="Segnaposto contenuto 5">
            <a:extLst>
              <a:ext uri="{FF2B5EF4-FFF2-40B4-BE49-F238E27FC236}">
                <a16:creationId xmlns:a16="http://schemas.microsoft.com/office/drawing/2014/main" id="{DAF1DE8B-0CF4-304E-9D0F-0034DF7BF3D5}"/>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endParaRPr lang="en-GB"/>
          </a:p>
        </p:txBody>
      </p:sp>
      <p:sp>
        <p:nvSpPr>
          <p:cNvPr id="7" name="Segnaposto data 6">
            <a:extLst>
              <a:ext uri="{FF2B5EF4-FFF2-40B4-BE49-F238E27FC236}">
                <a16:creationId xmlns:a16="http://schemas.microsoft.com/office/drawing/2014/main" id="{5FF1FB0D-1B85-F34E-B326-EA1273C0B6FE}"/>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8" name="Segnaposto piè di pagina 7">
            <a:extLst>
              <a:ext uri="{FF2B5EF4-FFF2-40B4-BE49-F238E27FC236}">
                <a16:creationId xmlns:a16="http://schemas.microsoft.com/office/drawing/2014/main" id="{38D4521C-5579-F049-AC96-3B8568E58D8D}"/>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54716F9A-7C6C-E041-AE92-95DD71096A8E}"/>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23011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1B6B58-3164-D142-BF80-4A57EE529542}"/>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17195637-8C18-1F45-8912-CE948CC7DEBD}"/>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4" name="Segnaposto piè di pagina 3">
            <a:extLst>
              <a:ext uri="{FF2B5EF4-FFF2-40B4-BE49-F238E27FC236}">
                <a16:creationId xmlns:a16="http://schemas.microsoft.com/office/drawing/2014/main" id="{210E6759-732A-1D47-A42F-8374ED5E6BB9}"/>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A188C9AD-F017-DD4F-84BC-430AEA6CBF27}"/>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2529850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43627A9-3CB0-114E-A7EE-D47CF0B2F3FA}"/>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3" name="Segnaposto piè di pagina 2">
            <a:extLst>
              <a:ext uri="{FF2B5EF4-FFF2-40B4-BE49-F238E27FC236}">
                <a16:creationId xmlns:a16="http://schemas.microsoft.com/office/drawing/2014/main" id="{3A4F6A21-4561-EC4D-8664-27BE37F1C69C}"/>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E78EE149-B289-AC41-8723-74C9EF5AD153}"/>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247732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7F1834-D3B9-C847-ACEB-EF4AEBB29CE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CFED7DC5-92E1-4945-B6F6-83CA02D722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endParaRPr lang="en-GB"/>
          </a:p>
        </p:txBody>
      </p:sp>
      <p:sp>
        <p:nvSpPr>
          <p:cNvPr id="4" name="Segnaposto testo 3">
            <a:extLst>
              <a:ext uri="{FF2B5EF4-FFF2-40B4-BE49-F238E27FC236}">
                <a16:creationId xmlns:a16="http://schemas.microsoft.com/office/drawing/2014/main" id="{F969D358-3296-3B49-B19E-E8E7A10B6E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endParaRPr lang="en-GB"/>
          </a:p>
        </p:txBody>
      </p:sp>
      <p:sp>
        <p:nvSpPr>
          <p:cNvPr id="5" name="Segnaposto data 4">
            <a:extLst>
              <a:ext uri="{FF2B5EF4-FFF2-40B4-BE49-F238E27FC236}">
                <a16:creationId xmlns:a16="http://schemas.microsoft.com/office/drawing/2014/main" id="{F30ADF65-98EE-5745-9C30-A2795DB919AE}"/>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6" name="Segnaposto piè di pagina 5">
            <a:extLst>
              <a:ext uri="{FF2B5EF4-FFF2-40B4-BE49-F238E27FC236}">
                <a16:creationId xmlns:a16="http://schemas.microsoft.com/office/drawing/2014/main" id="{5ADDEA52-2E9B-B741-883B-7428C51237EA}"/>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4A66DBB0-4D82-694D-B378-14FA37F6A0F7}"/>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111159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AEDC0-B269-F84D-8922-E223DF3C82E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D8B2BDF7-8580-A34D-A407-6AA564EDD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985A5965-2FCD-D642-8698-6D872B8F35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endParaRPr lang="en-GB"/>
          </a:p>
        </p:txBody>
      </p:sp>
      <p:sp>
        <p:nvSpPr>
          <p:cNvPr id="5" name="Segnaposto data 4">
            <a:extLst>
              <a:ext uri="{FF2B5EF4-FFF2-40B4-BE49-F238E27FC236}">
                <a16:creationId xmlns:a16="http://schemas.microsoft.com/office/drawing/2014/main" id="{6E66340A-6BEB-A74B-A7AF-64390F60C413}"/>
              </a:ext>
            </a:extLst>
          </p:cNvPr>
          <p:cNvSpPr>
            <a:spLocks noGrp="1"/>
          </p:cNvSpPr>
          <p:nvPr>
            <p:ph type="dt" sz="half" idx="10"/>
          </p:nvPr>
        </p:nvSpPr>
        <p:spPr/>
        <p:txBody>
          <a:bodyPr/>
          <a:lstStyle/>
          <a:p>
            <a:fld id="{69CCE6CA-B51B-A54E-A0D0-4C0C58CC9170}" type="datetimeFigureOut">
              <a:rPr lang="en-GB" smtClean="0"/>
              <a:t>24/11/2023</a:t>
            </a:fld>
            <a:endParaRPr lang="en-GB"/>
          </a:p>
        </p:txBody>
      </p:sp>
      <p:sp>
        <p:nvSpPr>
          <p:cNvPr id="6" name="Segnaposto piè di pagina 5">
            <a:extLst>
              <a:ext uri="{FF2B5EF4-FFF2-40B4-BE49-F238E27FC236}">
                <a16:creationId xmlns:a16="http://schemas.microsoft.com/office/drawing/2014/main" id="{74032109-4622-4449-917C-D2E359F35C87}"/>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2EF48271-49F1-EC43-A707-0DA99DE4CED2}"/>
              </a:ext>
            </a:extLst>
          </p:cNvPr>
          <p:cNvSpPr>
            <a:spLocks noGrp="1"/>
          </p:cNvSpPr>
          <p:nvPr>
            <p:ph type="sldNum" sz="quarter" idx="12"/>
          </p:nvPr>
        </p:nvSpPr>
        <p:spPr/>
        <p:txBody>
          <a:bodyPr/>
          <a:lstStyle/>
          <a:p>
            <a:fld id="{47537EC9-DAF0-1745-AA77-96DCA04AE9D9}" type="slidenum">
              <a:rPr lang="en-GB" smtClean="0"/>
              <a:t>‹N›</a:t>
            </a:fld>
            <a:endParaRPr lang="en-GB"/>
          </a:p>
        </p:txBody>
      </p:sp>
    </p:spTree>
    <p:extLst>
      <p:ext uri="{BB962C8B-B14F-4D97-AF65-F5344CB8AC3E}">
        <p14:creationId xmlns:p14="http://schemas.microsoft.com/office/powerpoint/2010/main" val="154663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8F3B016-383F-0140-A207-E91310C443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92145BA4-C819-A14A-819C-923429D81F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endParaRPr lang="en-GB"/>
          </a:p>
        </p:txBody>
      </p:sp>
      <p:sp>
        <p:nvSpPr>
          <p:cNvPr id="4" name="Segnaposto data 3">
            <a:extLst>
              <a:ext uri="{FF2B5EF4-FFF2-40B4-BE49-F238E27FC236}">
                <a16:creationId xmlns:a16="http://schemas.microsoft.com/office/drawing/2014/main" id="{437C0CA8-7AE8-AD4C-99C9-1108BDDD2C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CE6CA-B51B-A54E-A0D0-4C0C58CC9170}" type="datetimeFigureOut">
              <a:rPr lang="en-GB" smtClean="0"/>
              <a:t>24/11/2023</a:t>
            </a:fld>
            <a:endParaRPr lang="en-GB"/>
          </a:p>
        </p:txBody>
      </p:sp>
      <p:sp>
        <p:nvSpPr>
          <p:cNvPr id="5" name="Segnaposto piè di pagina 4">
            <a:extLst>
              <a:ext uri="{FF2B5EF4-FFF2-40B4-BE49-F238E27FC236}">
                <a16:creationId xmlns:a16="http://schemas.microsoft.com/office/drawing/2014/main" id="{69CC369E-3886-BD41-A3F1-BC858218FF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a16="http://schemas.microsoft.com/office/drawing/2014/main" id="{DD2178AF-0AB8-DD44-B73A-673EFB5DC3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37EC9-DAF0-1745-AA77-96DCA04AE9D9}" type="slidenum">
              <a:rPr lang="en-GB" smtClean="0"/>
              <a:t>‹N›</a:t>
            </a:fld>
            <a:endParaRPr lang="en-GB"/>
          </a:p>
        </p:txBody>
      </p:sp>
    </p:spTree>
    <p:extLst>
      <p:ext uri="{BB962C8B-B14F-4D97-AF65-F5344CB8AC3E}">
        <p14:creationId xmlns:p14="http://schemas.microsoft.com/office/powerpoint/2010/main" val="3624343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0EC8B394-5C63-324E-AC18-2DBC20805D65}"/>
              </a:ext>
            </a:extLst>
          </p:cNvPr>
          <p:cNvSpPr>
            <a:spLocks noGrp="1"/>
          </p:cNvSpPr>
          <p:nvPr>
            <p:ph idx="1"/>
          </p:nvPr>
        </p:nvSpPr>
        <p:spPr>
          <a:xfrm>
            <a:off x="548640" y="459961"/>
            <a:ext cx="11029801" cy="6100859"/>
          </a:xfrm>
        </p:spPr>
        <p:txBody>
          <a:bodyPr>
            <a:normAutofit fontScale="55000" lnSpcReduction="20000"/>
          </a:bodyPr>
          <a:lstStyle/>
          <a:p>
            <a:pPr marL="0" indent="0">
              <a:buNone/>
            </a:pPr>
            <a:r>
              <a:rPr lang="en-GB" sz="3300" dirty="0">
                <a:latin typeface="Times New Roman" panose="02020603050405020304" pitchFamily="18" charset="0"/>
                <a:cs typeface="Times New Roman" panose="02020603050405020304" pitchFamily="18" charset="0"/>
              </a:rPr>
              <a:t>The ANTARES neutrino telescope was located in the Mediterranean Sea, not far from Toulon (France). It was operational from 2007 to 2022, before being dismantled. Its instrumented volume of 0.01 km3 equipped with photomultipliers made it possible to detect neutrinos with energy from some GeV to </a:t>
            </a:r>
            <a:r>
              <a:rPr lang="en-GB" sz="3300" dirty="0" err="1">
                <a:latin typeface="Times New Roman" panose="02020603050405020304" pitchFamily="18" charset="0"/>
                <a:cs typeface="Times New Roman" panose="02020603050405020304" pitchFamily="18" charset="0"/>
              </a:rPr>
              <a:t>PeV</a:t>
            </a:r>
            <a:r>
              <a:rPr lang="en-GB" sz="3300" dirty="0">
                <a:latin typeface="Times New Roman" panose="02020603050405020304" pitchFamily="18" charset="0"/>
                <a:cs typeface="Times New Roman" panose="02020603050405020304" pitchFamily="18" charset="0"/>
              </a:rPr>
              <a:t>. The location of ANTARES allows for an advantageous view of the Southern sky in the search of Galactic neutrino sources. ANTARES has searched for a diffuse flux or individual sources of astrophysical neutrinos produced in cosmic-ray interactions, and also for the presence of dark matter in massive celestial objects from the annihilation or decay of dark matter into neutrinos. Furthermore, ANTARES has been involved in a multi-messenger program which included searching for neutrinos in coincidence with promising transient astrophysical events, as well as triggering electromagnetic follow-up observations of interesting neutrino candidates by sending alert messages to the astronomical community. ANTARES data allowed to study other topics, such as the search for relic massive magnetic monopoles and </a:t>
            </a:r>
            <a:r>
              <a:rPr lang="en-GB" sz="3300" dirty="0" err="1">
                <a:latin typeface="Times New Roman" panose="02020603050405020304" pitchFamily="18" charset="0"/>
                <a:cs typeface="Times New Roman" panose="02020603050405020304" pitchFamily="18" charset="0"/>
              </a:rPr>
              <a:t>nuclearites</a:t>
            </a:r>
            <a:r>
              <a:rPr lang="en-GB" sz="3300" dirty="0">
                <a:latin typeface="Times New Roman" panose="02020603050405020304" pitchFamily="18" charset="0"/>
                <a:cs typeface="Times New Roman" panose="02020603050405020304" pitchFamily="18" charset="0"/>
              </a:rPr>
              <a:t>, as well as the study of atmospheric neutrinos and neutrino oscillations. In this talk, the latest and principal ANTARES results, which cover the fields mentioned above, will be presented.</a:t>
            </a:r>
          </a:p>
          <a:p>
            <a:pPr marL="0" indent="0">
              <a:buNone/>
            </a:pPr>
            <a:endParaRPr lang="it-IT" sz="3300" dirty="0">
              <a:latin typeface="Times New Roman" panose="02020603050405020304" pitchFamily="18" charset="0"/>
              <a:cs typeface="Times New Roman" panose="02020603050405020304" pitchFamily="18" charset="0"/>
            </a:endParaRPr>
          </a:p>
          <a:p>
            <a:pPr marL="0" indent="0">
              <a:buNone/>
            </a:pPr>
            <a:r>
              <a:rPr lang="it-IT" sz="3300" dirty="0">
                <a:latin typeface="Times New Roman" panose="02020603050405020304" pitchFamily="18" charset="0"/>
                <a:cs typeface="Times New Roman" panose="02020603050405020304" pitchFamily="18" charset="0"/>
              </a:rPr>
              <a:t>Dr. Chiara </a:t>
            </a:r>
            <a:r>
              <a:rPr lang="it-IT" sz="3300" dirty="0" err="1">
                <a:latin typeface="Times New Roman" panose="02020603050405020304" pitchFamily="18" charset="0"/>
                <a:cs typeface="Times New Roman" panose="02020603050405020304" pitchFamily="18" charset="0"/>
              </a:rPr>
              <a:t>Poirè</a:t>
            </a:r>
            <a:r>
              <a:rPr lang="it-IT" sz="3300" dirty="0">
                <a:latin typeface="Times New Roman" panose="02020603050405020304" pitchFamily="18" charset="0"/>
                <a:cs typeface="Times New Roman" panose="02020603050405020304" pitchFamily="18" charset="0"/>
              </a:rPr>
              <a:t> </a:t>
            </a:r>
          </a:p>
          <a:p>
            <a:pPr marL="0" indent="0">
              <a:buNone/>
            </a:pPr>
            <a:r>
              <a:rPr lang="it-IT" sz="3300" dirty="0">
                <a:latin typeface="Times New Roman" panose="02020603050405020304" pitchFamily="18" charset="0"/>
                <a:cs typeface="Times New Roman" panose="02020603050405020304" pitchFamily="18" charset="0"/>
              </a:rPr>
              <a:t>ORCID 0009-0002-7755-7379</a:t>
            </a:r>
          </a:p>
          <a:p>
            <a:pPr marL="0" indent="0">
              <a:buNone/>
            </a:pPr>
            <a:r>
              <a:rPr lang="en-GB" sz="3300" dirty="0">
                <a:latin typeface="Times New Roman" panose="02020603050405020304" pitchFamily="18" charset="0"/>
                <a:cs typeface="Times New Roman" panose="02020603050405020304" pitchFamily="18" charset="0"/>
              </a:rPr>
              <a:t>Researcher at </a:t>
            </a:r>
            <a:r>
              <a:rPr lang="it-IT" sz="3300" dirty="0">
                <a:latin typeface="Times New Roman" panose="02020603050405020304" pitchFamily="18" charset="0"/>
                <a:cs typeface="Times New Roman" panose="02020603050405020304" pitchFamily="18" charset="0"/>
              </a:rPr>
              <a:t>Università degli studi di Salerno </a:t>
            </a:r>
            <a:br>
              <a:rPr lang="it-IT" sz="3300" dirty="0">
                <a:latin typeface="Times New Roman" panose="02020603050405020304" pitchFamily="18" charset="0"/>
                <a:cs typeface="Times New Roman" panose="02020603050405020304" pitchFamily="18" charset="0"/>
              </a:rPr>
            </a:br>
            <a:r>
              <a:rPr lang="it-IT" sz="3300" dirty="0">
                <a:latin typeface="Times New Roman" panose="02020603050405020304" pitchFamily="18" charset="0"/>
                <a:cs typeface="Times New Roman" panose="02020603050405020304" pitchFamily="18" charset="0"/>
              </a:rPr>
              <a:t>Via Giovanni Paolo II, 132, 84084 Fisciano SA</a:t>
            </a:r>
            <a:br>
              <a:rPr lang="it-IT" sz="3300" dirty="0">
                <a:latin typeface="Times New Roman" panose="02020603050405020304" pitchFamily="18" charset="0"/>
                <a:cs typeface="Times New Roman" panose="02020603050405020304" pitchFamily="18" charset="0"/>
              </a:rPr>
            </a:br>
            <a:r>
              <a:rPr lang="it-IT" sz="3300" dirty="0">
                <a:latin typeface="Times New Roman" panose="02020603050405020304" pitchFamily="18" charset="0"/>
                <a:cs typeface="Times New Roman" panose="02020603050405020304" pitchFamily="18" charset="0"/>
              </a:rPr>
              <a:t>INFN-Napoli Gruppo collegato di Salerno</a:t>
            </a:r>
            <a:br>
              <a:rPr lang="it-IT" sz="3300" dirty="0">
                <a:latin typeface="Times New Roman" panose="02020603050405020304" pitchFamily="18" charset="0"/>
                <a:cs typeface="Times New Roman" panose="02020603050405020304" pitchFamily="18" charset="0"/>
              </a:rPr>
            </a:br>
            <a:br>
              <a:rPr lang="it-IT" sz="3300" dirty="0">
                <a:latin typeface="Times New Roman" panose="02020603050405020304" pitchFamily="18" charset="0"/>
                <a:cs typeface="Times New Roman" panose="02020603050405020304" pitchFamily="18" charset="0"/>
              </a:rPr>
            </a:br>
            <a:r>
              <a:rPr lang="en-GB" sz="3300" dirty="0">
                <a:latin typeface="Times New Roman" panose="02020603050405020304" pitchFamily="18" charset="0"/>
                <a:cs typeface="Times New Roman" panose="02020603050405020304" pitchFamily="18" charset="0"/>
              </a:rPr>
              <a:t>On behalf of the ANTARES Collaboration</a:t>
            </a:r>
          </a:p>
          <a:p>
            <a:pPr marL="0" indent="0">
              <a:buNone/>
            </a:pPr>
            <a:endParaRPr lang="it-IT" sz="3300" dirty="0">
              <a:latin typeface="Times New Roman" panose="02020603050405020304" pitchFamily="18" charset="0"/>
              <a:cs typeface="Times New Roman" panose="02020603050405020304" pitchFamily="18" charset="0"/>
            </a:endParaRPr>
          </a:p>
          <a:p>
            <a:pPr marL="0" indent="0">
              <a:buNone/>
            </a:pPr>
            <a:endParaRPr lang="it-IT" sz="3300" dirty="0">
              <a:latin typeface="Times New Roman" panose="02020603050405020304" pitchFamily="18" charset="0"/>
              <a:cs typeface="Times New Roman" panose="02020603050405020304" pitchFamily="18" charset="0"/>
            </a:endParaRPr>
          </a:p>
          <a:p>
            <a:pPr marL="0" indent="0">
              <a:buNone/>
            </a:pPr>
            <a:endParaRPr lang="it-IT" sz="3300" dirty="0">
              <a:latin typeface="Times New Roman" panose="02020603050405020304" pitchFamily="18" charset="0"/>
              <a:cs typeface="Times New Roman" panose="02020603050405020304" pitchFamily="18" charset="0"/>
            </a:endParaRPr>
          </a:p>
          <a:p>
            <a:pPr marL="0" indent="0">
              <a:buNone/>
            </a:pPr>
            <a:r>
              <a:rPr lang="en-GB" sz="3300" dirty="0">
                <a:latin typeface="Times New Roman" panose="02020603050405020304" pitchFamily="18" charset="0"/>
                <a:cs typeface="Times New Roman" panose="02020603050405020304" pitchFamily="18" charset="0"/>
              </a:rPr>
              <a:t>Key word: neutrino telescope, neutrinos, astrophysics, indirect dark matter searches, astrophysical neutrinos, ANTARES </a:t>
            </a:r>
          </a:p>
          <a:p>
            <a:pPr marL="0" indent="0">
              <a:buNone/>
            </a:pPr>
            <a:endParaRPr lang="en-GB" dirty="0"/>
          </a:p>
        </p:txBody>
      </p:sp>
    </p:spTree>
    <p:extLst>
      <p:ext uri="{BB962C8B-B14F-4D97-AF65-F5344CB8AC3E}">
        <p14:creationId xmlns:p14="http://schemas.microsoft.com/office/powerpoint/2010/main" val="4759810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269</Words>
  <Application>Microsoft Macintosh PowerPoint</Application>
  <PresentationFormat>Widescreen</PresentationFormat>
  <Paragraphs>9</Paragraphs>
  <Slides>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Arial</vt:lpstr>
      <vt:lpstr>Calibri</vt:lpstr>
      <vt:lpstr>Calibri Light</vt:lpstr>
      <vt:lpstr>Times New Roman</vt:lpstr>
      <vt:lpstr>Tema di Office</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Microsoft Office User</cp:lastModifiedBy>
  <cp:revision>6</cp:revision>
  <dcterms:created xsi:type="dcterms:W3CDTF">2023-11-22T08:06:35Z</dcterms:created>
  <dcterms:modified xsi:type="dcterms:W3CDTF">2023-11-24T14:21:05Z</dcterms:modified>
</cp:coreProperties>
</file>