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  <p:sldMasterId id="2147483732" r:id="rId2"/>
    <p:sldMasterId id="2147483744" r:id="rId3"/>
  </p:sldMasterIdLst>
  <p:sldIdLst>
    <p:sldId id="258" r:id="rId4"/>
    <p:sldId id="259" r:id="rId5"/>
    <p:sldId id="260" r:id="rId6"/>
    <p:sldId id="294" r:id="rId7"/>
    <p:sldId id="263" r:id="rId8"/>
    <p:sldId id="267" r:id="rId9"/>
    <p:sldId id="30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7B7"/>
    <a:srgbClr val="4FBBE4"/>
    <a:srgbClr val="714E9F"/>
    <a:srgbClr val="FF2592"/>
    <a:srgbClr val="F46100"/>
    <a:srgbClr val="E9E34E"/>
    <a:srgbClr val="283651"/>
    <a:srgbClr val="E6E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97FD85-DCA2-4263-B20C-35BB953BE8DB}" v="7" dt="2022-11-24T08:42:46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30" autoAdjust="0"/>
    <p:restoredTop sz="94436" autoAdjust="0"/>
  </p:normalViewPr>
  <p:slideViewPr>
    <p:cSldViewPr snapToGrid="0" snapToObjects="1" showGuides="1">
      <p:cViewPr varScale="1">
        <p:scale>
          <a:sx n="69" d="100"/>
          <a:sy n="69" d="100"/>
        </p:scale>
        <p:origin x="586" y="72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Gomezel" userId="cc84faf5-985d-4b21-b14f-587bb2864e88" providerId="ADAL" clId="{E997FD85-DCA2-4263-B20C-35BB953BE8DB}"/>
    <pc:docChg chg="undo custSel delSld modSld">
      <pc:chgData name="Roberto Gomezel" userId="cc84faf5-985d-4b21-b14f-587bb2864e88" providerId="ADAL" clId="{E997FD85-DCA2-4263-B20C-35BB953BE8DB}" dt="2022-11-24T08:44:35.525" v="75" actId="20577"/>
      <pc:docMkLst>
        <pc:docMk/>
      </pc:docMkLst>
      <pc:sldChg chg="modSp mod">
        <pc:chgData name="Roberto Gomezel" userId="cc84faf5-985d-4b21-b14f-587bb2864e88" providerId="ADAL" clId="{E997FD85-DCA2-4263-B20C-35BB953BE8DB}" dt="2022-11-24T08:34:44.971" v="46" actId="20577"/>
        <pc:sldMkLst>
          <pc:docMk/>
          <pc:sldMk cId="1801991409" sldId="258"/>
        </pc:sldMkLst>
        <pc:spChg chg="mod">
          <ac:chgData name="Roberto Gomezel" userId="cc84faf5-985d-4b21-b14f-587bb2864e88" providerId="ADAL" clId="{E997FD85-DCA2-4263-B20C-35BB953BE8DB}" dt="2022-11-24T08:34:44.971" v="46" actId="20577"/>
          <ac:spMkLst>
            <pc:docMk/>
            <pc:sldMk cId="1801991409" sldId="258"/>
            <ac:spMk id="2" creationId="{318C7F26-FF17-3146-8751-E9C7BEBB4946}"/>
          </ac:spMkLst>
        </pc:spChg>
      </pc:sldChg>
      <pc:sldChg chg="modSp del mod delDesignElem">
        <pc:chgData name="Roberto Gomezel" userId="cc84faf5-985d-4b21-b14f-587bb2864e88" providerId="ADAL" clId="{E997FD85-DCA2-4263-B20C-35BB953BE8DB}" dt="2022-11-24T08:44:09.056" v="57" actId="1076"/>
        <pc:sldMkLst>
          <pc:docMk/>
          <pc:sldMk cId="3638653157" sldId="260"/>
        </pc:sldMkLst>
        <pc:picChg chg="mod">
          <ac:chgData name="Roberto Gomezel" userId="cc84faf5-985d-4b21-b14f-587bb2864e88" providerId="ADAL" clId="{E997FD85-DCA2-4263-B20C-35BB953BE8DB}" dt="2022-11-24T08:44:09.056" v="57" actId="1076"/>
          <ac:picMkLst>
            <pc:docMk/>
            <pc:sldMk cId="3638653157" sldId="260"/>
            <ac:picMk id="5" creationId="{A013FC54-325B-4F70-9250-DA915C2BA7EC}"/>
          </ac:picMkLst>
        </pc:picChg>
      </pc:sldChg>
      <pc:sldChg chg="del">
        <pc:chgData name="Roberto Gomezel" userId="cc84faf5-985d-4b21-b14f-587bb2864e88" providerId="ADAL" clId="{E997FD85-DCA2-4263-B20C-35BB953BE8DB}" dt="2022-11-24T08:39:36.816" v="54" actId="2696"/>
        <pc:sldMkLst>
          <pc:docMk/>
          <pc:sldMk cId="2559465441" sldId="263"/>
        </pc:sldMkLst>
      </pc:sldChg>
      <pc:sldChg chg="modSp mod">
        <pc:chgData name="Roberto Gomezel" userId="cc84faf5-985d-4b21-b14f-587bb2864e88" providerId="ADAL" clId="{E997FD85-DCA2-4263-B20C-35BB953BE8DB}" dt="2022-11-24T08:44:35.525" v="75" actId="20577"/>
        <pc:sldMkLst>
          <pc:docMk/>
          <pc:sldMk cId="2386956273" sldId="294"/>
        </pc:sldMkLst>
        <pc:spChg chg="mod">
          <ac:chgData name="Roberto Gomezel" userId="cc84faf5-985d-4b21-b14f-587bb2864e88" providerId="ADAL" clId="{E997FD85-DCA2-4263-B20C-35BB953BE8DB}" dt="2022-11-24T08:44:35.525" v="75" actId="20577"/>
          <ac:spMkLst>
            <pc:docMk/>
            <pc:sldMk cId="2386956273" sldId="294"/>
            <ac:spMk id="5" creationId="{580A7DAC-5072-259F-1EF6-185B254ED41E}"/>
          </ac:spMkLst>
        </pc:spChg>
      </pc:sldChg>
      <pc:sldChg chg="del">
        <pc:chgData name="Roberto Gomezel" userId="cc84faf5-985d-4b21-b14f-587bb2864e88" providerId="ADAL" clId="{E997FD85-DCA2-4263-B20C-35BB953BE8DB}" dt="2022-11-24T08:40:27.280" v="55" actId="2696"/>
        <pc:sldMkLst>
          <pc:docMk/>
          <pc:sldMk cId="2462988449" sldId="295"/>
        </pc:sldMkLst>
      </pc:sldChg>
      <pc:sldChg chg="del">
        <pc:chgData name="Roberto Gomezel" userId="cc84faf5-985d-4b21-b14f-587bb2864e88" providerId="ADAL" clId="{E997FD85-DCA2-4263-B20C-35BB953BE8DB}" dt="2022-11-24T08:37:54.048" v="53" actId="2696"/>
        <pc:sldMkLst>
          <pc:docMk/>
          <pc:sldMk cId="2296920801" sldId="301"/>
        </pc:sldMkLst>
      </pc:sldChg>
      <pc:sldMasterChg chg="delSldLayout">
        <pc:chgData name="Roberto Gomezel" userId="cc84faf5-985d-4b21-b14f-587bb2864e88" providerId="ADAL" clId="{E997FD85-DCA2-4263-B20C-35BB953BE8DB}" dt="2022-11-24T08:39:36.816" v="54" actId="2696"/>
        <pc:sldMasterMkLst>
          <pc:docMk/>
          <pc:sldMasterMk cId="1405801237" sldId="2147483711"/>
        </pc:sldMasterMkLst>
        <pc:sldLayoutChg chg="del">
          <pc:chgData name="Roberto Gomezel" userId="cc84faf5-985d-4b21-b14f-587bb2864e88" providerId="ADAL" clId="{E997FD85-DCA2-4263-B20C-35BB953BE8DB}" dt="2022-11-24T08:39:36.816" v="54" actId="2696"/>
          <pc:sldLayoutMkLst>
            <pc:docMk/>
            <pc:sldMasterMk cId="1405801237" sldId="2147483711"/>
            <pc:sldLayoutMk cId="4086671386" sldId="214748374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5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11/24/2022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48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61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8158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442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546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860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792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43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836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La data di oggi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Relatore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7FBB0E0-A472-478F-97DC-749093945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143500" cy="6857999"/>
          </a:xfrm>
          <a:prstGeom prst="rect">
            <a:avLst/>
          </a:prstGeom>
        </p:spPr>
      </p:pic>
      <p:sp>
        <p:nvSpPr>
          <p:cNvPr id="2" name="Titolo 1" descr="Insert title of presentation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1" y="452669"/>
            <a:ext cx="6781372" cy="4608512"/>
          </a:xfrm>
        </p:spPr>
        <p:txBody>
          <a:bodyPr/>
          <a:lstStyle>
            <a:lvl1pPr algn="r">
              <a:defRPr>
                <a:solidFill>
                  <a:srgbClr val="EA5A0B"/>
                </a:solidFill>
              </a:defRPr>
            </a:lvl1pPr>
          </a:lstStyle>
          <a:p>
            <a:r>
              <a:rPr lang="en-US" noProof="0" dirty="0"/>
              <a:t>Title</a:t>
            </a:r>
            <a:r>
              <a:rPr lang="it-IT" dirty="0"/>
              <a:t> of the presentation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4463819" y="5140434"/>
            <a:ext cx="7461053" cy="1456916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4216534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5A0B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EA5A0B"/>
              </a:buClr>
              <a:defRPr/>
            </a:lvl1pPr>
            <a:lvl2pPr>
              <a:buClr>
                <a:srgbClr val="EA5A0B"/>
              </a:buClr>
              <a:defRPr/>
            </a:lvl2pPr>
            <a:lvl3pPr>
              <a:buClr>
                <a:srgbClr val="EA5A0B"/>
              </a:buClr>
              <a:defRPr/>
            </a:lvl3pPr>
            <a:lvl4pPr>
              <a:buClr>
                <a:srgbClr val="EA5A0B"/>
              </a:buClr>
              <a:defRPr/>
            </a:lvl4pPr>
            <a:lvl5pPr>
              <a:buClr>
                <a:srgbClr val="EA5A0B"/>
              </a:buClr>
              <a:defRPr/>
            </a:lvl5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</a:t>
            </a:r>
          </a:p>
          <a:p>
            <a:pPr lvl="4"/>
            <a:r>
              <a:rPr lang="en-US" noProof="0"/>
              <a:t>Level 5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l"/>
            <a:r>
              <a:rPr lang="it-IT"/>
              <a:t>2022, November 16 - 18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CAE CONFERENCE  | www.caeconference.com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5EDD-5459-4F1C-AD2C-E75079A966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697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5360" y="4101075"/>
            <a:ext cx="11521280" cy="1667901"/>
          </a:xfrm>
        </p:spPr>
        <p:txBody>
          <a:bodyPr anchor="t"/>
          <a:lstStyle>
            <a:lvl1pPr algn="l">
              <a:defRPr sz="5333" b="1" cap="all">
                <a:solidFill>
                  <a:srgbClr val="EA5A0B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335360" y="2564904"/>
            <a:ext cx="1152128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2022, November 16 - 18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CAE CONFERENCE  | www.caeconference.com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5EDD-5459-4F1C-AD2C-E75079A966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024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5360" y="274639"/>
            <a:ext cx="11521280" cy="754095"/>
          </a:xfrm>
        </p:spPr>
        <p:txBody>
          <a:bodyPr/>
          <a:lstStyle>
            <a:lvl1pPr>
              <a:defRPr>
                <a:solidFill>
                  <a:srgbClr val="EA5A0B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335360" y="1124744"/>
            <a:ext cx="5563029" cy="5088565"/>
          </a:xfrm>
        </p:spPr>
        <p:txBody>
          <a:bodyPr/>
          <a:lstStyle>
            <a:lvl1pPr>
              <a:buClr>
                <a:srgbClr val="EA5A0B"/>
              </a:buClr>
              <a:defRPr sz="3733"/>
            </a:lvl1pPr>
            <a:lvl2pPr>
              <a:buClr>
                <a:srgbClr val="EA5A0B"/>
              </a:buClr>
              <a:defRPr sz="3200"/>
            </a:lvl2pPr>
            <a:lvl3pPr>
              <a:buClr>
                <a:srgbClr val="EA5A0B"/>
              </a:buClr>
              <a:defRPr sz="2667"/>
            </a:lvl3pPr>
            <a:lvl4pPr>
              <a:buClr>
                <a:srgbClr val="EA5A0B"/>
              </a:buClr>
              <a:defRPr sz="2400"/>
            </a:lvl4pPr>
            <a:lvl5pPr>
              <a:buClr>
                <a:srgbClr val="EA5A0B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Content 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</a:t>
            </a:r>
          </a:p>
          <a:p>
            <a:pPr lvl="4"/>
            <a:r>
              <a:rPr lang="en-US" noProof="0"/>
              <a:t>Level 5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293611" y="1124744"/>
            <a:ext cx="5563029" cy="5088565"/>
          </a:xfrm>
        </p:spPr>
        <p:txBody>
          <a:bodyPr/>
          <a:lstStyle>
            <a:lvl1pPr>
              <a:buClr>
                <a:srgbClr val="EA5A0B"/>
              </a:buClr>
              <a:defRPr sz="3733"/>
            </a:lvl1pPr>
            <a:lvl2pPr>
              <a:buClr>
                <a:srgbClr val="EA5A0B"/>
              </a:buClr>
              <a:defRPr sz="3200"/>
            </a:lvl2pPr>
            <a:lvl3pPr>
              <a:buClr>
                <a:srgbClr val="EA5A0B"/>
              </a:buClr>
              <a:defRPr sz="2667"/>
            </a:lvl3pPr>
            <a:lvl4pPr>
              <a:buClr>
                <a:srgbClr val="EA5A0B"/>
              </a:buClr>
              <a:defRPr sz="2400"/>
            </a:lvl4pPr>
            <a:lvl5pPr>
              <a:buClr>
                <a:srgbClr val="EA5A0B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Content 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</a:t>
            </a:r>
          </a:p>
          <a:p>
            <a:pPr lvl="4"/>
            <a:r>
              <a:rPr lang="en-US" noProof="0"/>
              <a:t>Level 5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335360" y="6424248"/>
            <a:ext cx="3168352" cy="365125"/>
          </a:xfrm>
        </p:spPr>
        <p:txBody>
          <a:bodyPr/>
          <a:lstStyle>
            <a:lvl1pPr algn="r">
              <a:defRPr/>
            </a:lvl1pPr>
          </a:lstStyle>
          <a:p>
            <a:pPr algn="l"/>
            <a:r>
              <a:rPr lang="it-IT"/>
              <a:t>2022, November 16 - 18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CAE CONFERENCE  | www.caeconference.com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5EDD-5459-4F1C-AD2C-E75079A966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846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5360" y="274639"/>
            <a:ext cx="11521280" cy="754095"/>
          </a:xfrm>
        </p:spPr>
        <p:txBody>
          <a:bodyPr/>
          <a:lstStyle>
            <a:lvl1pPr>
              <a:defRPr>
                <a:solidFill>
                  <a:srgbClr val="EA5A0B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335360" y="1124745"/>
            <a:ext cx="5565147" cy="105013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335360" y="2180861"/>
            <a:ext cx="5565147" cy="4038435"/>
          </a:xfrm>
        </p:spPr>
        <p:txBody>
          <a:bodyPr/>
          <a:lstStyle>
            <a:lvl1pPr>
              <a:buClr>
                <a:srgbClr val="EA5A0B"/>
              </a:buClr>
              <a:defRPr sz="3200"/>
            </a:lvl1pPr>
            <a:lvl2pPr>
              <a:buClr>
                <a:srgbClr val="EA5A0B"/>
              </a:buClr>
              <a:defRPr sz="2667"/>
            </a:lvl2pPr>
            <a:lvl3pPr>
              <a:buClr>
                <a:srgbClr val="EA5A0B"/>
              </a:buClr>
              <a:defRPr sz="2400"/>
            </a:lvl3pPr>
            <a:lvl4pPr>
              <a:buClr>
                <a:srgbClr val="EA5A0B"/>
              </a:buClr>
              <a:defRPr sz="2133"/>
            </a:lvl4pPr>
            <a:lvl5pPr>
              <a:buClr>
                <a:srgbClr val="EA5A0B"/>
              </a:buCl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Content 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</a:t>
            </a:r>
          </a:p>
          <a:p>
            <a:pPr lvl="4"/>
            <a:r>
              <a:rPr lang="en-US" noProof="0"/>
              <a:t>Level 5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291493" y="1124745"/>
            <a:ext cx="5565147" cy="105013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291493" y="2180861"/>
            <a:ext cx="5565147" cy="4038435"/>
          </a:xfrm>
        </p:spPr>
        <p:txBody>
          <a:bodyPr/>
          <a:lstStyle>
            <a:lvl1pPr>
              <a:buClr>
                <a:srgbClr val="EA5A0B"/>
              </a:buClr>
              <a:defRPr sz="3200"/>
            </a:lvl1pPr>
            <a:lvl2pPr>
              <a:buClr>
                <a:srgbClr val="EA5A0B"/>
              </a:buClr>
              <a:defRPr sz="2667"/>
            </a:lvl2pPr>
            <a:lvl3pPr>
              <a:buClr>
                <a:srgbClr val="EA5A0B"/>
              </a:buClr>
              <a:defRPr sz="2400"/>
            </a:lvl3pPr>
            <a:lvl4pPr>
              <a:buClr>
                <a:srgbClr val="EA5A0B"/>
              </a:buClr>
              <a:defRPr sz="2133"/>
            </a:lvl4pPr>
            <a:lvl5pPr>
              <a:buClr>
                <a:srgbClr val="EA5A0B"/>
              </a:buCl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 dirty="0"/>
              <a:t>Content 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335360" y="6424248"/>
            <a:ext cx="3168352" cy="365125"/>
          </a:xfrm>
        </p:spPr>
        <p:txBody>
          <a:bodyPr/>
          <a:lstStyle>
            <a:lvl1pPr algn="r">
              <a:defRPr/>
            </a:lvl1pPr>
          </a:lstStyle>
          <a:p>
            <a:pPr algn="l"/>
            <a:r>
              <a:rPr lang="it-IT"/>
              <a:t>2022, November 16 - 18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CAE CONFERENCE  | www.caeconference.com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5EDD-5459-4F1C-AD2C-E75079A966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242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5A0B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2022, November 16 - 18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CAE CONFERENCE  | www.caeconference.com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5EDD-5459-4F1C-AD2C-E75079A966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152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l"/>
            <a:r>
              <a:rPr lang="it-IT"/>
              <a:t>2022, November 16 - 18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CAE CONFERENCE  | www.caeconference.com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5EDD-5459-4F1C-AD2C-E75079A966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36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5361" y="273049"/>
            <a:ext cx="4189316" cy="1162051"/>
          </a:xfrm>
        </p:spPr>
        <p:txBody>
          <a:bodyPr anchor="b"/>
          <a:lstStyle>
            <a:lvl1pPr algn="l">
              <a:defRPr sz="2667" b="1">
                <a:solidFill>
                  <a:srgbClr val="EA5A0B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862746" y="273052"/>
            <a:ext cx="6993895" cy="5853113"/>
          </a:xfrm>
        </p:spPr>
        <p:txBody>
          <a:bodyPr/>
          <a:lstStyle>
            <a:lvl1pPr>
              <a:buClr>
                <a:srgbClr val="EA5A0B"/>
              </a:buClr>
              <a:defRPr sz="4267"/>
            </a:lvl1pPr>
            <a:lvl2pPr>
              <a:buClr>
                <a:srgbClr val="EA5A0B"/>
              </a:buClr>
              <a:defRPr sz="3733"/>
            </a:lvl2pPr>
            <a:lvl3pPr>
              <a:buClr>
                <a:srgbClr val="EA5A0B"/>
              </a:buClr>
              <a:defRPr sz="3200"/>
            </a:lvl3pPr>
            <a:lvl4pPr>
              <a:buClr>
                <a:srgbClr val="EA5A0B"/>
              </a:buClr>
              <a:defRPr sz="2667"/>
            </a:lvl4pPr>
            <a:lvl5pPr>
              <a:buClr>
                <a:srgbClr val="EA5A0B"/>
              </a:buCl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 dirty="0"/>
              <a:t>Content 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335361" y="1435102"/>
            <a:ext cx="4189316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Content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335360" y="6424248"/>
            <a:ext cx="3168352" cy="365125"/>
          </a:xfrm>
        </p:spPr>
        <p:txBody>
          <a:bodyPr/>
          <a:lstStyle>
            <a:lvl1pPr algn="r">
              <a:defRPr/>
            </a:lvl1pPr>
          </a:lstStyle>
          <a:p>
            <a:pPr algn="l"/>
            <a:r>
              <a:rPr lang="it-IT"/>
              <a:t>2022, November 16 - 18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CAE CONFERENCE  | www.caeconference.com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5EDD-5459-4F1C-AD2C-E75079A966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951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5360" y="4800600"/>
            <a:ext cx="11521280" cy="566739"/>
          </a:xfrm>
        </p:spPr>
        <p:txBody>
          <a:bodyPr anchor="b"/>
          <a:lstStyle>
            <a:lvl1pPr algn="l">
              <a:defRPr sz="2667" b="1">
                <a:solidFill>
                  <a:srgbClr val="EA5A0B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 hasCustomPrompt="1"/>
          </p:nvPr>
        </p:nvSpPr>
        <p:spPr>
          <a:xfrm>
            <a:off x="335360" y="612775"/>
            <a:ext cx="1152128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noProof="0"/>
              <a:t>Image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335360" y="5367338"/>
            <a:ext cx="1152128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Content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l"/>
            <a:r>
              <a:rPr lang="it-IT"/>
              <a:t>2022, November 16 - 18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CAE CONFERENCE  | www.caeconference.com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5EDD-5459-4F1C-AD2C-E75079A966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162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A5A0B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buClr>
                <a:srgbClr val="EA5A0B"/>
              </a:buClr>
              <a:defRPr/>
            </a:lvl1pPr>
            <a:lvl2pPr>
              <a:buClr>
                <a:srgbClr val="EA5A0B"/>
              </a:buClr>
              <a:defRPr/>
            </a:lvl2pPr>
            <a:lvl3pPr>
              <a:buClr>
                <a:srgbClr val="EA5A0B"/>
              </a:buClr>
              <a:defRPr/>
            </a:lvl3pPr>
            <a:lvl4pPr>
              <a:buClr>
                <a:srgbClr val="EA5A0B"/>
              </a:buClr>
              <a:defRPr/>
            </a:lvl4pPr>
            <a:lvl5pPr>
              <a:buClr>
                <a:srgbClr val="EA5A0B"/>
              </a:buClr>
              <a:defRPr/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2022, November 16 - 18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CAE CONFERENCE  | www.caeconference.com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5EDD-5459-4F1C-AD2C-E75079A966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95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880309" y="274639"/>
            <a:ext cx="2976331" cy="5851525"/>
          </a:xfrm>
        </p:spPr>
        <p:txBody>
          <a:bodyPr vert="eaVert"/>
          <a:lstStyle>
            <a:lvl1pPr>
              <a:defRPr>
                <a:solidFill>
                  <a:srgbClr val="EA5A0B"/>
                </a:solidFill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335360" y="274639"/>
            <a:ext cx="8300640" cy="5851525"/>
          </a:xfrm>
        </p:spPr>
        <p:txBody>
          <a:bodyPr vert="eaVert"/>
          <a:lstStyle>
            <a:lvl1pPr>
              <a:buClr>
                <a:srgbClr val="EA5A0B"/>
              </a:buClr>
              <a:defRPr/>
            </a:lvl1pPr>
            <a:lvl2pPr>
              <a:buClr>
                <a:srgbClr val="EA5A0B"/>
              </a:buClr>
              <a:defRPr/>
            </a:lvl2pPr>
            <a:lvl3pPr>
              <a:buClr>
                <a:srgbClr val="EA5A0B"/>
              </a:buClr>
              <a:defRPr/>
            </a:lvl3pPr>
            <a:lvl4pPr>
              <a:buClr>
                <a:srgbClr val="EA5A0B"/>
              </a:buClr>
              <a:defRPr/>
            </a:lvl4pPr>
            <a:lvl5pPr>
              <a:buClr>
                <a:srgbClr val="EA5A0B"/>
              </a:buClr>
              <a:defRPr/>
            </a:lvl5pPr>
          </a:lstStyle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</a:t>
            </a:r>
          </a:p>
          <a:p>
            <a:pPr lvl="4"/>
            <a:r>
              <a:rPr lang="en-US" noProof="0"/>
              <a:t>Level 5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 algn="l"/>
            <a:r>
              <a:rPr lang="it-IT"/>
              <a:t>2022, November 16 - 18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INTERNATIONAL CAE CONFERENCE  | www.caeconference.com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5EDD-5459-4F1C-AD2C-E75079A966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0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/>
              <a:t>25 gennaio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 dirty="0"/>
              <a:t>Relatore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11/24/2022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75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4BD92832-01AB-4640-B8DC-498667F130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87636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35360" y="274639"/>
            <a:ext cx="11521280" cy="75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Title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35360" y="1124744"/>
            <a:ext cx="1152128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335360" y="6424248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 b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it-IT"/>
              <a:t>2022, November 16 - 18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791744" y="6424248"/>
            <a:ext cx="67847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 b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INTERNATIONAL CAE CONFERENCE  | www.caeconference.com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00523" y="6424248"/>
            <a:ext cx="10561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b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C1045EDD-5459-4F1C-AD2C-E75079A966AE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330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l" defTabSz="1219170" rtl="0" eaLnBrk="1" latinLnBrk="0" hangingPunct="1">
        <a:spcBef>
          <a:spcPct val="0"/>
        </a:spcBef>
        <a:buNone/>
        <a:defRPr sz="4800" b="1" kern="1200">
          <a:solidFill>
            <a:srgbClr val="EA5A0B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3733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667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49">
          <p15:clr>
            <a:srgbClr val="F26B43"/>
          </p15:clr>
        </p15:guide>
        <p15:guide id="4" pos="56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pe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jp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C7F26-FF17-3146-8751-E9C7BEBB4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DSI – </a:t>
            </a:r>
            <a:r>
              <a:rPr lang="en-US" dirty="0" err="1"/>
              <a:t>Incontro</a:t>
            </a:r>
            <a:r>
              <a:rPr lang="en-US" dirty="0"/>
              <a:t> con LNS e </a:t>
            </a:r>
            <a:r>
              <a:rPr lang="en-US" dirty="0" err="1"/>
              <a:t>Sezione</a:t>
            </a:r>
            <a:r>
              <a:rPr lang="en-US" dirty="0"/>
              <a:t> di Catania 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199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158" y="1068946"/>
            <a:ext cx="4960104" cy="47355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92" y="912854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583" y="1197735"/>
            <a:ext cx="4641209" cy="447461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D76EE-14CF-4BF8-B0E3-C0E2B911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701" y="1559617"/>
            <a:ext cx="3201520" cy="744246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Staff DSI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C1776-C575-4C46-B73E-C7CE144A9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490" y="4048350"/>
            <a:ext cx="3283888" cy="816301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4C58F6-7063-4181-8421-BD0705082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8" y="437166"/>
            <a:ext cx="1165023" cy="11650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6C3B2F-4475-4261-ABCB-7D8B433CC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9878" r="811" b="15307"/>
          <a:stretch/>
        </p:blipFill>
        <p:spPr>
          <a:xfrm>
            <a:off x="1475766" y="334767"/>
            <a:ext cx="1335352" cy="115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C56AEB-0833-4EF0-8E2A-48BAF564D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937" y="2139769"/>
            <a:ext cx="1448002" cy="13779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C4108B-8787-48B2-917B-47D575247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307" y="5283181"/>
            <a:ext cx="1230169" cy="12655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A55C40-7DD0-4BA0-B4D1-79E63890A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405" y="5318009"/>
            <a:ext cx="1520527" cy="11694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5AC3FC-86CA-41D4-BAA0-F8703D7156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33" t="21843" r="10005" b="20842"/>
          <a:stretch/>
        </p:blipFill>
        <p:spPr>
          <a:xfrm>
            <a:off x="10602682" y="253662"/>
            <a:ext cx="1412813" cy="13183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44E60D-B88E-456F-A43A-D494ADA51F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44" t="26815" r="16813" b="1184"/>
          <a:stretch/>
        </p:blipFill>
        <p:spPr>
          <a:xfrm>
            <a:off x="3164470" y="5149737"/>
            <a:ext cx="1155095" cy="14431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5CA794-9A58-452B-94FD-4BF0A125B0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1852" y="185448"/>
            <a:ext cx="1517309" cy="13779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D91215-7C1A-4AD6-BFD9-C0108692AF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63" t="4776" r="228" b="9037"/>
          <a:stretch/>
        </p:blipFill>
        <p:spPr>
          <a:xfrm>
            <a:off x="1627332" y="5162964"/>
            <a:ext cx="1168169" cy="1467041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586A95EB-217F-479E-8CB2-E59BD2C13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0256" r="11688" b="9519"/>
          <a:stretch/>
        </p:blipFill>
        <p:spPr bwMode="auto">
          <a:xfrm>
            <a:off x="4234500" y="3671814"/>
            <a:ext cx="1102819" cy="13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4D14695-CFE0-4A90-9D22-B9D8C6118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2214" y="121047"/>
            <a:ext cx="1110414" cy="14199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D4CA4DD-8964-4764-8683-C355A4807F1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894" t="1457" r="14226" b="19541"/>
          <a:stretch/>
        </p:blipFill>
        <p:spPr>
          <a:xfrm>
            <a:off x="2857790" y="214694"/>
            <a:ext cx="1165024" cy="131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6ED3B2-AEE0-454A-96D5-BE5EF5D634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25002" y="1887013"/>
            <a:ext cx="1318693" cy="13186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2E2D6F-4301-4AFB-B9B0-7AF1EA57D2C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198" t="3925" r="11021" b="7401"/>
          <a:stretch/>
        </p:blipFill>
        <p:spPr>
          <a:xfrm>
            <a:off x="226934" y="4361926"/>
            <a:ext cx="1291382" cy="12804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1DD68B-5136-49D6-AE56-5A0BB56044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37721" y="116180"/>
            <a:ext cx="1421690" cy="14216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1333D1E-92D0-4F58-AD1D-F1AAE07359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0623" y="204072"/>
            <a:ext cx="1132977" cy="13409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DA0EB2F-50D8-4605-A95F-7D8A57D0C4E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791" t="23999" r="4791" b="25334"/>
          <a:stretch/>
        </p:blipFill>
        <p:spPr>
          <a:xfrm>
            <a:off x="187681" y="2300349"/>
            <a:ext cx="1139994" cy="138254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21B59C-E281-4DD4-9DCE-8CB36B540A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97462" y="2716886"/>
            <a:ext cx="1279615" cy="12763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41A178-C83F-457E-8EF1-CDD346CDEC4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6815" t="8956" r="14642" b="31310"/>
          <a:stretch/>
        </p:blipFill>
        <p:spPr>
          <a:xfrm>
            <a:off x="8914789" y="3709644"/>
            <a:ext cx="1094471" cy="1271769"/>
          </a:xfrm>
          <a:prstGeom prst="rect">
            <a:avLst/>
          </a:prstGeom>
        </p:spPr>
      </p:pic>
      <p:pic>
        <p:nvPicPr>
          <p:cNvPr id="2050" name="Picture 2" descr="Gruppo I - Fisica delle Particelle - INFN Sezione di Padova">
            <a:extLst>
              <a:ext uri="{FF2B5EF4-FFF2-40B4-BE49-F238E27FC236}">
                <a16:creationId xmlns:a16="http://schemas.microsoft.com/office/drawing/2014/main" id="{EB9371EB-D278-411B-ADF1-418D399E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42" y="3660171"/>
            <a:ext cx="1250324" cy="13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4F593D-AECA-411D-AC51-1FF915DAFBE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27828" y="3744490"/>
            <a:ext cx="1421690" cy="1284476"/>
          </a:xfrm>
          <a:prstGeom prst="rect">
            <a:avLst/>
          </a:prstGeom>
        </p:spPr>
      </p:pic>
      <p:pic>
        <p:nvPicPr>
          <p:cNvPr id="6" name="Picture 5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CE103571-C79B-4766-B192-F8C0CB5B79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707" y="4197237"/>
            <a:ext cx="1206500" cy="952500"/>
          </a:xfrm>
          <a:prstGeom prst="rect">
            <a:avLst/>
          </a:prstGeom>
        </p:spPr>
      </p:pic>
      <p:pic>
        <p:nvPicPr>
          <p:cNvPr id="42" name="Picture 4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7DA121D-95F8-3C06-80AB-FE64068EAE8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00" y="2716886"/>
            <a:ext cx="1311749" cy="1547328"/>
          </a:xfrm>
          <a:prstGeom prst="rect">
            <a:avLst/>
          </a:prstGeom>
        </p:spPr>
      </p:pic>
      <p:pic>
        <p:nvPicPr>
          <p:cNvPr id="5" name="Picture 4" descr="A person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444785D6-FBE6-2A01-1E52-562F16807C0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38" y="5364596"/>
            <a:ext cx="1230169" cy="1230169"/>
          </a:xfrm>
          <a:prstGeom prst="rect">
            <a:avLst/>
          </a:prstGeom>
        </p:spPr>
      </p:pic>
      <p:pic>
        <p:nvPicPr>
          <p:cNvPr id="12" name="Picture 11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EB9BDA4C-9F31-D072-F079-22A53A30AB2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45" y="1789252"/>
            <a:ext cx="1502564" cy="1502564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931A4A8-6320-1A4D-2906-F29B1869D88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63" y="5229129"/>
            <a:ext cx="1397273" cy="136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F74469-6D2F-4210-8568-FF44A642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59" y="5523165"/>
            <a:ext cx="8394306" cy="1050419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4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Riorganizzazione</a:t>
            </a: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DSI 2021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013FC54-325B-4F70-9250-DA915C2BA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9" y="689067"/>
            <a:ext cx="11882762" cy="46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3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572E-20E3-7E83-5DA2-DD19F6A3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DSI – </a:t>
            </a:r>
            <a:r>
              <a:rPr lang="en-US" dirty="0" err="1"/>
              <a:t>Aricolazione</a:t>
            </a:r>
            <a:r>
              <a:rPr lang="en-US" dirty="0"/>
              <a:t> e </a:t>
            </a:r>
            <a:r>
              <a:rPr lang="en-US" dirty="0" err="1"/>
              <a:t>Personale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0A7DAC-5072-259F-1EF6-185B254ED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Personale staff della DSI al </a:t>
            </a:r>
            <a:r>
              <a:rPr lang="it-IT"/>
              <a:t>24 novembre </a:t>
            </a:r>
            <a:r>
              <a:rPr lang="it-IT" dirty="0"/>
              <a:t>2022:</a:t>
            </a:r>
          </a:p>
          <a:p>
            <a:pPr lvl="1"/>
            <a:r>
              <a:rPr lang="it-IT" dirty="0"/>
              <a:t>1 direttore</a:t>
            </a:r>
          </a:p>
          <a:p>
            <a:pPr lvl="1"/>
            <a:r>
              <a:rPr lang="it-IT" dirty="0"/>
              <a:t>21 persone  (100%)</a:t>
            </a:r>
          </a:p>
          <a:p>
            <a:pPr lvl="1"/>
            <a:r>
              <a:rPr lang="it-IT" dirty="0"/>
              <a:t>1 persona (70%) </a:t>
            </a:r>
          </a:p>
          <a:p>
            <a:pPr lvl="1"/>
            <a:r>
              <a:rPr lang="it-IT" dirty="0"/>
              <a:t>1 persona (70% da 1/1/2022 al 31/12/2022)</a:t>
            </a:r>
          </a:p>
          <a:p>
            <a:pPr lvl="1"/>
            <a:r>
              <a:rPr lang="it-IT" dirty="0"/>
              <a:t>1 persona (30% dal 1/10/2022 al 1/102023)</a:t>
            </a:r>
          </a:p>
          <a:p>
            <a:pPr lvl="1"/>
            <a:r>
              <a:rPr lang="it-IT" dirty="0"/>
              <a:t>2 borsisti</a:t>
            </a:r>
          </a:p>
          <a:p>
            <a:r>
              <a:rPr lang="it-IT" dirty="0"/>
              <a:t>Distribuzione nelle Strutture:</a:t>
            </a:r>
          </a:p>
          <a:p>
            <a:pPr lvl="1"/>
            <a:r>
              <a:rPr lang="it-IT" dirty="0"/>
              <a:t>Padova (1)</a:t>
            </a:r>
          </a:p>
          <a:p>
            <a:pPr lvl="1"/>
            <a:r>
              <a:rPr lang="it-IT" dirty="0"/>
              <a:t>LNL (1)</a:t>
            </a:r>
          </a:p>
          <a:p>
            <a:pPr lvl="1"/>
            <a:r>
              <a:rPr lang="it-IT" dirty="0"/>
              <a:t>Milano Bicocca (1)</a:t>
            </a:r>
          </a:p>
          <a:p>
            <a:pPr lvl="1"/>
            <a:r>
              <a:rPr lang="it-IT" dirty="0"/>
              <a:t>Torino (1)</a:t>
            </a:r>
          </a:p>
          <a:p>
            <a:pPr lvl="1"/>
            <a:r>
              <a:rPr lang="it-IT" dirty="0"/>
              <a:t>Pisa (1)</a:t>
            </a:r>
          </a:p>
          <a:p>
            <a:pPr lvl="1"/>
            <a:r>
              <a:rPr lang="it-IT" dirty="0"/>
              <a:t>CNAF (7)</a:t>
            </a:r>
          </a:p>
          <a:p>
            <a:pPr lvl="1"/>
            <a:r>
              <a:rPr lang="it-IT" dirty="0"/>
              <a:t>AC (12 + direttore)</a:t>
            </a:r>
          </a:p>
          <a:p>
            <a:pPr lvl="1"/>
            <a:r>
              <a:rPr lang="it-IT" dirty="0"/>
              <a:t>Cagliari (1)</a:t>
            </a:r>
          </a:p>
          <a:p>
            <a:pPr lvl="1"/>
            <a:r>
              <a:rPr lang="it-IT" dirty="0"/>
              <a:t>LNGS (1)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695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07AE0-02BA-998A-B616-10B56AC17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1219170"/>
            <a:r>
              <a:rPr lang="it-IT">
                <a:solidFill>
                  <a:prstClr val="white">
                    <a:lumMod val="50000"/>
                  </a:prstClr>
                </a:solidFill>
              </a:rPr>
              <a:t>2022, November 16 - 18</a:t>
            </a:r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0532F-FB60-1D39-60CA-DB49D3C1F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3003" y="6418062"/>
            <a:ext cx="6784755" cy="365125"/>
          </a:xfrm>
        </p:spPr>
        <p:txBody>
          <a:bodyPr/>
          <a:lstStyle/>
          <a:p>
            <a:pPr defTabSz="1219170"/>
            <a:r>
              <a:rPr lang="en-US">
                <a:solidFill>
                  <a:prstClr val="white">
                    <a:lumMod val="50000"/>
                  </a:prstClr>
                </a:solidFill>
              </a:rPr>
              <a:t>INTERNATIONAL CAE CONFERENCE  | www.caeconference.com</a:t>
            </a:r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D03D6-36CA-8324-25F7-54A2881B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1045EDD-5459-4F1C-AD2C-E75079A966AE}" type="slidenum">
              <a:rPr lang="it-IT">
                <a:solidFill>
                  <a:prstClr val="white">
                    <a:lumMod val="50000"/>
                  </a:prstClr>
                </a:solidFill>
              </a:rPr>
              <a:pPr defTabSz="1219170"/>
              <a:t>5</a:t>
            </a:fld>
            <a:endParaRPr lang="it-IT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5" name="Picture 4" descr="Figura raffigurante la soluzione di Business Continuity e Disaster Recovery realizzata per ospitare i sservizi gestionali&#10;">
            <a:extLst>
              <a:ext uri="{FF2B5EF4-FFF2-40B4-BE49-F238E27FC236}">
                <a16:creationId xmlns:a16="http://schemas.microsoft.com/office/drawing/2014/main" id="{2EC83B84-1155-C472-E56F-917048E36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29" y="74814"/>
            <a:ext cx="11526188" cy="6501341"/>
          </a:xfrm>
          <a:prstGeom prst="rect">
            <a:avLst/>
          </a:prstGeom>
        </p:spPr>
      </p:pic>
      <p:sp>
        <p:nvSpPr>
          <p:cNvPr id="6" name="object 31">
            <a:extLst>
              <a:ext uri="{FF2B5EF4-FFF2-40B4-BE49-F238E27FC236}">
                <a16:creationId xmlns:a16="http://schemas.microsoft.com/office/drawing/2014/main" id="{C2813A70-F4F1-C7CE-D747-C18D026306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51851" y="2948947"/>
            <a:ext cx="7296811" cy="18102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22013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97077" indent="-380144">
              <a:spcBef>
                <a:spcPts val="173"/>
              </a:spcBef>
              <a:buFont typeface="Arial"/>
              <a:buChar char="•"/>
              <a:tabLst>
                <a:tab pos="397077" algn="l"/>
                <a:tab pos="397923" algn="l"/>
              </a:tabLst>
              <a:defRPr/>
            </a:pP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In</a:t>
            </a:r>
            <a:r>
              <a:rPr lang="it-IT" sz="1867" b="0" kern="0" spc="6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caso</a:t>
            </a:r>
            <a:r>
              <a:rPr lang="it-IT" sz="1867" b="0" kern="0" spc="16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di</a:t>
            </a:r>
            <a:r>
              <a:rPr lang="it-IT" sz="1867" b="0" kern="0" spc="12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manutenzione</a:t>
            </a:r>
            <a:r>
              <a:rPr lang="it-IT" sz="1867" kern="0" spc="-4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programmata</a:t>
            </a:r>
            <a:r>
              <a:rPr lang="it-IT" sz="1867" kern="0" spc="6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su</a:t>
            </a:r>
            <a:r>
              <a:rPr lang="it-IT" sz="1867" b="0" kern="0" spc="17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uno</a:t>
            </a:r>
            <a:r>
              <a:rPr lang="it-IT" sz="1867" b="0" kern="0" spc="16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dei</a:t>
            </a:r>
            <a:r>
              <a:rPr lang="it-IT" sz="1867" b="0" kern="0" spc="13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siti</a:t>
            </a:r>
            <a:r>
              <a:rPr lang="it-IT" sz="1867" b="0" kern="0" spc="3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in</a:t>
            </a:r>
            <a:r>
              <a:rPr lang="it-IT" sz="1867" b="0" kern="0" spc="6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spc="-3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BC,</a:t>
            </a:r>
            <a:endParaRPr lang="it-IT" sz="1867" b="0" kern="0" dirty="0">
              <a:solidFill>
                <a:sysClr val="windowText" lastClr="000000"/>
              </a:solidFill>
              <a:latin typeface="+mn-lt"/>
              <a:ea typeface="+mn-ea"/>
              <a:cs typeface="Calibri"/>
            </a:endParaRPr>
          </a:p>
          <a:p>
            <a:pPr marL="397923">
              <a:spcBef>
                <a:spcPts val="167"/>
              </a:spcBef>
              <a:defRPr/>
            </a:pP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le</a:t>
            </a:r>
            <a:r>
              <a:rPr lang="it-IT" sz="1867" b="0" kern="0" spc="-2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VM</a:t>
            </a:r>
            <a:r>
              <a:rPr lang="it-IT" sz="1867" b="0" kern="0" spc="7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vengono</a:t>
            </a:r>
            <a:r>
              <a:rPr lang="it-IT" sz="1867" b="0" kern="0" spc="22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spostate</a:t>
            </a:r>
            <a:r>
              <a:rPr lang="it-IT" sz="1867" b="0" kern="0" spc="1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sull'altro</a:t>
            </a:r>
            <a:r>
              <a:rPr lang="it-IT" sz="1867" b="0" kern="0" spc="3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-&gt;</a:t>
            </a:r>
            <a:r>
              <a:rPr lang="it-IT" sz="1867" b="0" kern="0" spc="9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zero</a:t>
            </a:r>
            <a:r>
              <a:rPr lang="it-IT" sz="1867" b="0" kern="0" spc="12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spc="-13" dirty="0" err="1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downtime</a:t>
            </a:r>
            <a:r>
              <a:rPr lang="it-IT" sz="1867" b="0" kern="0" spc="-1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.</a:t>
            </a:r>
            <a:endParaRPr lang="it-IT" sz="1867" b="0" kern="0" dirty="0">
              <a:solidFill>
                <a:sysClr val="windowText" lastClr="000000"/>
              </a:solidFill>
              <a:latin typeface="+mn-lt"/>
              <a:ea typeface="+mn-ea"/>
              <a:cs typeface="Calibri"/>
            </a:endParaRPr>
          </a:p>
          <a:p>
            <a:pPr marL="397077" indent="-380144">
              <a:spcBef>
                <a:spcPts val="60"/>
              </a:spcBef>
              <a:buFont typeface="Arial"/>
              <a:buChar char="•"/>
              <a:tabLst>
                <a:tab pos="397077" algn="l"/>
                <a:tab pos="397923" algn="l"/>
              </a:tabLst>
              <a:defRPr/>
            </a:pP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In</a:t>
            </a:r>
            <a:r>
              <a:rPr lang="it-IT" sz="1867" b="0" kern="0" spc="6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caso</a:t>
            </a:r>
            <a:r>
              <a:rPr lang="it-IT" sz="1867" b="0" kern="0" spc="18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di</a:t>
            </a:r>
            <a:r>
              <a:rPr lang="it-IT" sz="1867" b="0" kern="0" spc="13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down</a:t>
            </a:r>
            <a:r>
              <a:rPr lang="it-IT" sz="1867" kern="0" spc="-7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di</a:t>
            </a:r>
            <a:r>
              <a:rPr lang="it-IT" sz="1867" kern="0" spc="8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uno</a:t>
            </a:r>
            <a:r>
              <a:rPr lang="it-IT" sz="1867" kern="0" spc="8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dei</a:t>
            </a:r>
            <a:r>
              <a:rPr lang="it-IT" sz="1867" kern="0" spc="-2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siti</a:t>
            </a:r>
            <a:r>
              <a:rPr lang="it-IT" sz="1867" kern="0" spc="9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in</a:t>
            </a:r>
            <a:r>
              <a:rPr lang="it-IT" sz="1867" b="0" kern="0" spc="7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BC,</a:t>
            </a:r>
            <a:r>
              <a:rPr lang="it-IT" sz="1867" b="0" kern="0" spc="6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le</a:t>
            </a:r>
            <a:r>
              <a:rPr lang="it-IT" sz="1867" b="0" kern="0" spc="5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spc="-3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VM</a:t>
            </a:r>
            <a:endParaRPr lang="it-IT" sz="1867" b="0" kern="0" dirty="0">
              <a:solidFill>
                <a:sysClr val="windowText" lastClr="000000"/>
              </a:solidFill>
              <a:latin typeface="+mn-lt"/>
              <a:ea typeface="+mn-ea"/>
              <a:cs typeface="Calibri"/>
            </a:endParaRPr>
          </a:p>
          <a:p>
            <a:pPr marL="397923">
              <a:spcBef>
                <a:spcPts val="67"/>
              </a:spcBef>
              <a:defRPr/>
            </a:pP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ripartono</a:t>
            </a:r>
            <a:r>
              <a:rPr lang="it-IT" sz="1867" b="0" kern="0" spc="16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automaticamente</a:t>
            </a:r>
            <a:r>
              <a:rPr lang="it-IT" sz="1867" b="0" kern="0" spc="19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sull'altro</a:t>
            </a:r>
            <a:r>
              <a:rPr lang="it-IT" sz="1867" b="0" kern="0" spc="7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-&gt;</a:t>
            </a:r>
            <a:r>
              <a:rPr lang="it-IT" sz="1867" b="0" kern="0" spc="14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breve</a:t>
            </a:r>
            <a:r>
              <a:rPr lang="it-IT" sz="1867" b="0" kern="0" spc="3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spc="-13" dirty="0" err="1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downtime</a:t>
            </a:r>
            <a:r>
              <a:rPr lang="it-IT" sz="1867" b="0" kern="0" spc="-1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.</a:t>
            </a:r>
            <a:endParaRPr lang="it-IT" sz="1867" b="0" kern="0" dirty="0">
              <a:solidFill>
                <a:sysClr val="windowText" lastClr="000000"/>
              </a:solidFill>
              <a:latin typeface="+mn-lt"/>
              <a:ea typeface="+mn-ea"/>
              <a:cs typeface="Calibri"/>
            </a:endParaRPr>
          </a:p>
          <a:p>
            <a:pPr marL="397077" marR="446182" indent="-380144">
              <a:spcBef>
                <a:spcPts val="127"/>
              </a:spcBef>
              <a:buFont typeface="Arial"/>
              <a:buChar char="•"/>
              <a:tabLst>
                <a:tab pos="397077" algn="l"/>
                <a:tab pos="397923" algn="l"/>
              </a:tabLst>
              <a:defRPr/>
            </a:pP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In</a:t>
            </a:r>
            <a:r>
              <a:rPr lang="it-IT" sz="1867" b="0" kern="0" spc="5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caso</a:t>
            </a:r>
            <a:r>
              <a:rPr lang="it-IT" sz="1867" b="0" kern="0" spc="18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di</a:t>
            </a:r>
            <a:r>
              <a:rPr lang="it-IT" sz="1867" b="0" kern="0" spc="12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down</a:t>
            </a:r>
            <a:r>
              <a:rPr lang="it-IT" sz="1867" kern="0" spc="-8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di</a:t>
            </a:r>
            <a:r>
              <a:rPr lang="it-IT" sz="1867" kern="0" spc="10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entrambi</a:t>
            </a:r>
            <a:r>
              <a:rPr lang="it-IT" sz="1867" kern="0" spc="7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i</a:t>
            </a:r>
            <a:r>
              <a:rPr lang="it-IT" sz="1867" kern="0" spc="8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siti</a:t>
            </a:r>
            <a:r>
              <a:rPr lang="it-IT" sz="1867" kern="0" spc="6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in</a:t>
            </a:r>
            <a:r>
              <a:rPr lang="it-IT" sz="1867" b="0" kern="0" spc="-3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BC,</a:t>
            </a:r>
            <a:r>
              <a:rPr lang="it-IT" sz="1867" b="0" kern="0" spc="18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le</a:t>
            </a:r>
            <a:r>
              <a:rPr lang="it-IT" sz="1867" b="0" kern="0" spc="4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spc="-1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applicazioni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vengono</a:t>
            </a:r>
            <a:r>
              <a:rPr lang="it-IT" sz="1867" b="0" kern="0" spc="22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fatte</a:t>
            </a:r>
            <a:r>
              <a:rPr lang="it-IT" sz="1867" b="0" kern="0" spc="-6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ripartire</a:t>
            </a:r>
            <a:r>
              <a:rPr lang="it-IT" sz="1867" b="0" kern="0" spc="4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sul</a:t>
            </a:r>
            <a:r>
              <a:rPr lang="it-IT" sz="1867" b="0" kern="0" spc="10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sito</a:t>
            </a:r>
            <a:r>
              <a:rPr lang="it-IT" sz="1867" b="0" kern="0" spc="4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di</a:t>
            </a:r>
            <a:r>
              <a:rPr lang="it-IT" sz="1867" b="0" kern="0" spc="9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DR -&gt;</a:t>
            </a:r>
            <a:r>
              <a:rPr lang="it-IT" sz="1867" b="0" kern="0" spc="127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medio</a:t>
            </a:r>
            <a:r>
              <a:rPr lang="it-IT" sz="1867" b="0" kern="0" spc="140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 </a:t>
            </a:r>
            <a:r>
              <a:rPr lang="it-IT" sz="1867" b="0" kern="0" spc="-13" dirty="0" err="1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downtime</a:t>
            </a:r>
            <a:r>
              <a:rPr lang="it-IT" sz="1867" b="0" kern="0" spc="-13" dirty="0">
                <a:solidFill>
                  <a:sysClr val="windowText" lastClr="000000"/>
                </a:solidFill>
                <a:latin typeface="+mn-lt"/>
                <a:ea typeface="+mn-ea"/>
                <a:cs typeface="Calibri"/>
              </a:rPr>
              <a:t>.</a:t>
            </a:r>
            <a:endParaRPr lang="it-IT" sz="1867" b="0" kern="0" dirty="0">
              <a:solidFill>
                <a:sysClr val="windowText" lastClr="000000"/>
              </a:solidFill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465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8442D-BD74-C2DB-1D36-2814A864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Gestione e sviluppo dei Sistemi Informativi</a:t>
            </a:r>
          </a:p>
        </p:txBody>
      </p:sp>
      <p:pic>
        <p:nvPicPr>
          <p:cNvPr id="7" name="Content Placeholder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A75CDB9-F4E2-4246-E42E-6F599F750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446" y="1045114"/>
            <a:ext cx="9331476" cy="51858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3D501-7A2F-E6D6-4D9A-E328C4664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1219170"/>
            <a:r>
              <a:rPr lang="it-IT">
                <a:solidFill>
                  <a:prstClr val="white">
                    <a:lumMod val="50000"/>
                  </a:prstClr>
                </a:solidFill>
              </a:rPr>
              <a:t>2022, November 16 - 18</a:t>
            </a:r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AB021-93A7-26A1-3B66-315B02BC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r>
              <a:rPr lang="en-US">
                <a:solidFill>
                  <a:prstClr val="white">
                    <a:lumMod val="50000"/>
                  </a:prstClr>
                </a:solidFill>
              </a:rPr>
              <a:t>INTERNATIONAL CAE CONFERENCE  | www.caeconference.com</a:t>
            </a:r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B04E3-09CC-CB0E-9AF9-3E53F96CB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C1045EDD-5459-4F1C-AD2C-E75079A966AE}" type="slidenum">
              <a:rPr lang="it-IT">
                <a:solidFill>
                  <a:prstClr val="white">
                    <a:lumMod val="50000"/>
                  </a:prstClr>
                </a:solidFill>
              </a:rPr>
              <a:pPr defTabSz="1219170"/>
              <a:t>6</a:t>
            </a:fld>
            <a:endParaRPr lang="it-I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93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48FE-8CA9-35D1-0804-F3FF9022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Programma attività e priorità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84800-D61A-5D62-C765-83730D212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Per quanto riguardo nuovi sviluppi le attività sono guidate da </a:t>
            </a:r>
          </a:p>
          <a:p>
            <a:pPr lvl="1"/>
            <a:r>
              <a:rPr lang="it-IT" dirty="0"/>
              <a:t>Esigenze di riscrittura di applicativi esistenti causa obsolescenza tecnologica e necessità di adeguamento a nuove release del software o bachi di sicurezza</a:t>
            </a:r>
          </a:p>
          <a:p>
            <a:pPr lvl="1"/>
            <a:r>
              <a:rPr lang="it-IT" dirty="0"/>
              <a:t>Esigenze programmate da parte dell’</a:t>
            </a:r>
            <a:r>
              <a:rPr lang="it-IT" dirty="0" err="1"/>
              <a:t>Isituto</a:t>
            </a:r>
            <a:r>
              <a:rPr lang="it-IT" dirty="0"/>
              <a:t> che vengono inserite in una programmazione triennale (PIAO – PTA)</a:t>
            </a:r>
          </a:p>
          <a:p>
            <a:pPr lvl="1"/>
            <a:r>
              <a:rPr lang="it-IT" dirty="0"/>
              <a:t>Esigenze legate a eventi straordinari che sono al di fuori della programmazione e sono non procrastinabili</a:t>
            </a:r>
          </a:p>
          <a:p>
            <a:pPr lvl="1"/>
            <a:r>
              <a:rPr lang="it-IT" dirty="0"/>
              <a:t>Esigenze legate a obiettivi di performance di altri soggetti INFN non condivisi preventivamente sui quali viene assegnata altissima priorità a scapito delle attività programmate</a:t>
            </a:r>
          </a:p>
          <a:p>
            <a:pPr marL="502920" lvl="1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0465544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B"/>
      </a:accent1>
      <a:accent2>
        <a:srgbClr val="983BB1"/>
      </a:accent2>
      <a:accent3>
        <a:srgbClr val="794DC3"/>
      </a:accent3>
      <a:accent4>
        <a:srgbClr val="4045B3"/>
      </a:accent4>
      <a:accent5>
        <a:srgbClr val="4D83C3"/>
      </a:accent5>
      <a:accent6>
        <a:srgbClr val="3BA3B1"/>
      </a:accent6>
      <a:hlink>
        <a:srgbClr val="3F65B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3.xml><?xml version="1.0" encoding="utf-8"?>
<a:theme xmlns:a="http://schemas.openxmlformats.org/drawingml/2006/main" name="ICC 2020">
  <a:themeElements>
    <a:clrScheme name="Personalizzato 1">
      <a:dk1>
        <a:sysClr val="windowText" lastClr="000000"/>
      </a:dk1>
      <a:lt1>
        <a:sysClr val="window" lastClr="FFFFFF"/>
      </a:lt1>
      <a:dk2>
        <a:srgbClr val="000000"/>
      </a:dk2>
      <a:lt2>
        <a:srgbClr val="F2F2F2"/>
      </a:lt2>
      <a:accent1>
        <a:srgbClr val="EA5A0B"/>
      </a:accent1>
      <a:accent2>
        <a:srgbClr val="A1BF37"/>
      </a:accent2>
      <a:accent3>
        <a:srgbClr val="00B3E3"/>
      </a:accent3>
      <a:accent4>
        <a:srgbClr val="EA5A0B"/>
      </a:accent4>
      <a:accent5>
        <a:srgbClr val="A1BF37"/>
      </a:accent5>
      <a:accent6>
        <a:srgbClr val="00B3E3"/>
      </a:accent6>
      <a:hlink>
        <a:srgbClr val="EA5A0B"/>
      </a:hlink>
      <a:folHlink>
        <a:srgbClr val="EA5A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0</TotalTime>
  <Words>303</Words>
  <Application>Microsoft Office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Meiryo</vt:lpstr>
      <vt:lpstr>Arial</vt:lpstr>
      <vt:lpstr>Arial Narrow</vt:lpstr>
      <vt:lpstr>Calibri</vt:lpstr>
      <vt:lpstr>Corbel</vt:lpstr>
      <vt:lpstr>Franklin Gothic Book</vt:lpstr>
      <vt:lpstr>Franklin Gothic Medium</vt:lpstr>
      <vt:lpstr>Wingdings</vt:lpstr>
      <vt:lpstr>Wingdings 2</vt:lpstr>
      <vt:lpstr>Cornice</vt:lpstr>
      <vt:lpstr>SketchLinesVTI</vt:lpstr>
      <vt:lpstr>ICC 2020</vt:lpstr>
      <vt:lpstr>DSI – Incontro con LNS e Sezione di Catania 2022</vt:lpstr>
      <vt:lpstr>Staff DSI </vt:lpstr>
      <vt:lpstr>Riorganizzazione DSI 2021</vt:lpstr>
      <vt:lpstr>DSI – Aricolazione e Personale </vt:lpstr>
      <vt:lpstr>In caso di manutenzione programmata su uno dei siti in BC, le VM vengono spostate sull'altro -&gt; zero downtime. In caso di down di uno dei siti in BC, le VM ripartono automaticamente sull'altro -&gt; breve downtime. In caso di down di entrambi i siti in BC, le applicazioni vengono fatte ripartire sul sito di DR -&gt; medio downtime.</vt:lpstr>
      <vt:lpstr>Gestione e sviluppo dei Sistemi Informativi</vt:lpstr>
      <vt:lpstr>Programma attività e priorità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Roberto Gomezel</cp:lastModifiedBy>
  <cp:revision>131</cp:revision>
  <dcterms:created xsi:type="dcterms:W3CDTF">2021-01-25T12:14:57Z</dcterms:created>
  <dcterms:modified xsi:type="dcterms:W3CDTF">2022-11-24T08:44:36Z</dcterms:modified>
</cp:coreProperties>
</file>