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76" r:id="rId6"/>
    <p:sldId id="262" r:id="rId7"/>
    <p:sldId id="277" r:id="rId8"/>
    <p:sldId id="283" r:id="rId9"/>
    <p:sldId id="278" r:id="rId10"/>
    <p:sldId id="279" r:id="rId11"/>
    <p:sldId id="281" r:id="rId12"/>
    <p:sldId id="284" r:id="rId13"/>
    <p:sldId id="282" r:id="rId14"/>
    <p:sldId id="286" r:id="rId15"/>
    <p:sldId id="287" r:id="rId16"/>
    <p:sldId id="288" r:id="rId17"/>
    <p:sldId id="280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86449" autoAdjust="0"/>
  </p:normalViewPr>
  <p:slideViewPr>
    <p:cSldViewPr snapToGrid="0">
      <p:cViewPr varScale="1">
        <p:scale>
          <a:sx n="60" d="100"/>
          <a:sy n="60" d="100"/>
        </p:scale>
        <p:origin x="72" y="35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18-428A-96AA-EAC2749DCC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18-428A-96AA-EAC2749DCC23}"/>
              </c:ext>
            </c:extLst>
          </c:dPt>
          <c:cat>
            <c:strRef>
              <c:f>Foglio1!$A$2:$A$3</c:f>
              <c:strCache>
                <c:ptCount val="2"/>
                <c:pt idx="0">
                  <c:v>Pratiche Inserite</c:v>
                </c:pt>
                <c:pt idx="1">
                  <c:v>Ticket Aperti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72741</c:v>
                </c:pt>
                <c:pt idx="1">
                  <c:v>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1-4ADF-8493-033E99E5F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2E-4FA9-9E9E-8E59614E54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2E-4FA9-9E9E-8E59614E5482}"/>
              </c:ext>
            </c:extLst>
          </c:dPt>
          <c:cat>
            <c:strRef>
              <c:f>Foglio1!$A$2:$A$3</c:f>
              <c:strCache>
                <c:ptCount val="2"/>
                <c:pt idx="0">
                  <c:v>Pratiche Inserite</c:v>
                </c:pt>
                <c:pt idx="1">
                  <c:v>Ticket Aperti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26345</c:v>
                </c:pt>
                <c:pt idx="1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2E-4FA9-9E9E-8E59614E5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74-4291-AF7D-3E825D66BE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74-4291-AF7D-3E825D66BE2D}"/>
              </c:ext>
            </c:extLst>
          </c:dPt>
          <c:cat>
            <c:strRef>
              <c:f>Foglio1!$A$2:$A$3</c:f>
              <c:strCache>
                <c:ptCount val="2"/>
                <c:pt idx="0">
                  <c:v>Pratiche Inserite</c:v>
                </c:pt>
                <c:pt idx="1">
                  <c:v>Ticket Aperti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32537</c:v>
                </c:pt>
                <c:pt idx="1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74-4291-AF7D-3E825D66B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92-4705-81A1-15AFC58853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92-4705-81A1-15AFC5885309}"/>
              </c:ext>
            </c:extLst>
          </c:dPt>
          <c:cat>
            <c:strRef>
              <c:f>Foglio1!$A$2:$A$3</c:f>
              <c:strCache>
                <c:ptCount val="2"/>
                <c:pt idx="0">
                  <c:v>Pratiche Inserite</c:v>
                </c:pt>
                <c:pt idx="1">
                  <c:v>Ticket Aperti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51813</c:v>
                </c:pt>
                <c:pt idx="1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92-4705-81A1-15AFC5885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Pratiche</a:t>
            </a:r>
            <a:r>
              <a:rPr lang="en-US" baseline="0" dirty="0"/>
              <a:t> </a:t>
            </a:r>
            <a:r>
              <a:rPr lang="en-US" baseline="0" dirty="0" err="1"/>
              <a:t>registrate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3E-4FA8-B533-2E269E9EAA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3E-4FA8-B533-2E269E9EAA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3E-4FA8-B533-2E269E9EAA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3E-4FA8-B533-2E269E9EAA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3E-4FA8-B533-2E269E9EAA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C3E-4FA8-B533-2E269E9EAA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C3E-4FA8-B533-2E269E9EAA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C3E-4FA8-B533-2E269E9EAAD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C3E-4FA8-B533-2E269E9EAAD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C3E-4FA8-B533-2E269E9EAAD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C3E-4FA8-B533-2E269E9EAADE}"/>
              </c:ext>
            </c:extLst>
          </c:dPt>
          <c:cat>
            <c:strRef>
              <c:f>Foglio1!$A$2:$A$12</c:f>
              <c:strCache>
                <c:ptCount val="11"/>
                <c:pt idx="0">
                  <c:v>ATTI BILANCIO</c:v>
                </c:pt>
                <c:pt idx="1">
                  <c:v>COLLABORAZIONI SC.</c:v>
                </c:pt>
                <c:pt idx="2">
                  <c:v>FONDO ECONOMALE</c:v>
                </c:pt>
                <c:pt idx="3">
                  <c:v>GENERICA</c:v>
                </c:pt>
                <c:pt idx="4">
                  <c:v>IRPEF</c:v>
                </c:pt>
                <c:pt idx="5">
                  <c:v>MISSIONI</c:v>
                </c:pt>
                <c:pt idx="6">
                  <c:v>ORDINI</c:v>
                </c:pt>
                <c:pt idx="7">
                  <c:v>PARTITE DI GIRO</c:v>
                </c:pt>
                <c:pt idx="8">
                  <c:v>RDA</c:v>
                </c:pt>
                <c:pt idx="9">
                  <c:v>SEMINARI</c:v>
                </c:pt>
                <c:pt idx="10">
                  <c:v>STORNI LOCALI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2779</c:v>
                </c:pt>
                <c:pt idx="1">
                  <c:v>426</c:v>
                </c:pt>
                <c:pt idx="2">
                  <c:v>2468</c:v>
                </c:pt>
                <c:pt idx="3">
                  <c:v>3217</c:v>
                </c:pt>
                <c:pt idx="4">
                  <c:v>95</c:v>
                </c:pt>
                <c:pt idx="5">
                  <c:v>30421</c:v>
                </c:pt>
                <c:pt idx="6">
                  <c:v>9194</c:v>
                </c:pt>
                <c:pt idx="7">
                  <c:v>148</c:v>
                </c:pt>
                <c:pt idx="8">
                  <c:v>8353</c:v>
                </c:pt>
                <c:pt idx="9">
                  <c:v>245</c:v>
                </c:pt>
                <c:pt idx="10">
                  <c:v>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3-422D-A679-62C1B30A0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EC40-A3F8-4F0E-96B7-408E30C4135E}" type="datetimeFigureOut">
              <a:rPr lang="it-IT" smtClean="0"/>
              <a:t>19/11/2022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B65F-DC80-4D42-B0BD-E8C2DC642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7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65F-DC80-4D42-B0BD-E8C2DC642C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02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65F-DC80-4D42-B0BD-E8C2DC642C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39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65F-DC80-4D42-B0BD-E8C2DC642C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71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65F-DC80-4D42-B0BD-E8C2DC642C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6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65F-DC80-4D42-B0BD-E8C2DC642C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1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65F-DC80-4D42-B0BD-E8C2DC642C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80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65F-DC80-4D42-B0BD-E8C2DC642C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79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BEC-21ED-4F40-BDC4-D1D617B5D1B9}" type="datetime1">
              <a:rPr lang="de-DE" smtClean="0"/>
              <a:t>19.11.2022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DAB0-19DB-4687-9451-C1D27DCC4614}" type="datetime1">
              <a:rPr lang="de-DE" smtClean="0"/>
              <a:t>19.11.2022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0AB9-03D4-45EB-B48F-DB7454E27541}" type="datetime1">
              <a:rPr lang="de-DE" smtClean="0"/>
              <a:t>19.11.2022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2BEC-1BA0-4C69-A6DA-77CA3B9D0F18}" type="datetime1">
              <a:rPr lang="de-DE" smtClean="0"/>
              <a:t>19.11.2022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862F-CCAB-43C7-BAD4-A0679938252E}" type="datetime1">
              <a:rPr lang="de-DE" smtClean="0"/>
              <a:t>19.11.2022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361-7B42-43FA-8E8C-017364F5E50A}" type="datetime1">
              <a:rPr lang="de-DE" smtClean="0"/>
              <a:t>19.11.2022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0A95-CE0B-4310-8FA5-BD6CDBD0E431}" type="datetime1">
              <a:rPr lang="de-DE" smtClean="0"/>
              <a:t>19.11.2022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0E39-4535-40AE-B864-BF995448D6F3}" type="datetime1">
              <a:rPr lang="de-DE" smtClean="0"/>
              <a:t>19.11.2022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6746-E056-4766-AB00-D115E5A6E4B0}" type="datetime1">
              <a:rPr lang="de-DE" smtClean="0"/>
              <a:t>19.11.2022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A860-72AC-423E-86B1-EAD3A3BD5248}" type="datetime1">
              <a:rPr lang="de-DE" smtClean="0"/>
              <a:t>19.11.2022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E65-5605-4CC9-B58F-3AF9930550DF}" type="datetime1">
              <a:rPr lang="de-DE" smtClean="0"/>
              <a:t>19.11.2022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6C17-0819-4A5D-A6B6-73476EB6F8FF}" type="datetime1">
              <a:rPr lang="de-DE" smtClean="0"/>
              <a:t>19.11.2022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logo INFN">
            <a:extLst>
              <a:ext uri="{FF2B5EF4-FFF2-40B4-BE49-F238E27FC236}">
                <a16:creationId xmlns:a16="http://schemas.microsoft.com/office/drawing/2014/main" id="{065CFA23-8E62-4500-98CD-1FA4D4DA4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08" y="320231"/>
            <a:ext cx="5110931" cy="2836567"/>
          </a:xfrm>
          <a:prstGeom prst="rect">
            <a:avLst/>
          </a:prstGeom>
        </p:spPr>
      </p:pic>
      <p:sp>
        <p:nvSpPr>
          <p:cNvPr id="2" name="Titolo 1" descr="Argomento della presentazione, Stato dei lavori dell'ufficio"/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 fontScale="90000"/>
          </a:bodyPr>
          <a:lstStyle/>
          <a:p>
            <a:r>
              <a:rPr lang="de-DE" sz="2000" b="1" i="1" dirty="0" err="1">
                <a:solidFill>
                  <a:schemeClr val="tx2"/>
                </a:solidFill>
                <a:cs typeface="Calibri Light"/>
              </a:rPr>
              <a:t>Ufficio</a:t>
            </a:r>
            <a:r>
              <a:rPr lang="de-DE" sz="2000" b="1" i="1" dirty="0">
                <a:solidFill>
                  <a:schemeClr val="tx2"/>
                </a:solidFill>
                <a:cs typeface="Calibri Light"/>
              </a:rPr>
              <a:t> Area </a:t>
            </a:r>
            <a:r>
              <a:rPr lang="de-DE" sz="2000" b="1" i="1" dirty="0" err="1">
                <a:solidFill>
                  <a:schemeClr val="tx2"/>
                </a:solidFill>
                <a:cs typeface="Calibri Light"/>
              </a:rPr>
              <a:t>Contabile</a:t>
            </a:r>
            <a:br>
              <a:rPr lang="de-DE" sz="4000" dirty="0">
                <a:solidFill>
                  <a:schemeClr val="tx2"/>
                </a:solidFill>
                <a:cs typeface="Calibri Light"/>
              </a:rPr>
            </a:br>
            <a:r>
              <a:rPr lang="de-DE" sz="4000" dirty="0" err="1">
                <a:solidFill>
                  <a:schemeClr val="tx2"/>
                </a:solidFill>
                <a:cs typeface="Calibri Light"/>
              </a:rPr>
              <a:t>Stato</a:t>
            </a:r>
            <a:r>
              <a:rPr lang="de-DE" sz="4000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de-DE" sz="4000" dirty="0" err="1">
                <a:solidFill>
                  <a:schemeClr val="tx2"/>
                </a:solidFill>
                <a:cs typeface="Calibri Light"/>
              </a:rPr>
              <a:t>dei</a:t>
            </a:r>
            <a:r>
              <a:rPr lang="de-DE" sz="4000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de-DE" sz="4000" dirty="0" err="1">
                <a:solidFill>
                  <a:schemeClr val="tx2"/>
                </a:solidFill>
                <a:cs typeface="Calibri Light"/>
              </a:rPr>
              <a:t>lavori</a:t>
            </a:r>
            <a:endParaRPr lang="de-DE" sz="4000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Sottotitolo 2" descr="Riunione Plenaria Catania 22-24 Novembre 2022"/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000" dirty="0" err="1">
                <a:solidFill>
                  <a:schemeClr val="tx2"/>
                </a:solidFill>
                <a:cs typeface="Calibri"/>
              </a:rPr>
              <a:t>Riunione</a:t>
            </a:r>
            <a:r>
              <a:rPr lang="de-DE" sz="2000" dirty="0">
                <a:solidFill>
                  <a:schemeClr val="tx2"/>
                </a:solidFill>
                <a:cs typeface="Calibri"/>
              </a:rPr>
              <a:t> </a:t>
            </a:r>
            <a:r>
              <a:rPr lang="de-DE" sz="2000" dirty="0" err="1">
                <a:solidFill>
                  <a:schemeClr val="tx2"/>
                </a:solidFill>
                <a:cs typeface="Calibri"/>
              </a:rPr>
              <a:t>Plenaria</a:t>
            </a:r>
            <a:r>
              <a:rPr lang="de-DE" sz="2000" dirty="0">
                <a:solidFill>
                  <a:schemeClr val="tx2"/>
                </a:solidFill>
                <a:cs typeface="Calibri"/>
              </a:rPr>
              <a:t> - Catania 22 – 24 </a:t>
            </a:r>
            <a:r>
              <a:rPr lang="de-DE" sz="2000" dirty="0" err="1">
                <a:solidFill>
                  <a:schemeClr val="tx2"/>
                </a:solidFill>
                <a:cs typeface="Calibri"/>
              </a:rPr>
              <a:t>Novembre</a:t>
            </a:r>
            <a:r>
              <a:rPr lang="de-DE" sz="2000" dirty="0">
                <a:solidFill>
                  <a:schemeClr val="tx2"/>
                </a:solidFill>
                <a:cs typeface="Calibri"/>
              </a:rPr>
              <a:t> 2022</a:t>
            </a:r>
            <a:endParaRPr lang="de-DE" sz="2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99959A-EC64-4B44-A3FF-D63478E64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80429" y="6488967"/>
            <a:ext cx="6650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Direzione Sistemi Informativi – Servizio sviluppo e gestione applicativi</a:t>
            </a:r>
          </a:p>
        </p:txBody>
      </p:sp>
      <p:sp>
        <p:nvSpPr>
          <p:cNvPr id="18" name="Titolo 1" descr="Componenti Ufficio Area Contabile: Enrico Capannini, Rosario Pompeo, Savino Antonio Palermo">
            <a:extLst>
              <a:ext uri="{FF2B5EF4-FFF2-40B4-BE49-F238E27FC236}">
                <a16:creationId xmlns:a16="http://schemas.microsoft.com/office/drawing/2014/main" id="{6134FAB7-DC18-B3A5-93AD-BA6BBE67ED79}"/>
              </a:ext>
            </a:extLst>
          </p:cNvPr>
          <p:cNvSpPr txBox="1">
            <a:spLocks/>
          </p:cNvSpPr>
          <p:nvPr/>
        </p:nvSpPr>
        <p:spPr>
          <a:xfrm>
            <a:off x="750423" y="5574102"/>
            <a:ext cx="10640754" cy="378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i="1" dirty="0">
                <a:solidFill>
                  <a:schemeClr val="tx2"/>
                </a:solidFill>
                <a:cs typeface="Calibri Light"/>
              </a:rPr>
              <a:t>Enrico </a:t>
            </a:r>
            <a:r>
              <a:rPr lang="de-DE" sz="2000" b="1" i="1" dirty="0" err="1">
                <a:solidFill>
                  <a:schemeClr val="tx2"/>
                </a:solidFill>
                <a:cs typeface="Calibri Light"/>
              </a:rPr>
              <a:t>Capannini</a:t>
            </a:r>
            <a:r>
              <a:rPr lang="de-DE" sz="2000" b="1" i="1" dirty="0">
                <a:solidFill>
                  <a:schemeClr val="tx2"/>
                </a:solidFill>
                <a:cs typeface="Calibri Light"/>
              </a:rPr>
              <a:t>          Rosario Pompeo          Savino Antonio Palermo</a:t>
            </a:r>
            <a:endParaRPr lang="de-DE" sz="4000" dirty="0">
              <a:solidFill>
                <a:schemeClr val="tx2"/>
              </a:solidFill>
              <a:cs typeface="Calibri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64465"/>
            <a:ext cx="9543405" cy="67165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Cosa ci aspetta nel 2023: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964682"/>
            <a:ext cx="8276026" cy="52415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dirty="0">
              <a:ea typeface="+mn-lt"/>
              <a:cs typeface="+mn-lt"/>
            </a:endParaRPr>
          </a:p>
          <a:p>
            <a:r>
              <a:rPr lang="it-IT" sz="1800" dirty="0">
                <a:ea typeface="+mn-lt"/>
                <a:cs typeface="+mn-lt"/>
              </a:rPr>
              <a:t>Realizzazione nuove maschere e report per la gestione dei </a:t>
            </a:r>
            <a:r>
              <a:rPr lang="it-IT" sz="1800" dirty="0" err="1">
                <a:ea typeface="+mn-lt"/>
                <a:cs typeface="+mn-lt"/>
              </a:rPr>
              <a:t>preimpegni</a:t>
            </a:r>
            <a:r>
              <a:rPr lang="it-IT" sz="1800" dirty="0">
                <a:ea typeface="+mn-lt"/>
                <a:cs typeface="+mn-lt"/>
              </a:rPr>
              <a:t> da riportare al nuovo esercizio</a:t>
            </a:r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ea typeface="+mn-lt"/>
                <a:cs typeface="+mn-lt"/>
              </a:rPr>
              <a:t>Contabilizzazione stipendiale </a:t>
            </a:r>
          </a:p>
          <a:p>
            <a:r>
              <a:rPr lang="it-IT" sz="1800" dirty="0">
                <a:ea typeface="+mn-lt"/>
                <a:cs typeface="+mn-lt"/>
              </a:rPr>
              <a:t>Avvio delle nuove modalità Irpef</a:t>
            </a:r>
          </a:p>
          <a:p>
            <a:r>
              <a:rPr lang="it-IT" sz="1800" dirty="0">
                <a:ea typeface="+mn-lt"/>
                <a:cs typeface="+mn-lt"/>
              </a:rPr>
              <a:t>Nuova tipologia contrattuale «Affiliato»</a:t>
            </a:r>
          </a:p>
          <a:p>
            <a:r>
              <a:rPr lang="it-IT" sz="1800" dirty="0">
                <a:ea typeface="+mn-lt"/>
                <a:cs typeface="+mn-lt"/>
              </a:rPr>
              <a:t>Valutazione strumento </a:t>
            </a:r>
            <a:r>
              <a:rPr lang="it-IT" sz="1800" dirty="0" err="1">
                <a:ea typeface="+mn-lt"/>
                <a:cs typeface="+mn-lt"/>
              </a:rPr>
              <a:t>Apex</a:t>
            </a:r>
            <a:endParaRPr lang="it-IT" sz="1800" dirty="0">
              <a:ea typeface="+mn-lt"/>
              <a:cs typeface="+mn-lt"/>
            </a:endParaRPr>
          </a:p>
          <a:p>
            <a:r>
              <a:rPr lang="it-IT" sz="1800" dirty="0">
                <a:ea typeface="+mn-lt"/>
                <a:cs typeface="+mn-lt"/>
              </a:rPr>
              <a:t>Snellimento procedure di Liquidazione fatture</a:t>
            </a:r>
          </a:p>
          <a:p>
            <a:pPr marL="0" indent="0">
              <a:buNone/>
            </a:pPr>
            <a:r>
              <a:rPr lang="it-IT" sz="1800" dirty="0">
                <a:cs typeface="Calibri" panose="020F0502020204030204"/>
              </a:rPr>
              <a:t>…</a:t>
            </a:r>
          </a:p>
          <a:p>
            <a:r>
              <a:rPr lang="it-IT" sz="1800" dirty="0">
                <a:cs typeface="Calibri" panose="020F0502020204030204"/>
              </a:rPr>
              <a:t>Altre estrazioni ed emergenze da fronteggiare</a:t>
            </a:r>
          </a:p>
          <a:p>
            <a:r>
              <a:rPr lang="it-IT" sz="1800" dirty="0">
                <a:cs typeface="Calibri" panose="020F0502020204030204"/>
              </a:rPr>
              <a:t>Assistenza (ticket, bug fix…)</a:t>
            </a:r>
          </a:p>
          <a:p>
            <a:r>
              <a:rPr lang="it-IT" sz="1800" dirty="0">
                <a:cs typeface="Calibri" panose="020F0502020204030204"/>
              </a:rPr>
              <a:t>Nuovi corsi di formazione?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CDED9D3-8EC1-43F4-9CE4-33A92673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3049E04-E5AB-B443-80D9-DFA79D05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10</a:t>
            </a:fld>
            <a:endParaRPr lang="de-DE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44F3AB-954C-09AD-E7A4-78192BBBE8AD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64465"/>
            <a:ext cx="9543405" cy="67165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Un po’ di numeri sulle missioni: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CDED9D3-8EC1-43F4-9CE4-33A92673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graphicFrame>
        <p:nvGraphicFramePr>
          <p:cNvPr id="13" name="Grafico 12" descr="Grafico rapporto Pratiche Inserite / Ticket aperti anno 2019">
            <a:extLst>
              <a:ext uri="{FF2B5EF4-FFF2-40B4-BE49-F238E27FC236}">
                <a16:creationId xmlns:a16="http://schemas.microsoft.com/office/drawing/2014/main" id="{6738BB05-90B2-F46C-A91E-B56F2B29B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428114"/>
              </p:ext>
            </p:extLst>
          </p:nvPr>
        </p:nvGraphicFramePr>
        <p:xfrm>
          <a:off x="-10323" y="839122"/>
          <a:ext cx="4089567" cy="209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 descr="Grafico rapporto Pratiche Inserite / Ticket aperti anno 2020">
            <a:extLst>
              <a:ext uri="{FF2B5EF4-FFF2-40B4-BE49-F238E27FC236}">
                <a16:creationId xmlns:a16="http://schemas.microsoft.com/office/drawing/2014/main" id="{186D3EF7-4F14-6FF8-D048-B428F4638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270776"/>
              </p:ext>
            </p:extLst>
          </p:nvPr>
        </p:nvGraphicFramePr>
        <p:xfrm>
          <a:off x="8105648" y="811793"/>
          <a:ext cx="4089567" cy="209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 descr="Grafico rapporto Pratiche Inserite / Ticket aperti anno 2021">
            <a:extLst>
              <a:ext uri="{FF2B5EF4-FFF2-40B4-BE49-F238E27FC236}">
                <a16:creationId xmlns:a16="http://schemas.microsoft.com/office/drawing/2014/main" id="{102A4D3F-FFB0-1036-E046-F0EDB15F6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106054"/>
              </p:ext>
            </p:extLst>
          </p:nvPr>
        </p:nvGraphicFramePr>
        <p:xfrm>
          <a:off x="-10323" y="3696046"/>
          <a:ext cx="4089567" cy="209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afico 15" descr="Grafico rapporto Pratiche Inserite / Ticket aperti anno 2022 (al 17/11)">
            <a:extLst>
              <a:ext uri="{FF2B5EF4-FFF2-40B4-BE49-F238E27FC236}">
                <a16:creationId xmlns:a16="http://schemas.microsoft.com/office/drawing/2014/main" id="{2EC9E19D-7522-6F49-F6B7-C105E669D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266462"/>
              </p:ext>
            </p:extLst>
          </p:nvPr>
        </p:nvGraphicFramePr>
        <p:xfrm>
          <a:off x="8100703" y="3692661"/>
          <a:ext cx="4089567" cy="209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2CBFDAA-CE56-AC40-C082-D41291CDC05D}"/>
              </a:ext>
            </a:extLst>
          </p:cNvPr>
          <p:cNvSpPr txBox="1"/>
          <p:nvPr/>
        </p:nvSpPr>
        <p:spPr>
          <a:xfrm>
            <a:off x="4148416" y="784113"/>
            <a:ext cx="439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N° Pratiche / Ticket (assistenza + formazione)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56F144-CB9D-50E0-880B-52C87CC96A40}"/>
              </a:ext>
            </a:extLst>
          </p:cNvPr>
          <p:cNvSpPr txBox="1"/>
          <p:nvPr/>
        </p:nvSpPr>
        <p:spPr>
          <a:xfrm>
            <a:off x="3052478" y="1341461"/>
            <a:ext cx="241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2019</a:t>
            </a:r>
          </a:p>
          <a:p>
            <a:r>
              <a:rPr lang="it-IT" sz="1200" dirty="0">
                <a:solidFill>
                  <a:srgbClr val="002060"/>
                </a:solidFill>
              </a:rPr>
              <a:t>MS: 40.718 + RMS 32.023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Lavorazione Missioni 664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Aperura e Gestione Missioni 285</a:t>
            </a:r>
          </a:p>
          <a:p>
            <a:r>
              <a:rPr lang="it-IT" sz="1200" dirty="0">
                <a:solidFill>
                  <a:srgbClr val="002060"/>
                </a:solidFill>
              </a:rPr>
              <a:t>Tot Pratiche 72.741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Tot Ticket 949            1,3%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476AAEE-6C39-4729-7138-70B698D5D3F4}"/>
              </a:ext>
            </a:extLst>
          </p:cNvPr>
          <p:cNvSpPr txBox="1"/>
          <p:nvPr/>
        </p:nvSpPr>
        <p:spPr>
          <a:xfrm>
            <a:off x="6647310" y="1339213"/>
            <a:ext cx="241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2020</a:t>
            </a:r>
          </a:p>
          <a:p>
            <a:r>
              <a:rPr lang="it-IT" sz="1200" dirty="0">
                <a:solidFill>
                  <a:srgbClr val="002060"/>
                </a:solidFill>
              </a:rPr>
              <a:t>MS: 13.991 + RMS 12.354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Lavorazione Missioni 306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Aperura e Gestione Missioni 138</a:t>
            </a:r>
          </a:p>
          <a:p>
            <a:r>
              <a:rPr lang="it-IT" sz="1200" dirty="0">
                <a:solidFill>
                  <a:srgbClr val="002060"/>
                </a:solidFill>
              </a:rPr>
              <a:t>Tot Pratiche 26.345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Tot Ticket 444            1,7%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57B6AD7-8F5A-DB58-FDA3-10EB5CF1B1F7}"/>
              </a:ext>
            </a:extLst>
          </p:cNvPr>
          <p:cNvSpPr txBox="1"/>
          <p:nvPr/>
        </p:nvSpPr>
        <p:spPr>
          <a:xfrm>
            <a:off x="6645063" y="4147391"/>
            <a:ext cx="241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2022</a:t>
            </a:r>
          </a:p>
          <a:p>
            <a:r>
              <a:rPr lang="it-IT" sz="1200" dirty="0">
                <a:solidFill>
                  <a:srgbClr val="002060"/>
                </a:solidFill>
              </a:rPr>
              <a:t>MS: 30.441 + RMS 21.372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Lavorazione Missioni 366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Aperura e Gestione Missioni 225</a:t>
            </a:r>
          </a:p>
          <a:p>
            <a:r>
              <a:rPr lang="it-IT" sz="1200" dirty="0">
                <a:solidFill>
                  <a:srgbClr val="002060"/>
                </a:solidFill>
              </a:rPr>
              <a:t>Tot Pratiche 51.813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Tot Ticket 591            1,1%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4034FE8-6DDB-0E19-052E-3D2BCCA51E4A}"/>
              </a:ext>
            </a:extLst>
          </p:cNvPr>
          <p:cNvSpPr txBox="1"/>
          <p:nvPr/>
        </p:nvSpPr>
        <p:spPr>
          <a:xfrm>
            <a:off x="3052449" y="4151871"/>
            <a:ext cx="241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2021</a:t>
            </a:r>
          </a:p>
          <a:p>
            <a:r>
              <a:rPr lang="it-IT" sz="1200" dirty="0">
                <a:solidFill>
                  <a:srgbClr val="002060"/>
                </a:solidFill>
              </a:rPr>
              <a:t>MS: 18.718 + RMS 13.819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Lavorazione Missioni 270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TK Aperura e Gestione Missioni 269</a:t>
            </a:r>
          </a:p>
          <a:p>
            <a:r>
              <a:rPr lang="it-IT" sz="1200" dirty="0">
                <a:solidFill>
                  <a:srgbClr val="002060"/>
                </a:solidFill>
              </a:rPr>
              <a:t>Tot Pratiche 32.537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Tot Ticket 539            1,7%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F5E07A-1B70-14EC-BA8C-CD5DF224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11</a:t>
            </a:fld>
            <a:endParaRPr lang="de-DE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1053C9-A1B6-7BBC-186C-557838337A23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6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64465"/>
            <a:ext cx="9543405" cy="67165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Un po’ di numeri su 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eBS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: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CDED9D3-8EC1-43F4-9CE4-33A92673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graphicFrame>
        <p:nvGraphicFramePr>
          <p:cNvPr id="23" name="Grafico 22" descr="Grafico pratiche aperte anno 2022">
            <a:extLst>
              <a:ext uri="{FF2B5EF4-FFF2-40B4-BE49-F238E27FC236}">
                <a16:creationId xmlns:a16="http://schemas.microsoft.com/office/drawing/2014/main" id="{81663A0E-77D4-5EBA-2637-0914026C8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907620"/>
              </p:ext>
            </p:extLst>
          </p:nvPr>
        </p:nvGraphicFramePr>
        <p:xfrm>
          <a:off x="3590981" y="673768"/>
          <a:ext cx="4851751" cy="546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magine 7" descr="Word cloud delle pratiche aperte a sistema proporzionato al numero. Anno 2022">
            <a:extLst>
              <a:ext uri="{FF2B5EF4-FFF2-40B4-BE49-F238E27FC236}">
                <a16:creationId xmlns:a16="http://schemas.microsoft.com/office/drawing/2014/main" id="{79503B11-9F7B-0134-4849-0B1F7C008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775" y="1918823"/>
            <a:ext cx="3779848" cy="2880610"/>
          </a:xfrm>
          <a:prstGeom prst="rect">
            <a:avLst/>
          </a:prstGeom>
        </p:spPr>
      </p:pic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73D333D7-9EC2-6BFF-307B-682D684C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12</a:t>
            </a:fld>
            <a:endParaRPr lang="de-DE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28C399-986F-B39E-84B2-8CB47B8FA28C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  <p:graphicFrame>
        <p:nvGraphicFramePr>
          <p:cNvPr id="25" name="Tabella 25">
            <a:extLst>
              <a:ext uri="{FF2B5EF4-FFF2-40B4-BE49-F238E27FC236}">
                <a16:creationId xmlns:a16="http://schemas.microsoft.com/office/drawing/2014/main" id="{FD76A6FB-A7C1-0D7D-046A-95B517D4B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22685"/>
              </p:ext>
            </p:extLst>
          </p:nvPr>
        </p:nvGraphicFramePr>
        <p:xfrm>
          <a:off x="381111" y="1117885"/>
          <a:ext cx="3209868" cy="472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205">
                  <a:extLst>
                    <a:ext uri="{9D8B030D-6E8A-4147-A177-3AD203B41FA5}">
                      <a16:colId xmlns:a16="http://schemas.microsoft.com/office/drawing/2014/main" val="2899407284"/>
                    </a:ext>
                  </a:extLst>
                </a:gridCol>
                <a:gridCol w="1184663">
                  <a:extLst>
                    <a:ext uri="{9D8B030D-6E8A-4147-A177-3AD203B41FA5}">
                      <a16:colId xmlns:a16="http://schemas.microsoft.com/office/drawing/2014/main" val="2400676805"/>
                    </a:ext>
                  </a:extLst>
                </a:gridCol>
              </a:tblGrid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Tipo</a:t>
                      </a:r>
                    </a:p>
                  </a:txBody>
                  <a:tcPr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</a:p>
                  </a:txBody>
                  <a:tcPr>
                    <a:solidFill>
                      <a:schemeClr val="accent1"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54829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Atti Bilancio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2.779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30492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Collaborazioni Sc.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426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91928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Fondo Economale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2.468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77964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Generica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3.217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71936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Irpef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95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35983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Missioni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30.441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9813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Ordini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9.194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370110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Partite di Giro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148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91860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RDA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8.353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34684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Seminari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245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83762"/>
                  </a:ext>
                </a:extLst>
              </a:tr>
              <a:tr h="393628">
                <a:tc>
                  <a:txBody>
                    <a:bodyPr/>
                    <a:lstStyle/>
                    <a:p>
                      <a:r>
                        <a:rPr lang="it-IT" dirty="0"/>
                        <a:t>Storni Locali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2.260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5284"/>
                  </a:ext>
                </a:extLst>
              </a:tr>
            </a:tbl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CAC7E53-45F9-7463-975F-7C5B104D683B}"/>
              </a:ext>
            </a:extLst>
          </p:cNvPr>
          <p:cNvSpPr txBox="1"/>
          <p:nvPr/>
        </p:nvSpPr>
        <p:spPr>
          <a:xfrm>
            <a:off x="2835549" y="2330184"/>
            <a:ext cx="6137563" cy="221599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Accessi da inizio anno </a:t>
            </a: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43.042</a:t>
            </a:r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it-IT" dirty="0"/>
          </a:p>
          <a:p>
            <a:pPr algn="ctr"/>
            <a:r>
              <a:rPr lang="it-IT" sz="2000" dirty="0">
                <a:solidFill>
                  <a:srgbClr val="002060"/>
                </a:solidFill>
              </a:rPr>
              <a:t>da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400" b="1" dirty="0">
                <a:solidFill>
                  <a:srgbClr val="002060"/>
                </a:solidFill>
              </a:rPr>
              <a:t>229</a:t>
            </a:r>
            <a:r>
              <a:rPr lang="it-IT" dirty="0">
                <a:solidFill>
                  <a:srgbClr val="002060"/>
                </a:solidFill>
              </a:rPr>
              <a:t> diversi utenti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8" name="Immagine 27" descr="Componenti Ufficio Area Contabile DSI">
            <a:extLst>
              <a:ext uri="{FF2B5EF4-FFF2-40B4-BE49-F238E27FC236}">
                <a16:creationId xmlns:a16="http://schemas.microsoft.com/office/drawing/2014/main" id="{FE21D6FA-BD06-5CF9-E125-DAD21FCC5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159" y="2448554"/>
            <a:ext cx="3276066" cy="19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64465"/>
            <a:ext cx="9543405" cy="67165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Riflessioni: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964682"/>
            <a:ext cx="8276026" cy="52415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b="1" dirty="0">
                <a:ea typeface="+mn-lt"/>
                <a:cs typeface="+mn-lt"/>
              </a:rPr>
              <a:t>«Quasi» </a:t>
            </a:r>
            <a:r>
              <a:rPr lang="it-IT" sz="2000" dirty="0">
                <a:ea typeface="+mn-lt"/>
                <a:cs typeface="+mn-lt"/>
              </a:rPr>
              <a:t>risolto il problema dei contatti diretti dagli utenti</a:t>
            </a:r>
          </a:p>
          <a:p>
            <a:pPr marL="0" indent="0">
              <a:buNone/>
            </a:pPr>
            <a:endParaRPr lang="it-IT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000" dirty="0">
                <a:ea typeface="+mn-lt"/>
                <a:cs typeface="+mn-lt"/>
              </a:rPr>
              <a:t>Ci piacerebbe risolvere:</a:t>
            </a:r>
          </a:p>
          <a:p>
            <a:pPr marL="800100" lvl="1" indent="-342900">
              <a:buAutoNum type="arabicParenR"/>
            </a:pPr>
            <a:r>
              <a:rPr lang="it-IT" sz="2000" dirty="0">
                <a:cs typeface="Calibri" panose="020F0502020204030204"/>
              </a:rPr>
              <a:t>Carichi di lavoro </a:t>
            </a:r>
          </a:p>
          <a:p>
            <a:pPr marL="800100" lvl="1" indent="-342900">
              <a:buAutoNum type="arabicParenR"/>
            </a:pPr>
            <a:r>
              <a:rPr lang="it-IT" sz="2000" dirty="0">
                <a:cs typeface="Calibri" panose="020F0502020204030204"/>
              </a:rPr>
              <a:t>Problemi di comunicazione</a:t>
            </a:r>
          </a:p>
          <a:p>
            <a:pPr marL="800100" lvl="1" indent="-342900">
              <a:buAutoNum type="arabicParenR"/>
            </a:pPr>
            <a:r>
              <a:rPr lang="it-IT" sz="2000" dirty="0">
                <a:cs typeface="Calibri" panose="020F0502020204030204"/>
              </a:rPr>
              <a:t>Dislocazione sul territorio 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CDED9D3-8EC1-43F4-9CE4-33A92673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CC48057-5CEF-62A4-33E7-CBA6053D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13</a:t>
            </a:fld>
            <a:endParaRPr lang="de-DE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F67302-1C2E-1823-DDCB-892AE89D173F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0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CDED9D3-8EC1-43F4-9CE4-33A92673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pic>
        <p:nvPicPr>
          <p:cNvPr id="13" name="Segnaposto contenuto 12" descr="La diga delle tre gole">
            <a:extLst>
              <a:ext uri="{FF2B5EF4-FFF2-40B4-BE49-F238E27FC236}">
                <a16:creationId xmlns:a16="http://schemas.microsoft.com/office/drawing/2014/main" id="{3E13A07D-AE93-F83E-20E4-9E08EF435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045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25FD40-D1DB-D621-3888-7EF4ECB899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20319050">
            <a:off x="11078054" y="5012827"/>
            <a:ext cx="1154483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diga delle tre gole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94A7E0-A3EA-FE42-3A28-58C0716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14</a:t>
            </a:fld>
            <a:endParaRPr lang="de-DE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2B4C2F-EEFC-174B-059C-1D22487AB284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7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FD22AB-9F88-476F-99B3-AE5AFE41B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279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it-IT" sz="5200">
                <a:solidFill>
                  <a:schemeClr val="tx2"/>
                </a:solidFill>
                <a:cs typeface="Calibri Light"/>
              </a:rPr>
              <a:t>Conclusioni</a:t>
            </a:r>
            <a:endParaRPr lang="it-IT" sz="5200">
              <a:solidFill>
                <a:schemeClr val="tx2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3E54D9-68A1-4E4C-84A2-CDE9E55C7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505" y="4200522"/>
            <a:ext cx="6740685" cy="68207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Grazie per l’attenzione!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22AB11-7615-B490-4175-E5FEBE6C8F20}"/>
              </a:ext>
            </a:extLst>
          </p:cNvPr>
          <p:cNvSpPr txBox="1"/>
          <p:nvPr/>
        </p:nvSpPr>
        <p:spPr>
          <a:xfrm>
            <a:off x="904008" y="6442502"/>
            <a:ext cx="7897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Questa presentazione ha superato la verifica accessibilità di </a:t>
            </a:r>
            <a:r>
              <a:rPr lang="it-IT" sz="1200" dirty="0" err="1"/>
              <a:t>Ms</a:t>
            </a:r>
            <a:r>
              <a:rPr lang="it-IT" sz="1200" dirty="0"/>
              <a:t> Power Point </a:t>
            </a:r>
          </a:p>
        </p:txBody>
      </p:sp>
      <p:pic>
        <p:nvPicPr>
          <p:cNvPr id="6" name="Immagine 5" descr="verifica accessibilità superata">
            <a:extLst>
              <a:ext uri="{FF2B5EF4-FFF2-40B4-BE49-F238E27FC236}">
                <a16:creationId xmlns:a16="http://schemas.microsoft.com/office/drawing/2014/main" id="{6379BEFE-D837-D909-048B-F4756231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03" y="6397697"/>
            <a:ext cx="355005" cy="3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Stato dei lavori in corso…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>
                <a:cs typeface="Calibri" panose="020F0502020204030204"/>
              </a:rPr>
              <a:t>Durante la plenaria dello scorso anno abbiamo individuato degli obiettivi da raggiungere nel 2022. A giugno abbiamo fatto una prima analisi dei lavori in corso, oggi tiriamo le somme.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it-IT" sz="1800" dirty="0">
                <a:cs typeface="Calibri" panose="020F0502020204030204"/>
              </a:rPr>
              <a:t>Nelle prossime slide riproponiamo l’elenco degli obiettivi e lo stato dei lavori.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it-IT" sz="2000" dirty="0">
              <a:cs typeface="Calibri" panose="020F0502020204030204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AAAD78E9-917F-475F-9DC7-7EDF6DA5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8F01FD-F1D4-4B62-AFE6-25FB84C57D70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3254F2-C07F-5197-8CA6-5BA26CE7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2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 descr="Per le open Interface siamo in attesa di indicazioni, sviluppate 23 nuove funzionalità per il pacchetto missioni, Oracle Apex in corso di valutazione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31753"/>
            <a:ext cx="9934440" cy="72410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Stato dei lavori in corso p.1 					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874" y="2086708"/>
            <a:ext cx="8276026" cy="3320031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it-IT" sz="1800" dirty="0">
                <a:cs typeface="Calibri" panose="020F0502020204030204"/>
              </a:rPr>
              <a:t>Realizzazione di Open Interface per futuri tool esterni (es. Nuovo tool Seminari)</a:t>
            </a:r>
          </a:p>
          <a:p>
            <a:pPr marL="0" indent="0">
              <a:buNone/>
            </a:pPr>
            <a:endParaRPr lang="it-IT" sz="20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it-IT" sz="1800" dirty="0">
                <a:cs typeface="Calibri" panose="020F0502020204030204"/>
              </a:rPr>
              <a:t>Sviluppo e Implementazione di nuove specifiche prodotte dal </a:t>
            </a:r>
            <a:r>
              <a:rPr lang="it-IT" sz="1800" dirty="0" err="1">
                <a:cs typeface="Calibri" panose="020F0502020204030204"/>
              </a:rPr>
              <a:t>GdL</a:t>
            </a:r>
            <a:r>
              <a:rPr lang="it-IT" sz="1800" dirty="0">
                <a:cs typeface="Calibri" panose="020F0502020204030204"/>
              </a:rPr>
              <a:t> Missioni e </a:t>
            </a:r>
            <a:r>
              <a:rPr lang="it-IT" sz="1800" dirty="0">
                <a:ea typeface="+mn-lt"/>
                <a:cs typeface="+mn-lt"/>
              </a:rPr>
              <a:t>schedulate </a:t>
            </a:r>
            <a:r>
              <a:rPr lang="it-IT" sz="1800" dirty="0">
                <a:cs typeface="Calibri" panose="020F0502020204030204"/>
              </a:rPr>
              <a:t>dai "Proprietari di Dominio" (BACKLOG) </a:t>
            </a:r>
            <a:endParaRPr lang="it-IT" sz="1800" dirty="0">
              <a:ea typeface="Calibri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it-IT" sz="1800" dirty="0">
              <a:cs typeface="Calibri" panose="020F0502020204030204"/>
            </a:endParaRPr>
          </a:p>
          <a:p>
            <a:pPr marL="0" indent="0">
              <a:buNone/>
            </a:pPr>
            <a:endParaRPr lang="it-IT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it-IT" sz="1800" dirty="0">
                <a:cs typeface="Calibri" panose="020F0502020204030204"/>
              </a:rPr>
              <a:t>Realizzazione di nuove pagine e conversione di maschere Oracle </a:t>
            </a:r>
            <a:r>
              <a:rPr lang="it-IT" sz="1800" dirty="0" err="1">
                <a:cs typeface="Calibri" panose="020F0502020204030204"/>
              </a:rPr>
              <a:t>eBS</a:t>
            </a:r>
            <a:r>
              <a:rPr lang="it-IT" sz="1800" dirty="0">
                <a:cs typeface="Calibri" panose="020F0502020204030204"/>
              </a:rPr>
              <a:t> R12 esistenti utilizzando la tecnologia Oracle APEX</a:t>
            </a:r>
          </a:p>
          <a:p>
            <a:pPr>
              <a:buFont typeface="Arial"/>
              <a:buChar char="•"/>
            </a:pPr>
            <a:endParaRPr lang="it-IT" sz="2000" dirty="0">
              <a:cs typeface="Calibri" panose="020F0502020204030204"/>
            </a:endParaRPr>
          </a:p>
        </p:txBody>
      </p:sp>
      <p:sp>
        <p:nvSpPr>
          <p:cNvPr id="7" name="Freeform: Shape 11" descr="Riunione Plenaria Catania 22 24 Novembre 202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AAAD78E9-917F-475F-9DC7-7EDF6DA5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pic>
        <p:nvPicPr>
          <p:cNvPr id="12" name="Elemento grafico 11" descr="Clessidra finita con riempimento a tinta unita">
            <a:extLst>
              <a:ext uri="{FF2B5EF4-FFF2-40B4-BE49-F238E27FC236}">
                <a16:creationId xmlns:a16="http://schemas.microsoft.com/office/drawing/2014/main" id="{90D75832-3BC5-9D91-EE9B-3EF167AAD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589" y="1941031"/>
            <a:ext cx="516843" cy="51684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4BCC312-6EE5-E717-F246-2D9D3CE29351}"/>
              </a:ext>
            </a:extLst>
          </p:cNvPr>
          <p:cNvSpPr txBox="1"/>
          <p:nvPr/>
        </p:nvSpPr>
        <p:spPr>
          <a:xfrm>
            <a:off x="1449429" y="2291269"/>
            <a:ext cx="101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In attesa di ulteriori informazioni per pianificare le attività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E3DE30B-0262-6EE5-6E5F-340DA33562A3}"/>
              </a:ext>
            </a:extLst>
          </p:cNvPr>
          <p:cNvSpPr txBox="1"/>
          <p:nvPr/>
        </p:nvSpPr>
        <p:spPr>
          <a:xfrm>
            <a:off x="1524305" y="3082283"/>
            <a:ext cx="981810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Rilasciate in produzione 6 nuove funzionalità/migliorie</a:t>
            </a:r>
          </a:p>
          <a:p>
            <a:pPr algn="ctr"/>
            <a:r>
              <a:rPr lang="it-IT" sz="1000" dirty="0">
                <a:solidFill>
                  <a:srgbClr val="00B050"/>
                </a:solidFill>
                <a:ea typeface="+mn-lt"/>
                <a:cs typeface="+mn-lt"/>
              </a:rPr>
              <a:t>LOV Gruppo Collegato (solo gruppi collegati con cap. U103020202001 abilitato in CP) ; Portale "Scheda Esperimenti": visualizzazione sigle non presenti in CP + info </a:t>
            </a:r>
            <a:r>
              <a:rPr lang="it-IT" sz="1000" dirty="0" err="1">
                <a:solidFill>
                  <a:srgbClr val="00B050"/>
                </a:solidFill>
                <a:ea typeface="+mn-lt"/>
                <a:cs typeface="+mn-lt"/>
              </a:rPr>
              <a:t>preimpegno</a:t>
            </a:r>
            <a:r>
              <a:rPr lang="it-IT" sz="1000" dirty="0">
                <a:solidFill>
                  <a:srgbClr val="00B050"/>
                </a:solidFill>
                <a:ea typeface="+mn-lt"/>
                <a:cs typeface="+mn-lt"/>
              </a:rPr>
              <a:t>; </a:t>
            </a:r>
            <a:endParaRPr lang="it-IT" sz="1000" dirty="0">
              <a:solidFill>
                <a:srgbClr val="00B050"/>
              </a:solidFill>
              <a:cs typeface="Calibri"/>
            </a:endParaRPr>
          </a:p>
          <a:p>
            <a:pPr algn="ctr"/>
            <a:r>
              <a:rPr lang="it-IT" sz="1000" dirty="0">
                <a:solidFill>
                  <a:srgbClr val="00B050"/>
                </a:solidFill>
                <a:ea typeface="+mn-lt"/>
                <a:cs typeface="+mn-lt"/>
              </a:rPr>
              <a:t>monitoring pratiche incongruenti e differenze rendiconto partitario;  Comunicazione IRPEF: MS con n-TFP duplicate nella comunicazione n-volte;  Errore sottomissione per MS multi località di interesse </a:t>
            </a:r>
            <a:endParaRPr lang="it-IT" sz="1000" dirty="0">
              <a:solidFill>
                <a:srgbClr val="00B050"/>
              </a:solidFill>
              <a:cs typeface="Calibri"/>
            </a:endParaRPr>
          </a:p>
          <a:p>
            <a:pPr algn="ctr"/>
            <a:r>
              <a:rPr lang="it-IT" dirty="0">
                <a:solidFill>
                  <a:schemeClr val="accent2"/>
                </a:solidFill>
                <a:ea typeface="+mn-lt"/>
                <a:cs typeface="+mn-lt"/>
              </a:rPr>
              <a:t>4 nuove funzionalità/migliorie in fase di test</a:t>
            </a:r>
            <a:endParaRPr lang="it-IT" dirty="0">
              <a:solidFill>
                <a:schemeClr val="accent2"/>
              </a:solidFill>
            </a:endParaRPr>
          </a:p>
          <a:p>
            <a:pPr algn="ctr"/>
            <a:r>
              <a:rPr lang="it-IT" sz="1000" dirty="0">
                <a:solidFill>
                  <a:schemeClr val="accent2"/>
                </a:solidFill>
                <a:ea typeface="+mn-lt"/>
                <a:cs typeface="+mn-lt"/>
              </a:rPr>
              <a:t>Albergo Convenzionato (maschere e portale </a:t>
            </a:r>
            <a:r>
              <a:rPr lang="it-IT" sz="1000" dirty="0" err="1">
                <a:solidFill>
                  <a:schemeClr val="accent2"/>
                </a:solidFill>
                <a:ea typeface="+mn-lt"/>
                <a:cs typeface="+mn-lt"/>
              </a:rPr>
              <a:t>php</a:t>
            </a:r>
            <a:r>
              <a:rPr lang="it-IT" sz="1000" dirty="0">
                <a:solidFill>
                  <a:schemeClr val="accent2"/>
                </a:solidFill>
                <a:ea typeface="+mn-lt"/>
                <a:cs typeface="+mn-lt"/>
              </a:rPr>
              <a:t>); Calcolo Anticipo Missioni; Ricerca MS: solo MS della sezione della responsabilità Oracle con cui accede l’operatore; </a:t>
            </a:r>
          </a:p>
          <a:p>
            <a:pPr algn="ctr"/>
            <a:r>
              <a:rPr lang="it-IT" sz="1000" dirty="0">
                <a:solidFill>
                  <a:schemeClr val="accent2"/>
                </a:solidFill>
                <a:ea typeface="+mn-lt"/>
                <a:cs typeface="+mn-lt"/>
              </a:rPr>
              <a:t>Modifica elenco esperimenti nel filtro dello “Storico Missioni”</a:t>
            </a:r>
            <a:endParaRPr lang="it-IT" sz="1000" dirty="0">
              <a:solidFill>
                <a:schemeClr val="accent2"/>
              </a:solidFill>
              <a:cs typeface="Calibri"/>
            </a:endParaRPr>
          </a:p>
          <a:p>
            <a:pPr algn="ctr"/>
            <a:endParaRPr lang="it-IT" sz="1200" dirty="0">
              <a:solidFill>
                <a:srgbClr val="00B050"/>
              </a:solidFill>
              <a:ea typeface="Calibri"/>
              <a:cs typeface="Calibri"/>
            </a:endParaRPr>
          </a:p>
        </p:txBody>
      </p:sp>
      <p:pic>
        <p:nvPicPr>
          <p:cNvPr id="11" name="Elemento grafico 10" descr="Casella di controllo selezionata con riempimento a tinta unita">
            <a:extLst>
              <a:ext uri="{FF2B5EF4-FFF2-40B4-BE49-F238E27FC236}">
                <a16:creationId xmlns:a16="http://schemas.microsoft.com/office/drawing/2014/main" id="{D433F09B-E1BA-0A90-6923-E03F65841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7580" y="2565114"/>
            <a:ext cx="612544" cy="6125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AB7F4F-18D2-E3DA-5B4C-A5B61BECE773}"/>
              </a:ext>
            </a:extLst>
          </p:cNvPr>
          <p:cNvSpPr txBox="1"/>
          <p:nvPr/>
        </p:nvSpPr>
        <p:spPr>
          <a:xfrm>
            <a:off x="849594" y="3091140"/>
            <a:ext cx="1102395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A Giugno erano state rilasciate 6 nuove funzionalità, ad oggi il totale 2022 è di 23 nuove funzionalità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Avviso “Più Missioni nelle stesse date” (EBS);    nuova stampa “Richieste Autorizzazioni Missione – Revisioni Precedenti” (EBS);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 nuova procedura "</a:t>
            </a:r>
            <a:r>
              <a:rPr lang="it-IT" sz="1000" dirty="0" err="1">
                <a:solidFill>
                  <a:schemeClr val="accent6">
                    <a:lumMod val="75000"/>
                  </a:schemeClr>
                </a:solidFill>
              </a:rPr>
              <a:t>invia_comunicazione_irpef</a:t>
            </a:r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” (INFN) e relativo </a:t>
            </a:r>
            <a:r>
              <a:rPr lang="it-IT" sz="1000" dirty="0" err="1">
                <a:solidFill>
                  <a:schemeClr val="accent6">
                    <a:lumMod val="75000"/>
                  </a:schemeClr>
                </a:solidFill>
              </a:rPr>
              <a:t>scheduler</a:t>
            </a:r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-job;  “nuovo” report </a:t>
            </a:r>
            <a:r>
              <a:rPr lang="it-IT" sz="1000" dirty="0" err="1">
                <a:solidFill>
                  <a:schemeClr val="accent6">
                    <a:lumMod val="75000"/>
                  </a:schemeClr>
                </a:solidFill>
              </a:rPr>
              <a:t>Kasko;“nuovo</a:t>
            </a:r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” report INAIL; 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Setup/configurazione nuova “Località di Interesse”;     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“nuove regole comunicazione IRPEF” (Zucchetti): adeguamento maschere “Stampa IRPEF e Comunicazione al Centro” e “Pagamento Missioni (e </a:t>
            </a:r>
            <a:r>
              <a:rPr lang="it-IT" sz="1000" dirty="0" err="1">
                <a:solidFill>
                  <a:schemeClr val="accent6">
                    <a:lumMod val="75000"/>
                  </a:schemeClr>
                </a:solidFill>
              </a:rPr>
              <a:t>rec</a:t>
            </a:r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/trattenute)”; 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Nuovi flussi IRPEF vs “Zucchetti” (v1 e v2);    “mostra differenze tra autorizzazioni e rimborso”;     “info IBAN Utente”;      Customizzazione stampe EBS missioni per AC;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Albergo Convenzionato (maschere e portale </a:t>
            </a:r>
            <a:r>
              <a:rPr lang="it-IT" sz="1000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php</a:t>
            </a:r>
            <a:r>
              <a:rPr lang="it-IT" sz="10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); Calcolo Anticipo Missioni; Ricerca MS: solo MS della sezione della responsabilità Oracle con cui accede l’operatore; 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Modifica elenco esperimenti nel filtro dello “Storico Missioni”; Adeguamento maschera Lavorazione Rimborso per nuove aliquote IRPEF;  </a:t>
            </a:r>
          </a:p>
          <a:p>
            <a:pPr algn="ctr"/>
            <a:r>
              <a:rPr lang="it-IT" sz="10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nuova gestione “parametrizzata” del GREEN PASS per trasferte ITALIA o ESTERO (notifiche WF, portale </a:t>
            </a:r>
            <a:r>
              <a:rPr lang="it-IT" sz="1000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php</a:t>
            </a:r>
            <a:r>
              <a:rPr lang="it-IT" sz="10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e stampe);</a:t>
            </a:r>
            <a:endParaRPr lang="it-IT" sz="1000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52D49A22-E494-550F-1C68-B261A057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3</a:t>
            </a:fld>
            <a:endParaRPr lang="de-DE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B3120C-5141-F243-E435-D79D261D2269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F600FE-7672-1519-9724-1C8C0CCE474F}"/>
              </a:ext>
            </a:extLst>
          </p:cNvPr>
          <p:cNvSpPr txBox="1"/>
          <p:nvPr/>
        </p:nvSpPr>
        <p:spPr>
          <a:xfrm>
            <a:off x="1521316" y="5056264"/>
            <a:ext cx="1012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Il setup è attualmente fermo per impossibilità di accedere alla documentazione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my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Oracle Support) a partire da Giugno.</a:t>
            </a:r>
          </a:p>
        </p:txBody>
      </p:sp>
      <p:pic>
        <p:nvPicPr>
          <p:cNvPr id="21" name="Elemento grafico 20" descr="Programmatore (maschile) con riempimento a tinta unita">
            <a:extLst>
              <a:ext uri="{FF2B5EF4-FFF2-40B4-BE49-F238E27FC236}">
                <a16:creationId xmlns:a16="http://schemas.microsoft.com/office/drawing/2014/main" id="{8BCA470D-8AB4-920F-EFDC-C6A7F5769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0599" y="4349267"/>
            <a:ext cx="572821" cy="5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9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31753"/>
            <a:ext cx="9934440" cy="72410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Stato dei lavori in corso p.2					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43" y="2158891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Arial"/>
              <a:buChar char="•"/>
            </a:pPr>
            <a:r>
              <a:rPr lang="it-IT" sz="1800" dirty="0">
                <a:cs typeface="Calibri" panose="020F0502020204030204"/>
              </a:rPr>
              <a:t>Bilancio di previsione</a:t>
            </a:r>
          </a:p>
          <a:p>
            <a:pPr marL="0" indent="0">
              <a:buNone/>
            </a:pPr>
            <a:endParaRPr lang="it-IT" sz="2000" dirty="0">
              <a:cs typeface="Calibri" panose="020F0502020204030204"/>
            </a:endParaRPr>
          </a:p>
          <a:p>
            <a:pPr marL="0" indent="0">
              <a:buNone/>
            </a:pPr>
            <a:endParaRPr lang="it-IT" sz="2000" dirty="0">
              <a:cs typeface="Calibri" panose="020F0502020204030204"/>
            </a:endParaRPr>
          </a:p>
          <a:p>
            <a:pPr marL="0" indent="0">
              <a:buNone/>
            </a:pPr>
            <a:endParaRPr lang="it-IT" sz="20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it-IT" sz="1800" dirty="0">
                <a:cs typeface="Calibri" panose="020F0502020204030204"/>
              </a:rPr>
              <a:t>Condivisione delle competenze (</a:t>
            </a:r>
            <a:r>
              <a:rPr lang="it-IT" sz="1800" dirty="0">
                <a:ea typeface="+mn-lt"/>
                <a:cs typeface="+mn-lt"/>
              </a:rPr>
              <a:t>intercambiabilità risorse... con più risorse a disposizione!?)</a:t>
            </a:r>
            <a:endParaRPr lang="it-IT" sz="1800" dirty="0">
              <a:cs typeface="Calibri" panose="020F0502020204030204"/>
            </a:endParaRP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it-IT" sz="2000" dirty="0">
              <a:cs typeface="Calibri" panose="020F0502020204030204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AAAD78E9-917F-475F-9DC7-7EDF6DA5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pic>
        <p:nvPicPr>
          <p:cNvPr id="8" name="Elemento grafico 7" descr="Casella di controllo selezionata con riempimento a tinta unita">
            <a:extLst>
              <a:ext uri="{FF2B5EF4-FFF2-40B4-BE49-F238E27FC236}">
                <a16:creationId xmlns:a16="http://schemas.microsoft.com/office/drawing/2014/main" id="{6D122D4E-4EAA-3B32-BBBE-DF8E55CA2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6403" y="2136713"/>
            <a:ext cx="612544" cy="612544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30A68DD-E53F-5B74-A4B2-7D440047E621}"/>
              </a:ext>
            </a:extLst>
          </p:cNvPr>
          <p:cNvSpPr txBox="1"/>
          <p:nvPr/>
        </p:nvSpPr>
        <p:spPr>
          <a:xfrm>
            <a:off x="1351901" y="2575690"/>
            <a:ext cx="10123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Conclusa l’attività di supporto.</a:t>
            </a:r>
          </a:p>
          <a:p>
            <a:pPr algn="ctr"/>
            <a:r>
              <a:rPr lang="it-IT" sz="1100" dirty="0">
                <a:solidFill>
                  <a:srgbClr val="00B050"/>
                </a:solidFill>
              </a:rPr>
              <a:t>Modifica ai report Quadro di riclassificazione Bilancio, Quadro di riclassificazione dei presunti risultati economici,</a:t>
            </a:r>
          </a:p>
          <a:p>
            <a:pPr algn="ctr"/>
            <a:r>
              <a:rPr lang="it-IT" sz="1100" dirty="0">
                <a:solidFill>
                  <a:srgbClr val="00B050"/>
                </a:solidFill>
              </a:rPr>
              <a:t>Modifiche ai report per l’inclusione dei nuovi programmatici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" name="Elemento grafico 29" descr="Casella di controllo selezionata con riempimento a tinta unita">
            <a:extLst>
              <a:ext uri="{FF2B5EF4-FFF2-40B4-BE49-F238E27FC236}">
                <a16:creationId xmlns:a16="http://schemas.microsoft.com/office/drawing/2014/main" id="{8F847BF0-E77C-7908-C9FD-49FFD9AB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6403" y="3792810"/>
            <a:ext cx="612544" cy="612544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252BFE0-7B9F-4321-E35D-11AB290CCA84}"/>
              </a:ext>
            </a:extLst>
          </p:cNvPr>
          <p:cNvSpPr txBox="1"/>
          <p:nvPr/>
        </p:nvSpPr>
        <p:spPr>
          <a:xfrm>
            <a:off x="1351901" y="4669409"/>
            <a:ext cx="101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E’ stato completato il manuale per la chiusura ed apertura esercizi in Oracle </a:t>
            </a:r>
            <a:r>
              <a:rPr lang="it-IT" dirty="0" err="1">
                <a:solidFill>
                  <a:srgbClr val="00B050"/>
                </a:solidFill>
              </a:rPr>
              <a:t>eBs</a:t>
            </a:r>
            <a:r>
              <a:rPr lang="it-IT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DAAFD64-2E4E-753A-0677-5B53BCDC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4</a:t>
            </a:fld>
            <a:endParaRPr lang="de-DE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CE59B4-F500-FA4E-8A80-AB39435B27BD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5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31753"/>
            <a:ext cx="9934440" cy="72410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Stato dei lavori in corso p.3 					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26991"/>
            <a:ext cx="8276026" cy="304597"/>
          </a:xfrm>
        </p:spPr>
        <p:txBody>
          <a:bodyPr anchor="ctr">
            <a:normAutofit fontScale="92500" lnSpcReduction="10000"/>
          </a:bodyPr>
          <a:lstStyle/>
          <a:p>
            <a:r>
              <a:rPr lang="it-IT" sz="1800" dirty="0">
                <a:cs typeface="Calibri" panose="020F0502020204030204"/>
              </a:rPr>
              <a:t>Sviluppi Iva (</a:t>
            </a:r>
            <a:r>
              <a:rPr lang="it-IT" sz="1800" dirty="0" err="1">
                <a:cs typeface="Calibri" panose="020F0502020204030204"/>
              </a:rPr>
              <a:t>esterometro</a:t>
            </a:r>
            <a:r>
              <a:rPr lang="it-IT" sz="1800" dirty="0">
                <a:cs typeface="Calibri" panose="020F0502020204030204"/>
              </a:rPr>
              <a:t>)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AAAD78E9-917F-475F-9DC7-7EDF6DA5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47CA2E-63C1-EC71-EAF9-FE0C01B756F9}"/>
              </a:ext>
            </a:extLst>
          </p:cNvPr>
          <p:cNvSpPr txBox="1"/>
          <p:nvPr/>
        </p:nvSpPr>
        <p:spPr>
          <a:xfrm>
            <a:off x="1526312" y="2863337"/>
            <a:ext cx="11023958" cy="2708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È quasi tutto in Produzione, </a:t>
            </a:r>
          </a:p>
          <a:p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mancano solo i due report registri Iva estero ed il report Dichiarazione INTRA12 mensile (attualmente in fase di test)</a:t>
            </a:r>
          </a:p>
          <a:p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Modifica maschera «versamenti mensili Iva» per poter gestire l’Iva delle fatture estere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Congelamento Iva mensile sganciato da apertura maschera «riepilogo versamento Iva»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Modifica procedura Batch per la regolarizzazione Iva estero identica a quella per Iva Italia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Funzione per anticipare al mese precedente la competenza dell’Iva estero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Numero e Data di fattura originaria compaiono nella causale del mandato e sono ricercabili nella maschera riscontro/impegno fatture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Aggiunta nuove tipologie di documenti per le fatture estere e inattivazione delle vecchie definizioni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Gestione Iva estera in attività commerciale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Sezionali Iva: inserimento filtri sul modello dei radio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button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 presenti in riscontro/impegno fattura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Possibilità in riscontro/impegno fatture di selezionare impegni Iva Reverse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Charge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 collocati nelle spese accessorie degli ordini di riferimento </a:t>
            </a: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sz="1000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2" name="Elemento grafico 11" descr="Casella di controllo selezionata con riempimento a tinta unita">
            <a:extLst>
              <a:ext uri="{FF2B5EF4-FFF2-40B4-BE49-F238E27FC236}">
                <a16:creationId xmlns:a16="http://schemas.microsoft.com/office/drawing/2014/main" id="{9062FD3F-37D1-C4EE-9877-3BD7EC0E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059" y="2241093"/>
            <a:ext cx="612544" cy="612544"/>
          </a:xfrm>
          <a:prstGeom prst="rect">
            <a:avLst/>
          </a:prstGeom>
        </p:spPr>
      </p:pic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9BCF3460-8308-9A3C-0C5F-73FE61CB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5</a:t>
            </a:fld>
            <a:endParaRPr lang="de-DE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3B1B26-A470-1C2D-64AA-204276711099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4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31753"/>
            <a:ext cx="9934440" cy="72410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Stato dei lavori in corso p.4 					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987610"/>
            <a:ext cx="8276026" cy="53535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>
                <a:ea typeface="+mn-lt"/>
                <a:cs typeface="+mn-lt"/>
              </a:rPr>
              <a:t>Patrimonio:</a:t>
            </a:r>
            <a:endParaRPr lang="it-IT" sz="1800" dirty="0">
              <a:cs typeface="Calibri" panose="020F0502020204030204"/>
            </a:endParaRPr>
          </a:p>
          <a:p>
            <a:r>
              <a:rPr lang="it-IT" sz="1800" b="1" dirty="0">
                <a:ea typeface="+mn-lt"/>
                <a:cs typeface="+mn-lt"/>
              </a:rPr>
              <a:t>Trasferimento tra sezioni</a:t>
            </a:r>
            <a:r>
              <a:rPr lang="it-IT" sz="1800" dirty="0">
                <a:ea typeface="+mn-lt"/>
                <a:cs typeface="+mn-lt"/>
              </a:rPr>
              <a:t>: blindare le funzionalità di trasferimento tra sezioni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r>
              <a:rPr lang="it-IT" sz="1800" b="1" dirty="0">
                <a:ea typeface="+mn-lt"/>
                <a:cs typeface="+mn-lt"/>
              </a:rPr>
              <a:t>Ammortamento beni di modico valore</a:t>
            </a:r>
            <a:r>
              <a:rPr lang="it-IT" sz="1800" dirty="0">
                <a:ea typeface="+mn-lt"/>
                <a:cs typeface="+mn-lt"/>
              </a:rPr>
              <a:t>: convalida regola ammortamento tale per cui i beni in questione verranno ammortizzati interamente nell'anno di carico (a partire dal 2021)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r>
              <a:rPr lang="it-IT" sz="1800" b="1" dirty="0">
                <a:ea typeface="+mn-lt"/>
                <a:cs typeface="+mn-lt"/>
              </a:rPr>
              <a:t>Funzionalità per rendicontazione</a:t>
            </a:r>
            <a:r>
              <a:rPr lang="it-IT" sz="1800" dirty="0">
                <a:ea typeface="+mn-lt"/>
                <a:cs typeface="+mn-lt"/>
              </a:rPr>
              <a:t>: sviluppo report per consentire alle sezioni di essere autonome nella gestione dei dati dell'ammortamento ai fini rendicontativi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r>
              <a:rPr lang="it-IT" sz="1800" b="1" dirty="0">
                <a:ea typeface="+mn-lt"/>
                <a:cs typeface="+mn-lt"/>
              </a:rPr>
              <a:t>IVA SPLIT a cavallo d'anno</a:t>
            </a:r>
            <a:r>
              <a:rPr lang="it-IT" sz="1800" dirty="0">
                <a:ea typeface="+mn-lt"/>
                <a:cs typeface="+mn-lt"/>
              </a:rPr>
              <a:t>: verifica processo presente a sistema</a:t>
            </a: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b="1" dirty="0">
                <a:ea typeface="+mn-lt"/>
                <a:cs typeface="+mn-lt"/>
              </a:rPr>
              <a:t>Proposta/Nota Discarico</a:t>
            </a:r>
            <a:r>
              <a:rPr lang="it-IT" sz="1800" dirty="0">
                <a:ea typeface="+mn-lt"/>
                <a:cs typeface="+mn-lt"/>
              </a:rPr>
              <a:t>: possibilità di caricamento massivo inventari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it-IT" sz="2000" dirty="0">
              <a:cs typeface="Calibri" panose="020F0502020204030204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AAAD78E9-917F-475F-9DC7-7EDF6DA5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777B00E-32F8-8724-B77F-E5FA891E8F27}"/>
              </a:ext>
            </a:extLst>
          </p:cNvPr>
          <p:cNvSpPr txBox="1"/>
          <p:nvPr/>
        </p:nvSpPr>
        <p:spPr>
          <a:xfrm>
            <a:off x="1349697" y="1670107"/>
            <a:ext cx="101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Assegnata bassa priorità. </a:t>
            </a:r>
          </a:p>
        </p:txBody>
      </p:sp>
      <p:pic>
        <p:nvPicPr>
          <p:cNvPr id="13" name="Elemento grafico 12" descr="Programmatore (maschile) con riempimento a tinta unita">
            <a:extLst>
              <a:ext uri="{FF2B5EF4-FFF2-40B4-BE49-F238E27FC236}">
                <a16:creationId xmlns:a16="http://schemas.microsoft.com/office/drawing/2014/main" id="{78EECFE4-7521-B476-5EB0-2BD75AA8D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6403" y="1283863"/>
            <a:ext cx="572821" cy="572821"/>
          </a:xfrm>
          <a:prstGeom prst="rect">
            <a:avLst/>
          </a:prstGeom>
        </p:spPr>
      </p:pic>
      <p:pic>
        <p:nvPicPr>
          <p:cNvPr id="14" name="Elemento grafico 13" descr="Clessidra finita con riempimento a tinta unita">
            <a:extLst>
              <a:ext uri="{FF2B5EF4-FFF2-40B4-BE49-F238E27FC236}">
                <a16:creationId xmlns:a16="http://schemas.microsoft.com/office/drawing/2014/main" id="{A682D006-15B5-0B70-3DD5-5B9AE6049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6403" y="2072004"/>
            <a:ext cx="516843" cy="51684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CEA235-F05A-C739-EC6E-B6955DD0B4FD}"/>
              </a:ext>
            </a:extLst>
          </p:cNvPr>
          <p:cNvSpPr txBox="1"/>
          <p:nvPr/>
        </p:nvSpPr>
        <p:spPr>
          <a:xfrm>
            <a:off x="1350799" y="2899110"/>
            <a:ext cx="101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In attesa di parere / istruzioni dal gruppo di lavoro e/o esperti di dominio</a:t>
            </a:r>
          </a:p>
        </p:txBody>
      </p:sp>
      <p:pic>
        <p:nvPicPr>
          <p:cNvPr id="16" name="Elemento grafico 15" descr="Clessidra finita con riempimento a tinta unita">
            <a:extLst>
              <a:ext uri="{FF2B5EF4-FFF2-40B4-BE49-F238E27FC236}">
                <a16:creationId xmlns:a16="http://schemas.microsoft.com/office/drawing/2014/main" id="{A1203555-AE93-A546-A2C0-DD55DB98C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0921" y="3303264"/>
            <a:ext cx="516843" cy="51684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36AC4C6-8D11-C89C-4652-2C3FCAF62BA1}"/>
              </a:ext>
            </a:extLst>
          </p:cNvPr>
          <p:cNvSpPr txBox="1"/>
          <p:nvPr/>
        </p:nvSpPr>
        <p:spPr>
          <a:xfrm>
            <a:off x="1345317" y="3906713"/>
            <a:ext cx="101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In attesa di parere / istruzioni dal gruppo di lavoro e/o esperti di dominio</a:t>
            </a:r>
          </a:p>
        </p:txBody>
      </p:sp>
      <p:pic>
        <p:nvPicPr>
          <p:cNvPr id="18" name="Elemento grafico 17" descr="Clessidra finita con riempimento a tinta unita">
            <a:extLst>
              <a:ext uri="{FF2B5EF4-FFF2-40B4-BE49-F238E27FC236}">
                <a16:creationId xmlns:a16="http://schemas.microsoft.com/office/drawing/2014/main" id="{4E162E23-6A24-DC44-C1F8-6169C899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022" y="4304279"/>
            <a:ext cx="516843" cy="51684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02CDC5D-D4E3-1E24-77A0-580F57240E3A}"/>
              </a:ext>
            </a:extLst>
          </p:cNvPr>
          <p:cNvSpPr txBox="1"/>
          <p:nvPr/>
        </p:nvSpPr>
        <p:spPr>
          <a:xfrm>
            <a:off x="1346418" y="4690649"/>
            <a:ext cx="101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In attesa di parere / istruzioni dal gruppo di lavoro e/o esperti di dominio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6B75F26-55CF-BC4B-6EB1-61747213EC67}"/>
              </a:ext>
            </a:extLst>
          </p:cNvPr>
          <p:cNvSpPr txBox="1"/>
          <p:nvPr/>
        </p:nvSpPr>
        <p:spPr>
          <a:xfrm>
            <a:off x="1344220" y="5427464"/>
            <a:ext cx="101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chemeClr val="accent2">
                    <a:lumMod val="75000"/>
                  </a:schemeClr>
                </a:solidFill>
              </a:rPr>
              <a:t>Assegnata bassa priorità. Previsto rilascio in produzione entro fine anno</a:t>
            </a:r>
          </a:p>
        </p:txBody>
      </p:sp>
      <p:pic>
        <p:nvPicPr>
          <p:cNvPr id="21" name="Elemento grafico 20" descr="Programmatore (maschile) con riempimento a tinta unita">
            <a:extLst>
              <a:ext uri="{FF2B5EF4-FFF2-40B4-BE49-F238E27FC236}">
                <a16:creationId xmlns:a16="http://schemas.microsoft.com/office/drawing/2014/main" id="{80F9ADA8-AC30-B29E-2B29-987982C82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0926" y="5021486"/>
            <a:ext cx="572821" cy="572821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0ADEDAC5-6DD8-D935-662C-56D4A01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6</a:t>
            </a:fld>
            <a:endParaRPr lang="de-DE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876E77C-DA83-2DF4-2ADA-80A4B95D93AD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6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31753"/>
            <a:ext cx="9934440" cy="724108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Stato dei lavori in corso p.5 					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987610"/>
            <a:ext cx="8276026" cy="53535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>
                <a:ea typeface="+mn-lt"/>
                <a:cs typeface="+mn-lt"/>
              </a:rPr>
              <a:t>Miscellanea:</a:t>
            </a:r>
          </a:p>
          <a:p>
            <a:pPr>
              <a:buFont typeface="Arial,Sans-Serif"/>
              <a:buChar char="•"/>
            </a:pPr>
            <a:endParaRPr lang="it-IT" sz="1800" dirty="0"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r>
              <a:rPr lang="it-IT" sz="1800" dirty="0">
                <a:ea typeface="+mn-lt"/>
                <a:cs typeface="+mn-lt"/>
              </a:rPr>
              <a:t>Rimozione delle procedure per lo SPLIT-PAYMENT</a:t>
            </a:r>
          </a:p>
          <a:p>
            <a:pPr>
              <a:buFont typeface="Arial,Sans-Serif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r>
              <a:rPr lang="it-IT" sz="1800" dirty="0">
                <a:ea typeface="+mn-lt"/>
                <a:cs typeface="+mn-lt"/>
              </a:rPr>
              <a:t>Migrazione alla nuova versione 19C del database Oracle di contabilità</a:t>
            </a:r>
          </a:p>
          <a:p>
            <a:pPr>
              <a:buFont typeface="Arial,Sans-Serif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r>
              <a:rPr lang="it-IT" sz="1800" dirty="0">
                <a:ea typeface="+mn-lt"/>
                <a:cs typeface="+mn-lt"/>
              </a:rPr>
              <a:t>Una nuova maschera in ENTRATE che semplifichi la gestione delle riscossioni, sul modello di "Pagamenti Diversi"</a:t>
            </a: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it-IT" sz="2000" dirty="0">
              <a:cs typeface="Calibri" panose="020F0502020204030204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AAAD78E9-917F-475F-9DC7-7EDF6DA5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239A66-9100-F28E-2820-F69A4D718BF6}"/>
              </a:ext>
            </a:extLst>
          </p:cNvPr>
          <p:cNvSpPr txBox="1"/>
          <p:nvPr/>
        </p:nvSpPr>
        <p:spPr>
          <a:xfrm>
            <a:off x="1454950" y="2840223"/>
            <a:ext cx="1015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Lo sviluppo è stato completato, in attesa di conferma della data di cessazione</a:t>
            </a:r>
          </a:p>
        </p:txBody>
      </p:sp>
      <p:pic>
        <p:nvPicPr>
          <p:cNvPr id="14" name="Elemento grafico 13" descr="Clessidra finita con riempimento a tinta unita">
            <a:extLst>
              <a:ext uri="{FF2B5EF4-FFF2-40B4-BE49-F238E27FC236}">
                <a16:creationId xmlns:a16="http://schemas.microsoft.com/office/drawing/2014/main" id="{63B66F5E-02F7-1C41-CEBE-AC6BB159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6967" y="3245177"/>
            <a:ext cx="516843" cy="51684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9F7C400-4E54-8F0B-EC79-E7FEB0BFDE64}"/>
              </a:ext>
            </a:extLst>
          </p:cNvPr>
          <p:cNvSpPr txBox="1"/>
          <p:nvPr/>
        </p:nvSpPr>
        <p:spPr>
          <a:xfrm>
            <a:off x="1340942" y="3642092"/>
            <a:ext cx="101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Da pianificare con il Servizio sviluppo e gestione strategica dell’infrastruttura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464EE71-E6B2-B93D-E474-DC4F4CC4F1E0}"/>
              </a:ext>
            </a:extLst>
          </p:cNvPr>
          <p:cNvSpPr txBox="1"/>
          <p:nvPr/>
        </p:nvSpPr>
        <p:spPr>
          <a:xfrm>
            <a:off x="1338738" y="4751246"/>
            <a:ext cx="101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In fase di sviluppo (sul modello di pagamenti diversi)</a:t>
            </a:r>
          </a:p>
        </p:txBody>
      </p:sp>
      <p:pic>
        <p:nvPicPr>
          <p:cNvPr id="17" name="Elemento grafico 16" descr="Programmatore (maschile) con riempimento a tinta unita">
            <a:extLst>
              <a:ext uri="{FF2B5EF4-FFF2-40B4-BE49-F238E27FC236}">
                <a16:creationId xmlns:a16="http://schemas.microsoft.com/office/drawing/2014/main" id="{204B4892-EE6C-96EC-E3CF-3CEBB6B0B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5444" y="3984910"/>
            <a:ext cx="572821" cy="572821"/>
          </a:xfrm>
          <a:prstGeom prst="rect">
            <a:avLst/>
          </a:prstGeom>
        </p:spPr>
      </p:pic>
      <p:pic>
        <p:nvPicPr>
          <p:cNvPr id="18" name="Elemento grafico 17" descr="Casella di controllo selezionata con riempimento a tinta unita">
            <a:extLst>
              <a:ext uri="{FF2B5EF4-FFF2-40B4-BE49-F238E27FC236}">
                <a16:creationId xmlns:a16="http://schemas.microsoft.com/office/drawing/2014/main" id="{2D303AF6-F97C-8675-F2C2-0705DF2D0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8377" y="2471750"/>
            <a:ext cx="612544" cy="612544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8FC80ED-EA7B-3F7E-92CF-F43B3B65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7</a:t>
            </a:fld>
            <a:endParaRPr lang="de-DE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F310E2-3375-9E14-00F9-849CF92CB6CC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6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64465"/>
            <a:ext cx="10305664" cy="671656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Ulteriori attività non previste durante la precedente plenaria p.1: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615" y="1897068"/>
            <a:ext cx="8276026" cy="3436763"/>
          </a:xfrm>
        </p:spPr>
        <p:txBody>
          <a:bodyPr anchor="ctr">
            <a:normAutofit fontScale="92500" lnSpcReduction="20000"/>
          </a:bodyPr>
          <a:lstStyle/>
          <a:p>
            <a:r>
              <a:rPr lang="it-IT" sz="1800" dirty="0">
                <a:cs typeface="Calibri" panose="020F0502020204030204"/>
              </a:rPr>
              <a:t>Abilitazione sottovoce nelle maschere di Bilancio Centrale</a:t>
            </a: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Realizzazione dei nuovi flussi Irpef (Zucchetti)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Adeguamento delle maschere alle nuove regole della comunicazione Irpef verso Zucchetti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Controllo validazione Cup in fase di approvazione Ordine</a:t>
            </a:r>
          </a:p>
          <a:p>
            <a:pPr marL="0" indent="0">
              <a:buNone/>
            </a:pPr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Contabilizzazione degli stipendi in </a:t>
            </a:r>
            <a:r>
              <a:rPr lang="it-IT" sz="1800" dirty="0" err="1">
                <a:cs typeface="Calibri" panose="020F0502020204030204"/>
              </a:rPr>
              <a:t>eBS</a:t>
            </a:r>
            <a:endParaRPr lang="it-IT" sz="1800" dirty="0">
              <a:cs typeface="Calibri" panose="020F0502020204030204"/>
            </a:endParaRP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Controllo Plafond (inattivazione)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CDED9D3-8EC1-43F4-9CE4-33A92673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pic>
        <p:nvPicPr>
          <p:cNvPr id="16" name="Elemento grafico 15" descr="Casella di controllo selezionata con riempimento a tinta unita">
            <a:extLst>
              <a:ext uri="{FF2B5EF4-FFF2-40B4-BE49-F238E27FC236}">
                <a16:creationId xmlns:a16="http://schemas.microsoft.com/office/drawing/2014/main" id="{06D990EB-0BF5-DB69-AD94-04950FBF0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721" y="1722666"/>
            <a:ext cx="612544" cy="612544"/>
          </a:xfrm>
          <a:prstGeom prst="rect">
            <a:avLst/>
          </a:prstGeom>
        </p:spPr>
      </p:pic>
      <p:pic>
        <p:nvPicPr>
          <p:cNvPr id="17" name="Elemento grafico 16" descr="Casella di controllo selezionata con riempimento a tinta unita">
            <a:extLst>
              <a:ext uri="{FF2B5EF4-FFF2-40B4-BE49-F238E27FC236}">
                <a16:creationId xmlns:a16="http://schemas.microsoft.com/office/drawing/2014/main" id="{0AA5DB69-A614-7805-2EA7-214A27DD9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723" y="3566256"/>
            <a:ext cx="612544" cy="612544"/>
          </a:xfrm>
          <a:prstGeom prst="rect">
            <a:avLst/>
          </a:prstGeom>
        </p:spPr>
      </p:pic>
      <p:pic>
        <p:nvPicPr>
          <p:cNvPr id="18" name="Elemento grafico 17" descr="Casella di controllo selezionata con riempimento a tinta unita">
            <a:extLst>
              <a:ext uri="{FF2B5EF4-FFF2-40B4-BE49-F238E27FC236}">
                <a16:creationId xmlns:a16="http://schemas.microsoft.com/office/drawing/2014/main" id="{3A9358B2-E8FF-6F5D-F73A-F8551B7D9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720" y="4806246"/>
            <a:ext cx="612544" cy="612544"/>
          </a:xfrm>
          <a:prstGeom prst="rect">
            <a:avLst/>
          </a:prstGeom>
        </p:spPr>
      </p:pic>
      <p:pic>
        <p:nvPicPr>
          <p:cNvPr id="19" name="Elemento grafico 18" descr="Programmatore (maschile) con riempimento a tinta unita">
            <a:extLst>
              <a:ext uri="{FF2B5EF4-FFF2-40B4-BE49-F238E27FC236}">
                <a16:creationId xmlns:a16="http://schemas.microsoft.com/office/drawing/2014/main" id="{87F04EF4-9353-0CBB-A611-2A3385685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2425" y="2363926"/>
            <a:ext cx="572821" cy="572821"/>
          </a:xfrm>
          <a:prstGeom prst="rect">
            <a:avLst/>
          </a:prstGeom>
        </p:spPr>
      </p:pic>
      <p:pic>
        <p:nvPicPr>
          <p:cNvPr id="20" name="Elemento grafico 19" descr="Programmatore (maschile) con riempimento a tinta unita">
            <a:extLst>
              <a:ext uri="{FF2B5EF4-FFF2-40B4-BE49-F238E27FC236}">
                <a16:creationId xmlns:a16="http://schemas.microsoft.com/office/drawing/2014/main" id="{F8026A05-CA91-701A-1E1E-769E54C7B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2422" y="2980459"/>
            <a:ext cx="572821" cy="572821"/>
          </a:xfrm>
          <a:prstGeom prst="rect">
            <a:avLst/>
          </a:prstGeom>
        </p:spPr>
      </p:pic>
      <p:pic>
        <p:nvPicPr>
          <p:cNvPr id="21" name="Elemento grafico 20" descr="Clessidra finita con riempimento a tinta unita">
            <a:extLst>
              <a:ext uri="{FF2B5EF4-FFF2-40B4-BE49-F238E27FC236}">
                <a16:creationId xmlns:a16="http://schemas.microsoft.com/office/drawing/2014/main" id="{14E951C7-0288-062E-CDE0-4D769DCF3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9313" y="4242703"/>
            <a:ext cx="516843" cy="516843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0E899856-79A4-A364-C7B1-0D76FE6E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8</a:t>
            </a:fld>
            <a:endParaRPr lang="de-DE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39C6CF-2461-FC77-8881-15031D2FCAB3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0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4AEC9-A62D-4FE9-A4EA-830F9E19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64465"/>
            <a:ext cx="10216764" cy="671656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Ulteriori attività non previste durante la precedente plenaria p.2: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6CDE4-64B8-4710-B330-07A1A7C2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615" y="1897068"/>
            <a:ext cx="8276026" cy="3436763"/>
          </a:xfrm>
        </p:spPr>
        <p:txBody>
          <a:bodyPr anchor="ctr">
            <a:normAutofit fontScale="85000" lnSpcReduction="20000"/>
          </a:bodyPr>
          <a:lstStyle/>
          <a:p>
            <a:r>
              <a:rPr lang="it-IT" sz="1800" dirty="0">
                <a:cs typeface="Calibri" panose="020F0502020204030204"/>
              </a:rPr>
              <a:t>Associazione provvisori di pagamenti esteri alla struttura di riferimento</a:t>
            </a: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Nuova modalità di inserimento Cup in fase di mandato</a:t>
            </a: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Nuova procedura per calcolo importo discarico per gli inventari in via di dismissione</a:t>
            </a: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Filtri locali, aggiunta vincoli su operazioni</a:t>
            </a: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Collegamento fattura al Mastro in Gestione Giornale in Fondo Economale e valorizzazione automatica dei dati nel blocco SIOPE+</a:t>
            </a:r>
          </a:p>
          <a:p>
            <a:endParaRPr lang="it-IT" sz="1800" dirty="0">
              <a:cs typeface="Calibri" panose="020F0502020204030204"/>
            </a:endParaRPr>
          </a:p>
          <a:p>
            <a:r>
              <a:rPr lang="it-IT" sz="1800" dirty="0">
                <a:cs typeface="Calibri" panose="020F0502020204030204"/>
              </a:rPr>
              <a:t>Perfezionamento procedura controllo ricezione distinte nel MIF3</a:t>
            </a:r>
          </a:p>
          <a:p>
            <a:endParaRPr lang="it-IT" sz="1800" dirty="0">
              <a:cs typeface="Calibri" panose="020F0502020204030204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CDED9D3-8EC1-43F4-9CE4-33A92673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916289"/>
            <a:ext cx="1680411" cy="930924"/>
          </a:xfrm>
          <a:prstGeom prst="rect">
            <a:avLst/>
          </a:prstGeom>
        </p:spPr>
      </p:pic>
      <p:pic>
        <p:nvPicPr>
          <p:cNvPr id="8" name="Elemento grafico 7" descr="Casella di controllo selezionata con riempimento a tinta unita">
            <a:extLst>
              <a:ext uri="{FF2B5EF4-FFF2-40B4-BE49-F238E27FC236}">
                <a16:creationId xmlns:a16="http://schemas.microsoft.com/office/drawing/2014/main" id="{E34337F1-293F-090B-51A9-6F253A21E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721" y="1618759"/>
            <a:ext cx="612544" cy="612544"/>
          </a:xfrm>
          <a:prstGeom prst="rect">
            <a:avLst/>
          </a:prstGeom>
        </p:spPr>
      </p:pic>
      <p:pic>
        <p:nvPicPr>
          <p:cNvPr id="9" name="Elemento grafico 8" descr="Casella di controllo selezionata con riempimento a tinta unita">
            <a:extLst>
              <a:ext uri="{FF2B5EF4-FFF2-40B4-BE49-F238E27FC236}">
                <a16:creationId xmlns:a16="http://schemas.microsoft.com/office/drawing/2014/main" id="{D4B64819-9C06-4302-E480-7DCB515DE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721" y="2203340"/>
            <a:ext cx="612544" cy="612544"/>
          </a:xfrm>
          <a:prstGeom prst="rect">
            <a:avLst/>
          </a:prstGeom>
        </p:spPr>
      </p:pic>
      <p:pic>
        <p:nvPicPr>
          <p:cNvPr id="11" name="Elemento grafico 10" descr="Casella di controllo selezionata con riempimento a tinta unita">
            <a:extLst>
              <a:ext uri="{FF2B5EF4-FFF2-40B4-BE49-F238E27FC236}">
                <a16:creationId xmlns:a16="http://schemas.microsoft.com/office/drawing/2014/main" id="{66AAA814-E1E0-598B-9665-E80B849D5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721" y="2756706"/>
            <a:ext cx="612544" cy="612544"/>
          </a:xfrm>
          <a:prstGeom prst="rect">
            <a:avLst/>
          </a:prstGeom>
        </p:spPr>
      </p:pic>
      <p:pic>
        <p:nvPicPr>
          <p:cNvPr id="12" name="Elemento grafico 11" descr="Casella di controllo selezionata con riempimento a tinta unita">
            <a:extLst>
              <a:ext uri="{FF2B5EF4-FFF2-40B4-BE49-F238E27FC236}">
                <a16:creationId xmlns:a16="http://schemas.microsoft.com/office/drawing/2014/main" id="{8A2DD573-F8A2-2185-60DA-EB322189C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9352" y="3323982"/>
            <a:ext cx="612544" cy="612544"/>
          </a:xfrm>
          <a:prstGeom prst="rect">
            <a:avLst/>
          </a:prstGeom>
        </p:spPr>
      </p:pic>
      <p:pic>
        <p:nvPicPr>
          <p:cNvPr id="13" name="Elemento grafico 12" descr="Casella di controllo selezionata con riempimento a tinta unita">
            <a:extLst>
              <a:ext uri="{FF2B5EF4-FFF2-40B4-BE49-F238E27FC236}">
                <a16:creationId xmlns:a16="http://schemas.microsoft.com/office/drawing/2014/main" id="{8E7BCED5-99F7-BCE4-6C34-52EC7F48D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721" y="3936526"/>
            <a:ext cx="612544" cy="612544"/>
          </a:xfrm>
          <a:prstGeom prst="rect">
            <a:avLst/>
          </a:prstGeom>
        </p:spPr>
      </p:pic>
      <p:pic>
        <p:nvPicPr>
          <p:cNvPr id="14" name="Elemento grafico 13" descr="Casella di controllo selezionata con riempimento a tinta unita">
            <a:extLst>
              <a:ext uri="{FF2B5EF4-FFF2-40B4-BE49-F238E27FC236}">
                <a16:creationId xmlns:a16="http://schemas.microsoft.com/office/drawing/2014/main" id="{AD7E49B0-B925-A889-34DD-60935B09D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9711" y="4635178"/>
            <a:ext cx="612544" cy="612544"/>
          </a:xfrm>
          <a:prstGeom prst="rect">
            <a:avLst/>
          </a:prstGeom>
        </p:spPr>
      </p:pic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9A9A4994-66D5-62AA-FEA2-C38CDEAE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9</a:t>
            </a:fld>
            <a:endParaRPr lang="de-DE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7650850-3E62-AD32-2C8F-D557501D9B9C}"/>
              </a:ext>
            </a:extLst>
          </p:cNvPr>
          <p:cNvSpPr txBox="1"/>
          <p:nvPr/>
        </p:nvSpPr>
        <p:spPr>
          <a:xfrm>
            <a:off x="3034966" y="6348192"/>
            <a:ext cx="6122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Riunione plenaria     Catania 22 – 24 Novembre 2022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Direzione Sistemi Informativi – Servizio sviluppo e gestione applicativi – Ufficio area contabile</a:t>
            </a:r>
          </a:p>
          <a:p>
            <a:endParaRPr lang="it-IT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1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1EB741CA56E43920671C55BB100DD" ma:contentTypeVersion="2" ma:contentTypeDescription="Create a new document." ma:contentTypeScope="" ma:versionID="bff23862c4fa1e9187b607c34dd75c41">
  <xsd:schema xmlns:xsd="http://www.w3.org/2001/XMLSchema" xmlns:xs="http://www.w3.org/2001/XMLSchema" xmlns:p="http://schemas.microsoft.com/office/2006/metadata/properties" xmlns:ns2="9b70eeca-fdf7-4e6f-b4ae-156c358a02df" targetNamespace="http://schemas.microsoft.com/office/2006/metadata/properties" ma:root="true" ma:fieldsID="a1fb8ecbebef0f9b45a2abc47391d4b0" ns2:_="">
    <xsd:import namespace="9b70eeca-fdf7-4e6f-b4ae-156c358a02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0eeca-fdf7-4e6f-b4ae-156c358a0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891DF8-287B-4E3C-934F-A801DDA37B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024AC-933C-4381-A4C2-8A6E554F03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A9EB9E-B351-4305-9274-C3FB2F27F762}">
  <ds:schemaRefs>
    <ds:schemaRef ds:uri="9b70eeca-fdf7-4e6f-b4ae-156c358a02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</Words>
  <Application>Microsoft Office PowerPoint</Application>
  <PresentationFormat>Widescreen</PresentationFormat>
  <Paragraphs>240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Tema di Office</vt:lpstr>
      <vt:lpstr>Ufficio Area Contabile Stato dei lavori</vt:lpstr>
      <vt:lpstr>Stato dei lavori in corso…</vt:lpstr>
      <vt:lpstr>Stato dei lavori in corso p.1      </vt:lpstr>
      <vt:lpstr>Stato dei lavori in corso p.2     </vt:lpstr>
      <vt:lpstr>Stato dei lavori in corso p.3      </vt:lpstr>
      <vt:lpstr>Stato dei lavori in corso p.4      </vt:lpstr>
      <vt:lpstr>Stato dei lavori in corso p.5      </vt:lpstr>
      <vt:lpstr>Ulteriori attività non previste durante la precedente plenaria p.1:</vt:lpstr>
      <vt:lpstr>Ulteriori attività non previste durante la precedente plenaria p.2:</vt:lpstr>
      <vt:lpstr>Cosa ci aspetta nel 2023:</vt:lpstr>
      <vt:lpstr>Un po’ di numeri sulle missioni:</vt:lpstr>
      <vt:lpstr>Un po’ di numeri su eBS:</vt:lpstr>
      <vt:lpstr>Riflessioni:</vt:lpstr>
      <vt:lpstr>La diga delle tre gole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rpompeo</dc:creator>
  <cp:lastModifiedBy>Rosario Pompeo</cp:lastModifiedBy>
  <cp:revision>64</cp:revision>
  <dcterms:created xsi:type="dcterms:W3CDTF">2021-11-23T09:29:21Z</dcterms:created>
  <dcterms:modified xsi:type="dcterms:W3CDTF">2022-11-19T08:34:48Z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0x01010075C1EB741CA56E43920671C55BB100DD</vt:lpwstr>
  </property>
</Properties>
</file>