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31_8CF9ED7C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3F_D5336AD9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263" r:id="rId3"/>
    <p:sldId id="305" r:id="rId4"/>
    <p:sldId id="307" r:id="rId5"/>
    <p:sldId id="308" r:id="rId6"/>
    <p:sldId id="318" r:id="rId7"/>
    <p:sldId id="282" r:id="rId8"/>
    <p:sldId id="316" r:id="rId9"/>
    <p:sldId id="311" r:id="rId10"/>
    <p:sldId id="315" r:id="rId11"/>
    <p:sldId id="313" r:id="rId12"/>
    <p:sldId id="314" r:id="rId13"/>
    <p:sldId id="319" r:id="rId14"/>
    <p:sldId id="309" r:id="rId15"/>
    <p:sldId id="317" r:id="rId16"/>
    <p:sldId id="261" r:id="rId17"/>
    <p:sldId id="312" r:id="rId18"/>
    <p:sldId id="320" r:id="rId19"/>
    <p:sldId id="28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16063-7DFC-3F27-0A84-53AA4EEA7911}" name="Emanuele Turella" initials="ET" userId="S::turella@infn.it::1c8495fd-6560-4c2a-b675-53e7588d4649" providerId="AD"/>
  <p188:author id="{94D7EA8D-E6AA-0D76-540A-EAF9DC68BAF9}" name="Antonello Paoletti" initials="AP" userId="S::apaolett@infn.it::9a2db7de-bd99-46a9-a0c9-1317678b3d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7BA"/>
    <a:srgbClr val="4497B7"/>
    <a:srgbClr val="FFFFFF"/>
    <a:srgbClr val="44546A"/>
    <a:srgbClr val="DEECF8"/>
    <a:srgbClr val="F2F7FC"/>
    <a:srgbClr val="182B4D"/>
    <a:srgbClr val="5090FF"/>
    <a:srgbClr val="4472C4"/>
    <a:srgbClr val="37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92ABA-F872-224C-A718-C40B16C4BB01}" v="4367" dt="2022-11-21T08:25:12.386"/>
    <p1510:client id="{B9CE1011-47D7-0F4F-A140-78547CA53073}" v="129" dt="2022-11-21T18:49:30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31_8CF9ED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311927-1EFB-492A-A0B5-43AAAF4A1E6B}" authorId="{57016063-7DFC-3F27-0A84-53AA4EEA7911}" created="2022-11-20T10:59:23.920">
    <pc:sldMkLst xmlns:pc="http://schemas.microsoft.com/office/powerpoint/2013/main/command">
      <pc:docMk/>
      <pc:sldMk cId="2365189500" sldId="305"/>
    </pc:sldMkLst>
    <p188:txBody>
      <a:bodyPr/>
      <a:lstStyle/>
      <a:p>
        <a:r>
          <a:rPr lang="it-IT"/>
          <a:t>cerca uno sfondo decente su unsplash</a:t>
        </a:r>
      </a:p>
    </p188:txBody>
  </p188:cm>
</p188:cmLst>
</file>

<file path=ppt/comments/modernComment_13F_D5336A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134B36-43DE-AC4F-A77C-336ABA0A88EE}" authorId="{94D7EA8D-E6AA-0D76-540A-EAF9DC68BAF9}" created="2022-11-21T17:38:51.4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76916697" sldId="319"/>
      <ac:spMk id="3" creationId="{673E310C-1A2F-0DF3-36E6-C472F05E1C68}"/>
      <ac:txMk cp="393">
        <ac:context len="394" hash="2733621594"/>
      </ac:txMk>
    </ac:txMkLst>
    <p188:pos x="4751230" y="4034262"/>
    <p188:txBody>
      <a:bodyPr/>
      <a:lstStyle/>
      <a:p>
        <a:r>
          <a:rPr lang="it-IT"/>
          <a:t>[@Alberto Moni] che ne pensi di questo (s)punto 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1343F-16F8-4A4C-8284-E9191DFD34A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B8BAC8-F09A-4045-A727-D40430B324AD}">
      <dgm:prSet/>
      <dgm:spPr/>
      <dgm:t>
        <a:bodyPr/>
        <a:lstStyle/>
        <a:p>
          <a:r>
            <a:rPr lang="it-IT"/>
            <a:t>Debito Tecnico – Come / Quando recuperarlo ?</a:t>
          </a:r>
          <a:endParaRPr lang="en-US"/>
        </a:p>
      </dgm:t>
    </dgm:pt>
    <dgm:pt modelId="{D21EA2F5-FA94-4AE3-BF23-12C10C3508B0}" type="parTrans" cxnId="{44AA7F2E-3D2F-4A12-8158-5CDC4A3062D6}">
      <dgm:prSet/>
      <dgm:spPr/>
      <dgm:t>
        <a:bodyPr/>
        <a:lstStyle/>
        <a:p>
          <a:endParaRPr lang="en-US"/>
        </a:p>
      </dgm:t>
    </dgm:pt>
    <dgm:pt modelId="{EDECB34A-724B-46DC-A467-21C08328826F}" type="sibTrans" cxnId="{44AA7F2E-3D2F-4A12-8158-5CDC4A3062D6}">
      <dgm:prSet/>
      <dgm:spPr/>
      <dgm:t>
        <a:bodyPr/>
        <a:lstStyle/>
        <a:p>
          <a:endParaRPr lang="en-US"/>
        </a:p>
      </dgm:t>
    </dgm:pt>
    <dgm:pt modelId="{7F83E8E3-A3DD-44F8-9B18-A6D6979A31EB}">
      <dgm:prSet/>
      <dgm:spPr/>
      <dgm:t>
        <a:bodyPr/>
        <a:lstStyle/>
        <a:p>
          <a:r>
            <a:rPr lang="it-IT"/>
            <a:t>Interventi dell’assistenza</a:t>
          </a:r>
          <a:endParaRPr lang="en-US"/>
        </a:p>
      </dgm:t>
    </dgm:pt>
    <dgm:pt modelId="{93FBD857-6DF1-4A98-91EF-5F351E48A014}" type="parTrans" cxnId="{BE32C3A1-87B1-4818-A0B0-53361FF8CF5A}">
      <dgm:prSet/>
      <dgm:spPr/>
      <dgm:t>
        <a:bodyPr/>
        <a:lstStyle/>
        <a:p>
          <a:endParaRPr lang="en-US"/>
        </a:p>
      </dgm:t>
    </dgm:pt>
    <dgm:pt modelId="{EB7F1B2C-318D-440A-BBFF-C8634A8D6AA1}" type="sibTrans" cxnId="{BE32C3A1-87B1-4818-A0B0-53361FF8CF5A}">
      <dgm:prSet/>
      <dgm:spPr/>
      <dgm:t>
        <a:bodyPr/>
        <a:lstStyle/>
        <a:p>
          <a:endParaRPr lang="en-US"/>
        </a:p>
      </dgm:t>
    </dgm:pt>
    <dgm:pt modelId="{6AFF92A5-81B5-4534-8156-ADE0AC6BCC15}">
      <dgm:prSet/>
      <dgm:spPr/>
      <dgm:t>
        <a:bodyPr/>
        <a:lstStyle/>
        <a:p>
          <a:r>
            <a:rPr lang="it-IT"/>
            <a:t>Parti di processo non implementate</a:t>
          </a:r>
          <a:endParaRPr lang="en-US"/>
        </a:p>
      </dgm:t>
    </dgm:pt>
    <dgm:pt modelId="{0B95EF55-1348-4CFF-8B14-98423F8723E2}" type="parTrans" cxnId="{7F9B68D8-3089-474D-A976-7A44CDE84453}">
      <dgm:prSet/>
      <dgm:spPr/>
      <dgm:t>
        <a:bodyPr/>
        <a:lstStyle/>
        <a:p>
          <a:endParaRPr lang="en-US"/>
        </a:p>
      </dgm:t>
    </dgm:pt>
    <dgm:pt modelId="{98DDB677-C349-4461-BA72-9C8B715AEE15}" type="sibTrans" cxnId="{7F9B68D8-3089-474D-A976-7A44CDE84453}">
      <dgm:prSet/>
      <dgm:spPr/>
      <dgm:t>
        <a:bodyPr/>
        <a:lstStyle/>
        <a:p>
          <a:endParaRPr lang="en-US"/>
        </a:p>
      </dgm:t>
    </dgm:pt>
    <dgm:pt modelId="{7B007CFC-841D-4695-947A-5539E37D77D7}">
      <dgm:prSet/>
      <dgm:spPr/>
      <dgm:t>
        <a:bodyPr/>
        <a:lstStyle/>
        <a:p>
          <a:r>
            <a:rPr lang="it-IT"/>
            <a:t>Acquisti su più anni</a:t>
          </a:r>
          <a:endParaRPr lang="en-US"/>
        </a:p>
      </dgm:t>
    </dgm:pt>
    <dgm:pt modelId="{B8702E38-ED4C-4E06-B92E-E896ADB4C29E}" type="parTrans" cxnId="{C2E448F6-775D-4A8F-A9CD-D653BC697229}">
      <dgm:prSet/>
      <dgm:spPr/>
      <dgm:t>
        <a:bodyPr/>
        <a:lstStyle/>
        <a:p>
          <a:endParaRPr lang="en-US"/>
        </a:p>
      </dgm:t>
    </dgm:pt>
    <dgm:pt modelId="{E6F119B4-1649-4A41-9FE2-A9187B115EFC}" type="sibTrans" cxnId="{C2E448F6-775D-4A8F-A9CD-D653BC697229}">
      <dgm:prSet/>
      <dgm:spPr/>
      <dgm:t>
        <a:bodyPr/>
        <a:lstStyle/>
        <a:p>
          <a:endParaRPr lang="en-US"/>
        </a:p>
      </dgm:t>
    </dgm:pt>
    <dgm:pt modelId="{F5A922FC-7CEC-4F76-AB89-858D90969CC9}">
      <dgm:prSet/>
      <dgm:spPr/>
      <dgm:t>
        <a:bodyPr/>
        <a:lstStyle/>
        <a:p>
          <a:r>
            <a:rPr lang="it-IT"/>
            <a:t>Transazioni non commerciali</a:t>
          </a:r>
          <a:endParaRPr lang="en-US"/>
        </a:p>
      </dgm:t>
    </dgm:pt>
    <dgm:pt modelId="{52183A7E-2649-4AAF-BBF2-115E9E84B34E}" type="parTrans" cxnId="{D9807F2B-CD46-4389-AB0A-856810AE72EA}">
      <dgm:prSet/>
      <dgm:spPr/>
      <dgm:t>
        <a:bodyPr/>
        <a:lstStyle/>
        <a:p>
          <a:endParaRPr lang="en-US"/>
        </a:p>
      </dgm:t>
    </dgm:pt>
    <dgm:pt modelId="{97A65650-ABFC-478B-9C19-71F35390C08C}" type="sibTrans" cxnId="{D9807F2B-CD46-4389-AB0A-856810AE72EA}">
      <dgm:prSet/>
      <dgm:spPr/>
      <dgm:t>
        <a:bodyPr/>
        <a:lstStyle/>
        <a:p>
          <a:endParaRPr lang="en-US"/>
        </a:p>
      </dgm:t>
    </dgm:pt>
    <dgm:pt modelId="{FF559CD3-E7A2-4A46-A23A-2C506B83145B}">
      <dgm:prSet/>
      <dgm:spPr/>
      <dgm:t>
        <a:bodyPr/>
        <a:lstStyle/>
        <a:p>
          <a:r>
            <a:rPr lang="it-IT"/>
            <a:t>Acquisti in convenzione Consip</a:t>
          </a:r>
          <a:endParaRPr lang="en-US"/>
        </a:p>
      </dgm:t>
    </dgm:pt>
    <dgm:pt modelId="{921D595D-85D4-4342-9096-3384FBD4210E}" type="parTrans" cxnId="{F5C81374-B861-472E-BCCC-AA7E2CAF59B7}">
      <dgm:prSet/>
      <dgm:spPr/>
      <dgm:t>
        <a:bodyPr/>
        <a:lstStyle/>
        <a:p>
          <a:endParaRPr lang="en-US"/>
        </a:p>
      </dgm:t>
    </dgm:pt>
    <dgm:pt modelId="{1F2E3450-EBED-4E7C-89D6-DDB07C52B732}" type="sibTrans" cxnId="{F5C81374-B861-472E-BCCC-AA7E2CAF59B7}">
      <dgm:prSet/>
      <dgm:spPr/>
      <dgm:t>
        <a:bodyPr/>
        <a:lstStyle/>
        <a:p>
          <a:endParaRPr lang="en-US"/>
        </a:p>
      </dgm:t>
    </dgm:pt>
    <dgm:pt modelId="{E70F073C-FC89-4078-924D-B4F035DBCBC3}">
      <dgm:prSet/>
      <dgm:spPr/>
      <dgm:t>
        <a:bodyPr/>
        <a:lstStyle/>
        <a:p>
          <a:r>
            <a:rPr lang="it-IT"/>
            <a:t>Rincorrere i BUG e i disservizi</a:t>
          </a:r>
          <a:endParaRPr lang="en-US"/>
        </a:p>
      </dgm:t>
    </dgm:pt>
    <dgm:pt modelId="{1C11E264-8800-4DC3-8D43-089039226C04}" type="parTrans" cxnId="{347ADC26-256B-4D67-AD1B-2125D0F66714}">
      <dgm:prSet/>
      <dgm:spPr/>
      <dgm:t>
        <a:bodyPr/>
        <a:lstStyle/>
        <a:p>
          <a:endParaRPr lang="en-US"/>
        </a:p>
      </dgm:t>
    </dgm:pt>
    <dgm:pt modelId="{EB973080-6DA4-4B2E-A4A7-BB08590CA036}" type="sibTrans" cxnId="{347ADC26-256B-4D67-AD1B-2125D0F66714}">
      <dgm:prSet/>
      <dgm:spPr/>
      <dgm:t>
        <a:bodyPr/>
        <a:lstStyle/>
        <a:p>
          <a:endParaRPr lang="en-US"/>
        </a:p>
      </dgm:t>
    </dgm:pt>
    <dgm:pt modelId="{DD25766F-013E-4E07-9C69-FB9E20F9D5C2}">
      <dgm:prSet/>
      <dgm:spPr/>
      <dgm:t>
        <a:bodyPr/>
        <a:lstStyle/>
        <a:p>
          <a:r>
            <a:rPr lang="it-IT"/>
            <a:t>Positiva riduzione di ticket (da 1,7K del 2020 a 0,8K del 2022)</a:t>
          </a:r>
          <a:endParaRPr lang="en-US"/>
        </a:p>
      </dgm:t>
    </dgm:pt>
    <dgm:pt modelId="{D3170CF5-A62F-420A-A91C-4FF567BE2C33}" type="parTrans" cxnId="{10B72C22-DB81-4F5F-9D6C-15EF02A5987D}">
      <dgm:prSet/>
      <dgm:spPr/>
      <dgm:t>
        <a:bodyPr/>
        <a:lstStyle/>
        <a:p>
          <a:endParaRPr lang="en-US"/>
        </a:p>
      </dgm:t>
    </dgm:pt>
    <dgm:pt modelId="{FBAFC139-D3E8-43F6-88AE-E9A9B425FBD8}" type="sibTrans" cxnId="{10B72C22-DB81-4F5F-9D6C-15EF02A5987D}">
      <dgm:prSet/>
      <dgm:spPr/>
      <dgm:t>
        <a:bodyPr/>
        <a:lstStyle/>
        <a:p>
          <a:endParaRPr lang="en-US"/>
        </a:p>
      </dgm:t>
    </dgm:pt>
    <dgm:pt modelId="{32E3D175-6781-410E-B130-757868ADC697}">
      <dgm:prSet/>
      <dgm:spPr/>
      <dgm:t>
        <a:bodyPr/>
        <a:lstStyle/>
        <a:p>
          <a:r>
            <a:rPr lang="it-IT"/>
            <a:t>Formazione e aggiornamento dell’utenza</a:t>
          </a:r>
          <a:endParaRPr lang="en-US"/>
        </a:p>
      </dgm:t>
    </dgm:pt>
    <dgm:pt modelId="{0CCFACC8-037D-467F-9B7E-0616CD914089}" type="parTrans" cxnId="{5E9E29CF-F690-405E-A6DF-FB45F8F3FBDA}">
      <dgm:prSet/>
      <dgm:spPr/>
      <dgm:t>
        <a:bodyPr/>
        <a:lstStyle/>
        <a:p>
          <a:endParaRPr lang="en-US"/>
        </a:p>
      </dgm:t>
    </dgm:pt>
    <dgm:pt modelId="{8F5EB722-B6C7-4037-9EB8-222C1880C066}" type="sibTrans" cxnId="{5E9E29CF-F690-405E-A6DF-FB45F8F3FBDA}">
      <dgm:prSet/>
      <dgm:spPr/>
      <dgm:t>
        <a:bodyPr/>
        <a:lstStyle/>
        <a:p>
          <a:endParaRPr lang="en-US"/>
        </a:p>
      </dgm:t>
    </dgm:pt>
    <dgm:pt modelId="{AA29EF7C-59E7-9142-B178-9CD45FEFE039}">
      <dgm:prSet/>
      <dgm:spPr/>
      <dgm:t>
        <a:bodyPr/>
        <a:lstStyle/>
        <a:p>
          <a:r>
            <a:rPr lang="en-US"/>
            <a:t>Corsi online ?</a:t>
          </a:r>
        </a:p>
      </dgm:t>
    </dgm:pt>
    <dgm:pt modelId="{9D7F4273-0240-0540-B721-A92B922D1B76}" type="parTrans" cxnId="{D444E864-886B-AF41-A4AE-EBB22D46C6C9}">
      <dgm:prSet/>
      <dgm:spPr/>
      <dgm:t>
        <a:bodyPr/>
        <a:lstStyle/>
        <a:p>
          <a:endParaRPr lang="it-IT"/>
        </a:p>
      </dgm:t>
    </dgm:pt>
    <dgm:pt modelId="{636390C0-D338-8F43-821B-35E1D8E15CEA}" type="sibTrans" cxnId="{D444E864-886B-AF41-A4AE-EBB22D46C6C9}">
      <dgm:prSet/>
      <dgm:spPr/>
      <dgm:t>
        <a:bodyPr/>
        <a:lstStyle/>
        <a:p>
          <a:endParaRPr lang="it-IT"/>
        </a:p>
      </dgm:t>
    </dgm:pt>
    <dgm:pt modelId="{01C956AE-7636-944F-B17B-F3899D9254A4}">
      <dgm:prSet/>
      <dgm:spPr/>
      <dgm:t>
        <a:bodyPr/>
        <a:lstStyle/>
        <a:p>
          <a:r>
            <a:rPr lang="en-US"/>
            <a:t>Cosa vogliamo fare ? (discussione)</a:t>
          </a:r>
        </a:p>
      </dgm:t>
    </dgm:pt>
    <dgm:pt modelId="{8EE34340-C5F6-A844-BE85-3EBD02BFA50B}" type="parTrans" cxnId="{7CA3B7F9-3B6B-4543-BBA8-CE5F15769445}">
      <dgm:prSet/>
      <dgm:spPr/>
      <dgm:t>
        <a:bodyPr/>
        <a:lstStyle/>
        <a:p>
          <a:endParaRPr lang="it-IT"/>
        </a:p>
      </dgm:t>
    </dgm:pt>
    <dgm:pt modelId="{721C2FBC-374E-7646-ABC2-174EA51BA6B4}" type="sibTrans" cxnId="{7CA3B7F9-3B6B-4543-BBA8-CE5F15769445}">
      <dgm:prSet/>
      <dgm:spPr/>
      <dgm:t>
        <a:bodyPr/>
        <a:lstStyle/>
        <a:p>
          <a:endParaRPr lang="it-IT"/>
        </a:p>
      </dgm:t>
    </dgm:pt>
    <dgm:pt modelId="{DFF489CC-8118-A640-9080-5CC455DE9D40}" type="pres">
      <dgm:prSet presAssocID="{D771343F-16F8-4A4C-8284-E9191DFD34A1}" presName="linear" presStyleCnt="0">
        <dgm:presLayoutVars>
          <dgm:dir/>
          <dgm:animLvl val="lvl"/>
          <dgm:resizeHandles val="exact"/>
        </dgm:presLayoutVars>
      </dgm:prSet>
      <dgm:spPr/>
    </dgm:pt>
    <dgm:pt modelId="{AE50AECB-F2C4-5742-B05C-09C21297116C}" type="pres">
      <dgm:prSet presAssocID="{5DB8BAC8-F09A-4045-A727-D40430B324AD}" presName="parentLin" presStyleCnt="0"/>
      <dgm:spPr/>
    </dgm:pt>
    <dgm:pt modelId="{6A36B80B-E684-F641-8500-4EBD0CEA6665}" type="pres">
      <dgm:prSet presAssocID="{5DB8BAC8-F09A-4045-A727-D40430B324AD}" presName="parentLeftMargin" presStyleLbl="node1" presStyleIdx="0" presStyleCnt="3"/>
      <dgm:spPr/>
    </dgm:pt>
    <dgm:pt modelId="{0FBEF2E5-C042-824E-90C3-4D3A0E612EAC}" type="pres">
      <dgm:prSet presAssocID="{5DB8BAC8-F09A-4045-A727-D40430B324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3AE2EB-5A90-B34F-BD29-C975A50089DC}" type="pres">
      <dgm:prSet presAssocID="{5DB8BAC8-F09A-4045-A727-D40430B324AD}" presName="negativeSpace" presStyleCnt="0"/>
      <dgm:spPr/>
    </dgm:pt>
    <dgm:pt modelId="{2A3510B3-6416-AE4F-BF4F-380F4F737127}" type="pres">
      <dgm:prSet presAssocID="{5DB8BAC8-F09A-4045-A727-D40430B324AD}" presName="childText" presStyleLbl="conFgAcc1" presStyleIdx="0" presStyleCnt="3">
        <dgm:presLayoutVars>
          <dgm:bulletEnabled val="1"/>
        </dgm:presLayoutVars>
      </dgm:prSet>
      <dgm:spPr/>
    </dgm:pt>
    <dgm:pt modelId="{CC230864-328A-8840-AC55-38355BF14E79}" type="pres">
      <dgm:prSet presAssocID="{EDECB34A-724B-46DC-A467-21C08328826F}" presName="spaceBetweenRectangles" presStyleCnt="0"/>
      <dgm:spPr/>
    </dgm:pt>
    <dgm:pt modelId="{21BDAE4A-0881-174B-93A4-DD4680822755}" type="pres">
      <dgm:prSet presAssocID="{7F83E8E3-A3DD-44F8-9B18-A6D6979A31EB}" presName="parentLin" presStyleCnt="0"/>
      <dgm:spPr/>
    </dgm:pt>
    <dgm:pt modelId="{47E67034-D414-4249-97DA-E5FF74F84601}" type="pres">
      <dgm:prSet presAssocID="{7F83E8E3-A3DD-44F8-9B18-A6D6979A31EB}" presName="parentLeftMargin" presStyleLbl="node1" presStyleIdx="0" presStyleCnt="3"/>
      <dgm:spPr/>
    </dgm:pt>
    <dgm:pt modelId="{C147BEB7-A919-0043-AA8D-E234E43C6BA8}" type="pres">
      <dgm:prSet presAssocID="{7F83E8E3-A3DD-44F8-9B18-A6D6979A31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0EE7B1-37AE-804C-BDC7-D3D7DEDE211F}" type="pres">
      <dgm:prSet presAssocID="{7F83E8E3-A3DD-44F8-9B18-A6D6979A31EB}" presName="negativeSpace" presStyleCnt="0"/>
      <dgm:spPr/>
    </dgm:pt>
    <dgm:pt modelId="{CA2ADA9E-B98D-6647-8E33-B7806F9935E8}" type="pres">
      <dgm:prSet presAssocID="{7F83E8E3-A3DD-44F8-9B18-A6D6979A31EB}" presName="childText" presStyleLbl="conFgAcc1" presStyleIdx="1" presStyleCnt="3">
        <dgm:presLayoutVars>
          <dgm:bulletEnabled val="1"/>
        </dgm:presLayoutVars>
      </dgm:prSet>
      <dgm:spPr/>
    </dgm:pt>
    <dgm:pt modelId="{A0DD588E-C967-D747-B81C-65663F56B6B7}" type="pres">
      <dgm:prSet presAssocID="{EB7F1B2C-318D-440A-BBFF-C8634A8D6AA1}" presName="spaceBetweenRectangles" presStyleCnt="0"/>
      <dgm:spPr/>
    </dgm:pt>
    <dgm:pt modelId="{EC0351DE-1B40-7B47-AAFF-AE23E2883CE2}" type="pres">
      <dgm:prSet presAssocID="{32E3D175-6781-410E-B130-757868ADC697}" presName="parentLin" presStyleCnt="0"/>
      <dgm:spPr/>
    </dgm:pt>
    <dgm:pt modelId="{E074DA91-985E-3241-84BD-CDF3424F79C7}" type="pres">
      <dgm:prSet presAssocID="{32E3D175-6781-410E-B130-757868ADC697}" presName="parentLeftMargin" presStyleLbl="node1" presStyleIdx="1" presStyleCnt="3"/>
      <dgm:spPr/>
    </dgm:pt>
    <dgm:pt modelId="{E4284063-577F-AD4A-A380-31B3D69F727A}" type="pres">
      <dgm:prSet presAssocID="{32E3D175-6781-410E-B130-757868ADC6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EA5723-FAE4-AD49-AB21-ECEED486B391}" type="pres">
      <dgm:prSet presAssocID="{32E3D175-6781-410E-B130-757868ADC697}" presName="negativeSpace" presStyleCnt="0"/>
      <dgm:spPr/>
    </dgm:pt>
    <dgm:pt modelId="{435C5C78-6FC7-284A-B972-E96240BD3297}" type="pres">
      <dgm:prSet presAssocID="{32E3D175-6781-410E-B130-757868ADC6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72C22-DB81-4F5F-9D6C-15EF02A5987D}" srcId="{7F83E8E3-A3DD-44F8-9B18-A6D6979A31EB}" destId="{DD25766F-013E-4E07-9C69-FB9E20F9D5C2}" srcOrd="2" destOrd="0" parTransId="{D3170CF5-A62F-420A-A91C-4FF567BE2C33}" sibTransId="{FBAFC139-D3E8-43F6-88AE-E9A9B425FBD8}"/>
    <dgm:cxn modelId="{347ADC26-256B-4D67-AD1B-2125D0F66714}" srcId="{7F83E8E3-A3DD-44F8-9B18-A6D6979A31EB}" destId="{E70F073C-FC89-4078-924D-B4F035DBCBC3}" srcOrd="1" destOrd="0" parTransId="{1C11E264-8800-4DC3-8D43-089039226C04}" sibTransId="{EB973080-6DA4-4B2E-A4A7-BB08590CA036}"/>
    <dgm:cxn modelId="{D9807F2B-CD46-4389-AB0A-856810AE72EA}" srcId="{6AFF92A5-81B5-4534-8156-ADE0AC6BCC15}" destId="{F5A922FC-7CEC-4F76-AB89-858D90969CC9}" srcOrd="1" destOrd="0" parTransId="{52183A7E-2649-4AAF-BBF2-115E9E84B34E}" sibTransId="{97A65650-ABFC-478B-9C19-71F35390C08C}"/>
    <dgm:cxn modelId="{44AA7F2E-3D2F-4A12-8158-5CDC4A3062D6}" srcId="{D771343F-16F8-4A4C-8284-E9191DFD34A1}" destId="{5DB8BAC8-F09A-4045-A727-D40430B324AD}" srcOrd="0" destOrd="0" parTransId="{D21EA2F5-FA94-4AE3-BF23-12C10C3508B0}" sibTransId="{EDECB34A-724B-46DC-A467-21C08328826F}"/>
    <dgm:cxn modelId="{D83A3B2F-C09A-024F-BBE9-2EB500708FE9}" type="presOf" srcId="{DD25766F-013E-4E07-9C69-FB9E20F9D5C2}" destId="{CA2ADA9E-B98D-6647-8E33-B7806F9935E8}" srcOrd="0" destOrd="5" presId="urn:microsoft.com/office/officeart/2005/8/layout/list1"/>
    <dgm:cxn modelId="{58B37E30-319D-1C4A-8CEE-1C08F8B63FC0}" type="presOf" srcId="{D771343F-16F8-4A4C-8284-E9191DFD34A1}" destId="{DFF489CC-8118-A640-9080-5CC455DE9D40}" srcOrd="0" destOrd="0" presId="urn:microsoft.com/office/officeart/2005/8/layout/list1"/>
    <dgm:cxn modelId="{24E56B31-8C7A-4947-88B7-0B612B6A6F7C}" type="presOf" srcId="{32E3D175-6781-410E-B130-757868ADC697}" destId="{E4284063-577F-AD4A-A380-31B3D69F727A}" srcOrd="1" destOrd="0" presId="urn:microsoft.com/office/officeart/2005/8/layout/list1"/>
    <dgm:cxn modelId="{692FC533-F208-A241-ADE6-6BEEB6B8C0D5}" type="presOf" srcId="{AA29EF7C-59E7-9142-B178-9CD45FEFE039}" destId="{435C5C78-6FC7-284A-B972-E96240BD3297}" srcOrd="0" destOrd="0" presId="urn:microsoft.com/office/officeart/2005/8/layout/list1"/>
    <dgm:cxn modelId="{D444E864-886B-AF41-A4AE-EBB22D46C6C9}" srcId="{32E3D175-6781-410E-B130-757868ADC697}" destId="{AA29EF7C-59E7-9142-B178-9CD45FEFE039}" srcOrd="0" destOrd="0" parTransId="{9D7F4273-0240-0540-B721-A92B922D1B76}" sibTransId="{636390C0-D338-8F43-821B-35E1D8E15CEA}"/>
    <dgm:cxn modelId="{C90CCC6D-A2EC-784C-8644-571006CCE7FB}" type="presOf" srcId="{01C956AE-7636-944F-B17B-F3899D9254A4}" destId="{2A3510B3-6416-AE4F-BF4F-380F4F737127}" srcOrd="0" destOrd="0" presId="urn:microsoft.com/office/officeart/2005/8/layout/list1"/>
    <dgm:cxn modelId="{0BBC3051-630A-3C4A-B3BA-D036641DE160}" type="presOf" srcId="{F5A922FC-7CEC-4F76-AB89-858D90969CC9}" destId="{CA2ADA9E-B98D-6647-8E33-B7806F9935E8}" srcOrd="0" destOrd="2" presId="urn:microsoft.com/office/officeart/2005/8/layout/list1"/>
    <dgm:cxn modelId="{F5C81374-B861-472E-BCCC-AA7E2CAF59B7}" srcId="{6AFF92A5-81B5-4534-8156-ADE0AC6BCC15}" destId="{FF559CD3-E7A2-4A46-A23A-2C506B83145B}" srcOrd="2" destOrd="0" parTransId="{921D595D-85D4-4342-9096-3384FBD4210E}" sibTransId="{1F2E3450-EBED-4E7C-89D6-DDB07C52B732}"/>
    <dgm:cxn modelId="{F9E03081-83FD-2546-AE16-3FD1AF7B0296}" type="presOf" srcId="{7B007CFC-841D-4695-947A-5539E37D77D7}" destId="{CA2ADA9E-B98D-6647-8E33-B7806F9935E8}" srcOrd="0" destOrd="1" presId="urn:microsoft.com/office/officeart/2005/8/layout/list1"/>
    <dgm:cxn modelId="{2589F78D-8096-D446-80A5-B1CBFAE1AE54}" type="presOf" srcId="{7F83E8E3-A3DD-44F8-9B18-A6D6979A31EB}" destId="{C147BEB7-A919-0043-AA8D-E234E43C6BA8}" srcOrd="1" destOrd="0" presId="urn:microsoft.com/office/officeart/2005/8/layout/list1"/>
    <dgm:cxn modelId="{E417BB99-3E56-5941-84D1-75C750881D21}" type="presOf" srcId="{FF559CD3-E7A2-4A46-A23A-2C506B83145B}" destId="{CA2ADA9E-B98D-6647-8E33-B7806F9935E8}" srcOrd="0" destOrd="3" presId="urn:microsoft.com/office/officeart/2005/8/layout/list1"/>
    <dgm:cxn modelId="{BED3119F-98F9-4C46-AEF5-E92F460C57E5}" type="presOf" srcId="{5DB8BAC8-F09A-4045-A727-D40430B324AD}" destId="{6A36B80B-E684-F641-8500-4EBD0CEA6665}" srcOrd="0" destOrd="0" presId="urn:microsoft.com/office/officeart/2005/8/layout/list1"/>
    <dgm:cxn modelId="{BE32C3A1-87B1-4818-A0B0-53361FF8CF5A}" srcId="{D771343F-16F8-4A4C-8284-E9191DFD34A1}" destId="{7F83E8E3-A3DD-44F8-9B18-A6D6979A31EB}" srcOrd="1" destOrd="0" parTransId="{93FBD857-6DF1-4A98-91EF-5F351E48A014}" sibTransId="{EB7F1B2C-318D-440A-BBFF-C8634A8D6AA1}"/>
    <dgm:cxn modelId="{401C8EB1-B3D7-5845-8183-03D63638882B}" type="presOf" srcId="{7F83E8E3-A3DD-44F8-9B18-A6D6979A31EB}" destId="{47E67034-D414-4249-97DA-E5FF74F84601}" srcOrd="0" destOrd="0" presId="urn:microsoft.com/office/officeart/2005/8/layout/list1"/>
    <dgm:cxn modelId="{5E9E29CF-F690-405E-A6DF-FB45F8F3FBDA}" srcId="{D771343F-16F8-4A4C-8284-E9191DFD34A1}" destId="{32E3D175-6781-410E-B130-757868ADC697}" srcOrd="2" destOrd="0" parTransId="{0CCFACC8-037D-467F-9B7E-0616CD914089}" sibTransId="{8F5EB722-B6C7-4037-9EB8-222C1880C066}"/>
    <dgm:cxn modelId="{8887B4CF-9E67-8D4A-90A7-72B2E7D8B9E8}" type="presOf" srcId="{6AFF92A5-81B5-4534-8156-ADE0AC6BCC15}" destId="{CA2ADA9E-B98D-6647-8E33-B7806F9935E8}" srcOrd="0" destOrd="0" presId="urn:microsoft.com/office/officeart/2005/8/layout/list1"/>
    <dgm:cxn modelId="{7F9B68D8-3089-474D-A976-7A44CDE84453}" srcId="{7F83E8E3-A3DD-44F8-9B18-A6D6979A31EB}" destId="{6AFF92A5-81B5-4534-8156-ADE0AC6BCC15}" srcOrd="0" destOrd="0" parTransId="{0B95EF55-1348-4CFF-8B14-98423F8723E2}" sibTransId="{98DDB677-C349-4461-BA72-9C8B715AEE15}"/>
    <dgm:cxn modelId="{115E96DA-40C5-2E4A-A0E6-4599E788858D}" type="presOf" srcId="{E70F073C-FC89-4078-924D-B4F035DBCBC3}" destId="{CA2ADA9E-B98D-6647-8E33-B7806F9935E8}" srcOrd="0" destOrd="4" presId="urn:microsoft.com/office/officeart/2005/8/layout/list1"/>
    <dgm:cxn modelId="{DB7E2BEA-1E7D-304F-86CC-D84842152417}" type="presOf" srcId="{32E3D175-6781-410E-B130-757868ADC697}" destId="{E074DA91-985E-3241-84BD-CDF3424F79C7}" srcOrd="0" destOrd="0" presId="urn:microsoft.com/office/officeart/2005/8/layout/list1"/>
    <dgm:cxn modelId="{D417C8EB-4BF0-974A-8459-9121A1275B6A}" type="presOf" srcId="{5DB8BAC8-F09A-4045-A727-D40430B324AD}" destId="{0FBEF2E5-C042-824E-90C3-4D3A0E612EAC}" srcOrd="1" destOrd="0" presId="urn:microsoft.com/office/officeart/2005/8/layout/list1"/>
    <dgm:cxn modelId="{C2E448F6-775D-4A8F-A9CD-D653BC697229}" srcId="{6AFF92A5-81B5-4534-8156-ADE0AC6BCC15}" destId="{7B007CFC-841D-4695-947A-5539E37D77D7}" srcOrd="0" destOrd="0" parTransId="{B8702E38-ED4C-4E06-B92E-E896ADB4C29E}" sibTransId="{E6F119B4-1649-4A41-9FE2-A9187B115EFC}"/>
    <dgm:cxn modelId="{7CA3B7F9-3B6B-4543-BBA8-CE5F15769445}" srcId="{5DB8BAC8-F09A-4045-A727-D40430B324AD}" destId="{01C956AE-7636-944F-B17B-F3899D9254A4}" srcOrd="0" destOrd="0" parTransId="{8EE34340-C5F6-A844-BE85-3EBD02BFA50B}" sibTransId="{721C2FBC-374E-7646-ABC2-174EA51BA6B4}"/>
    <dgm:cxn modelId="{A43B065E-F7BF-1E4E-9494-A01B91349BFF}" type="presParOf" srcId="{DFF489CC-8118-A640-9080-5CC455DE9D40}" destId="{AE50AECB-F2C4-5742-B05C-09C21297116C}" srcOrd="0" destOrd="0" presId="urn:microsoft.com/office/officeart/2005/8/layout/list1"/>
    <dgm:cxn modelId="{965C3E9A-F60F-544C-938F-2730A44A5E19}" type="presParOf" srcId="{AE50AECB-F2C4-5742-B05C-09C21297116C}" destId="{6A36B80B-E684-F641-8500-4EBD0CEA6665}" srcOrd="0" destOrd="0" presId="urn:microsoft.com/office/officeart/2005/8/layout/list1"/>
    <dgm:cxn modelId="{B06AB597-0108-A745-B15D-3A58014F9369}" type="presParOf" srcId="{AE50AECB-F2C4-5742-B05C-09C21297116C}" destId="{0FBEF2E5-C042-824E-90C3-4D3A0E612EAC}" srcOrd="1" destOrd="0" presId="urn:microsoft.com/office/officeart/2005/8/layout/list1"/>
    <dgm:cxn modelId="{30614B26-C43D-D045-80BB-51A4FAD827A3}" type="presParOf" srcId="{DFF489CC-8118-A640-9080-5CC455DE9D40}" destId="{123AE2EB-5A90-B34F-BD29-C975A50089DC}" srcOrd="1" destOrd="0" presId="urn:microsoft.com/office/officeart/2005/8/layout/list1"/>
    <dgm:cxn modelId="{FEA17DC3-BE5A-EA42-9A1A-2B2DEEE2B346}" type="presParOf" srcId="{DFF489CC-8118-A640-9080-5CC455DE9D40}" destId="{2A3510B3-6416-AE4F-BF4F-380F4F737127}" srcOrd="2" destOrd="0" presId="urn:microsoft.com/office/officeart/2005/8/layout/list1"/>
    <dgm:cxn modelId="{541580DA-31DD-7E49-87A0-B5A79D09D6BF}" type="presParOf" srcId="{DFF489CC-8118-A640-9080-5CC455DE9D40}" destId="{CC230864-328A-8840-AC55-38355BF14E79}" srcOrd="3" destOrd="0" presId="urn:microsoft.com/office/officeart/2005/8/layout/list1"/>
    <dgm:cxn modelId="{E6099242-BFC5-F146-90B3-744F043792E0}" type="presParOf" srcId="{DFF489CC-8118-A640-9080-5CC455DE9D40}" destId="{21BDAE4A-0881-174B-93A4-DD4680822755}" srcOrd="4" destOrd="0" presId="urn:microsoft.com/office/officeart/2005/8/layout/list1"/>
    <dgm:cxn modelId="{E029F011-A945-0E4D-962A-8736758EC59C}" type="presParOf" srcId="{21BDAE4A-0881-174B-93A4-DD4680822755}" destId="{47E67034-D414-4249-97DA-E5FF74F84601}" srcOrd="0" destOrd="0" presId="urn:microsoft.com/office/officeart/2005/8/layout/list1"/>
    <dgm:cxn modelId="{3E6F8D41-0982-7449-8386-7EBAE6DD2029}" type="presParOf" srcId="{21BDAE4A-0881-174B-93A4-DD4680822755}" destId="{C147BEB7-A919-0043-AA8D-E234E43C6BA8}" srcOrd="1" destOrd="0" presId="urn:microsoft.com/office/officeart/2005/8/layout/list1"/>
    <dgm:cxn modelId="{7B9BDE2C-8AE8-E446-BC77-C9297A56AF3B}" type="presParOf" srcId="{DFF489CC-8118-A640-9080-5CC455DE9D40}" destId="{400EE7B1-37AE-804C-BDC7-D3D7DEDE211F}" srcOrd="5" destOrd="0" presId="urn:microsoft.com/office/officeart/2005/8/layout/list1"/>
    <dgm:cxn modelId="{B1169CFF-205F-9741-B630-C62DECB940A0}" type="presParOf" srcId="{DFF489CC-8118-A640-9080-5CC455DE9D40}" destId="{CA2ADA9E-B98D-6647-8E33-B7806F9935E8}" srcOrd="6" destOrd="0" presId="urn:microsoft.com/office/officeart/2005/8/layout/list1"/>
    <dgm:cxn modelId="{6FF5223D-56DE-0D4D-AE95-C7F7A5D164B0}" type="presParOf" srcId="{DFF489CC-8118-A640-9080-5CC455DE9D40}" destId="{A0DD588E-C967-D747-B81C-65663F56B6B7}" srcOrd="7" destOrd="0" presId="urn:microsoft.com/office/officeart/2005/8/layout/list1"/>
    <dgm:cxn modelId="{4BAD0D56-C23F-2C4D-BD01-77839B2EDAC5}" type="presParOf" srcId="{DFF489CC-8118-A640-9080-5CC455DE9D40}" destId="{EC0351DE-1B40-7B47-AAFF-AE23E2883CE2}" srcOrd="8" destOrd="0" presId="urn:microsoft.com/office/officeart/2005/8/layout/list1"/>
    <dgm:cxn modelId="{99392246-0D9B-DF4D-BCFA-986C2D688E2B}" type="presParOf" srcId="{EC0351DE-1B40-7B47-AAFF-AE23E2883CE2}" destId="{E074DA91-985E-3241-84BD-CDF3424F79C7}" srcOrd="0" destOrd="0" presId="urn:microsoft.com/office/officeart/2005/8/layout/list1"/>
    <dgm:cxn modelId="{59875BD4-64FB-9742-BDCB-2E77D26B6B5F}" type="presParOf" srcId="{EC0351DE-1B40-7B47-AAFF-AE23E2883CE2}" destId="{E4284063-577F-AD4A-A380-31B3D69F727A}" srcOrd="1" destOrd="0" presId="urn:microsoft.com/office/officeart/2005/8/layout/list1"/>
    <dgm:cxn modelId="{76385A79-74FD-1549-BB32-DA3040BAEA62}" type="presParOf" srcId="{DFF489CC-8118-A640-9080-5CC455DE9D40}" destId="{01EA5723-FAE4-AD49-AB21-ECEED486B391}" srcOrd="9" destOrd="0" presId="urn:microsoft.com/office/officeart/2005/8/layout/list1"/>
    <dgm:cxn modelId="{129BC458-53E9-764D-A8FE-DBFAC4AAB875}" type="presParOf" srcId="{DFF489CC-8118-A640-9080-5CC455DE9D40}" destId="{435C5C78-6FC7-284A-B972-E96240BD32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53B0D-9550-4E9D-8E3A-9B09627AC2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BD2668-0B17-493A-8EB3-29F63CF1E5A0}">
      <dgm:prSet/>
      <dgm:spPr/>
      <dgm:t>
        <a:bodyPr/>
        <a:lstStyle/>
        <a:p>
          <a:r>
            <a:rPr lang="it-IT"/>
            <a:t>L’area ricerca sta provando a fare il salto di qualità</a:t>
          </a:r>
          <a:endParaRPr lang="en-US"/>
        </a:p>
      </dgm:t>
    </dgm:pt>
    <dgm:pt modelId="{F9D87DE4-9DF4-4AEE-A8C7-826E95836DB2}" type="parTrans" cxnId="{AA89A51E-4B1B-4844-94FC-0E652CFE7497}">
      <dgm:prSet/>
      <dgm:spPr/>
      <dgm:t>
        <a:bodyPr/>
        <a:lstStyle/>
        <a:p>
          <a:endParaRPr lang="en-US"/>
        </a:p>
      </dgm:t>
    </dgm:pt>
    <dgm:pt modelId="{13D0AEF4-A20B-4635-A559-D4DAB1DE42FF}" type="sibTrans" cxnId="{AA89A51E-4B1B-4844-94FC-0E652CFE7497}">
      <dgm:prSet/>
      <dgm:spPr/>
      <dgm:t>
        <a:bodyPr/>
        <a:lstStyle/>
        <a:p>
          <a:endParaRPr lang="en-US"/>
        </a:p>
      </dgm:t>
    </dgm:pt>
    <dgm:pt modelId="{3182F333-2C10-4507-B0D0-DCE5F2ECBE69}">
      <dgm:prSet/>
      <dgm:spPr/>
      <dgm:t>
        <a:bodyPr/>
        <a:lstStyle/>
        <a:p>
          <a:r>
            <a:rPr lang="it-IT"/>
            <a:t>Alziamo l’asticella (cit.) su più fronti</a:t>
          </a:r>
          <a:endParaRPr lang="en-US"/>
        </a:p>
      </dgm:t>
    </dgm:pt>
    <dgm:pt modelId="{F44046FF-4F05-4DBA-8068-105AF06F589B}" type="parTrans" cxnId="{C24C0B10-5C4C-4EA8-95C8-9C4124C078E9}">
      <dgm:prSet/>
      <dgm:spPr/>
      <dgm:t>
        <a:bodyPr/>
        <a:lstStyle/>
        <a:p>
          <a:endParaRPr lang="en-US"/>
        </a:p>
      </dgm:t>
    </dgm:pt>
    <dgm:pt modelId="{C9468689-8AF2-4278-A24C-B1A4277F961A}" type="sibTrans" cxnId="{C24C0B10-5C4C-4EA8-95C8-9C4124C078E9}">
      <dgm:prSet/>
      <dgm:spPr/>
      <dgm:t>
        <a:bodyPr/>
        <a:lstStyle/>
        <a:p>
          <a:endParaRPr lang="en-US"/>
        </a:p>
      </dgm:t>
    </dgm:pt>
    <dgm:pt modelId="{A3762CBF-2694-4721-9B8E-ADEBA453FE72}">
      <dgm:prSet/>
      <dgm:spPr/>
      <dgm:t>
        <a:bodyPr/>
        <a:lstStyle/>
        <a:p>
          <a:r>
            <a:rPr lang="it-IT"/>
            <a:t>Produciamo (più) valore collaborando</a:t>
          </a:r>
          <a:endParaRPr lang="en-US"/>
        </a:p>
      </dgm:t>
    </dgm:pt>
    <dgm:pt modelId="{63912476-131B-40FE-9DA1-5C14A681A134}" type="parTrans" cxnId="{97DE4220-843D-47C7-BDD2-A7D78028877C}">
      <dgm:prSet/>
      <dgm:spPr/>
      <dgm:t>
        <a:bodyPr/>
        <a:lstStyle/>
        <a:p>
          <a:endParaRPr lang="en-US"/>
        </a:p>
      </dgm:t>
    </dgm:pt>
    <dgm:pt modelId="{C9461A89-77C2-4AAD-BAC5-6E275B9E0B7C}" type="sibTrans" cxnId="{97DE4220-843D-47C7-BDD2-A7D78028877C}">
      <dgm:prSet/>
      <dgm:spPr/>
      <dgm:t>
        <a:bodyPr/>
        <a:lstStyle/>
        <a:p>
          <a:endParaRPr lang="en-US"/>
        </a:p>
      </dgm:t>
    </dgm:pt>
    <dgm:pt modelId="{727F6468-400E-4B01-8551-24BB4101816C}">
      <dgm:prSet/>
      <dgm:spPr/>
      <dgm:t>
        <a:bodyPr/>
        <a:lstStyle/>
        <a:p>
          <a:r>
            <a:rPr lang="it-IT"/>
            <a:t>Valorizzazione e rispetto del contributo di ciascuno</a:t>
          </a:r>
          <a:endParaRPr lang="en-US"/>
        </a:p>
      </dgm:t>
    </dgm:pt>
    <dgm:pt modelId="{491E4577-4FF0-4C97-B378-E44B1608795B}" type="parTrans" cxnId="{8F971953-892A-4075-BB9B-011BE1E1B71B}">
      <dgm:prSet/>
      <dgm:spPr/>
      <dgm:t>
        <a:bodyPr/>
        <a:lstStyle/>
        <a:p>
          <a:endParaRPr lang="en-US"/>
        </a:p>
      </dgm:t>
    </dgm:pt>
    <dgm:pt modelId="{A2A8B9B7-D289-4740-AC76-A472018B591D}" type="sibTrans" cxnId="{8F971953-892A-4075-BB9B-011BE1E1B71B}">
      <dgm:prSet/>
      <dgm:spPr/>
      <dgm:t>
        <a:bodyPr/>
        <a:lstStyle/>
        <a:p>
          <a:endParaRPr lang="en-US"/>
        </a:p>
      </dgm:t>
    </dgm:pt>
    <dgm:pt modelId="{C63BE0A6-F3EA-4013-A5C0-6CE33BC4AE0C}">
      <dgm:prSet/>
      <dgm:spPr/>
      <dgm:t>
        <a:bodyPr/>
        <a:lstStyle/>
        <a:p>
          <a:r>
            <a:rPr lang="it-IT"/>
            <a:t>Crescita manageriale</a:t>
          </a:r>
          <a:endParaRPr lang="en-US"/>
        </a:p>
      </dgm:t>
    </dgm:pt>
    <dgm:pt modelId="{75210DF9-792A-43CD-8F75-F1AA3EA34014}" type="parTrans" cxnId="{C9866525-BA25-4C15-8847-8946D3EF0666}">
      <dgm:prSet/>
      <dgm:spPr/>
      <dgm:t>
        <a:bodyPr/>
        <a:lstStyle/>
        <a:p>
          <a:endParaRPr lang="en-US"/>
        </a:p>
      </dgm:t>
    </dgm:pt>
    <dgm:pt modelId="{42942D0F-71E5-4F29-AB5F-B04368CEE63B}" type="sibTrans" cxnId="{C9866525-BA25-4C15-8847-8946D3EF0666}">
      <dgm:prSet/>
      <dgm:spPr/>
      <dgm:t>
        <a:bodyPr/>
        <a:lstStyle/>
        <a:p>
          <a:endParaRPr lang="en-US"/>
        </a:p>
      </dgm:t>
    </dgm:pt>
    <dgm:pt modelId="{370C7C78-4EB0-4A5E-850F-0EFB84DDAC4F}">
      <dgm:prSet/>
      <dgm:spPr/>
      <dgm:t>
        <a:bodyPr/>
        <a:lstStyle/>
        <a:p>
          <a:r>
            <a:rPr lang="it-IT"/>
            <a:t>Il 2023 sarà un anno sfidante</a:t>
          </a:r>
          <a:endParaRPr lang="en-US"/>
        </a:p>
      </dgm:t>
    </dgm:pt>
    <dgm:pt modelId="{421D86E5-2917-453F-8880-678B2DC7EAD2}" type="parTrans" cxnId="{75CB027C-DA63-4495-B56E-2B49A723CA6B}">
      <dgm:prSet/>
      <dgm:spPr/>
      <dgm:t>
        <a:bodyPr/>
        <a:lstStyle/>
        <a:p>
          <a:endParaRPr lang="en-US"/>
        </a:p>
      </dgm:t>
    </dgm:pt>
    <dgm:pt modelId="{44E5FABF-9F80-4AF5-8A10-7CC73A6B382E}" type="sibTrans" cxnId="{75CB027C-DA63-4495-B56E-2B49A723CA6B}">
      <dgm:prSet/>
      <dgm:spPr/>
      <dgm:t>
        <a:bodyPr/>
        <a:lstStyle/>
        <a:p>
          <a:endParaRPr lang="en-US"/>
        </a:p>
      </dgm:t>
    </dgm:pt>
    <dgm:pt modelId="{4107976E-23E4-4AC0-8249-E5DCB819E43C}">
      <dgm:prSet/>
      <dgm:spPr/>
      <dgm:t>
        <a:bodyPr/>
        <a:lstStyle/>
        <a:p>
          <a:r>
            <a:rPr lang="it-IT"/>
            <a:t>Esposizione importante</a:t>
          </a:r>
          <a:endParaRPr lang="en-US"/>
        </a:p>
      </dgm:t>
    </dgm:pt>
    <dgm:pt modelId="{A7EB43EB-E932-425F-87E5-A79849D47CD5}" type="parTrans" cxnId="{9B22A27C-CEB5-41CA-AEF5-3865CDC440F8}">
      <dgm:prSet/>
      <dgm:spPr/>
      <dgm:t>
        <a:bodyPr/>
        <a:lstStyle/>
        <a:p>
          <a:endParaRPr lang="en-US"/>
        </a:p>
      </dgm:t>
    </dgm:pt>
    <dgm:pt modelId="{6F5ECE25-F6B2-4FC6-AD3F-862B8C17AB67}" type="sibTrans" cxnId="{9B22A27C-CEB5-41CA-AEF5-3865CDC440F8}">
      <dgm:prSet/>
      <dgm:spPr/>
      <dgm:t>
        <a:bodyPr/>
        <a:lstStyle/>
        <a:p>
          <a:endParaRPr lang="en-US"/>
        </a:p>
      </dgm:t>
    </dgm:pt>
    <dgm:pt modelId="{AB5A5A50-9B39-42A9-A527-F30FC30FCC5E}">
      <dgm:prSet/>
      <dgm:spPr/>
      <dgm:t>
        <a:bodyPr/>
        <a:lstStyle/>
        <a:p>
          <a:r>
            <a:rPr lang="it-IT"/>
            <a:t>Dobbiamo pubblicare !</a:t>
          </a:r>
          <a:endParaRPr lang="en-US"/>
        </a:p>
      </dgm:t>
    </dgm:pt>
    <dgm:pt modelId="{F645FAD2-79D6-4F57-B4D8-4AF8B1EBDAF9}" type="parTrans" cxnId="{889E35AD-5DD8-497E-A4B8-94C04165F167}">
      <dgm:prSet/>
      <dgm:spPr/>
      <dgm:t>
        <a:bodyPr/>
        <a:lstStyle/>
        <a:p>
          <a:endParaRPr lang="en-US"/>
        </a:p>
      </dgm:t>
    </dgm:pt>
    <dgm:pt modelId="{58FC99B0-C7A6-4BCF-B9D4-CC619E53A894}" type="sibTrans" cxnId="{889E35AD-5DD8-497E-A4B8-94C04165F167}">
      <dgm:prSet/>
      <dgm:spPr/>
      <dgm:t>
        <a:bodyPr/>
        <a:lstStyle/>
        <a:p>
          <a:endParaRPr lang="en-US"/>
        </a:p>
      </dgm:t>
    </dgm:pt>
    <dgm:pt modelId="{B9973395-2404-4345-8E18-63193F32B3F4}">
      <dgm:prSet/>
      <dgm:spPr/>
      <dgm:t>
        <a:bodyPr/>
        <a:lstStyle/>
        <a:p>
          <a:r>
            <a:rPr lang="it-IT"/>
            <a:t>Sfruttare ogni canale e ogni aiuto</a:t>
          </a:r>
          <a:endParaRPr lang="en-US"/>
        </a:p>
      </dgm:t>
    </dgm:pt>
    <dgm:pt modelId="{88C22417-CF22-482B-AD40-079060177DEE}" type="parTrans" cxnId="{CBCA5ECB-042B-433A-A2BF-96BEA61CF098}">
      <dgm:prSet/>
      <dgm:spPr/>
      <dgm:t>
        <a:bodyPr/>
        <a:lstStyle/>
        <a:p>
          <a:endParaRPr lang="en-US"/>
        </a:p>
      </dgm:t>
    </dgm:pt>
    <dgm:pt modelId="{DE73E0A8-089A-4418-87FC-AFEF9F89FD84}" type="sibTrans" cxnId="{CBCA5ECB-042B-433A-A2BF-96BEA61CF098}">
      <dgm:prSet/>
      <dgm:spPr/>
      <dgm:t>
        <a:bodyPr/>
        <a:lstStyle/>
        <a:p>
          <a:endParaRPr lang="en-US"/>
        </a:p>
      </dgm:t>
    </dgm:pt>
    <dgm:pt modelId="{E309C497-EE6E-1B49-9EE0-BBC3E6569EDD}" type="pres">
      <dgm:prSet presAssocID="{D5953B0D-9550-4E9D-8E3A-9B09627AC219}" presName="linear" presStyleCnt="0">
        <dgm:presLayoutVars>
          <dgm:animLvl val="lvl"/>
          <dgm:resizeHandles val="exact"/>
        </dgm:presLayoutVars>
      </dgm:prSet>
      <dgm:spPr/>
    </dgm:pt>
    <dgm:pt modelId="{D063E328-F8A1-1D4C-8D1D-3D3609CC4EB3}" type="pres">
      <dgm:prSet presAssocID="{08BD2668-0B17-493A-8EB3-29F63CF1E5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E42C4-41EE-CF47-8391-75F52888C636}" type="pres">
      <dgm:prSet presAssocID="{08BD2668-0B17-493A-8EB3-29F63CF1E5A0}" presName="childText" presStyleLbl="revTx" presStyleIdx="0" presStyleCnt="3">
        <dgm:presLayoutVars>
          <dgm:bulletEnabled val="1"/>
        </dgm:presLayoutVars>
      </dgm:prSet>
      <dgm:spPr/>
    </dgm:pt>
    <dgm:pt modelId="{9C8BD24D-7837-8C4D-ADC7-8D4634CDC66D}" type="pres">
      <dgm:prSet presAssocID="{370C7C78-4EB0-4A5E-850F-0EFB84DDAC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B04CE6-2015-0A49-8DD1-EB9D44CF0794}" type="pres">
      <dgm:prSet presAssocID="{370C7C78-4EB0-4A5E-850F-0EFB84DDAC4F}" presName="childText" presStyleLbl="revTx" presStyleIdx="1" presStyleCnt="3">
        <dgm:presLayoutVars>
          <dgm:bulletEnabled val="1"/>
        </dgm:presLayoutVars>
      </dgm:prSet>
      <dgm:spPr/>
    </dgm:pt>
    <dgm:pt modelId="{20DC37CB-92DF-7241-9C14-B0E6F7ACF976}" type="pres">
      <dgm:prSet presAssocID="{AB5A5A50-9B39-42A9-A527-F30FC30FCC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3F9C1A-255C-3046-AD51-5B67B416CB40}" type="pres">
      <dgm:prSet presAssocID="{AB5A5A50-9B39-42A9-A527-F30FC30FCC5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24C0B10-5C4C-4EA8-95C8-9C4124C078E9}" srcId="{08BD2668-0B17-493A-8EB3-29F63CF1E5A0}" destId="{3182F333-2C10-4507-B0D0-DCE5F2ECBE69}" srcOrd="0" destOrd="0" parTransId="{F44046FF-4F05-4DBA-8068-105AF06F589B}" sibTransId="{C9468689-8AF2-4278-A24C-B1A4277F961A}"/>
    <dgm:cxn modelId="{AA89A51E-4B1B-4844-94FC-0E652CFE7497}" srcId="{D5953B0D-9550-4E9D-8E3A-9B09627AC219}" destId="{08BD2668-0B17-493A-8EB3-29F63CF1E5A0}" srcOrd="0" destOrd="0" parTransId="{F9D87DE4-9DF4-4AEE-A8C7-826E95836DB2}" sibTransId="{13D0AEF4-A20B-4635-A559-D4DAB1DE42FF}"/>
    <dgm:cxn modelId="{97DE4220-843D-47C7-BDD2-A7D78028877C}" srcId="{08BD2668-0B17-493A-8EB3-29F63CF1E5A0}" destId="{A3762CBF-2694-4721-9B8E-ADEBA453FE72}" srcOrd="1" destOrd="0" parTransId="{63912476-131B-40FE-9DA1-5C14A681A134}" sibTransId="{C9461A89-77C2-4AAD-BAC5-6E275B9E0B7C}"/>
    <dgm:cxn modelId="{C9866525-BA25-4C15-8847-8946D3EF0666}" srcId="{08BD2668-0B17-493A-8EB3-29F63CF1E5A0}" destId="{C63BE0A6-F3EA-4013-A5C0-6CE33BC4AE0C}" srcOrd="3" destOrd="0" parTransId="{75210DF9-792A-43CD-8F75-F1AA3EA34014}" sibTransId="{42942D0F-71E5-4F29-AB5F-B04368CEE63B}"/>
    <dgm:cxn modelId="{3AEBDE27-719E-B849-8619-1A39CE573947}" type="presOf" srcId="{370C7C78-4EB0-4A5E-850F-0EFB84DDAC4F}" destId="{9C8BD24D-7837-8C4D-ADC7-8D4634CDC66D}" srcOrd="0" destOrd="0" presId="urn:microsoft.com/office/officeart/2005/8/layout/vList2"/>
    <dgm:cxn modelId="{BD1E0828-8FE6-C847-8C56-7F76460F71A6}" type="presOf" srcId="{3182F333-2C10-4507-B0D0-DCE5F2ECBE69}" destId="{45EE42C4-41EE-CF47-8391-75F52888C636}" srcOrd="0" destOrd="0" presId="urn:microsoft.com/office/officeart/2005/8/layout/vList2"/>
    <dgm:cxn modelId="{E8D4FB45-1357-1540-9A74-709012BD97C2}" type="presOf" srcId="{AB5A5A50-9B39-42A9-A527-F30FC30FCC5E}" destId="{20DC37CB-92DF-7241-9C14-B0E6F7ACF976}" srcOrd="0" destOrd="0" presId="urn:microsoft.com/office/officeart/2005/8/layout/vList2"/>
    <dgm:cxn modelId="{49BCEF6C-6001-844E-A234-43A52B9E9E4B}" type="presOf" srcId="{A3762CBF-2694-4721-9B8E-ADEBA453FE72}" destId="{45EE42C4-41EE-CF47-8391-75F52888C636}" srcOrd="0" destOrd="1" presId="urn:microsoft.com/office/officeart/2005/8/layout/vList2"/>
    <dgm:cxn modelId="{8F971953-892A-4075-BB9B-011BE1E1B71B}" srcId="{08BD2668-0B17-493A-8EB3-29F63CF1E5A0}" destId="{727F6468-400E-4B01-8551-24BB4101816C}" srcOrd="2" destOrd="0" parTransId="{491E4577-4FF0-4C97-B378-E44B1608795B}" sibTransId="{A2A8B9B7-D289-4740-AC76-A472018B591D}"/>
    <dgm:cxn modelId="{85C48556-C2F0-BA4C-BA9D-FBB03A33D2B9}" type="presOf" srcId="{B9973395-2404-4345-8E18-63193F32B3F4}" destId="{6D3F9C1A-255C-3046-AD51-5B67B416CB40}" srcOrd="0" destOrd="0" presId="urn:microsoft.com/office/officeart/2005/8/layout/vList2"/>
    <dgm:cxn modelId="{75CB027C-DA63-4495-B56E-2B49A723CA6B}" srcId="{D5953B0D-9550-4E9D-8E3A-9B09627AC219}" destId="{370C7C78-4EB0-4A5E-850F-0EFB84DDAC4F}" srcOrd="1" destOrd="0" parTransId="{421D86E5-2917-453F-8880-678B2DC7EAD2}" sibTransId="{44E5FABF-9F80-4AF5-8A10-7CC73A6B382E}"/>
    <dgm:cxn modelId="{9B22A27C-CEB5-41CA-AEF5-3865CDC440F8}" srcId="{370C7C78-4EB0-4A5E-850F-0EFB84DDAC4F}" destId="{4107976E-23E4-4AC0-8249-E5DCB819E43C}" srcOrd="0" destOrd="0" parTransId="{A7EB43EB-E932-425F-87E5-A79849D47CD5}" sibTransId="{6F5ECE25-F6B2-4FC6-AD3F-862B8C17AB67}"/>
    <dgm:cxn modelId="{492DC082-6280-A647-BB9F-88757EFE6D4D}" type="presOf" srcId="{08BD2668-0B17-493A-8EB3-29F63CF1E5A0}" destId="{D063E328-F8A1-1D4C-8D1D-3D3609CC4EB3}" srcOrd="0" destOrd="0" presId="urn:microsoft.com/office/officeart/2005/8/layout/vList2"/>
    <dgm:cxn modelId="{1CA96085-7FF4-2345-A066-54AD99D6626B}" type="presOf" srcId="{727F6468-400E-4B01-8551-24BB4101816C}" destId="{45EE42C4-41EE-CF47-8391-75F52888C636}" srcOrd="0" destOrd="2" presId="urn:microsoft.com/office/officeart/2005/8/layout/vList2"/>
    <dgm:cxn modelId="{889E35AD-5DD8-497E-A4B8-94C04165F167}" srcId="{D5953B0D-9550-4E9D-8E3A-9B09627AC219}" destId="{AB5A5A50-9B39-42A9-A527-F30FC30FCC5E}" srcOrd="2" destOrd="0" parTransId="{F645FAD2-79D6-4F57-B4D8-4AF8B1EBDAF9}" sibTransId="{58FC99B0-C7A6-4BCF-B9D4-CC619E53A894}"/>
    <dgm:cxn modelId="{189AD6BE-AC12-2047-982A-1462829F5BDC}" type="presOf" srcId="{D5953B0D-9550-4E9D-8E3A-9B09627AC219}" destId="{E309C497-EE6E-1B49-9EE0-BBC3E6569EDD}" srcOrd="0" destOrd="0" presId="urn:microsoft.com/office/officeart/2005/8/layout/vList2"/>
    <dgm:cxn modelId="{CBCA5ECB-042B-433A-A2BF-96BEA61CF098}" srcId="{AB5A5A50-9B39-42A9-A527-F30FC30FCC5E}" destId="{B9973395-2404-4345-8E18-63193F32B3F4}" srcOrd="0" destOrd="0" parTransId="{88C22417-CF22-482B-AD40-079060177DEE}" sibTransId="{DE73E0A8-089A-4418-87FC-AFEF9F89FD84}"/>
    <dgm:cxn modelId="{C20749E7-0372-304C-BD1D-FE041A8A8DDA}" type="presOf" srcId="{4107976E-23E4-4AC0-8249-E5DCB819E43C}" destId="{5AB04CE6-2015-0A49-8DD1-EB9D44CF0794}" srcOrd="0" destOrd="0" presId="urn:microsoft.com/office/officeart/2005/8/layout/vList2"/>
    <dgm:cxn modelId="{796DFFE9-A7E3-DB46-9DC3-27BC13208FA5}" type="presOf" srcId="{C63BE0A6-F3EA-4013-A5C0-6CE33BC4AE0C}" destId="{45EE42C4-41EE-CF47-8391-75F52888C636}" srcOrd="0" destOrd="3" presId="urn:microsoft.com/office/officeart/2005/8/layout/vList2"/>
    <dgm:cxn modelId="{81AB32BE-D52C-EF4D-B2D2-3929BFF24933}" type="presParOf" srcId="{E309C497-EE6E-1B49-9EE0-BBC3E6569EDD}" destId="{D063E328-F8A1-1D4C-8D1D-3D3609CC4EB3}" srcOrd="0" destOrd="0" presId="urn:microsoft.com/office/officeart/2005/8/layout/vList2"/>
    <dgm:cxn modelId="{ED4305B5-7ECE-E246-BF00-6891F4F48BC7}" type="presParOf" srcId="{E309C497-EE6E-1B49-9EE0-BBC3E6569EDD}" destId="{45EE42C4-41EE-CF47-8391-75F52888C636}" srcOrd="1" destOrd="0" presId="urn:microsoft.com/office/officeart/2005/8/layout/vList2"/>
    <dgm:cxn modelId="{C829AA0E-3173-1544-9059-931564B2267F}" type="presParOf" srcId="{E309C497-EE6E-1B49-9EE0-BBC3E6569EDD}" destId="{9C8BD24D-7837-8C4D-ADC7-8D4634CDC66D}" srcOrd="2" destOrd="0" presId="urn:microsoft.com/office/officeart/2005/8/layout/vList2"/>
    <dgm:cxn modelId="{C70ABD49-1FC4-F547-9FC0-109B01B67CF2}" type="presParOf" srcId="{E309C497-EE6E-1B49-9EE0-BBC3E6569EDD}" destId="{5AB04CE6-2015-0A49-8DD1-EB9D44CF0794}" srcOrd="3" destOrd="0" presId="urn:microsoft.com/office/officeart/2005/8/layout/vList2"/>
    <dgm:cxn modelId="{024121FD-E449-C649-B663-177CF94AE1D0}" type="presParOf" srcId="{E309C497-EE6E-1B49-9EE0-BBC3E6569EDD}" destId="{20DC37CB-92DF-7241-9C14-B0E6F7ACF976}" srcOrd="4" destOrd="0" presId="urn:microsoft.com/office/officeart/2005/8/layout/vList2"/>
    <dgm:cxn modelId="{9BCDAE2F-CADB-E54A-A625-0811E93B76F2}" type="presParOf" srcId="{E309C497-EE6E-1B49-9EE0-BBC3E6569EDD}" destId="{6D3F9C1A-255C-3046-AD51-5B67B416CB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10B3-6416-AE4F-BF4F-380F4F737127}">
      <dsp:nvSpPr>
        <dsp:cNvPr id="0" name=""/>
        <dsp:cNvSpPr/>
      </dsp:nvSpPr>
      <dsp:spPr>
        <a:xfrm>
          <a:off x="0" y="282788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Cosa vogliamo fare ? (discussione)</a:t>
          </a:r>
        </a:p>
      </dsp:txBody>
      <dsp:txXfrm>
        <a:off x="0" y="282788"/>
        <a:ext cx="10515600" cy="680400"/>
      </dsp:txXfrm>
    </dsp:sp>
    <dsp:sp modelId="{0FBEF2E5-C042-824E-90C3-4D3A0E612EAC}">
      <dsp:nvSpPr>
        <dsp:cNvPr id="0" name=""/>
        <dsp:cNvSpPr/>
      </dsp:nvSpPr>
      <dsp:spPr>
        <a:xfrm>
          <a:off x="525780" y="46628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Debito Tecnico – Come / Quando recuperarlo ?</a:t>
          </a:r>
          <a:endParaRPr lang="en-US" sz="1600" kern="1200"/>
        </a:p>
      </dsp:txBody>
      <dsp:txXfrm>
        <a:off x="548837" y="69685"/>
        <a:ext cx="7314806" cy="426206"/>
      </dsp:txXfrm>
    </dsp:sp>
    <dsp:sp modelId="{CA2ADA9E-B98D-6647-8E33-B7806F9935E8}">
      <dsp:nvSpPr>
        <dsp:cNvPr id="0" name=""/>
        <dsp:cNvSpPr/>
      </dsp:nvSpPr>
      <dsp:spPr>
        <a:xfrm>
          <a:off x="0" y="1285749"/>
          <a:ext cx="105156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Parti di processo non implementate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Acquisti su più anni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Transazioni non commerciali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Acquisti in convenzione Consip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Rincorrere i BUG e i disservizi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Positiva riduzione di ticket (da 1,7K del 2020 a 0,8K del 2022)</a:t>
          </a:r>
          <a:endParaRPr lang="en-US" sz="1600" kern="1200"/>
        </a:p>
      </dsp:txBody>
      <dsp:txXfrm>
        <a:off x="0" y="1285749"/>
        <a:ext cx="10515600" cy="2016000"/>
      </dsp:txXfrm>
    </dsp:sp>
    <dsp:sp modelId="{C147BEB7-A919-0043-AA8D-E234E43C6BA8}">
      <dsp:nvSpPr>
        <dsp:cNvPr id="0" name=""/>
        <dsp:cNvSpPr/>
      </dsp:nvSpPr>
      <dsp:spPr>
        <a:xfrm>
          <a:off x="525780" y="104958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Interventi dell’assistenza</a:t>
          </a:r>
          <a:endParaRPr lang="en-US" sz="1600" kern="1200"/>
        </a:p>
      </dsp:txBody>
      <dsp:txXfrm>
        <a:off x="548837" y="1072646"/>
        <a:ext cx="7314806" cy="426206"/>
      </dsp:txXfrm>
    </dsp:sp>
    <dsp:sp modelId="{435C5C78-6FC7-284A-B972-E96240BD3297}">
      <dsp:nvSpPr>
        <dsp:cNvPr id="0" name=""/>
        <dsp:cNvSpPr/>
      </dsp:nvSpPr>
      <dsp:spPr>
        <a:xfrm>
          <a:off x="0" y="362430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Corsi online ?</a:t>
          </a:r>
        </a:p>
      </dsp:txBody>
      <dsp:txXfrm>
        <a:off x="0" y="3624309"/>
        <a:ext cx="10515600" cy="680400"/>
      </dsp:txXfrm>
    </dsp:sp>
    <dsp:sp modelId="{E4284063-577F-AD4A-A380-31B3D69F727A}">
      <dsp:nvSpPr>
        <dsp:cNvPr id="0" name=""/>
        <dsp:cNvSpPr/>
      </dsp:nvSpPr>
      <dsp:spPr>
        <a:xfrm>
          <a:off x="525780" y="338814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Formazione e aggiornamento dell’utenza</a:t>
          </a:r>
          <a:endParaRPr lang="en-US" sz="1600" kern="1200"/>
        </a:p>
      </dsp:txBody>
      <dsp:txXfrm>
        <a:off x="548837" y="3411206"/>
        <a:ext cx="73148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3E328-F8A1-1D4C-8D1D-3D3609CC4EB3}">
      <dsp:nvSpPr>
        <dsp:cNvPr id="0" name=""/>
        <dsp:cNvSpPr/>
      </dsp:nvSpPr>
      <dsp:spPr>
        <a:xfrm>
          <a:off x="0" y="63973"/>
          <a:ext cx="7559504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L’area ricerca sta provando a fare il salto di qualità</a:t>
          </a:r>
          <a:endParaRPr lang="en-US" sz="3000" kern="1200"/>
        </a:p>
      </dsp:txBody>
      <dsp:txXfrm>
        <a:off x="58257" y="122230"/>
        <a:ext cx="7442990" cy="1076886"/>
      </dsp:txXfrm>
    </dsp:sp>
    <dsp:sp modelId="{45EE42C4-41EE-CF47-8391-75F52888C636}">
      <dsp:nvSpPr>
        <dsp:cNvPr id="0" name=""/>
        <dsp:cNvSpPr/>
      </dsp:nvSpPr>
      <dsp:spPr>
        <a:xfrm>
          <a:off x="0" y="1257373"/>
          <a:ext cx="7559504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Alziamo l’asticella (cit.) su più fronti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Produciamo (più) valore collaborando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Valorizzazione e rispetto del contributo di ciascuno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Crescita manageriale</a:t>
          </a:r>
          <a:endParaRPr lang="en-US" sz="2300" kern="1200"/>
        </a:p>
      </dsp:txBody>
      <dsp:txXfrm>
        <a:off x="0" y="1257373"/>
        <a:ext cx="7559504" cy="1583549"/>
      </dsp:txXfrm>
    </dsp:sp>
    <dsp:sp modelId="{9C8BD24D-7837-8C4D-ADC7-8D4634CDC66D}">
      <dsp:nvSpPr>
        <dsp:cNvPr id="0" name=""/>
        <dsp:cNvSpPr/>
      </dsp:nvSpPr>
      <dsp:spPr>
        <a:xfrm>
          <a:off x="0" y="2840923"/>
          <a:ext cx="7559504" cy="1193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Il 2023 sarà un anno sfidante</a:t>
          </a:r>
          <a:endParaRPr lang="en-US" sz="3000" kern="1200"/>
        </a:p>
      </dsp:txBody>
      <dsp:txXfrm>
        <a:off x="58257" y="2899180"/>
        <a:ext cx="7442990" cy="1076886"/>
      </dsp:txXfrm>
    </dsp:sp>
    <dsp:sp modelId="{5AB04CE6-2015-0A49-8DD1-EB9D44CF0794}">
      <dsp:nvSpPr>
        <dsp:cNvPr id="0" name=""/>
        <dsp:cNvSpPr/>
      </dsp:nvSpPr>
      <dsp:spPr>
        <a:xfrm>
          <a:off x="0" y="4034323"/>
          <a:ext cx="755950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Esposizione importante</a:t>
          </a:r>
          <a:endParaRPr lang="en-US" sz="2300" kern="1200"/>
        </a:p>
      </dsp:txBody>
      <dsp:txXfrm>
        <a:off x="0" y="4034323"/>
        <a:ext cx="7559504" cy="496800"/>
      </dsp:txXfrm>
    </dsp:sp>
    <dsp:sp modelId="{20DC37CB-92DF-7241-9C14-B0E6F7ACF976}">
      <dsp:nvSpPr>
        <dsp:cNvPr id="0" name=""/>
        <dsp:cNvSpPr/>
      </dsp:nvSpPr>
      <dsp:spPr>
        <a:xfrm>
          <a:off x="0" y="4531123"/>
          <a:ext cx="7559504" cy="1193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Dobbiamo pubblicare !</a:t>
          </a:r>
          <a:endParaRPr lang="en-US" sz="3000" kern="1200"/>
        </a:p>
      </dsp:txBody>
      <dsp:txXfrm>
        <a:off x="58257" y="4589380"/>
        <a:ext cx="7442990" cy="1076886"/>
      </dsp:txXfrm>
    </dsp:sp>
    <dsp:sp modelId="{6D3F9C1A-255C-3046-AD51-5B67B416CB40}">
      <dsp:nvSpPr>
        <dsp:cNvPr id="0" name=""/>
        <dsp:cNvSpPr/>
      </dsp:nvSpPr>
      <dsp:spPr>
        <a:xfrm>
          <a:off x="0" y="5724523"/>
          <a:ext cx="755950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300" kern="1200"/>
            <a:t>Sfruttare ogni canale e ogni aiuto</a:t>
          </a:r>
          <a:endParaRPr lang="en-US" sz="2300" kern="1200"/>
        </a:p>
      </dsp:txBody>
      <dsp:txXfrm>
        <a:off x="0" y="5724523"/>
        <a:ext cx="7559504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2B66-CFF1-5841-9935-1139E7620998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91657-C6CE-204C-A44D-6FE11EEB38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1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40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7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17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95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5B8-2B59-40E5-91C1-2F2E6C502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0E075-ACE0-4B1F-B788-036EF8C6D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3E79-2915-4C48-AC0C-FD5E4B7B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07BC-8854-4012-9A9D-3B6C4C2B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1461-8537-430D-A4B5-89926B7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2E0A-B1C9-4968-AE6E-23C71327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46F86-AF17-40B7-96CD-4C787CDB8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1DB5-0700-4935-8557-1BCB4D3B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A94E-3398-4505-B887-C411DD7F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3F8F-2627-4787-A65F-B774BD3D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89E50-F21B-489C-8D76-522BC7DD0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AB8A-3648-46C5-B39C-F4D13B29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1E13-7A34-4A0A-9BFC-0B98112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3102-7D4C-4A78-9763-B8264C8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5FF-32BB-4D2D-A284-70DC6117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E4-3FA0-4682-AD0E-2ECE0393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5396-FE46-4A50-883B-AA7E55B3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9EF2-8F60-41F6-AF2D-E87BAF11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30EE-F6FB-4F5F-B91F-916FAD38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E213-1C38-446D-9F51-06B80CA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400-FDB2-4AF2-A84A-63F22328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424A4-0DDD-4155-BE1D-86AC37A2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205C-E2B3-4C04-9BF7-8CF6879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D015-432F-47FC-BE33-CBAD70A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8132-68A5-4571-93B2-4483A76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7240-67F9-4022-8DF4-2E6A3E44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F686-6D2C-4DA3-8D50-8CDE7FF1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5395-3A12-4B1E-9757-C7401FF6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9759-8E4B-4F8C-AF57-C0FACD29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218C-D95A-4710-92FF-57A9FD33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7C80C-28CA-4AE9-9B98-5C487E06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343C-6613-4360-815F-24507ED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A917-9661-4BDA-B910-7DAEC94A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D686-0AB3-45C2-BD00-63AAAF5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304-836A-4382-BED8-5765BE044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434B-9465-4A50-AE37-53B4D610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E96FF-7468-4EE2-894A-FE2BF24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5FCD1-6E30-428F-9DDF-6EB09F67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3430A-5846-4EAD-AF6F-9BA1D681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3C5D-C16B-431B-96C7-E051A02A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9C713-B2D5-471F-B659-FAC33A1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E0A0-66F2-4EF3-904B-38E0E8C1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24287-0AFC-4698-BE45-F2F11C76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CD505-C3C2-4409-AA78-B7AC598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0ADFE-186B-499D-B9A7-4A00E33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DC075-BB08-432D-AAE7-4D9FC654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FC3B-7BF1-46AB-8EF3-E703610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B575-2910-461B-9790-F04F76EC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04D7-97B7-4DC5-A3AF-8B63B903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2F78-B3E8-4ABC-9755-11AEA37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EA513-7919-4BAD-9490-CDC20D3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8C9A-923F-4805-AB3A-3277019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D150-ECE3-4DC6-9074-8597F6B2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F4D84-437D-40A5-9818-94A712B08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18D1-B715-40F4-82AB-D7F97000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4196-639C-4F74-8365-A2B0B9AC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BF4F-94CC-403D-A31F-D5BF7704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176E-3B1A-421A-BBBE-89064A3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02818-89DC-4B0A-8DA4-C1544311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CD68-ED91-4F91-8458-6B1275E4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BCD7-93BC-4DDD-9269-CDC20EA55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C25F-2368-412E-9A05-E97E7C35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DDF2-1FD8-4265-85B5-452101CB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13F_D5336AD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131_8CF9ED7C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518" y="716059"/>
            <a:ext cx="5510426" cy="20964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DELLA RICERCA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5225" y="2863519"/>
            <a:ext cx="4638612" cy="1718874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 Sistemi Informativi </a:t>
            </a:r>
          </a:p>
          <a:p>
            <a:r>
              <a: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Catania, 21-24 novembre 2022</a:t>
            </a:r>
          </a:p>
          <a:p>
            <a:endParaRPr lang="it-IT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Paoletti – G. Terilli – M. D’Alessandro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126527"/>
            <a:ext cx="3407221" cy="18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40C28-38ED-4B16-947C-E5FF038A17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54" y="4045529"/>
            <a:ext cx="6659555" cy="27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97786-FC38-75B2-5EEA-1FE69AE3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RDA - Architettura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BDBD78B-C609-2B41-FD4E-A1D579B1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4" y="2758643"/>
            <a:ext cx="1686697" cy="168669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E8B668-BB40-2AD3-B336-E9F53E66EF30}"/>
              </a:ext>
            </a:extLst>
          </p:cNvPr>
          <p:cNvSpPr txBox="1"/>
          <p:nvPr/>
        </p:nvSpPr>
        <p:spPr>
          <a:xfrm>
            <a:off x="5639202" y="3124877"/>
            <a:ext cx="582019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it-IT"/>
              <a:t>RDA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EBD0500-9AF5-BA83-2F07-B5F83DE8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29" y="5048757"/>
            <a:ext cx="1579817" cy="4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Complete Oracle EBS Mobility Guide to Extend EBS on Mobile">
            <a:extLst>
              <a:ext uri="{FF2B5EF4-FFF2-40B4-BE49-F238E27FC236}">
                <a16:creationId xmlns:a16="http://schemas.microsoft.com/office/drawing/2014/main" id="{860C5C60-F9A1-7E82-5F69-121589F3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83" y="3219210"/>
            <a:ext cx="1734226" cy="5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236578A-34F4-99F3-A13A-37777BA14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589" y="3205296"/>
            <a:ext cx="733587" cy="73358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1B8F7D-1227-1BAC-CCA5-A0D44D2B4A6F}"/>
              </a:ext>
            </a:extLst>
          </p:cNvPr>
          <p:cNvSpPr txBox="1"/>
          <p:nvPr/>
        </p:nvSpPr>
        <p:spPr>
          <a:xfrm>
            <a:off x="7964718" y="3328972"/>
            <a:ext cx="537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FinEngine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BEDD8DA-1EB7-37EE-88A4-72EEF2C1B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49" y="3219210"/>
            <a:ext cx="733587" cy="73358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BA73C5-2DEB-03A1-8CEB-090B30364E36}"/>
              </a:ext>
            </a:extLst>
          </p:cNvPr>
          <p:cNvSpPr txBox="1"/>
          <p:nvPr/>
        </p:nvSpPr>
        <p:spPr>
          <a:xfrm>
            <a:off x="3351966" y="3367661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WFEngine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496F82E-10F1-A6AD-165A-27D2C083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25" y="5048757"/>
            <a:ext cx="733587" cy="73358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817766-03D0-3DFB-8FBE-68452B414C14}"/>
              </a:ext>
            </a:extLst>
          </p:cNvPr>
          <p:cNvSpPr txBox="1"/>
          <p:nvPr/>
        </p:nvSpPr>
        <p:spPr>
          <a:xfrm>
            <a:off x="6928794" y="5177679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Libro Firma</a:t>
            </a:r>
          </a:p>
        </p:txBody>
      </p:sp>
      <p:pic>
        <p:nvPicPr>
          <p:cNvPr id="1032" name="Picture 8" descr="Infocert - Confimprenditori">
            <a:extLst>
              <a:ext uri="{FF2B5EF4-FFF2-40B4-BE49-F238E27FC236}">
                <a16:creationId xmlns:a16="http://schemas.microsoft.com/office/drawing/2014/main" id="{601DC770-233B-1035-4486-B96B0C9E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10" y="5572537"/>
            <a:ext cx="419614" cy="4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052B8C5-7EFD-1EDD-E953-73E924A8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2" y="1591322"/>
            <a:ext cx="733587" cy="73358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8D98688-A2C1-F25E-EF08-60DA29679425}"/>
              </a:ext>
            </a:extLst>
          </p:cNvPr>
          <p:cNvSpPr txBox="1"/>
          <p:nvPr/>
        </p:nvSpPr>
        <p:spPr>
          <a:xfrm>
            <a:off x="4410227" y="1732417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GODiVA</a:t>
            </a:r>
          </a:p>
        </p:txBody>
      </p:sp>
      <p:pic>
        <p:nvPicPr>
          <p:cNvPr id="1034" name="Picture 10" descr="Department, head, leader, management, manager, of, team icon - Download on  Iconfinder">
            <a:extLst>
              <a:ext uri="{FF2B5EF4-FFF2-40B4-BE49-F238E27FC236}">
                <a16:creationId xmlns:a16="http://schemas.microsoft.com/office/drawing/2014/main" id="{9839E08B-A493-514D-C929-68323F5C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57" y="2322042"/>
            <a:ext cx="453586" cy="4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no ledger Icons PNG - Free PNG and Icons Downloads">
            <a:extLst>
              <a:ext uri="{FF2B5EF4-FFF2-40B4-BE49-F238E27FC236}">
                <a16:creationId xmlns:a16="http://schemas.microsoft.com/office/drawing/2014/main" id="{BF3341CA-F142-BD51-7D44-BEAF4665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57" y="3179672"/>
            <a:ext cx="498655" cy="4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kflow - Free seo and web icons">
            <a:extLst>
              <a:ext uri="{FF2B5EF4-FFF2-40B4-BE49-F238E27FC236}">
                <a16:creationId xmlns:a16="http://schemas.microsoft.com/office/drawing/2014/main" id="{48E7C890-2BBA-87F5-A908-A08BFF79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99" y="3246839"/>
            <a:ext cx="564375" cy="5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cument Icon Vector Art, Icons, and Graphics for Free Download">
            <a:extLst>
              <a:ext uri="{FF2B5EF4-FFF2-40B4-BE49-F238E27FC236}">
                <a16:creationId xmlns:a16="http://schemas.microsoft.com/office/drawing/2014/main" id="{570474A5-8044-7372-BA60-D0CAF35B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71" y="4218590"/>
            <a:ext cx="564375" cy="5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gnature Icon Vector Art, Icons, and Graphics for Free Download">
            <a:extLst>
              <a:ext uri="{FF2B5EF4-FFF2-40B4-BE49-F238E27FC236}">
                <a16:creationId xmlns:a16="http://schemas.microsoft.com/office/drawing/2014/main" id="{093678A0-5C9D-CF32-07AB-E00AC34F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36" y="4133973"/>
            <a:ext cx="613419" cy="6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2AFF904D-323D-3F95-BE1D-A143F954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48" y="1593793"/>
            <a:ext cx="733587" cy="73358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AA753FB-33F1-F30E-B7B9-A8FBE3BF81C3}"/>
              </a:ext>
            </a:extLst>
          </p:cNvPr>
          <p:cNvSpPr txBox="1"/>
          <p:nvPr/>
        </p:nvSpPr>
        <p:spPr>
          <a:xfrm>
            <a:off x="7185415" y="1734888"/>
            <a:ext cx="6303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Trasparenza</a:t>
            </a:r>
          </a:p>
        </p:txBody>
      </p:sp>
      <p:pic>
        <p:nvPicPr>
          <p:cNvPr id="1044" name="Picture 20" descr="Megafono Icona in Selman Icons">
            <a:extLst>
              <a:ext uri="{FF2B5EF4-FFF2-40B4-BE49-F238E27FC236}">
                <a16:creationId xmlns:a16="http://schemas.microsoft.com/office/drawing/2014/main" id="{517FF9D7-055A-D432-787E-3692A8EC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47" y="2233685"/>
            <a:ext cx="630301" cy="6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883FABD-3DA4-E6EF-C77E-E1B1396FCF6A}"/>
              </a:ext>
            </a:extLst>
          </p:cNvPr>
          <p:cNvSpPr txBox="1"/>
          <p:nvPr/>
        </p:nvSpPr>
        <p:spPr>
          <a:xfrm>
            <a:off x="269135" y="4976488"/>
            <a:ext cx="44260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Servizio </a:t>
            </a:r>
            <a:r>
              <a:rPr lang="it-IT">
                <a:solidFill>
                  <a:srgbClr val="FF0000"/>
                </a:solidFill>
              </a:rPr>
              <a:t>strategico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Architettura distribuita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Dominio condiviso con tutti i servizi e UTD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Supporto utente </a:t>
            </a:r>
            <a:r>
              <a:rPr lang="it-IT" b="1"/>
              <a:t>indispensabile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Elevato impatto su altri 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… e impatto </a:t>
            </a:r>
            <a:r>
              <a:rPr lang="it-IT" b="1"/>
              <a:t>subito</a:t>
            </a:r>
            <a:r>
              <a:rPr lang="it-IT"/>
              <a:t> da altri servizi 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F6222E03-FBF3-DD5B-212D-BA5B13CD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29" y="1588455"/>
            <a:ext cx="733587" cy="733587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D39B15F-5E91-EF2A-CDE4-D93BBECAA1D0}"/>
              </a:ext>
            </a:extLst>
          </p:cNvPr>
          <p:cNvSpPr txBox="1"/>
          <p:nvPr/>
        </p:nvSpPr>
        <p:spPr>
          <a:xfrm>
            <a:off x="4840914" y="1729550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151281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3C528-F008-96B3-5B49-0CE13365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59139"/>
            <a:ext cx="4765949" cy="4016020"/>
          </a:xfrm>
        </p:spPr>
        <p:txBody>
          <a:bodyPr anchor="t">
            <a:normAutofit fontScale="85000" lnSpcReduction="20000"/>
          </a:bodyPr>
          <a:lstStyle/>
          <a:p>
            <a:r>
              <a:rPr lang="it-IT" sz="11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</a:t>
            </a:r>
            <a:r>
              <a:rPr lang="it-IT" sz="1500">
                <a:solidFill>
                  <a:schemeClr val="tx2"/>
                </a:solidFill>
              </a:rPr>
              <a:t> 10K pratiche gestite ogni anno</a:t>
            </a:r>
          </a:p>
          <a:p>
            <a:r>
              <a:rPr lang="it-IT" sz="1500">
                <a:solidFill>
                  <a:schemeClr val="tx2"/>
                </a:solidFill>
              </a:rPr>
              <a:t>3 workflow di gara + workflow storni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>
                <a:solidFill>
                  <a:srgbClr val="FF0000"/>
                </a:solidFill>
                <a:cs typeface="Calibri"/>
              </a:rPr>
              <a:t>Non sequenziali e reversibili</a:t>
            </a:r>
          </a:p>
          <a:p>
            <a:pPr lvl="1"/>
            <a:r>
              <a:rPr lang="it-IT" sz="1100">
                <a:solidFill>
                  <a:schemeClr val="bg2">
                    <a:lumMod val="25000"/>
                  </a:schemeClr>
                </a:solidFill>
                <a:cs typeface="Calibri"/>
              </a:rPr>
              <a:t>Standard</a:t>
            </a:r>
          </a:p>
          <a:p>
            <a:pPr lvl="1"/>
            <a:r>
              <a:rPr lang="it-IT" sz="1100">
                <a:solidFill>
                  <a:schemeClr val="bg2">
                    <a:lumMod val="25000"/>
                  </a:schemeClr>
                </a:solidFill>
                <a:cs typeface="Calibri"/>
              </a:rPr>
              <a:t>Accordi quadro</a:t>
            </a:r>
          </a:p>
          <a:p>
            <a:pPr lvl="1"/>
            <a:r>
              <a:rPr lang="it-IT" sz="1100">
                <a:solidFill>
                  <a:schemeClr val="bg2">
                    <a:lumMod val="25000"/>
                  </a:schemeClr>
                </a:solidFill>
                <a:cs typeface="Calibri"/>
              </a:rPr>
              <a:t>Acquisti a catalogo</a:t>
            </a:r>
          </a:p>
          <a:p>
            <a:r>
              <a:rPr lang="it-IT" sz="1500">
                <a:solidFill>
                  <a:schemeClr val="tx2"/>
                </a:solidFill>
              </a:rPr>
              <a:t>7 tipologie di attori + </a:t>
            </a:r>
            <a:r>
              <a:rPr lang="it-IT" sz="1500" i="1">
                <a:solidFill>
                  <a:schemeClr val="tx2"/>
                </a:solidFill>
              </a:rPr>
              <a:t>watcher</a:t>
            </a:r>
            <a:endParaRPr lang="it-IT" sz="1500" i="1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2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</a:t>
            </a:r>
            <a:r>
              <a:rPr lang="it-IT" sz="1500">
                <a:solidFill>
                  <a:schemeClr val="tx2"/>
                </a:solidFill>
              </a:rPr>
              <a:t> 2000 utenti dal 2018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2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 </a:t>
            </a:r>
            <a:r>
              <a:rPr lang="it-IT" sz="1500">
                <a:solidFill>
                  <a:schemeClr val="tx2"/>
                </a:solidFill>
              </a:rPr>
              <a:t>800 RUP dal 2018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500">
                <a:solidFill>
                  <a:schemeClr val="tx2"/>
                </a:solidFill>
              </a:rPr>
              <a:t>Direttori e Amministrazioni di </a:t>
            </a:r>
            <a:r>
              <a:rPr lang="it-IT" sz="1500" b="1">
                <a:solidFill>
                  <a:schemeClr val="tx2"/>
                </a:solidFill>
              </a:rPr>
              <a:t>tutte</a:t>
            </a:r>
            <a:r>
              <a:rPr lang="it-IT" sz="1500">
                <a:solidFill>
                  <a:schemeClr val="tx2"/>
                </a:solidFill>
              </a:rPr>
              <a:t> le strutture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2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</a:t>
            </a:r>
            <a:r>
              <a:rPr lang="it-IT" sz="1500">
                <a:solidFill>
                  <a:schemeClr val="tx2"/>
                </a:solidFill>
              </a:rPr>
              <a:t> 1000 fondi coinvolti</a:t>
            </a:r>
            <a:endParaRPr lang="it-IT" sz="1500" i="1">
              <a:solidFill>
                <a:schemeClr val="tx2"/>
              </a:solidFill>
            </a:endParaRPr>
          </a:p>
          <a:p>
            <a:r>
              <a:rPr lang="it-IT" sz="11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</a:t>
            </a:r>
            <a:r>
              <a:rPr lang="it-IT" sz="1500">
                <a:solidFill>
                  <a:schemeClr val="tx2"/>
                </a:solidFill>
              </a:rPr>
              <a:t> 47K documenti generati e mandati in firma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r>
              <a:rPr lang="it-IT" sz="1100" b="0" i="0">
                <a:solidFill>
                  <a:srgbClr val="202122"/>
                </a:solidFill>
                <a:effectLst/>
                <a:latin typeface="Arial"/>
                <a:cs typeface="Arial"/>
              </a:rPr>
              <a:t>~ </a:t>
            </a:r>
            <a:r>
              <a:rPr lang="it-IT" sz="1500">
                <a:solidFill>
                  <a:schemeClr val="tx2"/>
                </a:solidFill>
              </a:rPr>
              <a:t>1000 ticket evasi in media ogni anno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r>
              <a:rPr lang="it-IT" sz="1500">
                <a:solidFill>
                  <a:schemeClr val="tx2"/>
                </a:solidFill>
              </a:rPr>
              <a:t>Comunicazione con 6 servizi core dell’Ente</a:t>
            </a:r>
            <a:endParaRPr lang="it-IT" sz="15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Alfresco</a:t>
            </a:r>
            <a:endParaRPr lang="it-IT" sz="11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it-IT" sz="1100">
                <a:solidFill>
                  <a:schemeClr val="tx2"/>
                </a:solidFill>
              </a:rPr>
              <a:t>Libro firma</a:t>
            </a:r>
            <a:endParaRPr lang="it-IT" sz="11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>
                <a:solidFill>
                  <a:schemeClr val="tx2"/>
                </a:solidFill>
              </a:rPr>
              <a:t>EBS</a:t>
            </a:r>
            <a:endParaRPr lang="it-IT" sz="11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 err="1">
                <a:solidFill>
                  <a:schemeClr val="tx2"/>
                </a:solidFill>
              </a:rPr>
              <a:t>Workflow</a:t>
            </a:r>
            <a:endParaRPr lang="it-IT" sz="11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>
                <a:solidFill>
                  <a:schemeClr val="tx2"/>
                </a:solidFill>
              </a:rPr>
              <a:t>Trasparenza</a:t>
            </a:r>
            <a:endParaRPr lang="it-IT" sz="1100">
              <a:solidFill>
                <a:schemeClr val="tx2"/>
              </a:solidFill>
              <a:cs typeface="Calibri"/>
            </a:endParaRPr>
          </a:p>
          <a:p>
            <a:pPr lvl="1"/>
            <a:r>
              <a:rPr lang="it-IT" sz="1100">
                <a:solidFill>
                  <a:schemeClr val="tx2"/>
                </a:solidFill>
                <a:cs typeface="Calibri"/>
              </a:rPr>
              <a:t>Godiva</a:t>
            </a:r>
          </a:p>
          <a:p>
            <a:endParaRPr lang="it-IT" sz="1500">
              <a:solidFill>
                <a:schemeClr val="tx2"/>
              </a:solidFill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3C4374B4-495F-AE2A-86F3-6B095C41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92" y="2720591"/>
            <a:ext cx="4142232" cy="2340361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850656D-4119-285E-D68A-E4CD8036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RDA - Numeri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3A8E0-CEEA-C59D-FE93-606DE29C1B78}"/>
              </a:ext>
            </a:extLst>
          </p:cNvPr>
          <p:cNvSpPr txBox="1"/>
          <p:nvPr/>
        </p:nvSpPr>
        <p:spPr>
          <a:xfrm>
            <a:off x="7922861" y="235571"/>
            <a:ext cx="3125493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ATTORI</a:t>
            </a:r>
          </a:p>
          <a:p>
            <a:r>
              <a:rPr lang="en-US" err="1">
                <a:ea typeface="+mn-lt"/>
                <a:cs typeface="+mn-lt"/>
              </a:rPr>
              <a:t>Richiedente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Responsabili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fondi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Financial Officer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Rup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Amministrazione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Responsabile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amministrativo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Direttore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Watcher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E2BF8-43BF-362A-7754-DF04431647B2}"/>
              </a:ext>
            </a:extLst>
          </p:cNvPr>
          <p:cNvSpPr txBox="1"/>
          <p:nvPr/>
        </p:nvSpPr>
        <p:spPr>
          <a:xfrm>
            <a:off x="6374989" y="1151092"/>
            <a:ext cx="5335944" cy="48013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FASI</a:t>
            </a:r>
          </a:p>
          <a:p>
            <a:r>
              <a:rPr lang="en-US">
                <a:ea typeface="+mn-lt"/>
                <a:cs typeface="+mn-lt"/>
              </a:rPr>
              <a:t>Inserimento </a:t>
            </a:r>
            <a:r>
              <a:rPr lang="en-US" err="1">
                <a:ea typeface="+mn-lt"/>
                <a:cs typeface="+mn-lt"/>
              </a:rPr>
              <a:t>Richiesta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Responsabili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Fondi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Financial Officer 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Istruttoria</a:t>
            </a:r>
            <a:r>
              <a:rPr lang="en-US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RUP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Amministrazione</a:t>
            </a:r>
            <a:r>
              <a:rPr lang="en-US">
                <a:ea typeface="+mn-lt"/>
                <a:cs typeface="+mn-lt"/>
              </a:rPr>
              <a:t> 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Direttore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firma </a:t>
            </a:r>
            <a:r>
              <a:rPr lang="en-US" err="1">
                <a:ea typeface="+mn-lt"/>
                <a:cs typeface="+mn-lt"/>
              </a:rPr>
              <a:t>determina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contrarre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Fase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gara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Inserimento </a:t>
            </a:r>
            <a:r>
              <a:rPr lang="en-US" err="1">
                <a:ea typeface="+mn-lt"/>
                <a:cs typeface="+mn-lt"/>
              </a:rPr>
              <a:t>Aggiudicatario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Amministrativo</a:t>
            </a:r>
            <a:endParaRPr lang="en-US">
              <a:cs typeface="Calibri"/>
            </a:endParaRPr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Responsabile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amministrativo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Firma </a:t>
            </a:r>
            <a:r>
              <a:rPr lang="en-US" err="1">
                <a:ea typeface="+mn-lt"/>
                <a:cs typeface="+mn-lt"/>
              </a:rPr>
              <a:t>determina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aggiudicazione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Approvazione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Esito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Pubblicazione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dell'esito</a:t>
            </a:r>
            <a:r>
              <a:rPr lang="en-US">
                <a:ea typeface="+mn-lt"/>
                <a:cs typeface="+mn-lt"/>
              </a:rPr>
              <a:t>)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Emissione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Ordine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produzione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dell'ordine</a:t>
            </a:r>
            <a:r>
              <a:rPr lang="en-US">
                <a:ea typeface="+mn-lt"/>
                <a:cs typeface="+mn-lt"/>
              </a:rPr>
              <a:t> Oracle EBS)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Lavorazione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Ordine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err="1">
                <a:ea typeface="+mn-lt"/>
                <a:cs typeface="+mn-lt"/>
              </a:rPr>
              <a:t>Procedura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Conclusa</a:t>
            </a:r>
            <a:r>
              <a:rPr lang="en-US">
                <a:ea typeface="+mn-lt"/>
                <a:cs typeface="+mn-lt"/>
              </a:rPr>
              <a:t> 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07CDF-F15A-4405-8103-63B02CE1D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398ADB-E2EE-C765-52F0-ABC239A2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RDA – criticità e opportunità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2CBCA84-65A3-0317-C158-B678686F8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757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322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19E04A-94A8-83D1-820E-85BE5E5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6103512" cy="1325563"/>
          </a:xfrm>
        </p:spPr>
        <p:txBody>
          <a:bodyPr>
            <a:normAutofit/>
          </a:bodyPr>
          <a:lstStyle/>
          <a:p>
            <a:r>
              <a:rPr lang="it-IT"/>
              <a:t>Focus su Assegnazioni 2.0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3E310C-1A2F-0DF3-36E6-C472F05E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it-IT" sz="1600"/>
              <a:t>Backend critico che governa la formazione del bilancio scientifico</a:t>
            </a:r>
          </a:p>
          <a:p>
            <a:r>
              <a:rPr lang="it-IT" sz="1600"/>
              <a:t>Applicazione PHP 8 regolarmente manutenuta con alta priorità</a:t>
            </a:r>
          </a:p>
          <a:p>
            <a:r>
              <a:rPr lang="it-IT" sz="1800"/>
              <a:t>Avviato un percorso di </a:t>
            </a:r>
            <a:r>
              <a:rPr lang="it-IT" sz="1800">
                <a:solidFill>
                  <a:srgbClr val="FF0000"/>
                </a:solidFill>
              </a:rPr>
              <a:t>reingegnerizzazione</a:t>
            </a:r>
          </a:p>
          <a:p>
            <a:pPr lvl="1"/>
            <a:r>
              <a:rPr lang="it-IT" sz="1600"/>
              <a:t>Attività inter-CSN governata con SSU/DWH sulla base di desiderata esposti dagli ESPDOM</a:t>
            </a:r>
          </a:p>
          <a:p>
            <a:pPr lvl="1"/>
            <a:r>
              <a:rPr lang="it-IT" sz="1600"/>
              <a:t>Implementazione di nuovi casi d’uso (es. integrazione con la contabilità)</a:t>
            </a:r>
          </a:p>
          <a:p>
            <a:pPr lvl="1"/>
            <a:r>
              <a:rPr lang="it-IT" sz="1600"/>
              <a:t>Esperimento «esteso» con partecipazione e governo più «strutturati»</a:t>
            </a:r>
          </a:p>
          <a:p>
            <a:pPr lvl="1"/>
            <a:r>
              <a:rPr lang="it-IT" sz="1600"/>
              <a:t>Possiamo dare/stimare dei tempi dell’analisi ? (discussione)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Segnaposto contenuto 4">
            <a:extLst>
              <a:ext uri="{FF2B5EF4-FFF2-40B4-BE49-F238E27FC236}">
                <a16:creationId xmlns:a16="http://schemas.microsoft.com/office/drawing/2014/main" id="{EBFDF964-7F32-4BDD-7489-C880BDAC7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11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745CA0-4119-978B-9209-5EEA62DDB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44" r="13820" b="-1"/>
          <a:stretch/>
        </p:blipFill>
        <p:spPr>
          <a:xfrm>
            <a:off x="6879789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69166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81D41-DA08-F31F-033F-FF441A15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Assegnazioni 2.0 - Architettura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6437A554-99C6-D9C1-8324-D5224F8C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32" y="2784479"/>
            <a:ext cx="1686697" cy="1686697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527F41A-FABD-1F2D-68AE-F49DF43DAFFB}"/>
              </a:ext>
            </a:extLst>
          </p:cNvPr>
          <p:cNvSpPr txBox="1"/>
          <p:nvPr/>
        </p:nvSpPr>
        <p:spPr>
          <a:xfrm>
            <a:off x="7112018" y="3123975"/>
            <a:ext cx="71032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it-IT" sz="1200"/>
              <a:t>Backend</a:t>
            </a:r>
            <a:br>
              <a:rPr lang="it-IT" sz="1200"/>
            </a:br>
            <a:r>
              <a:rPr lang="it-IT" sz="1200"/>
              <a:t>Bilancio</a:t>
            </a:r>
          </a:p>
        </p:txBody>
      </p:sp>
      <p:pic>
        <p:nvPicPr>
          <p:cNvPr id="41" name="Picture 6" descr="A Complete Oracle EBS Mobility Guide to Extend EBS on Mobile">
            <a:extLst>
              <a:ext uri="{FF2B5EF4-FFF2-40B4-BE49-F238E27FC236}">
                <a16:creationId xmlns:a16="http://schemas.microsoft.com/office/drawing/2014/main" id="{EF2A7FF0-613E-59E7-36D2-85D3BEA7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95" y="3286041"/>
            <a:ext cx="1734226" cy="5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89DE9CE9-5039-B45D-026D-FFDC0605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13" y="3237309"/>
            <a:ext cx="733587" cy="733587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25F67CD-6BF7-EDC2-8D2A-AF920EB57FC4}"/>
              </a:ext>
            </a:extLst>
          </p:cNvPr>
          <p:cNvSpPr txBox="1"/>
          <p:nvPr/>
        </p:nvSpPr>
        <p:spPr>
          <a:xfrm>
            <a:off x="2898342" y="3360985"/>
            <a:ext cx="537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/>
              <a:t>FinEngine</a:t>
            </a:r>
          </a:p>
        </p:txBody>
      </p:sp>
      <p:pic>
        <p:nvPicPr>
          <p:cNvPr id="52" name="Picture 12" descr="mono ledger Icons PNG - Free PNG and Icons Downloads">
            <a:extLst>
              <a:ext uri="{FF2B5EF4-FFF2-40B4-BE49-F238E27FC236}">
                <a16:creationId xmlns:a16="http://schemas.microsoft.com/office/drawing/2014/main" id="{C01790DA-E9E7-607A-2CB8-07180AD7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1" y="3205507"/>
            <a:ext cx="498655" cy="4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Document Icon Vector Art, Icons, and Graphics for Free Download">
            <a:extLst>
              <a:ext uri="{FF2B5EF4-FFF2-40B4-BE49-F238E27FC236}">
                <a16:creationId xmlns:a16="http://schemas.microsoft.com/office/drawing/2014/main" id="{5FE1F425-BB8C-160F-D112-9366A10E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68" y="4206466"/>
            <a:ext cx="564375" cy="5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80A2E16F-B9F4-0B09-C4D6-3150CD2D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899" y="4969057"/>
            <a:ext cx="733587" cy="733587"/>
          </a:xfrm>
          <a:prstGeom prst="rect">
            <a:avLst/>
          </a:prstGeom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11EAC63-50FD-E25F-04F4-4927A967347B}"/>
              </a:ext>
            </a:extLst>
          </p:cNvPr>
          <p:cNvSpPr txBox="1"/>
          <p:nvPr/>
        </p:nvSpPr>
        <p:spPr>
          <a:xfrm>
            <a:off x="6259474" y="5098944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Storage</a:t>
            </a:r>
          </a:p>
        </p:txBody>
      </p:sp>
      <p:pic>
        <p:nvPicPr>
          <p:cNvPr id="3074" name="Picture 2" descr="MinIO Client - Overview | OutSystems">
            <a:extLst>
              <a:ext uri="{FF2B5EF4-FFF2-40B4-BE49-F238E27FC236}">
                <a16:creationId xmlns:a16="http://schemas.microsoft.com/office/drawing/2014/main" id="{EE9499A8-059B-145C-C54E-9325105E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75" y="5602107"/>
            <a:ext cx="460848" cy="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F3529EA0-E8B0-5F79-6D0E-2BE0C51A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996" y="2784479"/>
            <a:ext cx="1686697" cy="1686697"/>
          </a:xfrm>
          <a:prstGeom prst="rect">
            <a:avLst/>
          </a:prstGeom>
        </p:spPr>
      </p:pic>
      <p:sp>
        <p:nvSpPr>
          <p:cNvPr id="3072" name="CasellaDiTesto 3071">
            <a:extLst>
              <a:ext uri="{FF2B5EF4-FFF2-40B4-BE49-F238E27FC236}">
                <a16:creationId xmlns:a16="http://schemas.microsoft.com/office/drawing/2014/main" id="{B288FEB0-A9C0-440F-B1A2-C0ACAD0D9F09}"/>
              </a:ext>
            </a:extLst>
          </p:cNvPr>
          <p:cNvSpPr txBox="1"/>
          <p:nvPr/>
        </p:nvSpPr>
        <p:spPr>
          <a:xfrm>
            <a:off x="5290182" y="3123975"/>
            <a:ext cx="71032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it-IT" sz="1200"/>
              <a:t>Backend</a:t>
            </a:r>
            <a:br>
              <a:rPr lang="it-IT" sz="1200"/>
            </a:br>
            <a:r>
              <a:rPr lang="it-IT" sz="1200"/>
              <a:t>Ricerca</a:t>
            </a:r>
          </a:p>
        </p:txBody>
      </p:sp>
      <p:pic>
        <p:nvPicPr>
          <p:cNvPr id="3073" name="Immagine 3072">
            <a:extLst>
              <a:ext uri="{FF2B5EF4-FFF2-40B4-BE49-F238E27FC236}">
                <a16:creationId xmlns:a16="http://schemas.microsoft.com/office/drawing/2014/main" id="{6E668055-9BF2-A4D4-DA28-04935426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73" y="1727428"/>
            <a:ext cx="733587" cy="733587"/>
          </a:xfrm>
          <a:prstGeom prst="rect">
            <a:avLst/>
          </a:prstGeom>
        </p:spPr>
      </p:pic>
      <p:sp>
        <p:nvSpPr>
          <p:cNvPr id="3075" name="CasellaDiTesto 3074">
            <a:extLst>
              <a:ext uri="{FF2B5EF4-FFF2-40B4-BE49-F238E27FC236}">
                <a16:creationId xmlns:a16="http://schemas.microsoft.com/office/drawing/2014/main" id="{1016D37B-1A77-106F-90D2-1809B9D833C5}"/>
              </a:ext>
            </a:extLst>
          </p:cNvPr>
          <p:cNvSpPr txBox="1"/>
          <p:nvPr/>
        </p:nvSpPr>
        <p:spPr>
          <a:xfrm>
            <a:off x="7058965" y="1852090"/>
            <a:ext cx="5790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Fe Bilancio</a:t>
            </a:r>
          </a:p>
        </p:txBody>
      </p:sp>
      <p:pic>
        <p:nvPicPr>
          <p:cNvPr id="3076" name="Immagine 3075">
            <a:extLst>
              <a:ext uri="{FF2B5EF4-FFF2-40B4-BE49-F238E27FC236}">
                <a16:creationId xmlns:a16="http://schemas.microsoft.com/office/drawing/2014/main" id="{D470B206-07F2-33F2-3524-BAD9922C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97" y="1727428"/>
            <a:ext cx="733587" cy="733587"/>
          </a:xfrm>
          <a:prstGeom prst="rect">
            <a:avLst/>
          </a:prstGeom>
        </p:spPr>
      </p:pic>
      <p:sp>
        <p:nvSpPr>
          <p:cNvPr id="3077" name="CasellaDiTesto 3076">
            <a:extLst>
              <a:ext uri="{FF2B5EF4-FFF2-40B4-BE49-F238E27FC236}">
                <a16:creationId xmlns:a16="http://schemas.microsoft.com/office/drawing/2014/main" id="{F484C43E-A395-175B-9D9E-4C69CDC6746B}"/>
              </a:ext>
            </a:extLst>
          </p:cNvPr>
          <p:cNvSpPr txBox="1"/>
          <p:nvPr/>
        </p:nvSpPr>
        <p:spPr>
          <a:xfrm>
            <a:off x="6315946" y="1852090"/>
            <a:ext cx="4154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Fe PM</a:t>
            </a:r>
          </a:p>
        </p:txBody>
      </p:sp>
      <p:pic>
        <p:nvPicPr>
          <p:cNvPr id="3078" name="Immagine 3077">
            <a:extLst>
              <a:ext uri="{FF2B5EF4-FFF2-40B4-BE49-F238E27FC236}">
                <a16:creationId xmlns:a16="http://schemas.microsoft.com/office/drawing/2014/main" id="{A660C85D-A3A4-A6EE-DB92-D95F3B79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21" y="1727428"/>
            <a:ext cx="733587" cy="733587"/>
          </a:xfrm>
          <a:prstGeom prst="rect">
            <a:avLst/>
          </a:prstGeom>
        </p:spPr>
      </p:pic>
      <p:sp>
        <p:nvSpPr>
          <p:cNvPr id="3079" name="CasellaDiTesto 3078">
            <a:extLst>
              <a:ext uri="{FF2B5EF4-FFF2-40B4-BE49-F238E27FC236}">
                <a16:creationId xmlns:a16="http://schemas.microsoft.com/office/drawing/2014/main" id="{44F93518-1475-6C24-3AB1-2BCBCE973EC0}"/>
              </a:ext>
            </a:extLst>
          </p:cNvPr>
          <p:cNvSpPr txBox="1"/>
          <p:nvPr/>
        </p:nvSpPr>
        <p:spPr>
          <a:xfrm>
            <a:off x="5433208" y="1852090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Fe Progetti</a:t>
            </a:r>
          </a:p>
        </p:txBody>
      </p:sp>
      <p:pic>
        <p:nvPicPr>
          <p:cNvPr id="3080" name="Picture 4" descr="Planning - Free marketing icons">
            <a:extLst>
              <a:ext uri="{FF2B5EF4-FFF2-40B4-BE49-F238E27FC236}">
                <a16:creationId xmlns:a16="http://schemas.microsoft.com/office/drawing/2014/main" id="{E9119D8F-EDEA-1BA0-EE86-FBE43212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39" y="2526155"/>
            <a:ext cx="354101" cy="3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6" descr="Management Icon Vector Art, Icons, and Graphics for Free Download">
            <a:extLst>
              <a:ext uri="{FF2B5EF4-FFF2-40B4-BE49-F238E27FC236}">
                <a16:creationId xmlns:a16="http://schemas.microsoft.com/office/drawing/2014/main" id="{CBDE6165-4406-5842-3B3A-F8C4B9A4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03" y="2472105"/>
            <a:ext cx="487862" cy="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8" descr="Deposit - Free business and finance icons">
            <a:extLst>
              <a:ext uri="{FF2B5EF4-FFF2-40B4-BE49-F238E27FC236}">
                <a16:creationId xmlns:a16="http://schemas.microsoft.com/office/drawing/2014/main" id="{7F250DF3-B08B-8269-DA33-A46F6537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00" y="2519766"/>
            <a:ext cx="399146" cy="3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CasellaDiTesto 3083">
            <a:extLst>
              <a:ext uri="{FF2B5EF4-FFF2-40B4-BE49-F238E27FC236}">
                <a16:creationId xmlns:a16="http://schemas.microsoft.com/office/drawing/2014/main" id="{D5816D74-5465-9FCC-DD45-4BB3BE4BDED2}"/>
              </a:ext>
            </a:extLst>
          </p:cNvPr>
          <p:cNvSpPr txBox="1"/>
          <p:nvPr/>
        </p:nvSpPr>
        <p:spPr>
          <a:xfrm>
            <a:off x="324256" y="4908793"/>
            <a:ext cx="54129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Sistema complesso e strategico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Revisione avviata nel 2022 per la parte di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Analisi in corso con SSU/DWH per la parte di bilancio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/>
              <a:t>Grazie Marta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Verso un </a:t>
            </a:r>
            <a:r>
              <a:rPr lang="it-IT" b="1"/>
              <a:t>SI della ricerca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  <p:pic>
        <p:nvPicPr>
          <p:cNvPr id="3086" name="Immagine 3085">
            <a:extLst>
              <a:ext uri="{FF2B5EF4-FFF2-40B4-BE49-F238E27FC236}">
                <a16:creationId xmlns:a16="http://schemas.microsoft.com/office/drawing/2014/main" id="{51063CE8-38B9-41C7-F9C2-A2281F0BA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3221" y="1690688"/>
            <a:ext cx="260555" cy="260555"/>
          </a:xfrm>
          <a:prstGeom prst="rect">
            <a:avLst/>
          </a:prstGeom>
        </p:spPr>
      </p:pic>
      <p:pic>
        <p:nvPicPr>
          <p:cNvPr id="3087" name="Immagine 3086">
            <a:extLst>
              <a:ext uri="{FF2B5EF4-FFF2-40B4-BE49-F238E27FC236}">
                <a16:creationId xmlns:a16="http://schemas.microsoft.com/office/drawing/2014/main" id="{1134A1EB-8ADE-A289-7F98-F4BA040DA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786" y="2908908"/>
            <a:ext cx="260555" cy="2605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E7B6C6-2DA8-F3BC-E302-1917DB36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029" y="2784479"/>
            <a:ext cx="733587" cy="7335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25EFF-48A9-6324-646D-165A54A346E0}"/>
              </a:ext>
            </a:extLst>
          </p:cNvPr>
          <p:cNvSpPr txBox="1"/>
          <p:nvPr/>
        </p:nvSpPr>
        <p:spPr>
          <a:xfrm>
            <a:off x="9206936" y="2909141"/>
            <a:ext cx="567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Timesheet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F10AEB5-97F8-D151-6D8E-1A1E26EE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029" y="3515083"/>
            <a:ext cx="733587" cy="7335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FB1EF3-8DF7-253E-52E9-74C603925F0D}"/>
              </a:ext>
            </a:extLst>
          </p:cNvPr>
          <p:cNvSpPr txBox="1"/>
          <p:nvPr/>
        </p:nvSpPr>
        <p:spPr>
          <a:xfrm>
            <a:off x="9247011" y="3639745"/>
            <a:ext cx="4876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/>
              <a:t>Prodotti</a:t>
            </a:r>
          </a:p>
        </p:txBody>
      </p:sp>
      <p:pic>
        <p:nvPicPr>
          <p:cNvPr id="1026" name="Picture 2" descr="Publications Icon V2 80scale - Illustration, HD Png Download - kindpng">
            <a:extLst>
              <a:ext uri="{FF2B5EF4-FFF2-40B4-BE49-F238E27FC236}">
                <a16:creationId xmlns:a16="http://schemas.microsoft.com/office/drawing/2014/main" id="{C45A80A6-401A-0259-9FB0-4C5E0618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14" y="3613927"/>
            <a:ext cx="559954" cy="5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esheet (Filled) Vector Icons free download in SVG, PNG Format">
            <a:extLst>
              <a:ext uri="{FF2B5EF4-FFF2-40B4-BE49-F238E27FC236}">
                <a16:creationId xmlns:a16="http://schemas.microsoft.com/office/drawing/2014/main" id="{DAE74EE3-1850-1438-4096-4E762929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34" y="2781932"/>
            <a:ext cx="387531" cy="3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2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19E04A-94A8-83D1-820E-85BE5E5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Focus su VQR – Pubblicazioni 2.0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3E310C-1A2F-0DF3-36E6-C472F05E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Sta tornando la VQR</a:t>
            </a:r>
          </a:p>
          <a:p>
            <a:pPr lvl="1"/>
            <a:r>
              <a:rPr lang="it-IT" sz="2200"/>
              <a:t>https://</a:t>
            </a:r>
            <a:r>
              <a:rPr lang="it-IT" sz="2200" err="1"/>
              <a:t>www.anvur.it</a:t>
            </a:r>
            <a:r>
              <a:rPr lang="it-IT" sz="2200"/>
              <a:t>/</a:t>
            </a:r>
            <a:r>
              <a:rPr lang="it-IT" sz="2200" err="1"/>
              <a:t>attivita</a:t>
            </a:r>
            <a:r>
              <a:rPr lang="it-IT" sz="2200"/>
              <a:t>/</a:t>
            </a:r>
            <a:r>
              <a:rPr lang="it-IT" sz="2200" err="1"/>
              <a:t>vqr</a:t>
            </a:r>
            <a:r>
              <a:rPr lang="it-IT" sz="2200"/>
              <a:t>/</a:t>
            </a:r>
          </a:p>
          <a:p>
            <a:r>
              <a:rPr lang="it-IT" sz="2200"/>
              <a:t>L’INFN dovrà presentare documentazione su prodotti e altre attività</a:t>
            </a:r>
          </a:p>
          <a:p>
            <a:r>
              <a:rPr lang="it-IT" sz="2200"/>
              <a:t>Storicamente le informazioni sui prodotti sono fornite dalla DSI</a:t>
            </a:r>
          </a:p>
          <a:p>
            <a:r>
              <a:rPr lang="it-IT" sz="2200"/>
              <a:t>I requisiti, le date e le modalità sono diffuse agli enti con POCO anticipo</a:t>
            </a:r>
          </a:p>
          <a:p>
            <a:r>
              <a:rPr lang="it-IT" sz="2200"/>
              <a:t>Necessità di produrre nuovi strumenti flessibili per anticipare le esigenze</a:t>
            </a:r>
          </a:p>
          <a:p>
            <a:r>
              <a:rPr lang="it-IT" sz="2200"/>
              <a:t>Collaborazione con SSU per BI e analisi</a:t>
            </a:r>
          </a:p>
          <a:p>
            <a:r>
              <a:rPr lang="it-IT" sz="2200"/>
              <a:t>Collaborazione con altri gruppi dell’Ente (GLV – OAR)</a:t>
            </a:r>
          </a:p>
          <a:p>
            <a:pPr lvl="1"/>
            <a:r>
              <a:rPr lang="it-IT" sz="2200"/>
              <a:t>https://</a:t>
            </a:r>
            <a:r>
              <a:rPr lang="it-IT" sz="2200" err="1"/>
              <a:t>www.openaccessrepository.it</a:t>
            </a:r>
            <a:r>
              <a:rPr lang="it-IT" sz="22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0628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ED7B1-E6C9-5985-FA94-FCED802C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Pubblicazioni 2.0 - Architettura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5B86AF-933A-74F2-C20A-CC1B60BB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18" y="2758642"/>
            <a:ext cx="1686697" cy="1686697"/>
          </a:xfrm>
          <a:prstGeom prst="rect">
            <a:avLst/>
          </a:prstGeom>
        </p:spPr>
      </p:pic>
      <p:pic>
        <p:nvPicPr>
          <p:cNvPr id="1028" name="Picture 4" descr="Churchill Capital Corp Completes Merger with Clarivate Analytics Plc">
            <a:extLst>
              <a:ext uri="{FF2B5EF4-FFF2-40B4-BE49-F238E27FC236}">
                <a16:creationId xmlns:a16="http://schemas.microsoft.com/office/drawing/2014/main" id="{F5F5D821-5C86-35D6-ECD4-3C1AAA08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706" y="775318"/>
            <a:ext cx="2450550" cy="11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gratulations! Italian Review of Agricultural Economics has been accepted  for Scopus! – FUP Journals">
            <a:extLst>
              <a:ext uri="{FF2B5EF4-FFF2-40B4-BE49-F238E27FC236}">
                <a16:creationId xmlns:a16="http://schemas.microsoft.com/office/drawing/2014/main" id="{0F32C5BF-FDBE-7DC9-E649-17B4DFD1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32" y="1884766"/>
            <a:ext cx="2503149" cy="10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0CC111F-243C-9C75-CE1A-9F69FD3D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3" y="3069361"/>
            <a:ext cx="245486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gital object identifier - Wikipedia">
            <a:extLst>
              <a:ext uri="{FF2B5EF4-FFF2-40B4-BE49-F238E27FC236}">
                <a16:creationId xmlns:a16="http://schemas.microsoft.com/office/drawing/2014/main" id="{DB2F750C-BD8E-0CE2-2B69-264FA17D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57" y="4693531"/>
            <a:ext cx="1686697" cy="16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A9D7694B-28F2-FAA8-55DB-B9F845B98EB3}"/>
              </a:ext>
            </a:extLst>
          </p:cNvPr>
          <p:cNvSpPr/>
          <p:nvPr/>
        </p:nvSpPr>
        <p:spPr>
          <a:xfrm rot="10800000">
            <a:off x="6957122" y="3125856"/>
            <a:ext cx="1143000" cy="6062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A874E1A-9C55-7722-78B9-116CBE70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4" y="5047956"/>
            <a:ext cx="1686697" cy="1686697"/>
          </a:xfrm>
          <a:prstGeom prst="rect">
            <a:avLst/>
          </a:prstGeom>
        </p:spPr>
      </p:pic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DAFD274F-EB46-E9F3-C7D3-23C25B7EC990}"/>
              </a:ext>
            </a:extLst>
          </p:cNvPr>
          <p:cNvSpPr/>
          <p:nvPr/>
        </p:nvSpPr>
        <p:spPr>
          <a:xfrm>
            <a:off x="3498977" y="3125856"/>
            <a:ext cx="1198336" cy="60628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bidirezionale orizzontale 15">
            <a:extLst>
              <a:ext uri="{FF2B5EF4-FFF2-40B4-BE49-F238E27FC236}">
                <a16:creationId xmlns:a16="http://schemas.microsoft.com/office/drawing/2014/main" id="{2018E665-0758-6434-1F57-8999DFD35AED}"/>
              </a:ext>
            </a:extLst>
          </p:cNvPr>
          <p:cNvSpPr/>
          <p:nvPr/>
        </p:nvSpPr>
        <p:spPr>
          <a:xfrm rot="16200000">
            <a:off x="5526052" y="4495941"/>
            <a:ext cx="808322" cy="60628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8" name="Picture 14" descr="Scientist - Free professions and jobs icons">
            <a:extLst>
              <a:ext uri="{FF2B5EF4-FFF2-40B4-BE49-F238E27FC236}">
                <a16:creationId xmlns:a16="http://schemas.microsoft.com/office/drawing/2014/main" id="{7A83DD8B-90CE-EF04-0BD6-2A3A296A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77" y="1496736"/>
            <a:ext cx="1166907" cy="11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eller icon in iOS Style">
            <a:extLst>
              <a:ext uri="{FF2B5EF4-FFF2-40B4-BE49-F238E27FC236}">
                <a16:creationId xmlns:a16="http://schemas.microsoft.com/office/drawing/2014/main" id="{D48D64AB-2F48-5E48-D120-76E5D24F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0" y="1460879"/>
            <a:ext cx="1432576" cy="14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cholar Icon #300649 - Free Icons Library">
            <a:extLst>
              <a:ext uri="{FF2B5EF4-FFF2-40B4-BE49-F238E27FC236}">
                <a16:creationId xmlns:a16="http://schemas.microsoft.com/office/drawing/2014/main" id="{F0829FE7-F6D5-38EE-F3CB-60C868AB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25" y="1389044"/>
            <a:ext cx="1686697" cy="13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enodo">
            <a:extLst>
              <a:ext uri="{FF2B5EF4-FFF2-40B4-BE49-F238E27FC236}">
                <a16:creationId xmlns:a16="http://schemas.microsoft.com/office/drawing/2014/main" id="{94D52914-7573-9782-A0EF-95111E90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70" y="3043988"/>
            <a:ext cx="1395005" cy="5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54DE60-EEB2-C805-8117-34F0C0A78CC9}"/>
              </a:ext>
            </a:extLst>
          </p:cNvPr>
          <p:cNvSpPr txBox="1"/>
          <p:nvPr/>
        </p:nvSpPr>
        <p:spPr>
          <a:xfrm>
            <a:off x="5658599" y="5426959"/>
            <a:ext cx="54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GLV</a:t>
            </a:r>
          </a:p>
        </p:txBody>
      </p:sp>
      <p:pic>
        <p:nvPicPr>
          <p:cNvPr id="1050" name="Picture 26" descr="Data scientist - Free professions and jobs icons">
            <a:extLst>
              <a:ext uri="{FF2B5EF4-FFF2-40B4-BE49-F238E27FC236}">
                <a16:creationId xmlns:a16="http://schemas.microsoft.com/office/drawing/2014/main" id="{63A5C1B0-CEA2-88F6-8689-894F1FE3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38" y="4920478"/>
            <a:ext cx="1382294" cy="13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CD85F96-B21C-E6C5-DA00-AB28A8EF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20" y="3124877"/>
            <a:ext cx="1686697" cy="16866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53DB2B-76DB-AF65-387F-127719E8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4" y="2758643"/>
            <a:ext cx="1686697" cy="168669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C01E76-9E3D-70F3-B3C3-7E41ECF0CFE7}"/>
              </a:ext>
            </a:extLst>
          </p:cNvPr>
          <p:cNvSpPr txBox="1"/>
          <p:nvPr/>
        </p:nvSpPr>
        <p:spPr>
          <a:xfrm>
            <a:off x="5684792" y="312487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1CA896-1A3D-4381-6B62-7238366686B6}"/>
              </a:ext>
            </a:extLst>
          </p:cNvPr>
          <p:cNvSpPr txBox="1"/>
          <p:nvPr/>
        </p:nvSpPr>
        <p:spPr>
          <a:xfrm>
            <a:off x="324256" y="4908793"/>
            <a:ext cx="38064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Importante collaborazione con OAR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Attività coordinata con SSU/DWH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Impatto importante su 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Opportunità per pubblicazioni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err="1"/>
              <a:t>Endorsement</a:t>
            </a:r>
            <a:r>
              <a:rPr lang="it-IT" b="1"/>
              <a:t> INFN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52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DC177-D1B0-137E-F6F6-8118A6D7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Calibri Light"/>
              </a:rPr>
              <a:t>Teamwork e focus sullo sviluppo software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93251-7CB5-C476-CA2E-6677CCC8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54" y="147250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800">
                <a:cs typeface="Calibri"/>
              </a:rPr>
              <a:t>Le sfide tecniche e organizzative che ci troviamo ad affrontare, mettono in luce quanto sia importante il lavoro del team.</a:t>
            </a:r>
          </a:p>
          <a:p>
            <a:r>
              <a:rPr lang="it-IT" sz="1800">
                <a:cs typeface="Calibri"/>
              </a:rPr>
              <a:t>Per team si intende sicuramente quello di sviluppo e di assistenza inerente l'area della Ricerca ma non solo...</a:t>
            </a:r>
          </a:p>
          <a:p>
            <a:endParaRPr lang="it-IT">
              <a:cs typeface="Calibri"/>
            </a:endParaRPr>
          </a:p>
        </p:txBody>
      </p:sp>
      <p:pic>
        <p:nvPicPr>
          <p:cNvPr id="4" name="Elemento grafico 4" descr="Freccia: leggera curva con riempimento a tinta unita">
            <a:extLst>
              <a:ext uri="{FF2B5EF4-FFF2-40B4-BE49-F238E27FC236}">
                <a16:creationId xmlns:a16="http://schemas.microsoft.com/office/drawing/2014/main" id="{0F344DCF-89BE-A4E9-6577-C1F0D9B3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288" y="3963020"/>
            <a:ext cx="914400" cy="914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C7812F-3A1E-A7DF-BAEF-08EDA2E52DDB}"/>
              </a:ext>
            </a:extLst>
          </p:cNvPr>
          <p:cNvSpPr txBox="1"/>
          <p:nvPr/>
        </p:nvSpPr>
        <p:spPr>
          <a:xfrm>
            <a:off x="2044390" y="2546195"/>
            <a:ext cx="949712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>
                <a:cs typeface="Calibri"/>
              </a:rPr>
              <a:t>Lavoro cross area degli sviluppatori</a:t>
            </a:r>
            <a:endParaRPr lang="it-IT">
              <a:cs typeface="Calibri"/>
            </a:endParaRPr>
          </a:p>
          <a:p>
            <a:r>
              <a:rPr lang="it-IT" sz="1600">
                <a:cs typeface="Calibri"/>
              </a:rPr>
              <a:t>Dividendo lo sviluppo degli applicativi delle varie aree in sotto blocchi, non solo </a:t>
            </a:r>
            <a:r>
              <a:rPr lang="it-IT" sz="1600" err="1">
                <a:cs typeface="Calibri"/>
              </a:rPr>
              <a:t>frontend</a:t>
            </a:r>
            <a:r>
              <a:rPr lang="it-IT" sz="1600">
                <a:cs typeface="Calibri"/>
              </a:rPr>
              <a:t>/</a:t>
            </a:r>
            <a:r>
              <a:rPr lang="it-IT" sz="1600" err="1">
                <a:cs typeface="Calibri"/>
              </a:rPr>
              <a:t>backend</a:t>
            </a:r>
            <a:r>
              <a:rPr lang="it-IT" sz="1600">
                <a:cs typeface="Calibri"/>
              </a:rPr>
              <a:t> ma anche specifici sviluppi tecnici (esempi: possibile motore ML per il data matching o la definizione scambio messaggi asincrono (Kafka) e </a:t>
            </a:r>
            <a:r>
              <a:rPr lang="it-IT" sz="1600" err="1">
                <a:cs typeface="Calibri"/>
              </a:rPr>
              <a:t>scheduled</a:t>
            </a:r>
            <a:r>
              <a:rPr lang="it-IT" sz="1600">
                <a:cs typeface="Calibri"/>
              </a:rPr>
              <a:t> tasks per il nuovo progetto Pubblicazioni, ecc..) ciascun membro del team può dare una mano nel design, nell'allineamento tecnico e/o implementazione del blocco di cui si sente più competente e su cui pensa di poter dare aiuto.</a:t>
            </a:r>
          </a:p>
          <a:p>
            <a:endParaRPr lang="it-IT">
              <a:cs typeface="Calibri"/>
            </a:endParaRPr>
          </a:p>
          <a:p>
            <a:r>
              <a:rPr lang="it-IT" b="1">
                <a:solidFill>
                  <a:srgbClr val="00B050"/>
                </a:solidFill>
                <a:cs typeface="Calibri"/>
              </a:rPr>
              <a:t>Vantaggi                                                                                                   </a:t>
            </a:r>
          </a:p>
          <a:p>
            <a:r>
              <a:rPr lang="it-IT" sz="1600">
                <a:cs typeface="Calibri"/>
              </a:rPr>
              <a:t>- ottimizzazione delle performance lavorative del gruppo</a:t>
            </a:r>
          </a:p>
          <a:p>
            <a:r>
              <a:rPr lang="it-IT" sz="1600">
                <a:cs typeface="Calibri"/>
              </a:rPr>
              <a:t>- crescita professionale del singolo</a:t>
            </a:r>
          </a:p>
          <a:p>
            <a:r>
              <a:rPr lang="it-IT" sz="1600">
                <a:cs typeface="Calibri"/>
              </a:rPr>
              <a:t>- note tecniche condivise</a:t>
            </a:r>
          </a:p>
          <a:p>
            <a:endParaRPr lang="it-IT">
              <a:cs typeface="Calibri"/>
            </a:endParaRPr>
          </a:p>
          <a:p>
            <a:r>
              <a:rPr lang="it-IT" b="1">
                <a:solidFill>
                  <a:srgbClr val="C00000"/>
                </a:solidFill>
                <a:cs typeface="Calibri"/>
              </a:rPr>
              <a:t>Organizzazione</a:t>
            </a:r>
          </a:p>
          <a:p>
            <a:r>
              <a:rPr lang="it-IT" sz="1600">
                <a:cs typeface="Calibri"/>
              </a:rPr>
              <a:t>- guidata dai responsabili delle aree, affinché il tutto si concretizzi e non venga lasciato al tempo "libero" e spontaneità del singolo. </a:t>
            </a:r>
          </a:p>
        </p:txBody>
      </p:sp>
    </p:spTree>
    <p:extLst>
      <p:ext uri="{BB962C8B-B14F-4D97-AF65-F5344CB8AC3E}">
        <p14:creationId xmlns:p14="http://schemas.microsoft.com/office/powerpoint/2010/main" val="426385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3EA85CC-332C-538E-B1D5-0E359E39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it-IT" sz="4800">
                <a:solidFill>
                  <a:schemeClr val="bg1"/>
                </a:solidFill>
              </a:rPr>
              <a:t>Conclusioni</a:t>
            </a:r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C5767B0D-B6F5-C451-4C34-16D620EE1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39388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25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375858F6-FE55-C2DE-5AF5-B359D34C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0143" y="1966398"/>
            <a:ext cx="1755341" cy="1755341"/>
          </a:xfrm>
          <a:prstGeom prst="rect">
            <a:avLst/>
          </a:prstGeom>
        </p:spPr>
      </p:pic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55293CCB-D8DA-5F76-6B9F-3536AB7FC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1863" y="3597846"/>
            <a:ext cx="2011899" cy="20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4CB09-2BF7-4213-B53C-77CC7B3BE9EE}"/>
              </a:ext>
            </a:extLst>
          </p:cNvPr>
          <p:cNvSpPr txBox="1"/>
          <p:nvPr/>
        </p:nvSpPr>
        <p:spPr>
          <a:xfrm>
            <a:off x="3302455" y="3067269"/>
            <a:ext cx="3905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software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endParaRPr 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1B7FE2-FC09-4029-94F2-A914D389643F}"/>
              </a:ext>
            </a:extLst>
          </p:cNvPr>
          <p:cNvSpPr/>
          <p:nvPr/>
        </p:nvSpPr>
        <p:spPr>
          <a:xfrm>
            <a:off x="1035050" y="1253374"/>
            <a:ext cx="10236200" cy="4960691"/>
          </a:xfrm>
          <a:prstGeom prst="roundRect">
            <a:avLst/>
          </a:prstGeom>
          <a:solidFill>
            <a:srgbClr val="DE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F543F5-B645-441C-AE38-39765A6FB310}"/>
              </a:ext>
            </a:extLst>
          </p:cNvPr>
          <p:cNvGrpSpPr/>
          <p:nvPr/>
        </p:nvGrpSpPr>
        <p:grpSpPr>
          <a:xfrm>
            <a:off x="1940380" y="1688853"/>
            <a:ext cx="5562600" cy="664134"/>
            <a:chOff x="1504950" y="2073269"/>
            <a:chExt cx="5562600" cy="66413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B909B4-E189-49B1-A9F4-CCBA68208E21}"/>
                </a:ext>
              </a:extLst>
            </p:cNvPr>
            <p:cNvSpPr/>
            <p:nvPr/>
          </p:nvSpPr>
          <p:spPr>
            <a:xfrm>
              <a:off x="1612900" y="2236501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            </a:t>
              </a:r>
              <a:r>
                <a:rPr lang="it-IT" b="1"/>
                <a:t>Visione </a:t>
              </a:r>
              <a:r>
                <a:rPr lang="en-US" b="1"/>
                <a:t>Strategi</a:t>
              </a:r>
              <a:r>
                <a:rPr lang="it-IT" b="1"/>
                <a:t>c</a:t>
              </a:r>
              <a:r>
                <a:rPr lang="en-US" b="1"/>
                <a:t>a</a:t>
              </a:r>
              <a:endParaRPr lang="it-IT" b="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CEFB61-BB5A-4FE1-AE48-ACEEBFB58D88}"/>
                </a:ext>
              </a:extLst>
            </p:cNvPr>
            <p:cNvSpPr/>
            <p:nvPr/>
          </p:nvSpPr>
          <p:spPr>
            <a:xfrm>
              <a:off x="1504950" y="207326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4" name="Graphic 53" descr="Monthly calendar with solid fill">
              <a:extLst>
                <a:ext uri="{FF2B5EF4-FFF2-40B4-BE49-F238E27FC236}">
                  <a16:creationId xmlns:a16="http://schemas.microsoft.com/office/drawing/2014/main" id="{6D298489-777F-41AE-A809-B52A9FFD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2000" y="2159554"/>
              <a:ext cx="475200" cy="475200"/>
            </a:xfrm>
            <a:prstGeom prst="rect">
              <a:avLst/>
            </a:prstGeom>
          </p:spPr>
        </p:pic>
      </p:grpSp>
      <p:pic>
        <p:nvPicPr>
          <p:cNvPr id="73" name="Picture 2" descr="L'INFN CAMBIA LOGO">
            <a:extLst>
              <a:ext uri="{FF2B5EF4-FFF2-40B4-BE49-F238E27FC236}">
                <a16:creationId xmlns:a16="http://schemas.microsoft.com/office/drawing/2014/main" id="{351B73FB-6AFE-46E5-926D-280ADAE4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81" y="4609105"/>
            <a:ext cx="2276669" cy="12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58AB57-7AC9-4E17-A96E-4BCF930360F4}"/>
              </a:ext>
            </a:extLst>
          </p:cNvPr>
          <p:cNvGrpSpPr/>
          <p:nvPr/>
        </p:nvGrpSpPr>
        <p:grpSpPr>
          <a:xfrm>
            <a:off x="1940380" y="3069586"/>
            <a:ext cx="5562600" cy="664134"/>
            <a:chOff x="1504950" y="5208404"/>
            <a:chExt cx="5562600" cy="6641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29E2D-D505-4A43-9165-BD010B501CBE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34F3852-5DDF-4658-80E5-6E759BD7E5C7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Piano 2023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2CF12A1-1F5B-49A8-8B54-C36507C6031A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71" name="Graphic 70" descr="Bullseye with solid fill">
              <a:extLst>
                <a:ext uri="{FF2B5EF4-FFF2-40B4-BE49-F238E27FC236}">
                  <a16:creationId xmlns:a16="http://schemas.microsoft.com/office/drawing/2014/main" id="{8D6E0BF3-0F5C-4F6B-8B27-063E025D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D05A3-0689-4A21-BB02-42289163B291}"/>
              </a:ext>
            </a:extLst>
          </p:cNvPr>
          <p:cNvGrpSpPr/>
          <p:nvPr/>
        </p:nvGrpSpPr>
        <p:grpSpPr>
          <a:xfrm>
            <a:off x="1940380" y="2380545"/>
            <a:ext cx="5562600" cy="664134"/>
            <a:chOff x="1504950" y="4431845"/>
            <a:chExt cx="5562600" cy="66413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7F516-C981-4367-8A6C-9487B5737A53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/>
                <a:t>            Attività 2022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6D7430-2BD2-4FB7-8590-54FA0D72FA66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6" name="Graphic 5" descr="Gears with solid fill">
              <a:extLst>
                <a:ext uri="{FF2B5EF4-FFF2-40B4-BE49-F238E27FC236}">
                  <a16:creationId xmlns:a16="http://schemas.microsoft.com/office/drawing/2014/main" id="{3F52AD08-73E2-4671-877D-8A40D647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14154"/>
              <a:ext cx="475200" cy="475200"/>
            </a:xfrm>
            <a:prstGeom prst="rect">
              <a:avLst/>
            </a:prstGeom>
          </p:spPr>
        </p:pic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100AD459-9525-316B-75BA-86F5A4588390}"/>
              </a:ext>
            </a:extLst>
          </p:cNvPr>
          <p:cNvGrpSpPr/>
          <p:nvPr/>
        </p:nvGrpSpPr>
        <p:grpSpPr>
          <a:xfrm>
            <a:off x="1940380" y="4429120"/>
            <a:ext cx="5562600" cy="664134"/>
            <a:chOff x="1504950" y="5208404"/>
            <a:chExt cx="5562600" cy="664134"/>
          </a:xfrm>
        </p:grpSpPr>
        <p:sp>
          <p:nvSpPr>
            <p:cNvPr id="17" name="Rectangle: Rounded Corners 42">
              <a:extLst>
                <a:ext uri="{FF2B5EF4-FFF2-40B4-BE49-F238E27FC236}">
                  <a16:creationId xmlns:a16="http://schemas.microsoft.com/office/drawing/2014/main" id="{B3D0C87E-95A5-295B-8D3D-0B2519F278F4}"/>
                </a:ext>
              </a:extLst>
            </p:cNvPr>
            <p:cNvSpPr/>
            <p:nvPr/>
          </p:nvSpPr>
          <p:spPr>
            <a:xfrm>
              <a:off x="1612900" y="5371636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/>
                <a:t>            Focus sul Teamwork cross-area</a:t>
              </a:r>
            </a:p>
          </p:txBody>
        </p:sp>
        <p:sp>
          <p:nvSpPr>
            <p:cNvPr id="18" name="Oval 43">
              <a:extLst>
                <a:ext uri="{FF2B5EF4-FFF2-40B4-BE49-F238E27FC236}">
                  <a16:creationId xmlns:a16="http://schemas.microsoft.com/office/drawing/2014/main" id="{42E43A23-3BCE-8620-1D31-AA71D782DF78}"/>
                </a:ext>
              </a:extLst>
            </p:cNvPr>
            <p:cNvSpPr/>
            <p:nvPr/>
          </p:nvSpPr>
          <p:spPr>
            <a:xfrm>
              <a:off x="1504950" y="5208404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</p:grpSp>
      <p:pic>
        <p:nvPicPr>
          <p:cNvPr id="16" name="Grafik 19" descr="Checkmark">
            <a:extLst>
              <a:ext uri="{FF2B5EF4-FFF2-40B4-BE49-F238E27FC236}">
                <a16:creationId xmlns:a16="http://schemas.microsoft.com/office/drawing/2014/main" id="{15401A7E-61F5-2E62-EC44-0BD1A0711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1507" y="4523587"/>
            <a:ext cx="475200" cy="475200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6ED10750-3939-5C53-615E-EB852C405AC6}"/>
              </a:ext>
            </a:extLst>
          </p:cNvPr>
          <p:cNvGrpSpPr/>
          <p:nvPr/>
        </p:nvGrpSpPr>
        <p:grpSpPr>
          <a:xfrm>
            <a:off x="1940380" y="3753231"/>
            <a:ext cx="5562600" cy="664134"/>
            <a:chOff x="1504950" y="5208404"/>
            <a:chExt cx="5562600" cy="664134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6610DFB0-4AFC-3A0C-1051-1C392A027748}"/>
                </a:ext>
              </a:extLst>
            </p:cNvPr>
            <p:cNvGrpSpPr/>
            <p:nvPr/>
          </p:nvGrpSpPr>
          <p:grpSpPr>
            <a:xfrm>
              <a:off x="1504950" y="5208404"/>
              <a:ext cx="5562600" cy="664134"/>
              <a:chOff x="1504950" y="5208404"/>
              <a:chExt cx="5562600" cy="664134"/>
            </a:xfrm>
          </p:grpSpPr>
          <p:sp>
            <p:nvSpPr>
              <p:cNvPr id="20" name="Rectangle: Rounded Corners 42">
                <a:extLst>
                  <a:ext uri="{FF2B5EF4-FFF2-40B4-BE49-F238E27FC236}">
                    <a16:creationId xmlns:a16="http://schemas.microsoft.com/office/drawing/2014/main" id="{C9447D31-CE41-9AAB-7432-DADD6E168B25}"/>
                  </a:ext>
                </a:extLst>
              </p:cNvPr>
              <p:cNvSpPr/>
              <p:nvPr/>
            </p:nvSpPr>
            <p:spPr>
              <a:xfrm>
                <a:off x="1612900" y="5371636"/>
                <a:ext cx="5454650" cy="356159"/>
              </a:xfrm>
              <a:prstGeom prst="roundRect">
                <a:avLst/>
              </a:prstGeom>
              <a:solidFill>
                <a:srgbClr val="449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b="1"/>
                  <a:t>            Focus su Attività Strategiche</a:t>
                </a:r>
              </a:p>
            </p:txBody>
          </p:sp>
          <p:sp>
            <p:nvSpPr>
              <p:cNvPr id="21" name="Oval 43">
                <a:extLst>
                  <a:ext uri="{FF2B5EF4-FFF2-40B4-BE49-F238E27FC236}">
                    <a16:creationId xmlns:a16="http://schemas.microsoft.com/office/drawing/2014/main" id="{91C0179A-B69E-B276-E922-870D7A6E48EC}"/>
                  </a:ext>
                </a:extLst>
              </p:cNvPr>
              <p:cNvSpPr/>
              <p:nvPr/>
            </p:nvSpPr>
            <p:spPr>
              <a:xfrm>
                <a:off x="1504950" y="5208404"/>
                <a:ext cx="749300" cy="664134"/>
              </a:xfrm>
              <a:prstGeom prst="ellipse">
                <a:avLst/>
              </a:prstGeom>
              <a:solidFill>
                <a:srgbClr val="4497B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b="1"/>
              </a:p>
            </p:txBody>
          </p:sp>
        </p:grpSp>
        <p:pic>
          <p:nvPicPr>
            <p:cNvPr id="19" name="Graphic 70">
              <a:extLst>
                <a:ext uri="{FF2B5EF4-FFF2-40B4-BE49-F238E27FC236}">
                  <a16:creationId xmlns:a16="http://schemas.microsoft.com/office/drawing/2014/main" id="{89956F21-8796-F45D-4E2D-17F76368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654700" y="5312115"/>
              <a:ext cx="475200" cy="475200"/>
            </a:xfrm>
            <a:prstGeom prst="rect">
              <a:avLst/>
            </a:prstGeom>
          </p:spPr>
        </p:pic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9C5D261C-DF22-4809-2587-995191400D30}"/>
              </a:ext>
            </a:extLst>
          </p:cNvPr>
          <p:cNvGrpSpPr/>
          <p:nvPr/>
        </p:nvGrpSpPr>
        <p:grpSpPr>
          <a:xfrm>
            <a:off x="1978480" y="5121718"/>
            <a:ext cx="5562600" cy="664134"/>
            <a:chOff x="1504950" y="5208404"/>
            <a:chExt cx="5562600" cy="664134"/>
          </a:xfrm>
        </p:grpSpPr>
        <p:sp>
          <p:nvSpPr>
            <p:cNvPr id="3" name="Rectangle: Rounded Corners 42">
              <a:extLst>
                <a:ext uri="{FF2B5EF4-FFF2-40B4-BE49-F238E27FC236}">
                  <a16:creationId xmlns:a16="http://schemas.microsoft.com/office/drawing/2014/main" id="{37C679B9-8806-7CD5-5793-723993CD3491}"/>
                </a:ext>
              </a:extLst>
            </p:cNvPr>
            <p:cNvSpPr/>
            <p:nvPr/>
          </p:nvSpPr>
          <p:spPr>
            <a:xfrm>
              <a:off x="1612900" y="5371636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/>
                <a:t>            Conclusioni</a:t>
              </a:r>
            </a:p>
          </p:txBody>
        </p:sp>
        <p:sp>
          <p:nvSpPr>
            <p:cNvPr id="9" name="Oval 43">
              <a:extLst>
                <a:ext uri="{FF2B5EF4-FFF2-40B4-BE49-F238E27FC236}">
                  <a16:creationId xmlns:a16="http://schemas.microsoft.com/office/drawing/2014/main" id="{031820A3-DD32-2907-0943-5C7C2A13DDDA}"/>
                </a:ext>
              </a:extLst>
            </p:cNvPr>
            <p:cNvSpPr/>
            <p:nvPr/>
          </p:nvSpPr>
          <p:spPr>
            <a:xfrm>
              <a:off x="1504950" y="5208404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</p:grpSp>
      <p:pic>
        <p:nvPicPr>
          <p:cNvPr id="22" name="Grafik 19">
            <a:extLst>
              <a:ext uri="{FF2B5EF4-FFF2-40B4-BE49-F238E27FC236}">
                <a16:creationId xmlns:a16="http://schemas.microsoft.com/office/drawing/2014/main" id="{BA2CF0C0-1314-1D63-3307-F3EECF2CD9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109607" y="5216185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D03D1EE-F0CB-2033-D7B2-8444D20B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812" b="7812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824208-3629-6653-5983-B3BA7CF5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it-IT" sz="3600"/>
              <a:t>Area Ricerca – Visione strategica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C65F3-B05A-9C69-ADEA-2C188DF7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r>
              <a:rPr lang="it-IT" sz="2000"/>
              <a:t>Ogni prodotto è il risultato di un lavoro di squadra</a:t>
            </a:r>
          </a:p>
          <a:p>
            <a:pPr lvl="1"/>
            <a:r>
              <a:rPr lang="it-IT" sz="2000"/>
              <a:t>… squadra di </a:t>
            </a:r>
            <a:r>
              <a:rPr lang="it-IT" sz="2000" b="1"/>
              <a:t>persone</a:t>
            </a:r>
          </a:p>
          <a:p>
            <a:r>
              <a:rPr lang="it-IT" sz="2000"/>
              <a:t>Teamwork «by design» nelle attività quotidiane</a:t>
            </a:r>
          </a:p>
          <a:p>
            <a:pPr lvl="1"/>
            <a:r>
              <a:rPr lang="it-IT" sz="2000"/>
              <a:t>… e nei confronti dei nostri partner/clienti</a:t>
            </a:r>
          </a:p>
          <a:p>
            <a:r>
              <a:rPr lang="it-IT" sz="2000"/>
              <a:t>Creare valore dalle </a:t>
            </a:r>
            <a:r>
              <a:rPr lang="it-IT" sz="2000" b="1"/>
              <a:t>collaborazioni</a:t>
            </a:r>
          </a:p>
          <a:p>
            <a:pPr lvl="1"/>
            <a:r>
              <a:rPr lang="it-IT" sz="2000"/>
              <a:t>Rispetto per il lavoro di ciascuno</a:t>
            </a:r>
          </a:p>
          <a:p>
            <a:pPr lvl="1"/>
            <a:r>
              <a:rPr lang="it-IT" sz="2000"/>
              <a:t>Attenzione e ascolto verso l’utenza</a:t>
            </a:r>
          </a:p>
          <a:p>
            <a:r>
              <a:rPr lang="it-IT" sz="2000"/>
              <a:t>Verso una visione di </a:t>
            </a:r>
            <a:r>
              <a:rPr lang="it-IT" sz="2000" b="1"/>
              <a:t>progetto</a:t>
            </a:r>
          </a:p>
          <a:p>
            <a:r>
              <a:rPr lang="it-IT" sz="2000"/>
              <a:t>Crescita e </a:t>
            </a:r>
            <a:r>
              <a:rPr lang="it-IT" sz="2000" b="1"/>
              <a:t>riconoscimento</a:t>
            </a:r>
          </a:p>
          <a:p>
            <a:pPr lvl="1"/>
            <a:r>
              <a:rPr lang="it-IT" sz="2000"/>
              <a:t>Pubblicare !</a:t>
            </a:r>
          </a:p>
          <a:p>
            <a:endParaRPr lang="it-IT" sz="2000" i="1"/>
          </a:p>
        </p:txBody>
      </p:sp>
      <p:grpSp>
        <p:nvGrpSpPr>
          <p:cNvPr id="1038" name="Group 103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Isosceles Triangle 103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2" name="Isosceles Triangle 10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95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BA1DF3-7228-8114-594F-3180A0C3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400"/>
              <a:t>Attività 2022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2CF9-B820-0ED9-B525-81971EC4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t-IT" sz="1200"/>
              <a:t>Consuntivi, Preventivi e DB Progetti sono stati finalmente riscritti</a:t>
            </a:r>
          </a:p>
          <a:p>
            <a:pPr lvl="1"/>
            <a:r>
              <a:rPr lang="it-IT" sz="1200"/>
              <a:t>Lavoro a molte mani e importante esperienza di </a:t>
            </a:r>
            <a:r>
              <a:rPr lang="it-IT" sz="1200" b="1"/>
              <a:t>collaborazione</a:t>
            </a:r>
          </a:p>
          <a:p>
            <a:r>
              <a:rPr lang="it-IT" sz="1200"/>
              <a:t>Gli applicativi PHP 7 (EOL) sono stati aggiornati alla versione 8</a:t>
            </a:r>
          </a:p>
          <a:p>
            <a:pPr lvl="1"/>
            <a:r>
              <a:rPr lang="it-IT" sz="1200"/>
              <a:t>Assegnazioni è stato ottimizzato per supportare Preventivi 2.0</a:t>
            </a:r>
          </a:p>
          <a:p>
            <a:r>
              <a:rPr lang="it-IT" sz="1200"/>
              <a:t>Evoluzioni su RDA in termini di </a:t>
            </a:r>
            <a:r>
              <a:rPr lang="it-IT" sz="1200" i="1"/>
              <a:t>bugfix</a:t>
            </a:r>
            <a:r>
              <a:rPr lang="it-IT" sz="1200"/>
              <a:t> e infrastruttura</a:t>
            </a:r>
          </a:p>
          <a:p>
            <a:pPr lvl="1"/>
            <a:r>
              <a:rPr lang="it-IT" sz="1200"/>
              <a:t>Interventi su storni, protocollo e autenticazione</a:t>
            </a:r>
          </a:p>
          <a:p>
            <a:pPr lvl="1"/>
            <a:r>
              <a:rPr lang="it-IT" sz="1200"/>
              <a:t>Sostituito GODiVA con Identity</a:t>
            </a:r>
          </a:p>
          <a:p>
            <a:r>
              <a:rPr lang="it-IT" sz="1200"/>
              <a:t>Predisposte attività preparatorie per il 2023</a:t>
            </a:r>
          </a:p>
          <a:p>
            <a:pPr lvl="1"/>
            <a:r>
              <a:rPr lang="it-IT" sz="1200"/>
              <a:t>Incontri per </a:t>
            </a:r>
            <a:r>
              <a:rPr lang="it-IT" sz="1200" b="1"/>
              <a:t>l’analisi</a:t>
            </a:r>
            <a:r>
              <a:rPr lang="it-IT" sz="1200"/>
              <a:t> di Assegnazioni 2.0</a:t>
            </a:r>
          </a:p>
          <a:p>
            <a:pPr lvl="1"/>
            <a:r>
              <a:rPr lang="it-IT" sz="1200"/>
              <a:t>Incontri per la definizione del tool di supporto alla VQR</a:t>
            </a:r>
          </a:p>
          <a:p>
            <a:pPr lvl="1"/>
            <a:endParaRPr lang="it-IT" sz="12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9AF02-D992-98D9-EF4E-97F9AE0A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52724"/>
            <a:ext cx="5458968" cy="31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F8CA3C-9E7C-2EC0-9995-5F0542B3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Piano 2023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246DDC-F977-9478-DAEC-E5A0F4CD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PNRR</a:t>
            </a:r>
          </a:p>
          <a:p>
            <a:pPr lvl="1"/>
            <a:r>
              <a:rPr lang="it-IT" sz="2200"/>
              <a:t>Interventi su </a:t>
            </a:r>
            <a:r>
              <a:rPr lang="it-IT" sz="2200" b="1"/>
              <a:t>Timesheet</a:t>
            </a:r>
            <a:r>
              <a:rPr lang="it-IT" sz="2200"/>
              <a:t> e </a:t>
            </a:r>
            <a:r>
              <a:rPr lang="it-IT" sz="2200" b="1"/>
              <a:t>RDA</a:t>
            </a:r>
            <a:r>
              <a:rPr lang="it-IT" sz="2200"/>
              <a:t> per attività di rendicontazione</a:t>
            </a:r>
          </a:p>
          <a:p>
            <a:r>
              <a:rPr lang="it-IT" sz="2200"/>
              <a:t>PIAO</a:t>
            </a:r>
          </a:p>
          <a:p>
            <a:pPr lvl="1"/>
            <a:r>
              <a:rPr lang="it-IT" sz="2200"/>
              <a:t>Analisi </a:t>
            </a:r>
            <a:r>
              <a:rPr lang="it-IT" sz="2200" b="1"/>
              <a:t>Assegnazioni 2.0</a:t>
            </a:r>
            <a:r>
              <a:rPr lang="it-IT" sz="2200"/>
              <a:t> (approfondimento su slide SSU)</a:t>
            </a:r>
          </a:p>
          <a:p>
            <a:pPr lvl="1"/>
            <a:r>
              <a:rPr lang="it-IT" sz="2200"/>
              <a:t>Sviluppo del </a:t>
            </a:r>
            <a:r>
              <a:rPr lang="it-IT" sz="2200" i="1"/>
              <a:t>layer</a:t>
            </a:r>
            <a:r>
              <a:rPr lang="it-IT" sz="2200"/>
              <a:t> di comunicazione verso EBS (FinEngine 2.0)</a:t>
            </a:r>
          </a:p>
          <a:p>
            <a:r>
              <a:rPr lang="it-IT" sz="2200"/>
              <a:t>VQR</a:t>
            </a:r>
          </a:p>
          <a:p>
            <a:pPr lvl="1"/>
            <a:r>
              <a:rPr lang="it-IT" sz="2200"/>
              <a:t>Sviluppo </a:t>
            </a:r>
            <a:r>
              <a:rPr lang="it-IT" sz="2200" i="1"/>
              <a:t>tool </a:t>
            </a:r>
            <a:r>
              <a:rPr lang="it-IT" sz="2200"/>
              <a:t>Gestionale </a:t>
            </a:r>
            <a:r>
              <a:rPr lang="it-IT" sz="2200" b="1"/>
              <a:t>Pubblicazioni 2.0</a:t>
            </a:r>
          </a:p>
          <a:p>
            <a:pPr lvl="1"/>
            <a:r>
              <a:rPr lang="it-IT" sz="2200" b="1"/>
              <a:t>Collaborazione</a:t>
            </a:r>
            <a:r>
              <a:rPr lang="it-IT" sz="2200"/>
              <a:t> con gruppo OAR e GLV</a:t>
            </a:r>
          </a:p>
          <a:p>
            <a:r>
              <a:rPr lang="it-IT" sz="2200"/>
              <a:t>Consolidamento e manutenzione dei pacchetti sw</a:t>
            </a:r>
          </a:p>
          <a:p>
            <a:pPr lvl="1"/>
            <a:r>
              <a:rPr lang="it-IT" sz="2200"/>
              <a:t>Fase 2 per </a:t>
            </a:r>
            <a:r>
              <a:rPr lang="it-IT" sz="2200" b="1"/>
              <a:t>Consuntivi 2.0</a:t>
            </a:r>
            <a:r>
              <a:rPr lang="it-IT" sz="2200"/>
              <a:t> (Febbraio) e </a:t>
            </a:r>
            <a:r>
              <a:rPr lang="it-IT" sz="2200" b="1"/>
              <a:t>Preventivi 2.0</a:t>
            </a:r>
            <a:r>
              <a:rPr lang="it-IT" sz="2200"/>
              <a:t> (Maggio)</a:t>
            </a:r>
          </a:p>
          <a:p>
            <a:pPr lvl="1"/>
            <a:r>
              <a:rPr lang="it-IT" sz="2200"/>
              <a:t>Portale </a:t>
            </a:r>
            <a:r>
              <a:rPr lang="it-IT" sz="2200" b="1"/>
              <a:t>Normativa e Accordi</a:t>
            </a:r>
            <a:r>
              <a:rPr lang="it-IT" sz="2200"/>
              <a:t> (e dismissione DB Convenzioni e Delibere)</a:t>
            </a:r>
          </a:p>
        </p:txBody>
      </p:sp>
    </p:spTree>
    <p:extLst>
      <p:ext uri="{BB962C8B-B14F-4D97-AF65-F5344CB8AC3E}">
        <p14:creationId xmlns:p14="http://schemas.microsoft.com/office/powerpoint/2010/main" val="244515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atola Lindor Assortito 1250g">
            <a:extLst>
              <a:ext uri="{FF2B5EF4-FFF2-40B4-BE49-F238E27FC236}">
                <a16:creationId xmlns:a16="http://schemas.microsoft.com/office/drawing/2014/main" id="{27293C03-17A1-E307-D09B-CF340223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02" y="-472440"/>
            <a:ext cx="8814995" cy="88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F675717-B57C-F102-27E9-96888B51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2023 is like a box of chocolate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EF4B9F0-14AC-BD82-EEE6-DFC073AF9203}"/>
              </a:ext>
            </a:extLst>
          </p:cNvPr>
          <p:cNvSpPr/>
          <p:nvPr/>
        </p:nvSpPr>
        <p:spPr>
          <a:xfrm>
            <a:off x="2463501" y="2280621"/>
            <a:ext cx="2237591" cy="36683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Assegnazioni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FEC98D-A0D7-D794-CF1A-3C83A90A5F39}"/>
              </a:ext>
            </a:extLst>
          </p:cNvPr>
          <p:cNvSpPr/>
          <p:nvPr/>
        </p:nvSpPr>
        <p:spPr>
          <a:xfrm>
            <a:off x="7490910" y="2280621"/>
            <a:ext cx="2237591" cy="36683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Pubblicazioni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82D974-D984-DF23-94FD-CE2EC22DD3E6}"/>
              </a:ext>
            </a:extLst>
          </p:cNvPr>
          <p:cNvSpPr/>
          <p:nvPr/>
        </p:nvSpPr>
        <p:spPr>
          <a:xfrm>
            <a:off x="4701091" y="3766969"/>
            <a:ext cx="1394909" cy="21820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Timesheet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1C61484-1DD8-DFB9-BA4B-71213A6D7494}"/>
              </a:ext>
            </a:extLst>
          </p:cNvPr>
          <p:cNvSpPr/>
          <p:nvPr/>
        </p:nvSpPr>
        <p:spPr>
          <a:xfrm>
            <a:off x="6096001" y="3766969"/>
            <a:ext cx="1394909" cy="21820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RDA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6997095-A490-6534-2106-75B29F10B6E2}"/>
              </a:ext>
            </a:extLst>
          </p:cNvPr>
          <p:cNvSpPr/>
          <p:nvPr/>
        </p:nvSpPr>
        <p:spPr>
          <a:xfrm>
            <a:off x="4701090" y="2280621"/>
            <a:ext cx="2789819" cy="14863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Manutenzioni</a:t>
            </a:r>
          </a:p>
          <a:p>
            <a:pPr algn="ctr"/>
            <a:r>
              <a:rPr lang="it-IT"/>
              <a:t>Upgrade</a:t>
            </a:r>
          </a:p>
        </p:txBody>
      </p:sp>
    </p:spTree>
    <p:extLst>
      <p:ext uri="{BB962C8B-B14F-4D97-AF65-F5344CB8AC3E}">
        <p14:creationId xmlns:p14="http://schemas.microsoft.com/office/powerpoint/2010/main" val="14542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394841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6DCF4-FBF4-D2DC-CDEE-5F0EA0EFD588}"/>
              </a:ext>
            </a:extLst>
          </p:cNvPr>
          <p:cNvSpPr/>
          <p:nvPr/>
        </p:nvSpPr>
        <p:spPr>
          <a:xfrm>
            <a:off x="9109565" y="1310691"/>
            <a:ext cx="292464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DAEB77-2A49-4438-9FD9-C295E1A916C9}"/>
              </a:ext>
            </a:extLst>
          </p:cNvPr>
          <p:cNvSpPr/>
          <p:nvPr/>
        </p:nvSpPr>
        <p:spPr>
          <a:xfrm>
            <a:off x="5379502" y="1277722"/>
            <a:ext cx="514572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5EDD6-EF36-41DC-91F5-9DA656F2C40A}"/>
              </a:ext>
            </a:extLst>
          </p:cNvPr>
          <p:cNvSpPr/>
          <p:nvPr/>
        </p:nvSpPr>
        <p:spPr>
          <a:xfrm>
            <a:off x="4260830" y="1277722"/>
            <a:ext cx="292464" cy="516177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Plenaria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Piano per primo semestre 2023 -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5686146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GEN’23</a:t>
            </a:r>
            <a:endParaRPr lang="it-IT" sz="12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6767217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FEB’23</a:t>
            </a:r>
            <a:endParaRPr lang="it-IT" sz="1200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7848288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MAR’23</a:t>
            </a:r>
            <a:endParaRPr lang="it-IT" sz="1200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8929359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APR’23</a:t>
            </a:r>
            <a:endParaRPr lang="it-IT" sz="12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10010430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MAG’23</a:t>
            </a:r>
            <a:endParaRPr lang="it-IT" sz="1200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1091502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GIU’23</a:t>
            </a:r>
            <a:endParaRPr lang="it-IT" sz="1200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4605075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DIC’22</a:t>
            </a:r>
            <a:endParaRPr lang="it-IT" sz="1200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361861" y="1720149"/>
            <a:ext cx="10731160" cy="25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Assegnazioni 2.0 (Analisi)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81D238-6442-4D68-BE47-3CBCF5A50D96}"/>
              </a:ext>
            </a:extLst>
          </p:cNvPr>
          <p:cNvGrpSpPr/>
          <p:nvPr/>
        </p:nvGrpSpPr>
        <p:grpSpPr>
          <a:xfrm>
            <a:off x="153366" y="1585003"/>
            <a:ext cx="1047600" cy="2054119"/>
            <a:chOff x="153366" y="1585003"/>
            <a:chExt cx="1047600" cy="205411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95907A0-BDD1-4E57-82C6-E75D41B0BD9E}"/>
                </a:ext>
              </a:extLst>
            </p:cNvPr>
            <p:cNvSpPr/>
            <p:nvPr/>
          </p:nvSpPr>
          <p:spPr>
            <a:xfrm>
              <a:off x="153366" y="1585003"/>
              <a:ext cx="1047600" cy="2054119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39" name="Graphic 38" descr="Chess pieces with solid fill">
              <a:extLst>
                <a:ext uri="{FF2B5EF4-FFF2-40B4-BE49-F238E27FC236}">
                  <a16:creationId xmlns:a16="http://schemas.microsoft.com/office/drawing/2014/main" id="{C48505C6-A2DE-4FBF-81DD-6E93DC6CD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018329"/>
              <a:ext cx="404071" cy="40407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107BEF-B265-40B4-953B-C1DB8063612B}"/>
              </a:ext>
            </a:extLst>
          </p:cNvPr>
          <p:cNvGrpSpPr/>
          <p:nvPr/>
        </p:nvGrpSpPr>
        <p:grpSpPr>
          <a:xfrm>
            <a:off x="153366" y="4257698"/>
            <a:ext cx="1047600" cy="2181794"/>
            <a:chOff x="153366" y="4237480"/>
            <a:chExt cx="1047600" cy="2181794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5A6AB03-6C4C-4A26-A04C-64AECDE7701F}"/>
                </a:ext>
              </a:extLst>
            </p:cNvPr>
            <p:cNvSpPr/>
            <p:nvPr/>
          </p:nvSpPr>
          <p:spPr>
            <a:xfrm>
              <a:off x="153366" y="4237480"/>
              <a:ext cx="1047600" cy="2181794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Attività Generali</a:t>
              </a:r>
              <a:endParaRPr lang="it-IT" sz="1200" b="1">
                <a:solidFill>
                  <a:schemeClr val="bg1"/>
                </a:solidFill>
              </a:endParaRPr>
            </a:p>
          </p:txBody>
        </p:sp>
        <p:pic>
          <p:nvPicPr>
            <p:cNvPr id="47" name="Graphic 46" descr="Gears with solid fill">
              <a:extLst>
                <a:ext uri="{FF2B5EF4-FFF2-40B4-BE49-F238E27FC236}">
                  <a16:creationId xmlns:a16="http://schemas.microsoft.com/office/drawing/2014/main" id="{C3FF44D0-1417-49C6-BF6C-D7F7FB01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566" y="4687734"/>
              <a:ext cx="403200" cy="403200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1322F03-4B68-44B2-9833-9210B6EBD441}"/>
              </a:ext>
            </a:extLst>
          </p:cNvPr>
          <p:cNvSpPr/>
          <p:nvPr/>
        </p:nvSpPr>
        <p:spPr>
          <a:xfrm>
            <a:off x="3524004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NOV’22</a:t>
            </a:r>
            <a:endParaRPr lang="it-IT" sz="1200" b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142FF6-32CB-4853-A99E-E0CE54C9C27B}"/>
              </a:ext>
            </a:extLst>
          </p:cNvPr>
          <p:cNvSpPr/>
          <p:nvPr/>
        </p:nvSpPr>
        <p:spPr>
          <a:xfrm>
            <a:off x="2442933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OCT’22</a:t>
            </a:r>
            <a:endParaRPr lang="it-IT" sz="1200" b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6B867B-01F1-4767-B4E7-453D5071C701}"/>
              </a:ext>
            </a:extLst>
          </p:cNvPr>
          <p:cNvSpPr/>
          <p:nvPr/>
        </p:nvSpPr>
        <p:spPr>
          <a:xfrm>
            <a:off x="1361862" y="1241061"/>
            <a:ext cx="104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SEP’22</a:t>
            </a:r>
            <a:endParaRPr lang="it-IT" sz="1200" b="1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739740E-3E11-49D6-871F-4EE9FAC6D902}"/>
              </a:ext>
            </a:extLst>
          </p:cNvPr>
          <p:cNvSpPr/>
          <p:nvPr/>
        </p:nvSpPr>
        <p:spPr>
          <a:xfrm>
            <a:off x="3542540" y="2518616"/>
            <a:ext cx="3187606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Analisi Pubblicazioni 2.0</a:t>
            </a:r>
          </a:p>
        </p:txBody>
      </p:sp>
      <p:pic>
        <p:nvPicPr>
          <p:cNvPr id="69" name="Picture 2" descr="L'INFN CAMBIA LOGO">
            <a:extLst>
              <a:ext uri="{FF2B5EF4-FFF2-40B4-BE49-F238E27FC236}">
                <a16:creationId xmlns:a16="http://schemas.microsoft.com/office/drawing/2014/main" id="{C4D1DD78-6A2A-41C3-AA2A-3D49C99E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D2EA9AC-F8A5-4C82-8AC8-2E2938815A86}"/>
              </a:ext>
            </a:extLst>
          </p:cNvPr>
          <p:cNvSpPr/>
          <p:nvPr/>
        </p:nvSpPr>
        <p:spPr>
          <a:xfrm>
            <a:off x="5894073" y="4302295"/>
            <a:ext cx="2998215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Manutenzione RDA</a:t>
            </a:r>
          </a:p>
        </p:txBody>
      </p:sp>
      <p:sp>
        <p:nvSpPr>
          <p:cNvPr id="8" name="Rectangle 59">
            <a:extLst>
              <a:ext uri="{FF2B5EF4-FFF2-40B4-BE49-F238E27FC236}">
                <a16:creationId xmlns:a16="http://schemas.microsoft.com/office/drawing/2014/main" id="{37C78943-25A0-16A8-1939-3C5298378F98}"/>
              </a:ext>
            </a:extLst>
          </p:cNvPr>
          <p:cNvSpPr/>
          <p:nvPr/>
        </p:nvSpPr>
        <p:spPr>
          <a:xfrm rot="859066">
            <a:off x="11860516" y="1602937"/>
            <a:ext cx="45719" cy="4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59">
            <a:extLst>
              <a:ext uri="{FF2B5EF4-FFF2-40B4-BE49-F238E27FC236}">
                <a16:creationId xmlns:a16="http://schemas.microsoft.com/office/drawing/2014/main" id="{7AE6F8E7-A69D-459E-FAE8-470BD3EBB880}"/>
              </a:ext>
            </a:extLst>
          </p:cNvPr>
          <p:cNvSpPr/>
          <p:nvPr/>
        </p:nvSpPr>
        <p:spPr>
          <a:xfrm rot="859066">
            <a:off x="11737836" y="1636219"/>
            <a:ext cx="45719" cy="4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58">
            <a:extLst>
              <a:ext uri="{FF2B5EF4-FFF2-40B4-BE49-F238E27FC236}">
                <a16:creationId xmlns:a16="http://schemas.microsoft.com/office/drawing/2014/main" id="{D321D10F-DEA0-3632-518C-864DE007D2C1}"/>
              </a:ext>
            </a:extLst>
          </p:cNvPr>
          <p:cNvSpPr/>
          <p:nvPr/>
        </p:nvSpPr>
        <p:spPr>
          <a:xfrm>
            <a:off x="6767217" y="4715110"/>
            <a:ext cx="3206140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Manutenzione Consuntivi 2.0 </a:t>
            </a: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6E239A1F-CC6E-64E4-AFC5-54D892AD7370}"/>
              </a:ext>
            </a:extLst>
          </p:cNvPr>
          <p:cNvSpPr/>
          <p:nvPr/>
        </p:nvSpPr>
        <p:spPr>
          <a:xfrm>
            <a:off x="10010431" y="5023464"/>
            <a:ext cx="2125072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Manutenzione Preventivi 2.0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02D683ED-BF9B-6283-0C7C-DF8DE98B9887}"/>
              </a:ext>
            </a:extLst>
          </p:cNvPr>
          <p:cNvSpPr/>
          <p:nvPr/>
        </p:nvSpPr>
        <p:spPr>
          <a:xfrm rot="859066">
            <a:off x="12015774" y="4935969"/>
            <a:ext cx="45719" cy="4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B682CF86-1675-7399-6B4E-0FEF11369AC5}"/>
              </a:ext>
            </a:extLst>
          </p:cNvPr>
          <p:cNvGrpSpPr/>
          <p:nvPr/>
        </p:nvGrpSpPr>
        <p:grpSpPr>
          <a:xfrm>
            <a:off x="5894073" y="5412179"/>
            <a:ext cx="6241429" cy="252000"/>
            <a:chOff x="6020267" y="6057184"/>
            <a:chExt cx="5720446" cy="252000"/>
          </a:xfrm>
        </p:grpSpPr>
        <p:sp>
          <p:nvSpPr>
            <p:cNvPr id="24" name="Arrow: Pentagon 83">
              <a:extLst>
                <a:ext uri="{FF2B5EF4-FFF2-40B4-BE49-F238E27FC236}">
                  <a16:creationId xmlns:a16="http://schemas.microsoft.com/office/drawing/2014/main" id="{A89125AC-1E5A-88D8-4385-E9AFE42067C2}"/>
                </a:ext>
              </a:extLst>
            </p:cNvPr>
            <p:cNvSpPr/>
            <p:nvPr/>
          </p:nvSpPr>
          <p:spPr>
            <a:xfrm>
              <a:off x="6108116" y="6057184"/>
              <a:ext cx="5632597" cy="252000"/>
            </a:xfrm>
            <a:prstGeom prst="homePlate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Riunioni, coordinamento</a:t>
              </a:r>
            </a:p>
          </p:txBody>
        </p:sp>
        <p:sp>
          <p:nvSpPr>
            <p:cNvPr id="25" name="Rectangle: Rounded Corners 50">
              <a:extLst>
                <a:ext uri="{FF2B5EF4-FFF2-40B4-BE49-F238E27FC236}">
                  <a16:creationId xmlns:a16="http://schemas.microsoft.com/office/drawing/2014/main" id="{AAC181B7-4963-0F7D-44C7-09A0C2778858}"/>
                </a:ext>
              </a:extLst>
            </p:cNvPr>
            <p:cNvSpPr/>
            <p:nvPr/>
          </p:nvSpPr>
          <p:spPr>
            <a:xfrm>
              <a:off x="6020267" y="6057184"/>
              <a:ext cx="224275" cy="25200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: Rounded Corners 71">
            <a:extLst>
              <a:ext uri="{FF2B5EF4-FFF2-40B4-BE49-F238E27FC236}">
                <a16:creationId xmlns:a16="http://schemas.microsoft.com/office/drawing/2014/main" id="{3A181F30-8C7A-EB5F-0EF3-FA5BA600878B}"/>
              </a:ext>
            </a:extLst>
          </p:cNvPr>
          <p:cNvSpPr/>
          <p:nvPr/>
        </p:nvSpPr>
        <p:spPr>
          <a:xfrm>
            <a:off x="1361861" y="5906967"/>
            <a:ext cx="4017641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bg1"/>
                </a:solidFill>
              </a:rPr>
              <a:t>Sviluppo Accordi e Normativa Fase 1 (Convenzioni)</a:t>
            </a:r>
          </a:p>
        </p:txBody>
      </p:sp>
      <p:sp>
        <p:nvSpPr>
          <p:cNvPr id="28" name="Rectangle: Rounded Corners 58">
            <a:extLst>
              <a:ext uri="{FF2B5EF4-FFF2-40B4-BE49-F238E27FC236}">
                <a16:creationId xmlns:a16="http://schemas.microsoft.com/office/drawing/2014/main" id="{AE2FC186-64AF-D411-8AB8-6BD267E75B7B}"/>
              </a:ext>
            </a:extLst>
          </p:cNvPr>
          <p:cNvSpPr/>
          <p:nvPr/>
        </p:nvSpPr>
        <p:spPr>
          <a:xfrm>
            <a:off x="5894073" y="2930687"/>
            <a:ext cx="6198948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Finengine 2.0 </a:t>
            </a:r>
          </a:p>
        </p:txBody>
      </p:sp>
      <p:pic>
        <p:nvPicPr>
          <p:cNvPr id="29" name="Picture 2" descr="rotation Icon 2960071">
            <a:extLst>
              <a:ext uri="{FF2B5EF4-FFF2-40B4-BE49-F238E27FC236}">
                <a16:creationId xmlns:a16="http://schemas.microsoft.com/office/drawing/2014/main" id="{E1248B88-B4A4-4FB5-EE44-2774B4C66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11648434" y="2862072"/>
            <a:ext cx="394789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58">
            <a:extLst>
              <a:ext uri="{FF2B5EF4-FFF2-40B4-BE49-F238E27FC236}">
                <a16:creationId xmlns:a16="http://schemas.microsoft.com/office/drawing/2014/main" id="{9489DD4B-5AAC-5EA9-F86E-B723074C560C}"/>
              </a:ext>
            </a:extLst>
          </p:cNvPr>
          <p:cNvSpPr/>
          <p:nvPr/>
        </p:nvSpPr>
        <p:spPr>
          <a:xfrm>
            <a:off x="6720281" y="3316388"/>
            <a:ext cx="5372739" cy="252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Pubblicazioni 2.0 </a:t>
            </a:r>
          </a:p>
        </p:txBody>
      </p:sp>
      <p:pic>
        <p:nvPicPr>
          <p:cNvPr id="3" name="Picture 2" descr="rotation Icon 2960071">
            <a:extLst>
              <a:ext uri="{FF2B5EF4-FFF2-40B4-BE49-F238E27FC236}">
                <a16:creationId xmlns:a16="http://schemas.microsoft.com/office/drawing/2014/main" id="{4080FA5D-DCEC-A354-BBB8-F3AB81112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8041" r="16807" b="16866"/>
          <a:stretch/>
        </p:blipFill>
        <p:spPr bwMode="auto">
          <a:xfrm>
            <a:off x="11648434" y="3246271"/>
            <a:ext cx="394789" cy="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9">
            <a:extLst>
              <a:ext uri="{FF2B5EF4-FFF2-40B4-BE49-F238E27FC236}">
                <a16:creationId xmlns:a16="http://schemas.microsoft.com/office/drawing/2014/main" id="{4F8F0AD6-C1FD-E39B-8452-45BD2861F002}"/>
              </a:ext>
            </a:extLst>
          </p:cNvPr>
          <p:cNvSpPr/>
          <p:nvPr/>
        </p:nvSpPr>
        <p:spPr>
          <a:xfrm rot="859066">
            <a:off x="11552308" y="3251539"/>
            <a:ext cx="45719" cy="4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16F264-908A-AED9-400E-9EDA6C05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PNRR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5EE67A6-F790-3FA0-D187-19F1E23EE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it-IT" sz="2000"/>
              <a:t>Timesheet</a:t>
            </a:r>
          </a:p>
          <a:p>
            <a:pPr lvl="1"/>
            <a:r>
              <a:rPr lang="it-IT" sz="2000"/>
              <a:t>Struttura progettuale HUB – Spoke</a:t>
            </a:r>
          </a:p>
          <a:p>
            <a:pPr lvl="1"/>
            <a:r>
              <a:rPr lang="it-IT" sz="2000"/>
              <a:t>CUP e GN su maschere e PDF</a:t>
            </a:r>
          </a:p>
          <a:p>
            <a:pPr lvl="1"/>
            <a:r>
              <a:rPr lang="it-IT" sz="2000"/>
              <a:t>Note di attività</a:t>
            </a:r>
          </a:p>
          <a:p>
            <a:pPr lvl="1"/>
            <a:r>
              <a:rPr lang="it-IT" sz="2000"/>
              <a:t>Reportistica per singolo ricercatore</a:t>
            </a:r>
          </a:p>
          <a:p>
            <a:pPr lvl="1"/>
            <a:r>
              <a:rPr lang="it-IT" sz="2000"/>
              <a:t>Reportistica per Financial </a:t>
            </a:r>
            <a:r>
              <a:rPr lang="it-IT" sz="2000" err="1"/>
              <a:t>Officer</a:t>
            </a:r>
            <a:r>
              <a:rPr lang="it-IT" sz="2000"/>
              <a:t> DWH</a:t>
            </a:r>
          </a:p>
          <a:p>
            <a:r>
              <a:rPr lang="it-IT" sz="2000"/>
              <a:t>RDA</a:t>
            </a:r>
          </a:p>
          <a:p>
            <a:pPr lvl="1"/>
            <a:r>
              <a:rPr lang="it-IT" sz="2000"/>
              <a:t>Richiesta di accessi via API (!) da </a:t>
            </a:r>
            <a:r>
              <a:rPr lang="it-IT" sz="2000" i="1"/>
              <a:t>Intellera</a:t>
            </a:r>
          </a:p>
          <a:p>
            <a:pPr lvl="1"/>
            <a:r>
              <a:rPr lang="it-IT" sz="2000"/>
              <a:t>Manutenzione correttiva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EDE70B8-AF8F-8D11-0951-4BFE3596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708931"/>
            <a:ext cx="4397433" cy="22646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1DBACA5-52F5-85D7-A8C3-244C0F470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23" y="3736513"/>
            <a:ext cx="4395569" cy="24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11927-67FE-9048-8555-7CC076B9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Focus su RDA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74D339-0968-B601-FAA0-24EBE80D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 b="1"/>
              <a:t>Complessità</a:t>
            </a:r>
          </a:p>
          <a:p>
            <a:pPr lvl="1"/>
            <a:r>
              <a:rPr lang="it-IT" sz="2000"/>
              <a:t>Architettura</a:t>
            </a:r>
          </a:p>
          <a:p>
            <a:pPr lvl="1"/>
            <a:r>
              <a:rPr lang="it-IT" sz="2000"/>
              <a:t>Numeri</a:t>
            </a:r>
          </a:p>
          <a:p>
            <a:r>
              <a:rPr lang="it-IT" sz="2000"/>
              <a:t>Assistenza</a:t>
            </a:r>
          </a:p>
          <a:p>
            <a:pPr lvl="1"/>
            <a:r>
              <a:rPr lang="it-IT" sz="2000"/>
              <a:t>Recupero debito tecnico</a:t>
            </a:r>
          </a:p>
          <a:p>
            <a:pPr lvl="1"/>
            <a:r>
              <a:rPr lang="it-IT" sz="2000"/>
              <a:t>Analisi vs requisiti implementati</a:t>
            </a:r>
          </a:p>
          <a:p>
            <a:pPr lvl="1"/>
            <a:r>
              <a:rPr lang="it-IT" sz="2000"/>
              <a:t>Processi non implementati</a:t>
            </a:r>
          </a:p>
          <a:p>
            <a:r>
              <a:rPr lang="it-IT" sz="2000"/>
              <a:t>Uno sguardo al futuro (discussione)</a:t>
            </a:r>
          </a:p>
          <a:p>
            <a:endParaRPr lang="it-IT" sz="20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F98874-AA8D-A70E-04DC-E58F8164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" r="408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0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AREA DELLA RICERCA</vt:lpstr>
      <vt:lpstr>PowerPoint Presentation</vt:lpstr>
      <vt:lpstr>Area Ricerca – Visione strategica</vt:lpstr>
      <vt:lpstr>Attività 2022</vt:lpstr>
      <vt:lpstr>Piano 2023</vt:lpstr>
      <vt:lpstr>2023 is like a box of chocolate</vt:lpstr>
      <vt:lpstr>PowerPoint Presentation</vt:lpstr>
      <vt:lpstr>PNRR</vt:lpstr>
      <vt:lpstr>Focus su RDA</vt:lpstr>
      <vt:lpstr>RDA - Architettura</vt:lpstr>
      <vt:lpstr>RDA - Numeri</vt:lpstr>
      <vt:lpstr>RDA – criticità e opportunità</vt:lpstr>
      <vt:lpstr>Focus su Assegnazioni 2.0</vt:lpstr>
      <vt:lpstr>Assegnazioni 2.0 - Architettura</vt:lpstr>
      <vt:lpstr>Focus su VQR – Pubblicazioni 2.0</vt:lpstr>
      <vt:lpstr>Pubblicazioni 2.0 - Architettura</vt:lpstr>
      <vt:lpstr>Teamwork e focus sullo sviluppo software</vt:lpstr>
      <vt:lpstr>Conclusioni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Giugno 2022</dc:title>
  <dc:creator>Marzio D'Alessandro</dc:creator>
  <cp:revision>3</cp:revision>
  <dcterms:created xsi:type="dcterms:W3CDTF">2022-05-27T08:59:30Z</dcterms:created>
  <dcterms:modified xsi:type="dcterms:W3CDTF">2022-11-22T08:26:30Z</dcterms:modified>
</cp:coreProperties>
</file>