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86" r:id="rId2"/>
    <p:sldId id="262" r:id="rId3"/>
    <p:sldId id="282" r:id="rId4"/>
    <p:sldId id="266" r:id="rId5"/>
    <p:sldId id="283" r:id="rId6"/>
    <p:sldId id="285" r:id="rId7"/>
    <p:sldId id="281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6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5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49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2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4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7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8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4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1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7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268FF9-B861-4889-A135-3DEE85F56D6D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045319-D22B-455E-B5D9-5F496FD3E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4CB3-9610-22D4-0748-2818642D9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AMBER </a:t>
            </a:r>
            <a:r>
              <a:rPr lang="it-IT" dirty="0" err="1"/>
              <a:t>IMPROVEMENTs</a:t>
            </a:r>
            <a:r>
              <a:rPr lang="it-IT" dirty="0"/>
              <a:t> ON THE PBAR PRODUCTION </a:t>
            </a:r>
            <a:r>
              <a:rPr lang="it-IT" dirty="0" err="1"/>
              <a:t>MODELs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3BA028-BAAF-DA31-1896-2977F27EE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74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5485"/>
            <a:ext cx="10018713" cy="664029"/>
          </a:xfrm>
        </p:spPr>
        <p:txBody>
          <a:bodyPr>
            <a:noAutofit/>
          </a:bodyPr>
          <a:lstStyle/>
          <a:p>
            <a:r>
              <a:rPr lang="it-IT" sz="3200" dirty="0"/>
              <a:t>COSMIC ANTIPROTONS CROSS SECTION MODELS</a:t>
            </a:r>
            <a:endParaRPr lang="en-GB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B17360-7D27-4EDB-79FD-19F3CD6D9EE8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E4D0B01-B8B8-E014-3531-5547800A29F0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z="1400" smtClean="0">
                <a:solidFill>
                  <a:srgbClr val="0070C0"/>
                </a:solidFill>
              </a:rPr>
              <a:pPr/>
              <a:t>2</a:t>
            </a:fld>
            <a:endParaRPr lang="en-GB" sz="140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182D1F-3A66-3504-DE2B-F07767C3D985}"/>
                  </a:ext>
                </a:extLst>
              </p:cNvPr>
              <p:cNvSpPr txBox="1"/>
              <p:nvPr/>
            </p:nvSpPr>
            <p:spPr>
              <a:xfrm>
                <a:off x="1967948" y="889775"/>
                <a:ext cx="9759453" cy="495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There are </a:t>
                </a:r>
                <a:r>
                  <a:rPr lang="it-IT" sz="1600" dirty="0" err="1"/>
                  <a:t>many</a:t>
                </a:r>
                <a:r>
                  <a:rPr lang="it-IT" sz="1600" dirty="0"/>
                  <a:t> models </a:t>
                </a:r>
                <a:r>
                  <a:rPr lang="it-IT" sz="1600" dirty="0" err="1"/>
                  <a:t>that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</a:t>
                </a:r>
                <a:r>
                  <a:rPr lang="it-IT" sz="1600" dirty="0"/>
                  <a:t> can use to </a:t>
                </a:r>
                <a:r>
                  <a:rPr lang="it-IT" sz="1600" dirty="0" err="1"/>
                  <a:t>predict</a:t>
                </a:r>
                <a:r>
                  <a:rPr lang="it-IT" sz="1600" dirty="0"/>
                  <a:t> the production cross </a:t>
                </a:r>
                <a:r>
                  <a:rPr lang="it-IT" sz="1600" dirty="0" err="1"/>
                  <a:t>section</a:t>
                </a:r>
                <a:r>
                  <a:rPr lang="it-IT" sz="1600" dirty="0"/>
                  <a:t> and 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the </a:t>
                </a:r>
                <a:r>
                  <a:rPr lang="it-IT" sz="1600" b="1" dirty="0" err="1">
                    <a:solidFill>
                      <a:srgbClr val="00B0F0"/>
                    </a:solidFill>
                  </a:rPr>
                  <a:t>most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 part of the data are </a:t>
                </a:r>
                <a:r>
                  <a:rPr lang="it-IT" sz="1600" b="1" dirty="0" err="1">
                    <a:solidFill>
                      <a:srgbClr val="00B0F0"/>
                    </a:solidFill>
                  </a:rPr>
                  <a:t>about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 pp </a:t>
                </a:r>
                <a:r>
                  <a:rPr lang="it-IT" sz="1600" b="1" dirty="0" err="1">
                    <a:solidFill>
                      <a:srgbClr val="00B0F0"/>
                    </a:solidFill>
                  </a:rPr>
                  <a:t>channel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.</a:t>
                </a:r>
                <a:r>
                  <a:rPr lang="it-IT" sz="1600" dirty="0"/>
                  <a:t> One of the </a:t>
                </a:r>
                <a:r>
                  <a:rPr lang="it-IT" sz="1600" dirty="0" err="1"/>
                  <a:t>most</a:t>
                </a:r>
                <a:r>
                  <a:rPr lang="it-IT" sz="1600" dirty="0"/>
                  <a:t> common model </a:t>
                </a:r>
                <a:r>
                  <a:rPr lang="it-IT" sz="1600" dirty="0" err="1"/>
                  <a:t>used</a:t>
                </a:r>
                <a:r>
                  <a:rPr lang="it-IT" sz="1600" dirty="0"/>
                  <a:t> in literature for the pp </a:t>
                </a:r>
                <a:r>
                  <a:rPr lang="it-IT" sz="1600" dirty="0" err="1"/>
                  <a:t>channel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Winkler </a:t>
                </a:r>
                <a:r>
                  <a:rPr lang="it-IT" sz="1600" dirty="0" err="1"/>
                  <a:t>parametrization</a:t>
                </a:r>
                <a:r>
                  <a:rPr lang="it-IT" sz="1600" dirty="0"/>
                  <a:t> (</a:t>
                </a:r>
                <a:r>
                  <a:rPr lang="en-GB" sz="1600" i="1" dirty="0"/>
                  <a:t>JCAP02(2017)048) </a:t>
                </a:r>
                <a:r>
                  <a:rPr lang="en-GB" sz="1600" dirty="0"/>
                  <a:t>that is composed by three parts: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 </a:t>
                </a:r>
                <a:r>
                  <a:rPr lang="en-GB" sz="1600" dirty="0" err="1"/>
                  <a:t>Tsallis</a:t>
                </a:r>
                <a:r>
                  <a:rPr lang="en-GB" sz="1600" dirty="0"/>
                  <a:t>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𝑖𝑛𝑣𝑎𝑟𝑖𝑎𝑛𝑡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600" b="0" dirty="0"/>
              </a:p>
              <a:p>
                <a:endParaRPr lang="it-IT" sz="1600" dirty="0"/>
              </a:p>
              <a:p>
                <a:endParaRPr lang="it-IT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A high energy scaling of the </a:t>
                </a:r>
                <a:r>
                  <a:rPr lang="it-IT" sz="1600" dirty="0" err="1"/>
                  <a:t>Tsallis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distribution</a:t>
                </a:r>
                <a:endParaRPr lang="it-IT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sz="1600" b="0" dirty="0"/>
              </a:p>
              <a:p>
                <a:endParaRPr lang="it-IT" sz="1600" dirty="0"/>
              </a:p>
              <a:p>
                <a:endParaRPr lang="it-IT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A low energy scaling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&gt;10 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𝐺𝑒𝑉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10−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ra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10−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𝑚𝑖𝑛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rad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&lt;10 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182D1F-3A66-3504-DE2B-F07767C3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48" y="889775"/>
                <a:ext cx="9759453" cy="4954370"/>
              </a:xfrm>
              <a:prstGeom prst="rect">
                <a:avLst/>
              </a:prstGeom>
              <a:blipFill>
                <a:blip r:embed="rId2"/>
                <a:stretch>
                  <a:fillRect l="-375" t="-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F574035-7A28-3543-62EB-0BD38BA0F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3" t="22984" r="40487" b="51492"/>
          <a:stretch/>
        </p:blipFill>
        <p:spPr>
          <a:xfrm>
            <a:off x="7903852" y="1463032"/>
            <a:ext cx="3867094" cy="2481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ECC40-B4F3-A25D-BE50-594677631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14" t="69587" r="39929" b="5016"/>
          <a:stretch/>
        </p:blipFill>
        <p:spPr>
          <a:xfrm>
            <a:off x="7903852" y="3944975"/>
            <a:ext cx="3867094" cy="2177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BFB3EB-FBAA-1063-51CB-49D8269F0AE0}"/>
              </a:ext>
            </a:extLst>
          </p:cNvPr>
          <p:cNvSpPr txBox="1"/>
          <p:nvPr/>
        </p:nvSpPr>
        <p:spPr>
          <a:xfrm>
            <a:off x="8995955" y="6118777"/>
            <a:ext cx="1710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JCAP02(2017)048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380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0651"/>
            <a:ext cx="10018713" cy="664029"/>
          </a:xfrm>
        </p:spPr>
        <p:txBody>
          <a:bodyPr>
            <a:noAutofit/>
          </a:bodyPr>
          <a:lstStyle/>
          <a:p>
            <a:r>
              <a:rPr lang="it-IT" sz="3200" dirty="0"/>
              <a:t>COSMIC ANTIPROTONS CROSS SECTION MODELS</a:t>
            </a:r>
            <a:endParaRPr lang="en-GB" sz="3200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E4D0B01-B8B8-E014-3531-5547800A29F0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z="1400" smtClean="0">
                <a:solidFill>
                  <a:srgbClr val="0070C0"/>
                </a:solidFill>
              </a:rPr>
              <a:pPr/>
              <a:t>3</a:t>
            </a:fld>
            <a:endParaRPr lang="en-GB" sz="140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182D1F-3A66-3504-DE2B-F07767C3D985}"/>
                  </a:ext>
                </a:extLst>
              </p:cNvPr>
              <p:cNvSpPr txBox="1"/>
              <p:nvPr/>
            </p:nvSpPr>
            <p:spPr>
              <a:xfrm>
                <a:off x="1967948" y="889775"/>
                <a:ext cx="9759453" cy="165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One of the most used model for heavier channels is the </a:t>
                </a:r>
                <a:r>
                  <a:rPr lang="en-GB" sz="1600" dirty="0" err="1"/>
                  <a:t>Korsmeier</a:t>
                </a:r>
                <a:r>
                  <a:rPr lang="en-GB" sz="1600" dirty="0"/>
                  <a:t>-Donato-Di Mauro (KDD) (Phys. Rev. D 97, 103019 (2018)):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</m:oMath>
                  </m:oMathPara>
                </a14:m>
                <a:endParaRPr lang="it-IT" sz="1600" b="0" dirty="0"/>
              </a:p>
              <a:p>
                <a:endParaRPr lang="it-IT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𝑖𝑠𝑜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𝑖𝑠𝑜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𝑡𝑎𝑟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182D1F-3A66-3504-DE2B-F07767C3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48" y="889775"/>
                <a:ext cx="9759453" cy="1657954"/>
              </a:xfrm>
              <a:prstGeom prst="rect">
                <a:avLst/>
              </a:prstGeom>
              <a:blipFill>
                <a:blip r:embed="rId2"/>
                <a:stretch>
                  <a:fillRect l="-375" t="-1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1F2FC98-9E15-6030-ABA4-7751D21F9D20}"/>
              </a:ext>
            </a:extLst>
          </p:cNvPr>
          <p:cNvSpPr/>
          <p:nvPr/>
        </p:nvSpPr>
        <p:spPr>
          <a:xfrm>
            <a:off x="4345577" y="1872608"/>
            <a:ext cx="696686" cy="6640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E52B48-CD6B-E88B-1699-F6F23645AFF4}"/>
              </a:ext>
            </a:extLst>
          </p:cNvPr>
          <p:cNvCxnSpPr/>
          <p:nvPr/>
        </p:nvCxnSpPr>
        <p:spPr>
          <a:xfrm flipV="1">
            <a:off x="3918856" y="2540724"/>
            <a:ext cx="557349" cy="10798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A94B5B-D313-4C45-4797-EFD92E0FE697}"/>
              </a:ext>
            </a:extLst>
          </p:cNvPr>
          <p:cNvSpPr txBox="1"/>
          <p:nvPr/>
        </p:nvSpPr>
        <p:spPr>
          <a:xfrm>
            <a:off x="1097280" y="3570101"/>
            <a:ext cx="3656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</a:rPr>
              <a:t>Scaling of the </a:t>
            </a:r>
            <a:r>
              <a:rPr lang="it-IT" sz="1600" dirty="0" err="1">
                <a:solidFill>
                  <a:srgbClr val="00B050"/>
                </a:solidFill>
              </a:rPr>
              <a:t>total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inelastic</a:t>
            </a:r>
            <a:r>
              <a:rPr lang="it-IT" sz="1600" dirty="0">
                <a:solidFill>
                  <a:srgbClr val="00B050"/>
                </a:solidFill>
              </a:rPr>
              <a:t> cross </a:t>
            </a:r>
            <a:r>
              <a:rPr lang="it-IT" sz="1600" dirty="0" err="1">
                <a:solidFill>
                  <a:srgbClr val="00B050"/>
                </a:solidFill>
              </a:rPr>
              <a:t>section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256D04-8E6A-D374-2F84-E93F16995839}"/>
              </a:ext>
            </a:extLst>
          </p:cNvPr>
          <p:cNvSpPr/>
          <p:nvPr/>
        </p:nvSpPr>
        <p:spPr>
          <a:xfrm>
            <a:off x="5120641" y="2022059"/>
            <a:ext cx="348343" cy="365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D73114-6EB2-BE61-FF55-605EAD171074}"/>
              </a:ext>
            </a:extLst>
          </p:cNvPr>
          <p:cNvCxnSpPr>
            <a:cxnSpLocks/>
          </p:cNvCxnSpPr>
          <p:nvPr/>
        </p:nvCxnSpPr>
        <p:spPr>
          <a:xfrm flipV="1">
            <a:off x="5029201" y="2493095"/>
            <a:ext cx="274319" cy="178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3FF10E-3DAC-6176-03EE-76E95AC12842}"/>
              </a:ext>
            </a:extLst>
          </p:cNvPr>
          <p:cNvSpPr txBox="1"/>
          <p:nvPr/>
        </p:nvSpPr>
        <p:spPr>
          <a:xfrm>
            <a:off x="2847701" y="4319447"/>
            <a:ext cx="30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</a:rPr>
              <a:t>Estimation</a:t>
            </a:r>
            <a:r>
              <a:rPr lang="it-IT" sz="1600" dirty="0">
                <a:solidFill>
                  <a:srgbClr val="FF0000"/>
                </a:solidFill>
              </a:rPr>
              <a:t> of </a:t>
            </a:r>
            <a:r>
              <a:rPr lang="it-IT" sz="1600" dirty="0" err="1">
                <a:solidFill>
                  <a:srgbClr val="FF0000"/>
                </a:solidFill>
              </a:rPr>
              <a:t>average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number</a:t>
            </a:r>
            <a:r>
              <a:rPr lang="it-IT" sz="1600" dirty="0">
                <a:solidFill>
                  <a:srgbClr val="FF0000"/>
                </a:solidFill>
              </a:rPr>
              <a:t> of </a:t>
            </a:r>
            <a:r>
              <a:rPr lang="it-IT" sz="1600" dirty="0" err="1">
                <a:solidFill>
                  <a:srgbClr val="FF0000"/>
                </a:solidFill>
              </a:rPr>
              <a:t>projectile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nucleons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that</a:t>
            </a:r>
            <a:r>
              <a:rPr lang="it-IT" sz="1600" dirty="0">
                <a:solidFill>
                  <a:srgbClr val="FF0000"/>
                </a:solidFill>
              </a:rPr>
              <a:t> join the </a:t>
            </a:r>
            <a:r>
              <a:rPr lang="it-IT" sz="1600" dirty="0" err="1">
                <a:solidFill>
                  <a:srgbClr val="FF0000"/>
                </a:solidFill>
              </a:rPr>
              <a:t>collision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20D70E-DF09-A4A8-D3BE-B9A0061BE981}"/>
              </a:ext>
            </a:extLst>
          </p:cNvPr>
          <p:cNvSpPr/>
          <p:nvPr/>
        </p:nvSpPr>
        <p:spPr>
          <a:xfrm>
            <a:off x="5531370" y="1732876"/>
            <a:ext cx="192459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138797-5641-AE7E-F666-779F2F2FEE8B}"/>
              </a:ext>
            </a:extLst>
          </p:cNvPr>
          <p:cNvCxnSpPr>
            <a:cxnSpLocks/>
          </p:cNvCxnSpPr>
          <p:nvPr/>
        </p:nvCxnSpPr>
        <p:spPr>
          <a:xfrm flipV="1">
            <a:off x="6505304" y="2682236"/>
            <a:ext cx="0" cy="21510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723C60-7C92-4EEE-EAC2-2353DF93C138}"/>
              </a:ext>
            </a:extLst>
          </p:cNvPr>
          <p:cNvSpPr txBox="1"/>
          <p:nvPr/>
        </p:nvSpPr>
        <p:spPr>
          <a:xfrm>
            <a:off x="5216429" y="4981303"/>
            <a:ext cx="272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70C0"/>
                </a:solidFill>
              </a:rPr>
              <a:t>Fragmentation</a:t>
            </a:r>
            <a:r>
              <a:rPr lang="it-IT" sz="1600" dirty="0">
                <a:solidFill>
                  <a:srgbClr val="0070C0"/>
                </a:solidFill>
              </a:rPr>
              <a:t> of a </a:t>
            </a:r>
            <a:r>
              <a:rPr lang="it-IT" sz="1600" dirty="0" err="1">
                <a:solidFill>
                  <a:srgbClr val="0070C0"/>
                </a:solidFill>
              </a:rPr>
              <a:t>nucleons</a:t>
            </a:r>
            <a:r>
              <a:rPr lang="it-IT" sz="1600" dirty="0">
                <a:solidFill>
                  <a:srgbClr val="0070C0"/>
                </a:solidFill>
              </a:rPr>
              <a:t> in the </a:t>
            </a:r>
            <a:r>
              <a:rPr lang="it-IT" sz="1600" dirty="0" err="1">
                <a:solidFill>
                  <a:srgbClr val="0070C0"/>
                </a:solidFill>
              </a:rPr>
              <a:t>projectile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CBB732-0A84-528A-2D17-13FE92EC6BD7}"/>
              </a:ext>
            </a:extLst>
          </p:cNvPr>
          <p:cNvSpPr/>
          <p:nvPr/>
        </p:nvSpPr>
        <p:spPr>
          <a:xfrm>
            <a:off x="7694032" y="2035118"/>
            <a:ext cx="348343" cy="3651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BA298-0679-68D0-88E3-1DACA6233DC8}"/>
              </a:ext>
            </a:extLst>
          </p:cNvPr>
          <p:cNvCxnSpPr>
            <a:cxnSpLocks/>
          </p:cNvCxnSpPr>
          <p:nvPr/>
        </p:nvCxnSpPr>
        <p:spPr>
          <a:xfrm flipV="1">
            <a:off x="7868203" y="2506154"/>
            <a:ext cx="8708" cy="160056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949633E-90E5-1B5B-7819-4A2AB3038B91}"/>
              </a:ext>
            </a:extLst>
          </p:cNvPr>
          <p:cNvSpPr txBox="1"/>
          <p:nvPr/>
        </p:nvSpPr>
        <p:spPr>
          <a:xfrm>
            <a:off x="7045235" y="4080027"/>
            <a:ext cx="30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C000"/>
                </a:solidFill>
              </a:rPr>
              <a:t>Estimation</a:t>
            </a:r>
            <a:r>
              <a:rPr lang="it-IT" sz="1600" dirty="0">
                <a:solidFill>
                  <a:srgbClr val="FFC000"/>
                </a:solidFill>
              </a:rPr>
              <a:t> of </a:t>
            </a:r>
            <a:r>
              <a:rPr lang="it-IT" sz="1600" dirty="0" err="1">
                <a:solidFill>
                  <a:srgbClr val="FFC000"/>
                </a:solidFill>
              </a:rPr>
              <a:t>average</a:t>
            </a:r>
            <a:r>
              <a:rPr lang="it-IT" sz="1600" dirty="0">
                <a:solidFill>
                  <a:srgbClr val="FFC000"/>
                </a:solidFill>
              </a:rPr>
              <a:t> </a:t>
            </a:r>
            <a:r>
              <a:rPr lang="it-IT" sz="1600" dirty="0" err="1">
                <a:solidFill>
                  <a:srgbClr val="FFC000"/>
                </a:solidFill>
              </a:rPr>
              <a:t>number</a:t>
            </a:r>
            <a:r>
              <a:rPr lang="it-IT" sz="1600" dirty="0">
                <a:solidFill>
                  <a:srgbClr val="FFC000"/>
                </a:solidFill>
              </a:rPr>
              <a:t> of target </a:t>
            </a:r>
            <a:r>
              <a:rPr lang="it-IT" sz="1600" dirty="0" err="1">
                <a:solidFill>
                  <a:srgbClr val="FFC000"/>
                </a:solidFill>
              </a:rPr>
              <a:t>nucleons</a:t>
            </a:r>
            <a:r>
              <a:rPr lang="it-IT" sz="1600" dirty="0">
                <a:solidFill>
                  <a:srgbClr val="FFC000"/>
                </a:solidFill>
              </a:rPr>
              <a:t> </a:t>
            </a:r>
            <a:r>
              <a:rPr lang="it-IT" sz="1600" dirty="0" err="1">
                <a:solidFill>
                  <a:srgbClr val="FFC000"/>
                </a:solidFill>
              </a:rPr>
              <a:t>that</a:t>
            </a:r>
            <a:r>
              <a:rPr lang="it-IT" sz="1600" dirty="0">
                <a:solidFill>
                  <a:srgbClr val="FFC000"/>
                </a:solidFill>
              </a:rPr>
              <a:t> join the </a:t>
            </a:r>
            <a:r>
              <a:rPr lang="it-IT" sz="1600" dirty="0" err="1">
                <a:solidFill>
                  <a:srgbClr val="FFC000"/>
                </a:solidFill>
              </a:rPr>
              <a:t>collision</a:t>
            </a:r>
            <a:endParaRPr lang="en-GB" sz="1600" dirty="0">
              <a:solidFill>
                <a:srgbClr val="FFC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303905-12BF-F340-213C-6E2086F75A18}"/>
              </a:ext>
            </a:extLst>
          </p:cNvPr>
          <p:cNvSpPr/>
          <p:nvPr/>
        </p:nvSpPr>
        <p:spPr>
          <a:xfrm>
            <a:off x="8069928" y="1772067"/>
            <a:ext cx="1924594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BE8FB4-CD62-F1F7-686E-AA30593AA2F2}"/>
              </a:ext>
            </a:extLst>
          </p:cNvPr>
          <p:cNvCxnSpPr>
            <a:cxnSpLocks/>
          </p:cNvCxnSpPr>
          <p:nvPr/>
        </p:nvCxnSpPr>
        <p:spPr>
          <a:xfrm flipH="1" flipV="1">
            <a:off x="9043862" y="2721427"/>
            <a:ext cx="535567" cy="3592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D4636BF-86F7-8860-9431-32BB22821140}"/>
              </a:ext>
            </a:extLst>
          </p:cNvPr>
          <p:cNvSpPr txBox="1"/>
          <p:nvPr/>
        </p:nvSpPr>
        <p:spPr>
          <a:xfrm>
            <a:off x="8881746" y="2995565"/>
            <a:ext cx="272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B0F0"/>
                </a:solidFill>
              </a:rPr>
              <a:t>Fragmentation</a:t>
            </a:r>
            <a:r>
              <a:rPr lang="it-IT" sz="1600" dirty="0">
                <a:solidFill>
                  <a:srgbClr val="00B0F0"/>
                </a:solidFill>
              </a:rPr>
              <a:t> of a target in the </a:t>
            </a:r>
            <a:r>
              <a:rPr lang="it-IT" sz="1600" dirty="0" err="1">
                <a:solidFill>
                  <a:srgbClr val="00B0F0"/>
                </a:solidFill>
              </a:rPr>
              <a:t>projectile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164C476-D6BD-FA42-2B05-EEE3365F33E4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1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5485"/>
            <a:ext cx="10018713" cy="664029"/>
          </a:xfrm>
        </p:spPr>
        <p:txBody>
          <a:bodyPr>
            <a:noAutofit/>
          </a:bodyPr>
          <a:lstStyle/>
          <a:p>
            <a:r>
              <a:rPr lang="it-IT" sz="3200" dirty="0"/>
              <a:t>COSMIC ANTIPROTONS: FUTURE IMPROVEMENT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6769-22A1-899D-02FF-7973052D1902}"/>
                  </a:ext>
                </a:extLst>
              </p:cNvPr>
              <p:cNvSpPr txBox="1"/>
              <p:nvPr/>
            </p:nvSpPr>
            <p:spPr>
              <a:xfrm>
                <a:off x="2152472" y="2422445"/>
                <a:ext cx="7887056" cy="306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with an overall </a:t>
                </a:r>
                <a:r>
                  <a:rPr lang="it-IT" sz="1600" b="1" dirty="0" err="1"/>
                  <a:t>uncertainty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not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exceeding</a:t>
                </a:r>
                <a:r>
                  <a:rPr lang="it-IT" sz="1600" b="1" dirty="0"/>
                  <a:t> 5%:</a:t>
                </a:r>
              </a:p>
              <a:p>
                <a:endParaRPr lang="it-IT" sz="1600" b="1" dirty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𝐴𝑀𝐵𝐸𝑅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based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directly</a:t>
                </a:r>
                <a:r>
                  <a:rPr lang="it-IT" sz="1600" dirty="0"/>
                  <a:t> on the model (the chi-</a:t>
                </a:r>
                <a:r>
                  <a:rPr lang="it-IT" sz="1600" dirty="0" err="1"/>
                  <a:t>square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reduced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value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so </a:t>
                </a:r>
                <a:r>
                  <a:rPr lang="it-IT" sz="1600" dirty="0" err="1"/>
                  <a:t>important</a:t>
                </a:r>
                <a:r>
                  <a:rPr lang="it-IT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generated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gaussian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distribution</a:t>
                </a:r>
                <a:r>
                  <a:rPr lang="it-IT" sz="1600" dirty="0"/>
                  <a:t> with the </a:t>
                </a:r>
                <a:r>
                  <a:rPr lang="it-IT" sz="1600" dirty="0" err="1"/>
                  <a:t>experimental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uncertainty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as</a:t>
                </a:r>
                <a:r>
                  <a:rPr lang="it-IT" sz="1600" dirty="0"/>
                  <a:t> the sigma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𝐴𝑀𝐵𝐸𝑅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experimental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uncertainty</a:t>
                </a:r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/>
              </a:p>
              <a:p>
                <a:r>
                  <a:rPr lang="it-IT" sz="1600" dirty="0"/>
                  <a:t>The </a:t>
                </a:r>
                <a:r>
                  <a:rPr lang="it-IT" sz="1600" dirty="0">
                    <a:solidFill>
                      <a:srgbClr val="FF0000"/>
                    </a:solidFill>
                  </a:rPr>
                  <a:t>MOCK TERM </a:t>
                </a:r>
                <a:r>
                  <a:rPr lang="it-IT" sz="1600" dirty="0" err="1"/>
                  <a:t>depends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only</a:t>
                </a:r>
                <a:r>
                  <a:rPr lang="it-IT" sz="1600" dirty="0"/>
                  <a:t> on the </a:t>
                </a:r>
                <a:r>
                  <a:rPr lang="it-IT" sz="1600" dirty="0" err="1"/>
                  <a:t>experimental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uncertainty</a:t>
                </a:r>
                <a:r>
                  <a:rPr lang="it-IT" sz="1600" dirty="0"/>
                  <a:t> and the </a:t>
                </a:r>
                <a:r>
                  <a:rPr lang="it-IT" sz="1600" dirty="0" err="1"/>
                  <a:t>improvement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parameters</a:t>
                </a:r>
                <a:r>
                  <a:rPr lang="it-IT" sz="1600" dirty="0"/>
                  <a:t> of the model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due to the </a:t>
                </a:r>
                <a:r>
                  <a:rPr lang="it-IT" sz="1600" dirty="0" err="1"/>
                  <a:t>experimental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uncertainty</a:t>
                </a:r>
                <a:endParaRPr lang="it-IT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6769-22A1-899D-02FF-7973052D1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72" y="2422445"/>
                <a:ext cx="7887056" cy="3062505"/>
              </a:xfrm>
              <a:prstGeom prst="rect">
                <a:avLst/>
              </a:prstGeom>
              <a:blipFill>
                <a:blip r:embed="rId2"/>
                <a:stretch>
                  <a:fillRect l="-386" t="-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968DF18-A945-EE2E-6C6A-2088395F8C61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z="1400" smtClean="0">
                <a:solidFill>
                  <a:srgbClr val="0070C0"/>
                </a:solidFill>
              </a:rPr>
              <a:pPr/>
              <a:t>4</a:t>
            </a:fld>
            <a:endParaRPr lang="en-GB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97F625-45BE-05CE-AE7D-4BFB5C76A371}"/>
                  </a:ext>
                </a:extLst>
              </p:cNvPr>
              <p:cNvSpPr txBox="1"/>
              <p:nvPr/>
            </p:nvSpPr>
            <p:spPr>
              <a:xfrm>
                <a:off x="1866436" y="1441703"/>
                <a:ext cx="609452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t-IT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it-IT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𝐴𝑀𝐵𝐸𝑅</m:t>
                                          </m:r>
                                        </m:sub>
                                      </m:sSub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𝐴𝑀𝐵𝐸𝑅</m:t>
                                      </m:r>
                                    </m:sub>
                                    <m:sup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97F625-45BE-05CE-AE7D-4BFB5C76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36" y="1441703"/>
                <a:ext cx="609452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5BD6A4-038D-439E-B101-B83EE5970089}"/>
              </a:ext>
            </a:extLst>
          </p:cNvPr>
          <p:cNvSpPr txBox="1"/>
          <p:nvPr/>
        </p:nvSpPr>
        <p:spPr>
          <a:xfrm>
            <a:off x="1276603" y="1103149"/>
            <a:ext cx="6596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MOCK-data procedure (</a:t>
            </a:r>
            <a:r>
              <a:rPr lang="it-IT" sz="1600" dirty="0" err="1"/>
              <a:t>estimation</a:t>
            </a:r>
            <a:r>
              <a:rPr lang="it-IT" sz="1600" dirty="0"/>
              <a:t> of the AMBER impact on </a:t>
            </a:r>
            <a:r>
              <a:rPr lang="it-IT" sz="1600" dirty="0" err="1"/>
              <a:t>our</a:t>
            </a:r>
            <a:r>
              <a:rPr lang="it-IT" sz="1600" dirty="0"/>
              <a:t> knowledge):</a:t>
            </a:r>
            <a:endParaRPr lang="en-GB" sz="1600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387F4221-DD93-038A-6809-BBA17E2F68B8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7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404" y="352025"/>
            <a:ext cx="3311192" cy="664029"/>
          </a:xfrm>
        </p:spPr>
        <p:txBody>
          <a:bodyPr>
            <a:noAutofit/>
          </a:bodyPr>
          <a:lstStyle/>
          <a:p>
            <a:r>
              <a:rPr lang="it-IT" sz="3200"/>
              <a:t>BINNING CHOICE</a:t>
            </a:r>
            <a:endParaRPr lang="en-GB" sz="3200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11D2545-5B60-EB0F-4632-5B3D27DAA869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400" b="0" i="0">
                <a:solidFill>
                  <a:srgbClr val="0070C0"/>
                </a:solidFill>
                <a:effectLst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8D56A-853C-97D2-251A-B6DB61D6ACCF}"/>
              </a:ext>
            </a:extLst>
          </p:cNvPr>
          <p:cNvSpPr txBox="1"/>
          <p:nvPr/>
        </p:nvSpPr>
        <p:spPr>
          <a:xfrm>
            <a:off x="844731" y="1297577"/>
            <a:ext cx="56997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 </a:t>
            </a:r>
            <a:r>
              <a:rPr lang="it-IT" dirty="0" err="1"/>
              <a:t>bins</a:t>
            </a:r>
            <a:r>
              <a:rPr lang="it-IT" dirty="0"/>
              <a:t> in </a:t>
            </a:r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momentum</a:t>
            </a:r>
            <a:r>
              <a:rPr lang="it-IT" dirty="0"/>
              <a:t> and 10 bin in </a:t>
            </a:r>
            <a:r>
              <a:rPr lang="it-IT" dirty="0" err="1"/>
              <a:t>rigidity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60 GeV/c – </a:t>
            </a:r>
            <a:r>
              <a:rPr lang="it-IT" dirty="0" err="1"/>
              <a:t>Pt</a:t>
            </a:r>
            <a:r>
              <a:rPr lang="it-IT" dirty="0"/>
              <a:t> range [0,1]GeV/c – y range [2.4,4]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100 GeV/c – </a:t>
            </a:r>
            <a:r>
              <a:rPr lang="it-IT" dirty="0" err="1"/>
              <a:t>Pt</a:t>
            </a:r>
            <a:r>
              <a:rPr lang="it-IT" dirty="0"/>
              <a:t> range [0,1]GeV/c – y range [2.4,4]</a:t>
            </a:r>
            <a:endParaRPr lang="en-GB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150 GeV/c – </a:t>
            </a:r>
            <a:r>
              <a:rPr lang="it-IT" dirty="0" err="1"/>
              <a:t>Pt</a:t>
            </a:r>
            <a:r>
              <a:rPr lang="it-IT" dirty="0"/>
              <a:t> range [0,1.5]GeV/c – y range [2.4,4.5]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190 GeV/c – </a:t>
            </a:r>
            <a:r>
              <a:rPr lang="it-IT" dirty="0" err="1"/>
              <a:t>Pt</a:t>
            </a:r>
            <a:r>
              <a:rPr lang="it-IT" dirty="0"/>
              <a:t> range [0,1.5]GeV/c – y range [2.4,4.5]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250 GeV/c – </a:t>
            </a:r>
            <a:r>
              <a:rPr lang="it-IT" dirty="0" err="1"/>
              <a:t>Pt</a:t>
            </a:r>
            <a:r>
              <a:rPr lang="it-IT" dirty="0"/>
              <a:t> range [0,1.5]GeV/c – y range [2.4,4.5]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4CB5AE-8303-7972-456E-0A8BA0F1C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32" y="1297577"/>
            <a:ext cx="5178697" cy="3884023"/>
          </a:xfrm>
          <a:prstGeom prst="rect">
            <a:avLst/>
          </a:prstGeom>
        </p:spPr>
      </p:pic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3D098EAE-566D-1814-8C17-DDCD8D74EA1C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8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5" y="404277"/>
            <a:ext cx="5891348" cy="664029"/>
          </a:xfrm>
        </p:spPr>
        <p:txBody>
          <a:bodyPr>
            <a:noAutofit/>
          </a:bodyPr>
          <a:lstStyle/>
          <a:p>
            <a:r>
              <a:rPr lang="it-IT" sz="3200" dirty="0"/>
              <a:t>BINNING </a:t>
            </a:r>
            <a:r>
              <a:rPr lang="it-IT" sz="3200" dirty="0" err="1"/>
              <a:t>CHOIcE</a:t>
            </a:r>
            <a:r>
              <a:rPr lang="it-IT" sz="3200" dirty="0"/>
              <a:t> - SIMULATIONS</a:t>
            </a:r>
            <a:endParaRPr lang="en-GB" sz="3200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11D2545-5B60-EB0F-4632-5B3D27DAA869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400" b="0" i="0">
                <a:solidFill>
                  <a:srgbClr val="0070C0"/>
                </a:solidFill>
                <a:effectLst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EEDA52-1749-ACD2-F5D9-0D3AEADF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1" y="1273786"/>
            <a:ext cx="5698560" cy="4522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E7940-5FFE-F638-83D8-8E9ECEB864C1}"/>
              </a:ext>
            </a:extLst>
          </p:cNvPr>
          <p:cNvSpPr txBox="1"/>
          <p:nvPr/>
        </p:nvSpPr>
        <p:spPr>
          <a:xfrm>
            <a:off x="775063" y="1001486"/>
            <a:ext cx="763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Antiproton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in 1 </a:t>
            </a:r>
            <a:r>
              <a:rPr lang="it-IT" dirty="0" err="1"/>
              <a:t>millions</a:t>
            </a:r>
            <a:r>
              <a:rPr lang="it-IT" dirty="0"/>
              <a:t> of </a:t>
            </a:r>
            <a:r>
              <a:rPr lang="it-IT" dirty="0" err="1"/>
              <a:t>pHe</a:t>
            </a:r>
            <a:r>
              <a:rPr lang="it-IT" dirty="0"/>
              <a:t> </a:t>
            </a:r>
            <a:r>
              <a:rPr lang="it-IT" dirty="0" err="1"/>
              <a:t>collisions</a:t>
            </a:r>
            <a:r>
              <a:rPr lang="it-IT" dirty="0"/>
              <a:t> – </a:t>
            </a:r>
            <a:r>
              <a:rPr lang="it-IT" dirty="0" err="1"/>
              <a:t>simulated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EPOS_LHC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0C2F6-ACCA-80CB-A680-10F3109B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89" y="1298818"/>
            <a:ext cx="5716454" cy="4509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CF2E0-D696-841E-2B10-9E6A72C2526C}"/>
              </a:ext>
            </a:extLst>
          </p:cNvPr>
          <p:cNvSpPr txBox="1"/>
          <p:nvPr/>
        </p:nvSpPr>
        <p:spPr>
          <a:xfrm>
            <a:off x="1812761" y="5765683"/>
            <a:ext cx="25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Incident</a:t>
            </a:r>
            <a:r>
              <a:rPr lang="it-IT" b="1" dirty="0"/>
              <a:t> </a:t>
            </a:r>
            <a:r>
              <a:rPr lang="it-IT" b="1" dirty="0" err="1"/>
              <a:t>proton</a:t>
            </a:r>
            <a:r>
              <a:rPr lang="it-IT" b="1" dirty="0"/>
              <a:t> 60 GeV/c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01F22-DFD0-8B96-CC52-4FA9B949B775}"/>
              </a:ext>
            </a:extLst>
          </p:cNvPr>
          <p:cNvSpPr txBox="1"/>
          <p:nvPr/>
        </p:nvSpPr>
        <p:spPr>
          <a:xfrm>
            <a:off x="7796098" y="5795982"/>
            <a:ext cx="270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Incident</a:t>
            </a:r>
            <a:r>
              <a:rPr lang="it-IT" b="1" dirty="0"/>
              <a:t> </a:t>
            </a:r>
            <a:r>
              <a:rPr lang="it-IT" b="1" dirty="0" err="1"/>
              <a:t>proton</a:t>
            </a:r>
            <a:r>
              <a:rPr lang="it-IT" b="1" dirty="0"/>
              <a:t> 190 GeV/c</a:t>
            </a:r>
            <a:endParaRPr lang="en-GB" b="1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E7CF0CA9-F53E-90F5-51C6-03EF024F43C1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3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768" y="101643"/>
            <a:ext cx="6043351" cy="664029"/>
          </a:xfrm>
        </p:spPr>
        <p:txBody>
          <a:bodyPr>
            <a:noAutofit/>
          </a:bodyPr>
          <a:lstStyle/>
          <a:p>
            <a:r>
              <a:rPr lang="it-IT" sz="3200" dirty="0"/>
              <a:t>CROSS SECTION IMPROVEMENT</a:t>
            </a:r>
            <a:endParaRPr lang="en-GB" sz="3200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E4D0B01-B8B8-E014-3531-5547800A29F0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z="1400" smtClean="0">
                <a:solidFill>
                  <a:srgbClr val="0070C0"/>
                </a:solidFill>
              </a:rPr>
              <a:pPr/>
              <a:t>7</a:t>
            </a:fld>
            <a:endParaRPr lang="en-GB" sz="140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D4FADC-AFC1-3A74-5253-11FF781BB1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47395" y="1645923"/>
              <a:ext cx="8342227" cy="46231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417">
                      <a:extLst>
                        <a:ext uri="{9D8B030D-6E8A-4147-A177-3AD203B41FA5}">
                          <a16:colId xmlns:a16="http://schemas.microsoft.com/office/drawing/2014/main" val="4018769548"/>
                        </a:ext>
                      </a:extLst>
                    </a:gridCol>
                    <a:gridCol w="1822442">
                      <a:extLst>
                        <a:ext uri="{9D8B030D-6E8A-4147-A177-3AD203B41FA5}">
                          <a16:colId xmlns:a16="http://schemas.microsoft.com/office/drawing/2014/main" val="4029989945"/>
                        </a:ext>
                      </a:extLst>
                    </a:gridCol>
                    <a:gridCol w="1744404">
                      <a:extLst>
                        <a:ext uri="{9D8B030D-6E8A-4147-A177-3AD203B41FA5}">
                          <a16:colId xmlns:a16="http://schemas.microsoft.com/office/drawing/2014/main" val="2823490296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4037463140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2529126741"/>
                        </a:ext>
                      </a:extLst>
                    </a:gridCol>
                  </a:tblGrid>
                  <a:tr h="172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WINKLER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Korsmeier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-Donato-Di Mauro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 (after MOCK data)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374359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0.047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0.0502±0.0022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0.0530±0.0012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666622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7.76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7.79±0.077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7.951±0.075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880475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C3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0.168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0.1649±0.0012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0.1626±0.0011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87188123"/>
                      </a:ext>
                    </a:extLst>
                  </a:tr>
                  <a:tr h="171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0.038±0.00057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0.038±0.00057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(fixed)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0.0422±0.0010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89731602"/>
                      </a:ext>
                    </a:extLst>
                  </a:tr>
                  <a:tr h="171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C5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0.001±0.0004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0.000474±0.000259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0.005746±0.000974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2648774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C6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0.7±0.04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3.70±0.64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3.289±1.570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34089420"/>
                      </a:ext>
                    </a:extLst>
                  </a:tr>
                  <a:tr h="256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Main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Na49</a:t>
                          </a:r>
                        </a:p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C4: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Phenix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Ps data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3132884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0.828±0.012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0.834±0.012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0.830</a:t>
                          </a: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0.003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531343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0.145±0.012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0.114±0.012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0.114</a:t>
                          </a: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242370105"/>
                      </a:ext>
                    </a:extLst>
                  </a:tr>
                  <a:tr h="228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AMBER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788192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D4FADC-AFC1-3A74-5253-11FF781BB1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407063"/>
                  </p:ext>
                </p:extLst>
              </p:nvPr>
            </p:nvGraphicFramePr>
            <p:xfrm>
              <a:off x="2247395" y="1645923"/>
              <a:ext cx="8342227" cy="46231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417">
                      <a:extLst>
                        <a:ext uri="{9D8B030D-6E8A-4147-A177-3AD203B41FA5}">
                          <a16:colId xmlns:a16="http://schemas.microsoft.com/office/drawing/2014/main" val="4018769548"/>
                        </a:ext>
                      </a:extLst>
                    </a:gridCol>
                    <a:gridCol w="1822442">
                      <a:extLst>
                        <a:ext uri="{9D8B030D-6E8A-4147-A177-3AD203B41FA5}">
                          <a16:colId xmlns:a16="http://schemas.microsoft.com/office/drawing/2014/main" val="4029989945"/>
                        </a:ext>
                      </a:extLst>
                    </a:gridCol>
                    <a:gridCol w="1744404">
                      <a:extLst>
                        <a:ext uri="{9D8B030D-6E8A-4147-A177-3AD203B41FA5}">
                          <a16:colId xmlns:a16="http://schemas.microsoft.com/office/drawing/2014/main" val="2823490296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4037463140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252912674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WINKLER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Korsmeier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-Donato-Di Mauro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 (after MOCK data)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374359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176000" r="-306020" b="-12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176000" r="-218815" b="-12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176000" r="-101282" b="-12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666622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276000" r="-306020" b="-11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276000" r="-218815" b="-11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276000" r="-101282" b="-11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880475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C3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376000" r="-306020" b="-10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376000" r="-218815" b="-10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376000" r="-101282" b="-10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87188123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283333" r="-306020" b="-5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283333" r="-218815" b="-5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283333" r="-101282" b="-5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89731602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C5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378824" r="-306020" b="-4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378824" r="-218815" b="-4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378824" r="-101282" b="-4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2648774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C6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814000" r="-306020" b="-6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814000" r="-218815" b="-6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814000" r="-101282" b="-6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3408942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Main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Na49</a:t>
                          </a:r>
                        </a:p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C4: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Phenix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Ps data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3132884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1154000" r="-218815" b="-2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1154000" r="-101282" b="-2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39423" t="-1154000" r="-1282" b="-2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1343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279" t="-1254000" r="-218815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23" t="-1254000" r="-101282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39423" t="-1254000" r="-1282" b="-1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3701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AMBER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7881927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8755FF9-B035-310A-7EC5-155F06F7B795}"/>
              </a:ext>
            </a:extLst>
          </p:cNvPr>
          <p:cNvSpPr txBox="1"/>
          <p:nvPr/>
        </p:nvSpPr>
        <p:spPr>
          <a:xfrm>
            <a:off x="2113255" y="790299"/>
            <a:ext cx="876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 </a:t>
            </a:r>
            <a:r>
              <a:rPr lang="it-IT" sz="1600" dirty="0" err="1"/>
              <a:t>found</a:t>
            </a:r>
            <a:r>
              <a:rPr lang="it-IT" sz="1600" dirty="0"/>
              <a:t> the best-</a:t>
            </a:r>
            <a:r>
              <a:rPr lang="it-IT" sz="1600" dirty="0" err="1"/>
              <a:t>fit</a:t>
            </a:r>
            <a:r>
              <a:rPr lang="it-IT" sz="1600" dirty="0"/>
              <a:t> </a:t>
            </a:r>
            <a:r>
              <a:rPr lang="it-IT" sz="1600" dirty="0" err="1"/>
              <a:t>parameters</a:t>
            </a:r>
            <a:r>
              <a:rPr lang="it-IT" sz="1600" dirty="0"/>
              <a:t> of the </a:t>
            </a:r>
            <a:r>
              <a:rPr lang="it-IT" sz="1600" dirty="0" err="1"/>
              <a:t>previous</a:t>
            </a:r>
            <a:r>
              <a:rPr lang="it-IT" sz="1600" dirty="0"/>
              <a:t> </a:t>
            </a:r>
            <a:r>
              <a:rPr lang="it-IT" sz="1600" dirty="0" err="1"/>
              <a:t>parametrizations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the NA49, NA61, STAR, ALICE and CMS dataset. Here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shown</a:t>
            </a:r>
            <a:r>
              <a:rPr lang="it-IT" sz="1600" dirty="0"/>
              <a:t> the </a:t>
            </a:r>
            <a:r>
              <a:rPr lang="it-IT" sz="1600" dirty="0" err="1"/>
              <a:t>comparisons</a:t>
            </a:r>
            <a:r>
              <a:rPr lang="it-IT" sz="1600" dirty="0"/>
              <a:t> with the Winkler and the </a:t>
            </a:r>
            <a:r>
              <a:rPr lang="it-IT" sz="1600" dirty="0" err="1"/>
              <a:t>Korsmeier</a:t>
            </a:r>
            <a:r>
              <a:rPr lang="it-IT" sz="1600" dirty="0"/>
              <a:t>-Donato-Di Mauro </a:t>
            </a:r>
            <a:r>
              <a:rPr lang="it-IT" sz="1600" dirty="0" err="1"/>
              <a:t>fit</a:t>
            </a:r>
            <a:r>
              <a:rPr lang="it-IT" sz="1600" dirty="0"/>
              <a:t>:</a:t>
            </a:r>
            <a:endParaRPr lang="en-GB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87CD3E-651D-8691-F847-891575386B7B}"/>
              </a:ext>
            </a:extLst>
          </p:cNvPr>
          <p:cNvSpPr/>
          <p:nvPr/>
        </p:nvSpPr>
        <p:spPr>
          <a:xfrm>
            <a:off x="7644363" y="5164177"/>
            <a:ext cx="748937" cy="635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1AF246-9B8B-4E5F-53EF-E2D27B450E71}"/>
              </a:ext>
            </a:extLst>
          </p:cNvPr>
          <p:cNvSpPr/>
          <p:nvPr/>
        </p:nvSpPr>
        <p:spPr>
          <a:xfrm>
            <a:off x="9570136" y="5164177"/>
            <a:ext cx="748937" cy="635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9B040-82F2-2998-0811-77040A227014}"/>
              </a:ext>
            </a:extLst>
          </p:cNvPr>
          <p:cNvSpPr txBox="1"/>
          <p:nvPr/>
        </p:nvSpPr>
        <p:spPr>
          <a:xfrm>
            <a:off x="9558119" y="484274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AFTER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65B0C-9273-FC3F-AD25-720137FFE432}"/>
              </a:ext>
            </a:extLst>
          </p:cNvPr>
          <p:cNvSpPr txBox="1"/>
          <p:nvPr/>
        </p:nvSpPr>
        <p:spPr>
          <a:xfrm>
            <a:off x="7608938" y="4854766"/>
            <a:ext cx="91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BEFORE</a:t>
            </a:r>
            <a:endParaRPr lang="en-GB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E6A05ED-1241-AB99-B29C-1311C2C1C1C2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1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6E0B356-8A04-6A38-AC1A-22D715E4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6" t="14604" r="32601" b="39737"/>
          <a:stretch/>
        </p:blipFill>
        <p:spPr>
          <a:xfrm>
            <a:off x="6176599" y="1389661"/>
            <a:ext cx="5471401" cy="4570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9BD9C-E28A-2881-8849-A27E6FF3A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6" t="12714" r="33975" b="39581"/>
          <a:stretch/>
        </p:blipFill>
        <p:spPr>
          <a:xfrm>
            <a:off x="522513" y="1389661"/>
            <a:ext cx="5471401" cy="4570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8AE92-7F0F-7D38-79EE-DDD34C6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715" y="400653"/>
            <a:ext cx="6744032" cy="664029"/>
          </a:xfrm>
        </p:spPr>
        <p:txBody>
          <a:bodyPr>
            <a:noAutofit/>
          </a:bodyPr>
          <a:lstStyle/>
          <a:p>
            <a:r>
              <a:rPr lang="it-IT" sz="3200" dirty="0"/>
              <a:t>CROSS SECTION IMPROVEMENT</a:t>
            </a:r>
            <a:endParaRPr lang="en-GB" sz="3200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11D2545-5B60-EB0F-4632-5B3D27DAA869}"/>
              </a:ext>
            </a:extLst>
          </p:cNvPr>
          <p:cNvSpPr txBox="1">
            <a:spLocks/>
          </p:cNvSpPr>
          <p:nvPr/>
        </p:nvSpPr>
        <p:spPr>
          <a:xfrm>
            <a:off x="11056358" y="621356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400" b="0" i="0">
                <a:solidFill>
                  <a:srgbClr val="0070C0"/>
                </a:solidFill>
                <a:effectLst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B6691-E8FC-4EA0-AED6-EED0EDB75AA5}" type="slidenum">
              <a:rPr lang="en-GB" smtClean="0"/>
              <a:pPr/>
              <a:t>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B6BB20D-4595-705B-1F93-704B4CF5C2B6}"/>
                  </a:ext>
                </a:extLst>
              </p:cNvPr>
              <p:cNvSpPr txBox="1"/>
              <p:nvPr/>
            </p:nvSpPr>
            <p:spPr>
              <a:xfrm rot="16200000">
                <a:off x="5938930" y="1713679"/>
                <a:ext cx="798170" cy="379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1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</m:num>
                        <m:den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B6BB20D-4595-705B-1F93-704B4CF5C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38930" y="1713679"/>
                <a:ext cx="798170" cy="379784"/>
              </a:xfrm>
              <a:prstGeom prst="rect">
                <a:avLst/>
              </a:prstGeom>
              <a:blipFill>
                <a:blip r:embed="rId4"/>
                <a:stretch>
                  <a:fillRect l="-1613" t="-1527" r="-6452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EF50532-9047-07DD-F364-40C0E0ACA3E1}"/>
              </a:ext>
            </a:extLst>
          </p:cNvPr>
          <p:cNvSpPr txBox="1"/>
          <p:nvPr/>
        </p:nvSpPr>
        <p:spPr>
          <a:xfrm>
            <a:off x="4079017" y="5036784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pHe</a:t>
            </a:r>
            <a:r>
              <a:rPr lang="it-IT" sz="1600" dirty="0"/>
              <a:t> </a:t>
            </a:r>
            <a:r>
              <a:rPr lang="it-IT" sz="1600" dirty="0" err="1"/>
              <a:t>channel</a:t>
            </a: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54F5F-3F5E-6719-959E-6C1FA0ED3EFF}"/>
              </a:ext>
            </a:extLst>
          </p:cNvPr>
          <p:cNvSpPr txBox="1"/>
          <p:nvPr/>
        </p:nvSpPr>
        <p:spPr>
          <a:xfrm>
            <a:off x="9473581" y="4861997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pHe</a:t>
            </a:r>
            <a:r>
              <a:rPr lang="it-IT" sz="1600" dirty="0"/>
              <a:t> </a:t>
            </a:r>
            <a:r>
              <a:rPr lang="it-IT" sz="1600" dirty="0" err="1"/>
              <a:t>channel</a:t>
            </a:r>
            <a:endParaRPr lang="en-GB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3FDE5-C41F-0439-7D8F-1DE285635786}"/>
              </a:ext>
            </a:extLst>
          </p:cNvPr>
          <p:cNvCxnSpPr/>
          <p:nvPr/>
        </p:nvCxnSpPr>
        <p:spPr>
          <a:xfrm>
            <a:off x="7446736" y="1850239"/>
            <a:ext cx="408373" cy="0"/>
          </a:xfrm>
          <a:prstGeom prst="line">
            <a:avLst/>
          </a:prstGeom>
          <a:ln w="12700">
            <a:solidFill>
              <a:srgbClr val="6D67E1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7ABF48-A4EF-7A5F-A29C-793AD542CE60}"/>
              </a:ext>
            </a:extLst>
          </p:cNvPr>
          <p:cNvCxnSpPr/>
          <p:nvPr/>
        </p:nvCxnSpPr>
        <p:spPr>
          <a:xfrm>
            <a:off x="7473370" y="2070879"/>
            <a:ext cx="408373" cy="0"/>
          </a:xfrm>
          <a:prstGeom prst="line">
            <a:avLst/>
          </a:prstGeom>
          <a:ln w="12700">
            <a:solidFill>
              <a:srgbClr val="35FA26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5E4B51-B150-D54D-DDA6-C1FC681915FA}"/>
              </a:ext>
            </a:extLst>
          </p:cNvPr>
          <p:cNvSpPr txBox="1"/>
          <p:nvPr/>
        </p:nvSpPr>
        <p:spPr>
          <a:xfrm>
            <a:off x="7802163" y="1656769"/>
            <a:ext cx="1649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rgbClr val="6D67E1"/>
                </a:solidFill>
              </a:rPr>
              <a:t>Before</a:t>
            </a:r>
            <a:r>
              <a:rPr lang="it-IT" sz="1600" dirty="0">
                <a:solidFill>
                  <a:srgbClr val="6D67E1"/>
                </a:solidFill>
              </a:rPr>
              <a:t> </a:t>
            </a:r>
            <a:r>
              <a:rPr lang="it-IT" sz="1600" dirty="0" err="1">
                <a:solidFill>
                  <a:srgbClr val="6D67E1"/>
                </a:solidFill>
              </a:rPr>
              <a:t>mock</a:t>
            </a:r>
            <a:r>
              <a:rPr lang="it-IT" sz="1600" dirty="0">
                <a:solidFill>
                  <a:srgbClr val="6D67E1"/>
                </a:solidFill>
              </a:rPr>
              <a:t> data</a:t>
            </a:r>
            <a:endParaRPr lang="en-GB" sz="1600" dirty="0">
              <a:solidFill>
                <a:srgbClr val="6D67E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BDCBC-3A44-23E3-4E3C-A106AA1E407C}"/>
              </a:ext>
            </a:extLst>
          </p:cNvPr>
          <p:cNvSpPr txBox="1"/>
          <p:nvPr/>
        </p:nvSpPr>
        <p:spPr>
          <a:xfrm>
            <a:off x="7838739" y="1889069"/>
            <a:ext cx="1519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FA26"/>
                </a:solidFill>
              </a:rPr>
              <a:t>After </a:t>
            </a:r>
            <a:r>
              <a:rPr lang="it-IT" sz="1600" dirty="0" err="1">
                <a:solidFill>
                  <a:srgbClr val="35FA26"/>
                </a:solidFill>
              </a:rPr>
              <a:t>mock</a:t>
            </a:r>
            <a:r>
              <a:rPr lang="it-IT" sz="1600" dirty="0">
                <a:solidFill>
                  <a:srgbClr val="35FA26"/>
                </a:solidFill>
              </a:rPr>
              <a:t> data</a:t>
            </a:r>
            <a:endParaRPr lang="en-GB" sz="1600" dirty="0">
              <a:solidFill>
                <a:srgbClr val="35FA2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F17BB9-3B34-E65F-ACD3-2514BECE6557}"/>
              </a:ext>
            </a:extLst>
          </p:cNvPr>
          <p:cNvCxnSpPr/>
          <p:nvPr/>
        </p:nvCxnSpPr>
        <p:spPr>
          <a:xfrm>
            <a:off x="2167239" y="2060688"/>
            <a:ext cx="408373" cy="0"/>
          </a:xfrm>
          <a:prstGeom prst="line">
            <a:avLst/>
          </a:prstGeom>
          <a:ln w="12700">
            <a:solidFill>
              <a:srgbClr val="6D67E1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7C967-077C-6C41-C2E4-F476B4D7C46C}"/>
              </a:ext>
            </a:extLst>
          </p:cNvPr>
          <p:cNvCxnSpPr/>
          <p:nvPr/>
        </p:nvCxnSpPr>
        <p:spPr>
          <a:xfrm>
            <a:off x="2193873" y="2281328"/>
            <a:ext cx="408373" cy="0"/>
          </a:xfrm>
          <a:prstGeom prst="line">
            <a:avLst/>
          </a:prstGeom>
          <a:ln w="12700">
            <a:solidFill>
              <a:srgbClr val="35FA26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BB18B6-7880-2AF2-5D06-E99A2FA7C3DF}"/>
              </a:ext>
            </a:extLst>
          </p:cNvPr>
          <p:cNvSpPr txBox="1"/>
          <p:nvPr/>
        </p:nvSpPr>
        <p:spPr>
          <a:xfrm>
            <a:off x="2522666" y="1867218"/>
            <a:ext cx="1649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rgbClr val="6D67E1"/>
                </a:solidFill>
              </a:rPr>
              <a:t>Before</a:t>
            </a:r>
            <a:r>
              <a:rPr lang="it-IT" sz="1600" dirty="0">
                <a:solidFill>
                  <a:srgbClr val="6D67E1"/>
                </a:solidFill>
              </a:rPr>
              <a:t> </a:t>
            </a:r>
            <a:r>
              <a:rPr lang="it-IT" sz="1600" dirty="0" err="1">
                <a:solidFill>
                  <a:srgbClr val="6D67E1"/>
                </a:solidFill>
              </a:rPr>
              <a:t>mock</a:t>
            </a:r>
            <a:r>
              <a:rPr lang="it-IT" sz="1600" dirty="0">
                <a:solidFill>
                  <a:srgbClr val="6D67E1"/>
                </a:solidFill>
              </a:rPr>
              <a:t> data</a:t>
            </a:r>
            <a:endParaRPr lang="en-GB" sz="1600" dirty="0">
              <a:solidFill>
                <a:srgbClr val="6D67E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9B77E-BE7E-C09E-32E7-6A707BA7D4EE}"/>
              </a:ext>
            </a:extLst>
          </p:cNvPr>
          <p:cNvSpPr txBox="1"/>
          <p:nvPr/>
        </p:nvSpPr>
        <p:spPr>
          <a:xfrm>
            <a:off x="2559242" y="2099518"/>
            <a:ext cx="1519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FA26"/>
                </a:solidFill>
              </a:rPr>
              <a:t>After </a:t>
            </a:r>
            <a:r>
              <a:rPr lang="it-IT" sz="1600" dirty="0" err="1">
                <a:solidFill>
                  <a:srgbClr val="35FA26"/>
                </a:solidFill>
              </a:rPr>
              <a:t>mock</a:t>
            </a:r>
            <a:r>
              <a:rPr lang="it-IT" sz="1600" dirty="0">
                <a:solidFill>
                  <a:srgbClr val="35FA26"/>
                </a:solidFill>
              </a:rPr>
              <a:t> data</a:t>
            </a:r>
            <a:endParaRPr lang="en-GB" sz="1600" dirty="0">
              <a:solidFill>
                <a:srgbClr val="35FA26"/>
              </a:solidFill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6C296832-BD21-33B1-876B-5A42093445EA}"/>
              </a:ext>
            </a:extLst>
          </p:cNvPr>
          <p:cNvSpPr txBox="1">
            <a:spLocks/>
          </p:cNvSpPr>
          <p:nvPr/>
        </p:nvSpPr>
        <p:spPr>
          <a:xfrm>
            <a:off x="3216714" y="627266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i="1" dirty="0">
                <a:solidFill>
                  <a:srgbClr val="0070C0"/>
                </a:solidFill>
              </a:rPr>
              <a:t>D'Angelo Francesco – INFN, Sezione di Bologna - fdangelo@bo.infn.it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786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3161</TotalTime>
  <Words>709</Words>
  <Application>Microsoft Office PowerPoint</Application>
  <PresentationFormat>Widescreen</PresentationFormat>
  <Paragraphs>134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Tw Cen MT</vt:lpstr>
      <vt:lpstr>Droplet</vt:lpstr>
      <vt:lpstr>AMBER IMPROVEMENTs ON THE PBAR PRODUCTION MODELs </vt:lpstr>
      <vt:lpstr>COSMIC ANTIPROTONS CROSS SECTION MODELS</vt:lpstr>
      <vt:lpstr>COSMIC ANTIPROTONS CROSS SECTION MODELS</vt:lpstr>
      <vt:lpstr>COSMIC ANTIPROTONS: FUTURE IMPROVEMENT</vt:lpstr>
      <vt:lpstr>BINNING CHOICE</vt:lpstr>
      <vt:lpstr>BINNING CHOIcE - SIMULATIONS</vt:lpstr>
      <vt:lpstr>CROSS SECTION IMPROVEMENT</vt:lpstr>
      <vt:lpstr>CROSS SECTION 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ANTIPROTONS CROSS SECTION MODELS</dc:title>
  <dc:creator>Francesco D'Angelo</dc:creator>
  <cp:lastModifiedBy>Francesco D'Angelo</cp:lastModifiedBy>
  <cp:revision>24</cp:revision>
  <dcterms:created xsi:type="dcterms:W3CDTF">2022-09-28T09:33:53Z</dcterms:created>
  <dcterms:modified xsi:type="dcterms:W3CDTF">2022-10-05T12:26:18Z</dcterms:modified>
</cp:coreProperties>
</file>