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58" r:id="rId5"/>
    <p:sldId id="266" r:id="rId6"/>
    <p:sldId id="262" r:id="rId7"/>
    <p:sldId id="278" r:id="rId8"/>
    <p:sldId id="279" r:id="rId9"/>
    <p:sldId id="267" r:id="rId10"/>
    <p:sldId id="270" r:id="rId11"/>
    <p:sldId id="271" r:id="rId12"/>
    <p:sldId id="263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C8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4CFB8-A0D7-3121-ABD7-31998479D9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1DB4D9-E32B-0414-547C-21A437F13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7FC7E-EBD3-A1EE-FD29-6CCC537E7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8445E-AEEE-3E07-8407-7D314C97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3567E-F31A-9890-C60F-7343E77E0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06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F8304-40B1-8ACA-7E7E-BB02746C8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FFFEE7-C153-3607-091D-7AF4BF5F8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5AAE0-47DD-C58C-DB53-97077BBC1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90624-488A-7F1B-6320-D90EAF924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0FB1B-353D-30AC-27AC-86A37803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30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487605-676D-10F1-8879-98B46B02D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64B8B-E214-1549-B6CA-67E5C0B46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36813-0E2F-06DC-9648-2456B5D5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9A06B-18B3-4146-7B9B-1B4297CF2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A7D52-ABF9-EBFB-2696-190B959C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22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2AD5D-9563-C447-B1CB-14661B188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E712A-DE27-553F-7B1F-745A5E997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B8D39-BBB4-4BCA-39DC-38FB32DFC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BD40B-D9E9-E528-83C7-30D41EA94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DD841-6B5F-FC07-D1AD-472932A07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4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EE93-59E1-4AE3-3066-ED45D080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852E0-B847-82D1-C60A-1CF4D233C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DC6C1-F7C2-993A-41FF-5F07598C3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D0582-772D-E85C-9271-7F6FC49CD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E964E-FBD6-61EB-95CF-7CE17D502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87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87213-E8D4-FD2B-79A1-1D370667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E61D5-B3DF-3EAF-E692-FC80AB60C5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2903C-9E37-C6F7-0D9B-3D9915013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20CAFE-F051-D6CA-988F-98AC31E4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42A0C-7751-C2D6-0D53-C201F9D8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7326C-34AE-6D86-596F-E4C9772C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3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BA933-3310-38CA-9196-A5A7316BE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A621D-AF73-17D3-B51C-DFDEA131E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4DB3E-1C9F-C8CA-2730-B782532C0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C3FC5-9115-9734-539A-B0054818C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E4FAD1-B900-9D57-3CC4-05FC289E4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F67A79-1601-DA73-CE6C-4B3FEEFC3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99A3F1-6543-244E-70DA-D25B2446E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FFA0E4-1F01-D081-618F-7F16374A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67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63A2-76E4-DC47-B4A2-29737FA74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FEFE7-5A45-86DC-F9A5-F053ADEA5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4D4A71-E4F2-3176-50C0-DA865AD7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8032AD-8AB7-C849-3DFE-4ADFABA3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70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51AA21-9CC6-CB88-4155-B7F66574D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B15DA2-252F-B268-2BD6-BDDD8E23C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476D3-4092-2097-7755-0CCB6DB79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59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73967-5E50-274C-966D-B468DE992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96EA0-6644-C4A3-7177-0ED18E3C3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8D783D-4B7E-073F-8332-05A622A35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3F5025-0743-1E98-C984-A1E8454B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40184-3519-B3A6-6343-61DA2C40C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BB881-4FC4-2BD9-F1AC-8F1B5321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47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24C16-85FF-C834-8D40-0E714A6AD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9E7DC-E737-A105-2D66-D780171154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60C2AE-5731-D483-EB70-83BAF41DC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EB88B3-F08B-B49C-2F7B-4604A1393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577DE-3A23-7CDF-F48F-7FBE721D5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D5CD8-8288-6CBA-DDF8-B69694FB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7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1F41CD-E22F-C6A5-CFBE-B60536AA9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0768D-2631-20F4-EA07-D21DEF5AF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B98BA-C273-483E-1B24-0C8709099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D864C-9060-4597-B002-ADA5494D792E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F5A7C-CE4A-78AE-BDF3-68A48EB10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7F017-C308-2454-AB7A-2AF3534949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FBA6E-0A9C-4AA7-9987-18FB40C8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6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98CE4-1AAC-A7EB-9479-530BFED44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Torino </a:t>
            </a:r>
            <a:r>
              <a:rPr lang="it-IT"/>
              <a:t>Group model </a:t>
            </a:r>
            <a:r>
              <a:rPr lang="it-IT" dirty="0" err="1"/>
              <a:t>uncertainties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5357E-F586-D834-8E59-0F36D2419E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990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F3F0-43EE-8CBF-DA92-563A0097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- </a:t>
            </a:r>
            <a:r>
              <a:rPr lang="it-IT" dirty="0" err="1"/>
              <a:t>uncertainties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70A392-2B88-529D-01A9-3215BDCB37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84" y="1817893"/>
            <a:ext cx="5738979" cy="43042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188789-70FA-0004-0092-A3EF5F9233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209" y="1817893"/>
            <a:ext cx="5538007" cy="430423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321CD9-140A-894B-C8FD-2D13CB189E2D}"/>
              </a:ext>
            </a:extLst>
          </p:cNvPr>
          <p:cNvSpPr txBox="1"/>
          <p:nvPr/>
        </p:nvSpPr>
        <p:spPr>
          <a:xfrm>
            <a:off x="1593669" y="1690688"/>
            <a:ext cx="633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BUT:</a:t>
            </a:r>
            <a:endParaRPr lang="en-GB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544F58-8D95-9A34-7107-A7458C35D86D}"/>
              </a:ext>
            </a:extLst>
          </p:cNvPr>
          <p:cNvSpPr txBox="1"/>
          <p:nvPr/>
        </p:nvSpPr>
        <p:spPr>
          <a:xfrm>
            <a:off x="6810103" y="2905780"/>
            <a:ext cx="2264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/>
              <a:t>Sigmas</a:t>
            </a:r>
            <a:r>
              <a:rPr lang="it-IT" sz="1400" b="1" dirty="0"/>
              <a:t> are </a:t>
            </a:r>
            <a:r>
              <a:rPr lang="it-IT" sz="1400" b="1" dirty="0" err="1"/>
              <a:t>roughly</a:t>
            </a:r>
            <a:r>
              <a:rPr lang="it-IT" sz="1400" b="1" dirty="0"/>
              <a:t> 2.5% of the </a:t>
            </a:r>
            <a:r>
              <a:rPr lang="it-IT" sz="1400" b="1" dirty="0" err="1"/>
              <a:t>function</a:t>
            </a:r>
            <a:endParaRPr lang="en-GB" sz="1400" b="1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68E4868-3804-5A2D-2AF2-DC7273A70B9E}"/>
              </a:ext>
            </a:extLst>
          </p:cNvPr>
          <p:cNvCxnSpPr>
            <a:cxnSpLocks/>
          </p:cNvCxnSpPr>
          <p:nvPr/>
        </p:nvCxnSpPr>
        <p:spPr>
          <a:xfrm flipV="1">
            <a:off x="8029303" y="2464526"/>
            <a:ext cx="182880" cy="409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43DB4CA-4878-92B8-00B2-AA819FEBD561}"/>
              </a:ext>
            </a:extLst>
          </p:cNvPr>
          <p:cNvSpPr txBox="1"/>
          <p:nvPr/>
        </p:nvSpPr>
        <p:spPr>
          <a:xfrm>
            <a:off x="1510936" y="3306243"/>
            <a:ext cx="35487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/>
              <a:t>Asimmetry</a:t>
            </a:r>
            <a:r>
              <a:rPr lang="it-IT" sz="1400" b="1" dirty="0"/>
              <a:t> </a:t>
            </a:r>
            <a:r>
              <a:rPr lang="it-IT" sz="1400" b="1" dirty="0" err="1"/>
              <a:t>is</a:t>
            </a:r>
            <a:r>
              <a:rPr lang="it-IT" sz="1400" b="1" dirty="0"/>
              <a:t> </a:t>
            </a:r>
            <a:r>
              <a:rPr lang="it-IT" sz="1400" b="1" dirty="0" err="1"/>
              <a:t>at</a:t>
            </a:r>
            <a:r>
              <a:rPr lang="it-IT" sz="1400" b="1" dirty="0"/>
              <a:t> </a:t>
            </a:r>
            <a:r>
              <a:rPr lang="it-IT" sz="1400" b="1" dirty="0" err="1"/>
              <a:t>roughly</a:t>
            </a:r>
            <a:r>
              <a:rPr lang="it-IT" sz="1400" b="1" dirty="0"/>
              <a:t> 2% </a:t>
            </a:r>
            <a:r>
              <a:rPr lang="it-IT" sz="1400" b="1" dirty="0" err="1"/>
              <a:t>level</a:t>
            </a:r>
            <a:r>
              <a:rPr lang="it-IT" sz="1400" b="1" dirty="0"/>
              <a:t> (</a:t>
            </a:r>
            <a:r>
              <a:rPr lang="it-IT" sz="1400" b="1" dirty="0" err="1"/>
              <a:t>highly</a:t>
            </a:r>
            <a:r>
              <a:rPr lang="it-IT" sz="1400" b="1" dirty="0"/>
              <a:t> </a:t>
            </a:r>
            <a:r>
              <a:rPr lang="it-IT" sz="1400" b="1" dirty="0" err="1"/>
              <a:t>variable</a:t>
            </a:r>
            <a:r>
              <a:rPr lang="it-IT" sz="1400" b="1" dirty="0"/>
              <a:t> due to the </a:t>
            </a:r>
            <a:r>
              <a:rPr lang="it-IT" sz="1400" b="1" dirty="0" err="1"/>
              <a:t>statistic</a:t>
            </a:r>
            <a:r>
              <a:rPr lang="it-IT" sz="1400" b="1" dirty="0"/>
              <a:t>) so </a:t>
            </a:r>
            <a:r>
              <a:rPr lang="it-IT" sz="1400" b="1" dirty="0" err="1"/>
              <a:t>its</a:t>
            </a:r>
            <a:r>
              <a:rPr lang="it-IT" sz="1400" b="1" dirty="0"/>
              <a:t> </a:t>
            </a:r>
            <a:r>
              <a:rPr lang="it-IT" sz="1400" b="1" dirty="0" err="1"/>
              <a:t>effects</a:t>
            </a:r>
            <a:r>
              <a:rPr lang="it-IT" sz="1400" b="1" dirty="0"/>
              <a:t> on the </a:t>
            </a:r>
            <a:r>
              <a:rPr lang="it-IT" sz="1400" b="1" dirty="0" err="1"/>
              <a:t>function</a:t>
            </a:r>
            <a:r>
              <a:rPr lang="it-IT" sz="1400" b="1" dirty="0"/>
              <a:t> </a:t>
            </a:r>
            <a:r>
              <a:rPr lang="it-IT" sz="1400" b="1" dirty="0" err="1"/>
              <a:t>is</a:t>
            </a:r>
            <a:r>
              <a:rPr lang="it-IT" sz="1400" b="1" dirty="0"/>
              <a:t> </a:t>
            </a:r>
            <a:r>
              <a:rPr lang="it-IT" sz="1400" b="1" dirty="0" err="1"/>
              <a:t>at</a:t>
            </a:r>
            <a:r>
              <a:rPr lang="it-IT" sz="1400" b="1" dirty="0"/>
              <a:t> 1/1000 </a:t>
            </a:r>
            <a:r>
              <a:rPr lang="it-IT" sz="1400" b="1" dirty="0" err="1"/>
              <a:t>level</a:t>
            </a:r>
            <a:endParaRPr lang="en-GB" sz="1400" b="1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93A5191-21CE-A9BA-AF23-78D52581DC79}"/>
              </a:ext>
            </a:extLst>
          </p:cNvPr>
          <p:cNvCxnSpPr>
            <a:cxnSpLocks/>
          </p:cNvCxnSpPr>
          <p:nvPr/>
        </p:nvCxnSpPr>
        <p:spPr>
          <a:xfrm flipV="1">
            <a:off x="2751909" y="2464525"/>
            <a:ext cx="256903" cy="841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812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F3F0-43EE-8CBF-DA92-563A0097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- </a:t>
            </a:r>
            <a:r>
              <a:rPr lang="it-IT" dirty="0" err="1"/>
              <a:t>uncertainties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70A392-2B88-529D-01A9-3215BDCB37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84" y="1789103"/>
            <a:ext cx="5738979" cy="43042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188789-70FA-0004-0092-A3EF5F9233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209" y="1817893"/>
            <a:ext cx="5538007" cy="430423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321CD9-140A-894B-C8FD-2D13CB189E2D}"/>
              </a:ext>
            </a:extLst>
          </p:cNvPr>
          <p:cNvSpPr txBox="1"/>
          <p:nvPr/>
        </p:nvSpPr>
        <p:spPr>
          <a:xfrm>
            <a:off x="1593669" y="1690688"/>
            <a:ext cx="633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BUT:</a:t>
            </a:r>
            <a:endParaRPr lang="en-GB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C96894-93AC-C59B-3642-F416754E804E}"/>
              </a:ext>
            </a:extLst>
          </p:cNvPr>
          <p:cNvSpPr txBox="1"/>
          <p:nvPr/>
        </p:nvSpPr>
        <p:spPr>
          <a:xfrm>
            <a:off x="2345563" y="2828835"/>
            <a:ext cx="78202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ASIMMETRY EFFECTS NEGLIGIBLE FOR FUNCTION STATISTICAL UNCERTAINTIES LOWER THAN 1/10000</a:t>
            </a:r>
          </a:p>
          <a:p>
            <a:r>
              <a:rPr lang="it-IT" sz="2400" b="1" dirty="0">
                <a:solidFill>
                  <a:srgbClr val="FF0000"/>
                </a:solidFill>
              </a:rPr>
              <a:t>(10^8 points </a:t>
            </a:r>
            <a:r>
              <a:rPr lang="it-IT" sz="2400" b="1" dirty="0" err="1">
                <a:solidFill>
                  <a:srgbClr val="FF0000"/>
                </a:solidFill>
              </a:rPr>
              <a:t>needed</a:t>
            </a:r>
            <a:r>
              <a:rPr lang="it-IT" sz="2400" b="1" dirty="0">
                <a:solidFill>
                  <a:srgbClr val="FF0000"/>
                </a:solidFill>
              </a:rPr>
              <a:t>)</a:t>
            </a:r>
          </a:p>
          <a:p>
            <a:endParaRPr lang="it-IT" sz="2400" b="1" dirty="0">
              <a:solidFill>
                <a:srgbClr val="FF0000"/>
              </a:solidFill>
            </a:endParaRPr>
          </a:p>
          <a:p>
            <a:r>
              <a:rPr lang="it-IT" sz="2400" b="1" dirty="0">
                <a:solidFill>
                  <a:srgbClr val="FF0000"/>
                </a:solidFill>
              </a:rPr>
              <a:t>SAME PRECISION REQUESTED IN THE MODEL PARAMETERS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971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5793C-B057-EF01-E7E7-466B26AB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HeHe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– </a:t>
            </a:r>
            <a:r>
              <a:rPr lang="it-IT" dirty="0" err="1"/>
              <a:t>symmetric</a:t>
            </a:r>
            <a:r>
              <a:rPr lang="it-IT" dirty="0"/>
              <a:t> </a:t>
            </a:r>
            <a:r>
              <a:rPr lang="it-IT" dirty="0" err="1"/>
              <a:t>collision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985E8F-D3E6-2B62-AC48-6171962A8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39" y="1645924"/>
            <a:ext cx="5931807" cy="44488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8C976FB-50A2-EC78-E881-BF11D4E632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620" y="1645924"/>
            <a:ext cx="5931807" cy="444885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5F826C6-859A-13B8-B83D-CF31E42F42E9}"/>
              </a:ext>
            </a:extLst>
          </p:cNvPr>
          <p:cNvSpPr txBox="1"/>
          <p:nvPr/>
        </p:nvSpPr>
        <p:spPr>
          <a:xfrm>
            <a:off x="6788331" y="2658424"/>
            <a:ext cx="429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FF0000"/>
                </a:solidFill>
              </a:rPr>
              <a:t>Underestimation</a:t>
            </a:r>
            <a:r>
              <a:rPr lang="it-IT" sz="1200" dirty="0">
                <a:solidFill>
                  <a:srgbClr val="FF0000"/>
                </a:solidFill>
              </a:rPr>
              <a:t> of </a:t>
            </a:r>
            <a:r>
              <a:rPr lang="it-IT" sz="1200" dirty="0" err="1">
                <a:solidFill>
                  <a:srgbClr val="FF0000"/>
                </a:solidFill>
              </a:rPr>
              <a:t>about</a:t>
            </a:r>
            <a:r>
              <a:rPr lang="it-IT" sz="1200" dirty="0">
                <a:solidFill>
                  <a:srgbClr val="FF0000"/>
                </a:solidFill>
              </a:rPr>
              <a:t> 5% </a:t>
            </a:r>
            <a:r>
              <a:rPr lang="it-IT" sz="1200" dirty="0" err="1">
                <a:solidFill>
                  <a:srgbClr val="FF0000"/>
                </a:solidFill>
              </a:rPr>
              <a:t>using</a:t>
            </a:r>
            <a:r>
              <a:rPr lang="it-IT" sz="1200" dirty="0">
                <a:solidFill>
                  <a:srgbClr val="FF0000"/>
                </a:solidFill>
              </a:rPr>
              <a:t> linear theory (</a:t>
            </a:r>
            <a:r>
              <a:rPr lang="it-IT" sz="1200" dirty="0" err="1">
                <a:solidFill>
                  <a:srgbClr val="FF0000"/>
                </a:solidFill>
              </a:rPr>
              <a:t>homogeneous</a:t>
            </a:r>
            <a:r>
              <a:rPr lang="it-IT" sz="1200" dirty="0">
                <a:solidFill>
                  <a:srgbClr val="FF0000"/>
                </a:solidFill>
              </a:rPr>
              <a:t> in the </a:t>
            </a:r>
            <a:r>
              <a:rPr lang="it-IT" sz="1200" dirty="0" err="1">
                <a:solidFill>
                  <a:srgbClr val="FF0000"/>
                </a:solidFill>
              </a:rPr>
              <a:t>phasespace</a:t>
            </a:r>
            <a:r>
              <a:rPr lang="it-IT" sz="1200" dirty="0">
                <a:solidFill>
                  <a:srgbClr val="FF0000"/>
                </a:solidFill>
              </a:rPr>
              <a:t> </a:t>
            </a:r>
            <a:r>
              <a:rPr lang="it-IT" sz="1200" dirty="0" err="1">
                <a:solidFill>
                  <a:srgbClr val="FF0000"/>
                </a:solidFill>
              </a:rPr>
              <a:t>because</a:t>
            </a:r>
            <a:r>
              <a:rPr lang="it-IT" sz="1200" dirty="0">
                <a:solidFill>
                  <a:srgbClr val="FF0000"/>
                </a:solidFill>
              </a:rPr>
              <a:t> the </a:t>
            </a:r>
            <a:r>
              <a:rPr lang="it-IT" sz="1200" dirty="0" err="1">
                <a:solidFill>
                  <a:srgbClr val="FF0000"/>
                </a:solidFill>
              </a:rPr>
              <a:t>collision</a:t>
            </a:r>
            <a:r>
              <a:rPr lang="it-IT" sz="1200" dirty="0">
                <a:solidFill>
                  <a:srgbClr val="FF0000"/>
                </a:solidFill>
              </a:rPr>
              <a:t> </a:t>
            </a:r>
            <a:r>
              <a:rPr lang="it-IT" sz="1200" dirty="0" err="1">
                <a:solidFill>
                  <a:srgbClr val="FF0000"/>
                </a:solidFill>
              </a:rPr>
              <a:t>is</a:t>
            </a:r>
            <a:r>
              <a:rPr lang="it-IT" sz="1200" dirty="0">
                <a:solidFill>
                  <a:srgbClr val="FF0000"/>
                </a:solidFill>
              </a:rPr>
              <a:t> </a:t>
            </a:r>
            <a:r>
              <a:rPr lang="it-IT" sz="1200" dirty="0" err="1">
                <a:solidFill>
                  <a:srgbClr val="FF0000"/>
                </a:solidFill>
              </a:rPr>
              <a:t>simmetric</a:t>
            </a:r>
            <a:r>
              <a:rPr lang="it-IT" sz="1200" dirty="0">
                <a:solidFill>
                  <a:srgbClr val="FF0000"/>
                </a:solidFill>
              </a:rPr>
              <a:t>)</a:t>
            </a:r>
            <a:endParaRPr lang="en-GB" sz="12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842F22-6A5A-91BF-5721-C064C1A58364}"/>
              </a:ext>
            </a:extLst>
          </p:cNvPr>
          <p:cNvCxnSpPr>
            <a:cxnSpLocks/>
          </p:cNvCxnSpPr>
          <p:nvPr/>
        </p:nvCxnSpPr>
        <p:spPr>
          <a:xfrm flipH="1">
            <a:off x="7794172" y="3120089"/>
            <a:ext cx="478971" cy="5200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680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F3F0-43EE-8CBF-DA92-563A0097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HeHe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- </a:t>
            </a:r>
            <a:r>
              <a:rPr lang="it-IT" dirty="0" err="1"/>
              <a:t>uncertainties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67D47D-6F9B-CE32-163E-64CFE82732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36" y="1690688"/>
            <a:ext cx="6001556" cy="45011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3318ED-996F-3729-AE86-37F161DED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440" y="1711062"/>
            <a:ext cx="6001556" cy="450116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F3DB16-EFF9-AC8F-F590-8285F40E0934}"/>
              </a:ext>
            </a:extLst>
          </p:cNvPr>
          <p:cNvSpPr txBox="1"/>
          <p:nvPr/>
        </p:nvSpPr>
        <p:spPr>
          <a:xfrm>
            <a:off x="1602378" y="2433261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50 GeV </a:t>
            </a:r>
            <a:r>
              <a:rPr lang="it-IT" b="1" dirty="0" err="1"/>
              <a:t>Epbar</a:t>
            </a:r>
            <a:endParaRPr lang="en-GB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5A2FAC-D729-CF40-6D4E-7A943D75D683}"/>
              </a:ext>
            </a:extLst>
          </p:cNvPr>
          <p:cNvSpPr txBox="1"/>
          <p:nvPr/>
        </p:nvSpPr>
        <p:spPr>
          <a:xfrm>
            <a:off x="7064144" y="2457602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30 GeV </a:t>
            </a:r>
            <a:r>
              <a:rPr lang="it-IT" b="1" dirty="0" err="1"/>
              <a:t>Epbar</a:t>
            </a:r>
            <a:endParaRPr lang="en-GB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BDA754-1208-6796-7EC0-117DEA776EFD}"/>
              </a:ext>
            </a:extLst>
          </p:cNvPr>
          <p:cNvSpPr txBox="1"/>
          <p:nvPr/>
        </p:nvSpPr>
        <p:spPr>
          <a:xfrm>
            <a:off x="1078531" y="1530334"/>
            <a:ext cx="6076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/>
              <a:t>Discrepacy</a:t>
            </a:r>
            <a:r>
              <a:rPr lang="it-IT" b="1" dirty="0"/>
              <a:t> </a:t>
            </a:r>
            <a:r>
              <a:rPr lang="it-IT" b="1" dirty="0" err="1"/>
              <a:t>doesn’t</a:t>
            </a:r>
            <a:r>
              <a:rPr lang="it-IT" b="1" dirty="0"/>
              <a:t> </a:t>
            </a:r>
            <a:r>
              <a:rPr lang="it-IT" b="1" dirty="0" err="1"/>
              <a:t>depend</a:t>
            </a:r>
            <a:r>
              <a:rPr lang="it-IT" b="1" dirty="0"/>
              <a:t> </a:t>
            </a:r>
            <a:r>
              <a:rPr lang="it-IT" b="1" dirty="0" err="1"/>
              <a:t>roughly</a:t>
            </a:r>
            <a:r>
              <a:rPr lang="it-IT" b="1" dirty="0"/>
              <a:t> on the </a:t>
            </a:r>
            <a:r>
              <a:rPr lang="it-IT" b="1" dirty="0" err="1"/>
              <a:t>antiprotons</a:t>
            </a:r>
            <a:r>
              <a:rPr lang="it-IT" b="1" dirty="0"/>
              <a:t> energy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46962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F3F0-43EE-8CBF-DA92-563A0097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HeHe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- </a:t>
            </a:r>
            <a:r>
              <a:rPr lang="it-IT" dirty="0" err="1"/>
              <a:t>uncertainties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67D47D-6F9B-CE32-163E-64CFE82732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36" y="1690688"/>
            <a:ext cx="6001556" cy="45011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3318ED-996F-3729-AE86-37F161DEDC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440" y="1711062"/>
            <a:ext cx="6001556" cy="450116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F3DB16-EFF9-AC8F-F590-8285F40E0934}"/>
              </a:ext>
            </a:extLst>
          </p:cNvPr>
          <p:cNvSpPr txBox="1"/>
          <p:nvPr/>
        </p:nvSpPr>
        <p:spPr>
          <a:xfrm>
            <a:off x="1602378" y="2433261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50 GeV </a:t>
            </a:r>
            <a:r>
              <a:rPr lang="it-IT" b="1" dirty="0" err="1"/>
              <a:t>Epbar</a:t>
            </a:r>
            <a:endParaRPr lang="en-GB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5A2FAC-D729-CF40-6D4E-7A943D75D683}"/>
              </a:ext>
            </a:extLst>
          </p:cNvPr>
          <p:cNvSpPr txBox="1"/>
          <p:nvPr/>
        </p:nvSpPr>
        <p:spPr>
          <a:xfrm>
            <a:off x="7064144" y="2457602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30 GeV </a:t>
            </a:r>
            <a:r>
              <a:rPr lang="it-IT" b="1" dirty="0" err="1"/>
              <a:t>Epbar</a:t>
            </a:r>
            <a:endParaRPr lang="en-GB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BDA754-1208-6796-7EC0-117DEA776EFD}"/>
              </a:ext>
            </a:extLst>
          </p:cNvPr>
          <p:cNvSpPr txBox="1"/>
          <p:nvPr/>
        </p:nvSpPr>
        <p:spPr>
          <a:xfrm>
            <a:off x="1078531" y="1530334"/>
            <a:ext cx="6076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/>
              <a:t>Discrepacy</a:t>
            </a:r>
            <a:r>
              <a:rPr lang="it-IT" b="1" dirty="0"/>
              <a:t> </a:t>
            </a:r>
            <a:r>
              <a:rPr lang="it-IT" b="1" dirty="0" err="1"/>
              <a:t>doesn’t</a:t>
            </a:r>
            <a:r>
              <a:rPr lang="it-IT" b="1" dirty="0"/>
              <a:t> </a:t>
            </a:r>
            <a:r>
              <a:rPr lang="it-IT" b="1" dirty="0" err="1"/>
              <a:t>depend</a:t>
            </a:r>
            <a:r>
              <a:rPr lang="it-IT" b="1" dirty="0"/>
              <a:t> </a:t>
            </a:r>
            <a:r>
              <a:rPr lang="it-IT" b="1" dirty="0" err="1"/>
              <a:t>roughly</a:t>
            </a:r>
            <a:r>
              <a:rPr lang="it-IT" b="1" dirty="0"/>
              <a:t> on the </a:t>
            </a:r>
            <a:r>
              <a:rPr lang="it-IT" b="1" dirty="0" err="1"/>
              <a:t>antiprotons</a:t>
            </a:r>
            <a:r>
              <a:rPr lang="it-IT" b="1" dirty="0"/>
              <a:t> energy</a:t>
            </a:r>
            <a:endParaRPr lang="en-GB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CE56A5-5AAD-A846-F68B-AF0B46375E71}"/>
              </a:ext>
            </a:extLst>
          </p:cNvPr>
          <p:cNvSpPr txBox="1"/>
          <p:nvPr/>
        </p:nvSpPr>
        <p:spPr>
          <a:xfrm>
            <a:off x="3857217" y="4152497"/>
            <a:ext cx="4750526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FF0000"/>
                </a:solidFill>
              </a:rPr>
              <a:t>5% </a:t>
            </a:r>
            <a:r>
              <a:rPr lang="it-IT" sz="1600" b="1" dirty="0" err="1">
                <a:solidFill>
                  <a:srgbClr val="FF0000"/>
                </a:solidFill>
              </a:rPr>
              <a:t>discrepancy</a:t>
            </a:r>
            <a:r>
              <a:rPr lang="it-IT" sz="1600" b="1" dirty="0">
                <a:solidFill>
                  <a:srgbClr val="FF0000"/>
                </a:solidFill>
              </a:rPr>
              <a:t> </a:t>
            </a:r>
            <a:r>
              <a:rPr lang="it-IT" sz="1600" b="1" dirty="0" err="1">
                <a:solidFill>
                  <a:srgbClr val="FF0000"/>
                </a:solidFill>
              </a:rPr>
              <a:t>between</a:t>
            </a:r>
            <a:r>
              <a:rPr lang="it-IT" sz="1600" b="1" dirty="0">
                <a:solidFill>
                  <a:srgbClr val="FF0000"/>
                </a:solidFill>
              </a:rPr>
              <a:t> linear theory and the </a:t>
            </a:r>
            <a:r>
              <a:rPr lang="it-IT" sz="1600" b="1" dirty="0" err="1">
                <a:solidFill>
                  <a:srgbClr val="FF0000"/>
                </a:solidFill>
              </a:rPr>
              <a:t>evaluation</a:t>
            </a:r>
            <a:r>
              <a:rPr lang="it-IT" sz="1600" b="1" dirty="0">
                <a:solidFill>
                  <a:srgbClr val="FF0000"/>
                </a:solidFill>
              </a:rPr>
              <a:t> of </a:t>
            </a:r>
            <a:r>
              <a:rPr lang="it-IT" sz="1600" b="1" dirty="0" err="1">
                <a:solidFill>
                  <a:srgbClr val="FF0000"/>
                </a:solidFill>
              </a:rPr>
              <a:t>uncertainties</a:t>
            </a:r>
            <a:r>
              <a:rPr lang="it-IT" sz="1600" b="1" dirty="0">
                <a:solidFill>
                  <a:srgbClr val="FF0000"/>
                </a:solidFill>
              </a:rPr>
              <a:t> </a:t>
            </a:r>
            <a:r>
              <a:rPr lang="it-IT" sz="1600" b="1" dirty="0" err="1">
                <a:solidFill>
                  <a:srgbClr val="FF0000"/>
                </a:solidFill>
              </a:rPr>
              <a:t>using</a:t>
            </a:r>
            <a:r>
              <a:rPr lang="it-IT" sz="1600" b="1" dirty="0">
                <a:solidFill>
                  <a:srgbClr val="FF0000"/>
                </a:solidFill>
              </a:rPr>
              <a:t> sum of </a:t>
            </a:r>
            <a:r>
              <a:rPr lang="it-IT" sz="1600" b="1" dirty="0" err="1">
                <a:solidFill>
                  <a:srgbClr val="FF0000"/>
                </a:solidFill>
              </a:rPr>
              <a:t>sigmas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40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F3F0-43EE-8CBF-DA92-563A0097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– </a:t>
            </a:r>
            <a:r>
              <a:rPr lang="it-IT" dirty="0" err="1"/>
              <a:t>Mock</a:t>
            </a:r>
            <a:r>
              <a:rPr lang="it-IT" dirty="0"/>
              <a:t> data </a:t>
            </a:r>
            <a:r>
              <a:rPr lang="it-IT" dirty="0" err="1"/>
              <a:t>improvement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E9FC40-02EA-3ABA-A924-C2701A44C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92" y="1471166"/>
            <a:ext cx="6122122" cy="45915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90C60BA-027F-7913-BC83-DA76E7EA82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1"/>
          <a:stretch/>
        </p:blipFill>
        <p:spPr>
          <a:xfrm>
            <a:off x="6165668" y="1422630"/>
            <a:ext cx="5921825" cy="45915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017A375-9C50-FB6E-5802-27B4F94EDF05}"/>
              </a:ext>
            </a:extLst>
          </p:cNvPr>
          <p:cNvSpPr txBox="1"/>
          <p:nvPr/>
        </p:nvSpPr>
        <p:spPr>
          <a:xfrm>
            <a:off x="7064144" y="2124889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50 GeV </a:t>
            </a:r>
            <a:r>
              <a:rPr lang="it-IT" b="1" dirty="0" err="1"/>
              <a:t>Epbar</a:t>
            </a:r>
            <a:endParaRPr lang="en-GB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A0CC0E-4DB6-11E5-D599-0077CE5E1775}"/>
              </a:ext>
            </a:extLst>
          </p:cNvPr>
          <p:cNvSpPr txBox="1"/>
          <p:nvPr/>
        </p:nvSpPr>
        <p:spPr>
          <a:xfrm>
            <a:off x="1184351" y="2145876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30 GeV </a:t>
            </a:r>
            <a:r>
              <a:rPr lang="it-IT" b="1" dirty="0" err="1"/>
              <a:t>Epbar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06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3857B-938F-16EB-FF3F-3841C03C0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TORINO GROUP MODEL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7A930B-FF41-3397-203E-75BC3F74FC15}"/>
                  </a:ext>
                </a:extLst>
              </p:cNvPr>
              <p:cNvSpPr txBox="1"/>
              <p:nvPr/>
            </p:nvSpPr>
            <p:spPr>
              <a:xfrm>
                <a:off x="1793777" y="1690688"/>
                <a:ext cx="9759453" cy="1657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One of the most used model for heavier channels is the </a:t>
                </a:r>
                <a:r>
                  <a:rPr lang="en-GB" sz="1600" dirty="0" err="1"/>
                  <a:t>Korsmeier</a:t>
                </a:r>
                <a:r>
                  <a:rPr lang="en-GB" sz="1600" dirty="0"/>
                  <a:t>-Donato-Di Mauro (KDD) (Phys. Rev. D 97, 103019 (2018)):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t-IT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sSub>
                            <m:sSubPr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sSub>
                        <m:sSubPr>
                          <m:ctrlPr>
                            <a:rPr lang="it-IT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𝑝𝑝</m:t>
                          </m:r>
                        </m:sub>
                      </m:sSub>
                    </m:oMath>
                  </m:oMathPara>
                </a14:m>
                <a:endParaRPr lang="it-IT" sz="1600" b="0" dirty="0"/>
              </a:p>
              <a:p>
                <a:endParaRPr lang="it-IT" sz="1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it-IT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it-IT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it-IT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p>
                      </m:sSubSup>
                      <m:sSubSup>
                        <m:sSubSupPr>
                          <m:ctrlPr>
                            <a:rPr lang="it-IT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it-IT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it-IT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p>
                      </m:sSubSup>
                      <m:d>
                        <m:dPr>
                          <m:begChr m:val="["/>
                          <m:endChr m:val="]"/>
                          <m:ctrlPr>
                            <a:rPr lang="it-IT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it-IT" sz="1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sz="16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it-IT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  <m:sub>
                                  <m:r>
                                    <a:rPr lang="it-IT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d>
                            <m:dPr>
                              <m:ctrlPr>
                                <a:rPr lang="it-IT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sSub>
                                <m:sSub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𝑖𝑠𝑜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it-IT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𝑝𝑟𝑜</m:t>
                              </m:r>
                            </m:sub>
                          </m:sSub>
                          <m:d>
                            <m:dPr>
                              <m:ctrlPr>
                                <a:rPr lang="it-IT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e>
                          </m:d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it-IT" sz="1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sz="16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it-IT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  <m:sub>
                                  <m:r>
                                    <a:rPr lang="it-IT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d>
                            <m:dPr>
                              <m:ctrlPr>
                                <a:rPr lang="it-IT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1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it-IT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sSub>
                                <m:sSubPr>
                                  <m:ctrlPr>
                                    <a:rPr lang="it-IT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𝑖𝑠𝑜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it-IT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𝑡𝑎𝑟</m:t>
                              </m:r>
                            </m:sub>
                          </m:sSub>
                          <m:d>
                            <m:dPr>
                              <m:ctrlPr>
                                <a:rPr lang="it-IT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t-IT" sz="16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7A930B-FF41-3397-203E-75BC3F74F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777" y="1690688"/>
                <a:ext cx="9759453" cy="1657954"/>
              </a:xfrm>
              <a:prstGeom prst="rect">
                <a:avLst/>
              </a:prstGeom>
              <a:blipFill>
                <a:blip r:embed="rId2"/>
                <a:stretch>
                  <a:fillRect l="-312" t="-1103" r="-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26856C01-5C64-EE8C-1780-EE7113B259AC}"/>
              </a:ext>
            </a:extLst>
          </p:cNvPr>
          <p:cNvSpPr/>
          <p:nvPr/>
        </p:nvSpPr>
        <p:spPr>
          <a:xfrm>
            <a:off x="4171406" y="2673521"/>
            <a:ext cx="696686" cy="66402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DA3872B-F859-66B7-E3B4-46E7E136B2E7}"/>
              </a:ext>
            </a:extLst>
          </p:cNvPr>
          <p:cNvCxnSpPr/>
          <p:nvPr/>
        </p:nvCxnSpPr>
        <p:spPr>
          <a:xfrm flipV="1">
            <a:off x="3744685" y="3341637"/>
            <a:ext cx="557349" cy="107986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D05EE9F-2CD1-C9D5-F6E4-CF37684FCD23}"/>
              </a:ext>
            </a:extLst>
          </p:cNvPr>
          <p:cNvSpPr txBox="1"/>
          <p:nvPr/>
        </p:nvSpPr>
        <p:spPr>
          <a:xfrm>
            <a:off x="923109" y="4371014"/>
            <a:ext cx="36567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solidFill>
                  <a:srgbClr val="00B050"/>
                </a:solidFill>
              </a:rPr>
              <a:t>Scaling of the </a:t>
            </a:r>
            <a:r>
              <a:rPr lang="it-IT" sz="1600" dirty="0" err="1">
                <a:solidFill>
                  <a:srgbClr val="00B050"/>
                </a:solidFill>
              </a:rPr>
              <a:t>total</a:t>
            </a:r>
            <a:r>
              <a:rPr lang="it-IT" sz="1600" dirty="0">
                <a:solidFill>
                  <a:srgbClr val="00B050"/>
                </a:solidFill>
              </a:rPr>
              <a:t> </a:t>
            </a:r>
            <a:r>
              <a:rPr lang="it-IT" sz="1600" dirty="0" err="1">
                <a:solidFill>
                  <a:srgbClr val="00B050"/>
                </a:solidFill>
              </a:rPr>
              <a:t>inelastic</a:t>
            </a:r>
            <a:r>
              <a:rPr lang="it-IT" sz="1600" dirty="0">
                <a:solidFill>
                  <a:srgbClr val="00B050"/>
                </a:solidFill>
              </a:rPr>
              <a:t> cross </a:t>
            </a:r>
            <a:r>
              <a:rPr lang="it-IT" sz="1600" dirty="0" err="1">
                <a:solidFill>
                  <a:srgbClr val="00B050"/>
                </a:solidFill>
              </a:rPr>
              <a:t>section</a:t>
            </a:r>
            <a:endParaRPr lang="en-GB" sz="1600" dirty="0">
              <a:solidFill>
                <a:srgbClr val="00B050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76FAEDE-BFF8-C120-DDF9-EE1525FB7CD1}"/>
              </a:ext>
            </a:extLst>
          </p:cNvPr>
          <p:cNvSpPr/>
          <p:nvPr/>
        </p:nvSpPr>
        <p:spPr>
          <a:xfrm>
            <a:off x="4946470" y="2822972"/>
            <a:ext cx="348343" cy="3651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EEDBF85-4DAD-02D3-325D-7A73997B3A28}"/>
              </a:ext>
            </a:extLst>
          </p:cNvPr>
          <p:cNvCxnSpPr>
            <a:cxnSpLocks/>
          </p:cNvCxnSpPr>
          <p:nvPr/>
        </p:nvCxnSpPr>
        <p:spPr>
          <a:xfrm flipV="1">
            <a:off x="4855030" y="3294008"/>
            <a:ext cx="274319" cy="17828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BAE523F-4079-BA4E-935E-DFCC0C5A1619}"/>
              </a:ext>
            </a:extLst>
          </p:cNvPr>
          <p:cNvSpPr txBox="1"/>
          <p:nvPr/>
        </p:nvSpPr>
        <p:spPr>
          <a:xfrm>
            <a:off x="2673530" y="5120360"/>
            <a:ext cx="3021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rgbClr val="FF0000"/>
                </a:solidFill>
              </a:rPr>
              <a:t>Estimation</a:t>
            </a:r>
            <a:r>
              <a:rPr lang="it-IT" sz="1600" dirty="0">
                <a:solidFill>
                  <a:srgbClr val="FF0000"/>
                </a:solidFill>
              </a:rPr>
              <a:t> of </a:t>
            </a:r>
            <a:r>
              <a:rPr lang="it-IT" sz="1600" dirty="0" err="1">
                <a:solidFill>
                  <a:srgbClr val="FF0000"/>
                </a:solidFill>
              </a:rPr>
              <a:t>average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 err="1">
                <a:solidFill>
                  <a:srgbClr val="FF0000"/>
                </a:solidFill>
              </a:rPr>
              <a:t>number</a:t>
            </a:r>
            <a:r>
              <a:rPr lang="it-IT" sz="1600" dirty="0">
                <a:solidFill>
                  <a:srgbClr val="FF0000"/>
                </a:solidFill>
              </a:rPr>
              <a:t> of </a:t>
            </a:r>
            <a:r>
              <a:rPr lang="it-IT" sz="1600" dirty="0" err="1">
                <a:solidFill>
                  <a:srgbClr val="FF0000"/>
                </a:solidFill>
              </a:rPr>
              <a:t>projectile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 err="1">
                <a:solidFill>
                  <a:srgbClr val="FF0000"/>
                </a:solidFill>
              </a:rPr>
              <a:t>nucleons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 err="1">
                <a:solidFill>
                  <a:srgbClr val="FF0000"/>
                </a:solidFill>
              </a:rPr>
              <a:t>that</a:t>
            </a:r>
            <a:r>
              <a:rPr lang="it-IT" sz="1600" dirty="0">
                <a:solidFill>
                  <a:srgbClr val="FF0000"/>
                </a:solidFill>
              </a:rPr>
              <a:t> join the </a:t>
            </a:r>
            <a:r>
              <a:rPr lang="it-IT" sz="1600" dirty="0" err="1">
                <a:solidFill>
                  <a:srgbClr val="FF0000"/>
                </a:solidFill>
              </a:rPr>
              <a:t>collision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4AEAF3-1595-6A37-373B-2FB04D1FBEF4}"/>
              </a:ext>
            </a:extLst>
          </p:cNvPr>
          <p:cNvSpPr/>
          <p:nvPr/>
        </p:nvSpPr>
        <p:spPr>
          <a:xfrm>
            <a:off x="5357199" y="2533789"/>
            <a:ext cx="1924594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2D67AB7-98D9-0904-83A2-115F29548A9B}"/>
              </a:ext>
            </a:extLst>
          </p:cNvPr>
          <p:cNvCxnSpPr>
            <a:cxnSpLocks/>
          </p:cNvCxnSpPr>
          <p:nvPr/>
        </p:nvCxnSpPr>
        <p:spPr>
          <a:xfrm flipV="1">
            <a:off x="6331133" y="3483149"/>
            <a:ext cx="0" cy="215102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4DADE61-FDB5-A6EB-9BFA-555928CDE97C}"/>
              </a:ext>
            </a:extLst>
          </p:cNvPr>
          <p:cNvSpPr txBox="1"/>
          <p:nvPr/>
        </p:nvSpPr>
        <p:spPr>
          <a:xfrm>
            <a:off x="5042258" y="5782216"/>
            <a:ext cx="2725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rgbClr val="0070C0"/>
                </a:solidFill>
              </a:rPr>
              <a:t>Fragmentation</a:t>
            </a:r>
            <a:r>
              <a:rPr lang="it-IT" sz="1600" dirty="0">
                <a:solidFill>
                  <a:srgbClr val="0070C0"/>
                </a:solidFill>
              </a:rPr>
              <a:t> of a </a:t>
            </a:r>
            <a:r>
              <a:rPr lang="it-IT" sz="1600" dirty="0" err="1">
                <a:solidFill>
                  <a:srgbClr val="0070C0"/>
                </a:solidFill>
              </a:rPr>
              <a:t>nucleons</a:t>
            </a:r>
            <a:r>
              <a:rPr lang="it-IT" sz="1600" dirty="0">
                <a:solidFill>
                  <a:srgbClr val="0070C0"/>
                </a:solidFill>
              </a:rPr>
              <a:t> in the </a:t>
            </a:r>
            <a:r>
              <a:rPr lang="it-IT" sz="1600" dirty="0" err="1">
                <a:solidFill>
                  <a:srgbClr val="0070C0"/>
                </a:solidFill>
              </a:rPr>
              <a:t>projectile</a:t>
            </a:r>
            <a:endParaRPr lang="en-GB" sz="1600" dirty="0">
              <a:solidFill>
                <a:srgbClr val="0070C0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E94DA28-3520-456A-F45A-081FB02506BC}"/>
              </a:ext>
            </a:extLst>
          </p:cNvPr>
          <p:cNvSpPr/>
          <p:nvPr/>
        </p:nvSpPr>
        <p:spPr>
          <a:xfrm>
            <a:off x="7519861" y="2836031"/>
            <a:ext cx="348343" cy="36512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F5D5E38-D620-7597-49DF-0252B1EF7759}"/>
              </a:ext>
            </a:extLst>
          </p:cNvPr>
          <p:cNvCxnSpPr>
            <a:cxnSpLocks/>
          </p:cNvCxnSpPr>
          <p:nvPr/>
        </p:nvCxnSpPr>
        <p:spPr>
          <a:xfrm flipV="1">
            <a:off x="7694032" y="3307067"/>
            <a:ext cx="8708" cy="160056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1495773-8F64-8C41-491F-B05974123258}"/>
              </a:ext>
            </a:extLst>
          </p:cNvPr>
          <p:cNvSpPr txBox="1"/>
          <p:nvPr/>
        </p:nvSpPr>
        <p:spPr>
          <a:xfrm>
            <a:off x="6871064" y="4880940"/>
            <a:ext cx="3021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rgbClr val="FFC000"/>
                </a:solidFill>
              </a:rPr>
              <a:t>Estimation</a:t>
            </a:r>
            <a:r>
              <a:rPr lang="it-IT" sz="1600" dirty="0">
                <a:solidFill>
                  <a:srgbClr val="FFC000"/>
                </a:solidFill>
              </a:rPr>
              <a:t> of </a:t>
            </a:r>
            <a:r>
              <a:rPr lang="it-IT" sz="1600" dirty="0" err="1">
                <a:solidFill>
                  <a:srgbClr val="FFC000"/>
                </a:solidFill>
              </a:rPr>
              <a:t>average</a:t>
            </a:r>
            <a:r>
              <a:rPr lang="it-IT" sz="1600" dirty="0">
                <a:solidFill>
                  <a:srgbClr val="FFC000"/>
                </a:solidFill>
              </a:rPr>
              <a:t> </a:t>
            </a:r>
            <a:r>
              <a:rPr lang="it-IT" sz="1600" dirty="0" err="1">
                <a:solidFill>
                  <a:srgbClr val="FFC000"/>
                </a:solidFill>
              </a:rPr>
              <a:t>number</a:t>
            </a:r>
            <a:r>
              <a:rPr lang="it-IT" sz="1600" dirty="0">
                <a:solidFill>
                  <a:srgbClr val="FFC000"/>
                </a:solidFill>
              </a:rPr>
              <a:t> of target </a:t>
            </a:r>
            <a:r>
              <a:rPr lang="it-IT" sz="1600" dirty="0" err="1">
                <a:solidFill>
                  <a:srgbClr val="FFC000"/>
                </a:solidFill>
              </a:rPr>
              <a:t>nucleons</a:t>
            </a:r>
            <a:r>
              <a:rPr lang="it-IT" sz="1600" dirty="0">
                <a:solidFill>
                  <a:srgbClr val="FFC000"/>
                </a:solidFill>
              </a:rPr>
              <a:t> </a:t>
            </a:r>
            <a:r>
              <a:rPr lang="it-IT" sz="1600" dirty="0" err="1">
                <a:solidFill>
                  <a:srgbClr val="FFC000"/>
                </a:solidFill>
              </a:rPr>
              <a:t>that</a:t>
            </a:r>
            <a:r>
              <a:rPr lang="it-IT" sz="1600" dirty="0">
                <a:solidFill>
                  <a:srgbClr val="FFC000"/>
                </a:solidFill>
              </a:rPr>
              <a:t> join the </a:t>
            </a:r>
            <a:r>
              <a:rPr lang="it-IT" sz="1600" dirty="0" err="1">
                <a:solidFill>
                  <a:srgbClr val="FFC000"/>
                </a:solidFill>
              </a:rPr>
              <a:t>collision</a:t>
            </a:r>
            <a:endParaRPr lang="en-GB" sz="1600" dirty="0">
              <a:solidFill>
                <a:srgbClr val="FFC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BCDBC03-B74F-C36F-0FFC-CAA5900E983F}"/>
              </a:ext>
            </a:extLst>
          </p:cNvPr>
          <p:cNvSpPr/>
          <p:nvPr/>
        </p:nvSpPr>
        <p:spPr>
          <a:xfrm>
            <a:off x="7895757" y="2572980"/>
            <a:ext cx="1924594" cy="9144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2B74F8D-0F02-17C8-E316-CAE9948B9852}"/>
              </a:ext>
            </a:extLst>
          </p:cNvPr>
          <p:cNvCxnSpPr>
            <a:cxnSpLocks/>
          </p:cNvCxnSpPr>
          <p:nvPr/>
        </p:nvCxnSpPr>
        <p:spPr>
          <a:xfrm flipH="1" flipV="1">
            <a:off x="8869691" y="3522340"/>
            <a:ext cx="535567" cy="35922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1ABD71F-9E48-1956-286A-9BEBADDF88E3}"/>
              </a:ext>
            </a:extLst>
          </p:cNvPr>
          <p:cNvSpPr txBox="1"/>
          <p:nvPr/>
        </p:nvSpPr>
        <p:spPr>
          <a:xfrm>
            <a:off x="8707575" y="3796478"/>
            <a:ext cx="2725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rgbClr val="00B0F0"/>
                </a:solidFill>
              </a:rPr>
              <a:t>Fragmentation</a:t>
            </a:r>
            <a:r>
              <a:rPr lang="it-IT" sz="1600" dirty="0">
                <a:solidFill>
                  <a:srgbClr val="00B0F0"/>
                </a:solidFill>
              </a:rPr>
              <a:t> of a target in the </a:t>
            </a:r>
            <a:r>
              <a:rPr lang="it-IT" sz="1600" dirty="0" err="1">
                <a:solidFill>
                  <a:srgbClr val="00B0F0"/>
                </a:solidFill>
              </a:rPr>
              <a:t>projectile</a:t>
            </a:r>
            <a:endParaRPr lang="en-GB" sz="1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231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3857B-938F-16EB-FF3F-3841C03C0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TORINO GROUP MODEL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7A930B-FF41-3397-203E-75BC3F74FC15}"/>
                  </a:ext>
                </a:extLst>
              </p:cNvPr>
              <p:cNvSpPr txBox="1"/>
              <p:nvPr/>
            </p:nvSpPr>
            <p:spPr>
              <a:xfrm>
                <a:off x="1793777" y="1690688"/>
                <a:ext cx="9759453" cy="1657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One of the most used model for heavier channels is the </a:t>
                </a:r>
                <a:r>
                  <a:rPr lang="en-GB" sz="1600" dirty="0" err="1"/>
                  <a:t>Korsmeier</a:t>
                </a:r>
                <a:r>
                  <a:rPr lang="en-GB" sz="1600" dirty="0"/>
                  <a:t>-Donato-Di Mauro (KDD) (Phys. Rev. D 97, 103019 (2018)):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t-IT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sSub>
                            <m:sSubPr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sSub>
                        <m:sSubPr>
                          <m:ctrlPr>
                            <a:rPr lang="it-IT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𝑝𝑝</m:t>
                          </m:r>
                        </m:sub>
                      </m:sSub>
                    </m:oMath>
                  </m:oMathPara>
                </a14:m>
                <a:endParaRPr lang="it-IT" sz="1600" b="0" dirty="0"/>
              </a:p>
              <a:p>
                <a:endParaRPr lang="it-IT" sz="1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r>
                        <a:rPr lang="it-IT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it-IT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it-IT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it-IT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p>
                      </m:sSubSup>
                      <m:sSubSup>
                        <m:sSubSupPr>
                          <m:ctrlPr>
                            <a:rPr lang="it-IT" sz="1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it-IT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it-IT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it-IT" sz="1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p>
                      </m:sSubSup>
                      <m:d>
                        <m:dPr>
                          <m:begChr m:val="["/>
                          <m:endChr m:val="]"/>
                          <m:ctrlPr>
                            <a:rPr lang="it-IT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it-IT" sz="1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sz="16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it-IT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  <m:sub>
                                  <m:r>
                                    <a:rPr lang="it-IT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d>
                            <m:dPr>
                              <m:ctrlPr>
                                <a:rPr lang="it-IT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sSub>
                                <m:sSubPr>
                                  <m:ctrlP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𝑖𝑠𝑜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it-IT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𝑝𝑟𝑜</m:t>
                              </m:r>
                            </m:sub>
                          </m:sSub>
                          <m:d>
                            <m:dPr>
                              <m:ctrlPr>
                                <a:rPr lang="it-IT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e>
                          </m:d>
                          <m:r>
                            <a:rPr lang="it-IT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it-IT" sz="16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sz="16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it-IT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𝑫</m:t>
                                  </m:r>
                                </m:e>
                                <m:sub>
                                  <m:r>
                                    <a:rPr lang="it-IT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sup>
                          </m:sSubSup>
                          <m:d>
                            <m:dPr>
                              <m:ctrlPr>
                                <a:rPr lang="it-IT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sz="1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it-IT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it-IT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16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it-IT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  <m:sSub>
                                <m:sSubPr>
                                  <m:ctrlPr>
                                    <a:rPr lang="it-IT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e>
                                <m:sub>
                                  <m:r>
                                    <a:rPr lang="it-IT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𝑖𝑠𝑜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it-IT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16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it-IT" sz="1600" b="0" i="1" smtClean="0">
                                  <a:latin typeface="Cambria Math" panose="02040503050406030204" pitchFamily="18" charset="0"/>
                                </a:rPr>
                                <m:t>𝑡𝑎𝑟</m:t>
                              </m:r>
                            </m:sub>
                          </m:sSub>
                          <m:d>
                            <m:dPr>
                              <m:ctrlPr>
                                <a:rPr lang="it-IT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t-IT" sz="1600" i="1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37A930B-FF41-3397-203E-75BC3F74F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3777" y="1690688"/>
                <a:ext cx="9759453" cy="1657954"/>
              </a:xfrm>
              <a:prstGeom prst="rect">
                <a:avLst/>
              </a:prstGeom>
              <a:blipFill>
                <a:blip r:embed="rId2"/>
                <a:stretch>
                  <a:fillRect l="-312" t="-1103" r="-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1610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5793C-B057-EF01-E7E7-466B26AB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– linear theory </a:t>
            </a:r>
            <a:r>
              <a:rPr lang="it-IT" dirty="0" err="1"/>
              <a:t>estimation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05CFCC-3627-D59F-B18C-C47E2BB7E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22" y="1609860"/>
            <a:ext cx="6096000" cy="4572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A0C6B37-BE84-9841-6E45-7B96306E7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01" y="1602981"/>
            <a:ext cx="6096000" cy="4572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4ED3F88-6775-EABF-4D1C-EF662A339D9A}"/>
              </a:ext>
            </a:extLst>
          </p:cNvPr>
          <p:cNvSpPr txBox="1"/>
          <p:nvPr/>
        </p:nvSpPr>
        <p:spPr>
          <a:xfrm>
            <a:off x="6788331" y="2658424"/>
            <a:ext cx="201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FF0000"/>
                </a:solidFill>
              </a:rPr>
              <a:t>Underestimation</a:t>
            </a:r>
            <a:r>
              <a:rPr lang="it-IT" sz="1200" dirty="0">
                <a:solidFill>
                  <a:srgbClr val="FF0000"/>
                </a:solidFill>
              </a:rPr>
              <a:t> of </a:t>
            </a:r>
            <a:r>
              <a:rPr lang="it-IT" sz="1200" dirty="0" err="1">
                <a:solidFill>
                  <a:srgbClr val="FF0000"/>
                </a:solidFill>
              </a:rPr>
              <a:t>about</a:t>
            </a:r>
            <a:r>
              <a:rPr lang="it-IT" sz="1200" dirty="0">
                <a:solidFill>
                  <a:srgbClr val="FF0000"/>
                </a:solidFill>
              </a:rPr>
              <a:t> 2% in the target </a:t>
            </a:r>
            <a:r>
              <a:rPr lang="it-IT" sz="1200" dirty="0" err="1">
                <a:solidFill>
                  <a:srgbClr val="FF0000"/>
                </a:solidFill>
              </a:rPr>
              <a:t>fragmentation</a:t>
            </a:r>
            <a:r>
              <a:rPr lang="it-IT" sz="1200" dirty="0">
                <a:solidFill>
                  <a:srgbClr val="FF0000"/>
                </a:solidFill>
              </a:rPr>
              <a:t> </a:t>
            </a:r>
            <a:r>
              <a:rPr lang="it-IT" sz="1200" dirty="0" err="1">
                <a:solidFill>
                  <a:srgbClr val="FF0000"/>
                </a:solidFill>
              </a:rPr>
              <a:t>region</a:t>
            </a:r>
            <a:r>
              <a:rPr lang="it-IT" sz="1200" dirty="0">
                <a:solidFill>
                  <a:srgbClr val="FF0000"/>
                </a:solidFill>
              </a:rPr>
              <a:t> </a:t>
            </a:r>
            <a:r>
              <a:rPr lang="it-IT" sz="1200" dirty="0" err="1">
                <a:solidFill>
                  <a:srgbClr val="FF0000"/>
                </a:solidFill>
              </a:rPr>
              <a:t>using</a:t>
            </a:r>
            <a:r>
              <a:rPr lang="it-IT" sz="1200" dirty="0">
                <a:solidFill>
                  <a:srgbClr val="FF0000"/>
                </a:solidFill>
              </a:rPr>
              <a:t> linear theory</a:t>
            </a:r>
            <a:endParaRPr lang="en-GB" sz="12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C0B7829-7125-9F5F-D165-A7BD4B991EA4}"/>
              </a:ext>
            </a:extLst>
          </p:cNvPr>
          <p:cNvCxnSpPr/>
          <p:nvPr/>
        </p:nvCxnSpPr>
        <p:spPr>
          <a:xfrm flipV="1">
            <a:off x="7376160" y="2177143"/>
            <a:ext cx="0" cy="4812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99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05CFCC-3627-D59F-B18C-C47E2BB7E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22" y="1609860"/>
            <a:ext cx="6096000" cy="4572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A0C6B37-BE84-9841-6E45-7B96306E7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601" y="1602981"/>
            <a:ext cx="6096000" cy="4572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4ED3F88-6775-EABF-4D1C-EF662A339D9A}"/>
              </a:ext>
            </a:extLst>
          </p:cNvPr>
          <p:cNvSpPr txBox="1"/>
          <p:nvPr/>
        </p:nvSpPr>
        <p:spPr>
          <a:xfrm>
            <a:off x="6788331" y="2658424"/>
            <a:ext cx="201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>
                <a:solidFill>
                  <a:srgbClr val="FF0000"/>
                </a:solidFill>
              </a:rPr>
              <a:t>Underestimation</a:t>
            </a:r>
            <a:r>
              <a:rPr lang="it-IT" sz="1200" dirty="0">
                <a:solidFill>
                  <a:srgbClr val="FF0000"/>
                </a:solidFill>
              </a:rPr>
              <a:t> of </a:t>
            </a:r>
            <a:r>
              <a:rPr lang="it-IT" sz="1200" dirty="0" err="1">
                <a:solidFill>
                  <a:srgbClr val="FF0000"/>
                </a:solidFill>
              </a:rPr>
              <a:t>about</a:t>
            </a:r>
            <a:r>
              <a:rPr lang="it-IT" sz="1200" dirty="0">
                <a:solidFill>
                  <a:srgbClr val="FF0000"/>
                </a:solidFill>
              </a:rPr>
              <a:t> 2% in the target </a:t>
            </a:r>
            <a:r>
              <a:rPr lang="it-IT" sz="1200" dirty="0" err="1">
                <a:solidFill>
                  <a:srgbClr val="FF0000"/>
                </a:solidFill>
              </a:rPr>
              <a:t>fragmentation</a:t>
            </a:r>
            <a:r>
              <a:rPr lang="it-IT" sz="1200" dirty="0">
                <a:solidFill>
                  <a:srgbClr val="FF0000"/>
                </a:solidFill>
              </a:rPr>
              <a:t> </a:t>
            </a:r>
            <a:r>
              <a:rPr lang="it-IT" sz="1200" dirty="0" err="1">
                <a:solidFill>
                  <a:srgbClr val="FF0000"/>
                </a:solidFill>
              </a:rPr>
              <a:t>region</a:t>
            </a:r>
            <a:r>
              <a:rPr lang="it-IT" sz="1200" dirty="0">
                <a:solidFill>
                  <a:srgbClr val="FF0000"/>
                </a:solidFill>
              </a:rPr>
              <a:t> </a:t>
            </a:r>
            <a:r>
              <a:rPr lang="it-IT" sz="1200" dirty="0" err="1">
                <a:solidFill>
                  <a:srgbClr val="FF0000"/>
                </a:solidFill>
              </a:rPr>
              <a:t>using</a:t>
            </a:r>
            <a:r>
              <a:rPr lang="it-IT" sz="1200" dirty="0">
                <a:solidFill>
                  <a:srgbClr val="FF0000"/>
                </a:solidFill>
              </a:rPr>
              <a:t> linear theory</a:t>
            </a:r>
            <a:endParaRPr lang="en-GB" sz="12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C0B7829-7125-9F5F-D165-A7BD4B991EA4}"/>
              </a:ext>
            </a:extLst>
          </p:cNvPr>
          <p:cNvCxnSpPr/>
          <p:nvPr/>
        </p:nvCxnSpPr>
        <p:spPr>
          <a:xfrm flipV="1">
            <a:off x="7376160" y="2177143"/>
            <a:ext cx="0" cy="4812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D7A066FE-67EB-E9ED-AC67-B994738CA4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779" y="1388668"/>
            <a:ext cx="8524875" cy="500062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CFF1D06-BA22-1E91-7BAE-BBE056EC56B7}"/>
              </a:ext>
            </a:extLst>
          </p:cNvPr>
          <p:cNvCxnSpPr>
            <a:cxnSpLocks/>
          </p:cNvCxnSpPr>
          <p:nvPr/>
        </p:nvCxnSpPr>
        <p:spPr>
          <a:xfrm flipH="1">
            <a:off x="6216673" y="4785451"/>
            <a:ext cx="666726" cy="683881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DFA0142-C7CC-1977-7E5D-3CBA2F932263}"/>
              </a:ext>
            </a:extLst>
          </p:cNvPr>
          <p:cNvSpPr txBox="1"/>
          <p:nvPr/>
        </p:nvSpPr>
        <p:spPr>
          <a:xfrm>
            <a:off x="6373540" y="4262231"/>
            <a:ext cx="3533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>
                <a:solidFill>
                  <a:srgbClr val="0070C0"/>
                </a:solidFill>
              </a:rPr>
              <a:t>Underestimation</a:t>
            </a:r>
            <a:r>
              <a:rPr lang="it-IT" sz="1400" b="1" dirty="0">
                <a:solidFill>
                  <a:srgbClr val="0070C0"/>
                </a:solidFill>
              </a:rPr>
              <a:t> of </a:t>
            </a:r>
            <a:r>
              <a:rPr lang="it-IT" sz="1400" b="1" dirty="0" err="1">
                <a:solidFill>
                  <a:srgbClr val="0070C0"/>
                </a:solidFill>
              </a:rPr>
              <a:t>about</a:t>
            </a:r>
            <a:r>
              <a:rPr lang="it-IT" sz="1400" b="1" dirty="0">
                <a:solidFill>
                  <a:srgbClr val="0070C0"/>
                </a:solidFill>
              </a:rPr>
              <a:t> 2% </a:t>
            </a:r>
            <a:r>
              <a:rPr lang="it-IT" sz="1400" b="1" dirty="0" err="1">
                <a:solidFill>
                  <a:srgbClr val="0070C0"/>
                </a:solidFill>
              </a:rPr>
              <a:t>expecially</a:t>
            </a:r>
            <a:r>
              <a:rPr lang="it-IT" sz="1400" b="1" dirty="0">
                <a:solidFill>
                  <a:srgbClr val="0070C0"/>
                </a:solidFill>
              </a:rPr>
              <a:t> </a:t>
            </a:r>
            <a:r>
              <a:rPr lang="it-IT" sz="1400" b="1" dirty="0" err="1">
                <a:solidFill>
                  <a:srgbClr val="0070C0"/>
                </a:solidFill>
              </a:rPr>
              <a:t>at</a:t>
            </a:r>
            <a:r>
              <a:rPr lang="it-IT" sz="1400" b="1" dirty="0">
                <a:solidFill>
                  <a:srgbClr val="0070C0"/>
                </a:solidFill>
              </a:rPr>
              <a:t> high </a:t>
            </a:r>
            <a:r>
              <a:rPr lang="it-IT" sz="1400" b="1" dirty="0" err="1">
                <a:solidFill>
                  <a:srgbClr val="0070C0"/>
                </a:solidFill>
              </a:rPr>
              <a:t>cms</a:t>
            </a:r>
            <a:r>
              <a:rPr lang="it-IT" sz="1400" b="1" dirty="0">
                <a:solidFill>
                  <a:srgbClr val="0070C0"/>
                </a:solidFill>
              </a:rPr>
              <a:t> energy</a:t>
            </a:r>
            <a:r>
              <a:rPr lang="en-GB" sz="1400" b="1" dirty="0">
                <a:solidFill>
                  <a:srgbClr val="0070C0"/>
                </a:solidFill>
              </a:rPr>
              <a:t> due to the Lorentz boost</a:t>
            </a:r>
            <a:endParaRPr lang="it-IT" sz="1400" b="1" dirty="0">
              <a:solidFill>
                <a:srgbClr val="0070C0"/>
              </a:solidFill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1157063-4915-FFEF-939D-C50BF669B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dirty="0" err="1"/>
              <a:t>pHe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– linear theory </a:t>
            </a:r>
            <a:r>
              <a:rPr lang="it-IT" dirty="0" err="1"/>
              <a:t>estimation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776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82026690-FF78-F281-C459-27EDE4DA6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755" y="1634214"/>
            <a:ext cx="5789028" cy="434177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A28DDCF-7AE8-7521-DF8B-440DBB7B2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93" y="1690687"/>
            <a:ext cx="5852266" cy="41919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D0F3F0-43EE-8CBF-DA92-563A0097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- </a:t>
            </a:r>
            <a:r>
              <a:rPr lang="it-IT" dirty="0" err="1"/>
              <a:t>uncertainties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F3DB16-EFF9-AC8F-F590-8285F40E0934}"/>
              </a:ext>
            </a:extLst>
          </p:cNvPr>
          <p:cNvSpPr txBox="1"/>
          <p:nvPr/>
        </p:nvSpPr>
        <p:spPr>
          <a:xfrm>
            <a:off x="3849189" y="2379055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50 GeV </a:t>
            </a:r>
            <a:r>
              <a:rPr lang="it-IT" b="1" dirty="0" err="1"/>
              <a:t>Epbar</a:t>
            </a:r>
            <a:endParaRPr lang="en-GB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5A2FAC-D729-CF40-6D4E-7A943D75D683}"/>
              </a:ext>
            </a:extLst>
          </p:cNvPr>
          <p:cNvSpPr txBox="1"/>
          <p:nvPr/>
        </p:nvSpPr>
        <p:spPr>
          <a:xfrm>
            <a:off x="6892835" y="2088270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30 GeV </a:t>
            </a:r>
            <a:r>
              <a:rPr lang="it-IT" b="1" dirty="0" err="1"/>
              <a:t>Epbar</a:t>
            </a:r>
            <a:endParaRPr lang="en-GB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57E028-8FE7-3ACE-CD6B-97ABE4C80C34}"/>
              </a:ext>
            </a:extLst>
          </p:cNvPr>
          <p:cNvSpPr txBox="1"/>
          <p:nvPr/>
        </p:nvSpPr>
        <p:spPr>
          <a:xfrm>
            <a:off x="3623849" y="3924776"/>
            <a:ext cx="22642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In the lab frame, </a:t>
            </a:r>
            <a:r>
              <a:rPr lang="it-IT" sz="1400" b="1" dirty="0" err="1"/>
              <a:t>higher</a:t>
            </a:r>
            <a:r>
              <a:rPr lang="it-IT" sz="1400" b="1" dirty="0"/>
              <a:t> </a:t>
            </a:r>
            <a:r>
              <a:rPr lang="it-IT" sz="1400" b="1" dirty="0" err="1"/>
              <a:t>pbar</a:t>
            </a:r>
            <a:r>
              <a:rPr lang="it-IT" sz="1400" b="1" dirty="0"/>
              <a:t> energies </a:t>
            </a:r>
            <a:r>
              <a:rPr lang="it-IT" sz="1400" b="1" dirty="0" err="1"/>
              <a:t>correspond</a:t>
            </a:r>
            <a:r>
              <a:rPr lang="it-IT" sz="1400" b="1" dirty="0"/>
              <a:t> to  </a:t>
            </a:r>
            <a:r>
              <a:rPr lang="it-IT" sz="1400" b="1" dirty="0" err="1"/>
              <a:t>smaller</a:t>
            </a:r>
            <a:r>
              <a:rPr lang="it-IT" sz="1400" b="1" dirty="0"/>
              <a:t> </a:t>
            </a:r>
            <a:r>
              <a:rPr lang="it-IT" sz="1400" b="1" dirty="0" err="1"/>
              <a:t>collision</a:t>
            </a:r>
            <a:r>
              <a:rPr lang="it-IT" sz="1400" b="1" dirty="0"/>
              <a:t> </a:t>
            </a:r>
            <a:r>
              <a:rPr lang="it-IT" sz="1400" b="1" dirty="0" err="1"/>
              <a:t>angles</a:t>
            </a:r>
            <a:r>
              <a:rPr lang="it-IT" sz="1400" b="1" dirty="0"/>
              <a:t> </a:t>
            </a:r>
            <a:endParaRPr lang="en-GB" sz="1400" b="1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5E9C6C5-130F-0613-E3A7-479FFA50B298}"/>
              </a:ext>
            </a:extLst>
          </p:cNvPr>
          <p:cNvCxnSpPr>
            <a:cxnSpLocks/>
          </p:cNvCxnSpPr>
          <p:nvPr/>
        </p:nvCxnSpPr>
        <p:spPr>
          <a:xfrm flipH="1">
            <a:off x="2229394" y="4436235"/>
            <a:ext cx="1394455" cy="563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3914C7D-7EEA-0758-2EA7-B2AD8615D251}"/>
              </a:ext>
            </a:extLst>
          </p:cNvPr>
          <p:cNvCxnSpPr>
            <a:cxnSpLocks/>
          </p:cNvCxnSpPr>
          <p:nvPr/>
        </p:nvCxnSpPr>
        <p:spPr>
          <a:xfrm>
            <a:off x="5974080" y="4294108"/>
            <a:ext cx="1497874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692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6767EA83-4032-A464-D865-8BEE3920C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755" y="1634214"/>
            <a:ext cx="5789028" cy="434177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E14599DC-95E5-E45E-5AFF-B11DA266A8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0" y="1690687"/>
            <a:ext cx="5783792" cy="41919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D0F3F0-43EE-8CBF-DA92-563A0097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- </a:t>
            </a:r>
            <a:r>
              <a:rPr lang="it-IT" dirty="0" err="1"/>
              <a:t>uncertainties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F3DB16-EFF9-AC8F-F590-8285F40E0934}"/>
              </a:ext>
            </a:extLst>
          </p:cNvPr>
          <p:cNvSpPr txBox="1"/>
          <p:nvPr/>
        </p:nvSpPr>
        <p:spPr>
          <a:xfrm>
            <a:off x="3849189" y="2666440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50 GeV </a:t>
            </a:r>
            <a:r>
              <a:rPr lang="it-IT" b="1" dirty="0" err="1"/>
              <a:t>Epbar</a:t>
            </a:r>
            <a:endParaRPr lang="en-GB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5A2FAC-D729-CF40-6D4E-7A943D75D683}"/>
              </a:ext>
            </a:extLst>
          </p:cNvPr>
          <p:cNvSpPr txBox="1"/>
          <p:nvPr/>
        </p:nvSpPr>
        <p:spPr>
          <a:xfrm>
            <a:off x="6892835" y="2375655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30 GeV </a:t>
            </a:r>
            <a:r>
              <a:rPr lang="it-IT" b="1" dirty="0" err="1"/>
              <a:t>Epbar</a:t>
            </a:r>
            <a:endParaRPr lang="en-GB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A6F20C-5997-DB15-355B-454FCDDEE310}"/>
              </a:ext>
            </a:extLst>
          </p:cNvPr>
          <p:cNvSpPr txBox="1"/>
          <p:nvPr/>
        </p:nvSpPr>
        <p:spPr>
          <a:xfrm>
            <a:off x="1933302" y="6081450"/>
            <a:ext cx="7541623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0070C0"/>
                </a:solidFill>
              </a:rPr>
              <a:t>For low </a:t>
            </a:r>
            <a:r>
              <a:rPr lang="it-IT" sz="1400" b="1" dirty="0" err="1">
                <a:solidFill>
                  <a:srgbClr val="0070C0"/>
                </a:solidFill>
              </a:rPr>
              <a:t>cms</a:t>
            </a:r>
            <a:r>
              <a:rPr lang="it-IT" sz="1400" b="1" dirty="0">
                <a:solidFill>
                  <a:srgbClr val="0070C0"/>
                </a:solidFill>
              </a:rPr>
              <a:t> energies the cross </a:t>
            </a:r>
            <a:r>
              <a:rPr lang="it-IT" sz="1400" b="1" dirty="0" err="1">
                <a:solidFill>
                  <a:srgbClr val="0070C0"/>
                </a:solidFill>
              </a:rPr>
              <a:t>section</a:t>
            </a:r>
            <a:r>
              <a:rPr lang="it-IT" sz="1400" b="1" dirty="0">
                <a:solidFill>
                  <a:srgbClr val="0070C0"/>
                </a:solidFill>
              </a:rPr>
              <a:t> the </a:t>
            </a:r>
            <a:r>
              <a:rPr lang="it-IT" sz="1400" b="1" dirty="0" err="1">
                <a:solidFill>
                  <a:srgbClr val="0070C0"/>
                </a:solidFill>
              </a:rPr>
              <a:t>anticorrelation</a:t>
            </a:r>
            <a:r>
              <a:rPr lang="it-IT" sz="1400" b="1" dirty="0">
                <a:solidFill>
                  <a:srgbClr val="0070C0"/>
                </a:solidFill>
              </a:rPr>
              <a:t> </a:t>
            </a:r>
            <a:r>
              <a:rPr lang="it-IT" sz="1400" b="1" dirty="0" err="1">
                <a:solidFill>
                  <a:srgbClr val="0070C0"/>
                </a:solidFill>
              </a:rPr>
              <a:t>between</a:t>
            </a:r>
            <a:r>
              <a:rPr lang="it-IT" sz="1400" b="1" dirty="0">
                <a:solidFill>
                  <a:srgbClr val="0070C0"/>
                </a:solidFill>
              </a:rPr>
              <a:t> D1 and D2 </a:t>
            </a:r>
            <a:r>
              <a:rPr lang="it-IT" sz="1400" b="1" dirty="0" err="1">
                <a:solidFill>
                  <a:srgbClr val="0070C0"/>
                </a:solidFill>
              </a:rPr>
              <a:t>is</a:t>
            </a:r>
            <a:r>
              <a:rPr lang="it-IT" sz="1400" b="1" dirty="0">
                <a:solidFill>
                  <a:srgbClr val="0070C0"/>
                </a:solidFill>
              </a:rPr>
              <a:t> </a:t>
            </a:r>
            <a:r>
              <a:rPr lang="it-IT" sz="1400" b="1" dirty="0" err="1">
                <a:solidFill>
                  <a:srgbClr val="0070C0"/>
                </a:solidFill>
              </a:rPr>
              <a:t>less</a:t>
            </a:r>
            <a:r>
              <a:rPr lang="it-IT" sz="1400" b="1" dirty="0">
                <a:solidFill>
                  <a:srgbClr val="0070C0"/>
                </a:solidFill>
              </a:rPr>
              <a:t> </a:t>
            </a:r>
            <a:r>
              <a:rPr lang="it-IT" sz="1400" b="1" dirty="0" err="1">
                <a:solidFill>
                  <a:srgbClr val="0070C0"/>
                </a:solidFill>
              </a:rPr>
              <a:t>effective</a:t>
            </a:r>
            <a:r>
              <a:rPr lang="it-IT" sz="1400" b="1" dirty="0">
                <a:solidFill>
                  <a:srgbClr val="0070C0"/>
                </a:solidFill>
              </a:rPr>
              <a:t> and the </a:t>
            </a:r>
            <a:r>
              <a:rPr lang="it-IT" sz="1400" b="1" dirty="0" err="1">
                <a:solidFill>
                  <a:srgbClr val="0070C0"/>
                </a:solidFill>
              </a:rPr>
              <a:t>function</a:t>
            </a:r>
            <a:r>
              <a:rPr lang="it-IT" sz="1400" b="1" dirty="0">
                <a:solidFill>
                  <a:srgbClr val="0070C0"/>
                </a:solidFill>
              </a:rPr>
              <a:t> </a:t>
            </a:r>
            <a:r>
              <a:rPr lang="it-IT" sz="1400" b="1" dirty="0" err="1">
                <a:solidFill>
                  <a:srgbClr val="0070C0"/>
                </a:solidFill>
              </a:rPr>
              <a:t>is</a:t>
            </a:r>
            <a:r>
              <a:rPr lang="it-IT" sz="1400" b="1" dirty="0">
                <a:solidFill>
                  <a:srgbClr val="0070C0"/>
                </a:solidFill>
              </a:rPr>
              <a:t> more sensitive to the D1 </a:t>
            </a:r>
            <a:r>
              <a:rPr lang="it-IT" sz="1400" b="1" dirty="0" err="1">
                <a:solidFill>
                  <a:srgbClr val="0070C0"/>
                </a:solidFill>
              </a:rPr>
              <a:t>parameter</a:t>
            </a:r>
            <a:endParaRPr lang="en-GB" sz="1400" b="1" dirty="0">
              <a:solidFill>
                <a:srgbClr val="0070C0"/>
              </a:solidFill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B1B5825-8402-2C40-67AE-70E7A89D10A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44"/>
          <a:stretch/>
        </p:blipFill>
        <p:spPr>
          <a:xfrm>
            <a:off x="2616762" y="1301089"/>
            <a:ext cx="6096594" cy="4760187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5E9C6C5-130F-0613-E3A7-479FFA50B298}"/>
              </a:ext>
            </a:extLst>
          </p:cNvPr>
          <p:cNvCxnSpPr>
            <a:cxnSpLocks/>
          </p:cNvCxnSpPr>
          <p:nvPr/>
        </p:nvCxnSpPr>
        <p:spPr>
          <a:xfrm flipV="1">
            <a:off x="5464901" y="3035772"/>
            <a:ext cx="2167079" cy="300533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EDA794E-E7E4-1044-E1CB-3A49F76FF475}"/>
              </a:ext>
            </a:extLst>
          </p:cNvPr>
          <p:cNvSpPr txBox="1"/>
          <p:nvPr/>
        </p:nvSpPr>
        <p:spPr>
          <a:xfrm>
            <a:off x="7718065" y="2731814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&lt;D2&gt;+sigmaD2</a:t>
            </a:r>
            <a:endParaRPr lang="en-GB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4B1AF0-8FAA-DE36-4697-3A63560E76FF}"/>
              </a:ext>
            </a:extLst>
          </p:cNvPr>
          <p:cNvSpPr txBox="1"/>
          <p:nvPr/>
        </p:nvSpPr>
        <p:spPr>
          <a:xfrm>
            <a:off x="7681985" y="3715951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&lt;D2&gt;-sigmaD2</a:t>
            </a:r>
            <a:endParaRPr lang="en-GB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AA8899-CEF6-68CC-65D2-3DAD01F58F6F}"/>
              </a:ext>
            </a:extLst>
          </p:cNvPr>
          <p:cNvSpPr txBox="1"/>
          <p:nvPr/>
        </p:nvSpPr>
        <p:spPr>
          <a:xfrm>
            <a:off x="7718065" y="3220586"/>
            <a:ext cx="51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&lt;D2&gt;</a:t>
            </a:r>
            <a:endParaRPr lang="en-GB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F1890B-D10E-5076-4C94-A2394DCEB7BB}"/>
              </a:ext>
            </a:extLst>
          </p:cNvPr>
          <p:cNvSpPr txBox="1"/>
          <p:nvPr/>
        </p:nvSpPr>
        <p:spPr>
          <a:xfrm>
            <a:off x="3300801" y="1423776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&lt;D1&gt;-sigmaD1</a:t>
            </a:r>
            <a:endParaRPr lang="en-GB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3F2833-BD3B-1BB9-0112-16CA7A7FE83E}"/>
              </a:ext>
            </a:extLst>
          </p:cNvPr>
          <p:cNvSpPr txBox="1"/>
          <p:nvPr/>
        </p:nvSpPr>
        <p:spPr>
          <a:xfrm>
            <a:off x="5519071" y="1450385"/>
            <a:ext cx="51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&lt;D1&gt;</a:t>
            </a:r>
            <a:endParaRPr lang="en-GB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DF0F90F-7645-A2E7-7550-2B8D3DE3F422}"/>
              </a:ext>
            </a:extLst>
          </p:cNvPr>
          <p:cNvSpPr txBox="1"/>
          <p:nvPr/>
        </p:nvSpPr>
        <p:spPr>
          <a:xfrm>
            <a:off x="7136699" y="1450385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&lt;D1&gt;+sigmaD1</a:t>
            </a:r>
            <a:endParaRPr lang="en-GB" sz="12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F2DFAB6-F811-77E2-2997-912E7F05D359}"/>
              </a:ext>
            </a:extLst>
          </p:cNvPr>
          <p:cNvCxnSpPr>
            <a:cxnSpLocks/>
          </p:cNvCxnSpPr>
          <p:nvPr/>
        </p:nvCxnSpPr>
        <p:spPr>
          <a:xfrm flipH="1" flipV="1">
            <a:off x="1584960" y="5033554"/>
            <a:ext cx="667557" cy="105117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DA0C301E-888B-4B1C-2DB7-D5C12296DD91}"/>
              </a:ext>
            </a:extLst>
          </p:cNvPr>
          <p:cNvSpPr/>
          <p:nvPr/>
        </p:nvSpPr>
        <p:spPr>
          <a:xfrm>
            <a:off x="1099107" y="4666022"/>
            <a:ext cx="768951" cy="369332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1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A72B7454-6DCF-0068-BC15-95F28001C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755" y="1634214"/>
            <a:ext cx="5789028" cy="434177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D44AAD2-5856-5190-363B-0619B016AD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0" y="1690687"/>
            <a:ext cx="5783792" cy="419195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E2D6568-7CC1-8B80-39FD-1E89A27B63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354" y="1597342"/>
            <a:ext cx="5330209" cy="3997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D0F3F0-43EE-8CBF-DA92-563A0097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- </a:t>
            </a:r>
            <a:r>
              <a:rPr lang="it-IT" dirty="0" err="1"/>
              <a:t>uncertainties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A6F20C-5997-DB15-355B-454FCDDEE310}"/>
              </a:ext>
            </a:extLst>
          </p:cNvPr>
          <p:cNvSpPr txBox="1"/>
          <p:nvPr/>
        </p:nvSpPr>
        <p:spPr>
          <a:xfrm>
            <a:off x="3111542" y="6108868"/>
            <a:ext cx="6006331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rgbClr val="0070C0"/>
                </a:solidFill>
              </a:rPr>
              <a:t>For high </a:t>
            </a:r>
            <a:r>
              <a:rPr lang="it-IT" sz="1400" b="1" dirty="0" err="1">
                <a:solidFill>
                  <a:srgbClr val="0070C0"/>
                </a:solidFill>
              </a:rPr>
              <a:t>cms</a:t>
            </a:r>
            <a:r>
              <a:rPr lang="it-IT" sz="1400" b="1" dirty="0">
                <a:solidFill>
                  <a:srgbClr val="0070C0"/>
                </a:solidFill>
              </a:rPr>
              <a:t> energy and low </a:t>
            </a:r>
            <a:r>
              <a:rPr lang="it-IT" sz="1400" b="1" dirty="0" err="1">
                <a:solidFill>
                  <a:srgbClr val="0070C0"/>
                </a:solidFill>
              </a:rPr>
              <a:t>antiproton</a:t>
            </a:r>
            <a:r>
              <a:rPr lang="it-IT" sz="1400" b="1" dirty="0">
                <a:solidFill>
                  <a:srgbClr val="0070C0"/>
                </a:solidFill>
              </a:rPr>
              <a:t> energies the </a:t>
            </a:r>
            <a:r>
              <a:rPr lang="it-IT" sz="1400" b="1" dirty="0" err="1">
                <a:solidFill>
                  <a:srgbClr val="0070C0"/>
                </a:solidFill>
              </a:rPr>
              <a:t>anticorrelation</a:t>
            </a:r>
            <a:r>
              <a:rPr lang="it-IT" sz="1400" b="1" dirty="0">
                <a:solidFill>
                  <a:srgbClr val="0070C0"/>
                </a:solidFill>
              </a:rPr>
              <a:t> </a:t>
            </a:r>
            <a:r>
              <a:rPr lang="it-IT" sz="1400" b="1" dirty="0" err="1">
                <a:solidFill>
                  <a:srgbClr val="0070C0"/>
                </a:solidFill>
              </a:rPr>
              <a:t>between</a:t>
            </a:r>
            <a:r>
              <a:rPr lang="it-IT" sz="1400" b="1" dirty="0">
                <a:solidFill>
                  <a:srgbClr val="0070C0"/>
                </a:solidFill>
              </a:rPr>
              <a:t> D1 and D2 generate f </a:t>
            </a:r>
            <a:r>
              <a:rPr lang="it-IT" sz="1400" b="1" dirty="0" err="1">
                <a:solidFill>
                  <a:srgbClr val="0070C0"/>
                </a:solidFill>
              </a:rPr>
              <a:t>values</a:t>
            </a:r>
            <a:r>
              <a:rPr lang="it-IT" sz="1400" b="1" dirty="0">
                <a:solidFill>
                  <a:srgbClr val="0070C0"/>
                </a:solidFill>
              </a:rPr>
              <a:t> in the confidence </a:t>
            </a:r>
            <a:r>
              <a:rPr lang="it-IT" sz="1400" b="1" dirty="0" err="1">
                <a:solidFill>
                  <a:srgbClr val="0070C0"/>
                </a:solidFill>
              </a:rPr>
              <a:t>interval</a:t>
            </a:r>
            <a:r>
              <a:rPr lang="it-IT" sz="1400" b="1" dirty="0">
                <a:solidFill>
                  <a:srgbClr val="0070C0"/>
                </a:solidFill>
              </a:rPr>
              <a:t> of +- one </a:t>
            </a:r>
            <a:r>
              <a:rPr lang="it-IT" sz="1400" b="1" dirty="0" err="1">
                <a:solidFill>
                  <a:srgbClr val="0070C0"/>
                </a:solidFill>
              </a:rPr>
              <a:t>variance</a:t>
            </a:r>
            <a:endParaRPr lang="en-GB" sz="1400" b="1" dirty="0">
              <a:solidFill>
                <a:srgbClr val="0070C0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B22C470-B0FB-7F69-679E-0DB5D68FC3C0}"/>
              </a:ext>
            </a:extLst>
          </p:cNvPr>
          <p:cNvSpPr/>
          <p:nvPr/>
        </p:nvSpPr>
        <p:spPr>
          <a:xfrm>
            <a:off x="9281811" y="4700431"/>
            <a:ext cx="1572097" cy="701451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5E9C6C5-130F-0613-E3A7-479FFA50B298}"/>
              </a:ext>
            </a:extLst>
          </p:cNvPr>
          <p:cNvCxnSpPr>
            <a:cxnSpLocks/>
          </p:cNvCxnSpPr>
          <p:nvPr/>
        </p:nvCxnSpPr>
        <p:spPr>
          <a:xfrm flipV="1">
            <a:off x="6223104" y="5194610"/>
            <a:ext cx="2976483" cy="93312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EDA794E-E7E4-1044-E1CB-3A49F76FF475}"/>
              </a:ext>
            </a:extLst>
          </p:cNvPr>
          <p:cNvSpPr txBox="1"/>
          <p:nvPr/>
        </p:nvSpPr>
        <p:spPr>
          <a:xfrm>
            <a:off x="6919217" y="3066291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&lt;D2&gt;+sigmaD2</a:t>
            </a:r>
            <a:endParaRPr lang="en-GB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4B1AF0-8FAA-DE36-4697-3A63560E76FF}"/>
              </a:ext>
            </a:extLst>
          </p:cNvPr>
          <p:cNvSpPr txBox="1"/>
          <p:nvPr/>
        </p:nvSpPr>
        <p:spPr>
          <a:xfrm>
            <a:off x="6953466" y="3854731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&lt;D2&gt;-sigmaD2</a:t>
            </a:r>
            <a:endParaRPr lang="en-GB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AA8899-CEF6-68CC-65D2-3DAD01F58F6F}"/>
              </a:ext>
            </a:extLst>
          </p:cNvPr>
          <p:cNvSpPr txBox="1"/>
          <p:nvPr/>
        </p:nvSpPr>
        <p:spPr>
          <a:xfrm>
            <a:off x="6945011" y="3455040"/>
            <a:ext cx="51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&lt;D2&gt;</a:t>
            </a:r>
            <a:endParaRPr lang="en-GB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F1890B-D10E-5076-4C94-A2394DCEB7BB}"/>
              </a:ext>
            </a:extLst>
          </p:cNvPr>
          <p:cNvSpPr txBox="1"/>
          <p:nvPr/>
        </p:nvSpPr>
        <p:spPr>
          <a:xfrm>
            <a:off x="3792668" y="1597341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&lt;D1&gt;-sigmaD1</a:t>
            </a:r>
            <a:endParaRPr lang="en-GB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3F2833-BD3B-1BB9-0112-16CA7A7FE83E}"/>
              </a:ext>
            </a:extLst>
          </p:cNvPr>
          <p:cNvSpPr txBox="1"/>
          <p:nvPr/>
        </p:nvSpPr>
        <p:spPr>
          <a:xfrm>
            <a:off x="5305838" y="1597341"/>
            <a:ext cx="5116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&lt;D1&gt;</a:t>
            </a:r>
            <a:endParaRPr lang="en-GB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DF0F90F-7645-A2E7-7550-2B8D3DE3F422}"/>
              </a:ext>
            </a:extLst>
          </p:cNvPr>
          <p:cNvSpPr txBox="1"/>
          <p:nvPr/>
        </p:nvSpPr>
        <p:spPr>
          <a:xfrm>
            <a:off x="6216918" y="1586137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&lt;D1&gt;+sigmaD1</a:t>
            </a:r>
            <a:endParaRPr lang="en-GB" sz="1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B6B9C05-3D47-BD88-F7B0-1356E40419FF}"/>
              </a:ext>
            </a:extLst>
          </p:cNvPr>
          <p:cNvSpPr/>
          <p:nvPr/>
        </p:nvSpPr>
        <p:spPr>
          <a:xfrm>
            <a:off x="6729455" y="3203777"/>
            <a:ext cx="102157" cy="178202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583F463-801D-6087-FE30-8E65394FF8FA}"/>
              </a:ext>
            </a:extLst>
          </p:cNvPr>
          <p:cNvCxnSpPr>
            <a:cxnSpLocks/>
          </p:cNvCxnSpPr>
          <p:nvPr/>
        </p:nvCxnSpPr>
        <p:spPr>
          <a:xfrm flipV="1">
            <a:off x="6065957" y="3350532"/>
            <a:ext cx="648713" cy="2767611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79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F3F0-43EE-8CBF-DA92-563A00973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pHe</a:t>
            </a:r>
            <a:r>
              <a:rPr lang="it-IT" dirty="0"/>
              <a:t> </a:t>
            </a:r>
            <a:r>
              <a:rPr lang="it-IT" dirty="0" err="1"/>
              <a:t>channel</a:t>
            </a:r>
            <a:r>
              <a:rPr lang="it-IT" dirty="0"/>
              <a:t> - </a:t>
            </a:r>
            <a:r>
              <a:rPr lang="it-IT" dirty="0" err="1"/>
              <a:t>uncertainties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70A392-2B88-529D-01A9-3215BDCB37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84" y="1817893"/>
            <a:ext cx="5738979" cy="43042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188789-70FA-0004-0092-A3EF5F9233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209" y="1817893"/>
            <a:ext cx="5538007" cy="430423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6E93A6-F7BA-754F-6EDC-E95C195A9F6B}"/>
              </a:ext>
            </a:extLst>
          </p:cNvPr>
          <p:cNvSpPr txBox="1"/>
          <p:nvPr/>
        </p:nvSpPr>
        <p:spPr>
          <a:xfrm>
            <a:off x="975359" y="1633227"/>
            <a:ext cx="2805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/>
              <a:t>Similar</a:t>
            </a:r>
            <a:r>
              <a:rPr lang="it-IT" b="1" dirty="0"/>
              <a:t> for </a:t>
            </a:r>
            <a:r>
              <a:rPr lang="it-IT" b="1" dirty="0" err="1"/>
              <a:t>all</a:t>
            </a:r>
            <a:r>
              <a:rPr lang="it-IT" b="1" dirty="0"/>
              <a:t> </a:t>
            </a:r>
            <a:r>
              <a:rPr lang="it-IT" b="1" dirty="0" err="1"/>
              <a:t>pbar</a:t>
            </a:r>
            <a:r>
              <a:rPr lang="it-IT" b="1" dirty="0"/>
              <a:t> energies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51727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7164</TotalTime>
  <Words>475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Torino Group model uncertainties</vt:lpstr>
      <vt:lpstr>TORINO GROUP MODEL</vt:lpstr>
      <vt:lpstr>TORINO GROUP MODEL</vt:lpstr>
      <vt:lpstr>pHe channel – linear theory estimation</vt:lpstr>
      <vt:lpstr>pHe channel – linear theory estimation</vt:lpstr>
      <vt:lpstr>pHe channel - uncertainties</vt:lpstr>
      <vt:lpstr>pHe channel - uncertainties</vt:lpstr>
      <vt:lpstr>pHe channel - uncertainties</vt:lpstr>
      <vt:lpstr>pHe channel - uncertainties</vt:lpstr>
      <vt:lpstr>pHe channel - uncertainties</vt:lpstr>
      <vt:lpstr>pHe channel - uncertainties</vt:lpstr>
      <vt:lpstr>HeHe channel – symmetric collision</vt:lpstr>
      <vt:lpstr>HeHe channel - uncertainties</vt:lpstr>
      <vt:lpstr>HeHe channel - uncertainties</vt:lpstr>
      <vt:lpstr>pHe channel – Mock data improvement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Francesco D'Angelo</dc:creator>
  <cp:lastModifiedBy>Francesco D'Angelo</cp:lastModifiedBy>
  <cp:revision>55</cp:revision>
  <dcterms:created xsi:type="dcterms:W3CDTF">2022-09-24T13:11:00Z</dcterms:created>
  <dcterms:modified xsi:type="dcterms:W3CDTF">2022-10-10T13:17:25Z</dcterms:modified>
</cp:coreProperties>
</file>