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57" r:id="rId5"/>
    <p:sldId id="258" r:id="rId6"/>
    <p:sldId id="259" r:id="rId7"/>
    <p:sldId id="260" r:id="rId8"/>
    <p:sldId id="285" r:id="rId9"/>
    <p:sldId id="262" r:id="rId10"/>
    <p:sldId id="261" r:id="rId11"/>
    <p:sldId id="263" r:id="rId12"/>
    <p:sldId id="282" r:id="rId13"/>
    <p:sldId id="283" r:id="rId14"/>
    <p:sldId id="277" r:id="rId15"/>
    <p:sldId id="281" r:id="rId16"/>
    <p:sldId id="269" r:id="rId17"/>
    <p:sldId id="268" r:id="rId18"/>
    <p:sldId id="272" r:id="rId19"/>
    <p:sldId id="274" r:id="rId20"/>
    <p:sldId id="286" r:id="rId21"/>
    <p:sldId id="276" r:id="rId22"/>
    <p:sldId id="284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4A511-F5EC-396D-0926-19F1216F3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600BA-3897-8820-B138-6857887EA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C4995-5A63-83AF-3633-ED51881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EE9-1A2C-4907-8710-BA0CB16DA45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00DA7-85EB-A933-1335-8FC227C0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1CF2-56B9-2776-C563-67D4621E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5D3B-92A3-4617-8688-3C53E9DE2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29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2F930-D02C-7E88-9841-471109119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A05290-C2FA-4250-EA22-3C37A1DE1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7537B-CE24-BE98-9F22-89E7FC6D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EE9-1A2C-4907-8710-BA0CB16DA45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4BA1D-9BAE-AA94-5C74-9566B492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C91DA-DF39-863E-C899-4863E355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5D3B-92A3-4617-8688-3C53E9DE2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177200-450F-153E-C549-0F43E4ACA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F31E67-2216-65D0-3CC2-2E6F5684B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F80CC-1C7E-FB81-18FC-2735BBA3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EE9-1A2C-4907-8710-BA0CB16DA45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9C41C-2C41-11A1-5AC7-E5972A309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C7AEB-7ADF-D4B9-E6E5-243E5BDE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5D3B-92A3-4617-8688-3C53E9DE2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7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8B82-AB43-45F2-C6A2-D3641222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E8A8D-7A55-0B43-6D24-E5653B308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299BB-60A7-44F8-DD73-38A477361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EE9-1A2C-4907-8710-BA0CB16DA45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BF7D7-4AED-DC69-BA9A-0B9D4DF9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61794-C565-0C48-9C9D-283154384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5D3B-92A3-4617-8688-3C53E9DE2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62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3422-F47F-6ADE-F7A8-CEA319C8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80EBF-59B2-DEF4-A398-1412F75DB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6D651-C710-CECA-EFBA-C27625890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EE9-1A2C-4907-8710-BA0CB16DA45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0DED7-87CA-499D-36BD-56F06AA00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AEE66-5521-13FF-2C18-66397CEF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5D3B-92A3-4617-8688-3C53E9DE2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30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4AD7-3990-2BF1-218D-F53B333C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2AD20-B9C9-CC87-1A73-8972C1E47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F6771-B287-A811-B532-AF7E93B11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30326-9F5D-CDCD-F105-EFC27A368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EE9-1A2C-4907-8710-BA0CB16DA45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4B8BA-9A61-80F6-44E4-25355CB5B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7BA2A-C650-7DF8-E590-379669CB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5D3B-92A3-4617-8688-3C53E9DE2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36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AC126-4F45-6609-95BB-2D918983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55C66-AC3D-3A58-4022-8EDF532B8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F22B9-01B9-551E-DE4A-4342ED8DE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E7BB4-66F2-A0D0-FA2D-3276CB0C1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9CF567-0D32-2BBC-8DE4-F12A112DF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884B76-2C03-6CD9-FEFC-6CDAF4E4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EE9-1A2C-4907-8710-BA0CB16DA45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58399D-B2AE-712A-0C75-25E0C973D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0F5667-D861-94B6-DFC6-A3764163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5D3B-92A3-4617-8688-3C53E9DE2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77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F8F95-CB77-5B61-8A97-1B5FC0D8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108BA0-DAC0-5DC3-BE37-19D6A3B01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EE9-1A2C-4907-8710-BA0CB16DA45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CC575-3A1C-05F7-BC41-675844C7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30423-8D04-5E8E-99FA-3FF1B93F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5D3B-92A3-4617-8688-3C53E9DE2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1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DBBA5-2C05-04A8-3909-BE8167B5C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EE9-1A2C-4907-8710-BA0CB16DA45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1A0DD-C3FF-2E9B-EC37-6CEE0F2E0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2CDC8-2AD0-58B6-F4CA-468546BD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5D3B-92A3-4617-8688-3C53E9DE2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25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AB517-B358-39E1-F557-365E0BD4A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E7B9B-B890-D52A-180B-7DDAE0787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05196-6293-23EC-F723-E1E866C0F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473D1-1C92-5A92-5987-53DCE74E4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EE9-1A2C-4907-8710-BA0CB16DA45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ABC05-ED24-8AAB-8EEE-C9640B37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8C5FA-6656-2B6D-D544-3CAF8114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5D3B-92A3-4617-8688-3C53E9DE2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8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BB42A-C606-0028-AE6F-C7854279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CD5D95-3F2A-E2EA-0ACB-0D749EE8D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E2D1E-B4CA-0D95-C8CD-57B523A35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CCFE9-56CA-4B90-6F7E-B965C504A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EE9-1A2C-4907-8710-BA0CB16DA45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51170-A3E5-DAB8-5801-55FBF8B54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06FAF-FAFD-B739-8CFC-F4EC1E1EC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5D3B-92A3-4617-8688-3C53E9DE2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8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A03A35-41C8-73B5-8EFE-86BE3EA1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72FB0-8E8F-139D-F134-246B9404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2B147-5E9B-8DB2-808D-9CD3263E4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04EE9-1A2C-4907-8710-BA0CB16DA45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D1FD6-739A-922E-9BDB-EE54AC3B4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8BB9D-E159-E728-7AAB-C3EF9B920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B5D3B-92A3-4617-8688-3C53E9DE2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15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0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113D-B8B4-E994-BA3D-CAE256C032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GENERAL REVIEW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A132A-1552-9B5E-BF7D-DF6F548F1F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99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0C941-9BE5-95D7-E083-9C51D2FA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MODIFIED WINKLER MODEL (pp)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B9503A-C020-1A2A-B464-001FB0DC7F41}"/>
                  </a:ext>
                </a:extLst>
              </p:cNvPr>
              <p:cNvSpPr txBox="1"/>
              <p:nvPr/>
            </p:nvSpPr>
            <p:spPr>
              <a:xfrm>
                <a:off x="404930" y="1417079"/>
                <a:ext cx="7341326" cy="673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𝑖𝑛𝑣𝑎𝑟𝑖𝑎𝑛𝑡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𝑖𝑛𝑒𝑙𝑎𝑠𝑡𝑖𝑐</m:t>
                          </m:r>
                        </m:sub>
                      </m:sSub>
                      <m:d>
                        <m:d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e>
                      </m:d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it-IT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it-IT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it-IT" sz="14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it-IT" sz="14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it-IT" sz="14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1400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1400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𝒔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1400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𝒕𝒉𝒓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it-IT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sup>
                      </m:sSup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B9503A-C020-1A2A-B464-001FB0DC7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30" y="1417079"/>
                <a:ext cx="7341326" cy="6733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BB4FD7-5694-8EDE-F462-E2C287C3F77C}"/>
                  </a:ext>
                </a:extLst>
              </p:cNvPr>
              <p:cNvSpPr txBox="1"/>
              <p:nvPr/>
            </p:nvSpPr>
            <p:spPr>
              <a:xfrm>
                <a:off x="1047291" y="4930674"/>
                <a:ext cx="4686458" cy="567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𝒕𝒐𝒕𝒂𝒍𝒆</m:t>
                          </m:r>
                          <m:r>
                            <a:rPr lang="it-IT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  </m:t>
                          </m:r>
                          <m:r>
                            <a:rPr lang="it-IT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𝑪𝒉𝒊</m:t>
                          </m:r>
                        </m:e>
                        <m:sup>
                          <m:r>
                            <a:rPr lang="it-IT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𝟖𝟖𝟏</m:t>
                      </m:r>
                      <m:r>
                        <a:rPr lang="it-IT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it-IT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𝒈𝒅𝒍</m:t>
                      </m:r>
                      <m:r>
                        <a:rPr lang="it-IT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𝟓𝟔𝟓</m:t>
                      </m:r>
                      <m:r>
                        <a:rPr lang="it-IT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f>
                        <m:fPr>
                          <m:ctrlPr>
                            <a:rPr lang="it-IT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𝑪𝒉𝒊</m:t>
                              </m:r>
                            </m:e>
                            <m:sup>
                              <m:r>
                                <a:rPr lang="it-IT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t-IT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𝒈𝒅𝒍</m:t>
                          </m:r>
                        </m:den>
                      </m:f>
                      <m:r>
                        <a:rPr lang="it-IT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𝟓𝟓𝟗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BB4FD7-5694-8EDE-F462-E2C287C3F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91" y="4930674"/>
                <a:ext cx="4686458" cy="5678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0FC2B9-2712-E840-1286-7FE3609B96E6}"/>
                  </a:ext>
                </a:extLst>
              </p:cNvPr>
              <p:cNvSpPr txBox="1"/>
              <p:nvPr/>
            </p:nvSpPr>
            <p:spPr>
              <a:xfrm>
                <a:off x="1091767" y="3047828"/>
                <a:ext cx="4686458" cy="562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400" b="0" i="0" smtClean="0">
                          <a:latin typeface="Cambria Math" panose="02040503050406030204" pitchFamily="18" charset="0"/>
                        </a:rPr>
                        <m:t>na</m:t>
                      </m:r>
                      <m:r>
                        <a:rPr lang="it-IT" sz="1400" b="0" i="0" smtClean="0">
                          <a:latin typeface="Cambria Math" panose="02040503050406030204" pitchFamily="18" charset="0"/>
                        </a:rPr>
                        <m:t>49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𝐶h𝑖</m:t>
                          </m:r>
                        </m:e>
                        <m:sup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=168, 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𝑔𝑑𝑙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=143,  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𝐶h𝑖</m:t>
                              </m:r>
                            </m:e>
                            <m:sup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𝑔𝑑𝑙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400" b="0" i="0" smtClean="0">
                          <a:latin typeface="Cambria Math" panose="02040503050406030204" pitchFamily="18" charset="0"/>
                        </a:rPr>
                        <m:t>1.172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0FC2B9-2712-E840-1286-7FE3609B9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67" y="3047828"/>
                <a:ext cx="4686458" cy="5623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FB87BD-4B44-79E2-E20A-26427DDDAAD4}"/>
                  </a:ext>
                </a:extLst>
              </p:cNvPr>
              <p:cNvSpPr txBox="1"/>
              <p:nvPr/>
            </p:nvSpPr>
            <p:spPr>
              <a:xfrm>
                <a:off x="1213173" y="3503078"/>
                <a:ext cx="4520577" cy="562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𝑠𝑡𝑎𝑟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𝐶h𝑖</m:t>
                          </m:r>
                        </m:e>
                        <m:sup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=39.91, 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𝑔𝑑𝑙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=14,  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𝐶h𝑖</m:t>
                              </m:r>
                            </m:e>
                            <m:sup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𝑔𝑑𝑙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400" b="0" i="0" smtClean="0">
                          <a:latin typeface="Cambria Math" panose="02040503050406030204" pitchFamily="18" charset="0"/>
                        </a:rPr>
                        <m:t>2.85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FB87BD-4B44-79E2-E20A-26427DDDA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173" y="3503078"/>
                <a:ext cx="4520577" cy="5623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FF973E-98E2-51AA-BC5D-0383FE4E3105}"/>
                  </a:ext>
                </a:extLst>
              </p:cNvPr>
              <p:cNvSpPr txBox="1"/>
              <p:nvPr/>
            </p:nvSpPr>
            <p:spPr>
              <a:xfrm>
                <a:off x="1213172" y="3983606"/>
                <a:ext cx="4520577" cy="562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𝑎𝑙𝑖𝑐𝑒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𝐶h𝑖</m:t>
                          </m:r>
                        </m:e>
                        <m:sup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=72.91, 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𝑔𝑑𝑙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=24,  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𝐶h𝑖</m:t>
                              </m:r>
                            </m:e>
                            <m:sup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𝑔𝑑𝑙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=3.04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FF973E-98E2-51AA-BC5D-0383FE4E3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172" y="3983606"/>
                <a:ext cx="4520577" cy="5623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AF4989-5535-4E6F-9FA3-202A2006DBA0}"/>
                  </a:ext>
                </a:extLst>
              </p:cNvPr>
              <p:cNvSpPr txBox="1"/>
              <p:nvPr/>
            </p:nvSpPr>
            <p:spPr>
              <a:xfrm>
                <a:off x="1213172" y="4450146"/>
                <a:ext cx="4520577" cy="562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𝑐𝑚𝑠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𝐶h𝑖</m:t>
                          </m:r>
                        </m:e>
                        <m:sup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=155, 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𝑔𝑑𝑙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=53,  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𝐶h𝑖</m:t>
                              </m:r>
                            </m:e>
                            <m:sup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𝑔𝑑𝑙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=2.92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AF4989-5535-4E6F-9FA3-202A2006D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172" y="4450146"/>
                <a:ext cx="4520577" cy="5623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8C6EE9A-5477-698E-F55B-21F18EC3529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714" t="42540" r="48847" b="39962"/>
          <a:stretch/>
        </p:blipFill>
        <p:spPr>
          <a:xfrm>
            <a:off x="5722751" y="5013416"/>
            <a:ext cx="5997659" cy="1535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12FF62-0F7C-2FB9-33E5-BD8CC38FAC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r="8137"/>
          <a:stretch/>
        </p:blipFill>
        <p:spPr>
          <a:xfrm>
            <a:off x="7120371" y="1417079"/>
            <a:ext cx="3979862" cy="3258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463A27-1D57-733B-F8AD-CC7F809F4A4F}"/>
                  </a:ext>
                </a:extLst>
              </p:cNvPr>
              <p:cNvSpPr txBox="1"/>
              <p:nvPr/>
            </p:nvSpPr>
            <p:spPr>
              <a:xfrm>
                <a:off x="1036293" y="2485495"/>
                <a:ext cx="4686458" cy="562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𝑠h𝑖𝑛𝑒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𝐶h𝑖</m:t>
                          </m:r>
                        </m:e>
                        <m:sup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=445, 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𝑔𝑑𝑙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=338,  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𝐶h𝑖</m:t>
                              </m:r>
                            </m:e>
                            <m:sup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𝑔𝑑𝑙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=1.32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463A27-1D57-733B-F8AD-CC7F809F4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93" y="2485495"/>
                <a:ext cx="4686458" cy="5623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18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BF3C-2B4D-B26D-D148-9E4CD753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TAN &amp; NG (pp) </a:t>
            </a:r>
            <a:r>
              <a:rPr lang="it-IT" dirty="0" err="1"/>
              <a:t>version</a:t>
            </a:r>
            <a:r>
              <a:rPr lang="it-IT" dirty="0"/>
              <a:t> 1- EXPLAINATION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3BF426-9688-7F5D-459D-DDE55E0E2CE7}"/>
                  </a:ext>
                </a:extLst>
              </p:cNvPr>
              <p:cNvSpPr txBox="1"/>
              <p:nvPr/>
            </p:nvSpPr>
            <p:spPr>
              <a:xfrm>
                <a:off x="3801294" y="1568768"/>
                <a:ext cx="4220450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𝐸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3BF426-9688-7F5D-459D-DDE55E0E2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294" y="1568768"/>
                <a:ext cx="4220450" cy="6193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33567A-399A-20CA-BECC-93F89F2AD2AA}"/>
                  </a:ext>
                </a:extLst>
              </p:cNvPr>
              <p:cNvSpPr txBox="1"/>
              <p:nvPr/>
            </p:nvSpPr>
            <p:spPr>
              <a:xfrm>
                <a:off x="2076996" y="2722414"/>
                <a:ext cx="8019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𝑛𝑜𝑟𝑚𝑎𝑙𝑖𝑧𝑎𝑡𝑖𝑜𝑛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it-IT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=3.34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−17.6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sup>
                      </m:sSup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𝑠𝑡𝑒𝑝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0.5−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+2.10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7.8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33567A-399A-20CA-BECC-93F89F2AD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996" y="2722414"/>
                <a:ext cx="8019247" cy="276999"/>
              </a:xfrm>
              <a:prstGeom prst="rect">
                <a:avLst/>
              </a:prstGeom>
              <a:blipFill>
                <a:blip r:embed="rId3"/>
                <a:stretch>
                  <a:fillRect l="-304" t="-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B3C346-D1FB-950D-889C-0A3B7011EA47}"/>
                  </a:ext>
                </a:extLst>
              </p:cNvPr>
              <p:cNvSpPr txBox="1"/>
              <p:nvPr/>
            </p:nvSpPr>
            <p:spPr>
              <a:xfrm>
                <a:off x="3801294" y="3019915"/>
                <a:ext cx="47736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𝑝𝑡</m:t>
                      </m:r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𝑒𝑥𝑝𝑜𝑛𝑒𝑛𝑡𝑖𝑎𝑙</m:t>
                      </m:r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𝑐𝑢𝑡𝑜𝑓𝑓</m:t>
                      </m:r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it-IT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=3.</m:t>
                      </m:r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95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−2.76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GB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B3C346-D1FB-950D-889C-0A3B7011E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294" y="3019915"/>
                <a:ext cx="4773679" cy="276999"/>
              </a:xfrm>
              <a:prstGeom prst="rect">
                <a:avLst/>
              </a:prstGeom>
              <a:blipFill>
                <a:blip r:embed="rId4"/>
                <a:stretch>
                  <a:fillRect l="-1149" t="-434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C155BF-61A8-9FF3-794A-F0CABD1405FF}"/>
                  </a:ext>
                </a:extLst>
              </p:cNvPr>
              <p:cNvSpPr txBox="1"/>
              <p:nvPr/>
            </p:nvSpPr>
            <p:spPr>
              <a:xfrm>
                <a:off x="3801294" y="3296914"/>
                <a:ext cx="5181162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𝑝𝑡</m:t>
                      </m:r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𝑔𝑎𝑢𝑠𝑠𝑖𝑎𝑛</m:t>
                      </m:r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𝑣𝑎𝑟𝑖𝑎𝑛𝑐𝑒</m:t>
                      </m:r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it-IT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40.5</m:t>
                      </m:r>
                      <m:sSubSup>
                        <m:sSubSup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2.13</m:t>
                          </m:r>
                        </m:sup>
                      </m:sSubSup>
                      <m:sSup>
                        <m:sSup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−3.21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C155BF-61A8-9FF3-794A-F0CABD140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294" y="3296914"/>
                <a:ext cx="5181162" cy="282257"/>
              </a:xfrm>
              <a:prstGeom prst="rect">
                <a:avLst/>
              </a:prstGeom>
              <a:blipFill>
                <a:blip r:embed="rId5"/>
                <a:stretch>
                  <a:fillRect l="-1059" t="-2174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4DE290-3A16-6EFF-68F3-167F12F6C223}"/>
                  </a:ext>
                </a:extLst>
              </p:cNvPr>
              <p:cNvSpPr txBox="1"/>
              <p:nvPr/>
            </p:nvSpPr>
            <p:spPr>
              <a:xfrm>
                <a:off x="907905" y="4344649"/>
                <a:ext cx="10560455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&lt;10 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𝑠𝑐𝑎𝑙𝑖𝑛𝑔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  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=1−0.00625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−0.582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+493</m:t>
                          </m:r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−5.40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6.08+2.57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+7.95</m:t>
                              </m:r>
                              <m:sSubSup>
                                <m:sSubSup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3.09−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4DE290-3A16-6EFF-68F3-167F12F6C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05" y="4344649"/>
                <a:ext cx="10560455" cy="414537"/>
              </a:xfrm>
              <a:prstGeom prst="rect">
                <a:avLst/>
              </a:prstGeom>
              <a:blipFill>
                <a:blip r:embed="rId6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08CC67-12FC-D593-86D5-DCD0B6EEEAEE}"/>
                  </a:ext>
                </a:extLst>
              </p:cNvPr>
              <p:cNvSpPr txBox="1"/>
              <p:nvPr/>
            </p:nvSpPr>
            <p:spPr>
              <a:xfrm>
                <a:off x="3801294" y="4811193"/>
                <a:ext cx="4160498" cy="6537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08CC67-12FC-D593-86D5-DCD0B6EEE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294" y="4811193"/>
                <a:ext cx="4160498" cy="653769"/>
              </a:xfrm>
              <a:prstGeom prst="rect">
                <a:avLst/>
              </a:prstGeom>
              <a:blipFill>
                <a:blip r:embed="rId7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3A2E1FD-B2EF-7C4D-A246-9D87D01D1108}"/>
              </a:ext>
            </a:extLst>
          </p:cNvPr>
          <p:cNvSpPr txBox="1"/>
          <p:nvPr/>
        </p:nvSpPr>
        <p:spPr>
          <a:xfrm>
            <a:off x="4572000" y="6048466"/>
            <a:ext cx="7323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Tan &amp; Ng XS: J. Phys. G: </a:t>
            </a:r>
            <a:r>
              <a:rPr lang="en-GB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Nucl</a:t>
            </a:r>
            <a:r>
              <a:rPr lang="en-GB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. Phys. 9 227 (1983)</a:t>
            </a:r>
          </a:p>
        </p:txBody>
      </p:sp>
    </p:spTree>
    <p:extLst>
      <p:ext uri="{BB962C8B-B14F-4D97-AF65-F5344CB8AC3E}">
        <p14:creationId xmlns:p14="http://schemas.microsoft.com/office/powerpoint/2010/main" val="184536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BF3C-2B4D-B26D-D148-9E4CD753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TAN &amp; NG (pp) </a:t>
            </a:r>
            <a:r>
              <a:rPr lang="it-IT" dirty="0" err="1"/>
              <a:t>version</a:t>
            </a:r>
            <a:r>
              <a:rPr lang="it-IT" dirty="0"/>
              <a:t> 2 - EXPLAINATION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568FD3-5590-F7BC-4D4D-058F9D9A3CCB}"/>
                  </a:ext>
                </a:extLst>
              </p:cNvPr>
              <p:cNvSpPr txBox="1"/>
              <p:nvPr/>
            </p:nvSpPr>
            <p:spPr>
              <a:xfrm>
                <a:off x="1186579" y="2447857"/>
                <a:ext cx="99516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𝑛𝑜𝑟𝑚𝑎𝑙𝑖𝑧𝑎𝑡𝑖𝑜𝑛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it-IT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0.000105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−10.1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sup>
                      </m:sSup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𝑠𝑡𝑒𝑝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0.5−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3.15−0.000105</m:t>
                          </m:r>
                        </m:e>
                      </m:d>
                      <m:sSup>
                        <m:sSup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7.9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568FD3-5590-F7BC-4D4D-058F9D9A3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579" y="2447857"/>
                <a:ext cx="9951699" cy="276999"/>
              </a:xfrm>
              <a:prstGeom prst="rect">
                <a:avLst/>
              </a:prstGeom>
              <a:blipFill>
                <a:blip r:embed="rId2"/>
                <a:stretch>
                  <a:fillRect l="-123" t="-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335A22-4FB9-6E57-1AA7-EC0ACAAFD75A}"/>
                  </a:ext>
                </a:extLst>
              </p:cNvPr>
              <p:cNvSpPr txBox="1"/>
              <p:nvPr/>
            </p:nvSpPr>
            <p:spPr>
              <a:xfrm>
                <a:off x="2882532" y="2737720"/>
                <a:ext cx="64777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𝑝𝑡</m:t>
                      </m:r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𝑒𝑥𝑝𝑜𝑛𝑒𝑛𝑡𝑖𝑎𝑙</m:t>
                      </m:r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𝑐𝑢𝑡𝑜𝑓𝑓</m:t>
                      </m:r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it-IT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0.465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−0.037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sup>
                      </m:sSup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2.31</m:t>
                          </m:r>
                          <m: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0.014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GB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335A22-4FB9-6E57-1AA7-EC0ACAAFD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532" y="2737720"/>
                <a:ext cx="6477735" cy="276999"/>
              </a:xfrm>
              <a:prstGeom prst="rect">
                <a:avLst/>
              </a:prstGeom>
              <a:blipFill>
                <a:blip r:embed="rId3"/>
                <a:stretch>
                  <a:fillRect l="-753" t="-434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3E2E8C-5AAA-3A73-F513-C500FC10B1C4}"/>
                  </a:ext>
                </a:extLst>
              </p:cNvPr>
              <p:cNvSpPr txBox="1"/>
              <p:nvPr/>
            </p:nvSpPr>
            <p:spPr>
              <a:xfrm>
                <a:off x="2498772" y="3077460"/>
                <a:ext cx="7245253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𝑝𝑡</m:t>
                      </m:r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𝑔𝑎𝑢𝑠𝑠𝑖𝑎𝑛</m:t>
                      </m:r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𝑣𝑎𝑟𝑖𝑎𝑛𝑐𝑒</m:t>
                      </m:r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it-IT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0.0302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+0.399</m:t>
                              </m:r>
                            </m:e>
                          </m:d>
                        </m:e>
                        <m:sup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8.39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−3.19</m:t>
                          </m:r>
                          <m:d>
                            <m:dPr>
                              <m:ctrlP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+0.399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3E2E8C-5AAA-3A73-F513-C500FC10B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772" y="3077460"/>
                <a:ext cx="7245253" cy="295594"/>
              </a:xfrm>
              <a:prstGeom prst="rect">
                <a:avLst/>
              </a:prstGeom>
              <a:blipFill>
                <a:blip r:embed="rId4"/>
                <a:stretch>
                  <a:fillRect l="-589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B69BFE-D3DE-2222-01B3-B5E7E075DC3E}"/>
                  </a:ext>
                </a:extLst>
              </p:cNvPr>
              <p:cNvSpPr txBox="1"/>
              <p:nvPr/>
            </p:nvSpPr>
            <p:spPr>
              <a:xfrm>
                <a:off x="3267928" y="3528847"/>
                <a:ext cx="6235233" cy="389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&lt;10 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𝑠𝑐𝑎𝑙𝑖𝑛𝑔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  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B69BFE-D3DE-2222-01B3-B5E7E075D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928" y="3528847"/>
                <a:ext cx="6235233" cy="389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6CC6D8-2678-9EC5-E027-A3686DD57F63}"/>
                  </a:ext>
                </a:extLst>
              </p:cNvPr>
              <p:cNvSpPr txBox="1"/>
              <p:nvPr/>
            </p:nvSpPr>
            <p:spPr>
              <a:xfrm>
                <a:off x="3892734" y="1581246"/>
                <a:ext cx="4220450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𝐸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6CC6D8-2678-9EC5-E027-A3686DD57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734" y="1581246"/>
                <a:ext cx="4220450" cy="6193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08CC67-12FC-D593-86D5-DCD0B6EEEAEE}"/>
                  </a:ext>
                </a:extLst>
              </p:cNvPr>
              <p:cNvSpPr txBox="1"/>
              <p:nvPr/>
            </p:nvSpPr>
            <p:spPr>
              <a:xfrm>
                <a:off x="3031634" y="5432803"/>
                <a:ext cx="6095066" cy="6537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08CC67-12FC-D593-86D5-DCD0B6EEE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634" y="5432803"/>
                <a:ext cx="6095066" cy="653769"/>
              </a:xfrm>
              <a:prstGeom prst="rect">
                <a:avLst/>
              </a:prstGeom>
              <a:blipFill>
                <a:blip r:embed="rId7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60D67C-4951-FC0E-E201-4EFF514925CA}"/>
                  </a:ext>
                </a:extLst>
              </p:cNvPr>
              <p:cNvSpPr txBox="1"/>
              <p:nvPr/>
            </p:nvSpPr>
            <p:spPr>
              <a:xfrm>
                <a:off x="4968768" y="3986047"/>
                <a:ext cx="22544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b="0" dirty="0">
                    <a:solidFill>
                      <a:schemeClr val="tx1"/>
                    </a:solidFill>
                  </a:rPr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=0.306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−0.12</m:t>
                        </m:r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p>
                    </m:sSup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60D67C-4951-FC0E-E201-4EFF51492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768" y="3986047"/>
                <a:ext cx="2254463" cy="276999"/>
              </a:xfrm>
              <a:prstGeom prst="rect">
                <a:avLst/>
              </a:prstGeom>
              <a:blipFill>
                <a:blip r:embed="rId8"/>
                <a:stretch>
                  <a:fillRect l="-6216" t="-28889" b="-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032912-DA1F-4129-3E5D-1D63C6466694}"/>
                  </a:ext>
                </a:extLst>
              </p:cNvPr>
              <p:cNvSpPr txBox="1"/>
              <p:nvPr/>
            </p:nvSpPr>
            <p:spPr>
              <a:xfrm>
                <a:off x="4968768" y="4330267"/>
                <a:ext cx="22208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dirty="0"/>
                  <a:t>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=0.0552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2.72</m:t>
                        </m:r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p>
                    </m:sSup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032912-DA1F-4129-3E5D-1D63C6466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768" y="4330267"/>
                <a:ext cx="2220801" cy="276999"/>
              </a:xfrm>
              <a:prstGeom prst="rect">
                <a:avLst/>
              </a:prstGeom>
              <a:blipFill>
                <a:blip r:embed="rId9"/>
                <a:stretch>
                  <a:fillRect l="-6319" t="-28261" r="-1099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7F5952-480A-011F-3B50-DA53E0ACF049}"/>
                  </a:ext>
                </a:extLst>
              </p:cNvPr>
              <p:cNvSpPr txBox="1"/>
              <p:nvPr/>
            </p:nvSpPr>
            <p:spPr>
              <a:xfrm>
                <a:off x="4409608" y="4672476"/>
                <a:ext cx="3339119" cy="280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dirty="0"/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0.758−0.68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+1.54</m:t>
                    </m:r>
                    <m:sSubSup>
                      <m:sSubSup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7F5952-480A-011F-3B50-DA53E0ACF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608" y="4672476"/>
                <a:ext cx="3339119" cy="280846"/>
              </a:xfrm>
              <a:prstGeom prst="rect">
                <a:avLst/>
              </a:prstGeom>
              <a:blipFill>
                <a:blip r:embed="rId10"/>
                <a:stretch>
                  <a:fillRect l="-4197" t="-25532" r="-547" b="-489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4D86BD-87FC-76E3-085A-896FF59E3EEB}"/>
                  </a:ext>
                </a:extLst>
              </p:cNvPr>
              <p:cNvSpPr txBox="1"/>
              <p:nvPr/>
            </p:nvSpPr>
            <p:spPr>
              <a:xfrm>
                <a:off x="4968768" y="5016696"/>
                <a:ext cx="2110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dirty="0"/>
                  <a:t>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=0.594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2.82</m:t>
                        </m:r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p>
                    </m:sSup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4D86BD-87FC-76E3-085A-896FF59E3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768" y="5016696"/>
                <a:ext cx="2110193" cy="276999"/>
              </a:xfrm>
              <a:prstGeom prst="rect">
                <a:avLst/>
              </a:prstGeom>
              <a:blipFill>
                <a:blip r:embed="rId11"/>
                <a:stretch>
                  <a:fillRect l="-6647" t="-28889" r="-867" b="-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CD38BF6-A320-27D5-A8ED-3E5FB755F181}"/>
              </a:ext>
            </a:extLst>
          </p:cNvPr>
          <p:cNvSpPr txBox="1"/>
          <p:nvPr/>
        </p:nvSpPr>
        <p:spPr>
          <a:xfrm>
            <a:off x="4815839" y="6225681"/>
            <a:ext cx="7733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Tan &amp; Ng XS: J. Phys. G: </a:t>
            </a:r>
            <a:r>
              <a:rPr lang="en-GB" sz="18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Nucl</a:t>
            </a:r>
            <a:r>
              <a:rPr lang="en-GB" sz="18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. Phys. 9 1289 (1983)</a:t>
            </a:r>
          </a:p>
        </p:txBody>
      </p:sp>
    </p:spTree>
    <p:extLst>
      <p:ext uri="{BB962C8B-B14F-4D97-AF65-F5344CB8AC3E}">
        <p14:creationId xmlns:p14="http://schemas.microsoft.com/office/powerpoint/2010/main" val="1548188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0C941-9BE5-95D7-E083-9C51D2FA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TAN &amp; NG MODEL (pp) – CHI-SQUARE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271FD47B-40A7-FCF6-3A62-9939D3029B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692040"/>
                  </p:ext>
                </p:extLst>
              </p:nvPr>
            </p:nvGraphicFramePr>
            <p:xfrm>
              <a:off x="1531833" y="1560059"/>
              <a:ext cx="9519343" cy="408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7795">
                      <a:extLst>
                        <a:ext uri="{9D8B030D-6E8A-4147-A177-3AD203B41FA5}">
                          <a16:colId xmlns:a16="http://schemas.microsoft.com/office/drawing/2014/main" val="2701878668"/>
                        </a:ext>
                      </a:extLst>
                    </a:gridCol>
                    <a:gridCol w="973450">
                      <a:extLst>
                        <a:ext uri="{9D8B030D-6E8A-4147-A177-3AD203B41FA5}">
                          <a16:colId xmlns:a16="http://schemas.microsoft.com/office/drawing/2014/main" val="4089661022"/>
                        </a:ext>
                      </a:extLst>
                    </a:gridCol>
                    <a:gridCol w="1243024">
                      <a:extLst>
                        <a:ext uri="{9D8B030D-6E8A-4147-A177-3AD203B41FA5}">
                          <a16:colId xmlns:a16="http://schemas.microsoft.com/office/drawing/2014/main" val="1850860060"/>
                        </a:ext>
                      </a:extLst>
                    </a:gridCol>
                    <a:gridCol w="1150261">
                      <a:extLst>
                        <a:ext uri="{9D8B030D-6E8A-4147-A177-3AD203B41FA5}">
                          <a16:colId xmlns:a16="http://schemas.microsoft.com/office/drawing/2014/main" val="2776979264"/>
                        </a:ext>
                      </a:extLst>
                    </a:gridCol>
                    <a:gridCol w="1031531">
                      <a:extLst>
                        <a:ext uri="{9D8B030D-6E8A-4147-A177-3AD203B41FA5}">
                          <a16:colId xmlns:a16="http://schemas.microsoft.com/office/drawing/2014/main" val="378746182"/>
                        </a:ext>
                      </a:extLst>
                    </a:gridCol>
                    <a:gridCol w="1131708">
                      <a:extLst>
                        <a:ext uri="{9D8B030D-6E8A-4147-A177-3AD203B41FA5}">
                          <a16:colId xmlns:a16="http://schemas.microsoft.com/office/drawing/2014/main" val="3321808812"/>
                        </a:ext>
                      </a:extLst>
                    </a:gridCol>
                    <a:gridCol w="853419">
                      <a:extLst>
                        <a:ext uri="{9D8B030D-6E8A-4147-A177-3AD203B41FA5}">
                          <a16:colId xmlns:a16="http://schemas.microsoft.com/office/drawing/2014/main" val="2027430671"/>
                        </a:ext>
                      </a:extLst>
                    </a:gridCol>
                    <a:gridCol w="890525">
                      <a:extLst>
                        <a:ext uri="{9D8B030D-6E8A-4147-A177-3AD203B41FA5}">
                          <a16:colId xmlns:a16="http://schemas.microsoft.com/office/drawing/2014/main" val="4126562213"/>
                        </a:ext>
                      </a:extLst>
                    </a:gridCol>
                    <a:gridCol w="927630">
                      <a:extLst>
                        <a:ext uri="{9D8B030D-6E8A-4147-A177-3AD203B41FA5}">
                          <a16:colId xmlns:a16="http://schemas.microsoft.com/office/drawing/2014/main" val="326139723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EXPERIMENT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it-IT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sz="14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rad>
                              <m:r>
                                <a:rPr lang="it-IT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it-IT" sz="1400" dirty="0"/>
                            <a:t> [GeV]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Pt</a:t>
                          </a:r>
                          <a:r>
                            <a:rPr lang="it-IT" sz="1400" dirty="0"/>
                            <a:t>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y range </a:t>
                          </a:r>
                        </a:p>
                        <a:p>
                          <a:r>
                            <a:rPr lang="it-IT" sz="1400" dirty="0"/>
                            <a:t>(cm frame)</a:t>
                          </a:r>
                          <a:endParaRPr lang="en-GB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CHI-SQUARE</a:t>
                          </a:r>
                        </a:p>
                        <a:p>
                          <a:r>
                            <a:rPr lang="it-IT" sz="1400" dirty="0"/>
                            <a:t>Version1            Version2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GDL</a:t>
                          </a:r>
                          <a:endParaRPr lang="en-GB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REDUCED CHI-SQUARE</a:t>
                          </a:r>
                        </a:p>
                        <a:p>
                          <a:r>
                            <a:rPr lang="it-IT" sz="1400" dirty="0"/>
                            <a:t>Version1      Version2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074607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NA61-SHINE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7.7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0.85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0.9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131.8784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63.4643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3.2970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1.5866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666565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8.7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0.95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0.9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513.6963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453.3059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13.8837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12.2515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6809015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1.05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405.9481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749.3217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5.0117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9.2509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2558019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1.25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614.7622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970.2758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6.7556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10.6624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0815540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NA49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-0.44 ÷ 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1943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4461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143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13.5845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31.1948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234559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PHENIX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62.4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0.65 ÷ 3.3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-0.6 ÷ 0.6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93.4331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5573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3.4607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206.4195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358710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PHENIX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0.55 ÷ 4.5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-0.6 ÷ 0.6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1043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2407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30.6711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70.7904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943291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STAR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0.468 ÷ 2.75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-0.5 ÷ 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99.7689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24.8278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7.1264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1.7734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8473281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ALICE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2.3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-0.5 ÷ 0.5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2319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979.8630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89.1251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40.8276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1021586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1.625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-1 ÷ 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7363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3321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283.1766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127.7460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9989941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2760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1.675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-1 ÷ 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10845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7395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401.6621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273.8869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3367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271FD47B-40A7-FCF6-3A62-9939D3029B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692040"/>
                  </p:ext>
                </p:extLst>
              </p:nvPr>
            </p:nvGraphicFramePr>
            <p:xfrm>
              <a:off x="1531833" y="1560059"/>
              <a:ext cx="9519343" cy="408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7795">
                      <a:extLst>
                        <a:ext uri="{9D8B030D-6E8A-4147-A177-3AD203B41FA5}">
                          <a16:colId xmlns:a16="http://schemas.microsoft.com/office/drawing/2014/main" val="2701878668"/>
                        </a:ext>
                      </a:extLst>
                    </a:gridCol>
                    <a:gridCol w="973450">
                      <a:extLst>
                        <a:ext uri="{9D8B030D-6E8A-4147-A177-3AD203B41FA5}">
                          <a16:colId xmlns:a16="http://schemas.microsoft.com/office/drawing/2014/main" val="4089661022"/>
                        </a:ext>
                      </a:extLst>
                    </a:gridCol>
                    <a:gridCol w="1243024">
                      <a:extLst>
                        <a:ext uri="{9D8B030D-6E8A-4147-A177-3AD203B41FA5}">
                          <a16:colId xmlns:a16="http://schemas.microsoft.com/office/drawing/2014/main" val="1850860060"/>
                        </a:ext>
                      </a:extLst>
                    </a:gridCol>
                    <a:gridCol w="1150261">
                      <a:extLst>
                        <a:ext uri="{9D8B030D-6E8A-4147-A177-3AD203B41FA5}">
                          <a16:colId xmlns:a16="http://schemas.microsoft.com/office/drawing/2014/main" val="2776979264"/>
                        </a:ext>
                      </a:extLst>
                    </a:gridCol>
                    <a:gridCol w="1031531">
                      <a:extLst>
                        <a:ext uri="{9D8B030D-6E8A-4147-A177-3AD203B41FA5}">
                          <a16:colId xmlns:a16="http://schemas.microsoft.com/office/drawing/2014/main" val="378746182"/>
                        </a:ext>
                      </a:extLst>
                    </a:gridCol>
                    <a:gridCol w="1131708">
                      <a:extLst>
                        <a:ext uri="{9D8B030D-6E8A-4147-A177-3AD203B41FA5}">
                          <a16:colId xmlns:a16="http://schemas.microsoft.com/office/drawing/2014/main" val="3321808812"/>
                        </a:ext>
                      </a:extLst>
                    </a:gridCol>
                    <a:gridCol w="853419">
                      <a:extLst>
                        <a:ext uri="{9D8B030D-6E8A-4147-A177-3AD203B41FA5}">
                          <a16:colId xmlns:a16="http://schemas.microsoft.com/office/drawing/2014/main" val="2027430671"/>
                        </a:ext>
                      </a:extLst>
                    </a:gridCol>
                    <a:gridCol w="890525">
                      <a:extLst>
                        <a:ext uri="{9D8B030D-6E8A-4147-A177-3AD203B41FA5}">
                          <a16:colId xmlns:a16="http://schemas.microsoft.com/office/drawing/2014/main" val="4126562213"/>
                        </a:ext>
                      </a:extLst>
                    </a:gridCol>
                    <a:gridCol w="927630">
                      <a:extLst>
                        <a:ext uri="{9D8B030D-6E8A-4147-A177-3AD203B41FA5}">
                          <a16:colId xmlns:a16="http://schemas.microsoft.com/office/drawing/2014/main" val="3261397235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EXPERIMENT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5625" t="-833" r="-744375" b="-46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Pt</a:t>
                          </a:r>
                          <a:r>
                            <a:rPr lang="it-IT" sz="1400" dirty="0"/>
                            <a:t>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y range </a:t>
                          </a:r>
                        </a:p>
                        <a:p>
                          <a:r>
                            <a:rPr lang="it-IT" sz="1400" dirty="0"/>
                            <a:t>(cm frame)</a:t>
                          </a:r>
                          <a:endParaRPr lang="en-GB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CHI-SQUARE</a:t>
                          </a:r>
                        </a:p>
                        <a:p>
                          <a:r>
                            <a:rPr lang="it-IT" sz="1400" dirty="0"/>
                            <a:t>Version1            Version2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GDL</a:t>
                          </a:r>
                          <a:endParaRPr lang="en-GB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REDUCED CHI-SQUARE</a:t>
                          </a:r>
                        </a:p>
                        <a:p>
                          <a:r>
                            <a:rPr lang="it-IT" sz="1400" dirty="0"/>
                            <a:t>Version1      Version2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0746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NA61-SHINE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7.7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0.85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0.9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131.8784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63.4643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3.2970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1.5866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66656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8.7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0.95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0.9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513.6963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453.3059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13.8837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12.2515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680901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1.05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405.9481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749.3217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5.0117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9.2509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255801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1.25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614.7622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970.2758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6.7556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10.6624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081554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NA49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-0.44 ÷ 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1943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4461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143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13.5845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31.1948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23455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PHENIX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62.4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0.65 ÷ 3.3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-0.6 ÷ 0.6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93.4331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5573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3.4607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206.4195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35871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PHENIX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0.55 ÷ 4.5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-0.6 ÷ 0.6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1043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2407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30.6711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70.7904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94329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STAR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0.468 ÷ 2.75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-0.5 ÷ 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99.7689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24.8278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7.1264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1.7734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847328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ALICE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2.3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-0.5 ÷ 0.5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2319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979.8630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89.1251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40.8276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102158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1.625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-1 ÷ 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7363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3321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283.1766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127.7460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998994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2760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1.675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-1 ÷ 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10845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7395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401.6621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273.8869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33672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79800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0C941-9BE5-95D7-E083-9C51D2FA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EPOS_LHC (pp)</a:t>
            </a:r>
            <a:r>
              <a:rPr lang="it-IT" dirty="0"/>
              <a:t>– CHI-SQUARE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CB75C20-F9C6-4ABD-B6B7-5125C0FDF5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9726482"/>
                  </p:ext>
                </p:extLst>
              </p:nvPr>
            </p:nvGraphicFramePr>
            <p:xfrm>
              <a:off x="1739318" y="1803899"/>
              <a:ext cx="8713363" cy="3870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9198">
                      <a:extLst>
                        <a:ext uri="{9D8B030D-6E8A-4147-A177-3AD203B41FA5}">
                          <a16:colId xmlns:a16="http://schemas.microsoft.com/office/drawing/2014/main" val="2701878668"/>
                        </a:ext>
                      </a:extLst>
                    </a:gridCol>
                    <a:gridCol w="1137000">
                      <a:extLst>
                        <a:ext uri="{9D8B030D-6E8A-4147-A177-3AD203B41FA5}">
                          <a16:colId xmlns:a16="http://schemas.microsoft.com/office/drawing/2014/main" val="4089661022"/>
                        </a:ext>
                      </a:extLst>
                    </a:gridCol>
                    <a:gridCol w="1451865">
                      <a:extLst>
                        <a:ext uri="{9D8B030D-6E8A-4147-A177-3AD203B41FA5}">
                          <a16:colId xmlns:a16="http://schemas.microsoft.com/office/drawing/2014/main" val="1850860060"/>
                        </a:ext>
                      </a:extLst>
                    </a:gridCol>
                    <a:gridCol w="1343517">
                      <a:extLst>
                        <a:ext uri="{9D8B030D-6E8A-4147-A177-3AD203B41FA5}">
                          <a16:colId xmlns:a16="http://schemas.microsoft.com/office/drawing/2014/main" val="2776979264"/>
                        </a:ext>
                      </a:extLst>
                    </a:gridCol>
                    <a:gridCol w="1204839">
                      <a:extLst>
                        <a:ext uri="{9D8B030D-6E8A-4147-A177-3AD203B41FA5}">
                          <a16:colId xmlns:a16="http://schemas.microsoft.com/office/drawing/2014/main" val="378746182"/>
                        </a:ext>
                      </a:extLst>
                    </a:gridCol>
                    <a:gridCol w="669699">
                      <a:extLst>
                        <a:ext uri="{9D8B030D-6E8A-4147-A177-3AD203B41FA5}">
                          <a16:colId xmlns:a16="http://schemas.microsoft.com/office/drawing/2014/main" val="2027430671"/>
                        </a:ext>
                      </a:extLst>
                    </a:gridCol>
                    <a:gridCol w="1367245">
                      <a:extLst>
                        <a:ext uri="{9D8B030D-6E8A-4147-A177-3AD203B41FA5}">
                          <a16:colId xmlns:a16="http://schemas.microsoft.com/office/drawing/2014/main" val="412656221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EXPERIMENT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it-IT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sz="14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rad>
                              <m:r>
                                <a:rPr lang="it-IT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it-IT" sz="1400" dirty="0"/>
                            <a:t> [GeV]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Pt</a:t>
                          </a:r>
                          <a:r>
                            <a:rPr lang="it-IT" sz="1400" dirty="0"/>
                            <a:t>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y range </a:t>
                          </a:r>
                        </a:p>
                        <a:p>
                          <a:r>
                            <a:rPr lang="it-IT" sz="1400" dirty="0"/>
                            <a:t>(cm frame)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CHI-SQUARE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GDL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REDUCED CHI-SQUARE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074607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NA61-SHINE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7.7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0.85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0.9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100.6186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2.5155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666565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8.7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0.95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0.9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249.6590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6.7475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6809015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1.05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12160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150.1295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2558019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1.25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7144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78.2051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0815540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NA49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-0.44 ÷ 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1968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143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13.7597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234559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PHENIX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62.4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0.65 ÷ 3.3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-0.6 ÷ 0.6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104.777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3.8806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358710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PHENIX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0.55 ÷ 4.5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-0.6 ÷ 0.6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228.9786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6.7347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943291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STAR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0.468 ÷ 2.75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-0.5 ÷ 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27.7869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1.9848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8473281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ALICE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2.3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-0.5 ÷ 0.5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75.0886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3.1287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1021586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1.625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-1 ÷ 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526.86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20.2638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9989941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2760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1.675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-1 ÷ 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272.5438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10.0942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3367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CB75C20-F9C6-4ABD-B6B7-5125C0FDF5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9726482"/>
                  </p:ext>
                </p:extLst>
              </p:nvPr>
            </p:nvGraphicFramePr>
            <p:xfrm>
              <a:off x="1739318" y="1803899"/>
              <a:ext cx="8713363" cy="3870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9198">
                      <a:extLst>
                        <a:ext uri="{9D8B030D-6E8A-4147-A177-3AD203B41FA5}">
                          <a16:colId xmlns:a16="http://schemas.microsoft.com/office/drawing/2014/main" val="2701878668"/>
                        </a:ext>
                      </a:extLst>
                    </a:gridCol>
                    <a:gridCol w="1137000">
                      <a:extLst>
                        <a:ext uri="{9D8B030D-6E8A-4147-A177-3AD203B41FA5}">
                          <a16:colId xmlns:a16="http://schemas.microsoft.com/office/drawing/2014/main" val="4089661022"/>
                        </a:ext>
                      </a:extLst>
                    </a:gridCol>
                    <a:gridCol w="1451865">
                      <a:extLst>
                        <a:ext uri="{9D8B030D-6E8A-4147-A177-3AD203B41FA5}">
                          <a16:colId xmlns:a16="http://schemas.microsoft.com/office/drawing/2014/main" val="1850860060"/>
                        </a:ext>
                      </a:extLst>
                    </a:gridCol>
                    <a:gridCol w="1343517">
                      <a:extLst>
                        <a:ext uri="{9D8B030D-6E8A-4147-A177-3AD203B41FA5}">
                          <a16:colId xmlns:a16="http://schemas.microsoft.com/office/drawing/2014/main" val="2776979264"/>
                        </a:ext>
                      </a:extLst>
                    </a:gridCol>
                    <a:gridCol w="1204839">
                      <a:extLst>
                        <a:ext uri="{9D8B030D-6E8A-4147-A177-3AD203B41FA5}">
                          <a16:colId xmlns:a16="http://schemas.microsoft.com/office/drawing/2014/main" val="378746182"/>
                        </a:ext>
                      </a:extLst>
                    </a:gridCol>
                    <a:gridCol w="669699">
                      <a:extLst>
                        <a:ext uri="{9D8B030D-6E8A-4147-A177-3AD203B41FA5}">
                          <a16:colId xmlns:a16="http://schemas.microsoft.com/office/drawing/2014/main" val="2027430671"/>
                        </a:ext>
                      </a:extLst>
                    </a:gridCol>
                    <a:gridCol w="1367245">
                      <a:extLst>
                        <a:ext uri="{9D8B030D-6E8A-4147-A177-3AD203B41FA5}">
                          <a16:colId xmlns:a16="http://schemas.microsoft.com/office/drawing/2014/main" val="412656221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EXPERIMENT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559" t="-1176" r="-534946" b="-6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Pt</a:t>
                          </a:r>
                          <a:r>
                            <a:rPr lang="it-IT" sz="1400" dirty="0"/>
                            <a:t>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y range </a:t>
                          </a:r>
                        </a:p>
                        <a:p>
                          <a:r>
                            <a:rPr lang="it-IT" sz="1400" dirty="0"/>
                            <a:t>(cm frame)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CHI-SQUARE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GDL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REDUCED CHI-SQUARE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0746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NA61-SHINE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7.7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0.85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0.9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100.6186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2.5155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66656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8.7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0.95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0.9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249.6590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6.7475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680901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1.05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12160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150.1295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255801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1.25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7144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78.2051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081554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NA49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-0.44 ÷ 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1968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143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13.7597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23455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PHENIX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62.4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0.65 ÷ 3.3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-0.6 ÷ 0.6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104.777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3.8806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35871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PHENIX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0.55 ÷ 4.5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-0.6 ÷ 0.6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228.9786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6.7347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94329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STAR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0.468 ÷ 2.75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-0.5 ÷ 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27.7869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1.9848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847328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ALICE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2.3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-0.5 ÷ 0.5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75.0886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3.1287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102158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1.625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-1 ÷ 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526.86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20.2638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998994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2760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1.675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-1 ÷ 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272.5438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10.0942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33672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20885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32C6-96D5-E9E5-F7E9-9F2B7DB55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DATASET (pA) – REVIEW/PROBLEMS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055824-A008-6776-D946-E49AEA1B2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2" y="1690688"/>
            <a:ext cx="5401898" cy="3874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93AF36-1564-D1C2-02C3-61805C50F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30" y="1867594"/>
            <a:ext cx="5022669" cy="369718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7A82148-629F-F63E-E52F-A30F601F73CC}"/>
              </a:ext>
            </a:extLst>
          </p:cNvPr>
          <p:cNvSpPr/>
          <p:nvPr/>
        </p:nvSpPr>
        <p:spPr>
          <a:xfrm>
            <a:off x="1410789" y="2072640"/>
            <a:ext cx="783771" cy="5921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906C44-F337-1012-746A-0BAE6AA3D918}"/>
              </a:ext>
            </a:extLst>
          </p:cNvPr>
          <p:cNvCxnSpPr>
            <a:cxnSpLocks/>
          </p:cNvCxnSpPr>
          <p:nvPr/>
        </p:nvCxnSpPr>
        <p:spPr>
          <a:xfrm>
            <a:off x="2365427" y="2933985"/>
            <a:ext cx="5117053" cy="693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C8E7D13-2814-9376-32D4-03E4925C70EB}"/>
              </a:ext>
            </a:extLst>
          </p:cNvPr>
          <p:cNvSpPr txBox="1"/>
          <p:nvPr/>
        </p:nvSpPr>
        <p:spPr>
          <a:xfrm>
            <a:off x="1404908" y="270166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No </a:t>
            </a:r>
            <a:r>
              <a:rPr lang="it-IT" dirty="0" err="1">
                <a:solidFill>
                  <a:srgbClr val="0070C0"/>
                </a:solidFill>
              </a:rPr>
              <a:t>peak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D5FAC1-6182-E5FC-D645-1D18DC83C8EA}"/>
              </a:ext>
            </a:extLst>
          </p:cNvPr>
          <p:cNvSpPr txBox="1"/>
          <p:nvPr/>
        </p:nvSpPr>
        <p:spPr>
          <a:xfrm>
            <a:off x="6914607" y="3718560"/>
            <a:ext cx="147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Integration </a:t>
            </a:r>
            <a:r>
              <a:rPr lang="it-IT" dirty="0" err="1">
                <a:solidFill>
                  <a:srgbClr val="0070C0"/>
                </a:solidFill>
              </a:rPr>
              <a:t>uncertainties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D205ED-6B95-B8B9-C480-C1626AA50CF3}"/>
              </a:ext>
            </a:extLst>
          </p:cNvPr>
          <p:cNvSpPr txBox="1"/>
          <p:nvPr/>
        </p:nvSpPr>
        <p:spPr>
          <a:xfrm>
            <a:off x="3913412" y="4041725"/>
            <a:ext cx="2166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Large </a:t>
            </a:r>
            <a:r>
              <a:rPr lang="it-IT" dirty="0" err="1">
                <a:solidFill>
                  <a:srgbClr val="FF0000"/>
                </a:solidFill>
              </a:rPr>
              <a:t>binning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sz="1400" dirty="0">
                <a:solidFill>
                  <a:srgbClr val="FF0000"/>
                </a:solidFill>
              </a:rPr>
              <a:t>How to </a:t>
            </a:r>
            <a:r>
              <a:rPr lang="it-IT" sz="1400" dirty="0" err="1">
                <a:solidFill>
                  <a:srgbClr val="FF0000"/>
                </a:solidFill>
              </a:rPr>
              <a:t>consider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it</a:t>
            </a:r>
            <a:r>
              <a:rPr lang="it-IT" sz="1400" dirty="0">
                <a:solidFill>
                  <a:srgbClr val="FF0000"/>
                </a:solidFill>
              </a:rPr>
              <a:t> in the </a:t>
            </a:r>
            <a:r>
              <a:rPr lang="it-IT" sz="1400" dirty="0" err="1">
                <a:solidFill>
                  <a:srgbClr val="FF0000"/>
                </a:solidFill>
              </a:rPr>
              <a:t>uncertainties</a:t>
            </a:r>
            <a:r>
              <a:rPr lang="it-IT" sz="1400" dirty="0">
                <a:solidFill>
                  <a:srgbClr val="FF0000"/>
                </a:solidFill>
              </a:rPr>
              <a:t> in a model </a:t>
            </a:r>
            <a:r>
              <a:rPr lang="it-IT" sz="1400" dirty="0" err="1">
                <a:solidFill>
                  <a:srgbClr val="FF0000"/>
                </a:solidFill>
              </a:rPr>
              <a:t>independent</a:t>
            </a:r>
            <a:r>
              <a:rPr lang="it-IT" sz="1400" dirty="0">
                <a:solidFill>
                  <a:srgbClr val="FF0000"/>
                </a:solidFill>
              </a:rPr>
              <a:t> way?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20015F-32F4-FE61-7C99-2671316A337E}"/>
              </a:ext>
            </a:extLst>
          </p:cNvPr>
          <p:cNvCxnSpPr/>
          <p:nvPr/>
        </p:nvCxnSpPr>
        <p:spPr>
          <a:xfrm flipV="1">
            <a:off x="4685211" y="3627732"/>
            <a:ext cx="238742" cy="4827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0FE6C9-4D23-536C-ED44-3FA6DB33E8D2}"/>
                  </a:ext>
                </a:extLst>
              </p:cNvPr>
              <p:cNvSpPr txBox="1"/>
              <p:nvPr/>
            </p:nvSpPr>
            <p:spPr>
              <a:xfrm>
                <a:off x="6775268" y="4364891"/>
                <a:ext cx="1985554" cy="507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it-IT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it-IT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1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it-IT" sz="1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0FE6C9-4D23-536C-ED44-3FA6DB33E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268" y="4364891"/>
                <a:ext cx="1985554" cy="507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800F59F-3C8F-B3D2-4D9F-28E0B9A2D6A5}"/>
              </a:ext>
            </a:extLst>
          </p:cNvPr>
          <p:cNvSpPr txBox="1"/>
          <p:nvPr/>
        </p:nvSpPr>
        <p:spPr>
          <a:xfrm>
            <a:off x="838200" y="5869577"/>
            <a:ext cx="1078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SMOG </a:t>
            </a:r>
            <a:r>
              <a:rPr lang="it-IT" dirty="0" err="1"/>
              <a:t>uncertainties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in the chi-</a:t>
            </a:r>
            <a:r>
              <a:rPr lang="it-IT" dirty="0" err="1"/>
              <a:t>square</a:t>
            </a:r>
            <a:r>
              <a:rPr lang="it-IT" dirty="0"/>
              <a:t> </a:t>
            </a:r>
            <a:r>
              <a:rPr lang="it-IT" dirty="0" err="1"/>
              <a:t>calculation</a:t>
            </a:r>
            <a:r>
              <a:rPr lang="it-IT" dirty="0"/>
              <a:t> are the sum in quadrature of the cross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uncorrelated</a:t>
            </a:r>
            <a:r>
              <a:rPr lang="it-IT" dirty="0"/>
              <a:t> and </a:t>
            </a:r>
            <a:r>
              <a:rPr lang="it-IT" dirty="0" err="1"/>
              <a:t>correlated</a:t>
            </a:r>
            <a:r>
              <a:rPr lang="it-IT" dirty="0"/>
              <a:t> </a:t>
            </a:r>
            <a:r>
              <a:rPr lang="it-IT" dirty="0" err="1"/>
              <a:t>ones</a:t>
            </a:r>
            <a:r>
              <a:rPr lang="it-IT" dirty="0"/>
              <a:t> (</a:t>
            </a:r>
            <a:r>
              <a:rPr lang="it-IT" dirty="0" err="1"/>
              <a:t>published</a:t>
            </a:r>
            <a:r>
              <a:rPr lang="it-IT" dirty="0"/>
              <a:t> by the </a:t>
            </a:r>
            <a:r>
              <a:rPr lang="it-IT" dirty="0" err="1"/>
              <a:t>collaboration</a:t>
            </a:r>
            <a:r>
              <a:rPr lang="it-IT" dirty="0"/>
              <a:t>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7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BF3C-2B4D-B26D-D148-9E4CD753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NUCLEAR SCALING (pA) – MODELS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9DD46E-FA95-EAFB-888B-9A09E80F1A0E}"/>
                  </a:ext>
                </a:extLst>
              </p:cNvPr>
              <p:cNvSpPr txBox="1"/>
              <p:nvPr/>
            </p:nvSpPr>
            <p:spPr>
              <a:xfrm>
                <a:off x="3234693" y="1519645"/>
                <a:ext cx="7791748" cy="640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𝑝𝐴</m:t>
                                  </m:r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𝑖𝑛𝑒𝑙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𝑖𝑛𝑒𝑙</m:t>
                                  </m:r>
                                </m:sub>
                              </m:sSub>
                            </m:den>
                          </m:f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𝑝𝐵</m:t>
                                  </m:r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𝑖𝑛𝑒𝑙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𝑖𝑛𝑒𝑙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𝑖𝑛𝑒𝑙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𝑝𝑝</m:t>
                              </m:r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𝑖𝑛𝑒𝑙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it-IT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𝑖𝑛𝑒𝑙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𝑝𝑝</m:t>
                              </m:r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𝑖𝑛𝑒𝑙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𝑝𝑝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𝑑𝑃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𝑑𝑃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9DD46E-FA95-EAFB-888B-9A09E80F1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693" y="1519645"/>
                <a:ext cx="7791748" cy="6401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CE5B74A-FBFA-14F8-92CD-711B84725464}"/>
              </a:ext>
            </a:extLst>
          </p:cNvPr>
          <p:cNvSpPr txBox="1"/>
          <p:nvPr/>
        </p:nvSpPr>
        <p:spPr>
          <a:xfrm>
            <a:off x="3788230" y="2159757"/>
            <a:ext cx="243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Estimation</a:t>
            </a:r>
            <a:r>
              <a:rPr lang="it-IT" dirty="0">
                <a:solidFill>
                  <a:srgbClr val="FF0000"/>
                </a:solidFill>
              </a:rPr>
              <a:t> of </a:t>
            </a:r>
            <a:r>
              <a:rPr lang="it-IT" dirty="0" err="1">
                <a:solidFill>
                  <a:srgbClr val="FF0000"/>
                </a:solidFill>
              </a:rPr>
              <a:t>number</a:t>
            </a:r>
            <a:r>
              <a:rPr lang="it-IT" dirty="0">
                <a:solidFill>
                  <a:srgbClr val="FF0000"/>
                </a:solidFill>
              </a:rPr>
              <a:t> of </a:t>
            </a:r>
            <a:r>
              <a:rPr lang="it-IT" dirty="0" err="1">
                <a:solidFill>
                  <a:srgbClr val="FF0000"/>
                </a:solidFill>
              </a:rPr>
              <a:t>wounded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nucleons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3CA59-79D7-83D3-177A-9586B730809C}"/>
              </a:ext>
            </a:extLst>
          </p:cNvPr>
          <p:cNvSpPr txBox="1"/>
          <p:nvPr/>
        </p:nvSpPr>
        <p:spPr>
          <a:xfrm>
            <a:off x="5982789" y="2159757"/>
            <a:ext cx="315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Scaling of the </a:t>
            </a:r>
            <a:r>
              <a:rPr lang="it-IT" dirty="0" err="1">
                <a:solidFill>
                  <a:srgbClr val="0070C0"/>
                </a:solidFill>
              </a:rPr>
              <a:t>total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inelastic</a:t>
            </a:r>
            <a:r>
              <a:rPr lang="it-IT" dirty="0">
                <a:solidFill>
                  <a:srgbClr val="0070C0"/>
                </a:solidFill>
              </a:rPr>
              <a:t> XS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32C4C-EF36-E69D-9948-9C6A45C4F19C}"/>
              </a:ext>
            </a:extLst>
          </p:cNvPr>
          <p:cNvSpPr txBox="1"/>
          <p:nvPr/>
        </p:nvSpPr>
        <p:spPr>
          <a:xfrm>
            <a:off x="966651" y="1550126"/>
            <a:ext cx="2226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Constant scaling:</a:t>
            </a:r>
          </a:p>
          <a:p>
            <a:r>
              <a:rPr lang="it-IT" dirty="0"/>
              <a:t>(energy </a:t>
            </a:r>
            <a:r>
              <a:rPr lang="it-IT" dirty="0" err="1"/>
              <a:t>independent</a:t>
            </a:r>
            <a:r>
              <a:rPr lang="it-IT" dirty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723D00-1CAC-306B-53C8-C3A4D83B119D}"/>
                  </a:ext>
                </a:extLst>
              </p:cNvPr>
              <p:cNvSpPr txBox="1"/>
              <p:nvPr/>
            </p:nvSpPr>
            <p:spPr>
              <a:xfrm>
                <a:off x="3365863" y="2845208"/>
                <a:ext cx="4705647" cy="303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𝑝𝐴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𝑖𝑛𝑒𝑙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=45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0.7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1+0.016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5.2−2,63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𝑙𝑛𝐴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723D00-1CAC-306B-53C8-C3A4D83B1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63" y="2845208"/>
                <a:ext cx="4705647" cy="303929"/>
              </a:xfrm>
              <a:prstGeom prst="rect">
                <a:avLst/>
              </a:prstGeom>
              <a:blipFill>
                <a:blip r:embed="rId3"/>
                <a:stretch>
                  <a:fillRect l="-259" b="-2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C8161EB-AA4A-5476-1382-656C0F801288}"/>
              </a:ext>
            </a:extLst>
          </p:cNvPr>
          <p:cNvSpPr txBox="1"/>
          <p:nvPr/>
        </p:nvSpPr>
        <p:spPr>
          <a:xfrm>
            <a:off x="1088571" y="2875689"/>
            <a:ext cx="182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For pA </a:t>
            </a:r>
            <a:r>
              <a:rPr lang="it-IT" dirty="0" err="1"/>
              <a:t>channels</a:t>
            </a:r>
            <a:r>
              <a:rPr lang="it-IT" dirty="0"/>
              <a:t>: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170CA-BE24-D5ED-D4E4-7CCD293A5F13}"/>
              </a:ext>
            </a:extLst>
          </p:cNvPr>
          <p:cNvSpPr txBox="1"/>
          <p:nvPr/>
        </p:nvSpPr>
        <p:spPr>
          <a:xfrm>
            <a:off x="1088572" y="3280590"/>
            <a:ext cx="182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For </a:t>
            </a:r>
            <a:r>
              <a:rPr lang="it-IT" dirty="0" err="1"/>
              <a:t>pHe</a:t>
            </a:r>
            <a:r>
              <a:rPr lang="it-IT" dirty="0"/>
              <a:t> </a:t>
            </a:r>
            <a:r>
              <a:rPr lang="it-IT" dirty="0" err="1"/>
              <a:t>channel</a:t>
            </a:r>
            <a:r>
              <a:rPr lang="it-IT" dirty="0"/>
              <a:t>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412489-A4D0-DD42-12B6-020CF51DCB29}"/>
                  </a:ext>
                </a:extLst>
              </p:cNvPr>
              <p:cNvSpPr txBox="1"/>
              <p:nvPr/>
            </p:nvSpPr>
            <p:spPr>
              <a:xfrm>
                <a:off x="3365862" y="3242480"/>
                <a:ext cx="1877181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𝑝𝐻𝑒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𝑖𝑛𝑒𝑙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110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412489-A4D0-DD42-12B6-020CF51DC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62" y="3242480"/>
                <a:ext cx="1877181" cy="298415"/>
              </a:xfrm>
              <a:prstGeom prst="rect">
                <a:avLst/>
              </a:prstGeom>
              <a:blipFill>
                <a:blip r:embed="rId4"/>
                <a:stretch>
                  <a:fillRect l="-1299" r="-2597" b="-244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D71048F-F055-BDE0-5257-285751174078}"/>
              </a:ext>
            </a:extLst>
          </p:cNvPr>
          <p:cNvSpPr/>
          <p:nvPr/>
        </p:nvSpPr>
        <p:spPr>
          <a:xfrm>
            <a:off x="757646" y="1332411"/>
            <a:ext cx="10596154" cy="24906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9B3538-00EC-D895-6648-0D83412A85A6}"/>
              </a:ext>
            </a:extLst>
          </p:cNvPr>
          <p:cNvSpPr txBox="1"/>
          <p:nvPr/>
        </p:nvSpPr>
        <p:spPr>
          <a:xfrm>
            <a:off x="10171611" y="2529089"/>
            <a:ext cx="103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Tan &amp; Ng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492BDB1-4226-3FB8-317B-9CC2E4957BC8}"/>
              </a:ext>
            </a:extLst>
          </p:cNvPr>
          <p:cNvCxnSpPr/>
          <p:nvPr/>
        </p:nvCxnSpPr>
        <p:spPr>
          <a:xfrm flipV="1">
            <a:off x="10546080" y="2159757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FCE0D05-D4F9-8F40-E81D-7DAFAC0795B1}"/>
              </a:ext>
            </a:extLst>
          </p:cNvPr>
          <p:cNvSpPr txBox="1"/>
          <p:nvPr/>
        </p:nvSpPr>
        <p:spPr>
          <a:xfrm>
            <a:off x="966650" y="4367344"/>
            <a:ext cx="2104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DTUNUC scaling:</a:t>
            </a:r>
          </a:p>
          <a:p>
            <a:r>
              <a:rPr lang="it-IT" dirty="0"/>
              <a:t>(energy </a:t>
            </a:r>
            <a:r>
              <a:rPr lang="it-IT" dirty="0" err="1"/>
              <a:t>dependent</a:t>
            </a:r>
            <a:r>
              <a:rPr lang="it-IT" dirty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1A7107-56B7-A18F-B1CA-8967725EF4FD}"/>
                  </a:ext>
                </a:extLst>
              </p:cNvPr>
              <p:cNvSpPr txBox="1"/>
              <p:nvPr/>
            </p:nvSpPr>
            <p:spPr>
              <a:xfrm>
                <a:off x="3788230" y="4332952"/>
                <a:ext cx="3048000" cy="700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𝑝𝑝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𝑑𝑃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𝑑𝑃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1A7107-56B7-A18F-B1CA-8967725EF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230" y="4332952"/>
                <a:ext cx="3048000" cy="7005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760A096-E723-3B56-BE45-2E05F35349FE}"/>
              </a:ext>
            </a:extLst>
          </p:cNvPr>
          <p:cNvSpPr txBox="1"/>
          <p:nvPr/>
        </p:nvSpPr>
        <p:spPr>
          <a:xfrm>
            <a:off x="5579865" y="5430092"/>
            <a:ext cx="103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Tan &amp; Ng</a:t>
            </a:r>
            <a:endParaRPr lang="en-GB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F3042A-89D5-B353-04A8-F6BAA0E890BB}"/>
              </a:ext>
            </a:extLst>
          </p:cNvPr>
          <p:cNvCxnSpPr/>
          <p:nvPr/>
        </p:nvCxnSpPr>
        <p:spPr>
          <a:xfrm flipV="1">
            <a:off x="5954334" y="5060760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A87BB9D-7B17-D779-26F3-782707BE4234}"/>
              </a:ext>
            </a:extLst>
          </p:cNvPr>
          <p:cNvSpPr txBox="1"/>
          <p:nvPr/>
        </p:nvSpPr>
        <p:spPr>
          <a:xfrm>
            <a:off x="3071265" y="5430092"/>
            <a:ext cx="250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00B050"/>
                </a:solidFill>
              </a:rPr>
              <a:t>Calculated</a:t>
            </a:r>
            <a:r>
              <a:rPr lang="it-IT" dirty="0">
                <a:solidFill>
                  <a:srgbClr val="00B050"/>
                </a:solidFill>
              </a:rPr>
              <a:t> with DTUNUC (MC generator)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1FF84B-C728-EE0B-B755-D050D3C9D065}"/>
              </a:ext>
            </a:extLst>
          </p:cNvPr>
          <p:cNvCxnSpPr>
            <a:cxnSpLocks/>
          </p:cNvCxnSpPr>
          <p:nvPr/>
        </p:nvCxnSpPr>
        <p:spPr>
          <a:xfrm flipV="1">
            <a:off x="4617569" y="4911634"/>
            <a:ext cx="625474" cy="51845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715FE0C-DD20-D0A8-BB5F-6CBAECDE7B29}"/>
              </a:ext>
            </a:extLst>
          </p:cNvPr>
          <p:cNvSpPr/>
          <p:nvPr/>
        </p:nvSpPr>
        <p:spPr>
          <a:xfrm>
            <a:off x="757646" y="4010297"/>
            <a:ext cx="10596154" cy="24906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56FA64-42A3-7EE3-E481-8BB329C01DEB}"/>
              </a:ext>
            </a:extLst>
          </p:cNvPr>
          <p:cNvSpPr txBox="1"/>
          <p:nvPr/>
        </p:nvSpPr>
        <p:spPr>
          <a:xfrm>
            <a:off x="6836230" y="4542302"/>
            <a:ext cx="4081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No </a:t>
            </a:r>
            <a:r>
              <a:rPr lang="it-IT" b="1" dirty="0" err="1"/>
              <a:t>value</a:t>
            </a:r>
            <a:r>
              <a:rPr lang="it-IT" b="1" dirty="0"/>
              <a:t> for </a:t>
            </a:r>
            <a:r>
              <a:rPr lang="it-IT" b="1" dirty="0" err="1"/>
              <a:t>pC</a:t>
            </a:r>
            <a:r>
              <a:rPr lang="it-IT" b="1" dirty="0"/>
              <a:t> scaling in the </a:t>
            </a:r>
            <a:r>
              <a:rPr lang="it-IT" b="1" dirty="0" err="1"/>
              <a:t>publication</a:t>
            </a:r>
            <a:endParaRPr lang="en-GB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47F22F-0E36-C216-67A1-3CE2120E7DC4}"/>
              </a:ext>
            </a:extLst>
          </p:cNvPr>
          <p:cNvSpPr txBox="1"/>
          <p:nvPr/>
        </p:nvSpPr>
        <p:spPr>
          <a:xfrm>
            <a:off x="6836230" y="3447497"/>
            <a:ext cx="459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The Astrophysical Journal, 394:174-183, 1992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8036F9-0C78-C148-9930-05CC1C54B2AB}"/>
              </a:ext>
            </a:extLst>
          </p:cNvPr>
          <p:cNvSpPr txBox="1"/>
          <p:nvPr/>
        </p:nvSpPr>
        <p:spPr>
          <a:xfrm>
            <a:off x="6836230" y="6076423"/>
            <a:ext cx="4659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The Astrophysical Journal, 499:250-257, 1998 </a:t>
            </a:r>
          </a:p>
        </p:txBody>
      </p:sp>
    </p:spTree>
    <p:extLst>
      <p:ext uri="{BB962C8B-B14F-4D97-AF65-F5344CB8AC3E}">
        <p14:creationId xmlns:p14="http://schemas.microsoft.com/office/powerpoint/2010/main" val="2431433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BF3C-2B4D-B26D-D148-9E4CD753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NUCLEAR SCALING (pA) – CHI-SQUARE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0DA7732-8BBC-4BB0-F784-07B7E10CDC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6985222"/>
                  </p:ext>
                </p:extLst>
              </p:nvPr>
            </p:nvGraphicFramePr>
            <p:xfrm>
              <a:off x="954890" y="1740762"/>
              <a:ext cx="10398909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6004">
                      <a:extLst>
                        <a:ext uri="{9D8B030D-6E8A-4147-A177-3AD203B41FA5}">
                          <a16:colId xmlns:a16="http://schemas.microsoft.com/office/drawing/2014/main" val="2701878668"/>
                        </a:ext>
                      </a:extLst>
                    </a:gridCol>
                    <a:gridCol w="964740">
                      <a:extLst>
                        <a:ext uri="{9D8B030D-6E8A-4147-A177-3AD203B41FA5}">
                          <a16:colId xmlns:a16="http://schemas.microsoft.com/office/drawing/2014/main" val="4089661022"/>
                        </a:ext>
                      </a:extLst>
                    </a:gridCol>
                    <a:gridCol w="964740">
                      <a:extLst>
                        <a:ext uri="{9D8B030D-6E8A-4147-A177-3AD203B41FA5}">
                          <a16:colId xmlns:a16="http://schemas.microsoft.com/office/drawing/2014/main" val="319035493"/>
                        </a:ext>
                      </a:extLst>
                    </a:gridCol>
                    <a:gridCol w="1067425">
                      <a:extLst>
                        <a:ext uri="{9D8B030D-6E8A-4147-A177-3AD203B41FA5}">
                          <a16:colId xmlns:a16="http://schemas.microsoft.com/office/drawing/2014/main" val="1850860060"/>
                        </a:ext>
                      </a:extLst>
                    </a:gridCol>
                    <a:gridCol w="1304446">
                      <a:extLst>
                        <a:ext uri="{9D8B030D-6E8A-4147-A177-3AD203B41FA5}">
                          <a16:colId xmlns:a16="http://schemas.microsoft.com/office/drawing/2014/main" val="2776979264"/>
                        </a:ext>
                      </a:extLst>
                    </a:gridCol>
                    <a:gridCol w="1022302">
                      <a:extLst>
                        <a:ext uri="{9D8B030D-6E8A-4147-A177-3AD203B41FA5}">
                          <a16:colId xmlns:a16="http://schemas.microsoft.com/office/drawing/2014/main" val="378746182"/>
                        </a:ext>
                      </a:extLst>
                    </a:gridCol>
                    <a:gridCol w="1121582">
                      <a:extLst>
                        <a:ext uri="{9D8B030D-6E8A-4147-A177-3AD203B41FA5}">
                          <a16:colId xmlns:a16="http://schemas.microsoft.com/office/drawing/2014/main" val="3321808812"/>
                        </a:ext>
                      </a:extLst>
                    </a:gridCol>
                    <a:gridCol w="845783">
                      <a:extLst>
                        <a:ext uri="{9D8B030D-6E8A-4147-A177-3AD203B41FA5}">
                          <a16:colId xmlns:a16="http://schemas.microsoft.com/office/drawing/2014/main" val="2027430671"/>
                        </a:ext>
                      </a:extLst>
                    </a:gridCol>
                    <a:gridCol w="882557">
                      <a:extLst>
                        <a:ext uri="{9D8B030D-6E8A-4147-A177-3AD203B41FA5}">
                          <a16:colId xmlns:a16="http://schemas.microsoft.com/office/drawing/2014/main" val="4126562213"/>
                        </a:ext>
                      </a:extLst>
                    </a:gridCol>
                    <a:gridCol w="919330">
                      <a:extLst>
                        <a:ext uri="{9D8B030D-6E8A-4147-A177-3AD203B41FA5}">
                          <a16:colId xmlns:a16="http://schemas.microsoft.com/office/drawing/2014/main" val="326139723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EXPERIMENT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it-IT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sz="14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rad>
                              <m:r>
                                <a:rPr lang="it-IT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it-IT" sz="1400" dirty="0"/>
                            <a:t> [GeV]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Channel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Pt</a:t>
                          </a:r>
                          <a:r>
                            <a:rPr lang="it-IT" sz="1400" dirty="0"/>
                            <a:t>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CHI-SQUARE</a:t>
                          </a:r>
                        </a:p>
                        <a:p>
                          <a:r>
                            <a:rPr lang="it-IT" sz="1400" dirty="0"/>
                            <a:t>(Tan &amp; Ng)</a:t>
                          </a:r>
                        </a:p>
                        <a:p>
                          <a:r>
                            <a:rPr lang="it-IT" sz="1400" dirty="0"/>
                            <a:t>Version1            Version2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GDL</a:t>
                          </a:r>
                          <a:endParaRPr lang="en-GB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REDUCED CHI-SQUARE</a:t>
                          </a:r>
                        </a:p>
                        <a:p>
                          <a:r>
                            <a:rPr lang="it-IT" sz="1400" dirty="0"/>
                            <a:t>Version1      Version2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074607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SMOG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110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pHe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0.4 ÷ 4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12 ÷ 110 (lab)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2087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8070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136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15.3521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59.3371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666565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NA49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pC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 ÷ 15.3 (lab)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1026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1567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8.4819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12.9503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68090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0DA7732-8BBC-4BB0-F784-07B7E10CDC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6985222"/>
                  </p:ext>
                </p:extLst>
              </p:nvPr>
            </p:nvGraphicFramePr>
            <p:xfrm>
              <a:off x="954890" y="1740762"/>
              <a:ext cx="10398909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6004">
                      <a:extLst>
                        <a:ext uri="{9D8B030D-6E8A-4147-A177-3AD203B41FA5}">
                          <a16:colId xmlns:a16="http://schemas.microsoft.com/office/drawing/2014/main" val="2701878668"/>
                        </a:ext>
                      </a:extLst>
                    </a:gridCol>
                    <a:gridCol w="964740">
                      <a:extLst>
                        <a:ext uri="{9D8B030D-6E8A-4147-A177-3AD203B41FA5}">
                          <a16:colId xmlns:a16="http://schemas.microsoft.com/office/drawing/2014/main" val="4089661022"/>
                        </a:ext>
                      </a:extLst>
                    </a:gridCol>
                    <a:gridCol w="964740">
                      <a:extLst>
                        <a:ext uri="{9D8B030D-6E8A-4147-A177-3AD203B41FA5}">
                          <a16:colId xmlns:a16="http://schemas.microsoft.com/office/drawing/2014/main" val="319035493"/>
                        </a:ext>
                      </a:extLst>
                    </a:gridCol>
                    <a:gridCol w="1067425">
                      <a:extLst>
                        <a:ext uri="{9D8B030D-6E8A-4147-A177-3AD203B41FA5}">
                          <a16:colId xmlns:a16="http://schemas.microsoft.com/office/drawing/2014/main" val="1850860060"/>
                        </a:ext>
                      </a:extLst>
                    </a:gridCol>
                    <a:gridCol w="1304446">
                      <a:extLst>
                        <a:ext uri="{9D8B030D-6E8A-4147-A177-3AD203B41FA5}">
                          <a16:colId xmlns:a16="http://schemas.microsoft.com/office/drawing/2014/main" val="2776979264"/>
                        </a:ext>
                      </a:extLst>
                    </a:gridCol>
                    <a:gridCol w="1022302">
                      <a:extLst>
                        <a:ext uri="{9D8B030D-6E8A-4147-A177-3AD203B41FA5}">
                          <a16:colId xmlns:a16="http://schemas.microsoft.com/office/drawing/2014/main" val="378746182"/>
                        </a:ext>
                      </a:extLst>
                    </a:gridCol>
                    <a:gridCol w="1121582">
                      <a:extLst>
                        <a:ext uri="{9D8B030D-6E8A-4147-A177-3AD203B41FA5}">
                          <a16:colId xmlns:a16="http://schemas.microsoft.com/office/drawing/2014/main" val="3321808812"/>
                        </a:ext>
                      </a:extLst>
                    </a:gridCol>
                    <a:gridCol w="845783">
                      <a:extLst>
                        <a:ext uri="{9D8B030D-6E8A-4147-A177-3AD203B41FA5}">
                          <a16:colId xmlns:a16="http://schemas.microsoft.com/office/drawing/2014/main" val="2027430671"/>
                        </a:ext>
                      </a:extLst>
                    </a:gridCol>
                    <a:gridCol w="882557">
                      <a:extLst>
                        <a:ext uri="{9D8B030D-6E8A-4147-A177-3AD203B41FA5}">
                          <a16:colId xmlns:a16="http://schemas.microsoft.com/office/drawing/2014/main" val="4126562213"/>
                        </a:ext>
                      </a:extLst>
                    </a:gridCol>
                    <a:gridCol w="919330">
                      <a:extLst>
                        <a:ext uri="{9D8B030D-6E8A-4147-A177-3AD203B41FA5}">
                          <a16:colId xmlns:a16="http://schemas.microsoft.com/office/drawing/2014/main" val="3261397235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EXPERIMENT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5220" t="-826" r="-841509" b="-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Channel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Pt</a:t>
                          </a:r>
                          <a:r>
                            <a:rPr lang="it-IT" sz="1400" dirty="0"/>
                            <a:t>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CHI-SQUARE</a:t>
                          </a:r>
                        </a:p>
                        <a:p>
                          <a:r>
                            <a:rPr lang="it-IT" sz="1400" dirty="0"/>
                            <a:t>(Tan &amp; Ng)</a:t>
                          </a:r>
                        </a:p>
                        <a:p>
                          <a:r>
                            <a:rPr lang="it-IT" sz="1400" dirty="0"/>
                            <a:t>Version1            Version2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GDL</a:t>
                          </a:r>
                          <a:endParaRPr lang="en-GB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REDUCED CHI-SQUARE</a:t>
                          </a:r>
                        </a:p>
                        <a:p>
                          <a:r>
                            <a:rPr lang="it-IT" sz="1400" dirty="0"/>
                            <a:t>Version1      Version2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0746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SMOG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110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pHe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0.4 ÷ 4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12 ÷ 110 (lab)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2087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8070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136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15.3521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59.3371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66656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NA49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pC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 ÷ 15.3 (lab)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1026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1567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8.4819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12.9503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68090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C604A8B-51D3-BE30-2B99-3182E45303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1049369"/>
                  </p:ext>
                </p:extLst>
              </p:nvPr>
            </p:nvGraphicFramePr>
            <p:xfrm>
              <a:off x="954891" y="4473077"/>
              <a:ext cx="10398909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6004">
                      <a:extLst>
                        <a:ext uri="{9D8B030D-6E8A-4147-A177-3AD203B41FA5}">
                          <a16:colId xmlns:a16="http://schemas.microsoft.com/office/drawing/2014/main" val="2701878668"/>
                        </a:ext>
                      </a:extLst>
                    </a:gridCol>
                    <a:gridCol w="964740">
                      <a:extLst>
                        <a:ext uri="{9D8B030D-6E8A-4147-A177-3AD203B41FA5}">
                          <a16:colId xmlns:a16="http://schemas.microsoft.com/office/drawing/2014/main" val="4089661022"/>
                        </a:ext>
                      </a:extLst>
                    </a:gridCol>
                    <a:gridCol w="964740">
                      <a:extLst>
                        <a:ext uri="{9D8B030D-6E8A-4147-A177-3AD203B41FA5}">
                          <a16:colId xmlns:a16="http://schemas.microsoft.com/office/drawing/2014/main" val="319035493"/>
                        </a:ext>
                      </a:extLst>
                    </a:gridCol>
                    <a:gridCol w="1067425">
                      <a:extLst>
                        <a:ext uri="{9D8B030D-6E8A-4147-A177-3AD203B41FA5}">
                          <a16:colId xmlns:a16="http://schemas.microsoft.com/office/drawing/2014/main" val="1850860060"/>
                        </a:ext>
                      </a:extLst>
                    </a:gridCol>
                    <a:gridCol w="1304446">
                      <a:extLst>
                        <a:ext uri="{9D8B030D-6E8A-4147-A177-3AD203B41FA5}">
                          <a16:colId xmlns:a16="http://schemas.microsoft.com/office/drawing/2014/main" val="2776979264"/>
                        </a:ext>
                      </a:extLst>
                    </a:gridCol>
                    <a:gridCol w="1022302">
                      <a:extLst>
                        <a:ext uri="{9D8B030D-6E8A-4147-A177-3AD203B41FA5}">
                          <a16:colId xmlns:a16="http://schemas.microsoft.com/office/drawing/2014/main" val="378746182"/>
                        </a:ext>
                      </a:extLst>
                    </a:gridCol>
                    <a:gridCol w="1121582">
                      <a:extLst>
                        <a:ext uri="{9D8B030D-6E8A-4147-A177-3AD203B41FA5}">
                          <a16:colId xmlns:a16="http://schemas.microsoft.com/office/drawing/2014/main" val="3321808812"/>
                        </a:ext>
                      </a:extLst>
                    </a:gridCol>
                    <a:gridCol w="845783">
                      <a:extLst>
                        <a:ext uri="{9D8B030D-6E8A-4147-A177-3AD203B41FA5}">
                          <a16:colId xmlns:a16="http://schemas.microsoft.com/office/drawing/2014/main" val="2027430671"/>
                        </a:ext>
                      </a:extLst>
                    </a:gridCol>
                    <a:gridCol w="882557">
                      <a:extLst>
                        <a:ext uri="{9D8B030D-6E8A-4147-A177-3AD203B41FA5}">
                          <a16:colId xmlns:a16="http://schemas.microsoft.com/office/drawing/2014/main" val="4126562213"/>
                        </a:ext>
                      </a:extLst>
                    </a:gridCol>
                    <a:gridCol w="919330">
                      <a:extLst>
                        <a:ext uri="{9D8B030D-6E8A-4147-A177-3AD203B41FA5}">
                          <a16:colId xmlns:a16="http://schemas.microsoft.com/office/drawing/2014/main" val="326139723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EXPERIMENT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it-IT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sz="14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rad>
                              <m:r>
                                <a:rPr lang="it-IT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it-IT" sz="1400" dirty="0"/>
                            <a:t> [GeV]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Channel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Pt</a:t>
                          </a:r>
                          <a:r>
                            <a:rPr lang="it-IT" sz="1400" dirty="0"/>
                            <a:t>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CHI-SQUARE</a:t>
                          </a:r>
                        </a:p>
                        <a:p>
                          <a:r>
                            <a:rPr lang="it-IT" sz="1400" dirty="0"/>
                            <a:t>(Tan &amp; Ng)</a:t>
                          </a:r>
                        </a:p>
                        <a:p>
                          <a:r>
                            <a:rPr lang="it-IT" sz="1400" dirty="0"/>
                            <a:t>Version1            Version2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GDL</a:t>
                          </a:r>
                          <a:endParaRPr lang="en-GB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REDUCED CHI-SQUARE</a:t>
                          </a:r>
                        </a:p>
                        <a:p>
                          <a:r>
                            <a:rPr lang="it-IT" sz="1400" dirty="0"/>
                            <a:t>Version1      Version2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074607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SMOG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110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pHe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0.4 ÷ 4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12 ÷ 110 (lab)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2132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7875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136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15.6782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57.9050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6665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C604A8B-51D3-BE30-2B99-3182E45303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1049369"/>
                  </p:ext>
                </p:extLst>
              </p:nvPr>
            </p:nvGraphicFramePr>
            <p:xfrm>
              <a:off x="954891" y="4473077"/>
              <a:ext cx="10398909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6004">
                      <a:extLst>
                        <a:ext uri="{9D8B030D-6E8A-4147-A177-3AD203B41FA5}">
                          <a16:colId xmlns:a16="http://schemas.microsoft.com/office/drawing/2014/main" val="2701878668"/>
                        </a:ext>
                      </a:extLst>
                    </a:gridCol>
                    <a:gridCol w="964740">
                      <a:extLst>
                        <a:ext uri="{9D8B030D-6E8A-4147-A177-3AD203B41FA5}">
                          <a16:colId xmlns:a16="http://schemas.microsoft.com/office/drawing/2014/main" val="4089661022"/>
                        </a:ext>
                      </a:extLst>
                    </a:gridCol>
                    <a:gridCol w="964740">
                      <a:extLst>
                        <a:ext uri="{9D8B030D-6E8A-4147-A177-3AD203B41FA5}">
                          <a16:colId xmlns:a16="http://schemas.microsoft.com/office/drawing/2014/main" val="319035493"/>
                        </a:ext>
                      </a:extLst>
                    </a:gridCol>
                    <a:gridCol w="1067425">
                      <a:extLst>
                        <a:ext uri="{9D8B030D-6E8A-4147-A177-3AD203B41FA5}">
                          <a16:colId xmlns:a16="http://schemas.microsoft.com/office/drawing/2014/main" val="1850860060"/>
                        </a:ext>
                      </a:extLst>
                    </a:gridCol>
                    <a:gridCol w="1304446">
                      <a:extLst>
                        <a:ext uri="{9D8B030D-6E8A-4147-A177-3AD203B41FA5}">
                          <a16:colId xmlns:a16="http://schemas.microsoft.com/office/drawing/2014/main" val="2776979264"/>
                        </a:ext>
                      </a:extLst>
                    </a:gridCol>
                    <a:gridCol w="1022302">
                      <a:extLst>
                        <a:ext uri="{9D8B030D-6E8A-4147-A177-3AD203B41FA5}">
                          <a16:colId xmlns:a16="http://schemas.microsoft.com/office/drawing/2014/main" val="378746182"/>
                        </a:ext>
                      </a:extLst>
                    </a:gridCol>
                    <a:gridCol w="1121582">
                      <a:extLst>
                        <a:ext uri="{9D8B030D-6E8A-4147-A177-3AD203B41FA5}">
                          <a16:colId xmlns:a16="http://schemas.microsoft.com/office/drawing/2014/main" val="3321808812"/>
                        </a:ext>
                      </a:extLst>
                    </a:gridCol>
                    <a:gridCol w="845783">
                      <a:extLst>
                        <a:ext uri="{9D8B030D-6E8A-4147-A177-3AD203B41FA5}">
                          <a16:colId xmlns:a16="http://schemas.microsoft.com/office/drawing/2014/main" val="2027430671"/>
                        </a:ext>
                      </a:extLst>
                    </a:gridCol>
                    <a:gridCol w="882557">
                      <a:extLst>
                        <a:ext uri="{9D8B030D-6E8A-4147-A177-3AD203B41FA5}">
                          <a16:colId xmlns:a16="http://schemas.microsoft.com/office/drawing/2014/main" val="4126562213"/>
                        </a:ext>
                      </a:extLst>
                    </a:gridCol>
                    <a:gridCol w="919330">
                      <a:extLst>
                        <a:ext uri="{9D8B030D-6E8A-4147-A177-3AD203B41FA5}">
                          <a16:colId xmlns:a16="http://schemas.microsoft.com/office/drawing/2014/main" val="3261397235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EXPERIMENT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220" t="-826" r="-841509" b="-49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Channel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Pt</a:t>
                          </a:r>
                          <a:r>
                            <a:rPr lang="it-IT" sz="1400" dirty="0"/>
                            <a:t>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CHI-SQUARE</a:t>
                          </a:r>
                        </a:p>
                        <a:p>
                          <a:r>
                            <a:rPr lang="it-IT" sz="1400" dirty="0"/>
                            <a:t>(Tan &amp; Ng)</a:t>
                          </a:r>
                        </a:p>
                        <a:p>
                          <a:r>
                            <a:rPr lang="it-IT" sz="1400" dirty="0"/>
                            <a:t>Version1            Version2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GDL</a:t>
                          </a:r>
                          <a:endParaRPr lang="en-GB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REDUCED CHI-SQUARE</a:t>
                          </a:r>
                        </a:p>
                        <a:p>
                          <a:r>
                            <a:rPr lang="it-IT" sz="1400" dirty="0"/>
                            <a:t>Version1      Version2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0746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SMOG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110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pHe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0.4 ÷ 4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12 ÷ 110 (lab)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2132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7875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136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15.6782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57.9050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6665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D072030-1552-7EED-9A16-DA52B80CA85C}"/>
              </a:ext>
            </a:extLst>
          </p:cNvPr>
          <p:cNvSpPr txBox="1"/>
          <p:nvPr/>
        </p:nvSpPr>
        <p:spPr>
          <a:xfrm>
            <a:off x="954890" y="1371430"/>
            <a:ext cx="430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Constant scaling (</a:t>
            </a:r>
            <a:r>
              <a:rPr lang="it-IT" dirty="0" err="1"/>
              <a:t>pbar</a:t>
            </a:r>
            <a:r>
              <a:rPr lang="it-IT" dirty="0"/>
              <a:t>-energy </a:t>
            </a:r>
            <a:r>
              <a:rPr lang="it-IT" dirty="0" err="1"/>
              <a:t>independent</a:t>
            </a:r>
            <a:r>
              <a:rPr lang="it-IT" dirty="0"/>
              <a:t>)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BF5019-488D-D2E7-50A0-CFC3D8FA6BE8}"/>
              </a:ext>
            </a:extLst>
          </p:cNvPr>
          <p:cNvSpPr txBox="1"/>
          <p:nvPr/>
        </p:nvSpPr>
        <p:spPr>
          <a:xfrm>
            <a:off x="954890" y="4103745"/>
            <a:ext cx="411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DTUNUC scaling (</a:t>
            </a:r>
            <a:r>
              <a:rPr lang="it-IT" dirty="0" err="1"/>
              <a:t>pbar</a:t>
            </a:r>
            <a:r>
              <a:rPr lang="it-IT" dirty="0"/>
              <a:t>-energy </a:t>
            </a:r>
            <a:r>
              <a:rPr lang="it-IT" dirty="0" err="1"/>
              <a:t>dependent</a:t>
            </a:r>
            <a:r>
              <a:rPr lang="it-IT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213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BF3C-2B4D-B26D-D148-9E4CD753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TORINO GROUP MODEL(AA) – MODEL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DF5566-A2FC-AB37-13DA-8A6AFDCE1DD5}"/>
                  </a:ext>
                </a:extLst>
              </p:cNvPr>
              <p:cNvSpPr txBox="1"/>
              <p:nvPr/>
            </p:nvSpPr>
            <p:spPr>
              <a:xfrm>
                <a:off x="1229897" y="1272952"/>
                <a:ext cx="9759453" cy="165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One of the most used model for heavier channels is the </a:t>
                </a:r>
                <a:r>
                  <a:rPr lang="en-GB" sz="1600" dirty="0" err="1"/>
                  <a:t>Korsmeier</a:t>
                </a:r>
                <a:r>
                  <a:rPr lang="en-GB" sz="1600" dirty="0"/>
                  <a:t>-Donato-Di Mauro (KDD) (Phys. Rev. D 97, 103019 (2018)):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𝑝𝑝</m:t>
                          </m:r>
                        </m:sub>
                      </m:sSub>
                    </m:oMath>
                  </m:oMathPara>
                </a14:m>
                <a:endParaRPr lang="it-IT" sz="1600" b="0" dirty="0"/>
              </a:p>
              <a:p>
                <a:endParaRPr lang="it-IT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sSub>
                            <m:sSub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it-IT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it-IT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p>
                      </m:sSubSup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it-IT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it-IT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it-IT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it-IT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𝑖𝑠𝑜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𝑝𝑟𝑜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it-IT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it-IT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𝑖𝑠𝑜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𝑡𝑎𝑟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DF5566-A2FC-AB37-13DA-8A6AFDCE1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897" y="1272952"/>
                <a:ext cx="9759453" cy="1657954"/>
              </a:xfrm>
              <a:prstGeom prst="rect">
                <a:avLst/>
              </a:prstGeom>
              <a:blipFill>
                <a:blip r:embed="rId2"/>
                <a:stretch>
                  <a:fillRect l="-375" t="-1103" r="-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D326AFF-0F25-D175-F72A-933B768F81A5}"/>
              </a:ext>
            </a:extLst>
          </p:cNvPr>
          <p:cNvSpPr/>
          <p:nvPr/>
        </p:nvSpPr>
        <p:spPr>
          <a:xfrm>
            <a:off x="3607526" y="2255785"/>
            <a:ext cx="696686" cy="66402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5BD3D4-A7B2-648B-A4F0-7D8AE254181F}"/>
              </a:ext>
            </a:extLst>
          </p:cNvPr>
          <p:cNvCxnSpPr/>
          <p:nvPr/>
        </p:nvCxnSpPr>
        <p:spPr>
          <a:xfrm flipV="1">
            <a:off x="3180805" y="2923901"/>
            <a:ext cx="557349" cy="107986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B54CAB6-0BC0-2CB4-4BED-9CF118505806}"/>
              </a:ext>
            </a:extLst>
          </p:cNvPr>
          <p:cNvSpPr txBox="1"/>
          <p:nvPr/>
        </p:nvSpPr>
        <p:spPr>
          <a:xfrm>
            <a:off x="359229" y="3953278"/>
            <a:ext cx="3656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</a:rPr>
              <a:t>Scaling of the </a:t>
            </a:r>
            <a:r>
              <a:rPr lang="it-IT" sz="1600" dirty="0" err="1">
                <a:solidFill>
                  <a:srgbClr val="00B050"/>
                </a:solidFill>
              </a:rPr>
              <a:t>total</a:t>
            </a:r>
            <a:r>
              <a:rPr lang="it-IT" sz="1600" dirty="0">
                <a:solidFill>
                  <a:srgbClr val="00B050"/>
                </a:solidFill>
              </a:rPr>
              <a:t> </a:t>
            </a:r>
            <a:r>
              <a:rPr lang="it-IT" sz="1600" dirty="0" err="1">
                <a:solidFill>
                  <a:srgbClr val="00B050"/>
                </a:solidFill>
              </a:rPr>
              <a:t>inelastic</a:t>
            </a:r>
            <a:r>
              <a:rPr lang="it-IT" sz="1600" dirty="0">
                <a:solidFill>
                  <a:srgbClr val="00B050"/>
                </a:solidFill>
              </a:rPr>
              <a:t> cross </a:t>
            </a:r>
            <a:r>
              <a:rPr lang="it-IT" sz="1600" dirty="0" err="1">
                <a:solidFill>
                  <a:srgbClr val="00B050"/>
                </a:solidFill>
              </a:rPr>
              <a:t>section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54CB13-2EDD-E99A-FC85-179309862A5C}"/>
              </a:ext>
            </a:extLst>
          </p:cNvPr>
          <p:cNvSpPr/>
          <p:nvPr/>
        </p:nvSpPr>
        <p:spPr>
          <a:xfrm>
            <a:off x="4382590" y="2405236"/>
            <a:ext cx="348343" cy="3651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AC0877-8EBC-DD3E-333A-A77402E0C2F1}"/>
              </a:ext>
            </a:extLst>
          </p:cNvPr>
          <p:cNvCxnSpPr>
            <a:cxnSpLocks/>
          </p:cNvCxnSpPr>
          <p:nvPr/>
        </p:nvCxnSpPr>
        <p:spPr>
          <a:xfrm flipV="1">
            <a:off x="4291150" y="2876272"/>
            <a:ext cx="274319" cy="1782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689D12-96FA-F612-9563-13E2FB6B12A1}"/>
              </a:ext>
            </a:extLst>
          </p:cNvPr>
          <p:cNvSpPr txBox="1"/>
          <p:nvPr/>
        </p:nvSpPr>
        <p:spPr>
          <a:xfrm>
            <a:off x="2109650" y="4702624"/>
            <a:ext cx="3021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FF0000"/>
                </a:solidFill>
              </a:rPr>
              <a:t>Estimation</a:t>
            </a:r>
            <a:r>
              <a:rPr lang="it-IT" sz="1600" dirty="0">
                <a:solidFill>
                  <a:srgbClr val="FF0000"/>
                </a:solidFill>
              </a:rPr>
              <a:t> of </a:t>
            </a:r>
            <a:r>
              <a:rPr lang="it-IT" sz="1600" dirty="0" err="1">
                <a:solidFill>
                  <a:srgbClr val="FF0000"/>
                </a:solidFill>
              </a:rPr>
              <a:t>average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number</a:t>
            </a:r>
            <a:r>
              <a:rPr lang="it-IT" sz="1600" dirty="0">
                <a:solidFill>
                  <a:srgbClr val="FF0000"/>
                </a:solidFill>
              </a:rPr>
              <a:t> of </a:t>
            </a:r>
            <a:r>
              <a:rPr lang="it-IT" sz="1600" dirty="0" err="1">
                <a:solidFill>
                  <a:srgbClr val="FF0000"/>
                </a:solidFill>
              </a:rPr>
              <a:t>projectile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nucleons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that</a:t>
            </a:r>
            <a:r>
              <a:rPr lang="it-IT" sz="1600" dirty="0">
                <a:solidFill>
                  <a:srgbClr val="FF0000"/>
                </a:solidFill>
              </a:rPr>
              <a:t> join the </a:t>
            </a:r>
            <a:r>
              <a:rPr lang="it-IT" sz="1600" dirty="0" err="1">
                <a:solidFill>
                  <a:srgbClr val="FF0000"/>
                </a:solidFill>
              </a:rPr>
              <a:t>collision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030C4E5-5CC9-62C6-CBBC-F57A10CD90BE}"/>
              </a:ext>
            </a:extLst>
          </p:cNvPr>
          <p:cNvSpPr/>
          <p:nvPr/>
        </p:nvSpPr>
        <p:spPr>
          <a:xfrm>
            <a:off x="4793319" y="2116053"/>
            <a:ext cx="192459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C534E4-2B6F-16BF-16C7-AF995D3EB1A2}"/>
              </a:ext>
            </a:extLst>
          </p:cNvPr>
          <p:cNvCxnSpPr>
            <a:cxnSpLocks/>
          </p:cNvCxnSpPr>
          <p:nvPr/>
        </p:nvCxnSpPr>
        <p:spPr>
          <a:xfrm flipV="1">
            <a:off x="5767253" y="3065413"/>
            <a:ext cx="0" cy="215102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40D467C-36DA-061E-DDAD-188DA86B9C0D}"/>
              </a:ext>
            </a:extLst>
          </p:cNvPr>
          <p:cNvSpPr txBox="1"/>
          <p:nvPr/>
        </p:nvSpPr>
        <p:spPr>
          <a:xfrm>
            <a:off x="4478378" y="5364480"/>
            <a:ext cx="272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0070C0"/>
                </a:solidFill>
              </a:rPr>
              <a:t>Fragmentation</a:t>
            </a:r>
            <a:r>
              <a:rPr lang="it-IT" sz="1600" dirty="0">
                <a:solidFill>
                  <a:srgbClr val="0070C0"/>
                </a:solidFill>
              </a:rPr>
              <a:t> of a </a:t>
            </a:r>
            <a:r>
              <a:rPr lang="it-IT" sz="1600" dirty="0" err="1">
                <a:solidFill>
                  <a:srgbClr val="0070C0"/>
                </a:solidFill>
              </a:rPr>
              <a:t>nucleons</a:t>
            </a:r>
            <a:r>
              <a:rPr lang="it-IT" sz="1600" dirty="0">
                <a:solidFill>
                  <a:srgbClr val="0070C0"/>
                </a:solidFill>
              </a:rPr>
              <a:t> in the </a:t>
            </a:r>
            <a:r>
              <a:rPr lang="it-IT" sz="1600" dirty="0" err="1">
                <a:solidFill>
                  <a:srgbClr val="0070C0"/>
                </a:solidFill>
              </a:rPr>
              <a:t>projectile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EC0FA4-E9DB-F4FC-1B53-2A4F2F0D8EFF}"/>
              </a:ext>
            </a:extLst>
          </p:cNvPr>
          <p:cNvSpPr/>
          <p:nvPr/>
        </p:nvSpPr>
        <p:spPr>
          <a:xfrm>
            <a:off x="6955981" y="2418295"/>
            <a:ext cx="348343" cy="36512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B2ACCD-5DD0-F8DD-DCEE-3BC2F5153521}"/>
              </a:ext>
            </a:extLst>
          </p:cNvPr>
          <p:cNvCxnSpPr>
            <a:cxnSpLocks/>
          </p:cNvCxnSpPr>
          <p:nvPr/>
        </p:nvCxnSpPr>
        <p:spPr>
          <a:xfrm flipV="1">
            <a:off x="7130152" y="2889331"/>
            <a:ext cx="8708" cy="160056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76C6971-911D-1B8B-4918-328C6632782C}"/>
              </a:ext>
            </a:extLst>
          </p:cNvPr>
          <p:cNvSpPr txBox="1"/>
          <p:nvPr/>
        </p:nvSpPr>
        <p:spPr>
          <a:xfrm>
            <a:off x="6307184" y="4463204"/>
            <a:ext cx="3021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FFC000"/>
                </a:solidFill>
              </a:rPr>
              <a:t>Estimation</a:t>
            </a:r>
            <a:r>
              <a:rPr lang="it-IT" sz="1600" dirty="0">
                <a:solidFill>
                  <a:srgbClr val="FFC000"/>
                </a:solidFill>
              </a:rPr>
              <a:t> of </a:t>
            </a:r>
            <a:r>
              <a:rPr lang="it-IT" sz="1600" dirty="0" err="1">
                <a:solidFill>
                  <a:srgbClr val="FFC000"/>
                </a:solidFill>
              </a:rPr>
              <a:t>average</a:t>
            </a:r>
            <a:r>
              <a:rPr lang="it-IT" sz="1600" dirty="0">
                <a:solidFill>
                  <a:srgbClr val="FFC000"/>
                </a:solidFill>
              </a:rPr>
              <a:t> </a:t>
            </a:r>
            <a:r>
              <a:rPr lang="it-IT" sz="1600" dirty="0" err="1">
                <a:solidFill>
                  <a:srgbClr val="FFC000"/>
                </a:solidFill>
              </a:rPr>
              <a:t>number</a:t>
            </a:r>
            <a:r>
              <a:rPr lang="it-IT" sz="1600" dirty="0">
                <a:solidFill>
                  <a:srgbClr val="FFC000"/>
                </a:solidFill>
              </a:rPr>
              <a:t> of target </a:t>
            </a:r>
            <a:r>
              <a:rPr lang="it-IT" sz="1600" dirty="0" err="1">
                <a:solidFill>
                  <a:srgbClr val="FFC000"/>
                </a:solidFill>
              </a:rPr>
              <a:t>nucleons</a:t>
            </a:r>
            <a:r>
              <a:rPr lang="it-IT" sz="1600" dirty="0">
                <a:solidFill>
                  <a:srgbClr val="FFC000"/>
                </a:solidFill>
              </a:rPr>
              <a:t> </a:t>
            </a:r>
            <a:r>
              <a:rPr lang="it-IT" sz="1600" dirty="0" err="1">
                <a:solidFill>
                  <a:srgbClr val="FFC000"/>
                </a:solidFill>
              </a:rPr>
              <a:t>that</a:t>
            </a:r>
            <a:r>
              <a:rPr lang="it-IT" sz="1600" dirty="0">
                <a:solidFill>
                  <a:srgbClr val="FFC000"/>
                </a:solidFill>
              </a:rPr>
              <a:t> join the </a:t>
            </a:r>
            <a:r>
              <a:rPr lang="it-IT" sz="1600" dirty="0" err="1">
                <a:solidFill>
                  <a:srgbClr val="FFC000"/>
                </a:solidFill>
              </a:rPr>
              <a:t>collision</a:t>
            </a:r>
            <a:endParaRPr lang="en-GB" sz="1600" dirty="0">
              <a:solidFill>
                <a:srgbClr val="FFC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001C8E-FBDB-5965-E956-01B9BFAE37CF}"/>
              </a:ext>
            </a:extLst>
          </p:cNvPr>
          <p:cNvSpPr/>
          <p:nvPr/>
        </p:nvSpPr>
        <p:spPr>
          <a:xfrm>
            <a:off x="7331877" y="2155244"/>
            <a:ext cx="1924594" cy="914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5E631D-0EF2-4898-5491-07EA9087F488}"/>
              </a:ext>
            </a:extLst>
          </p:cNvPr>
          <p:cNvCxnSpPr>
            <a:cxnSpLocks/>
          </p:cNvCxnSpPr>
          <p:nvPr/>
        </p:nvCxnSpPr>
        <p:spPr>
          <a:xfrm flipH="1" flipV="1">
            <a:off x="8305811" y="3104604"/>
            <a:ext cx="535567" cy="35922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0A6096A-3BDC-DCE4-EDF1-B2E754AC4E68}"/>
              </a:ext>
            </a:extLst>
          </p:cNvPr>
          <p:cNvSpPr txBox="1"/>
          <p:nvPr/>
        </p:nvSpPr>
        <p:spPr>
          <a:xfrm>
            <a:off x="8143695" y="3378742"/>
            <a:ext cx="272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00B0F0"/>
                </a:solidFill>
              </a:rPr>
              <a:t>Fragmentation</a:t>
            </a:r>
            <a:r>
              <a:rPr lang="it-IT" sz="1600" dirty="0">
                <a:solidFill>
                  <a:srgbClr val="00B0F0"/>
                </a:solidFill>
              </a:rPr>
              <a:t> of a target in the </a:t>
            </a:r>
            <a:r>
              <a:rPr lang="it-IT" sz="1600" dirty="0" err="1">
                <a:solidFill>
                  <a:srgbClr val="00B0F0"/>
                </a:solidFill>
              </a:rPr>
              <a:t>projectile</a:t>
            </a:r>
            <a:endParaRPr lang="en-GB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4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0C941-9BE5-95D7-E083-9C51D2FA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TORINO GROUP MODEL(AA)</a:t>
            </a:r>
            <a:r>
              <a:rPr lang="it-IT" dirty="0"/>
              <a:t>– CHI-SQUARE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D9BC70D-5A50-847F-9169-DDF654A307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5685305"/>
                  </p:ext>
                </p:extLst>
              </p:nvPr>
            </p:nvGraphicFramePr>
            <p:xfrm>
              <a:off x="954890" y="1740762"/>
              <a:ext cx="10398909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6004">
                      <a:extLst>
                        <a:ext uri="{9D8B030D-6E8A-4147-A177-3AD203B41FA5}">
                          <a16:colId xmlns:a16="http://schemas.microsoft.com/office/drawing/2014/main" val="2701878668"/>
                        </a:ext>
                      </a:extLst>
                    </a:gridCol>
                    <a:gridCol w="964740">
                      <a:extLst>
                        <a:ext uri="{9D8B030D-6E8A-4147-A177-3AD203B41FA5}">
                          <a16:colId xmlns:a16="http://schemas.microsoft.com/office/drawing/2014/main" val="4089661022"/>
                        </a:ext>
                      </a:extLst>
                    </a:gridCol>
                    <a:gridCol w="964740">
                      <a:extLst>
                        <a:ext uri="{9D8B030D-6E8A-4147-A177-3AD203B41FA5}">
                          <a16:colId xmlns:a16="http://schemas.microsoft.com/office/drawing/2014/main" val="319035493"/>
                        </a:ext>
                      </a:extLst>
                    </a:gridCol>
                    <a:gridCol w="1067425">
                      <a:extLst>
                        <a:ext uri="{9D8B030D-6E8A-4147-A177-3AD203B41FA5}">
                          <a16:colId xmlns:a16="http://schemas.microsoft.com/office/drawing/2014/main" val="1850860060"/>
                        </a:ext>
                      </a:extLst>
                    </a:gridCol>
                    <a:gridCol w="1304446">
                      <a:extLst>
                        <a:ext uri="{9D8B030D-6E8A-4147-A177-3AD203B41FA5}">
                          <a16:colId xmlns:a16="http://schemas.microsoft.com/office/drawing/2014/main" val="2776979264"/>
                        </a:ext>
                      </a:extLst>
                    </a:gridCol>
                    <a:gridCol w="1022302">
                      <a:extLst>
                        <a:ext uri="{9D8B030D-6E8A-4147-A177-3AD203B41FA5}">
                          <a16:colId xmlns:a16="http://schemas.microsoft.com/office/drawing/2014/main" val="378746182"/>
                        </a:ext>
                      </a:extLst>
                    </a:gridCol>
                    <a:gridCol w="1121582">
                      <a:extLst>
                        <a:ext uri="{9D8B030D-6E8A-4147-A177-3AD203B41FA5}">
                          <a16:colId xmlns:a16="http://schemas.microsoft.com/office/drawing/2014/main" val="3321808812"/>
                        </a:ext>
                      </a:extLst>
                    </a:gridCol>
                    <a:gridCol w="845783">
                      <a:extLst>
                        <a:ext uri="{9D8B030D-6E8A-4147-A177-3AD203B41FA5}">
                          <a16:colId xmlns:a16="http://schemas.microsoft.com/office/drawing/2014/main" val="2027430671"/>
                        </a:ext>
                      </a:extLst>
                    </a:gridCol>
                    <a:gridCol w="882557">
                      <a:extLst>
                        <a:ext uri="{9D8B030D-6E8A-4147-A177-3AD203B41FA5}">
                          <a16:colId xmlns:a16="http://schemas.microsoft.com/office/drawing/2014/main" val="4126562213"/>
                        </a:ext>
                      </a:extLst>
                    </a:gridCol>
                    <a:gridCol w="919330">
                      <a:extLst>
                        <a:ext uri="{9D8B030D-6E8A-4147-A177-3AD203B41FA5}">
                          <a16:colId xmlns:a16="http://schemas.microsoft.com/office/drawing/2014/main" val="326139723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EXPERIMENT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it-IT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sz="14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rad>
                              <m:r>
                                <a:rPr lang="it-IT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it-IT" sz="1400" dirty="0"/>
                            <a:t> [GeV]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Channel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Pt</a:t>
                          </a:r>
                          <a:r>
                            <a:rPr lang="it-IT" sz="1400" dirty="0"/>
                            <a:t>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CHI-SQUARE</a:t>
                          </a:r>
                        </a:p>
                        <a:p>
                          <a:r>
                            <a:rPr lang="it-IT" sz="1400" dirty="0"/>
                            <a:t>No-Scale         Scale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GDL</a:t>
                          </a:r>
                          <a:endParaRPr lang="en-GB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REDUCED CHI-SQUARE</a:t>
                          </a:r>
                        </a:p>
                        <a:p>
                          <a:r>
                            <a:rPr lang="it-IT" sz="1400" dirty="0"/>
                            <a:t>No Scale      </a:t>
                          </a:r>
                          <a:r>
                            <a:rPr lang="it-IT" sz="1400" dirty="0" err="1"/>
                            <a:t>Scale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074607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SMOG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110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pHe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0.4 ÷ 4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12 ÷ 110 (lab)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509.4197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553.9327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136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3.7475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4.0730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666565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NA49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pC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 ÷ 15.3 (lab)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121.0803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120.9584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1.007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0.9997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68090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D9BC70D-5A50-847F-9169-DDF654A307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5685305"/>
                  </p:ext>
                </p:extLst>
              </p:nvPr>
            </p:nvGraphicFramePr>
            <p:xfrm>
              <a:off x="954890" y="1740762"/>
              <a:ext cx="10398909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6004">
                      <a:extLst>
                        <a:ext uri="{9D8B030D-6E8A-4147-A177-3AD203B41FA5}">
                          <a16:colId xmlns:a16="http://schemas.microsoft.com/office/drawing/2014/main" val="2701878668"/>
                        </a:ext>
                      </a:extLst>
                    </a:gridCol>
                    <a:gridCol w="964740">
                      <a:extLst>
                        <a:ext uri="{9D8B030D-6E8A-4147-A177-3AD203B41FA5}">
                          <a16:colId xmlns:a16="http://schemas.microsoft.com/office/drawing/2014/main" val="4089661022"/>
                        </a:ext>
                      </a:extLst>
                    </a:gridCol>
                    <a:gridCol w="964740">
                      <a:extLst>
                        <a:ext uri="{9D8B030D-6E8A-4147-A177-3AD203B41FA5}">
                          <a16:colId xmlns:a16="http://schemas.microsoft.com/office/drawing/2014/main" val="319035493"/>
                        </a:ext>
                      </a:extLst>
                    </a:gridCol>
                    <a:gridCol w="1067425">
                      <a:extLst>
                        <a:ext uri="{9D8B030D-6E8A-4147-A177-3AD203B41FA5}">
                          <a16:colId xmlns:a16="http://schemas.microsoft.com/office/drawing/2014/main" val="1850860060"/>
                        </a:ext>
                      </a:extLst>
                    </a:gridCol>
                    <a:gridCol w="1304446">
                      <a:extLst>
                        <a:ext uri="{9D8B030D-6E8A-4147-A177-3AD203B41FA5}">
                          <a16:colId xmlns:a16="http://schemas.microsoft.com/office/drawing/2014/main" val="2776979264"/>
                        </a:ext>
                      </a:extLst>
                    </a:gridCol>
                    <a:gridCol w="1022302">
                      <a:extLst>
                        <a:ext uri="{9D8B030D-6E8A-4147-A177-3AD203B41FA5}">
                          <a16:colId xmlns:a16="http://schemas.microsoft.com/office/drawing/2014/main" val="378746182"/>
                        </a:ext>
                      </a:extLst>
                    </a:gridCol>
                    <a:gridCol w="1121582">
                      <a:extLst>
                        <a:ext uri="{9D8B030D-6E8A-4147-A177-3AD203B41FA5}">
                          <a16:colId xmlns:a16="http://schemas.microsoft.com/office/drawing/2014/main" val="3321808812"/>
                        </a:ext>
                      </a:extLst>
                    </a:gridCol>
                    <a:gridCol w="845783">
                      <a:extLst>
                        <a:ext uri="{9D8B030D-6E8A-4147-A177-3AD203B41FA5}">
                          <a16:colId xmlns:a16="http://schemas.microsoft.com/office/drawing/2014/main" val="2027430671"/>
                        </a:ext>
                      </a:extLst>
                    </a:gridCol>
                    <a:gridCol w="882557">
                      <a:extLst>
                        <a:ext uri="{9D8B030D-6E8A-4147-A177-3AD203B41FA5}">
                          <a16:colId xmlns:a16="http://schemas.microsoft.com/office/drawing/2014/main" val="4126562213"/>
                        </a:ext>
                      </a:extLst>
                    </a:gridCol>
                    <a:gridCol w="919330">
                      <a:extLst>
                        <a:ext uri="{9D8B030D-6E8A-4147-A177-3AD203B41FA5}">
                          <a16:colId xmlns:a16="http://schemas.microsoft.com/office/drawing/2014/main" val="3261397235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EXPERIMENT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5220" t="-826" r="-841509" b="-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Channel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Pt</a:t>
                          </a:r>
                          <a:r>
                            <a:rPr lang="it-IT" sz="1400" dirty="0"/>
                            <a:t>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CHI-SQUARE</a:t>
                          </a:r>
                        </a:p>
                        <a:p>
                          <a:r>
                            <a:rPr lang="it-IT" sz="1400" dirty="0"/>
                            <a:t>No-Scale         Scale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GDL</a:t>
                          </a:r>
                          <a:endParaRPr lang="en-GB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REDUCED CHI-SQUARE</a:t>
                          </a:r>
                        </a:p>
                        <a:p>
                          <a:r>
                            <a:rPr lang="it-IT" sz="1400" dirty="0"/>
                            <a:t>No Scale      </a:t>
                          </a:r>
                          <a:r>
                            <a:rPr lang="it-IT" sz="1400" dirty="0" err="1"/>
                            <a:t>Scale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0746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SMOG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110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pHe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0.4 ÷ 4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12 ÷ 110 (lab)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509.4197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553.9327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136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3.7475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4.0730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66656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NA49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pC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 ÷ 15.3 (lab)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121.0803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120.9584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1.007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0.9997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68090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A69C539-609F-0346-EA59-BD87E1E21CF4}"/>
              </a:ext>
            </a:extLst>
          </p:cNvPr>
          <p:cNvSpPr txBox="1"/>
          <p:nvPr/>
        </p:nvSpPr>
        <p:spPr>
          <a:xfrm>
            <a:off x="4040776" y="3406787"/>
            <a:ext cx="743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Different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results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than</a:t>
            </a:r>
            <a:r>
              <a:rPr lang="it-IT" dirty="0">
                <a:solidFill>
                  <a:srgbClr val="FF0000"/>
                </a:solidFill>
              </a:rPr>
              <a:t> the Torino Group paper for the SMOG </a:t>
            </a:r>
            <a:r>
              <a:rPr lang="it-IT" dirty="0" err="1">
                <a:solidFill>
                  <a:srgbClr val="FF0000"/>
                </a:solidFill>
              </a:rPr>
              <a:t>experiment</a:t>
            </a:r>
            <a:r>
              <a:rPr lang="it-IT" dirty="0">
                <a:solidFill>
                  <a:srgbClr val="FF0000"/>
                </a:solidFill>
              </a:rPr>
              <a:t>. </a:t>
            </a:r>
          </a:p>
          <a:p>
            <a:r>
              <a:rPr lang="it-IT" dirty="0">
                <a:solidFill>
                  <a:srgbClr val="FF0000"/>
                </a:solidFill>
              </a:rPr>
              <a:t>How are the </a:t>
            </a:r>
            <a:r>
              <a:rPr lang="it-IT" dirty="0" err="1">
                <a:solidFill>
                  <a:srgbClr val="FF0000"/>
                </a:solidFill>
              </a:rPr>
              <a:t>uncertainties</a:t>
            </a:r>
            <a:r>
              <a:rPr lang="it-IT" dirty="0">
                <a:solidFill>
                  <a:srgbClr val="FF0000"/>
                </a:solidFill>
              </a:rPr>
              <a:t> of the SMOG data </a:t>
            </a:r>
            <a:r>
              <a:rPr lang="it-IT" dirty="0" err="1">
                <a:solidFill>
                  <a:srgbClr val="FF0000"/>
                </a:solidFill>
              </a:rPr>
              <a:t>treaten</a:t>
            </a:r>
            <a:r>
              <a:rPr lang="it-IT" dirty="0">
                <a:solidFill>
                  <a:srgbClr val="FF0000"/>
                </a:solidFill>
              </a:rPr>
              <a:t> in the fitting procedure?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107FF-B90D-8372-8B57-415B0A8B8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520" y="4155043"/>
            <a:ext cx="232410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D0ABF7-8813-2603-8FA6-ED110E1BE5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14" t="32889" r="24161" b="54133"/>
          <a:stretch/>
        </p:blipFill>
        <p:spPr>
          <a:xfrm>
            <a:off x="6759620" y="4155043"/>
            <a:ext cx="4425566" cy="12858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155A4A-6350-6696-9647-F1387CDEF3FC}"/>
              </a:ext>
            </a:extLst>
          </p:cNvPr>
          <p:cNvCxnSpPr/>
          <p:nvPr/>
        </p:nvCxnSpPr>
        <p:spPr>
          <a:xfrm flipV="1">
            <a:off x="9910354" y="5320937"/>
            <a:ext cx="566057" cy="9492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67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DC315-49C7-A385-F18E-631A5389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DATASET (pp) - REVIEW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10FCD2-FF18-F279-8642-BC0BBE83C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293173"/>
              </p:ext>
            </p:extLst>
          </p:nvPr>
        </p:nvGraphicFramePr>
        <p:xfrm>
          <a:off x="1526903" y="1813167"/>
          <a:ext cx="961136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996">
                  <a:extLst>
                    <a:ext uri="{9D8B030D-6E8A-4147-A177-3AD203B41FA5}">
                      <a16:colId xmlns:a16="http://schemas.microsoft.com/office/drawing/2014/main" val="2701878668"/>
                    </a:ext>
                  </a:extLst>
                </a:gridCol>
                <a:gridCol w="1583996">
                  <a:extLst>
                    <a:ext uri="{9D8B030D-6E8A-4147-A177-3AD203B41FA5}">
                      <a16:colId xmlns:a16="http://schemas.microsoft.com/office/drawing/2014/main" val="4089661022"/>
                    </a:ext>
                  </a:extLst>
                </a:gridCol>
                <a:gridCol w="3221684">
                  <a:extLst>
                    <a:ext uri="{9D8B030D-6E8A-4147-A177-3AD203B41FA5}">
                      <a16:colId xmlns:a16="http://schemas.microsoft.com/office/drawing/2014/main" val="378746182"/>
                    </a:ext>
                  </a:extLst>
                </a:gridCol>
                <a:gridCol w="3221684">
                  <a:extLst>
                    <a:ext uri="{9D8B030D-6E8A-4147-A177-3AD203B41FA5}">
                      <a16:colId xmlns:a16="http://schemas.microsoft.com/office/drawing/2014/main" val="2027430671"/>
                    </a:ext>
                  </a:extLst>
                </a:gridCol>
              </a:tblGrid>
              <a:tr h="382572">
                <a:tc>
                  <a:txBody>
                    <a:bodyPr/>
                    <a:lstStyle/>
                    <a:p>
                      <a:r>
                        <a:rPr lang="it-IT" sz="1400" dirty="0"/>
                        <a:t>EXPERIMENT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CMS ENERGY [GeV]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REFERENCE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NOTES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074607"/>
                  </a:ext>
                </a:extLst>
              </a:tr>
              <a:tr h="221649">
                <a:tc>
                  <a:txBody>
                    <a:bodyPr/>
                    <a:lstStyle/>
                    <a:p>
                      <a:r>
                        <a:rPr lang="it-IT" sz="1400" dirty="0"/>
                        <a:t>ISR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6.1 up to 53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M. Antinucci et al., Lett. Nuovo </a:t>
                      </a:r>
                      <a:r>
                        <a:rPr lang="it-IT" sz="1400" dirty="0" err="1"/>
                        <a:t>Cim</a:t>
                      </a:r>
                      <a:r>
                        <a:rPr lang="it-IT" sz="1400" dirty="0"/>
                        <a:t>. 6 (1973).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/>
                        <a:t>Old</a:t>
                      </a:r>
                      <a:r>
                        <a:rPr lang="it-IT" sz="1400" dirty="0"/>
                        <a:t> data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666565"/>
                  </a:ext>
                </a:extLst>
              </a:tr>
              <a:tr h="221649">
                <a:tc>
                  <a:txBody>
                    <a:bodyPr/>
                    <a:lstStyle/>
                    <a:p>
                      <a:r>
                        <a:rPr lang="it-IT" sz="1400" dirty="0"/>
                        <a:t>NA49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17.3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Eur</a:t>
                      </a:r>
                      <a:r>
                        <a:rPr lang="fr-FR" sz="1400" dirty="0"/>
                        <a:t>. Phys. J. C (2010) 65: 9–63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34559"/>
                  </a:ext>
                </a:extLst>
              </a:tr>
              <a:tr h="221649">
                <a:tc>
                  <a:txBody>
                    <a:bodyPr/>
                    <a:lstStyle/>
                    <a:p>
                      <a:r>
                        <a:rPr lang="it-IT" sz="1400" dirty="0"/>
                        <a:t>NA61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7.7, 8.7, 12.3, 17.3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Eur</a:t>
                      </a:r>
                      <a:r>
                        <a:rPr lang="fr-FR" sz="1400" dirty="0"/>
                        <a:t>. Phys. J. C 77, 671 (2017)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857395"/>
                  </a:ext>
                </a:extLst>
              </a:tr>
              <a:tr h="221649">
                <a:tc>
                  <a:txBody>
                    <a:bodyPr/>
                    <a:lstStyle/>
                    <a:p>
                      <a:r>
                        <a:rPr lang="it-IT" sz="1400" dirty="0"/>
                        <a:t>STAR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Phys.Lett.B616:8-16,2005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No anti-</a:t>
                      </a:r>
                      <a:r>
                        <a:rPr lang="it-IT" sz="1400" dirty="0" err="1"/>
                        <a:t>hyperons</a:t>
                      </a:r>
                      <a:r>
                        <a:rPr lang="it-IT" sz="1400" dirty="0"/>
                        <a:t> </a:t>
                      </a:r>
                      <a:r>
                        <a:rPr lang="it-IT" sz="1400" dirty="0" err="1"/>
                        <a:t>correction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541286"/>
                  </a:ext>
                </a:extLst>
              </a:tr>
              <a:tr h="221649">
                <a:tc>
                  <a:txBody>
                    <a:bodyPr/>
                    <a:lstStyle/>
                    <a:p>
                      <a:r>
                        <a:rPr lang="it-IT" sz="1400" dirty="0"/>
                        <a:t>PHENIX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62.4, 200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PRC 83, 064903 (2011)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Scaling </a:t>
                      </a:r>
                      <a:r>
                        <a:rPr lang="it-IT" sz="1400" dirty="0" err="1"/>
                        <a:t>problem</a:t>
                      </a:r>
                      <a:r>
                        <a:rPr lang="it-IT" sz="1400" dirty="0"/>
                        <a:t>, </a:t>
                      </a:r>
                      <a:r>
                        <a:rPr lang="it-IT" sz="1400" dirty="0" err="1"/>
                        <a:t>tensions</a:t>
                      </a:r>
                      <a:r>
                        <a:rPr lang="it-IT" sz="1400" dirty="0"/>
                        <a:t> with </a:t>
                      </a:r>
                      <a:r>
                        <a:rPr lang="it-IT" sz="1400" dirty="0" err="1"/>
                        <a:t>other</a:t>
                      </a:r>
                      <a:r>
                        <a:rPr lang="it-IT" sz="1400" dirty="0"/>
                        <a:t> data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358710"/>
                  </a:ext>
                </a:extLst>
              </a:tr>
              <a:tr h="221649">
                <a:tc>
                  <a:txBody>
                    <a:bodyPr/>
                    <a:lstStyle/>
                    <a:p>
                      <a:r>
                        <a:rPr lang="it-IT" sz="1400" dirty="0"/>
                        <a:t>ALICE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900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Eur</a:t>
                      </a:r>
                      <a:r>
                        <a:rPr lang="fr-FR" sz="1400" dirty="0"/>
                        <a:t>. Phys. J. C 71 (2011) 1655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021586"/>
                  </a:ext>
                </a:extLst>
              </a:tr>
              <a:tr h="221649">
                <a:tc>
                  <a:txBody>
                    <a:bodyPr/>
                    <a:lstStyle/>
                    <a:p>
                      <a:r>
                        <a:rPr lang="it-IT" sz="1400" dirty="0"/>
                        <a:t>CMS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900, 2760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Eur</a:t>
                      </a:r>
                      <a:r>
                        <a:rPr lang="fr-FR" sz="1400" dirty="0"/>
                        <a:t>. Phys. J. C (2012) 72:2164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0.78 </a:t>
                      </a:r>
                      <a:r>
                        <a:rPr lang="it-IT" sz="1400" dirty="0" err="1"/>
                        <a:t>factor</a:t>
                      </a:r>
                      <a:r>
                        <a:rPr lang="it-IT" sz="1400" dirty="0"/>
                        <a:t> due to </a:t>
                      </a:r>
                      <a:r>
                        <a:rPr lang="it-IT" sz="1400" dirty="0" err="1"/>
                        <a:t>particle</a:t>
                      </a:r>
                      <a:r>
                        <a:rPr lang="it-IT" sz="1400" dirty="0"/>
                        <a:t> </a:t>
                      </a:r>
                      <a:r>
                        <a:rPr lang="it-IT" sz="1400" dirty="0" err="1"/>
                        <a:t>selection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989941"/>
                  </a:ext>
                </a:extLst>
              </a:tr>
              <a:tr h="221649">
                <a:tc>
                  <a:txBody>
                    <a:bodyPr/>
                    <a:lstStyle/>
                    <a:p>
                      <a:r>
                        <a:rPr lang="it-IT" sz="1400" dirty="0"/>
                        <a:t>BRAHMS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Phys. Rev. Lett. 98, 252001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/>
                        <a:t>Tension</a:t>
                      </a:r>
                      <a:r>
                        <a:rPr lang="it-IT" sz="1400" dirty="0"/>
                        <a:t> with SHINE data, </a:t>
                      </a:r>
                      <a:r>
                        <a:rPr lang="it-IT" sz="1400" dirty="0" err="1"/>
                        <a:t>old</a:t>
                      </a:r>
                      <a:r>
                        <a:rPr lang="it-IT" sz="1400" dirty="0"/>
                        <a:t> data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367224"/>
                  </a:ext>
                </a:extLst>
              </a:tr>
              <a:tr h="221649">
                <a:tc>
                  <a:txBody>
                    <a:bodyPr/>
                    <a:lstStyle/>
                    <a:p>
                      <a:r>
                        <a:rPr lang="it-IT" sz="1400" dirty="0"/>
                        <a:t>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6.1, 6.7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Phys. Rev. 137, B962 (1965)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/>
                        <a:t>Old</a:t>
                      </a:r>
                      <a:r>
                        <a:rPr lang="it-IT" sz="1400" dirty="0"/>
                        <a:t> data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091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4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0C941-9BE5-95D7-E083-9C51D2FA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TORINO GROUP MODEL(AA)</a:t>
            </a:r>
            <a:r>
              <a:rPr lang="it-IT" dirty="0"/>
              <a:t>– CHI-SQUARE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D9BC70D-5A50-847F-9169-DDF654A3075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54890" y="1740762"/>
              <a:ext cx="10398909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6004">
                      <a:extLst>
                        <a:ext uri="{9D8B030D-6E8A-4147-A177-3AD203B41FA5}">
                          <a16:colId xmlns:a16="http://schemas.microsoft.com/office/drawing/2014/main" val="2701878668"/>
                        </a:ext>
                      </a:extLst>
                    </a:gridCol>
                    <a:gridCol w="964740">
                      <a:extLst>
                        <a:ext uri="{9D8B030D-6E8A-4147-A177-3AD203B41FA5}">
                          <a16:colId xmlns:a16="http://schemas.microsoft.com/office/drawing/2014/main" val="4089661022"/>
                        </a:ext>
                      </a:extLst>
                    </a:gridCol>
                    <a:gridCol w="964740">
                      <a:extLst>
                        <a:ext uri="{9D8B030D-6E8A-4147-A177-3AD203B41FA5}">
                          <a16:colId xmlns:a16="http://schemas.microsoft.com/office/drawing/2014/main" val="319035493"/>
                        </a:ext>
                      </a:extLst>
                    </a:gridCol>
                    <a:gridCol w="1067425">
                      <a:extLst>
                        <a:ext uri="{9D8B030D-6E8A-4147-A177-3AD203B41FA5}">
                          <a16:colId xmlns:a16="http://schemas.microsoft.com/office/drawing/2014/main" val="1850860060"/>
                        </a:ext>
                      </a:extLst>
                    </a:gridCol>
                    <a:gridCol w="1304446">
                      <a:extLst>
                        <a:ext uri="{9D8B030D-6E8A-4147-A177-3AD203B41FA5}">
                          <a16:colId xmlns:a16="http://schemas.microsoft.com/office/drawing/2014/main" val="2776979264"/>
                        </a:ext>
                      </a:extLst>
                    </a:gridCol>
                    <a:gridCol w="1022302">
                      <a:extLst>
                        <a:ext uri="{9D8B030D-6E8A-4147-A177-3AD203B41FA5}">
                          <a16:colId xmlns:a16="http://schemas.microsoft.com/office/drawing/2014/main" val="378746182"/>
                        </a:ext>
                      </a:extLst>
                    </a:gridCol>
                    <a:gridCol w="1121582">
                      <a:extLst>
                        <a:ext uri="{9D8B030D-6E8A-4147-A177-3AD203B41FA5}">
                          <a16:colId xmlns:a16="http://schemas.microsoft.com/office/drawing/2014/main" val="3321808812"/>
                        </a:ext>
                      </a:extLst>
                    </a:gridCol>
                    <a:gridCol w="845783">
                      <a:extLst>
                        <a:ext uri="{9D8B030D-6E8A-4147-A177-3AD203B41FA5}">
                          <a16:colId xmlns:a16="http://schemas.microsoft.com/office/drawing/2014/main" val="2027430671"/>
                        </a:ext>
                      </a:extLst>
                    </a:gridCol>
                    <a:gridCol w="882557">
                      <a:extLst>
                        <a:ext uri="{9D8B030D-6E8A-4147-A177-3AD203B41FA5}">
                          <a16:colId xmlns:a16="http://schemas.microsoft.com/office/drawing/2014/main" val="4126562213"/>
                        </a:ext>
                      </a:extLst>
                    </a:gridCol>
                    <a:gridCol w="919330">
                      <a:extLst>
                        <a:ext uri="{9D8B030D-6E8A-4147-A177-3AD203B41FA5}">
                          <a16:colId xmlns:a16="http://schemas.microsoft.com/office/drawing/2014/main" val="326139723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EXPERIMENT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it-IT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sz="14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rad>
                              <m:r>
                                <a:rPr lang="it-IT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it-IT" sz="1400" dirty="0"/>
                            <a:t> [GeV]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Channel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Pt</a:t>
                          </a:r>
                          <a:r>
                            <a:rPr lang="it-IT" sz="1400" dirty="0"/>
                            <a:t>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CHI-SQUARE</a:t>
                          </a:r>
                        </a:p>
                        <a:p>
                          <a:r>
                            <a:rPr lang="it-IT" sz="1400" dirty="0"/>
                            <a:t>No-Scale         Scale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GDL</a:t>
                          </a:r>
                          <a:endParaRPr lang="en-GB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REDUCED CHI-SQUARE</a:t>
                          </a:r>
                        </a:p>
                        <a:p>
                          <a:r>
                            <a:rPr lang="it-IT" sz="1400" dirty="0"/>
                            <a:t>No Scale      </a:t>
                          </a:r>
                          <a:r>
                            <a:rPr lang="it-IT" sz="1400" dirty="0" err="1"/>
                            <a:t>Scale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074607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SMOG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110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pHe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0.4 ÷ 4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12 ÷ 110 (lab)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509.4197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553.9327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136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3.7475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4.0730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666565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NA49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pC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 ÷ 15.3 (lab)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121.0803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120.9584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1.007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0.9997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68090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D9BC70D-5A50-847F-9169-DDF654A307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5685305"/>
                  </p:ext>
                </p:extLst>
              </p:nvPr>
            </p:nvGraphicFramePr>
            <p:xfrm>
              <a:off x="954890" y="1740762"/>
              <a:ext cx="10398909" cy="1341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6004">
                      <a:extLst>
                        <a:ext uri="{9D8B030D-6E8A-4147-A177-3AD203B41FA5}">
                          <a16:colId xmlns:a16="http://schemas.microsoft.com/office/drawing/2014/main" val="2701878668"/>
                        </a:ext>
                      </a:extLst>
                    </a:gridCol>
                    <a:gridCol w="964740">
                      <a:extLst>
                        <a:ext uri="{9D8B030D-6E8A-4147-A177-3AD203B41FA5}">
                          <a16:colId xmlns:a16="http://schemas.microsoft.com/office/drawing/2014/main" val="4089661022"/>
                        </a:ext>
                      </a:extLst>
                    </a:gridCol>
                    <a:gridCol w="964740">
                      <a:extLst>
                        <a:ext uri="{9D8B030D-6E8A-4147-A177-3AD203B41FA5}">
                          <a16:colId xmlns:a16="http://schemas.microsoft.com/office/drawing/2014/main" val="319035493"/>
                        </a:ext>
                      </a:extLst>
                    </a:gridCol>
                    <a:gridCol w="1067425">
                      <a:extLst>
                        <a:ext uri="{9D8B030D-6E8A-4147-A177-3AD203B41FA5}">
                          <a16:colId xmlns:a16="http://schemas.microsoft.com/office/drawing/2014/main" val="1850860060"/>
                        </a:ext>
                      </a:extLst>
                    </a:gridCol>
                    <a:gridCol w="1304446">
                      <a:extLst>
                        <a:ext uri="{9D8B030D-6E8A-4147-A177-3AD203B41FA5}">
                          <a16:colId xmlns:a16="http://schemas.microsoft.com/office/drawing/2014/main" val="2776979264"/>
                        </a:ext>
                      </a:extLst>
                    </a:gridCol>
                    <a:gridCol w="1022302">
                      <a:extLst>
                        <a:ext uri="{9D8B030D-6E8A-4147-A177-3AD203B41FA5}">
                          <a16:colId xmlns:a16="http://schemas.microsoft.com/office/drawing/2014/main" val="378746182"/>
                        </a:ext>
                      </a:extLst>
                    </a:gridCol>
                    <a:gridCol w="1121582">
                      <a:extLst>
                        <a:ext uri="{9D8B030D-6E8A-4147-A177-3AD203B41FA5}">
                          <a16:colId xmlns:a16="http://schemas.microsoft.com/office/drawing/2014/main" val="3321808812"/>
                        </a:ext>
                      </a:extLst>
                    </a:gridCol>
                    <a:gridCol w="845783">
                      <a:extLst>
                        <a:ext uri="{9D8B030D-6E8A-4147-A177-3AD203B41FA5}">
                          <a16:colId xmlns:a16="http://schemas.microsoft.com/office/drawing/2014/main" val="2027430671"/>
                        </a:ext>
                      </a:extLst>
                    </a:gridCol>
                    <a:gridCol w="882557">
                      <a:extLst>
                        <a:ext uri="{9D8B030D-6E8A-4147-A177-3AD203B41FA5}">
                          <a16:colId xmlns:a16="http://schemas.microsoft.com/office/drawing/2014/main" val="4126562213"/>
                        </a:ext>
                      </a:extLst>
                    </a:gridCol>
                    <a:gridCol w="919330">
                      <a:extLst>
                        <a:ext uri="{9D8B030D-6E8A-4147-A177-3AD203B41FA5}">
                          <a16:colId xmlns:a16="http://schemas.microsoft.com/office/drawing/2014/main" val="3261397235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EXPERIMENT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5220" t="-826" r="-841509" b="-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Channel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Pt</a:t>
                          </a:r>
                          <a:r>
                            <a:rPr lang="it-IT" sz="1400" dirty="0"/>
                            <a:t>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CHI-SQUARE</a:t>
                          </a:r>
                        </a:p>
                        <a:p>
                          <a:r>
                            <a:rPr lang="it-IT" sz="1400" dirty="0"/>
                            <a:t>No-Scale         Scale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GDL</a:t>
                          </a:r>
                          <a:endParaRPr lang="en-GB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REDUCED CHI-SQUARE</a:t>
                          </a:r>
                        </a:p>
                        <a:p>
                          <a:r>
                            <a:rPr lang="it-IT" sz="1400" dirty="0"/>
                            <a:t>No Scale      </a:t>
                          </a:r>
                          <a:r>
                            <a:rPr lang="it-IT" sz="1400" dirty="0" err="1"/>
                            <a:t>Scale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0746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SMOG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110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pHe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0.4 ÷ 4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12 ÷ 110 (lab)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509.4197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553.9327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136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3.7475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4.0730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66656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NA49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 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pC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 ÷ 15.3 (lab)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121.0803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120.9584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1.007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0.9997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680901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947C8D4-8C9F-9245-5570-F7C488899A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86" t="43682" r="50000" b="45307"/>
          <a:stretch/>
        </p:blipFill>
        <p:spPr>
          <a:xfrm>
            <a:off x="1134040" y="4774003"/>
            <a:ext cx="5533302" cy="908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03F153-FBBE-085F-EE9C-60CB67737F32}"/>
                  </a:ext>
                </a:extLst>
              </p:cNvPr>
              <p:cNvSpPr txBox="1"/>
              <p:nvPr/>
            </p:nvSpPr>
            <p:spPr>
              <a:xfrm>
                <a:off x="6530342" y="5604860"/>
                <a:ext cx="4686458" cy="567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𝒕𝒐𝒕𝒂𝒍𝒆</m:t>
                          </m:r>
                          <m:r>
                            <a:rPr lang="it-IT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:  </m:t>
                          </m:r>
                          <m:r>
                            <a:rPr lang="it-IT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𝑪𝒉𝒊</m:t>
                          </m:r>
                        </m:e>
                        <m:sup>
                          <m:r>
                            <a:rPr lang="it-IT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1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𝟒𝟐𝟎</m:t>
                      </m:r>
                      <m:r>
                        <a:rPr lang="it-IT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it-IT" sz="1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𝒈𝒅𝒍</m:t>
                      </m:r>
                      <m:r>
                        <a:rPr lang="it-IT" sz="1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𝟐𝟓𝟑</m:t>
                      </m:r>
                      <m:r>
                        <a:rPr lang="it-IT" sz="1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it-IT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𝑪𝒉𝒊</m:t>
                              </m:r>
                            </m:e>
                            <m:sup>
                              <m:r>
                                <a:rPr lang="it-IT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t-IT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𝒈𝒅𝒍</m:t>
                          </m:r>
                        </m:den>
                      </m:f>
                      <m:r>
                        <a:rPr lang="it-IT" sz="1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1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it-IT" sz="14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66</m:t>
                      </m:r>
                    </m:oMath>
                  </m:oMathPara>
                </a14:m>
                <a:endParaRPr lang="en-GB" sz="1400" b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03F153-FBBE-085F-EE9C-60CB67737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342" y="5604860"/>
                <a:ext cx="4686458" cy="5678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798ABE-A25F-3DFA-DDB3-3FD242C10825}"/>
                  </a:ext>
                </a:extLst>
              </p:cNvPr>
              <p:cNvSpPr txBox="1"/>
              <p:nvPr/>
            </p:nvSpPr>
            <p:spPr>
              <a:xfrm>
                <a:off x="6530342" y="5017299"/>
                <a:ext cx="4686458" cy="562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400" b="0" i="0" smtClean="0">
                          <a:latin typeface="Cambria Math" panose="02040503050406030204" pitchFamily="18" charset="0"/>
                        </a:rPr>
                        <m:t>na</m:t>
                      </m:r>
                      <m:r>
                        <a:rPr lang="it-IT" sz="1400" b="0" i="0" smtClean="0">
                          <a:latin typeface="Cambria Math" panose="02040503050406030204" pitchFamily="18" charset="0"/>
                        </a:rPr>
                        <m:t>49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𝐶h𝑖</m:t>
                          </m:r>
                        </m:e>
                        <m:sup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=129, 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𝑔𝑑𝑙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=121,  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𝐶h𝑖</m:t>
                              </m:r>
                            </m:e>
                            <m:sup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𝑔𝑑𝑙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=1.07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798ABE-A25F-3DFA-DDB3-3FD242C10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342" y="5017299"/>
                <a:ext cx="4686458" cy="5623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62BB7A-0AE3-C6B6-D580-6468CC06F0A9}"/>
                  </a:ext>
                </a:extLst>
              </p:cNvPr>
              <p:cNvSpPr txBox="1"/>
              <p:nvPr/>
            </p:nvSpPr>
            <p:spPr>
              <a:xfrm>
                <a:off x="6510999" y="4527274"/>
                <a:ext cx="4686458" cy="562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𝑠𝑚𝑜𝑔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𝐶h𝑖</m:t>
                          </m:r>
                        </m:e>
                        <m:sup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=291, 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𝑔𝑑𝑙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=136,  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𝐶h𝑖</m:t>
                              </m:r>
                            </m:e>
                            <m:sup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𝑔𝑑𝑙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=2.14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62BB7A-0AE3-C6B6-D580-6468CC06F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999" y="4527274"/>
                <a:ext cx="4686458" cy="5623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8FD4431-AF0B-82A4-49C0-F2CBC5867F14}"/>
              </a:ext>
            </a:extLst>
          </p:cNvPr>
          <p:cNvSpPr txBox="1"/>
          <p:nvPr/>
        </p:nvSpPr>
        <p:spPr>
          <a:xfrm>
            <a:off x="4980502" y="4075823"/>
            <a:ext cx="226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Using </a:t>
            </a:r>
            <a:r>
              <a:rPr lang="it-IT" b="1" dirty="0" err="1">
                <a:solidFill>
                  <a:srgbClr val="00B050"/>
                </a:solidFill>
              </a:rPr>
              <a:t>my</a:t>
            </a:r>
            <a:r>
              <a:rPr lang="it-IT" b="1" dirty="0">
                <a:solidFill>
                  <a:srgbClr val="00B050"/>
                </a:solidFill>
              </a:rPr>
              <a:t> </a:t>
            </a:r>
            <a:r>
              <a:rPr lang="it-IT" b="1" dirty="0" err="1">
                <a:solidFill>
                  <a:srgbClr val="00B050"/>
                </a:solidFill>
              </a:rPr>
              <a:t>parameters</a:t>
            </a:r>
            <a:r>
              <a:rPr lang="it-IT" b="1" dirty="0">
                <a:solidFill>
                  <a:srgbClr val="00B05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34776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BF3C-2B4D-B26D-D148-9E4CD753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TORINO GROUP MODEL(AA)– MOCK DATA AMBER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D6303D8-6A99-B9C7-31B2-94D1F5FC86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1219488"/>
                  </p:ext>
                </p:extLst>
              </p:nvPr>
            </p:nvGraphicFramePr>
            <p:xfrm>
              <a:off x="1524584" y="1471752"/>
              <a:ext cx="8342227" cy="46231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4417">
                      <a:extLst>
                        <a:ext uri="{9D8B030D-6E8A-4147-A177-3AD203B41FA5}">
                          <a16:colId xmlns:a16="http://schemas.microsoft.com/office/drawing/2014/main" val="4018769548"/>
                        </a:ext>
                      </a:extLst>
                    </a:gridCol>
                    <a:gridCol w="1822442">
                      <a:extLst>
                        <a:ext uri="{9D8B030D-6E8A-4147-A177-3AD203B41FA5}">
                          <a16:colId xmlns:a16="http://schemas.microsoft.com/office/drawing/2014/main" val="4029989945"/>
                        </a:ext>
                      </a:extLst>
                    </a:gridCol>
                    <a:gridCol w="1744404">
                      <a:extLst>
                        <a:ext uri="{9D8B030D-6E8A-4147-A177-3AD203B41FA5}">
                          <a16:colId xmlns:a16="http://schemas.microsoft.com/office/drawing/2014/main" val="2823490296"/>
                        </a:ext>
                      </a:extLst>
                    </a:gridCol>
                    <a:gridCol w="1900482">
                      <a:extLst>
                        <a:ext uri="{9D8B030D-6E8A-4147-A177-3AD203B41FA5}">
                          <a16:colId xmlns:a16="http://schemas.microsoft.com/office/drawing/2014/main" val="4037463140"/>
                        </a:ext>
                      </a:extLst>
                    </a:gridCol>
                    <a:gridCol w="1900482">
                      <a:extLst>
                        <a:ext uri="{9D8B030D-6E8A-4147-A177-3AD203B41FA5}">
                          <a16:colId xmlns:a16="http://schemas.microsoft.com/office/drawing/2014/main" val="2529126741"/>
                        </a:ext>
                      </a:extLst>
                    </a:gridCol>
                  </a:tblGrid>
                  <a:tr h="172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PARAMETER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WINKLER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Korsmeier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-Donato-Di Mauro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MINE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MINE (after MOCK data)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53743597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C1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0.047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0.0502±0.0022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0.0530±0.0012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4666622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C2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7.76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7.79±0.077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7.951±0.075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98804751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C3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0.168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0.1649±0.0012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0.1626±0.0011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187188123"/>
                      </a:ext>
                    </a:extLst>
                  </a:tr>
                  <a:tr h="1711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C4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0.038±0.00057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it-IT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0.038±0.00057</m:t>
                              </m:r>
                            </m:oMath>
                          </a14:m>
                          <a:r>
                            <a:rPr kumimoji="0" lang="en-GB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(fixed)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0.0422±0.0010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789731602"/>
                      </a:ext>
                    </a:extLst>
                  </a:tr>
                  <a:tr h="1711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C5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0.001±0.0004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0.000474±0.000259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0.005746±0.000974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42648774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C6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0.7±0.04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3.70±0.64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3.289±1.570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634089420"/>
                      </a:ext>
                    </a:extLst>
                  </a:tr>
                  <a:tr h="256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used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Main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Na49</a:t>
                          </a:r>
                        </a:p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C4: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Phenix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 Star, Alice,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Cms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Na49, Shine, Ps data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Na49, Shine, Star, Alice,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Cms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31328844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D1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0.828±0.012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0.834±0.012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0.830</a:t>
                          </a:r>
                          <a14:m>
                            <m:oMath xmlns:m="http://schemas.openxmlformats.org/officeDocument/2006/math">
                              <m:r>
                                <a:rPr kumimoji="0" lang="it-IT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±</m:t>
                              </m:r>
                            </m:oMath>
                          </a14:m>
                          <a:r>
                            <a:rPr kumimoji="0" lang="en-GB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0.003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55313437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D2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0.145±0.012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0.114±0.012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0.114</a:t>
                          </a:r>
                          <a14:m>
                            <m:oMath xmlns:m="http://schemas.openxmlformats.org/officeDocument/2006/math">
                              <m:r>
                                <a:rPr kumimoji="0" lang="it-IT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±</m:t>
                              </m:r>
                            </m:oMath>
                          </a14:m>
                          <a:r>
                            <a:rPr kumimoji="0" lang="en-GB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0.005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242370105"/>
                      </a:ext>
                    </a:extLst>
                  </a:tr>
                  <a:tr h="2285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used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SMOG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pHe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), NA49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pC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SMOG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pHe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), NA49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pC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SMOG(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pHe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), NA49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pC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), AMBER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pHe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7881927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D6303D8-6A99-B9C7-31B2-94D1F5FC86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1219488"/>
                  </p:ext>
                </p:extLst>
              </p:nvPr>
            </p:nvGraphicFramePr>
            <p:xfrm>
              <a:off x="1524584" y="1471752"/>
              <a:ext cx="8342227" cy="46231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4417">
                      <a:extLst>
                        <a:ext uri="{9D8B030D-6E8A-4147-A177-3AD203B41FA5}">
                          <a16:colId xmlns:a16="http://schemas.microsoft.com/office/drawing/2014/main" val="4018769548"/>
                        </a:ext>
                      </a:extLst>
                    </a:gridCol>
                    <a:gridCol w="1822442">
                      <a:extLst>
                        <a:ext uri="{9D8B030D-6E8A-4147-A177-3AD203B41FA5}">
                          <a16:colId xmlns:a16="http://schemas.microsoft.com/office/drawing/2014/main" val="4029989945"/>
                        </a:ext>
                      </a:extLst>
                    </a:gridCol>
                    <a:gridCol w="1744404">
                      <a:extLst>
                        <a:ext uri="{9D8B030D-6E8A-4147-A177-3AD203B41FA5}">
                          <a16:colId xmlns:a16="http://schemas.microsoft.com/office/drawing/2014/main" val="2823490296"/>
                        </a:ext>
                      </a:extLst>
                    </a:gridCol>
                    <a:gridCol w="1900482">
                      <a:extLst>
                        <a:ext uri="{9D8B030D-6E8A-4147-A177-3AD203B41FA5}">
                          <a16:colId xmlns:a16="http://schemas.microsoft.com/office/drawing/2014/main" val="4037463140"/>
                        </a:ext>
                      </a:extLst>
                    </a:gridCol>
                    <a:gridCol w="1900482">
                      <a:extLst>
                        <a:ext uri="{9D8B030D-6E8A-4147-A177-3AD203B41FA5}">
                          <a16:colId xmlns:a16="http://schemas.microsoft.com/office/drawing/2014/main" val="252912674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PARAMETER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WINKLER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Korsmeier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-Donato-Di Mauro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MINE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MINE (after MOCK data)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53743597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C1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3846" t="-174000" r="-305686" b="-12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60839" t="-174000" r="-219580" b="-12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39103" t="-174000" r="-101282" b="-12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46666221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C2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3846" t="-274000" r="-305686" b="-11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60839" t="-274000" r="-219580" b="-11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39103" t="-274000" r="-101282" b="-11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98804751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C3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3846" t="-374000" r="-305686" b="-10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60839" t="-374000" r="-219580" b="-10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39103" t="-374000" r="-101282" b="-10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187188123"/>
                      </a:ext>
                    </a:extLst>
                  </a:tr>
                  <a:tr h="5132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C4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3846" t="-282143" r="-305686" b="-534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60839" t="-282143" r="-219580" b="-534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39103" t="-282143" r="-101282" b="-534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789731602"/>
                      </a:ext>
                    </a:extLst>
                  </a:tr>
                  <a:tr h="5132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C5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3846" t="-377647" r="-305686" b="-42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60839" t="-377647" r="-219580" b="-42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39103" t="-377647" r="-101282" b="-42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426487741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C6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53846" t="-812000" r="-305686" b="-6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60839" t="-812000" r="-219580" b="-6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39103" t="-812000" r="-101282" b="-6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//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634089420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used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Main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Na49</a:t>
                          </a:r>
                        </a:p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C4: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Phenix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 Star, Alice,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Cms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Na49, Shine, Ps data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Na49, Shine, Star, Alice,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Cms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31328844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D1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60839" t="-1152000" r="-219580" b="-2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39103" t="-1152000" r="-101282" b="-2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339103" t="-1152000" r="-1282" b="-2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13437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D2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60839" t="-1252000" r="-219580" b="-1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39103" t="-1252000" r="-101282" b="-1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339103" t="-1252000" r="-1282" b="-1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237010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used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SMOG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pHe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), NA49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pC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SMOG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pHe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), NA49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pC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SMOG(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pHe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), NA49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pC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), AMBER (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pHe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7881927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549978CD-7BA3-AA67-B8C3-6DAC855E6801}"/>
              </a:ext>
            </a:extLst>
          </p:cNvPr>
          <p:cNvSpPr/>
          <p:nvPr/>
        </p:nvSpPr>
        <p:spPr>
          <a:xfrm>
            <a:off x="7045234" y="4955176"/>
            <a:ext cx="539931" cy="6879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1826C4-D99E-3988-0836-DAFDE9A32CF4}"/>
              </a:ext>
            </a:extLst>
          </p:cNvPr>
          <p:cNvCxnSpPr/>
          <p:nvPr/>
        </p:nvCxnSpPr>
        <p:spPr>
          <a:xfrm flipV="1">
            <a:off x="7323909" y="5695406"/>
            <a:ext cx="104502" cy="6705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BF90960-BBAC-F047-FF8E-4845B5784CFE}"/>
              </a:ext>
            </a:extLst>
          </p:cNvPr>
          <p:cNvSpPr txBox="1"/>
          <p:nvPr/>
        </p:nvSpPr>
        <p:spPr>
          <a:xfrm>
            <a:off x="6691448" y="6308209"/>
            <a:ext cx="89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Before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65299F-6DD0-0F88-5B70-D107AD754DF4}"/>
              </a:ext>
            </a:extLst>
          </p:cNvPr>
          <p:cNvSpPr/>
          <p:nvPr/>
        </p:nvSpPr>
        <p:spPr>
          <a:xfrm>
            <a:off x="8921931" y="4915985"/>
            <a:ext cx="539931" cy="68797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8BE5A5-AF90-F6D5-73FE-FBC22D835C4C}"/>
              </a:ext>
            </a:extLst>
          </p:cNvPr>
          <p:cNvCxnSpPr/>
          <p:nvPr/>
        </p:nvCxnSpPr>
        <p:spPr>
          <a:xfrm flipV="1">
            <a:off x="9200606" y="5656215"/>
            <a:ext cx="104502" cy="67056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52EB225-E97A-E130-85DC-023C2217B693}"/>
              </a:ext>
            </a:extLst>
          </p:cNvPr>
          <p:cNvSpPr txBox="1"/>
          <p:nvPr/>
        </p:nvSpPr>
        <p:spPr>
          <a:xfrm>
            <a:off x="8568145" y="6269018"/>
            <a:ext cx="8937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After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50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0C941-9BE5-95D7-E083-9C51D2FA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EPOS_LHC and QGSJETII-04m - COMPARISON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6E6F4C-F5C9-62E1-244E-1B8D714B6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80" y="2063908"/>
            <a:ext cx="4616114" cy="361383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ACC03C7-550E-E88E-C3A0-9311C7304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64461"/>
              </p:ext>
            </p:extLst>
          </p:nvPr>
        </p:nvGraphicFramePr>
        <p:xfrm>
          <a:off x="513806" y="2063908"/>
          <a:ext cx="6425417" cy="3436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859">
                  <a:extLst>
                    <a:ext uri="{9D8B030D-6E8A-4147-A177-3AD203B41FA5}">
                      <a16:colId xmlns:a16="http://schemas.microsoft.com/office/drawing/2014/main" val="729433361"/>
                    </a:ext>
                  </a:extLst>
                </a:gridCol>
                <a:gridCol w="784630">
                  <a:extLst>
                    <a:ext uri="{9D8B030D-6E8A-4147-A177-3AD203B41FA5}">
                      <a16:colId xmlns:a16="http://schemas.microsoft.com/office/drawing/2014/main" val="2938985325"/>
                    </a:ext>
                  </a:extLst>
                </a:gridCol>
                <a:gridCol w="1120917">
                  <a:extLst>
                    <a:ext uri="{9D8B030D-6E8A-4147-A177-3AD203B41FA5}">
                      <a16:colId xmlns:a16="http://schemas.microsoft.com/office/drawing/2014/main" val="111397941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63027051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95935830"/>
                    </a:ext>
                  </a:extLst>
                </a:gridCol>
                <a:gridCol w="661851">
                  <a:extLst>
                    <a:ext uri="{9D8B030D-6E8A-4147-A177-3AD203B41FA5}">
                      <a16:colId xmlns:a16="http://schemas.microsoft.com/office/drawing/2014/main" val="294530120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5525256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977425830"/>
                    </a:ext>
                  </a:extLst>
                </a:gridCol>
              </a:tblGrid>
              <a:tr h="84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P range [GeV/c]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P range [GeV/c]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a [μb/(GeV/c)</a:t>
                      </a:r>
                      <a:r>
                        <a:rPr lang="it-IT" sz="1100" baseline="30000">
                          <a:effectLst/>
                        </a:rPr>
                        <a:t>3</a:t>
                      </a:r>
                      <a:r>
                        <a:rPr lang="it-IT" sz="1100">
                          <a:effectLst/>
                        </a:rPr>
                        <a:t>]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b [GeV/c]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 err="1">
                          <a:effectLst/>
                        </a:rPr>
                        <a:t>Adj</a:t>
                      </a:r>
                      <a:r>
                        <a:rPr lang="it-IT" sz="1100" dirty="0">
                          <a:effectLst/>
                        </a:rPr>
                        <a:t> R-</a:t>
                      </a:r>
                      <a:r>
                        <a:rPr lang="it-IT" sz="1100" dirty="0" err="1">
                          <a:effectLst/>
                        </a:rPr>
                        <a:t>square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SSE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ν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8893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12.0-14.0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0.6-2.8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6827±826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0.2480±0.0087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0.9988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0.1651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1772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14.0-16.0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0.6-2.8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6126±793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0.2569±0.0098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0.9988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0.2407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2541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16.0-18.7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0.6-2.8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5106±978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0.2680±0.0157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0.9977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0.5859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4248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18.7-21.4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0.6-2.8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4675±721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0.2731±0.0190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0.9985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0.3679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9585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21.4-24.4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0.6-2.8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4794±614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0.2676±0.0105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0.9988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0.2662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2936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24.4-27.7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0.4-2.8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5390±1287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0.2562±0.0179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0.9948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1.0350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818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27.7-31.4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0.4-2.8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6301±1565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0.2449±0.0166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0.9943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0.8785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959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31.4-35.5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0.4-2.8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4732±974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0.2566±0.0148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0.9964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0.6188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0860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35.5-40.0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0.4-4.0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4008±845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0.2631±0.0168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0.9941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1.3320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10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495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40.0-45.0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0.6-4.0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3226±437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0.2680±0.0109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0.9982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0.3762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4301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45.0-50.5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0.6-4.0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2415±263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0.2811±0.0099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0.9989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0.2979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7017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50.5-56.7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0.7-4.0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2013±323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0.2852±0.0138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0.9986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0.3151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6553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56.7-63.5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0.8-4.0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1554±379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0.2962±0.0205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0.9976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0.3333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2008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63.5-71.0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0.8-4.0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1211±340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0.3100±0.0259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0.9968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0.4883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0447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71.0-79.3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0.9-4.0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1207±439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0.2988±0.0275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0.9972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0.1957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8817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79.3-88.5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1.1-4.0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883±317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0.3101±0.0281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0.9983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0.0929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6419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88.5-98.7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1.2-4.0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669±459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0.3189±0.0427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0.9941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0.0412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4042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98.7-110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1.2-4.0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522±213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0.3219±0.0255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0.9978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</a:rPr>
                        <a:t>0.0841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338559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526FE5-E4A0-5DA6-C94A-49090858DFFF}"/>
                  </a:ext>
                </a:extLst>
              </p:cNvPr>
              <p:cNvSpPr txBox="1"/>
              <p:nvPr/>
            </p:nvSpPr>
            <p:spPr>
              <a:xfrm>
                <a:off x="653142" y="1437029"/>
                <a:ext cx="1985554" cy="507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it-IT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it-IT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1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it-IT" sz="12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526FE5-E4A0-5DA6-C94A-49090858D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2" y="1437029"/>
                <a:ext cx="1985554" cy="507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ADD3A5F-181A-3066-BB89-6C5685915A9A}"/>
              </a:ext>
            </a:extLst>
          </p:cNvPr>
          <p:cNvSpPr txBox="1"/>
          <p:nvPr/>
        </p:nvSpPr>
        <p:spPr>
          <a:xfrm>
            <a:off x="1097279" y="5874066"/>
            <a:ext cx="8984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0070C0"/>
                </a:solidFill>
              </a:rPr>
              <a:t>ATTENTION: Model </a:t>
            </a:r>
            <a:r>
              <a:rPr lang="it-IT" sz="1600" b="1" dirty="0" err="1">
                <a:solidFill>
                  <a:srgbClr val="0070C0"/>
                </a:solidFill>
              </a:rPr>
              <a:t>dependent</a:t>
            </a:r>
            <a:r>
              <a:rPr lang="it-IT" sz="1600" b="1" dirty="0">
                <a:solidFill>
                  <a:srgbClr val="0070C0"/>
                </a:solidFill>
              </a:rPr>
              <a:t> </a:t>
            </a:r>
            <a:r>
              <a:rPr lang="it-IT" sz="1600" b="1" dirty="0" err="1">
                <a:solidFill>
                  <a:srgbClr val="0070C0"/>
                </a:solidFill>
              </a:rPr>
              <a:t>fit</a:t>
            </a:r>
            <a:r>
              <a:rPr lang="it-IT" sz="1600" b="1" dirty="0">
                <a:solidFill>
                  <a:srgbClr val="0070C0"/>
                </a:solidFill>
              </a:rPr>
              <a:t> (</a:t>
            </a:r>
            <a:r>
              <a:rPr lang="it-IT" sz="1600" b="1" dirty="0" err="1">
                <a:solidFill>
                  <a:srgbClr val="0070C0"/>
                </a:solidFill>
              </a:rPr>
              <a:t>also</a:t>
            </a:r>
            <a:r>
              <a:rPr lang="it-IT" sz="1600" b="1" dirty="0">
                <a:solidFill>
                  <a:srgbClr val="0070C0"/>
                </a:solidFill>
              </a:rPr>
              <a:t> the </a:t>
            </a:r>
            <a:r>
              <a:rPr lang="it-IT" sz="1600" b="1" dirty="0" err="1">
                <a:solidFill>
                  <a:srgbClr val="0070C0"/>
                </a:solidFill>
              </a:rPr>
              <a:t>Pt</a:t>
            </a:r>
            <a:r>
              <a:rPr lang="it-IT" sz="1600" b="1" dirty="0">
                <a:solidFill>
                  <a:srgbClr val="0070C0"/>
                </a:solidFill>
              </a:rPr>
              <a:t> </a:t>
            </a:r>
            <a:r>
              <a:rPr lang="it-IT" sz="1600" b="1" dirty="0" err="1">
                <a:solidFill>
                  <a:srgbClr val="0070C0"/>
                </a:solidFill>
              </a:rPr>
              <a:t>uncertainties</a:t>
            </a:r>
            <a:r>
              <a:rPr lang="it-IT" sz="1600" b="1" dirty="0">
                <a:solidFill>
                  <a:srgbClr val="0070C0"/>
                </a:solidFill>
              </a:rPr>
              <a:t> </a:t>
            </a:r>
            <a:r>
              <a:rPr lang="it-IT" sz="1600" b="1" dirty="0" err="1">
                <a:solidFill>
                  <a:srgbClr val="0070C0"/>
                </a:solidFill>
              </a:rPr>
              <a:t>have</a:t>
            </a:r>
            <a:r>
              <a:rPr lang="it-IT" sz="1600" b="1" dirty="0">
                <a:solidFill>
                  <a:srgbClr val="0070C0"/>
                </a:solidFill>
              </a:rPr>
              <a:t> </a:t>
            </a:r>
            <a:r>
              <a:rPr lang="it-IT" sz="1600" b="1" dirty="0" err="1">
                <a:solidFill>
                  <a:srgbClr val="0070C0"/>
                </a:solidFill>
              </a:rPr>
              <a:t>been</a:t>
            </a:r>
            <a:r>
              <a:rPr lang="it-IT" sz="1600" b="1" dirty="0">
                <a:solidFill>
                  <a:srgbClr val="0070C0"/>
                </a:solidFill>
              </a:rPr>
              <a:t> </a:t>
            </a:r>
            <a:r>
              <a:rPr lang="it-IT" sz="1600" b="1" dirty="0" err="1">
                <a:solidFill>
                  <a:srgbClr val="0070C0"/>
                </a:solidFill>
              </a:rPr>
              <a:t>considered</a:t>
            </a:r>
            <a:r>
              <a:rPr lang="it-IT" sz="1600" b="1" dirty="0">
                <a:solidFill>
                  <a:srgbClr val="0070C0"/>
                </a:solidFill>
              </a:rPr>
              <a:t> </a:t>
            </a:r>
            <a:r>
              <a:rPr lang="it-IT" sz="1600" b="1" dirty="0" err="1">
                <a:solidFill>
                  <a:srgbClr val="0070C0"/>
                </a:solidFill>
              </a:rPr>
              <a:t>as</a:t>
            </a:r>
            <a:r>
              <a:rPr lang="it-IT" sz="1600" b="1" dirty="0">
                <a:solidFill>
                  <a:srgbClr val="0070C0"/>
                </a:solidFill>
              </a:rPr>
              <a:t> part of the weight)</a:t>
            </a:r>
            <a:endParaRPr lang="en-GB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37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0C941-9BE5-95D7-E083-9C51D2FA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EPOS_LHC(pA)</a:t>
            </a:r>
            <a:r>
              <a:rPr lang="it-IT" dirty="0"/>
              <a:t>– CHI-SQUARE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AEDB4F-EE4F-63E2-CFDB-2AF480F05B90}"/>
              </a:ext>
            </a:extLst>
          </p:cNvPr>
          <p:cNvSpPr/>
          <p:nvPr/>
        </p:nvSpPr>
        <p:spPr>
          <a:xfrm rot="20832145">
            <a:off x="3050662" y="3074126"/>
            <a:ext cx="5550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 DEVELOPMENT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76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DC315-49C7-A385-F18E-631A5389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DATASET (pp) - TENSIONS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84128-6AD7-9D1E-6FA2-C2ACBDCAF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4" y="1843035"/>
            <a:ext cx="4139955" cy="2648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75B9CD-3A17-20BF-67C4-55AF53118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6"/>
          <a:stretch/>
        </p:blipFill>
        <p:spPr>
          <a:xfrm>
            <a:off x="8379563" y="1890039"/>
            <a:ext cx="3354313" cy="26483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062CC3-E6CF-91D8-1605-0F78A68A019C}"/>
              </a:ext>
            </a:extLst>
          </p:cNvPr>
          <p:cNvSpPr txBox="1"/>
          <p:nvPr/>
        </p:nvSpPr>
        <p:spPr>
          <a:xfrm>
            <a:off x="8375955" y="4865094"/>
            <a:ext cx="381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PS data vs SHINE data </a:t>
            </a:r>
            <a:r>
              <a:rPr lang="it-IT" dirty="0" err="1"/>
              <a:t>at</a:t>
            </a:r>
            <a:r>
              <a:rPr lang="it-IT" dirty="0"/>
              <a:t> low energies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6E489-67B0-2005-89D1-3F0B69D080EC}"/>
              </a:ext>
            </a:extLst>
          </p:cNvPr>
          <p:cNvSpPr txBox="1"/>
          <p:nvPr/>
        </p:nvSpPr>
        <p:spPr>
          <a:xfrm>
            <a:off x="757646" y="4737695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PHENIX datasets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shapes</a:t>
            </a:r>
            <a:r>
              <a:rPr lang="it-IT" dirty="0"/>
              <a:t>.</a:t>
            </a:r>
          </a:p>
          <a:p>
            <a:r>
              <a:rPr lang="it-IT" dirty="0"/>
              <a:t>The </a:t>
            </a:r>
            <a:r>
              <a:rPr lang="it-IT" dirty="0" err="1"/>
              <a:t>shape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experiments</a:t>
            </a:r>
            <a:r>
              <a:rPr lang="it-IT" dirty="0"/>
              <a:t> (</a:t>
            </a:r>
            <a:r>
              <a:rPr lang="it-IT" dirty="0" err="1"/>
              <a:t>cms</a:t>
            </a:r>
            <a:r>
              <a:rPr lang="it-IT" dirty="0"/>
              <a:t>, alice, </a:t>
            </a:r>
            <a:r>
              <a:rPr lang="it-IT" dirty="0" err="1"/>
              <a:t>shine</a:t>
            </a:r>
            <a:r>
              <a:rPr lang="it-IT" dirty="0"/>
              <a:t>, na49 and star)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CCEBD6-19D1-FA6C-C60E-A74E624A5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94" y="1797706"/>
            <a:ext cx="3972479" cy="295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7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476A-8FAC-7D87-AFCC-C394DE61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WINKLER MODEL (pp) - EXPLAINATION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881DB0-EA64-84E8-7B6B-1DFF874A208C}"/>
                  </a:ext>
                </a:extLst>
              </p:cNvPr>
              <p:cNvSpPr txBox="1"/>
              <p:nvPr/>
            </p:nvSpPr>
            <p:spPr>
              <a:xfrm>
                <a:off x="1027423" y="1321221"/>
                <a:ext cx="9759453" cy="4954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There are </a:t>
                </a:r>
                <a:r>
                  <a:rPr lang="it-IT" sz="1600" dirty="0" err="1"/>
                  <a:t>many</a:t>
                </a:r>
                <a:r>
                  <a:rPr lang="it-IT" sz="1600" dirty="0"/>
                  <a:t> models </a:t>
                </a:r>
                <a:r>
                  <a:rPr lang="it-IT" sz="1600" dirty="0" err="1"/>
                  <a:t>that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we</a:t>
                </a:r>
                <a:r>
                  <a:rPr lang="it-IT" sz="1600" dirty="0"/>
                  <a:t> can use to </a:t>
                </a:r>
                <a:r>
                  <a:rPr lang="it-IT" sz="1600" dirty="0" err="1"/>
                  <a:t>predict</a:t>
                </a:r>
                <a:r>
                  <a:rPr lang="it-IT" sz="1600" dirty="0"/>
                  <a:t> the production cross </a:t>
                </a:r>
                <a:r>
                  <a:rPr lang="it-IT" sz="1600" dirty="0" err="1"/>
                  <a:t>section</a:t>
                </a:r>
                <a:r>
                  <a:rPr lang="it-IT" sz="1600" dirty="0"/>
                  <a:t> and </a:t>
                </a:r>
                <a:r>
                  <a:rPr lang="it-IT" sz="1600" b="1" dirty="0">
                    <a:solidFill>
                      <a:srgbClr val="00B0F0"/>
                    </a:solidFill>
                  </a:rPr>
                  <a:t>the </a:t>
                </a:r>
                <a:r>
                  <a:rPr lang="it-IT" sz="1600" b="1" dirty="0" err="1">
                    <a:solidFill>
                      <a:srgbClr val="00B0F0"/>
                    </a:solidFill>
                  </a:rPr>
                  <a:t>most</a:t>
                </a:r>
                <a:r>
                  <a:rPr lang="it-IT" sz="1600" b="1" dirty="0">
                    <a:solidFill>
                      <a:srgbClr val="00B0F0"/>
                    </a:solidFill>
                  </a:rPr>
                  <a:t> part of the data are </a:t>
                </a:r>
                <a:r>
                  <a:rPr lang="it-IT" sz="1600" b="1" dirty="0" err="1">
                    <a:solidFill>
                      <a:srgbClr val="00B0F0"/>
                    </a:solidFill>
                  </a:rPr>
                  <a:t>about</a:t>
                </a:r>
                <a:r>
                  <a:rPr lang="it-IT" sz="1600" b="1" dirty="0">
                    <a:solidFill>
                      <a:srgbClr val="00B0F0"/>
                    </a:solidFill>
                  </a:rPr>
                  <a:t> pp </a:t>
                </a:r>
                <a:r>
                  <a:rPr lang="it-IT" sz="1600" b="1" dirty="0" err="1">
                    <a:solidFill>
                      <a:srgbClr val="00B0F0"/>
                    </a:solidFill>
                  </a:rPr>
                  <a:t>channel</a:t>
                </a:r>
                <a:r>
                  <a:rPr lang="it-IT" sz="1600" b="1" dirty="0">
                    <a:solidFill>
                      <a:srgbClr val="00B0F0"/>
                    </a:solidFill>
                  </a:rPr>
                  <a:t>.</a:t>
                </a:r>
                <a:r>
                  <a:rPr lang="it-IT" sz="1600" dirty="0"/>
                  <a:t> One of the </a:t>
                </a:r>
                <a:r>
                  <a:rPr lang="it-IT" sz="1600" dirty="0" err="1"/>
                  <a:t>most</a:t>
                </a:r>
                <a:r>
                  <a:rPr lang="it-IT" sz="1600" dirty="0"/>
                  <a:t> common model </a:t>
                </a:r>
                <a:r>
                  <a:rPr lang="it-IT" sz="1600" dirty="0" err="1"/>
                  <a:t>used</a:t>
                </a:r>
                <a:r>
                  <a:rPr lang="it-IT" sz="1600" dirty="0"/>
                  <a:t> in literature for the pp </a:t>
                </a:r>
                <a:r>
                  <a:rPr lang="it-IT" sz="1600" dirty="0" err="1"/>
                  <a:t>channel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Winkler </a:t>
                </a:r>
                <a:r>
                  <a:rPr lang="it-IT" sz="1600" dirty="0" err="1"/>
                  <a:t>parametrization</a:t>
                </a:r>
                <a:r>
                  <a:rPr lang="it-IT" sz="1600" dirty="0"/>
                  <a:t> (</a:t>
                </a:r>
                <a:r>
                  <a:rPr lang="en-GB" sz="1600" i="1" dirty="0"/>
                  <a:t>JCAP02(2017)048) </a:t>
                </a:r>
                <a:r>
                  <a:rPr lang="en-GB" sz="1600" dirty="0"/>
                  <a:t>that is composed by three parts: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A </a:t>
                </a:r>
                <a:r>
                  <a:rPr lang="en-GB" sz="1600" dirty="0" err="1"/>
                  <a:t>Tsallis</a:t>
                </a:r>
                <a:r>
                  <a:rPr lang="en-GB" sz="1600" dirty="0"/>
                  <a:t> distribution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𝑖𝑛𝑣𝑎𝑟𝑖𝑎𝑛𝑡</m:t>
                          </m:r>
                        </m:sub>
                      </m:sSub>
                      <m:d>
                        <m:d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𝑖𝑛𝑒𝑙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it-IT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it-IT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it-IT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it-IT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sz="1600" b="0" dirty="0"/>
              </a:p>
              <a:p>
                <a:endParaRPr lang="it-IT" sz="1600" dirty="0"/>
              </a:p>
              <a:p>
                <a:endParaRPr lang="it-IT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/>
                  <a:t>A high energy scaling of the </a:t>
                </a:r>
                <a:r>
                  <a:rPr lang="it-IT" sz="1600" dirty="0" err="1"/>
                  <a:t>Tsallis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distribution</a:t>
                </a:r>
                <a:endParaRPr lang="it-IT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sSup>
                        <m:s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it-IT" sz="1600" b="0" dirty="0"/>
              </a:p>
              <a:p>
                <a:endParaRPr lang="it-IT" sz="1600" dirty="0"/>
              </a:p>
              <a:p>
                <a:endParaRPr lang="it-IT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/>
                  <a:t>A low energy scaling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1,  </m:t>
                              </m:r>
                              <m:rad>
                                <m:radPr>
                                  <m:degHide m:val="on"/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&gt;10 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𝐺𝑒𝑉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/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it-IT" sz="16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𝑪</m:t>
                                          </m:r>
                                        </m:e>
                                        <m:sub>
                                          <m:r>
                                            <a:rPr lang="it-IT" sz="16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𝟓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it-IT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it-IT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sz="1600" i="1">
                                                  <a:latin typeface="Cambria Math" panose="02040503050406030204" pitchFamily="18" charset="0"/>
                                                </a:rPr>
                                                <m:t>10−</m:t>
                                              </m:r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</m:ra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it-IT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</a:rPr>
                                    <m:t>𝑒𝑥𝑝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it-I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16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𝑪</m:t>
                                          </m:r>
                                        </m:e>
                                        <m:sub>
                                          <m:r>
                                            <a:rPr lang="it-IT" sz="16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𝟔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it-IT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sz="1600" i="1">
                                              <a:latin typeface="Cambria Math" panose="02040503050406030204" pitchFamily="18" charset="0"/>
                                            </a:rPr>
                                            <m:t>10−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it-IT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it-IT" sz="16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it-IT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it-IT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it-IT" sz="16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  <m: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it-IT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𝑚𝑖𝑛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it-IT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</m:e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it-IT" sz="16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rad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&lt;10 </m:t>
                                  </m:r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𝐺𝑒𝑉</m:t>
                                  </m:r>
                                </m:e>
                              </m:eqArr>
                            </m:e>
                          </m:eqArr>
                        </m:e>
                      </m:d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881DB0-EA64-84E8-7B6B-1DFF874A2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23" y="1321221"/>
                <a:ext cx="9759453" cy="4954370"/>
              </a:xfrm>
              <a:prstGeom prst="rect">
                <a:avLst/>
              </a:prstGeom>
              <a:blipFill>
                <a:blip r:embed="rId2"/>
                <a:stretch>
                  <a:fillRect l="-375" t="-3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654FBE6-8F4C-48A8-ED04-35B33DBF0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43" t="22984" r="40487" b="51492"/>
          <a:stretch/>
        </p:blipFill>
        <p:spPr>
          <a:xfrm>
            <a:off x="6963327" y="1894478"/>
            <a:ext cx="3867094" cy="2481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FA2CAC-3B87-C5EC-1707-27678FC750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14" t="69587" r="39929" b="5016"/>
          <a:stretch/>
        </p:blipFill>
        <p:spPr>
          <a:xfrm>
            <a:off x="6963327" y="4376421"/>
            <a:ext cx="3867094" cy="21775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6246EA-C202-4E00-3B52-6A02C839AEA3}"/>
              </a:ext>
            </a:extLst>
          </p:cNvPr>
          <p:cNvSpPr txBox="1"/>
          <p:nvPr/>
        </p:nvSpPr>
        <p:spPr>
          <a:xfrm>
            <a:off x="8055430" y="6550223"/>
            <a:ext cx="17105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JCAP02(2017)048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3759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FF409-7F8E-0946-4F10-FB50378B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WINKLER MODEL (pp) – PARAMETER SET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C772F0D-D559-3560-CF2E-B46C7E0F43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7764449"/>
                  </p:ext>
                </p:extLst>
              </p:nvPr>
            </p:nvGraphicFramePr>
            <p:xfrm>
              <a:off x="1907761" y="1889760"/>
              <a:ext cx="8159348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5370">
                      <a:extLst>
                        <a:ext uri="{9D8B030D-6E8A-4147-A177-3AD203B41FA5}">
                          <a16:colId xmlns:a16="http://schemas.microsoft.com/office/drawing/2014/main" val="4018769548"/>
                        </a:ext>
                      </a:extLst>
                    </a:gridCol>
                    <a:gridCol w="2272938">
                      <a:extLst>
                        <a:ext uri="{9D8B030D-6E8A-4147-A177-3AD203B41FA5}">
                          <a16:colId xmlns:a16="http://schemas.microsoft.com/office/drawing/2014/main" val="4029989945"/>
                        </a:ext>
                      </a:extLst>
                    </a:gridCol>
                    <a:gridCol w="2103821">
                      <a:extLst>
                        <a:ext uri="{9D8B030D-6E8A-4147-A177-3AD203B41FA5}">
                          <a16:colId xmlns:a16="http://schemas.microsoft.com/office/drawing/2014/main" val="2823490296"/>
                        </a:ext>
                      </a:extLst>
                    </a:gridCol>
                    <a:gridCol w="2407219">
                      <a:extLst>
                        <a:ext uri="{9D8B030D-6E8A-4147-A177-3AD203B41FA5}">
                          <a16:colId xmlns:a16="http://schemas.microsoft.com/office/drawing/2014/main" val="4037463140"/>
                        </a:ext>
                      </a:extLst>
                    </a:gridCol>
                  </a:tblGrid>
                  <a:tr h="172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PARAMETER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WINKLER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Korsmeier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-Donato-Di Mauro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MINE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53743597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C1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0.047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0.0502±0.0022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0.0530±0.0012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4666622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C2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7.76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7.79±0.077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7.951±0.075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98804751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C3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0.168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0.1649±0.0012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0.1626±0.0011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187188123"/>
                      </a:ext>
                    </a:extLst>
                  </a:tr>
                  <a:tr h="1711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C4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0.038±0.00057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it-IT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0.038±0.00057</m:t>
                              </m:r>
                            </m:oMath>
                          </a14:m>
                          <a:r>
                            <a:rPr kumimoji="0" lang="en-GB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(fixed)</a:t>
                          </a: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0.0422±0.0010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789731602"/>
                      </a:ext>
                    </a:extLst>
                  </a:tr>
                  <a:tr h="1711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C5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0.001±0.0004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0.000474±0.000259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0.005746±0.000974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42648774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C6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0.7±0.04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3.70±0.64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3.289±1.570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634089420"/>
                      </a:ext>
                    </a:extLst>
                  </a:tr>
                  <a:tr h="256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used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Main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Na49</a:t>
                          </a:r>
                        </a:p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C4: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Phenix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 Star, Alice,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Cms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Na49, Shine, Ps data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Na49, Shine, Star, Alice,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Cms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3132884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C772F0D-D559-3560-CF2E-B46C7E0F43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7764449"/>
                  </p:ext>
                </p:extLst>
              </p:nvPr>
            </p:nvGraphicFramePr>
            <p:xfrm>
              <a:off x="1907761" y="1889760"/>
              <a:ext cx="8159348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5370">
                      <a:extLst>
                        <a:ext uri="{9D8B030D-6E8A-4147-A177-3AD203B41FA5}">
                          <a16:colId xmlns:a16="http://schemas.microsoft.com/office/drawing/2014/main" val="4018769548"/>
                        </a:ext>
                      </a:extLst>
                    </a:gridCol>
                    <a:gridCol w="2272938">
                      <a:extLst>
                        <a:ext uri="{9D8B030D-6E8A-4147-A177-3AD203B41FA5}">
                          <a16:colId xmlns:a16="http://schemas.microsoft.com/office/drawing/2014/main" val="4029989945"/>
                        </a:ext>
                      </a:extLst>
                    </a:gridCol>
                    <a:gridCol w="2103821">
                      <a:extLst>
                        <a:ext uri="{9D8B030D-6E8A-4147-A177-3AD203B41FA5}">
                          <a16:colId xmlns:a16="http://schemas.microsoft.com/office/drawing/2014/main" val="2823490296"/>
                        </a:ext>
                      </a:extLst>
                    </a:gridCol>
                    <a:gridCol w="2407219">
                      <a:extLst>
                        <a:ext uri="{9D8B030D-6E8A-4147-A177-3AD203B41FA5}">
                          <a16:colId xmlns:a16="http://schemas.microsoft.com/office/drawing/2014/main" val="403746314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PARAMETER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WINKLER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Korsmeier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-Donato-Di Mauro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MINE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53743597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C1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60858" t="-176000" r="-199732" b="-6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73410" t="-176000" r="-115318" b="-6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39494" t="-176000" r="-1013" b="-6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666221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C2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60858" t="-276000" r="-199732" b="-5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73410" t="-276000" r="-115318" b="-5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39494" t="-276000" r="-1013" b="-5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804751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C3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60858" t="-376000" r="-199732" b="-4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73410" t="-376000" r="-115318" b="-4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39494" t="-376000" r="-1013" b="-4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718812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C4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60858" t="-476000" r="-199732" b="-3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73410" t="-476000" r="-115318" b="-3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39494" t="-476000" r="-1013" b="-3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97316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C5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60858" t="-576000" r="-199732" b="-2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73410" t="-576000" r="-115318" b="-2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39494" t="-576000" r="-1013" b="-2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487741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C6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60858" t="-676000" r="-199732" b="-1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73410" t="-676000" r="-115318" b="-1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239494" t="-676000" r="-1013" b="-1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408942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used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Main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Na49</a:t>
                          </a:r>
                        </a:p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C4: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Phenix</a:t>
                          </a:r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 Star, Alice,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Cms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Na49, Shine, Ps data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Na49, Shine, Star, Alice, </a:t>
                          </a:r>
                          <a:r>
                            <a:rPr lang="it-IT" sz="1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Cms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3132884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08732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0C941-9BE5-95D7-E083-9C51D2FA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WINKLER MODEL (pp) – CHI-SQUARE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271FD47B-40A7-FCF6-3A62-9939D3029B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7168547"/>
                  </p:ext>
                </p:extLst>
              </p:nvPr>
            </p:nvGraphicFramePr>
            <p:xfrm>
              <a:off x="598417" y="1493520"/>
              <a:ext cx="10755383" cy="3870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7144">
                      <a:extLst>
                        <a:ext uri="{9D8B030D-6E8A-4147-A177-3AD203B41FA5}">
                          <a16:colId xmlns:a16="http://schemas.microsoft.com/office/drawing/2014/main" val="2701878668"/>
                        </a:ext>
                      </a:extLst>
                    </a:gridCol>
                    <a:gridCol w="913873">
                      <a:extLst>
                        <a:ext uri="{9D8B030D-6E8A-4147-A177-3AD203B41FA5}">
                          <a16:colId xmlns:a16="http://schemas.microsoft.com/office/drawing/2014/main" val="4089661022"/>
                        </a:ext>
                      </a:extLst>
                    </a:gridCol>
                    <a:gridCol w="1166949">
                      <a:extLst>
                        <a:ext uri="{9D8B030D-6E8A-4147-A177-3AD203B41FA5}">
                          <a16:colId xmlns:a16="http://schemas.microsoft.com/office/drawing/2014/main" val="1850860060"/>
                        </a:ext>
                      </a:extLst>
                    </a:gridCol>
                    <a:gridCol w="1079863">
                      <a:extLst>
                        <a:ext uri="{9D8B030D-6E8A-4147-A177-3AD203B41FA5}">
                          <a16:colId xmlns:a16="http://schemas.microsoft.com/office/drawing/2014/main" val="2776979264"/>
                        </a:ext>
                      </a:extLst>
                    </a:gridCol>
                    <a:gridCol w="968400">
                      <a:extLst>
                        <a:ext uri="{9D8B030D-6E8A-4147-A177-3AD203B41FA5}">
                          <a16:colId xmlns:a16="http://schemas.microsoft.com/office/drawing/2014/main" val="378746182"/>
                        </a:ext>
                      </a:extLst>
                    </a:gridCol>
                    <a:gridCol w="1062446">
                      <a:extLst>
                        <a:ext uri="{9D8B030D-6E8A-4147-A177-3AD203B41FA5}">
                          <a16:colId xmlns:a16="http://schemas.microsoft.com/office/drawing/2014/main" val="3321808812"/>
                        </a:ext>
                      </a:extLst>
                    </a:gridCol>
                    <a:gridCol w="966652">
                      <a:extLst>
                        <a:ext uri="{9D8B030D-6E8A-4147-A177-3AD203B41FA5}">
                          <a16:colId xmlns:a16="http://schemas.microsoft.com/office/drawing/2014/main" val="832140549"/>
                        </a:ext>
                      </a:extLst>
                    </a:gridCol>
                    <a:gridCol w="801188">
                      <a:extLst>
                        <a:ext uri="{9D8B030D-6E8A-4147-A177-3AD203B41FA5}">
                          <a16:colId xmlns:a16="http://schemas.microsoft.com/office/drawing/2014/main" val="2027430671"/>
                        </a:ext>
                      </a:extLst>
                    </a:gridCol>
                    <a:gridCol w="836023">
                      <a:extLst>
                        <a:ext uri="{9D8B030D-6E8A-4147-A177-3AD203B41FA5}">
                          <a16:colId xmlns:a16="http://schemas.microsoft.com/office/drawing/2014/main" val="4126562213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3261397235"/>
                        </a:ext>
                      </a:extLst>
                    </a:gridCol>
                    <a:gridCol w="851988">
                      <a:extLst>
                        <a:ext uri="{9D8B030D-6E8A-4147-A177-3AD203B41FA5}">
                          <a16:colId xmlns:a16="http://schemas.microsoft.com/office/drawing/2014/main" val="3843806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EXPERIMENT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it-IT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sz="14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rad>
                              <m:r>
                                <a:rPr lang="it-IT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it-IT" sz="1400" dirty="0"/>
                            <a:t> [GeV]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Pt</a:t>
                          </a:r>
                          <a:r>
                            <a:rPr lang="it-IT" sz="1400" dirty="0"/>
                            <a:t>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y range </a:t>
                          </a:r>
                        </a:p>
                        <a:p>
                          <a:r>
                            <a:rPr lang="it-IT" sz="1400" dirty="0"/>
                            <a:t>(cm frame)</a:t>
                          </a:r>
                          <a:endParaRPr lang="en-GB" sz="1400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it-IT" sz="1400" dirty="0"/>
                            <a:t>CHI-SQUARE</a:t>
                          </a:r>
                        </a:p>
                        <a:p>
                          <a:r>
                            <a:rPr lang="it-IT" sz="1400" dirty="0" err="1"/>
                            <a:t>Original</a:t>
                          </a:r>
                          <a:r>
                            <a:rPr lang="it-IT" sz="1400" dirty="0"/>
                            <a:t>            Torino              D’Angelo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GDL</a:t>
                          </a:r>
                          <a:endParaRPr lang="en-GB" sz="1400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it-IT" sz="1400" dirty="0"/>
                            <a:t>REDUCED CHI-SQUARE</a:t>
                          </a:r>
                        </a:p>
                        <a:p>
                          <a:r>
                            <a:rPr lang="it-IT" sz="1400" dirty="0" err="1"/>
                            <a:t>Original</a:t>
                          </a:r>
                          <a:r>
                            <a:rPr lang="it-IT" sz="1400" dirty="0"/>
                            <a:t>        Torino        D’Angelo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074607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NA61-SHINE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7.7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0.85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0.9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41.3870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38.4457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60.1537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1.0347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0.9611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1.5038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666565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8.7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0.95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0.9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91.4319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134.3809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133.6005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2.4711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3.6319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3.6108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6809015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1.05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127.2846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161.9192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157.9631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1.5714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1.9990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1.9502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2558019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1.25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98.4896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151.5041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172.2464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1.0823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1.6649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1.8928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0815540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NA49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-0.44 ÷ 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302.1321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513.1690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605.5814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143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2.1128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3.5921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4.2328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234559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PHENIX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62.4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0.65 ÷ 3.3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-0.6 ÷ 0.6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80.6017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95.2971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101.2070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2.9852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3.5295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3.7484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358710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PHENIX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0.55 ÷ 4.5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-0.6 ÷ 0.6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59.9934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58.4856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156.4677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1.7645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1.7202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4.6020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943291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STAR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0.468 ÷ 2.75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-0.5 ÷ 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6.7838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6.5742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3.4622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0.4846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0.4696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0.2473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8473281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ALICE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2.3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-0.5 ÷ 0.5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233.3357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175.5351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113.4753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9.7223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7.3140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4.7281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1021586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1.625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-1 ÷ 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592.9555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469.6880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207.7406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22.8060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18.0649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7.9900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9989941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2760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1.675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-1 ÷ 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1398.2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1182.6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719.8549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51.7870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43.7999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26.6613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3367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271FD47B-40A7-FCF6-3A62-9939D3029B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7168547"/>
                  </p:ext>
                </p:extLst>
              </p:nvPr>
            </p:nvGraphicFramePr>
            <p:xfrm>
              <a:off x="598417" y="1493520"/>
              <a:ext cx="10755383" cy="3870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7144">
                      <a:extLst>
                        <a:ext uri="{9D8B030D-6E8A-4147-A177-3AD203B41FA5}">
                          <a16:colId xmlns:a16="http://schemas.microsoft.com/office/drawing/2014/main" val="2701878668"/>
                        </a:ext>
                      </a:extLst>
                    </a:gridCol>
                    <a:gridCol w="913873">
                      <a:extLst>
                        <a:ext uri="{9D8B030D-6E8A-4147-A177-3AD203B41FA5}">
                          <a16:colId xmlns:a16="http://schemas.microsoft.com/office/drawing/2014/main" val="4089661022"/>
                        </a:ext>
                      </a:extLst>
                    </a:gridCol>
                    <a:gridCol w="1166949">
                      <a:extLst>
                        <a:ext uri="{9D8B030D-6E8A-4147-A177-3AD203B41FA5}">
                          <a16:colId xmlns:a16="http://schemas.microsoft.com/office/drawing/2014/main" val="1850860060"/>
                        </a:ext>
                      </a:extLst>
                    </a:gridCol>
                    <a:gridCol w="1079863">
                      <a:extLst>
                        <a:ext uri="{9D8B030D-6E8A-4147-A177-3AD203B41FA5}">
                          <a16:colId xmlns:a16="http://schemas.microsoft.com/office/drawing/2014/main" val="2776979264"/>
                        </a:ext>
                      </a:extLst>
                    </a:gridCol>
                    <a:gridCol w="968400">
                      <a:extLst>
                        <a:ext uri="{9D8B030D-6E8A-4147-A177-3AD203B41FA5}">
                          <a16:colId xmlns:a16="http://schemas.microsoft.com/office/drawing/2014/main" val="378746182"/>
                        </a:ext>
                      </a:extLst>
                    </a:gridCol>
                    <a:gridCol w="1062446">
                      <a:extLst>
                        <a:ext uri="{9D8B030D-6E8A-4147-A177-3AD203B41FA5}">
                          <a16:colId xmlns:a16="http://schemas.microsoft.com/office/drawing/2014/main" val="3321808812"/>
                        </a:ext>
                      </a:extLst>
                    </a:gridCol>
                    <a:gridCol w="966652">
                      <a:extLst>
                        <a:ext uri="{9D8B030D-6E8A-4147-A177-3AD203B41FA5}">
                          <a16:colId xmlns:a16="http://schemas.microsoft.com/office/drawing/2014/main" val="832140549"/>
                        </a:ext>
                      </a:extLst>
                    </a:gridCol>
                    <a:gridCol w="801188">
                      <a:extLst>
                        <a:ext uri="{9D8B030D-6E8A-4147-A177-3AD203B41FA5}">
                          <a16:colId xmlns:a16="http://schemas.microsoft.com/office/drawing/2014/main" val="2027430671"/>
                        </a:ext>
                      </a:extLst>
                    </a:gridCol>
                    <a:gridCol w="836023">
                      <a:extLst>
                        <a:ext uri="{9D8B030D-6E8A-4147-A177-3AD203B41FA5}">
                          <a16:colId xmlns:a16="http://schemas.microsoft.com/office/drawing/2014/main" val="4126562213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3261397235"/>
                        </a:ext>
                      </a:extLst>
                    </a:gridCol>
                    <a:gridCol w="851988">
                      <a:extLst>
                        <a:ext uri="{9D8B030D-6E8A-4147-A177-3AD203B41FA5}">
                          <a16:colId xmlns:a16="http://schemas.microsoft.com/office/drawing/2014/main" val="3843806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EXPERIMENT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000" t="-2353" r="-944000" b="-65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Pt</a:t>
                          </a:r>
                          <a:r>
                            <a:rPr lang="it-IT" sz="1400" dirty="0"/>
                            <a:t>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y range </a:t>
                          </a:r>
                        </a:p>
                        <a:p>
                          <a:r>
                            <a:rPr lang="it-IT" sz="1400" dirty="0"/>
                            <a:t>(cm frame)</a:t>
                          </a:r>
                          <a:endParaRPr lang="en-GB" sz="1400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it-IT" sz="1400" dirty="0"/>
                            <a:t>CHI-SQUARE</a:t>
                          </a:r>
                        </a:p>
                        <a:p>
                          <a:r>
                            <a:rPr lang="it-IT" sz="1400" dirty="0" err="1"/>
                            <a:t>Original</a:t>
                          </a:r>
                          <a:r>
                            <a:rPr lang="it-IT" sz="1400" dirty="0"/>
                            <a:t>            Torino              D’Angelo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GDL</a:t>
                          </a:r>
                          <a:endParaRPr lang="en-GB" sz="1400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it-IT" sz="1400" dirty="0"/>
                            <a:t>REDUCED CHI-SQUARE</a:t>
                          </a:r>
                        </a:p>
                        <a:p>
                          <a:r>
                            <a:rPr lang="it-IT" sz="1400" dirty="0" err="1"/>
                            <a:t>Original</a:t>
                          </a:r>
                          <a:r>
                            <a:rPr lang="it-IT" sz="1400" dirty="0"/>
                            <a:t>        Torino        D’Angelo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0746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NA61-SHINE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7.7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0.85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0.9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41.3870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38.4457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60.1537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1.0347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0.9611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1.5038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66656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8.7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0.95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0.9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91.4319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134.3809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133.6005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2.4711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3.6319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3.6108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680901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1.05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127.2846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161.9192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157.9631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1.5714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1.9990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1.9502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255801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1.25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98.4896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151.5041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172.2464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1.0823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1.6649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1.8928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081554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NA49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-0.44 ÷ 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302.1321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513.1690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605.5814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143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2.1128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3.5921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4.2328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23455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PHENIX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62.4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0.65 ÷ 3.3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-0.6 ÷ 0.6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80.6017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95.2971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101.2070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2.9852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3.5295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3.7484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35871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PHENIX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0.55 ÷ 4.5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-0.6 ÷ 0.6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59.9934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58.4856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156.4677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1.7645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1.7202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4.6020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94329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STAR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0.468 ÷ 2.75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-0.5 ÷ 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6.7838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6.5742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3.4622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0.4846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0.4696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0.2473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847328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ALICE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2.3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-0.5 ÷ 0.5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233.3357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175.5351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113.4753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9.7223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7.3140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4.7281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102158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1.625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-1 ÷ 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592.9555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469.6880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207.7406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22.8060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18.0649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7.9900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998994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2760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1.675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-1 ÷ 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1398.2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1182.6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719.8549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51.7870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43.7999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26.6613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33672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7002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0C941-9BE5-95D7-E083-9C51D2FA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WINKLER MODEL (pp) – CHI-SQUARE (SCALE)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FA88FBC-03A5-4A66-2ADC-4C33002900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9347655"/>
                  </p:ext>
                </p:extLst>
              </p:nvPr>
            </p:nvGraphicFramePr>
            <p:xfrm>
              <a:off x="718457" y="1493520"/>
              <a:ext cx="10755086" cy="408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6022">
                      <a:extLst>
                        <a:ext uri="{9D8B030D-6E8A-4147-A177-3AD203B41FA5}">
                          <a16:colId xmlns:a16="http://schemas.microsoft.com/office/drawing/2014/main" val="2701878668"/>
                        </a:ext>
                      </a:extLst>
                    </a:gridCol>
                    <a:gridCol w="920431">
                      <a:extLst>
                        <a:ext uri="{9D8B030D-6E8A-4147-A177-3AD203B41FA5}">
                          <a16:colId xmlns:a16="http://schemas.microsoft.com/office/drawing/2014/main" val="4089661022"/>
                        </a:ext>
                      </a:extLst>
                    </a:gridCol>
                    <a:gridCol w="1175323">
                      <a:extLst>
                        <a:ext uri="{9D8B030D-6E8A-4147-A177-3AD203B41FA5}">
                          <a16:colId xmlns:a16="http://schemas.microsoft.com/office/drawing/2014/main" val="1850860060"/>
                        </a:ext>
                      </a:extLst>
                    </a:gridCol>
                    <a:gridCol w="1087611">
                      <a:extLst>
                        <a:ext uri="{9D8B030D-6E8A-4147-A177-3AD203B41FA5}">
                          <a16:colId xmlns:a16="http://schemas.microsoft.com/office/drawing/2014/main" val="2776979264"/>
                        </a:ext>
                      </a:extLst>
                    </a:gridCol>
                    <a:gridCol w="975349">
                      <a:extLst>
                        <a:ext uri="{9D8B030D-6E8A-4147-A177-3AD203B41FA5}">
                          <a16:colId xmlns:a16="http://schemas.microsoft.com/office/drawing/2014/main" val="378746182"/>
                        </a:ext>
                      </a:extLst>
                    </a:gridCol>
                    <a:gridCol w="1070070">
                      <a:extLst>
                        <a:ext uri="{9D8B030D-6E8A-4147-A177-3AD203B41FA5}">
                          <a16:colId xmlns:a16="http://schemas.microsoft.com/office/drawing/2014/main" val="3321808812"/>
                        </a:ext>
                      </a:extLst>
                    </a:gridCol>
                    <a:gridCol w="806937">
                      <a:extLst>
                        <a:ext uri="{9D8B030D-6E8A-4147-A177-3AD203B41FA5}">
                          <a16:colId xmlns:a16="http://schemas.microsoft.com/office/drawing/2014/main" val="2027430671"/>
                        </a:ext>
                      </a:extLst>
                    </a:gridCol>
                    <a:gridCol w="842022">
                      <a:extLst>
                        <a:ext uri="{9D8B030D-6E8A-4147-A177-3AD203B41FA5}">
                          <a16:colId xmlns:a16="http://schemas.microsoft.com/office/drawing/2014/main" val="4126562213"/>
                        </a:ext>
                      </a:extLst>
                    </a:gridCol>
                    <a:gridCol w="877107">
                      <a:extLst>
                        <a:ext uri="{9D8B030D-6E8A-4147-A177-3AD203B41FA5}">
                          <a16:colId xmlns:a16="http://schemas.microsoft.com/office/drawing/2014/main" val="3261397235"/>
                        </a:ext>
                      </a:extLst>
                    </a:gridCol>
                    <a:gridCol w="877107">
                      <a:extLst>
                        <a:ext uri="{9D8B030D-6E8A-4147-A177-3AD203B41FA5}">
                          <a16:colId xmlns:a16="http://schemas.microsoft.com/office/drawing/2014/main" val="4224251718"/>
                        </a:ext>
                      </a:extLst>
                    </a:gridCol>
                    <a:gridCol w="877107">
                      <a:extLst>
                        <a:ext uri="{9D8B030D-6E8A-4147-A177-3AD203B41FA5}">
                          <a16:colId xmlns:a16="http://schemas.microsoft.com/office/drawing/2014/main" val="147137559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EXPERIMENT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it-IT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sz="14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rad>
                              <m:r>
                                <a:rPr lang="it-IT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it-IT" sz="1400" dirty="0"/>
                            <a:t> [GeV]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Pt</a:t>
                          </a:r>
                          <a:r>
                            <a:rPr lang="it-IT" sz="1400" dirty="0"/>
                            <a:t>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y range </a:t>
                          </a:r>
                        </a:p>
                        <a:p>
                          <a:r>
                            <a:rPr lang="it-IT" sz="1400" dirty="0"/>
                            <a:t>(cm frame)</a:t>
                          </a:r>
                          <a:endParaRPr lang="en-GB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CHI-SQUARE</a:t>
                          </a:r>
                        </a:p>
                        <a:p>
                          <a:endParaRPr lang="it-IT" sz="1400" dirty="0"/>
                        </a:p>
                        <a:p>
                          <a:r>
                            <a:rPr lang="it-IT" sz="1400" dirty="0"/>
                            <a:t>Torino              D’Angelo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GDL</a:t>
                          </a:r>
                          <a:endParaRPr lang="en-GB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REDUCED CHI-SQUARE</a:t>
                          </a:r>
                        </a:p>
                        <a:p>
                          <a:r>
                            <a:rPr lang="it-IT" sz="1400" dirty="0"/>
                            <a:t>Torino        D’Angelo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SCALE PARAMETER</a:t>
                          </a:r>
                        </a:p>
                        <a:p>
                          <a:endParaRPr lang="it-IT" sz="1400" dirty="0"/>
                        </a:p>
                        <a:p>
                          <a:r>
                            <a:rPr lang="it-IT" sz="1400" dirty="0"/>
                            <a:t>Torino          D’Angelo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074607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NA61-SHINE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7.7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0.85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0.9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34.4260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36.7896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40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1.2482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0.9197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1.102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1.14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666565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8.7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0.95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0.9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196.0033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66.9239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37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2.1622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1.8088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1.102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1.14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6809015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1.05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253.9216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72.0259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81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1.1006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0.8892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1.102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1.14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2558019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1.25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283.6106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73.7655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91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0.8400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0.8106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1.102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1.14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0815540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NA49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-0.44 ÷ 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252.3960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227.0141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2.0239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1.5875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1.047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1.08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234559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PHENIX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62.4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0.65 ÷ 3.3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-0.6 ÷ 0.6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95.2971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101.2070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3.5295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3.7484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358710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PHENIX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0.55 ÷ 4.5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-0.6 ÷ 0.6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58.4856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156.4677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34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1.7202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4.6020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943291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STAR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0.468 ÷ 2.75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-0.5 ÷ 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6.5742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17.4270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0.4696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1.2441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1.21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8473281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ALICE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2.3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-0.5 ÷ 0.5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175.5351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123.2416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7.3140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5.1351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1.01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1021586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1.625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-1 ÷ 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469.6880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42.9190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18.0649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1.6507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0.9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9989941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2760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1.675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-1 ÷ 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1182.6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257.9996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43.7999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9.5555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0.9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3367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FA88FBC-03A5-4A66-2ADC-4C33002900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9347655"/>
                  </p:ext>
                </p:extLst>
              </p:nvPr>
            </p:nvGraphicFramePr>
            <p:xfrm>
              <a:off x="718457" y="1493520"/>
              <a:ext cx="10755086" cy="408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6022">
                      <a:extLst>
                        <a:ext uri="{9D8B030D-6E8A-4147-A177-3AD203B41FA5}">
                          <a16:colId xmlns:a16="http://schemas.microsoft.com/office/drawing/2014/main" val="2701878668"/>
                        </a:ext>
                      </a:extLst>
                    </a:gridCol>
                    <a:gridCol w="920431">
                      <a:extLst>
                        <a:ext uri="{9D8B030D-6E8A-4147-A177-3AD203B41FA5}">
                          <a16:colId xmlns:a16="http://schemas.microsoft.com/office/drawing/2014/main" val="4089661022"/>
                        </a:ext>
                      </a:extLst>
                    </a:gridCol>
                    <a:gridCol w="1175323">
                      <a:extLst>
                        <a:ext uri="{9D8B030D-6E8A-4147-A177-3AD203B41FA5}">
                          <a16:colId xmlns:a16="http://schemas.microsoft.com/office/drawing/2014/main" val="1850860060"/>
                        </a:ext>
                      </a:extLst>
                    </a:gridCol>
                    <a:gridCol w="1087611">
                      <a:extLst>
                        <a:ext uri="{9D8B030D-6E8A-4147-A177-3AD203B41FA5}">
                          <a16:colId xmlns:a16="http://schemas.microsoft.com/office/drawing/2014/main" val="2776979264"/>
                        </a:ext>
                      </a:extLst>
                    </a:gridCol>
                    <a:gridCol w="975349">
                      <a:extLst>
                        <a:ext uri="{9D8B030D-6E8A-4147-A177-3AD203B41FA5}">
                          <a16:colId xmlns:a16="http://schemas.microsoft.com/office/drawing/2014/main" val="378746182"/>
                        </a:ext>
                      </a:extLst>
                    </a:gridCol>
                    <a:gridCol w="1070070">
                      <a:extLst>
                        <a:ext uri="{9D8B030D-6E8A-4147-A177-3AD203B41FA5}">
                          <a16:colId xmlns:a16="http://schemas.microsoft.com/office/drawing/2014/main" val="3321808812"/>
                        </a:ext>
                      </a:extLst>
                    </a:gridCol>
                    <a:gridCol w="806937">
                      <a:extLst>
                        <a:ext uri="{9D8B030D-6E8A-4147-A177-3AD203B41FA5}">
                          <a16:colId xmlns:a16="http://schemas.microsoft.com/office/drawing/2014/main" val="2027430671"/>
                        </a:ext>
                      </a:extLst>
                    </a:gridCol>
                    <a:gridCol w="842022">
                      <a:extLst>
                        <a:ext uri="{9D8B030D-6E8A-4147-A177-3AD203B41FA5}">
                          <a16:colId xmlns:a16="http://schemas.microsoft.com/office/drawing/2014/main" val="4126562213"/>
                        </a:ext>
                      </a:extLst>
                    </a:gridCol>
                    <a:gridCol w="877107">
                      <a:extLst>
                        <a:ext uri="{9D8B030D-6E8A-4147-A177-3AD203B41FA5}">
                          <a16:colId xmlns:a16="http://schemas.microsoft.com/office/drawing/2014/main" val="3261397235"/>
                        </a:ext>
                      </a:extLst>
                    </a:gridCol>
                    <a:gridCol w="877107">
                      <a:extLst>
                        <a:ext uri="{9D8B030D-6E8A-4147-A177-3AD203B41FA5}">
                          <a16:colId xmlns:a16="http://schemas.microsoft.com/office/drawing/2014/main" val="4224251718"/>
                        </a:ext>
                      </a:extLst>
                    </a:gridCol>
                    <a:gridCol w="877107">
                      <a:extLst>
                        <a:ext uri="{9D8B030D-6E8A-4147-A177-3AD203B41FA5}">
                          <a16:colId xmlns:a16="http://schemas.microsoft.com/office/drawing/2014/main" val="1471375597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EXPERIMENT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4" t="-1667" r="-936424" b="-4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Pt</a:t>
                          </a:r>
                          <a:r>
                            <a:rPr lang="it-IT" sz="1400" dirty="0"/>
                            <a:t>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y range </a:t>
                          </a:r>
                        </a:p>
                        <a:p>
                          <a:r>
                            <a:rPr lang="it-IT" sz="1400" dirty="0"/>
                            <a:t>(cm frame)</a:t>
                          </a:r>
                          <a:endParaRPr lang="en-GB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CHI-SQUARE</a:t>
                          </a:r>
                        </a:p>
                        <a:p>
                          <a:endParaRPr lang="it-IT" sz="1400" dirty="0"/>
                        </a:p>
                        <a:p>
                          <a:r>
                            <a:rPr lang="it-IT" sz="1400" dirty="0"/>
                            <a:t>Torino              D’Angelo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GDL</a:t>
                          </a:r>
                          <a:endParaRPr lang="en-GB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REDUCED CHI-SQUARE</a:t>
                          </a:r>
                        </a:p>
                        <a:p>
                          <a:r>
                            <a:rPr lang="it-IT" sz="1400" dirty="0"/>
                            <a:t>Torino        D’Angelo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SCALE PARAMETER</a:t>
                          </a:r>
                        </a:p>
                        <a:p>
                          <a:endParaRPr lang="it-IT" sz="1400" dirty="0"/>
                        </a:p>
                        <a:p>
                          <a:r>
                            <a:rPr lang="it-IT" sz="1400" dirty="0"/>
                            <a:t>Torino          D’Angelo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0746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NA61-SHINE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7.7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0.85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0.9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34.4260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36.7896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40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1.2482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0.9197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1.102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1.14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66656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8.7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0.95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0.9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196.0033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66.9239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37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2.1622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1.8088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1.102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1.14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680901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1.05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253.9216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72.0259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81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1.1006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0.8892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1.102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1.14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255801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1.25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283.6106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73.7655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91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0.8400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0.8106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1.102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1.14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081554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NA49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-0.44 ÷ 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252.3960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227.0141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2.0239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1.5875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1.047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1.08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23455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PHENIX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62.4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0.65 ÷ 3.3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-0.6 ÷ 0.6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95.2971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101.2070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3.5295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3.7484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35871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PHENIX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0.55 ÷ 4.5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-0.6 ÷ 0.6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58.4856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156.4677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34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1.7202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4.6020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94329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STAR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0.468 ÷ 2.75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-0.5 ÷ 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6.5742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17.4270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0.4696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1.2441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1.21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847328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ALICE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2.3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-0.5 ÷ 0.5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175.5351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123.2416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7.3140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5.1351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1.01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102158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1.625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-1 ÷ 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469.6880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42.9190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18.0649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1.6507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0.9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998994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2760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1.675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-1 ÷ 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1182.6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257.9996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43.7999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9.5555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0.9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33672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4294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0C941-9BE5-95D7-E083-9C51D2FA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WINKLER MODEL (pp) – CHI-SQUARE (SCALE)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FA88FBC-03A5-4A66-2ADC-4C330029000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8457" y="1493520"/>
              <a:ext cx="10755086" cy="408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6022">
                      <a:extLst>
                        <a:ext uri="{9D8B030D-6E8A-4147-A177-3AD203B41FA5}">
                          <a16:colId xmlns:a16="http://schemas.microsoft.com/office/drawing/2014/main" val="2701878668"/>
                        </a:ext>
                      </a:extLst>
                    </a:gridCol>
                    <a:gridCol w="920431">
                      <a:extLst>
                        <a:ext uri="{9D8B030D-6E8A-4147-A177-3AD203B41FA5}">
                          <a16:colId xmlns:a16="http://schemas.microsoft.com/office/drawing/2014/main" val="4089661022"/>
                        </a:ext>
                      </a:extLst>
                    </a:gridCol>
                    <a:gridCol w="1175323">
                      <a:extLst>
                        <a:ext uri="{9D8B030D-6E8A-4147-A177-3AD203B41FA5}">
                          <a16:colId xmlns:a16="http://schemas.microsoft.com/office/drawing/2014/main" val="1850860060"/>
                        </a:ext>
                      </a:extLst>
                    </a:gridCol>
                    <a:gridCol w="1087611">
                      <a:extLst>
                        <a:ext uri="{9D8B030D-6E8A-4147-A177-3AD203B41FA5}">
                          <a16:colId xmlns:a16="http://schemas.microsoft.com/office/drawing/2014/main" val="2776979264"/>
                        </a:ext>
                      </a:extLst>
                    </a:gridCol>
                    <a:gridCol w="975349">
                      <a:extLst>
                        <a:ext uri="{9D8B030D-6E8A-4147-A177-3AD203B41FA5}">
                          <a16:colId xmlns:a16="http://schemas.microsoft.com/office/drawing/2014/main" val="378746182"/>
                        </a:ext>
                      </a:extLst>
                    </a:gridCol>
                    <a:gridCol w="1070070">
                      <a:extLst>
                        <a:ext uri="{9D8B030D-6E8A-4147-A177-3AD203B41FA5}">
                          <a16:colId xmlns:a16="http://schemas.microsoft.com/office/drawing/2014/main" val="3321808812"/>
                        </a:ext>
                      </a:extLst>
                    </a:gridCol>
                    <a:gridCol w="806937">
                      <a:extLst>
                        <a:ext uri="{9D8B030D-6E8A-4147-A177-3AD203B41FA5}">
                          <a16:colId xmlns:a16="http://schemas.microsoft.com/office/drawing/2014/main" val="2027430671"/>
                        </a:ext>
                      </a:extLst>
                    </a:gridCol>
                    <a:gridCol w="842022">
                      <a:extLst>
                        <a:ext uri="{9D8B030D-6E8A-4147-A177-3AD203B41FA5}">
                          <a16:colId xmlns:a16="http://schemas.microsoft.com/office/drawing/2014/main" val="4126562213"/>
                        </a:ext>
                      </a:extLst>
                    </a:gridCol>
                    <a:gridCol w="877107">
                      <a:extLst>
                        <a:ext uri="{9D8B030D-6E8A-4147-A177-3AD203B41FA5}">
                          <a16:colId xmlns:a16="http://schemas.microsoft.com/office/drawing/2014/main" val="3261397235"/>
                        </a:ext>
                      </a:extLst>
                    </a:gridCol>
                    <a:gridCol w="877107">
                      <a:extLst>
                        <a:ext uri="{9D8B030D-6E8A-4147-A177-3AD203B41FA5}">
                          <a16:colId xmlns:a16="http://schemas.microsoft.com/office/drawing/2014/main" val="4224251718"/>
                        </a:ext>
                      </a:extLst>
                    </a:gridCol>
                    <a:gridCol w="877107">
                      <a:extLst>
                        <a:ext uri="{9D8B030D-6E8A-4147-A177-3AD203B41FA5}">
                          <a16:colId xmlns:a16="http://schemas.microsoft.com/office/drawing/2014/main" val="147137559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EXPERIMENT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it-IT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sz="14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rad>
                              <m:r>
                                <a:rPr lang="it-IT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it-IT" sz="1400" dirty="0"/>
                            <a:t> [GeV]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Pt</a:t>
                          </a:r>
                          <a:r>
                            <a:rPr lang="it-IT" sz="1400" dirty="0"/>
                            <a:t>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y range </a:t>
                          </a:r>
                        </a:p>
                        <a:p>
                          <a:r>
                            <a:rPr lang="it-IT" sz="1400" dirty="0"/>
                            <a:t>(cm frame)</a:t>
                          </a:r>
                          <a:endParaRPr lang="en-GB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CHI-SQUARE</a:t>
                          </a:r>
                        </a:p>
                        <a:p>
                          <a:endParaRPr lang="it-IT" sz="1400" dirty="0"/>
                        </a:p>
                        <a:p>
                          <a:r>
                            <a:rPr lang="it-IT" sz="1400" dirty="0"/>
                            <a:t>Torino              D’Angelo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GDL</a:t>
                          </a:r>
                          <a:endParaRPr lang="en-GB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REDUCED CHI-SQUARE</a:t>
                          </a:r>
                        </a:p>
                        <a:p>
                          <a:r>
                            <a:rPr lang="it-IT" sz="1400" dirty="0"/>
                            <a:t>Torino        D’Angelo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SCALE PARAMETER</a:t>
                          </a:r>
                        </a:p>
                        <a:p>
                          <a:endParaRPr lang="it-IT" sz="1400" dirty="0"/>
                        </a:p>
                        <a:p>
                          <a:r>
                            <a:rPr lang="it-IT" sz="1400" dirty="0"/>
                            <a:t>Torino          D’Angelo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074607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NA61-SHINE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7.7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0.85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0.9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34.4260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36.7896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40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1.2482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0.9197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1.102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1.14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666565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8.7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0.95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0.9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196.0033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66.9239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37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2.1622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1.8088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1.102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1.14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6809015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1.05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253.9216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72.0259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81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1.1006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0.8892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1.102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1.14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2558019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1.25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283.6106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73.7655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91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0.8400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0.8106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1.102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1.14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0815540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NA49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-0.44 ÷ 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252.3960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227.0141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2.0239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1.5875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1.047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1.08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234559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PHENIX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62.4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0.65 ÷ 3.3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-0.6 ÷ 0.6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95.2971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101.2070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3.5295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3.7484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358710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PHENIX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0.55 ÷ 4.5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-0.6 ÷ 0.6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58.4856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156.4677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34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1.7202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4.6020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943291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STAR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0.468 ÷ 2.75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-0.5 ÷ 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6.5742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17.4270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0.4696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1.2441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1.21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8473281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ALICE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2.3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-0.5 ÷ 0.5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175.5351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123.2416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7.3140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5.1351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1.01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1021586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1.625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-1 ÷ 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469.6880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42.9190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18.0649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1.6507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0.9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9989941"/>
                      </a:ext>
                    </a:extLst>
                  </a:tr>
                  <a:tr h="221649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2760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1.675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-1 ÷ 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1182.6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257.9996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43.7999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9.5555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0.9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3367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FA88FBC-03A5-4A66-2ADC-4C33002900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9347655"/>
                  </p:ext>
                </p:extLst>
              </p:nvPr>
            </p:nvGraphicFramePr>
            <p:xfrm>
              <a:off x="718457" y="1493520"/>
              <a:ext cx="10755086" cy="4084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6022">
                      <a:extLst>
                        <a:ext uri="{9D8B030D-6E8A-4147-A177-3AD203B41FA5}">
                          <a16:colId xmlns:a16="http://schemas.microsoft.com/office/drawing/2014/main" val="2701878668"/>
                        </a:ext>
                      </a:extLst>
                    </a:gridCol>
                    <a:gridCol w="920431">
                      <a:extLst>
                        <a:ext uri="{9D8B030D-6E8A-4147-A177-3AD203B41FA5}">
                          <a16:colId xmlns:a16="http://schemas.microsoft.com/office/drawing/2014/main" val="4089661022"/>
                        </a:ext>
                      </a:extLst>
                    </a:gridCol>
                    <a:gridCol w="1175323">
                      <a:extLst>
                        <a:ext uri="{9D8B030D-6E8A-4147-A177-3AD203B41FA5}">
                          <a16:colId xmlns:a16="http://schemas.microsoft.com/office/drawing/2014/main" val="1850860060"/>
                        </a:ext>
                      </a:extLst>
                    </a:gridCol>
                    <a:gridCol w="1087611">
                      <a:extLst>
                        <a:ext uri="{9D8B030D-6E8A-4147-A177-3AD203B41FA5}">
                          <a16:colId xmlns:a16="http://schemas.microsoft.com/office/drawing/2014/main" val="2776979264"/>
                        </a:ext>
                      </a:extLst>
                    </a:gridCol>
                    <a:gridCol w="975349">
                      <a:extLst>
                        <a:ext uri="{9D8B030D-6E8A-4147-A177-3AD203B41FA5}">
                          <a16:colId xmlns:a16="http://schemas.microsoft.com/office/drawing/2014/main" val="378746182"/>
                        </a:ext>
                      </a:extLst>
                    </a:gridCol>
                    <a:gridCol w="1070070">
                      <a:extLst>
                        <a:ext uri="{9D8B030D-6E8A-4147-A177-3AD203B41FA5}">
                          <a16:colId xmlns:a16="http://schemas.microsoft.com/office/drawing/2014/main" val="3321808812"/>
                        </a:ext>
                      </a:extLst>
                    </a:gridCol>
                    <a:gridCol w="806937">
                      <a:extLst>
                        <a:ext uri="{9D8B030D-6E8A-4147-A177-3AD203B41FA5}">
                          <a16:colId xmlns:a16="http://schemas.microsoft.com/office/drawing/2014/main" val="2027430671"/>
                        </a:ext>
                      </a:extLst>
                    </a:gridCol>
                    <a:gridCol w="842022">
                      <a:extLst>
                        <a:ext uri="{9D8B030D-6E8A-4147-A177-3AD203B41FA5}">
                          <a16:colId xmlns:a16="http://schemas.microsoft.com/office/drawing/2014/main" val="4126562213"/>
                        </a:ext>
                      </a:extLst>
                    </a:gridCol>
                    <a:gridCol w="877107">
                      <a:extLst>
                        <a:ext uri="{9D8B030D-6E8A-4147-A177-3AD203B41FA5}">
                          <a16:colId xmlns:a16="http://schemas.microsoft.com/office/drawing/2014/main" val="3261397235"/>
                        </a:ext>
                      </a:extLst>
                    </a:gridCol>
                    <a:gridCol w="877107">
                      <a:extLst>
                        <a:ext uri="{9D8B030D-6E8A-4147-A177-3AD203B41FA5}">
                          <a16:colId xmlns:a16="http://schemas.microsoft.com/office/drawing/2014/main" val="4224251718"/>
                        </a:ext>
                      </a:extLst>
                    </a:gridCol>
                    <a:gridCol w="877107">
                      <a:extLst>
                        <a:ext uri="{9D8B030D-6E8A-4147-A177-3AD203B41FA5}">
                          <a16:colId xmlns:a16="http://schemas.microsoft.com/office/drawing/2014/main" val="1471375597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EXPERIMENT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4" t="-1667" r="-936424" b="-4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 err="1"/>
                            <a:t>Pt</a:t>
                          </a:r>
                          <a:r>
                            <a:rPr lang="it-IT" sz="1400" dirty="0"/>
                            <a:t> range </a:t>
                          </a:r>
                        </a:p>
                        <a:p>
                          <a:r>
                            <a:rPr lang="it-IT" sz="1400" dirty="0"/>
                            <a:t>[GeV/c]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y range </a:t>
                          </a:r>
                        </a:p>
                        <a:p>
                          <a:r>
                            <a:rPr lang="it-IT" sz="1400" dirty="0"/>
                            <a:t>(cm frame)</a:t>
                          </a:r>
                          <a:endParaRPr lang="en-GB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CHI-SQUARE</a:t>
                          </a:r>
                        </a:p>
                        <a:p>
                          <a:endParaRPr lang="it-IT" sz="1400" dirty="0"/>
                        </a:p>
                        <a:p>
                          <a:r>
                            <a:rPr lang="it-IT" sz="1400" dirty="0"/>
                            <a:t>Torino              D’Angelo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GDL</a:t>
                          </a:r>
                          <a:endParaRPr lang="en-GB" sz="14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REDUCED CHI-SQUARE</a:t>
                          </a:r>
                        </a:p>
                        <a:p>
                          <a:r>
                            <a:rPr lang="it-IT" sz="1400" dirty="0"/>
                            <a:t>Torino        D’Angelo</a:t>
                          </a:r>
                          <a:endParaRPr lang="en-GB" sz="1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it-IT" sz="1400" dirty="0"/>
                            <a:t>SCALE PARAMETER</a:t>
                          </a:r>
                        </a:p>
                        <a:p>
                          <a:endParaRPr lang="it-IT" sz="1400" dirty="0"/>
                        </a:p>
                        <a:p>
                          <a:r>
                            <a:rPr lang="it-IT" sz="1400" dirty="0"/>
                            <a:t>Torino          D’Angelo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0746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NA61-SHINE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7.7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0.85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0.9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34.4260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36.7896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40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1.2482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0.9197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1.102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1.14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66656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8.7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0.95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0.9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196.0033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66.9239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37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2.1622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1.8088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1.102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1.14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680901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1.05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253.9216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72.0259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81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1.1006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0.8892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1.102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1.14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255801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it-IT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NA61-SHINE</a:t>
                          </a:r>
                          <a:endParaRPr kumimoji="0" lang="en-GB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0.05 ÷ 1.25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283.6106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73.7655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91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0.8400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0.8106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1.102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1.14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081554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NA49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0.1 ÷ 1.5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-0.44 ÷ 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252.3960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227.0141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2.0239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1.5875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>
                              <a:solidFill>
                                <a:srgbClr val="FF0000"/>
                              </a:solidFill>
                            </a:rPr>
                            <a:t>1.047</a:t>
                          </a:r>
                          <a:endParaRPr lang="en-GB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1.08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23455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PHENIX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62.4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0.65 ÷ 3.3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-0.6 ÷ 0.6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95.2971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101.2070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3.5295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3.7484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35871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PHENIX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0.55 ÷ 4.5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-0.6 ÷ 0.6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58.4856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156.4677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34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1.7202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4.6020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994329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STAR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0.468 ÷ 2.75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-0.5 ÷ 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6.5742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17.4270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0.4696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1.2441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1.21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847328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ALICE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2.3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-0.5 ÷ 0.5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175.5351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123.2416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7.3140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5.1351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1.01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102158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900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1.625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-1 ÷ 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469.6880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42.9190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18.0649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1.6507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0.9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998994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CMS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2760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0.375 ÷ 1.675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-1 ÷ 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1182.6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257.9996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43.7999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/>
                            <a:t>9.5555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//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0.9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33672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DA51CED-BC7B-A0C6-636C-F568ECFB5F1E}"/>
              </a:ext>
            </a:extLst>
          </p:cNvPr>
          <p:cNvSpPr txBox="1"/>
          <p:nvPr/>
        </p:nvSpPr>
        <p:spPr>
          <a:xfrm>
            <a:off x="1149532" y="5852160"/>
            <a:ext cx="755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Not </a:t>
            </a:r>
            <a:r>
              <a:rPr lang="it-IT" dirty="0" err="1">
                <a:solidFill>
                  <a:srgbClr val="FF0000"/>
                </a:solidFill>
              </a:rPr>
              <a:t>able</a:t>
            </a:r>
            <a:r>
              <a:rPr lang="it-IT" dirty="0">
                <a:solidFill>
                  <a:srgbClr val="FF0000"/>
                </a:solidFill>
              </a:rPr>
              <a:t> to </a:t>
            </a:r>
            <a:r>
              <a:rPr lang="it-IT" dirty="0" err="1">
                <a:solidFill>
                  <a:srgbClr val="FF0000"/>
                </a:solidFill>
              </a:rPr>
              <a:t>reproduce</a:t>
            </a:r>
            <a:r>
              <a:rPr lang="it-IT" dirty="0">
                <a:solidFill>
                  <a:srgbClr val="FF0000"/>
                </a:solidFill>
              </a:rPr>
              <a:t> the Torino Group procedure </a:t>
            </a:r>
            <a:r>
              <a:rPr lang="it-IT" dirty="0" err="1">
                <a:solidFill>
                  <a:srgbClr val="FF0000"/>
                </a:solidFill>
              </a:rPr>
              <a:t>where</a:t>
            </a:r>
            <a:r>
              <a:rPr lang="it-IT" dirty="0">
                <a:solidFill>
                  <a:srgbClr val="FF0000"/>
                </a:solidFill>
              </a:rPr>
              <a:t> the scale </a:t>
            </a:r>
            <a:r>
              <a:rPr lang="it-IT" dirty="0" err="1">
                <a:solidFill>
                  <a:srgbClr val="FF0000"/>
                </a:solidFill>
              </a:rPr>
              <a:t>factor</a:t>
            </a:r>
            <a:r>
              <a:rPr lang="it-IT" dirty="0">
                <a:solidFill>
                  <a:srgbClr val="FF0000"/>
                </a:solidFill>
              </a:rPr>
              <a:t> of the na61 </a:t>
            </a:r>
            <a:r>
              <a:rPr lang="it-IT" dirty="0" err="1">
                <a:solidFill>
                  <a:srgbClr val="FF0000"/>
                </a:solidFill>
              </a:rPr>
              <a:t>experiment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is</a:t>
            </a:r>
            <a:r>
              <a:rPr lang="it-IT" dirty="0">
                <a:solidFill>
                  <a:srgbClr val="FF0000"/>
                </a:solidFill>
              </a:rPr>
              <a:t> 0.932 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F8EF1-0287-2A28-A725-219C4B2F4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28" t="41143" r="51357" b="43621"/>
          <a:stretch/>
        </p:blipFill>
        <p:spPr>
          <a:xfrm>
            <a:off x="8582296" y="5577840"/>
            <a:ext cx="2891247" cy="1044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652B24-9C51-D7C7-A9E9-FEA11359A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003" y="2762828"/>
            <a:ext cx="4290060" cy="29146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475521F-F554-A210-F0E2-DC5D061C7DB5}"/>
              </a:ext>
            </a:extLst>
          </p:cNvPr>
          <p:cNvSpPr/>
          <p:nvPr/>
        </p:nvSpPr>
        <p:spPr>
          <a:xfrm>
            <a:off x="4726033" y="5240246"/>
            <a:ext cx="830036" cy="312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5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0C941-9BE5-95D7-E083-9C51D2FA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WINKLER MODEL (pp) – MOCK DATA AMBER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259E47-1D46-CA00-0025-175E9F7F22D9}"/>
              </a:ext>
            </a:extLst>
          </p:cNvPr>
          <p:cNvSpPr txBox="1"/>
          <p:nvPr/>
        </p:nvSpPr>
        <p:spPr>
          <a:xfrm>
            <a:off x="2438398" y="1428206"/>
            <a:ext cx="230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BEFORE MOCK DATA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BDA853-EC68-1E67-4A36-D5570EA6702D}"/>
              </a:ext>
            </a:extLst>
          </p:cNvPr>
          <p:cNvSpPr txBox="1"/>
          <p:nvPr/>
        </p:nvSpPr>
        <p:spPr>
          <a:xfrm>
            <a:off x="7733606" y="1428206"/>
            <a:ext cx="216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AFTER MOCK DATA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DB0D2-5C5B-3625-C9B9-7F37D1200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86" t="37841" r="49214" b="34984"/>
          <a:stretch/>
        </p:blipFill>
        <p:spPr>
          <a:xfrm>
            <a:off x="838200" y="1797538"/>
            <a:ext cx="5295208" cy="2130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DC6800-20AE-3EEB-A1A5-1EBAED35CA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00" t="60444" r="49693" b="15429"/>
          <a:stretch/>
        </p:blipFill>
        <p:spPr>
          <a:xfrm>
            <a:off x="6168042" y="1795605"/>
            <a:ext cx="5295208" cy="213002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34D7F5F-8D91-E978-918C-DF41FC2ECFD2}"/>
              </a:ext>
            </a:extLst>
          </p:cNvPr>
          <p:cNvSpPr/>
          <p:nvPr/>
        </p:nvSpPr>
        <p:spPr>
          <a:xfrm>
            <a:off x="3838499" y="1375807"/>
            <a:ext cx="2473235" cy="29696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709775-30EF-9C75-4964-D4D8E6460CD3}"/>
              </a:ext>
            </a:extLst>
          </p:cNvPr>
          <p:cNvSpPr/>
          <p:nvPr/>
        </p:nvSpPr>
        <p:spPr>
          <a:xfrm>
            <a:off x="9312034" y="1428206"/>
            <a:ext cx="2409704" cy="290836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07C8F3-2D67-2AC0-1271-17256A1FDD4F}"/>
              </a:ext>
            </a:extLst>
          </p:cNvPr>
          <p:cNvSpPr txBox="1"/>
          <p:nvPr/>
        </p:nvSpPr>
        <p:spPr>
          <a:xfrm>
            <a:off x="8088491" y="258275"/>
            <a:ext cx="344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NEEDED FURTHER INVESTIGATION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91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2647</Words>
  <Application>Microsoft Office PowerPoint</Application>
  <PresentationFormat>Widescreen</PresentationFormat>
  <Paragraphs>1111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Courier New</vt:lpstr>
      <vt:lpstr>Office Theme</vt:lpstr>
      <vt:lpstr>GENERAL REVIEW</vt:lpstr>
      <vt:lpstr>DATASET (pp) - REVIEW</vt:lpstr>
      <vt:lpstr>DATASET (pp) - TENSIONS</vt:lpstr>
      <vt:lpstr>WINKLER MODEL (pp) - EXPLAINATION</vt:lpstr>
      <vt:lpstr>WINKLER MODEL (pp) – PARAMETER SET</vt:lpstr>
      <vt:lpstr>WINKLER MODEL (pp) – CHI-SQUARE</vt:lpstr>
      <vt:lpstr>WINKLER MODEL (pp) – CHI-SQUARE (SCALE)</vt:lpstr>
      <vt:lpstr>WINKLER MODEL (pp) – CHI-SQUARE (SCALE)</vt:lpstr>
      <vt:lpstr>WINKLER MODEL (pp) – MOCK DATA AMBER</vt:lpstr>
      <vt:lpstr>MODIFIED WINKLER MODEL (pp) </vt:lpstr>
      <vt:lpstr>TAN &amp; NG (pp) version 1- EXPLAINATION</vt:lpstr>
      <vt:lpstr>TAN &amp; NG (pp) version 2 - EXPLAINATION</vt:lpstr>
      <vt:lpstr>TAN &amp; NG MODEL (pp) – CHI-SQUARE</vt:lpstr>
      <vt:lpstr>EPOS_LHC (pp)– CHI-SQUARE</vt:lpstr>
      <vt:lpstr>DATASET (pA) – REVIEW/PROBLEMS</vt:lpstr>
      <vt:lpstr>NUCLEAR SCALING (pA) – MODELS</vt:lpstr>
      <vt:lpstr>NUCLEAR SCALING (pA) – CHI-SQUARE</vt:lpstr>
      <vt:lpstr>TORINO GROUP MODEL(AA) – MODEL</vt:lpstr>
      <vt:lpstr>TORINO GROUP MODEL(AA)– CHI-SQUARE</vt:lpstr>
      <vt:lpstr>TORINO GROUP MODEL(AA)– CHI-SQUARE</vt:lpstr>
      <vt:lpstr>TORINO GROUP MODEL(AA)– MOCK DATA AMBER</vt:lpstr>
      <vt:lpstr>EPOS_LHC and QGSJETII-04m - COMPARISON</vt:lpstr>
      <vt:lpstr>EPOS_LHC(pA)– CHI-SQUARE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D'Angelo</dc:creator>
  <cp:lastModifiedBy>Francesco D'Angelo</cp:lastModifiedBy>
  <cp:revision>111</cp:revision>
  <dcterms:created xsi:type="dcterms:W3CDTF">2022-10-06T09:15:11Z</dcterms:created>
  <dcterms:modified xsi:type="dcterms:W3CDTF">2022-10-10T14:33:38Z</dcterms:modified>
</cp:coreProperties>
</file>