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80FCF-BA86-0996-0998-25D5E4FCCE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D811ED-1894-CC82-E631-E0291967A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775A9-5328-699F-4BA3-8250DB87F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8E70-801A-334A-BFC0-791DEADAABD4}" type="datetimeFigureOut">
              <a:rPr lang="en-IT" smtClean="0"/>
              <a:t>17/11/22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0183F-1BE7-3061-588A-936C589A8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E0669-4B65-88EA-78E2-C94C72621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79A-1723-1248-9C58-5A67FCAFDF43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525996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4B231-20F5-87C0-F266-5A34914F0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628823-4187-5F7D-5783-75BF304C27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3A9FD-8820-346A-3955-5033D49F1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8E70-801A-334A-BFC0-791DEADAABD4}" type="datetimeFigureOut">
              <a:rPr lang="en-IT" smtClean="0"/>
              <a:t>17/11/22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4257F-7806-6FCA-AED7-02B7AEEE5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6E0D0-37B0-A1E6-9DFB-618045408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79A-1723-1248-9C58-5A67FCAFDF43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645268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076292-D28F-2AD1-ACFA-8D7778D63C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F157D7-C917-479C-035F-EB73894EEE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60021-7D1D-718F-E90A-43F445455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8E70-801A-334A-BFC0-791DEADAABD4}" type="datetimeFigureOut">
              <a:rPr lang="en-IT" smtClean="0"/>
              <a:t>17/11/22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5EAD1-0E4F-8757-90B6-E3D38AF5D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EAC17D-D440-3A3E-9F0E-D57F018FB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79A-1723-1248-9C58-5A67FCAFDF43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995766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C864E-4911-338E-67C3-6B22549F7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BA01D-27BA-1DEA-887A-B0F3CC202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5460C-4C1D-1D37-CDB6-C44B74D8C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8E70-801A-334A-BFC0-791DEADAABD4}" type="datetimeFigureOut">
              <a:rPr lang="en-IT" smtClean="0"/>
              <a:t>17/11/22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E8E41-0741-9B81-011A-0E99E3F33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FFEEF-3ACC-2287-0456-62FC3854C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79A-1723-1248-9C58-5A67FCAFDF43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369705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6A4C5-1460-89AA-8302-CE1083D7E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2597CD-8A8D-AC64-FFE7-0626E75D1B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73064-2B2D-8EC0-E195-9075F399C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8E70-801A-334A-BFC0-791DEADAABD4}" type="datetimeFigureOut">
              <a:rPr lang="en-IT" smtClean="0"/>
              <a:t>17/11/22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FDDED-ACCC-BDE7-C0A5-F617E10F1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4B8819-C0A5-305B-E56F-A6E65ADEA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79A-1723-1248-9C58-5A67FCAFDF43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703347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A6446-E391-80D5-FFEC-40B3E69A6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F28F6-9686-01BB-44D9-15104B6342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CA5D4B-31CD-FB92-E6C5-6B96C1C7D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197F7C-2FED-BCA0-9C52-287C813CE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8E70-801A-334A-BFC0-791DEADAABD4}" type="datetimeFigureOut">
              <a:rPr lang="en-IT" smtClean="0"/>
              <a:t>17/11/22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755B8B-A610-09AE-A2D6-1EF655966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7A84E2-1798-8C4D-7077-533410118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79A-1723-1248-9C58-5A67FCAFDF43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91134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53E42-C811-E8C2-F7C3-8A6FC4681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871CF-EF1D-EC52-FFAC-4AB8A764F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8E12FE-22B2-22F9-2721-D68F24F935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A475C7-5F8A-A15A-0B7B-C3E273F023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133C4A-BD97-35F3-2E16-24F37ADE1B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9ECC6B-A7AE-1B4C-A812-E7A3BFC1F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8E70-801A-334A-BFC0-791DEADAABD4}" type="datetimeFigureOut">
              <a:rPr lang="en-IT" smtClean="0"/>
              <a:t>17/11/22</a:t>
            </a:fld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79DF28-E600-7BF3-262C-51A2A9294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2B305B-62DC-D5FA-E8E3-6E06EF968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79A-1723-1248-9C58-5A67FCAFDF43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146874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60C5A-0035-B4DC-3B6D-942217297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5F5975-8936-4E4E-F632-E24C3D555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8E70-801A-334A-BFC0-791DEADAABD4}" type="datetimeFigureOut">
              <a:rPr lang="en-IT" smtClean="0"/>
              <a:t>17/11/22</a:t>
            </a:fld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A18AB9-1594-3169-9C8B-059396AC3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0D8254-F600-A0B3-8DF7-CFE30ECE3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79A-1723-1248-9C58-5A67FCAFDF43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263341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40E4C7-011E-39F6-C856-E503F5B02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8E70-801A-334A-BFC0-791DEADAABD4}" type="datetimeFigureOut">
              <a:rPr lang="en-IT" smtClean="0"/>
              <a:t>17/11/22</a:t>
            </a:fld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4F4D23-9E60-B612-8248-B3562AA1B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1D4AFF-7279-7317-0C25-E20079E79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79A-1723-1248-9C58-5A67FCAFDF43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89277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3A99F-6903-6B64-ED42-43B237F97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CA19B-683F-BBCB-0A92-7818B79B4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394493-61C1-C620-066A-96401880F5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666C72-2C49-48E3-A568-2141124CC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8E70-801A-334A-BFC0-791DEADAABD4}" type="datetimeFigureOut">
              <a:rPr lang="en-IT" smtClean="0"/>
              <a:t>17/11/22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7D2B4F-D9D0-584D-709D-9E3F7F3AA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8D3912-8F96-0FA4-A3C1-F4B0C9FFD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79A-1723-1248-9C58-5A67FCAFDF43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399417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38A7B-2F06-F0BA-6044-132E7400F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8108D0-C551-F0AB-026A-F1649381AA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EF2CEB-15BE-F99D-C318-F9079A45B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7A94D5-67B0-9170-5933-274E3764B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8E70-801A-334A-BFC0-791DEADAABD4}" type="datetimeFigureOut">
              <a:rPr lang="en-IT" smtClean="0"/>
              <a:t>17/11/22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212337-7C19-70E2-4B76-403511513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ED5822-58C2-CA80-2CF5-131445C3D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79A-1723-1248-9C58-5A67FCAFDF43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27117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1A8EBB-5492-C2FD-70F7-D9E4B169F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4A3153-434F-554B-8A9A-CD0C9C73D2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95983-51FC-3E1D-CC80-CE22DE009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18E70-801A-334A-BFC0-791DEADAABD4}" type="datetimeFigureOut">
              <a:rPr lang="en-IT" smtClean="0"/>
              <a:t>17/11/22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7D9B5-6E80-1524-6893-4DD73E8A28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C0F22-A09C-AFBD-A531-0963F6FC48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BF79A-1723-1248-9C58-5A67FCAFDF43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739582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A42B1-DCB1-FBA6-47C3-0FF978ADAD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T" dirty="0"/>
              <a:t>WP2 status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E82163-C139-88A6-48C5-DEF93C92B6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T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28829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D6CFF-0048-F779-DED4-FAA168429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203B7-6424-6978-415F-565AAA7CA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T" dirty="0"/>
              <a:t>WP2 is the Work Package dedicated to </a:t>
            </a:r>
            <a:r>
              <a:rPr lang="en-GB" dirty="0"/>
              <a:t>T2K detector upgrade and Neutrino Physics</a:t>
            </a:r>
          </a:p>
          <a:p>
            <a:r>
              <a:rPr lang="en-IT" dirty="0"/>
              <a:t>Recall of the main objectives:</a:t>
            </a:r>
          </a:p>
          <a:p>
            <a:pPr lvl="1"/>
            <a:r>
              <a:rPr lang="en-GB" dirty="0"/>
              <a:t>Design, build, test and commission the upgrades for the T2K near detector (ND280), consisting of two TPCs and a scintillator based 3D Fine Grained Detector (Super-FGD). </a:t>
            </a:r>
          </a:p>
          <a:p>
            <a:pPr lvl="1"/>
            <a:r>
              <a:rPr lang="en-GB" dirty="0"/>
              <a:t>Perfect the measurements of neutrino cross-sections, in particular to pin down nuclear effects and improve modelling. </a:t>
            </a:r>
          </a:p>
          <a:p>
            <a:pPr lvl="1"/>
            <a:r>
              <a:rPr lang="en-GB" dirty="0"/>
              <a:t>Perform oscillation measurements with neutrinos and anti-neutrinos, both in appearance and disappearance, to maximize the sensitivity to leptonic CP violation. </a:t>
            </a:r>
          </a:p>
        </p:txBody>
      </p:sp>
    </p:spTree>
    <p:extLst>
      <p:ext uri="{BB962C8B-B14F-4D97-AF65-F5344CB8AC3E}">
        <p14:creationId xmlns:p14="http://schemas.microsoft.com/office/powerpoint/2010/main" val="2870003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958EC-2F42-6D6D-3C38-26C29E8FF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F2AC9-7283-37CA-CD80-92EA57316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T" dirty="0"/>
              <a:t>WP2 is organized in 4 tasks, 2 related to T2K upgrades, and 2 to analysis</a:t>
            </a:r>
          </a:p>
          <a:p>
            <a:pPr lvl="1"/>
            <a:r>
              <a:rPr lang="en-GB" dirty="0"/>
              <a:t>Task 2.1: Construction and commissioning of the ND280 TPC [with participating institutes: INFN,CNRS,CEA,NCBJ,IFJ-PAN,IFAE,KEK] </a:t>
            </a:r>
          </a:p>
          <a:p>
            <a:pPr lvl="1"/>
            <a:r>
              <a:rPr lang="en-GB" dirty="0"/>
              <a:t>Task 2.2: Construction and commissioning of the Super FGD [UGE,KEK,U-Tokyo]</a:t>
            </a:r>
          </a:p>
          <a:p>
            <a:pPr lvl="1"/>
            <a:r>
              <a:rPr lang="en-GB" dirty="0"/>
              <a:t>Task 2.3: Neutrinos cross section measurement </a:t>
            </a:r>
          </a:p>
          <a:p>
            <a:pPr lvl="1"/>
            <a:r>
              <a:rPr lang="en-GB" dirty="0"/>
              <a:t>Task 2.4: Neutrino oscillation analysis [INFN,CNRS,CEA,NCBJ,IFJ-PAN,IFAE,UGE,QMUL,KEK,U-Tokyo]</a:t>
            </a:r>
          </a:p>
        </p:txBody>
      </p:sp>
    </p:spTree>
    <p:extLst>
      <p:ext uri="{BB962C8B-B14F-4D97-AF65-F5344CB8AC3E}">
        <p14:creationId xmlns:p14="http://schemas.microsoft.com/office/powerpoint/2010/main" val="4276406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17F6E-08A5-0D3F-0769-018CB77A9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Deliverables &amp; Milestones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6D65F-E83C-E83E-D03C-F31EB3B49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Task 2.1 and 2.2</a:t>
            </a:r>
          </a:p>
          <a:p>
            <a:pPr lvl="1"/>
            <a:r>
              <a:rPr lang="en-GB" dirty="0"/>
              <a:t>Deliverable: Technical Design Report of the upgraded ND280; EMD: 12</a:t>
            </a:r>
          </a:p>
          <a:p>
            <a:pPr lvl="1"/>
            <a:r>
              <a:rPr lang="en-GB" dirty="0"/>
              <a:t>Milestone: production and test of first prototypes with front-end electronics; EMD: 24</a:t>
            </a:r>
          </a:p>
          <a:p>
            <a:pPr lvl="1"/>
            <a:r>
              <a:rPr lang="en-GB" dirty="0"/>
              <a:t>Deliverable: report paper on the new detectors; EMD: 48</a:t>
            </a:r>
          </a:p>
          <a:p>
            <a:r>
              <a:rPr lang="en-GB" dirty="0"/>
              <a:t>Task 2.3</a:t>
            </a:r>
          </a:p>
          <a:p>
            <a:pPr lvl="1"/>
            <a:r>
              <a:rPr lang="en-GB" dirty="0"/>
              <a:t> Milestones: improved selection acceptance for cross-section measurements, EMD 24; neutrino energy reconstruction using detectors at different off-axis angles, EMD 36</a:t>
            </a:r>
          </a:p>
          <a:p>
            <a:pPr lvl="1"/>
            <a:r>
              <a:rPr lang="en-GB" dirty="0"/>
              <a:t>Deliverables: report on cross-sections on C and O and reduction of uncertainties, EMD 48; report on electron neutrino cross-section and reduction of uncertainties, EMD 48</a:t>
            </a:r>
          </a:p>
          <a:p>
            <a:r>
              <a:rPr lang="en-GB" dirty="0"/>
              <a:t>Task 2.4 </a:t>
            </a:r>
          </a:p>
          <a:p>
            <a:pPr lvl="1"/>
            <a:r>
              <a:rPr lang="en-GB" dirty="0"/>
              <a:t>Milestone: inclusion of multi-ring topologies in the event selection; EMD: 24 </a:t>
            </a:r>
          </a:p>
          <a:p>
            <a:pPr lvl="1"/>
            <a:r>
              <a:rPr lang="en-GB" dirty="0"/>
              <a:t>Deliverable: report on </a:t>
            </a:r>
            <a:r>
              <a:rPr lang="en-GB" dirty="0">
                <a:latin typeface="Symbol" pitchFamily="2" charset="2"/>
                <a:cs typeface="Sylfaen" panose="020F0502020204030204" pitchFamily="34" charset="0"/>
              </a:rPr>
              <a:t></a:t>
            </a:r>
            <a:r>
              <a:rPr lang="en-GB" dirty="0"/>
              <a:t>CP sensitivity; EMD: 48 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2814166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37D91-30A4-C250-58EA-FE7F24296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3607676" cy="1242958"/>
          </a:xfrm>
        </p:spPr>
        <p:txBody>
          <a:bodyPr>
            <a:normAutofit fontScale="90000"/>
          </a:bodyPr>
          <a:lstStyle/>
          <a:p>
            <a:r>
              <a:rPr lang="en-IT" dirty="0"/>
              <a:t>Status of secondments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C6234FD-6533-3BCE-47ED-287E855D76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5438618"/>
              </p:ext>
            </p:extLst>
          </p:nvPr>
        </p:nvGraphicFramePr>
        <p:xfrm>
          <a:off x="3986071" y="365126"/>
          <a:ext cx="6387639" cy="6313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4192">
                  <a:extLst>
                    <a:ext uri="{9D8B030D-6E8A-4147-A177-3AD203B41FA5}">
                      <a16:colId xmlns:a16="http://schemas.microsoft.com/office/drawing/2014/main" val="4125810987"/>
                    </a:ext>
                  </a:extLst>
                </a:gridCol>
                <a:gridCol w="1458813">
                  <a:extLst>
                    <a:ext uri="{9D8B030D-6E8A-4147-A177-3AD203B41FA5}">
                      <a16:colId xmlns:a16="http://schemas.microsoft.com/office/drawing/2014/main" val="958148838"/>
                    </a:ext>
                  </a:extLst>
                </a:gridCol>
                <a:gridCol w="1566041">
                  <a:extLst>
                    <a:ext uri="{9D8B030D-6E8A-4147-A177-3AD203B41FA5}">
                      <a16:colId xmlns:a16="http://schemas.microsoft.com/office/drawing/2014/main" val="4279014104"/>
                    </a:ext>
                  </a:extLst>
                </a:gridCol>
                <a:gridCol w="1618593">
                  <a:extLst>
                    <a:ext uri="{9D8B030D-6E8A-4147-A177-3AD203B41FA5}">
                      <a16:colId xmlns:a16="http://schemas.microsoft.com/office/drawing/2014/main" val="3460586805"/>
                    </a:ext>
                  </a:extLst>
                </a:gridCol>
              </a:tblGrid>
              <a:tr h="688781"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u="none" strike="noStrike" dirty="0">
                          <a:effectLst/>
                        </a:rPr>
                        <a:t>Institution</a:t>
                      </a:r>
                      <a:endParaRPr lang="en-GB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u="none" strike="noStrike">
                          <a:effectLst/>
                        </a:rPr>
                        <a:t>WP2 done (months)</a:t>
                      </a:r>
                      <a:endParaRPr lang="en-GB" sz="1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u="none" strike="noStrike">
                          <a:effectLst/>
                        </a:rPr>
                        <a:t>WP2 planned</a:t>
                      </a:r>
                      <a:endParaRPr lang="en-GB" sz="1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u="none" strike="noStrike" dirty="0">
                          <a:effectLst/>
                        </a:rPr>
                        <a:t>WP2 % done</a:t>
                      </a:r>
                      <a:endParaRPr lang="en-GB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496190"/>
                  </a:ext>
                </a:extLst>
              </a:tr>
              <a:tr h="3110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INFN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2000" u="none" strike="noStrike" dirty="0">
                          <a:effectLst/>
                        </a:rPr>
                        <a:t>6,9</a:t>
                      </a:r>
                      <a:endParaRPr lang="en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2000" u="none" strike="noStrike">
                          <a:effectLst/>
                        </a:rPr>
                        <a:t>49,0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2000" u="none" strike="noStrike">
                          <a:effectLst/>
                        </a:rPr>
                        <a:t>14,1%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extLst>
                  <a:ext uri="{0D108BD9-81ED-4DB2-BD59-A6C34878D82A}">
                    <a16:rowId xmlns:a16="http://schemas.microsoft.com/office/drawing/2014/main" val="719718654"/>
                  </a:ext>
                </a:extLst>
              </a:tr>
              <a:tr h="3110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DESY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2000" u="none" strike="noStrike">
                          <a:effectLst/>
                        </a:rPr>
                        <a:t> 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2000" u="none" strike="noStrike">
                          <a:effectLst/>
                        </a:rPr>
                        <a:t>0,0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2000" u="none" strike="noStrike">
                          <a:effectLst/>
                        </a:rPr>
                        <a:t> 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extLst>
                  <a:ext uri="{0D108BD9-81ED-4DB2-BD59-A6C34878D82A}">
                    <a16:rowId xmlns:a16="http://schemas.microsoft.com/office/drawing/2014/main" val="65393636"/>
                  </a:ext>
                </a:extLst>
              </a:tr>
              <a:tr h="3110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OEAW-HEPHY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2000" u="none" strike="noStrike">
                          <a:effectLst/>
                        </a:rPr>
                        <a:t> 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2000" u="none" strike="noStrike">
                          <a:effectLst/>
                        </a:rPr>
                        <a:t>0,0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2000" u="none" strike="noStrike">
                          <a:effectLst/>
                        </a:rPr>
                        <a:t> 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extLst>
                  <a:ext uri="{0D108BD9-81ED-4DB2-BD59-A6C34878D82A}">
                    <a16:rowId xmlns:a16="http://schemas.microsoft.com/office/drawing/2014/main" val="1146094509"/>
                  </a:ext>
                </a:extLst>
              </a:tr>
              <a:tr h="3110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IFJ-PAN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2000" u="none" strike="noStrike">
                          <a:effectLst/>
                        </a:rPr>
                        <a:t>0,7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2000" u="none" strike="noStrike">
                          <a:effectLst/>
                        </a:rPr>
                        <a:t>7,0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2000" u="none" strike="noStrike">
                          <a:effectLst/>
                        </a:rPr>
                        <a:t>10,5%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extLst>
                  <a:ext uri="{0D108BD9-81ED-4DB2-BD59-A6C34878D82A}">
                    <a16:rowId xmlns:a16="http://schemas.microsoft.com/office/drawing/2014/main" val="14773901"/>
                  </a:ext>
                </a:extLst>
              </a:tr>
              <a:tr h="3110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UKP 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2000" u="none" strike="noStrike">
                          <a:effectLst/>
                        </a:rPr>
                        <a:t> 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2000" u="none" strike="noStrike">
                          <a:effectLst/>
                        </a:rPr>
                        <a:t>0,0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2000" u="none" strike="noStrike">
                          <a:effectLst/>
                        </a:rPr>
                        <a:t> 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extLst>
                  <a:ext uri="{0D108BD9-81ED-4DB2-BD59-A6C34878D82A}">
                    <a16:rowId xmlns:a16="http://schemas.microsoft.com/office/drawing/2014/main" val="430390816"/>
                  </a:ext>
                </a:extLst>
              </a:tr>
              <a:tr h="3110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JSI 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2000" u="none" strike="noStrike">
                          <a:effectLst/>
                        </a:rPr>
                        <a:t> 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2000" u="none" strike="noStrike">
                          <a:effectLst/>
                        </a:rPr>
                        <a:t>0,0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2000" u="none" strike="noStrike">
                          <a:effectLst/>
                        </a:rPr>
                        <a:t> 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extLst>
                  <a:ext uri="{0D108BD9-81ED-4DB2-BD59-A6C34878D82A}">
                    <a16:rowId xmlns:a16="http://schemas.microsoft.com/office/drawing/2014/main" val="2167960128"/>
                  </a:ext>
                </a:extLst>
              </a:tr>
              <a:tr h="3110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METU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2000" u="none" strike="noStrike">
                          <a:effectLst/>
                        </a:rPr>
                        <a:t> 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2000" u="none" strike="noStrike">
                          <a:effectLst/>
                        </a:rPr>
                        <a:t>0,0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2000" u="none" strike="noStrike">
                          <a:effectLst/>
                        </a:rPr>
                        <a:t> 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extLst>
                  <a:ext uri="{0D108BD9-81ED-4DB2-BD59-A6C34878D82A}">
                    <a16:rowId xmlns:a16="http://schemas.microsoft.com/office/drawing/2014/main" val="3581615218"/>
                  </a:ext>
                </a:extLst>
              </a:tr>
              <a:tr h="3110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TAU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2000" u="none" strike="noStrike">
                          <a:effectLst/>
                        </a:rPr>
                        <a:t> 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2000" u="none" strike="noStrike">
                          <a:effectLst/>
                        </a:rPr>
                        <a:t>0,0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2000" u="none" strike="noStrike">
                          <a:effectLst/>
                        </a:rPr>
                        <a:t> 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extLst>
                  <a:ext uri="{0D108BD9-81ED-4DB2-BD59-A6C34878D82A}">
                    <a16:rowId xmlns:a16="http://schemas.microsoft.com/office/drawing/2014/main" val="509398291"/>
                  </a:ext>
                </a:extLst>
              </a:tr>
              <a:tr h="3110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LAL-CNRS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2000" u="none" strike="noStrike">
                          <a:effectLst/>
                        </a:rPr>
                        <a:t>1,2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2000" u="none" strike="noStrike">
                          <a:effectLst/>
                        </a:rPr>
                        <a:t>9,0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2000" u="none" strike="noStrike">
                          <a:effectLst/>
                        </a:rPr>
                        <a:t>13,7%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extLst>
                  <a:ext uri="{0D108BD9-81ED-4DB2-BD59-A6C34878D82A}">
                    <a16:rowId xmlns:a16="http://schemas.microsoft.com/office/drawing/2014/main" val="2423099264"/>
                  </a:ext>
                </a:extLst>
              </a:tr>
              <a:tr h="3110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CEA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2000" u="none" strike="noStrike">
                          <a:effectLst/>
                        </a:rPr>
                        <a:t>2,4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2000" u="none" strike="noStrike">
                          <a:effectLst/>
                        </a:rPr>
                        <a:t>16,0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2000" u="none" strike="noStrike">
                          <a:effectLst/>
                        </a:rPr>
                        <a:t>15,0%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extLst>
                  <a:ext uri="{0D108BD9-81ED-4DB2-BD59-A6C34878D82A}">
                    <a16:rowId xmlns:a16="http://schemas.microsoft.com/office/drawing/2014/main" val="3144142608"/>
                  </a:ext>
                </a:extLst>
              </a:tr>
              <a:tr h="3110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IFAE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2000" u="none" strike="noStrike">
                          <a:effectLst/>
                        </a:rPr>
                        <a:t>1,0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2000" u="none" strike="noStrike">
                          <a:effectLst/>
                        </a:rPr>
                        <a:t>12,0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2000" u="none" strike="noStrike">
                          <a:effectLst/>
                        </a:rPr>
                        <a:t>8,1%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extLst>
                  <a:ext uri="{0D108BD9-81ED-4DB2-BD59-A6C34878D82A}">
                    <a16:rowId xmlns:a16="http://schemas.microsoft.com/office/drawing/2014/main" val="2458493818"/>
                  </a:ext>
                </a:extLst>
              </a:tr>
              <a:tr h="3110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UNIGE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2000" u="none" strike="noStrike">
                          <a:effectLst/>
                        </a:rPr>
                        <a:t>1,6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2000" u="none" strike="noStrike">
                          <a:effectLst/>
                        </a:rPr>
                        <a:t>18,0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2000" u="none" strike="noStrike">
                          <a:effectLst/>
                        </a:rPr>
                        <a:t>9,1%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extLst>
                  <a:ext uri="{0D108BD9-81ED-4DB2-BD59-A6C34878D82A}">
                    <a16:rowId xmlns:a16="http://schemas.microsoft.com/office/drawing/2014/main" val="3475380050"/>
                  </a:ext>
                </a:extLst>
              </a:tr>
              <a:tr h="3110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NCBJ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2000" u="none" strike="noStrike">
                          <a:effectLst/>
                        </a:rPr>
                        <a:t>2,8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2000" u="none" strike="noStrike" dirty="0">
                          <a:effectLst/>
                        </a:rPr>
                        <a:t>17,0</a:t>
                      </a:r>
                      <a:endParaRPr lang="en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2000" u="none" strike="noStrike">
                          <a:effectLst/>
                        </a:rPr>
                        <a:t>16,3%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extLst>
                  <a:ext uri="{0D108BD9-81ED-4DB2-BD59-A6C34878D82A}">
                    <a16:rowId xmlns:a16="http://schemas.microsoft.com/office/drawing/2014/main" val="2064759725"/>
                  </a:ext>
                </a:extLst>
              </a:tr>
              <a:tr h="3110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KCL (Qmul)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2000" u="none" strike="noStrike">
                          <a:effectLst/>
                        </a:rPr>
                        <a:t>0,0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2000" u="none" strike="noStrike">
                          <a:effectLst/>
                        </a:rPr>
                        <a:t>3,0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2000" u="none" strike="noStrike">
                          <a:effectLst/>
                        </a:rPr>
                        <a:t>0,0%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extLst>
                  <a:ext uri="{0D108BD9-81ED-4DB2-BD59-A6C34878D82A}">
                    <a16:rowId xmlns:a16="http://schemas.microsoft.com/office/drawing/2014/main" val="1776103817"/>
                  </a:ext>
                </a:extLst>
              </a:tr>
              <a:tr h="3110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UKRI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2000" u="none" strike="noStrike">
                          <a:effectLst/>
                        </a:rPr>
                        <a:t>0,7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2000" u="none" strike="noStrike">
                          <a:effectLst/>
                        </a:rPr>
                        <a:t>6,0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2000" u="none" strike="noStrike">
                          <a:effectLst/>
                        </a:rPr>
                        <a:t>12,2%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extLst>
                  <a:ext uri="{0D108BD9-81ED-4DB2-BD59-A6C34878D82A}">
                    <a16:rowId xmlns:a16="http://schemas.microsoft.com/office/drawing/2014/main" val="517869141"/>
                  </a:ext>
                </a:extLst>
              </a:tr>
              <a:tr h="3110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CAEN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2000" u="none" strike="noStrike">
                          <a:effectLst/>
                        </a:rPr>
                        <a:t> 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2000" u="none" strike="noStrike">
                          <a:effectLst/>
                        </a:rPr>
                        <a:t>0,0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2000" u="none" strike="noStrike">
                          <a:effectLst/>
                        </a:rPr>
                        <a:t> 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extLst>
                  <a:ext uri="{0D108BD9-81ED-4DB2-BD59-A6C34878D82A}">
                    <a16:rowId xmlns:a16="http://schemas.microsoft.com/office/drawing/2014/main" val="3080323624"/>
                  </a:ext>
                </a:extLst>
              </a:tr>
              <a:tr h="3110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FBK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2000" u="none" strike="noStrike">
                          <a:effectLst/>
                        </a:rPr>
                        <a:t> 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2000" u="none" strike="noStrike">
                          <a:effectLst/>
                        </a:rPr>
                        <a:t>0,0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2000" u="none" strike="noStrike">
                          <a:effectLst/>
                        </a:rPr>
                        <a:t> 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/>
                </a:tc>
                <a:extLst>
                  <a:ext uri="{0D108BD9-81ED-4DB2-BD59-A6C34878D82A}">
                    <a16:rowId xmlns:a16="http://schemas.microsoft.com/office/drawing/2014/main" val="3391295636"/>
                  </a:ext>
                </a:extLst>
              </a:tr>
              <a:tr h="3110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Total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2000" u="none" strike="noStrike" dirty="0">
                          <a:effectLst/>
                        </a:rPr>
                        <a:t>17,4</a:t>
                      </a:r>
                      <a:endParaRPr lang="en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2000" u="none" strike="noStrike">
                          <a:effectLst/>
                        </a:rPr>
                        <a:t>137,0</a:t>
                      </a:r>
                      <a:endParaRPr lang="en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2000" u="none" strike="noStrike" dirty="0">
                          <a:effectLst/>
                        </a:rPr>
                        <a:t>12,7%</a:t>
                      </a:r>
                      <a:endParaRPr lang="en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b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262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103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9D209-24D6-7ACC-4F4C-461816780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159A3-42BA-512B-970D-D2A2EDFC2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T" dirty="0"/>
              <a:t>WP2 secondments stopped ~ Feb 2020, less than one year after the start of the project</a:t>
            </a:r>
          </a:p>
          <a:p>
            <a:r>
              <a:rPr lang="en-IT" dirty="0"/>
              <a:t>Average usage of secondments was ~ 13% at the Jennifer2 suspension date, approx uniform across beneficiaries</a:t>
            </a:r>
          </a:p>
          <a:p>
            <a:r>
              <a:rPr lang="en-IT" dirty="0"/>
              <a:t>After a 2-year stop, it is expected that secondments for T2K upgrades will now ramp up quite rapidly during the next &gt; 2 years</a:t>
            </a:r>
          </a:p>
          <a:p>
            <a:r>
              <a:rPr lang="en-IT" dirty="0"/>
              <a:t>We are now approching the installation and commissining phase</a:t>
            </a:r>
          </a:p>
          <a:p>
            <a:r>
              <a:rPr lang="en-IT" dirty="0"/>
              <a:t>Milestones and deliverables foreseen at his phase of the project are met </a:t>
            </a:r>
            <a:r>
              <a:rPr lang="en-IT" dirty="0">
                <a:sym typeface="Wingdings" pitchFamily="2" charset="2"/>
              </a:rPr>
              <a:t> see next presentations for more details</a:t>
            </a:r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1204214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511</Words>
  <Application>Microsoft Macintosh PowerPoint</Application>
  <PresentationFormat>Widescreen</PresentationFormat>
  <Paragraphs>108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Office Theme</vt:lpstr>
      <vt:lpstr>WP2 status</vt:lpstr>
      <vt:lpstr>PowerPoint Presentation</vt:lpstr>
      <vt:lpstr>Tasks</vt:lpstr>
      <vt:lpstr>Deliverables &amp; Milestones</vt:lpstr>
      <vt:lpstr>Status of secondments</vt:lpstr>
      <vt:lpstr>Comments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Emilio Radicioni</dc:creator>
  <cp:keywords/>
  <dc:description/>
  <cp:lastModifiedBy>Emilio Radicioni</cp:lastModifiedBy>
  <cp:revision>8</cp:revision>
  <dcterms:created xsi:type="dcterms:W3CDTF">2022-11-15T08:54:53Z</dcterms:created>
  <dcterms:modified xsi:type="dcterms:W3CDTF">2022-11-17T13:13:23Z</dcterms:modified>
  <cp:category/>
</cp:coreProperties>
</file>