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80" r:id="rId9"/>
    <p:sldId id="263" r:id="rId10"/>
    <p:sldId id="264" r:id="rId11"/>
    <p:sldId id="288" r:id="rId12"/>
    <p:sldId id="289" r:id="rId13"/>
    <p:sldId id="265" r:id="rId14"/>
    <p:sldId id="266" r:id="rId15"/>
    <p:sldId id="267" r:id="rId16"/>
    <p:sldId id="268" r:id="rId17"/>
    <p:sldId id="281" r:id="rId18"/>
    <p:sldId id="270" r:id="rId19"/>
    <p:sldId id="271" r:id="rId20"/>
    <p:sldId id="272" r:id="rId21"/>
    <p:sldId id="284" r:id="rId22"/>
    <p:sldId id="283" r:id="rId23"/>
    <p:sldId id="285" r:id="rId24"/>
    <p:sldId id="277" r:id="rId25"/>
    <p:sldId id="287" r:id="rId26"/>
    <p:sldId id="278" r:id="rId27"/>
  </p:sldIdLst>
  <p:sldSz cx="10077450" cy="75628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23B30-A170-4CDE-BBA1-0416AF17BAEC}" v="972" dt="2022-10-13T16:28:22.582"/>
    <p1510:client id="{AD1F1A32-B21C-4EC4-AD3F-ADD083AF650A}" v="183" dt="2022-10-13T15:18:37.692"/>
    <p1510:client id="{DD177A77-BC27-4B5B-AC54-4989B8EEC0A1}" v="2" dt="2022-10-13T15:20:57.606"/>
    <p1510:client id="{E174BA67-F6F7-4C95-9508-3FF51AC26C88}" v="8" dt="2022-10-13T15:09:57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93" d="100"/>
          <a:sy n="93" d="100"/>
        </p:scale>
        <p:origin x="17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57E88-DD22-4F3D-9739-66157BFF2C69}" type="datetimeFigureOut">
              <a:t>14/10/2022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1336675"/>
            <a:ext cx="48069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85DFF-A90E-403F-9BD2-E7187AC56C0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65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65150" lvl="1" indent="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2400"/>
              <a:t>Out of solidarity with Ukraine, immediately after the invasion 4CH launched the </a:t>
            </a:r>
            <a:r>
              <a:rPr lang="en-US" sz="2400" b="1"/>
              <a:t>SUM initiative</a:t>
            </a:r>
            <a:r>
              <a:rPr lang="en-US" sz="2400"/>
              <a:t> to save the digital documentation of Ukrainian cultural heritage to preserve its memory and support the future restoration of assets from the damages caused by the war. </a:t>
            </a:r>
            <a:endParaRPr lang="it-IT" sz="240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85DFF-A90E-403F-9BD2-E7187AC56C0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24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0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3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1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012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62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36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012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62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853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57012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6362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36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57012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6362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853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>
                <a:latin typeface="Ubuntu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Ubuntu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769880" y="7278120"/>
            <a:ext cx="1802520" cy="276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3D85780E-5A41-4B42-A88B-329BCBFF1D2C}" type="slidenum">
              <a:rPr lang="it-IT" sz="1400" b="0" strike="noStrike" spc="-1">
                <a:latin typeface="Arial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0" y="18000"/>
            <a:ext cx="10076760" cy="126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hnet.infn.it/" TargetMode="External"/><Relationship Id="rId4" Type="http://schemas.openxmlformats.org/officeDocument/2006/relationships/hyperlink" Target="https://ch.cloud.cnaf.infn.i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4ch-project.eu/" TargetMode="External"/><Relationship Id="rId5" Type="http://schemas.openxmlformats.org/officeDocument/2006/relationships/hyperlink" Target="https://www.4ch-project.eu/sum/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n.it/index.php?lang=en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2011680" y="1081907"/>
            <a:ext cx="7680960" cy="5363067"/>
          </a:xfrm>
          <a:prstGeom prst="rect">
            <a:avLst/>
          </a:prstGeom>
          <a:solidFill>
            <a:srgbClr val="FFFFFF">
              <a:alpha val="70000"/>
            </a:srgbClr>
          </a:solidFill>
          <a:ln w="38160">
            <a:solidFill>
              <a:srgbClr val="0084D1"/>
            </a:solidFill>
            <a:round/>
            <a:tailEnd type="diamond" w="med" len="med"/>
          </a:ln>
        </p:spPr>
        <p:txBody>
          <a:bodyPr lIns="19080" tIns="19080" rIns="19080" bIns="19080" anchor="ctr">
            <a:spAutoFit/>
          </a:bodyPr>
          <a:lstStyle/>
          <a:p>
            <a:endParaRPr lang="en-US" sz="3200" b="0" strike="noStrike" spc="-1">
              <a:latin typeface="Arial"/>
            </a:endParaRPr>
          </a:p>
          <a:p>
            <a:endParaRPr lang="en-US" sz="3200" b="0" strike="noStrike" spc="-1">
              <a:latin typeface="Arial"/>
            </a:endParaRPr>
          </a:p>
          <a:p>
            <a:r>
              <a:rPr lang="en-US" sz="5400" b="0" strike="noStrike" spc="-1">
                <a:solidFill>
                  <a:srgbClr val="000000"/>
                </a:solidFill>
                <a:latin typeface="Arial"/>
                <a:ea typeface="Arial"/>
              </a:rPr>
              <a:t>The Role of Computing in </a:t>
            </a:r>
            <a:r>
              <a:rPr lang="en-US" sz="5400" spc="-1">
                <a:solidFill>
                  <a:srgbClr val="000000"/>
                </a:solidFill>
                <a:latin typeface="Arial"/>
                <a:ea typeface="Arial"/>
              </a:rPr>
              <a:t>Particle</a:t>
            </a:r>
            <a:r>
              <a:rPr lang="en-US" sz="5400" b="0" strike="noStrike" spc="-1">
                <a:solidFill>
                  <a:srgbClr val="000000"/>
                </a:solidFill>
                <a:latin typeface="Arial"/>
                <a:ea typeface="Arial"/>
              </a:rPr>
              <a:t> Physics Research</a:t>
            </a:r>
            <a:endParaRPr lang="en-US" sz="5400" b="0" strike="noStrike" spc="-1">
              <a:latin typeface="Arial"/>
            </a:endParaRPr>
          </a:p>
          <a:p>
            <a:endParaRPr lang="en-US" sz="5400" b="0" strike="noStrike" spc="-1">
              <a:latin typeface="Arial"/>
            </a:endParaRPr>
          </a:p>
          <a:p>
            <a:r>
              <a:rPr lang="en-US" sz="2200" spc="-1">
                <a:latin typeface="Arial"/>
              </a:rPr>
              <a:t>Daniele Lattanzio, Andrea Rendina</a:t>
            </a:r>
            <a:endParaRPr lang="en-US" sz="2200" b="0" strike="noStrike" spc="-1">
              <a:latin typeface="Arial"/>
            </a:endParaRPr>
          </a:p>
          <a:p>
            <a:r>
              <a:rPr lang="en-US" sz="2200" b="0" strike="noStrike" spc="-1">
                <a:latin typeface="Arial"/>
              </a:rPr>
              <a:t>INFN-CNAF</a:t>
            </a:r>
          </a:p>
          <a:p>
            <a:endParaRPr lang="en-US" sz="2200" b="0" strike="noStrike" spc="-1">
              <a:latin typeface="Arial"/>
            </a:endParaRPr>
          </a:p>
        </p:txBody>
      </p:sp>
      <p:pic>
        <p:nvPicPr>
          <p:cNvPr id="78" name="Picture 77"/>
          <p:cNvPicPr/>
          <p:nvPr/>
        </p:nvPicPr>
        <p:blipFill>
          <a:blip r:embed="rId3"/>
          <a:stretch/>
        </p:blipFill>
        <p:spPr>
          <a:xfrm>
            <a:off x="8323920" y="6768360"/>
            <a:ext cx="1356840" cy="477720"/>
          </a:xfrm>
          <a:prstGeom prst="rect">
            <a:avLst/>
          </a:prstGeom>
          <a:ln>
            <a:noFill/>
          </a:ln>
        </p:spPr>
      </p:pic>
      <p:sp>
        <p:nvSpPr>
          <p:cNvPr id="79" name="CustomShape 2"/>
          <p:cNvSpPr/>
          <p:nvPr/>
        </p:nvSpPr>
        <p:spPr>
          <a:xfrm>
            <a:off x="435240" y="1036800"/>
            <a:ext cx="1096920" cy="548784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2"/>
          <p:cNvSpPr txBox="1"/>
          <p:nvPr/>
        </p:nvSpPr>
        <p:spPr>
          <a:xfrm>
            <a:off x="307624" y="1784688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539750" indent="-457200">
              <a:spcAft>
                <a:spcPts val="1134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800" b="1" strike="noStrike" spc="-1" dirty="0">
                <a:solidFill>
                  <a:srgbClr val="000000"/>
                </a:solidFill>
              </a:rPr>
              <a:t>CNAF</a:t>
            </a:r>
            <a:r>
              <a:rPr lang="en-US" sz="2800" b="0" strike="noStrike" spc="-1" dirty="0">
                <a:solidFill>
                  <a:srgbClr val="000000"/>
                </a:solidFill>
              </a:rPr>
              <a:t> is one of the </a:t>
            </a:r>
            <a:r>
              <a:rPr lang="en-US" sz="2800" b="1" strike="noStrike" spc="-1" dirty="0">
                <a:solidFill>
                  <a:srgbClr val="000000"/>
                </a:solidFill>
              </a:rPr>
              <a:t>1</a:t>
            </a:r>
            <a:r>
              <a:rPr lang="en-US" sz="2800" b="1" strike="noStrike" spc="-1" baseline="30000" dirty="0">
                <a:solidFill>
                  <a:srgbClr val="000000"/>
                </a:solidFill>
              </a:rPr>
              <a:t>st</a:t>
            </a:r>
            <a:r>
              <a:rPr lang="en-US" sz="2800" b="1" strike="noStrike" spc="-1" dirty="0">
                <a:solidFill>
                  <a:srgbClr val="000000"/>
                </a:solidFill>
              </a:rPr>
              <a:t> Level Node </a:t>
            </a:r>
            <a:r>
              <a:rPr lang="en-US" sz="2800" b="0" strike="noStrike" spc="-1" dirty="0">
                <a:solidFill>
                  <a:srgbClr val="000000"/>
                </a:solidFill>
              </a:rPr>
              <a:t>of the </a:t>
            </a:r>
            <a:br>
              <a:rPr lang="en-US" sz="2800" b="0" strike="noStrike" spc="-1" dirty="0">
                <a:solidFill>
                  <a:srgbClr val="000000"/>
                </a:solidFill>
              </a:rPr>
            </a:br>
            <a:r>
              <a:rPr lang="en-US" sz="2800" b="1" strike="noStrike" spc="-1" dirty="0">
                <a:solidFill>
                  <a:srgbClr val="000000"/>
                </a:solidFill>
              </a:rPr>
              <a:t>INFN-</a:t>
            </a:r>
            <a:r>
              <a:rPr lang="en-US" sz="2800" b="1" strike="noStrike" spc="-1" dirty="0" err="1">
                <a:solidFill>
                  <a:srgbClr val="000000"/>
                </a:solidFill>
              </a:rPr>
              <a:t>CHNet</a:t>
            </a:r>
            <a:r>
              <a:rPr lang="en-US" sz="2800" b="0" strike="noStrike" spc="-1" dirty="0">
                <a:solidFill>
                  <a:srgbClr val="000000"/>
                </a:solidFill>
              </a:rPr>
              <a:t> (Cultural Heritage Network)</a:t>
            </a:r>
            <a:endParaRPr lang="en-US" sz="2800" spc="-1" dirty="0">
              <a:solidFill>
                <a:srgbClr val="000000"/>
              </a:solidFill>
            </a:endParaRPr>
          </a:p>
          <a:p>
            <a:pPr marL="1320800" lvl="2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400" dirty="0"/>
              <a:t>The competence network dedicated to Cultural Heritage within INFN</a:t>
            </a:r>
            <a:endParaRPr lang="en-US" sz="2200" spc="-1" dirty="0">
              <a:solidFill>
                <a:srgbClr val="000000"/>
              </a:solidFill>
              <a:latin typeface="Ubuntu"/>
            </a:endParaRPr>
          </a:p>
          <a:p>
            <a:pPr marL="1320800" lvl="2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400" dirty="0"/>
              <a:t>Founded </a:t>
            </a:r>
            <a:r>
              <a:rPr lang="en-US" sz="2400" b="1" dirty="0"/>
              <a:t>to put together </a:t>
            </a:r>
            <a:r>
              <a:rPr lang="en-US" sz="2400" dirty="0"/>
              <a:t>and </a:t>
            </a:r>
            <a:r>
              <a:rPr lang="en-US" sz="2400" b="1" dirty="0"/>
              <a:t>enhance</a:t>
            </a:r>
            <a:r>
              <a:rPr lang="en-US" sz="2400" dirty="0"/>
              <a:t> the different </a:t>
            </a:r>
            <a:r>
              <a:rPr lang="en-US" sz="2400" b="1" dirty="0"/>
              <a:t>competences</a:t>
            </a:r>
            <a:r>
              <a:rPr lang="en-US" sz="2400" dirty="0"/>
              <a:t> of INFN laboratories about the </a:t>
            </a:r>
            <a:r>
              <a:rPr lang="en-US" sz="2400" b="1" dirty="0"/>
              <a:t>study</a:t>
            </a:r>
            <a:r>
              <a:rPr lang="en-US" sz="2400" dirty="0"/>
              <a:t> and the </a:t>
            </a:r>
            <a:r>
              <a:rPr lang="en-US" sz="2400" b="1" dirty="0"/>
              <a:t>diagnostics</a:t>
            </a:r>
            <a:r>
              <a:rPr lang="en-US" sz="2400" dirty="0"/>
              <a:t> applied to materials in the Cultural Heritage framework</a:t>
            </a:r>
          </a:p>
          <a:p>
            <a:pPr marL="1320800" lvl="2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400" b="1" strike="noStrike" spc="-1" dirty="0">
                <a:solidFill>
                  <a:srgbClr val="000000"/>
                </a:solidFill>
                <a:latin typeface="Ubuntu"/>
              </a:rPr>
              <a:t>CNAF</a:t>
            </a:r>
            <a:r>
              <a:rPr lang="en-US" sz="2400" b="0" strike="noStrike" spc="-1" dirty="0">
                <a:solidFill>
                  <a:srgbClr val="000000"/>
                </a:solidFill>
                <a:latin typeface="Ubuntu"/>
              </a:rPr>
              <a:t> is </a:t>
            </a:r>
            <a:r>
              <a:rPr lang="en-US" sz="2400" b="1" strike="noStrike" spc="-1" dirty="0">
                <a:solidFill>
                  <a:srgbClr val="000000"/>
                </a:solidFill>
                <a:latin typeface="Ubuntu"/>
              </a:rPr>
              <a:t>coordinating</a:t>
            </a:r>
            <a:r>
              <a:rPr lang="en-US" sz="2400" b="0" strike="noStrike" spc="-1" dirty="0">
                <a:solidFill>
                  <a:srgbClr val="000000"/>
                </a:solidFill>
                <a:latin typeface="Ubuntu"/>
              </a:rPr>
              <a:t> the </a:t>
            </a:r>
            <a:r>
              <a:rPr lang="en-US" sz="2400" dirty="0" err="1"/>
              <a:t>CHNet</a:t>
            </a:r>
            <a:r>
              <a:rPr lang="en-US" sz="2400" dirty="0"/>
              <a:t> digital laboratories of the network</a:t>
            </a:r>
            <a:endParaRPr lang="en-US" sz="2400" b="0" strike="noStrike" spc="-1" dirty="0">
              <a:solidFill>
                <a:srgbClr val="000000"/>
              </a:solidFill>
              <a:latin typeface="Ubuntu"/>
            </a:endParaRPr>
          </a:p>
        </p:txBody>
      </p:sp>
      <p:sp>
        <p:nvSpPr>
          <p:cNvPr id="11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9160E1-F260-EFEE-BA79-4D7E8024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89" y="5854269"/>
            <a:ext cx="6446737" cy="1536123"/>
          </a:xfrm>
          <a:prstGeom prst="rect">
            <a:avLst/>
          </a:prstGeom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8C538155-EB41-C055-3B71-CF3ECAAF5FA2}"/>
              </a:ext>
            </a:extLst>
          </p:cNvPr>
          <p:cNvSpPr txBox="1"/>
          <p:nvPr/>
        </p:nvSpPr>
        <p:spPr>
          <a:xfrm>
            <a:off x="690" y="292706"/>
            <a:ext cx="10076760" cy="677108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Cultural Heritage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670B81-BEE4-1E02-153D-BE2D09E87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057" y="740351"/>
            <a:ext cx="1392449" cy="10443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C71F8F-F37A-892D-9E7C-C87876603DA8}"/>
              </a:ext>
            </a:extLst>
          </p:cNvPr>
          <p:cNvSpPr txBox="1"/>
          <p:nvPr/>
        </p:nvSpPr>
        <p:spPr>
          <a:xfrm>
            <a:off x="793405" y="6615260"/>
            <a:ext cx="2374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hlinkClick r:id="rId4"/>
              </a:rPr>
              <a:t>https://ch.cloud.cnaf.infn.it/</a:t>
            </a:r>
            <a:endParaRPr lang="it-IT" sz="14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C0E192-F498-1D99-2D29-B66363239049}"/>
              </a:ext>
            </a:extLst>
          </p:cNvPr>
          <p:cNvSpPr txBox="1"/>
          <p:nvPr/>
        </p:nvSpPr>
        <p:spPr>
          <a:xfrm>
            <a:off x="7891812" y="1798107"/>
            <a:ext cx="212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hlinkClick r:id="rId5"/>
              </a:rPr>
              <a:t>https://chnet.infn.it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92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2"/>
          <p:cNvSpPr txBox="1"/>
          <p:nvPr/>
        </p:nvSpPr>
        <p:spPr>
          <a:xfrm>
            <a:off x="260708" y="1900194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dirty="0">
                <a:effectLst/>
              </a:rPr>
              <a:t>Competence Centre for the Conservation of Cultural Heritage (4CH)</a:t>
            </a:r>
            <a:endParaRPr lang="en-US" dirty="0"/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Aimed </a:t>
            </a:r>
            <a:r>
              <a:rPr lang="en-US" sz="2200" spc="-1" dirty="0">
                <a:solidFill>
                  <a:srgbClr val="000000"/>
                </a:solidFill>
                <a:latin typeface="Ubuntu"/>
              </a:rPr>
              <a:t>at </a:t>
            </a:r>
            <a:r>
              <a:rPr lang="en-US" sz="2200" b="1" spc="-1" dirty="0">
                <a:solidFill>
                  <a:srgbClr val="000000"/>
                </a:solidFill>
                <a:latin typeface="Ubuntu"/>
              </a:rPr>
              <a:t>designing</a:t>
            </a:r>
            <a:r>
              <a:rPr lang="en-US" sz="2200" spc="-1" dirty="0">
                <a:solidFill>
                  <a:srgbClr val="000000"/>
                </a:solidFill>
                <a:latin typeface="Ubuntu"/>
              </a:rPr>
              <a:t> a European </a:t>
            </a:r>
            <a:br>
              <a:rPr lang="en-US" sz="2200" spc="-1" dirty="0">
                <a:solidFill>
                  <a:srgbClr val="000000"/>
                </a:solidFill>
                <a:latin typeface="Ubuntu"/>
              </a:rPr>
            </a:br>
            <a:r>
              <a:rPr lang="en-US" sz="2200" spc="-1" dirty="0">
                <a:solidFill>
                  <a:srgbClr val="000000"/>
                </a:solidFill>
                <a:latin typeface="Ubuntu"/>
              </a:rPr>
              <a:t>Competence Centre for cultural </a:t>
            </a:r>
            <a:br>
              <a:rPr lang="en-US" sz="2200" spc="-1" dirty="0">
                <a:solidFill>
                  <a:srgbClr val="000000"/>
                </a:solidFill>
                <a:latin typeface="Ubuntu"/>
              </a:rPr>
            </a:br>
            <a:r>
              <a:rPr lang="en-US" sz="2200" spc="-1" dirty="0">
                <a:solidFill>
                  <a:srgbClr val="000000"/>
                </a:solidFill>
                <a:latin typeface="Ubuntu"/>
              </a:rPr>
              <a:t>heritage</a:t>
            </a: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200" b="1" strike="noStrike" spc="-1" dirty="0">
                <a:solidFill>
                  <a:srgbClr val="000000"/>
                </a:solidFill>
                <a:latin typeface="Ubuntu"/>
              </a:rPr>
              <a:t>CNAF</a:t>
            </a: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 is </a:t>
            </a:r>
            <a:r>
              <a:rPr lang="en-US" sz="2200" b="1" strike="noStrike" spc="-1" dirty="0">
                <a:solidFill>
                  <a:srgbClr val="000000"/>
                </a:solidFill>
                <a:latin typeface="Ubuntu"/>
              </a:rPr>
              <a:t>supporting</a:t>
            </a: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 the Competence </a:t>
            </a:r>
            <a:br>
              <a:rPr lang="en-US" sz="2200" b="0" strike="noStrike" spc="-1" dirty="0">
                <a:solidFill>
                  <a:srgbClr val="000000"/>
                </a:solidFill>
                <a:latin typeface="Ubuntu"/>
              </a:rPr>
            </a:b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Center by </a:t>
            </a:r>
            <a:r>
              <a:rPr lang="en-US" sz="2200" b="1" strike="noStrike" spc="-1" dirty="0">
                <a:solidFill>
                  <a:srgbClr val="000000"/>
                </a:solidFill>
                <a:latin typeface="Ubuntu"/>
              </a:rPr>
              <a:t>providing</a:t>
            </a: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 cloud-oriented services to be used by CH community in Europe and over the World</a:t>
            </a:r>
            <a:endParaRPr lang="en-US" sz="2200" spc="-1" dirty="0">
              <a:solidFill>
                <a:srgbClr val="000000"/>
              </a:solidFill>
              <a:latin typeface="Ubuntu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dirty="0">
                <a:effectLst/>
              </a:rPr>
              <a:t>The </a:t>
            </a:r>
            <a:r>
              <a:rPr lang="en-US" sz="2400" b="1" dirty="0">
                <a:effectLst/>
              </a:rPr>
              <a:t>Save the Ukraine Monuments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>
                <a:effectLst/>
              </a:rPr>
              <a:t>SUM) initiative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dirty="0">
                <a:effectLst/>
              </a:rPr>
              <a:t>Aimed at preserving the</a:t>
            </a:r>
            <a:r>
              <a:rPr lang="en-US" sz="2200" dirty="0"/>
              <a:t> digital documentation of Ukrainian cultural heritage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dirty="0"/>
              <a:t>CNAF</a:t>
            </a:r>
            <a:r>
              <a:rPr lang="en-US" sz="2200" dirty="0"/>
              <a:t> is </a:t>
            </a:r>
            <a:r>
              <a:rPr lang="en-US" sz="2200" b="1" dirty="0"/>
              <a:t>hosting</a:t>
            </a:r>
            <a:r>
              <a:rPr lang="en-US" sz="2200" dirty="0"/>
              <a:t> the Data and provides the </a:t>
            </a:r>
            <a:br>
              <a:rPr lang="en-US" sz="2200" dirty="0"/>
            </a:br>
            <a:r>
              <a:rPr lang="en-US" sz="2200" dirty="0"/>
              <a:t>service for </a:t>
            </a:r>
            <a:r>
              <a:rPr lang="en-US" sz="2200" b="1" dirty="0"/>
              <a:t>long time preservation</a:t>
            </a:r>
            <a:endParaRPr lang="en-US" sz="2200" dirty="0">
              <a:effectLst/>
            </a:endParaRPr>
          </a:p>
        </p:txBody>
      </p:sp>
      <p:sp>
        <p:nvSpPr>
          <p:cNvPr id="11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Shape 1">
            <a:extLst>
              <a:ext uri="{FF2B5EF4-FFF2-40B4-BE49-F238E27FC236}">
                <a16:creationId xmlns:a16="http://schemas.microsoft.com/office/drawing/2014/main" id="{8C538155-EB41-C055-3B71-CF3ECAAF5FA2}"/>
              </a:ext>
            </a:extLst>
          </p:cNvPr>
          <p:cNvSpPr txBox="1"/>
          <p:nvPr/>
        </p:nvSpPr>
        <p:spPr>
          <a:xfrm>
            <a:off x="690" y="292706"/>
            <a:ext cx="10076760" cy="677108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The 4CH Project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95510A3-6D6E-CD5F-9E4A-92090C04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53" y="656845"/>
            <a:ext cx="952500" cy="9525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8F30A1B-EDDF-4AF4-8A5A-DBAB3EB18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373" y="6073383"/>
            <a:ext cx="2488377" cy="100451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4CA07E-B0DF-9FDE-4C59-0CA6D3BA2343}"/>
              </a:ext>
            </a:extLst>
          </p:cNvPr>
          <p:cNvSpPr txBox="1"/>
          <p:nvPr/>
        </p:nvSpPr>
        <p:spPr>
          <a:xfrm>
            <a:off x="7328365" y="7099042"/>
            <a:ext cx="2748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hlinkClick r:id="rId5"/>
              </a:rPr>
              <a:t>https://www.4ch-project.eu/sum/</a:t>
            </a:r>
            <a:endParaRPr lang="it-IT" sz="14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CCB228-E674-F20F-6EB4-758CDC8493D9}"/>
              </a:ext>
            </a:extLst>
          </p:cNvPr>
          <p:cNvSpPr txBox="1"/>
          <p:nvPr/>
        </p:nvSpPr>
        <p:spPr>
          <a:xfrm>
            <a:off x="7754392" y="1592417"/>
            <a:ext cx="2322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hlinkClick r:id="rId6"/>
              </a:rPr>
              <a:t>https://www.4ch-project.eu/</a:t>
            </a:r>
            <a:endParaRPr lang="it-IT" sz="140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A5BC8FF-75F9-F9DD-4FFA-0980395CC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164" y="2467250"/>
            <a:ext cx="3831578" cy="14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0" y="-5206"/>
            <a:ext cx="10076760" cy="2031325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Centro Nazionale </a:t>
            </a:r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Analisi</a:t>
            </a: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Fotogrammi</a:t>
            </a: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 (CNAF)</a:t>
            </a:r>
            <a:endParaRPr lang="en-US"/>
          </a:p>
          <a:p>
            <a:pPr algn="ctr"/>
            <a:r>
              <a:rPr lang="en-US" sz="4400" spc="-1">
                <a:solidFill>
                  <a:srgbClr val="FFFFFF"/>
                </a:solidFill>
                <a:latin typeface="Arial"/>
              </a:rPr>
              <a:t>Yesterday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3" name="Picture 122"/>
          <p:cNvPicPr/>
          <p:nvPr/>
        </p:nvPicPr>
        <p:blipFill>
          <a:blip r:embed="rId3"/>
          <a:srcRect l="22908" t="3572" r="4137" b="9459"/>
          <a:stretch/>
        </p:blipFill>
        <p:spPr>
          <a:xfrm>
            <a:off x="4802559" y="2802488"/>
            <a:ext cx="4762440" cy="4298760"/>
          </a:xfrm>
          <a:prstGeom prst="rect">
            <a:avLst/>
          </a:prstGeom>
          <a:ln>
            <a:noFill/>
          </a:ln>
        </p:spPr>
      </p:pic>
      <p:pic>
        <p:nvPicPr>
          <p:cNvPr id="124" name="Picture 123"/>
          <p:cNvPicPr/>
          <p:nvPr/>
        </p:nvPicPr>
        <p:blipFill>
          <a:blip r:embed="rId4"/>
          <a:srcRect l="8047" t="3794" r="10967" b="6999"/>
          <a:stretch/>
        </p:blipFill>
        <p:spPr>
          <a:xfrm>
            <a:off x="846387" y="2802488"/>
            <a:ext cx="2924640" cy="429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0" y="5274076"/>
            <a:ext cx="10076760" cy="126252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All digital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152640" y="7134120"/>
            <a:ext cx="331272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>
                <a:latin typeface="Ubuntu"/>
              </a:rPr>
              <a:t>https://cds.cern.ch/record/1541893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DB1ACBC4-7506-430D-76B6-391E9148477A}"/>
              </a:ext>
            </a:extLst>
          </p:cNvPr>
          <p:cNvSpPr txBox="1"/>
          <p:nvPr/>
        </p:nvSpPr>
        <p:spPr>
          <a:xfrm>
            <a:off x="0" y="-5206"/>
            <a:ext cx="10076760" cy="2031325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Centro Nazionale </a:t>
            </a:r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Analisi</a:t>
            </a: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Fotogrammi</a:t>
            </a: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 (CNAF)</a:t>
            </a:r>
          </a:p>
          <a:p>
            <a:pPr algn="ctr"/>
            <a:r>
              <a:rPr lang="en-US" sz="4400" spc="-1">
                <a:solidFill>
                  <a:srgbClr val="FFFFFF"/>
                </a:solidFill>
                <a:latin typeface="Arial"/>
              </a:rPr>
              <a:t>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31D9-936B-7EAE-E6BD-364309C6CA4C}"/>
              </a:ext>
            </a:extLst>
          </p:cNvPr>
          <p:cNvSpPr txBox="1"/>
          <p:nvPr/>
        </p:nvSpPr>
        <p:spPr>
          <a:xfrm>
            <a:off x="803894" y="6575858"/>
            <a:ext cx="86357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CNAF is the national center of INFN (</a:t>
            </a:r>
            <a:r>
              <a:rPr lang="en-US">
                <a:solidFill>
                  <a:schemeClr val="bg1"/>
                </a:solidFill>
                <a:hlinkClick r:id="rId3" tooltip="INF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Italian Institute for Nuclear Physics</a:t>
            </a:r>
            <a:r>
              <a:rPr lang="en-US">
                <a:solidFill>
                  <a:schemeClr val="bg1"/>
                </a:solidFill>
              </a:rPr>
              <a:t>) dedicated to Research and Development on Information and Communication Technologies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The Computing Grid</a:t>
            </a:r>
          </a:p>
        </p:txBody>
      </p:sp>
      <p:sp>
        <p:nvSpPr>
          <p:cNvPr id="128" name="TextShape 2"/>
          <p:cNvSpPr txBox="1"/>
          <p:nvPr/>
        </p:nvSpPr>
        <p:spPr>
          <a:xfrm>
            <a:off x="504000" y="1554840"/>
            <a:ext cx="928044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The annual production of </a:t>
            </a:r>
            <a:r>
              <a:rPr lang="en-US" sz="2600" b="0" i="1" strike="noStrike" spc="-1">
                <a:latin typeface="Ubuntu"/>
              </a:rPr>
              <a:t>raw data</a:t>
            </a:r>
            <a:r>
              <a:rPr lang="en-US" sz="2600" b="0" strike="noStrike" spc="-1">
                <a:latin typeface="Ubuntu"/>
              </a:rPr>
              <a:t> is around 90 PB</a:t>
            </a:r>
            <a:r>
              <a:rPr lang="en-US" sz="2600" spc="-1">
                <a:latin typeface="Ubuntu"/>
              </a:rPr>
              <a:t> </a:t>
            </a:r>
            <a:endParaRPr lang="it-IT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Besides raw data, there are simulated data, processed data, analysis results...</a:t>
            </a:r>
            <a:endParaRPr lang="en-US" sz="2600" spc="-1">
              <a:latin typeface="Ubuntu"/>
            </a:endParaRP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Ubuntu"/>
              </a:rPr>
              <a:t>In multiple copies</a:t>
            </a:r>
            <a:endParaRPr lang="en-US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Storing and processing such data happens in a coordinated manner in a geographically distributed system comprising </a:t>
            </a:r>
            <a:r>
              <a:rPr lang="en-US" sz="2600" spc="-1">
                <a:latin typeface="Ubuntu"/>
              </a:rPr>
              <a:t>170</a:t>
            </a:r>
            <a:r>
              <a:rPr lang="en-US" sz="2600" b="0" strike="noStrike" spc="-1">
                <a:latin typeface="Ubuntu"/>
              </a:rPr>
              <a:t>+computing centers in </a:t>
            </a:r>
            <a:r>
              <a:rPr lang="en-US" sz="2600" spc="-1">
                <a:latin typeface="Ubuntu"/>
              </a:rPr>
              <a:t>42</a:t>
            </a:r>
            <a:r>
              <a:rPr lang="en-US" sz="2600" b="0" strike="noStrike" spc="-1">
                <a:latin typeface="Ubuntu"/>
              </a:rPr>
              <a:t> countries worldwide</a:t>
            </a:r>
            <a:r>
              <a:rPr lang="en-US" sz="2600" spc="-1">
                <a:latin typeface="Ubuntu"/>
              </a:rPr>
              <a:t> 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Ubuntu"/>
              </a:rPr>
              <a:t>World-wide LHC Computing Grid (WLCG)</a:t>
            </a:r>
            <a:endParaRPr lang="en-US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Based on its size and function, a center is classified as Tier-0 (CERN), Tier-1 or Tier-2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8834581C-ADEB-305A-C081-2C59C649BDB3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The Computing Grid</a:t>
            </a:r>
          </a:p>
        </p:txBody>
      </p:sp>
      <p:sp>
        <p:nvSpPr>
          <p:cNvPr id="129" name="TextShape 1"/>
          <p:cNvSpPr txBox="1"/>
          <p:nvPr/>
        </p:nvSpPr>
        <p:spPr>
          <a:xfrm>
            <a:off x="0" y="292706"/>
            <a:ext cx="10076760" cy="677108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spc="-1">
                <a:solidFill>
                  <a:srgbClr val="FFFFFF"/>
                </a:solidFill>
                <a:latin typeface="Arial"/>
              </a:rPr>
              <a:t>CNAF in a nutshell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 fontScale="95500"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CNAF </a:t>
            </a:r>
            <a:r>
              <a:rPr lang="en-US" sz="2600" b="0" strike="noStrike" spc="-1">
                <a:latin typeface="Ubuntu"/>
              </a:rPr>
              <a:t>hosts a WLCG Tier-1</a:t>
            </a:r>
            <a:r>
              <a:rPr lang="en-US" sz="2600" spc="-1">
                <a:latin typeface="Ubuntu"/>
              </a:rPr>
              <a:t> </a:t>
            </a:r>
            <a:endParaRPr lang="it-IT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It provides </a:t>
            </a:r>
            <a:r>
              <a:rPr lang="en-US" sz="2600" b="0" strike="noStrike" spc="-1">
                <a:latin typeface="Ubuntu"/>
                <a:ea typeface="Ubuntu"/>
              </a:rPr>
              <a:t>support to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researchers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in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using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the available computing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tools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and in software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development</a:t>
            </a:r>
            <a:endParaRPr lang="en-US" sz="2600" b="0" strike="noStrike" spc="-1">
              <a:latin typeface="Ubuntu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  <a:ea typeface="Ubuntu"/>
              </a:rPr>
              <a:t>It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investigates and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develops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innovative IT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solutions aimed</a:t>
            </a:r>
            <a:r>
              <a:rPr lang="en-US" sz="2600" spc="-1">
                <a:latin typeface="Ubuntu"/>
                <a:ea typeface="Ubuntu"/>
              </a:rPr>
              <a:t>  </a:t>
            </a:r>
            <a:r>
              <a:rPr lang="en-US" sz="2600" b="0" strike="noStrike" spc="-1">
                <a:latin typeface="Ubuntu"/>
                <a:ea typeface="Ubuntu"/>
              </a:rPr>
              <a:t> at</a:t>
            </a:r>
            <a:r>
              <a:rPr lang="en-US" sz="2600" spc="-1">
                <a:latin typeface="Ubuntu"/>
                <a:ea typeface="Ubuntu"/>
              </a:rPr>
              <a:t>  </a:t>
            </a:r>
            <a:r>
              <a:rPr lang="en-US" sz="2600" b="0" strike="noStrike" spc="-1">
                <a:latin typeface="Ubuntu"/>
                <a:ea typeface="Ubuntu"/>
              </a:rPr>
              <a:t> improving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the usability and the efficiency of the computing center and at enabling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the use of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geographically distributed systems</a:t>
            </a:r>
            <a:endParaRPr lang="en-US" sz="2600" b="0" strike="noStrike" spc="-1">
              <a:latin typeface="Ubuntu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  <a:ea typeface="Ubuntu"/>
              </a:rPr>
              <a:t>It provides IT services of general utility for INFN</a:t>
            </a:r>
            <a:endParaRPr lang="en-US" sz="2600" b="0" strike="noStrike" spc="-1">
              <a:latin typeface="Ubuntu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  <a:ea typeface="Ubuntu"/>
              </a:rPr>
              <a:t>It collaborates with private companies and public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administrations to share knowledge and expertise</a:t>
            </a:r>
            <a:endParaRPr lang="en-US" sz="2600" b="0" strike="noStrike" spc="-1">
              <a:latin typeface="Ubuntu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We are about 60 people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2148120" y="3272888"/>
            <a:ext cx="5780520" cy="101566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6600" spc="-1" dirty="0">
                <a:latin typeface="Arial"/>
              </a:rPr>
              <a:t>The</a:t>
            </a:r>
            <a:r>
              <a:rPr lang="it-IT" sz="6600" b="0" strike="noStrike" spc="-1" dirty="0">
                <a:latin typeface="Arial"/>
              </a:rPr>
              <a:t> Tier-1</a:t>
            </a:r>
          </a:p>
        </p:txBody>
      </p:sp>
    </p:spTree>
    <p:extLst>
      <p:ext uri="{BB962C8B-B14F-4D97-AF65-F5344CB8AC3E}">
        <p14:creationId xmlns:p14="http://schemas.microsoft.com/office/powerpoint/2010/main" val="321849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The Tier-1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There are 60+ scientific communities using the data </a:t>
            </a:r>
            <a:r>
              <a:rPr lang="en-US" sz="2600" spc="-1" dirty="0">
                <a:latin typeface="Ubuntu"/>
              </a:rPr>
              <a:t>center</a:t>
            </a:r>
            <a:endParaRPr lang="it-IT" dirty="0">
              <a:latin typeface="Arial"/>
            </a:endParaRP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latin typeface="Ubuntu"/>
              </a:rPr>
              <a:t>not</a:t>
            </a:r>
            <a:r>
              <a:rPr lang="en-US" sz="2400" b="0" strike="noStrike" spc="-1" dirty="0">
                <a:latin typeface="Ubuntu"/>
              </a:rPr>
              <a:t> only LHC and not only from the physics field</a:t>
            </a:r>
            <a:endParaRPr lang="it-IT" dirty="0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2000 computing nodes, 40 000+ </a:t>
            </a:r>
            <a:r>
              <a:rPr lang="en-US" sz="2600" spc="-1" dirty="0">
                <a:latin typeface="Ubuntu"/>
              </a:rPr>
              <a:t>core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latin typeface="Ubuntu"/>
              </a:rPr>
              <a:t>Managed</a:t>
            </a:r>
            <a:r>
              <a:rPr lang="en-US" sz="2400" b="0" strike="noStrike" spc="-1" dirty="0">
                <a:latin typeface="Ubuntu"/>
              </a:rPr>
              <a:t> with a </a:t>
            </a:r>
            <a:r>
              <a:rPr lang="en-US" sz="2400" b="0" i="1" strike="noStrike" spc="-1" dirty="0">
                <a:latin typeface="Ubuntu"/>
              </a:rPr>
              <a:t>batch </a:t>
            </a:r>
            <a:r>
              <a:rPr lang="en-US" sz="2400" b="0" strike="noStrike" spc="-1" dirty="0">
                <a:latin typeface="Ubuntu"/>
              </a:rPr>
              <a:t>system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The Tier-1</a:t>
            </a:r>
          </a:p>
        </p:txBody>
      </p:sp>
      <p:sp>
        <p:nvSpPr>
          <p:cNvPr id="136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5</a:t>
            </a:r>
            <a:r>
              <a:rPr lang="en-US" sz="2600" b="0" strike="noStrike" spc="-1">
                <a:latin typeface="Ubuntu"/>
              </a:rPr>
              <a:t>0 PB of disk space shared among all nodes thanks to a distributed file system (GPFS)</a:t>
            </a:r>
            <a:endParaRPr lang="it-IT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130</a:t>
            </a:r>
            <a:r>
              <a:rPr lang="en-US" sz="2600" b="0" strike="noStrike" spc="-1">
                <a:latin typeface="Ubuntu"/>
              </a:rPr>
              <a:t> PB of tape space</a:t>
            </a:r>
          </a:p>
        </p:txBody>
      </p:sp>
      <p:pic>
        <p:nvPicPr>
          <p:cNvPr id="137" name="Picture 136"/>
          <p:cNvPicPr/>
          <p:nvPr/>
        </p:nvPicPr>
        <p:blipFill>
          <a:blip r:embed="rId2"/>
          <a:stretch/>
        </p:blipFill>
        <p:spPr>
          <a:xfrm>
            <a:off x="746280" y="3128760"/>
            <a:ext cx="8583840" cy="429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The Tier-1</a:t>
            </a:r>
          </a:p>
        </p:txBody>
      </p:sp>
      <p:sp>
        <p:nvSpPr>
          <p:cNvPr id="140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Power consumption is about 800 kW → 7 </a:t>
            </a:r>
            <a:r>
              <a:rPr lang="en-US" sz="2600" b="0" strike="noStrike" spc="-1" err="1">
                <a:latin typeface="Ubuntu"/>
              </a:rPr>
              <a:t>Gwh</a:t>
            </a:r>
            <a:r>
              <a:rPr lang="en-US" sz="2600" b="0" strike="noStrike" spc="-1">
                <a:latin typeface="Ubuntu"/>
              </a:rPr>
              <a:t>/year</a:t>
            </a:r>
            <a:endParaRPr lang="it-IT"/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latin typeface="Ubuntu"/>
              </a:rPr>
              <a:t>The IT load is</a:t>
            </a:r>
            <a:r>
              <a:rPr lang="en-US" sz="2400" spc="-1">
                <a:latin typeface="Ubuntu"/>
              </a:rPr>
              <a:t> </a:t>
            </a:r>
            <a:r>
              <a:rPr lang="en-US" sz="2600" b="0" strike="noStrike" spc="-1">
                <a:latin typeface="Ubuntu"/>
              </a:rPr>
              <a:t> </a:t>
            </a:r>
            <a:r>
              <a:rPr lang="en-US" sz="2600" b="0" strike="noStrike" spc="-1">
                <a:latin typeface="Ubuntu"/>
                <a:ea typeface="Ubuntu"/>
              </a:rPr>
              <a:t>~</a:t>
            </a:r>
            <a:r>
              <a:rPr lang="en-US" sz="2400" spc="-1">
                <a:latin typeface="Ubuntu"/>
                <a:ea typeface="Ubuntu"/>
              </a:rPr>
              <a:t>4</a:t>
            </a:r>
            <a:r>
              <a:rPr lang="en-US" sz="2400" b="0" strike="noStrike" spc="-1">
                <a:latin typeface="Ubuntu"/>
              </a:rPr>
              <a:t>50 kW, the rest is for cooling, guarantee of power continuity,</a:t>
            </a:r>
            <a:r>
              <a:rPr lang="en-US" sz="2400" spc="-1">
                <a:latin typeface="Ubuntu"/>
              </a:rPr>
              <a:t> </a:t>
            </a:r>
            <a:r>
              <a:rPr lang="en-US" sz="2400" b="0" strike="noStrike" spc="-1">
                <a:latin typeface="Ubuntu"/>
              </a:rPr>
              <a:t>etc.</a:t>
            </a: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spc="-1">
              <a:latin typeface="Ubuntu"/>
            </a:endParaRP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spc="-1">
              <a:latin typeface="Ubuntu"/>
            </a:endParaRP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spc="-1">
              <a:latin typeface="Ubuntu"/>
            </a:endParaRP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spc="-1">
              <a:latin typeface="Ubuntu"/>
            </a:endParaRP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spc="-1">
              <a:ea typeface="+mn-lt"/>
              <a:cs typeface="+mn-lt"/>
            </a:endParaRP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pc="-1">
                <a:ea typeface="+mn-lt"/>
                <a:cs typeface="+mn-lt"/>
              </a:rPr>
              <a:t>A complex monitoring system is always active in order to keep under control the entire infrastructure</a:t>
            </a: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lang="en-US" sz="2400" spc="-1">
              <a:latin typeface="Ubuntu"/>
            </a:endParaRPr>
          </a:p>
        </p:txBody>
      </p:sp>
      <p:pic>
        <p:nvPicPr>
          <p:cNvPr id="141" name="Picture 140"/>
          <p:cNvPicPr/>
          <p:nvPr/>
        </p:nvPicPr>
        <p:blipFill>
          <a:blip r:embed="rId2"/>
          <a:stretch/>
        </p:blipFill>
        <p:spPr>
          <a:xfrm>
            <a:off x="731160" y="3292560"/>
            <a:ext cx="4275000" cy="2138760"/>
          </a:xfrm>
          <a:prstGeom prst="rect">
            <a:avLst/>
          </a:prstGeom>
          <a:ln>
            <a:noFill/>
          </a:ln>
        </p:spPr>
      </p:pic>
      <p:pic>
        <p:nvPicPr>
          <p:cNvPr id="142" name="Picture 141"/>
          <p:cNvPicPr/>
          <p:nvPr/>
        </p:nvPicPr>
        <p:blipFill>
          <a:blip r:embed="rId3"/>
          <a:stretch/>
        </p:blipFill>
        <p:spPr>
          <a:xfrm>
            <a:off x="5167440" y="3317040"/>
            <a:ext cx="4156200" cy="207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0" y="-45848"/>
            <a:ext cx="10076760" cy="1354217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Istituto</a:t>
            </a: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 Nazionale di </a:t>
            </a:r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Fisica</a:t>
            </a:r>
            <a:r>
              <a:rPr lang="en-US" sz="4400" b="0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en-US" sz="4400" b="0" strike="noStrike" spc="-1" err="1">
                <a:solidFill>
                  <a:srgbClr val="FFFFFF"/>
                </a:solidFill>
                <a:latin typeface="Arial"/>
              </a:rPr>
              <a:t>Nucleare</a:t>
            </a:r>
            <a:br>
              <a:rPr lang="en-US" sz="4400" spc="-1">
                <a:solidFill>
                  <a:srgbClr val="FFFFFF"/>
                </a:solidFill>
                <a:latin typeface="Arial"/>
              </a:rPr>
            </a:br>
            <a:r>
              <a:rPr lang="en-US" sz="4400" spc="-1">
                <a:solidFill>
                  <a:srgbClr val="FFFFFF"/>
                </a:solidFill>
              </a:rPr>
              <a:t>(INFN)</a:t>
            </a:r>
            <a:endParaRPr lang="en-US" b="0" strike="noStrike" err="1"/>
          </a:p>
        </p:txBody>
      </p:sp>
      <p:sp>
        <p:nvSpPr>
          <p:cNvPr id="81" name="TextShape 2"/>
          <p:cNvSpPr txBox="1"/>
          <p:nvPr/>
        </p:nvSpPr>
        <p:spPr>
          <a:xfrm>
            <a:off x="503640" y="1554840"/>
            <a:ext cx="9068760" cy="261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latin typeface="Ubuntu"/>
                <a:ea typeface="Ubuntu"/>
              </a:rPr>
              <a:t>The National Institute for Nuclear Physics </a:t>
            </a:r>
            <a:r>
              <a:rPr lang="en-US" sz="2600" spc="-1">
                <a:solidFill>
                  <a:srgbClr val="000000"/>
                </a:solidFill>
                <a:latin typeface="Ubuntu"/>
                <a:ea typeface="Ubuntu"/>
              </a:rPr>
              <a:t>(INFN) is</a:t>
            </a:r>
            <a:r>
              <a:rPr lang="en-US" sz="2600" b="0" strike="noStrike" spc="-1">
                <a:solidFill>
                  <a:srgbClr val="000000"/>
                </a:solidFill>
                <a:latin typeface="Ubuntu"/>
                <a:ea typeface="Ubuntu"/>
              </a:rPr>
              <a:t> a public research agency dedicated to the study of the fundamental constituents of matter and the laws governing them</a:t>
            </a:r>
            <a:endParaRPr lang="en-US" sz="2600" b="0" strike="noStrike" spc="-1">
              <a:latin typeface="Ubuntu"/>
            </a:endParaRPr>
          </a:p>
        </p:txBody>
      </p:sp>
      <p:sp>
        <p:nvSpPr>
          <p:cNvPr id="82" name="TextShape 3"/>
          <p:cNvSpPr txBox="1"/>
          <p:nvPr/>
        </p:nvSpPr>
        <p:spPr>
          <a:xfrm>
            <a:off x="4844520" y="3476520"/>
            <a:ext cx="4848120" cy="3930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 dirty="0">
                <a:latin typeface="Ubuntu"/>
              </a:rPr>
              <a:t>4 </a:t>
            </a:r>
            <a:r>
              <a:rPr lang="en-US" sz="2600" spc="-1" dirty="0">
                <a:solidFill>
                  <a:srgbClr val="000000"/>
                </a:solidFill>
                <a:latin typeface="Ubuntu"/>
                <a:ea typeface="DejaVu Sans"/>
              </a:rPr>
              <a:t>national</a:t>
            </a:r>
            <a:r>
              <a:rPr lang="en-US" sz="2600" b="0" strike="noStrike" spc="-1" dirty="0">
                <a:solidFill>
                  <a:srgbClr val="000000"/>
                </a:solidFill>
                <a:latin typeface="Ubuntu"/>
                <a:ea typeface="DejaVu Sans"/>
              </a:rPr>
              <a:t> laboratories, 20 divisions, 3 centers and schools, 1 consortium</a:t>
            </a:r>
            <a:endParaRPr lang="en-US" sz="2600" b="0" strike="noStrike" spc="-1" dirty="0">
              <a:latin typeface="Ubuntu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~</a:t>
            </a:r>
            <a:r>
              <a:rPr lang="en-US" sz="2600" b="0" strike="noStrike" spc="-1" dirty="0">
                <a:solidFill>
                  <a:srgbClr val="000000"/>
                </a:solidFill>
                <a:latin typeface="Ubuntu"/>
                <a:ea typeface="DejaVu Sans"/>
              </a:rPr>
              <a:t>2000 employees, ~3500 associated personnel</a:t>
            </a:r>
            <a:endParaRPr lang="en-US" sz="2600" b="0" strike="noStrike" spc="-1" dirty="0">
              <a:latin typeface="Ubuntu"/>
            </a:endParaRPr>
          </a:p>
        </p:txBody>
      </p:sp>
      <p:pic>
        <p:nvPicPr>
          <p:cNvPr id="83" name="Picture 82"/>
          <p:cNvPicPr/>
          <p:nvPr/>
        </p:nvPicPr>
        <p:blipFill>
          <a:blip r:embed="rId2"/>
          <a:stretch/>
        </p:blipFill>
        <p:spPr>
          <a:xfrm>
            <a:off x="640080" y="3200400"/>
            <a:ext cx="3566160" cy="413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CNAF is part of a wide high-performance network</a:t>
            </a:r>
            <a:endParaRPr lang="en-US" dirty="0"/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 dirty="0">
                <a:latin typeface="Ubuntu"/>
              </a:rPr>
              <a:t>LHCOPN (LHC Optical Private Network) connects all worldwide TIER-1 with CERN (100Gbps)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 dirty="0">
                <a:latin typeface="Ubuntu"/>
              </a:rPr>
              <a:t>L</a:t>
            </a:r>
            <a:r>
              <a:rPr lang="en-US" sz="2600" b="0" strike="noStrike" spc="-1" dirty="0">
                <a:latin typeface="Ubuntu"/>
              </a:rPr>
              <a:t>HCONE (LHC Open Network Environment) all TIER-1 to all TIER-2 </a:t>
            </a:r>
            <a:r>
              <a:rPr lang="en-US" sz="2600" spc="-1" dirty="0">
                <a:latin typeface="Ubuntu"/>
              </a:rPr>
              <a:t>(100Gbps)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2 Links (10Gbps) towards General Internet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A direct link (1,2 </a:t>
            </a:r>
            <a:r>
              <a:rPr lang="en-US" sz="2600" b="0" strike="noStrike" spc="-1" dirty="0" err="1">
                <a:latin typeface="Ubuntu"/>
              </a:rPr>
              <a:t>Tbps</a:t>
            </a:r>
            <a:r>
              <a:rPr lang="en-US" sz="2600" b="0" strike="noStrike" spc="-1" dirty="0">
                <a:latin typeface="Ubuntu"/>
              </a:rPr>
              <a:t>) with CINECA (one of Europe’s best performing computing </a:t>
            </a:r>
            <a:r>
              <a:rPr lang="en-US" sz="2600" b="0" strike="noStrike" spc="-1" dirty="0" err="1">
                <a:latin typeface="Ubuntu"/>
              </a:rPr>
              <a:t>centre</a:t>
            </a:r>
            <a:r>
              <a:rPr lang="en-US" sz="2600" b="0" strike="noStrike" spc="-1" dirty="0">
                <a:latin typeface="Ubuntu"/>
              </a:rPr>
              <a:t>)</a:t>
            </a:r>
            <a:r>
              <a:rPr lang="en-US" sz="2600" spc="-1" dirty="0">
                <a:latin typeface="Ubuntu"/>
              </a:rPr>
              <a:t> </a:t>
            </a:r>
            <a:endParaRPr lang="en-US" sz="2600" b="0" strike="noStrike" spc="-1" dirty="0">
              <a:latin typeface="Ubuntu"/>
            </a:endParaRPr>
          </a:p>
          <a:p>
            <a:pPr marL="565150" lvl="1">
              <a:spcAft>
                <a:spcPts val="1417"/>
              </a:spcAft>
              <a:buClr>
                <a:srgbClr val="000000"/>
              </a:buClr>
              <a:buSzPct val="45000"/>
            </a:pPr>
            <a:endParaRPr lang="en-US" sz="2600" b="0" strike="noStrike" spc="-1" dirty="0">
              <a:latin typeface="Ubuntu"/>
            </a:endParaRPr>
          </a:p>
          <a:p>
            <a:pPr marL="565150" lvl="1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en-US" sz="2000" spc="-1" dirty="0">
                <a:latin typeface="Ubuntu"/>
              </a:rPr>
              <a:t>(i.e., watching a movie online requires an 8Mbps connection)</a:t>
            </a:r>
          </a:p>
          <a:p>
            <a:pPr marL="565150" lvl="1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en-US" sz="2000" spc="-1" dirty="0">
                <a:latin typeface="Ubuntu"/>
              </a:rPr>
              <a:t> </a:t>
            </a:r>
            <a:endParaRPr lang="en-US" sz="2600" spc="-1" dirty="0">
              <a:latin typeface="Ubuntu"/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FDFCA493-3F16-A390-CAFD-92D4F16DC634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WAN@CNAF</a:t>
            </a:r>
          </a:p>
        </p:txBody>
      </p:sp>
    </p:spTree>
    <p:extLst>
      <p:ext uri="{BB962C8B-B14F-4D97-AF65-F5344CB8AC3E}">
        <p14:creationId xmlns:p14="http://schemas.microsoft.com/office/powerpoint/2010/main" val="57477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>
            <a:spLocks noChangeAspect="1"/>
          </p:cNvSpPr>
          <p:nvPr/>
        </p:nvSpPr>
        <p:spPr>
          <a:xfrm>
            <a:off x="0" y="0"/>
            <a:ext cx="10076760" cy="126360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it-IT" sz="4400" spc="-1">
                <a:solidFill>
                  <a:srgbClr val="FFFFFF"/>
                </a:solidFill>
                <a:latin typeface="Arial"/>
              </a:rPr>
              <a:t>Future </a:t>
            </a:r>
            <a:r>
              <a:rPr lang="it-IT" sz="4400" spc="-1" err="1">
                <a:solidFill>
                  <a:srgbClr val="FFFFFF"/>
                </a:solidFill>
                <a:latin typeface="Arial"/>
              </a:rPr>
              <a:t>perspectives</a:t>
            </a:r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490FCE-5F50-95B5-6DFB-4BCBD921D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99" y="1262520"/>
            <a:ext cx="5873653" cy="627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80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>
            <a:extLst>
              <a:ext uri="{FF2B5EF4-FFF2-40B4-BE49-F238E27FC236}">
                <a16:creationId xmlns:a16="http://schemas.microsoft.com/office/drawing/2014/main" id="{37DA2238-A7E3-414D-BD2D-4042925B2B9E}"/>
              </a:ext>
            </a:extLst>
          </p:cNvPr>
          <p:cNvSpPr txBox="1"/>
          <p:nvPr/>
        </p:nvSpPr>
        <p:spPr>
          <a:xfrm>
            <a:off x="671747" y="1749987"/>
            <a:ext cx="9068760" cy="32049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algn="l"/>
            <a:r>
              <a:rPr lang="en-US" sz="2600" spc="-1">
                <a:latin typeface="Ubuntu"/>
                <a:cs typeface="Arial"/>
              </a:rPr>
              <a:t>Supercomputing facilities of </a:t>
            </a:r>
            <a:r>
              <a:rPr lang="en-US" sz="2600" b="1" spc="-1">
                <a:latin typeface="Ubuntu"/>
                <a:cs typeface="Arial"/>
              </a:rPr>
              <a:t>ECMWF</a:t>
            </a:r>
            <a:r>
              <a:rPr lang="en-US" sz="2600" spc="-1">
                <a:latin typeface="Ubuntu"/>
                <a:cs typeface="Arial"/>
              </a:rPr>
              <a:t>, </a:t>
            </a:r>
            <a:r>
              <a:rPr lang="en-US" sz="2600" b="1" spc="-1">
                <a:latin typeface="Ubuntu"/>
                <a:cs typeface="Arial"/>
              </a:rPr>
              <a:t>CINECA</a:t>
            </a:r>
            <a:r>
              <a:rPr lang="en-US" sz="2600" spc="-1">
                <a:latin typeface="Ubuntu"/>
                <a:cs typeface="Arial"/>
              </a:rPr>
              <a:t> and </a:t>
            </a:r>
            <a:r>
              <a:rPr lang="en-US" sz="2600" b="1" spc="-1">
                <a:latin typeface="Ubuntu"/>
                <a:cs typeface="Arial"/>
              </a:rPr>
              <a:t>INFN</a:t>
            </a:r>
          </a:p>
          <a:p>
            <a:pPr algn="l"/>
            <a:endParaRPr lang="en-US" sz="2600" spc="-1">
              <a:latin typeface="Ubuntu"/>
            </a:endParaRP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  <a:cs typeface="Arial"/>
              </a:rPr>
              <a:t>The Italian and Emilia-Romagna Region’s largest investment in Big Data, Supercomputing and Research Infrastructure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  <a:cs typeface="Arial"/>
              </a:rPr>
              <a:t>Hosting 80% of total computing capacity in Italy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It will host important italian and international research institutes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The move will begin in spring of 2023</a:t>
            </a:r>
            <a:endParaRPr lang="en-US"/>
          </a:p>
        </p:txBody>
      </p:sp>
      <p:sp>
        <p:nvSpPr>
          <p:cNvPr id="150" name="TextShape 1"/>
          <p:cNvSpPr txBox="1">
            <a:spLocks noChangeAspect="1"/>
          </p:cNvSpPr>
          <p:nvPr/>
        </p:nvSpPr>
        <p:spPr>
          <a:xfrm>
            <a:off x="0" y="-45848"/>
            <a:ext cx="10076760" cy="1354217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spc="-1">
                <a:solidFill>
                  <a:srgbClr val="FFFFFF"/>
                </a:solidFill>
                <a:latin typeface="Arial"/>
                <a:cs typeface="Arial"/>
              </a:rPr>
              <a:t>Future </a:t>
            </a:r>
            <a:r>
              <a:rPr lang="it-IT" sz="4400" spc="-1" err="1">
                <a:solidFill>
                  <a:srgbClr val="FFFFFF"/>
                </a:solidFill>
                <a:latin typeface="Arial"/>
                <a:cs typeface="Arial"/>
              </a:rPr>
              <a:t>perspectives</a:t>
            </a:r>
            <a:endParaRPr lang="it-IT" sz="4400" spc="-1" err="1">
              <a:ea typeface="+mn-lt"/>
              <a:cs typeface="+mn-lt"/>
            </a:endParaRPr>
          </a:p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5D41448D-F49A-B39C-0A67-AE4E5558B275}"/>
              </a:ext>
            </a:extLst>
          </p:cNvPr>
          <p:cNvSpPr txBox="1">
            <a:spLocks noChangeAspect="1"/>
          </p:cNvSpPr>
          <p:nvPr/>
        </p:nvSpPr>
        <p:spPr>
          <a:xfrm>
            <a:off x="0" y="0"/>
            <a:ext cx="10076760" cy="126360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it-IT" sz="4400" spc="-1">
                <a:solidFill>
                  <a:srgbClr val="FFFFFF"/>
                </a:solidFill>
                <a:latin typeface="Arial"/>
              </a:rPr>
              <a:t>Future </a:t>
            </a:r>
            <a:r>
              <a:rPr lang="it-IT" sz="4400" spc="-1" err="1">
                <a:solidFill>
                  <a:srgbClr val="FFFFFF"/>
                </a:solidFill>
                <a:latin typeface="Arial"/>
              </a:rPr>
              <a:t>perspectives</a:t>
            </a:r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00056A95-94F0-5C24-DA02-4B1AD70DFA8C}"/>
              </a:ext>
            </a:extLst>
          </p:cNvPr>
          <p:cNvSpPr txBox="1"/>
          <p:nvPr/>
        </p:nvSpPr>
        <p:spPr>
          <a:xfrm>
            <a:off x="0" y="292706"/>
            <a:ext cx="10076760" cy="677108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spc="-1">
                <a:solidFill>
                  <a:srgbClr val="FFFFFF"/>
                </a:solidFill>
                <a:latin typeface="Arial"/>
              </a:rPr>
              <a:t>CNAF Tomorrow: the Data Valley Hub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59FE254-600D-D253-E25A-F3AA4A04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13" y="5582408"/>
            <a:ext cx="5579921" cy="19153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BF4B03-7ED8-9A6E-4CDA-26E31E5EA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33" y="5396599"/>
            <a:ext cx="3854906" cy="21011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DA0223-81D2-49E3-97E4-1B3BEE20F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494" y="4744122"/>
            <a:ext cx="1588223" cy="27536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F5BA111-6A8D-EA37-A340-3B7B29C14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853" y="6051043"/>
            <a:ext cx="2245115" cy="14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2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Distributed Systems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We investigate innovative technological solutions so to evaluate their adoption and integration in the distributed computing system to which the Tier-1 </a:t>
            </a:r>
            <a:r>
              <a:rPr lang="en-US" sz="2600" spc="-1" dirty="0">
                <a:latin typeface="Ubuntu"/>
              </a:rPr>
              <a:t>belongs</a:t>
            </a:r>
            <a:endParaRPr lang="it-IT" dirty="0">
              <a:latin typeface="Arial"/>
            </a:endParaRP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latin typeface="Ubuntu"/>
              </a:rPr>
              <a:t>i.e.,</a:t>
            </a:r>
            <a:r>
              <a:rPr lang="en-US" sz="2400" b="0" strike="noStrike" spc="-1" dirty="0">
                <a:latin typeface="Ubuntu"/>
              </a:rPr>
              <a:t> Cloud systems and virtualization</a:t>
            </a:r>
            <a:endParaRPr lang="it-IT" b="0" strike="noStrike" dirty="0">
              <a:latin typeface="Arial"/>
            </a:endParaRP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</a:rPr>
              <a:t>We develop software components to integrate the existing </a:t>
            </a:r>
            <a:r>
              <a:rPr lang="en-US" sz="2600" spc="-1" dirty="0">
                <a:latin typeface="Ubuntu"/>
              </a:rPr>
              <a:t>functionalities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latin typeface="Ubuntu"/>
              </a:rPr>
              <a:t>IT</a:t>
            </a:r>
            <a:r>
              <a:rPr lang="en-US" sz="2400" b="0" strike="noStrike" spc="-1" dirty="0">
                <a:latin typeface="Ubuntu"/>
              </a:rPr>
              <a:t> security </a:t>
            </a:r>
            <a:r>
              <a:rPr lang="en-US" sz="2400" spc="-1" dirty="0">
                <a:latin typeface="Ubuntu"/>
              </a:rPr>
              <a:t>and </a:t>
            </a:r>
            <a:r>
              <a:rPr lang="en-US" sz="2400" b="0" strike="noStrike" spc="-1" dirty="0">
                <a:latin typeface="Ubuntu"/>
              </a:rPr>
              <a:t>data </a:t>
            </a:r>
            <a:r>
              <a:rPr lang="en-US" sz="2400" spc="-1" dirty="0">
                <a:latin typeface="Ubuntu"/>
              </a:rPr>
              <a:t>management</a:t>
            </a:r>
            <a:endParaRPr lang="en-US" dirty="0">
              <a:latin typeface="Arial"/>
            </a:endParaRP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latin typeface="Ubuntu"/>
              </a:rPr>
              <a:t>often in </a:t>
            </a:r>
            <a:r>
              <a:rPr lang="en-US" sz="2400" b="0" strike="noStrike" spc="-1" dirty="0">
                <a:latin typeface="Ubuntu"/>
              </a:rPr>
              <a:t>the context of national</a:t>
            </a:r>
            <a:r>
              <a:rPr lang="en-US" sz="2400" spc="-1" dirty="0">
                <a:latin typeface="Ubuntu"/>
              </a:rPr>
              <a:t> or </a:t>
            </a:r>
            <a:r>
              <a:rPr lang="en-US" sz="2400" b="0" strike="noStrike" spc="-1" dirty="0">
                <a:latin typeface="Ubuntu"/>
              </a:rPr>
              <a:t>international projects</a:t>
            </a:r>
            <a:endParaRPr lang="en-US" b="0" strike="noStrike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690" y="-106536"/>
            <a:ext cx="10076760" cy="89018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7800"/>
              </a:spcAft>
            </a:pPr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INFN Cloud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F006654-FFA5-4A56-A4B4-53EDAFB7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21" y="1943332"/>
            <a:ext cx="2481938" cy="15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49">
            <a:extLst>
              <a:ext uri="{FF2B5EF4-FFF2-40B4-BE49-F238E27FC236}">
                <a16:creationId xmlns:a16="http://schemas.microsoft.com/office/drawing/2014/main" id="{30C67C2F-7BF2-B0A0-0FBB-7DFB48C4BFDD}"/>
              </a:ext>
            </a:extLst>
          </p:cNvPr>
          <p:cNvSpPr txBox="1"/>
          <p:nvPr/>
        </p:nvSpPr>
        <p:spPr>
          <a:xfrm>
            <a:off x="443999" y="4173628"/>
            <a:ext cx="9239207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it-IT"/>
            </a:defPPr>
            <a:lvl1pPr marL="0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8170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6339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4509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2678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40848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29017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7187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5356" algn="l" defTabSz="2088170" rtl="0" eaLnBrk="1" latinLnBrk="0" hangingPunct="1"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/>
              <a:t>Enhanced</a:t>
            </a:r>
            <a:r>
              <a:rPr lang="en-US" sz="2400" b="1">
                <a:effectLst/>
              </a:rPr>
              <a:t> Privacy and Compliance </a:t>
            </a:r>
            <a:r>
              <a:rPr lang="en-US" sz="2400" b="1"/>
              <a:t>Cloud (EPIC), </a:t>
            </a:r>
            <a:r>
              <a:rPr lang="en-US" sz="2400"/>
              <a:t>operated at CNAF, is</a:t>
            </a:r>
            <a:r>
              <a:rPr lang="en-US" sz="2400" b="1"/>
              <a:t> </a:t>
            </a:r>
            <a:r>
              <a:rPr lang="en-US" sz="2400">
                <a:solidFill>
                  <a:srgbClr val="000000"/>
                </a:solidFill>
              </a:rPr>
              <a:t>a</a:t>
            </a:r>
            <a:r>
              <a:rPr lang="en-US" sz="2400" b="0" i="0" u="none" strike="noStrike">
                <a:solidFill>
                  <a:srgbClr val="000000"/>
                </a:solidFill>
                <a:effectLst/>
              </a:rPr>
              <a:t> region of INFN Cloud where we </a:t>
            </a:r>
            <a:r>
              <a:rPr lang="en-US" sz="2400">
                <a:solidFill>
                  <a:srgbClr val="000000"/>
                </a:solidFill>
              </a:rPr>
              <a:t>implement</a:t>
            </a:r>
            <a:r>
              <a:rPr lang="en-US" sz="2400" b="0" i="0" u="none" strike="noStrike">
                <a:solidFill>
                  <a:srgbClr val="000000"/>
                </a:solidFill>
                <a:effectLst/>
              </a:rPr>
              <a:t> a </a:t>
            </a:r>
            <a:r>
              <a:rPr lang="en-US" sz="2400" b="1" i="0" u="none" strike="noStrike">
                <a:solidFill>
                  <a:srgbClr val="000000"/>
                </a:solidFill>
                <a:effectLst/>
              </a:rPr>
              <a:t>certified ISO/IEC 27001 27017 27018</a:t>
            </a:r>
            <a:r>
              <a:rPr lang="en-US" sz="2400" b="0" i="0" u="none" strike="noStrike">
                <a:solidFill>
                  <a:srgbClr val="000000"/>
                </a:solidFill>
                <a:effectLst/>
              </a:rPr>
              <a:t> Information Security Management </a:t>
            </a:r>
            <a:r>
              <a:rPr lang="en-US" sz="2400">
                <a:solidFill>
                  <a:srgbClr val="000000"/>
                </a:solidFill>
              </a:rPr>
              <a:t>Systems to comply with the requirements of health research projects INFN is involved in.</a:t>
            </a:r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00F83E-52F2-0180-FCE7-B4E0805ED9C0}"/>
              </a:ext>
            </a:extLst>
          </p:cNvPr>
          <p:cNvSpPr txBox="1"/>
          <p:nvPr/>
        </p:nvSpPr>
        <p:spPr>
          <a:xfrm>
            <a:off x="442568" y="1943232"/>
            <a:ext cx="642338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</a:rPr>
              <a:t>A </a:t>
            </a:r>
            <a:r>
              <a:rPr lang="en-US" sz="2400" b="1">
                <a:latin typeface="Arial"/>
              </a:rPr>
              <a:t>multi-site, extensible, federated Cloud infrastructure from INFN sites </a:t>
            </a:r>
            <a:r>
              <a:rPr lang="en-US" sz="2400">
                <a:latin typeface="Arial"/>
              </a:rPr>
              <a:t>with a </a:t>
            </a:r>
            <a:r>
              <a:rPr lang="en-US" sz="2400" b="1">
                <a:latin typeface="Arial"/>
              </a:rPr>
              <a:t>customizable portfolio of services</a:t>
            </a:r>
            <a:r>
              <a:rPr lang="en-GB" sz="2400">
                <a:ea typeface="+mn-lt"/>
                <a:cs typeface="+mn-lt"/>
              </a:rPr>
              <a:t> targeted to scientific communities</a:t>
            </a:r>
            <a:r>
              <a:rPr lang="en-US" sz="2400">
                <a:latin typeface="Arial"/>
              </a:rPr>
              <a:t>.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941939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National services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 fontScale="95500"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</a:rPr>
              <a:t>We deploy </a:t>
            </a:r>
            <a:r>
              <a:rPr lang="en-US" sz="2600" b="0" strike="noStrike" spc="-1">
                <a:latin typeface="Ubuntu"/>
                <a:ea typeface="Ubuntu"/>
              </a:rPr>
              <a:t>and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maintain</a:t>
            </a:r>
            <a:r>
              <a:rPr lang="en-US" sz="2600" spc="-1">
                <a:latin typeface="Ubuntu"/>
                <a:ea typeface="Ubuntu"/>
              </a:rPr>
              <a:t>  </a:t>
            </a:r>
            <a:r>
              <a:rPr lang="en-US" sz="2600" b="0" strike="noStrike" spc="-1">
                <a:latin typeface="Ubuntu"/>
                <a:ea typeface="Ubuntu"/>
              </a:rPr>
              <a:t> services</a:t>
            </a:r>
            <a:r>
              <a:rPr lang="en-US" sz="2600" spc="-1">
                <a:latin typeface="Ubuntu"/>
                <a:ea typeface="Ubuntu"/>
              </a:rPr>
              <a:t>  </a:t>
            </a:r>
            <a:r>
              <a:rPr lang="en-US" sz="2600" b="0" strike="noStrike" spc="-1">
                <a:latin typeface="Ubuntu"/>
                <a:ea typeface="Ubuntu"/>
              </a:rPr>
              <a:t> used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by the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whole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INFN</a:t>
            </a:r>
            <a:r>
              <a:rPr lang="en-US" sz="2600" spc="-1">
                <a:latin typeface="Ubuntu"/>
                <a:ea typeface="Ubuntu"/>
              </a:rPr>
              <a:t>:</a:t>
            </a:r>
            <a:endParaRPr lang="en-US" sz="2600" spc="-1">
              <a:latin typeface="Ubuntu"/>
            </a:endParaRP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Ubuntu"/>
              </a:rPr>
              <a:t>mailing list, web hosting, calendar and address </a:t>
            </a:r>
            <a:r>
              <a:rPr lang="en-US" sz="2400" spc="-1">
                <a:solidFill>
                  <a:srgbClr val="000000"/>
                </a:solidFill>
                <a:latin typeface="Ubuntu"/>
              </a:rPr>
              <a:t>book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>
                <a:solidFill>
                  <a:srgbClr val="000000"/>
                </a:solidFill>
                <a:latin typeface="Ubuntu"/>
              </a:rPr>
              <a:t>DNS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>
                <a:solidFill>
                  <a:srgbClr val="000000"/>
                </a:solidFill>
                <a:latin typeface="Ubuntu"/>
              </a:rPr>
              <a:t>software</a:t>
            </a:r>
            <a:r>
              <a:rPr lang="en-US" sz="2400" b="0" strike="noStrike" spc="-1">
                <a:solidFill>
                  <a:srgbClr val="000000"/>
                </a:solidFill>
                <a:latin typeface="Ubuntu"/>
              </a:rPr>
              <a:t> repositories, version control systems and collaborative tools for software </a:t>
            </a:r>
            <a:r>
              <a:rPr lang="en-US" sz="2400" spc="-1">
                <a:solidFill>
                  <a:srgbClr val="000000"/>
                </a:solidFill>
                <a:latin typeface="Ubuntu"/>
              </a:rPr>
              <a:t>development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>
                <a:solidFill>
                  <a:srgbClr val="000000"/>
                </a:solidFill>
                <a:latin typeface="Ubuntu"/>
              </a:rPr>
              <a:t>documental</a:t>
            </a:r>
            <a:r>
              <a:rPr lang="en-US" sz="2400" b="0" strike="noStrike" spc="-1">
                <a:solidFill>
                  <a:srgbClr val="000000"/>
                </a:solidFill>
                <a:latin typeface="Ubuntu"/>
              </a:rPr>
              <a:t> </a:t>
            </a:r>
            <a:r>
              <a:rPr lang="en-US" sz="2400" spc="-1">
                <a:solidFill>
                  <a:srgbClr val="000000"/>
                </a:solidFill>
                <a:latin typeface="Ubuntu"/>
              </a:rPr>
              <a:t>archival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>
                <a:solidFill>
                  <a:srgbClr val="000000"/>
                </a:solidFill>
                <a:latin typeface="Ubuntu"/>
              </a:rPr>
              <a:t>central</a:t>
            </a:r>
            <a:r>
              <a:rPr lang="en-US" sz="2400" b="0" strike="noStrike" spc="-1">
                <a:solidFill>
                  <a:srgbClr val="000000"/>
                </a:solidFill>
                <a:latin typeface="Ubuntu"/>
              </a:rPr>
              <a:t> managements of </a:t>
            </a:r>
            <a:r>
              <a:rPr lang="en-US" sz="2400" spc="-1">
                <a:solidFill>
                  <a:srgbClr val="000000"/>
                </a:solidFill>
                <a:latin typeface="Ubuntu"/>
              </a:rPr>
              <a:t>licenses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>
                <a:solidFill>
                  <a:srgbClr val="000000"/>
                </a:solidFill>
                <a:latin typeface="Ubuntu"/>
              </a:rPr>
              <a:t>Information</a:t>
            </a:r>
            <a:r>
              <a:rPr lang="en-US" sz="2400" b="0" strike="noStrike" spc="-1">
                <a:solidFill>
                  <a:srgbClr val="000000"/>
                </a:solidFill>
                <a:latin typeface="Ubuntu"/>
              </a:rPr>
              <a:t> System Services: provisioning of interfaces between users and INFN </a:t>
            </a:r>
            <a:r>
              <a:rPr lang="en-US" sz="2400" spc="-1">
                <a:solidFill>
                  <a:srgbClr val="000000"/>
                </a:solidFill>
                <a:latin typeface="Ubuntu"/>
              </a:rPr>
              <a:t>administration</a:t>
            </a:r>
          </a:p>
          <a:p>
            <a:pPr marL="889000" lvl="1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spc="-1">
                <a:solidFill>
                  <a:srgbClr val="000000"/>
                </a:solidFill>
                <a:latin typeface="Ubuntu"/>
              </a:rPr>
              <a:t>Multimedia</a:t>
            </a:r>
            <a:r>
              <a:rPr lang="en-US" sz="2400" b="0" strike="noStrike" spc="-1">
                <a:solidFill>
                  <a:srgbClr val="000000"/>
                </a:solidFill>
                <a:latin typeface="Ubuntu"/>
              </a:rPr>
              <a:t> services</a:t>
            </a:r>
            <a:endParaRPr lang="en-US" sz="2400" b="0" strike="noStrike" spc="-1">
              <a:latin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/>
          <p:nvPr/>
        </p:nvPicPr>
        <p:blipFill>
          <a:blip r:embed="rId2"/>
          <a:stretch/>
        </p:blipFill>
        <p:spPr>
          <a:xfrm>
            <a:off x="369720" y="3547440"/>
            <a:ext cx="4570560" cy="3430080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3"/>
          <a:stretch/>
        </p:blipFill>
        <p:spPr>
          <a:xfrm>
            <a:off x="5027400" y="3674880"/>
            <a:ext cx="4899960" cy="3201480"/>
          </a:xfrm>
          <a:prstGeom prst="rect">
            <a:avLst/>
          </a:prstGeom>
          <a:ln>
            <a:noFill/>
          </a:ln>
        </p:spPr>
      </p:pic>
      <p:sp>
        <p:nvSpPr>
          <p:cNvPr id="85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Particle</a:t>
            </a:r>
            <a:r>
              <a:rPr lang="en-US" sz="2600" b="0" strike="noStrike" spc="-1">
                <a:latin typeface="Ubuntu"/>
              </a:rPr>
              <a:t> physics (with accelerators)</a:t>
            </a:r>
            <a:endParaRPr lang="en-US"/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>
                <a:latin typeface="Ubuntu"/>
              </a:rPr>
              <a:t>High </a:t>
            </a:r>
            <a:r>
              <a:rPr lang="en-US" sz="2200" b="0" i="1" strike="noStrike" spc="-1">
                <a:latin typeface="Ubuntu"/>
              </a:rPr>
              <a:t>energy</a:t>
            </a:r>
            <a:r>
              <a:rPr lang="en-US" sz="2200" b="0" strike="noStrike" spc="-1">
                <a:latin typeface="Ubuntu"/>
              </a:rPr>
              <a:t> → discovery of new particles</a:t>
            </a:r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spc="-1">
                <a:latin typeface="Ubuntu"/>
              </a:rPr>
              <a:t>High </a:t>
            </a:r>
            <a:r>
              <a:rPr lang="en-US" sz="2200" i="1" spc="-1">
                <a:latin typeface="Ubuntu"/>
              </a:rPr>
              <a:t>luminosity </a:t>
            </a:r>
            <a:r>
              <a:rPr lang="en-US" sz="2200" b="0" strike="noStrike" spc="-1">
                <a:latin typeface="Ubuntu"/>
              </a:rPr>
              <a:t>→ measurements of rare events</a:t>
            </a:r>
          </a:p>
          <a:p>
            <a:endParaRPr lang="en-US" sz="2600" b="0" strike="noStrike" spc="-1">
              <a:latin typeface="Ubuntu"/>
            </a:endParaRPr>
          </a:p>
        </p:txBody>
      </p:sp>
      <p:sp>
        <p:nvSpPr>
          <p:cNvPr id="84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9" name="Picture 88"/>
          <p:cNvPicPr/>
          <p:nvPr/>
        </p:nvPicPr>
        <p:blipFill>
          <a:blip r:embed="rId2"/>
          <a:stretch/>
        </p:blipFill>
        <p:spPr>
          <a:xfrm>
            <a:off x="5855400" y="1575000"/>
            <a:ext cx="4020120" cy="2815200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3"/>
          <a:stretch/>
        </p:blipFill>
        <p:spPr>
          <a:xfrm>
            <a:off x="0" y="1736640"/>
            <a:ext cx="4334040" cy="228672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2652120" y="1554480"/>
            <a:ext cx="7311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>
                <a:latin typeface="Ubuntu"/>
              </a:rPr>
              <a:t>ALICE</a:t>
            </a:r>
          </a:p>
        </p:txBody>
      </p:sp>
      <p:sp>
        <p:nvSpPr>
          <p:cNvPr id="92" name="TextShape 3"/>
          <p:cNvSpPr txBox="1"/>
          <p:nvPr/>
        </p:nvSpPr>
        <p:spPr>
          <a:xfrm>
            <a:off x="7587000" y="1371600"/>
            <a:ext cx="1374120" cy="507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>
                <a:latin typeface="Ubuntu"/>
              </a:rPr>
              <a:t>ATLAS</a:t>
            </a:r>
          </a:p>
        </p:txBody>
      </p:sp>
      <p:sp>
        <p:nvSpPr>
          <p:cNvPr id="93" name="TextShape 4"/>
          <p:cNvSpPr txBox="1"/>
          <p:nvPr/>
        </p:nvSpPr>
        <p:spPr>
          <a:xfrm>
            <a:off x="1737720" y="4506480"/>
            <a:ext cx="7311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>
                <a:latin typeface="Ubuntu"/>
              </a:rPr>
              <a:t>CMS</a:t>
            </a:r>
          </a:p>
        </p:txBody>
      </p:sp>
      <p:pic>
        <p:nvPicPr>
          <p:cNvPr id="94" name="Picture 93"/>
          <p:cNvPicPr/>
          <p:nvPr/>
        </p:nvPicPr>
        <p:blipFill>
          <a:blip r:embed="rId4"/>
          <a:stretch/>
        </p:blipFill>
        <p:spPr>
          <a:xfrm>
            <a:off x="54720" y="4754880"/>
            <a:ext cx="4151520" cy="2764440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"/>
          <a:stretch/>
        </p:blipFill>
        <p:spPr>
          <a:xfrm>
            <a:off x="6274440" y="4626000"/>
            <a:ext cx="3418200" cy="2689200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6"/>
          <a:stretch/>
        </p:blipFill>
        <p:spPr>
          <a:xfrm>
            <a:off x="3566160" y="3573360"/>
            <a:ext cx="2003040" cy="2004480"/>
          </a:xfrm>
          <a:prstGeom prst="rect">
            <a:avLst/>
          </a:prstGeom>
          <a:ln>
            <a:noFill/>
          </a:ln>
        </p:spPr>
      </p:pic>
      <p:sp>
        <p:nvSpPr>
          <p:cNvPr id="97" name="TextShape 5"/>
          <p:cNvSpPr txBox="1"/>
          <p:nvPr/>
        </p:nvSpPr>
        <p:spPr>
          <a:xfrm>
            <a:off x="6401160" y="4754880"/>
            <a:ext cx="7311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400" b="0" strike="noStrike" spc="-1">
                <a:latin typeface="Ubuntu"/>
              </a:rPr>
              <a:t>LHCb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2"/>
          <a:stretch/>
        </p:blipFill>
        <p:spPr>
          <a:xfrm>
            <a:off x="6987960" y="3017520"/>
            <a:ext cx="2975400" cy="4224600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/>
        </p:blipFill>
        <p:spPr>
          <a:xfrm>
            <a:off x="313200" y="5206680"/>
            <a:ext cx="3069360" cy="217224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rcRect b="7479"/>
          <a:stretch/>
        </p:blipFill>
        <p:spPr>
          <a:xfrm>
            <a:off x="3869280" y="3013560"/>
            <a:ext cx="2856240" cy="2088720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rcRect r="27580" b="18390"/>
          <a:stretch/>
        </p:blipFill>
        <p:spPr>
          <a:xfrm>
            <a:off x="3575520" y="5293080"/>
            <a:ext cx="3198960" cy="2028960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"/>
          <a:srcRect t="9182" b="10951"/>
          <a:stretch/>
        </p:blipFill>
        <p:spPr>
          <a:xfrm>
            <a:off x="287640" y="3043800"/>
            <a:ext cx="3342240" cy="2003040"/>
          </a:xfrm>
          <a:prstGeom prst="rect">
            <a:avLst/>
          </a:prstGeom>
          <a:ln>
            <a:noFill/>
          </a:ln>
        </p:spPr>
      </p:pic>
      <p:sp>
        <p:nvSpPr>
          <p:cNvPr id="99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latin typeface="Ubuntu"/>
                <a:ea typeface="Ubuntu"/>
              </a:rPr>
              <a:t>Astroparticle</a:t>
            </a:r>
            <a:r>
              <a:rPr lang="en-US" sz="2600" b="0" strike="noStrike" spc="-1" dirty="0">
                <a:latin typeface="Ubuntu"/>
                <a:ea typeface="Ubuntu"/>
              </a:rPr>
              <a:t> physics</a:t>
            </a:r>
          </a:p>
          <a:p>
            <a:pPr marL="86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/>
              <a:defRPr/>
            </a:pPr>
            <a:r>
              <a:rPr kumimoji="0" lang="en-US" sz="2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</a:rPr>
              <a:t>Cosmic rays, neutrinos, gravitational waves, very  high energy gamma rays, dark universe</a:t>
            </a:r>
            <a:endParaRPr kumimoji="0" lang="en-US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685080" y="1303200"/>
            <a:ext cx="5622120" cy="281268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3"/>
          <a:stretch/>
        </p:blipFill>
        <p:spPr>
          <a:xfrm>
            <a:off x="4736880" y="4207320"/>
            <a:ext cx="4952520" cy="2650320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4"/>
          <a:stretch/>
        </p:blipFill>
        <p:spPr>
          <a:xfrm>
            <a:off x="1462320" y="4847400"/>
            <a:ext cx="2003040" cy="20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2"/>
          <p:cNvSpPr txBox="1"/>
          <p:nvPr/>
        </p:nvSpPr>
        <p:spPr>
          <a:xfrm>
            <a:off x="503640" y="1554840"/>
            <a:ext cx="937188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Ubuntu"/>
              </a:rPr>
              <a:t>Nuclear physics</a:t>
            </a:r>
            <a:endParaRPr lang="en-US"/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Ubuntu"/>
              </a:rPr>
              <a:t>Structure and dynamics of nuclear matter</a:t>
            </a:r>
            <a:endParaRPr lang="en-US"/>
          </a:p>
        </p:txBody>
      </p:sp>
      <p:pic>
        <p:nvPicPr>
          <p:cNvPr id="111" name="Immagine 110"/>
          <p:cNvPicPr/>
          <p:nvPr/>
        </p:nvPicPr>
        <p:blipFill>
          <a:blip r:embed="rId2"/>
          <a:stretch/>
        </p:blipFill>
        <p:spPr>
          <a:xfrm>
            <a:off x="1222798" y="3015180"/>
            <a:ext cx="3565080" cy="2678040"/>
          </a:xfrm>
          <a:prstGeom prst="rect">
            <a:avLst/>
          </a:prstGeom>
          <a:ln>
            <a:noFill/>
          </a:ln>
        </p:spPr>
      </p:pic>
      <p:pic>
        <p:nvPicPr>
          <p:cNvPr id="113" name="Immagine 112"/>
          <p:cNvPicPr/>
          <p:nvPr/>
        </p:nvPicPr>
        <p:blipFill>
          <a:blip r:embed="rId3"/>
          <a:stretch/>
        </p:blipFill>
        <p:spPr>
          <a:xfrm>
            <a:off x="5038380" y="3126060"/>
            <a:ext cx="3420720" cy="2567160"/>
          </a:xfrm>
          <a:prstGeom prst="rect">
            <a:avLst/>
          </a:prstGeom>
          <a:ln w="73080">
            <a:solidFill>
              <a:srgbClr val="FFFFFF"/>
            </a:solidFill>
            <a:round/>
          </a:ln>
        </p:spPr>
      </p:pic>
      <p:sp>
        <p:nvSpPr>
          <p:cNvPr id="3" name="TextShape 1">
            <a:extLst>
              <a:ext uri="{FF2B5EF4-FFF2-40B4-BE49-F238E27FC236}">
                <a16:creationId xmlns:a16="http://schemas.microsoft.com/office/drawing/2014/main" id="{30597F2E-DFFB-D19F-C3CA-E20592DFC95E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86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latin typeface="Ubuntu"/>
                <a:ea typeface="Ubuntu"/>
              </a:rPr>
              <a:t>Theoretical</a:t>
            </a:r>
            <a:r>
              <a:rPr lang="en-US" sz="2200" b="0" strike="noStrike" spc="-1" dirty="0">
                <a:latin typeface="Ubuntu"/>
                <a:ea typeface="Ubuntu"/>
              </a:rPr>
              <a:t> </a:t>
            </a:r>
            <a:r>
              <a:rPr lang="en-US" sz="2600" b="0" strike="noStrike" spc="-1" dirty="0">
                <a:latin typeface="Ubuntu"/>
                <a:ea typeface="Ubuntu"/>
              </a:rPr>
              <a:t>physics</a:t>
            </a:r>
          </a:p>
          <a:p>
            <a:pPr marL="86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/>
              <a:defRPr/>
            </a:pP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development of hypothesis, models and theories to explain already acquired experimental results and to open new scenarios for the physics of the future</a:t>
            </a:r>
          </a:p>
          <a:p>
            <a:pPr marL="86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/>
              <a:defRPr/>
            </a:pP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origin of the mass of elementary particles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nature and properties of dark matter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asymmetry between matter and anti-matter in the universe</a:t>
            </a:r>
            <a:endParaRPr lang="en-US" sz="2200" b="0" strike="noStrike" spc="-1" dirty="0">
              <a:latin typeface="Ubuntu"/>
            </a:endParaRPr>
          </a:p>
          <a:p>
            <a:pPr marL="86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/>
              <a:defRPr/>
            </a:pPr>
            <a:r>
              <a:rPr lang="en-US" sz="2200" b="0" strike="noStrike" spc="-1" dirty="0">
                <a:solidFill>
                  <a:srgbClr val="000000"/>
                </a:solidFill>
                <a:latin typeface="Ubuntu"/>
              </a:rPr>
              <a:t>unification at quantum level of all fundamental interactions, including gravity</a:t>
            </a:r>
            <a:endParaRPr kumimoji="0" lang="en-US" sz="2200" b="0" i="0" u="none" strike="noStrike" kern="1200" cap="none" spc="-1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Ubuntu"/>
                <a:ea typeface="Ubuntu"/>
              </a:rPr>
              <a:t>Technological and</a:t>
            </a:r>
            <a:r>
              <a:rPr lang="en-US" sz="2600" spc="-1">
                <a:latin typeface="Ubuntu"/>
                <a:ea typeface="Ubuntu"/>
              </a:rPr>
              <a:t> </a:t>
            </a:r>
            <a:r>
              <a:rPr lang="en-US" sz="2600" b="0" strike="noStrike" spc="-1">
                <a:latin typeface="Ubuntu"/>
                <a:ea typeface="Ubuntu"/>
              </a:rPr>
              <a:t> interdisciplinary research</a:t>
            </a:r>
            <a:r>
              <a:rPr lang="en-US" sz="2200" b="0" strike="noStrike" spc="-1">
                <a:latin typeface="Ubuntu"/>
                <a:ea typeface="Ubuntu"/>
              </a:rPr>
              <a:t>:</a:t>
            </a:r>
            <a:endParaRPr lang="it-IT"/>
          </a:p>
          <a:p>
            <a:pPr marL="863600" lvl="1" indent="-32385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defRPr/>
            </a:pPr>
            <a:r>
              <a:rPr lang="en-US" sz="2200" b="0" strike="noStrike" spc="-1">
                <a:solidFill>
                  <a:srgbClr val="000000"/>
                </a:solidFill>
                <a:latin typeface="Ubuntu"/>
              </a:rPr>
              <a:t>research and </a:t>
            </a:r>
            <a:r>
              <a:rPr lang="en-US" sz="2200" spc="-1">
                <a:solidFill>
                  <a:srgbClr val="000000"/>
                </a:solidFill>
                <a:latin typeface="Ubuntu"/>
              </a:rPr>
              <a:t>prototype</a:t>
            </a:r>
            <a:r>
              <a:rPr lang="en-US" sz="2200" b="0" strike="noStrike" spc="-1">
                <a:solidFill>
                  <a:srgbClr val="000000"/>
                </a:solidFill>
                <a:latin typeface="Ubuntu"/>
              </a:rPr>
              <a:t> development of new technologies useful to the mission of </a:t>
            </a:r>
            <a:r>
              <a:rPr lang="en-US" sz="2200" spc="-1">
                <a:solidFill>
                  <a:srgbClr val="000000"/>
                </a:solidFill>
                <a:latin typeface="Ubuntu"/>
              </a:rPr>
              <a:t>INFN</a:t>
            </a:r>
          </a:p>
          <a:p>
            <a:pPr marL="863600" marR="0" lvl="1" indent="-323850" algn="l" defTabSz="914400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  <a:tabLst/>
              <a:defRPr/>
            </a:pPr>
            <a:r>
              <a:rPr lang="en-US" sz="2200" spc="-1">
                <a:solidFill>
                  <a:srgbClr val="000000"/>
                </a:solidFill>
                <a:latin typeface="Ubuntu"/>
              </a:rPr>
              <a:t>development</a:t>
            </a:r>
            <a:r>
              <a:rPr lang="en-US" sz="2200" b="0" strike="noStrike" spc="-1">
                <a:solidFill>
                  <a:srgbClr val="000000"/>
                </a:solidFill>
                <a:latin typeface="Ubuntu"/>
              </a:rPr>
              <a:t> of instruments, methods and technologies born within the domain of fundamental physics to be applied in other fields</a:t>
            </a:r>
            <a:endParaRPr lang="en-US"/>
          </a:p>
          <a:p>
            <a:pPr marL="1339850" lvl="2" indent="-342900">
              <a:spcAft>
                <a:spcPts val="1134"/>
              </a:spcAft>
              <a:buClr>
                <a:srgbClr val="000000"/>
              </a:buClr>
              <a:buSzPct val="75000"/>
              <a:buFont typeface="Courier New" panose="02070309020205020404" pitchFamily="49" charset="0"/>
              <a:buChar char="o"/>
              <a:defRPr/>
            </a:pPr>
            <a:r>
              <a:rPr lang="en-US" sz="2000" b="0" strike="noStrike" spc="-1">
                <a:solidFill>
                  <a:srgbClr val="000000"/>
                </a:solidFill>
                <a:latin typeface="Ubuntu"/>
              </a:rPr>
              <a:t>knowledge and technology transfer</a:t>
            </a:r>
          </a:p>
          <a:p>
            <a:pPr marL="1339850" lvl="2" indent="-342900">
              <a:spcAft>
                <a:spcPts val="1134"/>
              </a:spcAft>
              <a:buClr>
                <a:srgbClr val="000000"/>
              </a:buClr>
              <a:buSzPct val="75000"/>
              <a:buFont typeface="Courier New" panose="02070309020205020404" pitchFamily="49" charset="0"/>
              <a:buChar char="o"/>
              <a:defRPr/>
            </a:pPr>
            <a:r>
              <a:rPr lang="en-US" sz="2000" b="0" strike="noStrike" spc="-1">
                <a:solidFill>
                  <a:srgbClr val="000000"/>
                </a:solidFill>
                <a:latin typeface="Ubuntu"/>
              </a:rPr>
              <a:t>detectors, electronics, computing</a:t>
            </a:r>
            <a:endParaRPr lang="en-US" sz="2000" b="0" strike="noStrike" spc="-1">
              <a:latin typeface="Ubuntu"/>
            </a:endParaRPr>
          </a:p>
        </p:txBody>
      </p:sp>
      <p:sp>
        <p:nvSpPr>
          <p:cNvPr id="11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latin typeface="Arial"/>
                <a:ea typeface="Arial"/>
              </a:rPr>
              <a:t>Lines of research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Immagine 120">
            <a:extLst>
              <a:ext uri="{FF2B5EF4-FFF2-40B4-BE49-F238E27FC236}">
                <a16:creationId xmlns:a16="http://schemas.microsoft.com/office/drawing/2014/main" id="{132328CA-9218-5CBA-0E91-4BF70D327EEF}"/>
              </a:ext>
            </a:extLst>
          </p:cNvPr>
          <p:cNvPicPr/>
          <p:nvPr/>
        </p:nvPicPr>
        <p:blipFill>
          <a:blip r:embed="rId2"/>
          <a:srcRect r="27670" b="20740"/>
          <a:stretch/>
        </p:blipFill>
        <p:spPr>
          <a:xfrm>
            <a:off x="5700157" y="4826520"/>
            <a:ext cx="4334484" cy="2595558"/>
          </a:xfrm>
          <a:prstGeom prst="rect">
            <a:avLst/>
          </a:prstGeom>
          <a:ln>
            <a:noFill/>
          </a:ln>
        </p:spPr>
      </p:pic>
      <p:pic>
        <p:nvPicPr>
          <p:cNvPr id="6" name="Immagine 6" descr="Immagine che contiene testo, posando&#10;&#10;Descrizione generata automaticamente">
            <a:extLst>
              <a:ext uri="{FF2B5EF4-FFF2-40B4-BE49-F238E27FC236}">
                <a16:creationId xmlns:a16="http://schemas.microsoft.com/office/drawing/2014/main" id="{786B7AB6-D5BE-1373-A982-0A3757B52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482"/>
            <a:ext cx="3299704" cy="2383518"/>
          </a:xfrm>
          <a:prstGeom prst="rect">
            <a:avLst/>
          </a:prstGeom>
        </p:spPr>
      </p:pic>
      <p:pic>
        <p:nvPicPr>
          <p:cNvPr id="7" name="Immagine 8" descr="Immagine che contiene testo, dispositivo&#10;&#10;Descrizione generata automaticamente">
            <a:extLst>
              <a:ext uri="{FF2B5EF4-FFF2-40B4-BE49-F238E27FC236}">
                <a16:creationId xmlns:a16="http://schemas.microsoft.com/office/drawing/2014/main" id="{8A93D7DE-6BFC-B8DC-34B0-6D1FBAD80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75" y="5207087"/>
            <a:ext cx="2144502" cy="1663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FG2</Template>
  <TotalTime>3</TotalTime>
  <Words>1141</Words>
  <Application>Microsoft Office PowerPoint</Application>
  <PresentationFormat>Personalizzato</PresentationFormat>
  <Paragraphs>139</Paragraphs>
  <Slides>25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Calibri</vt:lpstr>
      <vt:lpstr>Courier New</vt:lpstr>
      <vt:lpstr>Symbol</vt:lpstr>
      <vt:lpstr>Times New Roman</vt:lpstr>
      <vt:lpstr>Ubuntu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Francesco Giacomini</dc:creator>
  <dc:description/>
  <cp:lastModifiedBy>Enrico Fattibene</cp:lastModifiedBy>
  <cp:revision>6</cp:revision>
  <cp:lastPrinted>2019-05-28T15:53:08Z</cp:lastPrinted>
  <dcterms:created xsi:type="dcterms:W3CDTF">2016-03-09T16:44:17Z</dcterms:created>
  <dcterms:modified xsi:type="dcterms:W3CDTF">2022-10-14T07:45:06Z</dcterms:modified>
  <dc:language>it-IT</dc:language>
</cp:coreProperties>
</file>