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51" r:id="rId1"/>
  </p:sldMasterIdLst>
  <p:notesMasterIdLst>
    <p:notesMasterId r:id="rId7"/>
  </p:notesMasterIdLst>
  <p:handoutMasterIdLst>
    <p:handoutMasterId r:id="rId8"/>
  </p:handoutMasterIdLst>
  <p:sldIdLst>
    <p:sldId id="269" r:id="rId2"/>
    <p:sldId id="287" r:id="rId3"/>
    <p:sldId id="286" r:id="rId4"/>
    <p:sldId id="270" r:id="rId5"/>
    <p:sldId id="271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B35"/>
    <a:srgbClr val="00CE00"/>
    <a:srgbClr val="235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1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4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45C391-A2FF-F04B-B149-3F74BE125E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752FA-3B10-9440-95FF-5F2D5BA29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C2275-F6BD-4D49-847E-4245515485A9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474BC-DE20-D34D-9010-9D0C3A535C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E6AD2-FFA3-F045-9053-FE85B4101B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9027B-6B79-A548-8E44-6ED8C5BED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613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B0F9-CD68-FF49-8408-353AE765A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4134" y="5113866"/>
            <a:ext cx="18288000" cy="1770592"/>
          </a:xfrm>
        </p:spPr>
        <p:txBody>
          <a:bodyPr anchor="b">
            <a:normAutofit/>
          </a:bodyPr>
          <a:lstStyle>
            <a:lvl1pPr algn="ctr">
              <a:defRPr sz="10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3EF3E-C19E-814B-A0CC-BD4922942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068608"/>
            <a:ext cx="18288000" cy="1127125"/>
          </a:xfrm>
        </p:spPr>
        <p:txBody>
          <a:bodyPr>
            <a:normAutofit/>
          </a:bodyPr>
          <a:lstStyle>
            <a:lvl1pPr marL="0" indent="0" algn="ctr">
              <a:buNone/>
              <a:defRPr sz="5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2FB3E38-643D-984F-8CF8-658D98AC1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412" y="377958"/>
            <a:ext cx="5325439" cy="2587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87A8C033-D224-F641-8F88-5BDBA1DD0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74886" y="877342"/>
            <a:ext cx="4965701" cy="163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C023F92A-982A-2E4E-82F2-553051CFA5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87807" y="985852"/>
            <a:ext cx="2765025" cy="13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E0A32FC6-D68F-144C-B8F6-39DB936CBEE5}"/>
              </a:ext>
            </a:extLst>
          </p:cNvPr>
          <p:cNvSpPr/>
          <p:nvPr userDrawn="1"/>
        </p:nvSpPr>
        <p:spPr>
          <a:xfrm>
            <a:off x="547992" y="856992"/>
            <a:ext cx="13607396" cy="1661567"/>
          </a:xfrm>
          <a:prstGeom prst="rect">
            <a:avLst/>
          </a:prstGeom>
          <a:noFill/>
          <a:ln w="63500">
            <a:solidFill>
              <a:srgbClr val="782B35"/>
            </a:solidFill>
            <a:miter lim="400000"/>
          </a:ln>
          <a:effectLst>
            <a:outerShdw blurRad="63500" dist="25400" dir="36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017E7BCF-D170-0145-857D-CEF4DFE509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245969" y="11601096"/>
            <a:ext cx="4724374" cy="160121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AFBDB2-5BF8-F742-9105-9E3DD32AE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863" y="9855730"/>
            <a:ext cx="13208000" cy="1049337"/>
          </a:xfrm>
        </p:spPr>
        <p:txBody>
          <a:bodyPr/>
          <a:lstStyle>
            <a:lvl1pPr marL="0" indent="0" algn="ctr">
              <a:buNone/>
              <a:defRPr sz="5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83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C6CA-9F0D-4E43-AA99-64C09D7B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67" y="0"/>
            <a:ext cx="15527866" cy="1957393"/>
          </a:xfrm>
        </p:spPr>
        <p:txBody>
          <a:bodyPr>
            <a:normAutofit/>
          </a:bodyPr>
          <a:lstStyle>
            <a:lvl1pPr algn="ctr">
              <a:defRPr sz="7600">
                <a:solidFill>
                  <a:srgbClr val="23576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E4BDE-4576-9C47-96A3-BECCCDACD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0" y="2702983"/>
            <a:ext cx="21031200" cy="87026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67CB2-3E8B-E24B-8978-F48D3226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6265" y="12815999"/>
            <a:ext cx="4995335" cy="666000"/>
          </a:xfrm>
        </p:spPr>
        <p:txBody>
          <a:bodyPr/>
          <a:lstStyle>
            <a:lvl1pPr algn="ctr">
              <a:defRPr b="1"/>
            </a:lvl1pPr>
          </a:lstStyle>
          <a:p>
            <a:fld id="{D13B48D3-1B90-C148-8BDC-DF5CCFCBC72B}" type="datetime1">
              <a:rPr lang="it-IT" smtClean="0"/>
              <a:t>26/10/22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4C630-4F52-4142-9B12-4A9BD7D6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3322" y="12814300"/>
            <a:ext cx="13057356" cy="664633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FOOT general meeting - Pavia 29,30 November 2021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3F0FA2F9-65E2-6347-A064-303A6E496893}"/>
              </a:ext>
            </a:extLst>
          </p:cNvPr>
          <p:cNvSpPr/>
          <p:nvPr userDrawn="1"/>
        </p:nvSpPr>
        <p:spPr>
          <a:xfrm>
            <a:off x="229932" y="1741663"/>
            <a:ext cx="23827301" cy="187276"/>
          </a:xfrm>
          <a:prstGeom prst="rect">
            <a:avLst/>
          </a:prstGeom>
          <a:solidFill>
            <a:srgbClr val="2357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8C71FAFA-39AF-134A-AE0F-D74E12D028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2086" y="12395199"/>
            <a:ext cx="3397390" cy="115146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ED4458D-EAB5-FF48-B1C1-5A5A50E9715A}"/>
              </a:ext>
            </a:extLst>
          </p:cNvPr>
          <p:cNvSpPr txBox="1">
            <a:spLocks/>
          </p:cNvSpPr>
          <p:nvPr userDrawn="1"/>
        </p:nvSpPr>
        <p:spPr>
          <a:xfrm>
            <a:off x="23125991" y="12816000"/>
            <a:ext cx="831272" cy="666000"/>
          </a:xfrm>
          <a:prstGeom prst="rect">
            <a:avLst/>
          </a:prstGeom>
          <a:ln w="47625">
            <a:solidFill>
              <a:srgbClr val="782B35"/>
            </a:solidFill>
          </a:ln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/>
            <a:fld id="{30D9E30B-C36D-3240-8ECF-8B74A298D985}" type="slidenum">
              <a:rPr lang="en-GB" b="1" smtClean="0">
                <a:solidFill>
                  <a:srgbClr val="782B35"/>
                </a:solidFill>
              </a:rPr>
              <a:pPr algn="ctr"/>
              <a:t>‹#›</a:t>
            </a:fld>
            <a:endParaRPr lang="en-GB" b="1" dirty="0">
              <a:solidFill>
                <a:srgbClr val="782B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0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249305-AE67-C34B-9E80-A98435B3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844BE-A543-4647-BD94-29FDBA8D4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A16F4-790A-9045-9639-A165DE031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A23EC-4E94-D646-903A-F2E998DC20A8}" type="datetime1">
              <a:rPr lang="it-IT" smtClean="0"/>
              <a:t>26/10/22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02FAF-60A9-2740-B298-42FF88A2C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FOOT general meeting - Pavia 29,30 November 2021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DA7A0-24DD-E74C-8DB4-6D61557CA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6D393-D62A-1649-AB9A-41A875FAF9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79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120000"/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17E31-0EE4-454B-9F82-34B1B29787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Data-taking @ CNAO2022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480CE-7229-8A44-8829-794BCCD0E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Giacomo &amp; Giuseppe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98EA2-2F7C-C142-848A-E0DE5B2B31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9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199BF-1566-624A-B206-F2BF084FF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4EE58-04D4-0748-A497-A00C3DBC0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Burocracy</a:t>
            </a:r>
            <a:r>
              <a:rPr lang="en-GB" dirty="0"/>
              <a:t>: please fill the radioprotection form, signed by employer</a:t>
            </a:r>
          </a:p>
          <a:p>
            <a:endParaRPr lang="en-GB" dirty="0"/>
          </a:p>
          <a:p>
            <a:r>
              <a:rPr lang="en-GB" dirty="0"/>
              <a:t>Rack: INFN-Pavia can borrow one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A089C-F768-E24A-BD9A-65BC30726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8D3-1B90-C148-8BDC-DF5CCFCBC72B}" type="datetime1">
              <a:rPr lang="it-IT" smtClean="0"/>
              <a:t>26/10/22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449FC-E341-5247-8116-0ED40150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Pavia 29,30 November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7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6DAB3-8130-E942-841E-D4760A5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Schedule reminder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41767-AD3F-0D4F-9855-7A81E93A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8D3-1B90-C148-8BDC-DF5CCFCBC72B}" type="datetime1">
              <a:rPr lang="it-IT" smtClean="0"/>
              <a:t>26/10/22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A3F42-BE36-8240-BF00-CFFBAC09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Pavia 29,30 November 2021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4AF8FCF-0BF9-784B-BE21-3411813C523D}"/>
              </a:ext>
            </a:extLst>
          </p:cNvPr>
          <p:cNvGraphicFramePr>
            <a:graphicFrameLocks noGrp="1"/>
          </p:cNvGraphicFramePr>
          <p:nvPr/>
        </p:nvGraphicFramePr>
        <p:xfrm>
          <a:off x="1808538" y="6379804"/>
          <a:ext cx="8797240" cy="6287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9310">
                  <a:extLst>
                    <a:ext uri="{9D8B030D-6E8A-4147-A177-3AD203B41FA5}">
                      <a16:colId xmlns:a16="http://schemas.microsoft.com/office/drawing/2014/main" val="451184873"/>
                    </a:ext>
                  </a:extLst>
                </a:gridCol>
                <a:gridCol w="2199310">
                  <a:extLst>
                    <a:ext uri="{9D8B030D-6E8A-4147-A177-3AD203B41FA5}">
                      <a16:colId xmlns:a16="http://schemas.microsoft.com/office/drawing/2014/main" val="3235175540"/>
                    </a:ext>
                  </a:extLst>
                </a:gridCol>
                <a:gridCol w="2199310">
                  <a:extLst>
                    <a:ext uri="{9D8B030D-6E8A-4147-A177-3AD203B41FA5}">
                      <a16:colId xmlns:a16="http://schemas.microsoft.com/office/drawing/2014/main" val="88572575"/>
                    </a:ext>
                  </a:extLst>
                </a:gridCol>
                <a:gridCol w="2199310">
                  <a:extLst>
                    <a:ext uri="{9D8B030D-6E8A-4147-A177-3AD203B41FA5}">
                      <a16:colId xmlns:a16="http://schemas.microsoft.com/office/drawing/2014/main" val="3570663804"/>
                    </a:ext>
                  </a:extLst>
                </a:gridCol>
              </a:tblGrid>
              <a:tr h="1425560">
                <a:tc>
                  <a:txBody>
                    <a:bodyPr/>
                    <a:lstStyle/>
                    <a:p>
                      <a:pPr algn="ctr"/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12 Nov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14.00 -22.00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8h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CALO scan</a:t>
                      </a:r>
                    </a:p>
                  </a:txBody>
                  <a:tcPr marL="147300" marR="147300" marT="73650" marB="73650"/>
                </a:tc>
                <a:extLst>
                  <a:ext uri="{0D108BD9-81ED-4DB2-BD59-A6C34878D82A}">
                    <a16:rowId xmlns:a16="http://schemas.microsoft.com/office/drawing/2014/main" val="1383388709"/>
                  </a:ext>
                </a:extLst>
              </a:tr>
              <a:tr h="1472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dirty="0"/>
                        <a:t>12 Nov –</a:t>
                      </a:r>
                      <a:br>
                        <a:rPr lang="en-GB" sz="2900" dirty="0"/>
                      </a:br>
                      <a:r>
                        <a:rPr lang="en-GB" sz="2900" dirty="0"/>
                        <a:t>13 Nov</a:t>
                      </a:r>
                    </a:p>
                    <a:p>
                      <a:pPr algn="ctr"/>
                      <a:endParaRPr lang="en-GB" sz="2900" dirty="0"/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dirty="0"/>
                        <a:t>22.00-14.00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dirty="0"/>
                        <a:t>16h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dirty="0"/>
                        <a:t>Move detector on the beam line</a:t>
                      </a:r>
                    </a:p>
                  </a:txBody>
                  <a:tcPr marL="147300" marR="147300" marT="73650" marB="73650"/>
                </a:tc>
                <a:extLst>
                  <a:ext uri="{0D108BD9-81ED-4DB2-BD59-A6C34878D82A}">
                    <a16:rowId xmlns:a16="http://schemas.microsoft.com/office/drawing/2014/main" val="1416143390"/>
                  </a:ext>
                </a:extLst>
              </a:tr>
              <a:tr h="1425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13 Nov</a:t>
                      </a:r>
                    </a:p>
                    <a:p>
                      <a:pPr algn="ctr"/>
                      <a:endParaRPr lang="en-GB" sz="2900" dirty="0">
                        <a:solidFill>
                          <a:srgbClr val="FF0000"/>
                        </a:solidFill>
                      </a:endParaRP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14.00-22.00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8h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BM </a:t>
                      </a:r>
                      <a:r>
                        <a:rPr lang="en-GB" sz="2900" dirty="0" err="1">
                          <a:solidFill>
                            <a:srgbClr val="FF0000"/>
                          </a:solidFill>
                        </a:rPr>
                        <a:t>charactherisation</a:t>
                      </a:r>
                      <a:endParaRPr lang="en-GB" sz="2900" dirty="0">
                        <a:solidFill>
                          <a:srgbClr val="FF0000"/>
                        </a:solidFill>
                      </a:endParaRPr>
                    </a:p>
                  </a:txBody>
                  <a:tcPr marL="147300" marR="147300" marT="73650" marB="73650"/>
                </a:tc>
                <a:extLst>
                  <a:ext uri="{0D108BD9-81ED-4DB2-BD59-A6C34878D82A}">
                    <a16:rowId xmlns:a16="http://schemas.microsoft.com/office/drawing/2014/main" val="3822728034"/>
                  </a:ext>
                </a:extLst>
              </a:tr>
              <a:tr h="1425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13 Nov 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14 Nov</a:t>
                      </a:r>
                    </a:p>
                    <a:p>
                      <a:pPr algn="ctr"/>
                      <a:endParaRPr lang="en-GB" sz="2900" dirty="0">
                        <a:solidFill>
                          <a:srgbClr val="FF0000"/>
                        </a:solidFill>
                      </a:endParaRP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22.00-4.00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6h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Full setup</a:t>
                      </a:r>
                    </a:p>
                    <a:p>
                      <a:pPr algn="ctr"/>
                      <a:endParaRPr lang="en-GB" sz="2900" dirty="0"/>
                    </a:p>
                  </a:txBody>
                  <a:tcPr marL="147300" marR="147300" marT="73650" marB="73650"/>
                </a:tc>
                <a:extLst>
                  <a:ext uri="{0D108BD9-81ED-4DB2-BD59-A6C34878D82A}">
                    <a16:rowId xmlns:a16="http://schemas.microsoft.com/office/drawing/2014/main" val="379663853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4A61861-16D2-8F4B-A3EA-52036847B431}"/>
              </a:ext>
            </a:extLst>
          </p:cNvPr>
          <p:cNvGraphicFramePr>
            <a:graphicFrameLocks noGrp="1"/>
          </p:cNvGraphicFramePr>
          <p:nvPr/>
        </p:nvGraphicFramePr>
        <p:xfrm>
          <a:off x="12565267" y="5526654"/>
          <a:ext cx="9015896" cy="7222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3974">
                  <a:extLst>
                    <a:ext uri="{9D8B030D-6E8A-4147-A177-3AD203B41FA5}">
                      <a16:colId xmlns:a16="http://schemas.microsoft.com/office/drawing/2014/main" val="451184873"/>
                    </a:ext>
                  </a:extLst>
                </a:gridCol>
                <a:gridCol w="2253974">
                  <a:extLst>
                    <a:ext uri="{9D8B030D-6E8A-4147-A177-3AD203B41FA5}">
                      <a16:colId xmlns:a16="http://schemas.microsoft.com/office/drawing/2014/main" val="3235175540"/>
                    </a:ext>
                  </a:extLst>
                </a:gridCol>
                <a:gridCol w="2253974">
                  <a:extLst>
                    <a:ext uri="{9D8B030D-6E8A-4147-A177-3AD203B41FA5}">
                      <a16:colId xmlns:a16="http://schemas.microsoft.com/office/drawing/2014/main" val="88572575"/>
                    </a:ext>
                  </a:extLst>
                </a:gridCol>
                <a:gridCol w="2253974">
                  <a:extLst>
                    <a:ext uri="{9D8B030D-6E8A-4147-A177-3AD203B41FA5}">
                      <a16:colId xmlns:a16="http://schemas.microsoft.com/office/drawing/2014/main" val="3570663804"/>
                    </a:ext>
                  </a:extLst>
                </a:gridCol>
              </a:tblGrid>
              <a:tr h="1425560">
                <a:tc>
                  <a:txBody>
                    <a:bodyPr/>
                    <a:lstStyle/>
                    <a:p>
                      <a:pPr algn="ctr"/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4 Dec – </a:t>
                      </a:r>
                      <a:br>
                        <a:rPr lang="en-GB" sz="290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5 Dec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22.00 -4.00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6h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Full setup</a:t>
                      </a:r>
                    </a:p>
                  </a:txBody>
                  <a:tcPr marL="147300" marR="147300" marT="73650" marB="73650"/>
                </a:tc>
                <a:extLst>
                  <a:ext uri="{0D108BD9-81ED-4DB2-BD59-A6C34878D82A}">
                    <a16:rowId xmlns:a16="http://schemas.microsoft.com/office/drawing/2014/main" val="1383388709"/>
                  </a:ext>
                </a:extLst>
              </a:tr>
              <a:tr h="1472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dirty="0"/>
                        <a:t>5 Dec</a:t>
                      </a:r>
                    </a:p>
                    <a:p>
                      <a:pPr algn="ctr"/>
                      <a:endParaRPr lang="en-GB" sz="2900" dirty="0"/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dirty="0"/>
                        <a:t>4.00-22.00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dirty="0"/>
                        <a:t>18h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dirty="0"/>
                        <a:t>-</a:t>
                      </a:r>
                    </a:p>
                  </a:txBody>
                  <a:tcPr marL="147300" marR="147300" marT="73650" marB="73650"/>
                </a:tc>
                <a:extLst>
                  <a:ext uri="{0D108BD9-81ED-4DB2-BD59-A6C34878D82A}">
                    <a16:rowId xmlns:a16="http://schemas.microsoft.com/office/drawing/2014/main" val="1416143390"/>
                  </a:ext>
                </a:extLst>
              </a:tr>
              <a:tr h="1425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5 Dec –</a:t>
                      </a:r>
                      <a:br>
                        <a:rPr lang="en-GB" sz="290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6 Dec</a:t>
                      </a:r>
                    </a:p>
                    <a:p>
                      <a:pPr algn="ctr"/>
                      <a:endParaRPr lang="en-GB" sz="2900" dirty="0">
                        <a:solidFill>
                          <a:srgbClr val="FF0000"/>
                        </a:solidFill>
                      </a:endParaRP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22.00-4.00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6h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Full setup</a:t>
                      </a:r>
                    </a:p>
                    <a:p>
                      <a:pPr algn="ctr"/>
                      <a:endParaRPr lang="en-GB" sz="2900" dirty="0"/>
                    </a:p>
                  </a:txBody>
                  <a:tcPr marL="147300" marR="147300" marT="73650" marB="73650"/>
                </a:tc>
                <a:extLst>
                  <a:ext uri="{0D108BD9-81ED-4DB2-BD59-A6C34878D82A}">
                    <a16:rowId xmlns:a16="http://schemas.microsoft.com/office/drawing/2014/main" val="3822728034"/>
                  </a:ext>
                </a:extLst>
              </a:tr>
              <a:tr h="1425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dirty="0"/>
                        <a:t>5 Dec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dirty="0"/>
                        <a:t>4.00-22.00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dirty="0"/>
                        <a:t>18h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dirty="0"/>
                        <a:t>-</a:t>
                      </a:r>
                    </a:p>
                  </a:txBody>
                  <a:tcPr marL="147300" marR="147300" marT="73650" marB="73650"/>
                </a:tc>
                <a:extLst>
                  <a:ext uri="{0D108BD9-81ED-4DB2-BD59-A6C34878D82A}">
                    <a16:rowId xmlns:a16="http://schemas.microsoft.com/office/drawing/2014/main" val="3455489168"/>
                  </a:ext>
                </a:extLst>
              </a:tr>
              <a:tr h="1425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6 Dec –</a:t>
                      </a:r>
                      <a:br>
                        <a:rPr lang="en-GB" sz="290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7 Dec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22.00-4.00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6h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dirty="0">
                          <a:solidFill>
                            <a:srgbClr val="FF0000"/>
                          </a:solidFill>
                        </a:rPr>
                        <a:t>Full setup</a:t>
                      </a:r>
                    </a:p>
                    <a:p>
                      <a:pPr algn="ctr"/>
                      <a:endParaRPr lang="en-GB" sz="2900" dirty="0"/>
                    </a:p>
                  </a:txBody>
                  <a:tcPr marL="147300" marR="147300" marT="73650" marB="73650"/>
                </a:tc>
                <a:extLst>
                  <a:ext uri="{0D108BD9-81ED-4DB2-BD59-A6C34878D82A}">
                    <a16:rowId xmlns:a16="http://schemas.microsoft.com/office/drawing/2014/main" val="379663853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6B3F4AD-C619-AE45-9289-7C6C22071CEA}"/>
              </a:ext>
            </a:extLst>
          </p:cNvPr>
          <p:cNvGraphicFramePr>
            <a:graphicFrameLocks noGrp="1"/>
          </p:cNvGraphicFramePr>
          <p:nvPr/>
        </p:nvGraphicFramePr>
        <p:xfrm>
          <a:off x="1510525" y="3755552"/>
          <a:ext cx="9105436" cy="2028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9137">
                  <a:extLst>
                    <a:ext uri="{9D8B030D-6E8A-4147-A177-3AD203B41FA5}">
                      <a16:colId xmlns:a16="http://schemas.microsoft.com/office/drawing/2014/main" val="451184873"/>
                    </a:ext>
                  </a:extLst>
                </a:gridCol>
                <a:gridCol w="4646299">
                  <a:extLst>
                    <a:ext uri="{9D8B030D-6E8A-4147-A177-3AD203B41FA5}">
                      <a16:colId xmlns:a16="http://schemas.microsoft.com/office/drawing/2014/main" val="3235175540"/>
                    </a:ext>
                  </a:extLst>
                </a:gridCol>
              </a:tblGrid>
              <a:tr h="386230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</a:rPr>
                        <a:t> 5-6 Nov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</a:rPr>
                        <a:t>Low Intensity beam monitor measurement</a:t>
                      </a:r>
                    </a:p>
                  </a:txBody>
                  <a:tcPr marL="147300" marR="147300" marT="73650" marB="73650"/>
                </a:tc>
                <a:extLst>
                  <a:ext uri="{0D108BD9-81ED-4DB2-BD59-A6C34878D82A}">
                    <a16:rowId xmlns:a16="http://schemas.microsoft.com/office/drawing/2014/main" val="1383388709"/>
                  </a:ext>
                </a:extLst>
              </a:tr>
              <a:tr h="1958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dirty="0"/>
                        <a:t>7(8,9) Nov –10 Nov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CALO mounting</a:t>
                      </a:r>
                    </a:p>
                  </a:txBody>
                  <a:tcPr marL="147300" marR="147300" marT="73650" marB="73650"/>
                </a:tc>
                <a:extLst>
                  <a:ext uri="{0D108BD9-81ED-4DB2-BD59-A6C34878D82A}">
                    <a16:rowId xmlns:a16="http://schemas.microsoft.com/office/drawing/2014/main" val="1416143390"/>
                  </a:ext>
                </a:extLst>
              </a:tr>
              <a:tr h="591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dirty="0">
                          <a:solidFill>
                            <a:schemeClr val="tx1"/>
                          </a:solidFill>
                        </a:rPr>
                        <a:t>10 Nov –12 Nov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</a:rPr>
                        <a:t>Full setup </a:t>
                      </a:r>
                      <a:r>
                        <a:rPr lang="en-GB" sz="2500" u="sng" dirty="0">
                          <a:solidFill>
                            <a:schemeClr val="tx1"/>
                          </a:solidFill>
                        </a:rPr>
                        <a:t>arrangement</a:t>
                      </a:r>
                    </a:p>
                  </a:txBody>
                  <a:tcPr marL="147300" marR="147300" marT="73650" marB="73650"/>
                </a:tc>
                <a:extLst>
                  <a:ext uri="{0D108BD9-81ED-4DB2-BD59-A6C34878D82A}">
                    <a16:rowId xmlns:a16="http://schemas.microsoft.com/office/drawing/2014/main" val="379663853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CC4202E-9E13-4A43-97B4-0FDB6FF55898}"/>
              </a:ext>
            </a:extLst>
          </p:cNvPr>
          <p:cNvGraphicFramePr>
            <a:graphicFrameLocks noGrp="1"/>
          </p:cNvGraphicFramePr>
          <p:nvPr/>
        </p:nvGraphicFramePr>
        <p:xfrm>
          <a:off x="12851163" y="3969831"/>
          <a:ext cx="8291552" cy="672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5776">
                  <a:extLst>
                    <a:ext uri="{9D8B030D-6E8A-4147-A177-3AD203B41FA5}">
                      <a16:colId xmlns:a16="http://schemas.microsoft.com/office/drawing/2014/main" val="2757597373"/>
                    </a:ext>
                  </a:extLst>
                </a:gridCol>
                <a:gridCol w="4145776">
                  <a:extLst>
                    <a:ext uri="{9D8B030D-6E8A-4147-A177-3AD203B41FA5}">
                      <a16:colId xmlns:a16="http://schemas.microsoft.com/office/drawing/2014/main" val="401856882"/>
                    </a:ext>
                  </a:extLst>
                </a:gridCol>
              </a:tblGrid>
              <a:tr h="672747">
                <a:tc>
                  <a:txBody>
                    <a:bodyPr/>
                    <a:lstStyle/>
                    <a:p>
                      <a:r>
                        <a:rPr lang="en-GB" sz="2500" dirty="0"/>
                        <a:t>3 December?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500" dirty="0"/>
                        <a:t>Reboot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644289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FC41FB6-EC16-A04D-BB90-943706A00C5B}"/>
              </a:ext>
            </a:extLst>
          </p:cNvPr>
          <p:cNvSpPr txBox="1"/>
          <p:nvPr/>
        </p:nvSpPr>
        <p:spPr>
          <a:xfrm>
            <a:off x="19380820" y="2074126"/>
            <a:ext cx="2899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3709699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074F-D7FD-7C4D-A56F-23FDB76B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3D1DA-0A3F-4A4E-972D-5CD304CA9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0" y="2702983"/>
            <a:ext cx="7052365" cy="8647504"/>
          </a:xfrm>
        </p:spPr>
        <p:txBody>
          <a:bodyPr>
            <a:normAutofit lnSpcReduction="10000"/>
          </a:bodyPr>
          <a:lstStyle/>
          <a:p>
            <a:r>
              <a:rPr lang="en-GB" sz="4000" dirty="0"/>
              <a:t>Roma: arrival 10</a:t>
            </a:r>
            <a:r>
              <a:rPr lang="en-GB" sz="4000" baseline="30000" dirty="0"/>
              <a:t>th</a:t>
            </a:r>
            <a:r>
              <a:rPr lang="en-GB" sz="4000" dirty="0"/>
              <a:t> Nov</a:t>
            </a:r>
          </a:p>
          <a:p>
            <a:pPr lvl="1"/>
            <a:r>
              <a:rPr lang="en-GB" sz="4000" dirty="0"/>
              <a:t>Up-stream support (</a:t>
            </a:r>
            <a:r>
              <a:rPr lang="en-GB" sz="4000" dirty="0" err="1"/>
              <a:t>piastra</a:t>
            </a:r>
            <a:r>
              <a:rPr lang="en-GB" sz="4000" dirty="0"/>
              <a:t>)</a:t>
            </a:r>
          </a:p>
          <a:p>
            <a:pPr lvl="1"/>
            <a:r>
              <a:rPr lang="en-GB" sz="4000" dirty="0"/>
              <a:t>Table</a:t>
            </a:r>
          </a:p>
          <a:p>
            <a:pPr lvl="1"/>
            <a:r>
              <a:rPr lang="en-GB" sz="4000" dirty="0"/>
              <a:t>Start Counter</a:t>
            </a:r>
          </a:p>
          <a:p>
            <a:pPr lvl="1"/>
            <a:r>
              <a:rPr lang="en-GB" sz="4000" dirty="0"/>
              <a:t>Targets</a:t>
            </a:r>
          </a:p>
          <a:p>
            <a:r>
              <a:rPr lang="en-GB" sz="4000" dirty="0"/>
              <a:t>Pisa: arrival 10</a:t>
            </a:r>
            <a:r>
              <a:rPr lang="en-GB" sz="4000" baseline="30000" dirty="0"/>
              <a:t>th</a:t>
            </a:r>
            <a:r>
              <a:rPr lang="en-GB" sz="4000" dirty="0"/>
              <a:t> Nov</a:t>
            </a:r>
          </a:p>
          <a:p>
            <a:pPr lvl="1"/>
            <a:r>
              <a:rPr lang="en-GB" sz="4000" dirty="0" err="1"/>
              <a:t>Tof-Wall+support</a:t>
            </a:r>
            <a:endParaRPr lang="en-GB" sz="4000" dirty="0"/>
          </a:p>
          <a:p>
            <a:pPr lvl="1"/>
            <a:r>
              <a:rPr lang="en-GB" sz="4000" dirty="0" err="1"/>
              <a:t>WaveDAQ</a:t>
            </a:r>
            <a:endParaRPr lang="en-GB" sz="4000" dirty="0"/>
          </a:p>
          <a:p>
            <a:r>
              <a:rPr lang="en-GB" sz="4000" dirty="0"/>
              <a:t>Milano: arrival 10</a:t>
            </a:r>
            <a:r>
              <a:rPr lang="en-GB" sz="4000" baseline="30000" dirty="0"/>
              <a:t>th</a:t>
            </a:r>
            <a:r>
              <a:rPr lang="en-GB" sz="4000" dirty="0"/>
              <a:t> Nov</a:t>
            </a:r>
          </a:p>
          <a:p>
            <a:pPr lvl="1"/>
            <a:r>
              <a:rPr lang="en-GB" sz="4000" dirty="0"/>
              <a:t>Beam Monitor</a:t>
            </a:r>
          </a:p>
          <a:p>
            <a:pPr lvl="1"/>
            <a:r>
              <a:rPr lang="en-GB" sz="4000" dirty="0"/>
              <a:t>Gas (CNAO agree to discharge inside the room)</a:t>
            </a:r>
          </a:p>
          <a:p>
            <a:pPr marL="457200" lvl="1" indent="0">
              <a:buNone/>
            </a:pPr>
            <a:endParaRPr lang="en-GB" sz="4000" dirty="0"/>
          </a:p>
          <a:p>
            <a:pPr lvl="1"/>
            <a:endParaRPr lang="en-GB" sz="4000" dirty="0"/>
          </a:p>
          <a:p>
            <a:pPr lvl="1"/>
            <a:endParaRPr lang="en-GB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AA90-1379-3E44-9849-EE895B1A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8D3-1B90-C148-8BDC-DF5CCFCBC72B}" type="datetime1">
              <a:rPr lang="it-IT" smtClean="0"/>
              <a:t>26/10/22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AA944-08FC-8E43-AC7F-0851BE5B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Pavia 29,30 November 2021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7F5D3B-44A7-034C-B540-5B9FF9F30A24}"/>
              </a:ext>
            </a:extLst>
          </p:cNvPr>
          <p:cNvSpPr txBox="1">
            <a:spLocks/>
          </p:cNvSpPr>
          <p:nvPr/>
        </p:nvSpPr>
        <p:spPr>
          <a:xfrm>
            <a:off x="10672417" y="2577087"/>
            <a:ext cx="7052365" cy="8647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0000"/>
              <a:buFont typeface="Wingdings" pitchFamily="2" charset="2"/>
              <a:buChar char="Ø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0000"/>
              <a:buFont typeface="Wingdings" pitchFamily="2" charset="2"/>
              <a:buChar char="Ø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0000"/>
              <a:buFont typeface="Wingdings" pitchFamily="2" charset="2"/>
              <a:buChar char="Ø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0000"/>
              <a:buFont typeface="Wingdings" pitchFamily="2" charset="2"/>
              <a:buChar char="Ø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/>
              <a:t>Torino: arrival </a:t>
            </a:r>
            <a:r>
              <a:rPr lang="en-GB" sz="4000" baseline="30000" dirty="0"/>
              <a:t>~3 </a:t>
            </a:r>
            <a:r>
              <a:rPr lang="en-GB" sz="4000" dirty="0"/>
              <a:t>Nov</a:t>
            </a:r>
          </a:p>
          <a:p>
            <a:pPr lvl="1"/>
            <a:r>
              <a:rPr lang="en-GB" sz="4000" dirty="0" err="1"/>
              <a:t>Calo+support</a:t>
            </a:r>
            <a:endParaRPr lang="en-GB" sz="4000" dirty="0"/>
          </a:p>
          <a:p>
            <a:r>
              <a:rPr lang="en-GB" sz="4000" dirty="0"/>
              <a:t>Bologna: arrival 10</a:t>
            </a:r>
            <a:r>
              <a:rPr lang="en-GB" sz="4000" baseline="30000" dirty="0"/>
              <a:t>th</a:t>
            </a:r>
            <a:r>
              <a:rPr lang="en-GB" sz="4000" dirty="0"/>
              <a:t> Nov</a:t>
            </a:r>
          </a:p>
          <a:p>
            <a:pPr lvl="1"/>
            <a:r>
              <a:rPr lang="en-GB" sz="4000" dirty="0"/>
              <a:t>DAQ</a:t>
            </a:r>
          </a:p>
          <a:p>
            <a:r>
              <a:rPr lang="en-GB" sz="4000" dirty="0"/>
              <a:t>Perugia:</a:t>
            </a:r>
          </a:p>
          <a:p>
            <a:pPr lvl="1"/>
            <a:r>
              <a:rPr lang="en-GB" sz="4000" dirty="0" err="1"/>
              <a:t>MSD+support</a:t>
            </a:r>
            <a:endParaRPr lang="en-GB" sz="4000" dirty="0"/>
          </a:p>
          <a:p>
            <a:pPr marL="457200" lvl="1" indent="0">
              <a:buNone/>
            </a:pPr>
            <a:endParaRPr lang="en-GB" sz="4000" dirty="0"/>
          </a:p>
          <a:p>
            <a:pPr marL="457200" lvl="1" indent="0">
              <a:buNone/>
            </a:pPr>
            <a:endParaRPr lang="en-GB" sz="4000" dirty="0"/>
          </a:p>
          <a:p>
            <a:pPr lvl="1"/>
            <a:endParaRPr lang="en-GB" sz="4000" dirty="0"/>
          </a:p>
          <a:p>
            <a:pPr lvl="1"/>
            <a:endParaRPr lang="en-GB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98DF9-3F12-204A-94EC-542B31FD91E1}"/>
              </a:ext>
            </a:extLst>
          </p:cNvPr>
          <p:cNvSpPr txBox="1"/>
          <p:nvPr/>
        </p:nvSpPr>
        <p:spPr>
          <a:xfrm>
            <a:off x="10257183" y="7673010"/>
            <a:ext cx="1238415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400" dirty="0"/>
              <a:t>Logistic: number of people during runs?  ~1 expert per detector + 4-5 for analysis </a:t>
            </a:r>
          </a:p>
          <a:p>
            <a:pPr algn="l"/>
            <a:endParaRPr lang="en-GB" sz="5400" dirty="0"/>
          </a:p>
          <a:p>
            <a:pPr algn="l"/>
            <a:r>
              <a:rPr lang="en-GB" sz="5400" dirty="0"/>
              <a:t>Gas transport: someone needs to bring the gas in Milan</a:t>
            </a:r>
          </a:p>
          <a:p>
            <a:pPr algn="l"/>
            <a:endParaRPr lang="en-GB" sz="5400" dirty="0"/>
          </a:p>
          <a:p>
            <a:pPr algn="l"/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3613358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FE4AA-6899-6640-8F5E-05CE1B42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43C6E-96F8-3D4E-8E74-671278927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0" y="2365053"/>
            <a:ext cx="21031200" cy="87026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Geometry. Which distance between TW and TGT? (Min ~1m, Max  ~2m)</a:t>
            </a:r>
          </a:p>
          <a:p>
            <a:endParaRPr lang="en-GB" dirty="0"/>
          </a:p>
          <a:p>
            <a:r>
              <a:rPr lang="en-GB" dirty="0"/>
              <a:t>Which TGT (material</a:t>
            </a:r>
            <a:r>
              <a:rPr lang="en-GB"/>
              <a:t>, size)? </a:t>
            </a:r>
            <a:endParaRPr lang="en-GB" dirty="0"/>
          </a:p>
          <a:p>
            <a:endParaRPr lang="en-GB" dirty="0"/>
          </a:p>
          <a:p>
            <a:r>
              <a:rPr lang="en-GB" dirty="0"/>
              <a:t>Trigger. We support the idea to use </a:t>
            </a:r>
            <a:r>
              <a:rPr lang="en-GB" dirty="0" err="1"/>
              <a:t>fragm</a:t>
            </a:r>
            <a:r>
              <a:rPr lang="en-GB" dirty="0"/>
              <a:t>. Trigger. Usual procedure: 1 MB run to compute efficiency and threshold evaluation ( at least 1E6 events, 30 min @ 500Hz) and the remaining in frag.</a:t>
            </a:r>
          </a:p>
          <a:p>
            <a:endParaRPr lang="en-GB" dirty="0"/>
          </a:p>
          <a:p>
            <a:r>
              <a:rPr lang="en-GB" dirty="0"/>
              <a:t>If we divide the full-setup time </a:t>
            </a:r>
            <a:r>
              <a:rPr lang="en-GB" dirty="0">
                <a:sym typeface="Wingdings" pitchFamily="2" charset="2"/>
              </a:rPr>
              <a:t> 6h per energy --&gt; 1E7 fragmentation trigger events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8B56F-2DB2-AA4A-A767-1A2F6119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8D3-1B90-C148-8BDC-DF5CCFCBC72B}" type="datetime1">
              <a:rPr lang="it-IT" smtClean="0"/>
              <a:t>26/10/22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CBC5B-E1BC-274A-8545-FE62F0FF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Pavia 29,30 November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1254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5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SBAI" id="{298EBFCB-3C91-C547-BF0D-D6BCA4226630}" vid="{19344E28-3506-4C48-A205-6524F0A52FEC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75</TotalTime>
  <Words>328</Words>
  <Application>Microsoft Macintosh PowerPoint</Application>
  <PresentationFormat>Custom</PresentationFormat>
  <Paragraphs>93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Helvetica Neue</vt:lpstr>
      <vt:lpstr>Helvetica Neue Medium</vt:lpstr>
      <vt:lpstr>Wingdings</vt:lpstr>
      <vt:lpstr>Custom Design</vt:lpstr>
      <vt:lpstr>Data-taking @ CNAO2022</vt:lpstr>
      <vt:lpstr>Updates</vt:lpstr>
      <vt:lpstr>Schedule reminder</vt:lpstr>
      <vt:lpstr>Travels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Data-taking @ CNAO2022</dc:title>
  <dc:creator>Giacomo Traini</dc:creator>
  <cp:lastModifiedBy>Giacomo Traini</cp:lastModifiedBy>
  <cp:revision>10</cp:revision>
  <cp:lastPrinted>2021-11-29T08:15:29Z</cp:lastPrinted>
  <dcterms:created xsi:type="dcterms:W3CDTF">2022-10-26T09:11:11Z</dcterms:created>
  <dcterms:modified xsi:type="dcterms:W3CDTF">2022-10-26T10:27:09Z</dcterms:modified>
</cp:coreProperties>
</file>