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9" r:id="rId2"/>
    <p:sldId id="276" r:id="rId3"/>
    <p:sldId id="270" r:id="rId4"/>
    <p:sldId id="271" r:id="rId5"/>
    <p:sldId id="277" r:id="rId6"/>
    <p:sldId id="272" r:id="rId7"/>
    <p:sldId id="274" r:id="rId8"/>
    <p:sldId id="275" r:id="rId9"/>
    <p:sldId id="273" r:id="rId10"/>
    <p:sldId id="278" r:id="rId11"/>
    <p:sldId id="279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E"/>
    <a:srgbClr val="00D401"/>
    <a:srgbClr val="782B35"/>
    <a:srgbClr val="00CE00"/>
    <a:srgbClr val="235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1"/>
    <p:restoredTop sz="96327"/>
  </p:normalViewPr>
  <p:slideViewPr>
    <p:cSldViewPr snapToGrid="0" snapToObjects="1">
      <p:cViewPr varScale="1">
        <p:scale>
          <a:sx n="64" d="100"/>
          <a:sy n="64" d="100"/>
        </p:scale>
        <p:origin x="9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344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45C391-A2FF-F04B-B149-3F74BE125E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752FA-3B10-9440-95FF-5F2D5BA298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C2275-F6BD-4D49-847E-4245515485A9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474BC-DE20-D34D-9010-9D0C3A535C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E6AD2-FFA3-F045-9053-FE85B4101B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9027B-6B79-A548-8E44-6ED8C5BED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613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B0F9-CD68-FF49-8408-353AE765A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4134" y="5113866"/>
            <a:ext cx="18288000" cy="1770592"/>
          </a:xfrm>
        </p:spPr>
        <p:txBody>
          <a:bodyPr anchor="b">
            <a:normAutofit/>
          </a:bodyPr>
          <a:lstStyle>
            <a:lvl1pPr algn="ctr">
              <a:defRPr sz="10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3EF3E-C19E-814B-A0CC-BD4922942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068608"/>
            <a:ext cx="18288000" cy="1127125"/>
          </a:xfrm>
        </p:spPr>
        <p:txBody>
          <a:bodyPr>
            <a:normAutofit/>
          </a:bodyPr>
          <a:lstStyle>
            <a:lvl1pPr marL="0" indent="0" algn="ctr">
              <a:buNone/>
              <a:defRPr sz="5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02FB3E38-643D-984F-8CF8-658D98AC16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412" y="377958"/>
            <a:ext cx="5325439" cy="2587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87A8C033-D224-F641-8F88-5BDBA1DD0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74886" y="877342"/>
            <a:ext cx="4965701" cy="163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C023F92A-982A-2E4E-82F2-553051CFA5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87807" y="985852"/>
            <a:ext cx="2765025" cy="13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E0A32FC6-D68F-144C-B8F6-39DB936CBEE5}"/>
              </a:ext>
            </a:extLst>
          </p:cNvPr>
          <p:cNvSpPr/>
          <p:nvPr userDrawn="1"/>
        </p:nvSpPr>
        <p:spPr>
          <a:xfrm>
            <a:off x="547992" y="856992"/>
            <a:ext cx="13607396" cy="1661567"/>
          </a:xfrm>
          <a:prstGeom prst="rect">
            <a:avLst/>
          </a:prstGeom>
          <a:noFill/>
          <a:ln w="63500">
            <a:solidFill>
              <a:srgbClr val="782B35"/>
            </a:solidFill>
            <a:miter lim="400000"/>
          </a:ln>
          <a:effectLst>
            <a:outerShdw blurRad="63500" dist="25400" dir="36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017E7BCF-D170-0145-857D-CEF4DFE509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245969" y="11601096"/>
            <a:ext cx="4724374" cy="160121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AFBDB2-5BF8-F742-9105-9E3DD32AE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7863" y="9855730"/>
            <a:ext cx="13208000" cy="1049337"/>
          </a:xfrm>
        </p:spPr>
        <p:txBody>
          <a:bodyPr/>
          <a:lstStyle>
            <a:lvl1pPr marL="0" indent="0" algn="ctr">
              <a:buNone/>
              <a:defRPr sz="5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83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C6CA-9F0D-4E43-AA99-64C09D7B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67" y="0"/>
            <a:ext cx="15527866" cy="1957393"/>
          </a:xfrm>
        </p:spPr>
        <p:txBody>
          <a:bodyPr>
            <a:normAutofit/>
          </a:bodyPr>
          <a:lstStyle>
            <a:lvl1pPr algn="ctr">
              <a:defRPr sz="7600">
                <a:solidFill>
                  <a:srgbClr val="23576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E4BDE-4576-9C47-96A3-BECCCDACD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0" y="2702983"/>
            <a:ext cx="21031200" cy="87026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67CB2-3E8B-E24B-8978-F48D3226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6265" y="12815999"/>
            <a:ext cx="4995335" cy="666000"/>
          </a:xfrm>
        </p:spPr>
        <p:txBody>
          <a:bodyPr/>
          <a:lstStyle>
            <a:lvl1pPr algn="ctr">
              <a:defRPr b="1"/>
            </a:lvl1pPr>
          </a:lstStyle>
          <a:p>
            <a:fld id="{D13B48D3-1B90-C148-8BDC-DF5CCFCBC72B}" type="datetime1">
              <a:rPr lang="it-IT" smtClean="0"/>
              <a:t>23/11/22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4C630-4F52-4142-9B12-4A9BD7D6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63322" y="12814300"/>
            <a:ext cx="13057356" cy="664633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FOOT general meeting - Pavia 29,30 November 2021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3F0FA2F9-65E2-6347-A064-303A6E496893}"/>
              </a:ext>
            </a:extLst>
          </p:cNvPr>
          <p:cNvSpPr/>
          <p:nvPr userDrawn="1"/>
        </p:nvSpPr>
        <p:spPr>
          <a:xfrm>
            <a:off x="229932" y="1741663"/>
            <a:ext cx="23827301" cy="187276"/>
          </a:xfrm>
          <a:prstGeom prst="rect">
            <a:avLst/>
          </a:prstGeom>
          <a:solidFill>
            <a:srgbClr val="2357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8C71FAFA-39AF-134A-AE0F-D74E12D028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2086" y="12395199"/>
            <a:ext cx="3397390" cy="115146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ED4458D-EAB5-FF48-B1C1-5A5A50E9715A}"/>
              </a:ext>
            </a:extLst>
          </p:cNvPr>
          <p:cNvSpPr txBox="1">
            <a:spLocks/>
          </p:cNvSpPr>
          <p:nvPr userDrawn="1"/>
        </p:nvSpPr>
        <p:spPr>
          <a:xfrm>
            <a:off x="23125991" y="12816000"/>
            <a:ext cx="831272" cy="666000"/>
          </a:xfrm>
          <a:prstGeom prst="rect">
            <a:avLst/>
          </a:prstGeom>
          <a:ln w="47625">
            <a:solidFill>
              <a:srgbClr val="782B35"/>
            </a:solidFill>
          </a:ln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/>
            <a:fld id="{30D9E30B-C36D-3240-8ECF-8B74A298D985}" type="slidenum">
              <a:rPr lang="en-GB" b="1" smtClean="0">
                <a:solidFill>
                  <a:srgbClr val="782B35"/>
                </a:solidFill>
              </a:rPr>
              <a:pPr algn="ctr"/>
              <a:t>‹#›</a:t>
            </a:fld>
            <a:endParaRPr lang="en-GB" b="1" dirty="0">
              <a:solidFill>
                <a:srgbClr val="782B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0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249305-AE67-C34B-9E80-A98435B3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844BE-A543-4647-BD94-29FDBA8D4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A16F4-790A-9045-9639-A165DE031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A23EC-4E94-D646-903A-F2E998DC20A8}" type="datetime1">
              <a:rPr lang="it-IT" smtClean="0"/>
              <a:t>23/11/22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02FAF-60A9-2740-B298-42FF88A2C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FOOT general meeting - Pavia 29,30 November 2021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DA7A0-24DD-E74C-8DB4-6D61557CA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6D393-D62A-1649-AB9A-41A875FAF9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79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50000"/>
            <a:lumOff val="50000"/>
          </a:schemeClr>
        </a:buClr>
        <a:buSzPct val="120000"/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17E31-0EE4-454B-9F82-34B1B29787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Data-taking @ CNAO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480CE-7229-8A44-8829-794BCCD0E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G&amp;G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98EA2-2F7C-C142-848A-E0DE5B2B31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798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474A1-5D68-B941-841E-3DDC84EEF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DAQ rate: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6E864-886C-334F-863F-2998341BD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2343754"/>
            <a:ext cx="21905686" cy="9216875"/>
          </a:xfrm>
        </p:spPr>
        <p:txBody>
          <a:bodyPr>
            <a:normAutofit/>
          </a:bodyPr>
          <a:lstStyle/>
          <a:p>
            <a:r>
              <a:rPr lang="en-GB" dirty="0"/>
              <a:t>Our realistic goal is to keep a DAQ rate of 200 Hz (included beam duty cycle)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To avoid pile-up in VTX and saturation effect in other detectors due to instantaneous beam rate fluctuations, we cannot boost too much the beam rate when using fragmentation trigger. </a:t>
            </a:r>
          </a:p>
          <a:p>
            <a:endParaRPr lang="en-GB" dirty="0"/>
          </a:p>
          <a:p>
            <a:r>
              <a:rPr lang="en-GB" dirty="0">
                <a:sym typeface="Wingdings" pitchFamily="2" charset="2"/>
              </a:rPr>
              <a:t>We remind that we need to collect a certain number of events using only the MB trigger to compute efficiencies. We do not use both trigger with </a:t>
            </a:r>
            <a:r>
              <a:rPr lang="en-GB" dirty="0" err="1">
                <a:sym typeface="Wingdings" pitchFamily="2" charset="2"/>
              </a:rPr>
              <a:t>prescaling</a:t>
            </a:r>
            <a:r>
              <a:rPr lang="en-GB" dirty="0">
                <a:sym typeface="Wingdings" pitchFamily="2" charset="2"/>
              </a:rPr>
              <a:t> due to </a:t>
            </a:r>
            <a:r>
              <a:rPr lang="en-GB" dirty="0" err="1">
                <a:sym typeface="Wingdings" pitchFamily="2" charset="2"/>
              </a:rPr>
              <a:t>WaveDAQ</a:t>
            </a:r>
            <a:r>
              <a:rPr lang="en-GB" dirty="0">
                <a:sym typeface="Wingdings" pitchFamily="2" charset="2"/>
              </a:rPr>
              <a:t> firmware upgrade (the same occurred in Heidelberg). </a:t>
            </a:r>
            <a:r>
              <a:rPr lang="en-GB" dirty="0"/>
              <a:t>According to what we already did at </a:t>
            </a:r>
            <a:r>
              <a:rPr lang="en-GB" dirty="0" err="1"/>
              <a:t>Heidleberg</a:t>
            </a:r>
            <a:r>
              <a:rPr lang="en-GB" dirty="0"/>
              <a:t>, we need </a:t>
            </a:r>
            <a:r>
              <a:rPr lang="en-GB" u="sng" dirty="0"/>
              <a:t>AT LEAST </a:t>
            </a:r>
            <a:r>
              <a:rPr lang="en-GB" dirty="0"/>
              <a:t>1E6 events with MB trigger per energy/target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	1h 20 min. 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6F5CD-1026-5C46-AF2E-4ADE4CCC7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8D3-1B90-C148-8BDC-DF5CCFCBC72B}" type="datetime1">
              <a:rPr lang="it-IT" smtClean="0"/>
              <a:t>23/11/22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0E4FA-9264-8D43-9AD4-4881015E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general meeting - Pavia 29,30 November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212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4FF4C-39A1-4241-AEE3-BF2B608A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E4DE1-1752-EF40-B586-784CE19F1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857" y="2507040"/>
            <a:ext cx="22270852" cy="8922959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accent6"/>
                </a:solidFill>
              </a:rPr>
              <a:t>Only MB</a:t>
            </a:r>
            <a:r>
              <a:rPr lang="en-GB" dirty="0"/>
              <a:t>. In an utopistic view in which we will be able to exploit all the beam time (18 h) @ 200 Hz </a:t>
            </a:r>
            <a:r>
              <a:rPr lang="en-GB" dirty="0">
                <a:sym typeface="Wingdings" pitchFamily="2" charset="2"/>
              </a:rPr>
              <a:t> 1.3E7 events --&gt; we can collect data </a:t>
            </a:r>
            <a:r>
              <a:rPr lang="en-GB" b="1" dirty="0">
                <a:sym typeface="Wingdings" pitchFamily="2" charset="2"/>
              </a:rPr>
              <a:t>at maximum </a:t>
            </a:r>
            <a:r>
              <a:rPr lang="en-GB" u="sng" dirty="0">
                <a:sym typeface="Wingdings" pitchFamily="2" charset="2"/>
              </a:rPr>
              <a:t>for 2 energies with 1 target or 1 energy with 2 targets  ( in any case with few events, but no uncertainties due to the bias due to the trigger)</a:t>
            </a:r>
          </a:p>
          <a:p>
            <a:endParaRPr lang="en-GB" dirty="0">
              <a:sym typeface="Wingdings" pitchFamily="2" charset="2"/>
            </a:endParaRPr>
          </a:p>
          <a:p>
            <a:r>
              <a:rPr lang="en-GB" dirty="0" err="1">
                <a:solidFill>
                  <a:srgbClr val="0000DE"/>
                </a:solidFill>
                <a:sym typeface="Wingdings" pitchFamily="2" charset="2"/>
              </a:rPr>
              <a:t>MB+Fragmentation</a:t>
            </a:r>
            <a:r>
              <a:rPr lang="en-GB" dirty="0">
                <a:solidFill>
                  <a:srgbClr val="0000DE"/>
                </a:solidFill>
                <a:sym typeface="Wingdings" pitchFamily="2" charset="2"/>
              </a:rPr>
              <a:t> trigger. </a:t>
            </a:r>
            <a:r>
              <a:rPr lang="en-GB" dirty="0">
                <a:sym typeface="Wingdings" pitchFamily="2" charset="2"/>
              </a:rPr>
              <a:t>In 2021 the fragmentation trigger allowed to reduce the acquisition time of a factor 6 ( beam rate &gt; 10KHz). As in 2022 the beam rate will be kept lower than 5kHz, we could expect a gain of a factor 2-3.</a:t>
            </a:r>
          </a:p>
          <a:p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GB" dirty="0">
                <a:sym typeface="Wingdings" pitchFamily="2" charset="2"/>
              </a:rPr>
              <a:t>With this assumption it means that in 18h we will be able to collect 2.4E7 MB-equivalent events. In both scenario, it seems too optimistic to collect more than 2 configurations (energy or target)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1030A-6B86-6B41-B810-A880B71C0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8D3-1B90-C148-8BDC-DF5CCFCBC72B}" type="datetime1">
              <a:rPr lang="it-IT" smtClean="0"/>
              <a:t>23/11/22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B599B-A2BA-004B-8B6D-2D529A088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general meeting - Pavia 29,30 November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98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074F-D7FD-7C4D-A56F-23FDB76BE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3D1DA-0A3F-4A4E-972D-5CD304CA9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43" y="2702983"/>
            <a:ext cx="22581705" cy="9661295"/>
          </a:xfrm>
        </p:spPr>
        <p:txBody>
          <a:bodyPr>
            <a:normAutofit/>
          </a:bodyPr>
          <a:lstStyle/>
          <a:p>
            <a:r>
              <a:rPr lang="it-IT" dirty="0"/>
              <a:t> The </a:t>
            </a:r>
            <a:r>
              <a:rPr lang="it-IT" dirty="0" err="1"/>
              <a:t>scan</a:t>
            </a:r>
            <a:r>
              <a:rPr lang="it-IT" dirty="0"/>
              <a:t> of </a:t>
            </a:r>
            <a:r>
              <a:rPr lang="it-IT" dirty="0" err="1"/>
              <a:t>calorimeter</a:t>
            </a:r>
            <a:r>
              <a:rPr lang="it-IT" dirty="0"/>
              <a:t> </a:t>
            </a:r>
            <a:r>
              <a:rPr lang="it-IT" dirty="0" err="1"/>
              <a:t>aiming</a:t>
            </a:r>
            <a:r>
              <a:rPr lang="it-IT" dirty="0"/>
              <a:t> to inter-calibrate the </a:t>
            </a:r>
            <a:r>
              <a:rPr lang="it-IT" dirty="0" err="1"/>
              <a:t>response</a:t>
            </a:r>
            <a:r>
              <a:rPr lang="it-IT" dirty="0"/>
              <a:t> of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crystals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performed</a:t>
            </a:r>
            <a:r>
              <a:rPr lang="it-IT" dirty="0"/>
              <a:t> </a:t>
            </a:r>
            <a:r>
              <a:rPr lang="it-IT" dirty="0" err="1"/>
              <a:t>successfully</a:t>
            </a:r>
            <a:r>
              <a:rPr lang="it-IT" dirty="0"/>
              <a:t>. </a:t>
            </a:r>
            <a:r>
              <a:rPr lang="it-IT" dirty="0" err="1"/>
              <a:t>All</a:t>
            </a:r>
            <a:r>
              <a:rPr lang="it-IT" dirty="0"/>
              <a:t> the 12 </a:t>
            </a:r>
            <a:r>
              <a:rPr lang="it-IT" dirty="0" err="1"/>
              <a:t>modules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irradiated</a:t>
            </a:r>
            <a:r>
              <a:rPr lang="it-IT" dirty="0"/>
              <a:t> </a:t>
            </a:r>
            <a:r>
              <a:rPr lang="it-IT" dirty="0" err="1"/>
              <a:t>using</a:t>
            </a:r>
            <a:r>
              <a:rPr lang="it-IT" dirty="0"/>
              <a:t> carbon </a:t>
            </a:r>
            <a:r>
              <a:rPr lang="it-IT" dirty="0" err="1"/>
              <a:t>beams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300 </a:t>
            </a:r>
            <a:r>
              <a:rPr lang="it-IT" dirty="0" err="1"/>
              <a:t>MeV</a:t>
            </a:r>
            <a:r>
              <a:rPr lang="it-IT" dirty="0"/>
              <a:t>/u, </a:t>
            </a:r>
            <a:r>
              <a:rPr lang="it-IT" dirty="0" err="1"/>
              <a:t>while</a:t>
            </a:r>
            <a:r>
              <a:rPr lang="it-IT" dirty="0"/>
              <a:t> </a:t>
            </a:r>
            <a:r>
              <a:rPr lang="it-IT" dirty="0" err="1"/>
              <a:t>few</a:t>
            </a:r>
            <a:r>
              <a:rPr lang="it-IT" dirty="0"/>
              <a:t> </a:t>
            </a:r>
            <a:r>
              <a:rPr lang="it-IT" dirty="0" err="1"/>
              <a:t>modules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bene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tested</a:t>
            </a:r>
            <a:r>
              <a:rPr lang="it-IT" dirty="0"/>
              <a:t> with </a:t>
            </a:r>
            <a:r>
              <a:rPr lang="it-IT" dirty="0" err="1"/>
              <a:t>protons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220 </a:t>
            </a:r>
            <a:r>
              <a:rPr lang="it-IT" dirty="0" err="1"/>
              <a:t>MeV</a:t>
            </a:r>
            <a:r>
              <a:rPr lang="it-IT" dirty="0"/>
              <a:t>. </a:t>
            </a:r>
            <a:br>
              <a:rPr lang="it-IT" i="1" dirty="0"/>
            </a:br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response</a:t>
            </a:r>
            <a:r>
              <a:rPr lang="it-IT" dirty="0"/>
              <a:t> of the </a:t>
            </a:r>
            <a:r>
              <a:rPr lang="it-IT" dirty="0" err="1"/>
              <a:t>drift</a:t>
            </a:r>
            <a:r>
              <a:rPr lang="it-IT" dirty="0"/>
              <a:t> </a:t>
            </a:r>
            <a:r>
              <a:rPr lang="it-IT" dirty="0" err="1"/>
              <a:t>chamber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function</a:t>
            </a:r>
            <a:r>
              <a:rPr lang="it-IT" dirty="0"/>
              <a:t> of the </a:t>
            </a:r>
            <a:r>
              <a:rPr lang="it-IT" dirty="0" err="1"/>
              <a:t>beam</a:t>
            </a:r>
            <a:r>
              <a:rPr lang="it-IT" dirty="0"/>
              <a:t> rate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studied</a:t>
            </a:r>
            <a:r>
              <a:rPr lang="it-IT" dirty="0"/>
              <a:t> with carbon </a:t>
            </a:r>
            <a:r>
              <a:rPr lang="it-IT" dirty="0" err="1"/>
              <a:t>beam</a:t>
            </a:r>
            <a:r>
              <a:rPr lang="it-IT" dirty="0"/>
              <a:t> @ 115 </a:t>
            </a:r>
            <a:r>
              <a:rPr lang="it-IT" dirty="0" err="1"/>
              <a:t>MeV</a:t>
            </a:r>
            <a:r>
              <a:rPr lang="it-IT" dirty="0"/>
              <a:t>/u and </a:t>
            </a:r>
            <a:r>
              <a:rPr lang="it-IT" dirty="0" err="1"/>
              <a:t>proton</a:t>
            </a:r>
            <a:r>
              <a:rPr lang="it-IT" dirty="0"/>
              <a:t> </a:t>
            </a:r>
            <a:r>
              <a:rPr lang="it-IT" dirty="0" err="1"/>
              <a:t>beam</a:t>
            </a:r>
            <a:r>
              <a:rPr lang="it-IT" dirty="0"/>
              <a:t> @ 227 </a:t>
            </a:r>
            <a:r>
              <a:rPr lang="it-IT" dirty="0" err="1"/>
              <a:t>MeV</a:t>
            </a:r>
            <a:r>
              <a:rPr lang="it-IT" dirty="0"/>
              <a:t>. The super-</a:t>
            </a:r>
            <a:r>
              <a:rPr lang="it-IT" dirty="0" err="1"/>
              <a:t>preliminary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</a:t>
            </a:r>
            <a:r>
              <a:rPr lang="it-IT" dirty="0" err="1"/>
              <a:t>got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the </a:t>
            </a:r>
            <a:r>
              <a:rPr lang="it-IT" dirty="0" err="1"/>
              <a:t>irradiation</a:t>
            </a:r>
            <a:r>
              <a:rPr lang="it-IT" dirty="0"/>
              <a:t> </a:t>
            </a:r>
            <a:r>
              <a:rPr lang="it-IT" dirty="0" err="1"/>
              <a:t>suggest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chamber</a:t>
            </a:r>
            <a:r>
              <a:rPr lang="it-IT" dirty="0"/>
              <a:t> </a:t>
            </a:r>
            <a:r>
              <a:rPr lang="it-IT" dirty="0" err="1"/>
              <a:t>works</a:t>
            </a:r>
            <a:r>
              <a:rPr lang="it-IT" dirty="0"/>
              <a:t> </a:t>
            </a:r>
            <a:r>
              <a:rPr lang="it-IT" dirty="0" err="1"/>
              <a:t>properly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rates</a:t>
            </a:r>
            <a:r>
              <a:rPr lang="it-IT" dirty="0"/>
              <a:t> up to </a:t>
            </a:r>
            <a:r>
              <a:rPr lang="it-IT" dirty="0" err="1"/>
              <a:t>few</a:t>
            </a:r>
            <a:r>
              <a:rPr lang="it-IT" dirty="0"/>
              <a:t> </a:t>
            </a:r>
            <a:r>
              <a:rPr lang="it-IT" dirty="0" err="1"/>
              <a:t>hundred</a:t>
            </a:r>
            <a:r>
              <a:rPr lang="it-IT" dirty="0"/>
              <a:t> kHz, with some </a:t>
            </a:r>
            <a:r>
              <a:rPr lang="it-IT" dirty="0" err="1"/>
              <a:t>loss</a:t>
            </a:r>
            <a:r>
              <a:rPr lang="it-IT" dirty="0"/>
              <a:t> of </a:t>
            </a:r>
            <a:r>
              <a:rPr lang="it-IT" dirty="0" err="1"/>
              <a:t>efficiency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can be </a:t>
            </a:r>
            <a:r>
              <a:rPr lang="it-IT" dirty="0" err="1"/>
              <a:t>explained</a:t>
            </a:r>
            <a:r>
              <a:rPr lang="it-IT" dirty="0"/>
              <a:t> by the </a:t>
            </a:r>
            <a:r>
              <a:rPr lang="it-IT" dirty="0" err="1"/>
              <a:t>effect</a:t>
            </a:r>
            <a:r>
              <a:rPr lang="it-IT" dirty="0"/>
              <a:t> of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limitation</a:t>
            </a:r>
            <a:r>
              <a:rPr lang="it-IT" dirty="0"/>
              <a:t> </a:t>
            </a:r>
            <a:r>
              <a:rPr lang="it-IT" dirty="0" err="1"/>
              <a:t>resistors</a:t>
            </a:r>
            <a:r>
              <a:rPr lang="it-IT" dirty="0"/>
              <a:t>. </a:t>
            </a:r>
            <a:r>
              <a:rPr lang="it-IT" dirty="0" err="1"/>
              <a:t>Problems</a:t>
            </a:r>
            <a:r>
              <a:rPr lang="it-IT" dirty="0"/>
              <a:t> </a:t>
            </a:r>
            <a:r>
              <a:rPr lang="it-IT" dirty="0" err="1"/>
              <a:t>observed</a:t>
            </a:r>
            <a:r>
              <a:rPr lang="it-IT" dirty="0"/>
              <a:t> in </a:t>
            </a:r>
            <a:r>
              <a:rPr lang="it-IT" dirty="0" err="1"/>
              <a:t>previous</a:t>
            </a:r>
            <a:r>
              <a:rPr lang="it-IT" dirty="0"/>
              <a:t> </a:t>
            </a:r>
            <a:r>
              <a:rPr lang="it-IT" dirty="0" err="1"/>
              <a:t>runs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probably</a:t>
            </a:r>
            <a:r>
              <a:rPr lang="it-IT" dirty="0"/>
              <a:t> due to a </a:t>
            </a:r>
            <a:r>
              <a:rPr lang="it-IT" dirty="0" err="1"/>
              <a:t>different</a:t>
            </a:r>
            <a:r>
              <a:rPr lang="it-IT" dirty="0"/>
              <a:t> gas </a:t>
            </a:r>
            <a:r>
              <a:rPr lang="it-IT" dirty="0" err="1"/>
              <a:t>condition</a:t>
            </a:r>
            <a:br>
              <a:rPr lang="it-IT" dirty="0"/>
            </a:br>
            <a:endParaRPr lang="it-IT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EAA90-1379-3E44-9849-EE895B1A7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8D3-1B90-C148-8BDC-DF5CCFCBC72B}" type="datetime1">
              <a:rPr lang="it-IT" smtClean="0"/>
              <a:t>23/11/22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AA944-08FC-8E43-AC7F-0851BE5B1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general meeting - Pavia 29,30 November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134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074F-D7FD-7C4D-A56F-23FDB76BE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3D1DA-0A3F-4A4E-972D-5CD304CA9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43" y="2702983"/>
            <a:ext cx="22581705" cy="9661295"/>
          </a:xfrm>
        </p:spPr>
        <p:txBody>
          <a:bodyPr>
            <a:normAutofit/>
          </a:bodyPr>
          <a:lstStyle/>
          <a:p>
            <a:r>
              <a:rPr lang="it-IT" i="1" dirty="0"/>
              <a:t> </a:t>
            </a:r>
            <a:r>
              <a:rPr lang="it-IT" dirty="0"/>
              <a:t>A first test of </a:t>
            </a:r>
            <a:r>
              <a:rPr lang="it-IT" dirty="0" err="1"/>
              <a:t>integration</a:t>
            </a:r>
            <a:r>
              <a:rPr lang="it-IT" dirty="0"/>
              <a:t> of the </a:t>
            </a:r>
            <a:r>
              <a:rPr lang="it-IT" dirty="0" err="1"/>
              <a:t>inner</a:t>
            </a:r>
            <a:r>
              <a:rPr lang="it-IT" dirty="0"/>
              <a:t> </a:t>
            </a:r>
            <a:r>
              <a:rPr lang="it-IT" dirty="0" err="1"/>
              <a:t>tracker</a:t>
            </a:r>
            <a:r>
              <a:rPr lang="it-IT" dirty="0"/>
              <a:t> in the data </a:t>
            </a:r>
            <a:r>
              <a:rPr lang="it-IT" dirty="0" err="1"/>
              <a:t>acquisition</a:t>
            </a:r>
            <a:r>
              <a:rPr lang="it-IT" dirty="0"/>
              <a:t> </a:t>
            </a:r>
            <a:r>
              <a:rPr lang="it-IT" dirty="0" err="1"/>
              <a:t>system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performed</a:t>
            </a:r>
            <a:r>
              <a:rPr lang="it-IT" dirty="0"/>
              <a:t>. In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respect</a:t>
            </a:r>
            <a:r>
              <a:rPr lang="it-IT" dirty="0"/>
              <a:t>, a </a:t>
            </a:r>
            <a:r>
              <a:rPr lang="it-IT" dirty="0" err="1"/>
              <a:t>huge</a:t>
            </a:r>
            <a:r>
              <a:rPr lang="it-IT" dirty="0"/>
              <a:t> </a:t>
            </a:r>
            <a:r>
              <a:rPr lang="it-IT" dirty="0" err="1"/>
              <a:t>step</a:t>
            </a:r>
            <a:r>
              <a:rPr lang="it-IT" dirty="0"/>
              <a:t> </a:t>
            </a:r>
            <a:r>
              <a:rPr lang="it-IT" dirty="0" err="1"/>
              <a:t>forward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done</a:t>
            </a:r>
            <a:r>
              <a:rPr lang="it-IT" dirty="0"/>
              <a:t>, </a:t>
            </a:r>
            <a:r>
              <a:rPr lang="it-IT" dirty="0" err="1"/>
              <a:t>even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did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succeed</a:t>
            </a:r>
            <a:r>
              <a:rPr lang="it-IT" dirty="0"/>
              <a:t> in </a:t>
            </a:r>
            <a:r>
              <a:rPr lang="it-IT" dirty="0" err="1"/>
              <a:t>acquiring</a:t>
            </a:r>
            <a:r>
              <a:rPr lang="it-IT" dirty="0"/>
              <a:t> an </a:t>
            </a:r>
            <a:r>
              <a:rPr lang="it-IT" dirty="0" err="1"/>
              <a:t>analysable</a:t>
            </a:r>
            <a:r>
              <a:rPr lang="it-IT" dirty="0"/>
              <a:t> data-set.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i="1" dirty="0"/>
              <a:t> 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spent</a:t>
            </a:r>
            <a:r>
              <a:rPr lang="it-IT" dirty="0"/>
              <a:t> a </a:t>
            </a:r>
            <a:r>
              <a:rPr lang="it-IT" dirty="0" err="1"/>
              <a:t>lot</a:t>
            </a:r>
            <a:r>
              <a:rPr lang="it-IT" dirty="0"/>
              <a:t> of time in setup the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200 </a:t>
            </a:r>
            <a:r>
              <a:rPr lang="it-IT" dirty="0" err="1"/>
              <a:t>MeV</a:t>
            </a:r>
            <a:r>
              <a:rPr lang="it-IT" dirty="0"/>
              <a:t>/u to </a:t>
            </a:r>
            <a:r>
              <a:rPr lang="it-IT" dirty="0" err="1"/>
              <a:t>reach</a:t>
            </a:r>
            <a:r>
              <a:rPr lang="it-IT" dirty="0"/>
              <a:t> </a:t>
            </a:r>
            <a:r>
              <a:rPr lang="it-IT" dirty="0" err="1"/>
              <a:t>intensity</a:t>
            </a:r>
            <a:r>
              <a:rPr lang="it-IT" dirty="0"/>
              <a:t> of the </a:t>
            </a:r>
            <a:r>
              <a:rPr lang="it-IT" dirty="0" err="1"/>
              <a:t>order</a:t>
            </a:r>
            <a:r>
              <a:rPr lang="it-IT" dirty="0"/>
              <a:t> of </a:t>
            </a:r>
            <a:r>
              <a:rPr lang="it-IT" dirty="0" err="1"/>
              <a:t>few</a:t>
            </a:r>
            <a:r>
              <a:rPr lang="it-IT" dirty="0"/>
              <a:t> kHz, </a:t>
            </a:r>
            <a:r>
              <a:rPr lang="it-IT" dirty="0" err="1"/>
              <a:t>while</a:t>
            </a:r>
            <a:r>
              <a:rPr lang="it-IT" dirty="0"/>
              <a:t> </a:t>
            </a:r>
            <a:r>
              <a:rPr lang="it-IT" dirty="0" err="1"/>
              <a:t>keeping</a:t>
            </a:r>
            <a:r>
              <a:rPr lang="it-IT" dirty="0"/>
              <a:t> a time </a:t>
            </a:r>
            <a:r>
              <a:rPr lang="it-IT" dirty="0" err="1"/>
              <a:t>structure</a:t>
            </a:r>
            <a:r>
              <a:rPr lang="it-IT" dirty="0"/>
              <a:t> </a:t>
            </a:r>
            <a:r>
              <a:rPr lang="it-IT" dirty="0" err="1"/>
              <a:t>allowing</a:t>
            </a:r>
            <a:r>
              <a:rPr lang="it-IT" dirty="0"/>
              <a:t> for </a:t>
            </a:r>
            <a:r>
              <a:rPr lang="it-IT" dirty="0" err="1"/>
              <a:t>maximising</a:t>
            </a:r>
            <a:r>
              <a:rPr lang="it-IT" dirty="0"/>
              <a:t> the data </a:t>
            </a:r>
            <a:r>
              <a:rPr lang="it-IT" dirty="0" err="1"/>
              <a:t>collection</a:t>
            </a:r>
            <a:r>
              <a:rPr lang="it-IT" dirty="0"/>
              <a:t>.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came</a:t>
            </a:r>
            <a:r>
              <a:rPr lang="it-IT" dirty="0"/>
              <a:t> back home </a:t>
            </a:r>
            <a:r>
              <a:rPr lang="it-IT" dirty="0" err="1"/>
              <a:t>having</a:t>
            </a:r>
            <a:r>
              <a:rPr lang="it-IT" dirty="0"/>
              <a:t> a </a:t>
            </a:r>
            <a:r>
              <a:rPr lang="it-IT" dirty="0" err="1"/>
              <a:t>better</a:t>
            </a:r>
            <a:r>
              <a:rPr lang="it-IT" dirty="0"/>
              <a:t> </a:t>
            </a:r>
            <a:r>
              <a:rPr lang="it-IT" dirty="0" err="1"/>
              <a:t>knowledge</a:t>
            </a:r>
            <a:r>
              <a:rPr lang="it-IT" dirty="0"/>
              <a:t> of the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features</a:t>
            </a:r>
            <a:r>
              <a:rPr lang="it-IT" dirty="0"/>
              <a:t> and </a:t>
            </a:r>
            <a:r>
              <a:rPr lang="it-IT" dirty="0" err="1"/>
              <a:t>having</a:t>
            </a:r>
            <a:r>
              <a:rPr lang="it-IT" dirty="0"/>
              <a:t> </a:t>
            </a:r>
            <a:r>
              <a:rPr lang="it-IT" dirty="0" err="1"/>
              <a:t>understood</a:t>
            </a:r>
            <a:r>
              <a:rPr lang="it-IT" dirty="0"/>
              <a:t> the way to </a:t>
            </a:r>
            <a:r>
              <a:rPr lang="it-IT" dirty="0" err="1"/>
              <a:t>adjust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according</a:t>
            </a:r>
            <a:r>
              <a:rPr lang="it-IT" dirty="0"/>
              <a:t> to the FOOT </a:t>
            </a:r>
            <a:r>
              <a:rPr lang="it-IT" dirty="0" err="1"/>
              <a:t>needs</a:t>
            </a:r>
            <a:r>
              <a:rPr lang="it-IT" dirty="0"/>
              <a:t>. The </a:t>
            </a:r>
            <a:r>
              <a:rPr lang="it-IT" dirty="0" err="1"/>
              <a:t>effective</a:t>
            </a:r>
            <a:r>
              <a:rPr lang="it-IT" dirty="0"/>
              <a:t> </a:t>
            </a:r>
            <a:r>
              <a:rPr lang="it-IT" dirty="0" err="1"/>
              <a:t>mean</a:t>
            </a:r>
            <a:r>
              <a:rPr lang="it-IT" dirty="0"/>
              <a:t> data </a:t>
            </a:r>
            <a:r>
              <a:rPr lang="it-IT" dirty="0" err="1"/>
              <a:t>acquisition</a:t>
            </a:r>
            <a:r>
              <a:rPr lang="it-IT" dirty="0"/>
              <a:t> rate (</a:t>
            </a:r>
            <a:r>
              <a:rPr lang="it-IT" dirty="0" err="1"/>
              <a:t>i.e</a:t>
            </a:r>
            <a:r>
              <a:rPr lang="it-IT" dirty="0"/>
              <a:t> </a:t>
            </a:r>
            <a:r>
              <a:rPr lang="it-IT" dirty="0" err="1"/>
              <a:t>taking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account the duty </a:t>
            </a:r>
            <a:r>
              <a:rPr lang="it-IT" dirty="0" err="1"/>
              <a:t>cycle</a:t>
            </a:r>
            <a:r>
              <a:rPr lang="it-IT" dirty="0"/>
              <a:t> of the </a:t>
            </a:r>
            <a:r>
              <a:rPr lang="it-IT" dirty="0" err="1"/>
              <a:t>beam</a:t>
            </a:r>
            <a:r>
              <a:rPr lang="it-IT" dirty="0"/>
              <a:t>)  </a:t>
            </a:r>
            <a:r>
              <a:rPr lang="it-IT" dirty="0" err="1"/>
              <a:t>including</a:t>
            </a:r>
            <a:r>
              <a:rPr lang="it-IT" dirty="0"/>
              <a:t> start </a:t>
            </a:r>
            <a:r>
              <a:rPr lang="it-IT" dirty="0" err="1"/>
              <a:t>counter</a:t>
            </a:r>
            <a:r>
              <a:rPr lang="it-IT" dirty="0"/>
              <a:t>, </a:t>
            </a:r>
            <a:r>
              <a:rPr lang="it-IT" dirty="0" err="1"/>
              <a:t>beam</a:t>
            </a:r>
            <a:r>
              <a:rPr lang="it-IT" dirty="0"/>
              <a:t> monitor, </a:t>
            </a:r>
            <a:r>
              <a:rPr lang="it-IT" dirty="0" err="1"/>
              <a:t>vertex</a:t>
            </a:r>
            <a:r>
              <a:rPr lang="it-IT" dirty="0"/>
              <a:t>, </a:t>
            </a:r>
            <a:r>
              <a:rPr lang="it-IT" dirty="0" err="1"/>
              <a:t>msd</a:t>
            </a:r>
            <a:r>
              <a:rPr lang="it-IT" dirty="0"/>
              <a:t>, </a:t>
            </a:r>
            <a:r>
              <a:rPr lang="it-IT" dirty="0" err="1"/>
              <a:t>tofwall</a:t>
            </a:r>
            <a:r>
              <a:rPr lang="it-IT" dirty="0"/>
              <a:t> and </a:t>
            </a:r>
            <a:r>
              <a:rPr lang="it-IT" dirty="0" err="1"/>
              <a:t>calorimeter</a:t>
            </a:r>
            <a:r>
              <a:rPr lang="it-IT" dirty="0"/>
              <a:t> </a:t>
            </a:r>
            <a:r>
              <a:rPr lang="it-IT" dirty="0" err="1"/>
              <a:t>could</a:t>
            </a:r>
            <a:r>
              <a:rPr lang="it-IT" dirty="0"/>
              <a:t> be of the </a:t>
            </a:r>
            <a:r>
              <a:rPr lang="it-IT" dirty="0" err="1"/>
              <a:t>order</a:t>
            </a:r>
            <a:r>
              <a:rPr lang="it-IT" dirty="0"/>
              <a:t> of 300 Hz.  </a:t>
            </a:r>
            <a:r>
              <a:rPr lang="it-IT" dirty="0" err="1"/>
              <a:t>According</a:t>
            </a:r>
            <a:r>
              <a:rPr lang="it-IT" dirty="0"/>
              <a:t> to </a:t>
            </a:r>
            <a:r>
              <a:rPr lang="it-IT" dirty="0" err="1"/>
              <a:t>that</a:t>
            </a:r>
            <a:r>
              <a:rPr lang="it-IT" dirty="0"/>
              <a:t>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could</a:t>
            </a:r>
            <a:r>
              <a:rPr lang="it-IT" dirty="0"/>
              <a:t> decide the </a:t>
            </a:r>
            <a:r>
              <a:rPr lang="it-IT" dirty="0" err="1"/>
              <a:t>strategy</a:t>
            </a:r>
            <a:r>
              <a:rPr lang="it-IT" dirty="0"/>
              <a:t> and </a:t>
            </a:r>
            <a:r>
              <a:rPr lang="it-IT" dirty="0" err="1"/>
              <a:t>goals</a:t>
            </a:r>
            <a:r>
              <a:rPr lang="it-IT" dirty="0"/>
              <a:t> of the </a:t>
            </a:r>
            <a:r>
              <a:rPr lang="it-IT" dirty="0" err="1"/>
              <a:t>next</a:t>
            </a:r>
            <a:r>
              <a:rPr lang="it-IT" dirty="0"/>
              <a:t> </a:t>
            </a:r>
            <a:r>
              <a:rPr lang="it-IT" dirty="0" err="1"/>
              <a:t>shift</a:t>
            </a:r>
            <a:r>
              <a:rPr lang="it-IT" dirty="0"/>
              <a:t> in </a:t>
            </a:r>
            <a:r>
              <a:rPr lang="it-IT" dirty="0" err="1"/>
              <a:t>december</a:t>
            </a:r>
            <a:r>
              <a:rPr lang="it-IT" dirty="0"/>
              <a:t>)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EAA90-1379-3E44-9849-EE895B1A7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8D3-1B90-C148-8BDC-DF5CCFCBC72B}" type="datetime1">
              <a:rPr lang="it-IT" smtClean="0"/>
              <a:t>23/11/22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AA944-08FC-8E43-AC7F-0851BE5B1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general meeting - Pavia 29,30 November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35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FE4AA-6899-6640-8F5E-05CE1B42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43C6E-96F8-3D4E-8E74-671278927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33" y="2478988"/>
            <a:ext cx="23014608" cy="87026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The beam height is not exactly 120cm from the floor (the laser is at ~123cm) . Our tracking detectors were crucial for a proper alignment. The </a:t>
            </a:r>
            <a:r>
              <a:rPr lang="en-GB" dirty="0" err="1"/>
              <a:t>calo</a:t>
            </a:r>
            <a:r>
              <a:rPr lang="en-GB" dirty="0"/>
              <a:t> height has been increased with 4 bricks.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scanning magnets can not be used without DDS. However, The beam position can be roughly adjusted with ”correction magnets”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For safety reasons, we can not work in XPR without the supervision of CNAO personnel. We should agree with Marco </a:t>
            </a:r>
            <a:r>
              <a:rPr lang="en-GB" dirty="0" err="1"/>
              <a:t>Pullia</a:t>
            </a:r>
            <a:r>
              <a:rPr lang="en-GB" dirty="0"/>
              <a:t> to have some time to work over the beam time (afternoons?)</a:t>
            </a:r>
          </a:p>
          <a:p>
            <a:endParaRPr lang="en-GB" dirty="0"/>
          </a:p>
          <a:p>
            <a:r>
              <a:rPr lang="en-GB" dirty="0"/>
              <a:t>The beam as delivered with the “nominal setup” (rate of the order ok kHz, size of few mm) has n unexpected bunched time structure (~1 kHz). This has a significant impact on the DAQ rate, as particles are not </a:t>
            </a:r>
            <a:r>
              <a:rPr lang="en-GB" dirty="0" err="1"/>
              <a:t>poissonian</a:t>
            </a:r>
            <a:r>
              <a:rPr lang="en-GB" dirty="0"/>
              <a:t> distributed in time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8B56F-2DB2-AA4A-A767-1A2F6119A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8D3-1B90-C148-8BDC-DF5CCFCBC72B}" type="datetime1">
              <a:rPr lang="it-IT" smtClean="0"/>
              <a:t>23/11/22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CBC5B-E1BC-274A-8545-FE62F0FF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general meeting - Pavia 29,30 November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12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5F844-B6D0-914C-B161-CAE27A47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Troubles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F4C74-4166-D14E-89E0-985D38126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Three-phase power not compliant with the TW moving system.</a:t>
            </a:r>
          </a:p>
          <a:p>
            <a:endParaRPr lang="en-GB" dirty="0"/>
          </a:p>
          <a:p>
            <a:r>
              <a:rPr lang="en-GB" dirty="0"/>
              <a:t>Network for data transfer to our cluster (Tier*, GSI) not configured.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(slide da </a:t>
            </a:r>
            <a:r>
              <a:rPr lang="en-GB" dirty="0" err="1"/>
              <a:t>sistemare</a:t>
            </a:r>
            <a:r>
              <a:rPr lang="en-GB" dirty="0"/>
              <a:t>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E6A38-85A0-8741-AF28-5A470D4D4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8D3-1B90-C148-8BDC-DF5CCFCBC72B}" type="datetime1">
              <a:rPr lang="it-IT" smtClean="0"/>
              <a:t>23/11/22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EC43D-C471-5E47-8990-CF4A1616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general meeting - Pavia 29,30 November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85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B22CF-A55C-744F-BAA2-B5FC69A1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C895A-D371-C140-B1F7-A5443FBEB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8D3-1B90-C148-8BDC-DF5CCFCBC72B}" type="datetime1">
              <a:rPr lang="it-IT" smtClean="0"/>
              <a:t>23/11/22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35E41-9312-584B-ADB4-3656B8088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general meeting - Pavia 29,30 November 2021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7C2E9F-B63D-B543-BBBD-BF69E87B5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394503"/>
              </p:ext>
            </p:extLst>
          </p:nvPr>
        </p:nvGraphicFramePr>
        <p:xfrm>
          <a:off x="3265150" y="3207200"/>
          <a:ext cx="16115672" cy="8233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8918">
                  <a:extLst>
                    <a:ext uri="{9D8B030D-6E8A-4147-A177-3AD203B41FA5}">
                      <a16:colId xmlns:a16="http://schemas.microsoft.com/office/drawing/2014/main" val="451184873"/>
                    </a:ext>
                  </a:extLst>
                </a:gridCol>
                <a:gridCol w="4028918">
                  <a:extLst>
                    <a:ext uri="{9D8B030D-6E8A-4147-A177-3AD203B41FA5}">
                      <a16:colId xmlns:a16="http://schemas.microsoft.com/office/drawing/2014/main" val="3235175540"/>
                    </a:ext>
                  </a:extLst>
                </a:gridCol>
                <a:gridCol w="4028918">
                  <a:extLst>
                    <a:ext uri="{9D8B030D-6E8A-4147-A177-3AD203B41FA5}">
                      <a16:colId xmlns:a16="http://schemas.microsoft.com/office/drawing/2014/main" val="88572575"/>
                    </a:ext>
                  </a:extLst>
                </a:gridCol>
                <a:gridCol w="4028918">
                  <a:extLst>
                    <a:ext uri="{9D8B030D-6E8A-4147-A177-3AD203B41FA5}">
                      <a16:colId xmlns:a16="http://schemas.microsoft.com/office/drawing/2014/main" val="3570663804"/>
                    </a:ext>
                  </a:extLst>
                </a:gridCol>
              </a:tblGrid>
              <a:tr h="159483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4 Dec – </a:t>
                      </a:r>
                      <a:br>
                        <a:rPr lang="en-GB" sz="320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5 Dec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22.00 -4.00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6h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Full setup</a:t>
                      </a:r>
                    </a:p>
                  </a:txBody>
                  <a:tcPr marL="147300" marR="147300" marT="73650" marB="73650"/>
                </a:tc>
                <a:extLst>
                  <a:ext uri="{0D108BD9-81ED-4DB2-BD59-A6C34878D82A}">
                    <a16:rowId xmlns:a16="http://schemas.microsoft.com/office/drawing/2014/main" val="1383388709"/>
                  </a:ext>
                </a:extLst>
              </a:tr>
              <a:tr h="16479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/>
                        <a:t>5 Dec</a:t>
                      </a:r>
                    </a:p>
                    <a:p>
                      <a:pPr algn="ctr"/>
                      <a:endParaRPr lang="en-GB" sz="3200" dirty="0"/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4.00-22.00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18h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-</a:t>
                      </a:r>
                    </a:p>
                  </a:txBody>
                  <a:tcPr marL="147300" marR="147300" marT="73650" marB="73650"/>
                </a:tc>
                <a:extLst>
                  <a:ext uri="{0D108BD9-81ED-4DB2-BD59-A6C34878D82A}">
                    <a16:rowId xmlns:a16="http://schemas.microsoft.com/office/drawing/2014/main" val="1416143390"/>
                  </a:ext>
                </a:extLst>
              </a:tr>
              <a:tr h="18015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5 Dec –</a:t>
                      </a:r>
                      <a:br>
                        <a:rPr lang="en-GB" sz="320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6 Dec</a:t>
                      </a:r>
                    </a:p>
                    <a:p>
                      <a:pPr algn="ctr"/>
                      <a:endParaRPr lang="en-GB" sz="3200" dirty="0">
                        <a:solidFill>
                          <a:srgbClr val="FF0000"/>
                        </a:solidFill>
                      </a:endParaRP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22.00-4.00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6h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Full setup</a:t>
                      </a:r>
                    </a:p>
                    <a:p>
                      <a:pPr algn="ctr"/>
                      <a:endParaRPr lang="en-GB" sz="3200" dirty="0"/>
                    </a:p>
                  </a:txBody>
                  <a:tcPr marL="147300" marR="147300" marT="73650" marB="73650"/>
                </a:tc>
                <a:extLst>
                  <a:ext uri="{0D108BD9-81ED-4DB2-BD59-A6C34878D82A}">
                    <a16:rowId xmlns:a16="http://schemas.microsoft.com/office/drawing/2014/main" val="3822728034"/>
                  </a:ext>
                </a:extLst>
              </a:tr>
              <a:tr h="15948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/>
                        <a:t>5 Dec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4.00-22.00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18h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-</a:t>
                      </a:r>
                    </a:p>
                  </a:txBody>
                  <a:tcPr marL="147300" marR="147300" marT="73650" marB="73650"/>
                </a:tc>
                <a:extLst>
                  <a:ext uri="{0D108BD9-81ED-4DB2-BD59-A6C34878D82A}">
                    <a16:rowId xmlns:a16="http://schemas.microsoft.com/office/drawing/2014/main" val="3455489168"/>
                  </a:ext>
                </a:extLst>
              </a:tr>
              <a:tr h="15948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6 Dec –</a:t>
                      </a:r>
                      <a:br>
                        <a:rPr lang="en-GB" sz="320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7 Dec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22.00-4.00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6h</a:t>
                      </a:r>
                    </a:p>
                  </a:txBody>
                  <a:tcPr marL="147300" marR="147300" marT="73650" marB="7365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Full setup</a:t>
                      </a:r>
                    </a:p>
                    <a:p>
                      <a:pPr algn="ctr"/>
                      <a:endParaRPr lang="en-GB" sz="3200" dirty="0"/>
                    </a:p>
                  </a:txBody>
                  <a:tcPr marL="147300" marR="147300" marT="73650" marB="73650"/>
                </a:tc>
                <a:extLst>
                  <a:ext uri="{0D108BD9-81ED-4DB2-BD59-A6C34878D82A}">
                    <a16:rowId xmlns:a16="http://schemas.microsoft.com/office/drawing/2014/main" val="379663853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FE5D2D1-F6F6-9742-A8AD-F6EA5BE4097A}"/>
              </a:ext>
            </a:extLst>
          </p:cNvPr>
          <p:cNvSpPr txBox="1"/>
          <p:nvPr/>
        </p:nvSpPr>
        <p:spPr>
          <a:xfrm>
            <a:off x="19960683" y="2743201"/>
            <a:ext cx="33009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5000" dirty="0">
                <a:solidFill>
                  <a:srgbClr val="FF0000"/>
                </a:solidFill>
              </a:rPr>
              <a:t>Beam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5000" dirty="0"/>
              <a:t>No-beam</a:t>
            </a:r>
          </a:p>
        </p:txBody>
      </p:sp>
    </p:spTree>
    <p:extLst>
      <p:ext uri="{BB962C8B-B14F-4D97-AF65-F5344CB8AC3E}">
        <p14:creationId xmlns:p14="http://schemas.microsoft.com/office/powerpoint/2010/main" val="533941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DF2BD-5FE8-3146-B66C-FB651D362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shift: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027FF-C1EC-3D4C-8AA3-4BAEC933C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0" y="2702984"/>
            <a:ext cx="21031200" cy="9347502"/>
          </a:xfrm>
        </p:spPr>
        <p:txBody>
          <a:bodyPr>
            <a:normAutofit/>
          </a:bodyPr>
          <a:lstStyle/>
          <a:p>
            <a:r>
              <a:rPr lang="en-GB" dirty="0"/>
              <a:t>Setup for physics: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Geometry: see the Giuseppe presentation</a:t>
            </a:r>
          </a:p>
          <a:p>
            <a:r>
              <a:rPr lang="en-GB" dirty="0"/>
              <a:t>Mechanics: 2 tables non necessary if IT not in operation (easier mounting)</a:t>
            </a:r>
          </a:p>
          <a:p>
            <a:r>
              <a:rPr lang="en-GB" dirty="0"/>
              <a:t>TW &amp; CALO already cabled.  DAQ,ST,BM,MSD,VTX to be re-cabled</a:t>
            </a:r>
          </a:p>
          <a:p>
            <a:r>
              <a:rPr lang="en-GB" dirty="0"/>
              <a:t>Question: </a:t>
            </a:r>
            <a:r>
              <a:rPr lang="en-GB" dirty="0" err="1"/>
              <a:t>calo</a:t>
            </a:r>
            <a:r>
              <a:rPr lang="en-GB" dirty="0"/>
              <a:t> </a:t>
            </a:r>
            <a:r>
              <a:rPr lang="en-GB"/>
              <a:t>modules re-arranging?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F0183-E84B-0B40-A188-5841435E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8D3-1B90-C148-8BDC-DF5CCFCBC72B}" type="datetime1">
              <a:rPr lang="it-IT" smtClean="0"/>
              <a:t>23/11/22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FB8ED-1182-F249-93A4-04D034D65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general meeting - Pavia 29,30 November 2021</a:t>
            </a:r>
            <a:endParaRPr lang="en-GB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910F38-D0D6-D746-A1AF-BF32363F63EB}"/>
              </a:ext>
            </a:extLst>
          </p:cNvPr>
          <p:cNvGrpSpPr/>
          <p:nvPr/>
        </p:nvGrpSpPr>
        <p:grpSpPr>
          <a:xfrm>
            <a:off x="5152570" y="3653090"/>
            <a:ext cx="14518071" cy="4729555"/>
            <a:chOff x="4187977" y="4409511"/>
            <a:chExt cx="7852122" cy="255798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679ACD-FDF9-D14A-AF80-1874BAE56800}"/>
                </a:ext>
              </a:extLst>
            </p:cNvPr>
            <p:cNvSpPr/>
            <p:nvPr/>
          </p:nvSpPr>
          <p:spPr>
            <a:xfrm>
              <a:off x="4270557" y="4839629"/>
              <a:ext cx="85133" cy="153886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D6F0E59-EFD8-2D40-AB1D-D3F9DD3770F3}"/>
                </a:ext>
              </a:extLst>
            </p:cNvPr>
            <p:cNvSpPr/>
            <p:nvPr/>
          </p:nvSpPr>
          <p:spPr>
            <a:xfrm>
              <a:off x="4880516" y="4813609"/>
              <a:ext cx="1274957" cy="153886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C2DBB8-5454-2F41-9B78-49FF243576AC}"/>
                </a:ext>
              </a:extLst>
            </p:cNvPr>
            <p:cNvSpPr/>
            <p:nvPr/>
          </p:nvSpPr>
          <p:spPr>
            <a:xfrm>
              <a:off x="6393366" y="4809892"/>
              <a:ext cx="141250" cy="153886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0E75D6-4B1C-1A45-A03F-82673321E17D}"/>
                </a:ext>
              </a:extLst>
            </p:cNvPr>
            <p:cNvSpPr/>
            <p:nvPr/>
          </p:nvSpPr>
          <p:spPr>
            <a:xfrm>
              <a:off x="6701883" y="4808813"/>
              <a:ext cx="45719" cy="153886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934731-7CF8-6B47-B538-85EEF8E5E4F2}"/>
                </a:ext>
              </a:extLst>
            </p:cNvPr>
            <p:cNvSpPr/>
            <p:nvPr/>
          </p:nvSpPr>
          <p:spPr>
            <a:xfrm>
              <a:off x="6795290" y="4813729"/>
              <a:ext cx="45719" cy="153886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D6FC895-F2B1-FA4F-B1C0-9FEF5602CA42}"/>
                </a:ext>
              </a:extLst>
            </p:cNvPr>
            <p:cNvSpPr/>
            <p:nvPr/>
          </p:nvSpPr>
          <p:spPr>
            <a:xfrm>
              <a:off x="6888696" y="4808813"/>
              <a:ext cx="45719" cy="153886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DEC15D-5A29-E34D-B28D-6D2A17CEDD3C}"/>
                </a:ext>
              </a:extLst>
            </p:cNvPr>
            <p:cNvSpPr/>
            <p:nvPr/>
          </p:nvSpPr>
          <p:spPr>
            <a:xfrm>
              <a:off x="7273353" y="4814808"/>
              <a:ext cx="45719" cy="15388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6E02C6F-F271-924B-9D8F-D5E65D20ABA7}"/>
                </a:ext>
              </a:extLst>
            </p:cNvPr>
            <p:cNvSpPr/>
            <p:nvPr/>
          </p:nvSpPr>
          <p:spPr>
            <a:xfrm>
              <a:off x="7356927" y="4807024"/>
              <a:ext cx="45719" cy="15388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E493D8-2643-C241-A6CC-DCD869426805}"/>
                </a:ext>
              </a:extLst>
            </p:cNvPr>
            <p:cNvSpPr/>
            <p:nvPr/>
          </p:nvSpPr>
          <p:spPr>
            <a:xfrm>
              <a:off x="7440501" y="4811940"/>
              <a:ext cx="45719" cy="15388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A341E63-DC16-8843-8D62-732FE5F7E18F}"/>
                </a:ext>
              </a:extLst>
            </p:cNvPr>
            <p:cNvSpPr/>
            <p:nvPr/>
          </p:nvSpPr>
          <p:spPr>
            <a:xfrm>
              <a:off x="10778867" y="4787313"/>
              <a:ext cx="141250" cy="15388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C9F6AD2-0AD3-8941-8525-FBEC42C96481}"/>
                </a:ext>
              </a:extLst>
            </p:cNvPr>
            <p:cNvSpPr/>
            <p:nvPr/>
          </p:nvSpPr>
          <p:spPr>
            <a:xfrm>
              <a:off x="11027587" y="4765275"/>
              <a:ext cx="519121" cy="154939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F9A722-E381-BC49-A724-3427759755CA}"/>
                </a:ext>
              </a:extLst>
            </p:cNvPr>
            <p:cNvSpPr txBox="1"/>
            <p:nvPr/>
          </p:nvSpPr>
          <p:spPr>
            <a:xfrm>
              <a:off x="4187977" y="4482603"/>
              <a:ext cx="8763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3000" dirty="0"/>
                <a:t>ST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39234B-1D99-5141-9CFB-14E529FB3E63}"/>
                </a:ext>
              </a:extLst>
            </p:cNvPr>
            <p:cNvSpPr txBox="1"/>
            <p:nvPr/>
          </p:nvSpPr>
          <p:spPr>
            <a:xfrm>
              <a:off x="5143500" y="6413500"/>
              <a:ext cx="8763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3000" dirty="0"/>
                <a:t>BM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F0270F-9E55-A448-865C-1D35640BB04F}"/>
                </a:ext>
              </a:extLst>
            </p:cNvPr>
            <p:cNvSpPr txBox="1"/>
            <p:nvPr/>
          </p:nvSpPr>
          <p:spPr>
            <a:xfrm>
              <a:off x="6236376" y="4494378"/>
              <a:ext cx="8763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3000" dirty="0"/>
                <a:t>TGT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B039D4-D57E-E748-8600-235A1A66AEDD}"/>
                </a:ext>
              </a:extLst>
            </p:cNvPr>
            <p:cNvSpPr txBox="1"/>
            <p:nvPr/>
          </p:nvSpPr>
          <p:spPr>
            <a:xfrm>
              <a:off x="6619500" y="6396482"/>
              <a:ext cx="8763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3000" dirty="0">
                  <a:solidFill>
                    <a:schemeClr val="accent2">
                      <a:lumMod val="75000"/>
                    </a:schemeClr>
                  </a:solidFill>
                </a:rPr>
                <a:t>VTX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7383E80-3A63-4147-B9B1-91D858A63B61}"/>
                </a:ext>
              </a:extLst>
            </p:cNvPr>
            <p:cNvSpPr txBox="1"/>
            <p:nvPr/>
          </p:nvSpPr>
          <p:spPr>
            <a:xfrm>
              <a:off x="7150100" y="4501888"/>
              <a:ext cx="939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3000" dirty="0">
                  <a:solidFill>
                    <a:srgbClr val="0070C0"/>
                  </a:solidFill>
                </a:rPr>
                <a:t>MSD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B8529D-E1B5-9545-8DDE-8B0FDBE3E900}"/>
                </a:ext>
              </a:extLst>
            </p:cNvPr>
            <p:cNvSpPr txBox="1"/>
            <p:nvPr/>
          </p:nvSpPr>
          <p:spPr>
            <a:xfrm>
              <a:off x="10659242" y="6365475"/>
              <a:ext cx="939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3000" dirty="0">
                  <a:solidFill>
                    <a:schemeClr val="accent4">
                      <a:lumMod val="75000"/>
                    </a:schemeClr>
                  </a:solidFill>
                </a:rPr>
                <a:t>TW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627E4C-4FC1-EF49-BA11-2FBBACB67FE4}"/>
                </a:ext>
              </a:extLst>
            </p:cNvPr>
            <p:cNvSpPr txBox="1"/>
            <p:nvPr/>
          </p:nvSpPr>
          <p:spPr>
            <a:xfrm>
              <a:off x="11100299" y="4409511"/>
              <a:ext cx="939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3000" dirty="0">
                  <a:solidFill>
                    <a:schemeClr val="accent6"/>
                  </a:solidFill>
                </a:rPr>
                <a:t>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4946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4ACD-E4A1-6C44-972F-61B2DB80C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484CC-280C-144B-A403-CFE137C53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According to the experience gained in the past shift, 4-5 h should be sufficient to re-mount the full setup.</a:t>
            </a:r>
          </a:p>
          <a:p>
            <a:endParaRPr lang="en-GB" dirty="0"/>
          </a:p>
          <a:p>
            <a:r>
              <a:rPr lang="en-GB" dirty="0"/>
              <a:t>Arrival time: not beyond 4 December at 12.00 (10h to reboot before the beam-time)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0130F-4D6C-664F-A38A-8D06DA982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8D3-1B90-C148-8BDC-DF5CCFCBC72B}" type="datetime1">
              <a:rPr lang="it-IT" smtClean="0"/>
              <a:t>23/11/22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6A249-061D-7B42-B0D8-0488781D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general meeting - Pavia 29,30 November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956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4AD0212-11F7-0247-ACA2-9BC4B6601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57" y="2222189"/>
            <a:ext cx="21528513" cy="10374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B36800-0566-6F47-88A0-F5F55A815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structure and DAQ rates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DEAC5-F400-D747-AE67-4826F77E7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8D3-1B90-C148-8BDC-DF5CCFCBC72B}" type="datetime1">
              <a:rPr lang="it-IT" smtClean="0"/>
              <a:t>23/11/22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36A5B-6CBE-6B40-98CA-1810E2DC9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general meeting - Pavia 29,30 November 2021</a:t>
            </a:r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03B5EF-F33F-9D49-8119-5D91F06E7E11}"/>
              </a:ext>
            </a:extLst>
          </p:cNvPr>
          <p:cNvCxnSpPr>
            <a:cxnSpLocks/>
          </p:cNvCxnSpPr>
          <p:nvPr/>
        </p:nvCxnSpPr>
        <p:spPr>
          <a:xfrm flipH="1">
            <a:off x="2939070" y="6356195"/>
            <a:ext cx="1677530" cy="2928407"/>
          </a:xfrm>
          <a:prstGeom prst="straightConnector1">
            <a:avLst/>
          </a:prstGeom>
          <a:ln>
            <a:solidFill>
              <a:srgbClr val="00D40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9720FB-DE7C-464D-8F35-1D4DEDF139D6}"/>
              </a:ext>
            </a:extLst>
          </p:cNvPr>
          <p:cNvCxnSpPr>
            <a:cxnSpLocks/>
          </p:cNvCxnSpPr>
          <p:nvPr/>
        </p:nvCxnSpPr>
        <p:spPr>
          <a:xfrm flipH="1">
            <a:off x="3716909" y="8854068"/>
            <a:ext cx="1591067" cy="1093950"/>
          </a:xfrm>
          <a:prstGeom prst="straightConnector1">
            <a:avLst/>
          </a:prstGeom>
          <a:ln>
            <a:solidFill>
              <a:srgbClr val="0000DE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EEA09A-58BC-B144-B6D9-B6DFED594D8D}"/>
              </a:ext>
            </a:extLst>
          </p:cNvPr>
          <p:cNvCxnSpPr>
            <a:cxnSpLocks/>
          </p:cNvCxnSpPr>
          <p:nvPr/>
        </p:nvCxnSpPr>
        <p:spPr>
          <a:xfrm flipH="1">
            <a:off x="2620372" y="9453647"/>
            <a:ext cx="728868" cy="0"/>
          </a:xfrm>
          <a:prstGeom prst="straightConnector1">
            <a:avLst/>
          </a:prstGeom>
          <a:ln w="57150">
            <a:solidFill>
              <a:srgbClr val="00D40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D4EEBA-FB68-1A44-BF86-74702A67715A}"/>
              </a:ext>
            </a:extLst>
          </p:cNvPr>
          <p:cNvCxnSpPr>
            <a:cxnSpLocks/>
          </p:cNvCxnSpPr>
          <p:nvPr/>
        </p:nvCxnSpPr>
        <p:spPr>
          <a:xfrm flipH="1">
            <a:off x="2616655" y="10163608"/>
            <a:ext cx="1130150" cy="0"/>
          </a:xfrm>
          <a:prstGeom prst="straightConnector1">
            <a:avLst/>
          </a:prstGeom>
          <a:ln w="57150">
            <a:solidFill>
              <a:srgbClr val="0000D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E3CAD12-AC39-6E42-9387-3E41B64D05AC}"/>
              </a:ext>
            </a:extLst>
          </p:cNvPr>
          <p:cNvSpPr txBox="1"/>
          <p:nvPr/>
        </p:nvSpPr>
        <p:spPr>
          <a:xfrm>
            <a:off x="4571994" y="5731727"/>
            <a:ext cx="27655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000" dirty="0">
                <a:solidFill>
                  <a:srgbClr val="00D401"/>
                </a:solidFill>
              </a:rPr>
              <a:t>0.6 </a:t>
            </a:r>
            <a:r>
              <a:rPr lang="en-GB" sz="5000" dirty="0" err="1">
                <a:solidFill>
                  <a:srgbClr val="00D401"/>
                </a:solidFill>
              </a:rPr>
              <a:t>ms</a:t>
            </a:r>
            <a:endParaRPr lang="en-GB" sz="5000" dirty="0">
              <a:solidFill>
                <a:srgbClr val="00D40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D2B26F-CDA5-F44D-9BAA-3DDA113E786A}"/>
              </a:ext>
            </a:extLst>
          </p:cNvPr>
          <p:cNvSpPr txBox="1"/>
          <p:nvPr/>
        </p:nvSpPr>
        <p:spPr>
          <a:xfrm>
            <a:off x="5438071" y="8158976"/>
            <a:ext cx="27655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000" dirty="0">
                <a:solidFill>
                  <a:srgbClr val="0000DE"/>
                </a:solidFill>
              </a:rPr>
              <a:t>1.1 </a:t>
            </a:r>
            <a:r>
              <a:rPr lang="en-GB" sz="5000" dirty="0" err="1">
                <a:solidFill>
                  <a:srgbClr val="0000DE"/>
                </a:solidFill>
              </a:rPr>
              <a:t>ms</a:t>
            </a:r>
            <a:endParaRPr lang="en-GB" sz="5000" dirty="0">
              <a:solidFill>
                <a:srgbClr val="0000DE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1942D54-1D5E-7E4D-9C29-00B9C9D87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8603" y="5999356"/>
            <a:ext cx="3510296" cy="12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6149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5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SBAI" id="{298EBFCB-3C91-C547-BF0D-D6BCA4226630}" vid="{19344E28-3506-4C48-A205-6524F0A52FEC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381</TotalTime>
  <Words>700</Words>
  <Application>Microsoft Macintosh PowerPoint</Application>
  <PresentationFormat>Custom</PresentationFormat>
  <Paragraphs>105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Helvetica Neue Medium</vt:lpstr>
      <vt:lpstr>Wingdings</vt:lpstr>
      <vt:lpstr>Custom Design</vt:lpstr>
      <vt:lpstr>Data-taking @ CNAO report</vt:lpstr>
      <vt:lpstr>Summary</vt:lpstr>
      <vt:lpstr>Summary</vt:lpstr>
      <vt:lpstr>What we learned</vt:lpstr>
      <vt:lpstr>Troubles</vt:lpstr>
      <vt:lpstr>Schedule</vt:lpstr>
      <vt:lpstr>Next shift: setup</vt:lpstr>
      <vt:lpstr>Logistic</vt:lpstr>
      <vt:lpstr>Beam structure and DAQ rates</vt:lpstr>
      <vt:lpstr>DAQ rate: considerations</vt:lpstr>
      <vt:lpstr>Possible scenarios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Data-taking @ CNAO report</dc:title>
  <dc:creator>Giacomo Traini</dc:creator>
  <cp:lastModifiedBy>Giacomo Traini</cp:lastModifiedBy>
  <cp:revision>20</cp:revision>
  <cp:lastPrinted>2021-11-29T08:15:29Z</cp:lastPrinted>
  <dcterms:created xsi:type="dcterms:W3CDTF">2022-11-22T10:25:22Z</dcterms:created>
  <dcterms:modified xsi:type="dcterms:W3CDTF">2022-11-23T09:27:49Z</dcterms:modified>
</cp:coreProperties>
</file>