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99511-E249-4F78-AEC1-65738F6C630E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0AEA2-9422-4C9C-9039-27AAF61C38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\20221019_</a:t>
            </a:r>
            <a:r>
              <a:rPr lang="zh-CN" altLang="en-US" dirty="0"/>
              <a:t>紫台帮忙</a:t>
            </a:r>
            <a:r>
              <a:rPr lang="en-US" altLang="zh-CN" dirty="0"/>
              <a:t>bonding\*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0AEA2-9422-4C9C-9039-27AAF61C38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2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\20221026_</a:t>
            </a:r>
            <a:r>
              <a:rPr lang="zh-CN" altLang="en-US" dirty="0"/>
              <a:t>束流实验支撑和包装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0AEA2-9422-4C9C-9039-27AAF61C38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03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\20221026_</a:t>
            </a:r>
            <a:r>
              <a:rPr lang="zh-CN" altLang="en-US" dirty="0"/>
              <a:t>束流实验支撑和包装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0AEA2-9422-4C9C-9039-27AAF61C38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2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44A8F-9CBC-498C-AEE6-02596F526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4CADA-5FD6-4698-8F0F-86383BC86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82FED9-96D9-4296-A29E-F1BDC508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DB2D85-B4BA-44F0-A9C1-E5D25ED5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BE484-ED05-4551-9F19-02BBD80D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72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665E7-47EE-4E9D-BEB6-908417D9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C2BC11-58C2-44D8-AA99-EAA48F40A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FFDC59-5EFF-4D5F-B741-4AE16115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396BBC-8B43-459C-B224-6AB0491B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93CF3-5D6D-4237-B9A3-C8BCB64C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CC76EF-26E7-4502-B705-CEFDDB343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3FA6BC-3176-42DE-8758-F38A737C9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AC117-4E1E-45E4-A455-58DB5CE4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1F8112-3D3E-4645-AF97-2DA79EA5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BB6292-D117-494E-8A25-6E7965E4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E3E82-D298-4566-AFB5-2A4DCBAF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844D2-1DA2-488C-A89F-7208AF2D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747D08-5445-4264-B6C9-ECA7870E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20CC-6AF1-4DF6-B0D8-DAED69AA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CABD36-4932-48A7-B358-B320B11A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6949F-F84D-468F-ACA1-323953EA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E68B4F-A7C9-42DA-AC0D-46C61D06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0C76C-B4B4-4A78-8067-7E77D688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B20B4E-5D71-436C-8F9D-72603EA7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BA20E-7F02-4C35-AB0D-34CB610C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25913-03FD-45B4-B8ED-60709981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B4FA57-C82D-4454-9056-64EFB94D3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9235F3-A002-4F72-80A8-7CC337D6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34218E-779E-41B9-8917-93C0D0B9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F5188A-BD10-4ED1-A371-9216BBFD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D75046-E044-4805-A98E-F1DF84F5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9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B95A2-74C1-489B-A513-8C5B21D5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EECAF1-140B-45FA-8384-BD21F1CD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43E8EF-5E89-4C8E-8A92-984444C18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DB9E71-A8B0-43A2-B7F8-7CA06AB3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C5F546-D807-442E-AD35-BC4ADF912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4E3E24-6376-48AB-B380-992DE015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FD0F21-1D64-4F8C-8824-E45C3EBF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253403-CF87-4076-93E8-84D1BCA4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45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2B6F0-82EE-4B1B-ADF9-DE4DE665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AAB956-174A-47AA-A51C-5E2DCDCA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F23C75-5A47-4CE3-AD46-3749A794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84F227-C2AE-4457-BE52-41B8A642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3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FCF9F5-2BF3-45F3-A846-6CDFB3F1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22CBFD-7F67-4DA2-8BB7-0B0A4EFF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F12295-5A73-4BF2-8B79-7A84BA53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D81F5-F554-4E31-B092-46A838E0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6215FA-9CB6-42C1-9514-6831670A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489136-329E-425B-955D-50BAD7E9C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688E51-5C4C-4303-8D66-CAA7E0B6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A0E630-2F0A-4F76-9226-58586BA8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EAAE4A-4A86-4283-AF63-D0E5D6C8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87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95981-35D0-4FCB-98BE-29EBC2C2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7CC656-72C5-416F-8460-39FAB2D98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D18986-EF5E-47A7-9534-0B445111B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BCBCF7-C8FF-445A-AA56-2B46A40E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497B99-841D-49F6-A1DA-9DB833E0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71ED29-1FD3-4D2A-81E2-93F9752A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5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CF378C-8669-43D0-B293-217FAE1D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EDCAC3-A5D2-4136-9FA3-952B5B65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5B1B17-EFB1-4A75-A5FF-BADA77F74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B3ED-9619-41FE-A55E-269E9A603C4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22B3A2-620D-4A3A-B5F3-495F738FA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F35AF0-5F17-4F46-A13E-B5D71782E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4D74-753B-4CA5-940C-58B4D19C7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7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zh.wikipedia.org/zh-hans/%E8%81%AF%E9%82%A6%E5%BF%AB%E9%81%9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E134A-62C2-4D8F-843F-B05336C8F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Cosmic-Ray Test of the 2</a:t>
            </a:r>
            <a:r>
              <a:rPr lang="en-US" altLang="zh-CN" baseline="30000" dirty="0"/>
              <a:t>nd</a:t>
            </a:r>
            <a:r>
              <a:rPr lang="en-US" altLang="zh-CN" dirty="0"/>
              <a:t> IHEP SCD and the status of test beam preparation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19F55-4375-4BEE-8577-ADEA9A62F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Ke</a:t>
            </a:r>
            <a:r>
              <a:rPr lang="en-US" altLang="zh-CN" dirty="0"/>
              <a:t> Gong; Wen-Xi Peng; Rui-</a:t>
            </a:r>
            <a:r>
              <a:rPr lang="en-US" altLang="zh-CN" dirty="0" err="1"/>
              <a:t>Jie</a:t>
            </a:r>
            <a:r>
              <a:rPr lang="en-US" altLang="zh-CN" dirty="0"/>
              <a:t> Wang; Bing Lu; </a:t>
            </a:r>
            <a:r>
              <a:rPr lang="en-US" altLang="zh-CN" dirty="0" err="1"/>
              <a:t>Ruo</a:t>
            </a:r>
            <a:r>
              <a:rPr lang="en-US" altLang="zh-CN" dirty="0"/>
              <a:t>-Si Lu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045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C390A-EF15-4165-958D-D97ADB02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r>
              <a:rPr lang="en-US" altLang="zh-CN" dirty="0"/>
              <a:t>The 2</a:t>
            </a:r>
            <a:r>
              <a:rPr lang="en-US" altLang="zh-CN" baseline="30000" dirty="0"/>
              <a:t>nd</a:t>
            </a:r>
            <a:r>
              <a:rPr lang="en-US" altLang="zh-CN" dirty="0"/>
              <a:t> IHEP SCD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D212357-A68B-44ED-A0F1-18BFCDC400C2}"/>
              </a:ext>
            </a:extLst>
          </p:cNvPr>
          <p:cNvSpPr/>
          <p:nvPr/>
        </p:nvSpPr>
        <p:spPr>
          <a:xfrm>
            <a:off x="967667" y="1003177"/>
            <a:ext cx="5521910" cy="101205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IHEP: VA &amp; Detector gluing. Capacitor soldering.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533AA3F-F3B5-4322-9D41-980D7F815921}"/>
              </a:ext>
            </a:extLst>
          </p:cNvPr>
          <p:cNvSpPr/>
          <p:nvPr/>
        </p:nvSpPr>
        <p:spPr>
          <a:xfrm>
            <a:off x="967667" y="3212770"/>
            <a:ext cx="5521910" cy="101205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PMO: VA &amp; Detector bonding.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8880E05-7833-4DF8-BA57-80354B8366CE}"/>
              </a:ext>
            </a:extLst>
          </p:cNvPr>
          <p:cNvSpPr/>
          <p:nvPr/>
        </p:nvSpPr>
        <p:spPr>
          <a:xfrm>
            <a:off x="967667" y="5422363"/>
            <a:ext cx="5521910" cy="101205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IHEP: Pedestal &amp; CR test.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813AD5F-9193-4752-B1B8-E91BB24E27D9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3728622" y="2015231"/>
            <a:ext cx="0" cy="1197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AC8A788-CFF9-49D0-BED3-C5EAF26A9A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728622" y="4224824"/>
            <a:ext cx="0" cy="1197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F691FFB-90C5-462A-AD82-C76F0A1D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36457" y="2198753"/>
            <a:ext cx="910508" cy="8304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F3256E-0891-4B54-9B3C-5258D1AEF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36457" y="4408346"/>
            <a:ext cx="910508" cy="83049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6E2B0C-3333-430A-B282-2867F253E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37" y="88303"/>
            <a:ext cx="3908763" cy="29315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7D9071F-0607-4297-A14F-E6B5021E0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37" y="3132181"/>
            <a:ext cx="3908761" cy="293157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9BD4FF7-A7DA-44D5-B62E-729B6D954307}"/>
              </a:ext>
            </a:extLst>
          </p:cNvPr>
          <p:cNvSpPr txBox="1"/>
          <p:nvPr/>
        </p:nvSpPr>
        <p:spPr>
          <a:xfrm>
            <a:off x="7445037" y="6063751"/>
            <a:ext cx="390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PMO bonding of 2</a:t>
            </a:r>
            <a:r>
              <a:rPr lang="en-US" altLang="zh-CN" baseline="30000" dirty="0"/>
              <a:t>nd</a:t>
            </a:r>
            <a:r>
              <a:rPr lang="en-US" altLang="zh-CN" dirty="0"/>
              <a:t> IHEP SCD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22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C1273-8D5A-415A-91A1-2CB0A147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0"/>
            <a:ext cx="10515600" cy="1325563"/>
          </a:xfrm>
        </p:spPr>
        <p:txBody>
          <a:bodyPr/>
          <a:lstStyle/>
          <a:p>
            <a:r>
              <a:rPr lang="en-US" altLang="zh-CN" dirty="0"/>
              <a:t>Pedestal Test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8D29BC3-D9C5-49B7-B8F6-3BA496785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" y="1006856"/>
            <a:ext cx="7233983" cy="4822656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18D867-FF3E-4AB7-A1FC-668B28F6A2BF}"/>
              </a:ext>
            </a:extLst>
          </p:cNvPr>
          <p:cNvSpPr txBox="1"/>
          <p:nvPr/>
        </p:nvSpPr>
        <p:spPr>
          <a:xfrm>
            <a:off x="7039948" y="1855365"/>
            <a:ext cx="1882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Pedestal(Y) vs Ch(X)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735A1D-B1BC-484F-93E7-F6F8AD47E8DB}"/>
              </a:ext>
            </a:extLst>
          </p:cNvPr>
          <p:cNvSpPr txBox="1"/>
          <p:nvPr/>
        </p:nvSpPr>
        <p:spPr>
          <a:xfrm>
            <a:off x="7039947" y="4048529"/>
            <a:ext cx="1882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Sigma(Y) vs Ch(X)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619DC0-B6BE-442D-A3AC-9C7F1E44F8A5}"/>
              </a:ext>
            </a:extLst>
          </p:cNvPr>
          <p:cNvSpPr txBox="1"/>
          <p:nvPr/>
        </p:nvSpPr>
        <p:spPr>
          <a:xfrm>
            <a:off x="208229" y="6057027"/>
            <a:ext cx="1129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detector performance is perfect. No damage during bonding thanks to the PMO colleague.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89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6BC7EA-76C3-45FB-BD05-7D98A1D7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Cosmic-Ray Test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13599-6FDB-4A1F-97D6-02740CB88009}"/>
              </a:ext>
            </a:extLst>
          </p:cNvPr>
          <p:cNvSpPr txBox="1"/>
          <p:nvPr/>
        </p:nvSpPr>
        <p:spPr>
          <a:xfrm>
            <a:off x="418938" y="5102789"/>
            <a:ext cx="52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 hitting the readout strips of </a:t>
            </a:r>
            <a:r>
              <a:rPr lang="en-US" altLang="zh-CN" b="1" dirty="0">
                <a:solidFill>
                  <a:srgbClr val="FF0000"/>
                </a:solidFill>
              </a:rPr>
              <a:t>60um</a:t>
            </a:r>
            <a:r>
              <a:rPr lang="en-US" altLang="zh-CN" dirty="0"/>
              <a:t> width section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90B26E-C5A8-481C-901C-09E132BA4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789"/>
            <a:ext cx="6120000" cy="40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E44134-B6AB-478C-941F-0898C9919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1022789"/>
            <a:ext cx="6120000" cy="408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B2DA4CB-3C71-466C-9FBE-B38FB00E504C}"/>
              </a:ext>
            </a:extLst>
          </p:cNvPr>
          <p:cNvSpPr txBox="1"/>
          <p:nvPr/>
        </p:nvSpPr>
        <p:spPr>
          <a:xfrm>
            <a:off x="6538937" y="5102789"/>
            <a:ext cx="52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 hitting the readout strips of </a:t>
            </a:r>
            <a:r>
              <a:rPr lang="en-US" altLang="zh-CN" b="1" dirty="0">
                <a:solidFill>
                  <a:srgbClr val="FF0000"/>
                </a:solidFill>
              </a:rPr>
              <a:t>25um</a:t>
            </a:r>
            <a:r>
              <a:rPr lang="en-US" altLang="zh-CN" dirty="0"/>
              <a:t> width section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5216786-1971-4D18-AB33-5E0CF303D54F}"/>
              </a:ext>
            </a:extLst>
          </p:cNvPr>
          <p:cNvCxnSpPr/>
          <p:nvPr/>
        </p:nvCxnSpPr>
        <p:spPr>
          <a:xfrm>
            <a:off x="1448554" y="1325563"/>
            <a:ext cx="977775" cy="369005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3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15BBC-C4F8-4ED6-893D-7C075BCB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Status of test beam preparation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88DF0D4-E175-488B-8009-C276BB4B0F60}"/>
              </a:ext>
            </a:extLst>
          </p:cNvPr>
          <p:cNvSpPr/>
          <p:nvPr/>
        </p:nvSpPr>
        <p:spPr>
          <a:xfrm>
            <a:off x="1167898" y="1511929"/>
            <a:ext cx="2163778" cy="823865"/>
          </a:xfrm>
          <a:prstGeom prst="roundRect">
            <a:avLst/>
          </a:prstGeom>
          <a:solidFill>
            <a:srgbClr val="00FF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PMO SCD: Detector Test</a:t>
            </a:r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B5D1970-466D-4EC9-BED7-D208D7759A22}"/>
              </a:ext>
            </a:extLst>
          </p:cNvPr>
          <p:cNvSpPr/>
          <p:nvPr/>
        </p:nvSpPr>
        <p:spPr>
          <a:xfrm>
            <a:off x="1167898" y="2817121"/>
            <a:ext cx="2163778" cy="823865"/>
          </a:xfrm>
          <a:prstGeom prst="roundRect">
            <a:avLst/>
          </a:prstGeom>
          <a:solidFill>
            <a:srgbClr val="00FF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PMO SCD: Detector Packing</a:t>
            </a:r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61078ED-F039-4F73-BF62-834C7BCCEF00}"/>
              </a:ext>
            </a:extLst>
          </p:cNvPr>
          <p:cNvSpPr/>
          <p:nvPr/>
        </p:nvSpPr>
        <p:spPr>
          <a:xfrm>
            <a:off x="1167898" y="4096694"/>
            <a:ext cx="10185902" cy="479832"/>
          </a:xfrm>
          <a:prstGeom prst="round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Detector Assembling on test beam support 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6566543-9755-4D93-BA5B-E37C3D2467A9}"/>
              </a:ext>
            </a:extLst>
          </p:cNvPr>
          <p:cNvSpPr/>
          <p:nvPr/>
        </p:nvSpPr>
        <p:spPr>
          <a:xfrm>
            <a:off x="5178960" y="1511929"/>
            <a:ext cx="2163778" cy="823865"/>
          </a:xfrm>
          <a:prstGeom prst="roundRect">
            <a:avLst/>
          </a:prstGeom>
          <a:solidFill>
            <a:srgbClr val="00FF00">
              <a:alpha val="2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IHEP SCD: </a:t>
            </a:r>
          </a:p>
          <a:p>
            <a:pPr algn="ctr"/>
            <a:r>
              <a:rPr lang="en-US" altLang="zh-CN" dirty="0"/>
              <a:t>Detector Test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6F37BFE-1727-47D4-A518-33BB56B1ADA6}"/>
              </a:ext>
            </a:extLst>
          </p:cNvPr>
          <p:cNvSpPr/>
          <p:nvPr/>
        </p:nvSpPr>
        <p:spPr>
          <a:xfrm>
            <a:off x="5178960" y="2817121"/>
            <a:ext cx="2163778" cy="823865"/>
          </a:xfrm>
          <a:prstGeom prst="round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IHEP SCD: </a:t>
            </a:r>
          </a:p>
          <a:p>
            <a:pPr algn="ctr"/>
            <a:r>
              <a:rPr lang="en-US" altLang="zh-CN" dirty="0"/>
              <a:t>Detector Packing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506C6C0-2A29-4198-A4E4-E04F65A8B9D1}"/>
              </a:ext>
            </a:extLst>
          </p:cNvPr>
          <p:cNvSpPr/>
          <p:nvPr/>
        </p:nvSpPr>
        <p:spPr>
          <a:xfrm>
            <a:off x="9164370" y="1511929"/>
            <a:ext cx="2163778" cy="823865"/>
          </a:xfrm>
          <a:prstGeom prst="round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IHEP PSD: </a:t>
            </a:r>
          </a:p>
          <a:p>
            <a:pPr algn="ctr"/>
            <a:r>
              <a:rPr lang="en-US" altLang="zh-CN" dirty="0"/>
              <a:t>Detector Test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BC1B898-A53F-4952-A10D-6C76C66CDABD}"/>
              </a:ext>
            </a:extLst>
          </p:cNvPr>
          <p:cNvSpPr/>
          <p:nvPr/>
        </p:nvSpPr>
        <p:spPr>
          <a:xfrm>
            <a:off x="9164370" y="2814858"/>
            <a:ext cx="2163778" cy="823865"/>
          </a:xfrm>
          <a:prstGeom prst="round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IHEP PSD: </a:t>
            </a:r>
          </a:p>
          <a:p>
            <a:pPr algn="ctr"/>
            <a:r>
              <a:rPr lang="en-US" altLang="zh-CN" dirty="0"/>
              <a:t>Detector Packing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ADC70BB-8256-494C-AE9A-A6AF1FD9D6BA}"/>
              </a:ext>
            </a:extLst>
          </p:cNvPr>
          <p:cNvSpPr/>
          <p:nvPr/>
        </p:nvSpPr>
        <p:spPr>
          <a:xfrm>
            <a:off x="1167898" y="5194426"/>
            <a:ext cx="10185902" cy="479832"/>
          </a:xfrm>
          <a:prstGeom prst="round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Detector test with full setups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81809C8-0040-4884-8738-6A82C4B280F8}"/>
              </a:ext>
            </a:extLst>
          </p:cNvPr>
          <p:cNvSpPr/>
          <p:nvPr/>
        </p:nvSpPr>
        <p:spPr>
          <a:xfrm>
            <a:off x="1167898" y="6337426"/>
            <a:ext cx="10185902" cy="479832"/>
          </a:xfrm>
          <a:prstGeom prst="round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Packing at Oct.30. Transportation at Oct.31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5938F0D-C58A-435C-96F7-63AF4CD54639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249787" y="2335794"/>
            <a:ext cx="0" cy="48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C8BC0B7-FDB9-476C-BF8C-7970E1C3D3A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249787" y="3640986"/>
            <a:ext cx="0" cy="45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B15EF1B-E024-4AE7-A0DF-49B7687BB3E4}"/>
              </a:ext>
            </a:extLst>
          </p:cNvPr>
          <p:cNvCxnSpPr/>
          <p:nvPr/>
        </p:nvCxnSpPr>
        <p:spPr>
          <a:xfrm>
            <a:off x="6260849" y="2335794"/>
            <a:ext cx="0" cy="48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62532C6-7C23-4638-9936-1BDBA21B2A7C}"/>
              </a:ext>
            </a:extLst>
          </p:cNvPr>
          <p:cNvCxnSpPr>
            <a:cxnSpLocks/>
          </p:cNvCxnSpPr>
          <p:nvPr/>
        </p:nvCxnSpPr>
        <p:spPr>
          <a:xfrm>
            <a:off x="6260849" y="3640986"/>
            <a:ext cx="0" cy="45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3D7585C-35C4-4A73-ABDE-991FBAFDFB3A}"/>
              </a:ext>
            </a:extLst>
          </p:cNvPr>
          <p:cNvCxnSpPr/>
          <p:nvPr/>
        </p:nvCxnSpPr>
        <p:spPr>
          <a:xfrm>
            <a:off x="10293036" y="2335794"/>
            <a:ext cx="0" cy="48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2B8E3E3-DAFA-4DF8-990F-36F9244AB823}"/>
              </a:ext>
            </a:extLst>
          </p:cNvPr>
          <p:cNvCxnSpPr>
            <a:cxnSpLocks/>
          </p:cNvCxnSpPr>
          <p:nvPr/>
        </p:nvCxnSpPr>
        <p:spPr>
          <a:xfrm>
            <a:off x="10293036" y="3640986"/>
            <a:ext cx="0" cy="45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97A0EDE-0401-4ABE-8683-72122FDC1970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6260849" y="4576526"/>
            <a:ext cx="0" cy="61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D556D27-C0F3-470C-AF4F-6127C40615A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260849" y="5674258"/>
            <a:ext cx="0" cy="61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4BBA9-E5C5-4E18-B778-B718391B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Cable routing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4C39C9-3CD4-44B7-987B-0F1F79077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0"/>
          <a:stretch/>
        </p:blipFill>
        <p:spPr>
          <a:xfrm>
            <a:off x="0" y="1473693"/>
            <a:ext cx="5015664" cy="3169328"/>
          </a:xfr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2F0746-0EE0-42C4-9BC5-806001360111}"/>
              </a:ext>
            </a:extLst>
          </p:cNvPr>
          <p:cNvSpPr/>
          <p:nvPr/>
        </p:nvSpPr>
        <p:spPr>
          <a:xfrm>
            <a:off x="6720396" y="36010"/>
            <a:ext cx="1624614" cy="7190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220V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Swiss type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DD81464-D813-4865-8468-E085BC8227BF}"/>
              </a:ext>
            </a:extLst>
          </p:cNvPr>
          <p:cNvSpPr/>
          <p:nvPr/>
        </p:nvSpPr>
        <p:spPr>
          <a:xfrm>
            <a:off x="6720396" y="801710"/>
            <a:ext cx="1624614" cy="5421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Swiss-&gt;CN Convertor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469718-0AD3-4BF3-B3A3-515332C1FDB6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7532703" y="1343818"/>
            <a:ext cx="0" cy="1883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E2C315D-09F1-41FD-B6E1-CCB899DE10BD}"/>
              </a:ext>
            </a:extLst>
          </p:cNvPr>
          <p:cNvSpPr txBox="1"/>
          <p:nvPr/>
        </p:nvSpPr>
        <p:spPr>
          <a:xfrm>
            <a:off x="7785717" y="2266275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10m cable</a:t>
            </a:r>
          </a:p>
          <a:p>
            <a:r>
              <a:rPr lang="en-US" altLang="zh-CN" dirty="0"/>
              <a:t>4 kW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AC4856A-094E-4EC6-907D-BB1726F032BD}"/>
              </a:ext>
            </a:extLst>
          </p:cNvPr>
          <p:cNvSpPr/>
          <p:nvPr/>
        </p:nvSpPr>
        <p:spPr>
          <a:xfrm>
            <a:off x="6347536" y="3227440"/>
            <a:ext cx="2370334" cy="352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Fanout; 4kW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78B25B-C0AC-4115-897F-8C957C9CABFA}"/>
              </a:ext>
            </a:extLst>
          </p:cNvPr>
          <p:cNvCxnSpPr>
            <a:cxnSpLocks/>
          </p:cNvCxnSpPr>
          <p:nvPr/>
        </p:nvCxnSpPr>
        <p:spPr>
          <a:xfrm>
            <a:off x="6535445" y="3579827"/>
            <a:ext cx="0" cy="162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7EE7B1C-98D3-4E01-BE85-25781050D003}"/>
              </a:ext>
            </a:extLst>
          </p:cNvPr>
          <p:cNvSpPr txBox="1"/>
          <p:nvPr/>
        </p:nvSpPr>
        <p:spPr>
          <a:xfrm>
            <a:off x="6535445" y="3930469"/>
            <a:ext cx="201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5m power strip. </a:t>
            </a:r>
          </a:p>
          <a:p>
            <a:pPr algn="ctr"/>
            <a:r>
              <a:rPr lang="en-US" altLang="zh-CN" dirty="0"/>
              <a:t>8 sockets. 2.5 kW.</a:t>
            </a:r>
            <a:endParaRPr lang="zh-CN" altLang="en-US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00A499C-5AE0-4282-9389-214313A9D7E4}"/>
              </a:ext>
            </a:extLst>
          </p:cNvPr>
          <p:cNvCxnSpPr>
            <a:cxnSpLocks/>
          </p:cNvCxnSpPr>
          <p:nvPr/>
        </p:nvCxnSpPr>
        <p:spPr>
          <a:xfrm>
            <a:off x="8550676" y="3579827"/>
            <a:ext cx="0" cy="162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1A079366-ED3F-4ABF-BCA7-BB26A05D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36" y="5181713"/>
            <a:ext cx="1169217" cy="155895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815EBAC-4F4E-4B3C-9E2F-688E7C66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067" y="5181713"/>
            <a:ext cx="1169217" cy="155895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AFBBD91-CDAF-4168-ACD2-4A659AB93A89}"/>
              </a:ext>
            </a:extLst>
          </p:cNvPr>
          <p:cNvSpPr txBox="1"/>
          <p:nvPr/>
        </p:nvSpPr>
        <p:spPr>
          <a:xfrm>
            <a:off x="3852909" y="5204441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SCD DC Power*2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EE04070-41BA-4B54-90F8-F44994022928}"/>
              </a:ext>
            </a:extLst>
          </p:cNvPr>
          <p:cNvSpPr txBox="1"/>
          <p:nvPr/>
        </p:nvSpPr>
        <p:spPr>
          <a:xfrm>
            <a:off x="3852909" y="559185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SCD PC *4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F92E93-3A00-4D6A-B988-5E4F03130938}"/>
              </a:ext>
            </a:extLst>
          </p:cNvPr>
          <p:cNvSpPr txBox="1"/>
          <p:nvPr/>
        </p:nvSpPr>
        <p:spPr>
          <a:xfrm>
            <a:off x="9284297" y="5204441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PSD DC Power*3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7BF984B-0B06-4124-BAA4-646079F04960}"/>
              </a:ext>
            </a:extLst>
          </p:cNvPr>
          <p:cNvSpPr txBox="1"/>
          <p:nvPr/>
        </p:nvSpPr>
        <p:spPr>
          <a:xfrm>
            <a:off x="9284297" y="5573773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PSD PC*1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8E350F-E302-4DA5-9FEA-0B387F031603}"/>
              </a:ext>
            </a:extLst>
          </p:cNvPr>
          <p:cNvSpPr txBox="1"/>
          <p:nvPr/>
        </p:nvSpPr>
        <p:spPr>
          <a:xfrm>
            <a:off x="3852909" y="5979277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SCD Monitor *2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F7A97A7-802E-4E65-9708-D291F045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936" y="2945704"/>
            <a:ext cx="1045276" cy="84617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17C5883-2A25-43F7-BE56-3087A36D8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01710"/>
            <a:ext cx="724836" cy="77377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5048D656-1F3A-4E58-8FBC-05BB4758B98B}"/>
              </a:ext>
            </a:extLst>
          </p:cNvPr>
          <p:cNvSpPr txBox="1"/>
          <p:nvPr/>
        </p:nvSpPr>
        <p:spPr>
          <a:xfrm>
            <a:off x="2667092" y="5573773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~2.4 kW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24C1D71-D1FA-4524-8303-6B90E97E30BE}"/>
              </a:ext>
            </a:extLst>
          </p:cNvPr>
          <p:cNvSpPr txBox="1"/>
          <p:nvPr/>
        </p:nvSpPr>
        <p:spPr>
          <a:xfrm>
            <a:off x="11106706" y="5573773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~1.2 kW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69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3E9F6-2647-4BED-97A2-2D3856C2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Packing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IHEP</a:t>
            </a:r>
            <a:r>
              <a:rPr lang="zh-CN" altLang="en-US" dirty="0"/>
              <a:t> </a:t>
            </a:r>
            <a:r>
              <a:rPr lang="en-US" altLang="zh-CN" dirty="0"/>
              <a:t>SCD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4CFDA0-6F8E-4461-A0D3-CBF619470A89}"/>
              </a:ext>
            </a:extLst>
          </p:cNvPr>
          <p:cNvSpPr txBox="1"/>
          <p:nvPr/>
        </p:nvSpPr>
        <p:spPr>
          <a:xfrm>
            <a:off x="925027" y="3172897"/>
            <a:ext cx="163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Aluminum box</a:t>
            </a:r>
          </a:p>
          <a:p>
            <a:pPr algn="ctr"/>
            <a:r>
              <a:rPr lang="en-US" altLang="zh-CN" dirty="0"/>
              <a:t>&amp; detector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6F2287-7AF6-4601-86D9-9BBE7B1FB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41" y="1525832"/>
            <a:ext cx="2294669" cy="49670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E13E9C-3526-4C74-A6DF-77AE2B16FBE0}"/>
              </a:ext>
            </a:extLst>
          </p:cNvPr>
          <p:cNvSpPr txBox="1"/>
          <p:nvPr/>
        </p:nvSpPr>
        <p:spPr>
          <a:xfrm>
            <a:off x="9236715" y="462526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Aluminum cover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FB7283-62E0-480F-8C37-6359C2362B21}"/>
              </a:ext>
            </a:extLst>
          </p:cNvPr>
          <p:cNvSpPr txBox="1"/>
          <p:nvPr/>
        </p:nvSpPr>
        <p:spPr>
          <a:xfrm>
            <a:off x="9236715" y="280356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carbon-fiber window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8527438-D991-4EDF-9C01-362672CC6961}"/>
              </a:ext>
            </a:extLst>
          </p:cNvPr>
          <p:cNvCxnSpPr>
            <a:stCxn id="9" idx="1"/>
          </p:cNvCxnSpPr>
          <p:nvPr/>
        </p:nvCxnSpPr>
        <p:spPr>
          <a:xfrm flipH="1">
            <a:off x="7750206" y="4809933"/>
            <a:ext cx="14865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7CB8BC0-64A4-4056-AD7D-0CD6348C54C3}"/>
              </a:ext>
            </a:extLst>
          </p:cNvPr>
          <p:cNvCxnSpPr/>
          <p:nvPr/>
        </p:nvCxnSpPr>
        <p:spPr>
          <a:xfrm flipH="1">
            <a:off x="7750206" y="2988231"/>
            <a:ext cx="14865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D7A27E70-3D75-44AF-B479-A4BC45734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27573" r="27573" b="30874"/>
          <a:stretch/>
        </p:blipFill>
        <p:spPr>
          <a:xfrm>
            <a:off x="3027285" y="1563372"/>
            <a:ext cx="3066809" cy="49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E3670-4418-4224-A79A-C8B6E35A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Transportation box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7B480A6-AA5C-4D06-894C-0C3D0538D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75" y="1096329"/>
            <a:ext cx="4312250" cy="5761671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8BD6AD-01A4-48D4-B963-6EF0FA8F0000}"/>
              </a:ext>
            </a:extLst>
          </p:cNvPr>
          <p:cNvSpPr txBox="1"/>
          <p:nvPr/>
        </p:nvSpPr>
        <p:spPr>
          <a:xfrm>
            <a:off x="8650156" y="3392389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PMO SCD</a:t>
            </a:r>
            <a:endParaRPr lang="zh-CN" altLang="en-US" sz="32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8849CE-3437-46B7-9EFE-9950A5140994}"/>
              </a:ext>
            </a:extLst>
          </p:cNvPr>
          <p:cNvCxnSpPr>
            <a:stCxn id="6" idx="1"/>
          </p:cNvCxnSpPr>
          <p:nvPr/>
        </p:nvCxnSpPr>
        <p:spPr>
          <a:xfrm flipH="1">
            <a:off x="7220851" y="3684777"/>
            <a:ext cx="1429305" cy="8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03C07D6-2298-4FBB-9D91-704E785D748A}"/>
              </a:ext>
            </a:extLst>
          </p:cNvPr>
          <p:cNvSpPr txBox="1"/>
          <p:nvPr/>
        </p:nvSpPr>
        <p:spPr>
          <a:xfrm>
            <a:off x="8650156" y="1857092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PMO PC*2</a:t>
            </a:r>
            <a:endParaRPr lang="zh-CN" altLang="en-US" sz="3200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EB6010B-3603-4670-AE04-94A6BCF5346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307184" y="2149480"/>
            <a:ext cx="2342972" cy="753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B022B21-7AB7-4471-BDEB-E82DF0DC5EB7}"/>
              </a:ext>
            </a:extLst>
          </p:cNvPr>
          <p:cNvSpPr txBox="1"/>
          <p:nvPr/>
        </p:nvSpPr>
        <p:spPr>
          <a:xfrm>
            <a:off x="8650156" y="2681009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SCD DC power*2</a:t>
            </a:r>
            <a:endParaRPr lang="zh-CN" altLang="en-US" sz="32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296D742-4912-4E9C-A648-92C927828183}"/>
              </a:ext>
            </a:extLst>
          </p:cNvPr>
          <p:cNvCxnSpPr>
            <a:cxnSpLocks/>
          </p:cNvCxnSpPr>
          <p:nvPr/>
        </p:nvCxnSpPr>
        <p:spPr>
          <a:xfrm flipH="1">
            <a:off x="6307184" y="3015480"/>
            <a:ext cx="2342972" cy="753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A2D0AFF-22A1-4DF6-B006-22F1998929BB}"/>
              </a:ext>
            </a:extLst>
          </p:cNvPr>
          <p:cNvSpPr txBox="1"/>
          <p:nvPr/>
        </p:nvSpPr>
        <p:spPr>
          <a:xfrm>
            <a:off x="8650156" y="4438594"/>
            <a:ext cx="2876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IHEP SCD; PSD;</a:t>
            </a:r>
          </a:p>
          <a:p>
            <a:r>
              <a:rPr lang="en-US" altLang="zh-CN" sz="3200" dirty="0"/>
              <a:t>Notebooks*3</a:t>
            </a:r>
            <a:endParaRPr lang="zh-CN" altLang="en-US" sz="32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C87EE39-0764-4FFB-B16D-E882C5F080BD}"/>
              </a:ext>
            </a:extLst>
          </p:cNvPr>
          <p:cNvCxnSpPr>
            <a:cxnSpLocks/>
          </p:cNvCxnSpPr>
          <p:nvPr/>
        </p:nvCxnSpPr>
        <p:spPr>
          <a:xfrm flipH="1">
            <a:off x="6307184" y="4559831"/>
            <a:ext cx="2342972" cy="753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14410EB-CC90-424D-A85B-56BF614B09E9}"/>
              </a:ext>
            </a:extLst>
          </p:cNvPr>
          <p:cNvSpPr txBox="1"/>
          <p:nvPr/>
        </p:nvSpPr>
        <p:spPr>
          <a:xfrm>
            <a:off x="1179218" y="5761671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Suport</a:t>
            </a:r>
            <a:endParaRPr lang="zh-CN" altLang="en-US" sz="32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7C7264C-9BEE-4BAA-ABFB-FBA0CC7E7BD1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542092" y="5313649"/>
            <a:ext cx="3050439" cy="740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7E01A30-E5F3-42F8-AE41-F691CA4AF173}"/>
              </a:ext>
            </a:extLst>
          </p:cNvPr>
          <p:cNvSpPr txBox="1"/>
          <p:nvPr/>
        </p:nvSpPr>
        <p:spPr>
          <a:xfrm>
            <a:off x="52290" y="4644351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PSD DC power*3</a:t>
            </a:r>
            <a:endParaRPr lang="zh-CN" altLang="en-US" sz="32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79986DC-022F-4CF4-920B-55ADA6EFCB9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240983" y="4651057"/>
            <a:ext cx="1724235" cy="285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2196BBD-942A-4172-B059-E65F2A612CC7}"/>
              </a:ext>
            </a:extLst>
          </p:cNvPr>
          <p:cNvSpPr txBox="1"/>
          <p:nvPr/>
        </p:nvSpPr>
        <p:spPr>
          <a:xfrm>
            <a:off x="655018" y="2242388"/>
            <a:ext cx="1983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Monitor*2</a:t>
            </a:r>
          </a:p>
          <a:p>
            <a:pPr algn="ctr"/>
            <a:r>
              <a:rPr lang="en-US" altLang="zh-CN" sz="3200" dirty="0"/>
              <a:t>Cables</a:t>
            </a:r>
            <a:endParaRPr lang="zh-CN" altLang="en-US" sz="32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D2440B8-C354-4019-8697-C9D0068908AE}"/>
              </a:ext>
            </a:extLst>
          </p:cNvPr>
          <p:cNvCxnSpPr>
            <a:cxnSpLocks/>
          </p:cNvCxnSpPr>
          <p:nvPr/>
        </p:nvCxnSpPr>
        <p:spPr>
          <a:xfrm>
            <a:off x="2756221" y="2784578"/>
            <a:ext cx="2367309" cy="304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2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341</Words>
  <Application>Microsoft Office PowerPoint</Application>
  <PresentationFormat>宽屏</PresentationFormat>
  <Paragraphs>65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Cosmic-Ray Test of the 2nd IHEP SCD and the status of test beam preparation</vt:lpstr>
      <vt:lpstr>The 2nd IHEP SCD</vt:lpstr>
      <vt:lpstr>Pedestal Test</vt:lpstr>
      <vt:lpstr>Cosmic-Ray Test</vt:lpstr>
      <vt:lpstr>Status of test beam preparation</vt:lpstr>
      <vt:lpstr>Cable routing</vt:lpstr>
      <vt:lpstr>Detector Packing for IHEP SCD</vt:lpstr>
      <vt:lpstr>Transportation 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Cosmic-Ray Test of the 2nd IHEP SCD</dc:title>
  <dc:creator>Yuodaa220729</dc:creator>
  <cp:lastModifiedBy>Yuodaa220729</cp:lastModifiedBy>
  <cp:revision>30</cp:revision>
  <dcterms:created xsi:type="dcterms:W3CDTF">2022-10-24T05:12:08Z</dcterms:created>
  <dcterms:modified xsi:type="dcterms:W3CDTF">2022-10-24T08:35:46Z</dcterms:modified>
</cp:coreProperties>
</file>