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Ubuntu" panose="020B0504030602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ola Carrabba" initials="" lastIdx="9" clrIdx="0"/>
  <p:cmAuthor id="1" name="Mario Locati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135"/>
    <a:srgbClr val="F9DFE1"/>
    <a:srgbClr val="DA2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8654E6-5CCC-4D50-94D6-F916AF194A08}">
  <a:tblStyle styleId="{F28654E6-5CCC-4D50-94D6-F916AF194A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336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67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CB852E-B903-7D53-4756-ECE6116507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66149C-39AC-7FAA-7CA4-9014F453B6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83FF7-F3B9-495F-A073-1AB4E926D030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44028-8584-7513-80FE-450BEAF410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D8F17-AF19-5E49-83C2-3EEA3F0C1D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EE3E1-6EBC-40B9-B63D-2558406D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984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9d10a31a0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9d10a31a0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74e7217b0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74e7217b0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9c9aa6ea78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9c9aa6ea78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9c9aa6ea78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9c9aa6ea78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74e7217b0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74e7217b0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74e7217b0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74e7217b0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48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74e7217b0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74e7217b0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c9aa6ea7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c9aa6ea78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9c707e97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9c707e97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74e7217b0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74e7217b0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74e7217b0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74e7217b0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9d10a31a0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9d10a31a0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9c9aa6ea78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9c9aa6ea78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9c707e972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9c707e972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1310074" y="4712832"/>
            <a:ext cx="7833900" cy="165300"/>
          </a:xfrm>
          <a:prstGeom prst="rect">
            <a:avLst/>
          </a:prstGeom>
          <a:solidFill>
            <a:srgbClr val="DA2833"/>
          </a:solidFill>
          <a:ln>
            <a:noFill/>
          </a:ln>
        </p:spPr>
        <p:txBody>
          <a:bodyPr spcFirstLastPara="1" wrap="square" lIns="54000" tIns="72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Gruppo Open Science</a:t>
            </a:r>
            <a:endParaRPr sz="1600" b="1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55747" y="137622"/>
            <a:ext cx="8566222" cy="42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A2833"/>
              </a:buClr>
              <a:buSzPts val="2800"/>
              <a:buFont typeface="Calibri"/>
              <a:buNone/>
              <a:defRPr b="1">
                <a:solidFill>
                  <a:srgbClr val="DA28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DA2833"/>
              </a:buClr>
              <a:buSzPts val="2800"/>
              <a:buFont typeface="Calibri"/>
              <a:buNone/>
              <a:defRPr b="1">
                <a:solidFill>
                  <a:srgbClr val="DA28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DA2833"/>
              </a:buClr>
              <a:buSzPts val="2800"/>
              <a:buFont typeface="Calibri"/>
              <a:buNone/>
              <a:defRPr b="1">
                <a:solidFill>
                  <a:srgbClr val="DA28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DA2833"/>
              </a:buClr>
              <a:buSzPts val="2800"/>
              <a:buFont typeface="Calibri"/>
              <a:buNone/>
              <a:defRPr b="1">
                <a:solidFill>
                  <a:srgbClr val="DA28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DA2833"/>
              </a:buClr>
              <a:buSzPts val="2800"/>
              <a:buFont typeface="Calibri"/>
              <a:buNone/>
              <a:defRPr b="1">
                <a:solidFill>
                  <a:srgbClr val="DA28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DA2833"/>
              </a:buClr>
              <a:buSzPts val="2800"/>
              <a:buFont typeface="Calibri"/>
              <a:buNone/>
              <a:defRPr b="1">
                <a:solidFill>
                  <a:srgbClr val="DA28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DA2833"/>
              </a:buClr>
              <a:buSzPts val="2800"/>
              <a:buFont typeface="Calibri"/>
              <a:buNone/>
              <a:defRPr b="1">
                <a:solidFill>
                  <a:srgbClr val="DA28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DA2833"/>
              </a:buClr>
              <a:buSzPts val="2800"/>
              <a:buFont typeface="Calibri"/>
              <a:buNone/>
              <a:defRPr b="1">
                <a:solidFill>
                  <a:srgbClr val="DA28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DA2833"/>
              </a:buClr>
              <a:buSzPts val="2800"/>
              <a:buFont typeface="Calibri"/>
              <a:buNone/>
              <a:defRPr b="1">
                <a:solidFill>
                  <a:srgbClr val="DA28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it-IT" noProof="0"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59300" y="674888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it-IT" noProof="0"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7414" y="4662847"/>
            <a:ext cx="548700" cy="2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t="32967" b="16745"/>
          <a:stretch/>
        </p:blipFill>
        <p:spPr>
          <a:xfrm>
            <a:off x="71625" y="4608350"/>
            <a:ext cx="1958300" cy="5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4705363" y="4888289"/>
            <a:ext cx="43470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900" noProof="0">
                <a:solidFill>
                  <a:srgbClr val="DA2833"/>
                </a:solidFill>
                <a:latin typeface="Ubuntu" panose="020B0504030602030204" pitchFamily="34" charset="0"/>
                <a:ea typeface="Ubuntu"/>
                <a:cs typeface="Ubuntu"/>
                <a:sym typeface="Ubuntu"/>
              </a:rPr>
              <a:t>Convegno “Gli Enti Pubblici di Ricerca per la Scienza Aperta”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900" noProof="0">
                <a:solidFill>
                  <a:srgbClr val="DA2833"/>
                </a:solidFill>
                <a:latin typeface="Ubuntu" panose="020B0504030602030204" pitchFamily="34" charset="0"/>
                <a:ea typeface="Ubuntu"/>
                <a:cs typeface="Ubuntu"/>
                <a:sym typeface="Ubuntu"/>
              </a:rPr>
              <a:t>Consiglio Nazionale delle Ricerche, Roma, 6-7 dicembre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C19C77-B543-F510-B85D-F4473522544C}"/>
              </a:ext>
            </a:extLst>
          </p:cNvPr>
          <p:cNvSpPr/>
          <p:nvPr userDrawn="1"/>
        </p:nvSpPr>
        <p:spPr>
          <a:xfrm>
            <a:off x="0" y="-7473"/>
            <a:ext cx="7416800" cy="165299"/>
          </a:xfrm>
          <a:prstGeom prst="rect">
            <a:avLst/>
          </a:prstGeom>
          <a:solidFill>
            <a:srgbClr val="DA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nper.openscience@lists.infn.it" TargetMode="External"/><Relationship Id="rId7" Type="http://schemas.openxmlformats.org/officeDocument/2006/relationships/hyperlink" Target="mailto:roberta.vigni@isprambiente.i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sarao@ogs.it" TargetMode="External"/><Relationship Id="rId5" Type="http://schemas.openxmlformats.org/officeDocument/2006/relationships/hyperlink" Target="mailto:agiorgetti@ogs.it" TargetMode="External"/><Relationship Id="rId4" Type="http://schemas.openxmlformats.org/officeDocument/2006/relationships/hyperlink" Target="mailto:mario.locati@ingv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325000" y="592175"/>
            <a:ext cx="8666700" cy="153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4100" b="1" dirty="0">
                <a:solidFill>
                  <a:srgbClr val="DA2833"/>
                </a:solidFill>
                <a:latin typeface="Calibri"/>
                <a:ea typeface="Calibri"/>
                <a:cs typeface="Calibri"/>
                <a:sym typeface="Calibri"/>
              </a:rPr>
              <a:t>Esperienze di gestione degli</a:t>
            </a:r>
            <a:br>
              <a:rPr lang="it-IT" sz="4100" b="1" dirty="0">
                <a:solidFill>
                  <a:srgbClr val="DA28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4100" b="1" dirty="0">
                <a:solidFill>
                  <a:srgbClr val="DA2833"/>
                </a:solidFill>
                <a:latin typeface="Calibri"/>
                <a:ea typeface="Calibri"/>
                <a:cs typeface="Calibri"/>
                <a:sym typeface="Calibri"/>
              </a:rPr>
              <a:t>Open Data negli Enti pubblici di Ricerca</a:t>
            </a: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25" y="3629951"/>
            <a:ext cx="2644801" cy="14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1820425" y="4244875"/>
            <a:ext cx="7323600" cy="223200"/>
          </a:xfrm>
          <a:prstGeom prst="rect">
            <a:avLst/>
          </a:prstGeom>
          <a:solidFill>
            <a:srgbClr val="DA2833"/>
          </a:solidFill>
          <a:ln>
            <a:noFill/>
          </a:ln>
        </p:spPr>
        <p:txBody>
          <a:bodyPr spcFirstLastPara="1" wrap="square" lIns="108000" tIns="54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Gruppo Open Science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325000" y="2128102"/>
            <a:ext cx="8483100" cy="33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1600" b="1" u="sng">
                <a:latin typeface="Calibri"/>
                <a:ea typeface="Calibri"/>
                <a:cs typeface="Calibri"/>
                <a:sym typeface="Calibri"/>
              </a:rPr>
              <a:t>Mario Locati</a:t>
            </a: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 (INGV), Alessandra Giorgetti (OGS), Angela Saraò (OGS) Roberta Vigni (ISPRA)</a:t>
            </a:r>
            <a:endParaRPr lang="it-IT"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1713100" y="2638550"/>
            <a:ext cx="7323600" cy="11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1400">
                <a:latin typeface="Calibri"/>
                <a:ea typeface="Calibri"/>
                <a:cs typeface="Calibri"/>
                <a:sym typeface="Calibri"/>
              </a:rPr>
              <a:t>Con il contributo di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1400">
                <a:latin typeface="Calibri"/>
                <a:ea typeface="Calibri"/>
                <a:cs typeface="Calibri"/>
                <a:sym typeface="Calibri"/>
              </a:rPr>
              <a:t>Elisabetta Poltronieri (ISS), Paola Carrabba (ENEA), Monica Sala (ENEA), Daniela Palma (ENEA),</a:t>
            </a:r>
            <a:br>
              <a:rPr lang="it-IT" sz="1400">
                <a:latin typeface="Calibri"/>
                <a:ea typeface="Calibri"/>
                <a:cs typeface="Calibri"/>
                <a:sym typeface="Calibri"/>
              </a:rPr>
            </a:br>
            <a:r>
              <a:rPr lang="it-IT" sz="1400">
                <a:latin typeface="Calibri"/>
                <a:ea typeface="Calibri"/>
                <a:cs typeface="Calibri"/>
                <a:sym typeface="Calibri"/>
              </a:rPr>
              <a:t>Dario Pilori (INRIM), Emanuela Secinaro (INRIM), Carlo Cipolloni (ISPRA), Simona Olivadese (ISPRA),</a:t>
            </a:r>
            <a:br>
              <a:rPr lang="it-IT" sz="1400">
                <a:latin typeface="Calibri"/>
                <a:ea typeface="Calibri"/>
                <a:cs typeface="Calibri"/>
                <a:sym typeface="Calibri"/>
              </a:rPr>
            </a:br>
            <a:r>
              <a:rPr lang="it-IT" sz="1400">
                <a:latin typeface="Calibri"/>
                <a:ea typeface="Calibri"/>
                <a:cs typeface="Calibri"/>
                <a:sym typeface="Calibri"/>
              </a:rPr>
              <a:t>Riccardo Scano (CREA), Vincenzo Patruno (ISTAT), Marco Biagetti (INAPP), Cristian Mezzetti (CNR),</a:t>
            </a:r>
            <a:br>
              <a:rPr lang="it-IT" sz="1400">
                <a:latin typeface="Calibri"/>
                <a:ea typeface="Calibri"/>
                <a:cs typeface="Calibri"/>
                <a:sym typeface="Calibri"/>
              </a:rPr>
            </a:br>
            <a:r>
              <a:rPr lang="it-IT" sz="1400">
                <a:latin typeface="Calibri"/>
                <a:ea typeface="Calibri"/>
                <a:cs typeface="Calibri"/>
                <a:sym typeface="Calibri"/>
              </a:rPr>
              <a:t>Stefano Cozzini (AREA SCIENCE PARK), Stefano Bianco (INFN), Riccardo Smareglia (INAF).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59300" y="144880"/>
            <a:ext cx="8984700" cy="42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Sondaggio sulla gestione istituzionale degli Open Data</a:t>
            </a:r>
            <a:r>
              <a:rPr lang="it-IT" sz="2355" i="1" dirty="0"/>
              <a:t> (preliminare)</a:t>
            </a:r>
          </a:p>
        </p:txBody>
      </p:sp>
      <p:graphicFrame>
        <p:nvGraphicFramePr>
          <p:cNvPr id="127" name="Google Shape;127;p22"/>
          <p:cNvGraphicFramePr/>
          <p:nvPr>
            <p:extLst>
              <p:ext uri="{D42A27DB-BD31-4B8C-83A1-F6EECF244321}">
                <p14:modId xmlns:p14="http://schemas.microsoft.com/office/powerpoint/2010/main" val="1151863489"/>
              </p:ext>
            </p:extLst>
          </p:nvPr>
        </p:nvGraphicFramePr>
        <p:xfrm>
          <a:off x="314500" y="551130"/>
          <a:ext cx="8600675" cy="4098550"/>
        </p:xfrm>
        <a:graphic>
          <a:graphicData uri="http://schemas.openxmlformats.org/drawingml/2006/table">
            <a:tbl>
              <a:tblPr firstRow="1" bandRow="1"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{F28654E6-5CCC-4D50-94D6-F916AF194A08}</a:tableStyleId>
              </a:tblPr>
              <a:tblGrid>
                <a:gridCol w="198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300" b="1" noProof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83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noProof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Politica dati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83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noProof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Catalogo (meta)dati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83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noProof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Archivio dati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83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noProof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Soggetto istituzionale preposto</a:t>
                      </a:r>
                    </a:p>
                  </a:txBody>
                  <a:tcPr marL="0" marR="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8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</a:t>
                      </a: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Consiglio per la ricerca in agricoltura</a:t>
                      </a:r>
                      <a:b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l’analisi dell’economia agraria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  <a:endParaRPr lang="it-IT" sz="12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parziale</a:t>
                      </a:r>
                      <a:endParaRPr lang="it-IT" sz="1200" noProof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8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(archivi distinti)</a:t>
                      </a:r>
                      <a:endParaRPr lang="it-IT" sz="12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Ufficio sistemi informativi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ENEA</a:t>
                      </a:r>
                      <a:endParaRPr lang="it-IT" sz="800" b="1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Agenzia nazionale per le nuove tecnologie,</a:t>
                      </a:r>
                      <a:b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l'energia e lo sviluppo economico sostenibile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parziale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8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(archivi distinti)</a:t>
                      </a:r>
                      <a:endParaRPr lang="it-IT" sz="12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INAF</a:t>
                      </a:r>
                      <a:endParaRPr lang="it-IT" sz="8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Istituto nazionale di astrofisica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parziale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(solo per dati raw)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8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(tramite Virtual Observatory</a:t>
                      </a:r>
                      <a:endParaRPr lang="it-IT" sz="12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8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(tramite Virtual Observatory)</a:t>
                      </a:r>
                      <a:endParaRPr lang="it-IT" sz="1200" noProof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Centro Archivi Nazionale</a:t>
                      </a:r>
                      <a:br>
                        <a:rPr lang="it-IT" sz="10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it-IT" sz="10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(parzialmente)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INAPP</a:t>
                      </a:r>
                      <a:endParaRPr lang="it-IT" sz="8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Istituto nazionale per l'analisi</a:t>
                      </a:r>
                      <a:b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delle politiche pubbliche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parziale</a:t>
                      </a:r>
                      <a:br>
                        <a:rPr lang="it-IT" sz="12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it-IT" sz="8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(solo dati aggregati)</a:t>
                      </a:r>
                      <a:endParaRPr lang="it-IT" sz="8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Servizio statistico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INFN</a:t>
                      </a:r>
                      <a:endParaRPr lang="it-IT" sz="8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Istituto nazionale di fisica nucleare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approvazione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misto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8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(misto dati/pubblicazioni)</a:t>
                      </a:r>
                      <a:endParaRPr lang="it-IT" sz="12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Gruppo di lavoro Open Science</a:t>
                      </a:r>
                      <a:br>
                        <a:rPr lang="it-IT" sz="10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it-IT" sz="10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commissione calcolo e reti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INGV</a:t>
                      </a:r>
                      <a:endParaRPr lang="it-IT" sz="8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Istituto nazionale di geofisica e vulcanologia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parziale</a:t>
                      </a:r>
                      <a:endParaRPr lang="it-IT" sz="12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it-IT" sz="8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archivi distinti</a:t>
                      </a: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Ufficio gestione dati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INRIM</a:t>
                      </a:r>
                      <a:endParaRPr lang="it-IT" sz="8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Istituto nazionale di ricerca metrologica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  <a:b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(community su ZENODO)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Gruppo di lavoro Open Science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ISPRA</a:t>
                      </a:r>
                      <a:endParaRPr lang="it-IT" sz="8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Istituto superiore per la protezione</a:t>
                      </a:r>
                      <a:b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la ricerca ambientale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approvazione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parziale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(archivi distinti)</a:t>
                      </a:r>
                      <a:endParaRPr lang="it-IT" sz="12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SINA - Sistema Informativo</a:t>
                      </a:r>
                      <a:br>
                        <a:rPr lang="it-IT" sz="10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it-IT" sz="10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Nazionale Ambientale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ISS</a:t>
                      </a:r>
                      <a:endParaRPr lang="it-IT" sz="8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Istituto superiore di sanità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</a:t>
                      </a:r>
                      <a:endParaRPr lang="it-IT" sz="12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misto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8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(misto dati/pubblicazioni)</a:t>
                      </a:r>
                      <a:endParaRPr lang="it-IT" sz="1200" noProof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Servizio Comunicazione Scientifica,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Servizio Conoscenza, Servizio di Coordinamento e supporto alla Ricerca, Servizio Informatica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ISTAT</a:t>
                      </a:r>
                      <a:endParaRPr lang="it-IT" sz="8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Istituto nazionale di statistica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parziale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8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(archivi distinti)</a:t>
                      </a:r>
                      <a:endParaRPr lang="it-IT" sz="1200" noProof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DCCI - Direzione centrale per la comunicazione, informazione e servizi ai cittadini e agli utenti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300" b="1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OGS</a:t>
                      </a:r>
                      <a:endParaRPr lang="it-IT" sz="8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Istituto nazionale di oceanografia</a:t>
                      </a:r>
                      <a:b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di geofisica sperimentale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2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parziale</a:t>
                      </a:r>
                      <a:br>
                        <a:rPr lang="it-IT" sz="12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(solo per dati oceanografici)</a:t>
                      </a:r>
                      <a:endParaRPr lang="it-IT" sz="1200" noProof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parziale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it-IT" sz="800" noProof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archivi distinti</a:t>
                      </a:r>
                      <a:r>
                        <a:rPr lang="it-IT" sz="800" noProof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Comitato per la proprietà intellettuale</a:t>
                      </a:r>
                      <a:br>
                        <a:rPr lang="it-IT" sz="10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it-IT" sz="10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la scienza aperta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477414" y="4662847"/>
            <a:ext cx="548700" cy="2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10</a:t>
            </a:fld>
            <a:endParaRPr lang="it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A8C17-5A2B-F151-19A9-2E20ADF17D27}"/>
              </a:ext>
            </a:extLst>
          </p:cNvPr>
          <p:cNvSpPr txBox="1"/>
          <p:nvPr/>
        </p:nvSpPr>
        <p:spPr>
          <a:xfrm>
            <a:off x="159299" y="-36614"/>
            <a:ext cx="4563425" cy="2225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Panoramica sulle attuali politiche Open Data degli EPR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159300" y="144876"/>
            <a:ext cx="8984700" cy="42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dirty="0"/>
              <a:t>Canali di condivisione distinti per i diversi prodotti della ricerca</a:t>
            </a:r>
          </a:p>
        </p:txBody>
      </p:sp>
      <p:grpSp>
        <p:nvGrpSpPr>
          <p:cNvPr id="134" name="Google Shape;134;p23"/>
          <p:cNvGrpSpPr/>
          <p:nvPr/>
        </p:nvGrpSpPr>
        <p:grpSpPr>
          <a:xfrm>
            <a:off x="2634049" y="903105"/>
            <a:ext cx="1506776" cy="2098226"/>
            <a:chOff x="2393243" y="871355"/>
            <a:chExt cx="1506776" cy="2098226"/>
          </a:xfrm>
        </p:grpSpPr>
        <p:sp>
          <p:nvSpPr>
            <p:cNvPr id="135" name="Google Shape;135;p23"/>
            <p:cNvSpPr txBox="1"/>
            <p:nvPr/>
          </p:nvSpPr>
          <p:spPr>
            <a:xfrm>
              <a:off x="3006019" y="871355"/>
              <a:ext cx="894000" cy="3258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4472C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Paper</a:t>
              </a:r>
              <a:endParaRPr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3"/>
            <p:cNvSpPr txBox="1"/>
            <p:nvPr/>
          </p:nvSpPr>
          <p:spPr>
            <a:xfrm>
              <a:off x="3006019" y="2611201"/>
              <a:ext cx="894000" cy="35838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4472C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7" name="Google Shape;137;p23"/>
            <p:cNvCxnSpPr>
              <a:stCxn id="138" idx="3"/>
              <a:endCxn id="135" idx="1"/>
            </p:cNvCxnSpPr>
            <p:nvPr/>
          </p:nvCxnSpPr>
          <p:spPr>
            <a:xfrm flipV="1">
              <a:off x="2393243" y="1034255"/>
              <a:ext cx="612776" cy="70197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4472C4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39" name="Google Shape;139;p23"/>
            <p:cNvCxnSpPr>
              <a:stCxn id="138" idx="3"/>
              <a:endCxn id="136" idx="1"/>
            </p:cNvCxnSpPr>
            <p:nvPr/>
          </p:nvCxnSpPr>
          <p:spPr>
            <a:xfrm>
              <a:off x="2393243" y="1736225"/>
              <a:ext cx="612776" cy="1054166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4472C4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140" name="Google Shape;140;p23"/>
          <p:cNvSpPr txBox="1"/>
          <p:nvPr/>
        </p:nvSpPr>
        <p:spPr>
          <a:xfrm>
            <a:off x="153250" y="1345456"/>
            <a:ext cx="1241700" cy="835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Research 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or Monitoring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Activities</a:t>
            </a:r>
            <a:endParaRPr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p23"/>
          <p:cNvGrpSpPr/>
          <p:nvPr/>
        </p:nvGrpSpPr>
        <p:grpSpPr>
          <a:xfrm>
            <a:off x="1394950" y="1605075"/>
            <a:ext cx="1239099" cy="325800"/>
            <a:chOff x="949859" y="1573325"/>
            <a:chExt cx="1239099" cy="325800"/>
          </a:xfrm>
        </p:grpSpPr>
        <p:sp>
          <p:nvSpPr>
            <p:cNvPr id="138" name="Google Shape;138;p23"/>
            <p:cNvSpPr txBox="1"/>
            <p:nvPr/>
          </p:nvSpPr>
          <p:spPr>
            <a:xfrm>
              <a:off x="1245158" y="1573325"/>
              <a:ext cx="943800" cy="3258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4472C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Findings</a:t>
              </a:r>
              <a:endParaRPr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2" name="Google Shape;142;p23"/>
            <p:cNvCxnSpPr>
              <a:stCxn id="140" idx="3"/>
              <a:endCxn id="138" idx="1"/>
            </p:cNvCxnSpPr>
            <p:nvPr/>
          </p:nvCxnSpPr>
          <p:spPr>
            <a:xfrm flipV="1">
              <a:off x="949859" y="1736225"/>
              <a:ext cx="295299" cy="1581"/>
            </a:xfrm>
            <a:prstGeom prst="straightConnector1">
              <a:avLst/>
            </a:prstGeom>
            <a:noFill/>
            <a:ln w="28575" cap="flat" cmpd="sng">
              <a:solidFill>
                <a:srgbClr val="4472C4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8165FC5-C7E3-D28B-F80D-A54D5B43A07F}"/>
              </a:ext>
            </a:extLst>
          </p:cNvPr>
          <p:cNvGrpSpPr/>
          <p:nvPr/>
        </p:nvGrpSpPr>
        <p:grpSpPr>
          <a:xfrm>
            <a:off x="5966729" y="556450"/>
            <a:ext cx="2325270" cy="2264825"/>
            <a:chOff x="5966729" y="556450"/>
            <a:chExt cx="2325270" cy="2264825"/>
          </a:xfrm>
        </p:grpSpPr>
        <p:sp>
          <p:nvSpPr>
            <p:cNvPr id="156" name="Google Shape;156;p23"/>
            <p:cNvSpPr txBox="1"/>
            <p:nvPr/>
          </p:nvSpPr>
          <p:spPr>
            <a:xfrm>
              <a:off x="6941399" y="556450"/>
              <a:ext cx="1350600" cy="986600"/>
            </a:xfrm>
            <a:prstGeom prst="rect">
              <a:avLst/>
            </a:prstGeom>
            <a:solidFill>
              <a:srgbClr val="F9DFE1"/>
            </a:solidFill>
            <a:ln w="28575" cap="flat" cmpd="sng">
              <a:solidFill>
                <a:srgbClr val="DA283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45700" rIns="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>
                <a:buNone/>
                <a:defRPr sz="1600">
                  <a:latin typeface="Calibri"/>
                  <a:ea typeface="Calibri"/>
                  <a:cs typeface="Calibri"/>
                </a:defRPr>
              </a:lvl1pPr>
            </a:lstStyle>
            <a:p>
              <a:r>
                <a:rPr lang="en-GB" dirty="0">
                  <a:sym typeface="Calibri"/>
                </a:rPr>
                <a:t>Paper</a:t>
              </a:r>
              <a:endParaRPr dirty="0"/>
            </a:p>
            <a:p>
              <a:r>
                <a:rPr lang="en-GB" dirty="0">
                  <a:sym typeface="Calibri"/>
                </a:rPr>
                <a:t>Published</a:t>
              </a:r>
              <a:endParaRPr dirty="0"/>
            </a:p>
            <a:p>
              <a:r>
                <a:rPr lang="en-GB" dirty="0">
                  <a:sym typeface="Calibri"/>
                </a:rPr>
                <a:t>(</a:t>
              </a:r>
              <a:r>
                <a:rPr lang="en-GB" b="1" dirty="0">
                  <a:sym typeface="Calibri"/>
                </a:rPr>
                <a:t>DOI paper</a:t>
              </a:r>
              <a:r>
                <a:rPr lang="en-GB" dirty="0">
                  <a:sym typeface="Calibri"/>
                </a:rPr>
                <a:t> + DOI data)</a:t>
              </a:r>
              <a:endParaRPr dirty="0">
                <a:sym typeface="Calibri"/>
              </a:endParaRPr>
            </a:p>
          </p:txBody>
        </p:sp>
        <p:cxnSp>
          <p:nvCxnSpPr>
            <p:cNvPr id="157" name="Google Shape;157;p23"/>
            <p:cNvCxnSpPr>
              <a:cxnSpLocks/>
              <a:stCxn id="147" idx="3"/>
              <a:endCxn id="156" idx="2"/>
            </p:cNvCxnSpPr>
            <p:nvPr/>
          </p:nvCxnSpPr>
          <p:spPr>
            <a:xfrm flipV="1">
              <a:off x="5966729" y="1543050"/>
              <a:ext cx="1649970" cy="1278225"/>
            </a:xfrm>
            <a:prstGeom prst="bentConnector2">
              <a:avLst/>
            </a:prstGeom>
            <a:solidFill>
              <a:srgbClr val="F9DFE1"/>
            </a:solidFill>
            <a:ln w="38100" cap="flat" cmpd="sng">
              <a:solidFill>
                <a:srgbClr val="DA2833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A4BFA0-F741-51FB-3C26-AAEC85BA514A}"/>
              </a:ext>
            </a:extLst>
          </p:cNvPr>
          <p:cNvGrpSpPr/>
          <p:nvPr/>
        </p:nvGrpSpPr>
        <p:grpSpPr>
          <a:xfrm>
            <a:off x="5874889" y="1049750"/>
            <a:ext cx="3103194" cy="3612015"/>
            <a:chOff x="5874889" y="1049750"/>
            <a:chExt cx="3103194" cy="3612015"/>
          </a:xfrm>
        </p:grpSpPr>
        <p:grpSp>
          <p:nvGrpSpPr>
            <p:cNvPr id="148" name="Google Shape;148;p23"/>
            <p:cNvGrpSpPr/>
            <p:nvPr/>
          </p:nvGrpSpPr>
          <p:grpSpPr>
            <a:xfrm>
              <a:off x="5874889" y="3697148"/>
              <a:ext cx="1433294" cy="325800"/>
              <a:chOff x="5352235" y="3595062"/>
              <a:chExt cx="1433294" cy="325800"/>
            </a:xfrm>
          </p:grpSpPr>
          <p:sp>
            <p:nvSpPr>
              <p:cNvPr id="149" name="Google Shape;149;p23"/>
              <p:cNvSpPr txBox="1"/>
              <p:nvPr/>
            </p:nvSpPr>
            <p:spPr>
              <a:xfrm>
                <a:off x="5833029" y="3595062"/>
                <a:ext cx="952500" cy="3258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Findings</a:t>
                </a:r>
                <a:endParaRPr sz="16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50" name="Google Shape;150;p23"/>
              <p:cNvCxnSpPr>
                <a:cxnSpLocks/>
                <a:stCxn id="145" idx="3"/>
                <a:endCxn id="149" idx="1"/>
              </p:cNvCxnSpPr>
              <p:nvPr/>
            </p:nvCxnSpPr>
            <p:spPr>
              <a:xfrm>
                <a:off x="5352235" y="3752820"/>
                <a:ext cx="480900" cy="5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48135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151" name="Google Shape;151;p23"/>
            <p:cNvSpPr txBox="1"/>
            <p:nvPr/>
          </p:nvSpPr>
          <p:spPr>
            <a:xfrm>
              <a:off x="7958983" y="3203405"/>
              <a:ext cx="1019100" cy="3258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54813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Paper</a:t>
              </a:r>
              <a:endParaRPr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3"/>
            <p:cNvSpPr txBox="1"/>
            <p:nvPr/>
          </p:nvSpPr>
          <p:spPr>
            <a:xfrm>
              <a:off x="7958982" y="4075265"/>
              <a:ext cx="1019100" cy="5865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54813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Output </a:t>
              </a:r>
              <a:r>
                <a:rPr lang="en-GB" sz="16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endParaRPr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3" name="Google Shape;153;p23"/>
            <p:cNvCxnSpPr>
              <a:cxnSpLocks/>
              <a:stCxn id="149" idx="3"/>
              <a:endCxn id="152" idx="1"/>
            </p:cNvCxnSpPr>
            <p:nvPr/>
          </p:nvCxnSpPr>
          <p:spPr>
            <a:xfrm>
              <a:off x="7308183" y="3860048"/>
              <a:ext cx="650700" cy="508500"/>
            </a:xfrm>
            <a:prstGeom prst="bentConnector3">
              <a:avLst>
                <a:gd name="adj1" fmla="val 50008"/>
              </a:avLst>
            </a:prstGeom>
            <a:noFill/>
            <a:ln w="28575" cap="flat" cmpd="sng">
              <a:solidFill>
                <a:srgbClr val="54813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54" name="Google Shape;154;p23"/>
            <p:cNvCxnSpPr>
              <a:cxnSpLocks/>
              <a:stCxn id="149" idx="3"/>
              <a:endCxn id="151" idx="1"/>
            </p:cNvCxnSpPr>
            <p:nvPr/>
          </p:nvCxnSpPr>
          <p:spPr>
            <a:xfrm rot="10800000" flipH="1">
              <a:off x="7308183" y="3366248"/>
              <a:ext cx="650700" cy="493800"/>
            </a:xfrm>
            <a:prstGeom prst="bentConnector3">
              <a:avLst>
                <a:gd name="adj1" fmla="val 50008"/>
              </a:avLst>
            </a:prstGeom>
            <a:noFill/>
            <a:ln w="28575" cap="flat" cmpd="sng">
              <a:solidFill>
                <a:srgbClr val="54813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58" name="Google Shape;158;p23"/>
            <p:cNvCxnSpPr>
              <a:cxnSpLocks/>
              <a:stCxn id="156" idx="3"/>
              <a:endCxn id="151" idx="0"/>
            </p:cNvCxnSpPr>
            <p:nvPr/>
          </p:nvCxnSpPr>
          <p:spPr>
            <a:xfrm>
              <a:off x="8291999" y="1049750"/>
              <a:ext cx="176534" cy="2153655"/>
            </a:xfrm>
            <a:prstGeom prst="bentConnector2">
              <a:avLst/>
            </a:prstGeom>
            <a:solidFill>
              <a:srgbClr val="F9DFE1"/>
            </a:solidFill>
            <a:ln w="28575" cap="flat" cmpd="sng">
              <a:solidFill>
                <a:srgbClr val="54813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9216DEC-BF99-206A-619A-75EC0E29BB24}"/>
              </a:ext>
            </a:extLst>
          </p:cNvPr>
          <p:cNvGrpSpPr/>
          <p:nvPr/>
        </p:nvGrpSpPr>
        <p:grpSpPr>
          <a:xfrm>
            <a:off x="4140825" y="532725"/>
            <a:ext cx="2775025" cy="3615431"/>
            <a:chOff x="4140825" y="532725"/>
            <a:chExt cx="2775025" cy="3615431"/>
          </a:xfrm>
        </p:grpSpPr>
        <p:grpSp>
          <p:nvGrpSpPr>
            <p:cNvPr id="144" name="Google Shape;144;p23"/>
            <p:cNvGrpSpPr/>
            <p:nvPr/>
          </p:nvGrpSpPr>
          <p:grpSpPr>
            <a:xfrm>
              <a:off x="4604389" y="3214725"/>
              <a:ext cx="1270500" cy="933431"/>
              <a:chOff x="4262474" y="3182975"/>
              <a:chExt cx="1270500" cy="933431"/>
            </a:xfrm>
          </p:grpSpPr>
          <p:sp>
            <p:nvSpPr>
              <p:cNvPr id="145" name="Google Shape;145;p23"/>
              <p:cNvSpPr txBox="1"/>
              <p:nvPr/>
            </p:nvSpPr>
            <p:spPr>
              <a:xfrm>
                <a:off x="4262474" y="3529906"/>
                <a:ext cx="1270500" cy="5865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Research</a:t>
                </a:r>
                <a:br>
                  <a:rPr lang="en-GB"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GB" sz="16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Activity</a:t>
                </a:r>
                <a:endParaRPr sz="16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6" name="Google Shape;146;p23"/>
              <p:cNvCxnSpPr>
                <a:cxnSpLocks/>
                <a:stCxn id="147" idx="2"/>
                <a:endCxn id="145" idx="0"/>
              </p:cNvCxnSpPr>
              <p:nvPr/>
            </p:nvCxnSpPr>
            <p:spPr>
              <a:xfrm flipH="1">
                <a:off x="4897724" y="3182975"/>
                <a:ext cx="288" cy="346931"/>
              </a:xfrm>
              <a:prstGeom prst="straightConnector1">
                <a:avLst/>
              </a:prstGeom>
              <a:noFill/>
              <a:ln w="28575" cap="flat" cmpd="sng">
                <a:solidFill>
                  <a:srgbClr val="548135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60" name="Google Shape;160;p23"/>
            <p:cNvGrpSpPr/>
            <p:nvPr/>
          </p:nvGrpSpPr>
          <p:grpSpPr>
            <a:xfrm>
              <a:off x="4140825" y="2427825"/>
              <a:ext cx="1825904" cy="786900"/>
              <a:chOff x="3732479" y="2568596"/>
              <a:chExt cx="2008916" cy="786900"/>
            </a:xfrm>
          </p:grpSpPr>
          <p:sp>
            <p:nvSpPr>
              <p:cNvPr id="147" name="Google Shape;147;p23"/>
              <p:cNvSpPr txBox="1"/>
              <p:nvPr/>
            </p:nvSpPr>
            <p:spPr>
              <a:xfrm>
                <a:off x="4142095" y="2568596"/>
                <a:ext cx="1599300" cy="786900"/>
              </a:xfrm>
              <a:prstGeom prst="rect">
                <a:avLst/>
              </a:prstGeom>
              <a:solidFill>
                <a:srgbClr val="F9DFE1"/>
              </a:solidFill>
              <a:ln w="28575" cap="flat" cmpd="sng">
                <a:solidFill>
                  <a:srgbClr val="DA283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Calibri"/>
                    <a:ea typeface="Calibri"/>
                    <a:cs typeface="Calibri"/>
                    <a:sym typeface="Calibri"/>
                  </a:rPr>
                  <a:t>(</a:t>
                </a:r>
                <a:r>
                  <a:rPr lang="en-GB" sz="1600" dirty="0">
                    <a:latin typeface="Calibri"/>
                    <a:ea typeface="Calibri"/>
                    <a:cs typeface="Calibri"/>
                    <a:sym typeface="Calibri"/>
                  </a:rPr>
                  <a:t>meta)</a:t>
                </a:r>
                <a:r>
                  <a:rPr lang="en-GB"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published</a:t>
                </a:r>
                <a:endParaRPr sz="16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(DOI Data)</a:t>
                </a:r>
                <a:endParaRPr sz="16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61" name="Google Shape;161;p23"/>
              <p:cNvCxnSpPr>
                <a:cxnSpLocks/>
                <a:stCxn id="136" idx="3"/>
                <a:endCxn id="147" idx="1"/>
              </p:cNvCxnSpPr>
              <p:nvPr/>
            </p:nvCxnSpPr>
            <p:spPr>
              <a:xfrm flipV="1">
                <a:off x="3732479" y="2962046"/>
                <a:ext cx="409616" cy="866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4472C4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62" name="Google Shape;162;p23"/>
            <p:cNvGrpSpPr/>
            <p:nvPr/>
          </p:nvGrpSpPr>
          <p:grpSpPr>
            <a:xfrm>
              <a:off x="4172306" y="532725"/>
              <a:ext cx="2743544" cy="1397467"/>
              <a:chOff x="4025770" y="500975"/>
              <a:chExt cx="2743544" cy="1397467"/>
            </a:xfrm>
          </p:grpSpPr>
          <p:sp>
            <p:nvSpPr>
              <p:cNvPr id="163" name="Google Shape;163;p23"/>
              <p:cNvSpPr/>
              <p:nvPr/>
            </p:nvSpPr>
            <p:spPr>
              <a:xfrm>
                <a:off x="4100814" y="500975"/>
                <a:ext cx="2668500" cy="1066200"/>
              </a:xfrm>
              <a:prstGeom prst="rightArrow">
                <a:avLst>
                  <a:gd name="adj1" fmla="val 51848"/>
                  <a:gd name="adj2" fmla="val 62435"/>
                </a:avLst>
              </a:prstGeom>
              <a:solidFill>
                <a:srgbClr val="4472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Peer-review </a:t>
                </a:r>
                <a:r>
                  <a:rPr lang="en-GB" sz="15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and</a:t>
                </a:r>
                <a:endParaRPr sz="1500"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5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publication process</a:t>
                </a:r>
                <a:endParaRPr sz="15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3"/>
              <p:cNvSpPr txBox="1"/>
              <p:nvPr/>
            </p:nvSpPr>
            <p:spPr>
              <a:xfrm>
                <a:off x="4025770" y="1311942"/>
                <a:ext cx="2201700" cy="58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i="1" dirty="0">
                    <a:latin typeface="Calibri"/>
                    <a:ea typeface="Calibri"/>
                    <a:cs typeface="Calibri"/>
                    <a:sym typeface="Calibri"/>
                  </a:rPr>
                  <a:t>may </a:t>
                </a:r>
                <a:r>
                  <a:rPr lang="en-GB" sz="1600" i="1">
                    <a:latin typeface="Calibri"/>
                    <a:ea typeface="Calibri"/>
                    <a:cs typeface="Calibri"/>
                    <a:sym typeface="Calibri"/>
                  </a:rPr>
                  <a:t>take </a:t>
                </a:r>
                <a:r>
                  <a:rPr lang="en-GB" sz="1600" i="1" dirty="0">
                    <a:latin typeface="Calibri"/>
                    <a:ea typeface="Calibri"/>
                    <a:cs typeface="Calibri"/>
                    <a:sym typeface="Calibri"/>
                  </a:rPr>
                  <a:t>a long</a:t>
                </a:r>
                <a:r>
                  <a:rPr lang="en-GB" sz="1600" i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time</a:t>
                </a:r>
                <a:br>
                  <a:rPr lang="en-GB" sz="1600" i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GB" sz="1600" i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(from months up </a:t>
                </a:r>
                <a:r>
                  <a:rPr lang="en-GB" sz="1600" i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</a:t>
                </a:r>
                <a:r>
                  <a:rPr lang="en-GB" sz="1600" i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years)</a:t>
                </a:r>
                <a:endParaRPr sz="1600" i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5" name="Google Shape;165;p23"/>
            <p:cNvSpPr txBox="1"/>
            <p:nvPr/>
          </p:nvSpPr>
          <p:spPr>
            <a:xfrm>
              <a:off x="4507530" y="2162569"/>
              <a:ext cx="14535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i="1">
                  <a:latin typeface="Calibri"/>
                  <a:ea typeface="Calibri"/>
                  <a:cs typeface="Calibri"/>
                  <a:sym typeface="Calibri"/>
                </a:rPr>
                <a:t>short </a:t>
              </a:r>
              <a:r>
                <a:rPr lang="en-GB" sz="1600" i="1" dirty="0"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 sz="16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23"/>
          <p:cNvSpPr txBox="1">
            <a:spLocks noGrp="1"/>
          </p:cNvSpPr>
          <p:nvPr>
            <p:ph type="sldNum" idx="12"/>
          </p:nvPr>
        </p:nvSpPr>
        <p:spPr>
          <a:xfrm>
            <a:off x="8477414" y="4662847"/>
            <a:ext cx="548700" cy="2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8034E5-66D0-7F64-C2DA-80426C8AE203}"/>
              </a:ext>
            </a:extLst>
          </p:cNvPr>
          <p:cNvSpPr txBox="1"/>
          <p:nvPr/>
        </p:nvSpPr>
        <p:spPr>
          <a:xfrm>
            <a:off x="159299" y="-36614"/>
            <a:ext cx="4563425" cy="2225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Sfide nell’attuazione delle politiche Open Data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159300" y="144876"/>
            <a:ext cx="8520600" cy="42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dirty="0"/>
              <a:t>Lo scoglio della mancata valutazione dei dati</a:t>
            </a:r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159300" y="674900"/>
            <a:ext cx="8658900" cy="7109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/>
              <a:t>La condivisione dei dati in modo FAIR richiede </a:t>
            </a:r>
            <a:r>
              <a:rPr lang="it-IT" sz="2000" b="1" dirty="0">
                <a:solidFill>
                  <a:schemeClr val="dk1"/>
                </a:solidFill>
              </a:rPr>
              <a:t>nuove competenze</a:t>
            </a:r>
            <a:r>
              <a:rPr lang="it-IT" sz="2000" dirty="0"/>
              <a:t> e professionalità</a:t>
            </a:r>
            <a:br>
              <a:rPr lang="it-IT" sz="2000" dirty="0"/>
            </a:br>
            <a:r>
              <a:rPr lang="it-IT" sz="2000" dirty="0"/>
              <a:t>che sono oggi </a:t>
            </a:r>
            <a:r>
              <a:rPr lang="it-IT" sz="2000" b="1" dirty="0">
                <a:solidFill>
                  <a:schemeClr val="dk1"/>
                </a:solidFill>
              </a:rPr>
              <a:t>scarsamente disponibili o assenti</a:t>
            </a:r>
            <a:r>
              <a:rPr lang="it-IT" sz="2000" dirty="0"/>
              <a:t>.</a:t>
            </a:r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159300" y="2600276"/>
            <a:ext cx="8520600" cy="18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/>
              <a:t>Condividere i dati conformemente ai principi FAIR è </a:t>
            </a:r>
            <a:r>
              <a:rPr lang="it-IT" sz="2000" b="1" dirty="0">
                <a:solidFill>
                  <a:schemeClr val="dk1"/>
                </a:solidFill>
              </a:rPr>
              <a:t>oneroso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-IT" sz="2000" dirty="0"/>
              <a:t>per i </a:t>
            </a:r>
            <a:r>
              <a:rPr lang="it-IT" sz="2000" b="1" dirty="0">
                <a:solidFill>
                  <a:schemeClr val="dk1"/>
                </a:solidFill>
              </a:rPr>
              <a:t>ricercatori</a:t>
            </a:r>
            <a:r>
              <a:rPr lang="it-IT" sz="2000" dirty="0"/>
              <a:t>	richiede dedizione, tempo e nuova formazione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-IT" sz="2000" dirty="0"/>
              <a:t>per le </a:t>
            </a:r>
            <a:r>
              <a:rPr lang="it-IT" sz="2000" b="1" dirty="0">
                <a:solidFill>
                  <a:schemeClr val="dk1"/>
                </a:solidFill>
              </a:rPr>
              <a:t>infrastrutture</a:t>
            </a:r>
            <a:r>
              <a:rPr lang="it-IT" sz="2000" dirty="0"/>
              <a:t>	richiede l’adozione di nuovi standard tecnologici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-IT" sz="2000" dirty="0"/>
              <a:t>per l’</a:t>
            </a:r>
            <a:r>
              <a:rPr lang="it-IT" sz="2000" b="1" dirty="0">
                <a:solidFill>
                  <a:schemeClr val="dk1"/>
                </a:solidFill>
              </a:rPr>
              <a:t>ente</a:t>
            </a:r>
            <a:r>
              <a:rPr lang="it-IT" sz="2000" dirty="0"/>
              <a:t>		richiede la sostenibilità nel lungo periodo,</a:t>
            </a:r>
            <a:br>
              <a:rPr lang="it-IT" sz="2000" dirty="0"/>
            </a:br>
            <a:r>
              <a:rPr lang="it-IT" sz="2000" dirty="0"/>
              <a:t>	    		sia in termini di risorse umane che finanziaria</a:t>
            </a:r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8477414" y="4662847"/>
            <a:ext cx="548700" cy="2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12</a:t>
            </a:fld>
            <a:endParaRPr lang="it-IT"/>
          </a:p>
        </p:txBody>
      </p:sp>
      <p:sp>
        <p:nvSpPr>
          <p:cNvPr id="2" name="Google Shape;172;p24">
            <a:extLst>
              <a:ext uri="{FF2B5EF4-FFF2-40B4-BE49-F238E27FC236}">
                <a16:creationId xmlns:a16="http://schemas.microsoft.com/office/drawing/2014/main" id="{1337DA22-1B05-CD96-A82F-C846C2253DB0}"/>
              </a:ext>
            </a:extLst>
          </p:cNvPr>
          <p:cNvSpPr txBox="1">
            <a:spLocks/>
          </p:cNvSpPr>
          <p:nvPr/>
        </p:nvSpPr>
        <p:spPr>
          <a:xfrm>
            <a:off x="159300" y="1628777"/>
            <a:ext cx="8658900" cy="71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Calibri"/>
              <a:buNone/>
            </a:pPr>
            <a:r>
              <a:rPr lang="it-IT" sz="2000" dirty="0"/>
              <a:t>I ricercatori devono sopperire a questa assenza di figure specifiche e dedicate</a:t>
            </a:r>
            <a:br>
              <a:rPr lang="it-IT" sz="2000" dirty="0"/>
            </a:br>
            <a:r>
              <a:rPr lang="it-IT" sz="2000" dirty="0"/>
              <a:t>ma le attività necessarie </a:t>
            </a:r>
            <a:r>
              <a:rPr lang="it-IT" sz="2000" b="1" dirty="0">
                <a:solidFill>
                  <a:schemeClr val="dk1"/>
                </a:solidFill>
              </a:rPr>
              <a:t>non sono valutate</a:t>
            </a:r>
            <a:r>
              <a:rPr lang="it-IT" sz="2000" dirty="0"/>
              <a:t> ai fini dell’avanzamento di carriera.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7D0E3-16B7-85E0-EAA8-F7127C3BBCEB}"/>
              </a:ext>
            </a:extLst>
          </p:cNvPr>
          <p:cNvSpPr txBox="1"/>
          <p:nvPr/>
        </p:nvSpPr>
        <p:spPr>
          <a:xfrm>
            <a:off x="159299" y="-36614"/>
            <a:ext cx="4563425" cy="2225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Sfide nell’attuazione delle politiche Open Data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159300" y="144876"/>
            <a:ext cx="8520600" cy="42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dirty="0"/>
              <a:t>Mancano sistemi di valutazione dei dati</a:t>
            </a:r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159300" y="598700"/>
            <a:ext cx="8866814" cy="16555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Non c’è un processo standardizzato di </a:t>
            </a:r>
            <a:r>
              <a:rPr lang="it-IT" b="1" dirty="0">
                <a:solidFill>
                  <a:schemeClr val="tx1"/>
                </a:solidFill>
              </a:rPr>
              <a:t>peer-review per la pubblicazione dei dati</a:t>
            </a:r>
            <a:r>
              <a:rPr lang="it-IT" b="1" i="1" dirty="0">
                <a:solidFill>
                  <a:schemeClr val="tx1"/>
                </a:solidFill>
              </a:rPr>
              <a:t> </a:t>
            </a:r>
            <a:r>
              <a:rPr lang="it-IT" i="1" dirty="0"/>
              <a:t>(vedi </a:t>
            </a:r>
            <a:r>
              <a:rPr lang="it-IT" i="1" dirty="0" err="1"/>
              <a:t>Zenodo</a:t>
            </a:r>
            <a:r>
              <a:rPr lang="it-IT" i="1" dirty="0"/>
              <a:t>)</a:t>
            </a:r>
            <a:r>
              <a:rPr lang="it-IT" dirty="0"/>
              <a:t>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-IT" dirty="0"/>
              <a:t>Non sono ancora disponibili metodi consolidati e standardizzati di valutazione dei dati.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-IT" dirty="0"/>
              <a:t>Senza un sistema di metriche oggettive e facilmente misurabili (</a:t>
            </a:r>
            <a:r>
              <a:rPr lang="it-IT" b="1" dirty="0">
                <a:solidFill>
                  <a:schemeClr val="tx1"/>
                </a:solidFill>
              </a:rPr>
              <a:t>Key Performance </a:t>
            </a:r>
            <a:r>
              <a:rPr lang="it-IT" b="1" dirty="0" err="1">
                <a:solidFill>
                  <a:schemeClr val="tx1"/>
                </a:solidFill>
              </a:rPr>
              <a:t>Indicators</a:t>
            </a:r>
            <a:r>
              <a:rPr lang="it-IT" dirty="0"/>
              <a:t>)</a:t>
            </a:r>
            <a:br>
              <a:rPr lang="it-IT" dirty="0"/>
            </a:br>
            <a:r>
              <a:rPr lang="it-IT" dirty="0"/>
              <a:t>è arduo pretendere l’adozione di un sistema di valutazione dei dati.</a:t>
            </a:r>
          </a:p>
        </p:txBody>
      </p: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8477414" y="4662847"/>
            <a:ext cx="548700" cy="2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13</a:t>
            </a:fld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EB08F4-DFA3-7C46-C6C7-8935FC1F65EF}"/>
              </a:ext>
            </a:extLst>
          </p:cNvPr>
          <p:cNvSpPr txBox="1"/>
          <p:nvPr/>
        </p:nvSpPr>
        <p:spPr>
          <a:xfrm>
            <a:off x="159299" y="-36614"/>
            <a:ext cx="4563425" cy="2225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Sfide nell’attuazione delle politiche Open Data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80;p25">
            <a:extLst>
              <a:ext uri="{FF2B5EF4-FFF2-40B4-BE49-F238E27FC236}">
                <a16:creationId xmlns:a16="http://schemas.microsoft.com/office/drawing/2014/main" id="{473CDF9E-FCDA-776A-7820-2E7828FC629D}"/>
              </a:ext>
            </a:extLst>
          </p:cNvPr>
          <p:cNvSpPr txBox="1">
            <a:spLocks/>
          </p:cNvSpPr>
          <p:nvPr/>
        </p:nvSpPr>
        <p:spPr>
          <a:xfrm>
            <a:off x="159300" y="2152650"/>
            <a:ext cx="8866814" cy="241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it-IT" dirty="0"/>
              <a:t>Vista la crescente importanza di EOSC, è sempre più necessario poter misurare aspetti come:</a:t>
            </a:r>
          </a:p>
          <a:p>
            <a:r>
              <a:rPr lang="it-IT" b="1" dirty="0">
                <a:solidFill>
                  <a:schemeClr val="tx1"/>
                </a:solidFill>
              </a:rPr>
              <a:t>il grado di </a:t>
            </a:r>
            <a:r>
              <a:rPr lang="it-IT" b="1" dirty="0" err="1">
                <a:solidFill>
                  <a:schemeClr val="tx1"/>
                </a:solidFill>
              </a:rPr>
              <a:t>FAIRness</a:t>
            </a:r>
            <a:r>
              <a:rPr lang="it-IT" b="1" i="1" dirty="0">
                <a:solidFill>
                  <a:schemeClr val="tx1"/>
                </a:solidFill>
              </a:rPr>
              <a:t> </a:t>
            </a:r>
            <a:r>
              <a:rPr lang="it-IT" i="1" dirty="0"/>
              <a:t>(valutazione ex-ante)</a:t>
            </a:r>
          </a:p>
          <a:p>
            <a:r>
              <a:rPr lang="it-IT" b="1" dirty="0">
                <a:solidFill>
                  <a:schemeClr val="tx1"/>
                </a:solidFill>
              </a:rPr>
              <a:t>l’impatto verso l’utente</a:t>
            </a:r>
            <a:r>
              <a:rPr lang="it-IT" b="1" i="1" dirty="0">
                <a:solidFill>
                  <a:schemeClr val="tx1"/>
                </a:solidFill>
              </a:rPr>
              <a:t> </a:t>
            </a:r>
            <a:r>
              <a:rPr lang="it-IT" i="1" dirty="0"/>
              <a:t>(valutazione ex-post)</a:t>
            </a:r>
          </a:p>
          <a:p>
            <a:pPr marL="674999" lvl="1" indent="-193675"/>
            <a:r>
              <a:rPr lang="it-IT" dirty="0"/>
              <a:t>Quanti e quali utenti ne ricavano beneficio? Che tipo e grado di beneficio?</a:t>
            </a:r>
          </a:p>
          <a:p>
            <a:pPr marL="674999" lvl="1" indent="-193675"/>
            <a:r>
              <a:rPr lang="it-IT" dirty="0"/>
              <a:t>Le informazioni per un uso consapevole dei dati erano sufficienti e chiare?</a:t>
            </a:r>
          </a:p>
          <a:p>
            <a:pPr marL="674999" lvl="1" indent="-193675"/>
            <a:r>
              <a:rPr lang="it-IT" dirty="0"/>
              <a:t>L’uso dei dati è avvenuto coerentemente alla loro natura e nei limiti della loro attendibilità?</a:t>
            </a:r>
          </a:p>
          <a:p>
            <a:pPr marL="674999" lvl="1" indent="-193675"/>
            <a:r>
              <a:rPr lang="it-IT" dirty="0"/>
              <a:t>E’ stato complicato usare i dati nel proprio workflow?</a:t>
            </a:r>
          </a:p>
          <a:p>
            <a:pPr marL="674999" lvl="1" indent="-193675"/>
            <a:r>
              <a:rPr lang="it-IT" dirty="0"/>
              <a:t>Ci sono state ricadute negative a causa della disponibilità dei dati?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Calibri"/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159300" y="645404"/>
            <a:ext cx="8785800" cy="3206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tx1"/>
                </a:solidFill>
              </a:rPr>
              <a:t>EOSC sta creando le premesse </a:t>
            </a:r>
            <a:r>
              <a:rPr lang="it-IT" dirty="0"/>
              <a:t>per rendere i dati scientifici sempre più aperti e utilizzabili.</a:t>
            </a:r>
          </a:p>
        </p:txBody>
      </p:sp>
      <p:sp>
        <p:nvSpPr>
          <p:cNvPr id="188" name="Google Shape;188;p26"/>
          <p:cNvSpPr txBox="1">
            <a:spLocks noGrp="1"/>
          </p:cNvSpPr>
          <p:nvPr>
            <p:ph type="sldNum" idx="12"/>
          </p:nvPr>
        </p:nvSpPr>
        <p:spPr>
          <a:xfrm>
            <a:off x="8477414" y="4662847"/>
            <a:ext cx="548700" cy="2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14</a:t>
            </a:fld>
            <a:endParaRPr lang="it-IT"/>
          </a:p>
        </p:txBody>
      </p:sp>
      <p:sp>
        <p:nvSpPr>
          <p:cNvPr id="2" name="Google Shape;187;p26">
            <a:extLst>
              <a:ext uri="{FF2B5EF4-FFF2-40B4-BE49-F238E27FC236}">
                <a16:creationId xmlns:a16="http://schemas.microsoft.com/office/drawing/2014/main" id="{8C9EAEAB-CB3F-7968-92E7-DBCB483532AA}"/>
              </a:ext>
            </a:extLst>
          </p:cNvPr>
          <p:cNvSpPr txBox="1">
            <a:spLocks/>
          </p:cNvSpPr>
          <p:nvPr/>
        </p:nvSpPr>
        <p:spPr>
          <a:xfrm>
            <a:off x="159300" y="1032386"/>
            <a:ext cx="8785800" cy="337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1200"/>
              </a:spcBef>
              <a:buFont typeface="Calibri"/>
              <a:buNone/>
            </a:pPr>
            <a:r>
              <a:rPr lang="it-IT" b="1" dirty="0">
                <a:solidFill>
                  <a:schemeClr val="tx1"/>
                </a:solidFill>
              </a:rPr>
              <a:t>Il legislatore (EU/ITA) sta regolamentando </a:t>
            </a:r>
            <a:r>
              <a:rPr lang="it-IT" dirty="0"/>
              <a:t>modalità e tempi della condivisione dei dati.</a:t>
            </a:r>
          </a:p>
          <a:p>
            <a:pPr marL="0" indent="0">
              <a:spcBef>
                <a:spcPts val="1200"/>
              </a:spcBef>
              <a:buFont typeface="Calibri"/>
              <a:buNone/>
            </a:pPr>
            <a:r>
              <a:rPr lang="it-IT" dirty="0"/>
              <a:t>Soddisfare le condizioni per condividere Open Data esige </a:t>
            </a:r>
            <a:r>
              <a:rPr lang="it-IT" b="1" dirty="0">
                <a:solidFill>
                  <a:schemeClr val="tx1"/>
                </a:solidFill>
              </a:rPr>
              <a:t>molteplici azioni su piani diversi</a:t>
            </a:r>
            <a:r>
              <a:rPr lang="it-IT" dirty="0"/>
              <a:t>.</a:t>
            </a:r>
          </a:p>
          <a:p>
            <a:pPr marL="0" indent="0">
              <a:spcBef>
                <a:spcPts val="1200"/>
              </a:spcBef>
              <a:buFont typeface="Calibri"/>
              <a:buNone/>
            </a:pPr>
            <a:r>
              <a:rPr lang="it-IT" dirty="0"/>
              <a:t>L’</a:t>
            </a:r>
            <a:r>
              <a:rPr lang="it-IT" b="1" dirty="0">
                <a:solidFill>
                  <a:schemeClr val="tx1"/>
                </a:solidFill>
              </a:rPr>
              <a:t>uso corretto dei dati è ancora poco diffuso</a:t>
            </a:r>
            <a:r>
              <a:rPr lang="it-IT" dirty="0"/>
              <a:t> (es. citazione dei DOI) nei processi della ricerca.</a:t>
            </a:r>
          </a:p>
          <a:p>
            <a:pPr marL="0" indent="0">
              <a:spcBef>
                <a:spcPts val="1200"/>
              </a:spcBef>
              <a:buFont typeface="Calibri"/>
              <a:buNone/>
            </a:pPr>
            <a:r>
              <a:rPr lang="it-IT" dirty="0"/>
              <a:t>Governare gli Open Data a livello istituzionale richiede </a:t>
            </a:r>
            <a:r>
              <a:rPr lang="it-IT" b="1" dirty="0">
                <a:solidFill>
                  <a:schemeClr val="tx1"/>
                </a:solidFill>
              </a:rPr>
              <a:t>nuove professionalità e fondi dedicati</a:t>
            </a:r>
            <a:r>
              <a:rPr lang="it-IT" dirty="0"/>
              <a:t>.</a:t>
            </a:r>
          </a:p>
          <a:p>
            <a:pPr marL="0" indent="0">
              <a:spcBef>
                <a:spcPts val="12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it-IT" dirty="0"/>
              <a:t>Il </a:t>
            </a:r>
            <a:r>
              <a:rPr lang="it-IT" b="1" dirty="0">
                <a:solidFill>
                  <a:schemeClr val="tx1"/>
                </a:solidFill>
              </a:rPr>
              <a:t>panorama degli enti di ricerca è variegato</a:t>
            </a:r>
            <a:r>
              <a:rPr lang="it-IT" dirty="0"/>
              <a:t>, alcuni sono più avanti su alcuni aspetti.</a:t>
            </a:r>
          </a:p>
          <a:p>
            <a:pPr marL="0" indent="0">
              <a:spcBef>
                <a:spcPts val="2400"/>
              </a:spcBef>
              <a:spcAft>
                <a:spcPts val="1200"/>
              </a:spcAft>
              <a:buFont typeface="Calibri"/>
              <a:buNone/>
            </a:pPr>
            <a:r>
              <a:rPr lang="it-IT" b="1" dirty="0">
                <a:solidFill>
                  <a:schemeClr val="tx1"/>
                </a:solidFill>
              </a:rPr>
              <a:t>In questa fase è fondamentale condividere le esperienze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/>
              <a:t>serve uno sforzo per documentare il percorso di gestione degli Open Data in ciascun ente.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EF98BE-9190-EA4F-2981-709D917411B3}"/>
              </a:ext>
            </a:extLst>
          </p:cNvPr>
          <p:cNvSpPr/>
          <p:nvPr/>
        </p:nvSpPr>
        <p:spPr>
          <a:xfrm>
            <a:off x="0" y="0"/>
            <a:ext cx="7416800" cy="433246"/>
          </a:xfrm>
          <a:prstGeom prst="rect">
            <a:avLst/>
          </a:prstGeom>
          <a:solidFill>
            <a:srgbClr val="DA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14875EB-DC90-1EFD-9F0B-FBC6E129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33" y="-31436"/>
            <a:ext cx="8566222" cy="420600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Conclusioni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sldNum" idx="12"/>
          </p:nvPr>
        </p:nvSpPr>
        <p:spPr>
          <a:xfrm>
            <a:off x="8477414" y="4662847"/>
            <a:ext cx="548700" cy="2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15</a:t>
            </a:fld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EF98BE-9190-EA4F-2981-709D917411B3}"/>
              </a:ext>
            </a:extLst>
          </p:cNvPr>
          <p:cNvSpPr/>
          <p:nvPr/>
        </p:nvSpPr>
        <p:spPr>
          <a:xfrm>
            <a:off x="1727200" y="1263444"/>
            <a:ext cx="7416800" cy="433246"/>
          </a:xfrm>
          <a:prstGeom prst="rect">
            <a:avLst/>
          </a:prstGeom>
          <a:solidFill>
            <a:srgbClr val="DA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14875EB-DC90-1EFD-9F0B-FBC6E129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333" y="1232008"/>
            <a:ext cx="6611041" cy="420600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Grazie per l’attenzione!</a:t>
            </a:r>
          </a:p>
        </p:txBody>
      </p:sp>
      <p:sp>
        <p:nvSpPr>
          <p:cNvPr id="5" name="Google Shape;172;p24">
            <a:extLst>
              <a:ext uri="{FF2B5EF4-FFF2-40B4-BE49-F238E27FC236}">
                <a16:creationId xmlns:a16="http://schemas.microsoft.com/office/drawing/2014/main" id="{779FDF0F-94DF-E8EC-CEE2-536E1C071F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63333" y="1738194"/>
            <a:ext cx="5941650" cy="42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/>
              <a:t>Domande?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7E378-1CCE-4121-0776-FB303B867C61}"/>
              </a:ext>
            </a:extLst>
          </p:cNvPr>
          <p:cNvSpPr txBox="1"/>
          <p:nvPr/>
        </p:nvSpPr>
        <p:spPr>
          <a:xfrm>
            <a:off x="1963333" y="3064747"/>
            <a:ext cx="6190904" cy="1236787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Per il </a:t>
            </a:r>
            <a:r>
              <a:rPr lang="it-IT" sz="1400" b="0" i="0" u="none" strike="noStrike" dirty="0" err="1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GdL</a:t>
            </a:r>
            <a:r>
              <a:rPr lang="it-IT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400" b="0" i="0" u="none" strike="noStrike" dirty="0" err="1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CoPER</a:t>
            </a:r>
            <a:r>
              <a:rPr lang="it-IT" sz="1400" b="0" i="0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Open Science </a:t>
            </a:r>
            <a:r>
              <a:rPr lang="it-IT" sz="1400" b="0" i="0" u="sng" strike="noStrike" dirty="0">
                <a:solidFill>
                  <a:srgbClr val="0097A7"/>
                </a:solidFill>
                <a:effectLst/>
                <a:latin typeface="Calibri" panose="020F0502020204030204" pitchFamily="34" charset="0"/>
                <a:hlinkClick r:id="rId3"/>
              </a:rPr>
              <a:t>conper.openscience@lists.infn.it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400" b="0" i="0" u="sng" strike="noStrike" dirty="0">
                <a:solidFill>
                  <a:srgbClr val="0097A7"/>
                </a:solidFill>
                <a:effectLst/>
                <a:latin typeface="Calibri" panose="020F0502020204030204" pitchFamily="34" charset="0"/>
                <a:hlinkClick r:id="rId4"/>
              </a:rPr>
              <a:t>mario.locati@ingv.it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400" b="0" i="0" u="sng" strike="noStrike" dirty="0">
                <a:solidFill>
                  <a:srgbClr val="0097A7"/>
                </a:solidFill>
                <a:effectLst/>
                <a:latin typeface="Calibri" panose="020F0502020204030204" pitchFamily="34" charset="0"/>
                <a:hlinkClick r:id="rId5"/>
              </a:rPr>
              <a:t>agiorgetti@ogs.it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400" b="0" i="0" u="sng" strike="noStrike" dirty="0">
                <a:solidFill>
                  <a:srgbClr val="0097A7"/>
                </a:solidFill>
                <a:effectLst/>
                <a:latin typeface="Calibri" panose="020F0502020204030204" pitchFamily="34" charset="0"/>
                <a:hlinkClick r:id="rId6"/>
              </a:rPr>
              <a:t>asarao@ogs.it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400" b="0" i="0" u="sng" strike="noStrike" dirty="0">
                <a:solidFill>
                  <a:srgbClr val="0097A7"/>
                </a:solidFill>
                <a:effectLst/>
                <a:latin typeface="Calibri" panose="020F0502020204030204" pitchFamily="34" charset="0"/>
                <a:hlinkClick r:id="rId7"/>
              </a:rPr>
              <a:t>roberta.vigni@isprambiente.it</a:t>
            </a:r>
            <a:endParaRPr lang="it-IT" b="0" dirty="0">
              <a:effectLst/>
            </a:endParaRPr>
          </a:p>
          <a:p>
            <a:br>
              <a:rPr lang="it-IT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37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1DEF46-C6C7-F365-A7FF-FC8E407EE6F0}"/>
              </a:ext>
            </a:extLst>
          </p:cNvPr>
          <p:cNvSpPr/>
          <p:nvPr/>
        </p:nvSpPr>
        <p:spPr>
          <a:xfrm>
            <a:off x="0" y="0"/>
            <a:ext cx="7416800" cy="433246"/>
          </a:xfrm>
          <a:prstGeom prst="rect">
            <a:avLst/>
          </a:prstGeom>
          <a:solidFill>
            <a:srgbClr val="DA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159300" y="674888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085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AutoNum type="arabicPeriod"/>
            </a:pPr>
            <a:r>
              <a:rPr lang="it-IT" sz="2000" dirty="0"/>
              <a:t>Open Science e Open Data</a:t>
            </a:r>
          </a:p>
          <a:p>
            <a:pPr marL="45085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AutoNum type="arabicPeriod"/>
            </a:pPr>
            <a:r>
              <a:rPr lang="it-IT" sz="2000" dirty="0"/>
              <a:t>Governare la condivisione di Open Data</a:t>
            </a:r>
          </a:p>
          <a:p>
            <a:pPr marL="45085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AutoNum type="arabicPeriod"/>
            </a:pPr>
            <a:r>
              <a:rPr lang="it-IT" sz="2000" dirty="0"/>
              <a:t>Panoramica sulle attuali politiche Open Data</a:t>
            </a:r>
          </a:p>
          <a:p>
            <a:pPr marL="45085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AutoNum type="arabicPeriod"/>
            </a:pPr>
            <a:r>
              <a:rPr lang="it-IT" sz="2000" dirty="0"/>
              <a:t>Sfide nell’attuazione delle politiche Open Data</a:t>
            </a:r>
          </a:p>
          <a:p>
            <a:pPr marL="45085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AutoNum type="arabicPeriod"/>
            </a:pPr>
            <a:r>
              <a:rPr lang="it-IT" sz="2000" dirty="0"/>
              <a:t>Conclusioni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477414" y="4662847"/>
            <a:ext cx="548700" cy="2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</a:t>
            </a:fld>
            <a:endParaRPr lang="it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7B8D02-7628-E461-C25F-2D5857F1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33" y="-31436"/>
            <a:ext cx="8566222" cy="420600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Indice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159300" y="149024"/>
            <a:ext cx="8822400" cy="4123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dirty="0"/>
              <a:t>Il paradigma dell’Open Science come guida alla gestione dei dati</a:t>
            </a: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159300" y="827300"/>
            <a:ext cx="8822400" cy="13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/>
              <a:t>Il paradigma dell’Open Science mira a una condivisione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/>
              <a:t>piena, libera, efficiente, efficace, affidabile e duratura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/>
              <a:t>dei prodotti della ricerca scientifica in un’ottica multidisciplinare secondo il principio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1" dirty="0" err="1">
                <a:solidFill>
                  <a:schemeClr val="tx1"/>
                </a:solidFill>
              </a:rPr>
              <a:t>as</a:t>
            </a:r>
            <a:r>
              <a:rPr lang="it-IT" sz="2000" b="1" i="1" dirty="0">
                <a:solidFill>
                  <a:schemeClr val="tx1"/>
                </a:solidFill>
              </a:rPr>
              <a:t> Open </a:t>
            </a:r>
            <a:r>
              <a:rPr lang="it-IT" sz="2000" b="1" i="1" dirty="0" err="1">
                <a:solidFill>
                  <a:schemeClr val="tx1"/>
                </a:solidFill>
              </a:rPr>
              <a:t>as</a:t>
            </a:r>
            <a:r>
              <a:rPr lang="it-IT" sz="2000" b="1" i="1" dirty="0">
                <a:solidFill>
                  <a:schemeClr val="tx1"/>
                </a:solidFill>
              </a:rPr>
              <a:t> </a:t>
            </a:r>
            <a:r>
              <a:rPr lang="it-IT" sz="2000" b="1" i="1" dirty="0" err="1">
                <a:solidFill>
                  <a:schemeClr val="tx1"/>
                </a:solidFill>
              </a:rPr>
              <a:t>possible</a:t>
            </a:r>
            <a:r>
              <a:rPr lang="it-IT" sz="2000" b="1" i="1" dirty="0">
                <a:solidFill>
                  <a:schemeClr val="tx1"/>
                </a:solidFill>
              </a:rPr>
              <a:t>, </a:t>
            </a:r>
            <a:r>
              <a:rPr lang="it-IT" sz="2000" b="1" i="1" dirty="0" err="1">
                <a:solidFill>
                  <a:schemeClr val="tx1"/>
                </a:solidFill>
              </a:rPr>
              <a:t>as</a:t>
            </a:r>
            <a:r>
              <a:rPr lang="it-IT" sz="2000" b="1" i="1" dirty="0">
                <a:solidFill>
                  <a:schemeClr val="tx1"/>
                </a:solidFill>
              </a:rPr>
              <a:t> </a:t>
            </a:r>
            <a:r>
              <a:rPr lang="it-IT" sz="2000" b="1" i="1" dirty="0" err="1">
                <a:solidFill>
                  <a:schemeClr val="tx1"/>
                </a:solidFill>
              </a:rPr>
              <a:t>Closed</a:t>
            </a:r>
            <a:r>
              <a:rPr lang="it-IT" sz="2000" b="1" i="1" dirty="0">
                <a:solidFill>
                  <a:schemeClr val="tx1"/>
                </a:solidFill>
              </a:rPr>
              <a:t> </a:t>
            </a:r>
            <a:r>
              <a:rPr lang="it-IT" sz="2000" b="1" i="1" dirty="0" err="1">
                <a:solidFill>
                  <a:schemeClr val="tx1"/>
                </a:solidFill>
              </a:rPr>
              <a:t>as</a:t>
            </a:r>
            <a:r>
              <a:rPr lang="it-IT" sz="2000" b="1" i="1" dirty="0">
                <a:solidFill>
                  <a:schemeClr val="tx1"/>
                </a:solidFill>
              </a:rPr>
              <a:t> </a:t>
            </a:r>
            <a:r>
              <a:rPr lang="it-IT" sz="2000" b="1" i="1" dirty="0" err="1">
                <a:solidFill>
                  <a:schemeClr val="tx1"/>
                </a:solidFill>
              </a:rPr>
              <a:t>necessary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159300" y="2447875"/>
            <a:ext cx="8822400" cy="18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/>
              <a:t>I </a:t>
            </a:r>
            <a:r>
              <a:rPr lang="it-IT" sz="2000" b="1" dirty="0">
                <a:solidFill>
                  <a:schemeClr val="tx1"/>
                </a:solidFill>
              </a:rPr>
              <a:t>principi FAIR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/>
              <a:t>caratterizzano gli Open (</a:t>
            </a:r>
            <a:r>
              <a:rPr lang="it-IT" sz="2000" dirty="0" err="1"/>
              <a:t>Research</a:t>
            </a:r>
            <a:r>
              <a:rPr lang="it-IT" sz="2000" dirty="0"/>
              <a:t>) Data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i="1" dirty="0" err="1"/>
              <a:t>Findable</a:t>
            </a:r>
            <a:r>
              <a:rPr lang="it-IT" sz="2000" i="1" dirty="0"/>
              <a:t>, </a:t>
            </a:r>
            <a:r>
              <a:rPr lang="it-IT" sz="2000" i="1" dirty="0" err="1"/>
              <a:t>Accessible</a:t>
            </a:r>
            <a:r>
              <a:rPr lang="it-IT" sz="2000" i="1" dirty="0"/>
              <a:t>, </a:t>
            </a:r>
            <a:r>
              <a:rPr lang="it-IT" sz="2000" i="1" dirty="0" err="1"/>
              <a:t>Interoperable</a:t>
            </a:r>
            <a:r>
              <a:rPr lang="it-IT" sz="2000" i="1" dirty="0"/>
              <a:t>, </a:t>
            </a:r>
            <a:r>
              <a:rPr lang="it-IT" sz="2000" i="1" dirty="0" err="1"/>
              <a:t>Reusable</a:t>
            </a:r>
            <a:endParaRPr lang="it-IT" sz="2000" i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00" dirty="0"/>
              <a:t>I principi FAIR vanno intesi nella loro </a:t>
            </a:r>
            <a:r>
              <a:rPr lang="it-IT" sz="2000" b="1" dirty="0">
                <a:solidFill>
                  <a:schemeClr val="tx1"/>
                </a:solidFill>
              </a:rPr>
              <a:t>accezione informatica</a:t>
            </a:r>
            <a:r>
              <a:rPr lang="it-IT" sz="2000" dirty="0"/>
              <a:t>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/>
              <a:t>chi compie un’azione potrebbe essere un software in modo autonomo,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/>
              <a:t>senza che l’azione sia necessariamente innescata da una persona.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7414" y="4662847"/>
            <a:ext cx="548700" cy="2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</a:t>
            </a:fld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4EFD4F-B9D1-9BB1-C3FF-DA4B890CA304}"/>
              </a:ext>
            </a:extLst>
          </p:cNvPr>
          <p:cNvSpPr txBox="1"/>
          <p:nvPr/>
        </p:nvSpPr>
        <p:spPr>
          <a:xfrm>
            <a:off x="159299" y="-36614"/>
            <a:ext cx="4563425" cy="2225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Open Science e Open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159300" y="144876"/>
            <a:ext cx="8520600" cy="42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dirty="0"/>
              <a:t>Principi FAIR, condizione per la condivisione dei dati</a:t>
            </a: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159300" y="633868"/>
            <a:ext cx="8937300" cy="8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  <a:tabLst>
                <a:tab pos="1436688" algn="l"/>
              </a:tabLst>
            </a:pPr>
            <a:r>
              <a:rPr lang="it-IT" sz="1700" b="1" dirty="0" err="1">
                <a:solidFill>
                  <a:schemeClr val="tx1"/>
                </a:solidFill>
              </a:rPr>
              <a:t>Findable</a:t>
            </a:r>
            <a:r>
              <a:rPr lang="it-IT" sz="1700" dirty="0"/>
              <a:t>	Esistono molteplici standard di metadati, solo parzialmente sovrapponibili</a:t>
            </a:r>
            <a:br>
              <a:rPr lang="it-IT" sz="1700" dirty="0"/>
            </a:br>
            <a:r>
              <a:rPr lang="it-IT" sz="1700" dirty="0"/>
              <a:t>	Più i metadati sono ricchi di informazioni, più i motori di ricerca sono precisi		Necessario usare identificativi univoci, gli stessi dati sono accessibili da più canali</a:t>
            </a: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159300" y="1695793"/>
            <a:ext cx="8937300" cy="289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1436688" algn="l"/>
              </a:tabLst>
            </a:pPr>
            <a:r>
              <a:rPr lang="it-IT" sz="1700" b="1" dirty="0" err="1">
                <a:solidFill>
                  <a:schemeClr val="tx1"/>
                </a:solidFill>
              </a:rPr>
              <a:t>Accessible</a:t>
            </a:r>
            <a:r>
              <a:rPr lang="it-IT" sz="1700" dirty="0"/>
              <a:t>	I dati devono poter essere recuperabili direttamente dagli utilizzatori (umani e non)</a:t>
            </a:r>
            <a:br>
              <a:rPr lang="it-IT" sz="1700" dirty="0"/>
            </a:br>
            <a:r>
              <a:rPr lang="it-IT" sz="1700" dirty="0"/>
              <a:t>	La privacy degli utilizzatori va rispettata, ridurre al minimo il tracciamento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  <a:tabLst>
                <a:tab pos="1436688" algn="l"/>
              </a:tabLst>
            </a:pPr>
            <a:r>
              <a:rPr lang="it-IT" sz="1700" b="1" dirty="0" err="1">
                <a:solidFill>
                  <a:schemeClr val="tx1"/>
                </a:solidFill>
              </a:rPr>
              <a:t>Interoperable</a:t>
            </a:r>
            <a:r>
              <a:rPr lang="it-IT" sz="1700" dirty="0"/>
              <a:t>	Esistono molteplici standard per codificare i dati e vari standard di servizi web</a:t>
            </a:r>
            <a:br>
              <a:rPr lang="it-IT" sz="1700" dirty="0"/>
            </a:br>
            <a:r>
              <a:rPr lang="it-IT" sz="1700" dirty="0"/>
              <a:t>	Oltre a condividere file è utile adottare servizi web per i dati dinamici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  <a:tabLst>
                <a:tab pos="1436688" algn="l"/>
              </a:tabLst>
            </a:pPr>
            <a:r>
              <a:rPr lang="it-IT" sz="1700" b="1" dirty="0" err="1">
                <a:solidFill>
                  <a:schemeClr val="tx1"/>
                </a:solidFill>
              </a:rPr>
              <a:t>Reusable</a:t>
            </a:r>
            <a:r>
              <a:rPr lang="it-IT" sz="1700" dirty="0"/>
              <a:t>	L’utente va informato sui termini di utilizzo dei dati tramite una licenza standard</a:t>
            </a:r>
            <a:br>
              <a:rPr lang="it-IT" sz="1700" dirty="0"/>
            </a:br>
            <a:r>
              <a:rPr lang="it-IT" sz="1700" dirty="0"/>
              <a:t>	La licenza CC BY 4.0 è consigliata e vincola l’utente a citare la fonte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  <a:tabLst>
                <a:tab pos="1436688" algn="l"/>
              </a:tabLst>
            </a:pPr>
            <a:r>
              <a:rPr lang="it-IT" sz="1700" dirty="0"/>
              <a:t>I moderni software che gestiscono gli </a:t>
            </a:r>
            <a:r>
              <a:rPr lang="it-IT" sz="1700" b="1" dirty="0">
                <a:solidFill>
                  <a:schemeClr val="tx1"/>
                </a:solidFill>
              </a:rPr>
              <a:t>archivi di dati</a:t>
            </a:r>
            <a:r>
              <a:rPr lang="it-IT" sz="1700" dirty="0">
                <a:solidFill>
                  <a:schemeClr val="tx1"/>
                </a:solidFill>
              </a:rPr>
              <a:t> </a:t>
            </a:r>
            <a:r>
              <a:rPr lang="it-IT" sz="1700" dirty="0"/>
              <a:t>svolgono tutte le funzioni in un’unica soluzione.</a:t>
            </a:r>
            <a:br>
              <a:rPr lang="it-IT" sz="1700" dirty="0"/>
            </a:br>
            <a:r>
              <a:rPr lang="it-IT" sz="1700" dirty="0"/>
              <a:t>In caso di archivi distinti può essere utile dotarsi di un </a:t>
            </a:r>
            <a:r>
              <a:rPr lang="it-IT" sz="1700" b="1" dirty="0">
                <a:solidFill>
                  <a:schemeClr val="tx1"/>
                </a:solidFill>
              </a:rPr>
              <a:t>catalogo di metadati</a:t>
            </a:r>
            <a:r>
              <a:rPr lang="it-IT" sz="1700" dirty="0"/>
              <a:t>.</a:t>
            </a:r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8477414" y="4662847"/>
            <a:ext cx="548700" cy="2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4</a:t>
            </a:fld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6523E0-E8EB-8810-DBE2-DA93C3EADF2D}"/>
              </a:ext>
            </a:extLst>
          </p:cNvPr>
          <p:cNvSpPr txBox="1"/>
          <p:nvPr/>
        </p:nvSpPr>
        <p:spPr>
          <a:xfrm>
            <a:off x="159299" y="-36614"/>
            <a:ext cx="4563425" cy="2225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Open Science e Open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59300" y="144880"/>
            <a:ext cx="8907600" cy="42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dirty="0"/>
              <a:t>Il legislatore detta modi e tempi per la condivisione dei dati</a:t>
            </a: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59300" y="800502"/>
            <a:ext cx="8727600" cy="20833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1" dirty="0">
                <a:solidFill>
                  <a:schemeClr val="tx1"/>
                </a:solidFill>
              </a:rPr>
              <a:t>Il 2019 è uno spartiacque </a:t>
            </a:r>
            <a:r>
              <a:rPr lang="it-IT" sz="1900" dirty="0"/>
              <a:t>nello scenario legislativo riguardante i dati della ricerca.</a:t>
            </a: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900" b="1" dirty="0">
                <a:solidFill>
                  <a:schemeClr val="tx1"/>
                </a:solidFill>
              </a:rPr>
              <a:t>Prima</a:t>
            </a:r>
            <a:r>
              <a:rPr lang="it-IT" sz="1900" b="1" dirty="0"/>
              <a:t>	</a:t>
            </a:r>
            <a:r>
              <a:rPr lang="it-IT" sz="1900" dirty="0"/>
              <a:t>Direttiva europea per il riutilizzo dell’informazione del settore pubblico</a:t>
            </a:r>
            <a:br>
              <a:rPr lang="it-IT" sz="1900" dirty="0"/>
            </a:br>
            <a:r>
              <a:rPr lang="it-IT" sz="1900" dirty="0"/>
              <a:t>	Public Sector Information (PSI) Directive</a:t>
            </a:r>
            <a:br>
              <a:rPr lang="it-IT" sz="1900" dirty="0"/>
            </a:br>
            <a:r>
              <a:rPr lang="it-IT" sz="1900" dirty="0"/>
              <a:t>	Ampio margine di libertà di gestione per gli enti titolari dei dati</a:t>
            </a:r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1900" b="1" dirty="0">
                <a:solidFill>
                  <a:schemeClr val="tx1"/>
                </a:solidFill>
              </a:rPr>
              <a:t>Dopo</a:t>
            </a:r>
            <a:r>
              <a:rPr lang="it-IT" sz="1900" b="1" dirty="0"/>
              <a:t>	</a:t>
            </a:r>
            <a:r>
              <a:rPr lang="it-IT" sz="1900" dirty="0"/>
              <a:t>Direttiva 2019/1024 recepita in Italia nell’novembre del 2021</a:t>
            </a:r>
            <a:br>
              <a:rPr lang="it-IT" sz="1900" dirty="0"/>
            </a:br>
            <a:r>
              <a:rPr lang="it-IT" sz="1900" dirty="0"/>
              <a:t>	Ridotto margine di libertà di gestione per gli enti titolari dei dati</a:t>
            </a: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59300" y="3067652"/>
            <a:ext cx="8727600" cy="13335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dirty="0"/>
              <a:t>Forte spinta europea (e nazionale) a creare il </a:t>
            </a:r>
            <a:r>
              <a:rPr lang="it-IT" sz="1900" b="1" dirty="0">
                <a:solidFill>
                  <a:schemeClr val="tx1"/>
                </a:solidFill>
              </a:rPr>
              <a:t>Digital Single Market</a:t>
            </a:r>
            <a:r>
              <a:rPr lang="it-IT" sz="1900" dirty="0">
                <a:solidFill>
                  <a:schemeClr val="tx1"/>
                </a:solidFill>
              </a:rPr>
              <a:t> </a:t>
            </a:r>
            <a:r>
              <a:rPr lang="it-IT" sz="1900" dirty="0"/>
              <a:t>che avrà ricadute sulle attività economiche, deve essere possibile sfruttare liberamente i dati della ricerca.</a:t>
            </a:r>
          </a:p>
          <a:p>
            <a:pPr marL="0" marR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1900" dirty="0"/>
              <a:t>L’</a:t>
            </a:r>
            <a:r>
              <a:rPr lang="it-IT" sz="1900" b="1" dirty="0" err="1">
                <a:solidFill>
                  <a:schemeClr val="tx1"/>
                </a:solidFill>
              </a:rPr>
              <a:t>European</a:t>
            </a:r>
            <a:r>
              <a:rPr lang="it-IT" sz="1900" b="1" dirty="0">
                <a:solidFill>
                  <a:schemeClr val="tx1"/>
                </a:solidFill>
              </a:rPr>
              <a:t> Open Science Cloud (EOSC) Market Place</a:t>
            </a:r>
            <a:r>
              <a:rPr lang="it-IT" sz="1900" dirty="0"/>
              <a:t> è un primo e concreto esempio</a:t>
            </a:r>
            <a:br>
              <a:rPr lang="it-IT" sz="1900" dirty="0"/>
            </a:br>
            <a:r>
              <a:rPr lang="it-IT" sz="1900" dirty="0"/>
              <a:t>della direzione intrapresa esplicitamente dalla </a:t>
            </a:r>
            <a:r>
              <a:rPr lang="it-IT" sz="1900" b="1" dirty="0" err="1">
                <a:solidFill>
                  <a:schemeClr val="tx1"/>
                </a:solidFill>
              </a:rPr>
              <a:t>European</a:t>
            </a:r>
            <a:r>
              <a:rPr lang="it-IT" sz="1900" b="1" dirty="0">
                <a:solidFill>
                  <a:schemeClr val="tx1"/>
                </a:solidFill>
              </a:rPr>
              <a:t> </a:t>
            </a:r>
            <a:r>
              <a:rPr lang="it-IT" sz="1900" b="1" dirty="0" err="1">
                <a:solidFill>
                  <a:schemeClr val="tx1"/>
                </a:solidFill>
              </a:rPr>
              <a:t>Research</a:t>
            </a:r>
            <a:r>
              <a:rPr lang="it-IT" sz="1900" b="1" dirty="0">
                <a:solidFill>
                  <a:schemeClr val="tx1"/>
                </a:solidFill>
              </a:rPr>
              <a:t> Area (ERA)</a:t>
            </a:r>
            <a:r>
              <a:rPr lang="it-IT" sz="1900" dirty="0"/>
              <a:t>.</a:t>
            </a:r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8477414" y="4662847"/>
            <a:ext cx="548700" cy="2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5</a:t>
            </a:fld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F42BD4-C441-633C-AD2A-4388CDC250CA}"/>
              </a:ext>
            </a:extLst>
          </p:cNvPr>
          <p:cNvSpPr txBox="1"/>
          <p:nvPr/>
        </p:nvSpPr>
        <p:spPr>
          <a:xfrm>
            <a:off x="159299" y="-36614"/>
            <a:ext cx="4563425" cy="2225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Governare la condivisione di Open Data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159300" y="144880"/>
            <a:ext cx="9025200" cy="42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Dotarsi di una politica dedicata agli Open Data è utile e necessario</a:t>
            </a:r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59300" y="685036"/>
            <a:ext cx="8944200" cy="4206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60000" lvl="0" indent="-263525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it-IT" sz="1900" dirty="0"/>
              <a:t>Il legislatore fornisce una serie di </a:t>
            </a:r>
            <a:r>
              <a:rPr lang="it-IT" sz="1900" b="1" dirty="0">
                <a:solidFill>
                  <a:schemeClr val="dk1"/>
                </a:solidFill>
              </a:rPr>
              <a:t>indicazioni normative</a:t>
            </a:r>
            <a:r>
              <a:rPr lang="it-IT" sz="1900" dirty="0"/>
              <a:t> di carattere generale.</a:t>
            </a:r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477414" y="4662847"/>
            <a:ext cx="548700" cy="2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6</a:t>
            </a:fld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55C795-120A-EC83-876A-C50171D3A717}"/>
              </a:ext>
            </a:extLst>
          </p:cNvPr>
          <p:cNvSpPr txBox="1"/>
          <p:nvPr/>
        </p:nvSpPr>
        <p:spPr>
          <a:xfrm>
            <a:off x="159299" y="-36614"/>
            <a:ext cx="4563425" cy="2225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Governare la condivisione di Open Data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98;p18">
            <a:extLst>
              <a:ext uri="{FF2B5EF4-FFF2-40B4-BE49-F238E27FC236}">
                <a16:creationId xmlns:a16="http://schemas.microsoft.com/office/drawing/2014/main" id="{C6EF5C34-AD36-4201-A154-077B018106A5}"/>
              </a:ext>
            </a:extLst>
          </p:cNvPr>
          <p:cNvSpPr txBox="1">
            <a:spLocks/>
          </p:cNvSpPr>
          <p:nvPr/>
        </p:nvSpPr>
        <p:spPr>
          <a:xfrm>
            <a:off x="159300" y="1035050"/>
            <a:ext cx="8944200" cy="339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61950" indent="-266700">
              <a:buSzPts val="1900"/>
              <a:buFont typeface="+mj-lt"/>
              <a:buAutoNum type="arabicPeriod" startAt="2"/>
            </a:pPr>
            <a:r>
              <a:rPr lang="it-IT" sz="1900" dirty="0"/>
              <a:t>Gli enti adattano le indicazioni alla propria struttura dotandosi di una </a:t>
            </a:r>
            <a:r>
              <a:rPr lang="it-IT" sz="1900" b="1" dirty="0">
                <a:solidFill>
                  <a:schemeClr val="dk1"/>
                </a:solidFill>
              </a:rPr>
              <a:t>Politica dei Dati</a:t>
            </a:r>
            <a:r>
              <a:rPr lang="it-IT" sz="1900" dirty="0"/>
              <a:t>.</a:t>
            </a:r>
          </a:p>
          <a:p>
            <a:pPr marL="360000" indent="-263525">
              <a:buSzPts val="1900"/>
              <a:buFont typeface="Calibri"/>
              <a:buAutoNum type="arabicPeriod" startAt="2"/>
            </a:pPr>
            <a:r>
              <a:rPr lang="it-IT" sz="1900" dirty="0"/>
              <a:t>Si individua un </a:t>
            </a:r>
            <a:r>
              <a:rPr lang="it-IT" sz="1900" b="1" dirty="0">
                <a:solidFill>
                  <a:schemeClr val="dk1"/>
                </a:solidFill>
              </a:rPr>
              <a:t>soggetto istituzionale preposto</a:t>
            </a:r>
            <a:r>
              <a:rPr lang="it-IT" sz="1900" dirty="0"/>
              <a:t> all’attuazione della Politica dei Dati.</a:t>
            </a:r>
          </a:p>
          <a:p>
            <a:pPr marL="360000" indent="-263525">
              <a:buSzPts val="1900"/>
              <a:buFont typeface="Calibri"/>
              <a:buAutoNum type="arabicPeriod" startAt="2"/>
            </a:pPr>
            <a:r>
              <a:rPr lang="it-IT" sz="1900" dirty="0"/>
              <a:t>Si creano (o adattano) </a:t>
            </a:r>
            <a:r>
              <a:rPr lang="it-IT" sz="1900" b="1" dirty="0">
                <a:solidFill>
                  <a:schemeClr val="dk1"/>
                </a:solidFill>
              </a:rPr>
              <a:t>strumenti gestionali</a:t>
            </a:r>
            <a:r>
              <a:rPr lang="it-IT" sz="1900" b="1" dirty="0"/>
              <a:t> </a:t>
            </a:r>
            <a:r>
              <a:rPr lang="it-IT" sz="1900" dirty="0"/>
              <a:t>funzionali alla gestione dei dati</a:t>
            </a:r>
            <a:br>
              <a:rPr lang="it-IT" sz="1900" dirty="0"/>
            </a:br>
            <a:r>
              <a:rPr lang="it-IT" sz="1900" dirty="0"/>
              <a:t>- per </a:t>
            </a:r>
            <a:r>
              <a:rPr lang="it-IT" sz="1900" b="1" dirty="0">
                <a:solidFill>
                  <a:schemeClr val="dk1"/>
                </a:solidFill>
              </a:rPr>
              <a:t>utenti</a:t>
            </a:r>
            <a:r>
              <a:rPr lang="it-IT" sz="1900" b="1" dirty="0"/>
              <a:t> </a:t>
            </a:r>
            <a:r>
              <a:rPr lang="it-IT" sz="1900" dirty="0"/>
              <a:t>interni ed esterni (es. archivi di dati);</a:t>
            </a:r>
            <a:br>
              <a:rPr lang="it-IT" sz="1900" dirty="0"/>
            </a:br>
            <a:r>
              <a:rPr lang="it-IT" sz="1900" dirty="0"/>
              <a:t>- per </a:t>
            </a:r>
            <a:r>
              <a:rPr lang="it-IT" sz="1900" b="1" dirty="0">
                <a:solidFill>
                  <a:schemeClr val="dk1"/>
                </a:solidFill>
              </a:rPr>
              <a:t>finalità </a:t>
            </a:r>
            <a:r>
              <a:rPr lang="it-IT" sz="1900" dirty="0"/>
              <a:t>di ricerca e amministrative (es. cataloghi di metadati, DMP);</a:t>
            </a:r>
            <a:br>
              <a:rPr lang="it-IT" sz="1900" dirty="0"/>
            </a:br>
            <a:r>
              <a:rPr lang="it-IT" sz="1900" dirty="0"/>
              <a:t>- conformi a standard tecnologici internazionali.</a:t>
            </a:r>
          </a:p>
          <a:p>
            <a:pPr marL="360000" indent="-263525">
              <a:buSzPts val="1900"/>
              <a:buFont typeface="Calibri"/>
              <a:buAutoNum type="arabicPeriod" startAt="2"/>
            </a:pPr>
            <a:r>
              <a:rPr lang="it-IT" sz="1900" dirty="0"/>
              <a:t>Si adattano i </a:t>
            </a:r>
            <a:r>
              <a:rPr lang="it-IT" sz="1900" b="1" dirty="0">
                <a:solidFill>
                  <a:schemeClr val="dk1"/>
                </a:solidFill>
              </a:rPr>
              <a:t>processi interni</a:t>
            </a:r>
            <a:r>
              <a:rPr lang="it-IT" sz="1900" dirty="0"/>
              <a:t> per adeguarli alla Politica dei Dati, ad esempio:</a:t>
            </a:r>
            <a:br>
              <a:rPr lang="it-IT" sz="1900" dirty="0"/>
            </a:br>
            <a:r>
              <a:rPr lang="it-IT" sz="1900" dirty="0"/>
              <a:t>- specifici articoli dedicati ai dati negli </a:t>
            </a:r>
            <a:r>
              <a:rPr lang="it-IT" sz="1900" b="1" dirty="0">
                <a:solidFill>
                  <a:schemeClr val="dk1"/>
                </a:solidFill>
              </a:rPr>
              <a:t>accordi di collaborazione</a:t>
            </a:r>
            <a:r>
              <a:rPr lang="it-IT" sz="1900" dirty="0"/>
              <a:t>;</a:t>
            </a:r>
            <a:br>
              <a:rPr lang="it-IT" sz="1900" dirty="0"/>
            </a:br>
            <a:r>
              <a:rPr lang="it-IT" sz="1900" dirty="0"/>
              <a:t>- </a:t>
            </a:r>
            <a:r>
              <a:rPr lang="it-IT" sz="1900" b="1" dirty="0">
                <a:solidFill>
                  <a:schemeClr val="dk1"/>
                </a:solidFill>
              </a:rPr>
              <a:t>pianificazione triennale</a:t>
            </a:r>
            <a:r>
              <a:rPr lang="it-IT" sz="1900" dirty="0"/>
              <a:t> delle attività;</a:t>
            </a:r>
            <a:br>
              <a:rPr lang="it-IT" sz="1900" dirty="0"/>
            </a:br>
            <a:r>
              <a:rPr lang="it-IT" sz="1900" dirty="0"/>
              <a:t>- </a:t>
            </a:r>
            <a:r>
              <a:rPr lang="it-IT" sz="1900" b="1" dirty="0">
                <a:solidFill>
                  <a:schemeClr val="tx1"/>
                </a:solidFill>
              </a:rPr>
              <a:t>monitoraggio</a:t>
            </a:r>
            <a:r>
              <a:rPr lang="it-IT" sz="1900" b="1" dirty="0"/>
              <a:t> </a:t>
            </a:r>
            <a:r>
              <a:rPr lang="it-IT" sz="1900" dirty="0"/>
              <a:t>e auto-valutazione delle attività e degli obiettivi.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59300" y="144876"/>
            <a:ext cx="8520600" cy="42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dirty="0"/>
              <a:t>Alcune tipologie di dati richiedono una gestione specifica</a:t>
            </a: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159300" y="679087"/>
            <a:ext cx="8937300" cy="6171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dirty="0"/>
              <a:t>Oltre alla condivisione per finalità di ricerca, alcuni dati devono soddisfare </a:t>
            </a:r>
            <a:r>
              <a:rPr lang="it-IT" sz="1700" b="1" dirty="0">
                <a:solidFill>
                  <a:schemeClr val="dk1"/>
                </a:solidFill>
              </a:rPr>
              <a:t>vincoli giuridici e tecnici</a:t>
            </a:r>
            <a:br>
              <a:rPr lang="it-IT" sz="1700" dirty="0"/>
            </a:br>
            <a:r>
              <a:rPr lang="it-IT" sz="1700" dirty="0"/>
              <a:t>e devono adottare strumenti, codifiche e </a:t>
            </a:r>
            <a:r>
              <a:rPr lang="it-IT" sz="1700" b="1" dirty="0">
                <a:solidFill>
                  <a:schemeClr val="dk1"/>
                </a:solidFill>
              </a:rPr>
              <a:t>canali istituzionali già formalizzati a livello governativo</a:t>
            </a:r>
            <a:r>
              <a:rPr lang="it-IT" sz="1700" dirty="0"/>
              <a:t>.</a:t>
            </a:r>
            <a:endParaRPr lang="it-IT" sz="1900"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477414" y="4662847"/>
            <a:ext cx="548700" cy="2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7</a:t>
            </a:fld>
            <a:endParaRPr lang="it-IT"/>
          </a:p>
        </p:txBody>
      </p:sp>
      <p:sp>
        <p:nvSpPr>
          <p:cNvPr id="2" name="Google Shape;105;p19">
            <a:extLst>
              <a:ext uri="{FF2B5EF4-FFF2-40B4-BE49-F238E27FC236}">
                <a16:creationId xmlns:a16="http://schemas.microsoft.com/office/drawing/2014/main" id="{C574F617-AA6E-44D9-A47D-10057354F28D}"/>
              </a:ext>
            </a:extLst>
          </p:cNvPr>
          <p:cNvSpPr txBox="1">
            <a:spLocks/>
          </p:cNvSpPr>
          <p:nvPr/>
        </p:nvSpPr>
        <p:spPr>
          <a:xfrm>
            <a:off x="159300" y="1366575"/>
            <a:ext cx="8937300" cy="301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it-IT" sz="1900" dirty="0"/>
              <a:t>Il sottoinsieme di </a:t>
            </a:r>
            <a:r>
              <a:rPr lang="it-IT" sz="1900" b="1" dirty="0">
                <a:solidFill>
                  <a:schemeClr val="tx1"/>
                </a:solidFill>
              </a:rPr>
              <a:t>“dati di elevato valore”</a:t>
            </a:r>
            <a:r>
              <a:rPr lang="it-IT" sz="1900" dirty="0">
                <a:solidFill>
                  <a:schemeClr val="tx1"/>
                </a:solidFill>
              </a:rPr>
              <a:t> </a:t>
            </a:r>
            <a:r>
              <a:rPr lang="it-IT" sz="1900" dirty="0"/>
              <a:t>è definito nella Direttiva Europea 2019/1024</a:t>
            </a:r>
            <a:br>
              <a:rPr lang="it-IT" sz="1900" dirty="0"/>
            </a:br>
            <a:r>
              <a:rPr lang="it-IT" sz="1900" dirty="0"/>
              <a:t>e suddiviso nelle seguenti categorie tematiche:</a:t>
            </a:r>
          </a:p>
          <a:p>
            <a:pPr indent="-336550">
              <a:spcBef>
                <a:spcPts val="1200"/>
              </a:spcBef>
              <a:buSzPts val="1700"/>
            </a:pPr>
            <a:r>
              <a:rPr lang="it-IT" sz="1900" dirty="0"/>
              <a:t>Dati geospaziali</a:t>
            </a:r>
          </a:p>
          <a:p>
            <a:pPr indent="-336550">
              <a:buSzPts val="1700"/>
            </a:pPr>
            <a:r>
              <a:rPr lang="it-IT" sz="1900" dirty="0"/>
              <a:t>Dati relativi all'osservazione della terra e all'ambiente</a:t>
            </a:r>
          </a:p>
          <a:p>
            <a:pPr indent="-336550">
              <a:buSzPts val="1700"/>
            </a:pPr>
            <a:r>
              <a:rPr lang="it-IT" sz="1900" dirty="0"/>
              <a:t>Dati meteorologici</a:t>
            </a:r>
          </a:p>
          <a:p>
            <a:pPr indent="-336550">
              <a:buSzPts val="1700"/>
            </a:pPr>
            <a:r>
              <a:rPr lang="it-IT" sz="1900" dirty="0"/>
              <a:t>Dati statistici</a:t>
            </a:r>
          </a:p>
          <a:p>
            <a:pPr indent="-336550">
              <a:buSzPts val="1700"/>
            </a:pPr>
            <a:r>
              <a:rPr lang="it-IT" sz="1900" dirty="0"/>
              <a:t>Dati relativi alle imprese e alla proprietà delle imprese</a:t>
            </a:r>
          </a:p>
          <a:p>
            <a:pPr indent="-336550">
              <a:buSzPts val="1700"/>
            </a:pPr>
            <a:r>
              <a:rPr lang="it-IT" sz="1900" dirty="0"/>
              <a:t>Dati relativi alla mobilità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DB186-95C5-5BCE-4806-923006FD426F}"/>
              </a:ext>
            </a:extLst>
          </p:cNvPr>
          <p:cNvSpPr txBox="1"/>
          <p:nvPr/>
        </p:nvSpPr>
        <p:spPr>
          <a:xfrm>
            <a:off x="159299" y="-36614"/>
            <a:ext cx="4563425" cy="2225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Governare la condivisione di Open Data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159300" y="144876"/>
            <a:ext cx="8520600" cy="42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dirty="0"/>
              <a:t>Strumenti utili per la definizione di una politica dei dati</a:t>
            </a: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159300" y="586206"/>
            <a:ext cx="8732100" cy="132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Le </a:t>
            </a:r>
            <a:r>
              <a:rPr lang="it-IT" b="1" dirty="0">
                <a:solidFill>
                  <a:schemeClr val="dk1"/>
                </a:solidFill>
              </a:rPr>
              <a:t>linee guida dell’Agenzia per l’Italia Digitale (</a:t>
            </a:r>
            <a:r>
              <a:rPr lang="it-IT" b="1" dirty="0" err="1">
                <a:solidFill>
                  <a:schemeClr val="dk1"/>
                </a:solidFill>
              </a:rPr>
              <a:t>AgID</a:t>
            </a:r>
            <a:r>
              <a:rPr lang="it-IT" b="1" dirty="0">
                <a:solidFill>
                  <a:schemeClr val="dk1"/>
                </a:solidFill>
              </a:rPr>
              <a:t>)</a:t>
            </a:r>
            <a:r>
              <a:rPr lang="it-IT" dirty="0"/>
              <a:t> sono vincolanti per tutta la PA: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dirty="0"/>
              <a:t>aiutano a districarsi nel complesso ambito normativo e gestionale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dirty="0"/>
              <a:t>forniscono utili suggerimenti sia su aspetti organizzativi sia tecnologici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dirty="0"/>
              <a:t>regole valide per tutta la Pubblica Amministrazione, richiedono un adattamento</a:t>
            </a:r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159300" y="1993881"/>
            <a:ext cx="8866800" cy="25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E’ necessario un </a:t>
            </a:r>
            <a:r>
              <a:rPr lang="it-IT" b="1" dirty="0">
                <a:solidFill>
                  <a:schemeClr val="dk1"/>
                </a:solidFill>
              </a:rPr>
              <a:t>percorso formativo per dirigenti, ricercatori e tecnici</a:t>
            </a:r>
            <a:br>
              <a:rPr lang="it-IT" dirty="0"/>
            </a:br>
            <a:r>
              <a:rPr lang="it-IT" dirty="0"/>
              <a:t>perché essere conformi ai principi FAIR ha ricadute sulla pianificazione (es. DMP),</a:t>
            </a:r>
            <a:br>
              <a:rPr lang="it-IT" dirty="0"/>
            </a:br>
            <a:r>
              <a:rPr lang="it-IT" dirty="0"/>
              <a:t>sul modo di fare ricerca e su aspetti amministrativi e legali.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-IT" dirty="0"/>
              <a:t>Per governare l’Open Science, è utile </a:t>
            </a:r>
            <a:r>
              <a:rPr lang="it-IT" b="1" dirty="0">
                <a:solidFill>
                  <a:schemeClr val="dk1"/>
                </a:solidFill>
              </a:rPr>
              <a:t>collegare tra loro tutti i tipi di prodotti della ricerca</a:t>
            </a:r>
            <a:r>
              <a:rPr lang="it-IT" dirty="0"/>
              <a:t>,</a:t>
            </a:r>
            <a:br>
              <a:rPr lang="it-IT" dirty="0"/>
            </a:br>
            <a:r>
              <a:rPr lang="it-IT" dirty="0"/>
              <a:t>le persone e le organizzazioni coinvolte e i progetti finanziatori.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dirty="0"/>
              <a:t>Attenzione: </a:t>
            </a:r>
            <a:r>
              <a:rPr lang="it-IT" b="1" dirty="0">
                <a:solidFill>
                  <a:schemeClr val="dk1"/>
                </a:solidFill>
              </a:rPr>
              <a:t>realizzare un archivio di dati non è solo una questione tecnologica</a:t>
            </a:r>
            <a:r>
              <a:rPr lang="it-IT" dirty="0"/>
              <a:t>,</a:t>
            </a:r>
            <a:br>
              <a:rPr lang="it-IT" dirty="0"/>
            </a:br>
            <a:r>
              <a:rPr lang="it-IT" dirty="0"/>
              <a:t>richiede piano di gestione e sostenibilità (personale e fondi) su base almeno decennale.</a:t>
            </a:r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477414" y="4662847"/>
            <a:ext cx="548700" cy="2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8</a:t>
            </a:fld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A6E94-9F44-4B9B-2733-E20BEAC2D890}"/>
              </a:ext>
            </a:extLst>
          </p:cNvPr>
          <p:cNvSpPr txBox="1"/>
          <p:nvPr/>
        </p:nvSpPr>
        <p:spPr>
          <a:xfrm>
            <a:off x="159299" y="-36614"/>
            <a:ext cx="4563425" cy="2225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Governare la condivisione di Open Data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159300" y="144876"/>
            <a:ext cx="8520600" cy="42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dirty="0"/>
              <a:t>Differenze tra enti vigilati e non vigilati dal MUR</a:t>
            </a:r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220350" y="801900"/>
            <a:ext cx="8703300" cy="9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/>
              <a:t>La conoscenza reciproca nel Gruppo Open Science della </a:t>
            </a:r>
            <a:r>
              <a:rPr lang="it-IT" sz="2000" dirty="0" err="1"/>
              <a:t>CoPER</a:t>
            </a:r>
            <a:r>
              <a:rPr lang="it-IT" sz="2000" dirty="0"/>
              <a:t> è all’inizio.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2000" dirty="0"/>
              <a:t>Esistono sicuramente delle differenze tra enti vigilati e non vigilati dal MUR.</a:t>
            </a:r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8477414" y="4662847"/>
            <a:ext cx="548700" cy="2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9</a:t>
            </a:fld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FE02A-76E1-0E1F-AE81-7750C32BC77C}"/>
              </a:ext>
            </a:extLst>
          </p:cNvPr>
          <p:cNvSpPr txBox="1"/>
          <p:nvPr/>
        </p:nvSpPr>
        <p:spPr>
          <a:xfrm>
            <a:off x="159299" y="-36614"/>
            <a:ext cx="4563425" cy="2225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Panoramica sulle attuali politiche Open Data degli EPR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20;p21">
            <a:extLst>
              <a:ext uri="{FF2B5EF4-FFF2-40B4-BE49-F238E27FC236}">
                <a16:creationId xmlns:a16="http://schemas.microsoft.com/office/drawing/2014/main" id="{407D2776-C26B-749F-23D9-0AD3BB720EF5}"/>
              </a:ext>
            </a:extLst>
          </p:cNvPr>
          <p:cNvSpPr txBox="1">
            <a:spLocks/>
          </p:cNvSpPr>
          <p:nvPr/>
        </p:nvSpPr>
        <p:spPr>
          <a:xfrm>
            <a:off x="220350" y="1822450"/>
            <a:ext cx="870330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Calibri"/>
              <a:buNone/>
            </a:pPr>
            <a:r>
              <a:rPr lang="it-IT" sz="2000" dirty="0"/>
              <a:t>Alcuni caratteri specifici:</a:t>
            </a:r>
          </a:p>
          <a:p>
            <a:pPr indent="-355600">
              <a:spcBef>
                <a:spcPts val="1200"/>
              </a:spcBef>
              <a:buSzPts val="2000"/>
            </a:pPr>
            <a:r>
              <a:rPr lang="it-IT" sz="2000" dirty="0"/>
              <a:t>partecipazione al </a:t>
            </a:r>
            <a:r>
              <a:rPr lang="it-IT" sz="2000" b="1" dirty="0">
                <a:solidFill>
                  <a:schemeClr val="tx1"/>
                </a:solidFill>
              </a:rPr>
              <a:t>sistema di valutazione ANVUR</a:t>
            </a:r>
            <a:br>
              <a:rPr lang="it-IT" sz="2000" dirty="0"/>
            </a:br>
            <a:r>
              <a:rPr lang="it-IT" sz="2000" i="1" dirty="0"/>
              <a:t>(non tutti devono sottostare alla regola “</a:t>
            </a:r>
            <a:r>
              <a:rPr lang="it-IT" sz="2000" i="1" dirty="0" err="1"/>
              <a:t>publish</a:t>
            </a:r>
            <a:r>
              <a:rPr lang="it-IT" sz="2000" i="1" dirty="0"/>
              <a:t> or </a:t>
            </a:r>
            <a:r>
              <a:rPr lang="it-IT" sz="2000" i="1" dirty="0" err="1"/>
              <a:t>perish</a:t>
            </a:r>
            <a:r>
              <a:rPr lang="it-IT" sz="2000" i="1" dirty="0"/>
              <a:t>”)</a:t>
            </a:r>
          </a:p>
          <a:p>
            <a:pPr indent="-355600">
              <a:buSzPts val="2000"/>
            </a:pPr>
            <a:r>
              <a:rPr lang="it-IT" sz="2000" b="1" dirty="0">
                <a:solidFill>
                  <a:schemeClr val="tx1"/>
                </a:solidFill>
              </a:rPr>
              <a:t>priorità</a:t>
            </a:r>
            <a:r>
              <a:rPr lang="it-IT" sz="2000" dirty="0"/>
              <a:t> e meccanismi di funzionamento della Ricerca</a:t>
            </a:r>
          </a:p>
          <a:p>
            <a:pPr indent="-355600">
              <a:buSzPts val="2000"/>
            </a:pPr>
            <a:r>
              <a:rPr lang="it-IT" sz="2000" dirty="0"/>
              <a:t>sistemi e interlocutori legati ai </a:t>
            </a:r>
            <a:r>
              <a:rPr lang="it-IT" sz="2000" b="1" dirty="0">
                <a:solidFill>
                  <a:schemeClr val="tx1"/>
                </a:solidFill>
              </a:rPr>
              <a:t>finanziamenti</a:t>
            </a:r>
            <a:endParaRPr lang="it-IT" sz="2000" dirty="0"/>
          </a:p>
        </p:txBody>
      </p:sp>
      <p:sp>
        <p:nvSpPr>
          <p:cNvPr id="5" name="Google Shape;120;p21">
            <a:extLst>
              <a:ext uri="{FF2B5EF4-FFF2-40B4-BE49-F238E27FC236}">
                <a16:creationId xmlns:a16="http://schemas.microsoft.com/office/drawing/2014/main" id="{6C093AC2-9E5A-D1FE-3CFF-C9F945AFF40D}"/>
              </a:ext>
            </a:extLst>
          </p:cNvPr>
          <p:cNvSpPr txBox="1">
            <a:spLocks/>
          </p:cNvSpPr>
          <p:nvPr/>
        </p:nvSpPr>
        <p:spPr>
          <a:xfrm>
            <a:off x="220350" y="3956050"/>
            <a:ext cx="8703300" cy="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Aft>
                <a:spcPts val="1200"/>
              </a:spcAft>
              <a:buFont typeface="Calibri"/>
              <a:buNone/>
            </a:pPr>
            <a:r>
              <a:rPr lang="it-IT" sz="2000" dirty="0"/>
              <a:t>La finalità di condividere Open Data è un punto in comune.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1938</Words>
  <Application>Microsoft Office PowerPoint</Application>
  <PresentationFormat>On-screen Show (16:9)</PresentationFormat>
  <Paragraphs>226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Ubuntu</vt:lpstr>
      <vt:lpstr>Calibri</vt:lpstr>
      <vt:lpstr>Arial</vt:lpstr>
      <vt:lpstr>Simple Light</vt:lpstr>
      <vt:lpstr>Esperienze di gestione degli Open Data negli Enti pubblici di Ricerca</vt:lpstr>
      <vt:lpstr>Indice</vt:lpstr>
      <vt:lpstr>Il paradigma dell’Open Science come guida alla gestione dei dati</vt:lpstr>
      <vt:lpstr>Principi FAIR, condizione per la condivisione dei dati</vt:lpstr>
      <vt:lpstr>Il legislatore detta modi e tempi per la condivisione dei dati</vt:lpstr>
      <vt:lpstr>Dotarsi di una politica dedicata agli Open Data è utile e necessario</vt:lpstr>
      <vt:lpstr>Alcune tipologie di dati richiedono una gestione specifica</vt:lpstr>
      <vt:lpstr>Strumenti utili per la definizione di una politica dei dati</vt:lpstr>
      <vt:lpstr>Differenze tra enti vigilati e non vigilati dal MUR</vt:lpstr>
      <vt:lpstr>Sondaggio sulla gestione istituzionale degli Open Data (preliminare)</vt:lpstr>
      <vt:lpstr>Canali di condivisione distinti per i diversi prodotti della ricerca</vt:lpstr>
      <vt:lpstr>Lo scoglio della mancata valutazione dei dati</vt:lpstr>
      <vt:lpstr>Mancano sistemi di valutazione dei dati</vt:lpstr>
      <vt:lpstr>Conclusioni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Esperienze di gestione degli Open Data negli Enti pubblici di Ricerca</dc:title>
  <dc:creator>Mario Locati</dc:creator>
  <cp:lastModifiedBy>Mario Locati</cp:lastModifiedBy>
  <cp:revision>14</cp:revision>
  <dcterms:modified xsi:type="dcterms:W3CDTF">2022-12-06T18:07:40Z</dcterms:modified>
</cp:coreProperties>
</file>