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>
        <p:scale>
          <a:sx n="100" d="100"/>
          <a:sy n="100" d="100"/>
        </p:scale>
        <p:origin x="90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842CD0-B098-432F-829A-8B9E06E516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74A21B6-5779-4897-B1F5-EAEE5A0255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C9E12E7-5DC0-4EC6-9968-2562A0497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B340-DD76-45D5-A401-8C5732C22FD7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9FF7AF-B943-4AE9-B473-936F0DB3C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2E79325-57B6-4E80-AD05-EDEFBF135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89743-2B14-481C-8032-ABCFD2653B9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7621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B053E1-A6FD-4972-83DE-32244F107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48FA40B-7766-432B-850B-001ACF005B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A09B67-3E00-41AF-910D-0CCDAC630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B340-DD76-45D5-A401-8C5732C22FD7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36E30D-8803-4374-9A96-6C031F144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E22C0B-9C78-4A54-8A38-7150088DE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89743-2B14-481C-8032-ABCFD2653B9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2021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95418AE-A3A3-4096-A78E-4FCD2539E2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84C63BC-2BD5-4F25-A6D5-FFB3F29B77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8E6BCFD-4D99-4E39-B63A-8FD4C93D0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B340-DD76-45D5-A401-8C5732C22FD7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303B17-194F-48E2-AFD6-84C40A9A8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D86C1B8-E024-4724-A416-094350E46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89743-2B14-481C-8032-ABCFD2653B9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551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500A78-00EA-4C80-8357-4CCE5EA13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A9AC27-18C0-4BD9-9306-9125F31E6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1E01C-D1F7-427E-B756-58C5A07EC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B340-DD76-45D5-A401-8C5732C22FD7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A897572-E5F0-4226-9D26-71657EE87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20651A-C692-411A-AD6F-D317587A1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89743-2B14-481C-8032-ABCFD2653B9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25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4AB7D4-5F38-42AA-A3F5-0A39EFFBE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2DBDB0A-DD88-4A5A-B532-1DEB52322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F9CDDA4-3310-4A16-8183-6BE4F1615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B340-DD76-45D5-A401-8C5732C22FD7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21CAA2-560B-4329-A0D5-D4CAEF8AC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B18D9A-9822-4F10-AD40-62B9609B2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89743-2B14-481C-8032-ABCFD2653B9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093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C14851-E64D-4C5E-96E1-12B11F687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2A9D27-DBA7-4B92-9D39-65AC1F3151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4C540E3-5359-4C6A-99AC-FF19BFE4D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8C6D9C1-9FD0-424B-A3F7-7E929E033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B340-DD76-45D5-A401-8C5732C22FD7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530E524-E408-4416-92D0-4FF320F6C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58B44B8-2343-490F-B76A-F000E05B5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89743-2B14-481C-8032-ABCFD2653B9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9764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99794E-9497-403E-BBEF-4451332BA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CD61916-0380-4F75-9DEC-2D07240AD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E90F3C9-B777-49A3-915B-CC97F75D5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1A02F0D-B5FA-438E-B9CF-6A27E80DBD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7E3652C-1B88-4850-B549-73046493A8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8E36027-95CA-4D60-98AC-03B374842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B340-DD76-45D5-A401-8C5732C22FD7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788CAB3-7AA4-4921-A0F7-8CFAA4B9D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047EA38-5570-4229-A40A-E1B57210D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89743-2B14-481C-8032-ABCFD2653B9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1482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CDC8A8-2227-495B-98FD-BCCB51CB0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4A94AC9-C68F-4071-A1D1-6B45FF1DD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B340-DD76-45D5-A401-8C5732C22FD7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C6ED82F-B060-4332-8C4D-347236966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DD0ACB5-8BB9-466C-B658-06E5AB677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89743-2B14-481C-8032-ABCFD2653B9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9189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009FEC0-103E-46F0-BC31-D369B7794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B340-DD76-45D5-A401-8C5732C22FD7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79BFA03-0E45-4569-A310-B012DE21D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9212777-72CF-4DA7-864D-E1F4A51D5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89743-2B14-481C-8032-ABCFD2653B9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9832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B4C736-0258-4F99-A479-1685067E0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C7F916-5467-4E9F-9320-32DE2AC3C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CAA2551-E16E-4154-A556-08BE3C6788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4FF5D51-5039-41B5-98D1-C2DD8E105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B340-DD76-45D5-A401-8C5732C22FD7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D91F0B1-D67A-495A-90E0-3DDEDE594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18FA79A-6448-49D4-ABAD-C499B4B0B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89743-2B14-481C-8032-ABCFD2653B9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6422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2EA1FB-1A3D-4237-88E8-AD89BC867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1305CDA-A46E-411F-A0A6-1B40887EE9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5557166-4459-416A-AF13-43A442FA12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49A241B-C647-4232-B34D-8098B27C6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B340-DD76-45D5-A401-8C5732C22FD7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A6CEF32-06C7-4BB9-85DC-C57FB2179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7FE91A7-2EEC-493E-A359-739183F57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89743-2B14-481C-8032-ABCFD2653B9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7610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4D097E2-9322-4831-8B33-46E89436D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CF96E83-7966-4920-8975-F3D6D85E4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1CA235-80FA-4F76-BE35-2F5B7FCF22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4B340-DD76-45D5-A401-8C5732C22FD7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9B0213B-B05E-4F89-A222-705A5AE7BB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0323D7-3D6D-4597-9CB6-C67125A3DE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89743-2B14-481C-8032-ABCFD2653B9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5522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5A311F21-E9A6-4ACD-900B-CB8DED108D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291" y="95835"/>
            <a:ext cx="985181" cy="49780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6E6B0A82-B414-4B70-B581-DF4E7E2CF7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27" y="113769"/>
            <a:ext cx="807206" cy="506554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FD36F528-CE03-47EF-B0F9-1C132BECD24D}"/>
              </a:ext>
            </a:extLst>
          </p:cNvPr>
          <p:cNvSpPr/>
          <p:nvPr/>
        </p:nvSpPr>
        <p:spPr>
          <a:xfrm>
            <a:off x="10329333" y="13025"/>
            <a:ext cx="1761067" cy="9673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Ugo Rotundo</a:t>
            </a:r>
          </a:p>
          <a:p>
            <a:pPr algn="ctr"/>
            <a:r>
              <a:rPr lang="it-IT" dirty="0"/>
              <a:t>06/10/2022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CE08903-20D3-486C-95A8-B382B77D3986}"/>
              </a:ext>
            </a:extLst>
          </p:cNvPr>
          <p:cNvSpPr txBox="1"/>
          <p:nvPr/>
        </p:nvSpPr>
        <p:spPr>
          <a:xfrm>
            <a:off x="2565062" y="374860"/>
            <a:ext cx="71352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latin typeface="Dubai Light" panose="020B0303030403030204" pitchFamily="34" charset="-78"/>
                <a:cs typeface="Dubai Light" panose="020B0303030403030204" pitchFamily="34" charset="-78"/>
              </a:rPr>
              <a:t>WA 9 – INFRASTRUCTURES</a:t>
            </a: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D8B75820-C37F-4A72-99B3-39C9C751536E}"/>
              </a:ext>
            </a:extLst>
          </p:cNvPr>
          <p:cNvCxnSpPr/>
          <p:nvPr/>
        </p:nvCxnSpPr>
        <p:spPr>
          <a:xfrm>
            <a:off x="174927" y="1061156"/>
            <a:ext cx="119154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ttangolo 13">
            <a:extLst>
              <a:ext uri="{FF2B5EF4-FFF2-40B4-BE49-F238E27FC236}">
                <a16:creationId xmlns:a16="http://schemas.microsoft.com/office/drawing/2014/main" id="{CCDF1441-3736-4DC5-9D94-426120E0EB7D}"/>
              </a:ext>
            </a:extLst>
          </p:cNvPr>
          <p:cNvSpPr/>
          <p:nvPr/>
        </p:nvSpPr>
        <p:spPr>
          <a:xfrm>
            <a:off x="1174045" y="563878"/>
            <a:ext cx="1016000" cy="440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LNF</a:t>
            </a:r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8638AF8B-45FF-4BAA-9709-31C3C5E49544}"/>
              </a:ext>
            </a:extLst>
          </p:cNvPr>
          <p:cNvCxnSpPr>
            <a:cxnSpLocks/>
          </p:cNvCxnSpPr>
          <p:nvPr/>
        </p:nvCxnSpPr>
        <p:spPr>
          <a:xfrm>
            <a:off x="3725333" y="1061156"/>
            <a:ext cx="0" cy="579684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8E2D316C-4BC4-41AD-8DC8-0CE2ED38C18D}"/>
              </a:ext>
            </a:extLst>
          </p:cNvPr>
          <p:cNvCxnSpPr>
            <a:cxnSpLocks/>
          </p:cNvCxnSpPr>
          <p:nvPr/>
        </p:nvCxnSpPr>
        <p:spPr>
          <a:xfrm>
            <a:off x="8359422" y="1061156"/>
            <a:ext cx="0" cy="593320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0CF0E2CC-64AB-41EE-A2D6-FDB24120A16A}"/>
              </a:ext>
            </a:extLst>
          </p:cNvPr>
          <p:cNvSpPr txBox="1"/>
          <p:nvPr/>
        </p:nvSpPr>
        <p:spPr>
          <a:xfrm>
            <a:off x="619557" y="1160475"/>
            <a:ext cx="2085645" cy="4308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200">
                <a:latin typeface="Dubai Light" panose="020B0303030403030204" pitchFamily="34" charset="-78"/>
                <a:cs typeface="Dubai Light" panose="020B0303030403030204" pitchFamily="34" charset="-78"/>
              </a:rPr>
              <a:t>On going actions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0811B9B3-46AF-4684-A7EA-D55A414D81AF}"/>
              </a:ext>
            </a:extLst>
          </p:cNvPr>
          <p:cNvSpPr txBox="1"/>
          <p:nvPr/>
        </p:nvSpPr>
        <p:spPr>
          <a:xfrm>
            <a:off x="3894173" y="1154247"/>
            <a:ext cx="4296409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200">
                <a:latin typeface="Dubai Light" panose="020B0303030403030204" pitchFamily="34" charset="-78"/>
                <a:cs typeface="Dubai Light" panose="020B0303030403030204" pitchFamily="34" charset="-78"/>
              </a:rPr>
              <a:t>Outcome closed actions &amp; Decisions 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6F12F170-A334-42C0-B242-BFCF4C3A039F}"/>
              </a:ext>
            </a:extLst>
          </p:cNvPr>
          <p:cNvSpPr txBox="1"/>
          <p:nvPr/>
        </p:nvSpPr>
        <p:spPr>
          <a:xfrm>
            <a:off x="9567439" y="1144544"/>
            <a:ext cx="1523787" cy="43088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200" dirty="0">
                <a:latin typeface="Dubai Light" panose="020B0303030403030204" pitchFamily="34" charset="-78"/>
                <a:cs typeface="Dubai Light" panose="020B0303030403030204" pitchFamily="34" charset="-78"/>
              </a:rPr>
              <a:t>To Do </a:t>
            </a:r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8EE08C7C-D27C-45E4-9562-86D186E23567}"/>
              </a:ext>
            </a:extLst>
          </p:cNvPr>
          <p:cNvCxnSpPr>
            <a:cxnSpLocks/>
          </p:cNvCxnSpPr>
          <p:nvPr/>
        </p:nvCxnSpPr>
        <p:spPr>
          <a:xfrm flipH="1">
            <a:off x="308275" y="1628768"/>
            <a:ext cx="11575449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73">
            <a:extLst>
              <a:ext uri="{FF2B5EF4-FFF2-40B4-BE49-F238E27FC236}">
                <a16:creationId xmlns:a16="http://schemas.microsoft.com/office/drawing/2014/main" id="{8DC483EE-B3A7-4A16-AF42-D533379DF3EF}"/>
              </a:ext>
            </a:extLst>
          </p:cNvPr>
          <p:cNvSpPr txBox="1"/>
          <p:nvPr/>
        </p:nvSpPr>
        <p:spPr>
          <a:xfrm>
            <a:off x="308275" y="1581526"/>
            <a:ext cx="34318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INFN review of the updated Final Draft</a:t>
            </a:r>
          </a:p>
          <a:p>
            <a:endParaRPr lang="en-GB" dirty="0"/>
          </a:p>
          <a:p>
            <a:endParaRPr lang="en-GB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22" name="CasellaDiTesto 73">
            <a:extLst>
              <a:ext uri="{FF2B5EF4-FFF2-40B4-BE49-F238E27FC236}">
                <a16:creationId xmlns:a16="http://schemas.microsoft.com/office/drawing/2014/main" id="{6BAB1DD9-C7BD-4323-99AA-960F39FF6735}"/>
              </a:ext>
            </a:extLst>
          </p:cNvPr>
          <p:cNvSpPr txBox="1"/>
          <p:nvPr/>
        </p:nvSpPr>
        <p:spPr>
          <a:xfrm>
            <a:off x="8456387" y="1583045"/>
            <a:ext cx="3431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Conferenza</a:t>
            </a:r>
            <a:r>
              <a:rPr lang="en-GB" dirty="0"/>
              <a:t> </a:t>
            </a:r>
            <a:r>
              <a:rPr lang="it-IT" dirty="0"/>
              <a:t>dei Servizi </a:t>
            </a:r>
            <a:r>
              <a:rPr lang="en-GB" dirty="0"/>
              <a:t>to be started (FD Validation needed)</a:t>
            </a:r>
          </a:p>
        </p:txBody>
      </p:sp>
      <p:sp>
        <p:nvSpPr>
          <p:cNvPr id="23" name="CasellaDiTesto 73">
            <a:extLst>
              <a:ext uri="{FF2B5EF4-FFF2-40B4-BE49-F238E27FC236}">
                <a16:creationId xmlns:a16="http://schemas.microsoft.com/office/drawing/2014/main" id="{860634BF-85BA-43CA-B716-7FD4A4545F19}"/>
              </a:ext>
            </a:extLst>
          </p:cNvPr>
          <p:cNvSpPr txBox="1"/>
          <p:nvPr/>
        </p:nvSpPr>
        <p:spPr>
          <a:xfrm>
            <a:off x="4086386" y="1583056"/>
            <a:ext cx="34318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FD handed over in August, updated in  light of the implementation of the F&amp;R from the “</a:t>
            </a:r>
            <a:r>
              <a:rPr lang="en-GB" dirty="0" err="1"/>
              <a:t>Scibile</a:t>
            </a:r>
            <a:r>
              <a:rPr lang="en-GB" dirty="0"/>
              <a:t>” Review Panel and comments from the Landscape Superintendence. Also cost aspects reviewed (</a:t>
            </a:r>
            <a:r>
              <a:rPr lang="it-IT" dirty="0"/>
              <a:t>PV and EI prices list update in  </a:t>
            </a:r>
            <a:r>
              <a:rPr lang="it-IT" dirty="0" err="1"/>
              <a:t>July</a:t>
            </a:r>
            <a:r>
              <a:rPr lang="it-IT" dirty="0"/>
              <a:t>)</a:t>
            </a:r>
            <a:endParaRPr lang="en-GB" dirty="0"/>
          </a:p>
          <a:p>
            <a:endParaRPr lang="en-US" dirty="0"/>
          </a:p>
          <a:p>
            <a:r>
              <a:rPr lang="en-US" dirty="0"/>
              <a:t>Archaeological Surveys closed, informal ok to proceed with </a:t>
            </a:r>
            <a:r>
              <a:rPr lang="en-US" dirty="0" err="1"/>
              <a:t>CdS</a:t>
            </a:r>
            <a:r>
              <a:rPr lang="en-US" dirty="0"/>
              <a:t>.</a:t>
            </a:r>
          </a:p>
          <a:p>
            <a:r>
              <a:rPr lang="en-US" dirty="0"/>
              <a:t>Also from the Landscape </a:t>
            </a:r>
            <a:r>
              <a:rPr lang="en-US" dirty="0" err="1"/>
              <a:t>pov</a:t>
            </a:r>
            <a:r>
              <a:rPr lang="en-US" dirty="0"/>
              <a:t>. </a:t>
            </a:r>
            <a:r>
              <a:rPr lang="it-IT" dirty="0"/>
              <a:t>(</a:t>
            </a:r>
            <a:r>
              <a:rPr lang="en-GB" dirty="0" err="1"/>
              <a:t>Regione</a:t>
            </a:r>
            <a:r>
              <a:rPr lang="en-GB" dirty="0"/>
              <a:t> Lazio</a:t>
            </a:r>
            <a:r>
              <a:rPr lang="it-IT" dirty="0"/>
              <a:t>)</a:t>
            </a:r>
            <a:endParaRPr lang="en-US" dirty="0"/>
          </a:p>
          <a:p>
            <a:endParaRPr lang="en-US" dirty="0"/>
          </a:p>
          <a:p>
            <a:r>
              <a:rPr lang="en-GB" dirty="0"/>
              <a:t>Also from the </a:t>
            </a:r>
            <a:r>
              <a:rPr lang="it-IT" dirty="0" err="1"/>
              <a:t>Fire</a:t>
            </a:r>
            <a:r>
              <a:rPr lang="it-IT" dirty="0"/>
              <a:t> </a:t>
            </a:r>
            <a:r>
              <a:rPr lang="it-IT" dirty="0" err="1"/>
              <a:t>Dept</a:t>
            </a:r>
            <a:r>
              <a:rPr lang="it-IT" dirty="0"/>
              <a:t>.</a:t>
            </a:r>
            <a:r>
              <a:rPr lang="en-GB" dirty="0"/>
              <a:t> </a:t>
            </a:r>
            <a:r>
              <a:rPr lang="en-US" dirty="0"/>
              <a:t>informal ok to proceed with </a:t>
            </a:r>
            <a:r>
              <a:rPr lang="en-US" dirty="0" err="1"/>
              <a:t>CdS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2081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74AC33C3-019D-4099-AC50-F66FC9BC69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291" y="95835"/>
            <a:ext cx="985181" cy="497805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911DA599-79F9-4589-A208-A91033772E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27" y="113769"/>
            <a:ext cx="807206" cy="506554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339997F1-84A6-4E4A-964E-31498B6908B9}"/>
              </a:ext>
            </a:extLst>
          </p:cNvPr>
          <p:cNvSpPr/>
          <p:nvPr/>
        </p:nvSpPr>
        <p:spPr>
          <a:xfrm>
            <a:off x="10329333" y="13025"/>
            <a:ext cx="1761067" cy="9673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Ugo Rotundo</a:t>
            </a:r>
          </a:p>
          <a:p>
            <a:pPr algn="ctr"/>
            <a:r>
              <a:rPr lang="it-IT" dirty="0"/>
              <a:t>25/07/2022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2B7AD1F-91E1-4897-87AD-AF709818C21D}"/>
              </a:ext>
            </a:extLst>
          </p:cNvPr>
          <p:cNvSpPr txBox="1"/>
          <p:nvPr/>
        </p:nvSpPr>
        <p:spPr>
          <a:xfrm>
            <a:off x="2565062" y="374860"/>
            <a:ext cx="71352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latin typeface="Dubai Light" panose="020B0303030403030204" pitchFamily="34" charset="-78"/>
                <a:cs typeface="Dubai Light" panose="020B0303030403030204" pitchFamily="34" charset="-78"/>
              </a:rPr>
              <a:t>WA 9 – INFRASTRUCTURES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2555CBDF-77F4-4C12-8D2D-B50FB0956E16}"/>
              </a:ext>
            </a:extLst>
          </p:cNvPr>
          <p:cNvCxnSpPr/>
          <p:nvPr/>
        </p:nvCxnSpPr>
        <p:spPr>
          <a:xfrm>
            <a:off x="174927" y="1061156"/>
            <a:ext cx="119154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>
            <a:extLst>
              <a:ext uri="{FF2B5EF4-FFF2-40B4-BE49-F238E27FC236}">
                <a16:creationId xmlns:a16="http://schemas.microsoft.com/office/drawing/2014/main" id="{CBE586C2-DAD1-4B5E-8195-9A1E1BD7E1FB}"/>
              </a:ext>
            </a:extLst>
          </p:cNvPr>
          <p:cNvSpPr/>
          <p:nvPr/>
        </p:nvSpPr>
        <p:spPr>
          <a:xfrm>
            <a:off x="1174045" y="563878"/>
            <a:ext cx="1016000" cy="440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LNF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7322066-51FC-4750-AB24-9B8DA8BA8001}"/>
              </a:ext>
            </a:extLst>
          </p:cNvPr>
          <p:cNvSpPr txBox="1"/>
          <p:nvPr/>
        </p:nvSpPr>
        <p:spPr>
          <a:xfrm>
            <a:off x="281031" y="1171869"/>
            <a:ext cx="2823410" cy="43088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200">
                <a:latin typeface="Dubai Light" panose="020B0303030403030204" pitchFamily="34" charset="-78"/>
                <a:cs typeface="Dubai Light" panose="020B0303030403030204" pitchFamily="34" charset="-78"/>
              </a:rPr>
              <a:t>Upcoming milestones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23B4632-CF99-4E0C-83DE-339912C251D1}"/>
              </a:ext>
            </a:extLst>
          </p:cNvPr>
          <p:cNvSpPr txBox="1"/>
          <p:nvPr/>
        </p:nvSpPr>
        <p:spPr>
          <a:xfrm>
            <a:off x="4346226" y="1187934"/>
            <a:ext cx="3431820" cy="43088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200" dirty="0"/>
              <a:t>Potential risks</a:t>
            </a:r>
          </a:p>
        </p:txBody>
      </p: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F53AA164-BE7A-472A-ADAD-666C2C56AB0C}"/>
              </a:ext>
            </a:extLst>
          </p:cNvPr>
          <p:cNvCxnSpPr>
            <a:cxnSpLocks/>
          </p:cNvCxnSpPr>
          <p:nvPr/>
        </p:nvCxnSpPr>
        <p:spPr>
          <a:xfrm>
            <a:off x="3725333" y="1061156"/>
            <a:ext cx="0" cy="579684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87782C5C-5C6C-4ACE-BA11-AB84BE637BBF}"/>
              </a:ext>
            </a:extLst>
          </p:cNvPr>
          <p:cNvCxnSpPr>
            <a:cxnSpLocks/>
          </p:cNvCxnSpPr>
          <p:nvPr/>
        </p:nvCxnSpPr>
        <p:spPr>
          <a:xfrm flipH="1">
            <a:off x="308275" y="1628768"/>
            <a:ext cx="11575449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4E236080-D27E-4875-B3BB-8457A2B33B27}"/>
              </a:ext>
            </a:extLst>
          </p:cNvPr>
          <p:cNvSpPr txBox="1"/>
          <p:nvPr/>
        </p:nvSpPr>
        <p:spPr>
          <a:xfrm>
            <a:off x="9138993" y="1192578"/>
            <a:ext cx="2330270" cy="43088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200" dirty="0"/>
              <a:t>General Status</a:t>
            </a:r>
          </a:p>
        </p:txBody>
      </p: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214DB4CD-0A0A-47DF-A5D6-96812BB7891E}"/>
              </a:ext>
            </a:extLst>
          </p:cNvPr>
          <p:cNvCxnSpPr>
            <a:cxnSpLocks/>
          </p:cNvCxnSpPr>
          <p:nvPr/>
        </p:nvCxnSpPr>
        <p:spPr>
          <a:xfrm>
            <a:off x="8359422" y="1061156"/>
            <a:ext cx="0" cy="593320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ttangolo 69">
            <a:extLst>
              <a:ext uri="{FF2B5EF4-FFF2-40B4-BE49-F238E27FC236}">
                <a16:creationId xmlns:a16="http://schemas.microsoft.com/office/drawing/2014/main" id="{E94CFE0E-0B17-4004-A969-668969445CDE}"/>
              </a:ext>
            </a:extLst>
          </p:cNvPr>
          <p:cNvSpPr/>
          <p:nvPr/>
        </p:nvSpPr>
        <p:spPr>
          <a:xfrm>
            <a:off x="9360928" y="2203496"/>
            <a:ext cx="27887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Not recovering time,</a:t>
            </a:r>
          </a:p>
          <a:p>
            <a:r>
              <a:rPr lang="en-GB" dirty="0"/>
              <a:t>or at lest not much (feeling)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9C048258-4559-46D9-8A16-E7F706BD6EEA}"/>
              </a:ext>
            </a:extLst>
          </p:cNvPr>
          <p:cNvSpPr txBox="1"/>
          <p:nvPr/>
        </p:nvSpPr>
        <p:spPr>
          <a:xfrm>
            <a:off x="308275" y="2030084"/>
            <a:ext cx="34318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INFN Final Draft review and Validation</a:t>
            </a:r>
          </a:p>
          <a:p>
            <a:endParaRPr lang="en-GB" dirty="0"/>
          </a:p>
          <a:p>
            <a:r>
              <a:rPr lang="en-GB" dirty="0"/>
              <a:t>Cost review with GE</a:t>
            </a:r>
          </a:p>
          <a:p>
            <a:endParaRPr lang="it-IT" dirty="0"/>
          </a:p>
          <a:p>
            <a:r>
              <a:rPr lang="en-GB" dirty="0"/>
              <a:t>Building Permitting request to be started</a:t>
            </a:r>
          </a:p>
        </p:txBody>
      </p:sp>
      <p:sp>
        <p:nvSpPr>
          <p:cNvPr id="73" name="CasellaDiTesto 73">
            <a:extLst>
              <a:ext uri="{FF2B5EF4-FFF2-40B4-BE49-F238E27FC236}">
                <a16:creationId xmlns:a16="http://schemas.microsoft.com/office/drawing/2014/main" id="{35EC9F14-9EB7-4133-862F-33D1123C59B7}"/>
              </a:ext>
            </a:extLst>
          </p:cNvPr>
          <p:cNvSpPr txBox="1"/>
          <p:nvPr/>
        </p:nvSpPr>
        <p:spPr>
          <a:xfrm>
            <a:off x="4341575" y="2022992"/>
            <a:ext cx="3431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Project late – late reply from Authorities (Superintendence), </a:t>
            </a:r>
          </a:p>
          <a:p>
            <a:r>
              <a:rPr lang="en-GB" dirty="0"/>
              <a:t>Internal HR overload</a:t>
            </a:r>
          </a:p>
        </p:txBody>
      </p:sp>
      <p:grpSp>
        <p:nvGrpSpPr>
          <p:cNvPr id="35" name="Group 46">
            <a:extLst>
              <a:ext uri="{FF2B5EF4-FFF2-40B4-BE49-F238E27FC236}">
                <a16:creationId xmlns:a16="http://schemas.microsoft.com/office/drawing/2014/main" id="{B3BD7F39-5B4F-44CF-ADEB-BF6C0C02D84E}"/>
              </a:ext>
            </a:extLst>
          </p:cNvPr>
          <p:cNvGrpSpPr/>
          <p:nvPr/>
        </p:nvGrpSpPr>
        <p:grpSpPr>
          <a:xfrm>
            <a:off x="8651175" y="2165626"/>
            <a:ext cx="655929" cy="971354"/>
            <a:chOff x="962025" y="1667602"/>
            <a:chExt cx="2030432" cy="3337729"/>
          </a:xfrm>
        </p:grpSpPr>
        <p:sp>
          <p:nvSpPr>
            <p:cNvPr id="36" name="Shape">
              <a:extLst>
                <a:ext uri="{FF2B5EF4-FFF2-40B4-BE49-F238E27FC236}">
                  <a16:creationId xmlns:a16="http://schemas.microsoft.com/office/drawing/2014/main" id="{373DAC47-43CF-4429-AD8F-6F9797AD9137}"/>
                </a:ext>
              </a:extLst>
            </p:cNvPr>
            <p:cNvSpPr/>
            <p:nvPr/>
          </p:nvSpPr>
          <p:spPr>
            <a:xfrm>
              <a:off x="1313937" y="1667602"/>
              <a:ext cx="1331684" cy="3337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9426"/>
                  </a:moveTo>
                  <a:cubicBezTo>
                    <a:pt x="21600" y="20627"/>
                    <a:pt x="19340" y="21600"/>
                    <a:pt x="16552" y="21600"/>
                  </a:cubicBezTo>
                  <a:lnTo>
                    <a:pt x="5048" y="21600"/>
                  </a:lnTo>
                  <a:cubicBezTo>
                    <a:pt x="2260" y="21600"/>
                    <a:pt x="0" y="20627"/>
                    <a:pt x="0" y="19426"/>
                  </a:cubicBezTo>
                  <a:lnTo>
                    <a:pt x="0" y="2174"/>
                  </a:lnTo>
                  <a:cubicBezTo>
                    <a:pt x="0" y="973"/>
                    <a:pt x="2260" y="0"/>
                    <a:pt x="5048" y="0"/>
                  </a:cubicBezTo>
                  <a:lnTo>
                    <a:pt x="16552" y="0"/>
                  </a:lnTo>
                  <a:cubicBezTo>
                    <a:pt x="19340" y="0"/>
                    <a:pt x="21600" y="973"/>
                    <a:pt x="21600" y="2174"/>
                  </a:cubicBezTo>
                  <a:lnTo>
                    <a:pt x="21600" y="19426"/>
                  </a:lnTo>
                  <a:close/>
                </a:path>
              </a:pathLst>
            </a:custGeom>
            <a:solidFill>
              <a:srgbClr val="4B4B4B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37" name="Circle">
              <a:extLst>
                <a:ext uri="{FF2B5EF4-FFF2-40B4-BE49-F238E27FC236}">
                  <a16:creationId xmlns:a16="http://schemas.microsoft.com/office/drawing/2014/main" id="{1FDB245C-023B-4466-9874-7DD6E64C9128}"/>
                </a:ext>
              </a:extLst>
            </p:cNvPr>
            <p:cNvSpPr/>
            <p:nvPr/>
          </p:nvSpPr>
          <p:spPr>
            <a:xfrm>
              <a:off x="1575356" y="1944104"/>
              <a:ext cx="805870" cy="805869"/>
            </a:xfrm>
            <a:prstGeom prst="ellipse">
              <a:avLst/>
            </a:prstGeom>
            <a:solidFill>
              <a:srgbClr val="FFFFFF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38" name="Circle">
              <a:extLst>
                <a:ext uri="{FF2B5EF4-FFF2-40B4-BE49-F238E27FC236}">
                  <a16:creationId xmlns:a16="http://schemas.microsoft.com/office/drawing/2014/main" id="{A8FE23EF-5DA6-4B1C-8A02-3A38832B05AD}"/>
                </a:ext>
              </a:extLst>
            </p:cNvPr>
            <p:cNvSpPr/>
            <p:nvPr/>
          </p:nvSpPr>
          <p:spPr>
            <a:xfrm>
              <a:off x="1575357" y="2914374"/>
              <a:ext cx="805870" cy="805870"/>
            </a:xfrm>
            <a:prstGeom prst="ellipse">
              <a:avLst/>
            </a:prstGeom>
            <a:solidFill>
              <a:srgbClr val="FFFFFF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39" name="Circle">
              <a:extLst>
                <a:ext uri="{FF2B5EF4-FFF2-40B4-BE49-F238E27FC236}">
                  <a16:creationId xmlns:a16="http://schemas.microsoft.com/office/drawing/2014/main" id="{018983EF-ADB4-4541-8D4C-D52C714466C0}"/>
                </a:ext>
              </a:extLst>
            </p:cNvPr>
            <p:cNvSpPr/>
            <p:nvPr/>
          </p:nvSpPr>
          <p:spPr>
            <a:xfrm>
              <a:off x="1575357" y="3889671"/>
              <a:ext cx="805870" cy="805870"/>
            </a:xfrm>
            <a:prstGeom prst="ellipse">
              <a:avLst/>
            </a:prstGeom>
            <a:solidFill>
              <a:srgbClr val="FFFFFF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40" name="Shape">
              <a:extLst>
                <a:ext uri="{FF2B5EF4-FFF2-40B4-BE49-F238E27FC236}">
                  <a16:creationId xmlns:a16="http://schemas.microsoft.com/office/drawing/2014/main" id="{D45A50BB-2D0E-4F56-9FEC-CC0EE87B39FA}"/>
                </a:ext>
              </a:extLst>
            </p:cNvPr>
            <p:cNvSpPr/>
            <p:nvPr/>
          </p:nvSpPr>
          <p:spPr>
            <a:xfrm>
              <a:off x="1620603" y="1989350"/>
              <a:ext cx="713925" cy="713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0" h="19875" extrusionOk="0">
                  <a:moveTo>
                    <a:pt x="19847" y="13222"/>
                  </a:moveTo>
                  <a:cubicBezTo>
                    <a:pt x="18871" y="16173"/>
                    <a:pt x="16446" y="18486"/>
                    <a:pt x="13405" y="19396"/>
                  </a:cubicBezTo>
                  <a:cubicBezTo>
                    <a:pt x="9678" y="20511"/>
                    <a:pt x="6114" y="19596"/>
                    <a:pt x="3601" y="17517"/>
                  </a:cubicBezTo>
                  <a:cubicBezTo>
                    <a:pt x="3461" y="17401"/>
                    <a:pt x="3326" y="17282"/>
                    <a:pt x="3192" y="17159"/>
                  </a:cubicBezTo>
                  <a:cubicBezTo>
                    <a:pt x="499" y="14681"/>
                    <a:pt x="-805" y="10784"/>
                    <a:pt x="526" y="6696"/>
                  </a:cubicBezTo>
                  <a:cubicBezTo>
                    <a:pt x="1469" y="3797"/>
                    <a:pt x="3807" y="1487"/>
                    <a:pt x="6773" y="543"/>
                  </a:cubicBezTo>
                  <a:cubicBezTo>
                    <a:pt x="11900" y="-1089"/>
                    <a:pt x="16743" y="1125"/>
                    <a:pt x="19022" y="4967"/>
                  </a:cubicBezTo>
                  <a:cubicBezTo>
                    <a:pt x="19091" y="5084"/>
                    <a:pt x="19160" y="5203"/>
                    <a:pt x="19223" y="5324"/>
                  </a:cubicBezTo>
                  <a:cubicBezTo>
                    <a:pt x="20445" y="7581"/>
                    <a:pt x="20795" y="10360"/>
                    <a:pt x="19847" y="13222"/>
                  </a:cubicBezTo>
                  <a:close/>
                </a:path>
              </a:pathLst>
            </a:custGeom>
            <a:solidFill>
              <a:srgbClr val="353535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41" name="Shape">
              <a:extLst>
                <a:ext uri="{FF2B5EF4-FFF2-40B4-BE49-F238E27FC236}">
                  <a16:creationId xmlns:a16="http://schemas.microsoft.com/office/drawing/2014/main" id="{F02128D9-9522-4064-BE93-5875633AC6F2}"/>
                </a:ext>
              </a:extLst>
            </p:cNvPr>
            <p:cNvSpPr/>
            <p:nvPr/>
          </p:nvSpPr>
          <p:spPr>
            <a:xfrm>
              <a:off x="1706067" y="2094923"/>
              <a:ext cx="628464" cy="607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8907"/>
                  </a:moveTo>
                  <a:cubicBezTo>
                    <a:pt x="21600" y="15917"/>
                    <a:pt x="16107" y="21600"/>
                    <a:pt x="9332" y="21600"/>
                  </a:cubicBezTo>
                  <a:cubicBezTo>
                    <a:pt x="6307" y="21600"/>
                    <a:pt x="3537" y="20465"/>
                    <a:pt x="1400" y="18588"/>
                  </a:cubicBezTo>
                  <a:cubicBezTo>
                    <a:pt x="503" y="16827"/>
                    <a:pt x="0" y="14823"/>
                    <a:pt x="0" y="12693"/>
                  </a:cubicBezTo>
                  <a:cubicBezTo>
                    <a:pt x="0" y="5683"/>
                    <a:pt x="5493" y="0"/>
                    <a:pt x="12268" y="0"/>
                  </a:cubicBezTo>
                  <a:cubicBezTo>
                    <a:pt x="15292" y="0"/>
                    <a:pt x="18061" y="1132"/>
                    <a:pt x="20199" y="3012"/>
                  </a:cubicBezTo>
                  <a:cubicBezTo>
                    <a:pt x="21094" y="4772"/>
                    <a:pt x="21600" y="6779"/>
                    <a:pt x="21600" y="8907"/>
                  </a:cubicBezTo>
                  <a:close/>
                </a:path>
              </a:pathLst>
            </a:custGeom>
            <a:solidFill>
              <a:srgbClr val="4B4B4B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42" name="Shape">
              <a:extLst>
                <a:ext uri="{FF2B5EF4-FFF2-40B4-BE49-F238E27FC236}">
                  <a16:creationId xmlns:a16="http://schemas.microsoft.com/office/drawing/2014/main" id="{C3199683-9954-4C6F-A44E-E3AA9DDDD857}"/>
                </a:ext>
              </a:extLst>
            </p:cNvPr>
            <p:cNvSpPr/>
            <p:nvPr/>
          </p:nvSpPr>
          <p:spPr>
            <a:xfrm>
              <a:off x="1620603" y="2964647"/>
              <a:ext cx="713877" cy="713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1"/>
                  </a:moveTo>
                  <a:cubicBezTo>
                    <a:pt x="21600" y="16765"/>
                    <a:pt x="16764" y="21600"/>
                    <a:pt x="10800" y="21600"/>
                  </a:cubicBezTo>
                  <a:cubicBezTo>
                    <a:pt x="8137" y="21600"/>
                    <a:pt x="5698" y="20634"/>
                    <a:pt x="3817" y="19037"/>
                  </a:cubicBezTo>
                  <a:cubicBezTo>
                    <a:pt x="3667" y="18911"/>
                    <a:pt x="3524" y="18782"/>
                    <a:pt x="3383" y="18648"/>
                  </a:cubicBezTo>
                  <a:cubicBezTo>
                    <a:pt x="1299" y="16681"/>
                    <a:pt x="0" y="13891"/>
                    <a:pt x="0" y="10799"/>
                  </a:cubicBezTo>
                  <a:cubicBezTo>
                    <a:pt x="0" y="4835"/>
                    <a:pt x="4836" y="0"/>
                    <a:pt x="10800" y="0"/>
                  </a:cubicBezTo>
                  <a:cubicBezTo>
                    <a:pt x="14798" y="0"/>
                    <a:pt x="18285" y="2170"/>
                    <a:pt x="20153" y="5398"/>
                  </a:cubicBezTo>
                  <a:cubicBezTo>
                    <a:pt x="20226" y="5526"/>
                    <a:pt x="20299" y="5655"/>
                    <a:pt x="20366" y="5786"/>
                  </a:cubicBezTo>
                  <a:cubicBezTo>
                    <a:pt x="21154" y="7283"/>
                    <a:pt x="21600" y="8991"/>
                    <a:pt x="21600" y="10801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43" name="Shape">
              <a:extLst>
                <a:ext uri="{FF2B5EF4-FFF2-40B4-BE49-F238E27FC236}">
                  <a16:creationId xmlns:a16="http://schemas.microsoft.com/office/drawing/2014/main" id="{4669E068-00AB-4B82-B246-B89F4A8F91FA}"/>
                </a:ext>
              </a:extLst>
            </p:cNvPr>
            <p:cNvSpPr/>
            <p:nvPr/>
          </p:nvSpPr>
          <p:spPr>
            <a:xfrm>
              <a:off x="1706067" y="3070220"/>
              <a:ext cx="628464" cy="607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8907"/>
                  </a:moveTo>
                  <a:cubicBezTo>
                    <a:pt x="21600" y="15917"/>
                    <a:pt x="16107" y="21600"/>
                    <a:pt x="9332" y="21600"/>
                  </a:cubicBezTo>
                  <a:cubicBezTo>
                    <a:pt x="6307" y="21600"/>
                    <a:pt x="3537" y="20465"/>
                    <a:pt x="1400" y="18588"/>
                  </a:cubicBezTo>
                  <a:cubicBezTo>
                    <a:pt x="503" y="16827"/>
                    <a:pt x="0" y="14823"/>
                    <a:pt x="0" y="12693"/>
                  </a:cubicBezTo>
                  <a:cubicBezTo>
                    <a:pt x="0" y="5683"/>
                    <a:pt x="5493" y="0"/>
                    <a:pt x="12268" y="0"/>
                  </a:cubicBezTo>
                  <a:cubicBezTo>
                    <a:pt x="15292" y="0"/>
                    <a:pt x="18061" y="1132"/>
                    <a:pt x="20199" y="3012"/>
                  </a:cubicBezTo>
                  <a:cubicBezTo>
                    <a:pt x="21094" y="4772"/>
                    <a:pt x="21600" y="6779"/>
                    <a:pt x="21600" y="8907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44" name="Shape">
              <a:extLst>
                <a:ext uri="{FF2B5EF4-FFF2-40B4-BE49-F238E27FC236}">
                  <a16:creationId xmlns:a16="http://schemas.microsoft.com/office/drawing/2014/main" id="{7A4BA212-A2DB-4AE3-BE95-970B8C51321F}"/>
                </a:ext>
              </a:extLst>
            </p:cNvPr>
            <p:cNvSpPr/>
            <p:nvPr/>
          </p:nvSpPr>
          <p:spPr>
            <a:xfrm>
              <a:off x="1620603" y="3934916"/>
              <a:ext cx="713877" cy="713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1"/>
                  </a:moveTo>
                  <a:cubicBezTo>
                    <a:pt x="21600" y="16765"/>
                    <a:pt x="16764" y="21600"/>
                    <a:pt x="10800" y="21600"/>
                  </a:cubicBezTo>
                  <a:cubicBezTo>
                    <a:pt x="8137" y="21600"/>
                    <a:pt x="5698" y="20634"/>
                    <a:pt x="3817" y="19037"/>
                  </a:cubicBezTo>
                  <a:cubicBezTo>
                    <a:pt x="3667" y="18911"/>
                    <a:pt x="3524" y="18782"/>
                    <a:pt x="3383" y="18648"/>
                  </a:cubicBezTo>
                  <a:cubicBezTo>
                    <a:pt x="1299" y="16681"/>
                    <a:pt x="0" y="13891"/>
                    <a:pt x="0" y="10799"/>
                  </a:cubicBezTo>
                  <a:cubicBezTo>
                    <a:pt x="0" y="4835"/>
                    <a:pt x="4836" y="0"/>
                    <a:pt x="10800" y="0"/>
                  </a:cubicBezTo>
                  <a:cubicBezTo>
                    <a:pt x="14798" y="0"/>
                    <a:pt x="18285" y="2170"/>
                    <a:pt x="20153" y="5398"/>
                  </a:cubicBezTo>
                  <a:cubicBezTo>
                    <a:pt x="20226" y="5526"/>
                    <a:pt x="20299" y="5655"/>
                    <a:pt x="20366" y="5786"/>
                  </a:cubicBezTo>
                  <a:cubicBezTo>
                    <a:pt x="21154" y="7283"/>
                    <a:pt x="21600" y="8991"/>
                    <a:pt x="21600" y="10801"/>
                  </a:cubicBezTo>
                  <a:close/>
                </a:path>
              </a:pathLst>
            </a:custGeom>
            <a:solidFill>
              <a:srgbClr val="353535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45" name="Shape">
              <a:extLst>
                <a:ext uri="{FF2B5EF4-FFF2-40B4-BE49-F238E27FC236}">
                  <a16:creationId xmlns:a16="http://schemas.microsoft.com/office/drawing/2014/main" id="{02EE73EF-BE3B-4FB6-8D7E-6E5E01550EA3}"/>
                </a:ext>
              </a:extLst>
            </p:cNvPr>
            <p:cNvSpPr/>
            <p:nvPr/>
          </p:nvSpPr>
          <p:spPr>
            <a:xfrm>
              <a:off x="1706067" y="4040490"/>
              <a:ext cx="628464" cy="607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8907"/>
                  </a:moveTo>
                  <a:cubicBezTo>
                    <a:pt x="21600" y="15917"/>
                    <a:pt x="16107" y="21600"/>
                    <a:pt x="9332" y="21600"/>
                  </a:cubicBezTo>
                  <a:cubicBezTo>
                    <a:pt x="6307" y="21600"/>
                    <a:pt x="3537" y="20465"/>
                    <a:pt x="1400" y="18588"/>
                  </a:cubicBezTo>
                  <a:cubicBezTo>
                    <a:pt x="503" y="16827"/>
                    <a:pt x="0" y="14823"/>
                    <a:pt x="0" y="12693"/>
                  </a:cubicBezTo>
                  <a:cubicBezTo>
                    <a:pt x="0" y="5683"/>
                    <a:pt x="5493" y="0"/>
                    <a:pt x="12268" y="0"/>
                  </a:cubicBezTo>
                  <a:cubicBezTo>
                    <a:pt x="15292" y="0"/>
                    <a:pt x="18061" y="1132"/>
                    <a:pt x="20199" y="3012"/>
                  </a:cubicBezTo>
                  <a:cubicBezTo>
                    <a:pt x="21094" y="4772"/>
                    <a:pt x="21600" y="6779"/>
                    <a:pt x="21600" y="8907"/>
                  </a:cubicBezTo>
                  <a:close/>
                </a:path>
              </a:pathLst>
            </a:custGeom>
            <a:solidFill>
              <a:srgbClr val="4B4B4B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46" name="Shape">
              <a:extLst>
                <a:ext uri="{FF2B5EF4-FFF2-40B4-BE49-F238E27FC236}">
                  <a16:creationId xmlns:a16="http://schemas.microsoft.com/office/drawing/2014/main" id="{0AE76A02-AFA7-45AA-A43D-001C6688C3BD}"/>
                </a:ext>
              </a:extLst>
            </p:cNvPr>
            <p:cNvSpPr/>
            <p:nvPr/>
          </p:nvSpPr>
          <p:spPr>
            <a:xfrm>
              <a:off x="2686391" y="2004432"/>
              <a:ext cx="306066" cy="688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4" h="21600" extrusionOk="0">
                  <a:moveTo>
                    <a:pt x="19931" y="5591"/>
                  </a:moveTo>
                  <a:lnTo>
                    <a:pt x="12321" y="18392"/>
                  </a:lnTo>
                  <a:cubicBezTo>
                    <a:pt x="11191" y="20289"/>
                    <a:pt x="7537" y="21600"/>
                    <a:pt x="3375" y="21600"/>
                  </a:cubicBezTo>
                  <a:lnTo>
                    <a:pt x="0" y="21600"/>
                  </a:lnTo>
                  <a:lnTo>
                    <a:pt x="0" y="0"/>
                  </a:lnTo>
                  <a:lnTo>
                    <a:pt x="10988" y="0"/>
                  </a:lnTo>
                  <a:cubicBezTo>
                    <a:pt x="17145" y="0"/>
                    <a:pt x="21600" y="2785"/>
                    <a:pt x="19931" y="5591"/>
                  </a:cubicBezTo>
                  <a:close/>
                </a:path>
              </a:pathLst>
            </a:custGeom>
            <a:solidFill>
              <a:srgbClr val="4B4B4B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47" name="Shape">
              <a:extLst>
                <a:ext uri="{FF2B5EF4-FFF2-40B4-BE49-F238E27FC236}">
                  <a16:creationId xmlns:a16="http://schemas.microsoft.com/office/drawing/2014/main" id="{1A9C2875-FFDA-4904-8F94-30712F8E70D5}"/>
                </a:ext>
              </a:extLst>
            </p:cNvPr>
            <p:cNvSpPr/>
            <p:nvPr/>
          </p:nvSpPr>
          <p:spPr>
            <a:xfrm>
              <a:off x="2686391" y="2974702"/>
              <a:ext cx="306066" cy="688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4" h="21600" extrusionOk="0">
                  <a:moveTo>
                    <a:pt x="19931" y="5591"/>
                  </a:moveTo>
                  <a:lnTo>
                    <a:pt x="12321" y="18392"/>
                  </a:lnTo>
                  <a:cubicBezTo>
                    <a:pt x="11191" y="20289"/>
                    <a:pt x="7537" y="21600"/>
                    <a:pt x="3375" y="21600"/>
                  </a:cubicBezTo>
                  <a:lnTo>
                    <a:pt x="0" y="21600"/>
                  </a:lnTo>
                  <a:lnTo>
                    <a:pt x="0" y="0"/>
                  </a:lnTo>
                  <a:lnTo>
                    <a:pt x="10988" y="0"/>
                  </a:lnTo>
                  <a:cubicBezTo>
                    <a:pt x="17145" y="0"/>
                    <a:pt x="21600" y="2785"/>
                    <a:pt x="19931" y="5591"/>
                  </a:cubicBezTo>
                  <a:close/>
                </a:path>
              </a:pathLst>
            </a:custGeom>
            <a:solidFill>
              <a:srgbClr val="4B4B4B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48" name="Shape">
              <a:extLst>
                <a:ext uri="{FF2B5EF4-FFF2-40B4-BE49-F238E27FC236}">
                  <a16:creationId xmlns:a16="http://schemas.microsoft.com/office/drawing/2014/main" id="{E7E49975-FE13-4201-9D95-ADFF99D31F4D}"/>
                </a:ext>
              </a:extLst>
            </p:cNvPr>
            <p:cNvSpPr/>
            <p:nvPr/>
          </p:nvSpPr>
          <p:spPr>
            <a:xfrm>
              <a:off x="2686391" y="3949999"/>
              <a:ext cx="306066" cy="688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4" h="21600" extrusionOk="0">
                  <a:moveTo>
                    <a:pt x="19931" y="5591"/>
                  </a:moveTo>
                  <a:lnTo>
                    <a:pt x="12321" y="18392"/>
                  </a:lnTo>
                  <a:cubicBezTo>
                    <a:pt x="11191" y="20289"/>
                    <a:pt x="7537" y="21600"/>
                    <a:pt x="3375" y="21600"/>
                  </a:cubicBezTo>
                  <a:lnTo>
                    <a:pt x="0" y="21600"/>
                  </a:lnTo>
                  <a:lnTo>
                    <a:pt x="0" y="0"/>
                  </a:lnTo>
                  <a:lnTo>
                    <a:pt x="10988" y="0"/>
                  </a:lnTo>
                  <a:cubicBezTo>
                    <a:pt x="17145" y="0"/>
                    <a:pt x="21600" y="2785"/>
                    <a:pt x="19931" y="5591"/>
                  </a:cubicBezTo>
                  <a:close/>
                </a:path>
              </a:pathLst>
            </a:custGeom>
            <a:solidFill>
              <a:srgbClr val="4B4B4B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49" name="Shape">
              <a:extLst>
                <a:ext uri="{FF2B5EF4-FFF2-40B4-BE49-F238E27FC236}">
                  <a16:creationId xmlns:a16="http://schemas.microsoft.com/office/drawing/2014/main" id="{7D5924B4-B3E2-4722-96BF-67623EDFA30A}"/>
                </a:ext>
              </a:extLst>
            </p:cNvPr>
            <p:cNvSpPr/>
            <p:nvPr/>
          </p:nvSpPr>
          <p:spPr>
            <a:xfrm>
              <a:off x="962025" y="1999405"/>
              <a:ext cx="306066" cy="688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4" h="21600" extrusionOk="0">
                  <a:moveTo>
                    <a:pt x="353" y="5591"/>
                  </a:moveTo>
                  <a:lnTo>
                    <a:pt x="7963" y="18392"/>
                  </a:lnTo>
                  <a:cubicBezTo>
                    <a:pt x="9093" y="20289"/>
                    <a:pt x="12747" y="21600"/>
                    <a:pt x="16909" y="21600"/>
                  </a:cubicBezTo>
                  <a:lnTo>
                    <a:pt x="20284" y="21600"/>
                  </a:lnTo>
                  <a:lnTo>
                    <a:pt x="20284" y="0"/>
                  </a:lnTo>
                  <a:lnTo>
                    <a:pt x="9296" y="0"/>
                  </a:lnTo>
                  <a:cubicBezTo>
                    <a:pt x="3139" y="0"/>
                    <a:pt x="-1316" y="2784"/>
                    <a:pt x="353" y="5591"/>
                  </a:cubicBezTo>
                  <a:close/>
                </a:path>
              </a:pathLst>
            </a:custGeom>
            <a:solidFill>
              <a:srgbClr val="4B4B4B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50" name="Shape">
              <a:extLst>
                <a:ext uri="{FF2B5EF4-FFF2-40B4-BE49-F238E27FC236}">
                  <a16:creationId xmlns:a16="http://schemas.microsoft.com/office/drawing/2014/main" id="{A035999E-EAFB-4A1D-967A-9860CBC05D71}"/>
                </a:ext>
              </a:extLst>
            </p:cNvPr>
            <p:cNvSpPr/>
            <p:nvPr/>
          </p:nvSpPr>
          <p:spPr>
            <a:xfrm>
              <a:off x="962025" y="2974702"/>
              <a:ext cx="306066" cy="688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4" h="21598" extrusionOk="0">
                  <a:moveTo>
                    <a:pt x="353" y="5590"/>
                  </a:moveTo>
                  <a:lnTo>
                    <a:pt x="7963" y="18390"/>
                  </a:lnTo>
                  <a:cubicBezTo>
                    <a:pt x="9093" y="20287"/>
                    <a:pt x="12747" y="21598"/>
                    <a:pt x="16909" y="21598"/>
                  </a:cubicBezTo>
                  <a:lnTo>
                    <a:pt x="20284" y="21598"/>
                  </a:lnTo>
                  <a:lnTo>
                    <a:pt x="20284" y="0"/>
                  </a:lnTo>
                  <a:lnTo>
                    <a:pt x="9296" y="0"/>
                  </a:lnTo>
                  <a:cubicBezTo>
                    <a:pt x="3139" y="-2"/>
                    <a:pt x="-1316" y="2783"/>
                    <a:pt x="353" y="5590"/>
                  </a:cubicBezTo>
                  <a:close/>
                </a:path>
              </a:pathLst>
            </a:custGeom>
            <a:solidFill>
              <a:srgbClr val="4B4B4B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51" name="Shape">
              <a:extLst>
                <a:ext uri="{FF2B5EF4-FFF2-40B4-BE49-F238E27FC236}">
                  <a16:creationId xmlns:a16="http://schemas.microsoft.com/office/drawing/2014/main" id="{CAF0FC83-0513-4E8A-9C2F-7B0526FAB6C8}"/>
                </a:ext>
              </a:extLst>
            </p:cNvPr>
            <p:cNvSpPr/>
            <p:nvPr/>
          </p:nvSpPr>
          <p:spPr>
            <a:xfrm>
              <a:off x="962025" y="3949998"/>
              <a:ext cx="306066" cy="688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4" h="21598" extrusionOk="0">
                  <a:moveTo>
                    <a:pt x="353" y="5590"/>
                  </a:moveTo>
                  <a:lnTo>
                    <a:pt x="7963" y="18390"/>
                  </a:lnTo>
                  <a:cubicBezTo>
                    <a:pt x="9093" y="20287"/>
                    <a:pt x="12747" y="21598"/>
                    <a:pt x="16909" y="21598"/>
                  </a:cubicBezTo>
                  <a:lnTo>
                    <a:pt x="20284" y="21598"/>
                  </a:lnTo>
                  <a:lnTo>
                    <a:pt x="20284" y="0"/>
                  </a:lnTo>
                  <a:lnTo>
                    <a:pt x="9296" y="0"/>
                  </a:lnTo>
                  <a:cubicBezTo>
                    <a:pt x="3139" y="-2"/>
                    <a:pt x="-1316" y="2783"/>
                    <a:pt x="353" y="5590"/>
                  </a:cubicBezTo>
                  <a:close/>
                </a:path>
              </a:pathLst>
            </a:custGeom>
            <a:solidFill>
              <a:srgbClr val="4B4B4B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48479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C01F7F5E4112449E4FC40F0CE2CEA4" ma:contentTypeVersion="13" ma:contentTypeDescription="Create a new document." ma:contentTypeScope="" ma:versionID="c8af6bce53fcbf630a52fb1fae15e53c">
  <xsd:schema xmlns:xsd="http://www.w3.org/2001/XMLSchema" xmlns:xs="http://www.w3.org/2001/XMLSchema" xmlns:p="http://schemas.microsoft.com/office/2006/metadata/properties" xmlns:ns3="72916503-b7dd-4c90-a449-0a0d7cfecedc" xmlns:ns4="e6eedbe7-94de-42e1-b671-cc619b7b1ad2" targetNamespace="http://schemas.microsoft.com/office/2006/metadata/properties" ma:root="true" ma:fieldsID="f165ce43765df75e9a9e5a5de921e84e" ns3:_="" ns4:_="">
    <xsd:import namespace="72916503-b7dd-4c90-a449-0a0d7cfecedc"/>
    <xsd:import namespace="e6eedbe7-94de-42e1-b671-cc619b7b1ad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916503-b7dd-4c90-a449-0a0d7cfece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eedbe7-94de-42e1-b671-cc619b7b1ad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3B8C29-5A83-4F16-ACCB-CE50EFA545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916503-b7dd-4c90-a449-0a0d7cfecedc"/>
    <ds:schemaRef ds:uri="e6eedbe7-94de-42e1-b671-cc619b7b1a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323EEA0-CC03-4C29-AFAE-56B34BAF98CD}">
  <ds:schemaRefs>
    <ds:schemaRef ds:uri="http://www.w3.org/XML/1998/namespace"/>
    <ds:schemaRef ds:uri="e6eedbe7-94de-42e1-b671-cc619b7b1ad2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72916503-b7dd-4c90-a449-0a0d7cfecedc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E464677-BD34-4E6A-BA00-A41B6FC9BB3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170</Words>
  <Application>Microsoft Office PowerPoint</Application>
  <PresentationFormat>Widescreen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Dubai Light</vt:lpstr>
      <vt:lpstr>Gill Sans</vt:lpstr>
      <vt:lpstr>Tema di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Antonio Falone</dc:creator>
  <cp:lastModifiedBy>Ugo Rotundo</cp:lastModifiedBy>
  <cp:revision>39</cp:revision>
  <dcterms:created xsi:type="dcterms:W3CDTF">2021-02-12T14:18:44Z</dcterms:created>
  <dcterms:modified xsi:type="dcterms:W3CDTF">2022-10-06T10:28:55Z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0x0101006EC01F7F5E4112449E4FC40F0CE2CEA4</vt:lpwstr>
  </property>
</Properties>
</file>