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61" r:id="rId6"/>
    <p:sldId id="259" r:id="rId7"/>
    <p:sldId id="262" r:id="rId8"/>
    <p:sldId id="258" r:id="rId9"/>
    <p:sldId id="257" r:id="rId10"/>
    <p:sldId id="260"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4489" autoAdjust="0"/>
  </p:normalViewPr>
  <p:slideViewPr>
    <p:cSldViewPr snapToGrid="0">
      <p:cViewPr varScale="1">
        <p:scale>
          <a:sx n="90" d="100"/>
          <a:sy n="90" d="100"/>
        </p:scale>
        <p:origin x="170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o Villa" userId="0f85e7e8-262a-4be5-8c55-5d2a2042602d" providerId="ADAL" clId="{859B6A75-15E0-4EED-B3F6-CB274510A2AD}"/>
    <pc:docChg chg="modSld">
      <pc:chgData name="Fabio Villa" userId="0f85e7e8-262a-4be5-8c55-5d2a2042602d" providerId="ADAL" clId="{859B6A75-15E0-4EED-B3F6-CB274510A2AD}" dt="2022-10-06T07:46:15.211" v="0" actId="207"/>
      <pc:docMkLst>
        <pc:docMk/>
      </pc:docMkLst>
      <pc:sldChg chg="modSp mod">
        <pc:chgData name="Fabio Villa" userId="0f85e7e8-262a-4be5-8c55-5d2a2042602d" providerId="ADAL" clId="{859B6A75-15E0-4EED-B3F6-CB274510A2AD}" dt="2022-10-06T07:46:15.211" v="0" actId="207"/>
        <pc:sldMkLst>
          <pc:docMk/>
          <pc:sldMk cId="2809459432" sldId="259"/>
        </pc:sldMkLst>
        <pc:spChg chg="mod">
          <ac:chgData name="Fabio Villa" userId="0f85e7e8-262a-4be5-8c55-5d2a2042602d" providerId="ADAL" clId="{859B6A75-15E0-4EED-B3F6-CB274510A2AD}" dt="2022-10-06T07:46:15.211" v="0" actId="207"/>
          <ac:spMkLst>
            <pc:docMk/>
            <pc:sldMk cId="2809459432" sldId="259"/>
            <ac:spMk id="5" creationId="{2D0F9D6E-67FD-C912-C87A-612E3C263B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BDBCD-D76A-48CF-908F-658CC29FBD83}"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CA496-463F-459F-8488-C3BA42FAC88B}" type="slidenum">
              <a:rPr lang="en-US" smtClean="0"/>
              <a:t>‹#›</a:t>
            </a:fld>
            <a:endParaRPr lang="en-US"/>
          </a:p>
        </p:txBody>
      </p:sp>
    </p:spTree>
    <p:extLst>
      <p:ext uri="{BB962C8B-B14F-4D97-AF65-F5344CB8AC3E}">
        <p14:creationId xmlns:p14="http://schemas.microsoft.com/office/powerpoint/2010/main" val="62267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solidFill>
                  <a:srgbClr val="222222"/>
                </a:solidFill>
                <a:effectLst/>
              </a:rPr>
              <a:t>EuPRAXIA_PPP</a:t>
            </a:r>
            <a:r>
              <a:rPr lang="en-US" b="0" dirty="0">
                <a:solidFill>
                  <a:srgbClr val="222222"/>
                </a:solidFill>
                <a:effectLst/>
              </a:rPr>
              <a:t> (</a:t>
            </a:r>
            <a:r>
              <a:rPr lang="en-US" b="0" dirty="0" err="1">
                <a:solidFill>
                  <a:srgbClr val="222222"/>
                </a:solidFill>
                <a:effectLst/>
              </a:rPr>
              <a:t>europeo</a:t>
            </a:r>
            <a:r>
              <a:rPr lang="en-US" b="0" dirty="0">
                <a:solidFill>
                  <a:srgbClr val="222222"/>
                </a:solidFill>
                <a:effectLst/>
              </a:rPr>
              <a:t>), come </a:t>
            </a:r>
            <a:r>
              <a:rPr lang="en-US" b="0" dirty="0" err="1">
                <a:solidFill>
                  <a:srgbClr val="222222"/>
                </a:solidFill>
                <a:effectLst/>
              </a:rPr>
              <a:t>coordinarsi</a:t>
            </a:r>
            <a:r>
              <a:rPr lang="en-US" b="0" dirty="0">
                <a:solidFill>
                  <a:srgbClr val="222222"/>
                </a:solidFill>
                <a:effectLst/>
              </a:rPr>
              <a:t>? </a:t>
            </a:r>
            <a:r>
              <a:rPr lang="en-US" b="0" dirty="0" err="1">
                <a:solidFill>
                  <a:srgbClr val="222222"/>
                </a:solidFill>
                <a:effectLst/>
              </a:rPr>
              <a:t>Sinergie</a:t>
            </a:r>
            <a:r>
              <a:rPr lang="en-US" b="0" dirty="0">
                <a:solidFill>
                  <a:srgbClr val="222222"/>
                </a:solidFill>
                <a:effectLst/>
              </a:rPr>
              <a:t>, </a:t>
            </a:r>
            <a:r>
              <a:rPr lang="en-US" b="0" dirty="0" err="1">
                <a:solidFill>
                  <a:srgbClr val="222222"/>
                </a:solidFill>
                <a:effectLst/>
              </a:rPr>
              <a:t>collaborazione</a:t>
            </a:r>
            <a:r>
              <a:rPr lang="en-US" b="0" dirty="0">
                <a:solidFill>
                  <a:srgbClr val="222222"/>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22222"/>
                </a:solidFill>
              </a:rPr>
              <a:t>What does the project management expect for the 15 min presentation during </a:t>
            </a:r>
            <a:r>
              <a:rPr lang="en-US" dirty="0" err="1">
                <a:solidFill>
                  <a:srgbClr val="222222"/>
                </a:solidFill>
              </a:rPr>
              <a:t>EuPRAXIA_PPP</a:t>
            </a:r>
            <a:r>
              <a:rPr lang="en-US" dirty="0">
                <a:solidFill>
                  <a:srgbClr val="222222"/>
                </a:solidFill>
              </a:rPr>
              <a:t> kick-off meeting?</a:t>
            </a:r>
            <a:endParaRPr lang="en-US" b="0" dirty="0">
              <a:solidFill>
                <a:srgbClr val="222222"/>
              </a:solidFill>
              <a:effectLst/>
            </a:endParaRPr>
          </a:p>
          <a:p>
            <a:endParaRPr lang="en-US" dirty="0"/>
          </a:p>
          <a:p>
            <a:r>
              <a:rPr lang="en-US" dirty="0">
                <a:solidFill>
                  <a:srgbClr val="222222"/>
                </a:solidFill>
              </a:rPr>
              <a:t>Fiber diffraction experiments: test sui </a:t>
            </a:r>
            <a:r>
              <a:rPr lang="en-US" dirty="0" err="1">
                <a:solidFill>
                  <a:srgbClr val="222222"/>
                </a:solidFill>
              </a:rPr>
              <a:t>noozles</a:t>
            </a:r>
            <a:r>
              <a:rPr lang="en-US" dirty="0">
                <a:solidFill>
                  <a:srgbClr val="222222"/>
                </a:solidFill>
              </a:rPr>
              <a:t> 24-28/10/22</a:t>
            </a:r>
          </a:p>
          <a:p>
            <a:endParaRPr lang="en-US" dirty="0">
              <a:solidFill>
                <a:srgbClr val="222222"/>
              </a:solidFill>
            </a:endParaRPr>
          </a:p>
          <a:p>
            <a:r>
              <a:rPr lang="en-US" dirty="0">
                <a:solidFill>
                  <a:srgbClr val="222222"/>
                </a:solidFill>
              </a:rPr>
              <a:t>Proposal </a:t>
            </a:r>
            <a:r>
              <a:rPr lang="en-US" dirty="0" err="1">
                <a:solidFill>
                  <a:srgbClr val="222222"/>
                </a:solidFill>
              </a:rPr>
              <a:t>ottiche</a:t>
            </a:r>
            <a:r>
              <a:rPr lang="en-US" dirty="0">
                <a:solidFill>
                  <a:srgbClr val="222222"/>
                </a:solidFill>
              </a:rPr>
              <a:t> con </a:t>
            </a:r>
            <a:r>
              <a:rPr lang="en-US" dirty="0" err="1">
                <a:solidFill>
                  <a:srgbClr val="222222"/>
                </a:solidFill>
              </a:rPr>
              <a:t>elettra</a:t>
            </a:r>
            <a:r>
              <a:rPr lang="en-US" dirty="0">
                <a:solidFill>
                  <a:srgbClr val="222222"/>
                </a:solidFill>
              </a:rPr>
              <a:t> -&gt; Zeinab</a:t>
            </a:r>
          </a:p>
          <a:p>
            <a:r>
              <a:rPr lang="en-US" dirty="0">
                <a:solidFill>
                  <a:srgbClr val="222222"/>
                </a:solidFill>
              </a:rPr>
              <a:t>Paper -&gt; </a:t>
            </a:r>
            <a:r>
              <a:rPr lang="en-US" dirty="0" err="1">
                <a:solidFill>
                  <a:srgbClr val="222222"/>
                </a:solidFill>
              </a:rPr>
              <a:t>zeinab</a:t>
            </a:r>
            <a:endParaRPr lang="en-US" dirty="0">
              <a:solidFill>
                <a:srgbClr val="222222"/>
              </a:solidFill>
            </a:endParaRPr>
          </a:p>
          <a:p>
            <a:endParaRPr lang="en-US" dirty="0"/>
          </a:p>
        </p:txBody>
      </p:sp>
      <p:sp>
        <p:nvSpPr>
          <p:cNvPr id="4" name="Slide Number Placeholder 3"/>
          <p:cNvSpPr>
            <a:spLocks noGrp="1"/>
          </p:cNvSpPr>
          <p:nvPr>
            <p:ph type="sldNum" sz="quarter" idx="5"/>
          </p:nvPr>
        </p:nvSpPr>
        <p:spPr/>
        <p:txBody>
          <a:bodyPr/>
          <a:lstStyle/>
          <a:p>
            <a:fld id="{909CA496-463F-459F-8488-C3BA42FAC88B}" type="slidenum">
              <a:rPr lang="en-US" smtClean="0"/>
              <a:t>1</a:t>
            </a:fld>
            <a:endParaRPr lang="en-US"/>
          </a:p>
        </p:txBody>
      </p:sp>
    </p:spTree>
    <p:extLst>
      <p:ext uri="{BB962C8B-B14F-4D97-AF65-F5344CB8AC3E}">
        <p14:creationId xmlns:p14="http://schemas.microsoft.com/office/powerpoint/2010/main" val="147592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Mono: </a:t>
            </a:r>
            <a:r>
              <a:rPr lang="en-US" dirty="0" err="1"/>
              <a:t>fase</a:t>
            </a:r>
            <a:r>
              <a:rPr lang="en-US" dirty="0"/>
              <a:t> zero senza e </a:t>
            </a:r>
            <a:r>
              <a:rPr lang="en-US" dirty="0" err="1"/>
              <a:t>si</a:t>
            </a:r>
            <a:r>
              <a:rPr lang="en-US" dirty="0"/>
              <a:t> </a:t>
            </a:r>
            <a:r>
              <a:rPr lang="en-US" dirty="0" err="1"/>
              <a:t>lavora</a:t>
            </a:r>
            <a:r>
              <a:rPr lang="en-US" dirty="0"/>
              <a:t> con </a:t>
            </a:r>
            <a:r>
              <a:rPr lang="en-US" dirty="0" err="1"/>
              <a:t>gli</a:t>
            </a:r>
            <a:r>
              <a:rPr lang="en-US" dirty="0"/>
              <a:t> </a:t>
            </a:r>
            <a:r>
              <a:rPr lang="en-US" dirty="0" err="1"/>
              <a:t>elettroni</a:t>
            </a:r>
            <a:endParaRPr lang="en-US" dirty="0"/>
          </a:p>
          <a:p>
            <a:endParaRPr lang="en-US" dirty="0"/>
          </a:p>
          <a:p>
            <a:r>
              <a:rPr lang="en-US" dirty="0" err="1"/>
              <a:t>raman</a:t>
            </a:r>
            <a:r>
              <a:rPr lang="en-US" dirty="0"/>
              <a:t>.: non </a:t>
            </a:r>
            <a:r>
              <a:rPr lang="en-US" dirty="0" err="1"/>
              <a:t>presentati</a:t>
            </a:r>
            <a:r>
              <a:rPr lang="en-US" dirty="0"/>
              <a:t> per </a:t>
            </a:r>
            <a:r>
              <a:rPr lang="en-US" dirty="0" err="1"/>
              <a:t>mancaza</a:t>
            </a:r>
            <a:r>
              <a:rPr lang="en-US" dirty="0"/>
              <a:t> di tempo</a:t>
            </a:r>
          </a:p>
          <a:p>
            <a:endParaRPr lang="en-US" dirty="0"/>
          </a:p>
        </p:txBody>
      </p:sp>
      <p:sp>
        <p:nvSpPr>
          <p:cNvPr id="4" name="Slide Number Placeholder 3"/>
          <p:cNvSpPr>
            <a:spLocks noGrp="1"/>
          </p:cNvSpPr>
          <p:nvPr>
            <p:ph type="sldNum" sz="quarter" idx="5"/>
          </p:nvPr>
        </p:nvSpPr>
        <p:spPr/>
        <p:txBody>
          <a:bodyPr/>
          <a:lstStyle/>
          <a:p>
            <a:fld id="{909CA496-463F-459F-8488-C3BA42FAC88B}" type="slidenum">
              <a:rPr lang="en-US" smtClean="0"/>
              <a:t>3</a:t>
            </a:fld>
            <a:endParaRPr lang="en-US"/>
          </a:p>
        </p:txBody>
      </p:sp>
    </p:spTree>
    <p:extLst>
      <p:ext uri="{BB962C8B-B14F-4D97-AF65-F5344CB8AC3E}">
        <p14:creationId xmlns:p14="http://schemas.microsoft.com/office/powerpoint/2010/main" val="240918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Liquid jet: Gruppo di Coreno</a:t>
            </a:r>
          </a:p>
          <a:p>
            <a:endParaRPr lang="en-US" dirty="0"/>
          </a:p>
          <a:p>
            <a:r>
              <a:rPr lang="en-US" dirty="0">
                <a:latin typeface="CMR10"/>
              </a:rPr>
              <a:t>Gas Dynamic Virtual </a:t>
            </a:r>
            <a:r>
              <a:rPr lang="en-US" dirty="0" err="1">
                <a:latin typeface="CMR10"/>
              </a:rPr>
              <a:t>Noozle</a:t>
            </a:r>
            <a:endParaRPr lang="en-US" dirty="0">
              <a:latin typeface="CMR10"/>
            </a:endParaRPr>
          </a:p>
          <a:p>
            <a:endParaRPr lang="en-US" dirty="0">
              <a:latin typeface="CMR10"/>
            </a:endParaRPr>
          </a:p>
          <a:p>
            <a:r>
              <a:rPr lang="en-US" dirty="0" err="1">
                <a:latin typeface="CMR10"/>
              </a:rPr>
              <a:t>Liquido</a:t>
            </a:r>
            <a:r>
              <a:rPr lang="en-US" dirty="0">
                <a:latin typeface="CMR10"/>
              </a:rPr>
              <a:t> con </a:t>
            </a:r>
            <a:r>
              <a:rPr lang="en-US" dirty="0" err="1">
                <a:latin typeface="CMR10"/>
              </a:rPr>
              <a:t>attorno</a:t>
            </a:r>
            <a:r>
              <a:rPr lang="en-US" dirty="0">
                <a:latin typeface="CMR10"/>
              </a:rPr>
              <a:t> gas per jet da 5um </a:t>
            </a:r>
            <a:r>
              <a:rPr lang="en-US" dirty="0" err="1">
                <a:latin typeface="CMR10"/>
              </a:rPr>
              <a:t>partendo</a:t>
            </a:r>
            <a:r>
              <a:rPr lang="en-US" dirty="0">
                <a:latin typeface="CMR10"/>
              </a:rPr>
              <a:t> da 50um </a:t>
            </a:r>
            <a:endParaRPr lang="en-US" dirty="0"/>
          </a:p>
        </p:txBody>
      </p:sp>
      <p:sp>
        <p:nvSpPr>
          <p:cNvPr id="4" name="Slide Number Placeholder 3"/>
          <p:cNvSpPr>
            <a:spLocks noGrp="1"/>
          </p:cNvSpPr>
          <p:nvPr>
            <p:ph type="sldNum" sz="quarter" idx="5"/>
          </p:nvPr>
        </p:nvSpPr>
        <p:spPr/>
        <p:txBody>
          <a:bodyPr/>
          <a:lstStyle/>
          <a:p>
            <a:fld id="{909CA496-463F-459F-8488-C3BA42FAC88B}" type="slidenum">
              <a:rPr lang="en-US" smtClean="0"/>
              <a:t>4</a:t>
            </a:fld>
            <a:endParaRPr lang="en-US"/>
          </a:p>
        </p:txBody>
      </p:sp>
    </p:spTree>
    <p:extLst>
      <p:ext uri="{BB962C8B-B14F-4D97-AF65-F5344CB8AC3E}">
        <p14:creationId xmlns:p14="http://schemas.microsoft.com/office/powerpoint/2010/main" val="323335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Stesse</a:t>
            </a:r>
            <a:r>
              <a:rPr lang="en-US" dirty="0"/>
              <a:t> </a:t>
            </a:r>
            <a:r>
              <a:rPr lang="en-US" dirty="0" err="1"/>
              <a:t>tecniche</a:t>
            </a:r>
            <a:r>
              <a:rPr lang="en-US" dirty="0"/>
              <a:t> ma </a:t>
            </a:r>
            <a:r>
              <a:rPr lang="en-US" dirty="0" err="1"/>
              <a:t>campioni</a:t>
            </a:r>
            <a:r>
              <a:rPr lang="en-US" dirty="0"/>
              <a:t> </a:t>
            </a:r>
            <a:r>
              <a:rPr lang="en-US" dirty="0" err="1"/>
              <a:t>diversi</a:t>
            </a:r>
            <a:r>
              <a:rPr lang="en-US" dirty="0"/>
              <a:t> (</a:t>
            </a:r>
            <a:r>
              <a:rPr lang="en-US" dirty="0" err="1"/>
              <a:t>fase</a:t>
            </a:r>
            <a:r>
              <a:rPr lang="en-US" dirty="0"/>
              <a:t> del </a:t>
            </a:r>
            <a:r>
              <a:rPr lang="en-US" dirty="0" err="1"/>
              <a:t>campione</a:t>
            </a:r>
            <a:r>
              <a:rPr lang="en-US" dirty="0"/>
              <a:t>, </a:t>
            </a:r>
            <a:r>
              <a:rPr lang="en-US" dirty="0" err="1"/>
              <a:t>elementi</a:t>
            </a:r>
            <a:r>
              <a:rPr lang="en-US" dirty="0"/>
              <a:t>…)</a:t>
            </a:r>
          </a:p>
          <a:p>
            <a:r>
              <a:rPr lang="en-US" dirty="0"/>
              <a:t>Chirality: </a:t>
            </a:r>
            <a:r>
              <a:rPr lang="en-US" dirty="0" err="1"/>
              <a:t>stiamo</a:t>
            </a:r>
            <a:r>
              <a:rPr lang="en-US" dirty="0"/>
              <a:t> </a:t>
            </a:r>
            <a:r>
              <a:rPr lang="en-US" dirty="0" err="1"/>
              <a:t>studiano</a:t>
            </a:r>
            <a:r>
              <a:rPr lang="en-US" dirty="0"/>
              <a:t> </a:t>
            </a:r>
            <a:r>
              <a:rPr lang="en-US" dirty="0" err="1"/>
              <a:t>ora</a:t>
            </a:r>
            <a:endParaRPr lang="en-US" dirty="0"/>
          </a:p>
        </p:txBody>
      </p:sp>
      <p:sp>
        <p:nvSpPr>
          <p:cNvPr id="4" name="Slide Number Placeholder 3"/>
          <p:cNvSpPr>
            <a:spLocks noGrp="1"/>
          </p:cNvSpPr>
          <p:nvPr>
            <p:ph type="sldNum" sz="quarter" idx="5"/>
          </p:nvPr>
        </p:nvSpPr>
        <p:spPr/>
        <p:txBody>
          <a:bodyPr/>
          <a:lstStyle/>
          <a:p>
            <a:fld id="{909CA496-463F-459F-8488-C3BA42FAC88B}" type="slidenum">
              <a:rPr lang="en-US" smtClean="0"/>
              <a:t>5</a:t>
            </a:fld>
            <a:endParaRPr lang="en-US"/>
          </a:p>
        </p:txBody>
      </p:sp>
    </p:spTree>
    <p:extLst>
      <p:ext uri="{BB962C8B-B14F-4D97-AF65-F5344CB8AC3E}">
        <p14:creationId xmlns:p14="http://schemas.microsoft.com/office/powerpoint/2010/main" val="231705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842CD0-B098-432F-829A-8B9E06E5167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74A21B6-5779-4897-B1F5-EAEE5A025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C9E12E7-5DC0-4EC6-9968-2562A0497A1C}"/>
              </a:ext>
            </a:extLst>
          </p:cNvPr>
          <p:cNvSpPr>
            <a:spLocks noGrp="1"/>
          </p:cNvSpPr>
          <p:nvPr>
            <p:ph type="dt" sz="half" idx="10"/>
          </p:nvPr>
        </p:nvSpPr>
        <p:spPr/>
        <p:txBody>
          <a:bodyPr/>
          <a:lstStyle/>
          <a:p>
            <a:fld id="{B154B340-DD76-45D5-A401-8C5732C22FD7}" type="datetimeFigureOut">
              <a:rPr lang="it-IT" smtClean="0"/>
              <a:t>06/10/2022</a:t>
            </a:fld>
            <a:endParaRPr lang="it-IT"/>
          </a:p>
        </p:txBody>
      </p:sp>
      <p:sp>
        <p:nvSpPr>
          <p:cNvPr id="5" name="Segnaposto piè di pagina 4">
            <a:extLst>
              <a:ext uri="{FF2B5EF4-FFF2-40B4-BE49-F238E27FC236}">
                <a16:creationId xmlns:a16="http://schemas.microsoft.com/office/drawing/2014/main" id="{FE9FF7AF-B943-4AE9-B473-936F0DB3CC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E79325-57B6-4E80-AD05-EDEFBF135941}"/>
              </a:ext>
            </a:extLst>
          </p:cNvPr>
          <p:cNvSpPr>
            <a:spLocks noGrp="1"/>
          </p:cNvSpPr>
          <p:nvPr>
            <p:ph type="sldNum" sz="quarter" idx="12"/>
          </p:nvPr>
        </p:nvSpPr>
        <p:spPr/>
        <p:txBody>
          <a:bodyPr/>
          <a:lstStyle/>
          <a:p>
            <a:fld id="{58089743-2B14-481C-8032-ABCFD2653B9C}" type="slidenum">
              <a:rPr lang="it-IT" smtClean="0"/>
              <a:t>‹#›</a:t>
            </a:fld>
            <a:endParaRPr lang="it-IT"/>
          </a:p>
        </p:txBody>
      </p:sp>
    </p:spTree>
    <p:extLst>
      <p:ext uri="{BB962C8B-B14F-4D97-AF65-F5344CB8AC3E}">
        <p14:creationId xmlns:p14="http://schemas.microsoft.com/office/powerpoint/2010/main" val="198762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B053E1-A6FD-4972-83DE-32244F1075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8FA40B-7766-432B-850B-001ACF005B9C}"/>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A09B67-3E00-41AF-910D-0CCDAC63060B}"/>
              </a:ext>
            </a:extLst>
          </p:cNvPr>
          <p:cNvSpPr>
            <a:spLocks noGrp="1"/>
          </p:cNvSpPr>
          <p:nvPr>
            <p:ph type="dt" sz="half" idx="10"/>
          </p:nvPr>
        </p:nvSpPr>
        <p:spPr/>
        <p:txBody>
          <a:bodyPr/>
          <a:lstStyle/>
          <a:p>
            <a:fld id="{B154B340-DD76-45D5-A401-8C5732C22FD7}" type="datetimeFigureOut">
              <a:rPr lang="it-IT" smtClean="0"/>
              <a:t>06/10/2022</a:t>
            </a:fld>
            <a:endParaRPr lang="it-IT"/>
          </a:p>
        </p:txBody>
      </p:sp>
      <p:sp>
        <p:nvSpPr>
          <p:cNvPr id="5" name="Segnaposto piè di pagina 4">
            <a:extLst>
              <a:ext uri="{FF2B5EF4-FFF2-40B4-BE49-F238E27FC236}">
                <a16:creationId xmlns:a16="http://schemas.microsoft.com/office/drawing/2014/main" id="{8C36E30D-8803-4374-9A96-6C031F1448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DE22C0B-9C78-4A54-8A38-7150088DE0A4}"/>
              </a:ext>
            </a:extLst>
          </p:cNvPr>
          <p:cNvSpPr>
            <a:spLocks noGrp="1"/>
          </p:cNvSpPr>
          <p:nvPr>
            <p:ph type="sldNum" sz="quarter" idx="12"/>
          </p:nvPr>
        </p:nvSpPr>
        <p:spPr/>
        <p:txBody>
          <a:bodyPr/>
          <a:lstStyle/>
          <a:p>
            <a:fld id="{58089743-2B14-481C-8032-ABCFD2653B9C}" type="slidenum">
              <a:rPr lang="it-IT" smtClean="0"/>
              <a:t>‹#›</a:t>
            </a:fld>
            <a:endParaRPr lang="it-IT"/>
          </a:p>
        </p:txBody>
      </p:sp>
    </p:spTree>
    <p:extLst>
      <p:ext uri="{BB962C8B-B14F-4D97-AF65-F5344CB8AC3E}">
        <p14:creationId xmlns:p14="http://schemas.microsoft.com/office/powerpoint/2010/main" val="224202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95418AE-A3A3-4096-A78E-4FCD2539E22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84C63BC-2BD5-4F25-A6D5-FFB3F29B770F}"/>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E6BCFD-4D99-4E39-B63A-8FD4C93D05A3}"/>
              </a:ext>
            </a:extLst>
          </p:cNvPr>
          <p:cNvSpPr>
            <a:spLocks noGrp="1"/>
          </p:cNvSpPr>
          <p:nvPr>
            <p:ph type="dt" sz="half" idx="10"/>
          </p:nvPr>
        </p:nvSpPr>
        <p:spPr/>
        <p:txBody>
          <a:bodyPr/>
          <a:lstStyle/>
          <a:p>
            <a:fld id="{B154B340-DD76-45D5-A401-8C5732C22FD7}" type="datetimeFigureOut">
              <a:rPr lang="it-IT" smtClean="0"/>
              <a:t>06/10/2022</a:t>
            </a:fld>
            <a:endParaRPr lang="it-IT"/>
          </a:p>
        </p:txBody>
      </p:sp>
      <p:sp>
        <p:nvSpPr>
          <p:cNvPr id="5" name="Segnaposto piè di pagina 4">
            <a:extLst>
              <a:ext uri="{FF2B5EF4-FFF2-40B4-BE49-F238E27FC236}">
                <a16:creationId xmlns:a16="http://schemas.microsoft.com/office/drawing/2014/main" id="{1F303B17-194F-48E2-AFD6-84C40A9A8FC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86C1B8-E024-4724-A416-094350E46CB9}"/>
              </a:ext>
            </a:extLst>
          </p:cNvPr>
          <p:cNvSpPr>
            <a:spLocks noGrp="1"/>
          </p:cNvSpPr>
          <p:nvPr>
            <p:ph type="sldNum" sz="quarter" idx="12"/>
          </p:nvPr>
        </p:nvSpPr>
        <p:spPr/>
        <p:txBody>
          <a:bodyPr/>
          <a:lstStyle/>
          <a:p>
            <a:fld id="{58089743-2B14-481C-8032-ABCFD2653B9C}" type="slidenum">
              <a:rPr lang="it-IT" smtClean="0"/>
              <a:t>‹#›</a:t>
            </a:fld>
            <a:endParaRPr lang="it-IT"/>
          </a:p>
        </p:txBody>
      </p:sp>
    </p:spTree>
    <p:extLst>
      <p:ext uri="{BB962C8B-B14F-4D97-AF65-F5344CB8AC3E}">
        <p14:creationId xmlns:p14="http://schemas.microsoft.com/office/powerpoint/2010/main" val="180551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500A78-00EA-4C80-8357-4CCE5EA13F1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A9AC27-18C0-4BD9-9306-9125F31E620E}"/>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21E01C-D1F7-427E-B756-58C5A07EC7E1}"/>
              </a:ext>
            </a:extLst>
          </p:cNvPr>
          <p:cNvSpPr>
            <a:spLocks noGrp="1"/>
          </p:cNvSpPr>
          <p:nvPr>
            <p:ph type="dt" sz="half" idx="10"/>
          </p:nvPr>
        </p:nvSpPr>
        <p:spPr/>
        <p:txBody>
          <a:bodyPr/>
          <a:lstStyle/>
          <a:p>
            <a:fld id="{B154B340-DD76-45D5-A401-8C5732C22FD7}" type="datetimeFigureOut">
              <a:rPr lang="it-IT" smtClean="0"/>
              <a:t>06/10/2022</a:t>
            </a:fld>
            <a:endParaRPr lang="it-IT"/>
          </a:p>
        </p:txBody>
      </p:sp>
      <p:sp>
        <p:nvSpPr>
          <p:cNvPr id="5" name="Segnaposto piè di pagina 4">
            <a:extLst>
              <a:ext uri="{FF2B5EF4-FFF2-40B4-BE49-F238E27FC236}">
                <a16:creationId xmlns:a16="http://schemas.microsoft.com/office/drawing/2014/main" id="{0A897572-E5F0-4226-9D26-71657EE877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20651A-C692-411A-AD6F-D317587A17F3}"/>
              </a:ext>
            </a:extLst>
          </p:cNvPr>
          <p:cNvSpPr>
            <a:spLocks noGrp="1"/>
          </p:cNvSpPr>
          <p:nvPr>
            <p:ph type="sldNum" sz="quarter" idx="12"/>
          </p:nvPr>
        </p:nvSpPr>
        <p:spPr/>
        <p:txBody>
          <a:bodyPr/>
          <a:lstStyle/>
          <a:p>
            <a:fld id="{58089743-2B14-481C-8032-ABCFD2653B9C}" type="slidenum">
              <a:rPr lang="it-IT" smtClean="0"/>
              <a:t>‹#›</a:t>
            </a:fld>
            <a:endParaRPr lang="it-IT"/>
          </a:p>
        </p:txBody>
      </p:sp>
    </p:spTree>
    <p:extLst>
      <p:ext uri="{BB962C8B-B14F-4D97-AF65-F5344CB8AC3E}">
        <p14:creationId xmlns:p14="http://schemas.microsoft.com/office/powerpoint/2010/main" val="11325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4AB7D4-5F38-42AA-A3F5-0A39EFFBEBE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2DBDB0A-DD88-4A5A-B532-1DEB523223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CF9CDDA4-3310-4A16-8183-6BE4F1615797}"/>
              </a:ext>
            </a:extLst>
          </p:cNvPr>
          <p:cNvSpPr>
            <a:spLocks noGrp="1"/>
          </p:cNvSpPr>
          <p:nvPr>
            <p:ph type="dt" sz="half" idx="10"/>
          </p:nvPr>
        </p:nvSpPr>
        <p:spPr/>
        <p:txBody>
          <a:bodyPr/>
          <a:lstStyle/>
          <a:p>
            <a:fld id="{B154B340-DD76-45D5-A401-8C5732C22FD7}" type="datetimeFigureOut">
              <a:rPr lang="it-IT" smtClean="0"/>
              <a:t>06/10/2022</a:t>
            </a:fld>
            <a:endParaRPr lang="it-IT"/>
          </a:p>
        </p:txBody>
      </p:sp>
      <p:sp>
        <p:nvSpPr>
          <p:cNvPr id="5" name="Segnaposto piè di pagina 4">
            <a:extLst>
              <a:ext uri="{FF2B5EF4-FFF2-40B4-BE49-F238E27FC236}">
                <a16:creationId xmlns:a16="http://schemas.microsoft.com/office/drawing/2014/main" id="{3B21CAA2-560B-4329-A0D5-D4CAEF8ACDD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B18D9A-9822-4F10-AD40-62B9609B28A7}"/>
              </a:ext>
            </a:extLst>
          </p:cNvPr>
          <p:cNvSpPr>
            <a:spLocks noGrp="1"/>
          </p:cNvSpPr>
          <p:nvPr>
            <p:ph type="sldNum" sz="quarter" idx="12"/>
          </p:nvPr>
        </p:nvSpPr>
        <p:spPr/>
        <p:txBody>
          <a:bodyPr/>
          <a:lstStyle/>
          <a:p>
            <a:fld id="{58089743-2B14-481C-8032-ABCFD2653B9C}" type="slidenum">
              <a:rPr lang="it-IT" smtClean="0"/>
              <a:t>‹#›</a:t>
            </a:fld>
            <a:endParaRPr lang="it-IT"/>
          </a:p>
        </p:txBody>
      </p:sp>
    </p:spTree>
    <p:extLst>
      <p:ext uri="{BB962C8B-B14F-4D97-AF65-F5344CB8AC3E}">
        <p14:creationId xmlns:p14="http://schemas.microsoft.com/office/powerpoint/2010/main" val="79009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C14851-E64D-4C5E-96E1-12B11F6876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C2A9D27-DBA7-4B92-9D39-65AC1F3151E1}"/>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4C540E3-5359-4C6A-99AC-FF19BFE4DAA0}"/>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8C6D9C1-9FD0-424B-A3F7-7E929E03325A}"/>
              </a:ext>
            </a:extLst>
          </p:cNvPr>
          <p:cNvSpPr>
            <a:spLocks noGrp="1"/>
          </p:cNvSpPr>
          <p:nvPr>
            <p:ph type="dt" sz="half" idx="10"/>
          </p:nvPr>
        </p:nvSpPr>
        <p:spPr/>
        <p:txBody>
          <a:bodyPr/>
          <a:lstStyle/>
          <a:p>
            <a:fld id="{B154B340-DD76-45D5-A401-8C5732C22FD7}" type="datetimeFigureOut">
              <a:rPr lang="it-IT" smtClean="0"/>
              <a:t>06/10/2022</a:t>
            </a:fld>
            <a:endParaRPr lang="it-IT"/>
          </a:p>
        </p:txBody>
      </p:sp>
      <p:sp>
        <p:nvSpPr>
          <p:cNvPr id="6" name="Segnaposto piè di pagina 5">
            <a:extLst>
              <a:ext uri="{FF2B5EF4-FFF2-40B4-BE49-F238E27FC236}">
                <a16:creationId xmlns:a16="http://schemas.microsoft.com/office/drawing/2014/main" id="{D530E524-E408-4416-92D0-4FF320F6CB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58B44B8-2343-490F-B76A-F000E05B59FF}"/>
              </a:ext>
            </a:extLst>
          </p:cNvPr>
          <p:cNvSpPr>
            <a:spLocks noGrp="1"/>
          </p:cNvSpPr>
          <p:nvPr>
            <p:ph type="sldNum" sz="quarter" idx="12"/>
          </p:nvPr>
        </p:nvSpPr>
        <p:spPr/>
        <p:txBody>
          <a:bodyPr/>
          <a:lstStyle/>
          <a:p>
            <a:fld id="{58089743-2B14-481C-8032-ABCFD2653B9C}" type="slidenum">
              <a:rPr lang="it-IT" smtClean="0"/>
              <a:t>‹#›</a:t>
            </a:fld>
            <a:endParaRPr lang="it-IT"/>
          </a:p>
        </p:txBody>
      </p:sp>
    </p:spTree>
    <p:extLst>
      <p:ext uri="{BB962C8B-B14F-4D97-AF65-F5344CB8AC3E}">
        <p14:creationId xmlns:p14="http://schemas.microsoft.com/office/powerpoint/2010/main" val="233976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9794E-9497-403E-BBEF-4451332BAA4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CD61916-0380-4F75-9DEC-2D07240AD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E90F3C9-B777-49A3-915B-CC97F75D599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1A02F0D-B5FA-438E-B9CF-6A27E80DB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D7E3652C-1B88-4850-B549-73046493A8D0}"/>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8E36027-95CA-4D60-98AC-03B3748427B4}"/>
              </a:ext>
            </a:extLst>
          </p:cNvPr>
          <p:cNvSpPr>
            <a:spLocks noGrp="1"/>
          </p:cNvSpPr>
          <p:nvPr>
            <p:ph type="dt" sz="half" idx="10"/>
          </p:nvPr>
        </p:nvSpPr>
        <p:spPr/>
        <p:txBody>
          <a:bodyPr/>
          <a:lstStyle/>
          <a:p>
            <a:fld id="{B154B340-DD76-45D5-A401-8C5732C22FD7}" type="datetimeFigureOut">
              <a:rPr lang="it-IT" smtClean="0"/>
              <a:t>06/10/2022</a:t>
            </a:fld>
            <a:endParaRPr lang="it-IT"/>
          </a:p>
        </p:txBody>
      </p:sp>
      <p:sp>
        <p:nvSpPr>
          <p:cNvPr id="8" name="Segnaposto piè di pagina 7">
            <a:extLst>
              <a:ext uri="{FF2B5EF4-FFF2-40B4-BE49-F238E27FC236}">
                <a16:creationId xmlns:a16="http://schemas.microsoft.com/office/drawing/2014/main" id="{5788CAB3-7AA4-4921-A0F7-8CFAA4B9DCC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047EA38-5570-4229-A40A-E1B57210D7E2}"/>
              </a:ext>
            </a:extLst>
          </p:cNvPr>
          <p:cNvSpPr>
            <a:spLocks noGrp="1"/>
          </p:cNvSpPr>
          <p:nvPr>
            <p:ph type="sldNum" sz="quarter" idx="12"/>
          </p:nvPr>
        </p:nvSpPr>
        <p:spPr/>
        <p:txBody>
          <a:bodyPr/>
          <a:lstStyle/>
          <a:p>
            <a:fld id="{58089743-2B14-481C-8032-ABCFD2653B9C}" type="slidenum">
              <a:rPr lang="it-IT" smtClean="0"/>
              <a:t>‹#›</a:t>
            </a:fld>
            <a:endParaRPr lang="it-IT"/>
          </a:p>
        </p:txBody>
      </p:sp>
    </p:spTree>
    <p:extLst>
      <p:ext uri="{BB962C8B-B14F-4D97-AF65-F5344CB8AC3E}">
        <p14:creationId xmlns:p14="http://schemas.microsoft.com/office/powerpoint/2010/main" val="52148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DC8A8-2227-495B-98FD-BCCB51CB0C6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4A94AC9-C68F-4071-A1D1-6B45FF1DD1D5}"/>
              </a:ext>
            </a:extLst>
          </p:cNvPr>
          <p:cNvSpPr>
            <a:spLocks noGrp="1"/>
          </p:cNvSpPr>
          <p:nvPr>
            <p:ph type="dt" sz="half" idx="10"/>
          </p:nvPr>
        </p:nvSpPr>
        <p:spPr/>
        <p:txBody>
          <a:bodyPr/>
          <a:lstStyle/>
          <a:p>
            <a:fld id="{B154B340-DD76-45D5-A401-8C5732C22FD7}" type="datetimeFigureOut">
              <a:rPr lang="it-IT" smtClean="0"/>
              <a:t>06/10/2022</a:t>
            </a:fld>
            <a:endParaRPr lang="it-IT"/>
          </a:p>
        </p:txBody>
      </p:sp>
      <p:sp>
        <p:nvSpPr>
          <p:cNvPr id="4" name="Segnaposto piè di pagina 3">
            <a:extLst>
              <a:ext uri="{FF2B5EF4-FFF2-40B4-BE49-F238E27FC236}">
                <a16:creationId xmlns:a16="http://schemas.microsoft.com/office/drawing/2014/main" id="{0C6ED82F-B060-4332-8C4D-34723696658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DD0ACB5-8BB9-466C-B658-06E5AB677ED3}"/>
              </a:ext>
            </a:extLst>
          </p:cNvPr>
          <p:cNvSpPr>
            <a:spLocks noGrp="1"/>
          </p:cNvSpPr>
          <p:nvPr>
            <p:ph type="sldNum" sz="quarter" idx="12"/>
          </p:nvPr>
        </p:nvSpPr>
        <p:spPr/>
        <p:txBody>
          <a:bodyPr/>
          <a:lstStyle/>
          <a:p>
            <a:fld id="{58089743-2B14-481C-8032-ABCFD2653B9C}" type="slidenum">
              <a:rPr lang="it-IT" smtClean="0"/>
              <a:t>‹#›</a:t>
            </a:fld>
            <a:endParaRPr lang="it-IT"/>
          </a:p>
        </p:txBody>
      </p:sp>
    </p:spTree>
    <p:extLst>
      <p:ext uri="{BB962C8B-B14F-4D97-AF65-F5344CB8AC3E}">
        <p14:creationId xmlns:p14="http://schemas.microsoft.com/office/powerpoint/2010/main" val="274918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009FEC0-103E-46F0-BC31-D369B7794084}"/>
              </a:ext>
            </a:extLst>
          </p:cNvPr>
          <p:cNvSpPr>
            <a:spLocks noGrp="1"/>
          </p:cNvSpPr>
          <p:nvPr>
            <p:ph type="dt" sz="half" idx="10"/>
          </p:nvPr>
        </p:nvSpPr>
        <p:spPr/>
        <p:txBody>
          <a:bodyPr/>
          <a:lstStyle/>
          <a:p>
            <a:fld id="{B154B340-DD76-45D5-A401-8C5732C22FD7}" type="datetimeFigureOut">
              <a:rPr lang="it-IT" smtClean="0"/>
              <a:t>06/10/2022</a:t>
            </a:fld>
            <a:endParaRPr lang="it-IT"/>
          </a:p>
        </p:txBody>
      </p:sp>
      <p:sp>
        <p:nvSpPr>
          <p:cNvPr id="3" name="Segnaposto piè di pagina 2">
            <a:extLst>
              <a:ext uri="{FF2B5EF4-FFF2-40B4-BE49-F238E27FC236}">
                <a16:creationId xmlns:a16="http://schemas.microsoft.com/office/drawing/2014/main" id="{579BFA03-0E45-4569-A310-B012DE21D72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9212777-72CF-4DA7-864D-E1F4A51D5535}"/>
              </a:ext>
            </a:extLst>
          </p:cNvPr>
          <p:cNvSpPr>
            <a:spLocks noGrp="1"/>
          </p:cNvSpPr>
          <p:nvPr>
            <p:ph type="sldNum" sz="quarter" idx="12"/>
          </p:nvPr>
        </p:nvSpPr>
        <p:spPr/>
        <p:txBody>
          <a:bodyPr/>
          <a:lstStyle/>
          <a:p>
            <a:fld id="{58089743-2B14-481C-8032-ABCFD2653B9C}" type="slidenum">
              <a:rPr lang="it-IT" smtClean="0"/>
              <a:t>‹#›</a:t>
            </a:fld>
            <a:endParaRPr lang="it-IT"/>
          </a:p>
        </p:txBody>
      </p:sp>
    </p:spTree>
    <p:extLst>
      <p:ext uri="{BB962C8B-B14F-4D97-AF65-F5344CB8AC3E}">
        <p14:creationId xmlns:p14="http://schemas.microsoft.com/office/powerpoint/2010/main" val="290983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B4C736-0258-4F99-A479-1685067E058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CC7F916-5467-4E9F-9320-32DE2AC3C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CAA2551-E16E-4154-A556-08BE3C678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4FF5D51-5039-41B5-98D1-C2DD8E10503D}"/>
              </a:ext>
            </a:extLst>
          </p:cNvPr>
          <p:cNvSpPr>
            <a:spLocks noGrp="1"/>
          </p:cNvSpPr>
          <p:nvPr>
            <p:ph type="dt" sz="half" idx="10"/>
          </p:nvPr>
        </p:nvSpPr>
        <p:spPr/>
        <p:txBody>
          <a:bodyPr/>
          <a:lstStyle/>
          <a:p>
            <a:fld id="{B154B340-DD76-45D5-A401-8C5732C22FD7}" type="datetimeFigureOut">
              <a:rPr lang="it-IT" smtClean="0"/>
              <a:t>06/10/2022</a:t>
            </a:fld>
            <a:endParaRPr lang="it-IT"/>
          </a:p>
        </p:txBody>
      </p:sp>
      <p:sp>
        <p:nvSpPr>
          <p:cNvPr id="6" name="Segnaposto piè di pagina 5">
            <a:extLst>
              <a:ext uri="{FF2B5EF4-FFF2-40B4-BE49-F238E27FC236}">
                <a16:creationId xmlns:a16="http://schemas.microsoft.com/office/drawing/2014/main" id="{AD91F0B1-D67A-495A-90E0-3DDEDE594B7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18FA79A-6448-49D4-ABAD-C499B4B0BD54}"/>
              </a:ext>
            </a:extLst>
          </p:cNvPr>
          <p:cNvSpPr>
            <a:spLocks noGrp="1"/>
          </p:cNvSpPr>
          <p:nvPr>
            <p:ph type="sldNum" sz="quarter" idx="12"/>
          </p:nvPr>
        </p:nvSpPr>
        <p:spPr/>
        <p:txBody>
          <a:bodyPr/>
          <a:lstStyle/>
          <a:p>
            <a:fld id="{58089743-2B14-481C-8032-ABCFD2653B9C}" type="slidenum">
              <a:rPr lang="it-IT" smtClean="0"/>
              <a:t>‹#›</a:t>
            </a:fld>
            <a:endParaRPr lang="it-IT"/>
          </a:p>
        </p:txBody>
      </p:sp>
    </p:spTree>
    <p:extLst>
      <p:ext uri="{BB962C8B-B14F-4D97-AF65-F5344CB8AC3E}">
        <p14:creationId xmlns:p14="http://schemas.microsoft.com/office/powerpoint/2010/main" val="428642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EA1FB-1A3D-4237-88E8-AD89BC8672A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1305CDA-A46E-411F-A0A6-1B40887EE9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5557166-4459-416A-AF13-43A442FA1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49A241B-C647-4232-B34D-8098B27C6784}"/>
              </a:ext>
            </a:extLst>
          </p:cNvPr>
          <p:cNvSpPr>
            <a:spLocks noGrp="1"/>
          </p:cNvSpPr>
          <p:nvPr>
            <p:ph type="dt" sz="half" idx="10"/>
          </p:nvPr>
        </p:nvSpPr>
        <p:spPr/>
        <p:txBody>
          <a:bodyPr/>
          <a:lstStyle/>
          <a:p>
            <a:fld id="{B154B340-DD76-45D5-A401-8C5732C22FD7}" type="datetimeFigureOut">
              <a:rPr lang="it-IT" smtClean="0"/>
              <a:t>06/10/2022</a:t>
            </a:fld>
            <a:endParaRPr lang="it-IT"/>
          </a:p>
        </p:txBody>
      </p:sp>
      <p:sp>
        <p:nvSpPr>
          <p:cNvPr id="6" name="Segnaposto piè di pagina 5">
            <a:extLst>
              <a:ext uri="{FF2B5EF4-FFF2-40B4-BE49-F238E27FC236}">
                <a16:creationId xmlns:a16="http://schemas.microsoft.com/office/drawing/2014/main" id="{9A6CEF32-06C7-4BB9-85DC-C57FB217986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7FE91A7-2EEC-493E-A359-739183F57655}"/>
              </a:ext>
            </a:extLst>
          </p:cNvPr>
          <p:cNvSpPr>
            <a:spLocks noGrp="1"/>
          </p:cNvSpPr>
          <p:nvPr>
            <p:ph type="sldNum" sz="quarter" idx="12"/>
          </p:nvPr>
        </p:nvSpPr>
        <p:spPr/>
        <p:txBody>
          <a:bodyPr/>
          <a:lstStyle/>
          <a:p>
            <a:fld id="{58089743-2B14-481C-8032-ABCFD2653B9C}" type="slidenum">
              <a:rPr lang="it-IT" smtClean="0"/>
              <a:t>‹#›</a:t>
            </a:fld>
            <a:endParaRPr lang="it-IT"/>
          </a:p>
        </p:txBody>
      </p:sp>
    </p:spTree>
    <p:extLst>
      <p:ext uri="{BB962C8B-B14F-4D97-AF65-F5344CB8AC3E}">
        <p14:creationId xmlns:p14="http://schemas.microsoft.com/office/powerpoint/2010/main" val="173761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4D097E2-9322-4831-8B33-46E89436D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CF96E83-7966-4920-8975-F3D6D85E4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1CA235-80FA-4F76-BE35-2F5B7FCF22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4B340-DD76-45D5-A401-8C5732C22FD7}" type="datetimeFigureOut">
              <a:rPr lang="it-IT" smtClean="0"/>
              <a:t>06/10/2022</a:t>
            </a:fld>
            <a:endParaRPr lang="it-IT"/>
          </a:p>
        </p:txBody>
      </p:sp>
      <p:sp>
        <p:nvSpPr>
          <p:cNvPr id="5" name="Segnaposto piè di pagina 4">
            <a:extLst>
              <a:ext uri="{FF2B5EF4-FFF2-40B4-BE49-F238E27FC236}">
                <a16:creationId xmlns:a16="http://schemas.microsoft.com/office/drawing/2014/main" id="{89B0213B-B05E-4F89-A222-705A5AE7B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F0323D7-3D6D-4597-9CB6-C67125A3D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89743-2B14-481C-8032-ABCFD2653B9C}" type="slidenum">
              <a:rPr lang="it-IT" smtClean="0"/>
              <a:t>‹#›</a:t>
            </a:fld>
            <a:endParaRPr lang="it-IT"/>
          </a:p>
        </p:txBody>
      </p:sp>
    </p:spTree>
    <p:extLst>
      <p:ext uri="{BB962C8B-B14F-4D97-AF65-F5344CB8AC3E}">
        <p14:creationId xmlns:p14="http://schemas.microsoft.com/office/powerpoint/2010/main" val="85552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A311F21-E9A6-4ACD-900B-CB8DED108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131" y="96870"/>
            <a:ext cx="985181" cy="497805"/>
          </a:xfrm>
          <a:prstGeom prst="rect">
            <a:avLst/>
          </a:prstGeom>
        </p:spPr>
      </p:pic>
      <p:pic>
        <p:nvPicPr>
          <p:cNvPr id="8" name="Immagine 7">
            <a:extLst>
              <a:ext uri="{FF2B5EF4-FFF2-40B4-BE49-F238E27FC236}">
                <a16:creationId xmlns:a16="http://schemas.microsoft.com/office/drawing/2014/main" id="{6E6B0A82-B414-4B70-B581-DF4E7E2CF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767" y="119691"/>
            <a:ext cx="807206" cy="506554"/>
          </a:xfrm>
          <a:prstGeom prst="rect">
            <a:avLst/>
          </a:prstGeom>
        </p:spPr>
      </p:pic>
      <p:sp>
        <p:nvSpPr>
          <p:cNvPr id="10" name="Rettangolo 9">
            <a:extLst>
              <a:ext uri="{FF2B5EF4-FFF2-40B4-BE49-F238E27FC236}">
                <a16:creationId xmlns:a16="http://schemas.microsoft.com/office/drawing/2014/main" id="{FD36F528-CE03-47EF-B0F9-1C132BECD24D}"/>
              </a:ext>
            </a:extLst>
          </p:cNvPr>
          <p:cNvSpPr/>
          <p:nvPr/>
        </p:nvSpPr>
        <p:spPr>
          <a:xfrm>
            <a:off x="10329333" y="14060"/>
            <a:ext cx="1761067" cy="967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 8</a:t>
            </a:r>
          </a:p>
          <a:p>
            <a:pPr algn="ctr"/>
            <a:r>
              <a:rPr lang="en-US" dirty="0"/>
              <a:t>6.10.2022</a:t>
            </a:r>
          </a:p>
        </p:txBody>
      </p:sp>
      <p:sp>
        <p:nvSpPr>
          <p:cNvPr id="11" name="CasellaDiTesto 10">
            <a:extLst>
              <a:ext uri="{FF2B5EF4-FFF2-40B4-BE49-F238E27FC236}">
                <a16:creationId xmlns:a16="http://schemas.microsoft.com/office/drawing/2014/main" id="{1CE08903-20D3-486C-95A8-B382B77D3986}"/>
              </a:ext>
            </a:extLst>
          </p:cNvPr>
          <p:cNvSpPr txBox="1"/>
          <p:nvPr/>
        </p:nvSpPr>
        <p:spPr>
          <a:xfrm>
            <a:off x="2581486" y="375895"/>
            <a:ext cx="7135202" cy="553998"/>
          </a:xfrm>
          <a:prstGeom prst="rect">
            <a:avLst/>
          </a:prstGeom>
          <a:noFill/>
        </p:spPr>
        <p:txBody>
          <a:bodyPr wrap="square" rtlCol="0">
            <a:spAutoFit/>
          </a:bodyPr>
          <a:lstStyle/>
          <a:p>
            <a:pPr algn="ctr"/>
            <a:r>
              <a:rPr lang="en-US" sz="3000" dirty="0">
                <a:latin typeface="Dubai Light" panose="020B0303030403030204" pitchFamily="34" charset="-78"/>
                <a:cs typeface="Dubai Light" panose="020B0303030403030204" pitchFamily="34" charset="-78"/>
              </a:rPr>
              <a:t>WA 8</a:t>
            </a:r>
          </a:p>
        </p:txBody>
      </p:sp>
      <p:cxnSp>
        <p:nvCxnSpPr>
          <p:cNvPr id="13" name="Connettore diritto 12">
            <a:extLst>
              <a:ext uri="{FF2B5EF4-FFF2-40B4-BE49-F238E27FC236}">
                <a16:creationId xmlns:a16="http://schemas.microsoft.com/office/drawing/2014/main" id="{D8B75820-C37F-4A72-99B3-39C9C751536E}"/>
              </a:ext>
            </a:extLst>
          </p:cNvPr>
          <p:cNvCxnSpPr/>
          <p:nvPr/>
        </p:nvCxnSpPr>
        <p:spPr>
          <a:xfrm>
            <a:off x="174927" y="1061156"/>
            <a:ext cx="119154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8638AF8B-45FF-4BAA-9709-31C3C5E49544}"/>
              </a:ext>
            </a:extLst>
          </p:cNvPr>
          <p:cNvCxnSpPr>
            <a:cxnSpLocks/>
          </p:cNvCxnSpPr>
          <p:nvPr/>
        </p:nvCxnSpPr>
        <p:spPr>
          <a:xfrm>
            <a:off x="3725333" y="1061156"/>
            <a:ext cx="0" cy="57968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8E2D316C-4BC4-41AD-8DC8-0CE2ED38C18D}"/>
              </a:ext>
            </a:extLst>
          </p:cNvPr>
          <p:cNvCxnSpPr>
            <a:cxnSpLocks/>
          </p:cNvCxnSpPr>
          <p:nvPr/>
        </p:nvCxnSpPr>
        <p:spPr>
          <a:xfrm>
            <a:off x="8359422" y="1061156"/>
            <a:ext cx="0" cy="59332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0CF0E2CC-64AB-41EE-A2D6-FDB24120A16A}"/>
              </a:ext>
            </a:extLst>
          </p:cNvPr>
          <p:cNvSpPr txBox="1"/>
          <p:nvPr/>
        </p:nvSpPr>
        <p:spPr>
          <a:xfrm>
            <a:off x="619557" y="1160475"/>
            <a:ext cx="2085645" cy="430887"/>
          </a:xfrm>
          <a:prstGeom prst="rect">
            <a:avLst/>
          </a:prstGeom>
          <a:solidFill>
            <a:schemeClr val="accent4">
              <a:lumMod val="20000"/>
              <a:lumOff val="80000"/>
            </a:schemeClr>
          </a:solidFill>
        </p:spPr>
        <p:txBody>
          <a:bodyPr wrap="square" rtlCol="0">
            <a:spAutoFit/>
          </a:bodyPr>
          <a:lstStyle/>
          <a:p>
            <a:pPr algn="ctr"/>
            <a:r>
              <a:rPr lang="en-US" sz="2200">
                <a:latin typeface="Dubai Light" panose="020B0303030403030204" pitchFamily="34" charset="-78"/>
                <a:cs typeface="Dubai Light" panose="020B0303030403030204" pitchFamily="34" charset="-78"/>
              </a:rPr>
              <a:t>Ongoing actions</a:t>
            </a:r>
          </a:p>
        </p:txBody>
      </p:sp>
      <p:sp>
        <p:nvSpPr>
          <p:cNvPr id="19" name="CasellaDiTesto 18">
            <a:extLst>
              <a:ext uri="{FF2B5EF4-FFF2-40B4-BE49-F238E27FC236}">
                <a16:creationId xmlns:a16="http://schemas.microsoft.com/office/drawing/2014/main" id="{0811B9B3-46AF-4684-A7EA-D55A414D81AF}"/>
              </a:ext>
            </a:extLst>
          </p:cNvPr>
          <p:cNvSpPr txBox="1"/>
          <p:nvPr/>
        </p:nvSpPr>
        <p:spPr>
          <a:xfrm>
            <a:off x="3894173" y="1154247"/>
            <a:ext cx="4296409" cy="430887"/>
          </a:xfrm>
          <a:prstGeom prst="rect">
            <a:avLst/>
          </a:prstGeom>
          <a:solidFill>
            <a:schemeClr val="accent6">
              <a:lumMod val="40000"/>
              <a:lumOff val="60000"/>
            </a:schemeClr>
          </a:solidFill>
        </p:spPr>
        <p:txBody>
          <a:bodyPr wrap="square" rtlCol="0">
            <a:spAutoFit/>
          </a:bodyPr>
          <a:lstStyle/>
          <a:p>
            <a:pPr algn="ctr"/>
            <a:r>
              <a:rPr lang="en-US" sz="2200">
                <a:latin typeface="Dubai Light" panose="020B0303030403030204" pitchFamily="34" charset="-78"/>
                <a:cs typeface="Dubai Light" panose="020B0303030403030204" pitchFamily="34" charset="-78"/>
              </a:rPr>
              <a:t>Outcome closed actions &amp; Decisions </a:t>
            </a:r>
          </a:p>
        </p:txBody>
      </p:sp>
      <p:sp>
        <p:nvSpPr>
          <p:cNvPr id="20" name="CasellaDiTesto 19">
            <a:extLst>
              <a:ext uri="{FF2B5EF4-FFF2-40B4-BE49-F238E27FC236}">
                <a16:creationId xmlns:a16="http://schemas.microsoft.com/office/drawing/2014/main" id="{6F12F170-A334-42C0-B242-BFCF4C3A039F}"/>
              </a:ext>
            </a:extLst>
          </p:cNvPr>
          <p:cNvSpPr txBox="1"/>
          <p:nvPr/>
        </p:nvSpPr>
        <p:spPr>
          <a:xfrm>
            <a:off x="9567439" y="1144544"/>
            <a:ext cx="1523787" cy="430887"/>
          </a:xfrm>
          <a:prstGeom prst="rect">
            <a:avLst/>
          </a:prstGeom>
          <a:solidFill>
            <a:srgbClr val="FF0000"/>
          </a:solidFill>
        </p:spPr>
        <p:txBody>
          <a:bodyPr wrap="square" rtlCol="0">
            <a:spAutoFit/>
          </a:bodyPr>
          <a:lstStyle/>
          <a:p>
            <a:pPr algn="ctr"/>
            <a:r>
              <a:rPr lang="en-US" sz="2200">
                <a:latin typeface="Dubai Light" panose="020B0303030403030204" pitchFamily="34" charset="-78"/>
                <a:cs typeface="Dubai Light" panose="020B0303030403030204" pitchFamily="34" charset="-78"/>
              </a:rPr>
              <a:t>To Do </a:t>
            </a:r>
          </a:p>
        </p:txBody>
      </p:sp>
      <p:cxnSp>
        <p:nvCxnSpPr>
          <p:cNvPr id="21" name="Connettore diritto 20">
            <a:extLst>
              <a:ext uri="{FF2B5EF4-FFF2-40B4-BE49-F238E27FC236}">
                <a16:creationId xmlns:a16="http://schemas.microsoft.com/office/drawing/2014/main" id="{8EE08C7C-D27C-45E4-9562-86D186E23567}"/>
              </a:ext>
            </a:extLst>
          </p:cNvPr>
          <p:cNvCxnSpPr>
            <a:cxnSpLocks/>
          </p:cNvCxnSpPr>
          <p:nvPr/>
        </p:nvCxnSpPr>
        <p:spPr>
          <a:xfrm flipH="1">
            <a:off x="308275" y="1628768"/>
            <a:ext cx="115754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id="{629C70EB-3ED3-4903-8EA2-2D5F3DE028C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0311" y="544222"/>
            <a:ext cx="985181" cy="440827"/>
          </a:xfrm>
          <a:prstGeom prst="rect">
            <a:avLst/>
          </a:prstGeom>
          <a:noFill/>
          <a:ln>
            <a:noFill/>
          </a:ln>
        </p:spPr>
      </p:pic>
      <p:sp>
        <p:nvSpPr>
          <p:cNvPr id="22" name="CasellaDiTesto 21">
            <a:extLst>
              <a:ext uri="{FF2B5EF4-FFF2-40B4-BE49-F238E27FC236}">
                <a16:creationId xmlns:a16="http://schemas.microsoft.com/office/drawing/2014/main" id="{AB6300C8-F37D-443A-AD76-70F2A409C595}"/>
              </a:ext>
            </a:extLst>
          </p:cNvPr>
          <p:cNvSpPr txBox="1"/>
          <p:nvPr/>
        </p:nvSpPr>
        <p:spPr>
          <a:xfrm>
            <a:off x="227430" y="1868317"/>
            <a:ext cx="3431820" cy="3139321"/>
          </a:xfrm>
          <a:prstGeom prst="rect">
            <a:avLst/>
          </a:prstGeom>
          <a:noFill/>
        </p:spPr>
        <p:txBody>
          <a:bodyPr wrap="square" rtlCol="0">
            <a:spAutoFit/>
          </a:bodyPr>
          <a:lstStyle/>
          <a:p>
            <a:r>
              <a:rPr lang="en-US" dirty="0"/>
              <a:t>Answers to Panel’s comments</a:t>
            </a:r>
          </a:p>
          <a:p>
            <a:endParaRPr lang="en-US" b="1" dirty="0"/>
          </a:p>
          <a:p>
            <a:r>
              <a:rPr lang="en-US" dirty="0">
                <a:solidFill>
                  <a:srgbClr val="222222"/>
                </a:solidFill>
              </a:rPr>
              <a:t>Fiber diffraction experiments at </a:t>
            </a:r>
            <a:r>
              <a:rPr lang="en-US" dirty="0" err="1">
                <a:solidFill>
                  <a:srgbClr val="222222"/>
                </a:solidFill>
              </a:rPr>
              <a:t>EuXFEL</a:t>
            </a:r>
            <a:r>
              <a:rPr lang="en-US" dirty="0">
                <a:solidFill>
                  <a:srgbClr val="222222"/>
                </a:solidFill>
              </a:rPr>
              <a:t> – liquid injection tests</a:t>
            </a:r>
            <a:endParaRPr lang="en-US" dirty="0"/>
          </a:p>
          <a:p>
            <a:endParaRPr lang="en-US" dirty="0">
              <a:solidFill>
                <a:srgbClr val="222222"/>
              </a:solidFill>
            </a:endParaRPr>
          </a:p>
          <a:p>
            <a:r>
              <a:rPr lang="en-US" b="0" dirty="0">
                <a:solidFill>
                  <a:srgbClr val="222222"/>
                </a:solidFill>
                <a:effectLst/>
              </a:rPr>
              <a:t>Coordination with the “</a:t>
            </a:r>
            <a:r>
              <a:rPr lang="en-US" b="0" dirty="0" err="1">
                <a:solidFill>
                  <a:srgbClr val="222222"/>
                </a:solidFill>
                <a:effectLst/>
              </a:rPr>
              <a:t>EuPRAXIA_PPP</a:t>
            </a:r>
            <a:r>
              <a:rPr lang="en-US" b="0" dirty="0">
                <a:solidFill>
                  <a:srgbClr val="222222"/>
                </a:solidFill>
                <a:effectLst/>
              </a:rPr>
              <a:t>” work</a:t>
            </a:r>
          </a:p>
          <a:p>
            <a:r>
              <a:rPr lang="en-US" dirty="0">
                <a:solidFill>
                  <a:srgbClr val="222222"/>
                </a:solidFill>
              </a:rPr>
              <a:t>Talks with Emiliano </a:t>
            </a:r>
            <a:r>
              <a:rPr lang="en-US" dirty="0" err="1">
                <a:solidFill>
                  <a:srgbClr val="222222"/>
                </a:solidFill>
              </a:rPr>
              <a:t>Principi</a:t>
            </a:r>
            <a:r>
              <a:rPr lang="en-US" dirty="0">
                <a:solidFill>
                  <a:srgbClr val="222222"/>
                </a:solidFill>
              </a:rPr>
              <a:t>, </a:t>
            </a:r>
          </a:p>
          <a:p>
            <a:r>
              <a:rPr lang="en-US" dirty="0">
                <a:solidFill>
                  <a:srgbClr val="222222"/>
                </a:solidFill>
              </a:rPr>
              <a:t>co-leader of users WP </a:t>
            </a:r>
            <a:r>
              <a:rPr lang="en-US" b="0" dirty="0">
                <a:solidFill>
                  <a:srgbClr val="222222"/>
                </a:solidFill>
                <a:effectLst/>
              </a:rPr>
              <a:t>???</a:t>
            </a:r>
          </a:p>
          <a:p>
            <a:endParaRPr lang="en-US" dirty="0">
              <a:solidFill>
                <a:srgbClr val="222222"/>
              </a:solidFill>
            </a:endParaRPr>
          </a:p>
          <a:p>
            <a:r>
              <a:rPr lang="en-US" b="0" dirty="0">
                <a:solidFill>
                  <a:srgbClr val="222222"/>
                </a:solidFill>
                <a:effectLst/>
              </a:rPr>
              <a:t> </a:t>
            </a:r>
          </a:p>
        </p:txBody>
      </p:sp>
      <p:sp>
        <p:nvSpPr>
          <p:cNvPr id="3" name="CasellaDiTesto 2">
            <a:extLst>
              <a:ext uri="{FF2B5EF4-FFF2-40B4-BE49-F238E27FC236}">
                <a16:creationId xmlns:a16="http://schemas.microsoft.com/office/drawing/2014/main" id="{8D885AF6-17EF-5C4C-7517-907772161866}"/>
              </a:ext>
            </a:extLst>
          </p:cNvPr>
          <p:cNvSpPr txBox="1"/>
          <p:nvPr/>
        </p:nvSpPr>
        <p:spPr>
          <a:xfrm>
            <a:off x="4233931" y="1868317"/>
            <a:ext cx="3925095" cy="1754326"/>
          </a:xfrm>
          <a:prstGeom prst="rect">
            <a:avLst/>
          </a:prstGeom>
          <a:noFill/>
        </p:spPr>
        <p:txBody>
          <a:bodyPr wrap="square">
            <a:spAutoFit/>
          </a:bodyPr>
          <a:lstStyle/>
          <a:p>
            <a:r>
              <a:rPr lang="en-US" dirty="0">
                <a:solidFill>
                  <a:srgbClr val="222222"/>
                </a:solidFill>
              </a:rPr>
              <a:t>Proposal for </a:t>
            </a:r>
            <a:r>
              <a:rPr lang="en-US" b="0" dirty="0">
                <a:solidFill>
                  <a:srgbClr val="222222"/>
                </a:solidFill>
                <a:effectLst/>
              </a:rPr>
              <a:t>development and characterization of novel optics for focusing X-rays @Elettra</a:t>
            </a:r>
          </a:p>
          <a:p>
            <a:endParaRPr lang="en-US" dirty="0">
              <a:solidFill>
                <a:srgbClr val="222222"/>
              </a:solidFill>
            </a:endParaRPr>
          </a:p>
          <a:p>
            <a:r>
              <a:rPr lang="en-US" b="0" dirty="0">
                <a:solidFill>
                  <a:srgbClr val="222222"/>
                </a:solidFill>
                <a:effectLst/>
              </a:rPr>
              <a:t>Review paper on spectroscopic application at the carbon K-edge</a:t>
            </a:r>
          </a:p>
        </p:txBody>
      </p:sp>
      <p:sp>
        <p:nvSpPr>
          <p:cNvPr id="4" name="TextBox 3">
            <a:extLst>
              <a:ext uri="{FF2B5EF4-FFF2-40B4-BE49-F238E27FC236}">
                <a16:creationId xmlns:a16="http://schemas.microsoft.com/office/drawing/2014/main" id="{8163733A-8DAD-B760-7F8F-3A9CC7F782AF}"/>
              </a:ext>
            </a:extLst>
          </p:cNvPr>
          <p:cNvSpPr txBox="1"/>
          <p:nvPr/>
        </p:nvSpPr>
        <p:spPr>
          <a:xfrm>
            <a:off x="8602151" y="1868317"/>
            <a:ext cx="3208867" cy="369332"/>
          </a:xfrm>
          <a:prstGeom prst="rect">
            <a:avLst/>
          </a:prstGeom>
          <a:noFill/>
        </p:spPr>
        <p:txBody>
          <a:bodyPr wrap="square">
            <a:spAutoFit/>
          </a:bodyPr>
          <a:lstStyle/>
          <a:p>
            <a:r>
              <a:rPr lang="it-IT" dirty="0" err="1">
                <a:latin typeface="CMR10"/>
              </a:rPr>
              <a:t>Chirality</a:t>
            </a:r>
            <a:r>
              <a:rPr lang="it-IT" dirty="0">
                <a:latin typeface="CMR10"/>
              </a:rPr>
              <a:t> </a:t>
            </a:r>
            <a:r>
              <a:rPr lang="it-IT" dirty="0" err="1">
                <a:latin typeface="CMR10"/>
              </a:rPr>
              <a:t>experiments</a:t>
            </a:r>
            <a:r>
              <a:rPr lang="it-IT" dirty="0">
                <a:latin typeface="CMR10"/>
              </a:rPr>
              <a:t> review </a:t>
            </a:r>
            <a:endParaRPr lang="en-US" dirty="0"/>
          </a:p>
        </p:txBody>
      </p:sp>
    </p:spTree>
    <p:extLst>
      <p:ext uri="{BB962C8B-B14F-4D97-AF65-F5344CB8AC3E}">
        <p14:creationId xmlns:p14="http://schemas.microsoft.com/office/powerpoint/2010/main" val="362208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D0F9D6E-67FD-C912-C87A-612E3C263B3A}"/>
              </a:ext>
            </a:extLst>
          </p:cNvPr>
          <p:cNvSpPr txBox="1"/>
          <p:nvPr/>
        </p:nvSpPr>
        <p:spPr>
          <a:xfrm>
            <a:off x="189390" y="1686759"/>
            <a:ext cx="12002610" cy="3416320"/>
          </a:xfrm>
          <a:prstGeom prst="rect">
            <a:avLst/>
          </a:prstGeom>
          <a:noFill/>
        </p:spPr>
        <p:txBody>
          <a:bodyPr wrap="square">
            <a:spAutoFit/>
          </a:bodyPr>
          <a:lstStyle/>
          <a:p>
            <a:pPr algn="l"/>
            <a:r>
              <a:rPr lang="en-US" sz="1800" b="0" i="1" u="none" strike="noStrike" baseline="0" dirty="0">
                <a:latin typeface="CMR10"/>
              </a:rPr>
              <a:t>General comments from the panel:</a:t>
            </a:r>
          </a:p>
          <a:p>
            <a:pPr algn="l"/>
            <a:r>
              <a:rPr lang="en-US" sz="1800" b="0" i="1" u="none" strike="noStrike" baseline="0" dirty="0">
                <a:latin typeface="CMR10"/>
              </a:rPr>
              <a:t>The presentation at the meeting includes </a:t>
            </a:r>
            <a:r>
              <a:rPr lang="en-US" sz="1800" b="1" i="1" u="none" strike="noStrike" baseline="0" dirty="0">
                <a:latin typeface="CMR10"/>
              </a:rPr>
              <a:t>several exciting prospects </a:t>
            </a:r>
            <a:r>
              <a:rPr lang="en-US" sz="1800" b="0" i="1" u="none" strike="noStrike" baseline="0" dirty="0">
                <a:latin typeface="CMR10"/>
              </a:rPr>
              <a:t>in terms of scientific ideas.</a:t>
            </a:r>
          </a:p>
          <a:p>
            <a:pPr algn="l"/>
            <a:r>
              <a:rPr lang="en-US" sz="1800" b="0" i="1" u="none" strike="noStrike" baseline="0" dirty="0">
                <a:latin typeface="CMR10"/>
              </a:rPr>
              <a:t>The main beamline </a:t>
            </a:r>
            <a:r>
              <a:rPr lang="en-US" sz="1800" b="1" i="1" u="none" strike="noStrike" baseline="0" dirty="0">
                <a:latin typeface="CMR10"/>
              </a:rPr>
              <a:t>AQUA</a:t>
            </a:r>
            <a:r>
              <a:rPr lang="en-US" sz="1800" b="0" i="1" u="none" strike="noStrike" baseline="0" dirty="0">
                <a:latin typeface="CMR10"/>
              </a:rPr>
              <a:t> aims to reach the water window (</a:t>
            </a:r>
            <a:r>
              <a:rPr lang="en-US" sz="1800" b="0" i="1" u="none" strike="noStrike" baseline="0" dirty="0">
                <a:latin typeface="CMSY10"/>
              </a:rPr>
              <a:t>∼</a:t>
            </a:r>
            <a:r>
              <a:rPr lang="en-US" sz="1800" b="0" i="1" u="none" strike="noStrike" baseline="0" dirty="0">
                <a:latin typeface="CMR10"/>
              </a:rPr>
              <a:t>4 nm) with a flux of in the order to 10^11 photons/pulse. This gives </a:t>
            </a:r>
            <a:r>
              <a:rPr lang="en-US" sz="1800" b="1" i="1" u="none" strike="noStrike" baseline="0" dirty="0">
                <a:latin typeface="CMR10"/>
              </a:rPr>
              <a:t>an excellent opportunity </a:t>
            </a:r>
            <a:r>
              <a:rPr lang="en-US" sz="1800" b="0" i="1" u="none" strike="noStrike" baseline="0" dirty="0">
                <a:latin typeface="CMR10"/>
              </a:rPr>
              <a:t>for experimental programs from imaging to various </a:t>
            </a:r>
            <a:r>
              <a:rPr lang="en-US" sz="1800" b="1" i="1" u="none" strike="noStrike" baseline="0" dirty="0">
                <a:latin typeface="CMR10"/>
              </a:rPr>
              <a:t>spectroscopy</a:t>
            </a:r>
            <a:r>
              <a:rPr lang="en-US" sz="1800" b="0" i="1" u="none" strike="noStrike" baseline="0" dirty="0">
                <a:latin typeface="CMR10"/>
              </a:rPr>
              <a:t> techniques in the water window. The second beamline, </a:t>
            </a:r>
            <a:r>
              <a:rPr lang="en-US" sz="1800" b="1" i="1" u="none" strike="noStrike" baseline="0" dirty="0">
                <a:latin typeface="CMR10"/>
              </a:rPr>
              <a:t>ARIA</a:t>
            </a:r>
            <a:r>
              <a:rPr lang="en-US" sz="1800" b="0" i="1" u="none" strike="noStrike" baseline="0" dirty="0">
                <a:latin typeface="CMR10"/>
              </a:rPr>
              <a:t>, aims for the VUV-wavelength range (50 to 180 nm). Both electron and photon beamlines will be set-up side-by-side, </a:t>
            </a:r>
            <a:r>
              <a:rPr lang="en-US" sz="1800" b="1" i="1" u="none" strike="noStrike" baseline="0" dirty="0">
                <a:latin typeface="CMR10"/>
              </a:rPr>
              <a:t>space in the hall seems </a:t>
            </a:r>
            <a:r>
              <a:rPr lang="it-IT" sz="1800" b="1" i="1" u="none" strike="noStrike" baseline="0" dirty="0">
                <a:latin typeface="CMR10"/>
              </a:rPr>
              <a:t>to be </a:t>
            </a:r>
            <a:r>
              <a:rPr lang="it-IT" sz="1800" b="1" i="1" u="none" strike="noStrike" baseline="0" dirty="0" err="1">
                <a:latin typeface="CMR10"/>
              </a:rPr>
              <a:t>available</a:t>
            </a:r>
            <a:r>
              <a:rPr lang="it-IT" sz="1800" b="0" i="1" u="none" strike="noStrike" baseline="0" dirty="0">
                <a:latin typeface="CMR10"/>
              </a:rPr>
              <a:t>.</a:t>
            </a:r>
          </a:p>
          <a:p>
            <a:pPr algn="l"/>
            <a:endParaRPr lang="it-IT" i="1" dirty="0">
              <a:latin typeface="CMR10"/>
            </a:endParaRPr>
          </a:p>
          <a:p>
            <a:pPr algn="l"/>
            <a:endParaRPr lang="it-IT" sz="1800" b="0" i="1" u="none" strike="noStrike" baseline="0" dirty="0">
              <a:latin typeface="CMR10"/>
            </a:endParaRPr>
          </a:p>
          <a:p>
            <a:pPr algn="l"/>
            <a:r>
              <a:rPr lang="en-US" sz="1800" b="1" i="0" u="none" strike="noStrike" baseline="0" dirty="0">
                <a:latin typeface="CMR10"/>
              </a:rPr>
              <a:t>Tentative answers</a:t>
            </a:r>
          </a:p>
          <a:p>
            <a:pPr algn="l"/>
            <a:r>
              <a:rPr lang="it-IT" dirty="0" err="1">
                <a:latin typeface="CMR10"/>
              </a:rPr>
              <a:t>We</a:t>
            </a:r>
            <a:r>
              <a:rPr lang="it-IT" dirty="0">
                <a:latin typeface="CMR10"/>
              </a:rPr>
              <a:t> are </a:t>
            </a:r>
            <a:r>
              <a:rPr lang="it-IT" dirty="0" err="1">
                <a:latin typeface="CMR10"/>
              </a:rPr>
              <a:t>encouraged</a:t>
            </a:r>
            <a:r>
              <a:rPr lang="it-IT" dirty="0">
                <a:latin typeface="CMR10"/>
              </a:rPr>
              <a:t> by the panels’ </a:t>
            </a:r>
            <a:r>
              <a:rPr lang="it-IT" dirty="0" err="1">
                <a:latin typeface="CMR10"/>
              </a:rPr>
              <a:t>comment</a:t>
            </a:r>
            <a:r>
              <a:rPr lang="it-IT" dirty="0">
                <a:latin typeface="CMR10"/>
              </a:rPr>
              <a:t> on the </a:t>
            </a:r>
            <a:r>
              <a:rPr lang="it-IT" dirty="0" err="1">
                <a:latin typeface="CMR10"/>
              </a:rPr>
              <a:t>scientific</a:t>
            </a:r>
            <a:r>
              <a:rPr lang="it-IT" dirty="0">
                <a:latin typeface="CMR10"/>
              </a:rPr>
              <a:t> case.</a:t>
            </a:r>
          </a:p>
          <a:p>
            <a:pPr algn="l"/>
            <a:r>
              <a:rPr lang="it-IT" dirty="0" err="1">
                <a:latin typeface="CMR10"/>
              </a:rPr>
              <a:t>We’ll</a:t>
            </a:r>
            <a:r>
              <a:rPr lang="it-IT" dirty="0">
                <a:latin typeface="CMR10"/>
              </a:rPr>
              <a:t> </a:t>
            </a:r>
            <a:r>
              <a:rPr lang="it-IT" dirty="0" err="1">
                <a:latin typeface="CMR10"/>
              </a:rPr>
              <a:t>pursue</a:t>
            </a:r>
            <a:r>
              <a:rPr lang="it-IT" dirty="0">
                <a:latin typeface="CMR10"/>
              </a:rPr>
              <a:t> the </a:t>
            </a:r>
            <a:r>
              <a:rPr lang="it-IT" dirty="0" err="1">
                <a:latin typeface="CMR10"/>
              </a:rPr>
              <a:t>experimental</a:t>
            </a:r>
            <a:r>
              <a:rPr lang="it-IT" dirty="0">
                <a:latin typeface="CMR10"/>
              </a:rPr>
              <a:t> plan in the water window and </a:t>
            </a:r>
            <a:r>
              <a:rPr lang="it-IT" dirty="0" err="1">
                <a:latin typeface="CMR10"/>
              </a:rPr>
              <a:t>push</a:t>
            </a:r>
            <a:r>
              <a:rPr lang="it-IT" dirty="0">
                <a:latin typeface="CMR10"/>
              </a:rPr>
              <a:t> </a:t>
            </a:r>
            <a:r>
              <a:rPr lang="it-IT" dirty="0" err="1">
                <a:latin typeface="CMR10"/>
              </a:rPr>
              <a:t>that</a:t>
            </a:r>
            <a:r>
              <a:rPr lang="it-IT" dirty="0">
                <a:latin typeface="CMR10"/>
              </a:rPr>
              <a:t> in the VUV range.</a:t>
            </a:r>
          </a:p>
          <a:p>
            <a:pPr algn="l"/>
            <a:endParaRPr lang="it-IT" sz="1800" b="0" u="none" strike="noStrike" baseline="0" dirty="0">
              <a:latin typeface="CMR10"/>
            </a:endParaRPr>
          </a:p>
        </p:txBody>
      </p:sp>
      <p:pic>
        <p:nvPicPr>
          <p:cNvPr id="2" name="Immagine 1">
            <a:extLst>
              <a:ext uri="{FF2B5EF4-FFF2-40B4-BE49-F238E27FC236}">
                <a16:creationId xmlns:a16="http://schemas.microsoft.com/office/drawing/2014/main" id="{02943148-D65F-7CFA-8BCF-CD3652E9B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131" y="96870"/>
            <a:ext cx="985181" cy="497805"/>
          </a:xfrm>
          <a:prstGeom prst="rect">
            <a:avLst/>
          </a:prstGeom>
        </p:spPr>
      </p:pic>
      <p:pic>
        <p:nvPicPr>
          <p:cNvPr id="3" name="Immagine 2">
            <a:extLst>
              <a:ext uri="{FF2B5EF4-FFF2-40B4-BE49-F238E27FC236}">
                <a16:creationId xmlns:a16="http://schemas.microsoft.com/office/drawing/2014/main" id="{507B5DA7-68B6-C825-206D-C42B4089F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67" y="119691"/>
            <a:ext cx="807206" cy="506554"/>
          </a:xfrm>
          <a:prstGeom prst="rect">
            <a:avLst/>
          </a:prstGeom>
        </p:spPr>
      </p:pic>
      <p:sp>
        <p:nvSpPr>
          <p:cNvPr id="4" name="Rettangolo 3">
            <a:extLst>
              <a:ext uri="{FF2B5EF4-FFF2-40B4-BE49-F238E27FC236}">
                <a16:creationId xmlns:a16="http://schemas.microsoft.com/office/drawing/2014/main" id="{F1CF20CC-C63F-9CBF-1A6D-6A6A1A49AF71}"/>
              </a:ext>
            </a:extLst>
          </p:cNvPr>
          <p:cNvSpPr/>
          <p:nvPr/>
        </p:nvSpPr>
        <p:spPr>
          <a:xfrm>
            <a:off x="10329333" y="14060"/>
            <a:ext cx="1761067" cy="967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 8</a:t>
            </a:r>
          </a:p>
          <a:p>
            <a:pPr algn="ctr"/>
            <a:r>
              <a:rPr lang="en-US" dirty="0"/>
              <a:t>6.10.2022</a:t>
            </a:r>
          </a:p>
        </p:txBody>
      </p:sp>
      <p:sp>
        <p:nvSpPr>
          <p:cNvPr id="6" name="CasellaDiTesto 5">
            <a:extLst>
              <a:ext uri="{FF2B5EF4-FFF2-40B4-BE49-F238E27FC236}">
                <a16:creationId xmlns:a16="http://schemas.microsoft.com/office/drawing/2014/main" id="{1FBF4EB8-938C-9C41-6F4C-9AAE08DA8305}"/>
              </a:ext>
            </a:extLst>
          </p:cNvPr>
          <p:cNvSpPr txBox="1"/>
          <p:nvPr/>
        </p:nvSpPr>
        <p:spPr>
          <a:xfrm>
            <a:off x="2581486" y="375895"/>
            <a:ext cx="7135202" cy="553998"/>
          </a:xfrm>
          <a:prstGeom prst="rect">
            <a:avLst/>
          </a:prstGeom>
          <a:noFill/>
        </p:spPr>
        <p:txBody>
          <a:bodyPr wrap="square" rtlCol="0">
            <a:spAutoFit/>
          </a:bodyPr>
          <a:lstStyle/>
          <a:p>
            <a:pPr algn="ctr"/>
            <a:r>
              <a:rPr lang="en-US" sz="3000" dirty="0">
                <a:latin typeface="Dubai Light" panose="020B0303030403030204" pitchFamily="34" charset="-78"/>
                <a:cs typeface="Dubai Light" panose="020B0303030403030204" pitchFamily="34" charset="-78"/>
              </a:rPr>
              <a:t>WA 8</a:t>
            </a:r>
          </a:p>
        </p:txBody>
      </p:sp>
      <p:cxnSp>
        <p:nvCxnSpPr>
          <p:cNvPr id="7" name="Connettore diritto 6">
            <a:extLst>
              <a:ext uri="{FF2B5EF4-FFF2-40B4-BE49-F238E27FC236}">
                <a16:creationId xmlns:a16="http://schemas.microsoft.com/office/drawing/2014/main" id="{52A40E78-982D-7180-9784-386BD25068D9}"/>
              </a:ext>
            </a:extLst>
          </p:cNvPr>
          <p:cNvCxnSpPr/>
          <p:nvPr/>
        </p:nvCxnSpPr>
        <p:spPr>
          <a:xfrm>
            <a:off x="174927" y="1061156"/>
            <a:ext cx="1191547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80FF4630-B5C5-8588-8157-1C7DFFBD3F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0311" y="544222"/>
            <a:ext cx="985181" cy="440827"/>
          </a:xfrm>
          <a:prstGeom prst="rect">
            <a:avLst/>
          </a:prstGeom>
          <a:noFill/>
          <a:ln>
            <a:noFill/>
          </a:ln>
        </p:spPr>
      </p:pic>
    </p:spTree>
    <p:extLst>
      <p:ext uri="{BB962C8B-B14F-4D97-AF65-F5344CB8AC3E}">
        <p14:creationId xmlns:p14="http://schemas.microsoft.com/office/powerpoint/2010/main" val="82085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D0F9D6E-67FD-C912-C87A-612E3C263B3A}"/>
              </a:ext>
            </a:extLst>
          </p:cNvPr>
          <p:cNvSpPr txBox="1"/>
          <p:nvPr/>
        </p:nvSpPr>
        <p:spPr>
          <a:xfrm>
            <a:off x="172204" y="1192420"/>
            <a:ext cx="11847592" cy="5355312"/>
          </a:xfrm>
          <a:prstGeom prst="rect">
            <a:avLst/>
          </a:prstGeom>
          <a:noFill/>
        </p:spPr>
        <p:txBody>
          <a:bodyPr wrap="square">
            <a:spAutoFit/>
          </a:bodyPr>
          <a:lstStyle/>
          <a:p>
            <a:pPr algn="l"/>
            <a:r>
              <a:rPr lang="en-US" sz="1800" b="0" i="1" u="none" strike="noStrike" baseline="0" dirty="0">
                <a:latin typeface="CMR10"/>
              </a:rPr>
              <a:t>As for </a:t>
            </a:r>
            <a:r>
              <a:rPr lang="en-US" sz="1800" b="1" i="1" u="none" strike="noStrike" baseline="0" dirty="0">
                <a:latin typeface="CMR10"/>
              </a:rPr>
              <a:t>AQUA</a:t>
            </a:r>
            <a:r>
              <a:rPr lang="en-US" sz="1800" b="0" i="1" u="none" strike="noStrike" baseline="0" dirty="0">
                <a:latin typeface="CMR10"/>
              </a:rPr>
              <a:t>, it is not clear what the </a:t>
            </a:r>
            <a:r>
              <a:rPr lang="en-US" sz="1800" b="1" i="1" u="none" strike="noStrike" baseline="0" dirty="0">
                <a:latin typeface="CMR10"/>
              </a:rPr>
              <a:t>radiation bandwidth </a:t>
            </a:r>
            <a:r>
              <a:rPr lang="en-US" sz="1800" b="0" i="1" u="none" strike="noStrike" baseline="0" dirty="0">
                <a:latin typeface="CMR10"/>
              </a:rPr>
              <a:t>is, as it is not clear </a:t>
            </a:r>
            <a:r>
              <a:rPr lang="en-US" sz="1800" b="1" i="1" u="none" strike="noStrike" baseline="0" dirty="0">
                <a:latin typeface="CMR10"/>
              </a:rPr>
              <a:t>how photons will be delivered to the sample </a:t>
            </a:r>
            <a:r>
              <a:rPr lang="en-US" sz="1800" b="0" i="1" u="none" strike="noStrike" baseline="0" dirty="0">
                <a:latin typeface="CMR10"/>
              </a:rPr>
              <a:t>(e.g., after a monochromator?). The scientific case of AQUA includes coherent diffractive imaging (CDI), X-ray spectroscopy, Raman spectroscopy, and molecular fragmentation. It is not clear whether </a:t>
            </a:r>
            <a:r>
              <a:rPr lang="en-US" sz="1800" b="1" i="1" u="none" strike="noStrike" baseline="0" dirty="0">
                <a:latin typeface="CMR10"/>
              </a:rPr>
              <a:t>X-ray spectroscopy includes both absorption and emission</a:t>
            </a:r>
            <a:r>
              <a:rPr lang="en-US" sz="1800" b="0" i="1" u="none" strike="noStrike" baseline="0" dirty="0">
                <a:latin typeface="CMR10"/>
              </a:rPr>
              <a:t> or only one of these. Also, the </a:t>
            </a:r>
            <a:r>
              <a:rPr lang="en-US" sz="1800" b="1" i="1" u="none" strike="noStrike" baseline="0" dirty="0">
                <a:latin typeface="CMR10"/>
              </a:rPr>
              <a:t>Raman spectroscopy plan </a:t>
            </a:r>
            <a:r>
              <a:rPr lang="en-US" sz="1800" b="0" i="1" u="none" strike="noStrike" baseline="0" dirty="0">
                <a:latin typeface="CMR10"/>
              </a:rPr>
              <a:t>is </a:t>
            </a:r>
            <a:r>
              <a:rPr lang="en-US" sz="1800" b="1" i="1" u="none" strike="noStrike" baseline="0" dirty="0">
                <a:latin typeface="CMR10"/>
              </a:rPr>
              <a:t>not</a:t>
            </a:r>
            <a:r>
              <a:rPr lang="en-US" sz="1800" b="0" i="1" u="none" strike="noStrike" baseline="0" dirty="0">
                <a:latin typeface="CMR10"/>
              </a:rPr>
              <a:t> </a:t>
            </a:r>
            <a:r>
              <a:rPr lang="en-US" sz="1800" b="1" i="1" u="none" strike="noStrike" baseline="0" dirty="0">
                <a:latin typeface="CMR10"/>
              </a:rPr>
              <a:t>explained</a:t>
            </a:r>
            <a:r>
              <a:rPr lang="en-US" sz="1800" b="0" i="1" u="none" strike="noStrike" baseline="0" dirty="0">
                <a:latin typeface="CMR10"/>
              </a:rPr>
              <a:t>: is this electronic Raman? </a:t>
            </a:r>
            <a:r>
              <a:rPr lang="en-US" sz="1800" b="1" i="1" u="none" strike="noStrike" baseline="0" dirty="0">
                <a:latin typeface="CMR10"/>
              </a:rPr>
              <a:t>Molecular fragmentation</a:t>
            </a:r>
            <a:r>
              <a:rPr lang="en-US" sz="1800" b="0" i="1" u="none" strike="noStrike" baseline="0" dirty="0">
                <a:latin typeface="CMR10"/>
              </a:rPr>
              <a:t> is an interesting topic, but it was </a:t>
            </a:r>
            <a:r>
              <a:rPr lang="en-US" sz="1800" b="1" i="1" u="none" strike="noStrike" baseline="0" dirty="0">
                <a:latin typeface="CMR10"/>
              </a:rPr>
              <a:t>not clear how </a:t>
            </a:r>
            <a:r>
              <a:rPr lang="en-US" sz="1800" b="0" i="1" u="none" strike="noStrike" baseline="0" dirty="0">
                <a:latin typeface="CMR10"/>
              </a:rPr>
              <a:t>it would be carried out. Are these photo-emission spectroscopy experiments (they seem </a:t>
            </a:r>
            <a:r>
              <a:rPr lang="en-US" sz="1800" b="1" i="1" u="none" strike="noStrike" baseline="0" dirty="0">
                <a:latin typeface="CMR10"/>
              </a:rPr>
              <a:t>more relevant for ARIA</a:t>
            </a:r>
            <a:r>
              <a:rPr lang="en-US" sz="1800" b="0" i="1" u="none" strike="noStrike" baseline="0" dirty="0">
                <a:latin typeface="CMR10"/>
              </a:rPr>
              <a:t>)? No </a:t>
            </a:r>
            <a:r>
              <a:rPr lang="en-US" sz="1800" b="1" i="1" u="none" strike="noStrike" baseline="0" dirty="0">
                <a:latin typeface="CMR10"/>
              </a:rPr>
              <a:t>liquid phase experiments </a:t>
            </a:r>
            <a:r>
              <a:rPr lang="en-US" sz="1800" b="0" i="1" u="none" strike="noStrike" baseline="0" dirty="0">
                <a:latin typeface="CMR10"/>
              </a:rPr>
              <a:t>are mentioned, but the presentation of test experiments at </a:t>
            </a:r>
            <a:r>
              <a:rPr lang="en-US" sz="1800" b="0" i="1" u="none" strike="noStrike" baseline="0" dirty="0" err="1">
                <a:latin typeface="CMR10"/>
              </a:rPr>
              <a:t>Elettra</a:t>
            </a:r>
            <a:r>
              <a:rPr lang="en-US" sz="1800" b="0" i="1" u="none" strike="noStrike" baseline="0" dirty="0">
                <a:latin typeface="CMR10"/>
              </a:rPr>
              <a:t> appears at the end of the presentation. This is an important development. Finally, the </a:t>
            </a:r>
            <a:r>
              <a:rPr lang="en-US" sz="1800" b="1" i="1" u="none" strike="noStrike" baseline="0" dirty="0">
                <a:latin typeface="CMR10"/>
              </a:rPr>
              <a:t>use of MCPs is a sound choice</a:t>
            </a:r>
            <a:r>
              <a:rPr lang="en-US" sz="1800" b="0" i="1" u="none" strike="noStrike" baseline="0" dirty="0">
                <a:latin typeface="CMR10"/>
              </a:rPr>
              <a:t> and their development is welcome.</a:t>
            </a:r>
          </a:p>
          <a:p>
            <a:pPr algn="l"/>
            <a:endParaRPr lang="en-US" dirty="0">
              <a:latin typeface="CMR10"/>
            </a:endParaRPr>
          </a:p>
          <a:p>
            <a:pPr algn="l"/>
            <a:r>
              <a:rPr lang="en-US" sz="1800" b="1" i="0" u="none" strike="noStrike" baseline="0" dirty="0">
                <a:latin typeface="CMR10"/>
              </a:rPr>
              <a:t>Tentative answers</a:t>
            </a:r>
          </a:p>
          <a:p>
            <a:pPr marL="285750" indent="-285750" algn="l">
              <a:buFont typeface="Arial" panose="020B0604020202020204" pitchFamily="34" charset="0"/>
              <a:buChar char="•"/>
            </a:pPr>
            <a:r>
              <a:rPr lang="en-US" dirty="0">
                <a:latin typeface="CMR10"/>
              </a:rPr>
              <a:t>Coordination with WA6 about overall and single-shot bandwidth parameters</a:t>
            </a:r>
          </a:p>
          <a:p>
            <a:pPr marL="285750" indent="-285750" algn="l">
              <a:buFont typeface="Arial" panose="020B0604020202020204" pitchFamily="34" charset="0"/>
              <a:buChar char="•"/>
            </a:pPr>
            <a:r>
              <a:rPr lang="en-US" dirty="0">
                <a:latin typeface="CMR10"/>
              </a:rPr>
              <a:t>Discussion about beam </a:t>
            </a:r>
            <a:r>
              <a:rPr lang="en-US" dirty="0" err="1">
                <a:latin typeface="CMR10"/>
              </a:rPr>
              <a:t>monochromatization</a:t>
            </a:r>
            <a:r>
              <a:rPr lang="en-US" dirty="0">
                <a:latin typeface="CMR10"/>
              </a:rPr>
              <a:t>:</a:t>
            </a:r>
          </a:p>
          <a:p>
            <a:pPr marL="1200150" lvl="2" indent="-285750">
              <a:buFont typeface="Arial" panose="020B0604020202020204" pitchFamily="34" charset="0"/>
              <a:buChar char="•"/>
            </a:pPr>
            <a:r>
              <a:rPr lang="en-US" dirty="0">
                <a:latin typeface="CMR10"/>
              </a:rPr>
              <a:t>Depends on photon beam parameters –&gt; a plasma </a:t>
            </a:r>
            <a:r>
              <a:rPr lang="en-US" dirty="0" err="1">
                <a:latin typeface="CMR10"/>
              </a:rPr>
              <a:t>feeded</a:t>
            </a:r>
            <a:r>
              <a:rPr lang="en-US" dirty="0">
                <a:latin typeface="CMR10"/>
              </a:rPr>
              <a:t> FEL with large jitter + monochromator would end up in no photons on the samples in most of the shots. Should we still consider the </a:t>
            </a:r>
            <a:r>
              <a:rPr lang="en-US" dirty="0" err="1">
                <a:latin typeface="CMR10"/>
              </a:rPr>
              <a:t>linac-feeded</a:t>
            </a:r>
            <a:r>
              <a:rPr lang="en-US" dirty="0">
                <a:latin typeface="CMR10"/>
              </a:rPr>
              <a:t> option?</a:t>
            </a:r>
          </a:p>
          <a:p>
            <a:pPr marL="285750" indent="-285750" algn="l">
              <a:buFont typeface="Arial" panose="020B0604020202020204" pitchFamily="34" charset="0"/>
              <a:buChar char="•"/>
            </a:pPr>
            <a:r>
              <a:rPr lang="en-US" dirty="0">
                <a:latin typeface="CMR10"/>
              </a:rPr>
              <a:t>Both XAS and XES can be in principle performed. Details on this and on Raman spectroscopy will be provided</a:t>
            </a:r>
          </a:p>
          <a:p>
            <a:pPr marL="285750" indent="-285750" algn="l">
              <a:buFont typeface="Arial" panose="020B0604020202020204" pitchFamily="34" charset="0"/>
              <a:buChar char="•"/>
            </a:pPr>
            <a:r>
              <a:rPr lang="en-US" b="0" i="0" u="none" strike="noStrike" baseline="0" dirty="0">
                <a:latin typeface="CMR10"/>
              </a:rPr>
              <a:t>Molecular </a:t>
            </a:r>
            <a:r>
              <a:rPr lang="en-US" dirty="0">
                <a:latin typeface="CMR10"/>
              </a:rPr>
              <a:t>fragmentation measurements can also be performed @AQUA</a:t>
            </a:r>
          </a:p>
          <a:p>
            <a:pPr marL="1200150" lvl="2" indent="-285750">
              <a:buFont typeface="Arial" panose="020B0604020202020204" pitchFamily="34" charset="0"/>
              <a:buChar char="•"/>
            </a:pPr>
            <a:r>
              <a:rPr lang="it-IT" b="0" i="0" u="none" strike="noStrike" baseline="0" dirty="0" err="1">
                <a:solidFill>
                  <a:srgbClr val="231F20"/>
                </a:solidFill>
                <a:latin typeface="AdvOT483a8203"/>
              </a:rPr>
              <a:t>Kastirke</a:t>
            </a:r>
            <a:r>
              <a:rPr lang="en-US" b="0" i="0" u="none" strike="noStrike" baseline="0" dirty="0">
                <a:solidFill>
                  <a:srgbClr val="231F20"/>
                </a:solidFill>
                <a:latin typeface="CMR10"/>
              </a:rPr>
              <a:t> et al. O</a:t>
            </a:r>
            <a:r>
              <a:rPr lang="en-US" b="0" i="0" u="none" strike="noStrike" baseline="-25000" dirty="0">
                <a:solidFill>
                  <a:srgbClr val="231F20"/>
                </a:solidFill>
                <a:latin typeface="CMR10"/>
              </a:rPr>
              <a:t>2</a:t>
            </a:r>
            <a:r>
              <a:rPr lang="en-US" b="0" i="0" u="none" strike="noStrike" baseline="0" dirty="0">
                <a:solidFill>
                  <a:srgbClr val="231F20"/>
                </a:solidFill>
                <a:latin typeface="CMR10"/>
              </a:rPr>
              <a:t> </a:t>
            </a:r>
            <a:r>
              <a:rPr lang="en-US" dirty="0">
                <a:solidFill>
                  <a:srgbClr val="231F20"/>
                </a:solidFill>
                <a:latin typeface="CMR10"/>
              </a:rPr>
              <a:t>photoelectron diffraction imaging at SQS/</a:t>
            </a:r>
            <a:r>
              <a:rPr lang="en-US" dirty="0" err="1">
                <a:solidFill>
                  <a:srgbClr val="231F20"/>
                </a:solidFill>
                <a:latin typeface="CMR10"/>
              </a:rPr>
              <a:t>EuXFEL</a:t>
            </a:r>
            <a:r>
              <a:rPr lang="en-US" dirty="0">
                <a:solidFill>
                  <a:srgbClr val="231F20"/>
                </a:solidFill>
                <a:latin typeface="CMR10"/>
              </a:rPr>
              <a:t> (670 eV)</a:t>
            </a:r>
          </a:p>
          <a:p>
            <a:pPr marL="1200150" lvl="2" indent="-285750">
              <a:buFont typeface="Arial" panose="020B0604020202020204" pitchFamily="34" charset="0"/>
              <a:buChar char="•"/>
            </a:pPr>
            <a:r>
              <a:rPr lang="en-US" b="0" i="0" u="none" strike="noStrike" baseline="0" dirty="0">
                <a:latin typeface="CMR10"/>
              </a:rPr>
              <a:t>Also, p</a:t>
            </a:r>
            <a:r>
              <a:rPr lang="en-US" dirty="0">
                <a:latin typeface="CMR10"/>
              </a:rPr>
              <a:t>hotoemission spectroscopy experiments are ideal for the ARIA beamline wavelength range</a:t>
            </a:r>
          </a:p>
          <a:p>
            <a:pPr marL="285750" indent="-285750">
              <a:buFont typeface="Arial" panose="020B0604020202020204" pitchFamily="34" charset="0"/>
              <a:buChar char="•"/>
            </a:pPr>
            <a:r>
              <a:rPr lang="en-US" dirty="0">
                <a:latin typeface="CMR10"/>
              </a:rPr>
              <a:t>Liquid jet: next slide</a:t>
            </a:r>
            <a:endParaRPr lang="en-US" b="0" i="0" u="none" strike="noStrike" baseline="0" dirty="0">
              <a:latin typeface="CMR10"/>
            </a:endParaRPr>
          </a:p>
        </p:txBody>
      </p:sp>
      <p:pic>
        <p:nvPicPr>
          <p:cNvPr id="2" name="Immagine 1">
            <a:extLst>
              <a:ext uri="{FF2B5EF4-FFF2-40B4-BE49-F238E27FC236}">
                <a16:creationId xmlns:a16="http://schemas.microsoft.com/office/drawing/2014/main" id="{B23181E7-FF1C-489B-6D76-23C737E1D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131" y="96870"/>
            <a:ext cx="985181" cy="497805"/>
          </a:xfrm>
          <a:prstGeom prst="rect">
            <a:avLst/>
          </a:prstGeom>
        </p:spPr>
      </p:pic>
      <p:pic>
        <p:nvPicPr>
          <p:cNvPr id="3" name="Immagine 2">
            <a:extLst>
              <a:ext uri="{FF2B5EF4-FFF2-40B4-BE49-F238E27FC236}">
                <a16:creationId xmlns:a16="http://schemas.microsoft.com/office/drawing/2014/main" id="{38F21B7B-903C-02DD-C721-AE9AFF1F4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767" y="119691"/>
            <a:ext cx="807206" cy="506554"/>
          </a:xfrm>
          <a:prstGeom prst="rect">
            <a:avLst/>
          </a:prstGeom>
        </p:spPr>
      </p:pic>
      <p:sp>
        <p:nvSpPr>
          <p:cNvPr id="4" name="Rettangolo 3">
            <a:extLst>
              <a:ext uri="{FF2B5EF4-FFF2-40B4-BE49-F238E27FC236}">
                <a16:creationId xmlns:a16="http://schemas.microsoft.com/office/drawing/2014/main" id="{A0614011-4DFB-B16D-66C6-B0AF1C055FE3}"/>
              </a:ext>
            </a:extLst>
          </p:cNvPr>
          <p:cNvSpPr/>
          <p:nvPr/>
        </p:nvSpPr>
        <p:spPr>
          <a:xfrm>
            <a:off x="10329333" y="14060"/>
            <a:ext cx="1761067" cy="967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 8</a:t>
            </a:r>
          </a:p>
          <a:p>
            <a:pPr algn="ctr"/>
            <a:r>
              <a:rPr lang="en-US" dirty="0"/>
              <a:t>6.10.2022</a:t>
            </a:r>
          </a:p>
        </p:txBody>
      </p:sp>
      <p:sp>
        <p:nvSpPr>
          <p:cNvPr id="6" name="CasellaDiTesto 5">
            <a:extLst>
              <a:ext uri="{FF2B5EF4-FFF2-40B4-BE49-F238E27FC236}">
                <a16:creationId xmlns:a16="http://schemas.microsoft.com/office/drawing/2014/main" id="{E3CBCEEF-264B-7A0D-B3D6-FA6E3886E658}"/>
              </a:ext>
            </a:extLst>
          </p:cNvPr>
          <p:cNvSpPr txBox="1"/>
          <p:nvPr/>
        </p:nvSpPr>
        <p:spPr>
          <a:xfrm>
            <a:off x="2581486" y="375895"/>
            <a:ext cx="7135202" cy="553998"/>
          </a:xfrm>
          <a:prstGeom prst="rect">
            <a:avLst/>
          </a:prstGeom>
          <a:noFill/>
        </p:spPr>
        <p:txBody>
          <a:bodyPr wrap="square" rtlCol="0">
            <a:spAutoFit/>
          </a:bodyPr>
          <a:lstStyle/>
          <a:p>
            <a:pPr algn="ctr"/>
            <a:r>
              <a:rPr lang="en-US" sz="3000" dirty="0">
                <a:latin typeface="Dubai Light" panose="020B0303030403030204" pitchFamily="34" charset="-78"/>
                <a:cs typeface="Dubai Light" panose="020B0303030403030204" pitchFamily="34" charset="-78"/>
              </a:rPr>
              <a:t>Review committee: AQUA</a:t>
            </a:r>
          </a:p>
        </p:txBody>
      </p:sp>
      <p:cxnSp>
        <p:nvCxnSpPr>
          <p:cNvPr id="7" name="Connettore diritto 6">
            <a:extLst>
              <a:ext uri="{FF2B5EF4-FFF2-40B4-BE49-F238E27FC236}">
                <a16:creationId xmlns:a16="http://schemas.microsoft.com/office/drawing/2014/main" id="{CBED65F9-5E9B-5D49-EE72-3981D7F811BE}"/>
              </a:ext>
            </a:extLst>
          </p:cNvPr>
          <p:cNvCxnSpPr/>
          <p:nvPr/>
        </p:nvCxnSpPr>
        <p:spPr>
          <a:xfrm>
            <a:off x="174927" y="1061156"/>
            <a:ext cx="1191547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FD682BF1-AF37-4B4D-DB85-FFE34C33A4A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0311" y="544222"/>
            <a:ext cx="985181" cy="440827"/>
          </a:xfrm>
          <a:prstGeom prst="rect">
            <a:avLst/>
          </a:prstGeom>
          <a:noFill/>
          <a:ln>
            <a:noFill/>
          </a:ln>
        </p:spPr>
      </p:pic>
    </p:spTree>
    <p:extLst>
      <p:ext uri="{BB962C8B-B14F-4D97-AF65-F5344CB8AC3E}">
        <p14:creationId xmlns:p14="http://schemas.microsoft.com/office/powerpoint/2010/main" val="280945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D0F9D6E-67FD-C912-C87A-612E3C263B3A}"/>
              </a:ext>
            </a:extLst>
          </p:cNvPr>
          <p:cNvSpPr txBox="1"/>
          <p:nvPr/>
        </p:nvSpPr>
        <p:spPr>
          <a:xfrm>
            <a:off x="209767" y="1099420"/>
            <a:ext cx="11685597" cy="923330"/>
          </a:xfrm>
          <a:prstGeom prst="rect">
            <a:avLst/>
          </a:prstGeom>
          <a:noFill/>
        </p:spPr>
        <p:txBody>
          <a:bodyPr wrap="square">
            <a:spAutoFit/>
          </a:bodyPr>
          <a:lstStyle/>
          <a:p>
            <a:pPr algn="l"/>
            <a:r>
              <a:rPr lang="en-US" b="0" i="0" u="none" strike="noStrike" baseline="0" dirty="0">
                <a:latin typeface="CMR10"/>
              </a:rPr>
              <a:t>Detail</a:t>
            </a:r>
            <a:r>
              <a:rPr lang="en-US" dirty="0">
                <a:latin typeface="CMR10"/>
              </a:rPr>
              <a:t>s about liquid injection -&gt; Key for water-window imaging, among the others</a:t>
            </a:r>
          </a:p>
          <a:p>
            <a:pPr algn="l"/>
            <a:r>
              <a:rPr lang="en-US" dirty="0">
                <a:latin typeface="CMR10"/>
              </a:rPr>
              <a:t>3D printed GDVN, </a:t>
            </a:r>
          </a:p>
          <a:p>
            <a:pPr algn="l"/>
            <a:r>
              <a:rPr lang="en-US" dirty="0">
                <a:latin typeface="CMR10"/>
              </a:rPr>
              <a:t>Thin sheets under development in pilot experiments @ </a:t>
            </a:r>
            <a:r>
              <a:rPr lang="en-US" dirty="0" err="1">
                <a:latin typeface="CMR10"/>
              </a:rPr>
              <a:t>Elettra</a:t>
            </a:r>
            <a:r>
              <a:rPr lang="en-US" dirty="0">
                <a:latin typeface="CMR10"/>
              </a:rPr>
              <a:t> (courtesy of Marcello Coreno, from Gabriele </a:t>
            </a:r>
            <a:r>
              <a:rPr lang="en-US" dirty="0" err="1">
                <a:latin typeface="CMR10"/>
              </a:rPr>
              <a:t>Bonano’s</a:t>
            </a:r>
            <a:r>
              <a:rPr lang="en-US" dirty="0">
                <a:latin typeface="CMR10"/>
              </a:rPr>
              <a:t> thesis)</a:t>
            </a:r>
          </a:p>
        </p:txBody>
      </p:sp>
      <p:pic>
        <p:nvPicPr>
          <p:cNvPr id="2" name="Immagine 1">
            <a:extLst>
              <a:ext uri="{FF2B5EF4-FFF2-40B4-BE49-F238E27FC236}">
                <a16:creationId xmlns:a16="http://schemas.microsoft.com/office/drawing/2014/main" id="{B23181E7-FF1C-489B-6D76-23C737E1D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131" y="96870"/>
            <a:ext cx="985181" cy="497805"/>
          </a:xfrm>
          <a:prstGeom prst="rect">
            <a:avLst/>
          </a:prstGeom>
        </p:spPr>
      </p:pic>
      <p:pic>
        <p:nvPicPr>
          <p:cNvPr id="3" name="Immagine 2">
            <a:extLst>
              <a:ext uri="{FF2B5EF4-FFF2-40B4-BE49-F238E27FC236}">
                <a16:creationId xmlns:a16="http://schemas.microsoft.com/office/drawing/2014/main" id="{38F21B7B-903C-02DD-C721-AE9AFF1F4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767" y="119691"/>
            <a:ext cx="807206" cy="506554"/>
          </a:xfrm>
          <a:prstGeom prst="rect">
            <a:avLst/>
          </a:prstGeom>
        </p:spPr>
      </p:pic>
      <p:sp>
        <p:nvSpPr>
          <p:cNvPr id="4" name="Rettangolo 3">
            <a:extLst>
              <a:ext uri="{FF2B5EF4-FFF2-40B4-BE49-F238E27FC236}">
                <a16:creationId xmlns:a16="http://schemas.microsoft.com/office/drawing/2014/main" id="{A0614011-4DFB-B16D-66C6-B0AF1C055FE3}"/>
              </a:ext>
            </a:extLst>
          </p:cNvPr>
          <p:cNvSpPr/>
          <p:nvPr/>
        </p:nvSpPr>
        <p:spPr>
          <a:xfrm>
            <a:off x="10329333" y="14060"/>
            <a:ext cx="1761067" cy="967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 8</a:t>
            </a:r>
          </a:p>
          <a:p>
            <a:pPr algn="ctr"/>
            <a:r>
              <a:rPr lang="en-US" dirty="0"/>
              <a:t>6.10.2022</a:t>
            </a:r>
          </a:p>
        </p:txBody>
      </p:sp>
      <p:sp>
        <p:nvSpPr>
          <p:cNvPr id="6" name="CasellaDiTesto 5">
            <a:extLst>
              <a:ext uri="{FF2B5EF4-FFF2-40B4-BE49-F238E27FC236}">
                <a16:creationId xmlns:a16="http://schemas.microsoft.com/office/drawing/2014/main" id="{E3CBCEEF-264B-7A0D-B3D6-FA6E3886E658}"/>
              </a:ext>
            </a:extLst>
          </p:cNvPr>
          <p:cNvSpPr txBox="1"/>
          <p:nvPr/>
        </p:nvSpPr>
        <p:spPr>
          <a:xfrm>
            <a:off x="2581486" y="375895"/>
            <a:ext cx="7135202" cy="553998"/>
          </a:xfrm>
          <a:prstGeom prst="rect">
            <a:avLst/>
          </a:prstGeom>
          <a:noFill/>
        </p:spPr>
        <p:txBody>
          <a:bodyPr wrap="square" rtlCol="0">
            <a:spAutoFit/>
          </a:bodyPr>
          <a:lstStyle/>
          <a:p>
            <a:pPr algn="ctr"/>
            <a:r>
              <a:rPr lang="en-US" sz="3000" dirty="0">
                <a:latin typeface="Dubai Light" panose="020B0303030403030204" pitchFamily="34" charset="-78"/>
                <a:cs typeface="Dubai Light" panose="020B0303030403030204" pitchFamily="34" charset="-78"/>
              </a:rPr>
              <a:t>Liquid jets</a:t>
            </a:r>
          </a:p>
        </p:txBody>
      </p:sp>
      <p:cxnSp>
        <p:nvCxnSpPr>
          <p:cNvPr id="7" name="Connettore diritto 6">
            <a:extLst>
              <a:ext uri="{FF2B5EF4-FFF2-40B4-BE49-F238E27FC236}">
                <a16:creationId xmlns:a16="http://schemas.microsoft.com/office/drawing/2014/main" id="{CBED65F9-5E9B-5D49-EE72-3981D7F811BE}"/>
              </a:ext>
            </a:extLst>
          </p:cNvPr>
          <p:cNvCxnSpPr/>
          <p:nvPr/>
        </p:nvCxnSpPr>
        <p:spPr>
          <a:xfrm>
            <a:off x="174927" y="1061156"/>
            <a:ext cx="1191547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FD682BF1-AF37-4B4D-DB85-FFE34C33A4A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0311" y="544222"/>
            <a:ext cx="985181" cy="440827"/>
          </a:xfrm>
          <a:prstGeom prst="rect">
            <a:avLst/>
          </a:prstGeom>
          <a:noFill/>
          <a:ln>
            <a:noFill/>
          </a:ln>
        </p:spPr>
      </p:pic>
      <p:pic>
        <p:nvPicPr>
          <p:cNvPr id="10" name="Immagine 9">
            <a:extLst>
              <a:ext uri="{FF2B5EF4-FFF2-40B4-BE49-F238E27FC236}">
                <a16:creationId xmlns:a16="http://schemas.microsoft.com/office/drawing/2014/main" id="{0B1B827E-D495-3AE2-8079-97F4843C8FA1}"/>
              </a:ext>
            </a:extLst>
          </p:cNvPr>
          <p:cNvPicPr>
            <a:picLocks noChangeAspect="1"/>
          </p:cNvPicPr>
          <p:nvPr/>
        </p:nvPicPr>
        <p:blipFill rotWithShape="1">
          <a:blip r:embed="rId6">
            <a:extLst>
              <a:ext uri="{28A0092B-C50C-407E-A947-70E740481C1C}">
                <a14:useLocalDpi xmlns:a14="http://schemas.microsoft.com/office/drawing/2010/main" val="0"/>
              </a:ext>
            </a:extLst>
          </a:blip>
          <a:srcRect l="23409" t="7273" r="24015" b="6666"/>
          <a:stretch/>
        </p:blipFill>
        <p:spPr>
          <a:xfrm>
            <a:off x="6988859" y="2507232"/>
            <a:ext cx="3909850" cy="3600000"/>
          </a:xfrm>
          <a:prstGeom prst="rect">
            <a:avLst/>
          </a:prstGeom>
        </p:spPr>
      </p:pic>
      <p:sp>
        <p:nvSpPr>
          <p:cNvPr id="11" name="Rettangolo 10">
            <a:extLst>
              <a:ext uri="{FF2B5EF4-FFF2-40B4-BE49-F238E27FC236}">
                <a16:creationId xmlns:a16="http://schemas.microsoft.com/office/drawing/2014/main" id="{09EF5EDB-60E2-A776-3CC5-F432CB3E1263}"/>
              </a:ext>
            </a:extLst>
          </p:cNvPr>
          <p:cNvSpPr/>
          <p:nvPr/>
        </p:nvSpPr>
        <p:spPr>
          <a:xfrm>
            <a:off x="8781143" y="2656105"/>
            <a:ext cx="420914" cy="10740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a:extLst>
              <a:ext uri="{FF2B5EF4-FFF2-40B4-BE49-F238E27FC236}">
                <a16:creationId xmlns:a16="http://schemas.microsoft.com/office/drawing/2014/main" id="{6ABEF32E-B255-C19C-0D88-A23F9CB34002}"/>
              </a:ext>
            </a:extLst>
          </p:cNvPr>
          <p:cNvSpPr/>
          <p:nvPr/>
        </p:nvSpPr>
        <p:spPr>
          <a:xfrm>
            <a:off x="4510917" y="2862470"/>
            <a:ext cx="2205957" cy="29737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Connettore 2 12">
            <a:extLst>
              <a:ext uri="{FF2B5EF4-FFF2-40B4-BE49-F238E27FC236}">
                <a16:creationId xmlns:a16="http://schemas.microsoft.com/office/drawing/2014/main" id="{BC5E809C-3E55-4B6B-C6F8-671B2A370D29}"/>
              </a:ext>
            </a:extLst>
          </p:cNvPr>
          <p:cNvCxnSpPr>
            <a:cxnSpLocks/>
            <a:stCxn id="11" idx="1"/>
            <a:endCxn id="12" idx="3"/>
          </p:cNvCxnSpPr>
          <p:nvPr/>
        </p:nvCxnSpPr>
        <p:spPr>
          <a:xfrm flipH="1">
            <a:off x="6716874" y="3193138"/>
            <a:ext cx="2064269" cy="11562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Segnaposto contenuto 6">
            <a:extLst>
              <a:ext uri="{FF2B5EF4-FFF2-40B4-BE49-F238E27FC236}">
                <a16:creationId xmlns:a16="http://schemas.microsoft.com/office/drawing/2014/main" id="{C4063048-05CC-3015-CD48-79874D4E3583}"/>
              </a:ext>
            </a:extLst>
          </p:cNvPr>
          <p:cNvSpPr txBox="1">
            <a:spLocks/>
          </p:cNvSpPr>
          <p:nvPr/>
        </p:nvSpPr>
        <p:spPr>
          <a:xfrm>
            <a:off x="465075" y="2182729"/>
            <a:ext cx="3909849" cy="446473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arabicPeriod"/>
            </a:pPr>
            <a:r>
              <a:rPr lang="it-IT" sz="1800" dirty="0">
                <a:solidFill>
                  <a:schemeClr val="tx1"/>
                </a:solidFill>
              </a:rPr>
              <a:t>Gas-</a:t>
            </a:r>
            <a:r>
              <a:rPr lang="it-IT" sz="1800" dirty="0" err="1">
                <a:solidFill>
                  <a:schemeClr val="tx1"/>
                </a:solidFill>
              </a:rPr>
              <a:t>dynamic</a:t>
            </a:r>
            <a:r>
              <a:rPr lang="it-IT" sz="1800" dirty="0">
                <a:solidFill>
                  <a:schemeClr val="tx1"/>
                </a:solidFill>
              </a:rPr>
              <a:t> </a:t>
            </a:r>
            <a:r>
              <a:rPr lang="it-IT" sz="1800" dirty="0" err="1">
                <a:solidFill>
                  <a:schemeClr val="tx1"/>
                </a:solidFill>
              </a:rPr>
              <a:t>nozzle</a:t>
            </a:r>
            <a:endParaRPr lang="it-IT" sz="1800" dirty="0">
              <a:solidFill>
                <a:schemeClr val="tx1"/>
              </a:solidFill>
            </a:endParaRPr>
          </a:p>
          <a:p>
            <a:pPr marL="806958" lvl="1" indent="-514350"/>
            <a:r>
              <a:rPr lang="it-IT" dirty="0">
                <a:solidFill>
                  <a:schemeClr val="tx1"/>
                </a:solidFill>
              </a:rPr>
              <a:t>Air </a:t>
            </a:r>
            <a:r>
              <a:rPr lang="it-IT" dirty="0" err="1">
                <a:solidFill>
                  <a:schemeClr val="tx1"/>
                </a:solidFill>
              </a:rPr>
              <a:t>channel</a:t>
            </a:r>
            <a:r>
              <a:rPr lang="it-IT" dirty="0">
                <a:solidFill>
                  <a:schemeClr val="tx1"/>
                </a:solidFill>
              </a:rPr>
              <a:t>: 50 </a:t>
            </a:r>
            <a:r>
              <a:rPr lang="el-GR" dirty="0">
                <a:solidFill>
                  <a:schemeClr val="tx1"/>
                </a:solidFill>
              </a:rPr>
              <a:t>μ</a:t>
            </a:r>
            <a:r>
              <a:rPr lang="it-IT" dirty="0">
                <a:solidFill>
                  <a:schemeClr val="tx1"/>
                </a:solidFill>
              </a:rPr>
              <a:t>m</a:t>
            </a:r>
          </a:p>
          <a:p>
            <a:pPr marL="806958" lvl="1" indent="-514350"/>
            <a:r>
              <a:rPr lang="it-IT" dirty="0">
                <a:solidFill>
                  <a:schemeClr val="tx1"/>
                </a:solidFill>
              </a:rPr>
              <a:t>Liquid </a:t>
            </a:r>
            <a:r>
              <a:rPr lang="it-IT" dirty="0" err="1">
                <a:solidFill>
                  <a:schemeClr val="tx1"/>
                </a:solidFill>
              </a:rPr>
              <a:t>channel</a:t>
            </a:r>
            <a:r>
              <a:rPr lang="it-IT" dirty="0">
                <a:solidFill>
                  <a:schemeClr val="tx1"/>
                </a:solidFill>
              </a:rPr>
              <a:t>: 20 </a:t>
            </a:r>
            <a:r>
              <a:rPr lang="el-GR" dirty="0">
                <a:solidFill>
                  <a:schemeClr val="tx1"/>
                </a:solidFill>
              </a:rPr>
              <a:t>μ</a:t>
            </a:r>
            <a:r>
              <a:rPr lang="it-IT" dirty="0">
                <a:solidFill>
                  <a:schemeClr val="tx1"/>
                </a:solidFill>
              </a:rPr>
              <a:t>m</a:t>
            </a:r>
          </a:p>
          <a:p>
            <a:pPr marL="806958" lvl="1" indent="-514350">
              <a:buFont typeface="+mj-lt"/>
              <a:buAutoNum type="arabicPeriod"/>
            </a:pPr>
            <a:endParaRPr lang="it-IT" dirty="0">
              <a:solidFill>
                <a:schemeClr val="tx1"/>
              </a:solidFill>
            </a:endParaRPr>
          </a:p>
          <a:p>
            <a:pPr marL="514350" indent="-514350">
              <a:buFont typeface="+mj-lt"/>
              <a:buAutoNum type="arabicPeriod"/>
            </a:pPr>
            <a:r>
              <a:rPr lang="it-IT" sz="1800" dirty="0">
                <a:solidFill>
                  <a:schemeClr val="tx1"/>
                </a:solidFill>
              </a:rPr>
              <a:t>HPLC and flow controller</a:t>
            </a:r>
          </a:p>
          <a:p>
            <a:pPr marL="806958" lvl="1" indent="-514350">
              <a:buFont typeface="+mj-lt"/>
              <a:buAutoNum type="arabicPeriod"/>
            </a:pPr>
            <a:endParaRPr lang="it-IT" dirty="0">
              <a:solidFill>
                <a:schemeClr val="tx1"/>
              </a:solidFill>
            </a:endParaRPr>
          </a:p>
          <a:p>
            <a:pPr marL="514350" indent="-514350">
              <a:buFont typeface="+mj-lt"/>
              <a:buAutoNum type="arabicPeriod"/>
            </a:pPr>
            <a:r>
              <a:rPr lang="it-IT" sz="1800" dirty="0" err="1">
                <a:solidFill>
                  <a:schemeClr val="tx1"/>
                </a:solidFill>
              </a:rPr>
              <a:t>Leaf</a:t>
            </a:r>
            <a:r>
              <a:rPr lang="it-IT" sz="1800" dirty="0">
                <a:solidFill>
                  <a:schemeClr val="tx1"/>
                </a:solidFill>
              </a:rPr>
              <a:t> </a:t>
            </a:r>
            <a:r>
              <a:rPr lang="it-IT" sz="1800" dirty="0" err="1">
                <a:solidFill>
                  <a:schemeClr val="tx1"/>
                </a:solidFill>
              </a:rPr>
              <a:t>shaped</a:t>
            </a:r>
            <a:r>
              <a:rPr lang="it-IT" sz="1800" dirty="0">
                <a:solidFill>
                  <a:schemeClr val="tx1"/>
                </a:solidFill>
              </a:rPr>
              <a:t> </a:t>
            </a:r>
            <a:r>
              <a:rPr lang="it-IT" sz="1800" dirty="0" err="1">
                <a:solidFill>
                  <a:schemeClr val="tx1"/>
                </a:solidFill>
              </a:rPr>
              <a:t>primary</a:t>
            </a:r>
            <a:r>
              <a:rPr lang="it-IT" sz="1800" dirty="0">
                <a:solidFill>
                  <a:schemeClr val="tx1"/>
                </a:solidFill>
              </a:rPr>
              <a:t> </a:t>
            </a:r>
            <a:r>
              <a:rPr lang="it-IT" sz="1800" dirty="0" err="1">
                <a:solidFill>
                  <a:schemeClr val="tx1"/>
                </a:solidFill>
              </a:rPr>
              <a:t>sheet</a:t>
            </a:r>
            <a:endParaRPr lang="it-IT" sz="1800" dirty="0">
              <a:solidFill>
                <a:schemeClr val="tx1"/>
              </a:solidFill>
            </a:endParaRPr>
          </a:p>
          <a:p>
            <a:pPr marL="806958" lvl="1" indent="-514350">
              <a:buFont typeface="+mj-lt"/>
              <a:buAutoNum type="arabicPeriod"/>
            </a:pPr>
            <a:endParaRPr lang="it-IT" dirty="0">
              <a:solidFill>
                <a:schemeClr val="tx1"/>
              </a:solidFill>
            </a:endParaRPr>
          </a:p>
          <a:p>
            <a:pPr marL="514350" indent="-514350">
              <a:buFont typeface="+mj-lt"/>
              <a:buAutoNum type="arabicPeriod"/>
            </a:pPr>
            <a:r>
              <a:rPr lang="it-IT" sz="1800" dirty="0" err="1">
                <a:solidFill>
                  <a:schemeClr val="tx1"/>
                </a:solidFill>
              </a:rPr>
              <a:t>Adjustable</a:t>
            </a:r>
            <a:r>
              <a:rPr lang="it-IT" sz="1800" dirty="0">
                <a:solidFill>
                  <a:schemeClr val="tx1"/>
                </a:solidFill>
              </a:rPr>
              <a:t> </a:t>
            </a:r>
            <a:r>
              <a:rPr lang="it-IT" sz="1800" dirty="0" err="1">
                <a:solidFill>
                  <a:schemeClr val="tx1"/>
                </a:solidFill>
              </a:rPr>
              <a:t>dimensions</a:t>
            </a:r>
            <a:endParaRPr lang="it-IT" sz="1800" dirty="0">
              <a:solidFill>
                <a:schemeClr val="tx1"/>
              </a:solidFill>
            </a:endParaRPr>
          </a:p>
          <a:p>
            <a:pPr marL="0" indent="0" algn="just">
              <a:buNone/>
            </a:pPr>
            <a:endParaRPr lang="en-GB" sz="1800" dirty="0"/>
          </a:p>
          <a:p>
            <a:pPr lvl="1" algn="just">
              <a:buFont typeface="Arial" panose="020B0604020202020204" pitchFamily="34" charset="0"/>
              <a:buChar char="•"/>
            </a:pPr>
            <a:endParaRPr lang="en-GB" dirty="0"/>
          </a:p>
          <a:p>
            <a:pPr algn="just"/>
            <a:endParaRPr lang="en-GB" sz="1800" dirty="0"/>
          </a:p>
        </p:txBody>
      </p:sp>
      <p:pic>
        <p:nvPicPr>
          <p:cNvPr id="15" name="Immagine 14" descr="Immagine che contiene vicino&#10;&#10;Descrizione generata automaticamente">
            <a:extLst>
              <a:ext uri="{FF2B5EF4-FFF2-40B4-BE49-F238E27FC236}">
                <a16:creationId xmlns:a16="http://schemas.microsoft.com/office/drawing/2014/main" id="{BD4A7A68-3CFC-1762-A3C1-BD2C5CF0C97F}"/>
              </a:ext>
            </a:extLst>
          </p:cNvPr>
          <p:cNvPicPr>
            <a:picLocks noChangeAspect="1"/>
          </p:cNvPicPr>
          <p:nvPr/>
        </p:nvPicPr>
        <p:blipFill rotWithShape="1">
          <a:blip r:embed="rId7">
            <a:extLst>
              <a:ext uri="{28A0092B-C50C-407E-A947-70E740481C1C}">
                <a14:useLocalDpi xmlns:a14="http://schemas.microsoft.com/office/drawing/2010/main" val="0"/>
              </a:ext>
            </a:extLst>
          </a:blip>
          <a:srcRect l="7003"/>
          <a:stretch/>
        </p:blipFill>
        <p:spPr>
          <a:xfrm>
            <a:off x="4634887" y="2976048"/>
            <a:ext cx="1958017" cy="2738565"/>
          </a:xfrm>
          <a:prstGeom prst="rect">
            <a:avLst/>
          </a:prstGeom>
        </p:spPr>
      </p:pic>
      <p:pic>
        <p:nvPicPr>
          <p:cNvPr id="17" name="Immagine 16">
            <a:extLst>
              <a:ext uri="{FF2B5EF4-FFF2-40B4-BE49-F238E27FC236}">
                <a16:creationId xmlns:a16="http://schemas.microsoft.com/office/drawing/2014/main" id="{1B0CB21E-47A0-A1E1-7364-95C6B1B510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5122" y="5100018"/>
            <a:ext cx="7679400" cy="1634193"/>
          </a:xfrm>
          <a:prstGeom prst="rect">
            <a:avLst/>
          </a:prstGeom>
        </p:spPr>
      </p:pic>
    </p:spTree>
    <p:extLst>
      <p:ext uri="{BB962C8B-B14F-4D97-AF65-F5344CB8AC3E}">
        <p14:creationId xmlns:p14="http://schemas.microsoft.com/office/powerpoint/2010/main" val="303435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D0F9D6E-67FD-C912-C87A-612E3C263B3A}"/>
              </a:ext>
            </a:extLst>
          </p:cNvPr>
          <p:cNvSpPr txBox="1"/>
          <p:nvPr/>
        </p:nvSpPr>
        <p:spPr>
          <a:xfrm>
            <a:off x="189390" y="1296140"/>
            <a:ext cx="11901010" cy="3416320"/>
          </a:xfrm>
          <a:prstGeom prst="rect">
            <a:avLst/>
          </a:prstGeom>
          <a:noFill/>
        </p:spPr>
        <p:txBody>
          <a:bodyPr wrap="square">
            <a:spAutoFit/>
          </a:bodyPr>
          <a:lstStyle/>
          <a:p>
            <a:pPr algn="l"/>
            <a:r>
              <a:rPr lang="en-US" sz="1800" b="0" i="1" u="none" strike="noStrike" baseline="0" dirty="0">
                <a:latin typeface="CMR10"/>
              </a:rPr>
              <a:t>The </a:t>
            </a:r>
            <a:r>
              <a:rPr lang="en-US" sz="1800" b="1" i="1" u="none" strike="noStrike" baseline="0" dirty="0">
                <a:latin typeface="CMR10"/>
              </a:rPr>
              <a:t>ARIA</a:t>
            </a:r>
            <a:r>
              <a:rPr lang="en-US" sz="1800" b="0" i="1" u="none" strike="noStrike" baseline="0" dirty="0">
                <a:latin typeface="CMR10"/>
              </a:rPr>
              <a:t> FEL would fill an important gap as there are hardly any vacuum ultraviolet (VUV) FEL at present (except in Dalian, China), which operates at a single energy of 24 eV. The </a:t>
            </a:r>
            <a:r>
              <a:rPr lang="en-US" sz="1800" b="1" i="1" u="none" strike="noStrike" baseline="0" dirty="0">
                <a:latin typeface="CMR10"/>
              </a:rPr>
              <a:t>major advantage </a:t>
            </a:r>
            <a:r>
              <a:rPr lang="en-US" sz="1800" b="0" i="1" u="none" strike="noStrike" baseline="0" dirty="0">
                <a:latin typeface="CMR10"/>
              </a:rPr>
              <a:t>over HHG sources is </a:t>
            </a:r>
            <a:r>
              <a:rPr lang="en-US" sz="1800" b="1" i="1" u="none" strike="noStrike" baseline="0" dirty="0">
                <a:latin typeface="CMR10"/>
              </a:rPr>
              <a:t>photon flux</a:t>
            </a:r>
            <a:r>
              <a:rPr lang="en-US" sz="1800" b="0" i="1" u="none" strike="noStrike" baseline="0" dirty="0">
                <a:latin typeface="CMR10"/>
              </a:rPr>
              <a:t>, though here again, it is </a:t>
            </a:r>
            <a:r>
              <a:rPr lang="en-US" sz="1800" b="1" i="1" u="none" strike="noStrike" baseline="0" dirty="0">
                <a:latin typeface="CMR10"/>
              </a:rPr>
              <a:t>not clear how the beam will be delivered </a:t>
            </a:r>
            <a:r>
              <a:rPr lang="en-US" sz="1800" b="0" i="1" u="none" strike="noStrike" baseline="0" dirty="0">
                <a:latin typeface="CMR10"/>
              </a:rPr>
              <a:t>to the sample. </a:t>
            </a:r>
            <a:r>
              <a:rPr lang="en-US" sz="1800" b="1" i="1" u="none" strike="noStrike" baseline="0" dirty="0">
                <a:latin typeface="CMR10"/>
              </a:rPr>
              <a:t>More or less the same scientific topics. WHAT DOES THAT MEAN? </a:t>
            </a:r>
            <a:r>
              <a:rPr lang="en-US" sz="1800" b="0" i="1" u="none" strike="noStrike" baseline="0" dirty="0">
                <a:latin typeface="CMR10"/>
              </a:rPr>
              <a:t>In none of the two cases was </a:t>
            </a:r>
            <a:r>
              <a:rPr lang="en-US" sz="1800" i="1" u="none" strike="noStrike" baseline="0" dirty="0">
                <a:latin typeface="CMR10"/>
              </a:rPr>
              <a:t>the</a:t>
            </a:r>
            <a:r>
              <a:rPr lang="en-US" sz="1800" b="1" i="1" u="none" strike="noStrike" baseline="0" dirty="0">
                <a:latin typeface="CMR10"/>
              </a:rPr>
              <a:t> option of chirality studies </a:t>
            </a:r>
            <a:r>
              <a:rPr lang="en-US" sz="1800" b="0" i="1" u="none" strike="noStrike" baseline="0" dirty="0">
                <a:latin typeface="CMR10"/>
              </a:rPr>
              <a:t>mentioned. These lend themselves to both photon (absorption) and electron </a:t>
            </a:r>
            <a:r>
              <a:rPr lang="it-IT" sz="1800" b="0" i="1" u="none" strike="noStrike" baseline="0" dirty="0">
                <a:latin typeface="CMR10"/>
              </a:rPr>
              <a:t>(</a:t>
            </a:r>
            <a:r>
              <a:rPr lang="it-IT" sz="1800" b="0" i="1" u="none" strike="noStrike" baseline="0" dirty="0" err="1">
                <a:latin typeface="CMR10"/>
              </a:rPr>
              <a:t>photoemission</a:t>
            </a:r>
            <a:r>
              <a:rPr lang="it-IT" sz="1800" b="0" i="1" u="none" strike="noStrike" baseline="0" dirty="0">
                <a:latin typeface="CMR10"/>
              </a:rPr>
              <a:t>) </a:t>
            </a:r>
            <a:r>
              <a:rPr lang="it-IT" sz="1800" b="0" i="1" u="none" strike="noStrike" baseline="0" dirty="0" err="1">
                <a:latin typeface="CMR10"/>
              </a:rPr>
              <a:t>spectroscopy</a:t>
            </a:r>
            <a:r>
              <a:rPr lang="it-IT" sz="1800" b="0" i="1" u="none" strike="noStrike" baseline="0" dirty="0">
                <a:latin typeface="CMR10"/>
              </a:rPr>
              <a:t>.</a:t>
            </a:r>
          </a:p>
          <a:p>
            <a:pPr algn="l"/>
            <a:endParaRPr lang="it-IT" dirty="0">
              <a:latin typeface="CMR10"/>
            </a:endParaRPr>
          </a:p>
          <a:p>
            <a:pPr algn="l"/>
            <a:endParaRPr lang="it-IT" dirty="0">
              <a:latin typeface="CMR10"/>
            </a:endParaRPr>
          </a:p>
          <a:p>
            <a:pPr algn="l"/>
            <a:r>
              <a:rPr lang="en-US" sz="1800" b="1" i="0" u="none" strike="noStrike" baseline="0" dirty="0">
                <a:latin typeface="CMR10"/>
              </a:rPr>
              <a:t>Tentative answers</a:t>
            </a:r>
          </a:p>
          <a:p>
            <a:pPr marL="285750" indent="-285750" algn="l">
              <a:buFont typeface="Arial" panose="020B0604020202020204" pitchFamily="34" charset="0"/>
              <a:buChar char="•"/>
            </a:pPr>
            <a:r>
              <a:rPr lang="it-IT" dirty="0" err="1">
                <a:latin typeface="CMR10"/>
              </a:rPr>
              <a:t>Beam</a:t>
            </a:r>
            <a:r>
              <a:rPr lang="it-IT" dirty="0">
                <a:latin typeface="CMR10"/>
              </a:rPr>
              <a:t> </a:t>
            </a:r>
            <a:r>
              <a:rPr lang="it-IT" dirty="0" err="1">
                <a:latin typeface="CMR10"/>
              </a:rPr>
              <a:t>delivered</a:t>
            </a:r>
            <a:r>
              <a:rPr lang="it-IT" dirty="0">
                <a:latin typeface="CMR10"/>
              </a:rPr>
              <a:t> on samples: no </a:t>
            </a:r>
            <a:r>
              <a:rPr lang="it-IT" dirty="0" err="1">
                <a:latin typeface="CMR10"/>
              </a:rPr>
              <a:t>monochromator</a:t>
            </a:r>
            <a:r>
              <a:rPr lang="it-IT" dirty="0">
                <a:latin typeface="CMR10"/>
              </a:rPr>
              <a:t> (</a:t>
            </a:r>
            <a:r>
              <a:rPr lang="it-IT" dirty="0" err="1">
                <a:latin typeface="CMR10"/>
              </a:rPr>
              <a:t>Seeded</a:t>
            </a:r>
            <a:r>
              <a:rPr lang="it-IT" dirty="0">
                <a:latin typeface="CMR10"/>
              </a:rPr>
              <a:t> FEL), </a:t>
            </a:r>
            <a:r>
              <a:rPr lang="it-IT" dirty="0" err="1">
                <a:latin typeface="CMR10"/>
              </a:rPr>
              <a:t>but</a:t>
            </a:r>
            <a:r>
              <a:rPr lang="it-IT" dirty="0">
                <a:latin typeface="CMR10"/>
              </a:rPr>
              <a:t> </a:t>
            </a:r>
            <a:r>
              <a:rPr lang="it-IT" dirty="0" err="1">
                <a:latin typeface="CMR10"/>
              </a:rPr>
              <a:t>focusing</a:t>
            </a:r>
            <a:r>
              <a:rPr lang="it-IT" dirty="0">
                <a:latin typeface="CMR10"/>
              </a:rPr>
              <a:t> </a:t>
            </a:r>
            <a:r>
              <a:rPr lang="it-IT" dirty="0" err="1">
                <a:latin typeface="CMR10"/>
              </a:rPr>
              <a:t>optics</a:t>
            </a:r>
            <a:endParaRPr lang="it-IT" dirty="0">
              <a:latin typeface="CMR10"/>
            </a:endParaRPr>
          </a:p>
          <a:p>
            <a:pPr marL="285750" indent="-285750" algn="l">
              <a:buFont typeface="Arial" panose="020B0604020202020204" pitchFamily="34" charset="0"/>
              <a:buChar char="•"/>
            </a:pPr>
            <a:r>
              <a:rPr lang="it-IT" dirty="0" err="1">
                <a:latin typeface="CMR10"/>
              </a:rPr>
              <a:t>There</a:t>
            </a:r>
            <a:r>
              <a:rPr lang="it-IT" dirty="0">
                <a:latin typeface="CMR10"/>
              </a:rPr>
              <a:t> </a:t>
            </a:r>
            <a:r>
              <a:rPr lang="it-IT" dirty="0" err="1">
                <a:latin typeface="CMR10"/>
              </a:rPr>
              <a:t>is</a:t>
            </a:r>
            <a:r>
              <a:rPr lang="it-IT" dirty="0">
                <a:latin typeface="CMR10"/>
              </a:rPr>
              <a:t> an </a:t>
            </a:r>
            <a:r>
              <a:rPr lang="it-IT" dirty="0" err="1">
                <a:latin typeface="CMR10"/>
              </a:rPr>
              <a:t>overlap</a:t>
            </a:r>
            <a:r>
              <a:rPr lang="it-IT" dirty="0">
                <a:latin typeface="CMR10"/>
              </a:rPr>
              <a:t> of AQUA and ARIA </a:t>
            </a:r>
            <a:r>
              <a:rPr lang="it-IT" dirty="0" err="1">
                <a:latin typeface="CMR10"/>
              </a:rPr>
              <a:t>scientific</a:t>
            </a:r>
            <a:r>
              <a:rPr lang="it-IT" dirty="0">
                <a:latin typeface="CMR10"/>
              </a:rPr>
              <a:t> </a:t>
            </a:r>
            <a:r>
              <a:rPr lang="it-IT" dirty="0" err="1">
                <a:latin typeface="CMR10"/>
              </a:rPr>
              <a:t>cases</a:t>
            </a:r>
            <a:r>
              <a:rPr lang="it-IT" dirty="0">
                <a:latin typeface="CMR10"/>
              </a:rPr>
              <a:t> in </a:t>
            </a:r>
            <a:r>
              <a:rPr lang="it-IT" dirty="0" err="1">
                <a:latin typeface="CMR10"/>
              </a:rPr>
              <a:t>terms</a:t>
            </a:r>
            <a:r>
              <a:rPr lang="it-IT" dirty="0">
                <a:latin typeface="CMR10"/>
              </a:rPr>
              <a:t> of techniques, </a:t>
            </a:r>
            <a:r>
              <a:rPr lang="it-IT" dirty="0" err="1">
                <a:latin typeface="CMR10"/>
              </a:rPr>
              <a:t>but</a:t>
            </a:r>
            <a:r>
              <a:rPr lang="it-IT" dirty="0">
                <a:latin typeface="CMR10"/>
              </a:rPr>
              <a:t> </a:t>
            </a:r>
            <a:r>
              <a:rPr lang="it-IT" dirty="0" err="1">
                <a:latin typeface="CMR10"/>
              </a:rPr>
              <a:t>we’ll</a:t>
            </a:r>
            <a:r>
              <a:rPr lang="it-IT" dirty="0">
                <a:latin typeface="CMR10"/>
              </a:rPr>
              <a:t> </a:t>
            </a:r>
            <a:r>
              <a:rPr lang="it-IT" dirty="0" err="1">
                <a:latin typeface="CMR10"/>
              </a:rPr>
              <a:t>clarify</a:t>
            </a:r>
            <a:r>
              <a:rPr lang="it-IT" dirty="0">
                <a:latin typeface="CMR10"/>
              </a:rPr>
              <a:t> the </a:t>
            </a:r>
            <a:r>
              <a:rPr lang="it-IT" dirty="0" err="1">
                <a:latin typeface="CMR10"/>
              </a:rPr>
              <a:t>issue</a:t>
            </a:r>
            <a:r>
              <a:rPr lang="it-IT" dirty="0">
                <a:latin typeface="CMR10"/>
              </a:rPr>
              <a:t> and point out the </a:t>
            </a:r>
            <a:r>
              <a:rPr lang="it-IT" dirty="0" err="1">
                <a:latin typeface="CMR10"/>
              </a:rPr>
              <a:t>priorities</a:t>
            </a:r>
            <a:r>
              <a:rPr lang="it-IT" dirty="0">
                <a:latin typeface="CMR10"/>
              </a:rPr>
              <a:t> for </a:t>
            </a:r>
            <a:r>
              <a:rPr lang="it-IT" dirty="0" err="1">
                <a:latin typeface="CMR10"/>
              </a:rPr>
              <a:t>both</a:t>
            </a:r>
            <a:r>
              <a:rPr lang="it-IT" dirty="0">
                <a:latin typeface="CMR10"/>
              </a:rPr>
              <a:t> </a:t>
            </a:r>
            <a:r>
              <a:rPr lang="it-IT" dirty="0" err="1">
                <a:latin typeface="CMR10"/>
              </a:rPr>
              <a:t>beamlines</a:t>
            </a:r>
            <a:r>
              <a:rPr lang="it-IT" dirty="0">
                <a:latin typeface="CMR10"/>
              </a:rPr>
              <a:t> </a:t>
            </a:r>
          </a:p>
          <a:p>
            <a:pPr marL="285750" indent="-285750" algn="l">
              <a:buFont typeface="Arial" panose="020B0604020202020204" pitchFamily="34" charset="0"/>
              <a:buChar char="•"/>
            </a:pPr>
            <a:r>
              <a:rPr lang="it-IT" dirty="0" err="1">
                <a:latin typeface="CMR10"/>
              </a:rPr>
              <a:t>Chirality</a:t>
            </a:r>
            <a:r>
              <a:rPr lang="it-IT" dirty="0">
                <a:latin typeface="CMR10"/>
              </a:rPr>
              <a:t> </a:t>
            </a:r>
            <a:r>
              <a:rPr lang="it-IT" dirty="0" err="1">
                <a:latin typeface="CMR10"/>
              </a:rPr>
              <a:t>experiments</a:t>
            </a:r>
            <a:r>
              <a:rPr lang="it-IT" dirty="0">
                <a:latin typeface="CMR10"/>
              </a:rPr>
              <a:t> </a:t>
            </a:r>
            <a:r>
              <a:rPr lang="it-IT" dirty="0" err="1">
                <a:latin typeface="CMR10"/>
              </a:rPr>
              <a:t>will</a:t>
            </a:r>
            <a:r>
              <a:rPr lang="it-IT" dirty="0">
                <a:latin typeface="CMR10"/>
              </a:rPr>
              <a:t> be </a:t>
            </a:r>
            <a:r>
              <a:rPr lang="it-IT" dirty="0" err="1">
                <a:latin typeface="CMR10"/>
              </a:rPr>
              <a:t>detailed</a:t>
            </a:r>
            <a:endParaRPr lang="it-IT" dirty="0"/>
          </a:p>
        </p:txBody>
      </p:sp>
      <p:pic>
        <p:nvPicPr>
          <p:cNvPr id="2" name="Immagine 1">
            <a:extLst>
              <a:ext uri="{FF2B5EF4-FFF2-40B4-BE49-F238E27FC236}">
                <a16:creationId xmlns:a16="http://schemas.microsoft.com/office/drawing/2014/main" id="{99C3F79B-CDBE-CC9B-9E17-4A26E56A0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131" y="96870"/>
            <a:ext cx="985181" cy="497805"/>
          </a:xfrm>
          <a:prstGeom prst="rect">
            <a:avLst/>
          </a:prstGeom>
        </p:spPr>
      </p:pic>
      <p:pic>
        <p:nvPicPr>
          <p:cNvPr id="3" name="Immagine 2">
            <a:extLst>
              <a:ext uri="{FF2B5EF4-FFF2-40B4-BE49-F238E27FC236}">
                <a16:creationId xmlns:a16="http://schemas.microsoft.com/office/drawing/2014/main" id="{77E2A8D2-5964-4BE8-3A0F-EF8D69A9A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767" y="119691"/>
            <a:ext cx="807206" cy="506554"/>
          </a:xfrm>
          <a:prstGeom prst="rect">
            <a:avLst/>
          </a:prstGeom>
        </p:spPr>
      </p:pic>
      <p:sp>
        <p:nvSpPr>
          <p:cNvPr id="4" name="Rettangolo 3">
            <a:extLst>
              <a:ext uri="{FF2B5EF4-FFF2-40B4-BE49-F238E27FC236}">
                <a16:creationId xmlns:a16="http://schemas.microsoft.com/office/drawing/2014/main" id="{16307E4F-EF15-79CD-951B-138080E86404}"/>
              </a:ext>
            </a:extLst>
          </p:cNvPr>
          <p:cNvSpPr/>
          <p:nvPr/>
        </p:nvSpPr>
        <p:spPr>
          <a:xfrm>
            <a:off x="10329333" y="14060"/>
            <a:ext cx="1761067" cy="967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 8</a:t>
            </a:r>
          </a:p>
          <a:p>
            <a:pPr algn="ctr"/>
            <a:r>
              <a:rPr lang="en-US" dirty="0"/>
              <a:t>6.10.2022</a:t>
            </a:r>
          </a:p>
        </p:txBody>
      </p:sp>
      <p:sp>
        <p:nvSpPr>
          <p:cNvPr id="6" name="CasellaDiTesto 5">
            <a:extLst>
              <a:ext uri="{FF2B5EF4-FFF2-40B4-BE49-F238E27FC236}">
                <a16:creationId xmlns:a16="http://schemas.microsoft.com/office/drawing/2014/main" id="{517505C5-C4A4-5F5C-E7AD-F762CCCC4414}"/>
              </a:ext>
            </a:extLst>
          </p:cNvPr>
          <p:cNvSpPr txBox="1"/>
          <p:nvPr/>
        </p:nvSpPr>
        <p:spPr>
          <a:xfrm>
            <a:off x="2581486" y="375895"/>
            <a:ext cx="7135202" cy="553998"/>
          </a:xfrm>
          <a:prstGeom prst="rect">
            <a:avLst/>
          </a:prstGeom>
          <a:noFill/>
        </p:spPr>
        <p:txBody>
          <a:bodyPr wrap="square" rtlCol="0">
            <a:spAutoFit/>
          </a:bodyPr>
          <a:lstStyle/>
          <a:p>
            <a:pPr algn="ctr"/>
            <a:r>
              <a:rPr lang="en-US" sz="3000" dirty="0">
                <a:latin typeface="Dubai Light" panose="020B0303030403030204" pitchFamily="34" charset="-78"/>
                <a:cs typeface="Dubai Light" panose="020B0303030403030204" pitchFamily="34" charset="-78"/>
              </a:rPr>
              <a:t>Review committee: ARIA</a:t>
            </a:r>
          </a:p>
        </p:txBody>
      </p:sp>
      <p:cxnSp>
        <p:nvCxnSpPr>
          <p:cNvPr id="7" name="Connettore diritto 6">
            <a:extLst>
              <a:ext uri="{FF2B5EF4-FFF2-40B4-BE49-F238E27FC236}">
                <a16:creationId xmlns:a16="http://schemas.microsoft.com/office/drawing/2014/main" id="{DED6B7E5-3083-F7A9-D8FF-40DA9C44DB26}"/>
              </a:ext>
            </a:extLst>
          </p:cNvPr>
          <p:cNvCxnSpPr/>
          <p:nvPr/>
        </p:nvCxnSpPr>
        <p:spPr>
          <a:xfrm>
            <a:off x="174927" y="1061156"/>
            <a:ext cx="1191547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DF5FECBD-9919-28C9-C1DB-D6C7BF3271A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0311" y="544222"/>
            <a:ext cx="985181" cy="440827"/>
          </a:xfrm>
          <a:prstGeom prst="rect">
            <a:avLst/>
          </a:prstGeom>
          <a:noFill/>
          <a:ln>
            <a:noFill/>
          </a:ln>
        </p:spPr>
      </p:pic>
    </p:spTree>
    <p:extLst>
      <p:ext uri="{BB962C8B-B14F-4D97-AF65-F5344CB8AC3E}">
        <p14:creationId xmlns:p14="http://schemas.microsoft.com/office/powerpoint/2010/main" val="398561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EC586ED-8180-C7A9-6741-A3B7BF6C0A5F}"/>
              </a:ext>
            </a:extLst>
          </p:cNvPr>
          <p:cNvSpPr txBox="1"/>
          <p:nvPr/>
        </p:nvSpPr>
        <p:spPr>
          <a:xfrm>
            <a:off x="174927" y="1073597"/>
            <a:ext cx="11729206" cy="5078313"/>
          </a:xfrm>
          <a:prstGeom prst="rect">
            <a:avLst/>
          </a:prstGeom>
          <a:noFill/>
        </p:spPr>
        <p:txBody>
          <a:bodyPr wrap="square">
            <a:spAutoFit/>
          </a:bodyPr>
          <a:lstStyle/>
          <a:p>
            <a:pPr algn="l"/>
            <a:r>
              <a:rPr lang="en-US" sz="1800" b="0" i="1" u="none" strike="noStrike" baseline="0" dirty="0">
                <a:latin typeface="CMR10"/>
              </a:rPr>
              <a:t>The photon beamlines presentation was fairly detailed in terms of mirrors, focusing optics, spectrometers, monochromators, various diagnostics, timing measurements, and other detectors. The RC was pleased to hear about the progress made in completing the photon beam diagnostic package for both beamlines, AQUA and ARIA. </a:t>
            </a:r>
            <a:br>
              <a:rPr lang="en-US" sz="1800" b="0" i="1" u="none" strike="noStrike" baseline="0" dirty="0">
                <a:latin typeface="CMR10"/>
              </a:rPr>
            </a:br>
            <a:r>
              <a:rPr lang="en-US" sz="1800" b="0" i="1" u="none" strike="noStrike" baseline="0" dirty="0">
                <a:latin typeface="CMR10"/>
              </a:rPr>
              <a:t>The RC suggests that in a next step, </a:t>
            </a:r>
            <a:r>
              <a:rPr lang="en-US" sz="1800" b="1" i="1" u="none" strike="noStrike" baseline="0" dirty="0">
                <a:latin typeface="CMR10"/>
              </a:rPr>
              <a:t>all diagnostic items be addressed in more detail</a:t>
            </a:r>
            <a:r>
              <a:rPr lang="en-US" sz="1800" b="0" i="1" u="none" strike="noStrike" baseline="0" dirty="0">
                <a:latin typeface="CMR10"/>
              </a:rPr>
              <a:t>: from design, construction and prototyping, to realization. One should </a:t>
            </a:r>
            <a:r>
              <a:rPr lang="en-US" sz="1800" b="1" i="1" u="none" strike="noStrike" baseline="0" dirty="0">
                <a:latin typeface="CMR10"/>
              </a:rPr>
              <a:t>start with the key components and</a:t>
            </a:r>
            <a:r>
              <a:rPr lang="en-US" sz="1800" b="0" i="1" u="none" strike="noStrike" baseline="0" dirty="0">
                <a:latin typeface="CMR10"/>
              </a:rPr>
              <a:t> </a:t>
            </a:r>
            <a:r>
              <a:rPr lang="en-US" sz="1800" b="1" i="1" u="none" strike="noStrike" baseline="0" dirty="0">
                <a:latin typeface="CMR10"/>
              </a:rPr>
              <a:t>with</a:t>
            </a:r>
            <a:r>
              <a:rPr lang="en-US" sz="1800" b="0" i="1" u="none" strike="noStrike" baseline="0" dirty="0">
                <a:latin typeface="CMR10"/>
              </a:rPr>
              <a:t> those requiring a </a:t>
            </a:r>
            <a:r>
              <a:rPr lang="en-US" sz="1800" b="1" i="1" u="none" strike="noStrike" baseline="0" dirty="0">
                <a:latin typeface="CMR10"/>
              </a:rPr>
              <a:t>long development time</a:t>
            </a:r>
            <a:r>
              <a:rPr lang="en-US" sz="1800" b="0" i="1" u="none" strike="noStrike" baseline="0" dirty="0">
                <a:latin typeface="CMR10"/>
              </a:rPr>
              <a:t>. Measurements of the number of </a:t>
            </a:r>
            <a:r>
              <a:rPr lang="en-US" sz="1800" b="1" i="1" u="none" strike="noStrike" baseline="0" dirty="0">
                <a:latin typeface="CMR10"/>
              </a:rPr>
              <a:t>photons per pulse</a:t>
            </a:r>
            <a:r>
              <a:rPr lang="en-US" sz="1800" b="0" i="1" u="none" strike="noStrike" baseline="0" dirty="0">
                <a:latin typeface="CMR10"/>
              </a:rPr>
              <a:t>, of </a:t>
            </a:r>
            <a:r>
              <a:rPr lang="en-US" sz="1800" b="1" i="1" u="none" strike="noStrike" baseline="0" dirty="0">
                <a:latin typeface="CMR10"/>
              </a:rPr>
              <a:t>spectrum</a:t>
            </a:r>
            <a:r>
              <a:rPr lang="en-US" sz="1800" b="0" i="1" u="none" strike="noStrike" baseline="0" dirty="0">
                <a:latin typeface="CMR10"/>
              </a:rPr>
              <a:t>, of </a:t>
            </a:r>
            <a:r>
              <a:rPr lang="en-US" sz="1800" b="1" i="1" u="none" strike="noStrike" baseline="0" dirty="0">
                <a:latin typeface="CMR10"/>
              </a:rPr>
              <a:t>transverse pulse shape</a:t>
            </a:r>
            <a:r>
              <a:rPr lang="en-US" sz="1800" b="0" i="1" u="none" strike="noStrike" baseline="0" dirty="0">
                <a:latin typeface="CMR10"/>
              </a:rPr>
              <a:t>, including the </a:t>
            </a:r>
            <a:r>
              <a:rPr lang="en-US" sz="1800" b="1" i="1" u="none" strike="noStrike" baseline="0" dirty="0">
                <a:latin typeface="CMR10"/>
              </a:rPr>
              <a:t>wavefront</a:t>
            </a:r>
            <a:r>
              <a:rPr lang="en-US" sz="1800" b="0" i="1" u="none" strike="noStrike" baseline="0" dirty="0">
                <a:latin typeface="CMR10"/>
              </a:rPr>
              <a:t> are essential for start-up FEL operation. A specific effort needs to go into the design and production of </a:t>
            </a:r>
            <a:r>
              <a:rPr lang="en-US" sz="1800" b="1" i="1" u="none" strike="noStrike" baseline="0" dirty="0">
                <a:latin typeface="CMR10"/>
              </a:rPr>
              <a:t>all mirrors and focusing elements </a:t>
            </a:r>
            <a:r>
              <a:rPr lang="en-US" sz="1800" b="0" i="1" u="none" strike="noStrike" baseline="0" dirty="0">
                <a:latin typeface="CMR10"/>
              </a:rPr>
              <a:t>(especially the KB-optics). Another important point is to understand </a:t>
            </a:r>
            <a:r>
              <a:rPr lang="en-US" sz="1800" b="1" i="1" u="none" strike="noStrike" baseline="0" dirty="0">
                <a:latin typeface="CMR10"/>
              </a:rPr>
              <a:t>how</a:t>
            </a:r>
            <a:r>
              <a:rPr lang="en-US" sz="1800" b="0" i="1" u="none" strike="noStrike" baseline="0" dirty="0">
                <a:latin typeface="CMR10"/>
              </a:rPr>
              <a:t> all the diagnostics components presented </a:t>
            </a:r>
            <a:r>
              <a:rPr lang="en-US" sz="1800" b="1" i="1" u="none" strike="noStrike" baseline="0" dirty="0">
                <a:latin typeface="CMR10"/>
              </a:rPr>
              <a:t>could fit into the short beamline </a:t>
            </a:r>
            <a:r>
              <a:rPr lang="en-US" sz="1800" b="0" i="1" u="none" strike="noStrike" baseline="0" dirty="0">
                <a:latin typeface="CMR10"/>
              </a:rPr>
              <a:t>space available. The RC wants to point out that some important parameters, such as the </a:t>
            </a:r>
            <a:r>
              <a:rPr lang="en-US" sz="1800" b="1" i="1" u="none" strike="noStrike" baseline="0" dirty="0">
                <a:latin typeface="CMR10"/>
              </a:rPr>
              <a:t>monochromator transmission efficiency</a:t>
            </a:r>
            <a:r>
              <a:rPr lang="en-US" sz="1800" b="0" i="1" u="none" strike="noStrike" baseline="0" dirty="0">
                <a:latin typeface="CMR10"/>
              </a:rPr>
              <a:t> and </a:t>
            </a:r>
            <a:r>
              <a:rPr lang="en-US" sz="1800" b="1" i="1" u="none" strike="noStrike" baseline="0" dirty="0">
                <a:latin typeface="CMR10"/>
              </a:rPr>
              <a:t>general stability issues</a:t>
            </a:r>
            <a:r>
              <a:rPr lang="en-US" sz="1800" b="0" i="1" u="none" strike="noStrike" baseline="0" dirty="0">
                <a:latin typeface="CMR10"/>
              </a:rPr>
              <a:t>, have </a:t>
            </a:r>
            <a:r>
              <a:rPr lang="en-US" sz="1800" b="1" i="1" u="none" strike="noStrike" baseline="0" dirty="0">
                <a:latin typeface="CMR10"/>
              </a:rPr>
              <a:t>not yet been specified</a:t>
            </a:r>
            <a:r>
              <a:rPr lang="en-US" sz="1800" b="0" i="1" u="none" strike="noStrike" baseline="0" dirty="0">
                <a:latin typeface="CMR10"/>
              </a:rPr>
              <a:t>. The RC would like to hear about </a:t>
            </a:r>
            <a:r>
              <a:rPr lang="en-US" sz="1800" b="1" i="1" u="none" strike="noStrike" baseline="0" dirty="0">
                <a:latin typeface="CMR10"/>
              </a:rPr>
              <a:t>detailed specifications of key diagnostic elements in the next meetings.</a:t>
            </a:r>
          </a:p>
          <a:p>
            <a:pPr algn="l"/>
            <a:endParaRPr lang="en-US" dirty="0">
              <a:latin typeface="CMR10"/>
            </a:endParaRPr>
          </a:p>
          <a:p>
            <a:pPr algn="l"/>
            <a:r>
              <a:rPr lang="en-US" sz="1800" b="1" i="0" u="none" strike="noStrike" baseline="0" dirty="0">
                <a:latin typeface="CMR10"/>
              </a:rPr>
              <a:t>Tentative answers</a:t>
            </a:r>
          </a:p>
          <a:p>
            <a:pPr marL="285750" indent="-285750" algn="l">
              <a:buFont typeface="Arial" panose="020B0604020202020204" pitchFamily="34" charset="0"/>
              <a:buChar char="•"/>
            </a:pPr>
            <a:r>
              <a:rPr lang="en-US" dirty="0">
                <a:latin typeface="CMR10"/>
              </a:rPr>
              <a:t>We are including the synchrotron beamline group in the WP, some time is necessary for discussion and updating</a:t>
            </a:r>
          </a:p>
          <a:p>
            <a:pPr marL="285750" indent="-285750" algn="l">
              <a:buFont typeface="Arial" panose="020B0604020202020204" pitchFamily="34" charset="0"/>
              <a:buChar char="•"/>
            </a:pPr>
            <a:r>
              <a:rPr lang="en-US" dirty="0">
                <a:latin typeface="CMR10"/>
              </a:rPr>
              <a:t>We are working on a technical document (tender-like detail) collecting the information, specifications and drawings</a:t>
            </a:r>
          </a:p>
          <a:p>
            <a:pPr marL="1200150" lvl="2" indent="-285750">
              <a:buFont typeface="Arial" panose="020B0604020202020204" pitchFamily="34" charset="0"/>
              <a:buChar char="•"/>
            </a:pPr>
            <a:r>
              <a:rPr lang="en-US" dirty="0">
                <a:latin typeface="CMR10"/>
              </a:rPr>
              <a:t>First focused elements are the mirrors and the spectrometer</a:t>
            </a:r>
          </a:p>
          <a:p>
            <a:pPr marL="285750" indent="-285750">
              <a:buFont typeface="Arial" panose="020B0604020202020204" pitchFamily="34" charset="0"/>
              <a:buChar char="•"/>
            </a:pPr>
            <a:r>
              <a:rPr lang="en-US" dirty="0">
                <a:latin typeface="CMR10"/>
              </a:rPr>
              <a:t>We are simultaneously working on beam transport simulations and defining each element transmission (first estimation ready for the RC in December)</a:t>
            </a:r>
            <a:endParaRPr lang="en-US" dirty="0"/>
          </a:p>
        </p:txBody>
      </p:sp>
      <p:pic>
        <p:nvPicPr>
          <p:cNvPr id="2" name="Immagine 1">
            <a:extLst>
              <a:ext uri="{FF2B5EF4-FFF2-40B4-BE49-F238E27FC236}">
                <a16:creationId xmlns:a16="http://schemas.microsoft.com/office/drawing/2014/main" id="{82914A03-57AB-D162-3E67-0D47992D5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131" y="96870"/>
            <a:ext cx="985181" cy="497805"/>
          </a:xfrm>
          <a:prstGeom prst="rect">
            <a:avLst/>
          </a:prstGeom>
        </p:spPr>
      </p:pic>
      <p:pic>
        <p:nvPicPr>
          <p:cNvPr id="3" name="Immagine 2">
            <a:extLst>
              <a:ext uri="{FF2B5EF4-FFF2-40B4-BE49-F238E27FC236}">
                <a16:creationId xmlns:a16="http://schemas.microsoft.com/office/drawing/2014/main" id="{08E80492-D113-A991-84DD-31366EDCA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67" y="119691"/>
            <a:ext cx="807206" cy="506554"/>
          </a:xfrm>
          <a:prstGeom prst="rect">
            <a:avLst/>
          </a:prstGeom>
        </p:spPr>
      </p:pic>
      <p:sp>
        <p:nvSpPr>
          <p:cNvPr id="4" name="Rettangolo 3">
            <a:extLst>
              <a:ext uri="{FF2B5EF4-FFF2-40B4-BE49-F238E27FC236}">
                <a16:creationId xmlns:a16="http://schemas.microsoft.com/office/drawing/2014/main" id="{2EAF9727-5F30-D6C9-B10B-8EF6553AA1FC}"/>
              </a:ext>
            </a:extLst>
          </p:cNvPr>
          <p:cNvSpPr/>
          <p:nvPr/>
        </p:nvSpPr>
        <p:spPr>
          <a:xfrm>
            <a:off x="10329333" y="14060"/>
            <a:ext cx="1761067" cy="967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 8</a:t>
            </a:r>
          </a:p>
          <a:p>
            <a:pPr algn="ctr"/>
            <a:r>
              <a:rPr lang="en-US" dirty="0"/>
              <a:t>6.10.2022</a:t>
            </a:r>
          </a:p>
        </p:txBody>
      </p:sp>
      <p:sp>
        <p:nvSpPr>
          <p:cNvPr id="6" name="CasellaDiTesto 5">
            <a:extLst>
              <a:ext uri="{FF2B5EF4-FFF2-40B4-BE49-F238E27FC236}">
                <a16:creationId xmlns:a16="http://schemas.microsoft.com/office/drawing/2014/main" id="{DB845EA6-C756-9883-3CBB-CACD6B4FF62B}"/>
              </a:ext>
            </a:extLst>
          </p:cNvPr>
          <p:cNvSpPr txBox="1"/>
          <p:nvPr/>
        </p:nvSpPr>
        <p:spPr>
          <a:xfrm>
            <a:off x="2581486" y="375895"/>
            <a:ext cx="7135202" cy="553998"/>
          </a:xfrm>
          <a:prstGeom prst="rect">
            <a:avLst/>
          </a:prstGeom>
          <a:noFill/>
        </p:spPr>
        <p:txBody>
          <a:bodyPr wrap="square" rtlCol="0">
            <a:spAutoFit/>
          </a:bodyPr>
          <a:lstStyle/>
          <a:p>
            <a:pPr algn="ctr"/>
            <a:r>
              <a:rPr lang="en-US" sz="3000" dirty="0">
                <a:latin typeface="Dubai Light" panose="020B0303030403030204" pitchFamily="34" charset="-78"/>
                <a:cs typeface="Dubai Light" panose="020B0303030403030204" pitchFamily="34" charset="-78"/>
              </a:rPr>
              <a:t>Review committee: Beamlines</a:t>
            </a:r>
          </a:p>
        </p:txBody>
      </p:sp>
      <p:cxnSp>
        <p:nvCxnSpPr>
          <p:cNvPr id="7" name="Connettore diritto 6">
            <a:extLst>
              <a:ext uri="{FF2B5EF4-FFF2-40B4-BE49-F238E27FC236}">
                <a16:creationId xmlns:a16="http://schemas.microsoft.com/office/drawing/2014/main" id="{459CF188-BB97-F3B7-CE59-A3D39C40993D}"/>
              </a:ext>
            </a:extLst>
          </p:cNvPr>
          <p:cNvCxnSpPr/>
          <p:nvPr/>
        </p:nvCxnSpPr>
        <p:spPr>
          <a:xfrm>
            <a:off x="174927" y="1061156"/>
            <a:ext cx="1191547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AEA3BDDA-8371-1179-1533-8E5F1DF371D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0311" y="544222"/>
            <a:ext cx="985181" cy="440827"/>
          </a:xfrm>
          <a:prstGeom prst="rect">
            <a:avLst/>
          </a:prstGeom>
          <a:noFill/>
          <a:ln>
            <a:noFill/>
          </a:ln>
        </p:spPr>
      </p:pic>
    </p:spTree>
    <p:extLst>
      <p:ext uri="{BB962C8B-B14F-4D97-AF65-F5344CB8AC3E}">
        <p14:creationId xmlns:p14="http://schemas.microsoft.com/office/powerpoint/2010/main" val="220778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39997F1-84A6-4E4A-964E-31498B6908B9}"/>
              </a:ext>
            </a:extLst>
          </p:cNvPr>
          <p:cNvSpPr/>
          <p:nvPr/>
        </p:nvSpPr>
        <p:spPr>
          <a:xfrm>
            <a:off x="10329333" y="13025"/>
            <a:ext cx="1761067" cy="967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 8</a:t>
            </a:r>
          </a:p>
          <a:p>
            <a:pPr algn="ctr"/>
            <a:r>
              <a:rPr lang="en-US" dirty="0"/>
              <a:t>6.10.2022</a:t>
            </a:r>
          </a:p>
        </p:txBody>
      </p:sp>
      <p:cxnSp>
        <p:nvCxnSpPr>
          <p:cNvPr id="8" name="Connettore diritto 7">
            <a:extLst>
              <a:ext uri="{FF2B5EF4-FFF2-40B4-BE49-F238E27FC236}">
                <a16:creationId xmlns:a16="http://schemas.microsoft.com/office/drawing/2014/main" id="{2555CBDF-77F4-4C12-8D2D-B50FB0956E16}"/>
              </a:ext>
            </a:extLst>
          </p:cNvPr>
          <p:cNvCxnSpPr/>
          <p:nvPr/>
        </p:nvCxnSpPr>
        <p:spPr>
          <a:xfrm>
            <a:off x="174927" y="1061156"/>
            <a:ext cx="1191547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D7322066-51FC-4750-AB24-9B8DA8BA8001}"/>
              </a:ext>
            </a:extLst>
          </p:cNvPr>
          <p:cNvSpPr txBox="1"/>
          <p:nvPr/>
        </p:nvSpPr>
        <p:spPr>
          <a:xfrm>
            <a:off x="281031" y="1171869"/>
            <a:ext cx="2823410" cy="430887"/>
          </a:xfrm>
          <a:prstGeom prst="rect">
            <a:avLst/>
          </a:prstGeom>
          <a:solidFill>
            <a:srgbClr val="00B0F0"/>
          </a:solidFill>
        </p:spPr>
        <p:txBody>
          <a:bodyPr wrap="square" rtlCol="0">
            <a:spAutoFit/>
          </a:bodyPr>
          <a:lstStyle/>
          <a:p>
            <a:pPr algn="ctr"/>
            <a:r>
              <a:rPr lang="en-US" sz="2200">
                <a:latin typeface="Dubai Light" panose="020B0303030403030204" pitchFamily="34" charset="-78"/>
                <a:cs typeface="Dubai Light" panose="020B0303030403030204" pitchFamily="34" charset="-78"/>
              </a:rPr>
              <a:t>Upcoming milestones</a:t>
            </a:r>
          </a:p>
        </p:txBody>
      </p:sp>
      <p:sp>
        <p:nvSpPr>
          <p:cNvPr id="11" name="CasellaDiTesto 10">
            <a:extLst>
              <a:ext uri="{FF2B5EF4-FFF2-40B4-BE49-F238E27FC236}">
                <a16:creationId xmlns:a16="http://schemas.microsoft.com/office/drawing/2014/main" id="{D237E007-DD90-4A00-9704-7FD66FFA7A43}"/>
              </a:ext>
            </a:extLst>
          </p:cNvPr>
          <p:cNvSpPr txBox="1"/>
          <p:nvPr/>
        </p:nvSpPr>
        <p:spPr>
          <a:xfrm>
            <a:off x="98738" y="2484194"/>
            <a:ext cx="3576947" cy="584775"/>
          </a:xfrm>
          <a:prstGeom prst="rect">
            <a:avLst/>
          </a:prstGeom>
          <a:noFill/>
        </p:spPr>
        <p:txBody>
          <a:bodyPr wrap="square" rtlCol="0">
            <a:spAutoFit/>
          </a:bodyPr>
          <a:lstStyle/>
          <a:p>
            <a:pPr marL="342900" indent="-342900">
              <a:buFont typeface="+mj-lt"/>
              <a:buAutoNum type="arabicPeriod"/>
            </a:pPr>
            <a:r>
              <a:rPr lang="en-US" sz="1600" dirty="0"/>
              <a:t>31/12/22 </a:t>
            </a:r>
            <a:r>
              <a:rPr lang="en-US" sz="1600" i="1" dirty="0"/>
              <a:t>Preliminary optical simulation of the beamlines</a:t>
            </a:r>
            <a:endParaRPr lang="en-US" sz="1600" dirty="0"/>
          </a:p>
        </p:txBody>
      </p:sp>
      <p:sp>
        <p:nvSpPr>
          <p:cNvPr id="12" name="CasellaDiTesto 11">
            <a:extLst>
              <a:ext uri="{FF2B5EF4-FFF2-40B4-BE49-F238E27FC236}">
                <a16:creationId xmlns:a16="http://schemas.microsoft.com/office/drawing/2014/main" id="{923B4632-CF99-4E0C-83DE-339912C251D1}"/>
              </a:ext>
            </a:extLst>
          </p:cNvPr>
          <p:cNvSpPr txBox="1"/>
          <p:nvPr/>
        </p:nvSpPr>
        <p:spPr>
          <a:xfrm>
            <a:off x="4346226" y="1187934"/>
            <a:ext cx="3431820" cy="430887"/>
          </a:xfrm>
          <a:prstGeom prst="rect">
            <a:avLst/>
          </a:prstGeom>
          <a:solidFill>
            <a:srgbClr val="FF0000"/>
          </a:solidFill>
        </p:spPr>
        <p:txBody>
          <a:bodyPr wrap="square" rtlCol="0">
            <a:spAutoFit/>
          </a:bodyPr>
          <a:lstStyle/>
          <a:p>
            <a:pPr algn="ctr"/>
            <a:r>
              <a:rPr lang="en-US" sz="2200"/>
              <a:t>Potential risks</a:t>
            </a:r>
          </a:p>
        </p:txBody>
      </p:sp>
      <p:cxnSp>
        <p:nvCxnSpPr>
          <p:cNvPr id="66" name="Connettore diritto 65">
            <a:extLst>
              <a:ext uri="{FF2B5EF4-FFF2-40B4-BE49-F238E27FC236}">
                <a16:creationId xmlns:a16="http://schemas.microsoft.com/office/drawing/2014/main" id="{F53AA164-BE7A-472A-ADAD-666C2C56AB0C}"/>
              </a:ext>
            </a:extLst>
          </p:cNvPr>
          <p:cNvCxnSpPr>
            <a:cxnSpLocks/>
          </p:cNvCxnSpPr>
          <p:nvPr/>
        </p:nvCxnSpPr>
        <p:spPr>
          <a:xfrm>
            <a:off x="3725333" y="1061156"/>
            <a:ext cx="0" cy="57968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87782C5C-5C6C-4ACE-BA11-AB84BE637BBF}"/>
              </a:ext>
            </a:extLst>
          </p:cNvPr>
          <p:cNvCxnSpPr>
            <a:cxnSpLocks/>
          </p:cNvCxnSpPr>
          <p:nvPr/>
        </p:nvCxnSpPr>
        <p:spPr>
          <a:xfrm flipH="1">
            <a:off x="308275" y="1628768"/>
            <a:ext cx="115754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CasellaDiTesto 67">
            <a:extLst>
              <a:ext uri="{FF2B5EF4-FFF2-40B4-BE49-F238E27FC236}">
                <a16:creationId xmlns:a16="http://schemas.microsoft.com/office/drawing/2014/main" id="{4E236080-D27E-4875-B3BB-8457A2B33B27}"/>
              </a:ext>
            </a:extLst>
          </p:cNvPr>
          <p:cNvSpPr txBox="1"/>
          <p:nvPr/>
        </p:nvSpPr>
        <p:spPr>
          <a:xfrm>
            <a:off x="9138993" y="1192578"/>
            <a:ext cx="2330270" cy="430887"/>
          </a:xfrm>
          <a:prstGeom prst="rect">
            <a:avLst/>
          </a:prstGeom>
          <a:solidFill>
            <a:schemeClr val="bg2">
              <a:lumMod val="75000"/>
            </a:schemeClr>
          </a:solidFill>
        </p:spPr>
        <p:txBody>
          <a:bodyPr wrap="square" rtlCol="0">
            <a:spAutoFit/>
          </a:bodyPr>
          <a:lstStyle/>
          <a:p>
            <a:pPr algn="ctr"/>
            <a:r>
              <a:rPr lang="it-IT" sz="2200" dirty="0"/>
              <a:t>General Status</a:t>
            </a:r>
          </a:p>
        </p:txBody>
      </p:sp>
      <p:cxnSp>
        <p:nvCxnSpPr>
          <p:cNvPr id="69" name="Connettore diritto 68">
            <a:extLst>
              <a:ext uri="{FF2B5EF4-FFF2-40B4-BE49-F238E27FC236}">
                <a16:creationId xmlns:a16="http://schemas.microsoft.com/office/drawing/2014/main" id="{214DB4CD-0A0A-47DF-A5D6-96812BB7891E}"/>
              </a:ext>
            </a:extLst>
          </p:cNvPr>
          <p:cNvCxnSpPr>
            <a:cxnSpLocks/>
          </p:cNvCxnSpPr>
          <p:nvPr/>
        </p:nvCxnSpPr>
        <p:spPr>
          <a:xfrm>
            <a:off x="8359422" y="1061156"/>
            <a:ext cx="0" cy="57968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3" name="Immagine 4">
            <a:extLst>
              <a:ext uri="{FF2B5EF4-FFF2-40B4-BE49-F238E27FC236}">
                <a16:creationId xmlns:a16="http://schemas.microsoft.com/office/drawing/2014/main" id="{AD37E136-6CB9-4BAC-8EAA-E9C65DEF0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291" y="95835"/>
            <a:ext cx="985181" cy="497805"/>
          </a:xfrm>
          <a:prstGeom prst="rect">
            <a:avLst/>
          </a:prstGeom>
        </p:spPr>
      </p:pic>
      <p:pic>
        <p:nvPicPr>
          <p:cNvPr id="75" name="Immagine 7">
            <a:extLst>
              <a:ext uri="{FF2B5EF4-FFF2-40B4-BE49-F238E27FC236}">
                <a16:creationId xmlns:a16="http://schemas.microsoft.com/office/drawing/2014/main" id="{A88433A3-D660-4B34-8894-FCC4F8FC2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27" y="113769"/>
            <a:ext cx="807206" cy="506554"/>
          </a:xfrm>
          <a:prstGeom prst="rect">
            <a:avLst/>
          </a:prstGeom>
        </p:spPr>
      </p:pic>
      <p:sp>
        <p:nvSpPr>
          <p:cNvPr id="76" name="CasellaDiTesto 10">
            <a:extLst>
              <a:ext uri="{FF2B5EF4-FFF2-40B4-BE49-F238E27FC236}">
                <a16:creationId xmlns:a16="http://schemas.microsoft.com/office/drawing/2014/main" id="{47E14BB9-9C33-4789-96BF-F61EA41482F9}"/>
              </a:ext>
            </a:extLst>
          </p:cNvPr>
          <p:cNvSpPr txBox="1"/>
          <p:nvPr/>
        </p:nvSpPr>
        <p:spPr>
          <a:xfrm>
            <a:off x="2565062" y="374860"/>
            <a:ext cx="7135202" cy="553998"/>
          </a:xfrm>
          <a:prstGeom prst="rect">
            <a:avLst/>
          </a:prstGeom>
          <a:noFill/>
        </p:spPr>
        <p:txBody>
          <a:bodyPr wrap="square" rtlCol="0">
            <a:spAutoFit/>
          </a:bodyPr>
          <a:lstStyle/>
          <a:p>
            <a:pPr algn="ctr"/>
            <a:r>
              <a:rPr lang="en-US" sz="3000" dirty="0">
                <a:latin typeface="Dubai Light" panose="020B0303030403030204" pitchFamily="34" charset="-78"/>
                <a:cs typeface="Dubai Light" panose="020B0303030403030204" pitchFamily="34" charset="-78"/>
              </a:rPr>
              <a:t>WA 8 – WP4</a:t>
            </a:r>
          </a:p>
        </p:txBody>
      </p:sp>
      <p:grpSp>
        <p:nvGrpSpPr>
          <p:cNvPr id="114" name="Group 113">
            <a:extLst>
              <a:ext uri="{FF2B5EF4-FFF2-40B4-BE49-F238E27FC236}">
                <a16:creationId xmlns:a16="http://schemas.microsoft.com/office/drawing/2014/main" id="{8963400A-8291-4A9E-8607-7F2910DADBF3}"/>
              </a:ext>
            </a:extLst>
          </p:cNvPr>
          <p:cNvGrpSpPr/>
          <p:nvPr/>
        </p:nvGrpSpPr>
        <p:grpSpPr>
          <a:xfrm>
            <a:off x="8634362" y="2568984"/>
            <a:ext cx="415470" cy="663668"/>
            <a:chOff x="962025" y="1667602"/>
            <a:chExt cx="2030432" cy="3337729"/>
          </a:xfrm>
        </p:grpSpPr>
        <p:sp>
          <p:nvSpPr>
            <p:cNvPr id="115" name="Shape">
              <a:extLst>
                <a:ext uri="{FF2B5EF4-FFF2-40B4-BE49-F238E27FC236}">
                  <a16:creationId xmlns:a16="http://schemas.microsoft.com/office/drawing/2014/main" id="{B2E2CC64-1AF7-4131-9C22-9DEAA5776029}"/>
                </a:ext>
              </a:extLst>
            </p:cNvPr>
            <p:cNvSpPr/>
            <p:nvPr/>
          </p:nvSpPr>
          <p:spPr>
            <a:xfrm>
              <a:off x="1313937" y="1667602"/>
              <a:ext cx="1331684" cy="3337729"/>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rgbClr val="4B4B4B"/>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16" name="Circle">
              <a:extLst>
                <a:ext uri="{FF2B5EF4-FFF2-40B4-BE49-F238E27FC236}">
                  <a16:creationId xmlns:a16="http://schemas.microsoft.com/office/drawing/2014/main" id="{2AB2345D-FDF9-43DF-80D4-9C11EFD028C9}"/>
                </a:ext>
              </a:extLst>
            </p:cNvPr>
            <p:cNvSpPr/>
            <p:nvPr/>
          </p:nvSpPr>
          <p:spPr>
            <a:xfrm>
              <a:off x="1575356" y="1944104"/>
              <a:ext cx="805870" cy="805869"/>
            </a:xfrm>
            <a:prstGeom prst="ellipse">
              <a:avLst/>
            </a:prstGeom>
            <a:solidFill>
              <a:srgbClr val="FFFFFF"/>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17" name="Circle">
              <a:extLst>
                <a:ext uri="{FF2B5EF4-FFF2-40B4-BE49-F238E27FC236}">
                  <a16:creationId xmlns:a16="http://schemas.microsoft.com/office/drawing/2014/main" id="{B8040A4C-5FDF-44A5-B6E4-613BAA1F246D}"/>
                </a:ext>
              </a:extLst>
            </p:cNvPr>
            <p:cNvSpPr/>
            <p:nvPr/>
          </p:nvSpPr>
          <p:spPr>
            <a:xfrm>
              <a:off x="1575357" y="2914374"/>
              <a:ext cx="805870" cy="805870"/>
            </a:xfrm>
            <a:prstGeom prst="ellipse">
              <a:avLst/>
            </a:prstGeom>
            <a:solidFill>
              <a:srgbClr val="FFFFFF"/>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18" name="Circle">
              <a:extLst>
                <a:ext uri="{FF2B5EF4-FFF2-40B4-BE49-F238E27FC236}">
                  <a16:creationId xmlns:a16="http://schemas.microsoft.com/office/drawing/2014/main" id="{4D9B98E3-1BE8-4132-A5F7-980A9522F1BC}"/>
                </a:ext>
              </a:extLst>
            </p:cNvPr>
            <p:cNvSpPr/>
            <p:nvPr/>
          </p:nvSpPr>
          <p:spPr>
            <a:xfrm>
              <a:off x="1575357" y="3889671"/>
              <a:ext cx="805870" cy="805870"/>
            </a:xfrm>
            <a:prstGeom prst="ellipse">
              <a:avLst/>
            </a:prstGeom>
            <a:solidFill>
              <a:srgbClr val="FFFFFF"/>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19" name="Shape">
              <a:extLst>
                <a:ext uri="{FF2B5EF4-FFF2-40B4-BE49-F238E27FC236}">
                  <a16:creationId xmlns:a16="http://schemas.microsoft.com/office/drawing/2014/main" id="{AEC82BA2-A6E7-42CE-B287-39F42A8D071C}"/>
                </a:ext>
              </a:extLst>
            </p:cNvPr>
            <p:cNvSpPr/>
            <p:nvPr/>
          </p:nvSpPr>
          <p:spPr>
            <a:xfrm>
              <a:off x="1620603" y="1989350"/>
              <a:ext cx="713925" cy="713940"/>
            </a:xfrm>
            <a:custGeom>
              <a:avLst/>
              <a:gdLst/>
              <a:ahLst/>
              <a:cxnLst>
                <a:cxn ang="0">
                  <a:pos x="wd2" y="hd2"/>
                </a:cxn>
                <a:cxn ang="5400000">
                  <a:pos x="wd2" y="hd2"/>
                </a:cxn>
                <a:cxn ang="10800000">
                  <a:pos x="wd2" y="hd2"/>
                </a:cxn>
                <a:cxn ang="16200000">
                  <a:pos x="wd2" y="hd2"/>
                </a:cxn>
              </a:cxnLst>
              <a:rect l="0" t="0" r="r" b="b"/>
              <a:pathLst>
                <a:path w="20390" h="19875" extrusionOk="0">
                  <a:moveTo>
                    <a:pt x="19847" y="13222"/>
                  </a:moveTo>
                  <a:cubicBezTo>
                    <a:pt x="18871" y="16173"/>
                    <a:pt x="16446" y="18486"/>
                    <a:pt x="13405" y="19396"/>
                  </a:cubicBezTo>
                  <a:cubicBezTo>
                    <a:pt x="9678" y="20511"/>
                    <a:pt x="6114" y="19596"/>
                    <a:pt x="3601" y="17517"/>
                  </a:cubicBezTo>
                  <a:cubicBezTo>
                    <a:pt x="3461" y="17401"/>
                    <a:pt x="3326" y="17282"/>
                    <a:pt x="3192" y="17159"/>
                  </a:cubicBezTo>
                  <a:cubicBezTo>
                    <a:pt x="499" y="14681"/>
                    <a:pt x="-805" y="10784"/>
                    <a:pt x="526" y="6696"/>
                  </a:cubicBezTo>
                  <a:cubicBezTo>
                    <a:pt x="1469" y="3797"/>
                    <a:pt x="3807" y="1487"/>
                    <a:pt x="6773" y="543"/>
                  </a:cubicBezTo>
                  <a:cubicBezTo>
                    <a:pt x="11900" y="-1089"/>
                    <a:pt x="16743" y="1125"/>
                    <a:pt x="19022" y="4967"/>
                  </a:cubicBezTo>
                  <a:cubicBezTo>
                    <a:pt x="19091" y="5084"/>
                    <a:pt x="19160" y="5203"/>
                    <a:pt x="19223" y="5324"/>
                  </a:cubicBezTo>
                  <a:cubicBezTo>
                    <a:pt x="20445" y="7581"/>
                    <a:pt x="20795" y="10360"/>
                    <a:pt x="19847" y="13222"/>
                  </a:cubicBezTo>
                  <a:close/>
                </a:path>
              </a:pathLst>
            </a:custGeom>
            <a:solidFill>
              <a:srgbClr val="353535"/>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57" name="Shape">
              <a:extLst>
                <a:ext uri="{FF2B5EF4-FFF2-40B4-BE49-F238E27FC236}">
                  <a16:creationId xmlns:a16="http://schemas.microsoft.com/office/drawing/2014/main" id="{36470D48-227E-43C4-A409-24C77DD76B37}"/>
                </a:ext>
              </a:extLst>
            </p:cNvPr>
            <p:cNvSpPr/>
            <p:nvPr/>
          </p:nvSpPr>
          <p:spPr>
            <a:xfrm>
              <a:off x="1706067" y="2094923"/>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58" name="Shape">
              <a:extLst>
                <a:ext uri="{FF2B5EF4-FFF2-40B4-BE49-F238E27FC236}">
                  <a16:creationId xmlns:a16="http://schemas.microsoft.com/office/drawing/2014/main" id="{D2DCB0DC-CE17-45FD-A1E9-374BC8AD3067}"/>
                </a:ext>
              </a:extLst>
            </p:cNvPr>
            <p:cNvSpPr/>
            <p:nvPr/>
          </p:nvSpPr>
          <p:spPr>
            <a:xfrm>
              <a:off x="1620603" y="2964647"/>
              <a:ext cx="713877" cy="7139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4">
                <a:lumMod val="50000"/>
              </a:schemeClr>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59" name="Shape">
              <a:extLst>
                <a:ext uri="{FF2B5EF4-FFF2-40B4-BE49-F238E27FC236}">
                  <a16:creationId xmlns:a16="http://schemas.microsoft.com/office/drawing/2014/main" id="{EEC35BF5-726F-41A8-AE71-BBF22727C0B6}"/>
                </a:ext>
              </a:extLst>
            </p:cNvPr>
            <p:cNvSpPr/>
            <p:nvPr/>
          </p:nvSpPr>
          <p:spPr>
            <a:xfrm>
              <a:off x="1706067" y="3070220"/>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4"/>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60" name="Shape">
              <a:extLst>
                <a:ext uri="{FF2B5EF4-FFF2-40B4-BE49-F238E27FC236}">
                  <a16:creationId xmlns:a16="http://schemas.microsoft.com/office/drawing/2014/main" id="{6AF4D0CA-EBE2-4970-8576-13E3473A5D4C}"/>
                </a:ext>
              </a:extLst>
            </p:cNvPr>
            <p:cNvSpPr/>
            <p:nvPr/>
          </p:nvSpPr>
          <p:spPr>
            <a:xfrm>
              <a:off x="1620603" y="3934916"/>
              <a:ext cx="713877" cy="7139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rgbClr val="353535"/>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61" name="Shape">
              <a:extLst>
                <a:ext uri="{FF2B5EF4-FFF2-40B4-BE49-F238E27FC236}">
                  <a16:creationId xmlns:a16="http://schemas.microsoft.com/office/drawing/2014/main" id="{B8C23CAB-613D-4DC3-B73D-7024C6F8778D}"/>
                </a:ext>
              </a:extLst>
            </p:cNvPr>
            <p:cNvSpPr/>
            <p:nvPr/>
          </p:nvSpPr>
          <p:spPr>
            <a:xfrm>
              <a:off x="1706067" y="4040490"/>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62" name="Shape">
              <a:extLst>
                <a:ext uri="{FF2B5EF4-FFF2-40B4-BE49-F238E27FC236}">
                  <a16:creationId xmlns:a16="http://schemas.microsoft.com/office/drawing/2014/main" id="{CF5C7FF6-928A-499F-9EFF-EEB04CCCE3E1}"/>
                </a:ext>
              </a:extLst>
            </p:cNvPr>
            <p:cNvSpPr/>
            <p:nvPr/>
          </p:nvSpPr>
          <p:spPr>
            <a:xfrm>
              <a:off x="2686391" y="2004432"/>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63" name="Shape">
              <a:extLst>
                <a:ext uri="{FF2B5EF4-FFF2-40B4-BE49-F238E27FC236}">
                  <a16:creationId xmlns:a16="http://schemas.microsoft.com/office/drawing/2014/main" id="{0060E412-6AA9-4786-BB54-1F6C83C5A39B}"/>
                </a:ext>
              </a:extLst>
            </p:cNvPr>
            <p:cNvSpPr/>
            <p:nvPr/>
          </p:nvSpPr>
          <p:spPr>
            <a:xfrm>
              <a:off x="2686391" y="2974702"/>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64" name="Shape">
              <a:extLst>
                <a:ext uri="{FF2B5EF4-FFF2-40B4-BE49-F238E27FC236}">
                  <a16:creationId xmlns:a16="http://schemas.microsoft.com/office/drawing/2014/main" id="{CE835523-2E44-4FD6-A87E-37543BD9BD0D}"/>
                </a:ext>
              </a:extLst>
            </p:cNvPr>
            <p:cNvSpPr/>
            <p:nvPr/>
          </p:nvSpPr>
          <p:spPr>
            <a:xfrm>
              <a:off x="2686391" y="3949999"/>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65" name="Shape">
              <a:extLst>
                <a:ext uri="{FF2B5EF4-FFF2-40B4-BE49-F238E27FC236}">
                  <a16:creationId xmlns:a16="http://schemas.microsoft.com/office/drawing/2014/main" id="{C317C618-3BAE-42A6-B7A5-593151EE09F5}"/>
                </a:ext>
              </a:extLst>
            </p:cNvPr>
            <p:cNvSpPr/>
            <p:nvPr/>
          </p:nvSpPr>
          <p:spPr>
            <a:xfrm>
              <a:off x="962025" y="1999405"/>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rgbClr val="4B4B4B"/>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66" name="Shape">
              <a:extLst>
                <a:ext uri="{FF2B5EF4-FFF2-40B4-BE49-F238E27FC236}">
                  <a16:creationId xmlns:a16="http://schemas.microsoft.com/office/drawing/2014/main" id="{6EC608BE-1997-4494-9260-3339860E6479}"/>
                </a:ext>
              </a:extLst>
            </p:cNvPr>
            <p:cNvSpPr/>
            <p:nvPr/>
          </p:nvSpPr>
          <p:spPr>
            <a:xfrm>
              <a:off x="962025" y="2974702"/>
              <a:ext cx="306066" cy="688489"/>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67" name="Shape">
              <a:extLst>
                <a:ext uri="{FF2B5EF4-FFF2-40B4-BE49-F238E27FC236}">
                  <a16:creationId xmlns:a16="http://schemas.microsoft.com/office/drawing/2014/main" id="{18695237-FECF-4901-BA15-DBB2DB5AD137}"/>
                </a:ext>
              </a:extLst>
            </p:cNvPr>
            <p:cNvSpPr/>
            <p:nvPr/>
          </p:nvSpPr>
          <p:spPr>
            <a:xfrm>
              <a:off x="962025" y="3949998"/>
              <a:ext cx="306066" cy="688490"/>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grpSp>
      <p:sp>
        <p:nvSpPr>
          <p:cNvPr id="168" name="Rettangolo 70">
            <a:extLst>
              <a:ext uri="{FF2B5EF4-FFF2-40B4-BE49-F238E27FC236}">
                <a16:creationId xmlns:a16="http://schemas.microsoft.com/office/drawing/2014/main" id="{3D9881EB-FC4F-4123-866C-75627AE2F493}"/>
              </a:ext>
            </a:extLst>
          </p:cNvPr>
          <p:cNvSpPr/>
          <p:nvPr/>
        </p:nvSpPr>
        <p:spPr>
          <a:xfrm>
            <a:off x="9185891" y="2604621"/>
            <a:ext cx="2543319" cy="584775"/>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Business as usual but some issues might become critical</a:t>
            </a:r>
          </a:p>
        </p:txBody>
      </p:sp>
      <p:sp>
        <p:nvSpPr>
          <p:cNvPr id="169" name="TextBox 168">
            <a:extLst>
              <a:ext uri="{FF2B5EF4-FFF2-40B4-BE49-F238E27FC236}">
                <a16:creationId xmlns:a16="http://schemas.microsoft.com/office/drawing/2014/main" id="{D07067C8-AB85-44F1-97A4-399116159038}"/>
              </a:ext>
            </a:extLst>
          </p:cNvPr>
          <p:cNvSpPr txBox="1"/>
          <p:nvPr/>
        </p:nvSpPr>
        <p:spPr>
          <a:xfrm>
            <a:off x="3771972" y="2485705"/>
            <a:ext cx="4454891" cy="338554"/>
          </a:xfrm>
          <a:prstGeom prst="rect">
            <a:avLst/>
          </a:prstGeom>
          <a:noFill/>
        </p:spPr>
        <p:txBody>
          <a:bodyPr wrap="square">
            <a:spAutoFit/>
          </a:bodyPr>
          <a:lstStyle/>
          <a:p>
            <a:pPr marL="342900" indent="-342900">
              <a:buFont typeface="+mj-lt"/>
              <a:buAutoNum type="arabicPeriod"/>
            </a:pPr>
            <a:r>
              <a:rPr lang="en-US" sz="1600" dirty="0"/>
              <a:t>Changes in beamlines layout</a:t>
            </a:r>
          </a:p>
        </p:txBody>
      </p:sp>
      <p:sp>
        <p:nvSpPr>
          <p:cNvPr id="2" name="CasellaDiTesto 10">
            <a:extLst>
              <a:ext uri="{FF2B5EF4-FFF2-40B4-BE49-F238E27FC236}">
                <a16:creationId xmlns:a16="http://schemas.microsoft.com/office/drawing/2014/main" id="{7E26CFE3-B23E-52DB-7731-B3524EDBA9F2}"/>
              </a:ext>
            </a:extLst>
          </p:cNvPr>
          <p:cNvSpPr txBox="1"/>
          <p:nvPr/>
        </p:nvSpPr>
        <p:spPr>
          <a:xfrm>
            <a:off x="82106" y="3887560"/>
            <a:ext cx="3576947" cy="584775"/>
          </a:xfrm>
          <a:prstGeom prst="rect">
            <a:avLst/>
          </a:prstGeom>
          <a:noFill/>
        </p:spPr>
        <p:txBody>
          <a:bodyPr wrap="square" rtlCol="0">
            <a:spAutoFit/>
          </a:bodyPr>
          <a:lstStyle/>
          <a:p>
            <a:pPr marL="342900" indent="-342900">
              <a:buFont typeface="+mj-lt"/>
              <a:buAutoNum type="arabicPeriod" startAt="2"/>
            </a:pPr>
            <a:r>
              <a:rPr lang="en-US" sz="1600" dirty="0"/>
              <a:t>31/12/22 </a:t>
            </a:r>
            <a:r>
              <a:rPr lang="en-US" sz="1600" i="1" dirty="0"/>
              <a:t>Evaluation of Scientific Case for other wavelengths (ARIA)</a:t>
            </a:r>
            <a:endParaRPr lang="en-US" sz="1600" dirty="0"/>
          </a:p>
        </p:txBody>
      </p:sp>
      <p:sp>
        <p:nvSpPr>
          <p:cNvPr id="3" name="TextBox 2">
            <a:extLst>
              <a:ext uri="{FF2B5EF4-FFF2-40B4-BE49-F238E27FC236}">
                <a16:creationId xmlns:a16="http://schemas.microsoft.com/office/drawing/2014/main" id="{2152F776-4FF0-25D6-65B0-CF1A00BF1F90}"/>
              </a:ext>
            </a:extLst>
          </p:cNvPr>
          <p:cNvSpPr txBox="1"/>
          <p:nvPr/>
        </p:nvSpPr>
        <p:spPr>
          <a:xfrm>
            <a:off x="3771972" y="3933726"/>
            <a:ext cx="4454891" cy="338554"/>
          </a:xfrm>
          <a:prstGeom prst="rect">
            <a:avLst/>
          </a:prstGeom>
          <a:noFill/>
        </p:spPr>
        <p:txBody>
          <a:bodyPr wrap="square">
            <a:spAutoFit/>
          </a:bodyPr>
          <a:lstStyle/>
          <a:p>
            <a:pPr marL="342900" indent="-342900">
              <a:buFont typeface="+mj-lt"/>
              <a:buAutoNum type="arabicPeriod" startAt="2"/>
            </a:pPr>
            <a:r>
              <a:rPr lang="en-US" sz="1600" dirty="0"/>
              <a:t>Commitment of the user community  </a:t>
            </a:r>
          </a:p>
        </p:txBody>
      </p:sp>
      <p:grpSp>
        <p:nvGrpSpPr>
          <p:cNvPr id="7" name="Group 80">
            <a:extLst>
              <a:ext uri="{FF2B5EF4-FFF2-40B4-BE49-F238E27FC236}">
                <a16:creationId xmlns:a16="http://schemas.microsoft.com/office/drawing/2014/main" id="{BC1F87A8-9187-9B60-C92D-257820D3C16E}"/>
              </a:ext>
            </a:extLst>
          </p:cNvPr>
          <p:cNvGrpSpPr/>
          <p:nvPr/>
        </p:nvGrpSpPr>
        <p:grpSpPr>
          <a:xfrm>
            <a:off x="8634362" y="3698291"/>
            <a:ext cx="411452" cy="659157"/>
            <a:chOff x="962025" y="1667602"/>
            <a:chExt cx="2030432" cy="3337729"/>
          </a:xfrm>
        </p:grpSpPr>
        <p:sp>
          <p:nvSpPr>
            <p:cNvPr id="9" name="Shape">
              <a:extLst>
                <a:ext uri="{FF2B5EF4-FFF2-40B4-BE49-F238E27FC236}">
                  <a16:creationId xmlns:a16="http://schemas.microsoft.com/office/drawing/2014/main" id="{357ECF8E-4DC8-4AD6-F8D6-FE120818DF8A}"/>
                </a:ext>
              </a:extLst>
            </p:cNvPr>
            <p:cNvSpPr/>
            <p:nvPr/>
          </p:nvSpPr>
          <p:spPr>
            <a:xfrm>
              <a:off x="1313937" y="1667602"/>
              <a:ext cx="1331684" cy="3337729"/>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3" name="Circle">
              <a:extLst>
                <a:ext uri="{FF2B5EF4-FFF2-40B4-BE49-F238E27FC236}">
                  <a16:creationId xmlns:a16="http://schemas.microsoft.com/office/drawing/2014/main" id="{3205B942-E0CE-600D-CF4B-EACD19245777}"/>
                </a:ext>
              </a:extLst>
            </p:cNvPr>
            <p:cNvSpPr/>
            <p:nvPr/>
          </p:nvSpPr>
          <p:spPr>
            <a:xfrm>
              <a:off x="1575356" y="1944104"/>
              <a:ext cx="805870" cy="805869"/>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14" name="Circle">
              <a:extLst>
                <a:ext uri="{FF2B5EF4-FFF2-40B4-BE49-F238E27FC236}">
                  <a16:creationId xmlns:a16="http://schemas.microsoft.com/office/drawing/2014/main" id="{0DE9C442-6610-5DE9-9F7D-E9EA6A89D59F}"/>
                </a:ext>
              </a:extLst>
            </p:cNvPr>
            <p:cNvSpPr/>
            <p:nvPr/>
          </p:nvSpPr>
          <p:spPr>
            <a:xfrm>
              <a:off x="1575357" y="2914374"/>
              <a:ext cx="805870" cy="805870"/>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2" name="Circle">
              <a:extLst>
                <a:ext uri="{FF2B5EF4-FFF2-40B4-BE49-F238E27FC236}">
                  <a16:creationId xmlns:a16="http://schemas.microsoft.com/office/drawing/2014/main" id="{69BCA356-85D0-D85B-ED76-78E1249B798F}"/>
                </a:ext>
              </a:extLst>
            </p:cNvPr>
            <p:cNvSpPr/>
            <p:nvPr/>
          </p:nvSpPr>
          <p:spPr>
            <a:xfrm>
              <a:off x="1575357" y="3889671"/>
              <a:ext cx="805870" cy="805870"/>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3" name="Shape">
              <a:extLst>
                <a:ext uri="{FF2B5EF4-FFF2-40B4-BE49-F238E27FC236}">
                  <a16:creationId xmlns:a16="http://schemas.microsoft.com/office/drawing/2014/main" id="{2AC48A54-6BE3-14D8-35BE-FA190DDB74CF}"/>
                </a:ext>
              </a:extLst>
            </p:cNvPr>
            <p:cNvSpPr/>
            <p:nvPr/>
          </p:nvSpPr>
          <p:spPr>
            <a:xfrm>
              <a:off x="1620603" y="1989350"/>
              <a:ext cx="713925" cy="713940"/>
            </a:xfrm>
            <a:custGeom>
              <a:avLst/>
              <a:gdLst/>
              <a:ahLst/>
              <a:cxnLst>
                <a:cxn ang="0">
                  <a:pos x="wd2" y="hd2"/>
                </a:cxn>
                <a:cxn ang="5400000">
                  <a:pos x="wd2" y="hd2"/>
                </a:cxn>
                <a:cxn ang="10800000">
                  <a:pos x="wd2" y="hd2"/>
                </a:cxn>
                <a:cxn ang="16200000">
                  <a:pos x="wd2" y="hd2"/>
                </a:cxn>
              </a:cxnLst>
              <a:rect l="0" t="0" r="r" b="b"/>
              <a:pathLst>
                <a:path w="20390" h="19875" extrusionOk="0">
                  <a:moveTo>
                    <a:pt x="19847" y="13222"/>
                  </a:moveTo>
                  <a:cubicBezTo>
                    <a:pt x="18871" y="16173"/>
                    <a:pt x="16446" y="18486"/>
                    <a:pt x="13405" y="19396"/>
                  </a:cubicBezTo>
                  <a:cubicBezTo>
                    <a:pt x="9678" y="20511"/>
                    <a:pt x="6114" y="19596"/>
                    <a:pt x="3601" y="17517"/>
                  </a:cubicBezTo>
                  <a:cubicBezTo>
                    <a:pt x="3461" y="17401"/>
                    <a:pt x="3326" y="17282"/>
                    <a:pt x="3192" y="17159"/>
                  </a:cubicBezTo>
                  <a:cubicBezTo>
                    <a:pt x="499" y="14681"/>
                    <a:pt x="-805" y="10784"/>
                    <a:pt x="526" y="6696"/>
                  </a:cubicBezTo>
                  <a:cubicBezTo>
                    <a:pt x="1469" y="3797"/>
                    <a:pt x="3807" y="1487"/>
                    <a:pt x="6773" y="543"/>
                  </a:cubicBezTo>
                  <a:cubicBezTo>
                    <a:pt x="11900" y="-1089"/>
                    <a:pt x="16743" y="1125"/>
                    <a:pt x="19022" y="4967"/>
                  </a:cubicBezTo>
                  <a:cubicBezTo>
                    <a:pt x="19091" y="5084"/>
                    <a:pt x="19160" y="5203"/>
                    <a:pt x="19223" y="5324"/>
                  </a:cubicBezTo>
                  <a:cubicBezTo>
                    <a:pt x="20445" y="7581"/>
                    <a:pt x="20795" y="10360"/>
                    <a:pt x="19847" y="13222"/>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4" name="Shape">
              <a:extLst>
                <a:ext uri="{FF2B5EF4-FFF2-40B4-BE49-F238E27FC236}">
                  <a16:creationId xmlns:a16="http://schemas.microsoft.com/office/drawing/2014/main" id="{99ADEE5A-D4B4-424C-DEF1-D601CEA4AD62}"/>
                </a:ext>
              </a:extLst>
            </p:cNvPr>
            <p:cNvSpPr/>
            <p:nvPr/>
          </p:nvSpPr>
          <p:spPr>
            <a:xfrm>
              <a:off x="1706067" y="2094923"/>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5" name="Shape">
              <a:extLst>
                <a:ext uri="{FF2B5EF4-FFF2-40B4-BE49-F238E27FC236}">
                  <a16:creationId xmlns:a16="http://schemas.microsoft.com/office/drawing/2014/main" id="{B6450978-147F-3298-F9B4-E7BB6EB523E3}"/>
                </a:ext>
              </a:extLst>
            </p:cNvPr>
            <p:cNvSpPr/>
            <p:nvPr/>
          </p:nvSpPr>
          <p:spPr>
            <a:xfrm>
              <a:off x="1620603" y="2964647"/>
              <a:ext cx="713877" cy="7139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6" name="Shape">
              <a:extLst>
                <a:ext uri="{FF2B5EF4-FFF2-40B4-BE49-F238E27FC236}">
                  <a16:creationId xmlns:a16="http://schemas.microsoft.com/office/drawing/2014/main" id="{3D3BA8C9-E7C6-30C2-9A91-6DBBDA062217}"/>
                </a:ext>
              </a:extLst>
            </p:cNvPr>
            <p:cNvSpPr/>
            <p:nvPr/>
          </p:nvSpPr>
          <p:spPr>
            <a:xfrm>
              <a:off x="1706067" y="3070220"/>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7" name="Shape">
              <a:extLst>
                <a:ext uri="{FF2B5EF4-FFF2-40B4-BE49-F238E27FC236}">
                  <a16:creationId xmlns:a16="http://schemas.microsoft.com/office/drawing/2014/main" id="{DDF8C1EC-0D4D-AA43-EFD5-5519A2259099}"/>
                </a:ext>
              </a:extLst>
            </p:cNvPr>
            <p:cNvSpPr/>
            <p:nvPr/>
          </p:nvSpPr>
          <p:spPr>
            <a:xfrm>
              <a:off x="1620603" y="3934916"/>
              <a:ext cx="713877" cy="7139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6">
                <a:lumMod val="50000"/>
              </a:scheme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8" name="Shape">
              <a:extLst>
                <a:ext uri="{FF2B5EF4-FFF2-40B4-BE49-F238E27FC236}">
                  <a16:creationId xmlns:a16="http://schemas.microsoft.com/office/drawing/2014/main" id="{2F54D0B5-8A4F-2D3C-CC1F-D16DB571A959}"/>
                </a:ext>
              </a:extLst>
            </p:cNvPr>
            <p:cNvSpPr/>
            <p:nvPr/>
          </p:nvSpPr>
          <p:spPr>
            <a:xfrm>
              <a:off x="1706067" y="4040490"/>
              <a:ext cx="628464" cy="607399"/>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6"/>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39" name="Shape">
              <a:extLst>
                <a:ext uri="{FF2B5EF4-FFF2-40B4-BE49-F238E27FC236}">
                  <a16:creationId xmlns:a16="http://schemas.microsoft.com/office/drawing/2014/main" id="{620699D6-E17C-A93D-7877-D07476299292}"/>
                </a:ext>
              </a:extLst>
            </p:cNvPr>
            <p:cNvSpPr/>
            <p:nvPr/>
          </p:nvSpPr>
          <p:spPr>
            <a:xfrm>
              <a:off x="2686391" y="2004432"/>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0" name="Shape">
              <a:extLst>
                <a:ext uri="{FF2B5EF4-FFF2-40B4-BE49-F238E27FC236}">
                  <a16:creationId xmlns:a16="http://schemas.microsoft.com/office/drawing/2014/main" id="{3DB49E83-176B-885F-B60A-FA1C2AB134AB}"/>
                </a:ext>
              </a:extLst>
            </p:cNvPr>
            <p:cNvSpPr/>
            <p:nvPr/>
          </p:nvSpPr>
          <p:spPr>
            <a:xfrm>
              <a:off x="2686391" y="2974702"/>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1" name="Shape">
              <a:extLst>
                <a:ext uri="{FF2B5EF4-FFF2-40B4-BE49-F238E27FC236}">
                  <a16:creationId xmlns:a16="http://schemas.microsoft.com/office/drawing/2014/main" id="{EF761D10-D7B0-DC04-08D5-91F3E95DDDB3}"/>
                </a:ext>
              </a:extLst>
            </p:cNvPr>
            <p:cNvSpPr/>
            <p:nvPr/>
          </p:nvSpPr>
          <p:spPr>
            <a:xfrm>
              <a:off x="2686391" y="3949999"/>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2" name="Shape">
              <a:extLst>
                <a:ext uri="{FF2B5EF4-FFF2-40B4-BE49-F238E27FC236}">
                  <a16:creationId xmlns:a16="http://schemas.microsoft.com/office/drawing/2014/main" id="{27533F7B-F9E0-7631-0745-4BD385D08818}"/>
                </a:ext>
              </a:extLst>
            </p:cNvPr>
            <p:cNvSpPr/>
            <p:nvPr/>
          </p:nvSpPr>
          <p:spPr>
            <a:xfrm>
              <a:off x="962025" y="1999405"/>
              <a:ext cx="306066" cy="688489"/>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3" name="Shape">
              <a:extLst>
                <a:ext uri="{FF2B5EF4-FFF2-40B4-BE49-F238E27FC236}">
                  <a16:creationId xmlns:a16="http://schemas.microsoft.com/office/drawing/2014/main" id="{04699BFF-855D-71E4-1FBF-EE8A71E8804F}"/>
                </a:ext>
              </a:extLst>
            </p:cNvPr>
            <p:cNvSpPr/>
            <p:nvPr/>
          </p:nvSpPr>
          <p:spPr>
            <a:xfrm>
              <a:off x="962025" y="2974702"/>
              <a:ext cx="306066" cy="688489"/>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4" name="Shape">
              <a:extLst>
                <a:ext uri="{FF2B5EF4-FFF2-40B4-BE49-F238E27FC236}">
                  <a16:creationId xmlns:a16="http://schemas.microsoft.com/office/drawing/2014/main" id="{8A413661-6272-1C2B-4F54-59670D37C1C9}"/>
                </a:ext>
              </a:extLst>
            </p:cNvPr>
            <p:cNvSpPr/>
            <p:nvPr/>
          </p:nvSpPr>
          <p:spPr>
            <a:xfrm>
              <a:off x="962025" y="3949998"/>
              <a:ext cx="306066" cy="688490"/>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8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grpSp>
      <p:sp>
        <p:nvSpPr>
          <p:cNvPr id="45" name="Rettangolo 71">
            <a:extLst>
              <a:ext uri="{FF2B5EF4-FFF2-40B4-BE49-F238E27FC236}">
                <a16:creationId xmlns:a16="http://schemas.microsoft.com/office/drawing/2014/main" id="{526C1749-C8EA-2CAA-30AB-EE47442BF9F5}"/>
              </a:ext>
            </a:extLst>
          </p:cNvPr>
          <p:cNvSpPr/>
          <p:nvPr/>
        </p:nvSpPr>
        <p:spPr>
          <a:xfrm>
            <a:off x="9220886" y="3861724"/>
            <a:ext cx="1030475" cy="338554"/>
          </a:xfrm>
          <a:prstGeom prst="rect">
            <a:avLst/>
          </a:prstGeom>
        </p:spPr>
        <p:txBody>
          <a:bodyPr wrap="none">
            <a:spAutoFit/>
          </a:bodyPr>
          <a:lstStyle/>
          <a:p>
            <a:r>
              <a:rPr lang="en-US" sz="1600" dirty="0"/>
              <a:t>It’s all ok! </a:t>
            </a:r>
          </a:p>
        </p:txBody>
      </p:sp>
    </p:spTree>
    <p:extLst>
      <p:ext uri="{BB962C8B-B14F-4D97-AF65-F5344CB8AC3E}">
        <p14:creationId xmlns:p14="http://schemas.microsoft.com/office/powerpoint/2010/main" val="347952916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C01F7F5E4112449E4FC40F0CE2CEA4" ma:contentTypeVersion="13" ma:contentTypeDescription="Create a new document." ma:contentTypeScope="" ma:versionID="c8af6bce53fcbf630a52fb1fae15e53c">
  <xsd:schema xmlns:xsd="http://www.w3.org/2001/XMLSchema" xmlns:xs="http://www.w3.org/2001/XMLSchema" xmlns:p="http://schemas.microsoft.com/office/2006/metadata/properties" xmlns:ns3="72916503-b7dd-4c90-a449-0a0d7cfecedc" xmlns:ns4="e6eedbe7-94de-42e1-b671-cc619b7b1ad2" targetNamespace="http://schemas.microsoft.com/office/2006/metadata/properties" ma:root="true" ma:fieldsID="f165ce43765df75e9a9e5a5de921e84e" ns3:_="" ns4:_="">
    <xsd:import namespace="72916503-b7dd-4c90-a449-0a0d7cfecedc"/>
    <xsd:import namespace="e6eedbe7-94de-42e1-b671-cc619b7b1ad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16503-b7dd-4c90-a449-0a0d7cfece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eedbe7-94de-42e1-b671-cc619b7b1a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464677-BD34-4E6A-BA00-A41B6FC9BB38}">
  <ds:schemaRefs>
    <ds:schemaRef ds:uri="http://schemas.microsoft.com/sharepoint/v3/contenttype/forms"/>
  </ds:schemaRefs>
</ds:datastoreItem>
</file>

<file path=customXml/itemProps2.xml><?xml version="1.0" encoding="utf-8"?>
<ds:datastoreItem xmlns:ds="http://schemas.openxmlformats.org/officeDocument/2006/customXml" ds:itemID="{4323EEA0-CC03-4C29-AFAE-56B34BAF98CD}">
  <ds:schemaRefs>
    <ds:schemaRef ds:uri="http://purl.org/dc/dcmitype/"/>
    <ds:schemaRef ds:uri="http://schemas.microsoft.com/office/infopath/2007/PartnerControls"/>
    <ds:schemaRef ds:uri="e6eedbe7-94de-42e1-b671-cc619b7b1ad2"/>
    <ds:schemaRef ds:uri="72916503-b7dd-4c90-a449-0a0d7cfecedc"/>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F3B8C29-5A83-4F16-ACCB-CE50EFA54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16503-b7dd-4c90-a449-0a0d7cfecedc"/>
    <ds:schemaRef ds:uri="e6eedbe7-94de-42e1-b671-cc619b7b1a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Widescreen</PresentationFormat>
  <Paragraphs>113</Paragraphs>
  <Slides>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AdvOT483a8203</vt:lpstr>
      <vt:lpstr>Arial</vt:lpstr>
      <vt:lpstr>Calibri</vt:lpstr>
      <vt:lpstr>Calibri Light</vt:lpstr>
      <vt:lpstr>CMR10</vt:lpstr>
      <vt:lpstr>CMSY10</vt:lpstr>
      <vt:lpstr>Dubai Light</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Antonio Falone</dc:creator>
  <cp:lastModifiedBy>Fabio Villa</cp:lastModifiedBy>
  <cp:revision>38</cp:revision>
  <dcterms:created xsi:type="dcterms:W3CDTF">2021-02-12T14:18:44Z</dcterms:created>
  <dcterms:modified xsi:type="dcterms:W3CDTF">2022-10-06T07:46:24Z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0x0101006EC01F7F5E4112449E4FC40F0CE2CEA4</vt:lpwstr>
  </property>
</Properties>
</file>