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594" r:id="rId2"/>
    <p:sldId id="256" r:id="rId3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7E79"/>
    <a:srgbClr val="FF9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53FBB91-A4DD-084C-9A73-4362CCE50539}" v="1" dt="2022-10-05T16:13:55.68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5672"/>
    <p:restoredTop sz="96122"/>
  </p:normalViewPr>
  <p:slideViewPr>
    <p:cSldViewPr snapToGrid="0" snapToObjects="1">
      <p:cViewPr varScale="1">
        <p:scale>
          <a:sx n="123" d="100"/>
          <a:sy n="123" d="100"/>
        </p:scale>
        <p:origin x="1688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192D8A4-CD6C-4B48-A83C-B3C3C28C866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C1D8BA3C-341B-914E-99B8-9922DDEDD1E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A832E3F1-06AB-B546-82FD-3AD6FB3C89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56FC1-C779-0D44-B7C8-18E447F4AC80}" type="datetimeFigureOut">
              <a:rPr lang="en-US" smtClean="0"/>
              <a:t>10/6/22</a:t>
            </a:fld>
            <a:endParaRPr lang="en-US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15B7F3E5-9B77-9C49-B33F-C220BFB5C4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BB2A4E1F-E77D-034B-9AA1-76C85C5185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66C2D-7BA3-0D4E-982E-BBF2FA2010EC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83199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CD16E18-CA1A-8E49-B164-FB234A5BA2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9D81BC46-64C9-3B4C-B62B-92E8C5ECA6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87970407-04C0-2A46-9443-AD1F83C053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56FC1-C779-0D44-B7C8-18E447F4AC80}" type="datetimeFigureOut">
              <a:rPr lang="en-US" smtClean="0"/>
              <a:t>10/6/22</a:t>
            </a:fld>
            <a:endParaRPr lang="en-US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1E5282E-7C9C-5544-B076-761E26B250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346F1B84-AE62-614F-AFAE-69E19EF2C3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66C2D-7BA3-0D4E-982E-BBF2FA2010EC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7368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17443A9F-2030-FA4B-A05E-F4450774361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E3779E47-6F32-C141-9234-DA8BE64554C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EC5A2569-EA14-4447-9CDE-CFDC6F4649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56FC1-C779-0D44-B7C8-18E447F4AC80}" type="datetimeFigureOut">
              <a:rPr lang="en-US" smtClean="0"/>
              <a:t>10/6/22</a:t>
            </a:fld>
            <a:endParaRPr lang="en-US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AABDFA5B-90A0-7144-ADCE-EF9E438457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3F88E9F-599A-9149-BED7-3B080BB830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66C2D-7BA3-0D4E-982E-BBF2FA2010EC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60470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B90B2DF-45AB-8244-BFA1-EEABDB5663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A1CB9A5-DA89-9E4A-8C35-E143A60B34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367EFDC7-3EA2-B84E-920B-9647E722D4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56FC1-C779-0D44-B7C8-18E447F4AC80}" type="datetimeFigureOut">
              <a:rPr lang="en-US" smtClean="0"/>
              <a:t>10/6/22</a:t>
            </a:fld>
            <a:endParaRPr lang="en-US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80F0D7C2-6AA9-804E-94E7-39A93297CB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48CD34C4-C49F-4E4A-B762-77A0052342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66C2D-7BA3-0D4E-982E-BBF2FA2010EC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76489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777D37A-4670-3844-AD6A-5B81B6BE49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F3DF81BA-EEA0-3A41-A1BD-B94BC99A7C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40026ED3-2CB7-044A-9765-B5C9A7C140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56FC1-C779-0D44-B7C8-18E447F4AC80}" type="datetimeFigureOut">
              <a:rPr lang="en-US" smtClean="0"/>
              <a:t>10/6/22</a:t>
            </a:fld>
            <a:endParaRPr lang="en-US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9B11775C-E673-A545-AEF0-AA1064F032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BD8F554F-DC57-1F4D-8038-ECD21D1FF3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66C2D-7BA3-0D4E-982E-BBF2FA2010EC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2330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2BC571D-745D-014D-80E5-D3654632EF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F80F82F-3B68-0648-A478-060F3FEFD5B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8E1248D8-2EEA-3D4C-A714-B0F379B3B7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47FF0F29-DC82-7842-9D54-D4FDEFB235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56FC1-C779-0D44-B7C8-18E447F4AC80}" type="datetimeFigureOut">
              <a:rPr lang="en-US" smtClean="0"/>
              <a:t>10/6/22</a:t>
            </a:fld>
            <a:endParaRPr lang="en-US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150CDC5B-898F-3344-93B0-3CFC1BBB54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7A052F08-674D-244F-AA1F-B82433D301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66C2D-7BA3-0D4E-982E-BBF2FA2010EC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19888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869A010-3107-554C-B2DA-534D4C4EFD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A088DD9D-3535-A04A-BBC5-B7A6A4D69C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72EF4FD5-9D74-5D4C-87A8-B81CEA78AE1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04C360E6-FEE5-D54C-85D7-47F6C6E9F78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F880617C-5A68-F247-95EF-7ED2BF0E5FE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2AA36506-6C34-814F-BDA0-114DE8031E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56FC1-C779-0D44-B7C8-18E447F4AC80}" type="datetimeFigureOut">
              <a:rPr lang="en-US" smtClean="0"/>
              <a:t>10/6/22</a:t>
            </a:fld>
            <a:endParaRPr lang="en-US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CAD8757D-E7C7-3945-90FC-A315A8785B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9E9BBE51-924D-484C-BD2F-5E32CCEB0E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66C2D-7BA3-0D4E-982E-BBF2FA2010EC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2630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CD18BBE-387F-BD4A-9F19-20FE218663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85A172AE-4A70-9A49-A655-BC174D135A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56FC1-C779-0D44-B7C8-18E447F4AC80}" type="datetimeFigureOut">
              <a:rPr lang="en-US" smtClean="0"/>
              <a:t>10/6/22</a:t>
            </a:fld>
            <a:endParaRPr lang="en-US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FC58EC8B-E427-1B44-91BE-5C3346ACE0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66DC9694-97F7-1645-8207-13FD8686CB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66C2D-7BA3-0D4E-982E-BBF2FA2010EC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10942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8BFBF13F-C65B-D948-83BB-2B0A0D6944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56FC1-C779-0D44-B7C8-18E447F4AC80}" type="datetimeFigureOut">
              <a:rPr lang="en-US" smtClean="0"/>
              <a:t>10/6/22</a:t>
            </a:fld>
            <a:endParaRPr lang="en-US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E579EB9A-6F49-FF47-814A-62CE0A5DA5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C7865FC7-F8BE-1E4A-88F9-6421A83D70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66C2D-7BA3-0D4E-982E-BBF2FA2010EC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44329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8087AC9-3F87-4247-9B4A-34BEC55981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62E822B-7F77-E848-8689-6EB0FDBBAE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B9861753-944B-834E-8FCC-8AFC0B74DA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9DEE5E7B-F9B9-E840-9012-6E83E7AFDD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56FC1-C779-0D44-B7C8-18E447F4AC80}" type="datetimeFigureOut">
              <a:rPr lang="en-US" smtClean="0"/>
              <a:t>10/6/22</a:t>
            </a:fld>
            <a:endParaRPr lang="en-US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DBA7AA84-7AE4-564B-84B7-CEC94DAC63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882549D5-C183-5349-BCD9-9766FB45AB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66C2D-7BA3-0D4E-982E-BBF2FA2010EC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1787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412DFEB-397F-D741-9811-4E319218B2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EDD52A9C-275E-7848-8B44-0A716F315A0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94E05A67-8D58-624A-9C30-927239F1126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48C7698F-1CE1-5F40-86E2-7526D6F48A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56FC1-C779-0D44-B7C8-18E447F4AC80}" type="datetimeFigureOut">
              <a:rPr lang="en-US" smtClean="0"/>
              <a:t>10/6/22</a:t>
            </a:fld>
            <a:endParaRPr lang="en-US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3811975E-83C1-BC48-9E16-D7FA2C0F22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13573063-B266-2D4F-878E-EFD701F888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66C2D-7BA3-0D4E-982E-BBF2FA2010EC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95491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9B487BAF-C99F-1349-B1FC-E93926B54C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93D0D12B-B247-F143-8FDC-A6DA9A2D60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dirty="0"/>
              <a:t>Fare clic per modificare gli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  <a:endParaRPr lang="en-US" dirty="0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296609A6-7FC6-3E48-AE35-2752D8049C4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556FC1-C779-0D44-B7C8-18E447F4AC80}" type="datetimeFigureOut">
              <a:rPr lang="en-US" smtClean="0"/>
              <a:t>10/6/22</a:t>
            </a:fld>
            <a:endParaRPr lang="en-US" dirty="0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8FF19EE1-D937-6848-8A40-A96B1FB31D9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Luca Giannessi – Eupraxia WA Meeting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CC573823-A93B-134B-97B8-594951BD6BB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366C2D-7BA3-0D4E-982E-BBF2FA2010EC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1366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2.png"/><Relationship Id="rId7" Type="http://schemas.openxmlformats.org/officeDocument/2006/relationships/image" Target="../media/image4.png"/><Relationship Id="rId12" Type="http://schemas.openxmlformats.org/officeDocument/2006/relationships/image" Target="../media/image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11" Type="http://schemas.openxmlformats.org/officeDocument/2006/relationships/image" Target="../media/image8.png"/><Relationship Id="rId5" Type="http://schemas.openxmlformats.org/officeDocument/2006/relationships/image" Target="../media/image21.png"/><Relationship Id="rId10" Type="http://schemas.openxmlformats.org/officeDocument/2006/relationships/image" Target="../media/image7.png"/><Relationship Id="rId4" Type="http://schemas.openxmlformats.org/officeDocument/2006/relationships/image" Target="../media/image110.png"/><Relationship Id="rId9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2DE60C3-9223-A86B-FF84-C3BC70C7E9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41120"/>
          </a:xfrm>
        </p:spPr>
        <p:txBody>
          <a:bodyPr/>
          <a:lstStyle/>
          <a:p>
            <a:r>
              <a:rPr lang="en-US" dirty="0"/>
              <a:t>WA6 Updates </a:t>
            </a:r>
            <a:r>
              <a:rPr lang="en-US" sz="2800" dirty="0"/>
              <a:t>5/08/2022 L. Giannessi </a:t>
            </a:r>
            <a:endParaRPr lang="en-US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F550D81-E2CB-5876-5BA9-DA999C4F17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3289" y="996138"/>
            <a:ext cx="11297265" cy="5601307"/>
          </a:xfrm>
        </p:spPr>
        <p:txBody>
          <a:bodyPr/>
          <a:lstStyle/>
          <a:p>
            <a:r>
              <a:rPr lang="en-US" sz="2000" b="1" dirty="0"/>
              <a:t>ARIA</a:t>
            </a:r>
          </a:p>
          <a:p>
            <a:pPr lvl="1"/>
            <a:r>
              <a:rPr lang="en-US" sz="2000" dirty="0">
                <a:solidFill>
                  <a:schemeClr val="accent1">
                    <a:lumMod val="50000"/>
                  </a:schemeClr>
                </a:solidFill>
              </a:rPr>
              <a:t>No news</a:t>
            </a:r>
            <a:endParaRPr lang="en-US" sz="1800" dirty="0"/>
          </a:p>
          <a:p>
            <a:r>
              <a:rPr lang="en-US" sz="2000" b="1" dirty="0"/>
              <a:t>AQUA</a:t>
            </a:r>
          </a:p>
          <a:p>
            <a:pPr lvl="1"/>
            <a:r>
              <a:rPr lang="en-US" sz="2000" dirty="0">
                <a:solidFill>
                  <a:schemeClr val="accent1">
                    <a:lumMod val="50000"/>
                  </a:schemeClr>
                </a:solidFill>
              </a:rPr>
              <a:t>Undulator design (</a:t>
            </a:r>
            <a:r>
              <a:rPr lang="en-US" sz="2000" dirty="0">
                <a:solidFill>
                  <a:srgbClr val="FF0000"/>
                </a:solidFill>
              </a:rPr>
              <a:t>A. </a:t>
            </a:r>
            <a:r>
              <a:rPr lang="en-US" sz="2000" dirty="0" err="1">
                <a:solidFill>
                  <a:srgbClr val="FF0000"/>
                </a:solidFill>
              </a:rPr>
              <a:t>Petralia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</a:rPr>
              <a:t>) – Study of undulator termination and minimization wake fields</a:t>
            </a:r>
          </a:p>
          <a:p>
            <a:pPr lvl="1"/>
            <a:r>
              <a:rPr lang="en-US" sz="2000" dirty="0">
                <a:solidFill>
                  <a:schemeClr val="accent1">
                    <a:lumMod val="50000"/>
                  </a:schemeClr>
                </a:solidFill>
              </a:rPr>
              <a:t>Undulator prototyping: </a:t>
            </a:r>
            <a:r>
              <a:rPr lang="en-US" sz="1800" dirty="0">
                <a:solidFill>
                  <a:srgbClr val="FF0000"/>
                </a:solidFill>
              </a:rPr>
              <a:t>drawing of a model from the Sabina STEP file in progress. No updates since last meeting (MDF involved in </a:t>
            </a:r>
            <a:r>
              <a:rPr lang="en-US" sz="1800" dirty="0" err="1">
                <a:solidFill>
                  <a:srgbClr val="FF0000"/>
                </a:solidFill>
              </a:rPr>
              <a:t>othe</a:t>
            </a:r>
            <a:r>
              <a:rPr lang="en-US" sz="1800" dirty="0">
                <a:solidFill>
                  <a:srgbClr val="FF0000"/>
                </a:solidFill>
              </a:rPr>
              <a:t> activities). </a:t>
            </a:r>
          </a:p>
          <a:p>
            <a:pPr lvl="1"/>
            <a:r>
              <a:rPr lang="en-US" sz="1800" dirty="0"/>
              <a:t>Design study of short period undulator. After delivery of SABINA Undulator, </a:t>
            </a:r>
            <a:r>
              <a:rPr lang="en-US" sz="1800" dirty="0">
                <a:solidFill>
                  <a:srgbClr val="FF0000"/>
                </a:solidFill>
              </a:rPr>
              <a:t>to be assigned through contract ? </a:t>
            </a:r>
          </a:p>
          <a:p>
            <a:pPr lvl="1"/>
            <a:r>
              <a:rPr lang="en-US" sz="1800" dirty="0"/>
              <a:t>Pulsed wire measurement system under study (A. </a:t>
            </a:r>
            <a:r>
              <a:rPr lang="en-US" sz="1800" dirty="0" err="1"/>
              <a:t>Selce</a:t>
            </a:r>
            <a:r>
              <a:rPr lang="en-US" sz="1800" dirty="0"/>
              <a:t>, </a:t>
            </a:r>
            <a:r>
              <a:rPr lang="en-US" sz="1800" dirty="0">
                <a:solidFill>
                  <a:srgbClr val="FF0000"/>
                </a:solidFill>
              </a:rPr>
              <a:t>A. </a:t>
            </a:r>
            <a:r>
              <a:rPr lang="en-US" sz="1800" dirty="0" err="1">
                <a:solidFill>
                  <a:srgbClr val="FF0000"/>
                </a:solidFill>
              </a:rPr>
              <a:t>Petralia</a:t>
            </a:r>
            <a:r>
              <a:rPr lang="en-US" sz="1800" dirty="0"/>
              <a:t>) </a:t>
            </a:r>
          </a:p>
          <a:p>
            <a:pPr lvl="1"/>
            <a:r>
              <a:rPr lang="en-US" sz="1800" dirty="0"/>
              <a:t>SC Undulator in progress, no candidate to visit FNAL, </a:t>
            </a:r>
            <a:r>
              <a:rPr lang="en-US" sz="1800" dirty="0">
                <a:solidFill>
                  <a:srgbClr val="FF0000"/>
                </a:solidFill>
              </a:rPr>
              <a:t>might be critical when the undulator will be delivered to Frascati. </a:t>
            </a:r>
          </a:p>
          <a:p>
            <a:pPr lvl="1"/>
            <a:r>
              <a:rPr lang="en-US" sz="2000" dirty="0" err="1">
                <a:solidFill>
                  <a:schemeClr val="accent1">
                    <a:lumMod val="50000"/>
                  </a:schemeClr>
                </a:solidFill>
              </a:rPr>
              <a:t>Intrasection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</a:rPr>
              <a:t> design (L. Sabatini, A. </a:t>
            </a:r>
            <a:r>
              <a:rPr lang="en-US" sz="2000" dirty="0" err="1">
                <a:solidFill>
                  <a:schemeClr val="accent1">
                    <a:lumMod val="50000"/>
                  </a:schemeClr>
                </a:solidFill>
              </a:rPr>
              <a:t>Vannozzi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en-US" sz="2000" dirty="0">
                <a:solidFill>
                  <a:srgbClr val="FF0000"/>
                </a:solidFill>
              </a:rPr>
              <a:t>A. </a:t>
            </a:r>
            <a:r>
              <a:rPr lang="en-US" sz="2000" dirty="0" err="1">
                <a:solidFill>
                  <a:srgbClr val="FF0000"/>
                </a:solidFill>
              </a:rPr>
              <a:t>Selce</a:t>
            </a:r>
            <a:r>
              <a:rPr lang="en-US" sz="2000" dirty="0">
                <a:solidFill>
                  <a:srgbClr val="FF0000"/>
                </a:solidFill>
              </a:rPr>
              <a:t>, F. Nguyen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</a:rPr>
              <a:t>)  Quadrupole field integral defined/discussion ongoing on having correctors embedded in quadrupoles, impedances and feedback frequency cutoff  (L. Sabatini, </a:t>
            </a:r>
            <a:r>
              <a:rPr lang="en-US" sz="2000" dirty="0">
                <a:solidFill>
                  <a:srgbClr val="FF0000"/>
                </a:solidFill>
              </a:rPr>
              <a:t>A. </a:t>
            </a:r>
            <a:r>
              <a:rPr lang="en-US" sz="2000" dirty="0" err="1">
                <a:solidFill>
                  <a:srgbClr val="FF0000"/>
                </a:solidFill>
              </a:rPr>
              <a:t>Selce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</a:rPr>
              <a:t>, A. </a:t>
            </a:r>
            <a:r>
              <a:rPr lang="en-US" sz="2000" dirty="0" err="1">
                <a:solidFill>
                  <a:schemeClr val="accent1">
                    <a:lumMod val="50000"/>
                  </a:schemeClr>
                </a:solidFill>
              </a:rPr>
              <a:t>Vannozzi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</a:rPr>
              <a:t>)</a:t>
            </a:r>
          </a:p>
          <a:p>
            <a:pPr lvl="1"/>
            <a:r>
              <a:rPr lang="en-US" sz="2000" dirty="0">
                <a:solidFill>
                  <a:schemeClr val="accent1">
                    <a:lumMod val="50000"/>
                  </a:schemeClr>
                </a:solidFill>
              </a:rPr>
              <a:t>Simulations: </a:t>
            </a:r>
            <a:r>
              <a:rPr lang="en-US" sz="1800" dirty="0"/>
              <a:t>testing wake fields models as also suggested by TDR Committee (</a:t>
            </a:r>
            <a:r>
              <a:rPr lang="en-US" sz="1800" dirty="0">
                <a:solidFill>
                  <a:srgbClr val="FF0000"/>
                </a:solidFill>
              </a:rPr>
              <a:t>F. Nguyen </a:t>
            </a:r>
            <a:r>
              <a:rPr lang="en-US" sz="1800" dirty="0"/>
              <a:t>&amp; N. </a:t>
            </a:r>
            <a:r>
              <a:rPr lang="en-US" sz="1800" dirty="0" err="1"/>
              <a:t>Mirian</a:t>
            </a:r>
            <a:r>
              <a:rPr lang="en-US" sz="1800" dirty="0"/>
              <a:t>)</a:t>
            </a:r>
          </a:p>
          <a:p>
            <a:pPr lvl="1"/>
            <a:r>
              <a:rPr lang="en-US" sz="1800" dirty="0"/>
              <a:t>Recent S2E simulations from WA1 are showing peak currents in excess of 1.9-2kA. FEL simulations show  saturation at wavelengths &lt; 4 nm  (V. Petrillo). New working point parameters ? </a:t>
            </a:r>
          </a:p>
          <a:p>
            <a:pPr lvl="1"/>
            <a:endParaRPr lang="en-US" sz="1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57208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" name="Immagine 5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93584" y="2681096"/>
            <a:ext cx="3145975" cy="2064545"/>
          </a:xfrm>
          <a:prstGeom prst="rect">
            <a:avLst/>
          </a:prstGeom>
        </p:spPr>
      </p:pic>
      <p:pic>
        <p:nvPicPr>
          <p:cNvPr id="58" name="Immagine 5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55448" y="2630927"/>
            <a:ext cx="3145975" cy="2064545"/>
          </a:xfrm>
          <a:prstGeom prst="rect">
            <a:avLst/>
          </a:prstGeom>
        </p:spPr>
      </p:pic>
      <p:sp>
        <p:nvSpPr>
          <p:cNvPr id="4" name="Titolo 1"/>
          <p:cNvSpPr txBox="1">
            <a:spLocks/>
          </p:cNvSpPr>
          <p:nvPr/>
        </p:nvSpPr>
        <p:spPr>
          <a:xfrm>
            <a:off x="0" y="48239"/>
            <a:ext cx="12192000" cy="652970"/>
          </a:xfrm>
          <a:prstGeom prst="rect">
            <a:avLst/>
          </a:prstGeom>
        </p:spPr>
        <p:txBody>
          <a:bodyPr>
            <a:normAutofit fontScale="9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End Magnets optimization for AQUA Apple-X undulator</a:t>
            </a:r>
          </a:p>
        </p:txBody>
      </p:sp>
      <p:grpSp>
        <p:nvGrpSpPr>
          <p:cNvPr id="91" name="Gruppo 90"/>
          <p:cNvGrpSpPr/>
          <p:nvPr/>
        </p:nvGrpSpPr>
        <p:grpSpPr>
          <a:xfrm>
            <a:off x="148629" y="523863"/>
            <a:ext cx="11946768" cy="1700656"/>
            <a:chOff x="234354" y="561963"/>
            <a:chExt cx="11946768" cy="1700656"/>
          </a:xfrm>
        </p:grpSpPr>
        <p:sp>
          <p:nvSpPr>
            <p:cNvPr id="81" name="CasellaDiTesto 80"/>
            <p:cNvSpPr txBox="1"/>
            <p:nvPr/>
          </p:nvSpPr>
          <p:spPr>
            <a:xfrm>
              <a:off x="8085398" y="561963"/>
              <a:ext cx="31405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/>
                <a:t>y</a:t>
              </a:r>
            </a:p>
          </p:txBody>
        </p:sp>
        <p:grpSp>
          <p:nvGrpSpPr>
            <p:cNvPr id="90" name="Gruppo 89"/>
            <p:cNvGrpSpPr/>
            <p:nvPr/>
          </p:nvGrpSpPr>
          <p:grpSpPr>
            <a:xfrm>
              <a:off x="234354" y="651871"/>
              <a:ext cx="11946768" cy="1610748"/>
              <a:chOff x="253404" y="651871"/>
              <a:chExt cx="11946768" cy="1610748"/>
            </a:xfrm>
          </p:grpSpPr>
          <p:grpSp>
            <p:nvGrpSpPr>
              <p:cNvPr id="6" name="Gruppo 5"/>
              <p:cNvGrpSpPr>
                <a:grpSpLocks noChangeAspect="1"/>
              </p:cNvGrpSpPr>
              <p:nvPr/>
            </p:nvGrpSpPr>
            <p:grpSpPr>
              <a:xfrm>
                <a:off x="476394" y="1056478"/>
                <a:ext cx="11244061" cy="1020942"/>
                <a:chOff x="-4108345" y="1182163"/>
                <a:chExt cx="12017640" cy="1091181"/>
              </a:xfrm>
            </p:grpSpPr>
            <p:sp>
              <p:nvSpPr>
                <p:cNvPr id="7" name="Rettangolo 6"/>
                <p:cNvSpPr/>
                <p:nvPr/>
              </p:nvSpPr>
              <p:spPr>
                <a:xfrm>
                  <a:off x="4150577" y="1193858"/>
                  <a:ext cx="410954" cy="791469"/>
                </a:xfrm>
                <a:prstGeom prst="rect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/>
                </a:p>
              </p:txBody>
            </p:sp>
            <p:sp>
              <p:nvSpPr>
                <p:cNvPr id="8" name="Rettangolo 7"/>
                <p:cNvSpPr/>
                <p:nvPr/>
              </p:nvSpPr>
              <p:spPr>
                <a:xfrm>
                  <a:off x="4564162" y="1195123"/>
                  <a:ext cx="410954" cy="791469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/>
                </a:p>
              </p:txBody>
            </p:sp>
            <p:sp>
              <p:nvSpPr>
                <p:cNvPr id="9" name="Rettangolo 8"/>
                <p:cNvSpPr/>
                <p:nvPr/>
              </p:nvSpPr>
              <p:spPr>
                <a:xfrm>
                  <a:off x="4970874" y="1192594"/>
                  <a:ext cx="410954" cy="791469"/>
                </a:xfrm>
                <a:prstGeom prst="rect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/>
                </a:p>
              </p:txBody>
            </p:sp>
            <p:sp>
              <p:nvSpPr>
                <p:cNvPr id="10" name="Rettangolo 9"/>
                <p:cNvSpPr/>
                <p:nvPr/>
              </p:nvSpPr>
              <p:spPr>
                <a:xfrm>
                  <a:off x="5384460" y="1193858"/>
                  <a:ext cx="410954" cy="791469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/>
                </a:p>
              </p:txBody>
            </p:sp>
            <p:cxnSp>
              <p:nvCxnSpPr>
                <p:cNvPr id="11" name="Connettore 2 10"/>
                <p:cNvCxnSpPr/>
                <p:nvPr/>
              </p:nvCxnSpPr>
              <p:spPr>
                <a:xfrm flipV="1">
                  <a:off x="4356055" y="1342443"/>
                  <a:ext cx="0" cy="479448"/>
                </a:xfrm>
                <a:prstGeom prst="straightConnector1">
                  <a:avLst/>
                </a:prstGeom>
                <a:ln w="57150">
                  <a:solidFill>
                    <a:srgbClr val="FF0000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" name="Connettore 2 11"/>
                <p:cNvCxnSpPr/>
                <p:nvPr/>
              </p:nvCxnSpPr>
              <p:spPr>
                <a:xfrm>
                  <a:off x="5169178" y="1354042"/>
                  <a:ext cx="0" cy="479448"/>
                </a:xfrm>
                <a:prstGeom prst="straightConnector1">
                  <a:avLst/>
                </a:prstGeom>
                <a:ln w="57150">
                  <a:solidFill>
                    <a:srgbClr val="FF0000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" name="Connettore 2 12"/>
                <p:cNvCxnSpPr/>
                <p:nvPr/>
              </p:nvCxnSpPr>
              <p:spPr>
                <a:xfrm rot="16200000">
                  <a:off x="4760333" y="1477703"/>
                  <a:ext cx="0" cy="251679"/>
                </a:xfrm>
                <a:prstGeom prst="straightConnector1">
                  <a:avLst/>
                </a:prstGeom>
                <a:ln w="57150">
                  <a:solidFill>
                    <a:srgbClr val="FF0000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" name="Connettore 2 13"/>
                <p:cNvCxnSpPr/>
                <p:nvPr/>
              </p:nvCxnSpPr>
              <p:spPr>
                <a:xfrm rot="5400000" flipH="1">
                  <a:off x="5586406" y="1485313"/>
                  <a:ext cx="0" cy="251679"/>
                </a:xfrm>
                <a:prstGeom prst="straightConnector1">
                  <a:avLst/>
                </a:prstGeom>
                <a:ln w="57150">
                  <a:solidFill>
                    <a:srgbClr val="FF0000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5" name="Rettangolo 14"/>
                <p:cNvSpPr/>
                <p:nvPr/>
              </p:nvSpPr>
              <p:spPr>
                <a:xfrm>
                  <a:off x="2508224" y="1191329"/>
                  <a:ext cx="410954" cy="791469"/>
                </a:xfrm>
                <a:prstGeom prst="rect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/>
                </a:p>
              </p:txBody>
            </p:sp>
            <p:sp>
              <p:nvSpPr>
                <p:cNvPr id="16" name="Rettangolo 15"/>
                <p:cNvSpPr/>
                <p:nvPr/>
              </p:nvSpPr>
              <p:spPr>
                <a:xfrm>
                  <a:off x="2921810" y="1192594"/>
                  <a:ext cx="410954" cy="791469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/>
                </a:p>
              </p:txBody>
            </p:sp>
            <p:sp>
              <p:nvSpPr>
                <p:cNvPr id="17" name="Rettangolo 16"/>
                <p:cNvSpPr/>
                <p:nvPr/>
              </p:nvSpPr>
              <p:spPr>
                <a:xfrm>
                  <a:off x="3328522" y="1190065"/>
                  <a:ext cx="410954" cy="791469"/>
                </a:xfrm>
                <a:prstGeom prst="rect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/>
                </a:p>
              </p:txBody>
            </p:sp>
            <p:sp>
              <p:nvSpPr>
                <p:cNvPr id="18" name="Rettangolo 17"/>
                <p:cNvSpPr/>
                <p:nvPr/>
              </p:nvSpPr>
              <p:spPr>
                <a:xfrm>
                  <a:off x="3742108" y="1191329"/>
                  <a:ext cx="410954" cy="791469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/>
                </a:p>
              </p:txBody>
            </p:sp>
            <p:cxnSp>
              <p:nvCxnSpPr>
                <p:cNvPr id="19" name="Connettore 2 18"/>
                <p:cNvCxnSpPr/>
                <p:nvPr/>
              </p:nvCxnSpPr>
              <p:spPr>
                <a:xfrm flipV="1">
                  <a:off x="2713702" y="1339914"/>
                  <a:ext cx="0" cy="479448"/>
                </a:xfrm>
                <a:prstGeom prst="straightConnector1">
                  <a:avLst/>
                </a:prstGeom>
                <a:ln w="57150">
                  <a:solidFill>
                    <a:srgbClr val="FF0000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" name="Connettore 2 19"/>
                <p:cNvCxnSpPr/>
                <p:nvPr/>
              </p:nvCxnSpPr>
              <p:spPr>
                <a:xfrm>
                  <a:off x="3526826" y="1351513"/>
                  <a:ext cx="0" cy="479448"/>
                </a:xfrm>
                <a:prstGeom prst="straightConnector1">
                  <a:avLst/>
                </a:prstGeom>
                <a:ln w="57150">
                  <a:solidFill>
                    <a:srgbClr val="FF0000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" name="Connettore 2 20"/>
                <p:cNvCxnSpPr/>
                <p:nvPr/>
              </p:nvCxnSpPr>
              <p:spPr>
                <a:xfrm rot="16200000">
                  <a:off x="3117980" y="1475174"/>
                  <a:ext cx="0" cy="251679"/>
                </a:xfrm>
                <a:prstGeom prst="straightConnector1">
                  <a:avLst/>
                </a:prstGeom>
                <a:ln w="57150">
                  <a:solidFill>
                    <a:srgbClr val="FF0000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" name="Connettore 2 21"/>
                <p:cNvCxnSpPr/>
                <p:nvPr/>
              </p:nvCxnSpPr>
              <p:spPr>
                <a:xfrm rot="5400000" flipH="1">
                  <a:off x="3944053" y="1482784"/>
                  <a:ext cx="0" cy="251679"/>
                </a:xfrm>
                <a:prstGeom prst="straightConnector1">
                  <a:avLst/>
                </a:prstGeom>
                <a:ln w="57150">
                  <a:solidFill>
                    <a:srgbClr val="FF0000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4" name="Rettangolo 23"/>
                <p:cNvSpPr/>
                <p:nvPr/>
              </p:nvSpPr>
              <p:spPr>
                <a:xfrm>
                  <a:off x="5799404" y="1191329"/>
                  <a:ext cx="410954" cy="791469"/>
                </a:xfrm>
                <a:prstGeom prst="rect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/>
                </a:p>
              </p:txBody>
            </p:sp>
            <p:cxnSp>
              <p:nvCxnSpPr>
                <p:cNvPr id="25" name="Connettore 2 24"/>
                <p:cNvCxnSpPr/>
                <p:nvPr/>
              </p:nvCxnSpPr>
              <p:spPr>
                <a:xfrm flipV="1">
                  <a:off x="6004883" y="1339914"/>
                  <a:ext cx="0" cy="479448"/>
                </a:xfrm>
                <a:prstGeom prst="straightConnector1">
                  <a:avLst/>
                </a:prstGeom>
                <a:ln w="57150">
                  <a:solidFill>
                    <a:srgbClr val="FF0000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6" name="Rettangolo 25"/>
                <p:cNvSpPr/>
                <p:nvPr/>
              </p:nvSpPr>
              <p:spPr>
                <a:xfrm>
                  <a:off x="6220255" y="1183729"/>
                  <a:ext cx="410954" cy="791469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/>
                </a:p>
              </p:txBody>
            </p:sp>
            <p:cxnSp>
              <p:nvCxnSpPr>
                <p:cNvPr id="27" name="Connettore 2 26"/>
                <p:cNvCxnSpPr/>
                <p:nvPr/>
              </p:nvCxnSpPr>
              <p:spPr>
                <a:xfrm rot="16200000">
                  <a:off x="6416426" y="1466309"/>
                  <a:ext cx="0" cy="251679"/>
                </a:xfrm>
                <a:prstGeom prst="straightConnector1">
                  <a:avLst/>
                </a:prstGeom>
                <a:ln w="57150">
                  <a:solidFill>
                    <a:srgbClr val="FF0000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8" name="Rettangolo 27"/>
                <p:cNvSpPr/>
                <p:nvPr/>
              </p:nvSpPr>
              <p:spPr>
                <a:xfrm>
                  <a:off x="1028331" y="1183427"/>
                  <a:ext cx="104400" cy="791469"/>
                </a:xfrm>
                <a:prstGeom prst="rect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/>
                </a:p>
              </p:txBody>
            </p:sp>
            <p:sp>
              <p:nvSpPr>
                <p:cNvPr id="29" name="Rettangolo 28"/>
                <p:cNvSpPr/>
                <p:nvPr/>
              </p:nvSpPr>
              <p:spPr>
                <a:xfrm>
                  <a:off x="1392489" y="1184692"/>
                  <a:ext cx="205200" cy="791469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/>
                </a:p>
              </p:txBody>
            </p:sp>
            <p:sp>
              <p:nvSpPr>
                <p:cNvPr id="30" name="Rettangolo 29"/>
                <p:cNvSpPr/>
                <p:nvPr/>
              </p:nvSpPr>
              <p:spPr>
                <a:xfrm>
                  <a:off x="1737416" y="1182163"/>
                  <a:ext cx="309600" cy="791469"/>
                </a:xfrm>
                <a:prstGeom prst="rect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/>
                </a:p>
              </p:txBody>
            </p:sp>
            <p:sp>
              <p:nvSpPr>
                <p:cNvPr id="31" name="Rettangolo 30"/>
                <p:cNvSpPr/>
                <p:nvPr/>
              </p:nvSpPr>
              <p:spPr>
                <a:xfrm>
                  <a:off x="2101574" y="1183427"/>
                  <a:ext cx="410954" cy="791469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/>
                </a:p>
              </p:txBody>
            </p:sp>
            <p:cxnSp>
              <p:nvCxnSpPr>
                <p:cNvPr id="32" name="Connettore 2 31"/>
                <p:cNvCxnSpPr/>
                <p:nvPr/>
              </p:nvCxnSpPr>
              <p:spPr>
                <a:xfrm flipV="1">
                  <a:off x="1073168" y="1332012"/>
                  <a:ext cx="0" cy="479448"/>
                </a:xfrm>
                <a:prstGeom prst="straightConnector1">
                  <a:avLst/>
                </a:prstGeom>
                <a:ln w="57150">
                  <a:solidFill>
                    <a:srgbClr val="FF0000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" name="Connettore 2 32"/>
                <p:cNvCxnSpPr/>
                <p:nvPr/>
              </p:nvCxnSpPr>
              <p:spPr>
                <a:xfrm>
                  <a:off x="1886292" y="1343611"/>
                  <a:ext cx="0" cy="479448"/>
                </a:xfrm>
                <a:prstGeom prst="straightConnector1">
                  <a:avLst/>
                </a:prstGeom>
                <a:ln w="57150">
                  <a:solidFill>
                    <a:srgbClr val="FF0000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" name="Connettore 2 33"/>
                <p:cNvCxnSpPr/>
                <p:nvPr/>
              </p:nvCxnSpPr>
              <p:spPr>
                <a:xfrm rot="16200000">
                  <a:off x="1477446" y="1467272"/>
                  <a:ext cx="0" cy="251679"/>
                </a:xfrm>
                <a:prstGeom prst="straightConnector1">
                  <a:avLst/>
                </a:prstGeom>
                <a:ln w="57150">
                  <a:solidFill>
                    <a:srgbClr val="FF0000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" name="Connettore 2 34"/>
                <p:cNvCxnSpPr/>
                <p:nvPr/>
              </p:nvCxnSpPr>
              <p:spPr>
                <a:xfrm rot="5400000" flipH="1">
                  <a:off x="2303519" y="1474882"/>
                  <a:ext cx="0" cy="251679"/>
                </a:xfrm>
                <a:prstGeom prst="straightConnector1">
                  <a:avLst/>
                </a:prstGeom>
                <a:ln w="57150">
                  <a:solidFill>
                    <a:srgbClr val="FF0000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6" name="Rettangolo 35"/>
                <p:cNvSpPr/>
                <p:nvPr/>
              </p:nvSpPr>
              <p:spPr>
                <a:xfrm>
                  <a:off x="1691358" y="1187543"/>
                  <a:ext cx="410954" cy="791469"/>
                </a:xfrm>
                <a:prstGeom prst="rect">
                  <a:avLst/>
                </a:prstGeom>
                <a:noFill/>
                <a:ln>
                  <a:prstDash val="dash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/>
                </a:p>
              </p:txBody>
            </p:sp>
            <p:sp>
              <p:nvSpPr>
                <p:cNvPr id="37" name="Rettangolo 36"/>
                <p:cNvSpPr/>
                <p:nvPr/>
              </p:nvSpPr>
              <p:spPr>
                <a:xfrm>
                  <a:off x="1287699" y="1191659"/>
                  <a:ext cx="410954" cy="791469"/>
                </a:xfrm>
                <a:prstGeom prst="rect">
                  <a:avLst/>
                </a:prstGeom>
                <a:noFill/>
                <a:ln>
                  <a:prstDash val="dash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/>
                </a:p>
              </p:txBody>
            </p:sp>
            <p:sp>
              <p:nvSpPr>
                <p:cNvPr id="38" name="Rettangolo 37"/>
                <p:cNvSpPr/>
                <p:nvPr/>
              </p:nvSpPr>
              <p:spPr>
                <a:xfrm>
                  <a:off x="871685" y="1183418"/>
                  <a:ext cx="410954" cy="791469"/>
                </a:xfrm>
                <a:prstGeom prst="rect">
                  <a:avLst/>
                </a:prstGeom>
                <a:noFill/>
                <a:ln>
                  <a:prstDash val="dash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/>
                </a:p>
              </p:txBody>
            </p:sp>
            <p:sp>
              <p:nvSpPr>
                <p:cNvPr id="39" name="Rettangolo 38"/>
                <p:cNvSpPr/>
                <p:nvPr/>
              </p:nvSpPr>
              <p:spPr>
                <a:xfrm>
                  <a:off x="7654987" y="1196422"/>
                  <a:ext cx="104400" cy="791469"/>
                </a:xfrm>
                <a:prstGeom prst="rect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/>
                </a:p>
              </p:txBody>
            </p:sp>
            <p:sp>
              <p:nvSpPr>
                <p:cNvPr id="40" name="Rettangolo 39"/>
                <p:cNvSpPr/>
                <p:nvPr/>
              </p:nvSpPr>
              <p:spPr>
                <a:xfrm>
                  <a:off x="7178397" y="1189185"/>
                  <a:ext cx="205200" cy="791469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/>
                </a:p>
              </p:txBody>
            </p:sp>
            <p:sp>
              <p:nvSpPr>
                <p:cNvPr id="41" name="Rettangolo 40"/>
                <p:cNvSpPr/>
                <p:nvPr/>
              </p:nvSpPr>
              <p:spPr>
                <a:xfrm>
                  <a:off x="6699151" y="1189140"/>
                  <a:ext cx="309600" cy="791469"/>
                </a:xfrm>
                <a:prstGeom prst="rect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/>
                </a:p>
              </p:txBody>
            </p:sp>
            <p:cxnSp>
              <p:nvCxnSpPr>
                <p:cNvPr id="42" name="Connettore 2 41"/>
                <p:cNvCxnSpPr/>
                <p:nvPr/>
              </p:nvCxnSpPr>
              <p:spPr>
                <a:xfrm flipV="1">
                  <a:off x="7699824" y="1345007"/>
                  <a:ext cx="0" cy="479448"/>
                </a:xfrm>
                <a:prstGeom prst="straightConnector1">
                  <a:avLst/>
                </a:prstGeom>
                <a:ln w="57150">
                  <a:solidFill>
                    <a:srgbClr val="FF0000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3" name="Connettore 2 42"/>
                <p:cNvCxnSpPr/>
                <p:nvPr/>
              </p:nvCxnSpPr>
              <p:spPr>
                <a:xfrm>
                  <a:off x="6848027" y="1350588"/>
                  <a:ext cx="0" cy="479448"/>
                </a:xfrm>
                <a:prstGeom prst="straightConnector1">
                  <a:avLst/>
                </a:prstGeom>
                <a:ln w="57150">
                  <a:solidFill>
                    <a:srgbClr val="FF0000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4" name="Connettore 2 43"/>
                <p:cNvCxnSpPr/>
                <p:nvPr/>
              </p:nvCxnSpPr>
              <p:spPr>
                <a:xfrm rot="16200000">
                  <a:off x="7263354" y="1471765"/>
                  <a:ext cx="0" cy="251679"/>
                </a:xfrm>
                <a:prstGeom prst="straightConnector1">
                  <a:avLst/>
                </a:prstGeom>
                <a:ln w="57150">
                  <a:solidFill>
                    <a:srgbClr val="FF0000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5" name="Rettangolo 44"/>
                <p:cNvSpPr/>
                <p:nvPr/>
              </p:nvSpPr>
              <p:spPr>
                <a:xfrm>
                  <a:off x="6653093" y="1194520"/>
                  <a:ext cx="410954" cy="791469"/>
                </a:xfrm>
                <a:prstGeom prst="rect">
                  <a:avLst/>
                </a:prstGeom>
                <a:noFill/>
                <a:ln>
                  <a:prstDash val="dash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/>
                </a:p>
              </p:txBody>
            </p:sp>
            <p:sp>
              <p:nvSpPr>
                <p:cNvPr id="46" name="Rettangolo 45"/>
                <p:cNvSpPr/>
                <p:nvPr/>
              </p:nvSpPr>
              <p:spPr>
                <a:xfrm>
                  <a:off x="7073607" y="1196152"/>
                  <a:ext cx="410954" cy="791469"/>
                </a:xfrm>
                <a:prstGeom prst="rect">
                  <a:avLst/>
                </a:prstGeom>
                <a:noFill/>
                <a:ln>
                  <a:prstDash val="dash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/>
                </a:p>
              </p:txBody>
            </p:sp>
            <p:sp>
              <p:nvSpPr>
                <p:cNvPr id="47" name="Rettangolo 46"/>
                <p:cNvSpPr/>
                <p:nvPr/>
              </p:nvSpPr>
              <p:spPr>
                <a:xfrm>
                  <a:off x="7498341" y="1196413"/>
                  <a:ext cx="410954" cy="791469"/>
                </a:xfrm>
                <a:prstGeom prst="rect">
                  <a:avLst/>
                </a:prstGeom>
                <a:noFill/>
                <a:ln>
                  <a:prstDash val="dash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/>
                </a:p>
              </p:txBody>
            </p: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48" name="CasellaDiTesto 47"/>
                    <p:cNvSpPr txBox="1"/>
                    <p:nvPr/>
                  </p:nvSpPr>
                  <p:spPr>
                    <a:xfrm>
                      <a:off x="-4108345" y="1582547"/>
                      <a:ext cx="2236252" cy="690797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it-IT" dirty="0"/>
                        <a:t>Standard </a:t>
                      </a:r>
                      <a:r>
                        <a:rPr lang="it-IT" dirty="0" err="1"/>
                        <a:t>block</a:t>
                      </a:r>
                      <a:r>
                        <a:rPr lang="it-IT" dirty="0"/>
                        <a:t> </a:t>
                      </a:r>
                      <a:r>
                        <a:rPr lang="it-IT" dirty="0" err="1"/>
                        <a:t>size</a:t>
                      </a:r>
                      <a:r>
                        <a:rPr lang="it-IT" dirty="0"/>
                        <a:t>: </a:t>
                      </a:r>
                    </a:p>
                    <a:p>
                      <a:pPr algn="ctr"/>
                      <a:r>
                        <a:rPr lang="it-IT" dirty="0" err="1"/>
                        <a:t>bs</a:t>
                      </a:r>
                      <a:r>
                        <a:rPr lang="it-IT" dirty="0"/>
                        <a:t> = </a:t>
                      </a:r>
                      <a14:m>
                        <m:oMath xmlns:m="http://schemas.openxmlformats.org/officeDocument/2006/math">
                          <m:sSub>
                            <m:sSubPr>
                              <m:ctrlPr>
                                <a:rPr lang="it-IT" i="1" dirty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it-IT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𝜆</m:t>
                              </m:r>
                            </m:e>
                            <m:sub>
                              <m:r>
                                <a:rPr lang="it-IT" i="1" dirty="0"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sub>
                          </m:sSub>
                        </m:oMath>
                      </a14:m>
                      <a:r>
                        <a:rPr lang="it-IT" dirty="0"/>
                        <a:t>/4</a:t>
                      </a:r>
                    </a:p>
                  </p:txBody>
                </p:sp>
              </mc:Choice>
              <mc:Fallback xmlns="">
                <p:sp>
                  <p:nvSpPr>
                    <p:cNvPr id="48" name="CasellaDiTesto 47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-4108345" y="1582547"/>
                      <a:ext cx="2236252" cy="690797"/>
                    </a:xfrm>
                    <a:prstGeom prst="rect">
                      <a:avLst/>
                    </a:prstGeom>
                    <a:blipFill rotWithShape="0">
                      <a:blip r:embed="rId4"/>
                      <a:stretch>
                        <a:fillRect l="-2624" t="-5660" r="-1458" b="-14151"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n-GB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</p:grp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49" name="CasellaDiTesto 48"/>
                  <p:cNvSpPr txBox="1"/>
                  <p:nvPr/>
                </p:nvSpPr>
                <p:spPr>
                  <a:xfrm>
                    <a:off x="5088596" y="1836474"/>
                    <a:ext cx="1570943" cy="215444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it-IT" sz="1400" b="0" i="1" smtClean="0">
                              <a:latin typeface="Cambria Math" panose="02040503050406030204" pitchFamily="18" charset="0"/>
                            </a:rPr>
                            <m:t>𝐵𝑆</m:t>
                          </m:r>
                          <m:r>
                            <a:rPr lang="it-IT" sz="1400" b="0" i="1" smtClean="0">
                              <a:latin typeface="Cambria Math" panose="02040503050406030204" pitchFamily="18" charset="0"/>
                            </a:rPr>
                            <m:t>1   </m:t>
                          </m:r>
                          <m:r>
                            <a:rPr lang="it-IT" sz="1400" b="0" i="1" smtClean="0">
                              <a:latin typeface="Cambria Math" panose="02040503050406030204" pitchFamily="18" charset="0"/>
                            </a:rPr>
                            <m:t>𝐵𝑆</m:t>
                          </m:r>
                          <m:r>
                            <a:rPr lang="it-IT" sz="1400" b="0" i="1" smtClean="0">
                              <a:latin typeface="Cambria Math" panose="02040503050406030204" pitchFamily="18" charset="0"/>
                            </a:rPr>
                            <m:t>2 </m:t>
                          </m:r>
                          <m:r>
                            <a:rPr lang="it-IT" sz="1400" b="0" i="1" smtClean="0">
                              <a:latin typeface="Cambria Math" panose="02040503050406030204" pitchFamily="18" charset="0"/>
                            </a:rPr>
                            <m:t>𝐵𝑆</m:t>
                          </m:r>
                          <m:r>
                            <a:rPr lang="it-IT" sz="1400" b="0" i="1" smtClean="0">
                              <a:latin typeface="Cambria Math" panose="02040503050406030204" pitchFamily="18" charset="0"/>
                            </a:rPr>
                            <m:t>3  </m:t>
                          </m:r>
                          <m:r>
                            <a:rPr lang="it-IT" sz="1400" b="0" i="1" smtClean="0">
                              <a:latin typeface="Cambria Math" panose="02040503050406030204" pitchFamily="18" charset="0"/>
                            </a:rPr>
                            <m:t>𝐵𝑆</m:t>
                          </m:r>
                          <m:r>
                            <a:rPr lang="it-IT" sz="14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oMath>
                      </m:oMathPara>
                    </a14:m>
                    <a:endParaRPr lang="it-IT" sz="1400" dirty="0"/>
                  </a:p>
                </p:txBody>
              </p:sp>
            </mc:Choice>
            <mc:Fallback xmlns="">
              <p:sp>
                <p:nvSpPr>
                  <p:cNvPr id="49" name="CasellaDiTesto 48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5088596" y="1836474"/>
                    <a:ext cx="1570943" cy="215444"/>
                  </a:xfrm>
                  <a:prstGeom prst="rect">
                    <a:avLst/>
                  </a:prstGeom>
                  <a:blipFill rotWithShape="0">
                    <a:blip r:embed="rId5"/>
                    <a:stretch>
                      <a:fillRect l="-778" r="-778" b="-5714"/>
                    </a:stretch>
                  </a:blipFill>
                </p:spPr>
                <p:txBody>
                  <a:bodyPr/>
                  <a:lstStyle/>
                  <a:p>
                    <a:r>
                      <a:rPr lang="en-GB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50" name="CasellaDiTesto 49"/>
                  <p:cNvSpPr txBox="1"/>
                  <p:nvPr/>
                </p:nvSpPr>
                <p:spPr>
                  <a:xfrm>
                    <a:off x="10151494" y="1841308"/>
                    <a:ext cx="1589917" cy="215444"/>
                  </a:xfrm>
                  <a:prstGeom prst="rect">
                    <a:avLst/>
                  </a:prstGeom>
                  <a:noFill/>
                </p:spPr>
                <p:txBody>
                  <a:bodyPr wrap="squar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right"/>
                        </m:oMathParaPr>
                        <m:oMath xmlns:m="http://schemas.openxmlformats.org/officeDocument/2006/math">
                          <m:r>
                            <a:rPr lang="it-IT" sz="1400" b="0" i="1" smtClean="0">
                              <a:latin typeface="Cambria Math" panose="02040503050406030204" pitchFamily="18" charset="0"/>
                            </a:rPr>
                            <m:t>𝐵𝑆</m:t>
                          </m:r>
                          <m:r>
                            <a:rPr lang="it-IT" sz="1400" b="0" i="1" smtClean="0">
                              <a:latin typeface="Cambria Math" panose="02040503050406030204" pitchFamily="18" charset="0"/>
                            </a:rPr>
                            <m:t>4   </m:t>
                          </m:r>
                          <m:r>
                            <a:rPr lang="it-IT" sz="1400" b="0" i="1" smtClean="0">
                              <a:latin typeface="Cambria Math" panose="02040503050406030204" pitchFamily="18" charset="0"/>
                            </a:rPr>
                            <m:t>𝐵𝑆</m:t>
                          </m:r>
                          <m:r>
                            <a:rPr lang="it-IT" sz="1400" b="0" i="1" smtClean="0">
                              <a:latin typeface="Cambria Math" panose="02040503050406030204" pitchFamily="18" charset="0"/>
                            </a:rPr>
                            <m:t>3  </m:t>
                          </m:r>
                          <m:r>
                            <a:rPr lang="it-IT" sz="1400" b="0" i="1" smtClean="0">
                              <a:latin typeface="Cambria Math" panose="02040503050406030204" pitchFamily="18" charset="0"/>
                            </a:rPr>
                            <m:t>𝐵𝑆</m:t>
                          </m:r>
                          <m:r>
                            <a:rPr lang="it-IT" sz="1400" b="0" i="1" smtClean="0">
                              <a:latin typeface="Cambria Math" panose="02040503050406030204" pitchFamily="18" charset="0"/>
                            </a:rPr>
                            <m:t>2   </m:t>
                          </m:r>
                          <m:r>
                            <a:rPr lang="it-IT" sz="1400" b="0" i="1" smtClean="0">
                              <a:latin typeface="Cambria Math" panose="02040503050406030204" pitchFamily="18" charset="0"/>
                            </a:rPr>
                            <m:t>𝐵𝑆</m:t>
                          </m:r>
                          <m:r>
                            <a:rPr lang="it-IT" sz="1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oMath>
                      </m:oMathPara>
                    </a14:m>
                    <a:endParaRPr lang="it-IT" sz="1400" dirty="0"/>
                  </a:p>
                </p:txBody>
              </p:sp>
            </mc:Choice>
            <mc:Fallback xmlns="">
              <p:sp>
                <p:nvSpPr>
                  <p:cNvPr id="50" name="CasellaDiTesto 49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0151494" y="1841308"/>
                    <a:ext cx="1589917" cy="215444"/>
                  </a:xfrm>
                  <a:prstGeom prst="rect">
                    <a:avLst/>
                  </a:prstGeom>
                  <a:blipFill rotWithShape="0">
                    <a:blip r:embed="rId6"/>
                    <a:stretch>
                      <a:fillRect l="-1916" r="-3448" b="-5714"/>
                    </a:stretch>
                  </a:blipFill>
                </p:spPr>
                <p:txBody>
                  <a:bodyPr/>
                  <a:lstStyle/>
                  <a:p>
                    <a:r>
                      <a:rPr lang="en-GB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51" name="CasellaDiTesto 50"/>
              <p:cNvSpPr txBox="1"/>
              <p:nvPr/>
            </p:nvSpPr>
            <p:spPr>
              <a:xfrm>
                <a:off x="253404" y="871185"/>
                <a:ext cx="463617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b="1" u="sng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Optimized for operation in circular polarization</a:t>
                </a:r>
              </a:p>
            </p:txBody>
          </p:sp>
          <p:sp>
            <p:nvSpPr>
              <p:cNvPr id="52" name="Rettangolo 51"/>
              <p:cNvSpPr/>
              <p:nvPr/>
            </p:nvSpPr>
            <p:spPr>
              <a:xfrm>
                <a:off x="2989439" y="1308512"/>
                <a:ext cx="1706158" cy="95410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sz="1400" b="1" dirty="0"/>
                  <a:t>BS1 = ¼ </a:t>
                </a:r>
                <a:r>
                  <a:rPr lang="en-GB" sz="1400" b="1" dirty="0" err="1"/>
                  <a:t>bs</a:t>
                </a:r>
                <a:r>
                  <a:rPr lang="en-GB" sz="1400" b="1" dirty="0"/>
                  <a:t>;     </a:t>
                </a:r>
              </a:p>
              <a:p>
                <a:r>
                  <a:rPr lang="en-GB" sz="1400" b="1" dirty="0"/>
                  <a:t>BS2 = ½ </a:t>
                </a:r>
                <a:r>
                  <a:rPr lang="en-GB" sz="1400" b="1" dirty="0" err="1"/>
                  <a:t>bs</a:t>
                </a:r>
                <a:r>
                  <a:rPr lang="en-GB" sz="1400" b="1" dirty="0"/>
                  <a:t>  +1.53;            </a:t>
                </a:r>
              </a:p>
              <a:p>
                <a:r>
                  <a:rPr lang="en-GB" sz="1400" b="1" dirty="0"/>
                  <a:t>BS3 = ¾ </a:t>
                </a:r>
                <a:r>
                  <a:rPr lang="en-GB" sz="1400" b="1" dirty="0" err="1"/>
                  <a:t>bs</a:t>
                </a:r>
                <a:r>
                  <a:rPr lang="en-GB" sz="1400" b="1" dirty="0"/>
                  <a:t> +0.0342;</a:t>
                </a:r>
              </a:p>
              <a:p>
                <a:r>
                  <a:rPr lang="en-GB" sz="1400" b="1"/>
                  <a:t>BS4= bs</a:t>
                </a:r>
                <a:endParaRPr lang="en-GB" sz="1400" b="1" dirty="0"/>
              </a:p>
            </p:txBody>
          </p:sp>
          <p:sp>
            <p:nvSpPr>
              <p:cNvPr id="53" name="Rettangolo 52"/>
              <p:cNvSpPr/>
              <p:nvPr/>
            </p:nvSpPr>
            <p:spPr>
              <a:xfrm>
                <a:off x="4940965" y="836537"/>
                <a:ext cx="1738647" cy="1360737"/>
              </a:xfrm>
              <a:prstGeom prst="rect">
                <a:avLst/>
              </a:prstGeom>
              <a:noFill/>
              <a:ln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4" name="Parentesi quadra chiusa 53"/>
              <p:cNvSpPr/>
              <p:nvPr/>
            </p:nvSpPr>
            <p:spPr>
              <a:xfrm rot="5400000">
                <a:off x="8251485" y="416675"/>
                <a:ext cx="298767" cy="3257034"/>
              </a:xfrm>
              <a:prstGeom prst="rightBracket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vert="vert270" rtlCol="0" anchor="ctr"/>
              <a:lstStyle/>
              <a:p>
                <a:pPr algn="ctr"/>
                <a:r>
                  <a:rPr lang="en-GB" dirty="0"/>
                  <a:t>Undulator (sample)</a:t>
                </a:r>
              </a:p>
            </p:txBody>
          </p:sp>
          <p:sp>
            <p:nvSpPr>
              <p:cNvPr id="55" name="Rettangolo 54"/>
              <p:cNvSpPr/>
              <p:nvPr/>
            </p:nvSpPr>
            <p:spPr>
              <a:xfrm>
                <a:off x="10139176" y="815873"/>
                <a:ext cx="1768626" cy="1360737"/>
              </a:xfrm>
              <a:prstGeom prst="rect">
                <a:avLst/>
              </a:prstGeom>
              <a:noFill/>
              <a:ln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cxnSp>
            <p:nvCxnSpPr>
              <p:cNvPr id="80" name="Connettore 2 79"/>
              <p:cNvCxnSpPr/>
              <p:nvPr/>
            </p:nvCxnSpPr>
            <p:spPr>
              <a:xfrm>
                <a:off x="4848225" y="1460001"/>
                <a:ext cx="7296150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" name="Connettore 2 4"/>
              <p:cNvCxnSpPr/>
              <p:nvPr/>
            </p:nvCxnSpPr>
            <p:spPr>
              <a:xfrm rot="16200000">
                <a:off x="7621755" y="1503247"/>
                <a:ext cx="1512000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2" name="CasellaDiTesto 81"/>
              <p:cNvSpPr txBox="1"/>
              <p:nvPr/>
            </p:nvSpPr>
            <p:spPr>
              <a:xfrm>
                <a:off x="11924134" y="1067461"/>
                <a:ext cx="27603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/>
                  <a:t>z</a:t>
                </a:r>
              </a:p>
            </p:txBody>
          </p:sp>
          <p:sp>
            <p:nvSpPr>
              <p:cNvPr id="83" name="Parentesi quadra chiusa 82"/>
              <p:cNvSpPr/>
              <p:nvPr/>
            </p:nvSpPr>
            <p:spPr>
              <a:xfrm rot="16200000">
                <a:off x="8955466" y="216108"/>
                <a:ext cx="68043" cy="1517774"/>
              </a:xfrm>
              <a:prstGeom prst="rightBracket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84" name="CasellaDiTesto 83"/>
              <p:cNvSpPr txBox="1"/>
              <p:nvPr/>
            </p:nvSpPr>
            <p:spPr>
              <a:xfrm>
                <a:off x="8710880" y="651871"/>
                <a:ext cx="41389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l-GR" dirty="0"/>
                  <a:t>λ</a:t>
                </a:r>
                <a:r>
                  <a:rPr lang="it-IT" dirty="0"/>
                  <a:t>u</a:t>
                </a:r>
              </a:p>
            </p:txBody>
          </p:sp>
        </p:grpSp>
      </p:grpSp>
      <p:pic>
        <p:nvPicPr>
          <p:cNvPr id="56" name="Immagine 55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67524" y="2645648"/>
            <a:ext cx="3145975" cy="2064545"/>
          </a:xfrm>
          <a:prstGeom prst="rect">
            <a:avLst/>
          </a:prstGeom>
        </p:spPr>
      </p:pic>
      <p:sp>
        <p:nvSpPr>
          <p:cNvPr id="59" name="CasellaDiTesto 58"/>
          <p:cNvSpPr txBox="1"/>
          <p:nvPr/>
        </p:nvSpPr>
        <p:spPr>
          <a:xfrm>
            <a:off x="4422979" y="3234701"/>
            <a:ext cx="437287" cy="2249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GB" sz="1100" dirty="0"/>
              <a:t>0.005</a:t>
            </a:r>
          </a:p>
        </p:txBody>
      </p:sp>
      <p:sp>
        <p:nvSpPr>
          <p:cNvPr id="60" name="CasellaDiTesto 59"/>
          <p:cNvSpPr txBox="1"/>
          <p:nvPr/>
        </p:nvSpPr>
        <p:spPr>
          <a:xfrm>
            <a:off x="4383008" y="4096535"/>
            <a:ext cx="474508" cy="2249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GB" sz="1100" dirty="0"/>
              <a:t>-0.005</a:t>
            </a:r>
          </a:p>
        </p:txBody>
      </p:sp>
      <p:sp>
        <p:nvSpPr>
          <p:cNvPr id="61" name="CasellaDiTesto 60"/>
          <p:cNvSpPr txBox="1"/>
          <p:nvPr/>
        </p:nvSpPr>
        <p:spPr>
          <a:xfrm>
            <a:off x="4422249" y="2805159"/>
            <a:ext cx="437288" cy="2249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GB" sz="1100" dirty="0"/>
              <a:t>0.010</a:t>
            </a:r>
          </a:p>
        </p:txBody>
      </p:sp>
      <p:sp>
        <p:nvSpPr>
          <p:cNvPr id="62" name="CasellaDiTesto 61"/>
          <p:cNvSpPr txBox="1"/>
          <p:nvPr/>
        </p:nvSpPr>
        <p:spPr>
          <a:xfrm>
            <a:off x="4381466" y="4528756"/>
            <a:ext cx="474508" cy="2249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GB" sz="1100" dirty="0"/>
              <a:t>-0.010</a:t>
            </a:r>
          </a:p>
        </p:txBody>
      </p:sp>
      <p:sp>
        <p:nvSpPr>
          <p:cNvPr id="63" name="CasellaDiTesto 62"/>
          <p:cNvSpPr txBox="1"/>
          <p:nvPr/>
        </p:nvSpPr>
        <p:spPr>
          <a:xfrm>
            <a:off x="1327644" y="3658631"/>
            <a:ext cx="437287" cy="2249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GB" sz="1100" dirty="0"/>
              <a:t>0.005</a:t>
            </a:r>
          </a:p>
        </p:txBody>
      </p:sp>
      <p:sp>
        <p:nvSpPr>
          <p:cNvPr id="64" name="CasellaDiTesto 63"/>
          <p:cNvSpPr txBox="1"/>
          <p:nvPr/>
        </p:nvSpPr>
        <p:spPr>
          <a:xfrm>
            <a:off x="1287674" y="4520465"/>
            <a:ext cx="474508" cy="2249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GB" sz="1100" dirty="0"/>
              <a:t>-0.005</a:t>
            </a:r>
          </a:p>
        </p:txBody>
      </p:sp>
      <p:sp>
        <p:nvSpPr>
          <p:cNvPr id="65" name="CasellaDiTesto 64"/>
          <p:cNvSpPr txBox="1"/>
          <p:nvPr/>
        </p:nvSpPr>
        <p:spPr>
          <a:xfrm>
            <a:off x="1326915" y="3229088"/>
            <a:ext cx="437288" cy="2249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GB" sz="1100" dirty="0"/>
              <a:t>0.010</a:t>
            </a:r>
          </a:p>
        </p:txBody>
      </p:sp>
      <p:sp>
        <p:nvSpPr>
          <p:cNvPr id="66" name="CasellaDiTesto 65"/>
          <p:cNvSpPr txBox="1"/>
          <p:nvPr/>
        </p:nvSpPr>
        <p:spPr>
          <a:xfrm>
            <a:off x="1327644" y="2807654"/>
            <a:ext cx="437287" cy="22498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r"/>
            <a:r>
              <a:rPr lang="en-GB" sz="1100" dirty="0"/>
              <a:t>0.015</a:t>
            </a:r>
          </a:p>
        </p:txBody>
      </p:sp>
      <p:sp>
        <p:nvSpPr>
          <p:cNvPr id="67" name="CasellaDiTesto 66"/>
          <p:cNvSpPr txBox="1"/>
          <p:nvPr/>
        </p:nvSpPr>
        <p:spPr>
          <a:xfrm>
            <a:off x="7463137" y="2850355"/>
            <a:ext cx="437287" cy="22498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r"/>
            <a:r>
              <a:rPr lang="en-GB" sz="1100" dirty="0"/>
              <a:t>0.005</a:t>
            </a:r>
          </a:p>
        </p:txBody>
      </p:sp>
      <p:sp>
        <p:nvSpPr>
          <p:cNvPr id="68" name="CasellaDiTesto 67"/>
          <p:cNvSpPr txBox="1"/>
          <p:nvPr/>
        </p:nvSpPr>
        <p:spPr>
          <a:xfrm>
            <a:off x="7423166" y="3712190"/>
            <a:ext cx="474508" cy="2249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GB" sz="1100" dirty="0"/>
              <a:t>-0.005</a:t>
            </a:r>
          </a:p>
        </p:txBody>
      </p:sp>
      <p:sp>
        <p:nvSpPr>
          <p:cNvPr id="69" name="CasellaDiTesto 68"/>
          <p:cNvSpPr txBox="1"/>
          <p:nvPr/>
        </p:nvSpPr>
        <p:spPr>
          <a:xfrm>
            <a:off x="7465908" y="4575880"/>
            <a:ext cx="474508" cy="2249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GB" sz="1100" dirty="0"/>
              <a:t>-0.015</a:t>
            </a:r>
          </a:p>
        </p:txBody>
      </p:sp>
      <p:sp>
        <p:nvSpPr>
          <p:cNvPr id="70" name="CasellaDiTesto 69"/>
          <p:cNvSpPr txBox="1"/>
          <p:nvPr/>
        </p:nvSpPr>
        <p:spPr>
          <a:xfrm>
            <a:off x="7447488" y="4140346"/>
            <a:ext cx="474508" cy="2249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GB" sz="1100" dirty="0"/>
              <a:t>-0.010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1" name="CasellaDiTesto 70"/>
              <p:cNvSpPr txBox="1"/>
              <p:nvPr/>
            </p:nvSpPr>
            <p:spPr>
              <a:xfrm>
                <a:off x="9650961" y="2630875"/>
                <a:ext cx="1147173" cy="40331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∆</m:t>
                          </m:r>
                          <m:r>
                            <a:rPr lang="it-IT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𝐾</m:t>
                          </m:r>
                        </m:num>
                        <m:den>
                          <m:r>
                            <a:rPr lang="it-IT" sz="1400" i="1">
                              <a:latin typeface="Cambria Math" panose="02040503050406030204" pitchFamily="18" charset="0"/>
                            </a:rPr>
                            <m:t>𝐾</m:t>
                          </m:r>
                        </m:den>
                      </m:f>
                      <m:r>
                        <a:rPr lang="it-IT" sz="1400" i="1">
                          <a:latin typeface="Cambria Math" panose="02040503050406030204" pitchFamily="18" charset="0"/>
                        </a:rPr>
                        <m:t>&lt;0.001 %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71" name="CasellaDiTesto 7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50961" y="2630875"/>
                <a:ext cx="1147173" cy="403316"/>
              </a:xfrm>
              <a:prstGeom prst="rect">
                <a:avLst/>
              </a:prstGeom>
              <a:blipFill rotWithShape="0">
                <a:blip r:embed="rId8"/>
                <a:stretch>
                  <a:fillRect l="-3191" t="-1515" r="-3723" b="-1363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2" name="CasellaDiTesto 71"/>
          <p:cNvSpPr txBox="1"/>
          <p:nvPr/>
        </p:nvSpPr>
        <p:spPr>
          <a:xfrm>
            <a:off x="10902481" y="2687053"/>
            <a:ext cx="84510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/>
              <a:t>@ 10 um</a:t>
            </a:r>
          </a:p>
        </p:txBody>
      </p:sp>
      <p:grpSp>
        <p:nvGrpSpPr>
          <p:cNvPr id="73" name="Gruppo 72"/>
          <p:cNvGrpSpPr/>
          <p:nvPr/>
        </p:nvGrpSpPr>
        <p:grpSpPr>
          <a:xfrm>
            <a:off x="5680147" y="2477919"/>
            <a:ext cx="1218994" cy="523220"/>
            <a:chOff x="10342170" y="4082658"/>
            <a:chExt cx="1417433" cy="608396"/>
          </a:xfrm>
        </p:grpSpPr>
        <p:cxnSp>
          <p:nvCxnSpPr>
            <p:cNvPr id="74" name="Connettore 1 73"/>
            <p:cNvCxnSpPr/>
            <p:nvPr/>
          </p:nvCxnSpPr>
          <p:spPr>
            <a:xfrm>
              <a:off x="10342170" y="4299592"/>
              <a:ext cx="348790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Connettore 1 74"/>
            <p:cNvCxnSpPr/>
            <p:nvPr/>
          </p:nvCxnSpPr>
          <p:spPr>
            <a:xfrm>
              <a:off x="10342170" y="4559841"/>
              <a:ext cx="348790" cy="0"/>
            </a:xfrm>
            <a:prstGeom prst="line">
              <a:avLst/>
            </a:prstGeom>
            <a:ln w="28575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6" name="CasellaDiTesto 75"/>
            <p:cNvSpPr txBox="1"/>
            <p:nvPr/>
          </p:nvSpPr>
          <p:spPr>
            <a:xfrm>
              <a:off x="10690960" y="4082658"/>
              <a:ext cx="1068643" cy="60839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400" dirty="0"/>
                <a:t>horizontal</a:t>
              </a:r>
            </a:p>
            <a:p>
              <a:r>
                <a:rPr lang="en-GB" sz="1400" dirty="0"/>
                <a:t>vertical</a:t>
              </a:r>
            </a:p>
          </p:txBody>
        </p:sp>
      </p:grpSp>
      <p:sp>
        <p:nvSpPr>
          <p:cNvPr id="78" name="CasellaDiTesto 77"/>
          <p:cNvSpPr txBox="1"/>
          <p:nvPr/>
        </p:nvSpPr>
        <p:spPr>
          <a:xfrm>
            <a:off x="817163" y="2413971"/>
            <a:ext cx="1979901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GB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Electron Trajectory</a:t>
            </a:r>
          </a:p>
        </p:txBody>
      </p:sp>
      <p:sp>
        <p:nvSpPr>
          <p:cNvPr id="85" name="CasellaDiTesto 84"/>
          <p:cNvSpPr txBox="1"/>
          <p:nvPr/>
        </p:nvSpPr>
        <p:spPr>
          <a:xfrm>
            <a:off x="1834755" y="4314270"/>
            <a:ext cx="104528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i="1" dirty="0"/>
              <a:t>Horizontal</a:t>
            </a:r>
          </a:p>
          <a:p>
            <a:r>
              <a:rPr lang="en-GB" sz="1400" i="1" dirty="0"/>
              <a:t>Polarization</a:t>
            </a:r>
          </a:p>
        </p:txBody>
      </p:sp>
      <p:sp>
        <p:nvSpPr>
          <p:cNvPr id="86" name="CasellaDiTesto 85"/>
          <p:cNvSpPr txBox="1"/>
          <p:nvPr/>
        </p:nvSpPr>
        <p:spPr>
          <a:xfrm>
            <a:off x="4946067" y="4096535"/>
            <a:ext cx="104528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i="1" dirty="0"/>
              <a:t>Circular</a:t>
            </a:r>
          </a:p>
          <a:p>
            <a:r>
              <a:rPr lang="en-GB" sz="1400" i="1" dirty="0"/>
              <a:t>Polarization</a:t>
            </a:r>
          </a:p>
        </p:txBody>
      </p:sp>
      <p:sp>
        <p:nvSpPr>
          <p:cNvPr id="87" name="CasellaDiTesto 86"/>
          <p:cNvSpPr txBox="1"/>
          <p:nvPr/>
        </p:nvSpPr>
        <p:spPr>
          <a:xfrm>
            <a:off x="8032098" y="4127864"/>
            <a:ext cx="104528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i="1" dirty="0"/>
              <a:t>Vertical</a:t>
            </a:r>
          </a:p>
          <a:p>
            <a:r>
              <a:rPr lang="en-GB" sz="1400" i="1" dirty="0"/>
              <a:t>Polarization</a:t>
            </a:r>
          </a:p>
        </p:txBody>
      </p:sp>
      <p:sp>
        <p:nvSpPr>
          <p:cNvPr id="88" name="Rettangolo arrotondato 87"/>
          <p:cNvSpPr/>
          <p:nvPr/>
        </p:nvSpPr>
        <p:spPr>
          <a:xfrm>
            <a:off x="227618" y="2373366"/>
            <a:ext cx="11734800" cy="2427498"/>
          </a:xfrm>
          <a:prstGeom prst="round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4" name="Immagine 103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430202" y="4913295"/>
            <a:ext cx="3109394" cy="1813813"/>
          </a:xfrm>
          <a:prstGeom prst="rect">
            <a:avLst/>
          </a:prstGeom>
        </p:spPr>
      </p:pic>
      <p:sp>
        <p:nvSpPr>
          <p:cNvPr id="100" name="CasellaDiTesto 99"/>
          <p:cNvSpPr txBox="1"/>
          <p:nvPr/>
        </p:nvSpPr>
        <p:spPr>
          <a:xfrm>
            <a:off x="797647" y="4875654"/>
            <a:ext cx="14865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Field integrals</a:t>
            </a:r>
            <a:endParaRPr lang="en-GB" dirty="0"/>
          </a:p>
        </p:txBody>
      </p:sp>
      <p:sp>
        <p:nvSpPr>
          <p:cNvPr id="103" name="Rettangolo 102"/>
          <p:cNvSpPr/>
          <p:nvPr/>
        </p:nvSpPr>
        <p:spPr>
          <a:xfrm>
            <a:off x="250992" y="5235446"/>
            <a:ext cx="4395669" cy="15234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600" b="1" dirty="0">
                <a:solidFill>
                  <a:srgbClr val="00B050"/>
                </a:solidFill>
              </a:rPr>
              <a:t>First integral</a:t>
            </a:r>
            <a:r>
              <a:rPr lang="en-GB" sz="1600" dirty="0">
                <a:solidFill>
                  <a:srgbClr val="00B050"/>
                </a:solidFill>
              </a:rPr>
              <a:t>:</a:t>
            </a:r>
          </a:p>
          <a:p>
            <a:r>
              <a:rPr lang="en-GB" sz="1600" dirty="0">
                <a:solidFill>
                  <a:srgbClr val="00B050"/>
                </a:solidFill>
              </a:rPr>
              <a:t>Ix = 0</a:t>
            </a:r>
          </a:p>
          <a:p>
            <a:r>
              <a:rPr lang="en-GB" sz="1600" dirty="0">
                <a:solidFill>
                  <a:srgbClr val="00B050"/>
                </a:solidFill>
              </a:rPr>
              <a:t>|</a:t>
            </a:r>
            <a:r>
              <a:rPr lang="en-GB" sz="1600" dirty="0" err="1">
                <a:solidFill>
                  <a:srgbClr val="00B050"/>
                </a:solidFill>
              </a:rPr>
              <a:t>Iy</a:t>
            </a:r>
            <a:r>
              <a:rPr lang="en-GB" sz="1600" dirty="0">
                <a:solidFill>
                  <a:srgbClr val="00B050"/>
                </a:solidFill>
              </a:rPr>
              <a:t>|&lt; 0.2 G m</a:t>
            </a:r>
          </a:p>
          <a:p>
            <a:endParaRPr lang="en-GB" sz="500" dirty="0">
              <a:solidFill>
                <a:srgbClr val="00B050"/>
              </a:solidFill>
            </a:endParaRPr>
          </a:p>
          <a:p>
            <a:r>
              <a:rPr lang="en-GB" sz="1600" b="1" dirty="0">
                <a:solidFill>
                  <a:srgbClr val="00B050"/>
                </a:solidFill>
              </a:rPr>
              <a:t>Second integral: </a:t>
            </a:r>
            <a:r>
              <a:rPr lang="en-GB" sz="1600" dirty="0" err="1">
                <a:solidFill>
                  <a:srgbClr val="00B050"/>
                </a:solidFill>
              </a:rPr>
              <a:t>II</a:t>
            </a:r>
            <a:r>
              <a:rPr lang="en-GB" sz="1600" baseline="-25000" dirty="0" err="1">
                <a:solidFill>
                  <a:srgbClr val="00B050"/>
                </a:solidFill>
              </a:rPr>
              <a:t>x,y</a:t>
            </a:r>
            <a:r>
              <a:rPr lang="en-GB" sz="1600" dirty="0">
                <a:solidFill>
                  <a:srgbClr val="00B050"/>
                </a:solidFill>
              </a:rPr>
              <a:t>=0</a:t>
            </a:r>
          </a:p>
          <a:p>
            <a:endParaRPr lang="en-GB" sz="500" dirty="0">
              <a:solidFill>
                <a:srgbClr val="00B050"/>
              </a:solidFill>
            </a:endParaRPr>
          </a:p>
          <a:p>
            <a:r>
              <a:rPr lang="en-GB" sz="1600" u="sng" dirty="0">
                <a:solidFill>
                  <a:srgbClr val="00B050"/>
                </a:solidFill>
              </a:rPr>
              <a:t>for all phase and gap values</a:t>
            </a:r>
          </a:p>
        </p:txBody>
      </p:sp>
      <p:sp>
        <p:nvSpPr>
          <p:cNvPr id="105" name="CasellaDiTesto 104"/>
          <p:cNvSpPr txBox="1"/>
          <p:nvPr/>
        </p:nvSpPr>
        <p:spPr>
          <a:xfrm>
            <a:off x="3708952" y="5276649"/>
            <a:ext cx="101822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dirty="0"/>
              <a:t>@minimum gap</a:t>
            </a:r>
          </a:p>
        </p:txBody>
      </p:sp>
      <p:sp>
        <p:nvSpPr>
          <p:cNvPr id="107" name="CasellaDiTesto 106"/>
          <p:cNvSpPr txBox="1"/>
          <p:nvPr/>
        </p:nvSpPr>
        <p:spPr>
          <a:xfrm>
            <a:off x="3020322" y="5043323"/>
            <a:ext cx="1275025" cy="21544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it-IT" sz="800" b="1" dirty="0">
                <a:solidFill>
                  <a:schemeClr val="bg1">
                    <a:lumMod val="50000"/>
                  </a:schemeClr>
                </a:solidFill>
              </a:rPr>
              <a:t>(G m)</a:t>
            </a:r>
            <a:endParaRPr lang="en-GB" sz="8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08" name="CasellaDiTesto 107"/>
          <p:cNvSpPr txBox="1"/>
          <p:nvPr/>
        </p:nvSpPr>
        <p:spPr>
          <a:xfrm>
            <a:off x="4892079" y="5884175"/>
            <a:ext cx="716621" cy="24622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GB" sz="1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06" name="CasellaDiTesto 105"/>
          <p:cNvSpPr txBox="1"/>
          <p:nvPr/>
        </p:nvSpPr>
        <p:spPr>
          <a:xfrm>
            <a:off x="2287909" y="5990718"/>
            <a:ext cx="2739853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700" dirty="0">
                <a:latin typeface="Arial" panose="020B0604020202020204" pitchFamily="34" charset="0"/>
                <a:cs typeface="Arial" panose="020B0604020202020204" pitchFamily="34" charset="0"/>
              </a:rPr>
              <a:t>-0.5    -0.4    -0.3  -0.2   -0.1       0      0.1    0.2     0.3    0.4    0.5</a:t>
            </a:r>
          </a:p>
        </p:txBody>
      </p:sp>
      <p:pic>
        <p:nvPicPr>
          <p:cNvPr id="110" name="Immagine 109"/>
          <p:cNvPicPr>
            <a:picLocks/>
          </p:cNvPicPr>
          <p:nvPr/>
        </p:nvPicPr>
        <p:blipFill>
          <a:blip r:embed="rId10"/>
          <a:stretch>
            <a:fillRect/>
          </a:stretch>
        </p:blipFill>
        <p:spPr>
          <a:xfrm>
            <a:off x="5646986" y="4913371"/>
            <a:ext cx="1920508" cy="1794379"/>
          </a:xfrm>
          <a:prstGeom prst="rect">
            <a:avLst/>
          </a:prstGeom>
        </p:spPr>
      </p:pic>
      <p:pic>
        <p:nvPicPr>
          <p:cNvPr id="109" name="Immagine 108"/>
          <p:cNvPicPr>
            <a:picLocks/>
          </p:cNvPicPr>
          <p:nvPr/>
        </p:nvPicPr>
        <p:blipFill>
          <a:blip r:embed="rId11"/>
          <a:stretch>
            <a:fillRect/>
          </a:stretch>
        </p:blipFill>
        <p:spPr>
          <a:xfrm>
            <a:off x="7583203" y="4920136"/>
            <a:ext cx="1920508" cy="1826769"/>
          </a:xfrm>
          <a:prstGeom prst="rect">
            <a:avLst/>
          </a:prstGeom>
        </p:spPr>
      </p:pic>
      <p:pic>
        <p:nvPicPr>
          <p:cNvPr id="111" name="Immagine 110"/>
          <p:cNvPicPr>
            <a:picLocks/>
          </p:cNvPicPr>
          <p:nvPr/>
        </p:nvPicPr>
        <p:blipFill>
          <a:blip r:embed="rId12"/>
          <a:stretch>
            <a:fillRect/>
          </a:stretch>
        </p:blipFill>
        <p:spPr>
          <a:xfrm>
            <a:off x="9821561" y="4879539"/>
            <a:ext cx="1920508" cy="1833247"/>
          </a:xfrm>
          <a:prstGeom prst="rect">
            <a:avLst/>
          </a:prstGeom>
        </p:spPr>
      </p:pic>
      <p:sp>
        <p:nvSpPr>
          <p:cNvPr id="112" name="CasellaDiTesto 111"/>
          <p:cNvSpPr txBox="1"/>
          <p:nvPr/>
        </p:nvSpPr>
        <p:spPr>
          <a:xfrm>
            <a:off x="5434063" y="4886682"/>
            <a:ext cx="6282034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it-IT" sz="900" b="1" dirty="0">
                <a:solidFill>
                  <a:schemeClr val="bg1">
                    <a:lumMod val="50000"/>
                  </a:schemeClr>
                </a:solidFill>
              </a:rPr>
              <a:t>First </a:t>
            </a:r>
            <a:r>
              <a:rPr lang="it-IT" sz="900" b="1" dirty="0" err="1">
                <a:solidFill>
                  <a:schemeClr val="bg1">
                    <a:lumMod val="50000"/>
                  </a:schemeClr>
                </a:solidFill>
              </a:rPr>
              <a:t>integral</a:t>
            </a:r>
            <a:r>
              <a:rPr lang="it-IT" sz="9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it-IT" sz="900" b="1" dirty="0" err="1">
                <a:solidFill>
                  <a:schemeClr val="bg1">
                    <a:lumMod val="50000"/>
                  </a:schemeClr>
                </a:solidFill>
              </a:rPr>
              <a:t>variation</a:t>
            </a:r>
            <a:r>
              <a:rPr lang="it-IT" sz="900" b="1" dirty="0">
                <a:solidFill>
                  <a:schemeClr val="bg1">
                    <a:lumMod val="50000"/>
                  </a:schemeClr>
                </a:solidFill>
              </a:rPr>
              <a:t> with gap</a:t>
            </a:r>
          </a:p>
          <a:p>
            <a:pPr algn="ctr"/>
            <a:endParaRPr lang="en-GB" sz="3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16" name="Rettangolo 115"/>
          <p:cNvSpPr/>
          <p:nvPr/>
        </p:nvSpPr>
        <p:spPr>
          <a:xfrm>
            <a:off x="5608974" y="5459434"/>
            <a:ext cx="197700" cy="124831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5" name="CasellaDiTesto 114"/>
          <p:cNvSpPr txBox="1"/>
          <p:nvPr/>
        </p:nvSpPr>
        <p:spPr>
          <a:xfrm>
            <a:off x="5495114" y="5490718"/>
            <a:ext cx="407999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>
                <a:latin typeface="Arial" panose="020B0604020202020204" pitchFamily="34" charset="0"/>
                <a:cs typeface="Arial" panose="020B0604020202020204" pitchFamily="34" charset="0"/>
              </a:rPr>
              <a:t>-0.05</a:t>
            </a:r>
          </a:p>
          <a:p>
            <a:endParaRPr lang="en-GB" sz="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700" dirty="0">
                <a:latin typeface="Arial" panose="020B0604020202020204" pitchFamily="34" charset="0"/>
                <a:cs typeface="Arial" panose="020B0604020202020204" pitchFamily="34" charset="0"/>
              </a:rPr>
              <a:t>-0.10</a:t>
            </a:r>
          </a:p>
          <a:p>
            <a:endParaRPr lang="en-GB" sz="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3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700" dirty="0">
                <a:latin typeface="Arial" panose="020B0604020202020204" pitchFamily="34" charset="0"/>
                <a:cs typeface="Arial" panose="020B0604020202020204" pitchFamily="34" charset="0"/>
              </a:rPr>
              <a:t>-0.15</a:t>
            </a:r>
          </a:p>
          <a:p>
            <a:endParaRPr lang="en-GB" sz="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700" dirty="0">
                <a:latin typeface="Arial" panose="020B0604020202020204" pitchFamily="34" charset="0"/>
                <a:cs typeface="Arial" panose="020B0604020202020204" pitchFamily="34" charset="0"/>
              </a:rPr>
              <a:t>-0.20</a:t>
            </a:r>
          </a:p>
        </p:txBody>
      </p:sp>
      <p:sp>
        <p:nvSpPr>
          <p:cNvPr id="118" name="CasellaDiTesto 117"/>
          <p:cNvSpPr txBox="1"/>
          <p:nvPr/>
        </p:nvSpPr>
        <p:spPr>
          <a:xfrm>
            <a:off x="7618341" y="6585206"/>
            <a:ext cx="1755609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700" dirty="0">
                <a:latin typeface="Arial" panose="020B0604020202020204" pitchFamily="34" charset="0"/>
                <a:cs typeface="Arial" panose="020B0604020202020204" pitchFamily="34" charset="0"/>
              </a:rPr>
              <a:t>1.5     2     2.5    3     3.5    4     4.5     5</a:t>
            </a:r>
          </a:p>
        </p:txBody>
      </p:sp>
      <p:sp>
        <p:nvSpPr>
          <p:cNvPr id="119" name="CasellaDiTesto 118"/>
          <p:cNvSpPr txBox="1"/>
          <p:nvPr/>
        </p:nvSpPr>
        <p:spPr>
          <a:xfrm>
            <a:off x="5680147" y="5054346"/>
            <a:ext cx="1755609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700" dirty="0">
                <a:latin typeface="Arial" panose="020B0604020202020204" pitchFamily="34" charset="0"/>
                <a:cs typeface="Arial" panose="020B0604020202020204" pitchFamily="34" charset="0"/>
              </a:rPr>
              <a:t>1.5     2     2.5    3     3.5    4     4.5     5</a:t>
            </a:r>
          </a:p>
        </p:txBody>
      </p:sp>
      <p:sp>
        <p:nvSpPr>
          <p:cNvPr id="120" name="CasellaDiTesto 119"/>
          <p:cNvSpPr txBox="1"/>
          <p:nvPr/>
        </p:nvSpPr>
        <p:spPr>
          <a:xfrm>
            <a:off x="9855730" y="6567936"/>
            <a:ext cx="1755609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700" dirty="0">
                <a:latin typeface="Arial" panose="020B0604020202020204" pitchFamily="34" charset="0"/>
                <a:cs typeface="Arial" panose="020B0604020202020204" pitchFamily="34" charset="0"/>
              </a:rPr>
              <a:t>1.5     2     2.5    3     3.5    4     4.5     5</a:t>
            </a:r>
          </a:p>
        </p:txBody>
      </p:sp>
      <p:sp>
        <p:nvSpPr>
          <p:cNvPr id="122" name="Rettangolo 121"/>
          <p:cNvSpPr/>
          <p:nvPr/>
        </p:nvSpPr>
        <p:spPr>
          <a:xfrm>
            <a:off x="7540274" y="5276649"/>
            <a:ext cx="197700" cy="124831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1" name="CasellaDiTesto 120"/>
          <p:cNvSpPr txBox="1"/>
          <p:nvPr/>
        </p:nvSpPr>
        <p:spPr>
          <a:xfrm>
            <a:off x="7370004" y="5311040"/>
            <a:ext cx="429245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700" dirty="0">
                <a:latin typeface="Arial" panose="020B0604020202020204" pitchFamily="34" charset="0"/>
                <a:cs typeface="Arial" panose="020B0604020202020204" pitchFamily="34" charset="0"/>
              </a:rPr>
              <a:t>0.025</a:t>
            </a:r>
          </a:p>
          <a:p>
            <a:pPr algn="r"/>
            <a:endParaRPr lang="en-GB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en-GB" sz="700" dirty="0">
                <a:latin typeface="Arial" panose="020B0604020202020204" pitchFamily="34" charset="0"/>
                <a:cs typeface="Arial" panose="020B0604020202020204" pitchFamily="34" charset="0"/>
              </a:rPr>
              <a:t>0.020</a:t>
            </a:r>
          </a:p>
          <a:p>
            <a:pPr algn="r"/>
            <a:endParaRPr lang="en-GB" sz="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endParaRPr lang="en-GB" sz="3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en-GB" sz="700" dirty="0">
                <a:latin typeface="Arial" panose="020B0604020202020204" pitchFamily="34" charset="0"/>
                <a:cs typeface="Arial" panose="020B0604020202020204" pitchFamily="34" charset="0"/>
              </a:rPr>
              <a:t>0.015</a:t>
            </a:r>
          </a:p>
          <a:p>
            <a:pPr algn="r"/>
            <a:endParaRPr lang="en-GB" sz="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endParaRPr lang="en-GB" sz="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en-GB" sz="700" dirty="0">
                <a:latin typeface="Arial" panose="020B0604020202020204" pitchFamily="34" charset="0"/>
                <a:cs typeface="Arial" panose="020B0604020202020204" pitchFamily="34" charset="0"/>
              </a:rPr>
              <a:t>0.010</a:t>
            </a:r>
          </a:p>
          <a:p>
            <a:pPr algn="r"/>
            <a:endParaRPr lang="en-GB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en-GB" sz="700" dirty="0">
                <a:latin typeface="Arial" panose="020B0604020202020204" pitchFamily="34" charset="0"/>
                <a:cs typeface="Arial" panose="020B0604020202020204" pitchFamily="34" charset="0"/>
              </a:rPr>
              <a:t>0.005</a:t>
            </a:r>
          </a:p>
          <a:p>
            <a:pPr algn="r"/>
            <a:endParaRPr lang="en-GB" sz="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en-GB" sz="700" dirty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</a:p>
        </p:txBody>
      </p:sp>
      <p:sp>
        <p:nvSpPr>
          <p:cNvPr id="123" name="CasellaDiTesto 122"/>
          <p:cNvSpPr txBox="1"/>
          <p:nvPr/>
        </p:nvSpPr>
        <p:spPr>
          <a:xfrm>
            <a:off x="5645058" y="5130462"/>
            <a:ext cx="234360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700" dirty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</a:p>
        </p:txBody>
      </p:sp>
      <p:sp>
        <p:nvSpPr>
          <p:cNvPr id="124" name="Rettangolo 123"/>
          <p:cNvSpPr/>
          <p:nvPr/>
        </p:nvSpPr>
        <p:spPr>
          <a:xfrm>
            <a:off x="9773526" y="5320840"/>
            <a:ext cx="197700" cy="124831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5" name="CasellaDiTesto 124"/>
          <p:cNvSpPr txBox="1"/>
          <p:nvPr/>
        </p:nvSpPr>
        <p:spPr>
          <a:xfrm>
            <a:off x="9625256" y="5330517"/>
            <a:ext cx="429245" cy="14003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700" dirty="0">
                <a:latin typeface="Arial" panose="020B0604020202020204" pitchFamily="34" charset="0"/>
                <a:cs typeface="Arial" panose="020B0604020202020204" pitchFamily="34" charset="0"/>
              </a:rPr>
              <a:t>0.020</a:t>
            </a:r>
          </a:p>
          <a:p>
            <a:pPr algn="r"/>
            <a:endParaRPr lang="en-GB" sz="13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en-GB" sz="700" dirty="0">
                <a:latin typeface="Arial" panose="020B0604020202020204" pitchFamily="34" charset="0"/>
                <a:cs typeface="Arial" panose="020B0604020202020204" pitchFamily="34" charset="0"/>
              </a:rPr>
              <a:t>0.15</a:t>
            </a:r>
          </a:p>
          <a:p>
            <a:pPr algn="r"/>
            <a:endParaRPr lang="en-GB" sz="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endParaRPr lang="en-GB" sz="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en-GB" sz="700" dirty="0">
                <a:latin typeface="Arial" panose="020B0604020202020204" pitchFamily="34" charset="0"/>
                <a:cs typeface="Arial" panose="020B0604020202020204" pitchFamily="34" charset="0"/>
              </a:rPr>
              <a:t>0.10</a:t>
            </a:r>
          </a:p>
          <a:p>
            <a:pPr algn="r"/>
            <a:endParaRPr lang="en-GB" sz="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endParaRPr lang="en-GB" sz="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en-GB" sz="700" dirty="0">
                <a:latin typeface="Arial" panose="020B0604020202020204" pitchFamily="34" charset="0"/>
                <a:cs typeface="Arial" panose="020B0604020202020204" pitchFamily="34" charset="0"/>
              </a:rPr>
              <a:t>0.05</a:t>
            </a:r>
          </a:p>
          <a:p>
            <a:pPr algn="r"/>
            <a:endParaRPr lang="en-GB" sz="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endParaRPr lang="en-GB" sz="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en-GB" sz="700" dirty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</a:p>
        </p:txBody>
      </p:sp>
      <p:sp>
        <p:nvSpPr>
          <p:cNvPr id="130" name="CasellaDiTesto 129"/>
          <p:cNvSpPr txBox="1"/>
          <p:nvPr/>
        </p:nvSpPr>
        <p:spPr>
          <a:xfrm>
            <a:off x="5081720" y="4834049"/>
            <a:ext cx="127502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800" b="1" dirty="0">
                <a:solidFill>
                  <a:schemeClr val="bg1">
                    <a:lumMod val="50000"/>
                  </a:schemeClr>
                </a:solidFill>
              </a:rPr>
              <a:t>(G m)</a:t>
            </a:r>
            <a:endParaRPr lang="en-GB" sz="8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31" name="CasellaDiTesto 130"/>
          <p:cNvSpPr txBox="1"/>
          <p:nvPr/>
        </p:nvSpPr>
        <p:spPr>
          <a:xfrm>
            <a:off x="7567494" y="5546465"/>
            <a:ext cx="127502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800" b="1" dirty="0">
                <a:solidFill>
                  <a:schemeClr val="bg1">
                    <a:lumMod val="50000"/>
                  </a:schemeClr>
                </a:solidFill>
              </a:rPr>
              <a:t>gap (mm)</a:t>
            </a:r>
            <a:endParaRPr lang="en-GB" sz="8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32" name="Rettangolo 131"/>
          <p:cNvSpPr/>
          <p:nvPr/>
        </p:nvSpPr>
        <p:spPr>
          <a:xfrm>
            <a:off x="7321254" y="5163681"/>
            <a:ext cx="284252" cy="14735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3" name="Rettangolo 132"/>
          <p:cNvSpPr/>
          <p:nvPr/>
        </p:nvSpPr>
        <p:spPr>
          <a:xfrm>
            <a:off x="9266953" y="6567936"/>
            <a:ext cx="284252" cy="14735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4" name="Rettangolo 133"/>
          <p:cNvSpPr/>
          <p:nvPr/>
        </p:nvSpPr>
        <p:spPr>
          <a:xfrm>
            <a:off x="11504132" y="6538707"/>
            <a:ext cx="284252" cy="14735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5" name="CasellaDiTesto 134"/>
          <p:cNvSpPr txBox="1"/>
          <p:nvPr/>
        </p:nvSpPr>
        <p:spPr>
          <a:xfrm>
            <a:off x="11147866" y="6524094"/>
            <a:ext cx="127502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800" b="1" dirty="0">
                <a:solidFill>
                  <a:schemeClr val="bg1">
                    <a:lumMod val="50000"/>
                  </a:schemeClr>
                </a:solidFill>
              </a:rPr>
              <a:t>gap (mm)</a:t>
            </a:r>
            <a:endParaRPr lang="en-GB" sz="800" b="1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137" name="Connettore 2 136"/>
          <p:cNvCxnSpPr/>
          <p:nvPr/>
        </p:nvCxnSpPr>
        <p:spPr>
          <a:xfrm>
            <a:off x="5476064" y="6739538"/>
            <a:ext cx="6343660" cy="0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39" name="Connettore 2 138"/>
          <p:cNvCxnSpPr/>
          <p:nvPr/>
        </p:nvCxnSpPr>
        <p:spPr>
          <a:xfrm flipV="1">
            <a:off x="5539596" y="4941870"/>
            <a:ext cx="0" cy="1872000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141" name="Rettangolo 140"/>
          <p:cNvSpPr/>
          <p:nvPr/>
        </p:nvSpPr>
        <p:spPr>
          <a:xfrm>
            <a:off x="2854956" y="4868658"/>
            <a:ext cx="1657680" cy="18854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0" name="CasellaDiTesto 139"/>
          <p:cNvSpPr txBox="1"/>
          <p:nvPr/>
        </p:nvSpPr>
        <p:spPr>
          <a:xfrm>
            <a:off x="2715882" y="4898543"/>
            <a:ext cx="191439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900" b="1" dirty="0">
                <a:solidFill>
                  <a:schemeClr val="bg1">
                    <a:lumMod val="50000"/>
                  </a:schemeClr>
                </a:solidFill>
              </a:rPr>
              <a:t>First </a:t>
            </a:r>
            <a:r>
              <a:rPr lang="it-IT" sz="900" b="1" dirty="0" err="1">
                <a:solidFill>
                  <a:schemeClr val="bg1">
                    <a:lumMod val="50000"/>
                  </a:schemeClr>
                </a:solidFill>
              </a:rPr>
              <a:t>integral</a:t>
            </a:r>
            <a:r>
              <a:rPr lang="it-IT" sz="9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it-IT" sz="900" b="1" dirty="0" err="1">
                <a:solidFill>
                  <a:schemeClr val="bg1">
                    <a:lumMod val="50000"/>
                  </a:schemeClr>
                </a:solidFill>
              </a:rPr>
              <a:t>variation</a:t>
            </a:r>
            <a:r>
              <a:rPr lang="it-IT" sz="900" b="1" dirty="0">
                <a:solidFill>
                  <a:schemeClr val="bg1">
                    <a:lumMod val="50000"/>
                  </a:schemeClr>
                </a:solidFill>
              </a:rPr>
              <a:t> with </a:t>
            </a:r>
            <a:r>
              <a:rPr lang="it-IT" sz="900" b="1" dirty="0" err="1">
                <a:solidFill>
                  <a:schemeClr val="bg1">
                    <a:lumMod val="50000"/>
                  </a:schemeClr>
                </a:solidFill>
              </a:rPr>
              <a:t>phase</a:t>
            </a:r>
            <a:endParaRPr lang="it-IT" sz="900" b="1" dirty="0"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endParaRPr lang="en-GB" sz="300" b="1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142" name="Connettore 2 141"/>
          <p:cNvCxnSpPr/>
          <p:nvPr/>
        </p:nvCxnSpPr>
        <p:spPr>
          <a:xfrm>
            <a:off x="4495657" y="6192935"/>
            <a:ext cx="567638" cy="0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143" name="CasellaDiTesto 142"/>
          <p:cNvSpPr txBox="1"/>
          <p:nvPr/>
        </p:nvSpPr>
        <p:spPr>
          <a:xfrm>
            <a:off x="4135963" y="6189594"/>
            <a:ext cx="127502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800" b="1" dirty="0" err="1">
                <a:solidFill>
                  <a:schemeClr val="bg1">
                    <a:lumMod val="50000"/>
                  </a:schemeClr>
                </a:solidFill>
              </a:rPr>
              <a:t>Phase</a:t>
            </a:r>
            <a:r>
              <a:rPr lang="it-IT" sz="800" b="1" dirty="0">
                <a:solidFill>
                  <a:schemeClr val="bg1">
                    <a:lumMod val="50000"/>
                  </a:schemeClr>
                </a:solidFill>
              </a:rPr>
              <a:t> = </a:t>
            </a:r>
            <a:r>
              <a:rPr lang="el-GR" sz="800" b="1" dirty="0">
                <a:solidFill>
                  <a:schemeClr val="bg1">
                    <a:lumMod val="50000"/>
                  </a:schemeClr>
                </a:solidFill>
              </a:rPr>
              <a:t>Δ</a:t>
            </a:r>
            <a:r>
              <a:rPr lang="it-IT" sz="800" b="1" dirty="0">
                <a:solidFill>
                  <a:schemeClr val="bg1">
                    <a:lumMod val="50000"/>
                  </a:schemeClr>
                </a:solidFill>
              </a:rPr>
              <a:t>z/</a:t>
            </a:r>
            <a:r>
              <a:rPr lang="el-GR" sz="800" b="1" dirty="0">
                <a:solidFill>
                  <a:schemeClr val="bg1">
                    <a:lumMod val="50000"/>
                  </a:schemeClr>
                </a:solidFill>
              </a:rPr>
              <a:t>λ</a:t>
            </a:r>
            <a:r>
              <a:rPr lang="it-IT" sz="800" b="1" dirty="0">
                <a:solidFill>
                  <a:schemeClr val="bg1">
                    <a:lumMod val="50000"/>
                  </a:schemeClr>
                </a:solidFill>
              </a:rPr>
              <a:t>u</a:t>
            </a:r>
            <a:endParaRPr lang="en-GB" sz="8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46" name="CasellaDiTesto 145"/>
          <p:cNvSpPr txBox="1"/>
          <p:nvPr/>
        </p:nvSpPr>
        <p:spPr>
          <a:xfrm>
            <a:off x="11504270" y="5109154"/>
            <a:ext cx="3417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/>
              <a:t>Ix</a:t>
            </a:r>
            <a:endParaRPr lang="it-IT" dirty="0"/>
          </a:p>
        </p:txBody>
      </p:sp>
      <p:sp>
        <p:nvSpPr>
          <p:cNvPr id="147" name="CasellaDiTesto 146"/>
          <p:cNvSpPr txBox="1"/>
          <p:nvPr/>
        </p:nvSpPr>
        <p:spPr>
          <a:xfrm>
            <a:off x="11511392" y="5493147"/>
            <a:ext cx="3465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/>
              <a:t>Iy</a:t>
            </a:r>
            <a:endParaRPr lang="it-IT" dirty="0"/>
          </a:p>
        </p:txBody>
      </p:sp>
      <p:cxnSp>
        <p:nvCxnSpPr>
          <p:cNvPr id="148" name="Connettore 2 147"/>
          <p:cNvCxnSpPr/>
          <p:nvPr/>
        </p:nvCxnSpPr>
        <p:spPr>
          <a:xfrm flipH="1">
            <a:off x="11002248" y="5293820"/>
            <a:ext cx="475895" cy="0"/>
          </a:xfrm>
          <a:prstGeom prst="straightConnector1">
            <a:avLst/>
          </a:prstGeom>
          <a:ln w="28575"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Connettore 2 148"/>
          <p:cNvCxnSpPr/>
          <p:nvPr/>
        </p:nvCxnSpPr>
        <p:spPr>
          <a:xfrm flipH="1">
            <a:off x="11018079" y="5712685"/>
            <a:ext cx="475895" cy="0"/>
          </a:xfrm>
          <a:prstGeom prst="straightConnector1">
            <a:avLst/>
          </a:prstGeom>
          <a:ln w="28575">
            <a:solidFill>
              <a:srgbClr val="FFC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9" name="CasellaDiTesto 128"/>
          <p:cNvSpPr txBox="1"/>
          <p:nvPr/>
        </p:nvSpPr>
        <p:spPr>
          <a:xfrm>
            <a:off x="8264514" y="6027805"/>
            <a:ext cx="104528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i="1" dirty="0"/>
              <a:t>Circular</a:t>
            </a:r>
          </a:p>
          <a:p>
            <a:r>
              <a:rPr lang="en-GB" sz="1400" i="1" dirty="0"/>
              <a:t>Polarization</a:t>
            </a:r>
          </a:p>
        </p:txBody>
      </p:sp>
      <p:sp>
        <p:nvSpPr>
          <p:cNvPr id="136" name="CasellaDiTesto 135"/>
          <p:cNvSpPr txBox="1"/>
          <p:nvPr/>
        </p:nvSpPr>
        <p:spPr>
          <a:xfrm>
            <a:off x="6151661" y="6103795"/>
            <a:ext cx="104528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i="1" dirty="0"/>
              <a:t>Horizontal</a:t>
            </a:r>
          </a:p>
          <a:p>
            <a:r>
              <a:rPr lang="en-GB" sz="1400" i="1" dirty="0"/>
              <a:t>Polarization</a:t>
            </a:r>
          </a:p>
        </p:txBody>
      </p:sp>
      <p:sp>
        <p:nvSpPr>
          <p:cNvPr id="138" name="CasellaDiTesto 137"/>
          <p:cNvSpPr txBox="1"/>
          <p:nvPr/>
        </p:nvSpPr>
        <p:spPr>
          <a:xfrm>
            <a:off x="10138515" y="6049684"/>
            <a:ext cx="104528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i="1" dirty="0"/>
              <a:t>Vertical</a:t>
            </a:r>
          </a:p>
          <a:p>
            <a:r>
              <a:rPr lang="en-GB" sz="1400" i="1" dirty="0"/>
              <a:t>Polarization</a:t>
            </a:r>
          </a:p>
        </p:txBody>
      </p:sp>
      <p:sp>
        <p:nvSpPr>
          <p:cNvPr id="144" name="Rettangolo 143"/>
          <p:cNvSpPr/>
          <p:nvPr/>
        </p:nvSpPr>
        <p:spPr>
          <a:xfrm>
            <a:off x="9829077" y="3301331"/>
            <a:ext cx="1947297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600" b="1" dirty="0">
                <a:solidFill>
                  <a:schemeClr val="accent2">
                    <a:lumMod val="75000"/>
                  </a:schemeClr>
                </a:solidFill>
              </a:rPr>
              <a:t>Exit angle &lt; 0.5 µrad</a:t>
            </a:r>
          </a:p>
          <a:p>
            <a:endParaRPr lang="en-GB" sz="800" b="1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en-GB" sz="1600" b="1" dirty="0">
                <a:solidFill>
                  <a:schemeClr val="accent2">
                    <a:lumMod val="75000"/>
                  </a:schemeClr>
                </a:solidFill>
              </a:rPr>
              <a:t>Exit offset &lt; 10 µm</a:t>
            </a:r>
          </a:p>
          <a:p>
            <a:endParaRPr lang="en-GB" sz="800" dirty="0">
              <a:solidFill>
                <a:schemeClr val="accent2">
                  <a:lumMod val="75000"/>
                </a:schemeClr>
              </a:solidFill>
            </a:endParaRPr>
          </a:p>
          <a:p>
            <a:pPr algn="ctr"/>
            <a:r>
              <a:rPr lang="en-GB" sz="1600" u="sng" dirty="0">
                <a:solidFill>
                  <a:schemeClr val="accent2">
                    <a:lumMod val="75000"/>
                  </a:schemeClr>
                </a:solidFill>
              </a:rPr>
              <a:t>for all phase and gap values</a:t>
            </a:r>
          </a:p>
        </p:txBody>
      </p:sp>
    </p:spTree>
    <p:extLst>
      <p:ext uri="{BB962C8B-B14F-4D97-AF65-F5344CB8AC3E}">
        <p14:creationId xmlns:p14="http://schemas.microsoft.com/office/powerpoint/2010/main" val="61133990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304</TotalTime>
  <Words>466</Words>
  <Application>Microsoft Macintosh PowerPoint</Application>
  <PresentationFormat>Widescreen</PresentationFormat>
  <Paragraphs>120</Paragraphs>
  <Slides>2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Cambria Math</vt:lpstr>
      <vt:lpstr>Tema di Office</vt:lpstr>
      <vt:lpstr>WA6 Updates 5/08/2022 L. Giannessi 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WA6 Report </dc:title>
  <dc:creator>Luca Giannessi</dc:creator>
  <cp:lastModifiedBy>Luca Giannessi</cp:lastModifiedBy>
  <cp:revision>4</cp:revision>
  <dcterms:created xsi:type="dcterms:W3CDTF">2022-04-04T15:42:35Z</dcterms:created>
  <dcterms:modified xsi:type="dcterms:W3CDTF">2022-10-06T08:20:22Z</dcterms:modified>
</cp:coreProperties>
</file>