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94" r:id="rId2"/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E79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3FBB91-A4DD-084C-9A73-4362CCE50539}" v="1" dt="2022-10-05T16:13:55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672"/>
    <p:restoredTop sz="96122"/>
  </p:normalViewPr>
  <p:slideViewPr>
    <p:cSldViewPr snapToGrid="0" snapToObjects="1">
      <p:cViewPr varScale="1">
        <p:scale>
          <a:sx n="123" d="100"/>
          <a:sy n="123" d="100"/>
        </p:scale>
        <p:origin x="1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2D8A4-CD6C-4B48-A83C-B3C3C28C86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D8BA3C-341B-914E-99B8-9922DDEDD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32E3F1-06AB-B546-82FD-3AD6FB3C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B7F3E5-9B77-9C49-B33F-C220BFB5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2A4E1F-E77D-034B-9AA1-76C85C51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1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D16E18-CA1A-8E49-B164-FB234A5BA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81BC46-64C9-3B4C-B62B-92E8C5ECA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970407-04C0-2A46-9443-AD1F83C0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E5282E-7C9C-5544-B076-761E26B2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6F1B84-AE62-614F-AFAE-69E19EF2C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7443A9F-2030-FA4B-A05E-F445077436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3779E47-6F32-C141-9234-DA8BE6455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5A2569-EA14-4447-9CDE-CFDC6F464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BDFA5B-90A0-7144-ADCE-EF9E4384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F88E9F-599A-9149-BED7-3B080BB8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4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90B2DF-45AB-8244-BFA1-EEABDB566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CB9A5-DA89-9E4A-8C35-E143A60B3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7EFDC7-3EA2-B84E-920B-9647E722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F0D7C2-6AA9-804E-94E7-39A93297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CD34C4-C49F-4E4A-B762-77A00523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4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77D37A-4670-3844-AD6A-5B81B6BE4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DF81BA-EEA0-3A41-A1BD-B94BC99A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026ED3-2CB7-044A-9765-B5C9A7C1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11775C-E673-A545-AEF0-AA1064F03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8F554F-DC57-1F4D-8038-ECD21D1F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3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C571D-745D-014D-80E5-D3654632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80F82F-3B68-0648-A478-060F3FEFD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E1248D8-2EEA-3D4C-A714-B0F379B3B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FF0F29-DC82-7842-9D54-D4FDEFB23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50CDC5B-898F-3344-93B0-3CFC1BBB5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052F08-674D-244F-AA1F-B82433D3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8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69A010-3107-554C-B2DA-534D4C4E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88DD9D-3535-A04A-BBC5-B7A6A4D69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EF4FD5-9D74-5D4C-87A8-B81CEA78A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4C360E6-FEE5-D54C-85D7-47F6C6E9F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880617C-5A68-F247-95EF-7ED2BF0E5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AA36506-6C34-814F-BDA0-114DE8031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AD8757D-E7C7-3945-90FC-A315A8785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E9BBE51-924D-484C-BD2F-5E32CCEB0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26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D18BBE-387F-BD4A-9F19-20FE2186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172AE-4A70-9A49-A655-BC174D135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C58EC8B-E427-1B44-91BE-5C3346ACE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6DC9694-97F7-1645-8207-13FD8686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09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BFBF13F-C65B-D948-83BB-2B0A0D694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579EB9A-6F49-FF47-814A-62CE0A5D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7865FC7-F8BE-1E4A-88F9-6421A83D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3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087AC9-3F87-4247-9B4A-34BEC5598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2E822B-7F77-E848-8689-6EB0FDBBA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861753-944B-834E-8FCC-8AFC0B74D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DEE5E7B-F9B9-E840-9012-6E83E7AF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A7AA84-7AE4-564B-84B7-CEC94DAC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2549D5-C183-5349-BCD9-9766FB45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2DFEB-397F-D741-9811-4E319218B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DD52A9C-275E-7848-8B44-0A716F315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E05A67-8D58-624A-9C30-927239F11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C7698F-1CE1-5F40-86E2-7526D6F48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6FC1-C779-0D44-B7C8-18E447F4AC80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811975E-83C1-BC48-9E16-D7FA2C0F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573063-B266-2D4F-878E-EFD701F8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B487BAF-C99F-1349-B1FC-E93926B54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D0D12B-B247-F143-8FDC-A6DA9A2D6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6609A6-7FC6-3E48-AE35-2752D8049C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56FC1-C779-0D44-B7C8-18E447F4AC80}" type="datetimeFigureOut">
              <a:rPr lang="en-US" smtClean="0"/>
              <a:t>10/6/22</a:t>
            </a:fld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F19EE1-D937-6848-8A40-A96B1FB31D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Luca Giannessi – Eupraxia WA Meeting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573823-A93B-134B-97B8-594951BD6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6C2D-7BA3-0D4E-982E-BBF2FA2010EC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3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1.png"/><Relationship Id="rId10" Type="http://schemas.openxmlformats.org/officeDocument/2006/relationships/image" Target="../media/image7.png"/><Relationship Id="rId4" Type="http://schemas.openxmlformats.org/officeDocument/2006/relationships/image" Target="../media/image110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DE60C3-9223-A86B-FF84-C3BC70C7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1120"/>
          </a:xfrm>
        </p:spPr>
        <p:txBody>
          <a:bodyPr/>
          <a:lstStyle/>
          <a:p>
            <a:r>
              <a:rPr lang="en-US" dirty="0"/>
              <a:t>WA6 Updates </a:t>
            </a:r>
            <a:r>
              <a:rPr lang="en-US" sz="2800" dirty="0"/>
              <a:t>5/08/2022 L. Giannessi </a:t>
            </a:r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550D81-E2CB-5876-5BA9-DA999C4F1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289" y="996138"/>
            <a:ext cx="11297265" cy="5601307"/>
          </a:xfrm>
        </p:spPr>
        <p:txBody>
          <a:bodyPr/>
          <a:lstStyle/>
          <a:p>
            <a:r>
              <a:rPr lang="en-US" sz="2000" b="1" dirty="0"/>
              <a:t>ARIA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No news</a:t>
            </a:r>
            <a:endParaRPr lang="en-US" sz="1800" dirty="0"/>
          </a:p>
          <a:p>
            <a:r>
              <a:rPr lang="en-US" sz="2000" b="1" dirty="0"/>
              <a:t>AQUA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Undulator design (</a:t>
            </a:r>
            <a:r>
              <a:rPr lang="en-US" sz="2000" dirty="0">
                <a:solidFill>
                  <a:srgbClr val="FF0000"/>
                </a:solidFill>
              </a:rPr>
              <a:t>A. </a:t>
            </a:r>
            <a:r>
              <a:rPr lang="en-US" sz="2000" dirty="0" err="1">
                <a:solidFill>
                  <a:srgbClr val="FF0000"/>
                </a:solidFill>
              </a:rPr>
              <a:t>Petralia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 – Study of undulator termination and minimization wake fields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Undulator prototyping: </a:t>
            </a:r>
            <a:r>
              <a:rPr lang="en-US" sz="1800" dirty="0">
                <a:solidFill>
                  <a:srgbClr val="FF0000"/>
                </a:solidFill>
              </a:rPr>
              <a:t>drawing of a model from the Sabina STEP file in progress. No updates since last meeting (MDF involved in </a:t>
            </a:r>
            <a:r>
              <a:rPr lang="en-US" sz="1800" dirty="0" err="1">
                <a:solidFill>
                  <a:srgbClr val="FF0000"/>
                </a:solidFill>
              </a:rPr>
              <a:t>othe</a:t>
            </a:r>
            <a:r>
              <a:rPr lang="en-US" sz="1800" dirty="0">
                <a:solidFill>
                  <a:srgbClr val="FF0000"/>
                </a:solidFill>
              </a:rPr>
              <a:t> activities). </a:t>
            </a:r>
          </a:p>
          <a:p>
            <a:pPr lvl="1"/>
            <a:r>
              <a:rPr lang="en-US" sz="1800" dirty="0"/>
              <a:t>Design study of short period undulator. After delivery of SABINA Undulator, </a:t>
            </a:r>
            <a:r>
              <a:rPr lang="en-US" sz="1800" dirty="0">
                <a:solidFill>
                  <a:srgbClr val="FF0000"/>
                </a:solidFill>
              </a:rPr>
              <a:t>to be assigned through contract ? </a:t>
            </a:r>
          </a:p>
          <a:p>
            <a:pPr lvl="1"/>
            <a:r>
              <a:rPr lang="en-US" sz="1800" dirty="0"/>
              <a:t>Pulsed wire measurement system under study (A. </a:t>
            </a:r>
            <a:r>
              <a:rPr lang="en-US" sz="1800" dirty="0" err="1"/>
              <a:t>Selce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FF0000"/>
                </a:solidFill>
              </a:rPr>
              <a:t>A. </a:t>
            </a:r>
            <a:r>
              <a:rPr lang="en-US" sz="1800" dirty="0" err="1">
                <a:solidFill>
                  <a:srgbClr val="FF0000"/>
                </a:solidFill>
              </a:rPr>
              <a:t>Petralia</a:t>
            </a:r>
            <a:r>
              <a:rPr lang="en-US" sz="1800" dirty="0"/>
              <a:t>) </a:t>
            </a:r>
          </a:p>
          <a:p>
            <a:pPr lvl="1"/>
            <a:r>
              <a:rPr lang="en-US" sz="1800" dirty="0"/>
              <a:t>SC Undulator in progress, no candidate to visit FNAL, </a:t>
            </a:r>
            <a:r>
              <a:rPr lang="en-US" sz="1800" dirty="0">
                <a:solidFill>
                  <a:srgbClr val="FF0000"/>
                </a:solidFill>
              </a:rPr>
              <a:t>might be critical when the undulator will be delivered to Frascati. </a:t>
            </a:r>
          </a:p>
          <a:p>
            <a:pPr lvl="1"/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Intrasection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 design (L. Sabatini, A.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Vannozzi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000" dirty="0">
                <a:solidFill>
                  <a:srgbClr val="FF0000"/>
                </a:solidFill>
              </a:rPr>
              <a:t>A. </a:t>
            </a:r>
            <a:r>
              <a:rPr lang="en-US" sz="2000" dirty="0" err="1">
                <a:solidFill>
                  <a:srgbClr val="FF0000"/>
                </a:solidFill>
              </a:rPr>
              <a:t>Selce</a:t>
            </a:r>
            <a:r>
              <a:rPr lang="en-US" sz="2000" dirty="0">
                <a:solidFill>
                  <a:srgbClr val="FF0000"/>
                </a:solidFill>
              </a:rPr>
              <a:t>, F. Nguyen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  Quadrupole field integral defined/discussion ongoing on having correctors embedded in quadrupoles, impedances and feedback frequency cutoff  (L. Sabatini, </a:t>
            </a:r>
            <a:r>
              <a:rPr lang="en-US" sz="2000" dirty="0">
                <a:solidFill>
                  <a:srgbClr val="FF0000"/>
                </a:solidFill>
              </a:rPr>
              <a:t>A. </a:t>
            </a:r>
            <a:r>
              <a:rPr lang="en-US" sz="2000" dirty="0" err="1">
                <a:solidFill>
                  <a:srgbClr val="FF0000"/>
                </a:solidFill>
              </a:rPr>
              <a:t>Selce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, A. </a:t>
            </a:r>
            <a:r>
              <a:rPr lang="en-US" sz="2000" dirty="0" err="1">
                <a:solidFill>
                  <a:schemeClr val="accent1">
                    <a:lumMod val="50000"/>
                  </a:schemeClr>
                </a:solidFill>
              </a:rPr>
              <a:t>Vannozzi</a:t>
            </a:r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Simulations: </a:t>
            </a:r>
            <a:r>
              <a:rPr lang="en-US" sz="1800" dirty="0"/>
              <a:t>testing wake fields models as also suggested by TDR Committee (</a:t>
            </a:r>
            <a:r>
              <a:rPr lang="en-US" sz="1800" dirty="0">
                <a:solidFill>
                  <a:srgbClr val="FF0000"/>
                </a:solidFill>
              </a:rPr>
              <a:t>F. Nguyen </a:t>
            </a:r>
            <a:r>
              <a:rPr lang="en-US" sz="1800" dirty="0"/>
              <a:t>&amp; N. </a:t>
            </a:r>
            <a:r>
              <a:rPr lang="en-US" sz="1800" dirty="0" err="1"/>
              <a:t>Mirian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Recent S2E simulations from WA1 are showing peak currents in excess of 1.9-2kA. FEL simulations show  saturation at wavelengths &lt; 4 nm  (V. Petrillo). New working point parameters ? </a:t>
            </a:r>
          </a:p>
          <a:p>
            <a:pPr lvl="1"/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20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mmagine 5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584" y="2681096"/>
            <a:ext cx="3145975" cy="2064545"/>
          </a:xfrm>
          <a:prstGeom prst="rect">
            <a:avLst/>
          </a:prstGeom>
        </p:spPr>
      </p:pic>
      <p:pic>
        <p:nvPicPr>
          <p:cNvPr id="58" name="Immagine 5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448" y="2630927"/>
            <a:ext cx="3145975" cy="2064545"/>
          </a:xfrm>
          <a:prstGeom prst="rect">
            <a:avLst/>
          </a:prstGeom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0" y="48239"/>
            <a:ext cx="12192000" cy="65297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Magnets optimization for AQUA Apple-X undulator</a:t>
            </a:r>
          </a:p>
        </p:txBody>
      </p:sp>
      <p:grpSp>
        <p:nvGrpSpPr>
          <p:cNvPr id="91" name="Gruppo 90"/>
          <p:cNvGrpSpPr/>
          <p:nvPr/>
        </p:nvGrpSpPr>
        <p:grpSpPr>
          <a:xfrm>
            <a:off x="148629" y="523863"/>
            <a:ext cx="11946768" cy="1700656"/>
            <a:chOff x="234354" y="561963"/>
            <a:chExt cx="11946768" cy="1700656"/>
          </a:xfrm>
        </p:grpSpPr>
        <p:sp>
          <p:nvSpPr>
            <p:cNvPr id="81" name="CasellaDiTesto 80"/>
            <p:cNvSpPr txBox="1"/>
            <p:nvPr/>
          </p:nvSpPr>
          <p:spPr>
            <a:xfrm>
              <a:off x="8085398" y="561963"/>
              <a:ext cx="3140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y</a:t>
              </a:r>
            </a:p>
          </p:txBody>
        </p:sp>
        <p:grpSp>
          <p:nvGrpSpPr>
            <p:cNvPr id="90" name="Gruppo 89"/>
            <p:cNvGrpSpPr/>
            <p:nvPr/>
          </p:nvGrpSpPr>
          <p:grpSpPr>
            <a:xfrm>
              <a:off x="234354" y="651871"/>
              <a:ext cx="11946768" cy="1610748"/>
              <a:chOff x="253404" y="651871"/>
              <a:chExt cx="11946768" cy="1610748"/>
            </a:xfrm>
          </p:grpSpPr>
          <p:grpSp>
            <p:nvGrpSpPr>
              <p:cNvPr id="6" name="Gruppo 5"/>
              <p:cNvGrpSpPr>
                <a:grpSpLocks noChangeAspect="1"/>
              </p:cNvGrpSpPr>
              <p:nvPr/>
            </p:nvGrpSpPr>
            <p:grpSpPr>
              <a:xfrm>
                <a:off x="476394" y="1056478"/>
                <a:ext cx="11244061" cy="1020942"/>
                <a:chOff x="-4108345" y="1182163"/>
                <a:chExt cx="12017640" cy="1091181"/>
              </a:xfrm>
            </p:grpSpPr>
            <p:sp>
              <p:nvSpPr>
                <p:cNvPr id="7" name="Rettangolo 6"/>
                <p:cNvSpPr/>
                <p:nvPr/>
              </p:nvSpPr>
              <p:spPr>
                <a:xfrm>
                  <a:off x="4150577" y="1193858"/>
                  <a:ext cx="410954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8" name="Rettangolo 7"/>
                <p:cNvSpPr/>
                <p:nvPr/>
              </p:nvSpPr>
              <p:spPr>
                <a:xfrm>
                  <a:off x="4564162" y="1195123"/>
                  <a:ext cx="410954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9" name="Rettangolo 8"/>
                <p:cNvSpPr/>
                <p:nvPr/>
              </p:nvSpPr>
              <p:spPr>
                <a:xfrm>
                  <a:off x="4970874" y="1192594"/>
                  <a:ext cx="410954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0" name="Rettangolo 9"/>
                <p:cNvSpPr/>
                <p:nvPr/>
              </p:nvSpPr>
              <p:spPr>
                <a:xfrm>
                  <a:off x="5384460" y="1193858"/>
                  <a:ext cx="410954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11" name="Connettore 2 10"/>
                <p:cNvCxnSpPr/>
                <p:nvPr/>
              </p:nvCxnSpPr>
              <p:spPr>
                <a:xfrm flipV="1">
                  <a:off x="4356055" y="1342443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nettore 2 11"/>
                <p:cNvCxnSpPr/>
                <p:nvPr/>
              </p:nvCxnSpPr>
              <p:spPr>
                <a:xfrm>
                  <a:off x="5169178" y="1354042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Connettore 2 12"/>
                <p:cNvCxnSpPr/>
                <p:nvPr/>
              </p:nvCxnSpPr>
              <p:spPr>
                <a:xfrm rot="16200000">
                  <a:off x="4760333" y="1477703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Connettore 2 13"/>
                <p:cNvCxnSpPr/>
                <p:nvPr/>
              </p:nvCxnSpPr>
              <p:spPr>
                <a:xfrm rot="5400000" flipH="1">
                  <a:off x="5586406" y="1485313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Rettangolo 14"/>
                <p:cNvSpPr/>
                <p:nvPr/>
              </p:nvSpPr>
              <p:spPr>
                <a:xfrm>
                  <a:off x="2508224" y="1191329"/>
                  <a:ext cx="410954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6" name="Rettangolo 15"/>
                <p:cNvSpPr/>
                <p:nvPr/>
              </p:nvSpPr>
              <p:spPr>
                <a:xfrm>
                  <a:off x="2921810" y="1192594"/>
                  <a:ext cx="410954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7" name="Rettangolo 16"/>
                <p:cNvSpPr/>
                <p:nvPr/>
              </p:nvSpPr>
              <p:spPr>
                <a:xfrm>
                  <a:off x="3328522" y="1190065"/>
                  <a:ext cx="410954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18" name="Rettangolo 17"/>
                <p:cNvSpPr/>
                <p:nvPr/>
              </p:nvSpPr>
              <p:spPr>
                <a:xfrm>
                  <a:off x="3742108" y="1191329"/>
                  <a:ext cx="410954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19" name="Connettore 2 18"/>
                <p:cNvCxnSpPr/>
                <p:nvPr/>
              </p:nvCxnSpPr>
              <p:spPr>
                <a:xfrm flipV="1">
                  <a:off x="2713702" y="1339914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Connettore 2 19"/>
                <p:cNvCxnSpPr/>
                <p:nvPr/>
              </p:nvCxnSpPr>
              <p:spPr>
                <a:xfrm>
                  <a:off x="3526826" y="1351513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Connettore 2 20"/>
                <p:cNvCxnSpPr/>
                <p:nvPr/>
              </p:nvCxnSpPr>
              <p:spPr>
                <a:xfrm rot="16200000">
                  <a:off x="3117980" y="1475174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Connettore 2 21"/>
                <p:cNvCxnSpPr/>
                <p:nvPr/>
              </p:nvCxnSpPr>
              <p:spPr>
                <a:xfrm rot="5400000" flipH="1">
                  <a:off x="3944053" y="1482784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Rettangolo 23"/>
                <p:cNvSpPr/>
                <p:nvPr/>
              </p:nvSpPr>
              <p:spPr>
                <a:xfrm>
                  <a:off x="5799404" y="1191329"/>
                  <a:ext cx="410954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25" name="Connettore 2 24"/>
                <p:cNvCxnSpPr/>
                <p:nvPr/>
              </p:nvCxnSpPr>
              <p:spPr>
                <a:xfrm flipV="1">
                  <a:off x="6004883" y="1339914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Rettangolo 25"/>
                <p:cNvSpPr/>
                <p:nvPr/>
              </p:nvSpPr>
              <p:spPr>
                <a:xfrm>
                  <a:off x="6220255" y="1183729"/>
                  <a:ext cx="410954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27" name="Connettore 2 26"/>
                <p:cNvCxnSpPr/>
                <p:nvPr/>
              </p:nvCxnSpPr>
              <p:spPr>
                <a:xfrm rot="16200000">
                  <a:off x="6416426" y="1466309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Rettangolo 27"/>
                <p:cNvSpPr/>
                <p:nvPr/>
              </p:nvSpPr>
              <p:spPr>
                <a:xfrm>
                  <a:off x="1028331" y="1183427"/>
                  <a:ext cx="104400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9" name="Rettangolo 28"/>
                <p:cNvSpPr/>
                <p:nvPr/>
              </p:nvSpPr>
              <p:spPr>
                <a:xfrm>
                  <a:off x="1392489" y="1184692"/>
                  <a:ext cx="205200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0" name="Rettangolo 29"/>
                <p:cNvSpPr/>
                <p:nvPr/>
              </p:nvSpPr>
              <p:spPr>
                <a:xfrm>
                  <a:off x="1737416" y="1182163"/>
                  <a:ext cx="309600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1" name="Rettangolo 30"/>
                <p:cNvSpPr/>
                <p:nvPr/>
              </p:nvSpPr>
              <p:spPr>
                <a:xfrm>
                  <a:off x="2101574" y="1183427"/>
                  <a:ext cx="410954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32" name="Connettore 2 31"/>
                <p:cNvCxnSpPr/>
                <p:nvPr/>
              </p:nvCxnSpPr>
              <p:spPr>
                <a:xfrm flipV="1">
                  <a:off x="1073168" y="1332012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Connettore 2 32"/>
                <p:cNvCxnSpPr/>
                <p:nvPr/>
              </p:nvCxnSpPr>
              <p:spPr>
                <a:xfrm>
                  <a:off x="1886292" y="1343611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nettore 2 33"/>
                <p:cNvCxnSpPr/>
                <p:nvPr/>
              </p:nvCxnSpPr>
              <p:spPr>
                <a:xfrm rot="16200000">
                  <a:off x="1477446" y="1467272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ttore 2 34"/>
                <p:cNvCxnSpPr/>
                <p:nvPr/>
              </p:nvCxnSpPr>
              <p:spPr>
                <a:xfrm rot="5400000" flipH="1">
                  <a:off x="2303519" y="1474882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ttangolo 35"/>
                <p:cNvSpPr/>
                <p:nvPr/>
              </p:nvSpPr>
              <p:spPr>
                <a:xfrm>
                  <a:off x="1691358" y="1187543"/>
                  <a:ext cx="410954" cy="791469"/>
                </a:xfrm>
                <a:prstGeom prst="rect">
                  <a:avLst/>
                </a:prstGeom>
                <a:noFill/>
                <a:ln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7" name="Rettangolo 36"/>
                <p:cNvSpPr/>
                <p:nvPr/>
              </p:nvSpPr>
              <p:spPr>
                <a:xfrm>
                  <a:off x="1287699" y="1191659"/>
                  <a:ext cx="410954" cy="791469"/>
                </a:xfrm>
                <a:prstGeom prst="rect">
                  <a:avLst/>
                </a:prstGeom>
                <a:noFill/>
                <a:ln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8" name="Rettangolo 37"/>
                <p:cNvSpPr/>
                <p:nvPr/>
              </p:nvSpPr>
              <p:spPr>
                <a:xfrm>
                  <a:off x="871685" y="1183418"/>
                  <a:ext cx="410954" cy="791469"/>
                </a:xfrm>
                <a:prstGeom prst="rect">
                  <a:avLst/>
                </a:prstGeom>
                <a:noFill/>
                <a:ln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39" name="Rettangolo 38"/>
                <p:cNvSpPr/>
                <p:nvPr/>
              </p:nvSpPr>
              <p:spPr>
                <a:xfrm>
                  <a:off x="7654987" y="1196422"/>
                  <a:ext cx="104400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0" name="Rettangolo 39"/>
                <p:cNvSpPr/>
                <p:nvPr/>
              </p:nvSpPr>
              <p:spPr>
                <a:xfrm>
                  <a:off x="7178397" y="1189185"/>
                  <a:ext cx="205200" cy="7914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1" name="Rettangolo 40"/>
                <p:cNvSpPr/>
                <p:nvPr/>
              </p:nvSpPr>
              <p:spPr>
                <a:xfrm>
                  <a:off x="6699151" y="1189140"/>
                  <a:ext cx="309600" cy="79146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cxnSp>
              <p:nvCxnSpPr>
                <p:cNvPr id="42" name="Connettore 2 41"/>
                <p:cNvCxnSpPr/>
                <p:nvPr/>
              </p:nvCxnSpPr>
              <p:spPr>
                <a:xfrm flipV="1">
                  <a:off x="7699824" y="1345007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ttore 2 42"/>
                <p:cNvCxnSpPr/>
                <p:nvPr/>
              </p:nvCxnSpPr>
              <p:spPr>
                <a:xfrm>
                  <a:off x="6848027" y="1350588"/>
                  <a:ext cx="0" cy="479448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Connettore 2 43"/>
                <p:cNvCxnSpPr/>
                <p:nvPr/>
              </p:nvCxnSpPr>
              <p:spPr>
                <a:xfrm rot="16200000">
                  <a:off x="7263354" y="1471765"/>
                  <a:ext cx="0" cy="251679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Rettangolo 44"/>
                <p:cNvSpPr/>
                <p:nvPr/>
              </p:nvSpPr>
              <p:spPr>
                <a:xfrm>
                  <a:off x="6653093" y="1194520"/>
                  <a:ext cx="410954" cy="791469"/>
                </a:xfrm>
                <a:prstGeom prst="rect">
                  <a:avLst/>
                </a:prstGeom>
                <a:noFill/>
                <a:ln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6" name="Rettangolo 45"/>
                <p:cNvSpPr/>
                <p:nvPr/>
              </p:nvSpPr>
              <p:spPr>
                <a:xfrm>
                  <a:off x="7073607" y="1196152"/>
                  <a:ext cx="410954" cy="791469"/>
                </a:xfrm>
                <a:prstGeom prst="rect">
                  <a:avLst/>
                </a:prstGeom>
                <a:noFill/>
                <a:ln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7" name="Rettangolo 46"/>
                <p:cNvSpPr/>
                <p:nvPr/>
              </p:nvSpPr>
              <p:spPr>
                <a:xfrm>
                  <a:off x="7498341" y="1196413"/>
                  <a:ext cx="410954" cy="791469"/>
                </a:xfrm>
                <a:prstGeom prst="rect">
                  <a:avLst/>
                </a:prstGeom>
                <a:noFill/>
                <a:ln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CasellaDiTesto 47"/>
                    <p:cNvSpPr txBox="1"/>
                    <p:nvPr/>
                  </p:nvSpPr>
                  <p:spPr>
                    <a:xfrm>
                      <a:off x="-4108345" y="1582547"/>
                      <a:ext cx="2236252" cy="69079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it-IT" dirty="0"/>
                        <a:t>Standard </a:t>
                      </a:r>
                      <a:r>
                        <a:rPr lang="it-IT" dirty="0" err="1"/>
                        <a:t>block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size</a:t>
                      </a:r>
                      <a:r>
                        <a:rPr lang="it-IT" dirty="0"/>
                        <a:t>: </a:t>
                      </a:r>
                    </a:p>
                    <a:p>
                      <a:pPr algn="ctr"/>
                      <a:r>
                        <a:rPr lang="it-IT" dirty="0" err="1"/>
                        <a:t>bs</a:t>
                      </a:r>
                      <a:r>
                        <a:rPr lang="it-IT" dirty="0"/>
                        <a:t> = </a:t>
                      </a:r>
                      <a14:m>
                        <m:oMath xmlns:m="http://schemas.openxmlformats.org/officeDocument/2006/math">
                          <m:sSub>
                            <m:sSubPr>
                              <m:ctrlPr>
                                <a:rPr lang="it-IT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it-IT" i="1" dirty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oMath>
                      </a14:m>
                      <a:r>
                        <a:rPr lang="it-IT" dirty="0"/>
                        <a:t>/4</a:t>
                      </a:r>
                    </a:p>
                  </p:txBody>
                </p:sp>
              </mc:Choice>
              <mc:Fallback xmlns="">
                <p:sp>
                  <p:nvSpPr>
                    <p:cNvPr id="48" name="CasellaDiTesto 4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-4108345" y="1582547"/>
                      <a:ext cx="2236252" cy="690797"/>
                    </a:xfrm>
                    <a:prstGeom prst="rect">
                      <a:avLst/>
                    </a:prstGeom>
                    <a:blipFill rotWithShape="0">
                      <a:blip r:embed="rId4"/>
                      <a:stretch>
                        <a:fillRect l="-2624" t="-5660" r="-1458" b="-1415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GB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CasellaDiTesto 48"/>
                  <p:cNvSpPr txBox="1"/>
                  <p:nvPr/>
                </p:nvSpPr>
                <p:spPr>
                  <a:xfrm>
                    <a:off x="5088596" y="1836474"/>
                    <a:ext cx="1570943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1   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3  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oMath>
                      </m:oMathPara>
                    </a14:m>
                    <a:endParaRPr lang="it-IT" sz="1400" dirty="0"/>
                  </a:p>
                </p:txBody>
              </p:sp>
            </mc:Choice>
            <mc:Fallback xmlns="">
              <p:sp>
                <p:nvSpPr>
                  <p:cNvPr id="49" name="CasellaDiTesto 4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88596" y="1836474"/>
                    <a:ext cx="1570943" cy="215444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778" r="-778"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CasellaDiTesto 49"/>
                  <p:cNvSpPr txBox="1"/>
                  <p:nvPr/>
                </p:nvSpPr>
                <p:spPr>
                  <a:xfrm>
                    <a:off x="10151494" y="1841308"/>
                    <a:ext cx="1589917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right"/>
                        </m:oMathParaPr>
                        <m:oMath xmlns:m="http://schemas.openxmlformats.org/officeDocument/2006/math"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4   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3  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2   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𝐵𝑆</m:t>
                          </m:r>
                          <m:r>
                            <a:rPr lang="it-IT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oMath>
                      </m:oMathPara>
                    </a14:m>
                    <a:endParaRPr lang="it-IT" sz="1400" dirty="0"/>
                  </a:p>
                </p:txBody>
              </p:sp>
            </mc:Choice>
            <mc:Fallback xmlns="">
              <p:sp>
                <p:nvSpPr>
                  <p:cNvPr id="50" name="CasellaDiTesto 4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151494" y="1841308"/>
                    <a:ext cx="1589917" cy="215444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l="-1916" r="-3448"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1" name="CasellaDiTesto 50"/>
              <p:cNvSpPr txBox="1"/>
              <p:nvPr/>
            </p:nvSpPr>
            <p:spPr>
              <a:xfrm>
                <a:off x="253404" y="871185"/>
                <a:ext cx="46361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Optimized for operation in circular polarization</a:t>
                </a:r>
              </a:p>
            </p:txBody>
          </p:sp>
          <p:sp>
            <p:nvSpPr>
              <p:cNvPr id="52" name="Rettangolo 51"/>
              <p:cNvSpPr/>
              <p:nvPr/>
            </p:nvSpPr>
            <p:spPr>
              <a:xfrm>
                <a:off x="2989439" y="1308512"/>
                <a:ext cx="170615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b="1" dirty="0"/>
                  <a:t>BS1 = ¼ </a:t>
                </a:r>
                <a:r>
                  <a:rPr lang="en-GB" sz="1400" b="1" dirty="0" err="1"/>
                  <a:t>bs</a:t>
                </a:r>
                <a:r>
                  <a:rPr lang="en-GB" sz="1400" b="1" dirty="0"/>
                  <a:t>;     </a:t>
                </a:r>
              </a:p>
              <a:p>
                <a:r>
                  <a:rPr lang="en-GB" sz="1400" b="1" dirty="0"/>
                  <a:t>BS2 = ½ </a:t>
                </a:r>
                <a:r>
                  <a:rPr lang="en-GB" sz="1400" b="1" dirty="0" err="1"/>
                  <a:t>bs</a:t>
                </a:r>
                <a:r>
                  <a:rPr lang="en-GB" sz="1400" b="1" dirty="0"/>
                  <a:t>  +1.53;            </a:t>
                </a:r>
              </a:p>
              <a:p>
                <a:r>
                  <a:rPr lang="en-GB" sz="1400" b="1" dirty="0"/>
                  <a:t>BS3 = ¾ </a:t>
                </a:r>
                <a:r>
                  <a:rPr lang="en-GB" sz="1400" b="1" dirty="0" err="1"/>
                  <a:t>bs</a:t>
                </a:r>
                <a:r>
                  <a:rPr lang="en-GB" sz="1400" b="1" dirty="0"/>
                  <a:t> +0.0342;</a:t>
                </a:r>
              </a:p>
              <a:p>
                <a:r>
                  <a:rPr lang="en-GB" sz="1400" b="1"/>
                  <a:t>BS4= bs</a:t>
                </a:r>
                <a:endParaRPr lang="en-GB" sz="1400" b="1" dirty="0"/>
              </a:p>
            </p:txBody>
          </p:sp>
          <p:sp>
            <p:nvSpPr>
              <p:cNvPr id="53" name="Rettangolo 52"/>
              <p:cNvSpPr/>
              <p:nvPr/>
            </p:nvSpPr>
            <p:spPr>
              <a:xfrm>
                <a:off x="4940965" y="836537"/>
                <a:ext cx="1738647" cy="1360737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Parentesi quadra chiusa 53"/>
              <p:cNvSpPr/>
              <p:nvPr/>
            </p:nvSpPr>
            <p:spPr>
              <a:xfrm rot="5400000">
                <a:off x="8251485" y="416675"/>
                <a:ext cx="298767" cy="3257034"/>
              </a:xfrm>
              <a:prstGeom prst="righ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GB" dirty="0"/>
                  <a:t>Undulator (sample)</a:t>
                </a:r>
              </a:p>
            </p:txBody>
          </p:sp>
          <p:sp>
            <p:nvSpPr>
              <p:cNvPr id="55" name="Rettangolo 54"/>
              <p:cNvSpPr/>
              <p:nvPr/>
            </p:nvSpPr>
            <p:spPr>
              <a:xfrm>
                <a:off x="10139176" y="815873"/>
                <a:ext cx="1768626" cy="1360737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0" name="Connettore 2 79"/>
              <p:cNvCxnSpPr/>
              <p:nvPr/>
            </p:nvCxnSpPr>
            <p:spPr>
              <a:xfrm>
                <a:off x="4848225" y="1460001"/>
                <a:ext cx="729615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Connettore 2 4"/>
              <p:cNvCxnSpPr/>
              <p:nvPr/>
            </p:nvCxnSpPr>
            <p:spPr>
              <a:xfrm rot="16200000">
                <a:off x="7621755" y="1503247"/>
                <a:ext cx="1512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CasellaDiTesto 81"/>
              <p:cNvSpPr txBox="1"/>
              <p:nvPr/>
            </p:nvSpPr>
            <p:spPr>
              <a:xfrm>
                <a:off x="11924134" y="1067461"/>
                <a:ext cx="276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z</a:t>
                </a:r>
              </a:p>
            </p:txBody>
          </p:sp>
          <p:sp>
            <p:nvSpPr>
              <p:cNvPr id="83" name="Parentesi quadra chiusa 82"/>
              <p:cNvSpPr/>
              <p:nvPr/>
            </p:nvSpPr>
            <p:spPr>
              <a:xfrm rot="16200000">
                <a:off x="8955466" y="216108"/>
                <a:ext cx="68043" cy="1517774"/>
              </a:xfrm>
              <a:prstGeom prst="rightBracket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84" name="CasellaDiTesto 83"/>
              <p:cNvSpPr txBox="1"/>
              <p:nvPr/>
            </p:nvSpPr>
            <p:spPr>
              <a:xfrm>
                <a:off x="8710880" y="651871"/>
                <a:ext cx="4138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/>
                  <a:t>λ</a:t>
                </a:r>
                <a:r>
                  <a:rPr lang="it-IT" dirty="0"/>
                  <a:t>u</a:t>
                </a:r>
              </a:p>
            </p:txBody>
          </p:sp>
        </p:grpSp>
      </p:grpSp>
      <p:pic>
        <p:nvPicPr>
          <p:cNvPr id="56" name="Immagin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7524" y="2645648"/>
            <a:ext cx="3145975" cy="2064545"/>
          </a:xfrm>
          <a:prstGeom prst="rect">
            <a:avLst/>
          </a:prstGeom>
        </p:spPr>
      </p:pic>
      <p:sp>
        <p:nvSpPr>
          <p:cNvPr id="59" name="CasellaDiTesto 58"/>
          <p:cNvSpPr txBox="1"/>
          <p:nvPr/>
        </p:nvSpPr>
        <p:spPr>
          <a:xfrm>
            <a:off x="4422979" y="3234701"/>
            <a:ext cx="437287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0.005</a:t>
            </a:r>
          </a:p>
        </p:txBody>
      </p:sp>
      <p:sp>
        <p:nvSpPr>
          <p:cNvPr id="60" name="CasellaDiTesto 59"/>
          <p:cNvSpPr txBox="1"/>
          <p:nvPr/>
        </p:nvSpPr>
        <p:spPr>
          <a:xfrm>
            <a:off x="4383008" y="4096535"/>
            <a:ext cx="47450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-0.005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4422249" y="2805159"/>
            <a:ext cx="43728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0.010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4381466" y="4528756"/>
            <a:ext cx="47450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-0.010</a:t>
            </a:r>
          </a:p>
        </p:txBody>
      </p:sp>
      <p:sp>
        <p:nvSpPr>
          <p:cNvPr id="63" name="CasellaDiTesto 62"/>
          <p:cNvSpPr txBox="1"/>
          <p:nvPr/>
        </p:nvSpPr>
        <p:spPr>
          <a:xfrm>
            <a:off x="1327644" y="3658631"/>
            <a:ext cx="437287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0.005</a:t>
            </a:r>
          </a:p>
        </p:txBody>
      </p:sp>
      <p:sp>
        <p:nvSpPr>
          <p:cNvPr id="64" name="CasellaDiTesto 63"/>
          <p:cNvSpPr txBox="1"/>
          <p:nvPr/>
        </p:nvSpPr>
        <p:spPr>
          <a:xfrm>
            <a:off x="1287674" y="4520465"/>
            <a:ext cx="47450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-0.005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1326915" y="3229088"/>
            <a:ext cx="43728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0.010</a:t>
            </a:r>
          </a:p>
        </p:txBody>
      </p:sp>
      <p:sp>
        <p:nvSpPr>
          <p:cNvPr id="66" name="CasellaDiTesto 65"/>
          <p:cNvSpPr txBox="1"/>
          <p:nvPr/>
        </p:nvSpPr>
        <p:spPr>
          <a:xfrm>
            <a:off x="1327644" y="2807654"/>
            <a:ext cx="437287" cy="22498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0.015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7463137" y="2850355"/>
            <a:ext cx="437287" cy="22498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0.005</a:t>
            </a:r>
          </a:p>
        </p:txBody>
      </p:sp>
      <p:sp>
        <p:nvSpPr>
          <p:cNvPr id="68" name="CasellaDiTesto 67"/>
          <p:cNvSpPr txBox="1"/>
          <p:nvPr/>
        </p:nvSpPr>
        <p:spPr>
          <a:xfrm>
            <a:off x="7423166" y="3712190"/>
            <a:ext cx="47450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-0.005</a:t>
            </a:r>
          </a:p>
        </p:txBody>
      </p:sp>
      <p:sp>
        <p:nvSpPr>
          <p:cNvPr id="69" name="CasellaDiTesto 68"/>
          <p:cNvSpPr txBox="1"/>
          <p:nvPr/>
        </p:nvSpPr>
        <p:spPr>
          <a:xfrm>
            <a:off x="7465908" y="4575880"/>
            <a:ext cx="47450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-0.015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7447488" y="4140346"/>
            <a:ext cx="474508" cy="22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100" dirty="0"/>
              <a:t>-0.010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CasellaDiTesto 70"/>
              <p:cNvSpPr txBox="1"/>
              <p:nvPr/>
            </p:nvSpPr>
            <p:spPr>
              <a:xfrm>
                <a:off x="9650961" y="2630875"/>
                <a:ext cx="114717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it-IT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it-IT" sz="1400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it-IT" sz="1400" i="1">
                          <a:latin typeface="Cambria Math" panose="02040503050406030204" pitchFamily="18" charset="0"/>
                        </a:rPr>
                        <m:t>&lt;0.001 %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CasellaDiTesto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0961" y="2630875"/>
                <a:ext cx="1147173" cy="403316"/>
              </a:xfrm>
              <a:prstGeom prst="rect">
                <a:avLst/>
              </a:prstGeom>
              <a:blipFill rotWithShape="0">
                <a:blip r:embed="rId8"/>
                <a:stretch>
                  <a:fillRect l="-3191" t="-1515" r="-3723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CasellaDiTesto 71"/>
          <p:cNvSpPr txBox="1"/>
          <p:nvPr/>
        </p:nvSpPr>
        <p:spPr>
          <a:xfrm>
            <a:off x="10902481" y="2687053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@ 10 um</a:t>
            </a:r>
          </a:p>
        </p:txBody>
      </p:sp>
      <p:grpSp>
        <p:nvGrpSpPr>
          <p:cNvPr id="73" name="Gruppo 72"/>
          <p:cNvGrpSpPr/>
          <p:nvPr/>
        </p:nvGrpSpPr>
        <p:grpSpPr>
          <a:xfrm>
            <a:off x="5680147" y="2477919"/>
            <a:ext cx="1218994" cy="523220"/>
            <a:chOff x="10342170" y="4082658"/>
            <a:chExt cx="1417433" cy="608396"/>
          </a:xfrm>
        </p:grpSpPr>
        <p:cxnSp>
          <p:nvCxnSpPr>
            <p:cNvPr id="74" name="Connettore 1 73"/>
            <p:cNvCxnSpPr/>
            <p:nvPr/>
          </p:nvCxnSpPr>
          <p:spPr>
            <a:xfrm>
              <a:off x="10342170" y="4299592"/>
              <a:ext cx="34879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>
              <a:off x="10342170" y="4559841"/>
              <a:ext cx="34879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CasellaDiTesto 75"/>
            <p:cNvSpPr txBox="1"/>
            <p:nvPr/>
          </p:nvSpPr>
          <p:spPr>
            <a:xfrm>
              <a:off x="10690960" y="4082658"/>
              <a:ext cx="1068643" cy="6083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horizontal</a:t>
              </a:r>
            </a:p>
            <a:p>
              <a:r>
                <a:rPr lang="en-GB" sz="1400" dirty="0"/>
                <a:t>vertical</a:t>
              </a:r>
            </a:p>
          </p:txBody>
        </p:sp>
      </p:grpSp>
      <p:sp>
        <p:nvSpPr>
          <p:cNvPr id="78" name="CasellaDiTesto 77"/>
          <p:cNvSpPr txBox="1"/>
          <p:nvPr/>
        </p:nvSpPr>
        <p:spPr>
          <a:xfrm>
            <a:off x="817163" y="2413971"/>
            <a:ext cx="197990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 Trajectory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1834755" y="4314270"/>
            <a:ext cx="1045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Horizontal</a:t>
            </a:r>
          </a:p>
          <a:p>
            <a:r>
              <a:rPr lang="en-GB" sz="1400" i="1" dirty="0"/>
              <a:t>Polarization</a:t>
            </a:r>
          </a:p>
        </p:txBody>
      </p:sp>
      <p:sp>
        <p:nvSpPr>
          <p:cNvPr id="86" name="CasellaDiTesto 85"/>
          <p:cNvSpPr txBox="1"/>
          <p:nvPr/>
        </p:nvSpPr>
        <p:spPr>
          <a:xfrm>
            <a:off x="4946067" y="4096535"/>
            <a:ext cx="1045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Circular</a:t>
            </a:r>
          </a:p>
          <a:p>
            <a:r>
              <a:rPr lang="en-GB" sz="1400" i="1" dirty="0"/>
              <a:t>Polarization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8032098" y="4127864"/>
            <a:ext cx="1045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Vertical</a:t>
            </a:r>
          </a:p>
          <a:p>
            <a:r>
              <a:rPr lang="en-GB" sz="1400" i="1" dirty="0"/>
              <a:t>Polarization</a:t>
            </a:r>
          </a:p>
        </p:txBody>
      </p:sp>
      <p:sp>
        <p:nvSpPr>
          <p:cNvPr id="88" name="Rettangolo arrotondato 87"/>
          <p:cNvSpPr/>
          <p:nvPr/>
        </p:nvSpPr>
        <p:spPr>
          <a:xfrm>
            <a:off x="227618" y="2373366"/>
            <a:ext cx="11734800" cy="242749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4" name="Immagine 10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30202" y="4913295"/>
            <a:ext cx="3109394" cy="1813813"/>
          </a:xfrm>
          <a:prstGeom prst="rect">
            <a:avLst/>
          </a:prstGeom>
        </p:spPr>
      </p:pic>
      <p:sp>
        <p:nvSpPr>
          <p:cNvPr id="100" name="CasellaDiTesto 99"/>
          <p:cNvSpPr txBox="1"/>
          <p:nvPr/>
        </p:nvSpPr>
        <p:spPr>
          <a:xfrm>
            <a:off x="797647" y="4875654"/>
            <a:ext cx="1486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Field integrals</a:t>
            </a:r>
            <a:endParaRPr lang="en-GB" dirty="0"/>
          </a:p>
        </p:txBody>
      </p:sp>
      <p:sp>
        <p:nvSpPr>
          <p:cNvPr id="103" name="Rettangolo 102"/>
          <p:cNvSpPr/>
          <p:nvPr/>
        </p:nvSpPr>
        <p:spPr>
          <a:xfrm>
            <a:off x="250992" y="5235446"/>
            <a:ext cx="4395669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rgbClr val="00B050"/>
                </a:solidFill>
              </a:rPr>
              <a:t>First integral</a:t>
            </a:r>
            <a:r>
              <a:rPr lang="en-GB" sz="1600" dirty="0">
                <a:solidFill>
                  <a:srgbClr val="00B050"/>
                </a:solidFill>
              </a:rPr>
              <a:t>:</a:t>
            </a:r>
          </a:p>
          <a:p>
            <a:r>
              <a:rPr lang="en-GB" sz="1600" dirty="0">
                <a:solidFill>
                  <a:srgbClr val="00B050"/>
                </a:solidFill>
              </a:rPr>
              <a:t>Ix = 0</a:t>
            </a:r>
          </a:p>
          <a:p>
            <a:r>
              <a:rPr lang="en-GB" sz="1600" dirty="0">
                <a:solidFill>
                  <a:srgbClr val="00B050"/>
                </a:solidFill>
              </a:rPr>
              <a:t>|</a:t>
            </a:r>
            <a:r>
              <a:rPr lang="en-GB" sz="1600" dirty="0" err="1">
                <a:solidFill>
                  <a:srgbClr val="00B050"/>
                </a:solidFill>
              </a:rPr>
              <a:t>Iy</a:t>
            </a:r>
            <a:r>
              <a:rPr lang="en-GB" sz="1600" dirty="0">
                <a:solidFill>
                  <a:srgbClr val="00B050"/>
                </a:solidFill>
              </a:rPr>
              <a:t>|&lt; 0.2 G m</a:t>
            </a:r>
          </a:p>
          <a:p>
            <a:endParaRPr lang="en-GB" sz="500" dirty="0">
              <a:solidFill>
                <a:srgbClr val="00B050"/>
              </a:solidFill>
            </a:endParaRPr>
          </a:p>
          <a:p>
            <a:r>
              <a:rPr lang="en-GB" sz="1600" b="1" dirty="0">
                <a:solidFill>
                  <a:srgbClr val="00B050"/>
                </a:solidFill>
              </a:rPr>
              <a:t>Second integral: </a:t>
            </a:r>
            <a:r>
              <a:rPr lang="en-GB" sz="1600" dirty="0" err="1">
                <a:solidFill>
                  <a:srgbClr val="00B050"/>
                </a:solidFill>
              </a:rPr>
              <a:t>II</a:t>
            </a:r>
            <a:r>
              <a:rPr lang="en-GB" sz="1600" baseline="-25000" dirty="0" err="1">
                <a:solidFill>
                  <a:srgbClr val="00B050"/>
                </a:solidFill>
              </a:rPr>
              <a:t>x,y</a:t>
            </a:r>
            <a:r>
              <a:rPr lang="en-GB" sz="1600" dirty="0">
                <a:solidFill>
                  <a:srgbClr val="00B050"/>
                </a:solidFill>
              </a:rPr>
              <a:t>=0</a:t>
            </a:r>
          </a:p>
          <a:p>
            <a:endParaRPr lang="en-GB" sz="500" dirty="0">
              <a:solidFill>
                <a:srgbClr val="00B050"/>
              </a:solidFill>
            </a:endParaRPr>
          </a:p>
          <a:p>
            <a:r>
              <a:rPr lang="en-GB" sz="1600" u="sng" dirty="0">
                <a:solidFill>
                  <a:srgbClr val="00B050"/>
                </a:solidFill>
              </a:rPr>
              <a:t>for all phase and gap values</a:t>
            </a:r>
          </a:p>
        </p:txBody>
      </p:sp>
      <p:sp>
        <p:nvSpPr>
          <p:cNvPr id="105" name="CasellaDiTesto 104"/>
          <p:cNvSpPr txBox="1"/>
          <p:nvPr/>
        </p:nvSpPr>
        <p:spPr>
          <a:xfrm>
            <a:off x="3708952" y="5276649"/>
            <a:ext cx="1018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@minimum gap</a:t>
            </a:r>
          </a:p>
        </p:txBody>
      </p:sp>
      <p:sp>
        <p:nvSpPr>
          <p:cNvPr id="107" name="CasellaDiTesto 106"/>
          <p:cNvSpPr txBox="1"/>
          <p:nvPr/>
        </p:nvSpPr>
        <p:spPr>
          <a:xfrm>
            <a:off x="3020322" y="5043323"/>
            <a:ext cx="127502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(G m)</a:t>
            </a:r>
            <a:endParaRPr lang="en-GB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8" name="CasellaDiTesto 107"/>
          <p:cNvSpPr txBox="1"/>
          <p:nvPr/>
        </p:nvSpPr>
        <p:spPr>
          <a:xfrm>
            <a:off x="4892079" y="5884175"/>
            <a:ext cx="71662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6" name="CasellaDiTesto 105"/>
          <p:cNvSpPr txBox="1"/>
          <p:nvPr/>
        </p:nvSpPr>
        <p:spPr>
          <a:xfrm>
            <a:off x="2287909" y="5990718"/>
            <a:ext cx="273985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-0.5    -0.4    -0.3  -0.2   -0.1       0      0.1    0.2     0.3    0.4    0.5</a:t>
            </a:r>
          </a:p>
        </p:txBody>
      </p:sp>
      <p:pic>
        <p:nvPicPr>
          <p:cNvPr id="110" name="Immagine 109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5646986" y="4913371"/>
            <a:ext cx="1920508" cy="1794379"/>
          </a:xfrm>
          <a:prstGeom prst="rect">
            <a:avLst/>
          </a:prstGeom>
        </p:spPr>
      </p:pic>
      <p:pic>
        <p:nvPicPr>
          <p:cNvPr id="109" name="Immagine 108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7583203" y="4920136"/>
            <a:ext cx="1920508" cy="1826769"/>
          </a:xfrm>
          <a:prstGeom prst="rect">
            <a:avLst/>
          </a:prstGeom>
        </p:spPr>
      </p:pic>
      <p:pic>
        <p:nvPicPr>
          <p:cNvPr id="111" name="Immagine 110"/>
          <p:cNvPicPr>
            <a:picLocks/>
          </p:cNvPicPr>
          <p:nvPr/>
        </p:nvPicPr>
        <p:blipFill>
          <a:blip r:embed="rId12"/>
          <a:stretch>
            <a:fillRect/>
          </a:stretch>
        </p:blipFill>
        <p:spPr>
          <a:xfrm>
            <a:off x="9821561" y="4879539"/>
            <a:ext cx="1920508" cy="1833247"/>
          </a:xfrm>
          <a:prstGeom prst="rect">
            <a:avLst/>
          </a:prstGeom>
        </p:spPr>
      </p:pic>
      <p:sp>
        <p:nvSpPr>
          <p:cNvPr id="112" name="CasellaDiTesto 111"/>
          <p:cNvSpPr txBox="1"/>
          <p:nvPr/>
        </p:nvSpPr>
        <p:spPr>
          <a:xfrm>
            <a:off x="5434063" y="4886682"/>
            <a:ext cx="62820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bg1">
                    <a:lumMod val="50000"/>
                  </a:schemeClr>
                </a:solidFill>
              </a:rPr>
              <a:t>First </a:t>
            </a:r>
            <a:r>
              <a:rPr lang="it-IT" sz="900" b="1" dirty="0" err="1">
                <a:solidFill>
                  <a:schemeClr val="bg1">
                    <a:lumMod val="50000"/>
                  </a:schemeClr>
                </a:solidFill>
              </a:rPr>
              <a:t>integral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900" b="1" dirty="0" err="1">
                <a:solidFill>
                  <a:schemeClr val="bg1">
                    <a:lumMod val="50000"/>
                  </a:schemeClr>
                </a:solidFill>
              </a:rPr>
              <a:t>variation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</a:rPr>
              <a:t> with gap</a:t>
            </a:r>
          </a:p>
          <a:p>
            <a:pPr algn="ctr"/>
            <a:endParaRPr lang="en-GB" sz="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6" name="Rettangolo 115"/>
          <p:cNvSpPr/>
          <p:nvPr/>
        </p:nvSpPr>
        <p:spPr>
          <a:xfrm>
            <a:off x="5608974" y="5459434"/>
            <a:ext cx="197700" cy="12483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CasellaDiTesto 114"/>
          <p:cNvSpPr txBox="1"/>
          <p:nvPr/>
        </p:nvSpPr>
        <p:spPr>
          <a:xfrm>
            <a:off x="5495114" y="5490718"/>
            <a:ext cx="40799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-0.05</a:t>
            </a:r>
          </a:p>
          <a:p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-0.10</a:t>
            </a:r>
          </a:p>
          <a:p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-0.15</a:t>
            </a:r>
          </a:p>
          <a:p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-0.20</a:t>
            </a:r>
          </a:p>
        </p:txBody>
      </p:sp>
      <p:sp>
        <p:nvSpPr>
          <p:cNvPr id="118" name="CasellaDiTesto 117"/>
          <p:cNvSpPr txBox="1"/>
          <p:nvPr/>
        </p:nvSpPr>
        <p:spPr>
          <a:xfrm>
            <a:off x="7618341" y="6585206"/>
            <a:ext cx="175560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1.5     2     2.5    3     3.5    4     4.5     5</a:t>
            </a:r>
          </a:p>
        </p:txBody>
      </p:sp>
      <p:sp>
        <p:nvSpPr>
          <p:cNvPr id="119" name="CasellaDiTesto 118"/>
          <p:cNvSpPr txBox="1"/>
          <p:nvPr/>
        </p:nvSpPr>
        <p:spPr>
          <a:xfrm>
            <a:off x="5680147" y="5054346"/>
            <a:ext cx="175560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1.5     2     2.5    3     3.5    4     4.5     5</a:t>
            </a:r>
          </a:p>
        </p:txBody>
      </p:sp>
      <p:sp>
        <p:nvSpPr>
          <p:cNvPr id="120" name="CasellaDiTesto 119"/>
          <p:cNvSpPr txBox="1"/>
          <p:nvPr/>
        </p:nvSpPr>
        <p:spPr>
          <a:xfrm>
            <a:off x="9855730" y="6567936"/>
            <a:ext cx="175560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1.5     2     2.5    3     3.5    4     4.5     5</a:t>
            </a:r>
          </a:p>
        </p:txBody>
      </p:sp>
      <p:sp>
        <p:nvSpPr>
          <p:cNvPr id="122" name="Rettangolo 121"/>
          <p:cNvSpPr/>
          <p:nvPr/>
        </p:nvSpPr>
        <p:spPr>
          <a:xfrm>
            <a:off x="7540274" y="5276649"/>
            <a:ext cx="197700" cy="12483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CasellaDiTesto 120"/>
          <p:cNvSpPr txBox="1"/>
          <p:nvPr/>
        </p:nvSpPr>
        <p:spPr>
          <a:xfrm>
            <a:off x="7370004" y="5311040"/>
            <a:ext cx="42924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0.025</a:t>
            </a:r>
          </a:p>
          <a:p>
            <a:pPr algn="r"/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0.020</a:t>
            </a:r>
          </a:p>
          <a:p>
            <a:pPr algn="r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0.015</a:t>
            </a:r>
          </a:p>
          <a:p>
            <a:pPr algn="r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0.010</a:t>
            </a:r>
          </a:p>
          <a:p>
            <a:pPr algn="r"/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0.005</a:t>
            </a:r>
          </a:p>
          <a:p>
            <a:pPr algn="r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3" name="CasellaDiTesto 122"/>
          <p:cNvSpPr txBox="1"/>
          <p:nvPr/>
        </p:nvSpPr>
        <p:spPr>
          <a:xfrm>
            <a:off x="5645058" y="5130462"/>
            <a:ext cx="2343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24" name="Rettangolo 123"/>
          <p:cNvSpPr/>
          <p:nvPr/>
        </p:nvSpPr>
        <p:spPr>
          <a:xfrm>
            <a:off x="9773526" y="5320840"/>
            <a:ext cx="197700" cy="12483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CasellaDiTesto 124"/>
          <p:cNvSpPr txBox="1"/>
          <p:nvPr/>
        </p:nvSpPr>
        <p:spPr>
          <a:xfrm>
            <a:off x="9625256" y="5330517"/>
            <a:ext cx="429245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0.020</a:t>
            </a:r>
          </a:p>
          <a:p>
            <a:pPr algn="r"/>
            <a:endParaRPr lang="en-GB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0.15</a:t>
            </a:r>
          </a:p>
          <a:p>
            <a:pPr algn="r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0.10</a:t>
            </a:r>
          </a:p>
          <a:p>
            <a:pPr algn="r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0.05</a:t>
            </a:r>
          </a:p>
          <a:p>
            <a:pPr algn="r"/>
            <a:endParaRPr lang="en-GB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7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30" name="CasellaDiTesto 129"/>
          <p:cNvSpPr txBox="1"/>
          <p:nvPr/>
        </p:nvSpPr>
        <p:spPr>
          <a:xfrm>
            <a:off x="5081720" y="4834049"/>
            <a:ext cx="1275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(G m)</a:t>
            </a:r>
            <a:endParaRPr lang="en-GB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1" name="CasellaDiTesto 130"/>
          <p:cNvSpPr txBox="1"/>
          <p:nvPr/>
        </p:nvSpPr>
        <p:spPr>
          <a:xfrm>
            <a:off x="7567494" y="5546465"/>
            <a:ext cx="1275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gap (mm)</a:t>
            </a:r>
            <a:endParaRPr lang="en-GB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2" name="Rettangolo 131"/>
          <p:cNvSpPr/>
          <p:nvPr/>
        </p:nvSpPr>
        <p:spPr>
          <a:xfrm>
            <a:off x="7321254" y="5163681"/>
            <a:ext cx="284252" cy="147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Rettangolo 132"/>
          <p:cNvSpPr/>
          <p:nvPr/>
        </p:nvSpPr>
        <p:spPr>
          <a:xfrm>
            <a:off x="9266953" y="6567936"/>
            <a:ext cx="284252" cy="147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Rettangolo 133"/>
          <p:cNvSpPr/>
          <p:nvPr/>
        </p:nvSpPr>
        <p:spPr>
          <a:xfrm>
            <a:off x="11504132" y="6538707"/>
            <a:ext cx="284252" cy="147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CasellaDiTesto 134"/>
          <p:cNvSpPr txBox="1"/>
          <p:nvPr/>
        </p:nvSpPr>
        <p:spPr>
          <a:xfrm>
            <a:off x="11147866" y="6524094"/>
            <a:ext cx="1275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gap (mm)</a:t>
            </a:r>
            <a:endParaRPr lang="en-GB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7" name="Connettore 2 136"/>
          <p:cNvCxnSpPr/>
          <p:nvPr/>
        </p:nvCxnSpPr>
        <p:spPr>
          <a:xfrm>
            <a:off x="5476064" y="6739538"/>
            <a:ext cx="634366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9" name="Connettore 2 138"/>
          <p:cNvCxnSpPr/>
          <p:nvPr/>
        </p:nvCxnSpPr>
        <p:spPr>
          <a:xfrm flipV="1">
            <a:off x="5539596" y="4941870"/>
            <a:ext cx="0" cy="1872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1" name="Rettangolo 140"/>
          <p:cNvSpPr/>
          <p:nvPr/>
        </p:nvSpPr>
        <p:spPr>
          <a:xfrm>
            <a:off x="2854956" y="4868658"/>
            <a:ext cx="1657680" cy="1885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CasellaDiTesto 139"/>
          <p:cNvSpPr txBox="1"/>
          <p:nvPr/>
        </p:nvSpPr>
        <p:spPr>
          <a:xfrm>
            <a:off x="2715882" y="4898543"/>
            <a:ext cx="1914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00" b="1" dirty="0">
                <a:solidFill>
                  <a:schemeClr val="bg1">
                    <a:lumMod val="50000"/>
                  </a:schemeClr>
                </a:solidFill>
              </a:rPr>
              <a:t>First </a:t>
            </a:r>
            <a:r>
              <a:rPr lang="it-IT" sz="900" b="1" dirty="0" err="1">
                <a:solidFill>
                  <a:schemeClr val="bg1">
                    <a:lumMod val="50000"/>
                  </a:schemeClr>
                </a:solidFill>
              </a:rPr>
              <a:t>integral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it-IT" sz="900" b="1" dirty="0" err="1">
                <a:solidFill>
                  <a:schemeClr val="bg1">
                    <a:lumMod val="50000"/>
                  </a:schemeClr>
                </a:solidFill>
              </a:rPr>
              <a:t>variation</a:t>
            </a:r>
            <a:r>
              <a:rPr lang="it-IT" sz="900" b="1" dirty="0">
                <a:solidFill>
                  <a:schemeClr val="bg1">
                    <a:lumMod val="50000"/>
                  </a:schemeClr>
                </a:solidFill>
              </a:rPr>
              <a:t> with </a:t>
            </a:r>
            <a:r>
              <a:rPr lang="it-IT" sz="900" b="1" dirty="0" err="1">
                <a:solidFill>
                  <a:schemeClr val="bg1">
                    <a:lumMod val="50000"/>
                  </a:schemeClr>
                </a:solidFill>
              </a:rPr>
              <a:t>phase</a:t>
            </a:r>
            <a:endParaRPr lang="it-IT" sz="900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endParaRPr lang="en-GB" sz="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42" name="Connettore 2 141"/>
          <p:cNvCxnSpPr/>
          <p:nvPr/>
        </p:nvCxnSpPr>
        <p:spPr>
          <a:xfrm>
            <a:off x="4495657" y="6192935"/>
            <a:ext cx="56763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3" name="CasellaDiTesto 142"/>
          <p:cNvSpPr txBox="1"/>
          <p:nvPr/>
        </p:nvSpPr>
        <p:spPr>
          <a:xfrm>
            <a:off x="4135963" y="6189594"/>
            <a:ext cx="1275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dirty="0" err="1">
                <a:solidFill>
                  <a:schemeClr val="bg1">
                    <a:lumMod val="50000"/>
                  </a:schemeClr>
                </a:solidFill>
              </a:rPr>
              <a:t>Phase</a:t>
            </a:r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 = </a:t>
            </a:r>
            <a:r>
              <a:rPr lang="el-GR" sz="800" b="1" dirty="0">
                <a:solidFill>
                  <a:schemeClr val="bg1">
                    <a:lumMod val="50000"/>
                  </a:schemeClr>
                </a:solidFill>
              </a:rPr>
              <a:t>Δ</a:t>
            </a:r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z/</a:t>
            </a:r>
            <a:r>
              <a:rPr lang="el-GR" sz="800" b="1" dirty="0">
                <a:solidFill>
                  <a:schemeClr val="bg1">
                    <a:lumMod val="50000"/>
                  </a:schemeClr>
                </a:solidFill>
              </a:rPr>
              <a:t>λ</a:t>
            </a:r>
            <a:r>
              <a:rPr lang="it-IT" sz="800" b="1" dirty="0">
                <a:solidFill>
                  <a:schemeClr val="bg1">
                    <a:lumMod val="50000"/>
                  </a:schemeClr>
                </a:solidFill>
              </a:rPr>
              <a:t>u</a:t>
            </a:r>
            <a:endParaRPr lang="en-GB" sz="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6" name="CasellaDiTesto 145"/>
          <p:cNvSpPr txBox="1"/>
          <p:nvPr/>
        </p:nvSpPr>
        <p:spPr>
          <a:xfrm>
            <a:off x="11504270" y="5109154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Ix</a:t>
            </a:r>
            <a:endParaRPr lang="it-IT" dirty="0"/>
          </a:p>
        </p:txBody>
      </p:sp>
      <p:sp>
        <p:nvSpPr>
          <p:cNvPr id="147" name="CasellaDiTesto 146"/>
          <p:cNvSpPr txBox="1"/>
          <p:nvPr/>
        </p:nvSpPr>
        <p:spPr>
          <a:xfrm>
            <a:off x="11511392" y="5493147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Iy</a:t>
            </a:r>
            <a:endParaRPr lang="it-IT" dirty="0"/>
          </a:p>
        </p:txBody>
      </p:sp>
      <p:cxnSp>
        <p:nvCxnSpPr>
          <p:cNvPr id="148" name="Connettore 2 147"/>
          <p:cNvCxnSpPr/>
          <p:nvPr/>
        </p:nvCxnSpPr>
        <p:spPr>
          <a:xfrm flipH="1">
            <a:off x="11002248" y="5293820"/>
            <a:ext cx="475895" cy="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2 148"/>
          <p:cNvCxnSpPr/>
          <p:nvPr/>
        </p:nvCxnSpPr>
        <p:spPr>
          <a:xfrm flipH="1">
            <a:off x="11018079" y="5712685"/>
            <a:ext cx="475895" cy="0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asellaDiTesto 128"/>
          <p:cNvSpPr txBox="1"/>
          <p:nvPr/>
        </p:nvSpPr>
        <p:spPr>
          <a:xfrm>
            <a:off x="8264514" y="6027805"/>
            <a:ext cx="1045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Circular</a:t>
            </a:r>
          </a:p>
          <a:p>
            <a:r>
              <a:rPr lang="en-GB" sz="1400" i="1" dirty="0"/>
              <a:t>Polarization</a:t>
            </a:r>
          </a:p>
        </p:txBody>
      </p:sp>
      <p:sp>
        <p:nvSpPr>
          <p:cNvPr id="136" name="CasellaDiTesto 135"/>
          <p:cNvSpPr txBox="1"/>
          <p:nvPr/>
        </p:nvSpPr>
        <p:spPr>
          <a:xfrm>
            <a:off x="6151661" y="6103795"/>
            <a:ext cx="1045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Horizontal</a:t>
            </a:r>
          </a:p>
          <a:p>
            <a:r>
              <a:rPr lang="en-GB" sz="1400" i="1" dirty="0"/>
              <a:t>Polarization</a:t>
            </a:r>
          </a:p>
        </p:txBody>
      </p:sp>
      <p:sp>
        <p:nvSpPr>
          <p:cNvPr id="138" name="CasellaDiTesto 137"/>
          <p:cNvSpPr txBox="1"/>
          <p:nvPr/>
        </p:nvSpPr>
        <p:spPr>
          <a:xfrm>
            <a:off x="10138515" y="6049684"/>
            <a:ext cx="1045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Vertical</a:t>
            </a:r>
          </a:p>
          <a:p>
            <a:r>
              <a:rPr lang="en-GB" sz="1400" i="1" dirty="0"/>
              <a:t>Polarization</a:t>
            </a:r>
          </a:p>
        </p:txBody>
      </p:sp>
      <p:sp>
        <p:nvSpPr>
          <p:cNvPr id="144" name="Rettangolo 143"/>
          <p:cNvSpPr/>
          <p:nvPr/>
        </p:nvSpPr>
        <p:spPr>
          <a:xfrm>
            <a:off x="9829077" y="3301331"/>
            <a:ext cx="19472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Exit angle &lt; 0.5 µrad</a:t>
            </a:r>
          </a:p>
          <a:p>
            <a:endParaRPr lang="en-GB" sz="8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Exit offset &lt; 10 µm</a:t>
            </a:r>
          </a:p>
          <a:p>
            <a:endParaRPr lang="en-GB" sz="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GB" sz="1600" u="sng" dirty="0">
                <a:solidFill>
                  <a:schemeClr val="accent2">
                    <a:lumMod val="75000"/>
                  </a:schemeClr>
                </a:solidFill>
              </a:rPr>
              <a:t>for all phase and gap values</a:t>
            </a:r>
          </a:p>
        </p:txBody>
      </p:sp>
    </p:spTree>
    <p:extLst>
      <p:ext uri="{BB962C8B-B14F-4D97-AF65-F5344CB8AC3E}">
        <p14:creationId xmlns:p14="http://schemas.microsoft.com/office/powerpoint/2010/main" val="611339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466</Words>
  <Application>Microsoft Macintosh PowerPoint</Application>
  <PresentationFormat>Widescreen</PresentationFormat>
  <Paragraphs>120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Tema di Office</vt:lpstr>
      <vt:lpstr>WA6 Updates 5/08/2022 L. Giannessi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WA6 Report </dc:title>
  <dc:creator>Luca Giannessi</dc:creator>
  <cp:lastModifiedBy>Luca Giannessi</cp:lastModifiedBy>
  <cp:revision>4</cp:revision>
  <dcterms:created xsi:type="dcterms:W3CDTF">2022-04-04T15:42:35Z</dcterms:created>
  <dcterms:modified xsi:type="dcterms:W3CDTF">2022-10-06T08:20:22Z</dcterms:modified>
</cp:coreProperties>
</file>