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>
        <p:scale>
          <a:sx n="80" d="100"/>
          <a:sy n="80" d="100"/>
        </p:scale>
        <p:origin x="-706" y="-2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onio Falone" userId="22cc8640-9078-4395-9f44-98e364288788" providerId="ADAL" clId="{41BD80B6-D981-45CD-946D-F3D4F31C9D2B}"/>
    <pc:docChg chg="modSld">
      <pc:chgData name="Antonio Falone" userId="22cc8640-9078-4395-9f44-98e364288788" providerId="ADAL" clId="{41BD80B6-D981-45CD-946D-F3D4F31C9D2B}" dt="2021-02-12T14:56:10.218" v="159" actId="20577"/>
      <pc:docMkLst>
        <pc:docMk/>
      </pc:docMkLst>
      <pc:sldChg chg="modSp">
        <pc:chgData name="Antonio Falone" userId="22cc8640-9078-4395-9f44-98e364288788" providerId="ADAL" clId="{41BD80B6-D981-45CD-946D-F3D4F31C9D2B}" dt="2021-02-12T14:54:36.035" v="23" actId="1076"/>
        <pc:sldMkLst>
          <pc:docMk/>
          <pc:sldMk cId="3622081208" sldId="256"/>
        </pc:sldMkLst>
        <pc:spChg chg="mod">
          <ac:chgData name="Antonio Falone" userId="22cc8640-9078-4395-9f44-98e364288788" providerId="ADAL" clId="{41BD80B6-D981-45CD-946D-F3D4F31C9D2B}" dt="2021-02-12T14:54:26.870" v="21" actId="255"/>
          <ac:spMkLst>
            <pc:docMk/>
            <pc:sldMk cId="3622081208" sldId="256"/>
            <ac:spMk id="18" creationId="{0CF0E2CC-64AB-41EE-A2D6-FDB24120A16A}"/>
          </ac:spMkLst>
        </pc:spChg>
        <pc:spChg chg="mod">
          <ac:chgData name="Antonio Falone" userId="22cc8640-9078-4395-9f44-98e364288788" providerId="ADAL" clId="{41BD80B6-D981-45CD-946D-F3D4F31C9D2B}" dt="2021-02-12T14:54:22.687" v="20" actId="1076"/>
          <ac:spMkLst>
            <pc:docMk/>
            <pc:sldMk cId="3622081208" sldId="256"/>
            <ac:spMk id="19" creationId="{0811B9B3-46AF-4684-A7EA-D55A414D81AF}"/>
          </ac:spMkLst>
        </pc:spChg>
        <pc:spChg chg="mod">
          <ac:chgData name="Antonio Falone" userId="22cc8640-9078-4395-9f44-98e364288788" providerId="ADAL" clId="{41BD80B6-D981-45CD-946D-F3D4F31C9D2B}" dt="2021-02-12T14:54:36.035" v="23" actId="1076"/>
          <ac:spMkLst>
            <pc:docMk/>
            <pc:sldMk cId="3622081208" sldId="256"/>
            <ac:spMk id="20" creationId="{6F12F170-A334-42C0-B242-BFCF4C3A039F}"/>
          </ac:spMkLst>
        </pc:spChg>
      </pc:sldChg>
      <pc:sldChg chg="addSp delSp modSp">
        <pc:chgData name="Antonio Falone" userId="22cc8640-9078-4395-9f44-98e364288788" providerId="ADAL" clId="{41BD80B6-D981-45CD-946D-F3D4F31C9D2B}" dt="2021-02-12T14:56:10.218" v="159" actId="20577"/>
        <pc:sldMkLst>
          <pc:docMk/>
          <pc:sldMk cId="3344847945" sldId="257"/>
        </pc:sldMkLst>
        <pc:spChg chg="mod">
          <ac:chgData name="Antonio Falone" userId="22cc8640-9078-4395-9f44-98e364288788" providerId="ADAL" clId="{41BD80B6-D981-45CD-946D-F3D4F31C9D2B}" dt="2021-02-12T14:55:10.827" v="31" actId="207"/>
          <ac:spMkLst>
            <pc:docMk/>
            <pc:sldMk cId="3344847945" sldId="257"/>
            <ac:spMk id="10" creationId="{D7322066-51FC-4750-AB24-9B8DA8BA8001}"/>
          </ac:spMkLst>
        </pc:spChg>
        <pc:spChg chg="mod">
          <ac:chgData name="Antonio Falone" userId="22cc8640-9078-4395-9f44-98e364288788" providerId="ADAL" clId="{41BD80B6-D981-45CD-946D-F3D4F31C9D2B}" dt="2021-02-12T14:55:57.041" v="132" actId="1076"/>
          <ac:spMkLst>
            <pc:docMk/>
            <pc:sldMk cId="3344847945" sldId="257"/>
            <ac:spMk id="11" creationId="{D237E007-DD90-4A00-9704-7FD66FFA7A43}"/>
          </ac:spMkLst>
        </pc:spChg>
        <pc:spChg chg="mod">
          <ac:chgData name="Antonio Falone" userId="22cc8640-9078-4395-9f44-98e364288788" providerId="ADAL" clId="{41BD80B6-D981-45CD-946D-F3D4F31C9D2B}" dt="2021-02-12T14:54:52.543" v="25" actId="255"/>
          <ac:spMkLst>
            <pc:docMk/>
            <pc:sldMk cId="3344847945" sldId="257"/>
            <ac:spMk id="12" creationId="{923B4632-CF99-4E0C-83DE-339912C251D1}"/>
          </ac:spMkLst>
        </pc:spChg>
        <pc:spChg chg="mod">
          <ac:chgData name="Antonio Falone" userId="22cc8640-9078-4395-9f44-98e364288788" providerId="ADAL" clId="{41BD80B6-D981-45CD-946D-F3D4F31C9D2B}" dt="2021-02-12T14:55:15.243" v="32" actId="207"/>
          <ac:spMkLst>
            <pc:docMk/>
            <pc:sldMk cId="3344847945" sldId="257"/>
            <ac:spMk id="68" creationId="{4E236080-D27E-4875-B3BB-8457A2B33B27}"/>
          </ac:spMkLst>
        </pc:spChg>
        <pc:spChg chg="add del mod">
          <ac:chgData name="Antonio Falone" userId="22cc8640-9078-4395-9f44-98e364288788" providerId="ADAL" clId="{41BD80B6-D981-45CD-946D-F3D4F31C9D2B}" dt="2021-02-12T14:55:48.148" v="130"/>
          <ac:spMkLst>
            <pc:docMk/>
            <pc:sldMk cId="3344847945" sldId="257"/>
            <ac:spMk id="73" creationId="{57713D77-0D58-42CC-B4F3-FE12140B039F}"/>
          </ac:spMkLst>
        </pc:spChg>
        <pc:spChg chg="add mod">
          <ac:chgData name="Antonio Falone" userId="22cc8640-9078-4395-9f44-98e364288788" providerId="ADAL" clId="{41BD80B6-D981-45CD-946D-F3D4F31C9D2B}" dt="2021-02-12T14:56:10.218" v="159" actId="20577"/>
          <ac:spMkLst>
            <pc:docMk/>
            <pc:sldMk cId="3344847945" sldId="257"/>
            <ac:spMk id="74" creationId="{9C048258-4559-46D9-8A16-E7F706BD6EE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B6842CD0-B098-432F-829A-8B9E06E516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074A21B6-5779-4897-B1F5-EAEE5A0255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EC9E12E7-5DC0-4EC6-9968-2562A0497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4B340-DD76-45D5-A401-8C5732C22FD7}" type="datetimeFigureOut">
              <a:rPr lang="it-IT" smtClean="0"/>
              <a:t>06/10/2022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FE9FF7AF-B943-4AE9-B473-936F0DB3C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E2E79325-57B6-4E80-AD05-EDEFBF135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89743-2B14-481C-8032-ABCFD2653B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7621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31B053E1-A6FD-4972-83DE-32244F107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248FA40B-7766-432B-850B-001ACF005B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5AA09B67-3E00-41AF-910D-0CCDAC630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4B340-DD76-45D5-A401-8C5732C22FD7}" type="datetimeFigureOut">
              <a:rPr lang="it-IT" smtClean="0"/>
              <a:t>06/10/2022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8C36E30D-8803-4374-9A96-6C031F144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5DE22C0B-9C78-4A54-8A38-7150088DE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89743-2B14-481C-8032-ABCFD2653B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2021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="" xmlns:a16="http://schemas.microsoft.com/office/drawing/2014/main" id="{395418AE-A3A3-4096-A78E-4FCD2539E2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C84C63BC-2BD5-4F25-A6D5-FFB3F29B77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98E6BCFD-4D99-4E39-B63A-8FD4C93D0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4B340-DD76-45D5-A401-8C5732C22FD7}" type="datetimeFigureOut">
              <a:rPr lang="it-IT" smtClean="0"/>
              <a:t>06/10/2022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1F303B17-194F-48E2-AFD6-84C40A9A8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1D86C1B8-E024-4724-A416-094350E46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89743-2B14-481C-8032-ABCFD2653B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5510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A2500A78-00EA-4C80-8357-4CCE5EA13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EBA9AC27-18C0-4BD9-9306-9125F31E6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9921E01C-D1F7-427E-B756-58C5A07EC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4B340-DD76-45D5-A401-8C5732C22FD7}" type="datetimeFigureOut">
              <a:rPr lang="it-IT" smtClean="0"/>
              <a:t>06/10/2022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0A897572-E5F0-4226-9D26-71657EE87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3F20651A-C692-411A-AD6F-D317587A1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89743-2B14-481C-8032-ABCFD2653B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255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44AB7D4-5F38-42AA-A3F5-0A39EFFBE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42DBDB0A-DD88-4A5A-B532-1DEB523223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CF9CDDA4-3310-4A16-8183-6BE4F1615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4B340-DD76-45D5-A401-8C5732C22FD7}" type="datetimeFigureOut">
              <a:rPr lang="it-IT" smtClean="0"/>
              <a:t>06/10/2022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3B21CAA2-560B-4329-A0D5-D4CAEF8AC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18B18D9A-9822-4F10-AD40-62B9609B2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89743-2B14-481C-8032-ABCFD2653B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0093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D8C14851-E64D-4C5E-96E1-12B11F687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0C2A9D27-DBA7-4B92-9D39-65AC1F3151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84C540E3-5359-4C6A-99AC-FF19BFE4DA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88C6D9C1-9FD0-424B-A3F7-7E929E033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4B340-DD76-45D5-A401-8C5732C22FD7}" type="datetimeFigureOut">
              <a:rPr lang="it-IT" smtClean="0"/>
              <a:t>06/10/2022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D530E524-E408-4416-92D0-4FF320F6C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A58B44B8-2343-490F-B76A-F000E05B5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89743-2B14-481C-8032-ABCFD2653B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9764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C99794E-9497-403E-BBEF-4451332BA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2CD61916-0380-4F75-9DEC-2D07240AD0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DE90F3C9-B777-49A3-915B-CC97F75D59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="" xmlns:a16="http://schemas.microsoft.com/office/drawing/2014/main" id="{91A02F0D-B5FA-438E-B9CF-6A27E80DBD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="" xmlns:a16="http://schemas.microsoft.com/office/drawing/2014/main" id="{D7E3652C-1B88-4850-B549-73046493A8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="" xmlns:a16="http://schemas.microsoft.com/office/drawing/2014/main" id="{E8E36027-95CA-4D60-98AC-03B374842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4B340-DD76-45D5-A401-8C5732C22FD7}" type="datetimeFigureOut">
              <a:rPr lang="it-IT" smtClean="0"/>
              <a:t>06/10/2022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="" xmlns:a16="http://schemas.microsoft.com/office/drawing/2014/main" id="{5788CAB3-7AA4-4921-A0F7-8CFAA4B9D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="" xmlns:a16="http://schemas.microsoft.com/office/drawing/2014/main" id="{4047EA38-5570-4229-A40A-E1B57210D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89743-2B14-481C-8032-ABCFD2653B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1482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CACDC8A8-2227-495B-98FD-BCCB51CB0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="" xmlns:a16="http://schemas.microsoft.com/office/drawing/2014/main" id="{74A94AC9-C68F-4071-A1D1-6B45FF1DD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4B340-DD76-45D5-A401-8C5732C22FD7}" type="datetimeFigureOut">
              <a:rPr lang="it-IT" smtClean="0"/>
              <a:t>06/10/2022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="" xmlns:a16="http://schemas.microsoft.com/office/drawing/2014/main" id="{0C6ED82F-B060-4332-8C4D-347236966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3DD0ACB5-8BB9-466C-B658-06E5AB677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89743-2B14-481C-8032-ABCFD2653B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9189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="" xmlns:a16="http://schemas.microsoft.com/office/drawing/2014/main" id="{4009FEC0-103E-46F0-BC31-D369B7794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4B340-DD76-45D5-A401-8C5732C22FD7}" type="datetimeFigureOut">
              <a:rPr lang="it-IT" smtClean="0"/>
              <a:t>06/10/2022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="" xmlns:a16="http://schemas.microsoft.com/office/drawing/2014/main" id="{579BFA03-0E45-4569-A310-B012DE21D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39212777-72CF-4DA7-864D-E1F4A51D5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89743-2B14-481C-8032-ABCFD2653B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9832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73B4C736-0258-4F99-A479-1685067E0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8CC7F916-5467-4E9F-9320-32DE2AC3C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FCAA2551-E16E-4154-A556-08BE3C6788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24FF5D51-5039-41B5-98D1-C2DD8E105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4B340-DD76-45D5-A401-8C5732C22FD7}" type="datetimeFigureOut">
              <a:rPr lang="it-IT" smtClean="0"/>
              <a:t>06/10/2022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AD91F0B1-D67A-495A-90E0-3DDEDE594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818FA79A-6448-49D4-ABAD-C499B4B0B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89743-2B14-481C-8032-ABCFD2653B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6422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742EA1FB-1A3D-4237-88E8-AD89BC867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="" xmlns:a16="http://schemas.microsoft.com/office/drawing/2014/main" id="{81305CDA-A46E-411F-A0A6-1B40887EE9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95557166-4459-416A-AF13-43A442FA12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549A241B-C647-4232-B34D-8098B27C6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4B340-DD76-45D5-A401-8C5732C22FD7}" type="datetimeFigureOut">
              <a:rPr lang="it-IT" smtClean="0"/>
              <a:t>06/10/2022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9A6CEF32-06C7-4BB9-85DC-C57FB2179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57FE91A7-2EEC-493E-A359-739183F57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89743-2B14-481C-8032-ABCFD2653B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7610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="" xmlns:a16="http://schemas.microsoft.com/office/drawing/2014/main" id="{74D097E2-9322-4831-8B33-46E89436D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7CF96E83-7966-4920-8975-F3D6D85E43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A31CA235-80FA-4F76-BE35-2F5B7FCF22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4B340-DD76-45D5-A401-8C5732C22FD7}" type="datetimeFigureOut">
              <a:rPr lang="it-IT" smtClean="0"/>
              <a:t>06/10/2022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89B0213B-B05E-4F89-A222-705A5AE7BB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4F0323D7-3D6D-4597-9CB6-C67125A3DE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89743-2B14-481C-8032-ABCFD2653B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5522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="" xmlns:a16="http://schemas.microsoft.com/office/drawing/2014/main" id="{5A311F21-E9A6-4ACD-900B-CB8DED108D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291" y="324435"/>
            <a:ext cx="985181" cy="49780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6E6B0A82-B414-4B70-B581-DF4E7E2CF79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27" y="342369"/>
            <a:ext cx="807206" cy="506554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="" xmlns:a16="http://schemas.microsoft.com/office/drawing/2014/main" id="{FD36F528-CE03-47EF-B0F9-1C132BECD24D}"/>
              </a:ext>
            </a:extLst>
          </p:cNvPr>
          <p:cNvSpPr/>
          <p:nvPr/>
        </p:nvSpPr>
        <p:spPr>
          <a:xfrm>
            <a:off x="10329333" y="13025"/>
            <a:ext cx="1761067" cy="9673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Alessandro Gallo</a:t>
            </a:r>
          </a:p>
          <a:p>
            <a:pPr algn="ctr"/>
            <a:r>
              <a:rPr lang="en-GB" dirty="0" smtClean="0"/>
              <a:t>06</a:t>
            </a:r>
            <a:r>
              <a:rPr lang="en-GB" dirty="0" smtClean="0"/>
              <a:t>/10/2022</a:t>
            </a:r>
            <a:endParaRPr lang="en-GB" dirty="0"/>
          </a:p>
        </p:txBody>
      </p:sp>
      <p:sp>
        <p:nvSpPr>
          <p:cNvPr id="11" name="CasellaDiTesto 10">
            <a:extLst>
              <a:ext uri="{FF2B5EF4-FFF2-40B4-BE49-F238E27FC236}">
                <a16:creationId xmlns="" xmlns:a16="http://schemas.microsoft.com/office/drawing/2014/main" id="{1CE08903-20D3-486C-95A8-B382B77D3986}"/>
              </a:ext>
            </a:extLst>
          </p:cNvPr>
          <p:cNvSpPr txBox="1"/>
          <p:nvPr/>
        </p:nvSpPr>
        <p:spPr>
          <a:xfrm>
            <a:off x="2565062" y="374860"/>
            <a:ext cx="713520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 smtClean="0">
                <a:latin typeface="Dubai Light" panose="020B0303030403030204" pitchFamily="34" charset="-78"/>
                <a:cs typeface="Dubai Light" panose="020B0303030403030204" pitchFamily="34" charset="-78"/>
              </a:rPr>
              <a:t>WA 4 – RF POWER PLANTS</a:t>
            </a:r>
            <a:endParaRPr lang="en-GB" sz="3000" dirty="0">
              <a:latin typeface="Dubai Light" panose="020B0303030403030204" pitchFamily="34" charset="-78"/>
              <a:cs typeface="Dubai Light" panose="020B0303030403030204" pitchFamily="34" charset="-78"/>
            </a:endParaRPr>
          </a:p>
        </p:txBody>
      </p:sp>
      <p:cxnSp>
        <p:nvCxnSpPr>
          <p:cNvPr id="13" name="Connettore diritto 12">
            <a:extLst>
              <a:ext uri="{FF2B5EF4-FFF2-40B4-BE49-F238E27FC236}">
                <a16:creationId xmlns="" xmlns:a16="http://schemas.microsoft.com/office/drawing/2014/main" id="{D8B75820-C37F-4A72-99B3-39C9C751536E}"/>
              </a:ext>
            </a:extLst>
          </p:cNvPr>
          <p:cNvCxnSpPr/>
          <p:nvPr/>
        </p:nvCxnSpPr>
        <p:spPr>
          <a:xfrm>
            <a:off x="174927" y="1061156"/>
            <a:ext cx="1191547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="" xmlns:a16="http://schemas.microsoft.com/office/drawing/2014/main" id="{8638AF8B-45FF-4BAA-9709-31C3C5E49544}"/>
              </a:ext>
            </a:extLst>
          </p:cNvPr>
          <p:cNvCxnSpPr>
            <a:cxnSpLocks/>
          </p:cNvCxnSpPr>
          <p:nvPr/>
        </p:nvCxnSpPr>
        <p:spPr>
          <a:xfrm>
            <a:off x="3052233" y="1061156"/>
            <a:ext cx="0" cy="579684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="" xmlns:a16="http://schemas.microsoft.com/office/drawing/2014/main" id="{8E2D316C-4BC4-41AD-8DC8-0CE2ED38C18D}"/>
              </a:ext>
            </a:extLst>
          </p:cNvPr>
          <p:cNvCxnSpPr>
            <a:cxnSpLocks/>
          </p:cNvCxnSpPr>
          <p:nvPr/>
        </p:nvCxnSpPr>
        <p:spPr>
          <a:xfrm>
            <a:off x="8981722" y="1065862"/>
            <a:ext cx="0" cy="593320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>
            <a:extLst>
              <a:ext uri="{FF2B5EF4-FFF2-40B4-BE49-F238E27FC236}">
                <a16:creationId xmlns="" xmlns:a16="http://schemas.microsoft.com/office/drawing/2014/main" id="{0CF0E2CC-64AB-41EE-A2D6-FDB24120A16A}"/>
              </a:ext>
            </a:extLst>
          </p:cNvPr>
          <p:cNvSpPr txBox="1"/>
          <p:nvPr/>
        </p:nvSpPr>
        <p:spPr>
          <a:xfrm>
            <a:off x="619557" y="1160475"/>
            <a:ext cx="2085645" cy="43088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>
                <a:latin typeface="Dubai Light" panose="020B0303030403030204" pitchFamily="34" charset="-78"/>
                <a:cs typeface="Dubai Light" panose="020B0303030403030204" pitchFamily="34" charset="-78"/>
              </a:rPr>
              <a:t>On going actions</a:t>
            </a:r>
            <a:endParaRPr lang="en-GB" sz="2200" dirty="0">
              <a:latin typeface="Dubai Light" panose="020B0303030403030204" pitchFamily="34" charset="-78"/>
              <a:cs typeface="Dubai Light" panose="020B0303030403030204" pitchFamily="34" charset="-78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="" xmlns:a16="http://schemas.microsoft.com/office/drawing/2014/main" id="{0811B9B3-46AF-4684-A7EA-D55A414D81AF}"/>
              </a:ext>
            </a:extLst>
          </p:cNvPr>
          <p:cNvSpPr txBox="1"/>
          <p:nvPr/>
        </p:nvSpPr>
        <p:spPr>
          <a:xfrm>
            <a:off x="3894173" y="1154247"/>
            <a:ext cx="4296409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>
                <a:latin typeface="Dubai Light" panose="020B0303030403030204" pitchFamily="34" charset="-78"/>
                <a:cs typeface="Dubai Light" panose="020B0303030403030204" pitchFamily="34" charset="-78"/>
              </a:rPr>
              <a:t>Outcome closed actions &amp; Decisions </a:t>
            </a:r>
            <a:endParaRPr lang="en-GB" sz="2200" dirty="0">
              <a:latin typeface="Dubai Light" panose="020B0303030403030204" pitchFamily="34" charset="-78"/>
              <a:cs typeface="Dubai Light" panose="020B0303030403030204" pitchFamily="34" charset="-78"/>
            </a:endParaRPr>
          </a:p>
        </p:txBody>
      </p:sp>
      <p:sp>
        <p:nvSpPr>
          <p:cNvPr id="20" name="CasellaDiTesto 19">
            <a:extLst>
              <a:ext uri="{FF2B5EF4-FFF2-40B4-BE49-F238E27FC236}">
                <a16:creationId xmlns="" xmlns:a16="http://schemas.microsoft.com/office/drawing/2014/main" id="{6F12F170-A334-42C0-B242-BFCF4C3A039F}"/>
              </a:ext>
            </a:extLst>
          </p:cNvPr>
          <p:cNvSpPr txBox="1"/>
          <p:nvPr/>
        </p:nvSpPr>
        <p:spPr>
          <a:xfrm>
            <a:off x="9567439" y="1144544"/>
            <a:ext cx="1523787" cy="43088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>
                <a:latin typeface="Dubai Light" panose="020B0303030403030204" pitchFamily="34" charset="-78"/>
                <a:cs typeface="Dubai Light" panose="020B0303030403030204" pitchFamily="34" charset="-78"/>
              </a:rPr>
              <a:t>To Do </a:t>
            </a:r>
            <a:endParaRPr lang="en-GB" sz="2200" dirty="0">
              <a:latin typeface="Dubai Light" panose="020B0303030403030204" pitchFamily="34" charset="-78"/>
              <a:cs typeface="Dubai Light" panose="020B0303030403030204" pitchFamily="34" charset="-78"/>
            </a:endParaRPr>
          </a:p>
        </p:txBody>
      </p:sp>
      <p:cxnSp>
        <p:nvCxnSpPr>
          <p:cNvPr id="21" name="Connettore diritto 20">
            <a:extLst>
              <a:ext uri="{FF2B5EF4-FFF2-40B4-BE49-F238E27FC236}">
                <a16:creationId xmlns="" xmlns:a16="http://schemas.microsoft.com/office/drawing/2014/main" id="{8EE08C7C-D27C-45E4-9562-86D186E23567}"/>
              </a:ext>
            </a:extLst>
          </p:cNvPr>
          <p:cNvCxnSpPr>
            <a:cxnSpLocks/>
          </p:cNvCxnSpPr>
          <p:nvPr/>
        </p:nvCxnSpPr>
        <p:spPr>
          <a:xfrm flipH="1">
            <a:off x="308275" y="1628768"/>
            <a:ext cx="11575449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/>
          <p:cNvSpPr txBox="1"/>
          <p:nvPr/>
        </p:nvSpPr>
        <p:spPr>
          <a:xfrm>
            <a:off x="174928" y="1739900"/>
            <a:ext cx="282227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X-band klystron procurement is </a:t>
            </a:r>
            <a:r>
              <a:rPr lang="en-GB" sz="1600" dirty="0" smtClean="0"/>
              <a:t>still the </a:t>
            </a:r>
            <a:r>
              <a:rPr lang="en-GB" sz="1600" dirty="0" smtClean="0"/>
              <a:t>most important ongoing activity; </a:t>
            </a:r>
          </a:p>
          <a:p>
            <a:pPr marL="177800" indent="-1778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Two separate tenders </a:t>
            </a:r>
            <a:r>
              <a:rPr lang="en-GB" sz="1600" dirty="0" smtClean="0"/>
              <a:t>are progressing, for </a:t>
            </a:r>
            <a:r>
              <a:rPr lang="en-GB" sz="1600" dirty="0" smtClean="0"/>
              <a:t>high power, high efficiency (CPI, </a:t>
            </a:r>
            <a:r>
              <a:rPr lang="en-GB" sz="1600" dirty="0" err="1" smtClean="0"/>
              <a:t>Falone</a:t>
            </a:r>
            <a:r>
              <a:rPr lang="en-GB" sz="1600" dirty="0" smtClean="0"/>
              <a:t> RUP) and high rep rate </a:t>
            </a:r>
            <a:r>
              <a:rPr lang="en-GB" sz="1600" dirty="0" smtClean="0"/>
              <a:t>(</a:t>
            </a:r>
            <a:r>
              <a:rPr lang="en-GB" sz="1600" dirty="0" err="1" smtClean="0"/>
              <a:t>Scandinova</a:t>
            </a:r>
            <a:r>
              <a:rPr lang="en-GB" sz="1600" dirty="0" smtClean="0"/>
              <a:t>/Canon</a:t>
            </a:r>
            <a:r>
              <a:rPr lang="en-GB" sz="1600" dirty="0" smtClean="0"/>
              <a:t>, Pioli RUP) tubes, conceived as direct orders;</a:t>
            </a:r>
          </a:p>
          <a:p>
            <a:pPr marL="177800" indent="-1778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The interest of the international X-band community (CERN, ST Trieste) for both developments (actually each of tender is in fact a technological </a:t>
            </a:r>
            <a:r>
              <a:rPr lang="en-GB" sz="1600" dirty="0" err="1" smtClean="0"/>
              <a:t>devolpment</a:t>
            </a:r>
            <a:r>
              <a:rPr lang="en-GB" sz="1600" dirty="0" smtClean="0"/>
              <a:t> in the field) is confirmed to be very high.  </a:t>
            </a:r>
            <a:endParaRPr lang="en-GB" sz="1600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3103033" y="1739900"/>
            <a:ext cx="581236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The procurement tender for the HE klystron is almost completed, CPI </a:t>
            </a:r>
            <a:r>
              <a:rPr lang="en-US" sz="1600" dirty="0" smtClean="0"/>
              <a:t> signature of the </a:t>
            </a:r>
            <a:r>
              <a:rPr lang="en-US" sz="1600" dirty="0"/>
              <a:t>contract </a:t>
            </a:r>
            <a:r>
              <a:rPr lang="en-US" sz="1600" dirty="0" smtClean="0"/>
              <a:t>is imminent</a:t>
            </a:r>
            <a:r>
              <a:rPr lang="en-GB" sz="1600" dirty="0" smtClean="0"/>
              <a:t>. </a:t>
            </a:r>
            <a:r>
              <a:rPr lang="en-US" sz="1600" dirty="0"/>
              <a:t>Price: around 1200k</a:t>
            </a:r>
            <a:r>
              <a:rPr lang="en-US" sz="1600" dirty="0" smtClean="0"/>
              <a:t>€, Timeline</a:t>
            </a:r>
            <a:r>
              <a:rPr lang="en-US" sz="1600" dirty="0"/>
              <a:t>: to be agreed at 1st critical design and in any case &lt;24months.</a:t>
            </a:r>
          </a:p>
          <a:p>
            <a:pPr marL="177800" indent="-1778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The approach to the guaranteed performance of the first </a:t>
            </a:r>
            <a:r>
              <a:rPr lang="en-GB" sz="1600" dirty="0" smtClean="0"/>
              <a:t>HE </a:t>
            </a:r>
            <a:r>
              <a:rPr lang="en-GB" sz="1600" dirty="0" smtClean="0"/>
              <a:t>tube resulted to be  </a:t>
            </a:r>
            <a:r>
              <a:rPr lang="en-GB" sz="1600" dirty="0" smtClean="0"/>
              <a:t>prudent,  </a:t>
            </a:r>
            <a:r>
              <a:rPr lang="en-GB" sz="1600" dirty="0" smtClean="0"/>
              <a:t>50 </a:t>
            </a:r>
            <a:r>
              <a:rPr lang="en-GB" sz="1600" dirty="0" smtClean="0"/>
              <a:t>Hz at full specs, while 100 Hz could be reached at </a:t>
            </a:r>
            <a:r>
              <a:rPr lang="en-GB" sz="1600" dirty="0" smtClean="0"/>
              <a:t>a reduced </a:t>
            </a:r>
            <a:r>
              <a:rPr lang="en-GB" sz="1600" dirty="0" smtClean="0"/>
              <a:t>peak power </a:t>
            </a:r>
            <a:r>
              <a:rPr lang="en-GB" sz="1600" dirty="0" smtClean="0"/>
              <a:t>≤</a:t>
            </a:r>
            <a:r>
              <a:rPr lang="en-GB" sz="1600" dirty="0" smtClean="0"/>
              <a:t>45</a:t>
            </a:r>
            <a:r>
              <a:rPr lang="en-GB" sz="800" dirty="0"/>
              <a:t> </a:t>
            </a:r>
            <a:r>
              <a:rPr lang="en-GB" sz="1600" dirty="0" smtClean="0"/>
              <a:t>MW </a:t>
            </a:r>
            <a:r>
              <a:rPr lang="en-GB" sz="1600" dirty="0" smtClean="0"/>
              <a:t>or </a:t>
            </a:r>
            <a:r>
              <a:rPr lang="en-GB" sz="1600" dirty="0" smtClean="0"/>
              <a:t>reduced pulse </a:t>
            </a:r>
            <a:r>
              <a:rPr lang="en-GB" sz="1600" dirty="0" smtClean="0"/>
              <a:t>duration </a:t>
            </a:r>
            <a:r>
              <a:rPr lang="en-GB" sz="1600" dirty="0" smtClean="0"/>
              <a:t>≤</a:t>
            </a:r>
            <a:r>
              <a:rPr lang="en-GB" sz="1600" dirty="0" smtClean="0"/>
              <a:t>1.5</a:t>
            </a:r>
            <a:r>
              <a:rPr lang="en-GB" sz="800" dirty="0" smtClean="0"/>
              <a:t> </a:t>
            </a:r>
            <a:r>
              <a:rPr lang="en-GB" sz="1600" dirty="0" smtClean="0"/>
              <a:t>µs. </a:t>
            </a:r>
            <a:r>
              <a:rPr lang="en-GB" sz="1600" dirty="0" smtClean="0"/>
              <a:t>Next tubes will likely reach full </a:t>
            </a:r>
            <a:r>
              <a:rPr lang="en-GB" sz="1600" dirty="0" smtClean="0"/>
              <a:t>specs at 100 Hz.</a:t>
            </a:r>
          </a:p>
          <a:p>
            <a:pPr marL="177800" indent="-1778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For the high rep-rate tube we </a:t>
            </a:r>
            <a:r>
              <a:rPr lang="en-GB" sz="1600" dirty="0"/>
              <a:t>c</a:t>
            </a:r>
            <a:r>
              <a:rPr lang="en-GB" sz="1600" dirty="0" smtClean="0"/>
              <a:t>ould not  place the order directly to CANON. The devised workaround consisted in purchasing a full station to </a:t>
            </a:r>
            <a:r>
              <a:rPr lang="en-GB" sz="1600" dirty="0" err="1" smtClean="0"/>
              <a:t>Scandinova</a:t>
            </a:r>
            <a:r>
              <a:rPr lang="en-GB" sz="1600" dirty="0" smtClean="0"/>
              <a:t>, that is anyway only a partial and temporary remedy.</a:t>
            </a:r>
          </a:p>
          <a:p>
            <a:pPr marL="177800" indent="-1778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CANON </a:t>
            </a:r>
            <a:r>
              <a:rPr lang="en-GB" sz="1600" dirty="0" smtClean="0"/>
              <a:t>declared the feasibility of a 400 Hz, 20 MW, 2.5</a:t>
            </a:r>
            <a:r>
              <a:rPr lang="en-GB" sz="800" dirty="0" smtClean="0"/>
              <a:t> </a:t>
            </a:r>
            <a:r>
              <a:rPr lang="en-GB" sz="1600" dirty="0"/>
              <a:t>µs</a:t>
            </a:r>
            <a:r>
              <a:rPr lang="en-GB" sz="1600" dirty="0" smtClean="0"/>
              <a:t> </a:t>
            </a:r>
            <a:r>
              <a:rPr lang="en-GB" sz="1600" dirty="0"/>
              <a:t>klystron (</a:t>
            </a:r>
            <a:r>
              <a:rPr lang="en-GB" sz="1600" dirty="0" smtClean="0"/>
              <a:t>E37217 model, 260 k€). </a:t>
            </a:r>
            <a:r>
              <a:rPr lang="en-GB" sz="1600" dirty="0" smtClean="0"/>
              <a:t>It can be procured through other funds (PNRR).</a:t>
            </a:r>
            <a:endParaRPr lang="en-GB" sz="1600" dirty="0" smtClean="0"/>
          </a:p>
          <a:p>
            <a:pPr marL="177800" indent="-1778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First contact with THALES </a:t>
            </a:r>
            <a:r>
              <a:rPr lang="en-GB" sz="1600" dirty="0" smtClean="0"/>
              <a:t>as a possible alternative X-band tube provider resulted </a:t>
            </a:r>
            <a:r>
              <a:rPr lang="en-GB" sz="1600" dirty="0" smtClean="0"/>
              <a:t>interlocutory, CERN has proposed a 24 months road map supporting the production  of a 1</a:t>
            </a:r>
            <a:r>
              <a:rPr lang="en-GB" sz="1600" baseline="30000" dirty="0" smtClean="0"/>
              <a:t>st</a:t>
            </a:r>
            <a:r>
              <a:rPr lang="en-GB" sz="1600" dirty="0" smtClean="0"/>
              <a:t> tube, THALES is evaluating. </a:t>
            </a:r>
          </a:p>
        </p:txBody>
      </p:sp>
      <p:sp>
        <p:nvSpPr>
          <p:cNvPr id="22" name="CasellaDiTesto 21"/>
          <p:cNvSpPr txBox="1"/>
          <p:nvPr/>
        </p:nvSpPr>
        <p:spPr>
          <a:xfrm>
            <a:off x="8966200" y="1739900"/>
            <a:ext cx="3124200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Concluding the CPI </a:t>
            </a:r>
            <a:r>
              <a:rPr lang="en-GB" sz="1600" dirty="0" smtClean="0"/>
              <a:t>tender </a:t>
            </a:r>
            <a:r>
              <a:rPr lang="en-GB" sz="1600" dirty="0" smtClean="0"/>
              <a:t>and organization of a kick-off meting; </a:t>
            </a:r>
            <a:endParaRPr lang="en-GB" sz="1600" dirty="0" smtClean="0"/>
          </a:p>
          <a:p>
            <a:pPr marL="177800" indent="-1778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Finalizing the </a:t>
            </a:r>
            <a:r>
              <a:rPr lang="en-GB" sz="1600" dirty="0" err="1" smtClean="0"/>
              <a:t>Scandinova</a:t>
            </a:r>
            <a:r>
              <a:rPr lang="en-GB" sz="1600" dirty="0" smtClean="0"/>
              <a:t> tender </a:t>
            </a:r>
            <a:r>
              <a:rPr lang="en-GB" sz="1600" dirty="0" smtClean="0"/>
              <a:t>for a full station incorporating the CANON X-band </a:t>
            </a:r>
            <a:r>
              <a:rPr lang="en-GB" sz="1600" dirty="0" smtClean="0"/>
              <a:t>tube.</a:t>
            </a:r>
            <a:endParaRPr lang="en-GB" sz="1600" dirty="0" smtClean="0"/>
          </a:p>
          <a:p>
            <a:pPr marL="177800" indent="-1778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In parallel continuing dialogue with CANON to overcome the “ban” against </a:t>
            </a:r>
            <a:r>
              <a:rPr lang="en-GB" sz="1600" dirty="0" err="1" smtClean="0"/>
              <a:t>italian</a:t>
            </a:r>
            <a:r>
              <a:rPr lang="en-GB" sz="1600" dirty="0" smtClean="0"/>
              <a:t> public </a:t>
            </a:r>
            <a:r>
              <a:rPr lang="en-GB" sz="1600" dirty="0" smtClean="0"/>
              <a:t>institution. A new Canon-Europe corporate should be presented soon, hope this will change the relationship.</a:t>
            </a:r>
            <a:endParaRPr lang="en-GB" sz="1600" dirty="0" smtClean="0"/>
          </a:p>
          <a:p>
            <a:pPr marL="177800" indent="-1778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Start contacts for </a:t>
            </a:r>
            <a:r>
              <a:rPr lang="en-GB" sz="1600" dirty="0" smtClean="0"/>
              <a:t>the C-band high rep rate </a:t>
            </a:r>
            <a:r>
              <a:rPr lang="en-GB" sz="1600" dirty="0" smtClean="0"/>
              <a:t>station procurement </a:t>
            </a:r>
            <a:r>
              <a:rPr lang="en-GB" sz="1600" dirty="0" smtClean="0"/>
              <a:t>(not included in the </a:t>
            </a:r>
            <a:r>
              <a:rPr lang="en-GB" sz="1600" dirty="0" err="1" smtClean="0"/>
              <a:t>Eupraxia</a:t>
            </a:r>
            <a:r>
              <a:rPr lang="en-GB" sz="1600" dirty="0" smtClean="0"/>
              <a:t> R&amp;D program, but inserted in the Rome </a:t>
            </a:r>
            <a:r>
              <a:rPr lang="en-GB" sz="1600" dirty="0" err="1" smtClean="0"/>
              <a:t>Technopole</a:t>
            </a:r>
            <a:r>
              <a:rPr lang="en-GB" sz="1600" dirty="0" smtClean="0"/>
              <a:t> project </a:t>
            </a:r>
            <a:r>
              <a:rPr lang="en-GB" sz="1600" dirty="0"/>
              <a:t>-</a:t>
            </a:r>
            <a:r>
              <a:rPr lang="en-GB" sz="1600" dirty="0" smtClean="0"/>
              <a:t> </a:t>
            </a:r>
            <a:r>
              <a:rPr lang="en-GB" sz="1600" dirty="0" smtClean="0"/>
              <a:t>PNRR).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62208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ttore diritto 7">
            <a:extLst>
              <a:ext uri="{FF2B5EF4-FFF2-40B4-BE49-F238E27FC236}">
                <a16:creationId xmlns="" xmlns:a16="http://schemas.microsoft.com/office/drawing/2014/main" id="{2555CBDF-77F4-4C12-8D2D-B50FB0956E16}"/>
              </a:ext>
            </a:extLst>
          </p:cNvPr>
          <p:cNvCxnSpPr/>
          <p:nvPr/>
        </p:nvCxnSpPr>
        <p:spPr>
          <a:xfrm>
            <a:off x="174927" y="1061156"/>
            <a:ext cx="1191547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D7322066-51FC-4750-AB24-9B8DA8BA8001}"/>
              </a:ext>
            </a:extLst>
          </p:cNvPr>
          <p:cNvSpPr txBox="1"/>
          <p:nvPr/>
        </p:nvSpPr>
        <p:spPr>
          <a:xfrm>
            <a:off x="281031" y="1171869"/>
            <a:ext cx="2823410" cy="43088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>
                <a:latin typeface="Dubai Light" panose="020B0303030403030204" pitchFamily="34" charset="-78"/>
                <a:cs typeface="Dubai Light" panose="020B0303030403030204" pitchFamily="34" charset="-78"/>
              </a:rPr>
              <a:t>Upcoming milestones</a:t>
            </a:r>
            <a:endParaRPr lang="en-GB" sz="2200" dirty="0">
              <a:latin typeface="Dubai Light" panose="020B0303030403030204" pitchFamily="34" charset="-78"/>
              <a:cs typeface="Dubai Light" panose="020B0303030403030204" pitchFamily="34" charset="-78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="" xmlns:a16="http://schemas.microsoft.com/office/drawing/2014/main" id="{D237E007-DD90-4A00-9704-7FD66FFA7A43}"/>
              </a:ext>
            </a:extLst>
          </p:cNvPr>
          <p:cNvSpPr txBox="1"/>
          <p:nvPr/>
        </p:nvSpPr>
        <p:spPr>
          <a:xfrm>
            <a:off x="300894" y="4383260"/>
            <a:ext cx="34318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Achievable, but delay is accumulating because of the mentioned difficulties</a:t>
            </a:r>
            <a:endParaRPr lang="en-GB" dirty="0"/>
          </a:p>
        </p:txBody>
      </p:sp>
      <p:sp>
        <p:nvSpPr>
          <p:cNvPr id="12" name="CasellaDiTesto 11">
            <a:extLst>
              <a:ext uri="{FF2B5EF4-FFF2-40B4-BE49-F238E27FC236}">
                <a16:creationId xmlns="" xmlns:a16="http://schemas.microsoft.com/office/drawing/2014/main" id="{923B4632-CF99-4E0C-83DE-339912C251D1}"/>
              </a:ext>
            </a:extLst>
          </p:cNvPr>
          <p:cNvSpPr txBox="1"/>
          <p:nvPr/>
        </p:nvSpPr>
        <p:spPr>
          <a:xfrm>
            <a:off x="4346226" y="1187934"/>
            <a:ext cx="3431820" cy="43088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/>
              <a:t>Potential risks</a:t>
            </a:r>
            <a:endParaRPr lang="en-GB" sz="2200" dirty="0"/>
          </a:p>
        </p:txBody>
      </p:sp>
      <p:grpSp>
        <p:nvGrpSpPr>
          <p:cNvPr id="32" name="Group 46">
            <a:extLst>
              <a:ext uri="{FF2B5EF4-FFF2-40B4-BE49-F238E27FC236}">
                <a16:creationId xmlns="" xmlns:a16="http://schemas.microsoft.com/office/drawing/2014/main" id="{00B98DE7-3574-4BDB-AE67-DE1A05DA618E}"/>
              </a:ext>
            </a:extLst>
          </p:cNvPr>
          <p:cNvGrpSpPr/>
          <p:nvPr/>
        </p:nvGrpSpPr>
        <p:grpSpPr>
          <a:xfrm>
            <a:off x="8672441" y="3098040"/>
            <a:ext cx="655929" cy="971354"/>
            <a:chOff x="962025" y="1667602"/>
            <a:chExt cx="2030432" cy="3337729"/>
          </a:xfrm>
        </p:grpSpPr>
        <p:sp>
          <p:nvSpPr>
            <p:cNvPr id="33" name="Shape">
              <a:extLst>
                <a:ext uri="{FF2B5EF4-FFF2-40B4-BE49-F238E27FC236}">
                  <a16:creationId xmlns="" xmlns:a16="http://schemas.microsoft.com/office/drawing/2014/main" id="{46D2CAA9-5E11-4E2A-8C9B-2FC6E58C3E58}"/>
                </a:ext>
              </a:extLst>
            </p:cNvPr>
            <p:cNvSpPr/>
            <p:nvPr/>
          </p:nvSpPr>
          <p:spPr>
            <a:xfrm>
              <a:off x="1313937" y="1667602"/>
              <a:ext cx="1331684" cy="3337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9426"/>
                  </a:moveTo>
                  <a:cubicBezTo>
                    <a:pt x="21600" y="20627"/>
                    <a:pt x="19340" y="21600"/>
                    <a:pt x="16552" y="21600"/>
                  </a:cubicBezTo>
                  <a:lnTo>
                    <a:pt x="5048" y="21600"/>
                  </a:lnTo>
                  <a:cubicBezTo>
                    <a:pt x="2260" y="21600"/>
                    <a:pt x="0" y="20627"/>
                    <a:pt x="0" y="19426"/>
                  </a:cubicBezTo>
                  <a:lnTo>
                    <a:pt x="0" y="2174"/>
                  </a:lnTo>
                  <a:cubicBezTo>
                    <a:pt x="0" y="973"/>
                    <a:pt x="2260" y="0"/>
                    <a:pt x="5048" y="0"/>
                  </a:cubicBezTo>
                  <a:lnTo>
                    <a:pt x="16552" y="0"/>
                  </a:lnTo>
                  <a:cubicBezTo>
                    <a:pt x="19340" y="0"/>
                    <a:pt x="21600" y="973"/>
                    <a:pt x="21600" y="2174"/>
                  </a:cubicBezTo>
                  <a:lnTo>
                    <a:pt x="21600" y="19426"/>
                  </a:lnTo>
                  <a:close/>
                </a:path>
              </a:pathLst>
            </a:custGeom>
            <a:solidFill>
              <a:srgbClr val="4B4B4B"/>
            </a:solidFill>
            <a:ln w="12700">
              <a:miter lim="400000"/>
            </a:ln>
          </p:spPr>
          <p:txBody>
            <a:bodyPr lIns="38100" tIns="38100" rIns="38100" bIns="38100" anchor="ctr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1pPr>
              <a:lvl2pPr marL="0" marR="0" indent="3429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2pPr>
              <a:lvl3pPr marL="0" marR="0" indent="6858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3pPr>
              <a:lvl4pPr marL="0" marR="0" indent="10287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4pPr>
              <a:lvl5pPr marL="0" marR="0" indent="13716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5pPr>
              <a:lvl6pPr marL="0" marR="0" indent="17145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6pPr>
              <a:lvl7pPr marL="0" marR="0" indent="20574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7pPr>
              <a:lvl8pPr marL="0" marR="0" indent="24003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8pPr>
              <a:lvl9pPr marL="0" marR="0" indent="27432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9pPr>
            </a:lstStyle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lang="en-GB" sz="3000" b="0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  <a:sym typeface="Gill Sans"/>
              </a:endParaRPr>
            </a:p>
          </p:txBody>
        </p:sp>
        <p:sp>
          <p:nvSpPr>
            <p:cNvPr id="34" name="Circle">
              <a:extLst>
                <a:ext uri="{FF2B5EF4-FFF2-40B4-BE49-F238E27FC236}">
                  <a16:creationId xmlns="" xmlns:a16="http://schemas.microsoft.com/office/drawing/2014/main" id="{85E4256E-0203-4539-8D39-B067B683C21A}"/>
                </a:ext>
              </a:extLst>
            </p:cNvPr>
            <p:cNvSpPr/>
            <p:nvPr/>
          </p:nvSpPr>
          <p:spPr>
            <a:xfrm>
              <a:off x="1575356" y="1944104"/>
              <a:ext cx="805870" cy="805869"/>
            </a:xfrm>
            <a:prstGeom prst="ellipse">
              <a:avLst/>
            </a:prstGeom>
            <a:solidFill>
              <a:srgbClr val="FFFFFF"/>
            </a:solidFill>
            <a:ln w="12700">
              <a:miter lim="400000"/>
            </a:ln>
          </p:spPr>
          <p:txBody>
            <a:bodyPr lIns="38100" tIns="38100" rIns="38100" bIns="38100" anchor="ctr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1pPr>
              <a:lvl2pPr marL="0" marR="0" indent="3429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2pPr>
              <a:lvl3pPr marL="0" marR="0" indent="6858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3pPr>
              <a:lvl4pPr marL="0" marR="0" indent="10287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4pPr>
              <a:lvl5pPr marL="0" marR="0" indent="13716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5pPr>
              <a:lvl6pPr marL="0" marR="0" indent="17145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6pPr>
              <a:lvl7pPr marL="0" marR="0" indent="20574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7pPr>
              <a:lvl8pPr marL="0" marR="0" indent="24003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8pPr>
              <a:lvl9pPr marL="0" marR="0" indent="27432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9pPr>
            </a:lstStyle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lang="en-GB" sz="3000" b="0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  <a:sym typeface="Gill Sans"/>
              </a:endParaRPr>
            </a:p>
          </p:txBody>
        </p:sp>
        <p:sp>
          <p:nvSpPr>
            <p:cNvPr id="35" name="Circle">
              <a:extLst>
                <a:ext uri="{FF2B5EF4-FFF2-40B4-BE49-F238E27FC236}">
                  <a16:creationId xmlns="" xmlns:a16="http://schemas.microsoft.com/office/drawing/2014/main" id="{3F6A4E23-7746-4EB1-BA1D-83E27E333D86}"/>
                </a:ext>
              </a:extLst>
            </p:cNvPr>
            <p:cNvSpPr/>
            <p:nvPr/>
          </p:nvSpPr>
          <p:spPr>
            <a:xfrm>
              <a:off x="1575357" y="2914374"/>
              <a:ext cx="805870" cy="805870"/>
            </a:xfrm>
            <a:prstGeom prst="ellipse">
              <a:avLst/>
            </a:prstGeom>
            <a:solidFill>
              <a:srgbClr val="FFFFFF"/>
            </a:solidFill>
            <a:ln w="12700">
              <a:miter lim="400000"/>
            </a:ln>
          </p:spPr>
          <p:txBody>
            <a:bodyPr lIns="38100" tIns="38100" rIns="38100" bIns="38100" anchor="ctr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1pPr>
              <a:lvl2pPr marL="0" marR="0" indent="3429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2pPr>
              <a:lvl3pPr marL="0" marR="0" indent="6858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3pPr>
              <a:lvl4pPr marL="0" marR="0" indent="10287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4pPr>
              <a:lvl5pPr marL="0" marR="0" indent="13716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5pPr>
              <a:lvl6pPr marL="0" marR="0" indent="17145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6pPr>
              <a:lvl7pPr marL="0" marR="0" indent="20574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7pPr>
              <a:lvl8pPr marL="0" marR="0" indent="24003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8pPr>
              <a:lvl9pPr marL="0" marR="0" indent="27432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9pPr>
            </a:lstStyle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lang="en-GB" sz="3000" b="0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  <a:sym typeface="Gill Sans"/>
              </a:endParaRPr>
            </a:p>
          </p:txBody>
        </p:sp>
        <p:sp>
          <p:nvSpPr>
            <p:cNvPr id="36" name="Circle">
              <a:extLst>
                <a:ext uri="{FF2B5EF4-FFF2-40B4-BE49-F238E27FC236}">
                  <a16:creationId xmlns="" xmlns:a16="http://schemas.microsoft.com/office/drawing/2014/main" id="{ADB59035-428C-4664-8624-31D94A158096}"/>
                </a:ext>
              </a:extLst>
            </p:cNvPr>
            <p:cNvSpPr/>
            <p:nvPr/>
          </p:nvSpPr>
          <p:spPr>
            <a:xfrm>
              <a:off x="1575357" y="3889671"/>
              <a:ext cx="805870" cy="805870"/>
            </a:xfrm>
            <a:prstGeom prst="ellipse">
              <a:avLst/>
            </a:prstGeom>
            <a:solidFill>
              <a:srgbClr val="FFFFFF"/>
            </a:solidFill>
            <a:ln w="12700">
              <a:miter lim="400000"/>
            </a:ln>
          </p:spPr>
          <p:txBody>
            <a:bodyPr lIns="38100" tIns="38100" rIns="38100" bIns="38100" anchor="ctr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1pPr>
              <a:lvl2pPr marL="0" marR="0" indent="3429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2pPr>
              <a:lvl3pPr marL="0" marR="0" indent="6858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3pPr>
              <a:lvl4pPr marL="0" marR="0" indent="10287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4pPr>
              <a:lvl5pPr marL="0" marR="0" indent="13716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5pPr>
              <a:lvl6pPr marL="0" marR="0" indent="17145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6pPr>
              <a:lvl7pPr marL="0" marR="0" indent="20574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7pPr>
              <a:lvl8pPr marL="0" marR="0" indent="24003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8pPr>
              <a:lvl9pPr marL="0" marR="0" indent="27432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9pPr>
            </a:lstStyle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lang="en-GB" sz="3000" b="0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  <a:sym typeface="Gill Sans"/>
              </a:endParaRPr>
            </a:p>
          </p:txBody>
        </p:sp>
        <p:sp>
          <p:nvSpPr>
            <p:cNvPr id="37" name="Shape">
              <a:extLst>
                <a:ext uri="{FF2B5EF4-FFF2-40B4-BE49-F238E27FC236}">
                  <a16:creationId xmlns="" xmlns:a16="http://schemas.microsoft.com/office/drawing/2014/main" id="{3C198B9B-15CA-41C9-8C58-F4B4E219D385}"/>
                </a:ext>
              </a:extLst>
            </p:cNvPr>
            <p:cNvSpPr/>
            <p:nvPr/>
          </p:nvSpPr>
          <p:spPr>
            <a:xfrm>
              <a:off x="1620603" y="1989350"/>
              <a:ext cx="713925" cy="713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0" h="19875" extrusionOk="0">
                  <a:moveTo>
                    <a:pt x="19847" y="13222"/>
                  </a:moveTo>
                  <a:cubicBezTo>
                    <a:pt x="18871" y="16173"/>
                    <a:pt x="16446" y="18486"/>
                    <a:pt x="13405" y="19396"/>
                  </a:cubicBezTo>
                  <a:cubicBezTo>
                    <a:pt x="9678" y="20511"/>
                    <a:pt x="6114" y="19596"/>
                    <a:pt x="3601" y="17517"/>
                  </a:cubicBezTo>
                  <a:cubicBezTo>
                    <a:pt x="3461" y="17401"/>
                    <a:pt x="3326" y="17282"/>
                    <a:pt x="3192" y="17159"/>
                  </a:cubicBezTo>
                  <a:cubicBezTo>
                    <a:pt x="499" y="14681"/>
                    <a:pt x="-805" y="10784"/>
                    <a:pt x="526" y="6696"/>
                  </a:cubicBezTo>
                  <a:cubicBezTo>
                    <a:pt x="1469" y="3797"/>
                    <a:pt x="3807" y="1487"/>
                    <a:pt x="6773" y="543"/>
                  </a:cubicBezTo>
                  <a:cubicBezTo>
                    <a:pt x="11900" y="-1089"/>
                    <a:pt x="16743" y="1125"/>
                    <a:pt x="19022" y="4967"/>
                  </a:cubicBezTo>
                  <a:cubicBezTo>
                    <a:pt x="19091" y="5084"/>
                    <a:pt x="19160" y="5203"/>
                    <a:pt x="19223" y="5324"/>
                  </a:cubicBezTo>
                  <a:cubicBezTo>
                    <a:pt x="20445" y="7581"/>
                    <a:pt x="20795" y="10360"/>
                    <a:pt x="19847" y="13222"/>
                  </a:cubicBezTo>
                  <a:close/>
                </a:path>
              </a:pathLst>
            </a:custGeom>
            <a:solidFill>
              <a:srgbClr val="353535"/>
            </a:solidFill>
            <a:ln w="12700">
              <a:miter lim="400000"/>
            </a:ln>
          </p:spPr>
          <p:txBody>
            <a:bodyPr lIns="38100" tIns="38100" rIns="38100" bIns="38100" anchor="ctr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1pPr>
              <a:lvl2pPr marL="0" marR="0" indent="3429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2pPr>
              <a:lvl3pPr marL="0" marR="0" indent="6858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3pPr>
              <a:lvl4pPr marL="0" marR="0" indent="10287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4pPr>
              <a:lvl5pPr marL="0" marR="0" indent="13716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5pPr>
              <a:lvl6pPr marL="0" marR="0" indent="17145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6pPr>
              <a:lvl7pPr marL="0" marR="0" indent="20574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7pPr>
              <a:lvl8pPr marL="0" marR="0" indent="24003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8pPr>
              <a:lvl9pPr marL="0" marR="0" indent="27432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9pPr>
            </a:lstStyle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lang="en-GB" sz="3000" b="0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  <a:sym typeface="Gill Sans"/>
              </a:endParaRPr>
            </a:p>
          </p:txBody>
        </p:sp>
        <p:sp>
          <p:nvSpPr>
            <p:cNvPr id="38" name="Shape">
              <a:extLst>
                <a:ext uri="{FF2B5EF4-FFF2-40B4-BE49-F238E27FC236}">
                  <a16:creationId xmlns="" xmlns:a16="http://schemas.microsoft.com/office/drawing/2014/main" id="{9D5D459E-7DE0-4C44-B3B9-57FB423FE3CB}"/>
                </a:ext>
              </a:extLst>
            </p:cNvPr>
            <p:cNvSpPr/>
            <p:nvPr/>
          </p:nvSpPr>
          <p:spPr>
            <a:xfrm>
              <a:off x="1706067" y="2094923"/>
              <a:ext cx="628464" cy="607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8907"/>
                  </a:moveTo>
                  <a:cubicBezTo>
                    <a:pt x="21600" y="15917"/>
                    <a:pt x="16107" y="21600"/>
                    <a:pt x="9332" y="21600"/>
                  </a:cubicBezTo>
                  <a:cubicBezTo>
                    <a:pt x="6307" y="21600"/>
                    <a:pt x="3537" y="20465"/>
                    <a:pt x="1400" y="18588"/>
                  </a:cubicBezTo>
                  <a:cubicBezTo>
                    <a:pt x="503" y="16827"/>
                    <a:pt x="0" y="14823"/>
                    <a:pt x="0" y="12693"/>
                  </a:cubicBezTo>
                  <a:cubicBezTo>
                    <a:pt x="0" y="5683"/>
                    <a:pt x="5493" y="0"/>
                    <a:pt x="12268" y="0"/>
                  </a:cubicBezTo>
                  <a:cubicBezTo>
                    <a:pt x="15292" y="0"/>
                    <a:pt x="18061" y="1132"/>
                    <a:pt x="20199" y="3012"/>
                  </a:cubicBezTo>
                  <a:cubicBezTo>
                    <a:pt x="21094" y="4772"/>
                    <a:pt x="21600" y="6779"/>
                    <a:pt x="21600" y="8907"/>
                  </a:cubicBezTo>
                  <a:close/>
                </a:path>
              </a:pathLst>
            </a:custGeom>
            <a:solidFill>
              <a:srgbClr val="4B4B4B"/>
            </a:solidFill>
            <a:ln w="12700">
              <a:miter lim="400000"/>
            </a:ln>
          </p:spPr>
          <p:txBody>
            <a:bodyPr lIns="38100" tIns="38100" rIns="38100" bIns="38100" anchor="ctr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1pPr>
              <a:lvl2pPr marL="0" marR="0" indent="3429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2pPr>
              <a:lvl3pPr marL="0" marR="0" indent="6858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3pPr>
              <a:lvl4pPr marL="0" marR="0" indent="10287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4pPr>
              <a:lvl5pPr marL="0" marR="0" indent="13716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5pPr>
              <a:lvl6pPr marL="0" marR="0" indent="17145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6pPr>
              <a:lvl7pPr marL="0" marR="0" indent="20574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7pPr>
              <a:lvl8pPr marL="0" marR="0" indent="24003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8pPr>
              <a:lvl9pPr marL="0" marR="0" indent="27432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9pPr>
            </a:lstStyle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lang="en-GB" sz="3000" b="0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  <a:sym typeface="Gill Sans"/>
              </a:endParaRPr>
            </a:p>
          </p:txBody>
        </p:sp>
        <p:sp>
          <p:nvSpPr>
            <p:cNvPr id="39" name="Shape">
              <a:extLst>
                <a:ext uri="{FF2B5EF4-FFF2-40B4-BE49-F238E27FC236}">
                  <a16:creationId xmlns="" xmlns:a16="http://schemas.microsoft.com/office/drawing/2014/main" id="{B51F29CE-F659-4E42-B325-3B5EBB442F98}"/>
                </a:ext>
              </a:extLst>
            </p:cNvPr>
            <p:cNvSpPr/>
            <p:nvPr/>
          </p:nvSpPr>
          <p:spPr>
            <a:xfrm>
              <a:off x="1620603" y="2964647"/>
              <a:ext cx="713877" cy="713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1"/>
                  </a:moveTo>
                  <a:cubicBezTo>
                    <a:pt x="21600" y="16765"/>
                    <a:pt x="16764" y="21600"/>
                    <a:pt x="10800" y="21600"/>
                  </a:cubicBezTo>
                  <a:cubicBezTo>
                    <a:pt x="8137" y="21600"/>
                    <a:pt x="5698" y="20634"/>
                    <a:pt x="3817" y="19037"/>
                  </a:cubicBezTo>
                  <a:cubicBezTo>
                    <a:pt x="3667" y="18911"/>
                    <a:pt x="3524" y="18782"/>
                    <a:pt x="3383" y="18648"/>
                  </a:cubicBezTo>
                  <a:cubicBezTo>
                    <a:pt x="1299" y="16681"/>
                    <a:pt x="0" y="13891"/>
                    <a:pt x="0" y="10799"/>
                  </a:cubicBezTo>
                  <a:cubicBezTo>
                    <a:pt x="0" y="4835"/>
                    <a:pt x="4836" y="0"/>
                    <a:pt x="10800" y="0"/>
                  </a:cubicBezTo>
                  <a:cubicBezTo>
                    <a:pt x="14798" y="0"/>
                    <a:pt x="18285" y="2170"/>
                    <a:pt x="20153" y="5398"/>
                  </a:cubicBezTo>
                  <a:cubicBezTo>
                    <a:pt x="20226" y="5526"/>
                    <a:pt x="20299" y="5655"/>
                    <a:pt x="20366" y="5786"/>
                  </a:cubicBezTo>
                  <a:cubicBezTo>
                    <a:pt x="21154" y="7283"/>
                    <a:pt x="21600" y="8991"/>
                    <a:pt x="21600" y="10801"/>
                  </a:cubicBez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1pPr>
              <a:lvl2pPr marL="0" marR="0" indent="3429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2pPr>
              <a:lvl3pPr marL="0" marR="0" indent="6858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3pPr>
              <a:lvl4pPr marL="0" marR="0" indent="10287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4pPr>
              <a:lvl5pPr marL="0" marR="0" indent="13716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5pPr>
              <a:lvl6pPr marL="0" marR="0" indent="17145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6pPr>
              <a:lvl7pPr marL="0" marR="0" indent="20574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7pPr>
              <a:lvl8pPr marL="0" marR="0" indent="24003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8pPr>
              <a:lvl9pPr marL="0" marR="0" indent="27432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9pPr>
            </a:lstStyle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lang="en-GB" sz="3000" b="0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  <a:sym typeface="Gill Sans"/>
              </a:endParaRPr>
            </a:p>
          </p:txBody>
        </p:sp>
        <p:sp>
          <p:nvSpPr>
            <p:cNvPr id="40" name="Shape">
              <a:extLst>
                <a:ext uri="{FF2B5EF4-FFF2-40B4-BE49-F238E27FC236}">
                  <a16:creationId xmlns="" xmlns:a16="http://schemas.microsoft.com/office/drawing/2014/main" id="{BC3B36F4-D752-4FC4-B9EC-A88C36CA9DF9}"/>
                </a:ext>
              </a:extLst>
            </p:cNvPr>
            <p:cNvSpPr/>
            <p:nvPr/>
          </p:nvSpPr>
          <p:spPr>
            <a:xfrm>
              <a:off x="1706067" y="3070220"/>
              <a:ext cx="628464" cy="607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8907"/>
                  </a:moveTo>
                  <a:cubicBezTo>
                    <a:pt x="21600" y="15917"/>
                    <a:pt x="16107" y="21600"/>
                    <a:pt x="9332" y="21600"/>
                  </a:cubicBezTo>
                  <a:cubicBezTo>
                    <a:pt x="6307" y="21600"/>
                    <a:pt x="3537" y="20465"/>
                    <a:pt x="1400" y="18588"/>
                  </a:cubicBezTo>
                  <a:cubicBezTo>
                    <a:pt x="503" y="16827"/>
                    <a:pt x="0" y="14823"/>
                    <a:pt x="0" y="12693"/>
                  </a:cubicBezTo>
                  <a:cubicBezTo>
                    <a:pt x="0" y="5683"/>
                    <a:pt x="5493" y="0"/>
                    <a:pt x="12268" y="0"/>
                  </a:cubicBezTo>
                  <a:cubicBezTo>
                    <a:pt x="15292" y="0"/>
                    <a:pt x="18061" y="1132"/>
                    <a:pt x="20199" y="3012"/>
                  </a:cubicBezTo>
                  <a:cubicBezTo>
                    <a:pt x="21094" y="4772"/>
                    <a:pt x="21600" y="6779"/>
                    <a:pt x="21600" y="8907"/>
                  </a:cubicBezTo>
                  <a:close/>
                </a:path>
              </a:pathLst>
            </a:custGeom>
            <a:solidFill>
              <a:schemeClr val="accent4"/>
            </a:solidFill>
            <a:ln w="12700">
              <a:miter lim="400000"/>
            </a:ln>
          </p:spPr>
          <p:txBody>
            <a:bodyPr lIns="38100" tIns="38100" rIns="38100" bIns="38100" anchor="ctr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1pPr>
              <a:lvl2pPr marL="0" marR="0" indent="3429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2pPr>
              <a:lvl3pPr marL="0" marR="0" indent="6858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3pPr>
              <a:lvl4pPr marL="0" marR="0" indent="10287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4pPr>
              <a:lvl5pPr marL="0" marR="0" indent="13716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5pPr>
              <a:lvl6pPr marL="0" marR="0" indent="17145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6pPr>
              <a:lvl7pPr marL="0" marR="0" indent="20574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7pPr>
              <a:lvl8pPr marL="0" marR="0" indent="24003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8pPr>
              <a:lvl9pPr marL="0" marR="0" indent="27432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9pPr>
            </a:lstStyle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lang="en-GB" sz="3000" b="0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  <a:sym typeface="Gill Sans"/>
              </a:endParaRPr>
            </a:p>
          </p:txBody>
        </p:sp>
        <p:sp>
          <p:nvSpPr>
            <p:cNvPr id="41" name="Shape">
              <a:extLst>
                <a:ext uri="{FF2B5EF4-FFF2-40B4-BE49-F238E27FC236}">
                  <a16:creationId xmlns="" xmlns:a16="http://schemas.microsoft.com/office/drawing/2014/main" id="{01FBD710-9F89-410A-B41C-0F917CCB35AC}"/>
                </a:ext>
              </a:extLst>
            </p:cNvPr>
            <p:cNvSpPr/>
            <p:nvPr/>
          </p:nvSpPr>
          <p:spPr>
            <a:xfrm>
              <a:off x="1620603" y="3934916"/>
              <a:ext cx="713877" cy="713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1"/>
                  </a:moveTo>
                  <a:cubicBezTo>
                    <a:pt x="21600" y="16765"/>
                    <a:pt x="16764" y="21600"/>
                    <a:pt x="10800" y="21600"/>
                  </a:cubicBezTo>
                  <a:cubicBezTo>
                    <a:pt x="8137" y="21600"/>
                    <a:pt x="5698" y="20634"/>
                    <a:pt x="3817" y="19037"/>
                  </a:cubicBezTo>
                  <a:cubicBezTo>
                    <a:pt x="3667" y="18911"/>
                    <a:pt x="3524" y="18782"/>
                    <a:pt x="3383" y="18648"/>
                  </a:cubicBezTo>
                  <a:cubicBezTo>
                    <a:pt x="1299" y="16681"/>
                    <a:pt x="0" y="13891"/>
                    <a:pt x="0" y="10799"/>
                  </a:cubicBezTo>
                  <a:cubicBezTo>
                    <a:pt x="0" y="4835"/>
                    <a:pt x="4836" y="0"/>
                    <a:pt x="10800" y="0"/>
                  </a:cubicBezTo>
                  <a:cubicBezTo>
                    <a:pt x="14798" y="0"/>
                    <a:pt x="18285" y="2170"/>
                    <a:pt x="20153" y="5398"/>
                  </a:cubicBezTo>
                  <a:cubicBezTo>
                    <a:pt x="20226" y="5526"/>
                    <a:pt x="20299" y="5655"/>
                    <a:pt x="20366" y="5786"/>
                  </a:cubicBezTo>
                  <a:cubicBezTo>
                    <a:pt x="21154" y="7283"/>
                    <a:pt x="21600" y="8991"/>
                    <a:pt x="21600" y="10801"/>
                  </a:cubicBezTo>
                  <a:close/>
                </a:path>
              </a:pathLst>
            </a:custGeom>
            <a:solidFill>
              <a:srgbClr val="353535"/>
            </a:solidFill>
            <a:ln w="12700">
              <a:miter lim="400000"/>
            </a:ln>
          </p:spPr>
          <p:txBody>
            <a:bodyPr lIns="38100" tIns="38100" rIns="38100" bIns="38100" anchor="ctr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1pPr>
              <a:lvl2pPr marL="0" marR="0" indent="3429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2pPr>
              <a:lvl3pPr marL="0" marR="0" indent="6858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3pPr>
              <a:lvl4pPr marL="0" marR="0" indent="10287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4pPr>
              <a:lvl5pPr marL="0" marR="0" indent="13716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5pPr>
              <a:lvl6pPr marL="0" marR="0" indent="17145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6pPr>
              <a:lvl7pPr marL="0" marR="0" indent="20574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7pPr>
              <a:lvl8pPr marL="0" marR="0" indent="24003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8pPr>
              <a:lvl9pPr marL="0" marR="0" indent="27432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9pPr>
            </a:lstStyle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lang="en-GB" sz="3000" b="0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  <a:sym typeface="Gill Sans"/>
              </a:endParaRPr>
            </a:p>
          </p:txBody>
        </p:sp>
        <p:sp>
          <p:nvSpPr>
            <p:cNvPr id="42" name="Shape">
              <a:extLst>
                <a:ext uri="{FF2B5EF4-FFF2-40B4-BE49-F238E27FC236}">
                  <a16:creationId xmlns="" xmlns:a16="http://schemas.microsoft.com/office/drawing/2014/main" id="{AE14103E-7FF9-4B48-9E02-D0CB6D081E30}"/>
                </a:ext>
              </a:extLst>
            </p:cNvPr>
            <p:cNvSpPr/>
            <p:nvPr/>
          </p:nvSpPr>
          <p:spPr>
            <a:xfrm>
              <a:off x="1706067" y="4040490"/>
              <a:ext cx="628464" cy="607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8907"/>
                  </a:moveTo>
                  <a:cubicBezTo>
                    <a:pt x="21600" y="15917"/>
                    <a:pt x="16107" y="21600"/>
                    <a:pt x="9332" y="21600"/>
                  </a:cubicBezTo>
                  <a:cubicBezTo>
                    <a:pt x="6307" y="21600"/>
                    <a:pt x="3537" y="20465"/>
                    <a:pt x="1400" y="18588"/>
                  </a:cubicBezTo>
                  <a:cubicBezTo>
                    <a:pt x="503" y="16827"/>
                    <a:pt x="0" y="14823"/>
                    <a:pt x="0" y="12693"/>
                  </a:cubicBezTo>
                  <a:cubicBezTo>
                    <a:pt x="0" y="5683"/>
                    <a:pt x="5493" y="0"/>
                    <a:pt x="12268" y="0"/>
                  </a:cubicBezTo>
                  <a:cubicBezTo>
                    <a:pt x="15292" y="0"/>
                    <a:pt x="18061" y="1132"/>
                    <a:pt x="20199" y="3012"/>
                  </a:cubicBezTo>
                  <a:cubicBezTo>
                    <a:pt x="21094" y="4772"/>
                    <a:pt x="21600" y="6779"/>
                    <a:pt x="21600" y="8907"/>
                  </a:cubicBezTo>
                  <a:close/>
                </a:path>
              </a:pathLst>
            </a:custGeom>
            <a:solidFill>
              <a:srgbClr val="4B4B4B"/>
            </a:solidFill>
            <a:ln w="12700">
              <a:miter lim="400000"/>
            </a:ln>
          </p:spPr>
          <p:txBody>
            <a:bodyPr lIns="38100" tIns="38100" rIns="38100" bIns="38100" anchor="ctr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1pPr>
              <a:lvl2pPr marL="0" marR="0" indent="3429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2pPr>
              <a:lvl3pPr marL="0" marR="0" indent="6858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3pPr>
              <a:lvl4pPr marL="0" marR="0" indent="10287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4pPr>
              <a:lvl5pPr marL="0" marR="0" indent="13716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5pPr>
              <a:lvl6pPr marL="0" marR="0" indent="17145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6pPr>
              <a:lvl7pPr marL="0" marR="0" indent="20574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7pPr>
              <a:lvl8pPr marL="0" marR="0" indent="24003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8pPr>
              <a:lvl9pPr marL="0" marR="0" indent="27432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9pPr>
            </a:lstStyle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lang="en-GB" sz="3000" b="0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  <a:sym typeface="Gill Sans"/>
              </a:endParaRPr>
            </a:p>
          </p:txBody>
        </p:sp>
        <p:sp>
          <p:nvSpPr>
            <p:cNvPr id="43" name="Shape">
              <a:extLst>
                <a:ext uri="{FF2B5EF4-FFF2-40B4-BE49-F238E27FC236}">
                  <a16:creationId xmlns="" xmlns:a16="http://schemas.microsoft.com/office/drawing/2014/main" id="{C35FFB8C-B2B8-49AE-AB97-8948F7DA19D2}"/>
                </a:ext>
              </a:extLst>
            </p:cNvPr>
            <p:cNvSpPr/>
            <p:nvPr/>
          </p:nvSpPr>
          <p:spPr>
            <a:xfrm>
              <a:off x="2686391" y="2004432"/>
              <a:ext cx="306066" cy="688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4" h="21600" extrusionOk="0">
                  <a:moveTo>
                    <a:pt x="19931" y="5591"/>
                  </a:moveTo>
                  <a:lnTo>
                    <a:pt x="12321" y="18392"/>
                  </a:lnTo>
                  <a:cubicBezTo>
                    <a:pt x="11191" y="20289"/>
                    <a:pt x="7537" y="21600"/>
                    <a:pt x="3375" y="21600"/>
                  </a:cubicBezTo>
                  <a:lnTo>
                    <a:pt x="0" y="21600"/>
                  </a:lnTo>
                  <a:lnTo>
                    <a:pt x="0" y="0"/>
                  </a:lnTo>
                  <a:lnTo>
                    <a:pt x="10988" y="0"/>
                  </a:lnTo>
                  <a:cubicBezTo>
                    <a:pt x="17145" y="0"/>
                    <a:pt x="21600" y="2785"/>
                    <a:pt x="19931" y="5591"/>
                  </a:cubicBezTo>
                  <a:close/>
                </a:path>
              </a:pathLst>
            </a:custGeom>
            <a:solidFill>
              <a:srgbClr val="4B4B4B"/>
            </a:solidFill>
            <a:ln w="12700">
              <a:miter lim="400000"/>
            </a:ln>
          </p:spPr>
          <p:txBody>
            <a:bodyPr lIns="38100" tIns="38100" rIns="38100" bIns="38100" anchor="ctr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1pPr>
              <a:lvl2pPr marL="0" marR="0" indent="3429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2pPr>
              <a:lvl3pPr marL="0" marR="0" indent="6858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3pPr>
              <a:lvl4pPr marL="0" marR="0" indent="10287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4pPr>
              <a:lvl5pPr marL="0" marR="0" indent="13716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5pPr>
              <a:lvl6pPr marL="0" marR="0" indent="17145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6pPr>
              <a:lvl7pPr marL="0" marR="0" indent="20574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7pPr>
              <a:lvl8pPr marL="0" marR="0" indent="24003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8pPr>
              <a:lvl9pPr marL="0" marR="0" indent="27432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9pPr>
            </a:lstStyle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lang="en-GB" sz="3000" b="0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  <a:sym typeface="Gill Sans"/>
              </a:endParaRPr>
            </a:p>
          </p:txBody>
        </p:sp>
        <p:sp>
          <p:nvSpPr>
            <p:cNvPr id="44" name="Shape">
              <a:extLst>
                <a:ext uri="{FF2B5EF4-FFF2-40B4-BE49-F238E27FC236}">
                  <a16:creationId xmlns="" xmlns:a16="http://schemas.microsoft.com/office/drawing/2014/main" id="{034089B8-58D8-4E95-A842-45BF99C52071}"/>
                </a:ext>
              </a:extLst>
            </p:cNvPr>
            <p:cNvSpPr/>
            <p:nvPr/>
          </p:nvSpPr>
          <p:spPr>
            <a:xfrm>
              <a:off x="2686391" y="2974702"/>
              <a:ext cx="306066" cy="688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4" h="21600" extrusionOk="0">
                  <a:moveTo>
                    <a:pt x="19931" y="5591"/>
                  </a:moveTo>
                  <a:lnTo>
                    <a:pt x="12321" y="18392"/>
                  </a:lnTo>
                  <a:cubicBezTo>
                    <a:pt x="11191" y="20289"/>
                    <a:pt x="7537" y="21600"/>
                    <a:pt x="3375" y="21600"/>
                  </a:cubicBezTo>
                  <a:lnTo>
                    <a:pt x="0" y="21600"/>
                  </a:lnTo>
                  <a:lnTo>
                    <a:pt x="0" y="0"/>
                  </a:lnTo>
                  <a:lnTo>
                    <a:pt x="10988" y="0"/>
                  </a:lnTo>
                  <a:cubicBezTo>
                    <a:pt x="17145" y="0"/>
                    <a:pt x="21600" y="2785"/>
                    <a:pt x="19931" y="5591"/>
                  </a:cubicBezTo>
                  <a:close/>
                </a:path>
              </a:pathLst>
            </a:custGeom>
            <a:solidFill>
              <a:srgbClr val="4B4B4B"/>
            </a:solidFill>
            <a:ln w="12700">
              <a:miter lim="400000"/>
            </a:ln>
          </p:spPr>
          <p:txBody>
            <a:bodyPr lIns="38100" tIns="38100" rIns="38100" bIns="38100" anchor="ctr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1pPr>
              <a:lvl2pPr marL="0" marR="0" indent="3429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2pPr>
              <a:lvl3pPr marL="0" marR="0" indent="6858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3pPr>
              <a:lvl4pPr marL="0" marR="0" indent="10287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4pPr>
              <a:lvl5pPr marL="0" marR="0" indent="13716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5pPr>
              <a:lvl6pPr marL="0" marR="0" indent="17145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6pPr>
              <a:lvl7pPr marL="0" marR="0" indent="20574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7pPr>
              <a:lvl8pPr marL="0" marR="0" indent="24003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8pPr>
              <a:lvl9pPr marL="0" marR="0" indent="27432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9pPr>
            </a:lstStyle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lang="en-GB" sz="3000" b="0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  <a:sym typeface="Gill Sans"/>
              </a:endParaRPr>
            </a:p>
          </p:txBody>
        </p:sp>
        <p:sp>
          <p:nvSpPr>
            <p:cNvPr id="45" name="Shape">
              <a:extLst>
                <a:ext uri="{FF2B5EF4-FFF2-40B4-BE49-F238E27FC236}">
                  <a16:creationId xmlns="" xmlns:a16="http://schemas.microsoft.com/office/drawing/2014/main" id="{2E377194-4585-4E36-8115-0E12C8718A5F}"/>
                </a:ext>
              </a:extLst>
            </p:cNvPr>
            <p:cNvSpPr/>
            <p:nvPr/>
          </p:nvSpPr>
          <p:spPr>
            <a:xfrm>
              <a:off x="2686391" y="3949999"/>
              <a:ext cx="306066" cy="688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4" h="21600" extrusionOk="0">
                  <a:moveTo>
                    <a:pt x="19931" y="5591"/>
                  </a:moveTo>
                  <a:lnTo>
                    <a:pt x="12321" y="18392"/>
                  </a:lnTo>
                  <a:cubicBezTo>
                    <a:pt x="11191" y="20289"/>
                    <a:pt x="7537" y="21600"/>
                    <a:pt x="3375" y="21600"/>
                  </a:cubicBezTo>
                  <a:lnTo>
                    <a:pt x="0" y="21600"/>
                  </a:lnTo>
                  <a:lnTo>
                    <a:pt x="0" y="0"/>
                  </a:lnTo>
                  <a:lnTo>
                    <a:pt x="10988" y="0"/>
                  </a:lnTo>
                  <a:cubicBezTo>
                    <a:pt x="17145" y="0"/>
                    <a:pt x="21600" y="2785"/>
                    <a:pt x="19931" y="5591"/>
                  </a:cubicBezTo>
                  <a:close/>
                </a:path>
              </a:pathLst>
            </a:custGeom>
            <a:solidFill>
              <a:srgbClr val="4B4B4B"/>
            </a:solidFill>
            <a:ln w="12700">
              <a:miter lim="400000"/>
            </a:ln>
          </p:spPr>
          <p:txBody>
            <a:bodyPr lIns="38100" tIns="38100" rIns="38100" bIns="38100" anchor="ctr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1pPr>
              <a:lvl2pPr marL="0" marR="0" indent="3429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2pPr>
              <a:lvl3pPr marL="0" marR="0" indent="6858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3pPr>
              <a:lvl4pPr marL="0" marR="0" indent="10287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4pPr>
              <a:lvl5pPr marL="0" marR="0" indent="13716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5pPr>
              <a:lvl6pPr marL="0" marR="0" indent="17145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6pPr>
              <a:lvl7pPr marL="0" marR="0" indent="20574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7pPr>
              <a:lvl8pPr marL="0" marR="0" indent="24003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8pPr>
              <a:lvl9pPr marL="0" marR="0" indent="27432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9pPr>
            </a:lstStyle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lang="en-GB" sz="3000" b="0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  <a:sym typeface="Gill Sans"/>
              </a:endParaRPr>
            </a:p>
          </p:txBody>
        </p:sp>
        <p:sp>
          <p:nvSpPr>
            <p:cNvPr id="46" name="Shape">
              <a:extLst>
                <a:ext uri="{FF2B5EF4-FFF2-40B4-BE49-F238E27FC236}">
                  <a16:creationId xmlns="" xmlns:a16="http://schemas.microsoft.com/office/drawing/2014/main" id="{869FF96F-EEA3-4EF2-B24A-08BBC2606332}"/>
                </a:ext>
              </a:extLst>
            </p:cNvPr>
            <p:cNvSpPr/>
            <p:nvPr/>
          </p:nvSpPr>
          <p:spPr>
            <a:xfrm>
              <a:off x="962025" y="1999405"/>
              <a:ext cx="306066" cy="688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4" h="21600" extrusionOk="0">
                  <a:moveTo>
                    <a:pt x="353" y="5591"/>
                  </a:moveTo>
                  <a:lnTo>
                    <a:pt x="7963" y="18392"/>
                  </a:lnTo>
                  <a:cubicBezTo>
                    <a:pt x="9093" y="20289"/>
                    <a:pt x="12747" y="21600"/>
                    <a:pt x="16909" y="21600"/>
                  </a:cubicBezTo>
                  <a:lnTo>
                    <a:pt x="20284" y="21600"/>
                  </a:lnTo>
                  <a:lnTo>
                    <a:pt x="20284" y="0"/>
                  </a:lnTo>
                  <a:lnTo>
                    <a:pt x="9296" y="0"/>
                  </a:lnTo>
                  <a:cubicBezTo>
                    <a:pt x="3139" y="0"/>
                    <a:pt x="-1316" y="2784"/>
                    <a:pt x="353" y="5591"/>
                  </a:cubicBezTo>
                  <a:close/>
                </a:path>
              </a:pathLst>
            </a:custGeom>
            <a:solidFill>
              <a:srgbClr val="4B4B4B"/>
            </a:solidFill>
            <a:ln w="12700">
              <a:miter lim="400000"/>
            </a:ln>
          </p:spPr>
          <p:txBody>
            <a:bodyPr lIns="38100" tIns="38100" rIns="38100" bIns="38100" anchor="ctr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1pPr>
              <a:lvl2pPr marL="0" marR="0" indent="3429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2pPr>
              <a:lvl3pPr marL="0" marR="0" indent="6858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3pPr>
              <a:lvl4pPr marL="0" marR="0" indent="10287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4pPr>
              <a:lvl5pPr marL="0" marR="0" indent="13716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5pPr>
              <a:lvl6pPr marL="0" marR="0" indent="17145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6pPr>
              <a:lvl7pPr marL="0" marR="0" indent="20574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7pPr>
              <a:lvl8pPr marL="0" marR="0" indent="24003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8pPr>
              <a:lvl9pPr marL="0" marR="0" indent="27432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9pPr>
            </a:lstStyle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lang="en-GB" sz="3000" b="0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  <a:sym typeface="Gill Sans"/>
              </a:endParaRPr>
            </a:p>
          </p:txBody>
        </p:sp>
        <p:sp>
          <p:nvSpPr>
            <p:cNvPr id="47" name="Shape">
              <a:extLst>
                <a:ext uri="{FF2B5EF4-FFF2-40B4-BE49-F238E27FC236}">
                  <a16:creationId xmlns="" xmlns:a16="http://schemas.microsoft.com/office/drawing/2014/main" id="{03420564-BC26-4083-BE78-B2CA5D372FBC}"/>
                </a:ext>
              </a:extLst>
            </p:cNvPr>
            <p:cNvSpPr/>
            <p:nvPr/>
          </p:nvSpPr>
          <p:spPr>
            <a:xfrm>
              <a:off x="962025" y="2974702"/>
              <a:ext cx="306066" cy="688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4" h="21598" extrusionOk="0">
                  <a:moveTo>
                    <a:pt x="353" y="5590"/>
                  </a:moveTo>
                  <a:lnTo>
                    <a:pt x="7963" y="18390"/>
                  </a:lnTo>
                  <a:cubicBezTo>
                    <a:pt x="9093" y="20287"/>
                    <a:pt x="12747" y="21598"/>
                    <a:pt x="16909" y="21598"/>
                  </a:cubicBezTo>
                  <a:lnTo>
                    <a:pt x="20284" y="21598"/>
                  </a:lnTo>
                  <a:lnTo>
                    <a:pt x="20284" y="0"/>
                  </a:lnTo>
                  <a:lnTo>
                    <a:pt x="9296" y="0"/>
                  </a:lnTo>
                  <a:cubicBezTo>
                    <a:pt x="3139" y="-2"/>
                    <a:pt x="-1316" y="2783"/>
                    <a:pt x="353" y="5590"/>
                  </a:cubicBezTo>
                  <a:close/>
                </a:path>
              </a:pathLst>
            </a:custGeom>
            <a:solidFill>
              <a:srgbClr val="4B4B4B"/>
            </a:solidFill>
            <a:ln w="12700">
              <a:miter lim="400000"/>
            </a:ln>
          </p:spPr>
          <p:txBody>
            <a:bodyPr lIns="38100" tIns="38100" rIns="38100" bIns="38100" anchor="ctr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1pPr>
              <a:lvl2pPr marL="0" marR="0" indent="3429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2pPr>
              <a:lvl3pPr marL="0" marR="0" indent="6858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3pPr>
              <a:lvl4pPr marL="0" marR="0" indent="10287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4pPr>
              <a:lvl5pPr marL="0" marR="0" indent="13716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5pPr>
              <a:lvl6pPr marL="0" marR="0" indent="17145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6pPr>
              <a:lvl7pPr marL="0" marR="0" indent="20574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7pPr>
              <a:lvl8pPr marL="0" marR="0" indent="24003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8pPr>
              <a:lvl9pPr marL="0" marR="0" indent="27432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9pPr>
            </a:lstStyle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lang="en-GB" sz="3000" b="0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  <a:sym typeface="Gill Sans"/>
              </a:endParaRPr>
            </a:p>
          </p:txBody>
        </p:sp>
        <p:sp>
          <p:nvSpPr>
            <p:cNvPr id="48" name="Shape">
              <a:extLst>
                <a:ext uri="{FF2B5EF4-FFF2-40B4-BE49-F238E27FC236}">
                  <a16:creationId xmlns="" xmlns:a16="http://schemas.microsoft.com/office/drawing/2014/main" id="{FBF615C6-5B5C-42BC-936E-BE6529654795}"/>
                </a:ext>
              </a:extLst>
            </p:cNvPr>
            <p:cNvSpPr/>
            <p:nvPr/>
          </p:nvSpPr>
          <p:spPr>
            <a:xfrm>
              <a:off x="962025" y="3949998"/>
              <a:ext cx="306066" cy="688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4" h="21598" extrusionOk="0">
                  <a:moveTo>
                    <a:pt x="353" y="5590"/>
                  </a:moveTo>
                  <a:lnTo>
                    <a:pt x="7963" y="18390"/>
                  </a:lnTo>
                  <a:cubicBezTo>
                    <a:pt x="9093" y="20287"/>
                    <a:pt x="12747" y="21598"/>
                    <a:pt x="16909" y="21598"/>
                  </a:cubicBezTo>
                  <a:lnTo>
                    <a:pt x="20284" y="21598"/>
                  </a:lnTo>
                  <a:lnTo>
                    <a:pt x="20284" y="0"/>
                  </a:lnTo>
                  <a:lnTo>
                    <a:pt x="9296" y="0"/>
                  </a:lnTo>
                  <a:cubicBezTo>
                    <a:pt x="3139" y="-2"/>
                    <a:pt x="-1316" y="2783"/>
                    <a:pt x="353" y="5590"/>
                  </a:cubicBezTo>
                  <a:close/>
                </a:path>
              </a:pathLst>
            </a:custGeom>
            <a:solidFill>
              <a:srgbClr val="4B4B4B"/>
            </a:solidFill>
            <a:ln w="12700">
              <a:miter lim="400000"/>
            </a:ln>
          </p:spPr>
          <p:txBody>
            <a:bodyPr lIns="38100" tIns="38100" rIns="38100" bIns="38100" anchor="ctr"/>
            <a:lstStyle>
              <a:def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defRPr>
              </a:defPPr>
              <a:lvl1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1pPr>
              <a:lvl2pPr marL="0" marR="0" indent="3429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2pPr>
              <a:lvl3pPr marL="0" marR="0" indent="6858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3pPr>
              <a:lvl4pPr marL="0" marR="0" indent="10287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4pPr>
              <a:lvl5pPr marL="0" marR="0" indent="13716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5pPr>
              <a:lvl6pPr marL="0" marR="0" indent="17145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6pPr>
              <a:lvl7pPr marL="0" marR="0" indent="20574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7pPr>
              <a:lvl8pPr marL="0" marR="0" indent="24003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8pPr>
              <a:lvl9pPr marL="0" marR="0" indent="274320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ill Sans"/>
                </a:defRPr>
              </a:lvl9pPr>
            </a:lstStyle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lang="en-GB" sz="3000" b="0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  <a:sym typeface="Gill Sans"/>
              </a:endParaRPr>
            </a:p>
          </p:txBody>
        </p:sp>
      </p:grpSp>
      <p:cxnSp>
        <p:nvCxnSpPr>
          <p:cNvPr id="66" name="Connettore diritto 65">
            <a:extLst>
              <a:ext uri="{FF2B5EF4-FFF2-40B4-BE49-F238E27FC236}">
                <a16:creationId xmlns="" xmlns:a16="http://schemas.microsoft.com/office/drawing/2014/main" id="{F53AA164-BE7A-472A-ADAD-666C2C56AB0C}"/>
              </a:ext>
            </a:extLst>
          </p:cNvPr>
          <p:cNvCxnSpPr>
            <a:cxnSpLocks/>
          </p:cNvCxnSpPr>
          <p:nvPr/>
        </p:nvCxnSpPr>
        <p:spPr>
          <a:xfrm>
            <a:off x="3725333" y="1061156"/>
            <a:ext cx="0" cy="579684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="" xmlns:a16="http://schemas.microsoft.com/office/drawing/2014/main" id="{87782C5C-5C6C-4ACE-BA11-AB84BE637BBF}"/>
              </a:ext>
            </a:extLst>
          </p:cNvPr>
          <p:cNvCxnSpPr>
            <a:cxnSpLocks/>
          </p:cNvCxnSpPr>
          <p:nvPr/>
        </p:nvCxnSpPr>
        <p:spPr>
          <a:xfrm flipH="1">
            <a:off x="308275" y="1628768"/>
            <a:ext cx="11575449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CasellaDiTesto 67">
            <a:extLst>
              <a:ext uri="{FF2B5EF4-FFF2-40B4-BE49-F238E27FC236}">
                <a16:creationId xmlns="" xmlns:a16="http://schemas.microsoft.com/office/drawing/2014/main" id="{4E236080-D27E-4875-B3BB-8457A2B33B27}"/>
              </a:ext>
            </a:extLst>
          </p:cNvPr>
          <p:cNvSpPr txBox="1"/>
          <p:nvPr/>
        </p:nvSpPr>
        <p:spPr>
          <a:xfrm>
            <a:off x="9138993" y="1192578"/>
            <a:ext cx="2330270" cy="430887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/>
              <a:t>General Status</a:t>
            </a:r>
            <a:endParaRPr lang="en-GB" sz="2200" dirty="0"/>
          </a:p>
        </p:txBody>
      </p:sp>
      <p:cxnSp>
        <p:nvCxnSpPr>
          <p:cNvPr id="69" name="Connettore diritto 68">
            <a:extLst>
              <a:ext uri="{FF2B5EF4-FFF2-40B4-BE49-F238E27FC236}">
                <a16:creationId xmlns="" xmlns:a16="http://schemas.microsoft.com/office/drawing/2014/main" id="{214DB4CD-0A0A-47DF-A5D6-96812BB7891E}"/>
              </a:ext>
            </a:extLst>
          </p:cNvPr>
          <p:cNvCxnSpPr>
            <a:cxnSpLocks/>
          </p:cNvCxnSpPr>
          <p:nvPr/>
        </p:nvCxnSpPr>
        <p:spPr>
          <a:xfrm>
            <a:off x="8359422" y="1061156"/>
            <a:ext cx="0" cy="593320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ttangolo 70">
            <a:extLst>
              <a:ext uri="{FF2B5EF4-FFF2-40B4-BE49-F238E27FC236}">
                <a16:creationId xmlns="" xmlns:a16="http://schemas.microsoft.com/office/drawing/2014/main" id="{44AC5DDE-98E8-4437-B40E-3C14BB4DBB3F}"/>
              </a:ext>
            </a:extLst>
          </p:cNvPr>
          <p:cNvSpPr/>
          <p:nvPr/>
        </p:nvSpPr>
        <p:spPr>
          <a:xfrm>
            <a:off x="9507282" y="3078636"/>
            <a:ext cx="20283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Business as usual</a:t>
            </a:r>
          </a:p>
          <a:p>
            <a:r>
              <a:rPr lang="en-GB" dirty="0" smtClean="0"/>
              <a:t>But some issues </a:t>
            </a:r>
            <a:r>
              <a:rPr lang="en-GB" dirty="0" smtClean="0"/>
              <a:t>leaning to the critical side</a:t>
            </a:r>
            <a:endParaRPr lang="en-GB" dirty="0"/>
          </a:p>
        </p:txBody>
      </p:sp>
      <p:sp>
        <p:nvSpPr>
          <p:cNvPr id="74" name="CasellaDiTesto 73">
            <a:extLst>
              <a:ext uri="{FF2B5EF4-FFF2-40B4-BE49-F238E27FC236}">
                <a16:creationId xmlns="" xmlns:a16="http://schemas.microsoft.com/office/drawing/2014/main" id="{9C048258-4559-46D9-8A16-E7F706BD6EEA}"/>
              </a:ext>
            </a:extLst>
          </p:cNvPr>
          <p:cNvSpPr txBox="1"/>
          <p:nvPr/>
        </p:nvSpPr>
        <p:spPr>
          <a:xfrm>
            <a:off x="308275" y="2030084"/>
            <a:ext cx="34318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CPI tender </a:t>
            </a:r>
            <a:r>
              <a:rPr lang="en-GB" dirty="0" smtClean="0"/>
              <a:t>conclusion;</a:t>
            </a: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 smtClean="0"/>
              <a:t>Scandinova</a:t>
            </a:r>
            <a:r>
              <a:rPr lang="en-GB" dirty="0" smtClean="0"/>
              <a:t> tender progress;</a:t>
            </a: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First operation of TEX facility (waiting for authorization from regulation agencies) </a:t>
            </a:r>
            <a:endParaRPr lang="en-GB" dirty="0"/>
          </a:p>
        </p:txBody>
      </p:sp>
      <p:pic>
        <p:nvPicPr>
          <p:cNvPr id="73" name="Immagine 72">
            <a:extLst>
              <a:ext uri="{FF2B5EF4-FFF2-40B4-BE49-F238E27FC236}">
                <a16:creationId xmlns="" xmlns:a16="http://schemas.microsoft.com/office/drawing/2014/main" id="{5A311F21-E9A6-4ACD-900B-CB8DED108D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291" y="324435"/>
            <a:ext cx="985181" cy="497805"/>
          </a:xfrm>
          <a:prstGeom prst="rect">
            <a:avLst/>
          </a:prstGeom>
        </p:spPr>
      </p:pic>
      <p:pic>
        <p:nvPicPr>
          <p:cNvPr id="75" name="Immagine 74">
            <a:extLst>
              <a:ext uri="{FF2B5EF4-FFF2-40B4-BE49-F238E27FC236}">
                <a16:creationId xmlns="" xmlns:a16="http://schemas.microsoft.com/office/drawing/2014/main" id="{6E6B0A82-B414-4B70-B581-DF4E7E2CF79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27" y="342369"/>
            <a:ext cx="807206" cy="506554"/>
          </a:xfrm>
          <a:prstGeom prst="rect">
            <a:avLst/>
          </a:prstGeom>
        </p:spPr>
      </p:pic>
      <p:sp>
        <p:nvSpPr>
          <p:cNvPr id="76" name="Rettangolo 75">
            <a:extLst>
              <a:ext uri="{FF2B5EF4-FFF2-40B4-BE49-F238E27FC236}">
                <a16:creationId xmlns="" xmlns:a16="http://schemas.microsoft.com/office/drawing/2014/main" id="{FD36F528-CE03-47EF-B0F9-1C132BECD24D}"/>
              </a:ext>
            </a:extLst>
          </p:cNvPr>
          <p:cNvSpPr/>
          <p:nvPr/>
        </p:nvSpPr>
        <p:spPr>
          <a:xfrm>
            <a:off x="10329333" y="13025"/>
            <a:ext cx="1761067" cy="9673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Alessandro Gallo</a:t>
            </a:r>
          </a:p>
          <a:p>
            <a:pPr algn="ctr"/>
            <a:r>
              <a:rPr lang="en-GB" dirty="0" smtClean="0"/>
              <a:t>05/04/2022</a:t>
            </a:r>
            <a:endParaRPr lang="en-GB" dirty="0"/>
          </a:p>
        </p:txBody>
      </p:sp>
      <p:sp>
        <p:nvSpPr>
          <p:cNvPr id="77" name="CasellaDiTesto 76">
            <a:extLst>
              <a:ext uri="{FF2B5EF4-FFF2-40B4-BE49-F238E27FC236}">
                <a16:creationId xmlns="" xmlns:a16="http://schemas.microsoft.com/office/drawing/2014/main" id="{1CE08903-20D3-486C-95A8-B382B77D3986}"/>
              </a:ext>
            </a:extLst>
          </p:cNvPr>
          <p:cNvSpPr txBox="1"/>
          <p:nvPr/>
        </p:nvSpPr>
        <p:spPr>
          <a:xfrm>
            <a:off x="2565062" y="374860"/>
            <a:ext cx="713520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 smtClean="0">
                <a:latin typeface="Dubai Light" panose="020B0303030403030204" pitchFamily="34" charset="-78"/>
                <a:cs typeface="Dubai Light" panose="020B0303030403030204" pitchFamily="34" charset="-78"/>
              </a:rPr>
              <a:t>WA 4 – RF POWER PLANTS</a:t>
            </a:r>
            <a:endParaRPr lang="en-GB" sz="3000" dirty="0">
              <a:latin typeface="Dubai Light" panose="020B0303030403030204" pitchFamily="34" charset="-78"/>
              <a:cs typeface="Dubai Light" panose="020B0303030403030204" pitchFamily="34" charset="-78"/>
            </a:endParaRPr>
          </a:p>
        </p:txBody>
      </p:sp>
      <p:sp>
        <p:nvSpPr>
          <p:cNvPr id="78" name="CasellaDiTesto 77">
            <a:extLst>
              <a:ext uri="{FF2B5EF4-FFF2-40B4-BE49-F238E27FC236}">
                <a16:creationId xmlns="" xmlns:a16="http://schemas.microsoft.com/office/drawing/2014/main" id="{9C048258-4559-46D9-8A16-E7F706BD6EEA}"/>
              </a:ext>
            </a:extLst>
          </p:cNvPr>
          <p:cNvSpPr txBox="1"/>
          <p:nvPr/>
        </p:nvSpPr>
        <p:spPr>
          <a:xfrm>
            <a:off x="4270675" y="2436484"/>
            <a:ext cx="34318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 smtClean="0"/>
              <a:t>DELAYS</a:t>
            </a:r>
          </a:p>
          <a:p>
            <a:endParaRPr lang="en-GB" sz="28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 smtClean="0"/>
              <a:t>INCREASING COSTS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34484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C01F7F5E4112449E4FC40F0CE2CEA4" ma:contentTypeVersion="13" ma:contentTypeDescription="Create a new document." ma:contentTypeScope="" ma:versionID="c8af6bce53fcbf630a52fb1fae15e53c">
  <xsd:schema xmlns:xsd="http://www.w3.org/2001/XMLSchema" xmlns:xs="http://www.w3.org/2001/XMLSchema" xmlns:p="http://schemas.microsoft.com/office/2006/metadata/properties" xmlns:ns3="72916503-b7dd-4c90-a449-0a0d7cfecedc" xmlns:ns4="e6eedbe7-94de-42e1-b671-cc619b7b1ad2" targetNamespace="http://schemas.microsoft.com/office/2006/metadata/properties" ma:root="true" ma:fieldsID="f165ce43765df75e9a9e5a5de921e84e" ns3:_="" ns4:_="">
    <xsd:import namespace="72916503-b7dd-4c90-a449-0a0d7cfecedc"/>
    <xsd:import namespace="e6eedbe7-94de-42e1-b671-cc619b7b1ad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916503-b7dd-4c90-a449-0a0d7cfece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eedbe7-94de-42e1-b671-cc619b7b1ad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F3B8C29-5A83-4F16-ACCB-CE50EFA545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916503-b7dd-4c90-a449-0a0d7cfecedc"/>
    <ds:schemaRef ds:uri="e6eedbe7-94de-42e1-b671-cc619b7b1a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E464677-BD34-4E6A-BA00-A41B6FC9BB3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323EEA0-CC03-4C29-AFAE-56B34BAF98CD}">
  <ds:schemaRefs>
    <ds:schemaRef ds:uri="http://purl.org/dc/dcmitype/"/>
    <ds:schemaRef ds:uri="http://schemas.microsoft.com/office/2006/documentManagement/types"/>
    <ds:schemaRef ds:uri="http://purl.org/dc/elements/1.1/"/>
    <ds:schemaRef ds:uri="e6eedbe7-94de-42e1-b671-cc619b7b1ad2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72916503-b7dd-4c90-a449-0a0d7cfecedc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1313</TotalTime>
  <Words>451</Words>
  <Application>Microsoft Office PowerPoint</Application>
  <PresentationFormat>Personalizzato</PresentationFormat>
  <Paragraphs>35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Antonio Falone</dc:creator>
  <cp:lastModifiedBy>Sandro</cp:lastModifiedBy>
  <cp:revision>23</cp:revision>
  <dcterms:created xsi:type="dcterms:W3CDTF">2021-02-12T14:18:44Z</dcterms:created>
  <dcterms:modified xsi:type="dcterms:W3CDTF">2022-10-06T08:13:56Z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0x0101006EC01F7F5E4112449E4FC40F0CE2CEA4</vt:lpwstr>
  </property>
</Properties>
</file>