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45" r:id="rId3"/>
    <p:sldId id="349" r:id="rId4"/>
    <p:sldId id="347" r:id="rId5"/>
    <p:sldId id="348" r:id="rId6"/>
    <p:sldId id="350" r:id="rId7"/>
    <p:sldId id="351" r:id="rId8"/>
    <p:sldId id="352" r:id="rId9"/>
    <p:sldId id="353" r:id="rId10"/>
    <p:sldId id="371" r:id="rId11"/>
    <p:sldId id="354" r:id="rId12"/>
    <p:sldId id="355" r:id="rId13"/>
    <p:sldId id="356" r:id="rId14"/>
    <p:sldId id="357" r:id="rId15"/>
    <p:sldId id="359" r:id="rId16"/>
    <p:sldId id="360" r:id="rId17"/>
    <p:sldId id="358" r:id="rId18"/>
    <p:sldId id="361" r:id="rId19"/>
    <p:sldId id="372" r:id="rId20"/>
    <p:sldId id="364" r:id="rId21"/>
    <p:sldId id="362" r:id="rId22"/>
    <p:sldId id="373" r:id="rId23"/>
    <p:sldId id="374" r:id="rId24"/>
    <p:sldId id="363" r:id="rId25"/>
    <p:sldId id="365" r:id="rId26"/>
    <p:sldId id="367" r:id="rId27"/>
    <p:sldId id="368" r:id="rId28"/>
    <p:sldId id="370" r:id="rId29"/>
    <p:sldId id="375" r:id="rId30"/>
    <p:sldId id="283" r:id="rId31"/>
    <p:sldId id="34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B05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0"/>
    <p:restoredTop sz="94830"/>
  </p:normalViewPr>
  <p:slideViewPr>
    <p:cSldViewPr snapToGrid="0">
      <p:cViewPr varScale="1">
        <p:scale>
          <a:sx n="121" d="100"/>
          <a:sy n="121" d="100"/>
        </p:scale>
        <p:origin x="1128" y="176"/>
      </p:cViewPr>
      <p:guideLst/>
    </p:cSldViewPr>
  </p:slideViewPr>
  <p:outlineViewPr>
    <p:cViewPr>
      <p:scale>
        <a:sx n="33" d="100"/>
        <a:sy n="33" d="100"/>
      </p:scale>
      <p:origin x="0" y="-779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9B1F7-92A8-D149-9812-F5FAAD44DA66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328B2-F10B-3E41-BA92-CBFE55C1B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328B2-F10B-3E41-BA92-CBFE55C1BC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78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328B2-F10B-3E41-BA92-CBFE55C1BC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2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9D9B-4A8F-BCE1-DC4D-8A6F11E14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E5090-9470-A7DF-F6FF-BC87D479F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639"/>
            <a:ext cx="9144000" cy="1655762"/>
          </a:xfrm>
        </p:spPr>
        <p:txBody>
          <a:bodyPr anchor="t"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5041A-CFAF-779F-9F46-9392CB81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2C27-F063-C446-BDE1-439B02AAAD4C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99E98-BE35-3D0D-334F-9BDB18DF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E9AE5-17C6-3BE4-2E93-6EDD6609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E5DDD97-9D4B-C169-311A-FED81D205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" y="4441913"/>
            <a:ext cx="2172409" cy="1815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37E9A-ED9B-164C-B65D-923E99CDE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r="28138" b="28387"/>
          <a:stretch/>
        </p:blipFill>
        <p:spPr>
          <a:xfrm>
            <a:off x="10547998" y="4835520"/>
            <a:ext cx="1263002" cy="15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A269-BC1B-C8FF-BCA2-4FA7DEB2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37711-1730-85F4-EFDF-846C2F6B8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F8481-220A-AB67-79FA-EB0C7438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7E3D-F66F-BA4C-B531-B88C03978069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7A7D6-7C21-548F-1B6C-B6C481AE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D79-854B-1D34-6AC9-9890B70A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41247-973F-6521-D258-E2A57143C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11644-27F9-6440-CB25-D2B14C0C5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8866-98C7-A43C-E699-FFABF7EA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C5C6-C181-E94F-AF8B-200FF14AC34C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7CBA2-5283-52AF-00EA-889C6EB8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FFC27-80E5-CFCB-F77B-0E058A9E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5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F3B8-C59E-26B0-E766-C11634F8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26" y="18256"/>
            <a:ext cx="11530148" cy="11225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BA3E8-068D-3399-8D31-3673C09C8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6" y="1280160"/>
            <a:ext cx="11530148" cy="5250122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83726-FADE-E11D-F3AB-BBBF6683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6440-1246-824A-B006-3F9CE24B7198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69796-9B2E-47FC-8120-11D4F817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3640-BA1F-4393-4480-CCCFC833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546789-E3A1-4CE0-7A05-C3352E47CE88}"/>
              </a:ext>
            </a:extLst>
          </p:cNvPr>
          <p:cNvSpPr/>
          <p:nvPr userDrawn="1"/>
        </p:nvSpPr>
        <p:spPr>
          <a:xfrm>
            <a:off x="0" y="6666806"/>
            <a:ext cx="4032000" cy="1911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+mj-lt"/>
                <a:ea typeface="나눔스퀘어" panose="020B0600000101010101" pitchFamily="50" charset="-127"/>
                <a:cs typeface="함초롬바탕" panose="02030604000101010101" pitchFamily="18" charset="-127"/>
              </a:rPr>
              <a:t>On</a:t>
            </a:r>
            <a:r>
              <a:rPr lang="en-US" altLang="ko-KR" sz="1200" baseline="0" dirty="0">
                <a:latin typeface="+mj-lt"/>
                <a:ea typeface="나눔스퀘어" panose="020B0600000101010101" pitchFamily="50" charset="-127"/>
                <a:cs typeface="함초롬바탕" panose="02030604000101010101" pitchFamily="18" charset="-127"/>
              </a:rPr>
              <a:t> Kim (</a:t>
            </a:r>
            <a:r>
              <a:rPr lang="en-US" altLang="ko-KR" sz="1200" dirty="0" err="1">
                <a:latin typeface="+mj-lt"/>
                <a:ea typeface="나눔스퀘어" panose="020B0600000101010101" pitchFamily="50" charset="-127"/>
                <a:cs typeface="함초롬돋움" panose="020B0604000101010101" pitchFamily="50" charset="-127"/>
              </a:rPr>
              <a:t>okim@olemiss.edu</a:t>
            </a:r>
            <a:r>
              <a:rPr lang="en-US" altLang="ko-KR" sz="1200" dirty="0">
                <a:latin typeface="+mj-lt"/>
                <a:ea typeface="나눔스퀘어" panose="020B0600000101010101" pitchFamily="50" charset="-127"/>
                <a:cs typeface="함초롬바탕" panose="02030604000101010101" pitchFamily="18" charset="-127"/>
              </a:rPr>
              <a:t>)</a:t>
            </a:r>
            <a:endParaRPr lang="ko-KR" altLang="en-US" sz="1200" dirty="0">
              <a:latin typeface="+mj-lt"/>
              <a:ea typeface="나눔스퀘어" panose="020B0600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BDD5EF2-C866-0E25-BE78-FAF9EBD5D67A}"/>
              </a:ext>
            </a:extLst>
          </p:cNvPr>
          <p:cNvSpPr/>
          <p:nvPr userDrawn="1"/>
        </p:nvSpPr>
        <p:spPr>
          <a:xfrm>
            <a:off x="4032000" y="6666806"/>
            <a:ext cx="4032000" cy="191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latin typeface="+mj-lt"/>
                <a:ea typeface="나눔스퀘어" panose="020B0600000101010101" pitchFamily="50" charset="-127"/>
                <a:cs typeface="함초롬돋움" panose="020B0604000101010101" pitchFamily="50" charset="-127"/>
              </a:rPr>
              <a:t>NePSi</a:t>
            </a:r>
            <a:r>
              <a:rPr lang="en-US" altLang="ko-KR" sz="1200" dirty="0">
                <a:latin typeface="+mj-lt"/>
                <a:ea typeface="나눔스퀘어" panose="020B0600000101010101" pitchFamily="50" charset="-127"/>
                <a:cs typeface="함초롬돋움" panose="020B0604000101010101" pitchFamily="50" charset="-127"/>
              </a:rPr>
              <a:t> meeting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B28E455-E97E-C659-6991-53D85939C5C6}"/>
              </a:ext>
            </a:extLst>
          </p:cNvPr>
          <p:cNvSpPr/>
          <p:nvPr userDrawn="1"/>
        </p:nvSpPr>
        <p:spPr>
          <a:xfrm>
            <a:off x="8064000" y="6666806"/>
            <a:ext cx="4128000" cy="191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baseline="0" dirty="0">
                <a:latin typeface="+mj-lt"/>
                <a:ea typeface="나눔스퀘어" panose="020B0600000101010101" pitchFamily="50" charset="-127"/>
              </a:rPr>
              <a:t>     2023 Feb 15</a:t>
            </a:r>
            <a:r>
              <a:rPr lang="en-US" altLang="ko-KR" sz="1200" baseline="30000" dirty="0">
                <a:latin typeface="+mj-lt"/>
                <a:ea typeface="나눔스퀘어" panose="020B0600000101010101" pitchFamily="50" charset="-127"/>
              </a:rPr>
              <a:t>th</a:t>
            </a:r>
            <a:r>
              <a:rPr lang="en-US" altLang="ko-KR" sz="1200" baseline="0" dirty="0">
                <a:latin typeface="+mj-lt"/>
                <a:ea typeface="나눔스퀘어" panose="020B0600000101010101" pitchFamily="50" charset="-127"/>
              </a:rPr>
              <a:t>  	           </a:t>
            </a:r>
            <a:fld id="{8DEFEE62-F1CC-4925-9489-50D1269B85CC}" type="slidenum">
              <a:rPr lang="en-US" altLang="ko-KR" sz="1200" baseline="0" smtClean="0">
                <a:latin typeface="+mj-lt"/>
                <a:ea typeface="나눔스퀘어" panose="020B0600000101010101" pitchFamily="50" charset="-127"/>
              </a:rPr>
              <a:t>‹#›</a:t>
            </a:fld>
            <a:r>
              <a:rPr lang="en-US" altLang="ko-KR" sz="1200" baseline="0" dirty="0">
                <a:latin typeface="+mj-lt"/>
                <a:ea typeface="나눔스퀘어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93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B2583-278B-0272-702C-DD7F1F18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55F95-71AF-16B7-A9D8-215744EF5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7A30E-03ED-D8F1-4643-C1DF496F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8F78-446D-A84B-B242-C3253712C84C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3663A-AEF4-BFBB-6816-9FA8F22C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79382-3C8B-1A7E-3BBF-4B2F611C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5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FA1A-1DE7-0F3E-BA88-F51F2E9C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EB33D-81BF-7591-425E-854636261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46E19-85C6-425C-FC7B-992F0E396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C29FE-5796-4944-223E-0E2883D7E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DD73-0BA5-2349-B3C7-23965F4AB89E}" type="datetime1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D8B31-4FCC-EB47-7BFB-F97E5316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541E3-5AD5-61B8-8976-1E1272DD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DD91-D9A3-7111-D8D2-B3257F6E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2D8CA-ABA3-52C9-E247-6527F581B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22973-0066-A3A9-A3FA-B140F79D7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EBB82-AE1F-DABB-B644-E9F388EC9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F29C1-2A53-F409-98BC-82BF28E0B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8659B-1EE0-F93A-5C2B-E98C96F8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4D12-9DFA-9448-8124-3573B32B2D9F}" type="datetime1">
              <a:rPr lang="en-US" smtClean="0"/>
              <a:t>2/14/23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6885-A8DF-51BF-1DC9-62E4C0FE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7A9145-DD21-FB9C-FA23-9FD589C5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C818-B69E-2D91-EE31-43E68E7D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86CDE-4ED8-8BAC-F353-8F32B31A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8B2-035A-7648-9090-8A5E0576AFEC}" type="datetime1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19CF6-B697-6D2F-1519-4F063111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7A01C-23CD-4F99-2B86-FA4B2F95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7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C41F5-B4FA-E307-0706-EA5A5A8A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B702-FE6E-7C44-B539-671519BC20CD}" type="datetime1">
              <a:rPr lang="en-US" smtClean="0"/>
              <a:t>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9C5A0-FC49-E4B5-8830-22A58CD8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B2771-27B0-C912-01DE-D55EB33C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F16E-DCD0-CBBD-A12B-4E4FC103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68AF-C75A-9EAA-01D8-1FAE0328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D7BC7-A15F-3C6C-7CA2-A4B50312D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58736-8844-726E-B6BC-6BE9F2C8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B903-ACE9-824C-A6E9-D37234290134}" type="datetime1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D9CA1-7DFF-26DD-4A37-B1291210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DDC3B-1A30-B769-62AA-6A441F45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9802F-80C1-28DF-A5A0-81EFB7DA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BE90FD-214D-69D6-B0C7-8AA26EEC5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1394C-FA11-9E35-629B-A4DBD40CD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EF3C8-7ABD-F11F-C7E2-ABBAEAF1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E333-03B8-E640-9D61-9BA6E43C2CBD}" type="datetime1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70AB-C0A7-3EC6-75A7-B6308B7D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41468-C32C-C3E8-D79A-86FA5FA7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7AF90-6C88-1CA6-9A20-0199A398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CA8B3-DAD9-9EDD-687F-10C345FB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96177-5F1E-084B-7FDC-7CFFCFC18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0735C-2713-5C45-B6A0-150AB7BC14CB}" type="datetime1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1AA96-CA38-53D4-8CD8-3474CD541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83F3D-86B7-A29F-869F-BCEC8EA1B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B52D-FC28-BC41-92CF-6223E9EA9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0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9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0.png"/><Relationship Id="rId3" Type="http://schemas.openxmlformats.org/officeDocument/2006/relationships/image" Target="../media/image96.png"/><Relationship Id="rId12" Type="http://schemas.openxmlformats.org/officeDocument/2006/relationships/image" Target="../media/image77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60.png"/><Relationship Id="rId4" Type="http://schemas.openxmlformats.org/officeDocument/2006/relationships/image" Target="../media/image97.png"/><Relationship Id="rId1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0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6.png"/><Relationship Id="rId3" Type="http://schemas.openxmlformats.org/officeDocument/2006/relationships/image" Target="../media/image111.png"/><Relationship Id="rId7" Type="http://schemas.openxmlformats.org/officeDocument/2006/relationships/image" Target="../media/image119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5" Type="http://schemas.openxmlformats.org/officeDocument/2006/relationships/image" Target="../media/image148.png"/><Relationship Id="rId10" Type="http://schemas.openxmlformats.org/officeDocument/2006/relationships/image" Target="../media/image122.tiff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570.png"/><Relationship Id="rId5" Type="http://schemas.openxmlformats.org/officeDocument/2006/relationships/image" Target="../media/image135.png"/><Relationship Id="rId10" Type="http://schemas.openxmlformats.org/officeDocument/2006/relationships/image" Target="../media/image560.png"/><Relationship Id="rId4" Type="http://schemas.openxmlformats.org/officeDocument/2006/relationships/image" Target="../media/image134.png"/><Relationship Id="rId9" Type="http://schemas.openxmlformats.org/officeDocument/2006/relationships/image" Target="../media/image5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7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3E5A81-5B2D-DB75-FBCF-6C2A916456D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67559" y="1122363"/>
                <a:ext cx="11056882" cy="2387600"/>
              </a:xfrm>
            </p:spPr>
            <p:txBody>
              <a:bodyPr>
                <a:noAutofit/>
              </a:bodyPr>
              <a:lstStyle/>
              <a:p>
                <a:r>
                  <a:rPr lang="en-US" sz="4800" dirty="0"/>
                  <a:t>Beam Dynamics Correction to the Anomalous Spin Precession Frequency in the Muon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4800" dirty="0"/>
                  <a:t> experiment at Fermilab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3E5A81-5B2D-DB75-FBCF-6C2A91645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67559" y="1122363"/>
                <a:ext cx="11056882" cy="2387600"/>
              </a:xfrm>
              <a:blipFill>
                <a:blip r:embed="rId2"/>
                <a:stretch>
                  <a:fillRect t="-2116" b="-6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C76CD72-2221-8ED8-3624-F9AEB17E04D8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On Kim</a:t>
                </a:r>
              </a:p>
              <a:p>
                <a:r>
                  <a:rPr lang="en-US" dirty="0"/>
                  <a:t>On behalf of Muon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Collaboration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NeΨ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23</m:t>
                    </m:r>
                  </m:oMath>
                </a14:m>
                <a:r>
                  <a:rPr lang="en-US" dirty="0"/>
                  <a:t> (New Physics Signals 2023)</a:t>
                </a:r>
              </a:p>
              <a:p>
                <a:r>
                  <a:rPr lang="en-US" dirty="0"/>
                  <a:t>2023 Feb. 15</a:t>
                </a:r>
                <a:r>
                  <a:rPr lang="en-US" baseline="30000" dirty="0"/>
                  <a:t>th</a:t>
                </a:r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BC76CD72-2221-8ED8-3624-F9AEB17E0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blipFill>
                <a:blip r:embed="rId3"/>
                <a:stretch>
                  <a:fillRect t="-6870" b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24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E427-6A8F-FAAF-FFC9-CA4A3773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Wiggle Plot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966347-BF61-8287-0426-BCA52A89C9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Self-analyzing muon decay: Parity-violating weak decay causes the high energy decay positrons are preferred to be emitted along the muon spin direction.</a:t>
                </a:r>
              </a:p>
              <a:p>
                <a:r>
                  <a:rPr lang="en-US" dirty="0"/>
                  <a:t>Detected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time spectrum </a:t>
                </a:r>
                <a:r>
                  <a:rPr lang="en-US" dirty="0">
                    <a:solidFill>
                      <a:srgbClr val="FF0000"/>
                    </a:solidFill>
                  </a:rPr>
                  <a:t>wiggles</a:t>
                </a:r>
                <a:r>
                  <a:rPr lang="en-US" dirty="0"/>
                  <a:t> at the spin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966347-BF61-8287-0426-BCA52A89C9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0">
            <a:extLst>
              <a:ext uri="{FF2B5EF4-FFF2-40B4-BE49-F238E27FC236}">
                <a16:creationId xmlns:a16="http://schemas.microsoft.com/office/drawing/2014/main" id="{500D4450-113C-09A5-30A3-67EE6C06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21" y="2532994"/>
            <a:ext cx="4845189" cy="372180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84F6AC1-E6E5-48FC-E05E-C18378E925EC}"/>
              </a:ext>
            </a:extLst>
          </p:cNvPr>
          <p:cNvGrpSpPr/>
          <p:nvPr/>
        </p:nvGrpSpPr>
        <p:grpSpPr>
          <a:xfrm>
            <a:off x="1150597" y="2774551"/>
            <a:ext cx="3428155" cy="3641649"/>
            <a:chOff x="1129576" y="2054317"/>
            <a:chExt cx="3898557" cy="4141346"/>
          </a:xfrm>
        </p:grpSpPr>
        <p:sp>
          <p:nvSpPr>
            <p:cNvPr id="5" name="타원 61">
              <a:extLst>
                <a:ext uri="{FF2B5EF4-FFF2-40B4-BE49-F238E27FC236}">
                  <a16:creationId xmlns:a16="http://schemas.microsoft.com/office/drawing/2014/main" id="{C2E492D7-AE3B-7F6C-A408-D48BA17DD802}"/>
                </a:ext>
              </a:extLst>
            </p:cNvPr>
            <p:cNvSpPr/>
            <p:nvPr/>
          </p:nvSpPr>
          <p:spPr>
            <a:xfrm>
              <a:off x="1129576" y="2297107"/>
              <a:ext cx="3898557" cy="3898556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화살표 연결선 53">
              <a:extLst>
                <a:ext uri="{FF2B5EF4-FFF2-40B4-BE49-F238E27FC236}">
                  <a16:creationId xmlns:a16="http://schemas.microsoft.com/office/drawing/2014/main" id="{CF8C17E9-55AD-EE90-9FCB-8A793904A32D}"/>
                </a:ext>
              </a:extLst>
            </p:cNvPr>
            <p:cNvCxnSpPr>
              <a:cxnSpLocks/>
            </p:cNvCxnSpPr>
            <p:nvPr/>
          </p:nvCxnSpPr>
          <p:spPr>
            <a:xfrm rot="20580000" flipV="1">
              <a:off x="1688608" y="2814216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54">
              <a:extLst>
                <a:ext uri="{FF2B5EF4-FFF2-40B4-BE49-F238E27FC236}">
                  <a16:creationId xmlns:a16="http://schemas.microsoft.com/office/drawing/2014/main" id="{728935AF-D72B-4B73-512B-383871DE6CE6}"/>
                </a:ext>
              </a:extLst>
            </p:cNvPr>
            <p:cNvCxnSpPr>
              <a:cxnSpLocks/>
            </p:cNvCxnSpPr>
            <p:nvPr/>
          </p:nvCxnSpPr>
          <p:spPr>
            <a:xfrm rot="17640000" flipV="1">
              <a:off x="945842" y="4034150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55">
              <a:extLst>
                <a:ext uri="{FF2B5EF4-FFF2-40B4-BE49-F238E27FC236}">
                  <a16:creationId xmlns:a16="http://schemas.microsoft.com/office/drawing/2014/main" id="{6AF56E44-812A-751F-F524-8A0E233786F7}"/>
                </a:ext>
              </a:extLst>
            </p:cNvPr>
            <p:cNvCxnSpPr>
              <a:cxnSpLocks/>
            </p:cNvCxnSpPr>
            <p:nvPr/>
          </p:nvCxnSpPr>
          <p:spPr>
            <a:xfrm rot="14700000" flipV="1">
              <a:off x="1202711" y="5274403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56">
              <a:extLst>
                <a:ext uri="{FF2B5EF4-FFF2-40B4-BE49-F238E27FC236}">
                  <a16:creationId xmlns:a16="http://schemas.microsoft.com/office/drawing/2014/main" id="{CF92EE16-9872-C554-5A58-226B486DB6CD}"/>
                </a:ext>
              </a:extLst>
            </p:cNvPr>
            <p:cNvCxnSpPr>
              <a:cxnSpLocks/>
            </p:cNvCxnSpPr>
            <p:nvPr/>
          </p:nvCxnSpPr>
          <p:spPr>
            <a:xfrm rot="11760000" flipV="1">
              <a:off x="2393194" y="6064589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57">
              <a:extLst>
                <a:ext uri="{FF2B5EF4-FFF2-40B4-BE49-F238E27FC236}">
                  <a16:creationId xmlns:a16="http://schemas.microsoft.com/office/drawing/2014/main" id="{6808A4CA-07CD-C247-AA44-E33A605B3F9A}"/>
                </a:ext>
              </a:extLst>
            </p:cNvPr>
            <p:cNvCxnSpPr>
              <a:cxnSpLocks/>
            </p:cNvCxnSpPr>
            <p:nvPr/>
          </p:nvCxnSpPr>
          <p:spPr>
            <a:xfrm rot="8820000" flipV="1">
              <a:off x="3899009" y="5682617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58">
              <a:extLst>
                <a:ext uri="{FF2B5EF4-FFF2-40B4-BE49-F238E27FC236}">
                  <a16:creationId xmlns:a16="http://schemas.microsoft.com/office/drawing/2014/main" id="{23D1410A-7D5C-D672-F1AD-1C1FEC1232C6}"/>
                </a:ext>
              </a:extLst>
            </p:cNvPr>
            <p:cNvCxnSpPr>
              <a:cxnSpLocks/>
            </p:cNvCxnSpPr>
            <p:nvPr/>
          </p:nvCxnSpPr>
          <p:spPr>
            <a:xfrm rot="5880000" flipV="1">
              <a:off x="4594934" y="4597785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59">
              <a:extLst>
                <a:ext uri="{FF2B5EF4-FFF2-40B4-BE49-F238E27FC236}">
                  <a16:creationId xmlns:a16="http://schemas.microsoft.com/office/drawing/2014/main" id="{F4085BA6-03B3-5233-C14C-E13367BB4759}"/>
                </a:ext>
              </a:extLst>
            </p:cNvPr>
            <p:cNvCxnSpPr>
              <a:cxnSpLocks/>
            </p:cNvCxnSpPr>
            <p:nvPr/>
          </p:nvCxnSpPr>
          <p:spPr>
            <a:xfrm rot="2940000" flipV="1">
              <a:off x="4414097" y="3287651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63">
              <a:extLst>
                <a:ext uri="{FF2B5EF4-FFF2-40B4-BE49-F238E27FC236}">
                  <a16:creationId xmlns:a16="http://schemas.microsoft.com/office/drawing/2014/main" id="{EDB2783A-56F3-BD07-5CE4-1847ECCF2200}"/>
                </a:ext>
              </a:extLst>
            </p:cNvPr>
            <p:cNvCxnSpPr/>
            <p:nvPr/>
          </p:nvCxnSpPr>
          <p:spPr>
            <a:xfrm rot="5400000">
              <a:off x="4676732" y="4597785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64">
              <a:extLst>
                <a:ext uri="{FF2B5EF4-FFF2-40B4-BE49-F238E27FC236}">
                  <a16:creationId xmlns:a16="http://schemas.microsoft.com/office/drawing/2014/main" id="{9A91BA60-521F-1BD8-2EBA-34145653D3D9}"/>
                </a:ext>
              </a:extLst>
            </p:cNvPr>
            <p:cNvCxnSpPr/>
            <p:nvPr/>
          </p:nvCxnSpPr>
          <p:spPr>
            <a:xfrm flipH="1">
              <a:off x="2376054" y="6195663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65">
              <a:extLst>
                <a:ext uri="{FF2B5EF4-FFF2-40B4-BE49-F238E27FC236}">
                  <a16:creationId xmlns:a16="http://schemas.microsoft.com/office/drawing/2014/main" id="{1C49DED0-372E-2481-6F92-C29B52BD39DB}"/>
                </a:ext>
              </a:extLst>
            </p:cNvPr>
            <p:cNvCxnSpPr/>
            <p:nvPr/>
          </p:nvCxnSpPr>
          <p:spPr>
            <a:xfrm rot="16200000" flipV="1">
              <a:off x="778176" y="4002832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화살표 연결선 66">
              <a:extLst>
                <a:ext uri="{FF2B5EF4-FFF2-40B4-BE49-F238E27FC236}">
                  <a16:creationId xmlns:a16="http://schemas.microsoft.com/office/drawing/2014/main" id="{D76BA9E8-F809-89CD-546E-DE7093CF8BBF}"/>
                </a:ext>
              </a:extLst>
            </p:cNvPr>
            <p:cNvCxnSpPr/>
            <p:nvPr/>
          </p:nvCxnSpPr>
          <p:spPr>
            <a:xfrm rot="2700000" flipV="1">
              <a:off x="4460280" y="3248384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67">
              <a:extLst>
                <a:ext uri="{FF2B5EF4-FFF2-40B4-BE49-F238E27FC236}">
                  <a16:creationId xmlns:a16="http://schemas.microsoft.com/office/drawing/2014/main" id="{63F7BD4D-B273-FDA4-8CB3-DCAC7692AE53}"/>
                </a:ext>
              </a:extLst>
            </p:cNvPr>
            <p:cNvCxnSpPr/>
            <p:nvPr/>
          </p:nvCxnSpPr>
          <p:spPr>
            <a:xfrm rot="18900000" flipV="1">
              <a:off x="1583684" y="2647072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68">
              <a:extLst>
                <a:ext uri="{FF2B5EF4-FFF2-40B4-BE49-F238E27FC236}">
                  <a16:creationId xmlns:a16="http://schemas.microsoft.com/office/drawing/2014/main" id="{A0E983C6-D599-E392-013F-A20C47272F03}"/>
                </a:ext>
              </a:extLst>
            </p:cNvPr>
            <p:cNvCxnSpPr/>
            <p:nvPr/>
          </p:nvCxnSpPr>
          <p:spPr>
            <a:xfrm rot="13500000" flipV="1">
              <a:off x="1086728" y="5374666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화살표 연결선 69">
              <a:extLst>
                <a:ext uri="{FF2B5EF4-FFF2-40B4-BE49-F238E27FC236}">
                  <a16:creationId xmlns:a16="http://schemas.microsoft.com/office/drawing/2014/main" id="{48E5B2D3-4493-0888-1052-A448D71BBD64}"/>
                </a:ext>
              </a:extLst>
            </p:cNvPr>
            <p:cNvCxnSpPr/>
            <p:nvPr/>
          </p:nvCxnSpPr>
          <p:spPr>
            <a:xfrm rot="8100000" flipV="1">
              <a:off x="3963324" y="5763639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70">
              <a:extLst>
                <a:ext uri="{FF2B5EF4-FFF2-40B4-BE49-F238E27FC236}">
                  <a16:creationId xmlns:a16="http://schemas.microsoft.com/office/drawing/2014/main" id="{8B3AA8AD-582C-B3A4-976C-869941686A7C}"/>
                </a:ext>
              </a:extLst>
            </p:cNvPr>
            <p:cNvCxnSpPr/>
            <p:nvPr/>
          </p:nvCxnSpPr>
          <p:spPr>
            <a:xfrm flipV="1">
              <a:off x="2069902" y="3611547"/>
              <a:ext cx="452248" cy="1068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71">
              <a:extLst>
                <a:ext uri="{FF2B5EF4-FFF2-40B4-BE49-F238E27FC236}">
                  <a16:creationId xmlns:a16="http://schemas.microsoft.com/office/drawing/2014/main" id="{859F10D3-11D7-8A37-1E41-86F3451F0853}"/>
                </a:ext>
              </a:extLst>
            </p:cNvPr>
            <p:cNvCxnSpPr/>
            <p:nvPr/>
          </p:nvCxnSpPr>
          <p:spPr>
            <a:xfrm flipV="1">
              <a:off x="2069902" y="4243027"/>
              <a:ext cx="452248" cy="1414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9AB4FC-4EAB-68EE-BBB6-40706E38E977}"/>
                </a:ext>
              </a:extLst>
            </p:cNvPr>
            <p:cNvSpPr txBox="1"/>
            <p:nvPr/>
          </p:nvSpPr>
          <p:spPr>
            <a:xfrm>
              <a:off x="2605911" y="3397733"/>
              <a:ext cx="1957290" cy="45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5"/>
                  </a:solidFill>
                  <a:latin typeface="+mj-lt"/>
                  <a:ea typeface="나눔스퀘어" panose="020B0600000101010101" pitchFamily="50" charset="-127"/>
                </a:rPr>
                <a:t>momentum</a:t>
              </a:r>
              <a:endParaRPr lang="ko-KR" altLang="en-US" sz="2000" dirty="0">
                <a:solidFill>
                  <a:schemeClr val="accent5"/>
                </a:solidFill>
                <a:latin typeface="+mj-lt"/>
                <a:ea typeface="나눔스퀘어" panose="020B0600000101010101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392D1-342C-791D-072B-D37EF413A06F}"/>
                </a:ext>
              </a:extLst>
            </p:cNvPr>
            <p:cNvSpPr txBox="1"/>
            <p:nvPr/>
          </p:nvSpPr>
          <p:spPr>
            <a:xfrm>
              <a:off x="2607003" y="4028653"/>
              <a:ext cx="1957290" cy="45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accent2"/>
                  </a:solidFill>
                  <a:latin typeface="+mj-lt"/>
                  <a:ea typeface="나눔스퀘어" panose="020B0600000101010101" pitchFamily="50" charset="-127"/>
                </a:rPr>
                <a:t>spin</a:t>
              </a:r>
              <a:endParaRPr lang="ko-KR" altLang="en-US" dirty="0">
                <a:solidFill>
                  <a:schemeClr val="accent2"/>
                </a:solidFill>
                <a:latin typeface="+mj-lt"/>
                <a:ea typeface="나눔스퀘어" panose="020B0600000101010101" pitchFamily="50" charset="-127"/>
              </a:endParaRPr>
            </a:p>
          </p:txBody>
        </p:sp>
        <p:cxnSp>
          <p:nvCxnSpPr>
            <p:cNvPr id="25" name="직선 화살표 연결선 60">
              <a:extLst>
                <a:ext uri="{FF2B5EF4-FFF2-40B4-BE49-F238E27FC236}">
                  <a16:creationId xmlns:a16="http://schemas.microsoft.com/office/drawing/2014/main" id="{61303AEA-03FC-CB41-C558-0EEA40164FD4}"/>
                </a:ext>
              </a:extLst>
            </p:cNvPr>
            <p:cNvCxnSpPr>
              <a:cxnSpLocks/>
            </p:cNvCxnSpPr>
            <p:nvPr/>
          </p:nvCxnSpPr>
          <p:spPr>
            <a:xfrm>
              <a:off x="3078854" y="2337944"/>
              <a:ext cx="702801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62">
              <a:extLst>
                <a:ext uri="{FF2B5EF4-FFF2-40B4-BE49-F238E27FC236}">
                  <a16:creationId xmlns:a16="http://schemas.microsoft.com/office/drawing/2014/main" id="{91E1A3BF-D781-75ED-1501-30CD38C048AE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>
              <a:off x="3078854" y="2297107"/>
              <a:ext cx="702801" cy="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그룹 74">
              <a:extLst>
                <a:ext uri="{FF2B5EF4-FFF2-40B4-BE49-F238E27FC236}">
                  <a16:creationId xmlns:a16="http://schemas.microsoft.com/office/drawing/2014/main" id="{C8629690-3573-3CA2-4A17-302B68EBAA60}"/>
                </a:ext>
              </a:extLst>
            </p:cNvPr>
            <p:cNvGrpSpPr/>
            <p:nvPr/>
          </p:nvGrpSpPr>
          <p:grpSpPr>
            <a:xfrm>
              <a:off x="2809861" y="2054317"/>
              <a:ext cx="530658" cy="437800"/>
              <a:chOff x="-1098378" y="1883439"/>
              <a:chExt cx="530658" cy="437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타원 75">
                    <a:extLst>
                      <a:ext uri="{FF2B5EF4-FFF2-40B4-BE49-F238E27FC236}">
                        <a16:creationId xmlns:a16="http://schemas.microsoft.com/office/drawing/2014/main" id="{499D8EC8-A814-3E0B-C3C9-5FE0D11B5285}"/>
                      </a:ext>
                    </a:extLst>
                  </p:cNvPr>
                  <p:cNvSpPr/>
                  <p:nvPr/>
                </p:nvSpPr>
                <p:spPr>
                  <a:xfrm>
                    <a:off x="-1093272" y="1883439"/>
                    <a:ext cx="437800" cy="4378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ko-KR" alt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6" name="타원 75">
                    <a:extLst>
                      <a:ext uri="{FF2B5EF4-FFF2-40B4-BE49-F238E27FC236}">
                        <a16:creationId xmlns:a16="http://schemas.microsoft.com/office/drawing/2014/main" id="{D8661E82-9326-41F3-9217-E59E8D1F89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093272" y="1883439"/>
                    <a:ext cx="437800" cy="437800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직사각형 76">
                    <a:extLst>
                      <a:ext uri="{FF2B5EF4-FFF2-40B4-BE49-F238E27FC236}">
                        <a16:creationId xmlns:a16="http://schemas.microsoft.com/office/drawing/2014/main" id="{7B8C6764-E166-C673-AB8D-5F8E8EAAAAA1}"/>
                      </a:ext>
                    </a:extLst>
                  </p:cNvPr>
                  <p:cNvSpPr/>
                  <p:nvPr/>
                </p:nvSpPr>
                <p:spPr>
                  <a:xfrm>
                    <a:off x="-1098378" y="1890893"/>
                    <a:ext cx="53065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77" name="직사각형 76">
                    <a:extLst>
                      <a:ext uri="{FF2B5EF4-FFF2-40B4-BE49-F238E27FC236}">
                        <a16:creationId xmlns:a16="http://schemas.microsoft.com/office/drawing/2014/main" id="{5AA47281-33EE-4EBC-AEF0-6C505078FA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098378" y="1890893"/>
                    <a:ext cx="530658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D2724593-5C67-242B-B4C3-326AC2D1FCCC}"/>
                    </a:ext>
                  </a:extLst>
                </p:cNvPr>
                <p:cNvSpPr/>
                <p:nvPr/>
              </p:nvSpPr>
              <p:spPr>
                <a:xfrm>
                  <a:off x="2077387" y="4592313"/>
                  <a:ext cx="1912960" cy="7248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  <m:t>𝑎</m:t>
                            </m:r>
                          </m:sub>
                        </m:sSub>
                        <m:r>
                          <a:rPr lang="en-US" altLang="ko-KR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</m:ctrlPr>
                          </m:fPr>
                          <m:num>
                            <m:r>
                              <a:rPr lang="en-US" altLang="ko-K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  <m:t>𝑞</m:t>
                            </m:r>
                          </m:num>
                          <m:den>
                            <m:r>
                              <a:rPr lang="en-US" altLang="ko-KR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  <m:t>𝑚</m:t>
                            </m:r>
                          </m:den>
                        </m:f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나눔스퀘어" panose="020B0600000101010101" pitchFamily="50" charset="-127"/>
                              </a:rPr>
                              <m:t>𝜇</m:t>
                            </m:r>
                          </m:sub>
                        </m:sSub>
                        <m:r>
                          <a:rPr lang="en-US" altLang="ko-KR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𝐵</m:t>
                        </m:r>
                      </m:oMath>
                    </m:oMathPara>
                  </a14:m>
                  <a:endParaRPr lang="ko-KR" alt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D2724593-5C67-242B-B4C3-326AC2D1FC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7387" y="4592313"/>
                  <a:ext cx="1912960" cy="724878"/>
                </a:xfrm>
                <a:prstGeom prst="rect">
                  <a:avLst/>
                </a:prstGeom>
                <a:blipFill>
                  <a:blip r:embed="rId10"/>
                  <a:stretch>
                    <a:fillRect r="-6767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03073BD-EDC1-01A7-3A9D-AD438E0011EB}"/>
              </a:ext>
            </a:extLst>
          </p:cNvPr>
          <p:cNvSpPr txBox="1"/>
          <p:nvPr/>
        </p:nvSpPr>
        <p:spPr>
          <a:xfrm>
            <a:off x="8129221" y="6300286"/>
            <a:ext cx="218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나눔스퀘어" panose="020B0600000101010101" pitchFamily="50" charset="-127"/>
              </a:rPr>
              <a:t>Time (modulo 100 us)</a:t>
            </a:r>
            <a:endParaRPr lang="ko-KR" altLang="en-US" dirty="0">
              <a:latin typeface="+mj-lt"/>
              <a:ea typeface="나눔스퀘어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3D0F14-E2D9-735F-9149-894DDAC31AC5}"/>
                  </a:ext>
                </a:extLst>
              </p:cNvPr>
              <p:cNvSpPr txBox="1"/>
              <p:nvPr/>
            </p:nvSpPr>
            <p:spPr>
              <a:xfrm rot="16200000">
                <a:off x="4242951" y="3524708"/>
                <a:ext cx="21813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dirty="0">
                    <a:latin typeface="+mj-lt"/>
                    <a:ea typeface="나눔스퀘어" panose="020B0600000101010101" pitchFamily="50" charset="-127"/>
                  </a:rPr>
                  <a:t> counts / 149 ns</a:t>
                </a:r>
                <a:endParaRPr lang="ko-KR" altLang="en-US" dirty="0">
                  <a:latin typeface="+mj-lt"/>
                  <a:ea typeface="나눔스퀘어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3D0F14-E2D9-735F-9149-894DDAC31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42951" y="3524708"/>
                <a:ext cx="2181383" cy="369332"/>
              </a:xfrm>
              <a:prstGeom prst="rect">
                <a:avLst/>
              </a:prstGeom>
              <a:blipFill>
                <a:blip r:embed="rId11"/>
                <a:stretch>
                  <a:fillRect l="-6667" r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5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89A3C-C4B9-EA7A-681A-DED650B0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Quantity Anatomy</a:t>
            </a:r>
          </a:p>
        </p:txBody>
      </p:sp>
      <p:pic>
        <p:nvPicPr>
          <p:cNvPr id="7" name="그림 3">
            <a:extLst>
              <a:ext uri="{FF2B5EF4-FFF2-40B4-BE49-F238E27FC236}">
                <a16:creationId xmlns:a16="http://schemas.microsoft.com/office/drawing/2014/main" id="{53F9BC9F-5D35-28B6-B793-F4C9DF2FE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45" y="1578562"/>
            <a:ext cx="5621350" cy="1082976"/>
          </a:xfrm>
          <a:prstGeom prst="rect">
            <a:avLst/>
          </a:prstGeom>
        </p:spPr>
      </p:pic>
      <p:grpSp>
        <p:nvGrpSpPr>
          <p:cNvPr id="8" name="그룹 4">
            <a:extLst>
              <a:ext uri="{FF2B5EF4-FFF2-40B4-BE49-F238E27FC236}">
                <a16:creationId xmlns:a16="http://schemas.microsoft.com/office/drawing/2014/main" id="{304EE23E-9688-67A8-933E-7106B115BE8F}"/>
              </a:ext>
            </a:extLst>
          </p:cNvPr>
          <p:cNvGrpSpPr/>
          <p:nvPr/>
        </p:nvGrpSpPr>
        <p:grpSpPr>
          <a:xfrm>
            <a:off x="2617505" y="1270784"/>
            <a:ext cx="1642294" cy="1390755"/>
            <a:chOff x="3816185" y="844528"/>
            <a:chExt cx="1642294" cy="1390755"/>
          </a:xfrm>
        </p:grpSpPr>
        <p:sp>
          <p:nvSpPr>
            <p:cNvPr id="11" name="직사각형 5">
              <a:extLst>
                <a:ext uri="{FF2B5EF4-FFF2-40B4-BE49-F238E27FC236}">
                  <a16:creationId xmlns:a16="http://schemas.microsoft.com/office/drawing/2014/main" id="{74283602-B80A-9771-C67A-854A7893F915}"/>
                </a:ext>
              </a:extLst>
            </p:cNvPr>
            <p:cNvSpPr/>
            <p:nvPr/>
          </p:nvSpPr>
          <p:spPr>
            <a:xfrm>
              <a:off x="4181111" y="1152307"/>
              <a:ext cx="1277368" cy="108297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  <p:sp>
          <p:nvSpPr>
            <p:cNvPr id="12" name="직사각형 6">
              <a:extLst>
                <a:ext uri="{FF2B5EF4-FFF2-40B4-BE49-F238E27FC236}">
                  <a16:creationId xmlns:a16="http://schemas.microsoft.com/office/drawing/2014/main" id="{ECD1003B-A7A4-A9B0-10DE-A729F33BCE09}"/>
                </a:ext>
              </a:extLst>
            </p:cNvPr>
            <p:cNvSpPr/>
            <p:nvPr/>
          </p:nvSpPr>
          <p:spPr>
            <a:xfrm>
              <a:off x="3816185" y="844528"/>
              <a:ext cx="15395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solidFill>
                    <a:srgbClr val="0000FF"/>
                  </a:solidFill>
                  <a:latin typeface="+mj-lt"/>
                  <a:ea typeface="나눔스퀘어" panose="020B0600000101010101" pitchFamily="50" charset="-127"/>
                </a:rPr>
                <a:t>What we measure.</a:t>
              </a:r>
              <a:endParaRPr lang="ko-KR" altLang="en-US" sz="1400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9" name="왼쪽 중괄호 7">
            <a:extLst>
              <a:ext uri="{FF2B5EF4-FFF2-40B4-BE49-F238E27FC236}">
                <a16:creationId xmlns:a16="http://schemas.microsoft.com/office/drawing/2014/main" id="{B0CD08ED-0C06-3471-EA67-9DE308F0E207}"/>
              </a:ext>
            </a:extLst>
          </p:cNvPr>
          <p:cNvSpPr/>
          <p:nvPr/>
        </p:nvSpPr>
        <p:spPr>
          <a:xfrm rot="5400000">
            <a:off x="5824656" y="-203552"/>
            <a:ext cx="377682" cy="3388999"/>
          </a:xfrm>
          <a:prstGeom prst="leftBrace">
            <a:avLst>
              <a:gd name="adj1" fmla="val 49353"/>
              <a:gd name="adj2" fmla="val 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10" name="직사각형 8">
            <a:extLst>
              <a:ext uri="{FF2B5EF4-FFF2-40B4-BE49-F238E27FC236}">
                <a16:creationId xmlns:a16="http://schemas.microsoft.com/office/drawing/2014/main" id="{40B84668-17B0-649D-C7A5-6915A95CFAA4}"/>
              </a:ext>
            </a:extLst>
          </p:cNvPr>
          <p:cNvSpPr/>
          <p:nvPr/>
        </p:nvSpPr>
        <p:spPr>
          <a:xfrm>
            <a:off x="5310289" y="1026052"/>
            <a:ext cx="1406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  <a:latin typeface="+mj-lt"/>
                <a:ea typeface="나눔스퀘어" panose="020B0600000101010101" pitchFamily="50" charset="-127"/>
              </a:rPr>
              <a:t>Known to 24 ppb</a:t>
            </a:r>
            <a:endParaRPr lang="ko-KR" altLang="en-US" sz="1050" dirty="0">
              <a:solidFill>
                <a:srgbClr val="FF0000"/>
              </a:solidFill>
              <a:latin typeface="+mj-lt"/>
              <a:ea typeface="나눔스퀘어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FA77D3-93D7-AE6D-A35C-338AA8F005FF}"/>
                  </a:ext>
                </a:extLst>
              </p:cNvPr>
              <p:cNvSpPr txBox="1"/>
              <p:nvPr/>
            </p:nvSpPr>
            <p:spPr>
              <a:xfrm>
                <a:off x="-227060" y="1814613"/>
                <a:ext cx="2005353" cy="610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FA77D3-93D7-AE6D-A35C-338AA8F00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7060" y="1814613"/>
                <a:ext cx="2005353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B7A84148-9582-FD25-BA06-76D7A02A3651}"/>
              </a:ext>
            </a:extLst>
          </p:cNvPr>
          <p:cNvSpPr/>
          <p:nvPr/>
        </p:nvSpPr>
        <p:spPr>
          <a:xfrm>
            <a:off x="1587793" y="1940434"/>
            <a:ext cx="381000" cy="359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그룹 32">
            <a:extLst>
              <a:ext uri="{FF2B5EF4-FFF2-40B4-BE49-F238E27FC236}">
                <a16:creationId xmlns:a16="http://schemas.microsoft.com/office/drawing/2014/main" id="{D49E19D0-7ED0-0031-A71F-6EAD47227D1A}"/>
              </a:ext>
            </a:extLst>
          </p:cNvPr>
          <p:cNvGrpSpPr/>
          <p:nvPr/>
        </p:nvGrpSpPr>
        <p:grpSpPr>
          <a:xfrm>
            <a:off x="151784" y="3700964"/>
            <a:ext cx="6977326" cy="2031988"/>
            <a:chOff x="913238" y="2649450"/>
            <a:chExt cx="10855700" cy="3161480"/>
          </a:xfrm>
        </p:grpSpPr>
        <p:grpSp>
          <p:nvGrpSpPr>
            <p:cNvPr id="17" name="그룹 11">
              <a:extLst>
                <a:ext uri="{FF2B5EF4-FFF2-40B4-BE49-F238E27FC236}">
                  <a16:creationId xmlns:a16="http://schemas.microsoft.com/office/drawing/2014/main" id="{A9C5C9E7-7908-769A-0AC2-25847A922A60}"/>
                </a:ext>
              </a:extLst>
            </p:cNvPr>
            <p:cNvGrpSpPr/>
            <p:nvPr/>
          </p:nvGrpSpPr>
          <p:grpSpPr>
            <a:xfrm>
              <a:off x="913238" y="3620407"/>
              <a:ext cx="10365524" cy="1119534"/>
              <a:chOff x="-1396028" y="2847733"/>
              <a:chExt cx="13136645" cy="1418831"/>
            </a:xfrm>
          </p:grpSpPr>
          <p:pic>
            <p:nvPicPr>
              <p:cNvPr id="36" name="그림 12">
                <a:extLst>
                  <a:ext uri="{FF2B5EF4-FFF2-40B4-BE49-F238E27FC236}">
                    <a16:creationId xmlns:a16="http://schemas.microsoft.com/office/drawing/2014/main" id="{6A3A6126-D0FB-7DF2-E6F8-7DAF26CD6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383" y="2847733"/>
                <a:ext cx="11289234" cy="1381302"/>
              </a:xfrm>
              <a:prstGeom prst="rect">
                <a:avLst/>
              </a:prstGeom>
            </p:spPr>
          </p:pic>
          <p:pic>
            <p:nvPicPr>
              <p:cNvPr id="37" name="그림 13">
                <a:extLst>
                  <a:ext uri="{FF2B5EF4-FFF2-40B4-BE49-F238E27FC236}">
                    <a16:creationId xmlns:a16="http://schemas.microsoft.com/office/drawing/2014/main" id="{6AC3E0E0-CA7F-5CB9-E37B-B43055C125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9533"/>
              <a:stretch/>
            </p:blipFill>
            <p:spPr>
              <a:xfrm>
                <a:off x="-1396028" y="2992340"/>
                <a:ext cx="3245769" cy="1274224"/>
              </a:xfrm>
              <a:prstGeom prst="rect">
                <a:avLst/>
              </a:prstGeom>
            </p:spPr>
          </p:pic>
        </p:grpSp>
        <p:grpSp>
          <p:nvGrpSpPr>
            <p:cNvPr id="18" name="그룹 14">
              <a:extLst>
                <a:ext uri="{FF2B5EF4-FFF2-40B4-BE49-F238E27FC236}">
                  <a16:creationId xmlns:a16="http://schemas.microsoft.com/office/drawing/2014/main" id="{2EA598D7-8874-C452-9D65-43C85AC44BA0}"/>
                </a:ext>
              </a:extLst>
            </p:cNvPr>
            <p:cNvGrpSpPr/>
            <p:nvPr/>
          </p:nvGrpSpPr>
          <p:grpSpPr>
            <a:xfrm>
              <a:off x="1262673" y="2898349"/>
              <a:ext cx="2949902" cy="793450"/>
              <a:chOff x="1262673" y="2898349"/>
              <a:chExt cx="2949902" cy="793450"/>
            </a:xfrm>
          </p:grpSpPr>
          <p:sp>
            <p:nvSpPr>
              <p:cNvPr id="34" name="직사각형 15">
                <a:extLst>
                  <a:ext uri="{FF2B5EF4-FFF2-40B4-BE49-F238E27FC236}">
                    <a16:creationId xmlns:a16="http://schemas.microsoft.com/office/drawing/2014/main" id="{04D20988-DD2B-1D94-BC59-9F88EA0925E3}"/>
                  </a:ext>
                </a:extLst>
              </p:cNvPr>
              <p:cNvSpPr/>
              <p:nvPr/>
            </p:nvSpPr>
            <p:spPr>
              <a:xfrm>
                <a:off x="1262673" y="2898349"/>
                <a:ext cx="2949902" cy="417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Unblinding conversion factor</a:t>
                </a:r>
              </a:p>
            </p:txBody>
          </p:sp>
          <p:cxnSp>
            <p:nvCxnSpPr>
              <p:cNvPr id="35" name="직선 화살표 연결선 16">
                <a:extLst>
                  <a:ext uri="{FF2B5EF4-FFF2-40B4-BE49-F238E27FC236}">
                    <a16:creationId xmlns:a16="http://schemas.microsoft.com/office/drawing/2014/main" id="{06ACAF0D-5A7D-C283-4359-3784BFD21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6063" y="3314118"/>
                <a:ext cx="335048" cy="37768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17">
              <a:extLst>
                <a:ext uri="{FF2B5EF4-FFF2-40B4-BE49-F238E27FC236}">
                  <a16:creationId xmlns:a16="http://schemas.microsoft.com/office/drawing/2014/main" id="{18787692-7AC5-DEC5-A039-6BE572A05F05}"/>
                </a:ext>
              </a:extLst>
            </p:cNvPr>
            <p:cNvGrpSpPr/>
            <p:nvPr/>
          </p:nvGrpSpPr>
          <p:grpSpPr>
            <a:xfrm>
              <a:off x="6767520" y="2649450"/>
              <a:ext cx="4525124" cy="1042349"/>
              <a:chOff x="6767520" y="2649450"/>
              <a:chExt cx="4525124" cy="1042349"/>
            </a:xfrm>
          </p:grpSpPr>
          <p:sp>
            <p:nvSpPr>
              <p:cNvPr id="32" name="직사각형 18">
                <a:extLst>
                  <a:ext uri="{FF2B5EF4-FFF2-40B4-BE49-F238E27FC236}">
                    <a16:creationId xmlns:a16="http://schemas.microsoft.com/office/drawing/2014/main" id="{FA76BF83-7DFF-4701-B835-BEF0B869EA28}"/>
                  </a:ext>
                </a:extLst>
              </p:cNvPr>
              <p:cNvSpPr/>
              <p:nvPr/>
            </p:nvSpPr>
            <p:spPr>
              <a:xfrm>
                <a:off x="7491601" y="2649450"/>
                <a:ext cx="3801043" cy="695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Corrections from</a:t>
                </a:r>
                <a:b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</a:br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the beam dynamics systematic effects</a:t>
                </a:r>
              </a:p>
            </p:txBody>
          </p:sp>
          <p:sp>
            <p:nvSpPr>
              <p:cNvPr id="33" name="왼쪽 중괄호 19">
                <a:extLst>
                  <a:ext uri="{FF2B5EF4-FFF2-40B4-BE49-F238E27FC236}">
                    <a16:creationId xmlns:a16="http://schemas.microsoft.com/office/drawing/2014/main" id="{99301DC9-F67F-1592-788D-C9AFE29CA1C6}"/>
                  </a:ext>
                </a:extLst>
              </p:cNvPr>
              <p:cNvSpPr/>
              <p:nvPr/>
            </p:nvSpPr>
            <p:spPr>
              <a:xfrm rot="5400000">
                <a:off x="8367212" y="1714425"/>
                <a:ext cx="377682" cy="3577066"/>
              </a:xfrm>
              <a:prstGeom prst="leftBrace">
                <a:avLst>
                  <a:gd name="adj1" fmla="val 49353"/>
                  <a:gd name="adj2" fmla="val 34194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+mj-lt"/>
                </a:endParaRPr>
              </a:p>
            </p:txBody>
          </p:sp>
        </p:grpSp>
        <p:grpSp>
          <p:nvGrpSpPr>
            <p:cNvPr id="20" name="그룹 20">
              <a:extLst>
                <a:ext uri="{FF2B5EF4-FFF2-40B4-BE49-F238E27FC236}">
                  <a16:creationId xmlns:a16="http://schemas.microsoft.com/office/drawing/2014/main" id="{F5CA6D56-858E-0743-FC3A-C6D6BD1CF389}"/>
                </a:ext>
              </a:extLst>
            </p:cNvPr>
            <p:cNvGrpSpPr/>
            <p:nvPr/>
          </p:nvGrpSpPr>
          <p:grpSpPr>
            <a:xfrm>
              <a:off x="8920233" y="4660287"/>
              <a:ext cx="2848705" cy="1150643"/>
              <a:chOff x="8920233" y="4660287"/>
              <a:chExt cx="2848705" cy="1150643"/>
            </a:xfrm>
          </p:grpSpPr>
          <p:sp>
            <p:nvSpPr>
              <p:cNvPr id="30" name="왼쪽 중괄호 21">
                <a:extLst>
                  <a:ext uri="{FF2B5EF4-FFF2-40B4-BE49-F238E27FC236}">
                    <a16:creationId xmlns:a16="http://schemas.microsoft.com/office/drawing/2014/main" id="{67462356-3FFE-E251-70DB-485164D7A91A}"/>
                  </a:ext>
                </a:extLst>
              </p:cNvPr>
              <p:cNvSpPr/>
              <p:nvPr/>
            </p:nvSpPr>
            <p:spPr>
              <a:xfrm rot="16200000">
                <a:off x="10187156" y="4112722"/>
                <a:ext cx="377682" cy="1472812"/>
              </a:xfrm>
              <a:prstGeom prst="leftBrace">
                <a:avLst>
                  <a:gd name="adj1" fmla="val 49353"/>
                  <a:gd name="adj2" fmla="val 5000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+mj-lt"/>
                </a:endParaRPr>
              </a:p>
            </p:txBody>
          </p:sp>
          <p:sp>
            <p:nvSpPr>
              <p:cNvPr id="31" name="직사각형 22">
                <a:extLst>
                  <a:ext uri="{FF2B5EF4-FFF2-40B4-BE49-F238E27FC236}">
                    <a16:creationId xmlns:a16="http://schemas.microsoft.com/office/drawing/2014/main" id="{661F6791-B508-F238-E0F3-825DA9E0214E}"/>
                  </a:ext>
                </a:extLst>
              </p:cNvPr>
              <p:cNvSpPr/>
              <p:nvPr/>
            </p:nvSpPr>
            <p:spPr>
              <a:xfrm>
                <a:off x="8920233" y="5115015"/>
                <a:ext cx="2848705" cy="695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Corrections from</a:t>
                </a:r>
                <a:b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</a:br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the transient magnetic field</a:t>
                </a:r>
              </a:p>
            </p:txBody>
          </p:sp>
        </p:grpSp>
        <p:grpSp>
          <p:nvGrpSpPr>
            <p:cNvPr id="21" name="그룹 23">
              <a:extLst>
                <a:ext uri="{FF2B5EF4-FFF2-40B4-BE49-F238E27FC236}">
                  <a16:creationId xmlns:a16="http://schemas.microsoft.com/office/drawing/2014/main" id="{110A959E-83E4-F8EF-F29A-43766D1F4777}"/>
                </a:ext>
              </a:extLst>
            </p:cNvPr>
            <p:cNvGrpSpPr/>
            <p:nvPr/>
          </p:nvGrpSpPr>
          <p:grpSpPr>
            <a:xfrm>
              <a:off x="4623188" y="4660287"/>
              <a:ext cx="4150864" cy="1150643"/>
              <a:chOff x="4623188" y="4660287"/>
              <a:chExt cx="4150864" cy="1150643"/>
            </a:xfrm>
          </p:grpSpPr>
          <p:sp>
            <p:nvSpPr>
              <p:cNvPr id="28" name="직사각형 24">
                <a:extLst>
                  <a:ext uri="{FF2B5EF4-FFF2-40B4-BE49-F238E27FC236}">
                    <a16:creationId xmlns:a16="http://schemas.microsoft.com/office/drawing/2014/main" id="{4C916621-F6CC-D209-95A6-9098C11165F5}"/>
                  </a:ext>
                </a:extLst>
              </p:cNvPr>
              <p:cNvSpPr/>
              <p:nvPr/>
            </p:nvSpPr>
            <p:spPr>
              <a:xfrm>
                <a:off x="5225416" y="5115016"/>
                <a:ext cx="3461849" cy="695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Magnetic field weighted over</a:t>
                </a:r>
                <a:b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</a:br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the muon distribution</a:t>
                </a:r>
              </a:p>
            </p:txBody>
          </p:sp>
          <p:sp>
            <p:nvSpPr>
              <p:cNvPr id="29" name="왼쪽 중괄호 25">
                <a:extLst>
                  <a:ext uri="{FF2B5EF4-FFF2-40B4-BE49-F238E27FC236}">
                    <a16:creationId xmlns:a16="http://schemas.microsoft.com/office/drawing/2014/main" id="{90C3BC20-6428-B7D6-955D-1CFEECE72582}"/>
                  </a:ext>
                </a:extLst>
              </p:cNvPr>
              <p:cNvSpPr/>
              <p:nvPr/>
            </p:nvSpPr>
            <p:spPr>
              <a:xfrm rot="16200000">
                <a:off x="6509779" y="2773696"/>
                <a:ext cx="377682" cy="4150864"/>
              </a:xfrm>
              <a:prstGeom prst="leftBrace">
                <a:avLst>
                  <a:gd name="adj1" fmla="val 49353"/>
                  <a:gd name="adj2" fmla="val 5000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latin typeface="+mj-lt"/>
                </a:endParaRPr>
              </a:p>
            </p:txBody>
          </p:sp>
        </p:grpSp>
        <p:grpSp>
          <p:nvGrpSpPr>
            <p:cNvPr id="22" name="그룹 26">
              <a:extLst>
                <a:ext uri="{FF2B5EF4-FFF2-40B4-BE49-F238E27FC236}">
                  <a16:creationId xmlns:a16="http://schemas.microsoft.com/office/drawing/2014/main" id="{057B9D36-571A-B2E1-B3E2-489FD4AE57E6}"/>
                </a:ext>
              </a:extLst>
            </p:cNvPr>
            <p:cNvGrpSpPr/>
            <p:nvPr/>
          </p:nvGrpSpPr>
          <p:grpSpPr>
            <a:xfrm>
              <a:off x="1982755" y="4723831"/>
              <a:ext cx="2983151" cy="808734"/>
              <a:chOff x="1982755" y="4723831"/>
              <a:chExt cx="2983151" cy="808734"/>
            </a:xfrm>
          </p:grpSpPr>
          <p:cxnSp>
            <p:nvCxnSpPr>
              <p:cNvPr id="26" name="직선 화살표 연결선 27">
                <a:extLst>
                  <a:ext uri="{FF2B5EF4-FFF2-40B4-BE49-F238E27FC236}">
                    <a16:creationId xmlns:a16="http://schemas.microsoft.com/office/drawing/2014/main" id="{B10590A6-7B9D-1F27-A044-B3269DD5B8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8341" y="4723831"/>
                <a:ext cx="265246" cy="40374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직사각형 28">
                <a:extLst>
                  <a:ext uri="{FF2B5EF4-FFF2-40B4-BE49-F238E27FC236}">
                    <a16:creationId xmlns:a16="http://schemas.microsoft.com/office/drawing/2014/main" id="{42981940-D54E-007C-F059-9BA87A3E04C6}"/>
                  </a:ext>
                </a:extLst>
              </p:cNvPr>
              <p:cNvSpPr/>
              <p:nvPr/>
            </p:nvSpPr>
            <p:spPr>
              <a:xfrm>
                <a:off x="1982755" y="5115016"/>
                <a:ext cx="2983151" cy="417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NMR probe calibration factor</a:t>
                </a:r>
              </a:p>
            </p:txBody>
          </p:sp>
        </p:grpSp>
        <p:grpSp>
          <p:nvGrpSpPr>
            <p:cNvPr id="23" name="그룹 29">
              <a:extLst>
                <a:ext uri="{FF2B5EF4-FFF2-40B4-BE49-F238E27FC236}">
                  <a16:creationId xmlns:a16="http://schemas.microsoft.com/office/drawing/2014/main" id="{2CFFD42C-FD7E-7510-B2B8-7C644188B10C}"/>
                </a:ext>
              </a:extLst>
            </p:cNvPr>
            <p:cNvGrpSpPr/>
            <p:nvPr/>
          </p:nvGrpSpPr>
          <p:grpSpPr>
            <a:xfrm>
              <a:off x="4353610" y="2898349"/>
              <a:ext cx="2811877" cy="793450"/>
              <a:chOff x="4353610" y="2898349"/>
              <a:chExt cx="2811877" cy="7934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직사각형 30">
                    <a:extLst>
                      <a:ext uri="{FF2B5EF4-FFF2-40B4-BE49-F238E27FC236}">
                        <a16:creationId xmlns:a16="http://schemas.microsoft.com/office/drawing/2014/main" id="{00AA1205-E3D6-25DB-D462-D35D422577C4}"/>
                      </a:ext>
                    </a:extLst>
                  </p:cNvPr>
                  <p:cNvSpPr/>
                  <p:nvPr/>
                </p:nvSpPr>
                <p:spPr>
                  <a:xfrm>
                    <a:off x="4353610" y="2898349"/>
                    <a:ext cx="2811877" cy="4175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ko-KR" sz="1200" dirty="0">
                        <a:solidFill>
                          <a:srgbClr val="FF0000"/>
                        </a:solidFill>
                        <a:latin typeface="+mj-lt"/>
                        <a:ea typeface="나눔스퀘어" panose="020B0600000101010101" pitchFamily="50" charset="-127"/>
                      </a:rPr>
                      <a:t>Measured </a:t>
                    </a:r>
                    <a14:m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𝑔</m:t>
                        </m:r>
                        <m:r>
                          <a:rPr lang="en-US" altLang="ko-K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−2</m:t>
                        </m:r>
                      </m:oMath>
                    </a14:m>
                    <a:r>
                      <a:rPr lang="en-US" altLang="ko-KR" sz="1200" dirty="0">
                        <a:solidFill>
                          <a:srgbClr val="FF0000"/>
                        </a:solidFill>
                        <a:latin typeface="+mj-lt"/>
                        <a:ea typeface="나눔스퀘어" panose="020B0600000101010101" pitchFamily="50" charset="-127"/>
                      </a:rPr>
                      <a:t> frequency</a:t>
                    </a:r>
                  </a:p>
                </p:txBody>
              </p:sp>
            </mc:Choice>
            <mc:Fallback xmlns="">
              <p:sp>
                <p:nvSpPr>
                  <p:cNvPr id="24" name="직사각형 30">
                    <a:extLst>
                      <a:ext uri="{FF2B5EF4-FFF2-40B4-BE49-F238E27FC236}">
                        <a16:creationId xmlns:a16="http://schemas.microsoft.com/office/drawing/2014/main" id="{00AA1205-E3D6-25DB-D462-D35D422577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3610" y="2898349"/>
                    <a:ext cx="2811877" cy="4175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직선 화살표 연결선 31">
                <a:extLst>
                  <a:ext uri="{FF2B5EF4-FFF2-40B4-BE49-F238E27FC236}">
                    <a16:creationId xmlns:a16="http://schemas.microsoft.com/office/drawing/2014/main" id="{80B0C132-175D-2CF0-A0CF-8C8A9AC61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7343" y="3284506"/>
                <a:ext cx="0" cy="40729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8">
                <a:extLst>
                  <a:ext uri="{FF2B5EF4-FFF2-40B4-BE49-F238E27FC236}">
                    <a16:creationId xmlns:a16="http://schemas.microsoft.com/office/drawing/2014/main" id="{B87CBDA9-6DEB-9F08-E3EB-03953A35C5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0159421"/>
                  </p:ext>
                </p:extLst>
              </p:nvPr>
            </p:nvGraphicFramePr>
            <p:xfrm>
              <a:off x="8115017" y="1066883"/>
              <a:ext cx="3920205" cy="1747101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686187">
                      <a:extLst>
                        <a:ext uri="{9D8B030D-6E8A-4147-A177-3AD203B41FA5}">
                          <a16:colId xmlns:a16="http://schemas.microsoft.com/office/drawing/2014/main" val="2810019643"/>
                        </a:ext>
                      </a:extLst>
                    </a:gridCol>
                    <a:gridCol w="2234018">
                      <a:extLst>
                        <a:ext uri="{9D8B030D-6E8A-4147-A177-3AD203B41FA5}">
                          <a16:colId xmlns:a16="http://schemas.microsoft.com/office/drawing/2014/main" val="1306264836"/>
                        </a:ext>
                      </a:extLst>
                    </a:gridCol>
                  </a:tblGrid>
                  <a:tr h="345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Category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Target Uncertainty [ppb]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5598812"/>
                      </a:ext>
                    </a:extLst>
                  </a:tr>
                  <a:tr h="345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Statistical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100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6738122"/>
                      </a:ext>
                    </a:extLst>
                  </a:tr>
                  <a:tr h="345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Systematic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70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77933893"/>
                      </a:ext>
                    </a:extLst>
                  </a:tr>
                  <a:tr h="3649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Systematic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70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2100325"/>
                      </a:ext>
                    </a:extLst>
                  </a:tr>
                  <a:tr h="345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+mj-lt"/>
                            </a:rPr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+mj-lt"/>
                            </a:rPr>
                            <a:t>140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19359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8">
                <a:extLst>
                  <a:ext uri="{FF2B5EF4-FFF2-40B4-BE49-F238E27FC236}">
                    <a16:creationId xmlns:a16="http://schemas.microsoft.com/office/drawing/2014/main" id="{B87CBDA9-6DEB-9F08-E3EB-03953A35C5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0159421"/>
                  </p:ext>
                </p:extLst>
              </p:nvPr>
            </p:nvGraphicFramePr>
            <p:xfrm>
              <a:off x="8115017" y="1066883"/>
              <a:ext cx="3920205" cy="1747101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686187">
                      <a:extLst>
                        <a:ext uri="{9D8B030D-6E8A-4147-A177-3AD203B41FA5}">
                          <a16:colId xmlns:a16="http://schemas.microsoft.com/office/drawing/2014/main" val="2810019643"/>
                        </a:ext>
                      </a:extLst>
                    </a:gridCol>
                    <a:gridCol w="2234018">
                      <a:extLst>
                        <a:ext uri="{9D8B030D-6E8A-4147-A177-3AD203B41FA5}">
                          <a16:colId xmlns:a16="http://schemas.microsoft.com/office/drawing/2014/main" val="1306264836"/>
                        </a:ext>
                      </a:extLst>
                    </a:gridCol>
                  </a:tblGrid>
                  <a:tr h="345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Category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Target Uncertainty [ppb]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5598812"/>
                      </a:ext>
                    </a:extLst>
                  </a:tr>
                  <a:tr h="3455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00000" r="-133835" b="-3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100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6738122"/>
                      </a:ext>
                    </a:extLst>
                  </a:tr>
                  <a:tr h="3455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07407" r="-133835" b="-2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70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77933893"/>
                      </a:ext>
                    </a:extLst>
                  </a:tr>
                  <a:tr h="364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86207" r="-133835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+mj-lt"/>
                            </a:rPr>
                            <a:t>70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2100325"/>
                      </a:ext>
                    </a:extLst>
                  </a:tr>
                  <a:tr h="345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+mj-lt"/>
                            </a:rPr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+mj-lt"/>
                            </a:rPr>
                            <a:t>140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193596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CA84A7-DE7D-7E77-D342-556C4B02A742}"/>
              </a:ext>
            </a:extLst>
          </p:cNvPr>
          <p:cNvCxnSpPr>
            <a:cxnSpLocks/>
          </p:cNvCxnSpPr>
          <p:nvPr/>
        </p:nvCxnSpPr>
        <p:spPr>
          <a:xfrm flipH="1">
            <a:off x="323127" y="2661538"/>
            <a:ext cx="2659304" cy="939103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9C10ED8-E699-2DBE-5E91-2A790F5E5C44}"/>
              </a:ext>
            </a:extLst>
          </p:cNvPr>
          <p:cNvCxnSpPr>
            <a:cxnSpLocks/>
          </p:cNvCxnSpPr>
          <p:nvPr/>
        </p:nvCxnSpPr>
        <p:spPr>
          <a:xfrm>
            <a:off x="4252000" y="2661538"/>
            <a:ext cx="2659304" cy="872842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BAE204-2C45-ADFC-C637-923C5220FBDD}"/>
              </a:ext>
            </a:extLst>
          </p:cNvPr>
          <p:cNvGrpSpPr/>
          <p:nvPr/>
        </p:nvGrpSpPr>
        <p:grpSpPr>
          <a:xfrm>
            <a:off x="7042868" y="3694266"/>
            <a:ext cx="5149131" cy="2880746"/>
            <a:chOff x="7042868" y="3694266"/>
            <a:chExt cx="5149131" cy="288074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CCBE99D-9C14-EDB4-A070-5D058BE84C9B}"/>
                </a:ext>
              </a:extLst>
            </p:cNvPr>
            <p:cNvGrpSpPr/>
            <p:nvPr/>
          </p:nvGrpSpPr>
          <p:grpSpPr>
            <a:xfrm>
              <a:off x="7042868" y="3694266"/>
              <a:ext cx="5149131" cy="2657675"/>
              <a:chOff x="6952986" y="3647874"/>
              <a:chExt cx="5239014" cy="270406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74046C5-22A2-005E-41B3-7A0AB1977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32582" y="3647874"/>
                <a:ext cx="5159418" cy="27907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F4DE972-7A50-3543-2C6E-D4B4A3C19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52986" y="4251810"/>
                <a:ext cx="5144874" cy="23077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8E0F0A4-28D6-0053-AF7E-A4F729B33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47126" y="4984276"/>
                <a:ext cx="5144874" cy="27828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993510-6F5C-E087-933E-DD537BDEF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39854" y="5589919"/>
                <a:ext cx="5144874" cy="237559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F301AFD-1DCB-FB8D-4F3E-E2B2D6C20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47126" y="6114382"/>
                <a:ext cx="5144874" cy="23755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직사각형 15">
                  <a:extLst>
                    <a:ext uri="{FF2B5EF4-FFF2-40B4-BE49-F238E27FC236}">
                      <a16:creationId xmlns:a16="http://schemas.microsoft.com/office/drawing/2014/main" id="{0B88E270-C4AC-99B7-2552-B4FCF6CA3324}"/>
                    </a:ext>
                  </a:extLst>
                </p:cNvPr>
                <p:cNvSpPr/>
                <p:nvPr/>
              </p:nvSpPr>
              <p:spPr>
                <a:xfrm>
                  <a:off x="7528176" y="3930960"/>
                  <a:ext cx="1402180" cy="2912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b="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On: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𝑒</m:t>
                          </m:r>
                        </m:sub>
                      </m:sSub>
                      <m:r>
                        <a:rPr lang="en-US" altLang="ko-K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 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𝑝</m:t>
                          </m:r>
                        </m:sub>
                      </m:sSub>
                      <m:r>
                        <a:rPr lang="en-US" altLang="ko-K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 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𝑚𝑙</m:t>
                          </m:r>
                        </m:sub>
                      </m:sSub>
                      <m:r>
                        <a:rPr lang="en-US" altLang="ko-KR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 </m:t>
                      </m:r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𝑝𝑎</m:t>
                          </m:r>
                        </m:sub>
                      </m:sSub>
                    </m:oMath>
                  </a14:m>
                  <a:endPara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endParaRPr>
                </a:p>
              </p:txBody>
            </p:sp>
          </mc:Choice>
          <mc:Fallback xmlns="">
            <p:sp>
              <p:nvSpPr>
                <p:cNvPr id="63" name="직사각형 15">
                  <a:extLst>
                    <a:ext uri="{FF2B5EF4-FFF2-40B4-BE49-F238E27FC236}">
                      <a16:creationId xmlns:a16="http://schemas.microsoft.com/office/drawing/2014/main" id="{0B88E270-C4AC-99B7-2552-B4FCF6CA33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8176" y="3930960"/>
                  <a:ext cx="1402180" cy="291298"/>
                </a:xfrm>
                <a:prstGeom prst="rect">
                  <a:avLst/>
                </a:prstGeom>
                <a:blipFill>
                  <a:blip r:embed="rId13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직사각형 15">
                  <a:extLst>
                    <a:ext uri="{FF2B5EF4-FFF2-40B4-BE49-F238E27FC236}">
                      <a16:creationId xmlns:a16="http://schemas.microsoft.com/office/drawing/2014/main" id="{37983D61-9D0F-7DFD-4B12-CE22506E344E}"/>
                    </a:ext>
                  </a:extLst>
                </p:cNvPr>
                <p:cNvSpPr/>
                <p:nvPr/>
              </p:nvSpPr>
              <p:spPr>
                <a:xfrm>
                  <a:off x="7548802" y="4493998"/>
                  <a:ext cx="778739" cy="2912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b="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Peter: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ko-K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나눔스퀘어" panose="020B0600000101010101" pitchFamily="50" charset="-127"/>
                                </a:rPr>
                              </m:ctrlPr>
                            </m:accPr>
                            <m:e>
                              <m:r>
                                <a:rPr lang="en-US" altLang="ko-KR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나눔스퀘어" panose="020B0600000101010101" pitchFamily="50" charset="-127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endParaRPr>
                </a:p>
              </p:txBody>
            </p:sp>
          </mc:Choice>
          <mc:Fallback xmlns="">
            <p:sp>
              <p:nvSpPr>
                <p:cNvPr id="64" name="직사각형 15">
                  <a:extLst>
                    <a:ext uri="{FF2B5EF4-FFF2-40B4-BE49-F238E27FC236}">
                      <a16:creationId xmlns:a16="http://schemas.microsoft.com/office/drawing/2014/main" id="{37983D61-9D0F-7DFD-4B12-CE22506E34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8802" y="4493998"/>
                  <a:ext cx="778739" cy="291298"/>
                </a:xfrm>
                <a:prstGeom prst="rect">
                  <a:avLst/>
                </a:prstGeom>
                <a:blipFill>
                  <a:blip r:embed="rId1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직사각형 15">
                  <a:extLst>
                    <a:ext uri="{FF2B5EF4-FFF2-40B4-BE49-F238E27FC236}">
                      <a16:creationId xmlns:a16="http://schemas.microsoft.com/office/drawing/2014/main" id="{8C0E363D-9662-29C5-BFB2-F63702EF5CCA}"/>
                    </a:ext>
                  </a:extLst>
                </p:cNvPr>
                <p:cNvSpPr/>
                <p:nvPr/>
              </p:nvSpPr>
              <p:spPr>
                <a:xfrm>
                  <a:off x="7562718" y="5184245"/>
                  <a:ext cx="149759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b="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Anna: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altLang="ko-KR" sz="12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, Simulation</a:t>
                  </a:r>
                </a:p>
              </p:txBody>
            </p:sp>
          </mc:Choice>
          <mc:Fallback xmlns="">
            <p:sp>
              <p:nvSpPr>
                <p:cNvPr id="65" name="직사각형 15">
                  <a:extLst>
                    <a:ext uri="{FF2B5EF4-FFF2-40B4-BE49-F238E27FC236}">
                      <a16:creationId xmlns:a16="http://schemas.microsoft.com/office/drawing/2014/main" id="{8C0E363D-9662-29C5-BFB2-F63702EF5C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2718" y="5184245"/>
                  <a:ext cx="1497590" cy="276999"/>
                </a:xfrm>
                <a:prstGeom prst="rect">
                  <a:avLst/>
                </a:prstGeom>
                <a:blipFill>
                  <a:blip r:embed="rId15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직사각형 15">
                  <a:extLst>
                    <a:ext uri="{FF2B5EF4-FFF2-40B4-BE49-F238E27FC236}">
                      <a16:creationId xmlns:a16="http://schemas.microsoft.com/office/drawing/2014/main" id="{376B80FD-8625-DDBF-4003-1186D1729B7E}"/>
                    </a:ext>
                  </a:extLst>
                </p:cNvPr>
                <p:cNvSpPr/>
                <p:nvPr/>
              </p:nvSpPr>
              <p:spPr>
                <a:xfrm>
                  <a:off x="7569604" y="6298013"/>
                  <a:ext cx="95256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b="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Matteo: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Sup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𝜔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𝑎</m:t>
                          </m:r>
                        </m:sub>
                        <m:sup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𝑚</m:t>
                          </m:r>
                        </m:sup>
                      </m:sSubSup>
                    </m:oMath>
                  </a14:m>
                  <a:endPara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endParaRPr>
                </a:p>
              </p:txBody>
            </p:sp>
          </mc:Choice>
          <mc:Fallback xmlns="">
            <p:sp>
              <p:nvSpPr>
                <p:cNvPr id="66" name="직사각형 15">
                  <a:extLst>
                    <a:ext uri="{FF2B5EF4-FFF2-40B4-BE49-F238E27FC236}">
                      <a16:creationId xmlns:a16="http://schemas.microsoft.com/office/drawing/2014/main" id="{376B80FD-8625-DDBF-4003-1186D1729B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9604" y="6298013"/>
                  <a:ext cx="952569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직사각형 15">
                  <a:extLst>
                    <a:ext uri="{FF2B5EF4-FFF2-40B4-BE49-F238E27FC236}">
                      <a16:creationId xmlns:a16="http://schemas.microsoft.com/office/drawing/2014/main" id="{A911BAB1-796C-8BD7-9140-9A44B96D6225}"/>
                    </a:ext>
                  </a:extLst>
                </p:cNvPr>
                <p:cNvSpPr/>
                <p:nvPr/>
              </p:nvSpPr>
              <p:spPr>
                <a:xfrm>
                  <a:off x="7573070" y="5740734"/>
                  <a:ext cx="78297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b="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David: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𝐵</m:t>
                          </m:r>
                        </m:e>
                        <m:sub>
                          <m:r>
                            <a:rPr lang="en-US" altLang="ko-KR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나눔스퀘어" panose="020B0600000101010101" pitchFamily="50" charset="-127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altLang="ko-KR" sz="12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endParaRPr>
                </a:p>
              </p:txBody>
            </p:sp>
          </mc:Choice>
          <mc:Fallback xmlns="">
            <p:sp>
              <p:nvSpPr>
                <p:cNvPr id="67" name="직사각형 15">
                  <a:extLst>
                    <a:ext uri="{FF2B5EF4-FFF2-40B4-BE49-F238E27FC236}">
                      <a16:creationId xmlns:a16="http://schemas.microsoft.com/office/drawing/2014/main" id="{A911BAB1-796C-8BD7-9140-9A44B96D62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3070" y="5740734"/>
                  <a:ext cx="782971" cy="276999"/>
                </a:xfrm>
                <a:prstGeom prst="rect">
                  <a:avLst/>
                </a:prstGeom>
                <a:blipFill>
                  <a:blip r:embed="rId17"/>
                  <a:stretch>
                    <a:fillRect t="-4545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36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9CB142B-BB23-6B61-27A2-A23E409A36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Beam Dynamics Correction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9CB142B-BB23-6B61-27A2-A23E409A3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7563EA-D286-4950-82C4-BBCFB163C7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Is measured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 truly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𝑞𝐵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? In practice, </a:t>
                </a:r>
                <a:r>
                  <a:rPr lang="en-US" dirty="0">
                    <a:solidFill>
                      <a:srgbClr val="FF0000"/>
                    </a:solidFill>
                  </a:rPr>
                  <a:t>NO</a:t>
                </a:r>
                <a:r>
                  <a:rPr lang="en-US" dirty="0"/>
                  <a:t>!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7563EA-D286-4950-82C4-BBCFB163C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F49E53A-7EEC-8FAE-2AEF-0AA21C3741AE}"/>
              </a:ext>
            </a:extLst>
          </p:cNvPr>
          <p:cNvGrpSpPr/>
          <p:nvPr/>
        </p:nvGrpSpPr>
        <p:grpSpPr>
          <a:xfrm>
            <a:off x="1743872" y="1825107"/>
            <a:ext cx="8704256" cy="707886"/>
            <a:chOff x="1608083" y="1667452"/>
            <a:chExt cx="8704256" cy="707886"/>
          </a:xfrm>
        </p:grpSpPr>
        <p:pic>
          <p:nvPicPr>
            <p:cNvPr id="4" name="그림 12">
              <a:extLst>
                <a:ext uri="{FF2B5EF4-FFF2-40B4-BE49-F238E27FC236}">
                  <a16:creationId xmlns:a16="http://schemas.microsoft.com/office/drawing/2014/main" id="{52F0BB63-FEF3-9A18-23A8-C83C103B1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238" r="10022" b="54465"/>
            <a:stretch/>
          </p:blipFill>
          <p:spPr>
            <a:xfrm>
              <a:off x="1608083" y="1697873"/>
              <a:ext cx="7020910" cy="6774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9288021-EE5A-8625-A81A-0483C6308361}"/>
                    </a:ext>
                  </a:extLst>
                </p:cNvPr>
                <p:cNvSpPr txBox="1"/>
                <p:nvPr/>
              </p:nvSpPr>
              <p:spPr>
                <a:xfrm>
                  <a:off x="8628993" y="1667452"/>
                  <a:ext cx="16833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𝑑𝑑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9288021-EE5A-8625-A81A-0483C6308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8993" y="1667452"/>
                  <a:ext cx="168334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752" r="-4511" b="-245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5FC6247-D234-4ACF-4FAE-0898DE810A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5741498"/>
                  </p:ext>
                </p:extLst>
              </p:nvPr>
            </p:nvGraphicFramePr>
            <p:xfrm>
              <a:off x="609600" y="3077940"/>
              <a:ext cx="10972800" cy="225729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815255">
                      <a:extLst>
                        <a:ext uri="{9D8B030D-6E8A-4147-A177-3AD203B41FA5}">
                          <a16:colId xmlns:a16="http://schemas.microsoft.com/office/drawing/2014/main" val="896714283"/>
                        </a:ext>
                      </a:extLst>
                    </a:gridCol>
                    <a:gridCol w="7157545">
                      <a:extLst>
                        <a:ext uri="{9D8B030D-6E8A-4147-A177-3AD203B41FA5}">
                          <a16:colId xmlns:a16="http://schemas.microsoft.com/office/drawing/2014/main" val="10314832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Correction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Brief 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1665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E-field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Quadrupole electric field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Off-momentum</a:t>
                          </a:r>
                          <a:r>
                            <a:rPr lang="en-US" baseline="0" dirty="0">
                              <a:latin typeface="+mj-lt"/>
                            </a:rPr>
                            <a:t> muons</a:t>
                          </a:r>
                          <a:r>
                            <a:rPr lang="en-US" dirty="0">
                              <a:latin typeface="+mj-lt"/>
                            </a:rPr>
                            <a:t>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99293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Pitch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Vertical oscillation leads to geometrical phase shift.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0924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Muon loss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Spin-momentum correlation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Momemtum-dependent</a:t>
                          </a:r>
                          <a:r>
                            <a:rPr lang="en-US" baseline="0" dirty="0">
                              <a:latin typeface="+mj-lt"/>
                            </a:rPr>
                            <a:t> muon losses.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13567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Phase-acceptance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Detector phase acceptance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Time-dependent</a:t>
                          </a:r>
                          <a:r>
                            <a:rPr lang="en-US" baseline="0" dirty="0">
                              <a:latin typeface="+mj-lt"/>
                            </a:rPr>
                            <a:t> </a:t>
                          </a:r>
                          <a:r>
                            <a:rPr lang="en-US" dirty="0">
                              <a:latin typeface="+mj-lt"/>
                            </a:rPr>
                            <a:t>muon</a:t>
                          </a:r>
                          <a:r>
                            <a:rPr lang="en-US" baseline="0" dirty="0">
                              <a:latin typeface="+mj-lt"/>
                            </a:rPr>
                            <a:t> distribution.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0104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Differential decay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Spin-momentum correlation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Momentum-dependent muon</a:t>
                          </a:r>
                          <a:r>
                            <a:rPr lang="en-US" baseline="0" dirty="0">
                              <a:latin typeface="+mj-lt"/>
                            </a:rPr>
                            <a:t> lifetime.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386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B5FC6247-D234-4ACF-4FAE-0898DE810A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5741498"/>
                  </p:ext>
                </p:extLst>
              </p:nvPr>
            </p:nvGraphicFramePr>
            <p:xfrm>
              <a:off x="609600" y="3077940"/>
              <a:ext cx="10972800" cy="226403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815255">
                      <a:extLst>
                        <a:ext uri="{9D8B030D-6E8A-4147-A177-3AD203B41FA5}">
                          <a16:colId xmlns:a16="http://schemas.microsoft.com/office/drawing/2014/main" val="896714283"/>
                        </a:ext>
                      </a:extLst>
                    </a:gridCol>
                    <a:gridCol w="7157545">
                      <a:extLst>
                        <a:ext uri="{9D8B030D-6E8A-4147-A177-3AD203B41FA5}">
                          <a16:colId xmlns:a16="http://schemas.microsoft.com/office/drawing/2014/main" val="10314832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Correction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Brief 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1665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3333" r="-188333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191" t="-103333" r="-177" b="-4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9929320"/>
                      </a:ext>
                    </a:extLst>
                  </a:tr>
                  <a:tr h="3903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96774" r="-188333" b="-3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Vertical oscillation leads to geometrical phase shift.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0924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317241" r="-188333" b="-23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191" t="-317241" r="-177" b="-2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356738"/>
                      </a:ext>
                    </a:extLst>
                  </a:tr>
                  <a:tr h="3903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390323" r="-188333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191" t="-390323" r="-177" b="-1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0104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524138" r="-188333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3191" t="-524138" r="-177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43865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418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E-field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7495C-A036-5904-2636-73F71661B9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The original spin precession frequency is much more complicated. Imposing the accelerator conditions (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𝛃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𝛃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) and neglecting the EDM terms, one gets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The magic momentum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000" dirty="0"/>
                  <a:t>) cancels the second term, leading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In practice, muon momenta are spread around the magic momentum.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600" dirty="0"/>
                  <a:t> coming from this term is called the E-field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sz="1600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is the field index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).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The radial equilibrium 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/>
                  <a:t>) is proportional to the momentum offset.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7495C-A036-5904-2636-73F71661B9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30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C44B146-218D-54A0-23F9-6CBC8AEC0C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79800" y="1952734"/>
            <a:ext cx="5232400" cy="78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8C18F-9CCA-34EC-8535-14956B300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972" y="3636579"/>
            <a:ext cx="4250078" cy="3033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F5819A-41E8-24C2-5F4D-390E88873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127" y="4220209"/>
            <a:ext cx="2365922" cy="8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E-field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7495C-A036-5904-2636-73F71661B9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radial equilibrium distribution can be measured by Fast Rotation Analysis.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Fast Rotation: Signal from the bunched beam’s cyclotron motion.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800" dirty="0" err="1"/>
                  <a:t>Debunches</a:t>
                </a:r>
                <a:r>
                  <a:rPr lang="en-US" sz="1800" dirty="0"/>
                  <a:t> due to the mixed cyclotron frequencies.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800" dirty="0" err="1"/>
                  <a:t>Debunching</a:t>
                </a:r>
                <a:r>
                  <a:rPr lang="en-US" sz="1800" dirty="0"/>
                  <a:t> characteristics depend on the momentum distribution.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7495C-A036-5904-2636-73F71661B9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5259B65-EEC5-F084-CF4B-84B888204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105" y="1706296"/>
            <a:ext cx="3649009" cy="2400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8CF35D-B31A-1ECD-B470-7D36ECB4A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096" y="1706296"/>
            <a:ext cx="3649009" cy="2400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6BA02C-D880-8DE1-59C5-6AB8EBDD5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85" y="1706296"/>
            <a:ext cx="3649009" cy="240066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851B78-5127-E469-8694-7A7320048A2B}"/>
              </a:ext>
            </a:extLst>
          </p:cNvPr>
          <p:cNvCxnSpPr>
            <a:cxnSpLocks/>
          </p:cNvCxnSpPr>
          <p:nvPr/>
        </p:nvCxnSpPr>
        <p:spPr>
          <a:xfrm flipV="1">
            <a:off x="9333655" y="1861097"/>
            <a:ext cx="0" cy="182781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4237721-A7F8-AF46-DD67-9950FF2245FB}"/>
              </a:ext>
            </a:extLst>
          </p:cNvPr>
          <p:cNvSpPr txBox="1"/>
          <p:nvPr/>
        </p:nvSpPr>
        <p:spPr>
          <a:xfrm>
            <a:off x="9327112" y="2012854"/>
            <a:ext cx="216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j-lt"/>
              </a:rPr>
              <a:t>Nominal fit start time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544E2-5B00-C1C4-47F6-4B800E80B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707" y="4074301"/>
            <a:ext cx="2562643" cy="25626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22C5232-26BE-B638-D00B-EB4AFCA869DA}"/>
              </a:ext>
            </a:extLst>
          </p:cNvPr>
          <p:cNvSpPr/>
          <p:nvPr/>
        </p:nvSpPr>
        <p:spPr>
          <a:xfrm>
            <a:off x="8565931" y="1861097"/>
            <a:ext cx="294290" cy="1827816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C9B11A-4101-A2C0-2CC1-F489B3A429B8}"/>
              </a:ext>
            </a:extLst>
          </p:cNvPr>
          <p:cNvSpPr/>
          <p:nvPr/>
        </p:nvSpPr>
        <p:spPr>
          <a:xfrm>
            <a:off x="4876799" y="1871607"/>
            <a:ext cx="294290" cy="1827816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A012BC-3D16-1F3B-62DF-BE0E967598DE}"/>
                  </a:ext>
                </a:extLst>
              </p:cNvPr>
              <p:cNvSpPr txBox="1"/>
              <p:nvPr/>
            </p:nvSpPr>
            <p:spPr>
              <a:xfrm>
                <a:off x="6223555" y="1914097"/>
                <a:ext cx="514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A012BC-3D16-1F3B-62DF-BE0E96759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555" y="1914097"/>
                <a:ext cx="5146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843189-E0F5-A0B7-8C3C-46E3DCDEA133}"/>
                  </a:ext>
                </a:extLst>
              </p:cNvPr>
              <p:cNvSpPr txBox="1"/>
              <p:nvPr/>
            </p:nvSpPr>
            <p:spPr>
              <a:xfrm>
                <a:off x="2473993" y="1876619"/>
                <a:ext cx="495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843189-E0F5-A0B7-8C3C-46E3DCDEA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93" y="1876619"/>
                <a:ext cx="4950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5C86F1-C1BD-8592-0011-3150D519D011}"/>
              </a:ext>
            </a:extLst>
          </p:cNvPr>
          <p:cNvCxnSpPr/>
          <p:nvPr/>
        </p:nvCxnSpPr>
        <p:spPr>
          <a:xfrm>
            <a:off x="2490952" y="2277846"/>
            <a:ext cx="458594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B1EDE-171E-4DF2-5C83-8F5B41E10913}"/>
              </a:ext>
            </a:extLst>
          </p:cNvPr>
          <p:cNvCxnSpPr>
            <a:cxnSpLocks/>
          </p:cNvCxnSpPr>
          <p:nvPr/>
        </p:nvCxnSpPr>
        <p:spPr>
          <a:xfrm>
            <a:off x="5763228" y="1946528"/>
            <a:ext cx="135227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CCFC7-F459-8148-9E7A-7FDDBF10C78F}"/>
              </a:ext>
            </a:extLst>
          </p:cNvPr>
          <p:cNvCxnSpPr>
            <a:cxnSpLocks/>
          </p:cNvCxnSpPr>
          <p:nvPr/>
        </p:nvCxnSpPr>
        <p:spPr>
          <a:xfrm flipV="1">
            <a:off x="7904209" y="3688537"/>
            <a:ext cx="923384" cy="155177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DACF0D-0D06-99A3-5E51-27FC22E28BB3}"/>
              </a:ext>
            </a:extLst>
          </p:cNvPr>
          <p:cNvCxnSpPr>
            <a:cxnSpLocks/>
          </p:cNvCxnSpPr>
          <p:nvPr/>
        </p:nvCxnSpPr>
        <p:spPr>
          <a:xfrm>
            <a:off x="7874903" y="1754435"/>
            <a:ext cx="952690" cy="92332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07BE2A-86C1-874A-F1E7-C308CBDEBC4C}"/>
              </a:ext>
            </a:extLst>
          </p:cNvPr>
          <p:cNvCxnSpPr>
            <a:cxnSpLocks/>
          </p:cNvCxnSpPr>
          <p:nvPr/>
        </p:nvCxnSpPr>
        <p:spPr>
          <a:xfrm flipV="1">
            <a:off x="4245746" y="3688537"/>
            <a:ext cx="923384" cy="155177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F46201-A109-CD38-E0E5-416B6DDFBE02}"/>
              </a:ext>
            </a:extLst>
          </p:cNvPr>
          <p:cNvCxnSpPr>
            <a:cxnSpLocks/>
          </p:cNvCxnSpPr>
          <p:nvPr/>
        </p:nvCxnSpPr>
        <p:spPr>
          <a:xfrm>
            <a:off x="4216440" y="1754435"/>
            <a:ext cx="952690" cy="92332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7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E-field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: Fast Rotation Analysis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0D9EDC4-3D38-0007-1401-CCF187B4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08" y="1397188"/>
            <a:ext cx="3767191" cy="843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F69CE-F2D4-1043-B694-D6733AA229DA}"/>
              </a:ext>
            </a:extLst>
          </p:cNvPr>
          <p:cNvSpPr txBox="1"/>
          <p:nvPr/>
        </p:nvSpPr>
        <p:spPr>
          <a:xfrm>
            <a:off x="266608" y="997078"/>
            <a:ext cx="395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</a:rPr>
              <a:t>Fourier Method (Frequency Domain)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1CD6C-4ADF-82B9-BC27-301FF277E380}"/>
              </a:ext>
            </a:extLst>
          </p:cNvPr>
          <p:cNvSpPr txBox="1"/>
          <p:nvPr/>
        </p:nvSpPr>
        <p:spPr>
          <a:xfrm>
            <a:off x="8310488" y="997078"/>
            <a:ext cx="3881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+mj-lt"/>
              </a:rPr>
              <a:t>Debunching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 Method (Time Domain)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D5057-B55C-A59C-EBE8-C9607BFF1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6" y="4155149"/>
            <a:ext cx="3455815" cy="2368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B6500-A794-C699-BA63-378B28AF4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937" y="1551093"/>
            <a:ext cx="21209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A5B8C9-316F-24AD-EC67-D7509FF08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545" y="5252122"/>
            <a:ext cx="3881512" cy="11785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BA7BDD-56AB-3598-0058-6115BC2F4958}"/>
              </a:ext>
            </a:extLst>
          </p:cNvPr>
          <p:cNvGrpSpPr/>
          <p:nvPr/>
        </p:nvGrpSpPr>
        <p:grpSpPr>
          <a:xfrm>
            <a:off x="1940457" y="1989243"/>
            <a:ext cx="1490088" cy="504765"/>
            <a:chOff x="1940457" y="1989243"/>
            <a:chExt cx="1490088" cy="5047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E23128-0853-6228-63A4-CB998B02BC44}"/>
                </a:ext>
              </a:extLst>
            </p:cNvPr>
            <p:cNvSpPr txBox="1"/>
            <p:nvPr/>
          </p:nvSpPr>
          <p:spPr>
            <a:xfrm>
              <a:off x="1940457" y="2186231"/>
              <a:ext cx="1490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+mj-lt"/>
                </a:rPr>
                <a:t>Tunable time-shift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C40549E-5143-221D-FDE7-56A322B2FFB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685501" y="1989243"/>
              <a:ext cx="0" cy="1969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1B5C1DE-2EE1-0CB4-0944-C02EB3436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1202" y="1397188"/>
            <a:ext cx="3709596" cy="243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97224B-EFB0-F25E-3EE1-CB724BE3F1BD}"/>
                  </a:ext>
                </a:extLst>
              </p:cNvPr>
              <p:cNvSpPr txBox="1"/>
              <p:nvPr/>
            </p:nvSpPr>
            <p:spPr>
              <a:xfrm>
                <a:off x="4952560" y="997078"/>
                <a:ext cx="27032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+mj-lt"/>
                  </a:rPr>
                  <a:t>Fast Rotation Signal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97224B-EFB0-F25E-3EE1-CB724BE3F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560" y="997078"/>
                <a:ext cx="2703241" cy="400110"/>
              </a:xfrm>
              <a:prstGeom prst="rect">
                <a:avLst/>
              </a:prstGeom>
              <a:blipFill>
                <a:blip r:embed="rId8"/>
                <a:stretch>
                  <a:fillRect l="-2336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BE056-AE17-F885-7C53-30FFFA885651}"/>
                  </a:ext>
                </a:extLst>
              </p:cNvPr>
              <p:cNvSpPr txBox="1"/>
              <p:nvPr/>
            </p:nvSpPr>
            <p:spPr>
              <a:xfrm>
                <a:off x="256854" y="2724414"/>
                <a:ext cx="374673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Produce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distribution.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Identify background &amp; 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.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Reconstruct radial distribution.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BE056-AE17-F885-7C53-30FFFA885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54" y="2724414"/>
                <a:ext cx="3746731" cy="1200329"/>
              </a:xfrm>
              <a:prstGeom prst="rect">
                <a:avLst/>
              </a:prstGeom>
              <a:blipFill>
                <a:blip r:embed="rId9"/>
                <a:stretch>
                  <a:fillRect l="-1351" t="-2083" r="-338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C28CB1-61C4-5496-0041-95A4395E078B}"/>
                  </a:ext>
                </a:extLst>
              </p:cNvPr>
              <p:cNvSpPr txBox="1"/>
              <p:nvPr/>
            </p:nvSpPr>
            <p:spPr>
              <a:xfrm>
                <a:off x="7804216" y="4306479"/>
                <a:ext cx="4371966" cy="94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geometric factors.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-minimization fit.</a:t>
                </a:r>
              </a:p>
              <a:p>
                <a:pPr marL="342900" indent="-342900">
                  <a:buAutoNum type="arabicPeriod"/>
                </a:pPr>
                <a:r>
                  <a:rPr lang="en-US" dirty="0">
                    <a:latin typeface="+mj-lt"/>
                  </a:rPr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C28CB1-61C4-5496-0041-95A4395E0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216" y="4306479"/>
                <a:ext cx="4371966" cy="945643"/>
              </a:xfrm>
              <a:prstGeom prst="rect">
                <a:avLst/>
              </a:prstGeom>
              <a:blipFill>
                <a:blip r:embed="rId10"/>
                <a:stretch>
                  <a:fillRect l="-1159" t="-2632" r="-29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885260-AA1F-9862-20A0-C3E718486E94}"/>
                  </a:ext>
                </a:extLst>
              </p:cNvPr>
              <p:cNvSpPr txBox="1"/>
              <p:nvPr/>
            </p:nvSpPr>
            <p:spPr>
              <a:xfrm>
                <a:off x="8220385" y="2354600"/>
                <a:ext cx="3854004" cy="1835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: Radial bin.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: (Measurement) time bin.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: (Injection) time bin.</a:t>
                </a:r>
              </a:p>
              <a:p>
                <a:endParaRPr lang="en-US" sz="1600" dirty="0">
                  <a:solidFill>
                    <a:srgbClr val="0000FF"/>
                  </a:solidFill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FF"/>
                    </a:solidFill>
                    <a:latin typeface="+mj-lt"/>
                  </a:rPr>
                  <a:t>: Radial distribution.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00FF"/>
                    </a:solidFill>
                    <a:latin typeface="+mj-lt"/>
                  </a:rPr>
                  <a:t>: Injection time distribution.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: Model coefficient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.</a:t>
                </a:r>
                <a:endParaRPr lang="en-US" sz="16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885260-AA1F-9862-20A0-C3E718486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85" y="2354600"/>
                <a:ext cx="3854004" cy="1835695"/>
              </a:xfrm>
              <a:prstGeom prst="rect">
                <a:avLst/>
              </a:prstGeom>
              <a:blipFill>
                <a:blip r:embed="rId11"/>
                <a:stretch>
                  <a:fillRect t="-1379" b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E546F106-238C-B99C-B761-C46238B4F5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9183" y="3948597"/>
            <a:ext cx="3767191" cy="26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9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E-field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53CAC0-180D-F5BA-2F7A-9CBC3F27E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7495C-A036-5904-2636-73F71661B9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0926" y="1280160"/>
                <a:ext cx="5765074" cy="5250122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Radial distribution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b="0" dirty="0"/>
              </a:p>
              <a:p>
                <a:pPr marL="0" indent="0" algn="ctr">
                  <a:buNone/>
                </a:pPr>
                <a:endParaRPr lang="en-US" sz="2000" b="0" dirty="0"/>
              </a:p>
              <a:p>
                <a:pPr marL="0" indent="0" algn="ctr">
                  <a:buNone/>
                </a:pPr>
                <a:r>
                  <a:rPr lang="en-US" sz="2000" b="0" dirty="0"/>
                  <a:t>Run-1: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489 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ppb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Dominant systematic error source: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correlation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7495C-A036-5904-2636-73F71661B9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926" y="1280160"/>
                <a:ext cx="5765074" cy="5250122"/>
              </a:xfrm>
              <a:blipFill>
                <a:blip r:embed="rId3"/>
                <a:stretch>
                  <a:fillRect l="-658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52CE7F3-7F97-99F7-1A76-9123EFFAF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071" y="109079"/>
            <a:ext cx="2962645" cy="1039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40996-CB1C-62B6-EF1A-52A6866D2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04" y="3834549"/>
            <a:ext cx="4484469" cy="2205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D82DB-91D1-6531-B50B-CFDC2E853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770" y="3594751"/>
            <a:ext cx="3143117" cy="2876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430DA-D1AE-0FD2-6E9E-EA33FE26724D}"/>
              </a:ext>
            </a:extLst>
          </p:cNvPr>
          <p:cNvSpPr txBox="1"/>
          <p:nvPr/>
        </p:nvSpPr>
        <p:spPr>
          <a:xfrm>
            <a:off x="7778859" y="1288962"/>
            <a:ext cx="314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</a:rPr>
              <a:t>Momentum-time 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79E9C7B-6941-1D15-D768-F4D403CACB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34716" y="1689072"/>
                <a:ext cx="5481538" cy="47225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Both Fourier &amp; </a:t>
                </a:r>
                <a:r>
                  <a:rPr lang="en-US" sz="2000" dirty="0" err="1"/>
                  <a:t>Debunching</a:t>
                </a:r>
                <a:r>
                  <a:rPr lang="en-US" sz="2000" dirty="0"/>
                  <a:t> FRA method assumes no correlation between the momentum and injection time distribution.</a:t>
                </a:r>
              </a:p>
              <a:p>
                <a:r>
                  <a:rPr lang="en-US" sz="2000" dirty="0"/>
                  <a:t>In reality, a time-dependent kick induces the correlation (under-kick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more high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, over-kick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more low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).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79E9C7B-6941-1D15-D768-F4D403CAC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716" y="1689072"/>
                <a:ext cx="5481538" cy="4722520"/>
              </a:xfrm>
              <a:prstGeom prst="rect">
                <a:avLst/>
              </a:prstGeom>
              <a:blipFill>
                <a:blip r:embed="rId7"/>
                <a:stretch>
                  <a:fillRect l="-924" t="-1340" r="-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FD41DFC-F46B-E0EC-A080-F9DB9BCFC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212" y="3834550"/>
            <a:ext cx="4057350" cy="24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Pitch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8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vertical motion (pitch motion) of the muon causes the vertical spin precession.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horizontal precession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) is affected by the geometrical phase shift due to the vertical precession. In such case,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𝑠𝑦</m:t>
                        </m:r>
                      </m:sub>
                    </m:sSub>
                  </m:oMath>
                </a14:m>
                <a:r>
                  <a:rPr lang="en-US" dirty="0"/>
                  <a:t> no longer holds.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59" t="-1205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13DB04-C7F2-7ACC-6657-CC9456270E09}"/>
                  </a:ext>
                </a:extLst>
              </p:cNvPr>
              <p:cNvSpPr txBox="1"/>
              <p:nvPr/>
            </p:nvSpPr>
            <p:spPr>
              <a:xfrm>
                <a:off x="7087302" y="2352969"/>
                <a:ext cx="4319974" cy="754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Pitch-driven radial component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13DB04-C7F2-7ACC-6657-CC9456270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302" y="2352969"/>
                <a:ext cx="4319974" cy="754181"/>
              </a:xfrm>
              <a:prstGeom prst="rect">
                <a:avLst/>
              </a:prstGeom>
              <a:blipFill>
                <a:blip r:embed="rId5"/>
                <a:stretch>
                  <a:fillRect l="-1760" t="-5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16">
            <a:extLst>
              <a:ext uri="{FF2B5EF4-FFF2-40B4-BE49-F238E27FC236}">
                <a16:creationId xmlns:a16="http://schemas.microsoft.com/office/drawing/2014/main" id="{6789A8C0-27EB-D7B7-64D6-531EFB50F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849" y="5160761"/>
            <a:ext cx="2708302" cy="834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31440-8897-DA25-A91C-E51F9E9A7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054" y="1791899"/>
            <a:ext cx="5328685" cy="2113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A1580-C496-63E2-6992-3D8D8269489E}"/>
              </a:ext>
            </a:extLst>
          </p:cNvPr>
          <p:cNvSpPr txBox="1"/>
          <p:nvPr/>
        </p:nvSpPr>
        <p:spPr>
          <a:xfrm>
            <a:off x="4048486" y="262136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Orbit plane</a:t>
            </a:r>
          </a:p>
        </p:txBody>
      </p:sp>
    </p:spTree>
    <p:extLst>
      <p:ext uri="{BB962C8B-B14F-4D97-AF65-F5344CB8AC3E}">
        <p14:creationId xmlns:p14="http://schemas.microsoft.com/office/powerpoint/2010/main" val="14863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Pitch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13E1-3C3D-5744-27D9-F9DB38FC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muon distribution is measured by the straw tracker.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 straw is an ionization chamber filled with an </a:t>
            </a:r>
            <a:r>
              <a:rPr lang="en-US" dirty="0" err="1"/>
              <a:t>Ar</a:t>
            </a:r>
            <a:r>
              <a:rPr lang="en-US" dirty="0"/>
              <a:t>-Ethane gas and a central wire at 1.6 kV.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It finds the trajectories of decay positrons, which are extrapolated to reconstruct the muon distribution.</a:t>
            </a:r>
          </a:p>
        </p:txBody>
      </p:sp>
      <p:pic>
        <p:nvPicPr>
          <p:cNvPr id="11" name="그림 11">
            <a:extLst>
              <a:ext uri="{FF2B5EF4-FFF2-40B4-BE49-F238E27FC236}">
                <a16:creationId xmlns:a16="http://schemas.microsoft.com/office/drawing/2014/main" id="{94A8CDB9-CA39-FD00-8C75-B4EA06DB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4" y="4411042"/>
            <a:ext cx="3971545" cy="2236115"/>
          </a:xfrm>
          <a:prstGeom prst="rect">
            <a:avLst/>
          </a:prstGeom>
        </p:spPr>
      </p:pic>
      <p:sp>
        <p:nvSpPr>
          <p:cNvPr id="13" name="직사각형 5">
            <a:extLst>
              <a:ext uri="{FF2B5EF4-FFF2-40B4-BE49-F238E27FC236}">
                <a16:creationId xmlns:a16="http://schemas.microsoft.com/office/drawing/2014/main" id="{1795C496-314C-342A-FAF2-712271315BAF}"/>
              </a:ext>
            </a:extLst>
          </p:cNvPr>
          <p:cNvSpPr/>
          <p:nvPr/>
        </p:nvSpPr>
        <p:spPr>
          <a:xfrm>
            <a:off x="1640514" y="5124231"/>
            <a:ext cx="878013" cy="55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+mj-lt"/>
                <a:ea typeface="나눔스퀘어" panose="020B0600000101010101" pitchFamily="50" charset="-127"/>
              </a:rPr>
              <a:t>Muon storage region</a:t>
            </a:r>
            <a:endParaRPr lang="ko-KR" altLang="en-US" sz="1100" dirty="0">
              <a:solidFill>
                <a:schemeClr val="bg1"/>
              </a:solidFill>
              <a:latin typeface="+mj-lt"/>
              <a:ea typeface="나눔스퀘어" panose="020B0600000101010101" pitchFamily="50" charset="-127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F47017F-35BA-820C-D973-1B4F91656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7903757" y="2635474"/>
            <a:ext cx="4180791" cy="3894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6AA9C4-A148-5AEF-5E7C-0C6D69D47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52" y="2460468"/>
            <a:ext cx="4822150" cy="1937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C9DC77-F9EC-0E70-97C4-E1DB67359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49982" y="3189609"/>
            <a:ext cx="3555794" cy="27865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D559161-A1CC-76DF-E97E-8073365118A0}"/>
              </a:ext>
            </a:extLst>
          </p:cNvPr>
          <p:cNvSpPr/>
          <p:nvPr/>
        </p:nvSpPr>
        <p:spPr>
          <a:xfrm>
            <a:off x="1718028" y="5042323"/>
            <a:ext cx="721258" cy="7212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Pitch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from the amplitude distribution rather than the vertical distribution.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Due to the calorimeter acceptance, the vertical positions are not evenly weighted.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This makes the measured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systematically biased from the actual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The amplitude is reconstructed from the position distribution, including the acceptance correction.</a:t>
                </a:r>
              </a:p>
              <a:p>
                <a:r>
                  <a:rPr lang="en-US" dirty="0"/>
                  <a:t>Dominant systematic error source: tracker alignment and reconstruction.</a:t>
                </a:r>
              </a:p>
              <a:p>
                <a:pPr marL="0" indent="0" algn="ctr">
                  <a:buNone/>
                </a:pPr>
                <a:r>
                  <a:rPr lang="en-US" b="0" dirty="0"/>
                  <a:t>Run-1: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=180 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d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ppb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4">
            <a:extLst>
              <a:ext uri="{FF2B5EF4-FFF2-40B4-BE49-F238E27FC236}">
                <a16:creationId xmlns:a16="http://schemas.microsoft.com/office/drawing/2014/main" id="{A3DA9EB5-5C2A-71C8-06B3-40787CA91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12"/>
          <a:stretch/>
        </p:blipFill>
        <p:spPr>
          <a:xfrm>
            <a:off x="82960" y="4057591"/>
            <a:ext cx="3308930" cy="2355867"/>
          </a:xfrm>
          <a:prstGeom prst="rect">
            <a:avLst/>
          </a:prstGeom>
        </p:spPr>
      </p:pic>
      <p:pic>
        <p:nvPicPr>
          <p:cNvPr id="5" name="그림 21">
            <a:extLst>
              <a:ext uri="{FF2B5EF4-FFF2-40B4-BE49-F238E27FC236}">
                <a16:creationId xmlns:a16="http://schemas.microsoft.com/office/drawing/2014/main" id="{91D2104A-E257-8BAA-724C-BF91E9EFE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212"/>
          <a:stretch/>
        </p:blipFill>
        <p:spPr>
          <a:xfrm>
            <a:off x="3505790" y="4057591"/>
            <a:ext cx="3308930" cy="2355867"/>
          </a:xfrm>
          <a:prstGeom prst="rect">
            <a:avLst/>
          </a:prstGeom>
        </p:spPr>
      </p:pic>
      <p:pic>
        <p:nvPicPr>
          <p:cNvPr id="7" name="그림 14">
            <a:extLst>
              <a:ext uri="{FF2B5EF4-FFF2-40B4-BE49-F238E27FC236}">
                <a16:creationId xmlns:a16="http://schemas.microsoft.com/office/drawing/2014/main" id="{F4B3CD74-7B80-6819-75DA-8C96780ED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746" y="4084129"/>
            <a:ext cx="5160254" cy="2329329"/>
          </a:xfrm>
          <a:prstGeom prst="rect">
            <a:avLst/>
          </a:prstGeom>
          <a:ln w="19050">
            <a:noFill/>
          </a:ln>
        </p:spPr>
      </p:pic>
      <p:pic>
        <p:nvPicPr>
          <p:cNvPr id="9" name="그림 16">
            <a:extLst>
              <a:ext uri="{FF2B5EF4-FFF2-40B4-BE49-F238E27FC236}">
                <a16:creationId xmlns:a16="http://schemas.microsoft.com/office/drawing/2014/main" id="{DD07DA22-8B57-266B-B5F2-031697ED8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412" y="162461"/>
            <a:ext cx="2708302" cy="834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256240-720F-9813-CE03-8F2485DE1322}"/>
              </a:ext>
            </a:extLst>
          </p:cNvPr>
          <p:cNvSpPr txBox="1"/>
          <p:nvPr/>
        </p:nvSpPr>
        <p:spPr>
          <a:xfrm>
            <a:off x="1167063" y="3688259"/>
            <a:ext cx="173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Vertical 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AAF7B-AE10-FA51-4622-D38C6F9AE2CB}"/>
              </a:ext>
            </a:extLst>
          </p:cNvPr>
          <p:cNvSpPr txBox="1"/>
          <p:nvPr/>
        </p:nvSpPr>
        <p:spPr>
          <a:xfrm>
            <a:off x="3951179" y="3688259"/>
            <a:ext cx="286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Vertical oscillation amplitude</a:t>
            </a:r>
          </a:p>
        </p:txBody>
      </p:sp>
    </p:spTree>
    <p:extLst>
      <p:ext uri="{BB962C8B-B14F-4D97-AF65-F5344CB8AC3E}">
        <p14:creationId xmlns:p14="http://schemas.microsoft.com/office/powerpoint/2010/main" val="401804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8175-BFC3-E6E5-4D66-EE6480E1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D61641-DF0B-0D97-AA32-DAB35BDF1B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Introduction</a:t>
                </a:r>
              </a:p>
              <a:p>
                <a:r>
                  <a:rPr lang="en-US" dirty="0"/>
                  <a:t>Overview of the Muon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experiment at Fermilab.</a:t>
                </a:r>
              </a:p>
              <a:p>
                <a:r>
                  <a:rPr lang="en-US" dirty="0"/>
                  <a:t>Beam dynamics correction to the anomalous spin precession frequency.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E-field correction.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Pitch correction.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Phase acceptance.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Muon loss.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Differential decay.</a:t>
                </a:r>
              </a:p>
              <a:p>
                <a:r>
                  <a:rPr lang="en-US" dirty="0"/>
                  <a:t>Summary</a:t>
                </a:r>
              </a:p>
              <a:p>
                <a:r>
                  <a:rPr lang="en-US" dirty="0"/>
                  <a:t>Status and Outlook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D61641-DF0B-0D97-AA32-DAB35BDF1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5023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Muon Loss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13E1-3C3D-5744-27D9-F9DB38FC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 loss: Unwanted muon depletion due to interactions with materials during storage.</a:t>
            </a:r>
          </a:p>
          <a:p>
            <a:r>
              <a:rPr lang="en-US" dirty="0"/>
              <a:t>The fraction of the muon losses can be measured by counting the triple coincidences.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그림 7">
            <a:extLst>
              <a:ext uri="{FF2B5EF4-FFF2-40B4-BE49-F238E27FC236}">
                <a16:creationId xmlns:a16="http://schemas.microsoft.com/office/drawing/2014/main" id="{C1DD1786-7E65-59A0-B470-5CDF1C9A5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737" y="2235823"/>
            <a:ext cx="3118386" cy="2463718"/>
          </a:xfrm>
          <a:prstGeom prst="rect">
            <a:avLst/>
          </a:prstGeom>
        </p:spPr>
      </p:pic>
      <p:grpSp>
        <p:nvGrpSpPr>
          <p:cNvPr id="5" name="그룹 13">
            <a:extLst>
              <a:ext uri="{FF2B5EF4-FFF2-40B4-BE49-F238E27FC236}">
                <a16:creationId xmlns:a16="http://schemas.microsoft.com/office/drawing/2014/main" id="{19DD3ECE-0A95-3370-A54E-A705577D7CA7}"/>
              </a:ext>
            </a:extLst>
          </p:cNvPr>
          <p:cNvGrpSpPr/>
          <p:nvPr/>
        </p:nvGrpSpPr>
        <p:grpSpPr>
          <a:xfrm>
            <a:off x="250801" y="4732294"/>
            <a:ext cx="5519378" cy="1765235"/>
            <a:chOff x="492539" y="4984497"/>
            <a:chExt cx="5171411" cy="1480279"/>
          </a:xfrm>
        </p:grpSpPr>
        <p:pic>
          <p:nvPicPr>
            <p:cNvPr id="6" name="그림 3">
              <a:extLst>
                <a:ext uri="{FF2B5EF4-FFF2-40B4-BE49-F238E27FC236}">
                  <a16:creationId xmlns:a16="http://schemas.microsoft.com/office/drawing/2014/main" id="{E0B7E694-8F36-BC77-CAC3-1DCD5B82B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539" y="4984497"/>
              <a:ext cx="5171411" cy="1395363"/>
            </a:xfrm>
            <a:prstGeom prst="rect">
              <a:avLst/>
            </a:prstGeom>
          </p:spPr>
        </p:pic>
        <p:cxnSp>
          <p:nvCxnSpPr>
            <p:cNvPr id="7" name="직선 화살표 연결선 5">
              <a:extLst>
                <a:ext uri="{FF2B5EF4-FFF2-40B4-BE49-F238E27FC236}">
                  <a16:creationId xmlns:a16="http://schemas.microsoft.com/office/drawing/2014/main" id="{050A2125-88F6-E6EC-8400-B8B8D4C8CA5B}"/>
                </a:ext>
              </a:extLst>
            </p:cNvPr>
            <p:cNvCxnSpPr/>
            <p:nvPr/>
          </p:nvCxnSpPr>
          <p:spPr>
            <a:xfrm>
              <a:off x="2012614" y="6142534"/>
              <a:ext cx="154726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15">
              <a:extLst>
                <a:ext uri="{FF2B5EF4-FFF2-40B4-BE49-F238E27FC236}">
                  <a16:creationId xmlns:a16="http://schemas.microsoft.com/office/drawing/2014/main" id="{01120EF8-264E-3773-6819-08AE2026EB32}"/>
                </a:ext>
              </a:extLst>
            </p:cNvPr>
            <p:cNvCxnSpPr/>
            <p:nvPr/>
          </p:nvCxnSpPr>
          <p:spPr>
            <a:xfrm>
              <a:off x="3625029" y="6142534"/>
              <a:ext cx="154726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직사각형 11">
                  <a:extLst>
                    <a:ext uri="{FF2B5EF4-FFF2-40B4-BE49-F238E27FC236}">
                      <a16:creationId xmlns:a16="http://schemas.microsoft.com/office/drawing/2014/main" id="{9530B89B-A066-84B1-5E7F-956035F79DEA}"/>
                    </a:ext>
                  </a:extLst>
                </p:cNvPr>
                <p:cNvSpPr/>
                <p:nvPr/>
              </p:nvSpPr>
              <p:spPr>
                <a:xfrm>
                  <a:off x="2104617" y="6125067"/>
                  <a:ext cx="136325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ko-KR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=6.2</m:t>
                        </m:r>
                        <m:r>
                          <a:rPr lang="en-US" altLang="ko-K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altLang="ko-K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ko-KR" altLang="en-US" sz="16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직사각형 11">
                  <a:extLst>
                    <a:ext uri="{FF2B5EF4-FFF2-40B4-BE49-F238E27FC236}">
                      <a16:creationId xmlns:a16="http://schemas.microsoft.com/office/drawing/2014/main" id="{373AE572-77B8-44D9-A72A-3093293C06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4617" y="6125067"/>
                  <a:ext cx="1363257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직사각형 17">
                  <a:extLst>
                    <a:ext uri="{FF2B5EF4-FFF2-40B4-BE49-F238E27FC236}">
                      <a16:creationId xmlns:a16="http://schemas.microsoft.com/office/drawing/2014/main" id="{1A8B714A-3E78-A862-E3A1-8AAEDA833EA0}"/>
                    </a:ext>
                  </a:extLst>
                </p:cNvPr>
                <p:cNvSpPr/>
                <p:nvPr/>
              </p:nvSpPr>
              <p:spPr>
                <a:xfrm>
                  <a:off x="3717032" y="6126222"/>
                  <a:ext cx="136325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ko-KR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=6.2</m:t>
                        </m:r>
                        <m:r>
                          <a:rPr lang="en-US" altLang="ko-K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altLang="ko-K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ko-KR" altLang="en-US" sz="16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직사각형 17">
                  <a:extLst>
                    <a:ext uri="{FF2B5EF4-FFF2-40B4-BE49-F238E27FC236}">
                      <a16:creationId xmlns:a16="http://schemas.microsoft.com/office/drawing/2014/main" id="{AAD654DC-CF86-41D8-BB4A-6543B48A9F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7032" y="6126222"/>
                  <a:ext cx="1363257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직사각형 4">
                  <a:extLst>
                    <a:ext uri="{FF2B5EF4-FFF2-40B4-BE49-F238E27FC236}">
                      <a16:creationId xmlns:a16="http://schemas.microsoft.com/office/drawing/2014/main" id="{8A4DE984-DF38-99BB-31AA-26CB5B13FC40}"/>
                    </a:ext>
                  </a:extLst>
                </p:cNvPr>
                <p:cNvSpPr/>
                <p:nvPr/>
              </p:nvSpPr>
              <p:spPr>
                <a:xfrm>
                  <a:off x="1327490" y="5907579"/>
                  <a:ext cx="255247" cy="1873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sz="1100" b="0" i="1" smtClean="0">
                                <a:solidFill>
                                  <a:srgbClr val="290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100" b="0" i="1" smtClean="0">
                                <a:solidFill>
                                  <a:srgbClr val="2900C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ko-KR" sz="1100" b="0" i="1" smtClean="0">
                                <a:solidFill>
                                  <a:srgbClr val="290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" name="직사각형 4">
                  <a:extLst>
                    <a:ext uri="{FF2B5EF4-FFF2-40B4-BE49-F238E27FC236}">
                      <a16:creationId xmlns:a16="http://schemas.microsoft.com/office/drawing/2014/main" id="{1B1BB992-697D-41D4-BE6A-DCB158F324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7490" y="5907579"/>
                  <a:ext cx="255247" cy="187325"/>
                </a:xfrm>
                <a:prstGeom prst="rect">
                  <a:avLst/>
                </a:prstGeom>
                <a:blipFill>
                  <a:blip r:embed="rId13"/>
                  <a:stretch>
                    <a:fillRect l="-11905" b="-193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직선 연결선 12">
              <a:extLst>
                <a:ext uri="{FF2B5EF4-FFF2-40B4-BE49-F238E27FC236}">
                  <a16:creationId xmlns:a16="http://schemas.microsoft.com/office/drawing/2014/main" id="{610F9E1F-7B9B-E9F9-3261-6E13344A578A}"/>
                </a:ext>
              </a:extLst>
            </p:cNvPr>
            <p:cNvCxnSpPr/>
            <p:nvPr/>
          </p:nvCxnSpPr>
          <p:spPr>
            <a:xfrm flipV="1">
              <a:off x="2849563" y="5341937"/>
              <a:ext cx="0" cy="793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25">
              <a:extLst>
                <a:ext uri="{FF2B5EF4-FFF2-40B4-BE49-F238E27FC236}">
                  <a16:creationId xmlns:a16="http://schemas.microsoft.com/office/drawing/2014/main" id="{E4091F42-D4F6-D2E6-58A7-9FB577F1693C}"/>
                </a:ext>
              </a:extLst>
            </p:cNvPr>
            <p:cNvCxnSpPr/>
            <p:nvPr/>
          </p:nvCxnSpPr>
          <p:spPr>
            <a:xfrm flipV="1">
              <a:off x="4287838" y="5297487"/>
              <a:ext cx="0" cy="793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26">
              <a:extLst>
                <a:ext uri="{FF2B5EF4-FFF2-40B4-BE49-F238E27FC236}">
                  <a16:creationId xmlns:a16="http://schemas.microsoft.com/office/drawing/2014/main" id="{F933D37E-F43E-73D4-E986-B09BEC46D089}"/>
                </a:ext>
              </a:extLst>
            </p:cNvPr>
            <p:cNvCxnSpPr/>
            <p:nvPr/>
          </p:nvCxnSpPr>
          <p:spPr>
            <a:xfrm flipV="1">
              <a:off x="4781551" y="5262562"/>
              <a:ext cx="0" cy="793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640AEA1-2563-B350-7E25-904BE4515B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1835" y="2609608"/>
            <a:ext cx="6200427" cy="36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27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Muon Loss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Momentum-dependent muon losses coupled with the spin-momentum correlation induces bias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7">
            <a:extLst>
              <a:ext uri="{FF2B5EF4-FFF2-40B4-BE49-F238E27FC236}">
                <a16:creationId xmlns:a16="http://schemas.microsoft.com/office/drawing/2014/main" id="{0FAE7902-674F-7E5B-6F09-C193105FC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892" y="1863797"/>
            <a:ext cx="4788430" cy="757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25">
                <a:extLst>
                  <a:ext uri="{FF2B5EF4-FFF2-40B4-BE49-F238E27FC236}">
                    <a16:creationId xmlns:a16="http://schemas.microsoft.com/office/drawing/2014/main" id="{E53A39A5-2F21-3A48-B6E9-A65313E21EB9}"/>
                  </a:ext>
                </a:extLst>
              </p:cNvPr>
              <p:cNvSpPr/>
              <p:nvPr/>
            </p:nvSpPr>
            <p:spPr>
              <a:xfrm>
                <a:off x="8280073" y="5677656"/>
                <a:ext cx="3024354" cy="400110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2000" b="0" dirty="0">
                    <a:latin typeface="+mj-lt"/>
                    <a:ea typeface="나눔스퀘어" panose="020B0600000101010101" pitchFamily="50" charset="-127"/>
                  </a:rPr>
                  <a:t>Run-1: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𝐶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𝑚𝑙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나눔스퀘어" panose="020B0600000101010101" pitchFamily="50" charset="-127"/>
                      </a:rPr>
                      <m:t>=−11 </m:t>
                    </m:r>
                    <m:d>
                      <m:dPr>
                        <m:ctrlP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5</m:t>
                        </m:r>
                      </m:e>
                    </m:d>
                    <m:r>
                      <a:rPr lang="en-US" altLang="ko-K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나눔스퀘어" panose="020B0600000101010101" pitchFamily="50" charset="-127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나눔스퀘어" panose="020B0600000101010101" pitchFamily="50" charset="-127"/>
                      </a:rPr>
                      <m:t>ppb</m:t>
                    </m:r>
                  </m:oMath>
                </a14:m>
                <a:endParaRPr lang="ko-KR" alt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직사각형 25">
                <a:extLst>
                  <a:ext uri="{FF2B5EF4-FFF2-40B4-BE49-F238E27FC236}">
                    <a16:creationId xmlns:a16="http://schemas.microsoft.com/office/drawing/2014/main" id="{E53A39A5-2F21-3A48-B6E9-A65313E21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73" y="5677656"/>
                <a:ext cx="3024354" cy="400110"/>
              </a:xfrm>
              <a:prstGeom prst="rect">
                <a:avLst/>
              </a:prstGeom>
              <a:blipFill>
                <a:blip r:embed="rId5"/>
                <a:stretch>
                  <a:fillRect l="-1674" t="-6061" b="-24242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5">
            <a:extLst>
              <a:ext uri="{FF2B5EF4-FFF2-40B4-BE49-F238E27FC236}">
                <a16:creationId xmlns:a16="http://schemas.microsoft.com/office/drawing/2014/main" id="{4C2AE80E-F195-8BCA-0641-470F59B1C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98" y="4150846"/>
            <a:ext cx="3222600" cy="224180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8" name="직사각형 16">
            <a:extLst>
              <a:ext uri="{FF2B5EF4-FFF2-40B4-BE49-F238E27FC236}">
                <a16:creationId xmlns:a16="http://schemas.microsoft.com/office/drawing/2014/main" id="{BEFD5666-2428-0926-A765-1C84863A51FC}"/>
              </a:ext>
            </a:extLst>
          </p:cNvPr>
          <p:cNvSpPr/>
          <p:nvPr/>
        </p:nvSpPr>
        <p:spPr>
          <a:xfrm>
            <a:off x="475019" y="3286786"/>
            <a:ext cx="291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rgbClr val="0070C0"/>
                </a:solidFill>
                <a:latin typeface="+mj-lt"/>
                <a:ea typeface="나눔스퀘어" panose="020B0600000101010101" pitchFamily="50" charset="-127"/>
              </a:rPr>
              <a:t>Spin-momentum correlation</a:t>
            </a:r>
          </a:p>
          <a:p>
            <a:r>
              <a:rPr lang="en-US" altLang="ko-KR" sz="1600" dirty="0">
                <a:latin typeface="+mj-lt"/>
                <a:ea typeface="나눔스퀘어" panose="020B0600000101010101" pitchFamily="50" charset="-127"/>
              </a:rPr>
              <a:t>Pre-exist before the injection due to the dipole bending magnet.</a:t>
            </a:r>
            <a:endParaRPr lang="ko-KR" altLang="en-US" sz="1600" dirty="0">
              <a:latin typeface="+mj-lt"/>
            </a:endParaRPr>
          </a:p>
        </p:txBody>
      </p:sp>
      <p:sp>
        <p:nvSpPr>
          <p:cNvPr id="9" name="직사각형 21">
            <a:extLst>
              <a:ext uri="{FF2B5EF4-FFF2-40B4-BE49-F238E27FC236}">
                <a16:creationId xmlns:a16="http://schemas.microsoft.com/office/drawing/2014/main" id="{22057221-AD6B-1DD3-EED3-ED66383F92D0}"/>
              </a:ext>
            </a:extLst>
          </p:cNvPr>
          <p:cNvSpPr/>
          <p:nvPr/>
        </p:nvSpPr>
        <p:spPr>
          <a:xfrm>
            <a:off x="3608252" y="3299493"/>
            <a:ext cx="3585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rgbClr val="00B050"/>
                </a:solidFill>
                <a:latin typeface="+mj-lt"/>
                <a:ea typeface="나눔스퀘어" panose="020B0600000101010101" pitchFamily="50" charset="-127"/>
              </a:rPr>
              <a:t>Momentum-dependent losses</a:t>
            </a:r>
          </a:p>
          <a:p>
            <a:r>
              <a:rPr lang="en-US" altLang="ko-KR" sz="1600" dirty="0">
                <a:latin typeface="+mj-lt"/>
                <a:ea typeface="나눔스퀘어" panose="020B0600000101010101" pitchFamily="50" charset="-127"/>
              </a:rPr>
              <a:t>Low momenta muons are lost faster than the high momenta muons at early times.</a:t>
            </a:r>
            <a:endParaRPr lang="ko-KR" altLang="en-US" sz="1600" dirty="0">
              <a:latin typeface="+mj-lt"/>
            </a:endParaRPr>
          </a:p>
        </p:txBody>
      </p:sp>
      <p:pic>
        <p:nvPicPr>
          <p:cNvPr id="10" name="그림 6">
            <a:extLst>
              <a:ext uri="{FF2B5EF4-FFF2-40B4-BE49-F238E27FC236}">
                <a16:creationId xmlns:a16="http://schemas.microsoft.com/office/drawing/2014/main" id="{20783ECD-FA0C-DA0F-A768-ACFABB7CC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979" y="4163553"/>
            <a:ext cx="3246267" cy="222910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22">
                <a:extLst>
                  <a:ext uri="{FF2B5EF4-FFF2-40B4-BE49-F238E27FC236}">
                    <a16:creationId xmlns:a16="http://schemas.microsoft.com/office/drawing/2014/main" id="{65C9FA8A-E694-FCA4-AAA1-C23296CA0646}"/>
                  </a:ext>
                </a:extLst>
              </p:cNvPr>
              <p:cNvSpPr/>
              <p:nvPr/>
            </p:nvSpPr>
            <p:spPr>
              <a:xfrm rot="16200000">
                <a:off x="3570672" y="4786000"/>
                <a:ext cx="548483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ko-K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ko-KR" alt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직사각형 22">
                <a:extLst>
                  <a:ext uri="{FF2B5EF4-FFF2-40B4-BE49-F238E27FC236}">
                    <a16:creationId xmlns:a16="http://schemas.microsoft.com/office/drawing/2014/main" id="{65C9FA8A-E694-FCA4-AAA1-C23296CA06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70672" y="4786000"/>
                <a:ext cx="548483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5">
                <a:extLst>
                  <a:ext uri="{FF2B5EF4-FFF2-40B4-BE49-F238E27FC236}">
                    <a16:creationId xmlns:a16="http://schemas.microsoft.com/office/drawing/2014/main" id="{25C37579-9A9C-0130-06FB-BB1BEB779CB1}"/>
                  </a:ext>
                </a:extLst>
              </p:cNvPr>
              <p:cNvSpPr/>
              <p:nvPr/>
            </p:nvSpPr>
            <p:spPr>
              <a:xfrm>
                <a:off x="2462812" y="2189697"/>
                <a:ext cx="10608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600" dirty="0">
                    <a:solidFill>
                      <a:srgbClr val="FF0000"/>
                    </a:solidFill>
                    <a:latin typeface="+mj-lt"/>
                    <a:ea typeface="나눔스퀘어" panose="020B0600000101010101" pitchFamily="50" charset="-127"/>
                  </a:rPr>
                  <a:t>Bias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𝜔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𝑎</m:t>
                        </m:r>
                      </m:sub>
                    </m:sSub>
                  </m:oMath>
                </a14:m>
                <a:endParaRPr lang="ko-KR" altLang="en-US" sz="1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직사각형 15">
                <a:extLst>
                  <a:ext uri="{FF2B5EF4-FFF2-40B4-BE49-F238E27FC236}">
                    <a16:creationId xmlns:a16="http://schemas.microsoft.com/office/drawing/2014/main" id="{25C37579-9A9C-0130-06FB-BB1BEB779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812" y="2189697"/>
                <a:ext cx="1060868" cy="338554"/>
              </a:xfrm>
              <a:prstGeom prst="rect">
                <a:avLst/>
              </a:prstGeom>
              <a:blipFill>
                <a:blip r:embed="rId9"/>
                <a:stretch>
                  <a:fillRect l="-2353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그림 10">
            <a:extLst>
              <a:ext uri="{FF2B5EF4-FFF2-40B4-BE49-F238E27FC236}">
                <a16:creationId xmlns:a16="http://schemas.microsoft.com/office/drawing/2014/main" id="{CC46D382-82A6-68F0-0946-C90242760C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4052" y="2509067"/>
            <a:ext cx="1967854" cy="757641"/>
          </a:xfrm>
          <a:prstGeom prst="rect">
            <a:avLst/>
          </a:prstGeom>
        </p:spPr>
      </p:pic>
      <p:sp>
        <p:nvSpPr>
          <p:cNvPr id="14" name="직사각형 23">
            <a:extLst>
              <a:ext uri="{FF2B5EF4-FFF2-40B4-BE49-F238E27FC236}">
                <a16:creationId xmlns:a16="http://schemas.microsoft.com/office/drawing/2014/main" id="{36DDD321-064F-F3CE-84F8-A798AA2732FF}"/>
              </a:ext>
            </a:extLst>
          </p:cNvPr>
          <p:cNvSpPr/>
          <p:nvPr/>
        </p:nvSpPr>
        <p:spPr>
          <a:xfrm>
            <a:off x="3506720" y="2518828"/>
            <a:ext cx="589030" cy="764130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15" name="직사각형 24">
            <a:extLst>
              <a:ext uri="{FF2B5EF4-FFF2-40B4-BE49-F238E27FC236}">
                <a16:creationId xmlns:a16="http://schemas.microsoft.com/office/drawing/2014/main" id="{5691FF59-E267-EF2D-3551-45498CD538D9}"/>
              </a:ext>
            </a:extLst>
          </p:cNvPr>
          <p:cNvSpPr/>
          <p:nvPr/>
        </p:nvSpPr>
        <p:spPr>
          <a:xfrm>
            <a:off x="4138630" y="2518828"/>
            <a:ext cx="632189" cy="76413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pic>
        <p:nvPicPr>
          <p:cNvPr id="16" name="그림 29">
            <a:extLst>
              <a:ext uri="{FF2B5EF4-FFF2-40B4-BE49-F238E27FC236}">
                <a16:creationId xmlns:a16="http://schemas.microsoft.com/office/drawing/2014/main" id="{C085C9FE-4DF7-DCB3-0838-30BC17F0BF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7679" y="4150846"/>
            <a:ext cx="4955376" cy="1531445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807918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F733-DF8E-6C68-4671-450C193E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in Run-1: Damaged ESQ resistors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B09E2-8110-E4EE-18A3-2A2F49104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RC time constant of the ESQ charging is designed to be ~5 us.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Two resistors were damaged and had far larger resistance than the desired value. It induced slow changes to beam dynamics.</a:t>
            </a:r>
          </a:p>
          <a:p>
            <a:r>
              <a:rPr lang="en-US" sz="2000" dirty="0"/>
              <a:t>Early-to-late BD effect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Most noticeably, the CBO frequency drifted in time (designed to be constant during the 𝜔_𝑎 fit time window).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Vertical width changed slowly in time.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It amplified the phase-acceptance systematic effect.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A49F5371-CAA0-598F-9D35-4772227B4E3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078246" y="3429000"/>
            <a:ext cx="3017754" cy="288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A771B5C3-749B-44B1-86D4-BFC1FC1B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479" y="3431330"/>
            <a:ext cx="2933461" cy="28704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AEAFB0D-383B-B0BC-37BD-D77507C7F268}"/>
              </a:ext>
            </a:extLst>
          </p:cNvPr>
          <p:cNvSpPr/>
          <p:nvPr/>
        </p:nvSpPr>
        <p:spPr>
          <a:xfrm>
            <a:off x="1127874" y="6246225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+mj-lt"/>
                <a:ea typeface="나눔스퀘어" panose="020B0600000101010101" pitchFamily="50" charset="-127"/>
              </a:rPr>
              <a:t>Nominal</a:t>
            </a:r>
            <a:endParaRPr lang="ko-KR" altLang="en-US" dirty="0">
              <a:latin typeface="+mj-lt"/>
            </a:endParaRPr>
          </a:p>
        </p:txBody>
      </p:sp>
      <p:sp>
        <p:nvSpPr>
          <p:cNvPr id="7" name="직사각형 10">
            <a:extLst>
              <a:ext uri="{FF2B5EF4-FFF2-40B4-BE49-F238E27FC236}">
                <a16:creationId xmlns:a16="http://schemas.microsoft.com/office/drawing/2014/main" id="{1BFB7D88-F77E-486A-CFD8-0716BABC9288}"/>
              </a:ext>
            </a:extLst>
          </p:cNvPr>
          <p:cNvSpPr/>
          <p:nvPr/>
        </p:nvSpPr>
        <p:spPr>
          <a:xfrm>
            <a:off x="3681525" y="6246225"/>
            <a:ext cx="1811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latin typeface="+mj-lt"/>
                <a:ea typeface="나눔스퀘어" panose="020B0600000101010101" pitchFamily="50" charset="-127"/>
              </a:rPr>
              <a:t>Damaged resistor</a:t>
            </a:r>
            <a:endParaRPr lang="ko-KR" altLang="en-US" dirty="0">
              <a:latin typeface="+mj-lt"/>
            </a:endParaRPr>
          </a:p>
        </p:txBody>
      </p:sp>
      <p:pic>
        <p:nvPicPr>
          <p:cNvPr id="8" name="그림 4">
            <a:extLst>
              <a:ext uri="{FF2B5EF4-FFF2-40B4-BE49-F238E27FC236}">
                <a16:creationId xmlns:a16="http://schemas.microsoft.com/office/drawing/2014/main" id="{15E3F2B7-F238-2CFE-F706-9E2D40D4C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276" y="3326001"/>
            <a:ext cx="4583682" cy="32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Phase-Acceptance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8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000" dirty="0"/>
                  <a:t> phase of the accepted positrons depends on the muon decay position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) and energy.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330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5">
            <a:extLst>
              <a:ext uri="{FF2B5EF4-FFF2-40B4-BE49-F238E27FC236}">
                <a16:creationId xmlns:a16="http://schemas.microsoft.com/office/drawing/2014/main" id="{1BC358FC-BF86-CA40-1BEF-FC2367A6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055" y="4316783"/>
            <a:ext cx="3287705" cy="2352835"/>
          </a:xfrm>
          <a:prstGeom prst="rect">
            <a:avLst/>
          </a:prstGeom>
        </p:spPr>
      </p:pic>
      <p:pic>
        <p:nvPicPr>
          <p:cNvPr id="22" name="phase2_p1.pdf" descr="phase2_p1.pdf">
            <a:extLst>
              <a:ext uri="{FF2B5EF4-FFF2-40B4-BE49-F238E27FC236}">
                <a16:creationId xmlns:a16="http://schemas.microsoft.com/office/drawing/2014/main" id="{CE78BB4D-00C2-3029-76F6-AE4590949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29" y="1846504"/>
            <a:ext cx="10915085" cy="205871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riangle 23">
            <a:extLst>
              <a:ext uri="{FF2B5EF4-FFF2-40B4-BE49-F238E27FC236}">
                <a16:creationId xmlns:a16="http://schemas.microsoft.com/office/drawing/2014/main" id="{8E3BCA7E-90A7-5518-C4AA-3022B370F202}"/>
              </a:ext>
            </a:extLst>
          </p:cNvPr>
          <p:cNvSpPr/>
          <p:nvPr/>
        </p:nvSpPr>
        <p:spPr>
          <a:xfrm rot="17321646">
            <a:off x="7659149" y="1061819"/>
            <a:ext cx="456790" cy="3628084"/>
          </a:xfrm>
          <a:custGeom>
            <a:avLst/>
            <a:gdLst>
              <a:gd name="connsiteX0" fmla="*/ 0 w 1580196"/>
              <a:gd name="connsiteY0" fmla="*/ 4021989 h 4021989"/>
              <a:gd name="connsiteX1" fmla="*/ 790098 w 1580196"/>
              <a:gd name="connsiteY1" fmla="*/ 0 h 4021989"/>
              <a:gd name="connsiteX2" fmla="*/ 1580196 w 1580196"/>
              <a:gd name="connsiteY2" fmla="*/ 4021989 h 4021989"/>
              <a:gd name="connsiteX3" fmla="*/ 0 w 1580196"/>
              <a:gd name="connsiteY3" fmla="*/ 4021989 h 4021989"/>
              <a:gd name="connsiteX0" fmla="*/ 0 w 1580196"/>
              <a:gd name="connsiteY0" fmla="*/ 4021989 h 4021989"/>
              <a:gd name="connsiteX1" fmla="*/ 790098 w 1580196"/>
              <a:gd name="connsiteY1" fmla="*/ 0 h 4021989"/>
              <a:gd name="connsiteX2" fmla="*/ 1580196 w 1580196"/>
              <a:gd name="connsiteY2" fmla="*/ 4021989 h 4021989"/>
              <a:gd name="connsiteX3" fmla="*/ 0 w 1580196"/>
              <a:gd name="connsiteY3" fmla="*/ 4021989 h 4021989"/>
              <a:gd name="connsiteX0" fmla="*/ 0 w 1592257"/>
              <a:gd name="connsiteY0" fmla="*/ 4021989 h 4021989"/>
              <a:gd name="connsiteX1" fmla="*/ 790098 w 1592257"/>
              <a:gd name="connsiteY1" fmla="*/ 0 h 4021989"/>
              <a:gd name="connsiteX2" fmla="*/ 1580196 w 1592257"/>
              <a:gd name="connsiteY2" fmla="*/ 4021989 h 4021989"/>
              <a:gd name="connsiteX3" fmla="*/ 0 w 1592257"/>
              <a:gd name="connsiteY3" fmla="*/ 4021989 h 4021989"/>
              <a:gd name="connsiteX0" fmla="*/ 0 w 1596903"/>
              <a:gd name="connsiteY0" fmla="*/ 4021989 h 4021989"/>
              <a:gd name="connsiteX1" fmla="*/ 790098 w 1596903"/>
              <a:gd name="connsiteY1" fmla="*/ 0 h 4021989"/>
              <a:gd name="connsiteX2" fmla="*/ 1580196 w 1596903"/>
              <a:gd name="connsiteY2" fmla="*/ 4021989 h 4021989"/>
              <a:gd name="connsiteX3" fmla="*/ 0 w 1596903"/>
              <a:gd name="connsiteY3" fmla="*/ 4021989 h 4021989"/>
              <a:gd name="connsiteX0" fmla="*/ 0 w 1596903"/>
              <a:gd name="connsiteY0" fmla="*/ 4021989 h 4021989"/>
              <a:gd name="connsiteX1" fmla="*/ 790098 w 1596903"/>
              <a:gd name="connsiteY1" fmla="*/ 0 h 4021989"/>
              <a:gd name="connsiteX2" fmla="*/ 1580196 w 1596903"/>
              <a:gd name="connsiteY2" fmla="*/ 4021989 h 4021989"/>
              <a:gd name="connsiteX3" fmla="*/ 0 w 1596903"/>
              <a:gd name="connsiteY3" fmla="*/ 4021989 h 402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903" h="4021989">
                <a:moveTo>
                  <a:pt x="0" y="4021989"/>
                </a:moveTo>
                <a:cubicBezTo>
                  <a:pt x="612994" y="2629540"/>
                  <a:pt x="748896" y="1264428"/>
                  <a:pt x="790098" y="0"/>
                </a:cubicBezTo>
                <a:cubicBezTo>
                  <a:pt x="1262901" y="1340038"/>
                  <a:pt x="1687257" y="2363903"/>
                  <a:pt x="1580196" y="4021989"/>
                </a:cubicBezTo>
                <a:lnTo>
                  <a:pt x="0" y="4021989"/>
                </a:lnTo>
                <a:close/>
              </a:path>
            </a:pathLst>
          </a:custGeom>
          <a:solidFill>
            <a:srgbClr val="0000FF">
              <a:alpha val="399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3">
            <a:extLst>
              <a:ext uri="{FF2B5EF4-FFF2-40B4-BE49-F238E27FC236}">
                <a16:creationId xmlns:a16="http://schemas.microsoft.com/office/drawing/2014/main" id="{B185C779-8663-159E-1E23-13BCA00C3BCA}"/>
              </a:ext>
            </a:extLst>
          </p:cNvPr>
          <p:cNvSpPr/>
          <p:nvPr/>
        </p:nvSpPr>
        <p:spPr>
          <a:xfrm rot="17321646">
            <a:off x="7744210" y="817184"/>
            <a:ext cx="456790" cy="3628084"/>
          </a:xfrm>
          <a:custGeom>
            <a:avLst/>
            <a:gdLst>
              <a:gd name="connsiteX0" fmla="*/ 0 w 1580196"/>
              <a:gd name="connsiteY0" fmla="*/ 4021989 h 4021989"/>
              <a:gd name="connsiteX1" fmla="*/ 790098 w 1580196"/>
              <a:gd name="connsiteY1" fmla="*/ 0 h 4021989"/>
              <a:gd name="connsiteX2" fmla="*/ 1580196 w 1580196"/>
              <a:gd name="connsiteY2" fmla="*/ 4021989 h 4021989"/>
              <a:gd name="connsiteX3" fmla="*/ 0 w 1580196"/>
              <a:gd name="connsiteY3" fmla="*/ 4021989 h 4021989"/>
              <a:gd name="connsiteX0" fmla="*/ 0 w 1580196"/>
              <a:gd name="connsiteY0" fmla="*/ 4021989 h 4021989"/>
              <a:gd name="connsiteX1" fmla="*/ 790098 w 1580196"/>
              <a:gd name="connsiteY1" fmla="*/ 0 h 4021989"/>
              <a:gd name="connsiteX2" fmla="*/ 1580196 w 1580196"/>
              <a:gd name="connsiteY2" fmla="*/ 4021989 h 4021989"/>
              <a:gd name="connsiteX3" fmla="*/ 0 w 1580196"/>
              <a:gd name="connsiteY3" fmla="*/ 4021989 h 4021989"/>
              <a:gd name="connsiteX0" fmla="*/ 0 w 1592257"/>
              <a:gd name="connsiteY0" fmla="*/ 4021989 h 4021989"/>
              <a:gd name="connsiteX1" fmla="*/ 790098 w 1592257"/>
              <a:gd name="connsiteY1" fmla="*/ 0 h 4021989"/>
              <a:gd name="connsiteX2" fmla="*/ 1580196 w 1592257"/>
              <a:gd name="connsiteY2" fmla="*/ 4021989 h 4021989"/>
              <a:gd name="connsiteX3" fmla="*/ 0 w 1592257"/>
              <a:gd name="connsiteY3" fmla="*/ 4021989 h 4021989"/>
              <a:gd name="connsiteX0" fmla="*/ 0 w 1596903"/>
              <a:gd name="connsiteY0" fmla="*/ 4021989 h 4021989"/>
              <a:gd name="connsiteX1" fmla="*/ 790098 w 1596903"/>
              <a:gd name="connsiteY1" fmla="*/ 0 h 4021989"/>
              <a:gd name="connsiteX2" fmla="*/ 1580196 w 1596903"/>
              <a:gd name="connsiteY2" fmla="*/ 4021989 h 4021989"/>
              <a:gd name="connsiteX3" fmla="*/ 0 w 1596903"/>
              <a:gd name="connsiteY3" fmla="*/ 4021989 h 4021989"/>
              <a:gd name="connsiteX0" fmla="*/ 0 w 1596903"/>
              <a:gd name="connsiteY0" fmla="*/ 4021989 h 4021989"/>
              <a:gd name="connsiteX1" fmla="*/ 790098 w 1596903"/>
              <a:gd name="connsiteY1" fmla="*/ 0 h 4021989"/>
              <a:gd name="connsiteX2" fmla="*/ 1580196 w 1596903"/>
              <a:gd name="connsiteY2" fmla="*/ 4021989 h 4021989"/>
              <a:gd name="connsiteX3" fmla="*/ 0 w 1596903"/>
              <a:gd name="connsiteY3" fmla="*/ 4021989 h 402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903" h="4021989">
                <a:moveTo>
                  <a:pt x="0" y="4021989"/>
                </a:moveTo>
                <a:cubicBezTo>
                  <a:pt x="612994" y="2629540"/>
                  <a:pt x="748896" y="1264428"/>
                  <a:pt x="790098" y="0"/>
                </a:cubicBezTo>
                <a:cubicBezTo>
                  <a:pt x="1262901" y="1340038"/>
                  <a:pt x="1687257" y="2363903"/>
                  <a:pt x="1580196" y="4021989"/>
                </a:cubicBezTo>
                <a:lnTo>
                  <a:pt x="0" y="4021989"/>
                </a:lnTo>
                <a:close/>
              </a:path>
            </a:pathLst>
          </a:custGeom>
          <a:solidFill>
            <a:srgbClr val="FF0000">
              <a:alpha val="399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6E3920DE-C93E-D0D0-A794-8E7FABBF401D}"/>
              </a:ext>
            </a:extLst>
          </p:cNvPr>
          <p:cNvSpPr/>
          <p:nvPr/>
        </p:nvSpPr>
        <p:spPr>
          <a:xfrm>
            <a:off x="6135135" y="1939926"/>
            <a:ext cx="196554" cy="196552"/>
          </a:xfrm>
          <a:prstGeom prst="star5">
            <a:avLst>
              <a:gd name="adj" fmla="val 24605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9FB47284-94E6-ED6A-827A-00B436DB70E8}"/>
              </a:ext>
            </a:extLst>
          </p:cNvPr>
          <p:cNvSpPr/>
          <p:nvPr/>
        </p:nvSpPr>
        <p:spPr>
          <a:xfrm>
            <a:off x="6082784" y="2200276"/>
            <a:ext cx="196554" cy="196552"/>
          </a:xfrm>
          <a:prstGeom prst="star5">
            <a:avLst>
              <a:gd name="adj" fmla="val 24605"/>
              <a:gd name="hf" fmla="val 105146"/>
              <a:gd name="vf" fmla="val 11055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854760-5990-A8F9-43FB-282696293237}"/>
              </a:ext>
            </a:extLst>
          </p:cNvPr>
          <p:cNvGrpSpPr/>
          <p:nvPr/>
        </p:nvGrpSpPr>
        <p:grpSpPr>
          <a:xfrm>
            <a:off x="5195944" y="1732233"/>
            <a:ext cx="1527479" cy="1941403"/>
            <a:chOff x="5195944" y="1732233"/>
            <a:chExt cx="1527479" cy="194140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66443A-22E4-B6AB-C1FB-6A81D38CDBB8}"/>
                </a:ext>
              </a:extLst>
            </p:cNvPr>
            <p:cNvSpPr/>
            <p:nvPr/>
          </p:nvSpPr>
          <p:spPr>
            <a:xfrm>
              <a:off x="5835252" y="1732233"/>
              <a:ext cx="888171" cy="93151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6D24711-28C4-6228-B437-0BE05C2E9D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5944" y="2590520"/>
              <a:ext cx="761327" cy="108311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06C7C3-0729-1DD8-44B9-0A4141157926}"/>
                  </a:ext>
                </a:extLst>
              </p:cNvPr>
              <p:cNvSpPr txBox="1"/>
              <p:nvPr/>
            </p:nvSpPr>
            <p:spPr>
              <a:xfrm>
                <a:off x="691363" y="3660583"/>
                <a:ext cx="71613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Example of a portion of the “decay cone” at the different radial positions.</a:t>
                </a:r>
              </a:p>
              <a:p>
                <a:r>
                  <a:rPr lang="en-US" dirty="0">
                    <a:latin typeface="+mj-lt"/>
                  </a:rPr>
                  <a:t>Spin direction (=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latin typeface="+mj-lt"/>
                  </a:rPr>
                  <a:t> phase) decides where the high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 is emitted.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06C7C3-0729-1DD8-44B9-0A4141157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63" y="3660583"/>
                <a:ext cx="7161384" cy="646331"/>
              </a:xfrm>
              <a:prstGeom prst="rect">
                <a:avLst/>
              </a:prstGeom>
              <a:blipFill>
                <a:blip r:embed="rId7"/>
                <a:stretch>
                  <a:fillRect l="-708" t="-3846" r="-531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4A2684F-E993-3287-730A-297BCCBF2108}"/>
              </a:ext>
            </a:extLst>
          </p:cNvPr>
          <p:cNvGrpSpPr/>
          <p:nvPr/>
        </p:nvGrpSpPr>
        <p:grpSpPr>
          <a:xfrm>
            <a:off x="9517076" y="2841707"/>
            <a:ext cx="592882" cy="1475076"/>
            <a:chOff x="9517076" y="2841707"/>
            <a:chExt cx="592882" cy="147507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BFAF4CB-4865-FE64-FFE7-F05FCE9F1F1B}"/>
                </a:ext>
              </a:extLst>
            </p:cNvPr>
            <p:cNvSpPr/>
            <p:nvPr/>
          </p:nvSpPr>
          <p:spPr>
            <a:xfrm>
              <a:off x="9517076" y="2841707"/>
              <a:ext cx="415876" cy="41216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A8ABB75-C2C3-8DA5-72B5-3F3ACAF11A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47891" y="3278946"/>
              <a:ext cx="262067" cy="1037837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D2323C-EA2D-4A3F-5AC6-9137AA23BBC2}"/>
                  </a:ext>
                </a:extLst>
              </p:cNvPr>
              <p:cNvSpPr txBox="1"/>
              <p:nvPr/>
            </p:nvSpPr>
            <p:spPr>
              <a:xfrm>
                <a:off x="5195944" y="4414333"/>
                <a:ext cx="71613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Unlike the blue cone, some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+mj-lt"/>
                  </a:rPr>
                  <a:t> in the same decay cone are not accepted simply because of the finite geometry of the calorimeter.</a:t>
                </a:r>
              </a:p>
              <a:p>
                <a:r>
                  <a:rPr lang="en-US" dirty="0">
                    <a:latin typeface="+mj-lt"/>
                  </a:rPr>
                  <a:t>This leads to the (decay-)position dependence of the average phase.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D2323C-EA2D-4A3F-5AC6-9137AA23B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944" y="4414333"/>
                <a:ext cx="7161384" cy="923330"/>
              </a:xfrm>
              <a:prstGeom prst="rect">
                <a:avLst/>
              </a:prstGeom>
              <a:blipFill>
                <a:blip r:embed="rId8"/>
                <a:stretch>
                  <a:fillRect l="-531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CD6458-490A-8C7B-BBBB-82596F71CAE4}"/>
                  </a:ext>
                </a:extLst>
              </p:cNvPr>
              <p:cNvSpPr txBox="1"/>
              <p:nvPr/>
            </p:nvSpPr>
            <p:spPr>
              <a:xfrm>
                <a:off x="5195944" y="5531254"/>
                <a:ext cx="66651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This itself is not a problem at all –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as long as the average phase of the accepted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 does not vary with time</a:t>
                </a:r>
                <a:r>
                  <a:rPr lang="en-US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CD6458-490A-8C7B-BBBB-82596F71C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944" y="5531254"/>
                <a:ext cx="6665130" cy="646331"/>
              </a:xfrm>
              <a:prstGeom prst="rect">
                <a:avLst/>
              </a:prstGeom>
              <a:blipFill>
                <a:blip r:embed="rId9"/>
                <a:stretch>
                  <a:fillRect l="-569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1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Phase-Acceptance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13E1-3C3D-5744-27D9-F9DB38FC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average muon position distribution does change.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dominant effect from Run-1 came from the early-to-late vertical distribution change.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C4F905-9099-2476-1843-21C7CB47566F}"/>
              </a:ext>
            </a:extLst>
          </p:cNvPr>
          <p:cNvGrpSpPr/>
          <p:nvPr/>
        </p:nvGrpSpPr>
        <p:grpSpPr>
          <a:xfrm>
            <a:off x="1059764" y="1641096"/>
            <a:ext cx="10538182" cy="2421714"/>
            <a:chOff x="796635" y="1693028"/>
            <a:chExt cx="11064439" cy="2542651"/>
          </a:xfrm>
        </p:grpSpPr>
        <p:pic>
          <p:nvPicPr>
            <p:cNvPr id="4" name="그림 5">
              <a:extLst>
                <a:ext uri="{FF2B5EF4-FFF2-40B4-BE49-F238E27FC236}">
                  <a16:creationId xmlns:a16="http://schemas.microsoft.com/office/drawing/2014/main" id="{1BC358FC-BF86-CA40-1BEF-FC2367A6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635" y="1969296"/>
              <a:ext cx="3166903" cy="2266383"/>
            </a:xfrm>
            <a:prstGeom prst="rect">
              <a:avLst/>
            </a:prstGeom>
          </p:spPr>
        </p:pic>
        <p:pic>
          <p:nvPicPr>
            <p:cNvPr id="5" name="그림 31">
              <a:extLst>
                <a:ext uri="{FF2B5EF4-FFF2-40B4-BE49-F238E27FC236}">
                  <a16:creationId xmlns:a16="http://schemas.microsoft.com/office/drawing/2014/main" id="{BAEA388B-C52D-2880-1430-0E3B9996D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5988" y="1969296"/>
              <a:ext cx="2749526" cy="2254012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6" name="순서도: 가산 접합 8">
              <a:extLst>
                <a:ext uri="{FF2B5EF4-FFF2-40B4-BE49-F238E27FC236}">
                  <a16:creationId xmlns:a16="http://schemas.microsoft.com/office/drawing/2014/main" id="{1637E5C2-3CB1-BBD8-F5DC-F56E0F69719B}"/>
                </a:ext>
              </a:extLst>
            </p:cNvPr>
            <p:cNvSpPr/>
            <p:nvPr/>
          </p:nvSpPr>
          <p:spPr>
            <a:xfrm>
              <a:off x="4167267" y="2710857"/>
              <a:ext cx="478466" cy="478464"/>
            </a:xfrm>
            <a:prstGeom prst="flowChartSummingJunctio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직사각형 32">
                  <a:extLst>
                    <a:ext uri="{FF2B5EF4-FFF2-40B4-BE49-F238E27FC236}">
                      <a16:creationId xmlns:a16="http://schemas.microsoft.com/office/drawing/2014/main" id="{B005B7A6-6C4F-0587-E0CE-A822D290A90F}"/>
                    </a:ext>
                  </a:extLst>
                </p:cNvPr>
                <p:cNvSpPr/>
                <p:nvPr/>
              </p:nvSpPr>
              <p:spPr>
                <a:xfrm>
                  <a:off x="1371472" y="1693028"/>
                  <a:ext cx="197470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𝑔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−2</m:t>
                      </m:r>
                    </m:oMath>
                  </a14:m>
                  <a:r>
                    <a:rPr lang="en-US" altLang="ko-KR" sz="1600" dirty="0">
                      <a:solidFill>
                        <a:srgbClr val="00B050"/>
                      </a:solidFill>
                      <a:latin typeface="+mj-lt"/>
                      <a:ea typeface="나눔스퀘어" panose="020B0600000101010101" pitchFamily="50" charset="-127"/>
                    </a:rPr>
                    <a:t> phase (</a:t>
                  </a:r>
                  <a14:m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𝑥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𝑦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𝜙</m:t>
                      </m:r>
                    </m:oMath>
                  </a14:m>
                  <a:r>
                    <a:rPr lang="en-US" altLang="ko-KR" sz="1600" dirty="0">
                      <a:solidFill>
                        <a:srgbClr val="00B05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600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직사각형 32">
                  <a:extLst>
                    <a:ext uri="{FF2B5EF4-FFF2-40B4-BE49-F238E27FC236}">
                      <a16:creationId xmlns:a16="http://schemas.microsoft.com/office/drawing/2014/main" id="{B005B7A6-6C4F-0587-E0CE-A822D290A9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472" y="1693028"/>
                  <a:ext cx="1974707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671" t="-7692" r="-3356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직사각형 33">
                  <a:extLst>
                    <a:ext uri="{FF2B5EF4-FFF2-40B4-BE49-F238E27FC236}">
                      <a16:creationId xmlns:a16="http://schemas.microsoft.com/office/drawing/2014/main" id="{95E70D0F-88A2-51B3-65E4-36EECDB02640}"/>
                    </a:ext>
                  </a:extLst>
                </p:cNvPr>
                <p:cNvSpPr/>
                <p:nvPr/>
              </p:nvSpPr>
              <p:spPr>
                <a:xfrm>
                  <a:off x="5233397" y="1693028"/>
                  <a:ext cx="197470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𝑁</m:t>
                      </m:r>
                    </m:oMath>
                  </a14:m>
                  <a:r>
                    <a:rPr lang="en-US" altLang="ko-KR" sz="1600" dirty="0">
                      <a:solidFill>
                        <a:srgbClr val="00B050"/>
                      </a:solidFill>
                      <a:latin typeface="+mj-lt"/>
                      <a:ea typeface="나눔스퀘어" panose="020B0600000101010101" pitchFamily="50" charset="-127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𝑥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𝑦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𝜙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,</m:t>
                      </m:r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𝑡</m:t>
                      </m:r>
                    </m:oMath>
                  </a14:m>
                  <a:r>
                    <a:rPr lang="en-US" altLang="ko-KR" sz="1600" dirty="0">
                      <a:solidFill>
                        <a:srgbClr val="00B05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600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직사각형 33">
                  <a:extLst>
                    <a:ext uri="{FF2B5EF4-FFF2-40B4-BE49-F238E27FC236}">
                      <a16:creationId xmlns:a16="http://schemas.microsoft.com/office/drawing/2014/main" id="{95E70D0F-88A2-51B3-65E4-36EECDB026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3397" y="1693028"/>
                  <a:ext cx="1974707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7692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그림 9">
              <a:extLst>
                <a:ext uri="{FF2B5EF4-FFF2-40B4-BE49-F238E27FC236}">
                  <a16:creationId xmlns:a16="http://schemas.microsoft.com/office/drawing/2014/main" id="{014D0C46-B967-7692-0FA4-FC4EBCE5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4036" y="1964081"/>
              <a:ext cx="3357038" cy="2254011"/>
            </a:xfrm>
            <a:prstGeom prst="rect">
              <a:avLst/>
            </a:prstGeom>
          </p:spPr>
        </p:pic>
        <p:sp>
          <p:nvSpPr>
            <p:cNvPr id="10" name="같음 기호 10">
              <a:extLst>
                <a:ext uri="{FF2B5EF4-FFF2-40B4-BE49-F238E27FC236}">
                  <a16:creationId xmlns:a16="http://schemas.microsoft.com/office/drawing/2014/main" id="{71A7EFCD-CB2E-1568-9B81-4DF37132BFFF}"/>
                </a:ext>
              </a:extLst>
            </p:cNvPr>
            <p:cNvSpPr/>
            <p:nvPr/>
          </p:nvSpPr>
          <p:spPr>
            <a:xfrm>
              <a:off x="7722465" y="2710857"/>
              <a:ext cx="648586" cy="478464"/>
            </a:xfrm>
            <a:prstGeom prst="mathEqual">
              <a:avLst>
                <a:gd name="adj1" fmla="val 7965"/>
                <a:gd name="adj2" fmla="val 2953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직사각형 34">
                  <a:extLst>
                    <a:ext uri="{FF2B5EF4-FFF2-40B4-BE49-F238E27FC236}">
                      <a16:creationId xmlns:a16="http://schemas.microsoft.com/office/drawing/2014/main" id="{14A217E9-B52E-F6A8-203B-1A1CCDB1B299}"/>
                    </a:ext>
                  </a:extLst>
                </p:cNvPr>
                <p:cNvSpPr/>
                <p:nvPr/>
              </p:nvSpPr>
              <p:spPr>
                <a:xfrm>
                  <a:off x="9546980" y="1693028"/>
                  <a:ext cx="197470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rgbClr val="00B050"/>
                      </a:solidFill>
                      <a:latin typeface="+mj-lt"/>
                      <a:ea typeface="나눔스퀘어" panose="020B0600000101010101" pitchFamily="50" charset="-127"/>
                    </a:rPr>
                    <a:t>phase (</a:t>
                  </a:r>
                  <a14:m>
                    <m:oMath xmlns:m="http://schemas.openxmlformats.org/officeDocument/2006/math">
                      <m:r>
                        <a:rPr lang="en-US" altLang="ko-KR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𝑡</m:t>
                      </m:r>
                    </m:oMath>
                  </a14:m>
                  <a:r>
                    <a:rPr lang="en-US" altLang="ko-KR" sz="1600" dirty="0">
                      <a:solidFill>
                        <a:srgbClr val="00B05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600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" name="직사각형 34">
                  <a:extLst>
                    <a:ext uri="{FF2B5EF4-FFF2-40B4-BE49-F238E27FC236}">
                      <a16:creationId xmlns:a16="http://schemas.microsoft.com/office/drawing/2014/main" id="{14A217E9-B52E-F6A8-203B-1A1CCDB1B2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6980" y="1693028"/>
                  <a:ext cx="1974707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692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그룹 12">
            <a:extLst>
              <a:ext uri="{FF2B5EF4-FFF2-40B4-BE49-F238E27FC236}">
                <a16:creationId xmlns:a16="http://schemas.microsoft.com/office/drawing/2014/main" id="{C5E05F7C-F8EA-1621-1D4C-FD53B0531903}"/>
              </a:ext>
            </a:extLst>
          </p:cNvPr>
          <p:cNvGrpSpPr/>
          <p:nvPr/>
        </p:nvGrpSpPr>
        <p:grpSpPr>
          <a:xfrm>
            <a:off x="1345642" y="4859240"/>
            <a:ext cx="2670088" cy="960769"/>
            <a:chOff x="1220891" y="4747797"/>
            <a:chExt cx="2670088" cy="960769"/>
          </a:xfrm>
        </p:grpSpPr>
        <p:pic>
          <p:nvPicPr>
            <p:cNvPr id="13" name="그림 7">
              <a:extLst>
                <a:ext uri="{FF2B5EF4-FFF2-40B4-BE49-F238E27FC236}">
                  <a16:creationId xmlns:a16="http://schemas.microsoft.com/office/drawing/2014/main" id="{51EBD691-67F3-C49B-B58C-F78615EF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0891" y="4747797"/>
              <a:ext cx="2670088" cy="960769"/>
            </a:xfrm>
            <a:prstGeom prst="rect">
              <a:avLst/>
            </a:prstGeom>
          </p:spPr>
        </p:pic>
        <p:sp>
          <p:nvSpPr>
            <p:cNvPr id="14" name="직사각형 36">
              <a:extLst>
                <a:ext uri="{FF2B5EF4-FFF2-40B4-BE49-F238E27FC236}">
                  <a16:creationId xmlns:a16="http://schemas.microsoft.com/office/drawing/2014/main" id="{821102D4-60F9-0954-2E26-84FC01B0158E}"/>
                </a:ext>
              </a:extLst>
            </p:cNvPr>
            <p:cNvSpPr/>
            <p:nvPr/>
          </p:nvSpPr>
          <p:spPr>
            <a:xfrm>
              <a:off x="2174508" y="4747797"/>
              <a:ext cx="815942" cy="960768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  <p:sp>
          <p:nvSpPr>
            <p:cNvPr id="15" name="직사각형 37">
              <a:extLst>
                <a:ext uri="{FF2B5EF4-FFF2-40B4-BE49-F238E27FC236}">
                  <a16:creationId xmlns:a16="http://schemas.microsoft.com/office/drawing/2014/main" id="{7CE14614-F42B-51B0-98C4-21A6465BEBB1}"/>
                </a:ext>
              </a:extLst>
            </p:cNvPr>
            <p:cNvSpPr/>
            <p:nvPr/>
          </p:nvSpPr>
          <p:spPr>
            <a:xfrm>
              <a:off x="3032744" y="4747797"/>
              <a:ext cx="815942" cy="960768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</p:grpSp>
      <p:grpSp>
        <p:nvGrpSpPr>
          <p:cNvPr id="16" name="그룹 14">
            <a:extLst>
              <a:ext uri="{FF2B5EF4-FFF2-40B4-BE49-F238E27FC236}">
                <a16:creationId xmlns:a16="http://schemas.microsoft.com/office/drawing/2014/main" id="{7632417F-9E98-9F60-ECE0-2D4E4526281A}"/>
              </a:ext>
            </a:extLst>
          </p:cNvPr>
          <p:cNvGrpSpPr/>
          <p:nvPr/>
        </p:nvGrpSpPr>
        <p:grpSpPr>
          <a:xfrm>
            <a:off x="7877049" y="4451823"/>
            <a:ext cx="3193326" cy="2146803"/>
            <a:chOff x="7752298" y="4476304"/>
            <a:chExt cx="2875996" cy="1933469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339B3BA-52F9-9879-70BD-2E7143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405"/>
            <a:stretch/>
          </p:blipFill>
          <p:spPr>
            <a:xfrm>
              <a:off x="7752298" y="4476304"/>
              <a:ext cx="2875996" cy="1933469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87C50E6-6804-5938-CB44-5B068EC5B609}"/>
                    </a:ext>
                  </a:extLst>
                </p:cNvPr>
                <p:cNvSpPr txBox="1"/>
                <p:nvPr/>
              </p:nvSpPr>
              <p:spPr>
                <a:xfrm>
                  <a:off x="8804453" y="4631913"/>
                  <a:ext cx="965777" cy="490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70E6C40-6A2D-4EBF-B000-D47AEB5B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4453" y="4631913"/>
                  <a:ext cx="965777" cy="490840"/>
                </a:xfrm>
                <a:prstGeom prst="rect">
                  <a:avLst/>
                </a:prstGeom>
                <a:blipFill>
                  <a:blip r:embed="rId13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그룹 13">
            <a:extLst>
              <a:ext uri="{FF2B5EF4-FFF2-40B4-BE49-F238E27FC236}">
                <a16:creationId xmlns:a16="http://schemas.microsoft.com/office/drawing/2014/main" id="{4B6F9E3E-ED20-9D2A-923B-E640A2186D86}"/>
              </a:ext>
            </a:extLst>
          </p:cNvPr>
          <p:cNvGrpSpPr/>
          <p:nvPr/>
        </p:nvGrpSpPr>
        <p:grpSpPr>
          <a:xfrm>
            <a:off x="4631859" y="4451823"/>
            <a:ext cx="2919145" cy="2146803"/>
            <a:chOff x="4507108" y="4476304"/>
            <a:chExt cx="2629061" cy="1933469"/>
          </a:xfrm>
        </p:grpSpPr>
        <p:pic>
          <p:nvPicPr>
            <p:cNvPr id="20" name="그림 6">
              <a:extLst>
                <a:ext uri="{FF2B5EF4-FFF2-40B4-BE49-F238E27FC236}">
                  <a16:creationId xmlns:a16="http://schemas.microsoft.com/office/drawing/2014/main" id="{17F2EF2C-3F06-439D-9298-BF7B191DD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50394"/>
            <a:stretch/>
          </p:blipFill>
          <p:spPr>
            <a:xfrm>
              <a:off x="4507108" y="4476304"/>
              <a:ext cx="2629061" cy="1933469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71356C6-3189-F5AA-3486-9ED4F60E4B6E}"/>
                    </a:ext>
                  </a:extLst>
                </p:cNvPr>
                <p:cNvSpPr txBox="1"/>
                <p:nvPr/>
              </p:nvSpPr>
              <p:spPr>
                <a:xfrm>
                  <a:off x="5572155" y="5510291"/>
                  <a:ext cx="7889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4526EE0-C74A-4AD1-9E02-75CCD1EA43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2155" y="5510291"/>
                  <a:ext cx="788934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7099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Phase-Acceptance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13E1-3C3D-5744-27D9-F9DB38FC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detailed analysis incorporates all information: muon decay distribution, acceptance, asymmetry, and phase maps.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Run-1, the phase-acceptance effect was amplified by the damaged ESQ resistors.</a:t>
            </a:r>
          </a:p>
          <a:p>
            <a:endParaRPr lang="en-US" dirty="0"/>
          </a:p>
        </p:txBody>
      </p:sp>
      <p:grpSp>
        <p:nvGrpSpPr>
          <p:cNvPr id="4" name="그룹 8">
            <a:extLst>
              <a:ext uri="{FF2B5EF4-FFF2-40B4-BE49-F238E27FC236}">
                <a16:creationId xmlns:a16="http://schemas.microsoft.com/office/drawing/2014/main" id="{92F94C8E-596E-7162-348E-40EF2610E56B}"/>
              </a:ext>
            </a:extLst>
          </p:cNvPr>
          <p:cNvGrpSpPr/>
          <p:nvPr/>
        </p:nvGrpSpPr>
        <p:grpSpPr>
          <a:xfrm>
            <a:off x="3139088" y="1998156"/>
            <a:ext cx="5851834" cy="1307928"/>
            <a:chOff x="6352810" y="2514546"/>
            <a:chExt cx="5532183" cy="1236484"/>
          </a:xfrm>
        </p:grpSpPr>
        <p:pic>
          <p:nvPicPr>
            <p:cNvPr id="5" name="그림 1">
              <a:extLst>
                <a:ext uri="{FF2B5EF4-FFF2-40B4-BE49-F238E27FC236}">
                  <a16:creationId xmlns:a16="http://schemas.microsoft.com/office/drawing/2014/main" id="{C7BA0A22-2AAC-2375-7C89-02005A154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2810" y="2811443"/>
              <a:ext cx="5532183" cy="7856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직사각형 16">
                  <a:extLst>
                    <a:ext uri="{FF2B5EF4-FFF2-40B4-BE49-F238E27FC236}">
                      <a16:creationId xmlns:a16="http://schemas.microsoft.com/office/drawing/2014/main" id="{4A34528F-56D7-9A30-9AF2-7D7CE68068D1}"/>
                    </a:ext>
                  </a:extLst>
                </p:cNvPr>
                <p:cNvSpPr/>
                <p:nvPr/>
              </p:nvSpPr>
              <p:spPr>
                <a:xfrm>
                  <a:off x="7368727" y="2514546"/>
                  <a:ext cx="171085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Decay distribution (</a:t>
                  </a:r>
                  <a14:m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𝑡</m:t>
                      </m:r>
                    </m:oMath>
                  </a14:m>
                  <a:r>
                    <a:rPr lang="en-US" altLang="ko-KR" sz="14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4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직사각형 16">
                  <a:extLst>
                    <a:ext uri="{FF2B5EF4-FFF2-40B4-BE49-F238E27FC236}">
                      <a16:creationId xmlns:a16="http://schemas.microsoft.com/office/drawing/2014/main" id="{4A34528F-56D7-9A30-9AF2-7D7CE68068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8727" y="2514546"/>
                  <a:ext cx="171085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735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직사각형 17">
              <a:extLst>
                <a:ext uri="{FF2B5EF4-FFF2-40B4-BE49-F238E27FC236}">
                  <a16:creationId xmlns:a16="http://schemas.microsoft.com/office/drawing/2014/main" id="{420AED54-B66E-D4B0-521C-B78BE64B7E46}"/>
                </a:ext>
              </a:extLst>
            </p:cNvPr>
            <p:cNvSpPr/>
            <p:nvPr/>
          </p:nvSpPr>
          <p:spPr>
            <a:xfrm>
              <a:off x="8577327" y="3439280"/>
              <a:ext cx="13801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solidFill>
                    <a:srgbClr val="0070C0"/>
                  </a:solidFill>
                  <a:latin typeface="+mj-lt"/>
                  <a:ea typeface="나눔스퀘어" panose="020B0600000101010101" pitchFamily="50" charset="-127"/>
                </a:rPr>
                <a:t>Acceptance map</a:t>
              </a:r>
              <a:endParaRPr lang="ko-KR" altLang="en-US" sz="14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직사각형 21">
              <a:extLst>
                <a:ext uri="{FF2B5EF4-FFF2-40B4-BE49-F238E27FC236}">
                  <a16:creationId xmlns:a16="http://schemas.microsoft.com/office/drawing/2014/main" id="{80276285-BE05-968E-0E35-34CB6D06AB5D}"/>
                </a:ext>
              </a:extLst>
            </p:cNvPr>
            <p:cNvSpPr/>
            <p:nvPr/>
          </p:nvSpPr>
          <p:spPr>
            <a:xfrm>
              <a:off x="9426576" y="2527867"/>
              <a:ext cx="13641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solidFill>
                    <a:srgbClr val="00B050"/>
                  </a:solidFill>
                  <a:latin typeface="+mj-lt"/>
                  <a:ea typeface="나눔스퀘어" panose="020B0600000101010101" pitchFamily="50" charset="-127"/>
                </a:rPr>
                <a:t>Asymmetry map</a:t>
              </a:r>
              <a:endParaRPr lang="ko-KR" altLang="en-US" sz="14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9" name="직사각형 22">
              <a:extLst>
                <a:ext uri="{FF2B5EF4-FFF2-40B4-BE49-F238E27FC236}">
                  <a16:creationId xmlns:a16="http://schemas.microsoft.com/office/drawing/2014/main" id="{31963EB9-1A6C-213F-06E5-3E52BEAE3214}"/>
                </a:ext>
              </a:extLst>
            </p:cNvPr>
            <p:cNvSpPr/>
            <p:nvPr/>
          </p:nvSpPr>
          <p:spPr>
            <a:xfrm>
              <a:off x="10866237" y="3443253"/>
              <a:ext cx="9717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>
                  <a:solidFill>
                    <a:srgbClr val="7030A0"/>
                  </a:solidFill>
                  <a:latin typeface="+mj-lt"/>
                  <a:ea typeface="나눔스퀘어" panose="020B0600000101010101" pitchFamily="50" charset="-127"/>
                </a:rPr>
                <a:t>Phase map</a:t>
              </a:r>
              <a:endParaRPr lang="ko-KR" altLang="en-US" sz="1400" dirty="0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10" name="직사각형 23">
              <a:extLst>
                <a:ext uri="{FF2B5EF4-FFF2-40B4-BE49-F238E27FC236}">
                  <a16:creationId xmlns:a16="http://schemas.microsoft.com/office/drawing/2014/main" id="{01445FFC-2416-F395-925E-00ADC0512026}"/>
                </a:ext>
              </a:extLst>
            </p:cNvPr>
            <p:cNvSpPr/>
            <p:nvPr/>
          </p:nvSpPr>
          <p:spPr>
            <a:xfrm>
              <a:off x="7868960" y="2786461"/>
              <a:ext cx="988853" cy="33007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  <p:sp>
          <p:nvSpPr>
            <p:cNvPr id="11" name="직사각형 24">
              <a:extLst>
                <a:ext uri="{FF2B5EF4-FFF2-40B4-BE49-F238E27FC236}">
                  <a16:creationId xmlns:a16="http://schemas.microsoft.com/office/drawing/2014/main" id="{A61147AE-73CA-1A61-0E68-53911C23717F}"/>
                </a:ext>
              </a:extLst>
            </p:cNvPr>
            <p:cNvSpPr/>
            <p:nvPr/>
          </p:nvSpPr>
          <p:spPr>
            <a:xfrm>
              <a:off x="9823404" y="2786461"/>
              <a:ext cx="728196" cy="330071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  <p:sp>
          <p:nvSpPr>
            <p:cNvPr id="12" name="직사각형 25">
              <a:extLst>
                <a:ext uri="{FF2B5EF4-FFF2-40B4-BE49-F238E27FC236}">
                  <a16:creationId xmlns:a16="http://schemas.microsoft.com/office/drawing/2014/main" id="{A912BA0B-872D-EEF2-674C-CFAF1FF787E2}"/>
                </a:ext>
              </a:extLst>
            </p:cNvPr>
            <p:cNvSpPr/>
            <p:nvPr/>
          </p:nvSpPr>
          <p:spPr>
            <a:xfrm>
              <a:off x="8937252" y="3192172"/>
              <a:ext cx="728196" cy="307777"/>
            </a:xfrm>
            <a:prstGeom prst="rect">
              <a:avLst/>
            </a:prstGeom>
            <a:noFill/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  <p:sp>
          <p:nvSpPr>
            <p:cNvPr id="13" name="직사각형 26">
              <a:extLst>
                <a:ext uri="{FF2B5EF4-FFF2-40B4-BE49-F238E27FC236}">
                  <a16:creationId xmlns:a16="http://schemas.microsoft.com/office/drawing/2014/main" id="{2A5723FC-F080-1740-89FE-145DFACDED75}"/>
                </a:ext>
              </a:extLst>
            </p:cNvPr>
            <p:cNvSpPr/>
            <p:nvPr/>
          </p:nvSpPr>
          <p:spPr>
            <a:xfrm>
              <a:off x="10957928" y="3192172"/>
              <a:ext cx="845510" cy="307777"/>
            </a:xfrm>
            <a:prstGeom prst="rect">
              <a:avLst/>
            </a:prstGeom>
            <a:noFill/>
            <a:ln w="127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직사각형 27">
                <a:extLst>
                  <a:ext uri="{FF2B5EF4-FFF2-40B4-BE49-F238E27FC236}">
                    <a16:creationId xmlns:a16="http://schemas.microsoft.com/office/drawing/2014/main" id="{2A5EB734-25A3-1861-3DB1-13947CDAB1EB}"/>
                  </a:ext>
                </a:extLst>
              </p:cNvPr>
              <p:cNvSpPr/>
              <p:nvPr/>
            </p:nvSpPr>
            <p:spPr>
              <a:xfrm>
                <a:off x="4444489" y="3954486"/>
                <a:ext cx="3303020" cy="423770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2000" b="0" dirty="0">
                    <a:latin typeface="+mj-lt"/>
                    <a:ea typeface="나눔스퀘어" panose="020B0600000101010101" pitchFamily="50" charset="-127"/>
                  </a:rPr>
                  <a:t>Run-1: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𝐶</m:t>
                        </m:r>
                      </m:e>
                      <m:sub>
                        <m: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𝑝𝑎</m:t>
                        </m:r>
                      </m:sub>
                    </m:sSub>
                    <m:r>
                      <a:rPr lang="en-US" altLang="ko-K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나눔스퀘어" panose="020B0600000101010101" pitchFamily="50" charset="-127"/>
                      </a:rPr>
                      <m:t>=−158 </m:t>
                    </m:r>
                    <m:d>
                      <m:dPr>
                        <m:ctrlP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나눔스퀘어" panose="020B0600000101010101" pitchFamily="50" charset="-127"/>
                          </a:rPr>
                          <m:t>75</m:t>
                        </m:r>
                      </m:e>
                    </m:d>
                    <m:r>
                      <a:rPr lang="en-US" altLang="ko-KR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나눔스퀘어" panose="020B0600000101010101" pitchFamily="50" charset="-127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나눔스퀘어" panose="020B0600000101010101" pitchFamily="50" charset="-127"/>
                      </a:rPr>
                      <m:t>ppb</m:t>
                    </m:r>
                  </m:oMath>
                </a14:m>
                <a:endParaRPr lang="ko-KR" alt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직사각형 27">
                <a:extLst>
                  <a:ext uri="{FF2B5EF4-FFF2-40B4-BE49-F238E27FC236}">
                    <a16:creationId xmlns:a16="http://schemas.microsoft.com/office/drawing/2014/main" id="{2A5EB734-25A3-1861-3DB1-13947CDAB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89" y="3954486"/>
                <a:ext cx="3303020" cy="423770"/>
              </a:xfrm>
              <a:prstGeom prst="rect">
                <a:avLst/>
              </a:prstGeom>
              <a:blipFill>
                <a:blip r:embed="rId5"/>
                <a:stretch>
                  <a:fillRect l="-1527" t="-8824" b="-20588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30">
            <a:extLst>
              <a:ext uri="{FF2B5EF4-FFF2-40B4-BE49-F238E27FC236}">
                <a16:creationId xmlns:a16="http://schemas.microsoft.com/office/drawing/2014/main" id="{F72F0F70-8544-89C4-CD7D-F7B5B949D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344" y="4518483"/>
            <a:ext cx="5617312" cy="2024216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652141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Differential Decay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Muons have different average lab lifetimes depending on the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MRF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What if the average spin phase for the high momenta muons differs from the low momenta muons?</a:t>
                </a:r>
              </a:p>
              <a:p>
                <a:endParaRPr lang="en-US" dirty="0"/>
              </a:p>
              <a:p>
                <a:r>
                  <a:rPr lang="en-US" dirty="0"/>
                  <a:t>We already know there is a spin-momentum correlation even before the injection.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In Run-1, the muon losses were significantly enhanced due to the damaged resistors.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In Run-2/3, the muon loss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𝑚𝑙</m:t>
                        </m:r>
                      </m:sub>
                    </m:sSub>
                  </m:oMath>
                </a14:m>
                <a:r>
                  <a:rPr lang="en-US" dirty="0"/>
                  <a:t> is negligible as the losses were highly suppressed. Instead, we scrutinize the spin-momentum correlation coupled with the differential decay.</a:t>
                </a:r>
              </a:p>
              <a:p>
                <a:endParaRPr lang="en-US" dirty="0"/>
              </a:p>
              <a:p>
                <a:r>
                  <a:rPr lang="en-US" dirty="0"/>
                  <a:t>There are three sources of the spin-momentum correlation.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Upstream beamline.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Kicker.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Inflector.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313E1-3C3D-5744-27D9-F9DB38FC2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196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Differential Decay Correction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B1E34A-4330-3152-EE0C-68B48750A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13E1-3C3D-5744-27D9-F9DB38FC2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44" y="4843278"/>
            <a:ext cx="3606373" cy="1861462"/>
          </a:xfrm>
        </p:spPr>
        <p:txBody>
          <a:bodyPr>
            <a:normAutofit/>
          </a:bodyPr>
          <a:lstStyle/>
          <a:p>
            <a:r>
              <a:rPr lang="en-US" sz="2000" dirty="0"/>
              <a:t>Source: momentum selection in the upstream beamline.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8D435-0D79-F9C7-0586-40FCE6F44F2E}"/>
              </a:ext>
            </a:extLst>
          </p:cNvPr>
          <p:cNvSpPr/>
          <p:nvPr/>
        </p:nvSpPr>
        <p:spPr>
          <a:xfrm>
            <a:off x="524564" y="1237643"/>
            <a:ext cx="3412735" cy="601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Beamline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D44BE-85EB-D163-49F0-3F4EB8680B6E}"/>
              </a:ext>
            </a:extLst>
          </p:cNvPr>
          <p:cNvSpPr/>
          <p:nvPr/>
        </p:nvSpPr>
        <p:spPr>
          <a:xfrm>
            <a:off x="4389632" y="1237643"/>
            <a:ext cx="3412735" cy="601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Kicker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9F0AE-0606-602F-79EF-75851385BC29}"/>
              </a:ext>
            </a:extLst>
          </p:cNvPr>
          <p:cNvSpPr/>
          <p:nvPr/>
        </p:nvSpPr>
        <p:spPr>
          <a:xfrm>
            <a:off x="8254703" y="1237643"/>
            <a:ext cx="3412735" cy="601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(Inflector) Spin-Coordinate</a:t>
            </a:r>
          </a:p>
        </p:txBody>
      </p:sp>
      <p:pic>
        <p:nvPicPr>
          <p:cNvPr id="7" name="그림 5">
            <a:extLst>
              <a:ext uri="{FF2B5EF4-FFF2-40B4-BE49-F238E27FC236}">
                <a16:creationId xmlns:a16="http://schemas.microsoft.com/office/drawing/2014/main" id="{756D7343-C41B-18FC-EE8D-4C8DBCF0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2" y="2100431"/>
            <a:ext cx="3819634" cy="2657138"/>
          </a:xfrm>
          <a:prstGeom prst="rect">
            <a:avLst/>
          </a:prstGeom>
          <a:ln w="190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3D4F9-3AF0-C842-084C-F4F3C880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440" y="1920240"/>
            <a:ext cx="3143117" cy="2876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0E8B5-08B0-3A19-48D7-69561F84A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518" y="1920240"/>
            <a:ext cx="3657732" cy="2429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E6178E-7944-F2D6-5697-9B0BCF1FC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451" y="4928204"/>
            <a:ext cx="3246172" cy="16916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9CBC78-5165-0A47-0BAB-3B3F00C2F10D}"/>
              </a:ext>
            </a:extLst>
          </p:cNvPr>
          <p:cNvSpPr txBox="1">
            <a:spLocks/>
          </p:cNvSpPr>
          <p:nvPr/>
        </p:nvSpPr>
        <p:spPr>
          <a:xfrm>
            <a:off x="8292350" y="4349348"/>
            <a:ext cx="3606373" cy="186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Source: momentum-dependent acceptance in the inflector.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9F13099-2285-9A50-445E-4DD140845869}"/>
              </a:ext>
            </a:extLst>
          </p:cNvPr>
          <p:cNvSpPr txBox="1">
            <a:spLocks/>
          </p:cNvSpPr>
          <p:nvPr/>
        </p:nvSpPr>
        <p:spPr>
          <a:xfrm>
            <a:off x="4373580" y="4843278"/>
            <a:ext cx="3606373" cy="1861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Source: injection-time-dependent acceptance after the kick. Early muons have a different phase than late muons.</a:t>
            </a:r>
          </a:p>
        </p:txBody>
      </p:sp>
    </p:spTree>
    <p:extLst>
      <p:ext uri="{BB962C8B-B14F-4D97-AF65-F5344CB8AC3E}">
        <p14:creationId xmlns:p14="http://schemas.microsoft.com/office/powerpoint/2010/main" val="1948112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726EC-B240-0EA9-9131-1F527EF0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587A-96D4-8B8E-8CCA-90C766E36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dynamics corrections.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expect the PA uncertainty to be reduced roughly by more than a factor of 3.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9FBDA5-0680-DB5D-7672-FC890DCCA860}"/>
              </a:ext>
            </a:extLst>
          </p:cNvPr>
          <p:cNvGrpSpPr/>
          <p:nvPr/>
        </p:nvGrpSpPr>
        <p:grpSpPr>
          <a:xfrm>
            <a:off x="2339083" y="1639884"/>
            <a:ext cx="7513834" cy="649492"/>
            <a:chOff x="1608083" y="1622947"/>
            <a:chExt cx="8704256" cy="752391"/>
          </a:xfrm>
        </p:grpSpPr>
        <p:pic>
          <p:nvPicPr>
            <p:cNvPr id="5" name="그림 12">
              <a:extLst>
                <a:ext uri="{FF2B5EF4-FFF2-40B4-BE49-F238E27FC236}">
                  <a16:creationId xmlns:a16="http://schemas.microsoft.com/office/drawing/2014/main" id="{E7FA5D94-4F7D-4274-CB7B-52007319D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238" r="10022" b="54465"/>
            <a:stretch/>
          </p:blipFill>
          <p:spPr>
            <a:xfrm>
              <a:off x="1608083" y="1697873"/>
              <a:ext cx="7020910" cy="6774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229D68D-8C91-A1F9-9B1A-1712C95F9719}"/>
                    </a:ext>
                  </a:extLst>
                </p:cNvPr>
                <p:cNvSpPr txBox="1"/>
                <p:nvPr/>
              </p:nvSpPr>
              <p:spPr>
                <a:xfrm>
                  <a:off x="8628993" y="1622947"/>
                  <a:ext cx="16833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𝑑𝑑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229D68D-8C91-A1F9-9B1A-1712C95F9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8993" y="1622947"/>
                  <a:ext cx="1683346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5217" r="-17391"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5989589F-5704-EDA3-73AE-545C379D5A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94885"/>
                  </p:ext>
                </p:extLst>
              </p:nvPr>
            </p:nvGraphicFramePr>
            <p:xfrm>
              <a:off x="609600" y="2518216"/>
              <a:ext cx="10972800" cy="296392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397321">
                      <a:extLst>
                        <a:ext uri="{9D8B030D-6E8A-4147-A177-3AD203B41FA5}">
                          <a16:colId xmlns:a16="http://schemas.microsoft.com/office/drawing/2014/main" val="896714283"/>
                        </a:ext>
                      </a:extLst>
                    </a:gridCol>
                    <a:gridCol w="4171308">
                      <a:extLst>
                        <a:ext uri="{9D8B030D-6E8A-4147-A177-3AD203B41FA5}">
                          <a16:colId xmlns:a16="http://schemas.microsoft.com/office/drawing/2014/main" val="1031483240"/>
                        </a:ext>
                      </a:extLst>
                    </a:gridCol>
                    <a:gridCol w="3404171">
                      <a:extLst>
                        <a:ext uri="{9D8B030D-6E8A-4147-A177-3AD203B41FA5}">
                          <a16:colId xmlns:a16="http://schemas.microsoft.com/office/drawing/2014/main" val="298113371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Correction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Source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Run-1 (ppb)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81665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E-field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489 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53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199293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Pitch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Pitch-driven geometrical phase oscillation.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180 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e>
                                </m:d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80924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Muon loss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num>
                                        <m:den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loss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나눔스퀘어" panose="020B0600000101010101" pitchFamily="50" charset="-127"/>
                                  </a:rPr>
                                  <m:t>−11 </m:t>
                                </m:r>
                                <m:d>
                                  <m:dPr>
                                    <m:ctrlPr>
                                      <a:rPr lang="en-US" altLang="ko-KR" sz="1800" b="0" i="1" smtClean="0">
                                        <a:latin typeface="Cambria Math" panose="02040503050406030204" pitchFamily="18" charset="0"/>
                                        <a:ea typeface="나눔스퀘어" panose="020B0600000101010101" pitchFamily="50" charset="-12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800" b="0" i="1" smtClean="0">
                                        <a:latin typeface="Cambria Math" panose="02040503050406030204" pitchFamily="18" charset="0"/>
                                        <a:ea typeface="나눔스퀘어" panose="020B0600000101010101" pitchFamily="50" charset="-127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13567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Phase-acceptance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accep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accep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나눔스퀘어" panose="020B0600000101010101" pitchFamily="50" charset="-127"/>
                                  </a:rPr>
                                  <m:t>−158 </m:t>
                                </m:r>
                                <m:d>
                                  <m:dPr>
                                    <m:ctrlPr>
                                      <a:rPr lang="en-US" altLang="ko-KR" sz="1800" b="0" i="1" smtClean="0">
                                        <a:latin typeface="Cambria Math" panose="02040503050406030204" pitchFamily="18" charset="0"/>
                                        <a:ea typeface="나눔스퀘어" panose="020B0600000101010101" pitchFamily="50" charset="-127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800" b="0" i="1" smtClean="0">
                                        <a:latin typeface="Cambria Math" panose="02040503050406030204" pitchFamily="18" charset="0"/>
                                        <a:ea typeface="나눔스퀘어" panose="020B0600000101010101" pitchFamily="50" charset="-127"/>
                                      </a:rPr>
                                      <m:t>75</m:t>
                                    </m:r>
                                  </m:e>
                                </m:d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ea typeface="나눔스퀘어" panose="020B0600000101010101" pitchFamily="50" charset="-127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50104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j-lt"/>
                            </a:rPr>
                            <a:t>Differential decay correction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num>
                                        <m:den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⋅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34386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5989589F-5704-EDA3-73AE-545C379D5A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94885"/>
                  </p:ext>
                </p:extLst>
              </p:nvPr>
            </p:nvGraphicFramePr>
            <p:xfrm>
              <a:off x="609600" y="2518216"/>
              <a:ext cx="10972800" cy="296392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397321">
                      <a:extLst>
                        <a:ext uri="{9D8B030D-6E8A-4147-A177-3AD203B41FA5}">
                          <a16:colId xmlns:a16="http://schemas.microsoft.com/office/drawing/2014/main" val="896714283"/>
                        </a:ext>
                      </a:extLst>
                    </a:gridCol>
                    <a:gridCol w="4171308">
                      <a:extLst>
                        <a:ext uri="{9D8B030D-6E8A-4147-A177-3AD203B41FA5}">
                          <a16:colId xmlns:a16="http://schemas.microsoft.com/office/drawing/2014/main" val="1031483240"/>
                        </a:ext>
                      </a:extLst>
                    </a:gridCol>
                    <a:gridCol w="3404171">
                      <a:extLst>
                        <a:ext uri="{9D8B030D-6E8A-4147-A177-3AD203B41FA5}">
                          <a16:colId xmlns:a16="http://schemas.microsoft.com/office/drawing/2014/main" val="298113371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Correction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Source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Run-1 (ppb)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81665155"/>
                      </a:ext>
                    </a:extLst>
                  </a:tr>
                  <a:tr h="5492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70455" r="-222761" b="-370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1707" t="-70455" r="-82012" b="-370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2388" t="-70455" r="-373" b="-370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9929320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250000" r="-222761" b="-4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Pitch-driven geometrical phase oscillation.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2388" t="-250000" r="-373" b="-44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092458"/>
                      </a:ext>
                    </a:extLst>
                  </a:tr>
                  <a:tr h="5429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244186" r="-222761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1707" t="-244186" r="-82012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2388" t="-244186" r="-373" b="-209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356738"/>
                      </a:ext>
                    </a:extLst>
                  </a:tr>
                  <a:tr h="5708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328889" r="-22276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1707" t="-328889" r="-8201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2388" t="-328889" r="-37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0104502"/>
                      </a:ext>
                    </a:extLst>
                  </a:tr>
                  <a:tr h="5429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448837" r="-222761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1707" t="-448837" r="-82012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22388" t="-448837" r="-373" b="-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43865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83671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83BD-5893-277C-8E3C-5391FACA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Outlook</a:t>
            </a:r>
          </a:p>
        </p:txBody>
      </p:sp>
      <p:pic>
        <p:nvPicPr>
          <p:cNvPr id="1026" name="Picture 2" descr="CTAG cumulative loading, please wait...">
            <a:extLst>
              <a:ext uri="{FF2B5EF4-FFF2-40B4-BE49-F238E27FC236}">
                <a16:creationId xmlns:a16="http://schemas.microsoft.com/office/drawing/2014/main" id="{E846D47F-1CCA-727B-24F3-7D6DAC00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5" y="1613072"/>
            <a:ext cx="6688642" cy="381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75FE-6885-8887-D193-7C214AB3A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operating our final physics run (Run-6), presumably until July 2023.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Run-2/3 analysis is on its way! Projected uncertainty is half of Run-1. Stay tuned!</a:t>
            </a:r>
          </a:p>
        </p:txBody>
      </p:sp>
      <p:grpSp>
        <p:nvGrpSpPr>
          <p:cNvPr id="4" name="그룹 1">
            <a:extLst>
              <a:ext uri="{FF2B5EF4-FFF2-40B4-BE49-F238E27FC236}">
                <a16:creationId xmlns:a16="http://schemas.microsoft.com/office/drawing/2014/main" id="{CBF10970-D02A-1B1A-A568-C0351C400600}"/>
              </a:ext>
            </a:extLst>
          </p:cNvPr>
          <p:cNvGrpSpPr/>
          <p:nvPr/>
        </p:nvGrpSpPr>
        <p:grpSpPr>
          <a:xfrm>
            <a:off x="7262043" y="2074579"/>
            <a:ext cx="4599032" cy="3195838"/>
            <a:chOff x="336166" y="1719013"/>
            <a:chExt cx="6056000" cy="4208280"/>
          </a:xfrm>
        </p:grpSpPr>
        <p:pic>
          <p:nvPicPr>
            <p:cNvPr id="5" name="그림 2">
              <a:extLst>
                <a:ext uri="{FF2B5EF4-FFF2-40B4-BE49-F238E27FC236}">
                  <a16:creationId xmlns:a16="http://schemas.microsoft.com/office/drawing/2014/main" id="{02650110-C996-291C-59F3-7D2950CB3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166" y="1719013"/>
              <a:ext cx="6056000" cy="4208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직사각형 7">
                  <a:extLst>
                    <a:ext uri="{FF2B5EF4-FFF2-40B4-BE49-F238E27FC236}">
                      <a16:creationId xmlns:a16="http://schemas.microsoft.com/office/drawing/2014/main" id="{9EB59A11-8B06-E75A-1785-B1DCA4142FDC}"/>
                    </a:ext>
                  </a:extLst>
                </p:cNvPr>
                <p:cNvSpPr/>
                <p:nvPr/>
              </p:nvSpPr>
              <p:spPr>
                <a:xfrm>
                  <a:off x="2954051" y="1921844"/>
                  <a:ext cx="1398878" cy="387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>
                      <a:solidFill>
                        <a:srgbClr val="2900C0"/>
                      </a:solidFill>
                      <a:latin typeface="+mj-lt"/>
                      <a:ea typeface="나눔스퀘어" panose="020B0600000101010101" pitchFamily="50" charset="-127"/>
                    </a:rPr>
                    <a:t>2004   (3.7</a:t>
                  </a:r>
                  <a14:m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2900C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𝜎</m:t>
                      </m:r>
                    </m:oMath>
                  </a14:m>
                  <a:r>
                    <a:rPr lang="en-US" altLang="ko-KR" sz="1400" dirty="0">
                      <a:solidFill>
                        <a:srgbClr val="2900C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400" dirty="0">
                    <a:solidFill>
                      <a:srgbClr val="290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직사각형 7">
                  <a:extLst>
                    <a:ext uri="{FF2B5EF4-FFF2-40B4-BE49-F238E27FC236}">
                      <a16:creationId xmlns:a16="http://schemas.microsoft.com/office/drawing/2014/main" id="{D377D5DB-C180-A35F-B2BB-FC7CC8E52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4051" y="1921844"/>
                  <a:ext cx="1398878" cy="387055"/>
                </a:xfrm>
                <a:prstGeom prst="rect">
                  <a:avLst/>
                </a:prstGeom>
                <a:blipFill>
                  <a:blip r:embed="rId4"/>
                  <a:stretch>
                    <a:fillRect l="-1053" t="-370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직사각형 8">
                  <a:extLst>
                    <a:ext uri="{FF2B5EF4-FFF2-40B4-BE49-F238E27FC236}">
                      <a16:creationId xmlns:a16="http://schemas.microsoft.com/office/drawing/2014/main" id="{77847D32-8BD9-F3A3-032B-6BD425A28420}"/>
                    </a:ext>
                  </a:extLst>
                </p:cNvPr>
                <p:cNvSpPr/>
                <p:nvPr/>
              </p:nvSpPr>
              <p:spPr>
                <a:xfrm>
                  <a:off x="2954051" y="2609542"/>
                  <a:ext cx="1398878" cy="387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2021   (3.3</a:t>
                  </a:r>
                  <a14:m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𝜎</m:t>
                      </m:r>
                    </m:oMath>
                  </a14:m>
                  <a:r>
                    <a:rPr lang="en-US" altLang="ko-KR" sz="14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4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직사각형 8">
                  <a:extLst>
                    <a:ext uri="{FF2B5EF4-FFF2-40B4-BE49-F238E27FC236}">
                      <a16:creationId xmlns:a16="http://schemas.microsoft.com/office/drawing/2014/main" id="{246A2502-2875-4710-11A1-7D642B27B6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4051" y="2609542"/>
                  <a:ext cx="1398878" cy="387055"/>
                </a:xfrm>
                <a:prstGeom prst="rect">
                  <a:avLst/>
                </a:prstGeom>
                <a:blipFill>
                  <a:blip r:embed="rId5"/>
                  <a:stretch>
                    <a:fillRect l="-1053" t="-370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0F1CAE9-2629-35C8-CBA7-BEE92201A2D6}"/>
              </a:ext>
            </a:extLst>
          </p:cNvPr>
          <p:cNvSpPr txBox="1"/>
          <p:nvPr/>
        </p:nvSpPr>
        <p:spPr>
          <a:xfrm>
            <a:off x="2385657" y="5684328"/>
            <a:ext cx="7420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+mj-lt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0525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060C-19E7-F897-D6F8-43C85DAFE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 (Run-1) on April 2021</a:t>
            </a:r>
          </a:p>
        </p:txBody>
      </p:sp>
      <p:pic>
        <p:nvPicPr>
          <p:cNvPr id="4" name="그림 5">
            <a:extLst>
              <a:ext uri="{FF2B5EF4-FFF2-40B4-BE49-F238E27FC236}">
                <a16:creationId xmlns:a16="http://schemas.microsoft.com/office/drawing/2014/main" id="{79755C3B-3628-D02D-DEF3-04C6A898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800464"/>
            <a:ext cx="8432800" cy="1378806"/>
          </a:xfrm>
          <a:prstGeom prst="rect">
            <a:avLst/>
          </a:prstGeom>
        </p:spPr>
      </p:pic>
      <p:grpSp>
        <p:nvGrpSpPr>
          <p:cNvPr id="5" name="그룹 1">
            <a:extLst>
              <a:ext uri="{FF2B5EF4-FFF2-40B4-BE49-F238E27FC236}">
                <a16:creationId xmlns:a16="http://schemas.microsoft.com/office/drawing/2014/main" id="{78DE3C5A-3EC2-8652-72B6-BB6F73F1DC44}"/>
              </a:ext>
            </a:extLst>
          </p:cNvPr>
          <p:cNvGrpSpPr/>
          <p:nvPr/>
        </p:nvGrpSpPr>
        <p:grpSpPr>
          <a:xfrm>
            <a:off x="674657" y="2307055"/>
            <a:ext cx="5148073" cy="3577366"/>
            <a:chOff x="336166" y="1719013"/>
            <a:chExt cx="6056000" cy="4208280"/>
          </a:xfrm>
        </p:grpSpPr>
        <p:pic>
          <p:nvPicPr>
            <p:cNvPr id="6" name="그림 2">
              <a:extLst>
                <a:ext uri="{FF2B5EF4-FFF2-40B4-BE49-F238E27FC236}">
                  <a16:creationId xmlns:a16="http://schemas.microsoft.com/office/drawing/2014/main" id="{4BA2D7F1-92BA-A624-3325-5D8D7E82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166" y="1719013"/>
              <a:ext cx="6056000" cy="4208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직사각형 7">
                  <a:extLst>
                    <a:ext uri="{FF2B5EF4-FFF2-40B4-BE49-F238E27FC236}">
                      <a16:creationId xmlns:a16="http://schemas.microsoft.com/office/drawing/2014/main" id="{D377D5DB-C180-A35F-B2BB-FC7CC8E52A4A}"/>
                    </a:ext>
                  </a:extLst>
                </p:cNvPr>
                <p:cNvSpPr/>
                <p:nvPr/>
              </p:nvSpPr>
              <p:spPr>
                <a:xfrm>
                  <a:off x="2954051" y="1921844"/>
                  <a:ext cx="1398878" cy="387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>
                      <a:solidFill>
                        <a:srgbClr val="2900C0"/>
                      </a:solidFill>
                      <a:latin typeface="+mj-lt"/>
                      <a:ea typeface="나눔스퀘어" panose="020B0600000101010101" pitchFamily="50" charset="-127"/>
                    </a:rPr>
                    <a:t>2004   (3.7</a:t>
                  </a:r>
                  <a14:m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2900C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𝜎</m:t>
                      </m:r>
                    </m:oMath>
                  </a14:m>
                  <a:r>
                    <a:rPr lang="en-US" altLang="ko-KR" sz="1400" dirty="0">
                      <a:solidFill>
                        <a:srgbClr val="2900C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400" dirty="0">
                    <a:solidFill>
                      <a:srgbClr val="290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직사각형 7">
                  <a:extLst>
                    <a:ext uri="{FF2B5EF4-FFF2-40B4-BE49-F238E27FC236}">
                      <a16:creationId xmlns:a16="http://schemas.microsoft.com/office/drawing/2014/main" id="{D377D5DB-C180-A35F-B2BB-FC7CC8E52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4051" y="1921844"/>
                  <a:ext cx="1398878" cy="387055"/>
                </a:xfrm>
                <a:prstGeom prst="rect">
                  <a:avLst/>
                </a:prstGeom>
                <a:blipFill>
                  <a:blip r:embed="rId4"/>
                  <a:stretch>
                    <a:fillRect l="-1053" t="-370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직사각형 8">
                  <a:extLst>
                    <a:ext uri="{FF2B5EF4-FFF2-40B4-BE49-F238E27FC236}">
                      <a16:creationId xmlns:a16="http://schemas.microsoft.com/office/drawing/2014/main" id="{246A2502-2875-4710-11A1-7D642B27B6DC}"/>
                    </a:ext>
                  </a:extLst>
                </p:cNvPr>
                <p:cNvSpPr/>
                <p:nvPr/>
              </p:nvSpPr>
              <p:spPr>
                <a:xfrm>
                  <a:off x="2954051" y="2609542"/>
                  <a:ext cx="1398878" cy="387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4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2021   (3.3</a:t>
                  </a:r>
                  <a14:m>
                    <m:oMath xmlns:m="http://schemas.openxmlformats.org/officeDocument/2006/math">
                      <m:r>
                        <a:rPr lang="en-US" altLang="ko-K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나눔스퀘어" panose="020B0600000101010101" pitchFamily="50" charset="-127"/>
                        </a:rPr>
                        <m:t>𝜎</m:t>
                      </m:r>
                    </m:oMath>
                  </a14:m>
                  <a:r>
                    <a:rPr lang="en-US" altLang="ko-KR" sz="1400" dirty="0">
                      <a:solidFill>
                        <a:srgbClr val="FF0000"/>
                      </a:solidFill>
                      <a:latin typeface="+mj-lt"/>
                      <a:ea typeface="나눔스퀘어" panose="020B0600000101010101" pitchFamily="50" charset="-127"/>
                    </a:rPr>
                    <a:t>)</a:t>
                  </a:r>
                  <a:endParaRPr lang="ko-KR" altLang="en-US" sz="14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직사각형 8">
                  <a:extLst>
                    <a:ext uri="{FF2B5EF4-FFF2-40B4-BE49-F238E27FC236}">
                      <a16:creationId xmlns:a16="http://schemas.microsoft.com/office/drawing/2014/main" id="{246A2502-2875-4710-11A1-7D642B27B6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4051" y="2609542"/>
                  <a:ext cx="1398878" cy="387055"/>
                </a:xfrm>
                <a:prstGeom prst="rect">
                  <a:avLst/>
                </a:prstGeom>
                <a:blipFill>
                  <a:blip r:embed="rId5"/>
                  <a:stretch>
                    <a:fillRect l="-1053" t="-370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그룹 3">
            <a:extLst>
              <a:ext uri="{FF2B5EF4-FFF2-40B4-BE49-F238E27FC236}">
                <a16:creationId xmlns:a16="http://schemas.microsoft.com/office/drawing/2014/main" id="{DBDE6134-B869-7CEC-16FD-FEA80C8E2C6F}"/>
              </a:ext>
            </a:extLst>
          </p:cNvPr>
          <p:cNvGrpSpPr/>
          <p:nvPr/>
        </p:nvGrpSpPr>
        <p:grpSpPr>
          <a:xfrm>
            <a:off x="979458" y="6023722"/>
            <a:ext cx="4205994" cy="532136"/>
            <a:chOff x="430442" y="5521638"/>
            <a:chExt cx="6542730" cy="827774"/>
          </a:xfrm>
        </p:grpSpPr>
        <p:pic>
          <p:nvPicPr>
            <p:cNvPr id="10" name="그림 4">
              <a:extLst>
                <a:ext uri="{FF2B5EF4-FFF2-40B4-BE49-F238E27FC236}">
                  <a16:creationId xmlns:a16="http://schemas.microsoft.com/office/drawing/2014/main" id="{7FEB2121-8D56-ADC9-02C5-9E3449ADE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42" y="5521638"/>
              <a:ext cx="6542730" cy="392646"/>
            </a:xfrm>
            <a:prstGeom prst="rect">
              <a:avLst/>
            </a:prstGeom>
          </p:spPr>
        </p:pic>
        <p:pic>
          <p:nvPicPr>
            <p:cNvPr id="11" name="그림 6">
              <a:extLst>
                <a:ext uri="{FF2B5EF4-FFF2-40B4-BE49-F238E27FC236}">
                  <a16:creationId xmlns:a16="http://schemas.microsoft.com/office/drawing/2014/main" id="{E6A414E2-9579-62CE-C047-5833D7705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951" y="5955036"/>
              <a:ext cx="6539712" cy="394376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301F44-517E-45B6-5AB8-641755B5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879" y="2307055"/>
            <a:ext cx="5816780" cy="436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34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C5EB2-BEB0-4655-24F6-EDB95CDC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76D06-4D0C-11AA-D937-7FACB333F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14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932B-6B48-8125-089F-DD98BF3B8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3E80F5-8608-2EDB-8AB1-EB9299A9C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Talks about the Muon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experiment at Fermilab.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We measure two frequencies: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3E80F5-8608-2EDB-8AB1-EB9299A9C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5B4ADFA-4775-56F7-6929-04C4B335E63B}"/>
              </a:ext>
            </a:extLst>
          </p:cNvPr>
          <p:cNvGrpSpPr/>
          <p:nvPr/>
        </p:nvGrpSpPr>
        <p:grpSpPr>
          <a:xfrm>
            <a:off x="835573" y="2357377"/>
            <a:ext cx="8244620" cy="3823752"/>
            <a:chOff x="835573" y="2357377"/>
            <a:chExt cx="8244620" cy="3823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55CEFD-5A05-5D21-A48D-6468EC7B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717" y="5506186"/>
              <a:ext cx="7772400" cy="6749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E69355-BB85-D4C0-0870-40B1C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717" y="4691907"/>
              <a:ext cx="7772400" cy="6749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563EB7-9BB8-86A2-C437-69F38840F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717" y="3877628"/>
              <a:ext cx="7772400" cy="674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A77D70-6EFD-64E7-DA96-344B7CF84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573" y="3119708"/>
              <a:ext cx="7123386" cy="6185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299EE2-93CA-11A9-46EC-5B5457122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145" y="2357377"/>
              <a:ext cx="8171048" cy="4603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30E937-80DB-729B-358B-E336B58CCB58}"/>
                  </a:ext>
                </a:extLst>
              </p:cNvPr>
              <p:cNvSpPr txBox="1"/>
              <p:nvPr/>
            </p:nvSpPr>
            <p:spPr>
              <a:xfrm>
                <a:off x="9387644" y="2451953"/>
                <a:ext cx="13352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This talk: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30E937-80DB-729B-358B-E336B58CC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644" y="2451953"/>
                <a:ext cx="1335237" cy="369332"/>
              </a:xfrm>
              <a:prstGeom prst="rect">
                <a:avLst/>
              </a:prstGeom>
              <a:blipFill>
                <a:blip r:embed="rId8"/>
                <a:stretch>
                  <a:fillRect l="-3774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7B7F82-B193-07A7-FE49-70DABD389833}"/>
                  </a:ext>
                </a:extLst>
              </p:cNvPr>
              <p:cNvSpPr txBox="1"/>
              <p:nvPr/>
            </p:nvSpPr>
            <p:spPr>
              <a:xfrm>
                <a:off x="9387644" y="3122847"/>
                <a:ext cx="51264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7B7F82-B193-07A7-FE49-70DABD389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644" y="3122847"/>
                <a:ext cx="512641" cy="390748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4FB70-1A8D-4F32-02F3-2A8877C63455}"/>
                  </a:ext>
                </a:extLst>
              </p:cNvPr>
              <p:cNvSpPr txBox="1"/>
              <p:nvPr/>
            </p:nvSpPr>
            <p:spPr>
              <a:xfrm>
                <a:off x="9387644" y="3957544"/>
                <a:ext cx="514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4FB70-1A8D-4F32-02F3-2A8877C63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644" y="3957544"/>
                <a:ext cx="5146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2753D-6580-F171-E2D2-C7EBBA190216}"/>
                  </a:ext>
                </a:extLst>
              </p:cNvPr>
              <p:cNvSpPr txBox="1"/>
              <p:nvPr/>
            </p:nvSpPr>
            <p:spPr>
              <a:xfrm>
                <a:off x="9387644" y="4834004"/>
                <a:ext cx="51264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2753D-6580-F171-E2D2-C7EBBA190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644" y="4834004"/>
                <a:ext cx="512641" cy="390748"/>
              </a:xfrm>
              <a:prstGeom prst="rect">
                <a:avLst/>
              </a:prstGeom>
              <a:blipFill>
                <a:blip r:embed="rId11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958689-8F8E-8962-9FBE-C1968E835F17}"/>
                  </a:ext>
                </a:extLst>
              </p:cNvPr>
              <p:cNvSpPr txBox="1"/>
              <p:nvPr/>
            </p:nvSpPr>
            <p:spPr>
              <a:xfrm>
                <a:off x="9387644" y="5658991"/>
                <a:ext cx="514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958689-8F8E-8962-9FBE-C1968E835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644" y="5658991"/>
                <a:ext cx="5146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756136-4CE4-E877-E240-177336C3CE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Lifecycle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in the Muon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Experiment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5756136-4CE4-E877-E240-177336C3C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8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entagon 3">
            <a:extLst>
              <a:ext uri="{FF2B5EF4-FFF2-40B4-BE49-F238E27FC236}">
                <a16:creationId xmlns:a16="http://schemas.microsoft.com/office/drawing/2014/main" id="{9AF977C9-F5B9-A875-E19E-FD7685C9320D}"/>
              </a:ext>
            </a:extLst>
          </p:cNvPr>
          <p:cNvSpPr/>
          <p:nvPr/>
        </p:nvSpPr>
        <p:spPr>
          <a:xfrm>
            <a:off x="758325" y="1082526"/>
            <a:ext cx="2448910" cy="50449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Production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46E272EC-6F97-696E-25EE-10AB52FC0193}"/>
              </a:ext>
            </a:extLst>
          </p:cNvPr>
          <p:cNvSpPr/>
          <p:nvPr/>
        </p:nvSpPr>
        <p:spPr>
          <a:xfrm>
            <a:off x="4443358" y="1082526"/>
            <a:ext cx="3305284" cy="50449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Storage &amp; </a:t>
            </a:r>
            <a:r>
              <a:rPr lang="en-US" sz="2400" dirty="0" err="1">
                <a:latin typeface="+mj-lt"/>
              </a:rPr>
              <a:t>Precess</a:t>
            </a:r>
            <a:endParaRPr lang="en-US" sz="2400" dirty="0">
              <a:latin typeface="+mj-lt"/>
            </a:endParaRPr>
          </a:p>
        </p:txBody>
      </p:sp>
      <p:pic>
        <p:nvPicPr>
          <p:cNvPr id="7" name="그림 20">
            <a:extLst>
              <a:ext uri="{FF2B5EF4-FFF2-40B4-BE49-F238E27FC236}">
                <a16:creationId xmlns:a16="http://schemas.microsoft.com/office/drawing/2014/main" id="{EE098AC0-3F0D-E063-1464-E7BCC5DB6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7" y="1705300"/>
            <a:ext cx="3015740" cy="3392708"/>
          </a:xfrm>
          <a:prstGeom prst="rect">
            <a:avLst/>
          </a:prstGeom>
        </p:spPr>
      </p:pic>
      <p:grpSp>
        <p:nvGrpSpPr>
          <p:cNvPr id="8" name="그룹 2">
            <a:extLst>
              <a:ext uri="{FF2B5EF4-FFF2-40B4-BE49-F238E27FC236}">
                <a16:creationId xmlns:a16="http://schemas.microsoft.com/office/drawing/2014/main" id="{1316A8B8-17A0-810C-B611-8CEDB71D4617}"/>
              </a:ext>
            </a:extLst>
          </p:cNvPr>
          <p:cNvGrpSpPr/>
          <p:nvPr/>
        </p:nvGrpSpPr>
        <p:grpSpPr>
          <a:xfrm>
            <a:off x="3957790" y="1704913"/>
            <a:ext cx="4276420" cy="3358054"/>
            <a:chOff x="4003001" y="1779661"/>
            <a:chExt cx="3949762" cy="3101548"/>
          </a:xfrm>
        </p:grpSpPr>
        <p:pic>
          <p:nvPicPr>
            <p:cNvPr id="9" name="그림 1">
              <a:extLst>
                <a:ext uri="{FF2B5EF4-FFF2-40B4-BE49-F238E27FC236}">
                  <a16:creationId xmlns:a16="http://schemas.microsoft.com/office/drawing/2014/main" id="{EBDAED62-73D9-D2D3-D5DE-D23F2ADA0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1" t="1062" r="7873" b="2712"/>
            <a:stretch/>
          </p:blipFill>
          <p:spPr>
            <a:xfrm>
              <a:off x="4003001" y="1779661"/>
              <a:ext cx="3949762" cy="3101548"/>
            </a:xfrm>
            <a:prstGeom prst="rect">
              <a:avLst/>
            </a:prstGeom>
          </p:spPr>
        </p:pic>
        <p:cxnSp>
          <p:nvCxnSpPr>
            <p:cNvPr id="10" name="직선 화살표 연결선 41">
              <a:extLst>
                <a:ext uri="{FF2B5EF4-FFF2-40B4-BE49-F238E27FC236}">
                  <a16:creationId xmlns:a16="http://schemas.microsoft.com/office/drawing/2014/main" id="{9821B0F0-BF47-6EE3-912A-FB329DAC65A9}"/>
                </a:ext>
              </a:extLst>
            </p:cNvPr>
            <p:cNvCxnSpPr>
              <a:cxnSpLocks/>
            </p:cNvCxnSpPr>
            <p:nvPr/>
          </p:nvCxnSpPr>
          <p:spPr>
            <a:xfrm>
              <a:off x="6425058" y="2506928"/>
              <a:ext cx="321024" cy="98253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42">
              <a:extLst>
                <a:ext uri="{FF2B5EF4-FFF2-40B4-BE49-F238E27FC236}">
                  <a16:creationId xmlns:a16="http://schemas.microsoft.com/office/drawing/2014/main" id="{68604577-D543-1F78-B84B-E4521DD25D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1990" y="3580320"/>
              <a:ext cx="321024" cy="98253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43">
              <a:extLst>
                <a:ext uri="{FF2B5EF4-FFF2-40B4-BE49-F238E27FC236}">
                  <a16:creationId xmlns:a16="http://schemas.microsoft.com/office/drawing/2014/main" id="{8DB99E44-E2B9-C74C-A07F-341D7CE844A5}"/>
                </a:ext>
              </a:extLst>
            </p:cNvPr>
            <p:cNvCxnSpPr>
              <a:cxnSpLocks/>
            </p:cNvCxnSpPr>
            <p:nvPr/>
          </p:nvCxnSpPr>
          <p:spPr>
            <a:xfrm rot="9000000">
              <a:off x="6054205" y="4302947"/>
              <a:ext cx="321024" cy="98253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44">
              <a:extLst>
                <a:ext uri="{FF2B5EF4-FFF2-40B4-BE49-F238E27FC236}">
                  <a16:creationId xmlns:a16="http://schemas.microsoft.com/office/drawing/2014/main" id="{CA71DA50-0951-D9BB-A743-399A334EA2C0}"/>
                </a:ext>
              </a:extLst>
            </p:cNvPr>
            <p:cNvCxnSpPr>
              <a:cxnSpLocks/>
            </p:cNvCxnSpPr>
            <p:nvPr/>
          </p:nvCxnSpPr>
          <p:spPr>
            <a:xfrm rot="12600000">
              <a:off x="4508682" y="3847470"/>
              <a:ext cx="321024" cy="98253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45">
              <a:extLst>
                <a:ext uri="{FF2B5EF4-FFF2-40B4-BE49-F238E27FC236}">
                  <a16:creationId xmlns:a16="http://schemas.microsoft.com/office/drawing/2014/main" id="{84103CA8-18A3-0D3A-14E5-25D3B38A3FE8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4721957" y="2601546"/>
              <a:ext cx="321024" cy="98253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46">
              <a:extLst>
                <a:ext uri="{FF2B5EF4-FFF2-40B4-BE49-F238E27FC236}">
                  <a16:creationId xmlns:a16="http://schemas.microsoft.com/office/drawing/2014/main" id="{C16F4CC9-2135-9C34-44EF-B1C08B350DF4}"/>
                </a:ext>
              </a:extLst>
            </p:cNvPr>
            <p:cNvCxnSpPr>
              <a:cxnSpLocks/>
            </p:cNvCxnSpPr>
            <p:nvPr/>
          </p:nvCxnSpPr>
          <p:spPr>
            <a:xfrm rot="6600000" flipV="1">
              <a:off x="4701435" y="2525282"/>
              <a:ext cx="18266" cy="68389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그룹 37">
              <a:extLst>
                <a:ext uri="{FF2B5EF4-FFF2-40B4-BE49-F238E27FC236}">
                  <a16:creationId xmlns:a16="http://schemas.microsoft.com/office/drawing/2014/main" id="{EB96E735-55A1-AA8E-F251-18040CB20BB3}"/>
                </a:ext>
              </a:extLst>
            </p:cNvPr>
            <p:cNvGrpSpPr/>
            <p:nvPr/>
          </p:nvGrpSpPr>
          <p:grpSpPr>
            <a:xfrm>
              <a:off x="4501676" y="2697092"/>
              <a:ext cx="369266" cy="276998"/>
              <a:chOff x="5574334" y="5119755"/>
              <a:chExt cx="369266" cy="276998"/>
            </a:xfrm>
          </p:grpSpPr>
          <p:sp>
            <p:nvSpPr>
              <p:cNvPr id="33" name="타원 38">
                <a:extLst>
                  <a:ext uri="{FF2B5EF4-FFF2-40B4-BE49-F238E27FC236}">
                    <a16:creationId xmlns:a16="http://schemas.microsoft.com/office/drawing/2014/main" id="{348425B5-9C50-47C8-A3B7-C1C79107FB15}"/>
                  </a:ext>
                </a:extLst>
              </p:cNvPr>
              <p:cNvSpPr/>
              <p:nvPr/>
            </p:nvSpPr>
            <p:spPr>
              <a:xfrm>
                <a:off x="5622690" y="5149661"/>
                <a:ext cx="247092" cy="24709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CD9B1C7-2766-D971-4A09-BB663CC375A9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CCD9B1C7-2766-D971-4A09-BB663CC375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직선 화살표 연결선 51">
              <a:extLst>
                <a:ext uri="{FF2B5EF4-FFF2-40B4-BE49-F238E27FC236}">
                  <a16:creationId xmlns:a16="http://schemas.microsoft.com/office/drawing/2014/main" id="{593AF401-6757-A771-85A4-5F1A20EF6B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4455" y="3731675"/>
              <a:ext cx="18266" cy="6838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52">
              <a:extLst>
                <a:ext uri="{FF2B5EF4-FFF2-40B4-BE49-F238E27FC236}">
                  <a16:creationId xmlns:a16="http://schemas.microsoft.com/office/drawing/2014/main" id="{22D1F71C-808F-57C9-4717-19B45CC48921}"/>
                </a:ext>
              </a:extLst>
            </p:cNvPr>
            <p:cNvCxnSpPr>
              <a:cxnSpLocks/>
            </p:cNvCxnSpPr>
            <p:nvPr/>
          </p:nvCxnSpPr>
          <p:spPr>
            <a:xfrm rot="16800000" flipV="1">
              <a:off x="6454172" y="3930193"/>
              <a:ext cx="18266" cy="6838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화살표 연결선 53">
              <a:extLst>
                <a:ext uri="{FF2B5EF4-FFF2-40B4-BE49-F238E27FC236}">
                  <a16:creationId xmlns:a16="http://schemas.microsoft.com/office/drawing/2014/main" id="{E2A90CF2-E932-38D1-428C-67BFEF6177A6}"/>
                </a:ext>
              </a:extLst>
            </p:cNvPr>
            <p:cNvCxnSpPr>
              <a:cxnSpLocks/>
            </p:cNvCxnSpPr>
            <p:nvPr/>
          </p:nvCxnSpPr>
          <p:spPr>
            <a:xfrm rot="12600000" flipV="1">
              <a:off x="7272496" y="3030104"/>
              <a:ext cx="18266" cy="6838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54">
              <a:extLst>
                <a:ext uri="{FF2B5EF4-FFF2-40B4-BE49-F238E27FC236}">
                  <a16:creationId xmlns:a16="http://schemas.microsoft.com/office/drawing/2014/main" id="{87AE7B1B-743F-DCED-F458-4612D062FEC1}"/>
                </a:ext>
              </a:extLst>
            </p:cNvPr>
            <p:cNvCxnSpPr>
              <a:cxnSpLocks/>
            </p:cNvCxnSpPr>
            <p:nvPr/>
          </p:nvCxnSpPr>
          <p:spPr>
            <a:xfrm rot="6240000" flipV="1">
              <a:off x="6353105" y="2150025"/>
              <a:ext cx="18266" cy="6838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그룹 28">
              <a:extLst>
                <a:ext uri="{FF2B5EF4-FFF2-40B4-BE49-F238E27FC236}">
                  <a16:creationId xmlns:a16="http://schemas.microsoft.com/office/drawing/2014/main" id="{C5F971B9-43A8-F08E-E9B8-EE2C0559E7B9}"/>
                </a:ext>
              </a:extLst>
            </p:cNvPr>
            <p:cNvGrpSpPr/>
            <p:nvPr/>
          </p:nvGrpSpPr>
          <p:grpSpPr>
            <a:xfrm>
              <a:off x="6129610" y="2330236"/>
              <a:ext cx="369266" cy="276998"/>
              <a:chOff x="5574334" y="5119755"/>
              <a:chExt cx="369266" cy="276998"/>
            </a:xfrm>
          </p:grpSpPr>
          <p:sp>
            <p:nvSpPr>
              <p:cNvPr id="31" name="타원 29">
                <a:extLst>
                  <a:ext uri="{FF2B5EF4-FFF2-40B4-BE49-F238E27FC236}">
                    <a16:creationId xmlns:a16="http://schemas.microsoft.com/office/drawing/2014/main" id="{6ECED1C3-8D5B-22E1-9D7F-D1F94B9584F4}"/>
                  </a:ext>
                </a:extLst>
              </p:cNvPr>
              <p:cNvSpPr/>
              <p:nvPr/>
            </p:nvSpPr>
            <p:spPr>
              <a:xfrm>
                <a:off x="5622690" y="5149661"/>
                <a:ext cx="247092" cy="24709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0BA097E-3C60-A4CD-6DF2-39D4ABAC61F4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0BA097E-3C60-A4CD-6DF2-39D4ABAC61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그룹 27">
              <a:extLst>
                <a:ext uri="{FF2B5EF4-FFF2-40B4-BE49-F238E27FC236}">
                  <a16:creationId xmlns:a16="http://schemas.microsoft.com/office/drawing/2014/main" id="{B95E0B8F-7DF0-0979-AA32-237F7F9D7E5C}"/>
                </a:ext>
              </a:extLst>
            </p:cNvPr>
            <p:cNvGrpSpPr/>
            <p:nvPr/>
          </p:nvGrpSpPr>
          <p:grpSpPr>
            <a:xfrm>
              <a:off x="7135020" y="3191936"/>
              <a:ext cx="369266" cy="276998"/>
              <a:chOff x="5574334" y="5119755"/>
              <a:chExt cx="369266" cy="276998"/>
            </a:xfrm>
          </p:grpSpPr>
          <p:sp>
            <p:nvSpPr>
              <p:cNvPr id="29" name="타원 25">
                <a:extLst>
                  <a:ext uri="{FF2B5EF4-FFF2-40B4-BE49-F238E27FC236}">
                    <a16:creationId xmlns:a16="http://schemas.microsoft.com/office/drawing/2014/main" id="{0C8B1FD9-B7E5-104B-3614-47F7251C8734}"/>
                  </a:ext>
                </a:extLst>
              </p:cNvPr>
              <p:cNvSpPr/>
              <p:nvPr/>
            </p:nvSpPr>
            <p:spPr>
              <a:xfrm>
                <a:off x="5622690" y="5149661"/>
                <a:ext cx="247092" cy="24709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5961E3E-C344-B484-6E23-DDC4909ED0DE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5961E3E-C344-B484-6E23-DDC4909ED0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그룹 31">
              <a:extLst>
                <a:ext uri="{FF2B5EF4-FFF2-40B4-BE49-F238E27FC236}">
                  <a16:creationId xmlns:a16="http://schemas.microsoft.com/office/drawing/2014/main" id="{A6B55284-8CE3-1909-D995-27BEE673BF5A}"/>
                </a:ext>
              </a:extLst>
            </p:cNvPr>
            <p:cNvGrpSpPr/>
            <p:nvPr/>
          </p:nvGrpSpPr>
          <p:grpSpPr>
            <a:xfrm>
              <a:off x="6326974" y="4123553"/>
              <a:ext cx="369266" cy="276998"/>
              <a:chOff x="5574334" y="5119755"/>
              <a:chExt cx="369266" cy="276998"/>
            </a:xfrm>
          </p:grpSpPr>
          <p:sp>
            <p:nvSpPr>
              <p:cNvPr id="27" name="타원 32">
                <a:extLst>
                  <a:ext uri="{FF2B5EF4-FFF2-40B4-BE49-F238E27FC236}">
                    <a16:creationId xmlns:a16="http://schemas.microsoft.com/office/drawing/2014/main" id="{458C0B37-92C7-73C3-80DE-53AF7F20D7F2}"/>
                  </a:ext>
                </a:extLst>
              </p:cNvPr>
              <p:cNvSpPr/>
              <p:nvPr/>
            </p:nvSpPr>
            <p:spPr>
              <a:xfrm>
                <a:off x="5622690" y="5149661"/>
                <a:ext cx="247092" cy="24709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3B885B0-8DE9-1588-7098-714B07A1705C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3B885B0-8DE9-1588-7098-714B07A170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그룹 34">
              <a:extLst>
                <a:ext uri="{FF2B5EF4-FFF2-40B4-BE49-F238E27FC236}">
                  <a16:creationId xmlns:a16="http://schemas.microsoft.com/office/drawing/2014/main" id="{8262D037-933C-61AE-FB79-76EDAB54248F}"/>
                </a:ext>
              </a:extLst>
            </p:cNvPr>
            <p:cNvGrpSpPr/>
            <p:nvPr/>
          </p:nvGrpSpPr>
          <p:grpSpPr>
            <a:xfrm>
              <a:off x="4710567" y="3952275"/>
              <a:ext cx="369266" cy="276998"/>
              <a:chOff x="5574334" y="5119755"/>
              <a:chExt cx="369266" cy="276998"/>
            </a:xfrm>
          </p:grpSpPr>
          <p:sp>
            <p:nvSpPr>
              <p:cNvPr id="25" name="타원 35">
                <a:extLst>
                  <a:ext uri="{FF2B5EF4-FFF2-40B4-BE49-F238E27FC236}">
                    <a16:creationId xmlns:a16="http://schemas.microsoft.com/office/drawing/2014/main" id="{705A5BE5-B003-DA95-87A9-28F705201E8F}"/>
                  </a:ext>
                </a:extLst>
              </p:cNvPr>
              <p:cNvSpPr/>
              <p:nvPr/>
            </p:nvSpPr>
            <p:spPr>
              <a:xfrm>
                <a:off x="5622690" y="5149661"/>
                <a:ext cx="247092" cy="247092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25C9344-774B-642B-077F-E13C664BE6FD}"/>
                      </a:ext>
                    </a:extLst>
                  </p:cNvPr>
                  <p:cNvSpPr txBox="1"/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25C9344-774B-642B-077F-E13C664BE6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4334" y="5119755"/>
                    <a:ext cx="369266" cy="24219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그룹 57">
            <a:extLst>
              <a:ext uri="{FF2B5EF4-FFF2-40B4-BE49-F238E27FC236}">
                <a16:creationId xmlns:a16="http://schemas.microsoft.com/office/drawing/2014/main" id="{859F9C8A-5979-A050-C2A9-A695C6799156}"/>
              </a:ext>
            </a:extLst>
          </p:cNvPr>
          <p:cNvGrpSpPr/>
          <p:nvPr/>
        </p:nvGrpSpPr>
        <p:grpSpPr>
          <a:xfrm>
            <a:off x="8264867" y="3018348"/>
            <a:ext cx="3845111" cy="2828541"/>
            <a:chOff x="6647119" y="1925685"/>
            <a:chExt cx="5698504" cy="4191935"/>
          </a:xfrm>
        </p:grpSpPr>
        <p:pic>
          <p:nvPicPr>
            <p:cNvPr id="39" name="그림 18">
              <a:extLst>
                <a:ext uri="{FF2B5EF4-FFF2-40B4-BE49-F238E27FC236}">
                  <a16:creationId xmlns:a16="http://schemas.microsoft.com/office/drawing/2014/main" id="{A576FC52-9AB1-A2C6-DC73-2E196B227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19" y="2011555"/>
              <a:ext cx="5698504" cy="4106065"/>
            </a:xfrm>
            <a:prstGeom prst="rect">
              <a:avLst/>
            </a:prstGeom>
          </p:spPr>
        </p:pic>
        <p:pic>
          <p:nvPicPr>
            <p:cNvPr id="40" name="Picture 10">
              <a:extLst>
                <a:ext uri="{FF2B5EF4-FFF2-40B4-BE49-F238E27FC236}">
                  <a16:creationId xmlns:a16="http://schemas.microsoft.com/office/drawing/2014/main" id="{CCDD2905-FEA6-0EEC-F87C-99FD7688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83374" y="1925685"/>
              <a:ext cx="4993536" cy="3835761"/>
            </a:xfrm>
            <a:prstGeom prst="rect">
              <a:avLst/>
            </a:prstGeom>
          </p:spPr>
        </p:pic>
      </p:grpSp>
      <p:pic>
        <p:nvPicPr>
          <p:cNvPr id="37" name="그림 59">
            <a:extLst>
              <a:ext uri="{FF2B5EF4-FFF2-40B4-BE49-F238E27FC236}">
                <a16:creationId xmlns:a16="http://schemas.microsoft.com/office/drawing/2014/main" id="{95A2C164-AE9A-7401-4E44-B075799761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8742" y="1747882"/>
            <a:ext cx="3197360" cy="4711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3974430-D79B-C934-1E3C-07D106720A24}"/>
              </a:ext>
            </a:extLst>
          </p:cNvPr>
          <p:cNvSpPr txBox="1"/>
          <p:nvPr/>
        </p:nvSpPr>
        <p:spPr>
          <a:xfrm>
            <a:off x="8513539" y="2276957"/>
            <a:ext cx="358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High energy positrons are preferentially emitted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along the muon spin </a:t>
            </a:r>
            <a:r>
              <a:rPr lang="en-US" sz="1600" dirty="0">
                <a:latin typeface="+mj-lt"/>
              </a:rPr>
              <a:t>direction.</a:t>
            </a:r>
          </a:p>
        </p:txBody>
      </p:sp>
      <p:grpSp>
        <p:nvGrpSpPr>
          <p:cNvPr id="41" name="그룹 21">
            <a:extLst>
              <a:ext uri="{FF2B5EF4-FFF2-40B4-BE49-F238E27FC236}">
                <a16:creationId xmlns:a16="http://schemas.microsoft.com/office/drawing/2014/main" id="{E73CFA3C-31C8-D8C8-F60F-DF00D5751A01}"/>
              </a:ext>
            </a:extLst>
          </p:cNvPr>
          <p:cNvGrpSpPr/>
          <p:nvPr/>
        </p:nvGrpSpPr>
        <p:grpSpPr>
          <a:xfrm>
            <a:off x="868823" y="5199093"/>
            <a:ext cx="2227914" cy="1385998"/>
            <a:chOff x="7808838" y="4115189"/>
            <a:chExt cx="2474848" cy="1539617"/>
          </a:xfrm>
        </p:grpSpPr>
        <p:sp>
          <p:nvSpPr>
            <p:cNvPr id="42" name="직사각형 19">
              <a:extLst>
                <a:ext uri="{FF2B5EF4-FFF2-40B4-BE49-F238E27FC236}">
                  <a16:creationId xmlns:a16="http://schemas.microsoft.com/office/drawing/2014/main" id="{8400F928-D941-E63C-9419-EAB1A7901ECF}"/>
                </a:ext>
              </a:extLst>
            </p:cNvPr>
            <p:cNvSpPr/>
            <p:nvPr/>
          </p:nvSpPr>
          <p:spPr>
            <a:xfrm>
              <a:off x="7808839" y="4115189"/>
              <a:ext cx="2474847" cy="153961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타원 9">
                  <a:extLst>
                    <a:ext uri="{FF2B5EF4-FFF2-40B4-BE49-F238E27FC236}">
                      <a16:creationId xmlns:a16="http://schemas.microsoft.com/office/drawing/2014/main" id="{7798D0EB-D09C-96D5-D411-D3DD77AED4FD}"/>
                    </a:ext>
                  </a:extLst>
                </p:cNvPr>
                <p:cNvSpPr/>
                <p:nvPr/>
              </p:nvSpPr>
              <p:spPr>
                <a:xfrm>
                  <a:off x="8873306" y="4903709"/>
                  <a:ext cx="507058" cy="507056"/>
                </a:xfrm>
                <a:prstGeom prst="ellipse">
                  <a:avLst/>
                </a:prstGeom>
                <a:noFill/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ko-K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ko-KR" altLang="en-US" sz="2000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3" name="타원 9">
                  <a:extLst>
                    <a:ext uri="{FF2B5EF4-FFF2-40B4-BE49-F238E27FC236}">
                      <a16:creationId xmlns:a16="http://schemas.microsoft.com/office/drawing/2014/main" id="{7798D0EB-D09C-96D5-D411-D3DD77AED4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3306" y="4903709"/>
                  <a:ext cx="507058" cy="50705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>
                  <a:solidFill>
                    <a:srgbClr val="00B0F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화살표: 오른쪽 10">
              <a:extLst>
                <a:ext uri="{FF2B5EF4-FFF2-40B4-BE49-F238E27FC236}">
                  <a16:creationId xmlns:a16="http://schemas.microsoft.com/office/drawing/2014/main" id="{19954A3E-1919-E704-BA7E-5FBEA90D631D}"/>
                </a:ext>
              </a:extLst>
            </p:cNvPr>
            <p:cNvSpPr/>
            <p:nvPr/>
          </p:nvSpPr>
          <p:spPr>
            <a:xfrm>
              <a:off x="9511128" y="5058031"/>
              <a:ext cx="641578" cy="19841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+mj-lt"/>
              </a:endParaRPr>
            </a:p>
          </p:txBody>
        </p:sp>
        <p:sp>
          <p:nvSpPr>
            <p:cNvPr id="45" name="화살표: 오른쪽 11">
              <a:extLst>
                <a:ext uri="{FF2B5EF4-FFF2-40B4-BE49-F238E27FC236}">
                  <a16:creationId xmlns:a16="http://schemas.microsoft.com/office/drawing/2014/main" id="{BE980940-B23C-6192-1FE0-01541C6B0FF2}"/>
                </a:ext>
              </a:extLst>
            </p:cNvPr>
            <p:cNvSpPr/>
            <p:nvPr/>
          </p:nvSpPr>
          <p:spPr>
            <a:xfrm flipH="1">
              <a:off x="8100964" y="5058031"/>
              <a:ext cx="641578" cy="19841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AE3A90C-D22D-E511-870E-6FE5EB3F9224}"/>
                    </a:ext>
                  </a:extLst>
                </p:cNvPr>
                <p:cNvSpPr txBox="1"/>
                <p:nvPr/>
              </p:nvSpPr>
              <p:spPr>
                <a:xfrm>
                  <a:off x="8177070" y="4687785"/>
                  <a:ext cx="502221" cy="43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AE3A90C-D22D-E511-870E-6FE5EB3F92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7070" y="4687785"/>
                  <a:ext cx="502221" cy="435197"/>
                </a:xfrm>
                <a:prstGeom prst="rect">
                  <a:avLst/>
                </a:prstGeom>
                <a:blipFill>
                  <a:blip r:embed="rId14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06ADE90-5107-1D1A-B13E-3AA2FF68C5F6}"/>
                    </a:ext>
                  </a:extLst>
                </p:cNvPr>
                <p:cNvSpPr txBox="1"/>
                <p:nvPr/>
              </p:nvSpPr>
              <p:spPr>
                <a:xfrm>
                  <a:off x="9581872" y="4711135"/>
                  <a:ext cx="562765" cy="4102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ko-KR" alt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06ADE90-5107-1D1A-B13E-3AA2FF68C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1872" y="4711135"/>
                  <a:ext cx="562765" cy="410267"/>
                </a:xfrm>
                <a:prstGeom prst="rect">
                  <a:avLst/>
                </a:prstGeom>
                <a:blipFill>
                  <a:blip r:embed="rId1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화살표: 오른쪽 14">
              <a:extLst>
                <a:ext uri="{FF2B5EF4-FFF2-40B4-BE49-F238E27FC236}">
                  <a16:creationId xmlns:a16="http://schemas.microsoft.com/office/drawing/2014/main" id="{C346AFBD-F6A7-C53C-AFD1-AF2A7E89A3A9}"/>
                </a:ext>
              </a:extLst>
            </p:cNvPr>
            <p:cNvSpPr/>
            <p:nvPr/>
          </p:nvSpPr>
          <p:spPr>
            <a:xfrm>
              <a:off x="8100964" y="4610842"/>
              <a:ext cx="641578" cy="198412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+mj-lt"/>
              </a:endParaRPr>
            </a:p>
          </p:txBody>
        </p:sp>
        <p:sp>
          <p:nvSpPr>
            <p:cNvPr id="49" name="화살표: 오른쪽 15">
              <a:extLst>
                <a:ext uri="{FF2B5EF4-FFF2-40B4-BE49-F238E27FC236}">
                  <a16:creationId xmlns:a16="http://schemas.microsoft.com/office/drawing/2014/main" id="{72FB63B5-0993-CA53-AA0F-5629C96535FE}"/>
                </a:ext>
              </a:extLst>
            </p:cNvPr>
            <p:cNvSpPr/>
            <p:nvPr/>
          </p:nvSpPr>
          <p:spPr>
            <a:xfrm flipH="1">
              <a:off x="9511128" y="4610842"/>
              <a:ext cx="641578" cy="198412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+mj-lt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4ABA1F7-14F6-C62A-3D48-5FFC00BD03DA}"/>
                </a:ext>
              </a:extLst>
            </p:cNvPr>
            <p:cNvSpPr txBox="1"/>
            <p:nvPr/>
          </p:nvSpPr>
          <p:spPr>
            <a:xfrm>
              <a:off x="8072998" y="4320887"/>
              <a:ext cx="582637" cy="376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solidFill>
                    <a:schemeClr val="accent2"/>
                  </a:solidFill>
                  <a:latin typeface="+mj-lt"/>
                  <a:ea typeface="나눔스퀘어" panose="020B0600000101010101" pitchFamily="50" charset="-127"/>
                </a:rPr>
                <a:t>spin</a:t>
              </a:r>
              <a:endParaRPr lang="ko-KR" altLang="en-US" sz="1600" dirty="0">
                <a:solidFill>
                  <a:schemeClr val="accent2"/>
                </a:solidFill>
                <a:latin typeface="+mj-lt"/>
                <a:ea typeface="나눔스퀘어" panose="020B0600000101010101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7E4735-7533-CA12-39B6-B3A47EC4B17F}"/>
                </a:ext>
              </a:extLst>
            </p:cNvPr>
            <p:cNvSpPr txBox="1"/>
            <p:nvPr/>
          </p:nvSpPr>
          <p:spPr>
            <a:xfrm>
              <a:off x="7808838" y="5260504"/>
              <a:ext cx="1152309" cy="34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rgbClr val="0070C0"/>
                  </a:solidFill>
                  <a:latin typeface="+mj-lt"/>
                  <a:ea typeface="나눔스퀘어" panose="020B0600000101010101" pitchFamily="50" charset="-127"/>
                </a:rPr>
                <a:t>momentum</a:t>
              </a:r>
              <a:endParaRPr lang="ko-KR" altLang="en-US" sz="1400" dirty="0">
                <a:solidFill>
                  <a:srgbClr val="0070C0"/>
                </a:solidFill>
                <a:latin typeface="+mj-lt"/>
                <a:ea typeface="나눔스퀘어" panose="020B0600000101010101" pitchFamily="50" charset="-12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55C6E14-B373-1204-75B2-BF1CF2B3CC9A}"/>
                </a:ext>
              </a:extLst>
            </p:cNvPr>
            <p:cNvSpPr txBox="1"/>
            <p:nvPr/>
          </p:nvSpPr>
          <p:spPr>
            <a:xfrm>
              <a:off x="8421753" y="4115189"/>
              <a:ext cx="1426321" cy="34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+mj-lt"/>
                  <a:ea typeface="나눔스퀘어" panose="020B0600000101010101" pitchFamily="50" charset="-127"/>
                </a:rPr>
                <a:t>Pion rest frame</a:t>
              </a:r>
              <a:endParaRPr lang="ko-KR" altLang="en-US" sz="1400" dirty="0">
                <a:latin typeface="+mj-lt"/>
                <a:ea typeface="나눔스퀘어" panose="020B0600000101010101" pitchFamily="50" charset="-12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C99A7C2-11FB-CED3-489C-DF3C91AB41FF}"/>
                  </a:ext>
                </a:extLst>
              </p:cNvPr>
              <p:cNvSpPr txBox="1"/>
              <p:nvPr/>
            </p:nvSpPr>
            <p:spPr>
              <a:xfrm>
                <a:off x="4052307" y="5223293"/>
                <a:ext cx="4087386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Muon spins </a:t>
                </a:r>
                <a:r>
                  <a:rPr lang="en-US" sz="1600" dirty="0" err="1">
                    <a:latin typeface="+mj-lt"/>
                  </a:rPr>
                  <a:t>precess</a:t>
                </a:r>
                <a:r>
                  <a:rPr lang="en-US" sz="1600" dirty="0">
                    <a:latin typeface="+mj-lt"/>
                  </a:rPr>
                  <a:t> under the magnetic field.</a:t>
                </a:r>
              </a:p>
              <a:p>
                <a:r>
                  <a:rPr lang="en-US" sz="1600" dirty="0">
                    <a:latin typeface="+mj-lt"/>
                  </a:rPr>
                  <a:t>The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.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C99A7C2-11FB-CED3-489C-DF3C91AB4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307" y="5223293"/>
                <a:ext cx="4087386" cy="1203919"/>
              </a:xfrm>
              <a:prstGeom prst="rect">
                <a:avLst/>
              </a:prstGeom>
              <a:blipFill>
                <a:blip r:embed="rId16"/>
                <a:stretch>
                  <a:fillRect l="-932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B06C280-BCBE-792D-55CF-8B924DB2ABA6}"/>
              </a:ext>
            </a:extLst>
          </p:cNvPr>
          <p:cNvGrpSpPr/>
          <p:nvPr/>
        </p:nvGrpSpPr>
        <p:grpSpPr>
          <a:xfrm>
            <a:off x="8984765" y="1082526"/>
            <a:ext cx="2448910" cy="504496"/>
            <a:chOff x="8984765" y="1082526"/>
            <a:chExt cx="2448910" cy="504496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2F8285E4-4870-697F-996B-087E4E870482}"/>
                </a:ext>
              </a:extLst>
            </p:cNvPr>
            <p:cNvSpPr/>
            <p:nvPr/>
          </p:nvSpPr>
          <p:spPr>
            <a:xfrm>
              <a:off x="8984765" y="1082526"/>
              <a:ext cx="2448910" cy="50449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+mj-lt"/>
                </a:rPr>
                <a:t>Decay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729C95A-55F2-2A80-A880-D325F97CC0AA}"/>
                </a:ext>
              </a:extLst>
            </p:cNvPr>
            <p:cNvSpPr/>
            <p:nvPr/>
          </p:nvSpPr>
          <p:spPr>
            <a:xfrm>
              <a:off x="11025352" y="1082526"/>
              <a:ext cx="408323" cy="5044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16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BEA0-DC7E-2A04-8269-07D32A0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447D6-3B09-60F6-FBF2-D3B2026575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6228" y="1135525"/>
                <a:ext cx="5024845" cy="5394757"/>
              </a:xfrm>
            </p:spPr>
            <p:txBody>
              <a:bodyPr/>
              <a:lstStyle/>
              <a:p>
                <a:r>
                  <a:rPr lang="en-US" dirty="0"/>
                  <a:t>Muon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/>
                  <a:t> Storage Ring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Radius: 7.112 m.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Homogeneous magnetic field: 1.45 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1447D6-3B09-60F6-FBF2-D3B2026575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6228" y="1135525"/>
                <a:ext cx="5024845" cy="5394757"/>
              </a:xfrm>
              <a:blipFill>
                <a:blip r:embed="rId2"/>
                <a:stretch>
                  <a:fillRect l="-1763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1">
            <a:extLst>
              <a:ext uri="{FF2B5EF4-FFF2-40B4-BE49-F238E27FC236}">
                <a16:creationId xmlns:a16="http://schemas.microsoft.com/office/drawing/2014/main" id="{A560FD38-4C32-7681-C7FE-6686B337A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062" r="7873" b="2712"/>
          <a:stretch/>
        </p:blipFill>
        <p:spPr>
          <a:xfrm>
            <a:off x="181484" y="1135525"/>
            <a:ext cx="6486526" cy="5093540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D0AC8228-DC9F-F996-6E20-79B85CBC1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786" y="2527593"/>
            <a:ext cx="3683728" cy="38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4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BEA0-DC7E-2A04-8269-07D32A0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47D6-3B09-60F6-FBF2-D3B20265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228" y="1135525"/>
            <a:ext cx="5024845" cy="5394757"/>
          </a:xfrm>
        </p:spPr>
        <p:txBody>
          <a:bodyPr/>
          <a:lstStyle/>
          <a:p>
            <a:r>
              <a:rPr lang="en-US" dirty="0"/>
              <a:t>Injection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 polarized anti-muon beam (3.1 GeV) is injected into the storage ring through a superconducting </a:t>
            </a:r>
            <a:r>
              <a:rPr lang="en-US" dirty="0">
                <a:solidFill>
                  <a:srgbClr val="FF0000"/>
                </a:solidFill>
              </a:rPr>
              <a:t>inflector magnet</a:t>
            </a:r>
            <a:r>
              <a:rPr lang="en-US" dirty="0"/>
              <a:t>.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It cancels the main magnetic field to inject the beam tangentially.</a:t>
            </a: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A560FD38-4C32-7681-C7FE-6686B337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062" r="7873" b="2712"/>
          <a:stretch/>
        </p:blipFill>
        <p:spPr>
          <a:xfrm>
            <a:off x="181484" y="1135525"/>
            <a:ext cx="6486526" cy="5093540"/>
          </a:xfrm>
          <a:prstGeom prst="rect">
            <a:avLst/>
          </a:prstGeom>
        </p:spPr>
      </p:pic>
      <p:grpSp>
        <p:nvGrpSpPr>
          <p:cNvPr id="5" name="그룹 8">
            <a:extLst>
              <a:ext uri="{FF2B5EF4-FFF2-40B4-BE49-F238E27FC236}">
                <a16:creationId xmlns:a16="http://schemas.microsoft.com/office/drawing/2014/main" id="{01D6487E-FDF9-B592-FFBD-F2F53E35317B}"/>
              </a:ext>
            </a:extLst>
          </p:cNvPr>
          <p:cNvGrpSpPr/>
          <p:nvPr/>
        </p:nvGrpSpPr>
        <p:grpSpPr>
          <a:xfrm>
            <a:off x="2123142" y="895963"/>
            <a:ext cx="2101717" cy="1136415"/>
            <a:chOff x="1941657" y="1014625"/>
            <a:chExt cx="2101717" cy="1136415"/>
          </a:xfrm>
        </p:grpSpPr>
        <p:sp>
          <p:nvSpPr>
            <p:cNvPr id="7" name="화살표: 오른쪽 9">
              <a:extLst>
                <a:ext uri="{FF2B5EF4-FFF2-40B4-BE49-F238E27FC236}">
                  <a16:creationId xmlns:a16="http://schemas.microsoft.com/office/drawing/2014/main" id="{F368E991-BB06-EEF7-A670-347783013D12}"/>
                </a:ext>
              </a:extLst>
            </p:cNvPr>
            <p:cNvSpPr/>
            <p:nvPr/>
          </p:nvSpPr>
          <p:spPr>
            <a:xfrm rot="2035053">
              <a:off x="2289648" y="1705577"/>
              <a:ext cx="1753726" cy="445463"/>
            </a:xfrm>
            <a:prstGeom prst="rightArrow">
              <a:avLst/>
            </a:prstGeom>
            <a:solidFill>
              <a:schemeClr val="accent2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10">
              <a:extLst>
                <a:ext uri="{FF2B5EF4-FFF2-40B4-BE49-F238E27FC236}">
                  <a16:creationId xmlns:a16="http://schemas.microsoft.com/office/drawing/2014/main" id="{AC20C0BA-D42C-F5EB-E0CA-62B6B0491D51}"/>
                </a:ext>
              </a:extLst>
            </p:cNvPr>
            <p:cNvGrpSpPr/>
            <p:nvPr/>
          </p:nvGrpSpPr>
          <p:grpSpPr>
            <a:xfrm>
              <a:off x="1941657" y="1014625"/>
              <a:ext cx="569258" cy="479123"/>
              <a:chOff x="1941657" y="877733"/>
              <a:chExt cx="569258" cy="479123"/>
            </a:xfrm>
          </p:grpSpPr>
          <p:sp>
            <p:nvSpPr>
              <p:cNvPr id="9" name="타원 11">
                <a:extLst>
                  <a:ext uri="{FF2B5EF4-FFF2-40B4-BE49-F238E27FC236}">
                    <a16:creationId xmlns:a16="http://schemas.microsoft.com/office/drawing/2014/main" id="{6A9182BE-8366-6DDE-9EA5-395B3F41BF55}"/>
                  </a:ext>
                </a:extLst>
              </p:cNvPr>
              <p:cNvSpPr/>
              <p:nvPr/>
            </p:nvSpPr>
            <p:spPr>
              <a:xfrm>
                <a:off x="1951182" y="877733"/>
                <a:ext cx="479123" cy="47912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직사각형 12">
                    <a:extLst>
                      <a:ext uri="{FF2B5EF4-FFF2-40B4-BE49-F238E27FC236}">
                        <a16:creationId xmlns:a16="http://schemas.microsoft.com/office/drawing/2014/main" id="{52969AEE-A8AC-B32E-DDD5-84D540050540}"/>
                      </a:ext>
                    </a:extLst>
                  </p:cNvPr>
                  <p:cNvSpPr/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ko-KR" altLang="en-US" sz="2000" dirty="0"/>
                  </a:p>
                </p:txBody>
              </p:sp>
            </mc:Choice>
            <mc:Fallback xmlns="">
              <p:sp>
                <p:nvSpPr>
                  <p:cNvPr id="38" name="직사각형 37">
                    <a:extLst>
                      <a:ext uri="{FF2B5EF4-FFF2-40B4-BE49-F238E27FC236}">
                        <a16:creationId xmlns:a16="http://schemas.microsoft.com/office/drawing/2014/main" id="{D9BC82BB-9FA3-4458-8553-C5D10A114E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" name="원호 17">
            <a:extLst>
              <a:ext uri="{FF2B5EF4-FFF2-40B4-BE49-F238E27FC236}">
                <a16:creationId xmlns:a16="http://schemas.microsoft.com/office/drawing/2014/main" id="{20E6FBA2-09DF-20B2-15E3-8C7BB0C8A3E1}"/>
              </a:ext>
            </a:extLst>
          </p:cNvPr>
          <p:cNvSpPr/>
          <p:nvPr/>
        </p:nvSpPr>
        <p:spPr>
          <a:xfrm>
            <a:off x="873117" y="2149624"/>
            <a:ext cx="4548932" cy="3072278"/>
          </a:xfrm>
          <a:prstGeom prst="arc">
            <a:avLst>
              <a:gd name="adj1" fmla="val 18497476"/>
              <a:gd name="adj2" fmla="val 16838163"/>
            </a:avLst>
          </a:prstGeom>
          <a:ln w="50800" cmpd="sng">
            <a:solidFill>
              <a:srgbClr val="FF0000">
                <a:alpha val="9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">
            <a:extLst>
              <a:ext uri="{FF2B5EF4-FFF2-40B4-BE49-F238E27FC236}">
                <a16:creationId xmlns:a16="http://schemas.microsoft.com/office/drawing/2014/main" id="{E8610566-37DB-818E-DB0A-899612CD8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9868" y="3132926"/>
            <a:ext cx="2490048" cy="3096139"/>
          </a:xfrm>
          <a:prstGeom prst="rect">
            <a:avLst/>
          </a:prstGeom>
        </p:spPr>
      </p:pic>
      <p:pic>
        <p:nvPicPr>
          <p:cNvPr id="13" name="그림 2">
            <a:extLst>
              <a:ext uri="{FF2B5EF4-FFF2-40B4-BE49-F238E27FC236}">
                <a16:creationId xmlns:a16="http://schemas.microsoft.com/office/drawing/2014/main" id="{45CC4BE3-0F3F-3CE6-CB83-B423A3E45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6343" y="3126836"/>
            <a:ext cx="2283525" cy="34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BEA0-DC7E-2A04-8269-07D32A0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47D6-3B09-60F6-FBF2-D3B20265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228" y="1135525"/>
            <a:ext cx="5024845" cy="5394757"/>
          </a:xfrm>
        </p:spPr>
        <p:txBody>
          <a:bodyPr/>
          <a:lstStyle/>
          <a:p>
            <a:r>
              <a:rPr lang="en-US" dirty="0"/>
              <a:t>Kick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 fast non-ferric </a:t>
            </a:r>
            <a:r>
              <a:rPr lang="en-US" dirty="0">
                <a:solidFill>
                  <a:srgbClr val="FF0000"/>
                </a:solidFill>
              </a:rPr>
              <a:t>kicker magnet</a:t>
            </a:r>
            <a:r>
              <a:rPr lang="en-US" dirty="0"/>
              <a:t> system kicks the muons onto the design orbit</a:t>
            </a:r>
            <a:r>
              <a:rPr lang="en-US" altLang="ko-KR" sz="2000" dirty="0">
                <a:solidFill>
                  <a:schemeClr val="tx1"/>
                </a:solidFill>
                <a:ea typeface="나눔스퀘어" panose="020B0600000101010101" pitchFamily="50" charset="-127"/>
              </a:rPr>
              <a:t>.</a:t>
            </a:r>
            <a:endParaRPr lang="en-US" dirty="0"/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A560FD38-4C32-7681-C7FE-6686B337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062" r="7873" b="2712"/>
          <a:stretch/>
        </p:blipFill>
        <p:spPr>
          <a:xfrm>
            <a:off x="181484" y="1135525"/>
            <a:ext cx="6486526" cy="5093540"/>
          </a:xfrm>
          <a:prstGeom prst="rect">
            <a:avLst/>
          </a:prstGeom>
        </p:spPr>
      </p:pic>
      <p:grpSp>
        <p:nvGrpSpPr>
          <p:cNvPr id="5" name="그룹 8">
            <a:extLst>
              <a:ext uri="{FF2B5EF4-FFF2-40B4-BE49-F238E27FC236}">
                <a16:creationId xmlns:a16="http://schemas.microsoft.com/office/drawing/2014/main" id="{01D6487E-FDF9-B592-FFBD-F2F53E35317B}"/>
              </a:ext>
            </a:extLst>
          </p:cNvPr>
          <p:cNvGrpSpPr/>
          <p:nvPr/>
        </p:nvGrpSpPr>
        <p:grpSpPr>
          <a:xfrm>
            <a:off x="2123142" y="895963"/>
            <a:ext cx="2101717" cy="1136415"/>
            <a:chOff x="1941657" y="1014625"/>
            <a:chExt cx="2101717" cy="1136415"/>
          </a:xfrm>
        </p:grpSpPr>
        <p:sp>
          <p:nvSpPr>
            <p:cNvPr id="7" name="화살표: 오른쪽 9">
              <a:extLst>
                <a:ext uri="{FF2B5EF4-FFF2-40B4-BE49-F238E27FC236}">
                  <a16:creationId xmlns:a16="http://schemas.microsoft.com/office/drawing/2014/main" id="{F368E991-BB06-EEF7-A670-347783013D12}"/>
                </a:ext>
              </a:extLst>
            </p:cNvPr>
            <p:cNvSpPr/>
            <p:nvPr/>
          </p:nvSpPr>
          <p:spPr>
            <a:xfrm rot="2035053">
              <a:off x="2289648" y="1705577"/>
              <a:ext cx="1753726" cy="445463"/>
            </a:xfrm>
            <a:prstGeom prst="rightArrow">
              <a:avLst/>
            </a:prstGeom>
            <a:solidFill>
              <a:schemeClr val="accent2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10">
              <a:extLst>
                <a:ext uri="{FF2B5EF4-FFF2-40B4-BE49-F238E27FC236}">
                  <a16:creationId xmlns:a16="http://schemas.microsoft.com/office/drawing/2014/main" id="{AC20C0BA-D42C-F5EB-E0CA-62B6B0491D51}"/>
                </a:ext>
              </a:extLst>
            </p:cNvPr>
            <p:cNvGrpSpPr/>
            <p:nvPr/>
          </p:nvGrpSpPr>
          <p:grpSpPr>
            <a:xfrm>
              <a:off x="1941657" y="1014625"/>
              <a:ext cx="569258" cy="479123"/>
              <a:chOff x="1941657" y="877733"/>
              <a:chExt cx="569258" cy="479123"/>
            </a:xfrm>
          </p:grpSpPr>
          <p:sp>
            <p:nvSpPr>
              <p:cNvPr id="9" name="타원 11">
                <a:extLst>
                  <a:ext uri="{FF2B5EF4-FFF2-40B4-BE49-F238E27FC236}">
                    <a16:creationId xmlns:a16="http://schemas.microsoft.com/office/drawing/2014/main" id="{6A9182BE-8366-6DDE-9EA5-395B3F41BF55}"/>
                  </a:ext>
                </a:extLst>
              </p:cNvPr>
              <p:cNvSpPr/>
              <p:nvPr/>
            </p:nvSpPr>
            <p:spPr>
              <a:xfrm>
                <a:off x="1951182" y="877733"/>
                <a:ext cx="479123" cy="47912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직사각형 12">
                    <a:extLst>
                      <a:ext uri="{FF2B5EF4-FFF2-40B4-BE49-F238E27FC236}">
                        <a16:creationId xmlns:a16="http://schemas.microsoft.com/office/drawing/2014/main" id="{52969AEE-A8AC-B32E-DDD5-84D540050540}"/>
                      </a:ext>
                    </a:extLst>
                  </p:cNvPr>
                  <p:cNvSpPr/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ko-KR" altLang="en-US" sz="2000" dirty="0"/>
                  </a:p>
                </p:txBody>
              </p:sp>
            </mc:Choice>
            <mc:Fallback xmlns="">
              <p:sp>
                <p:nvSpPr>
                  <p:cNvPr id="38" name="직사각형 37">
                    <a:extLst>
                      <a:ext uri="{FF2B5EF4-FFF2-40B4-BE49-F238E27FC236}">
                        <a16:creationId xmlns:a16="http://schemas.microsoft.com/office/drawing/2014/main" id="{D9BC82BB-9FA3-4458-8553-C5D10A114E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" name="원호 17">
            <a:extLst>
              <a:ext uri="{FF2B5EF4-FFF2-40B4-BE49-F238E27FC236}">
                <a16:creationId xmlns:a16="http://schemas.microsoft.com/office/drawing/2014/main" id="{20E6FBA2-09DF-20B2-15E3-8C7BB0C8A3E1}"/>
              </a:ext>
            </a:extLst>
          </p:cNvPr>
          <p:cNvSpPr/>
          <p:nvPr/>
        </p:nvSpPr>
        <p:spPr>
          <a:xfrm>
            <a:off x="873117" y="2149624"/>
            <a:ext cx="4548932" cy="3072278"/>
          </a:xfrm>
          <a:prstGeom prst="arc">
            <a:avLst>
              <a:gd name="adj1" fmla="val 18497476"/>
              <a:gd name="adj2" fmla="val 16838163"/>
            </a:avLst>
          </a:prstGeom>
          <a:ln w="50800" cmpd="sng">
            <a:solidFill>
              <a:srgbClr val="FF0000">
                <a:alpha val="9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원호 18">
            <a:extLst>
              <a:ext uri="{FF2B5EF4-FFF2-40B4-BE49-F238E27FC236}">
                <a16:creationId xmlns:a16="http://schemas.microsoft.com/office/drawing/2014/main" id="{DEA370B5-DB84-FDEA-0667-138AD4540328}"/>
              </a:ext>
            </a:extLst>
          </p:cNvPr>
          <p:cNvSpPr/>
          <p:nvPr/>
        </p:nvSpPr>
        <p:spPr>
          <a:xfrm>
            <a:off x="895861" y="2221504"/>
            <a:ext cx="4612232" cy="3137290"/>
          </a:xfrm>
          <a:prstGeom prst="arc">
            <a:avLst>
              <a:gd name="adj1" fmla="val 115034"/>
              <a:gd name="adj2" fmla="val 102056"/>
            </a:avLst>
          </a:prstGeom>
          <a:ln w="50800" cmpd="sng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2F0F38D-FDD1-6BCE-305D-B0D49AF86FD3}"/>
              </a:ext>
            </a:extLst>
          </p:cNvPr>
          <p:cNvGrpSpPr/>
          <p:nvPr/>
        </p:nvGrpSpPr>
        <p:grpSpPr>
          <a:xfrm>
            <a:off x="4296824" y="3862726"/>
            <a:ext cx="1120359" cy="1160998"/>
            <a:chOff x="4115339" y="3981388"/>
            <a:chExt cx="1120359" cy="1160998"/>
          </a:xfrm>
        </p:grpSpPr>
        <p:sp>
          <p:nvSpPr>
            <p:cNvPr id="15" name="화살표: 오른쪽 14">
              <a:extLst>
                <a:ext uri="{FF2B5EF4-FFF2-40B4-BE49-F238E27FC236}">
                  <a16:creationId xmlns:a16="http://schemas.microsoft.com/office/drawing/2014/main" id="{4FCD2D5A-B4C4-4389-35AA-8A27E31D4656}"/>
                </a:ext>
              </a:extLst>
            </p:cNvPr>
            <p:cNvSpPr/>
            <p:nvPr/>
          </p:nvSpPr>
          <p:spPr>
            <a:xfrm rot="2035053">
              <a:off x="4176591" y="4336005"/>
              <a:ext cx="823276" cy="307212"/>
            </a:xfrm>
            <a:prstGeom prst="rightArrow">
              <a:avLst/>
            </a:prstGeom>
            <a:solidFill>
              <a:schemeClr val="accent6">
                <a:alpha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화살표: 오른쪽 15">
              <a:extLst>
                <a:ext uri="{FF2B5EF4-FFF2-40B4-BE49-F238E27FC236}">
                  <a16:creationId xmlns:a16="http://schemas.microsoft.com/office/drawing/2014/main" id="{FEEE8408-B8B2-6697-295A-82E8FE5F127B}"/>
                </a:ext>
              </a:extLst>
            </p:cNvPr>
            <p:cNvSpPr/>
            <p:nvPr/>
          </p:nvSpPr>
          <p:spPr>
            <a:xfrm rot="2855486">
              <a:off x="3895671" y="4615506"/>
              <a:ext cx="746548" cy="307212"/>
            </a:xfrm>
            <a:prstGeom prst="rightArrow">
              <a:avLst/>
            </a:prstGeom>
            <a:solidFill>
              <a:schemeClr val="accent6">
                <a:alpha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화살표: 오른쪽 16">
              <a:extLst>
                <a:ext uri="{FF2B5EF4-FFF2-40B4-BE49-F238E27FC236}">
                  <a16:creationId xmlns:a16="http://schemas.microsoft.com/office/drawing/2014/main" id="{A23C877B-C6EB-F36A-CA80-012A817A7045}"/>
                </a:ext>
              </a:extLst>
            </p:cNvPr>
            <p:cNvSpPr/>
            <p:nvPr/>
          </p:nvSpPr>
          <p:spPr>
            <a:xfrm rot="1270467">
              <a:off x="4390194" y="3981388"/>
              <a:ext cx="845504" cy="307212"/>
            </a:xfrm>
            <a:prstGeom prst="rightArrow">
              <a:avLst/>
            </a:prstGeom>
            <a:solidFill>
              <a:schemeClr val="accent6">
                <a:alpha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Picture 11">
            <a:extLst>
              <a:ext uri="{FF2B5EF4-FFF2-40B4-BE49-F238E27FC236}">
                <a16:creationId xmlns:a16="http://schemas.microsoft.com/office/drawing/2014/main" id="{A68CDA60-9679-ABE3-0F1A-297E58748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489" y="2149624"/>
            <a:ext cx="3240368" cy="1825442"/>
          </a:xfrm>
          <a:prstGeom prst="rect">
            <a:avLst/>
          </a:prstGeom>
        </p:spPr>
      </p:pic>
      <p:pic>
        <p:nvPicPr>
          <p:cNvPr id="19" name="그림 20">
            <a:extLst>
              <a:ext uri="{FF2B5EF4-FFF2-40B4-BE49-F238E27FC236}">
                <a16:creationId xmlns:a16="http://schemas.microsoft.com/office/drawing/2014/main" id="{78251FE5-34C1-9C99-9E87-7F767A030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166" y="4013786"/>
            <a:ext cx="2770912" cy="26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0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BEA0-DC7E-2A04-8269-07D32A0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47D6-3B09-60F6-FBF2-D3B20265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228" y="1135525"/>
            <a:ext cx="5024845" cy="5394757"/>
          </a:xfrm>
        </p:spPr>
        <p:txBody>
          <a:bodyPr/>
          <a:lstStyle/>
          <a:p>
            <a:r>
              <a:rPr lang="en-US" dirty="0"/>
              <a:t>Vertical Focusing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ko-KR" sz="2000" dirty="0">
                <a:solidFill>
                  <a:schemeClr val="tx1"/>
                </a:solidFill>
                <a:ea typeface="나눔스퀘어" panose="020B0600000101010101" pitchFamily="50" charset="-127"/>
              </a:rPr>
              <a:t>The </a:t>
            </a:r>
            <a:r>
              <a:rPr lang="en-US" altLang="ko-KR" sz="2000" dirty="0">
                <a:solidFill>
                  <a:srgbClr val="FF0000"/>
                </a:solidFill>
                <a:ea typeface="나눔스퀘어" panose="020B0600000101010101" pitchFamily="50" charset="-127"/>
              </a:rPr>
              <a:t>Electrostatic Quadrupoles</a:t>
            </a:r>
            <a:r>
              <a:rPr lang="en-US" altLang="ko-KR" sz="2000" b="1" dirty="0">
                <a:solidFill>
                  <a:srgbClr val="FF0000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sz="2000" dirty="0">
                <a:solidFill>
                  <a:schemeClr val="tx1"/>
                </a:solidFill>
                <a:ea typeface="나눔스퀘어" panose="020B0600000101010101" pitchFamily="50" charset="-127"/>
              </a:rPr>
              <a:t>(ESQ) focuses the beam vertically.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ea typeface="나눔스퀘어" panose="020B0600000101010101" pitchFamily="50" charset="-127"/>
              </a:rPr>
              <a:t>Four Quadrupole sections cover 43% of the circumference.</a:t>
            </a:r>
            <a:endParaRPr lang="en-US" dirty="0"/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A560FD38-4C32-7681-C7FE-6686B337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062" r="7873" b="2712"/>
          <a:stretch/>
        </p:blipFill>
        <p:spPr>
          <a:xfrm>
            <a:off x="181484" y="1135525"/>
            <a:ext cx="6486526" cy="5093540"/>
          </a:xfrm>
          <a:prstGeom prst="rect">
            <a:avLst/>
          </a:prstGeom>
        </p:spPr>
      </p:pic>
      <p:grpSp>
        <p:nvGrpSpPr>
          <p:cNvPr id="5" name="그룹 8">
            <a:extLst>
              <a:ext uri="{FF2B5EF4-FFF2-40B4-BE49-F238E27FC236}">
                <a16:creationId xmlns:a16="http://schemas.microsoft.com/office/drawing/2014/main" id="{01D6487E-FDF9-B592-FFBD-F2F53E35317B}"/>
              </a:ext>
            </a:extLst>
          </p:cNvPr>
          <p:cNvGrpSpPr/>
          <p:nvPr/>
        </p:nvGrpSpPr>
        <p:grpSpPr>
          <a:xfrm>
            <a:off x="2123142" y="895963"/>
            <a:ext cx="2101717" cy="1136415"/>
            <a:chOff x="1941657" y="1014625"/>
            <a:chExt cx="2101717" cy="1136415"/>
          </a:xfrm>
        </p:grpSpPr>
        <p:sp>
          <p:nvSpPr>
            <p:cNvPr id="7" name="화살표: 오른쪽 9">
              <a:extLst>
                <a:ext uri="{FF2B5EF4-FFF2-40B4-BE49-F238E27FC236}">
                  <a16:creationId xmlns:a16="http://schemas.microsoft.com/office/drawing/2014/main" id="{F368E991-BB06-EEF7-A670-347783013D12}"/>
                </a:ext>
              </a:extLst>
            </p:cNvPr>
            <p:cNvSpPr/>
            <p:nvPr/>
          </p:nvSpPr>
          <p:spPr>
            <a:xfrm rot="2035053">
              <a:off x="2289648" y="1705577"/>
              <a:ext cx="1753726" cy="445463"/>
            </a:xfrm>
            <a:prstGeom prst="rightArrow">
              <a:avLst/>
            </a:prstGeom>
            <a:solidFill>
              <a:schemeClr val="accent2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10">
              <a:extLst>
                <a:ext uri="{FF2B5EF4-FFF2-40B4-BE49-F238E27FC236}">
                  <a16:creationId xmlns:a16="http://schemas.microsoft.com/office/drawing/2014/main" id="{AC20C0BA-D42C-F5EB-E0CA-62B6B0491D51}"/>
                </a:ext>
              </a:extLst>
            </p:cNvPr>
            <p:cNvGrpSpPr/>
            <p:nvPr/>
          </p:nvGrpSpPr>
          <p:grpSpPr>
            <a:xfrm>
              <a:off x="1941657" y="1014625"/>
              <a:ext cx="569258" cy="479123"/>
              <a:chOff x="1941657" y="877733"/>
              <a:chExt cx="569258" cy="479123"/>
            </a:xfrm>
          </p:grpSpPr>
          <p:sp>
            <p:nvSpPr>
              <p:cNvPr id="9" name="타원 11">
                <a:extLst>
                  <a:ext uri="{FF2B5EF4-FFF2-40B4-BE49-F238E27FC236}">
                    <a16:creationId xmlns:a16="http://schemas.microsoft.com/office/drawing/2014/main" id="{6A9182BE-8366-6DDE-9EA5-395B3F41BF55}"/>
                  </a:ext>
                </a:extLst>
              </p:cNvPr>
              <p:cNvSpPr/>
              <p:nvPr/>
            </p:nvSpPr>
            <p:spPr>
              <a:xfrm>
                <a:off x="1951182" y="877733"/>
                <a:ext cx="479123" cy="47912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직사각형 12">
                    <a:extLst>
                      <a:ext uri="{FF2B5EF4-FFF2-40B4-BE49-F238E27FC236}">
                        <a16:creationId xmlns:a16="http://schemas.microsoft.com/office/drawing/2014/main" id="{52969AEE-A8AC-B32E-DDD5-84D540050540}"/>
                      </a:ext>
                    </a:extLst>
                  </p:cNvPr>
                  <p:cNvSpPr/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ko-KR" altLang="en-US" sz="2000" dirty="0"/>
                  </a:p>
                </p:txBody>
              </p:sp>
            </mc:Choice>
            <mc:Fallback xmlns="">
              <p:sp>
                <p:nvSpPr>
                  <p:cNvPr id="38" name="직사각형 37">
                    <a:extLst>
                      <a:ext uri="{FF2B5EF4-FFF2-40B4-BE49-F238E27FC236}">
                        <a16:creationId xmlns:a16="http://schemas.microsoft.com/office/drawing/2014/main" id="{D9BC82BB-9FA3-4458-8553-C5D10A114E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2" name="그룹 19">
            <a:extLst>
              <a:ext uri="{FF2B5EF4-FFF2-40B4-BE49-F238E27FC236}">
                <a16:creationId xmlns:a16="http://schemas.microsoft.com/office/drawing/2014/main" id="{C54902F1-3F71-F213-E70F-2A00EA74A57F}"/>
              </a:ext>
            </a:extLst>
          </p:cNvPr>
          <p:cNvGrpSpPr/>
          <p:nvPr/>
        </p:nvGrpSpPr>
        <p:grpSpPr>
          <a:xfrm>
            <a:off x="796914" y="2286517"/>
            <a:ext cx="5035475" cy="3209170"/>
            <a:chOff x="615429" y="2405179"/>
            <a:chExt cx="5035475" cy="3209170"/>
          </a:xfrm>
        </p:grpSpPr>
        <p:sp>
          <p:nvSpPr>
            <p:cNvPr id="13" name="원호 20">
              <a:extLst>
                <a:ext uri="{FF2B5EF4-FFF2-40B4-BE49-F238E27FC236}">
                  <a16:creationId xmlns:a16="http://schemas.microsoft.com/office/drawing/2014/main" id="{6F4037B2-8BDA-21C7-EE7B-FC69942AC545}"/>
                </a:ext>
              </a:extLst>
            </p:cNvPr>
            <p:cNvSpPr/>
            <p:nvPr/>
          </p:nvSpPr>
          <p:spPr>
            <a:xfrm>
              <a:off x="638175" y="2405179"/>
              <a:ext cx="4810125" cy="3209170"/>
            </a:xfrm>
            <a:prstGeom prst="arc">
              <a:avLst>
                <a:gd name="adj1" fmla="val 19094574"/>
                <a:gd name="adj2" fmla="val 21293621"/>
              </a:avLst>
            </a:prstGeom>
            <a:ln w="381000" cmpd="sng">
              <a:solidFill>
                <a:schemeClr val="accent4">
                  <a:alpha val="7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원호 21">
              <a:extLst>
                <a:ext uri="{FF2B5EF4-FFF2-40B4-BE49-F238E27FC236}">
                  <a16:creationId xmlns:a16="http://schemas.microsoft.com/office/drawing/2014/main" id="{06C96609-CC68-3389-F9EE-2653568B4459}"/>
                </a:ext>
              </a:extLst>
            </p:cNvPr>
            <p:cNvSpPr/>
            <p:nvPr/>
          </p:nvSpPr>
          <p:spPr>
            <a:xfrm>
              <a:off x="638174" y="2405179"/>
              <a:ext cx="4810125" cy="3209170"/>
            </a:xfrm>
            <a:prstGeom prst="arc">
              <a:avLst>
                <a:gd name="adj1" fmla="val 2684157"/>
                <a:gd name="adj2" fmla="val 6418412"/>
              </a:avLst>
            </a:prstGeom>
            <a:ln w="381000" cmpd="sng">
              <a:solidFill>
                <a:schemeClr val="accent4">
                  <a:alpha val="7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원호 22">
              <a:extLst>
                <a:ext uri="{FF2B5EF4-FFF2-40B4-BE49-F238E27FC236}">
                  <a16:creationId xmlns:a16="http://schemas.microsoft.com/office/drawing/2014/main" id="{07167E3E-6B97-DFFA-BA1D-8309E4EE5B37}"/>
                </a:ext>
              </a:extLst>
            </p:cNvPr>
            <p:cNvSpPr/>
            <p:nvPr/>
          </p:nvSpPr>
          <p:spPr>
            <a:xfrm>
              <a:off x="615429" y="2405179"/>
              <a:ext cx="4810125" cy="3209170"/>
            </a:xfrm>
            <a:prstGeom prst="arc">
              <a:avLst>
                <a:gd name="adj1" fmla="val 13505860"/>
                <a:gd name="adj2" fmla="val 16611466"/>
              </a:avLst>
            </a:prstGeom>
            <a:ln w="381000" cmpd="sng">
              <a:solidFill>
                <a:schemeClr val="accent4">
                  <a:alpha val="7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원호 23">
              <a:extLst>
                <a:ext uri="{FF2B5EF4-FFF2-40B4-BE49-F238E27FC236}">
                  <a16:creationId xmlns:a16="http://schemas.microsoft.com/office/drawing/2014/main" id="{1C69F53A-BCD5-AD9A-3433-1AD61652C72B}"/>
                </a:ext>
              </a:extLst>
            </p:cNvPr>
            <p:cNvSpPr/>
            <p:nvPr/>
          </p:nvSpPr>
          <p:spPr>
            <a:xfrm>
              <a:off x="714376" y="2405179"/>
              <a:ext cx="4936528" cy="3072277"/>
            </a:xfrm>
            <a:prstGeom prst="arc">
              <a:avLst>
                <a:gd name="adj1" fmla="val 9614170"/>
                <a:gd name="adj2" fmla="val 11484651"/>
              </a:avLst>
            </a:prstGeom>
            <a:ln w="381000" cmpd="sng">
              <a:solidFill>
                <a:schemeClr val="accent4">
                  <a:alpha val="7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0" name="직선 연결선 25">
            <a:extLst>
              <a:ext uri="{FF2B5EF4-FFF2-40B4-BE49-F238E27FC236}">
                <a16:creationId xmlns:a16="http://schemas.microsoft.com/office/drawing/2014/main" id="{8612D10F-E9AE-B079-F5D4-A4C972F9E05D}"/>
              </a:ext>
            </a:extLst>
          </p:cNvPr>
          <p:cNvCxnSpPr>
            <a:cxnSpLocks/>
          </p:cNvCxnSpPr>
          <p:nvPr/>
        </p:nvCxnSpPr>
        <p:spPr>
          <a:xfrm flipV="1">
            <a:off x="4994431" y="2754714"/>
            <a:ext cx="241654" cy="286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26">
            <a:extLst>
              <a:ext uri="{FF2B5EF4-FFF2-40B4-BE49-F238E27FC236}">
                <a16:creationId xmlns:a16="http://schemas.microsoft.com/office/drawing/2014/main" id="{4B82F8C0-044F-219F-6D5A-E00782744E44}"/>
              </a:ext>
            </a:extLst>
          </p:cNvPr>
          <p:cNvSpPr/>
          <p:nvPr/>
        </p:nvSpPr>
        <p:spPr>
          <a:xfrm rot="1667925">
            <a:off x="4723335" y="2495718"/>
            <a:ext cx="3241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latin typeface="+mj-lt"/>
                <a:ea typeface="나눔스퀘어" panose="020B0600000101010101" pitchFamily="50" charset="-127"/>
              </a:rPr>
              <a:t>S</a:t>
            </a:r>
            <a:endParaRPr lang="ko-KR" altLang="en-US" sz="2400" b="1" dirty="0">
              <a:latin typeface="+mj-lt"/>
              <a:ea typeface="나눔스퀘어" panose="020B0600000101010101" pitchFamily="50" charset="-127"/>
            </a:endParaRPr>
          </a:p>
        </p:txBody>
      </p:sp>
      <p:sp>
        <p:nvSpPr>
          <p:cNvPr id="32" name="직사각형 27">
            <a:extLst>
              <a:ext uri="{FF2B5EF4-FFF2-40B4-BE49-F238E27FC236}">
                <a16:creationId xmlns:a16="http://schemas.microsoft.com/office/drawing/2014/main" id="{2C1807BE-086B-D7D0-862B-1AA2B9D7513F}"/>
              </a:ext>
            </a:extLst>
          </p:cNvPr>
          <p:cNvSpPr/>
          <p:nvPr/>
        </p:nvSpPr>
        <p:spPr>
          <a:xfrm rot="3370895">
            <a:off x="5267771" y="3027192"/>
            <a:ext cx="31451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>
                <a:latin typeface="+mj-lt"/>
                <a:ea typeface="나눔스퀘어" panose="020B0600000101010101" pitchFamily="50" charset="-127"/>
              </a:rPr>
              <a:t>L</a:t>
            </a:r>
            <a:endParaRPr lang="ko-KR" altLang="en-US" sz="2400" b="1" dirty="0">
              <a:latin typeface="+mj-lt"/>
              <a:ea typeface="나눔스퀘어" panose="020B0600000101010101" pitchFamily="50" charset="-127"/>
            </a:endParaRPr>
          </a:p>
        </p:txBody>
      </p:sp>
      <p:cxnSp>
        <p:nvCxnSpPr>
          <p:cNvPr id="33" name="직선 연결선 28">
            <a:extLst>
              <a:ext uri="{FF2B5EF4-FFF2-40B4-BE49-F238E27FC236}">
                <a16:creationId xmlns:a16="http://schemas.microsoft.com/office/drawing/2014/main" id="{CE0BE470-9D4D-EB34-09D7-6381FD6A24FA}"/>
              </a:ext>
            </a:extLst>
          </p:cNvPr>
          <p:cNvCxnSpPr>
            <a:cxnSpLocks/>
          </p:cNvCxnSpPr>
          <p:nvPr/>
        </p:nvCxnSpPr>
        <p:spPr>
          <a:xfrm flipH="1" flipV="1">
            <a:off x="3940685" y="5231902"/>
            <a:ext cx="79375" cy="366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29">
            <a:extLst>
              <a:ext uri="{FF2B5EF4-FFF2-40B4-BE49-F238E27FC236}">
                <a16:creationId xmlns:a16="http://schemas.microsoft.com/office/drawing/2014/main" id="{01B1B043-2162-937B-1D0D-EBE7CE778A89}"/>
              </a:ext>
            </a:extLst>
          </p:cNvPr>
          <p:cNvCxnSpPr>
            <a:cxnSpLocks/>
          </p:cNvCxnSpPr>
          <p:nvPr/>
        </p:nvCxnSpPr>
        <p:spPr>
          <a:xfrm flipH="1" flipV="1">
            <a:off x="2317466" y="2187919"/>
            <a:ext cx="100032" cy="3841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0">
            <a:extLst>
              <a:ext uri="{FF2B5EF4-FFF2-40B4-BE49-F238E27FC236}">
                <a16:creationId xmlns:a16="http://schemas.microsoft.com/office/drawing/2014/main" id="{EBA27A24-015D-C498-B311-525DD0FB5E43}"/>
              </a:ext>
            </a:extLst>
          </p:cNvPr>
          <p:cNvCxnSpPr>
            <a:cxnSpLocks/>
          </p:cNvCxnSpPr>
          <p:nvPr/>
        </p:nvCxnSpPr>
        <p:spPr>
          <a:xfrm flipV="1">
            <a:off x="811506" y="4127107"/>
            <a:ext cx="339148" cy="185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1">
            <a:extLst>
              <a:ext uri="{FF2B5EF4-FFF2-40B4-BE49-F238E27FC236}">
                <a16:creationId xmlns:a16="http://schemas.microsoft.com/office/drawing/2014/main" id="{D1F86902-0C34-65CE-5A7D-479DA9809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700" y="2981256"/>
            <a:ext cx="4859844" cy="33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8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BEA0-DC7E-2A04-8269-07D32A05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447D6-3B09-60F6-FBF2-D3B20265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228" y="1135525"/>
            <a:ext cx="5024845" cy="5394757"/>
          </a:xfrm>
        </p:spPr>
        <p:txBody>
          <a:bodyPr/>
          <a:lstStyle/>
          <a:p>
            <a:r>
              <a:rPr lang="en-US" dirty="0"/>
              <a:t>Detection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ko-KR" sz="2000" dirty="0">
                <a:solidFill>
                  <a:schemeClr val="tx1"/>
                </a:solidFill>
                <a:ea typeface="나눔스퀘어" panose="020B0600000101010101" pitchFamily="50" charset="-127"/>
              </a:rPr>
              <a:t>Decay positrons curl into 24 electromagnetic </a:t>
            </a:r>
            <a:r>
              <a:rPr lang="en-US" altLang="ko-KR" sz="2000" dirty="0">
                <a:solidFill>
                  <a:srgbClr val="FF0000"/>
                </a:solidFill>
                <a:ea typeface="나눔스퀘어" panose="020B0600000101010101" pitchFamily="50" charset="-127"/>
              </a:rPr>
              <a:t>calorimeters</a:t>
            </a:r>
            <a:r>
              <a:rPr lang="en-US" altLang="ko-KR" sz="2000" b="1" dirty="0">
                <a:solidFill>
                  <a:schemeClr val="tx1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sz="2000" dirty="0">
                <a:solidFill>
                  <a:schemeClr val="tx1"/>
                </a:solidFill>
                <a:ea typeface="나눔스퀘어" panose="020B0600000101010101" pitchFamily="50" charset="-127"/>
              </a:rPr>
              <a:t>surrounding the storage ring.</a:t>
            </a:r>
            <a:endParaRPr lang="en-US" dirty="0"/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A560FD38-4C32-7681-C7FE-6686B337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1062" r="7873" b="2712"/>
          <a:stretch/>
        </p:blipFill>
        <p:spPr>
          <a:xfrm>
            <a:off x="181484" y="1135525"/>
            <a:ext cx="6486526" cy="5093540"/>
          </a:xfrm>
          <a:prstGeom prst="rect">
            <a:avLst/>
          </a:prstGeom>
        </p:spPr>
      </p:pic>
      <p:grpSp>
        <p:nvGrpSpPr>
          <p:cNvPr id="5" name="그룹 8">
            <a:extLst>
              <a:ext uri="{FF2B5EF4-FFF2-40B4-BE49-F238E27FC236}">
                <a16:creationId xmlns:a16="http://schemas.microsoft.com/office/drawing/2014/main" id="{01D6487E-FDF9-B592-FFBD-F2F53E35317B}"/>
              </a:ext>
            </a:extLst>
          </p:cNvPr>
          <p:cNvGrpSpPr/>
          <p:nvPr/>
        </p:nvGrpSpPr>
        <p:grpSpPr>
          <a:xfrm>
            <a:off x="2123142" y="895963"/>
            <a:ext cx="2101717" cy="1136415"/>
            <a:chOff x="1941657" y="1014625"/>
            <a:chExt cx="2101717" cy="1136415"/>
          </a:xfrm>
        </p:grpSpPr>
        <p:sp>
          <p:nvSpPr>
            <p:cNvPr id="7" name="화살표: 오른쪽 9">
              <a:extLst>
                <a:ext uri="{FF2B5EF4-FFF2-40B4-BE49-F238E27FC236}">
                  <a16:creationId xmlns:a16="http://schemas.microsoft.com/office/drawing/2014/main" id="{F368E991-BB06-EEF7-A670-347783013D12}"/>
                </a:ext>
              </a:extLst>
            </p:cNvPr>
            <p:cNvSpPr/>
            <p:nvPr/>
          </p:nvSpPr>
          <p:spPr>
            <a:xfrm rot="2035053">
              <a:off x="2289648" y="1705577"/>
              <a:ext cx="1753726" cy="445463"/>
            </a:xfrm>
            <a:prstGeom prst="rightArrow">
              <a:avLst/>
            </a:prstGeom>
            <a:solidFill>
              <a:schemeClr val="accent2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" name="그룹 10">
              <a:extLst>
                <a:ext uri="{FF2B5EF4-FFF2-40B4-BE49-F238E27FC236}">
                  <a16:creationId xmlns:a16="http://schemas.microsoft.com/office/drawing/2014/main" id="{AC20C0BA-D42C-F5EB-E0CA-62B6B0491D51}"/>
                </a:ext>
              </a:extLst>
            </p:cNvPr>
            <p:cNvGrpSpPr/>
            <p:nvPr/>
          </p:nvGrpSpPr>
          <p:grpSpPr>
            <a:xfrm>
              <a:off x="1941657" y="1014625"/>
              <a:ext cx="569258" cy="479123"/>
              <a:chOff x="1941657" y="877733"/>
              <a:chExt cx="569258" cy="479123"/>
            </a:xfrm>
          </p:grpSpPr>
          <p:sp>
            <p:nvSpPr>
              <p:cNvPr id="9" name="타원 11">
                <a:extLst>
                  <a:ext uri="{FF2B5EF4-FFF2-40B4-BE49-F238E27FC236}">
                    <a16:creationId xmlns:a16="http://schemas.microsoft.com/office/drawing/2014/main" id="{6A9182BE-8366-6DDE-9EA5-395B3F41BF55}"/>
                  </a:ext>
                </a:extLst>
              </p:cNvPr>
              <p:cNvSpPr/>
              <p:nvPr/>
            </p:nvSpPr>
            <p:spPr>
              <a:xfrm>
                <a:off x="1951182" y="877733"/>
                <a:ext cx="479123" cy="47912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직사각형 12">
                    <a:extLst>
                      <a:ext uri="{FF2B5EF4-FFF2-40B4-BE49-F238E27FC236}">
                        <a16:creationId xmlns:a16="http://schemas.microsoft.com/office/drawing/2014/main" id="{52969AEE-A8AC-B32E-DDD5-84D540050540}"/>
                      </a:ext>
                    </a:extLst>
                  </p:cNvPr>
                  <p:cNvSpPr/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ko-K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ko-KR" altLang="en-US" sz="2000" dirty="0"/>
                  </a:p>
                </p:txBody>
              </p:sp>
            </mc:Choice>
            <mc:Fallback xmlns="">
              <p:sp>
                <p:nvSpPr>
                  <p:cNvPr id="38" name="직사각형 37">
                    <a:extLst>
                      <a:ext uri="{FF2B5EF4-FFF2-40B4-BE49-F238E27FC236}">
                        <a16:creationId xmlns:a16="http://schemas.microsoft.com/office/drawing/2014/main" id="{D9BC82BB-9FA3-4458-8553-C5D10A114E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1657" y="885492"/>
                    <a:ext cx="569258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23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3" name="원호 35">
            <a:extLst>
              <a:ext uri="{FF2B5EF4-FFF2-40B4-BE49-F238E27FC236}">
                <a16:creationId xmlns:a16="http://schemas.microsoft.com/office/drawing/2014/main" id="{DF1F835F-419F-5EDC-286C-A7396A149B58}"/>
              </a:ext>
            </a:extLst>
          </p:cNvPr>
          <p:cNvSpPr/>
          <p:nvPr/>
        </p:nvSpPr>
        <p:spPr>
          <a:xfrm>
            <a:off x="1212140" y="2435562"/>
            <a:ext cx="4082750" cy="2659447"/>
          </a:xfrm>
          <a:prstGeom prst="arc">
            <a:avLst>
              <a:gd name="adj1" fmla="val 16622463"/>
              <a:gd name="adj2" fmla="val 16620431"/>
            </a:avLst>
          </a:prstGeom>
          <a:ln w="254000" cmpd="sng">
            <a:solidFill>
              <a:srgbClr val="E3ADFE">
                <a:alpha val="6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Picture 11" descr="Screen Shot 2015-04-22 at 4.36.01 PM.png">
            <a:extLst>
              <a:ext uri="{FF2B5EF4-FFF2-40B4-BE49-F238E27FC236}">
                <a16:creationId xmlns:a16="http://schemas.microsoft.com/office/drawing/2014/main" id="{203065D7-CC31-0172-3586-F889DD990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931" y="2761965"/>
            <a:ext cx="5265585" cy="1157270"/>
          </a:xfrm>
          <a:prstGeom prst="rect">
            <a:avLst/>
          </a:prstGeom>
        </p:spPr>
      </p:pic>
      <p:grpSp>
        <p:nvGrpSpPr>
          <p:cNvPr id="25" name="그룹 1">
            <a:extLst>
              <a:ext uri="{FF2B5EF4-FFF2-40B4-BE49-F238E27FC236}">
                <a16:creationId xmlns:a16="http://schemas.microsoft.com/office/drawing/2014/main" id="{6E1DC44F-9E37-830F-0DC2-6AEE1548E725}"/>
              </a:ext>
            </a:extLst>
          </p:cNvPr>
          <p:cNvGrpSpPr/>
          <p:nvPr/>
        </p:nvGrpSpPr>
        <p:grpSpPr>
          <a:xfrm>
            <a:off x="6809492" y="4299881"/>
            <a:ext cx="5119149" cy="1924933"/>
            <a:chOff x="3323869" y="3193782"/>
            <a:chExt cx="5686422" cy="2138242"/>
          </a:xfrm>
        </p:grpSpPr>
        <p:pic>
          <p:nvPicPr>
            <p:cNvPr id="26" name="Picture 21">
              <a:extLst>
                <a:ext uri="{FF2B5EF4-FFF2-40B4-BE49-F238E27FC236}">
                  <a16:creationId xmlns:a16="http://schemas.microsoft.com/office/drawing/2014/main" id="{E79679B1-8CCC-9C0E-96EC-985CC2F74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0" t="2458" r="19400" b="17751"/>
            <a:stretch/>
          </p:blipFill>
          <p:spPr>
            <a:xfrm>
              <a:off x="3323869" y="3193782"/>
              <a:ext cx="2592618" cy="213824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99014811-8A3C-380C-4188-22CE86993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275" y="3210620"/>
              <a:ext cx="2821016" cy="2121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E7AA12CF-665E-453D-74C7-B4D68418C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7029" y="4077138"/>
              <a:ext cx="4904445" cy="39542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1" tIns="45715" rIns="91431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FEB3568B-9473-89DC-97A8-80080E34C5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9862" y="3233640"/>
              <a:ext cx="2325798" cy="47371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1" tIns="45715" rIns="91431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1CBB94D7-726D-E295-1A79-66B17BDEBC03}"/>
                </a:ext>
              </a:extLst>
            </p:cNvPr>
            <p:cNvSpPr/>
            <p:nvPr/>
          </p:nvSpPr>
          <p:spPr>
            <a:xfrm rot="20545075">
              <a:off x="3495588" y="3785792"/>
              <a:ext cx="387483" cy="219318"/>
            </a:xfrm>
            <a:custGeom>
              <a:avLst/>
              <a:gdLst>
                <a:gd name="connsiteX0" fmla="*/ 0 w 327546"/>
                <a:gd name="connsiteY0" fmla="*/ 0 h 227463"/>
                <a:gd name="connsiteX1" fmla="*/ 327546 w 327546"/>
                <a:gd name="connsiteY1" fmla="*/ 0 h 227463"/>
                <a:gd name="connsiteX2" fmla="*/ 327546 w 327546"/>
                <a:gd name="connsiteY2" fmla="*/ 227463 h 227463"/>
                <a:gd name="connsiteX3" fmla="*/ 0 w 327546"/>
                <a:gd name="connsiteY3" fmla="*/ 227463 h 227463"/>
                <a:gd name="connsiteX4" fmla="*/ 0 w 327546"/>
                <a:gd name="connsiteY4" fmla="*/ 0 h 227463"/>
                <a:gd name="connsiteX0" fmla="*/ 51614 w 379160"/>
                <a:gd name="connsiteY0" fmla="*/ 0 h 239742"/>
                <a:gd name="connsiteX1" fmla="*/ 379160 w 379160"/>
                <a:gd name="connsiteY1" fmla="*/ 0 h 239742"/>
                <a:gd name="connsiteX2" fmla="*/ 379160 w 379160"/>
                <a:gd name="connsiteY2" fmla="*/ 227463 h 239742"/>
                <a:gd name="connsiteX3" fmla="*/ 0 w 379160"/>
                <a:gd name="connsiteY3" fmla="*/ 239742 h 239742"/>
                <a:gd name="connsiteX4" fmla="*/ 51614 w 379160"/>
                <a:gd name="connsiteY4" fmla="*/ 0 h 239742"/>
                <a:gd name="connsiteX0" fmla="*/ 51614 w 446745"/>
                <a:gd name="connsiteY0" fmla="*/ 2444 h 242186"/>
                <a:gd name="connsiteX1" fmla="*/ 446745 w 446745"/>
                <a:gd name="connsiteY1" fmla="*/ 0 h 242186"/>
                <a:gd name="connsiteX2" fmla="*/ 379160 w 446745"/>
                <a:gd name="connsiteY2" fmla="*/ 229907 h 242186"/>
                <a:gd name="connsiteX3" fmla="*/ 0 w 446745"/>
                <a:gd name="connsiteY3" fmla="*/ 242186 h 242186"/>
                <a:gd name="connsiteX4" fmla="*/ 51614 w 446745"/>
                <a:gd name="connsiteY4" fmla="*/ 2444 h 242186"/>
                <a:gd name="connsiteX0" fmla="*/ 51614 w 426436"/>
                <a:gd name="connsiteY0" fmla="*/ 13651 h 253393"/>
                <a:gd name="connsiteX1" fmla="*/ 426436 w 426436"/>
                <a:gd name="connsiteY1" fmla="*/ 0 h 253393"/>
                <a:gd name="connsiteX2" fmla="*/ 379160 w 426436"/>
                <a:gd name="connsiteY2" fmla="*/ 241114 h 253393"/>
                <a:gd name="connsiteX3" fmla="*/ 0 w 426436"/>
                <a:gd name="connsiteY3" fmla="*/ 253393 h 253393"/>
                <a:gd name="connsiteX4" fmla="*/ 51614 w 426436"/>
                <a:gd name="connsiteY4" fmla="*/ 13651 h 253393"/>
                <a:gd name="connsiteX0" fmla="*/ 76047 w 450869"/>
                <a:gd name="connsiteY0" fmla="*/ 13651 h 255195"/>
                <a:gd name="connsiteX1" fmla="*/ 450869 w 450869"/>
                <a:gd name="connsiteY1" fmla="*/ 0 h 255195"/>
                <a:gd name="connsiteX2" fmla="*/ 403593 w 450869"/>
                <a:gd name="connsiteY2" fmla="*/ 241114 h 255195"/>
                <a:gd name="connsiteX3" fmla="*/ 0 w 450869"/>
                <a:gd name="connsiteY3" fmla="*/ 255195 h 255195"/>
                <a:gd name="connsiteX4" fmla="*/ 76047 w 450869"/>
                <a:gd name="connsiteY4" fmla="*/ 13651 h 25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69" h="255195">
                  <a:moveTo>
                    <a:pt x="76047" y="13651"/>
                  </a:moveTo>
                  <a:lnTo>
                    <a:pt x="450869" y="0"/>
                  </a:lnTo>
                  <a:lnTo>
                    <a:pt x="403593" y="241114"/>
                  </a:lnTo>
                  <a:lnTo>
                    <a:pt x="0" y="255195"/>
                  </a:lnTo>
                  <a:lnTo>
                    <a:pt x="76047" y="13651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12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12309</TotalTime>
  <Words>1808</Words>
  <Application>Microsoft Macintosh PowerPoint</Application>
  <PresentationFormat>Widescreen</PresentationFormat>
  <Paragraphs>324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Cambria Math</vt:lpstr>
      <vt:lpstr>Calibri</vt:lpstr>
      <vt:lpstr>Courier New</vt:lpstr>
      <vt:lpstr>Calibri Light</vt:lpstr>
      <vt:lpstr>Arial</vt:lpstr>
      <vt:lpstr>Office Theme</vt:lpstr>
      <vt:lpstr>Beam Dynamics Correction to the Anomalous Spin Precession Frequency in the Muon g-2 experiment at Fermilab</vt:lpstr>
      <vt:lpstr>Contents</vt:lpstr>
      <vt:lpstr>First Result (Run-1) on April 2021</vt:lpstr>
      <vt:lpstr>Lifecycle of μ^+ in the Muon g-2 Experiment</vt:lpstr>
      <vt:lpstr>Experimental Overview</vt:lpstr>
      <vt:lpstr>Experimental Overview</vt:lpstr>
      <vt:lpstr>Experimental Overview</vt:lpstr>
      <vt:lpstr>Experimental Overview</vt:lpstr>
      <vt:lpstr>Experimental Overview</vt:lpstr>
      <vt:lpstr>Wiggle Plot</vt:lpstr>
      <vt:lpstr>Measurement Quantity Anatomy</vt:lpstr>
      <vt:lpstr>Beam Dynamics Correction to ω_a^m</vt:lpstr>
      <vt:lpstr>E-field Correction C_e</vt:lpstr>
      <vt:lpstr>E-field Correction C_e</vt:lpstr>
      <vt:lpstr>E-field Correction C_e: Fast Rotation Analysis</vt:lpstr>
      <vt:lpstr>E-field Correction C_e</vt:lpstr>
      <vt:lpstr>Pitch Correction C_p</vt:lpstr>
      <vt:lpstr>Pitch Correction C_p</vt:lpstr>
      <vt:lpstr>Pitch Correction C_p</vt:lpstr>
      <vt:lpstr>Muon Loss Correction C_ml</vt:lpstr>
      <vt:lpstr>Muon Loss Correction C_ml</vt:lpstr>
      <vt:lpstr>Challenge in Run-1: Damaged ESQ resistors</vt:lpstr>
      <vt:lpstr>Phase-Acceptance Correction C_pa</vt:lpstr>
      <vt:lpstr>Phase-Acceptance Correction C_pa</vt:lpstr>
      <vt:lpstr>Phase-Acceptance Correction C_pa</vt:lpstr>
      <vt:lpstr>Differential Decay Correction C_dd</vt:lpstr>
      <vt:lpstr>Differential Decay Correction C_dd</vt:lpstr>
      <vt:lpstr>Summary</vt:lpstr>
      <vt:lpstr>Status and Outlook</vt:lpstr>
      <vt:lpstr>Backups</vt:lpstr>
      <vt:lpstr>Related talks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200</cp:revision>
  <dcterms:created xsi:type="dcterms:W3CDTF">2022-11-20T19:59:02Z</dcterms:created>
  <dcterms:modified xsi:type="dcterms:W3CDTF">2023-02-14T15:38:20Z</dcterms:modified>
</cp:coreProperties>
</file>