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/>
    <p:restoredTop sz="94650"/>
  </p:normalViewPr>
  <p:slideViewPr>
    <p:cSldViewPr snapToGrid="0">
      <p:cViewPr>
        <p:scale>
          <a:sx n="54" d="100"/>
          <a:sy n="54" d="100"/>
        </p:scale>
        <p:origin x="10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31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" name="3-V-big-data.png" descr="3-V-big-data.png"/>
          <p:cNvPicPr>
            <a:picLocks noChangeAspect="1"/>
          </p:cNvPicPr>
          <p:nvPr/>
        </p:nvPicPr>
        <p:blipFill>
          <a:blip r:embed="rId2">
            <a:alphaModFix amt="93661"/>
          </a:blip>
          <a:stretch>
            <a:fillRect/>
          </a:stretch>
        </p:blipFill>
        <p:spPr>
          <a:xfrm>
            <a:off x="56832" y="23940"/>
            <a:ext cx="24270457" cy="1365213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30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"/>
          <p:cNvGrpSpPr/>
          <p:nvPr/>
        </p:nvGrpSpPr>
        <p:grpSpPr>
          <a:xfrm>
            <a:off x="22691974" y="11545427"/>
            <a:ext cx="1431362" cy="2529246"/>
            <a:chOff x="0" y="0"/>
            <a:chExt cx="1431361" cy="2529244"/>
          </a:xfrm>
        </p:grpSpPr>
        <p:grpSp>
          <p:nvGrpSpPr>
            <p:cNvPr id="145" name="Group"/>
            <p:cNvGrpSpPr/>
            <p:nvPr/>
          </p:nvGrpSpPr>
          <p:grpSpPr>
            <a:xfrm>
              <a:off x="-1" y="-1"/>
              <a:ext cx="1431363" cy="2529246"/>
              <a:chOff x="0" y="0"/>
              <a:chExt cx="1431361" cy="2529244"/>
            </a:xfrm>
          </p:grpSpPr>
          <p:pic>
            <p:nvPicPr>
              <p:cNvPr id="143" name="ATLAS logo newIIbianco.png" descr="ATLAS logo newIIbianco.png"/>
              <p:cNvPicPr>
                <a:picLocks noChangeAspect="1"/>
              </p:cNvPicPr>
              <p:nvPr/>
            </p:nvPicPr>
            <p:blipFill>
              <a:blip r:embed="rId2"/>
              <a:srcRect l="5822" t="8820" r="69146"/>
              <a:stretch>
                <a:fillRect/>
              </a:stretch>
            </p:blipFill>
            <p:spPr>
              <a:xfrm>
                <a:off x="0" y="0"/>
                <a:ext cx="1320031" cy="2529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4" name="Rectangle"/>
              <p:cNvSpPr/>
              <p:nvPr/>
            </p:nvSpPr>
            <p:spPr>
              <a:xfrm>
                <a:off x="1127462" y="1119679"/>
                <a:ext cx="303900" cy="949296"/>
              </a:xfrm>
              <a:prstGeom prst="rect">
                <a:avLst/>
              </a:prstGeom>
              <a:solidFill>
                <a:srgbClr val="030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30D31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46" name="Oval"/>
            <p:cNvSpPr/>
            <p:nvPr/>
          </p:nvSpPr>
          <p:spPr>
            <a:xfrm>
              <a:off x="264830" y="325681"/>
              <a:ext cx="939801" cy="927101"/>
            </a:xfrm>
            <a:prstGeom prst="ellipse">
              <a:avLst/>
            </a:prstGeom>
            <a:solidFill>
              <a:srgbClr val="030D3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7" name="Rounded Rectangle"/>
            <p:cNvSpPr/>
            <p:nvPr/>
          </p:nvSpPr>
          <p:spPr>
            <a:xfrm>
              <a:off x="638233" y="1154885"/>
              <a:ext cx="63501" cy="1215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8" name="Oval"/>
            <p:cNvSpPr/>
            <p:nvPr/>
          </p:nvSpPr>
          <p:spPr>
            <a:xfrm rot="20564182">
              <a:off x="587433" y="1040057"/>
              <a:ext cx="165101" cy="19050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50" name="Searching for Anomalies with Graphs"/>
          <p:cNvSpPr txBox="1"/>
          <p:nvPr/>
        </p:nvSpPr>
        <p:spPr>
          <a:xfrm>
            <a:off x="690168" y="12614892"/>
            <a:ext cx="769737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FFFFFF"/>
                </a:solidFill>
              </a:rPr>
              <a:t>Searching for Anomalies with Graphs</a:t>
            </a:r>
            <a:r>
              <a:t> 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7958" y="12045074"/>
            <a:ext cx="499394" cy="50800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Graziella Russo - 09/11/22"/>
          <p:cNvSpPr txBox="1"/>
          <p:nvPr/>
        </p:nvSpPr>
        <p:spPr>
          <a:xfrm>
            <a:off x="10428995" y="12614892"/>
            <a:ext cx="551921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Graziella Russo - 09/11/22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hD seminars…"/>
          <p:cNvSpPr txBox="1">
            <a:spLocks noGrp="1"/>
          </p:cNvSpPr>
          <p:nvPr>
            <p:ph type="body" idx="21"/>
          </p:nvPr>
        </p:nvSpPr>
        <p:spPr>
          <a:xfrm>
            <a:off x="7901879" y="11699979"/>
            <a:ext cx="8580242" cy="12114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PhD seminars</a:t>
            </a:r>
          </a:p>
          <a:p>
            <a:pPr algn="ctr"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09/11/22</a:t>
            </a:r>
          </a:p>
        </p:txBody>
      </p:sp>
      <p:sp>
        <p:nvSpPr>
          <p:cNvPr id="162" name="Searching for Anomalies with Graphs"/>
          <p:cNvSpPr txBox="1">
            <a:spLocks noGrp="1"/>
          </p:cNvSpPr>
          <p:nvPr>
            <p:ph type="ctrTitle"/>
          </p:nvPr>
        </p:nvSpPr>
        <p:spPr>
          <a:xfrm>
            <a:off x="1739405" y="5328581"/>
            <a:ext cx="21263038" cy="1667229"/>
          </a:xfrm>
          <a:prstGeom prst="rect">
            <a:avLst/>
          </a:prstGeom>
        </p:spPr>
        <p:txBody>
          <a:bodyPr/>
          <a:lstStyle>
            <a:lvl1pPr>
              <a:defRPr sz="10300" spc="-20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Searching for Anomalies with Graphs</a:t>
            </a:r>
          </a:p>
        </p:txBody>
      </p:sp>
      <p:sp>
        <p:nvSpPr>
          <p:cNvPr id="163" name="Graziella Russo"/>
          <p:cNvSpPr txBox="1"/>
          <p:nvPr/>
        </p:nvSpPr>
        <p:spPr>
          <a:xfrm>
            <a:off x="10256898" y="7533506"/>
            <a:ext cx="44687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Graziella Russo</a:t>
            </a:r>
          </a:p>
        </p:txBody>
      </p:sp>
      <p:pic>
        <p:nvPicPr>
          <p:cNvPr id="164" name="ATLAS logo newIIbianco.png" descr="ATLAS logo newIIbian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842" y="11041983"/>
            <a:ext cx="4241735" cy="2231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NFN_logo_bianco.png" descr="INFN_logo_bian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7346" y="11323924"/>
            <a:ext cx="3298382" cy="166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logo Sapienza (rgb) NEG.png" descr="logo Sapienza (rgb) N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41" y="10784064"/>
            <a:ext cx="6612122" cy="2746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83" name="Jets and Graph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Jets and Graphs</a:t>
            </a:r>
          </a:p>
        </p:txBody>
      </p:sp>
      <p:sp>
        <p:nvSpPr>
          <p:cNvPr id="384" name="Jet: narrow cone of particles produced by the hadronization of quarks and gluons"/>
          <p:cNvSpPr txBox="1"/>
          <p:nvPr/>
        </p:nvSpPr>
        <p:spPr>
          <a:xfrm>
            <a:off x="1092888" y="2930116"/>
            <a:ext cx="905945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8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Jet:</a:t>
            </a:r>
            <a:r>
              <a:t> narrow cone of particles produced by the hadronization of quarks and gluons</a:t>
            </a:r>
          </a:p>
        </p:txBody>
      </p:sp>
      <p:sp>
        <p:nvSpPr>
          <p:cNvPr id="385" name="jets have a complex substructure"/>
          <p:cNvSpPr txBox="1"/>
          <p:nvPr/>
        </p:nvSpPr>
        <p:spPr>
          <a:xfrm>
            <a:off x="5928449" y="4980731"/>
            <a:ext cx="551921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l">
              <a:buSzPct val="123000"/>
              <a:buChar char="•"/>
              <a:defRPr sz="36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jets have a complex substructure</a:t>
            </a:r>
          </a:p>
        </p:txBody>
      </p:sp>
      <p:sp>
        <p:nvSpPr>
          <p:cNvPr id="386" name="Cone 2"/>
          <p:cNvSpPr/>
          <p:nvPr/>
        </p:nvSpPr>
        <p:spPr>
          <a:xfrm rot="1170000">
            <a:off x="2462286" y="6278952"/>
            <a:ext cx="2390569" cy="3558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756" y="21600"/>
                  <a:pt x="10712" y="21585"/>
                  <a:pt x="10692" y="21553"/>
                </a:cubicBezTo>
                <a:lnTo>
                  <a:pt x="1264" y="6081"/>
                </a:lnTo>
                <a:cubicBezTo>
                  <a:pt x="1219" y="6008"/>
                  <a:pt x="1345" y="5941"/>
                  <a:pt x="1439" y="5988"/>
                </a:cubicBezTo>
                <a:cubicBezTo>
                  <a:pt x="5951" y="8253"/>
                  <a:pt x="15677" y="8238"/>
                  <a:pt x="20160" y="5988"/>
                </a:cubicBezTo>
                <a:cubicBezTo>
                  <a:pt x="20255" y="5941"/>
                  <a:pt x="20381" y="6008"/>
                  <a:pt x="20336" y="6081"/>
                </a:cubicBezTo>
                <a:lnTo>
                  <a:pt x="10908" y="21553"/>
                </a:lnTo>
                <a:cubicBezTo>
                  <a:pt x="10888" y="21585"/>
                  <a:pt x="10844" y="21600"/>
                  <a:pt x="10800" y="21600"/>
                </a:cubicBezTo>
                <a:close/>
                <a:moveTo>
                  <a:pt x="10800" y="7247"/>
                </a:moveTo>
                <a:cubicBezTo>
                  <a:pt x="4836" y="7247"/>
                  <a:pt x="0" y="5624"/>
                  <a:pt x="0" y="3620"/>
                </a:cubicBezTo>
                <a:cubicBezTo>
                  <a:pt x="0" y="1617"/>
                  <a:pt x="4836" y="0"/>
                  <a:pt x="10800" y="0"/>
                </a:cubicBezTo>
                <a:cubicBezTo>
                  <a:pt x="16764" y="0"/>
                  <a:pt x="21600" y="1617"/>
                  <a:pt x="21600" y="3620"/>
                </a:cubicBezTo>
                <a:cubicBezTo>
                  <a:pt x="21600" y="5624"/>
                  <a:pt x="16764" y="7247"/>
                  <a:pt x="10800" y="7247"/>
                </a:cubicBezTo>
                <a:close/>
              </a:path>
            </a:pathLst>
          </a:custGeom>
          <a:solidFill>
            <a:srgbClr val="73B995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9" name="Group"/>
          <p:cNvGrpSpPr/>
          <p:nvPr/>
        </p:nvGrpSpPr>
        <p:grpSpPr>
          <a:xfrm>
            <a:off x="-499424" y="4564833"/>
            <a:ext cx="7575863" cy="8140175"/>
            <a:chOff x="0" y="0"/>
            <a:chExt cx="7575862" cy="8140174"/>
          </a:xfrm>
        </p:grpSpPr>
        <p:pic>
          <p:nvPicPr>
            <p:cNvPr id="387" name="Image" descr="Image"/>
            <p:cNvPicPr>
              <a:picLocks noChangeAspect="1"/>
            </p:cNvPicPr>
            <p:nvPr/>
          </p:nvPicPr>
          <p:blipFill>
            <a:blip r:embed="rId2"/>
            <a:srcRect l="38552" t="21943"/>
            <a:stretch>
              <a:fillRect/>
            </a:stretch>
          </p:blipFill>
          <p:spPr>
            <a:xfrm>
              <a:off x="0" y="1786215"/>
              <a:ext cx="7575863" cy="6353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Image" descr="Image"/>
            <p:cNvPicPr>
              <a:picLocks noChangeAspect="1"/>
            </p:cNvPicPr>
            <p:nvPr/>
          </p:nvPicPr>
          <p:blipFill>
            <a:blip r:embed="rId2"/>
            <a:srcRect l="73568" b="77942"/>
            <a:stretch>
              <a:fillRect/>
            </a:stretch>
          </p:blipFill>
          <p:spPr>
            <a:xfrm>
              <a:off x="4317186" y="0"/>
              <a:ext cx="3258676" cy="1795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" name="Line"/>
          <p:cNvSpPr/>
          <p:nvPr/>
        </p:nvSpPr>
        <p:spPr>
          <a:xfrm flipV="1">
            <a:off x="12192000" y="3019015"/>
            <a:ext cx="1" cy="863678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1" name="Graph: set of points (nodes) that can be connected (edges)"/>
          <p:cNvSpPr txBox="1"/>
          <p:nvPr/>
        </p:nvSpPr>
        <p:spPr>
          <a:xfrm>
            <a:off x="13750194" y="2930116"/>
            <a:ext cx="905945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8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Graph:</a:t>
            </a:r>
            <a:r>
              <a:t> set of points (</a:t>
            </a:r>
            <a:r>
              <a:rPr b="1">
                <a:solidFill>
                  <a:srgbClr val="D4BA50"/>
                </a:solidFill>
              </a:rPr>
              <a:t>nodes</a:t>
            </a:r>
            <a:r>
              <a:t>) that can be connected (</a:t>
            </a:r>
            <a:r>
              <a:rPr b="1">
                <a:solidFill>
                  <a:srgbClr val="0B80C3"/>
                </a:solidFill>
              </a:rPr>
              <a:t>edges</a:t>
            </a:r>
            <a:r>
              <a:t>)</a:t>
            </a:r>
          </a:p>
        </p:txBody>
      </p:sp>
      <p:grpSp>
        <p:nvGrpSpPr>
          <p:cNvPr id="411" name="Group"/>
          <p:cNvGrpSpPr/>
          <p:nvPr/>
        </p:nvGrpSpPr>
        <p:grpSpPr>
          <a:xfrm>
            <a:off x="13645483" y="4717477"/>
            <a:ext cx="9231476" cy="4637212"/>
            <a:chOff x="0" y="0"/>
            <a:chExt cx="9231475" cy="4637210"/>
          </a:xfrm>
        </p:grpSpPr>
        <p:sp>
          <p:nvSpPr>
            <p:cNvPr id="392" name="Line"/>
            <p:cNvSpPr/>
            <p:nvPr/>
          </p:nvSpPr>
          <p:spPr>
            <a:xfrm flipH="1">
              <a:off x="3139756" y="2859833"/>
              <a:ext cx="660562" cy="976665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10" name="Group"/>
            <p:cNvGrpSpPr/>
            <p:nvPr/>
          </p:nvGrpSpPr>
          <p:grpSpPr>
            <a:xfrm>
              <a:off x="0" y="0"/>
              <a:ext cx="9231476" cy="4637211"/>
              <a:chOff x="0" y="0"/>
              <a:chExt cx="9231475" cy="4637210"/>
            </a:xfrm>
          </p:grpSpPr>
          <p:sp>
            <p:nvSpPr>
              <p:cNvPr id="393" name="Line"/>
              <p:cNvSpPr/>
              <p:nvPr/>
            </p:nvSpPr>
            <p:spPr>
              <a:xfrm flipH="1">
                <a:off x="2390196" y="3615458"/>
                <a:ext cx="2506641" cy="1021753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4" name="Line"/>
              <p:cNvSpPr/>
              <p:nvPr/>
            </p:nvSpPr>
            <p:spPr>
              <a:xfrm>
                <a:off x="-1" y="168422"/>
                <a:ext cx="1648099" cy="2021721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5" name="Line"/>
              <p:cNvSpPr/>
              <p:nvPr/>
            </p:nvSpPr>
            <p:spPr>
              <a:xfrm flipH="1">
                <a:off x="1648097" y="628610"/>
                <a:ext cx="2153478" cy="1561532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Line"/>
              <p:cNvSpPr/>
              <p:nvPr/>
            </p:nvSpPr>
            <p:spPr>
              <a:xfrm flipH="1">
                <a:off x="7947645" y="1655297"/>
                <a:ext cx="451762" cy="1277743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Line"/>
              <p:cNvSpPr/>
              <p:nvPr/>
            </p:nvSpPr>
            <p:spPr>
              <a:xfrm>
                <a:off x="7935410" y="0"/>
                <a:ext cx="476231" cy="1654041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Line"/>
              <p:cNvSpPr/>
              <p:nvPr/>
            </p:nvSpPr>
            <p:spPr>
              <a:xfrm flipH="1">
                <a:off x="8487477" y="1189014"/>
                <a:ext cx="743999" cy="465027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Line"/>
              <p:cNvSpPr/>
              <p:nvPr/>
            </p:nvSpPr>
            <p:spPr>
              <a:xfrm>
                <a:off x="8022706" y="41524"/>
                <a:ext cx="1183280" cy="1183279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Line"/>
              <p:cNvSpPr/>
              <p:nvPr/>
            </p:nvSpPr>
            <p:spPr>
              <a:xfrm flipH="1">
                <a:off x="4918768" y="2904950"/>
                <a:ext cx="2948889" cy="585354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Line"/>
              <p:cNvSpPr/>
              <p:nvPr/>
            </p:nvSpPr>
            <p:spPr>
              <a:xfrm>
                <a:off x="3883200" y="740222"/>
                <a:ext cx="966397" cy="2780475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2" name="Line"/>
              <p:cNvSpPr/>
              <p:nvPr/>
            </p:nvSpPr>
            <p:spPr>
              <a:xfrm flipH="1">
                <a:off x="3860073" y="578369"/>
                <a:ext cx="1" cy="2154627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Line"/>
              <p:cNvSpPr/>
              <p:nvPr/>
            </p:nvSpPr>
            <p:spPr>
              <a:xfrm flipH="1" flipV="1">
                <a:off x="3800261" y="2864239"/>
                <a:ext cx="1047951" cy="666776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Line"/>
              <p:cNvSpPr/>
              <p:nvPr/>
            </p:nvSpPr>
            <p:spPr>
              <a:xfrm flipH="1" flipV="1">
                <a:off x="1645229" y="2195361"/>
                <a:ext cx="2159213" cy="586271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Line"/>
              <p:cNvSpPr/>
              <p:nvPr/>
            </p:nvSpPr>
            <p:spPr>
              <a:xfrm flipH="1">
                <a:off x="3139756" y="3554097"/>
                <a:ext cx="1781125" cy="282402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Line"/>
              <p:cNvSpPr/>
              <p:nvPr/>
            </p:nvSpPr>
            <p:spPr>
              <a:xfrm>
                <a:off x="1646113" y="2177755"/>
                <a:ext cx="1493643" cy="1658743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7" name="Line"/>
              <p:cNvSpPr/>
              <p:nvPr/>
            </p:nvSpPr>
            <p:spPr>
              <a:xfrm flipH="1">
                <a:off x="3139755" y="751838"/>
                <a:ext cx="639772" cy="3084660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Line"/>
              <p:cNvSpPr/>
              <p:nvPr/>
            </p:nvSpPr>
            <p:spPr>
              <a:xfrm flipH="1">
                <a:off x="2319454" y="3917874"/>
                <a:ext cx="705958" cy="705958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Line"/>
              <p:cNvSpPr/>
              <p:nvPr/>
            </p:nvSpPr>
            <p:spPr>
              <a:xfrm>
                <a:off x="1651812" y="2059121"/>
                <a:ext cx="655042" cy="2578090"/>
              </a:xfrm>
              <a:prstGeom prst="line">
                <a:avLst/>
              </a:prstGeom>
              <a:noFill/>
              <a:ln w="508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23" name="Group"/>
          <p:cNvGrpSpPr/>
          <p:nvPr/>
        </p:nvGrpSpPr>
        <p:grpSpPr>
          <a:xfrm>
            <a:off x="13423512" y="4474622"/>
            <a:ext cx="9657137" cy="5110784"/>
            <a:chOff x="0" y="0"/>
            <a:chExt cx="9657136" cy="5110783"/>
          </a:xfrm>
        </p:grpSpPr>
        <p:sp>
          <p:nvSpPr>
            <p:cNvPr id="412" name="Circle"/>
            <p:cNvSpPr/>
            <p:nvPr/>
          </p:nvSpPr>
          <p:spPr>
            <a:xfrm>
              <a:off x="1647673" y="2151064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Circle"/>
            <p:cNvSpPr/>
            <p:nvPr/>
          </p:nvSpPr>
          <p:spPr>
            <a:xfrm>
              <a:off x="3122652" y="3863029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Circle"/>
            <p:cNvSpPr/>
            <p:nvPr/>
          </p:nvSpPr>
          <p:spPr>
            <a:xfrm>
              <a:off x="3844785" y="2889362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Circle"/>
            <p:cNvSpPr/>
            <p:nvPr/>
          </p:nvSpPr>
          <p:spPr>
            <a:xfrm>
              <a:off x="3844785" y="606537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Circle"/>
            <p:cNvSpPr/>
            <p:nvPr/>
          </p:nvSpPr>
          <p:spPr>
            <a:xfrm>
              <a:off x="0" y="207952"/>
              <a:ext cx="444500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Circle"/>
            <p:cNvSpPr/>
            <p:nvPr/>
          </p:nvSpPr>
          <p:spPr>
            <a:xfrm>
              <a:off x="2280166" y="4666283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Circle"/>
            <p:cNvSpPr/>
            <p:nvPr/>
          </p:nvSpPr>
          <p:spPr>
            <a:xfrm>
              <a:off x="4879841" y="3529760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Circle"/>
            <p:cNvSpPr/>
            <p:nvPr/>
          </p:nvSpPr>
          <p:spPr>
            <a:xfrm>
              <a:off x="8394219" y="1676287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Circle"/>
            <p:cNvSpPr/>
            <p:nvPr/>
          </p:nvSpPr>
          <p:spPr>
            <a:xfrm>
              <a:off x="7936869" y="2889362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Circle"/>
            <p:cNvSpPr/>
            <p:nvPr/>
          </p:nvSpPr>
          <p:spPr>
            <a:xfrm>
              <a:off x="7936869" y="0"/>
              <a:ext cx="444501" cy="444500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Circle"/>
            <p:cNvSpPr/>
            <p:nvPr/>
          </p:nvSpPr>
          <p:spPr>
            <a:xfrm>
              <a:off x="9212636" y="1218937"/>
              <a:ext cx="444501" cy="444501"/>
            </a:xfrm>
            <a:prstGeom prst="ellipse">
              <a:avLst/>
            </a:prstGeom>
            <a:solidFill>
              <a:srgbClr val="D4BA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24" name="Useful for sparse data and whenever links are important"/>
          <p:cNvSpPr txBox="1"/>
          <p:nvPr/>
        </p:nvSpPr>
        <p:spPr>
          <a:xfrm>
            <a:off x="13750194" y="10371526"/>
            <a:ext cx="905945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Useful for sparse data and whenever links are important</a:t>
            </a:r>
          </a:p>
        </p:txBody>
      </p:sp>
      <p:sp>
        <p:nvSpPr>
          <p:cNvPr id="425" name="not simple to identify a jet"/>
          <p:cNvSpPr txBox="1"/>
          <p:nvPr/>
        </p:nvSpPr>
        <p:spPr>
          <a:xfrm>
            <a:off x="5928449" y="6451882"/>
            <a:ext cx="551921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l">
              <a:buSzPct val="123000"/>
              <a:buChar char="•"/>
              <a:defRPr sz="36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not simple to identify a jet</a:t>
            </a:r>
          </a:p>
        </p:txBody>
      </p:sp>
      <p:sp>
        <p:nvSpPr>
          <p:cNvPr id="426" name="New Physics hidden inside the jet?"/>
          <p:cNvSpPr txBox="1"/>
          <p:nvPr/>
        </p:nvSpPr>
        <p:spPr>
          <a:xfrm>
            <a:off x="6821696" y="9092272"/>
            <a:ext cx="5198909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New Physics hidden inside the jet?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6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4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4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4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4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6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6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4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2" animBg="1" advAuto="0"/>
      <p:bldP spid="385" grpId="4" animBg="1" advAuto="0"/>
      <p:bldP spid="386" grpId="3" animBg="1" advAuto="0"/>
      <p:bldP spid="389" grpId="1" animBg="1" advAuto="0"/>
      <p:bldP spid="390" grpId="7" animBg="1" advAuto="0"/>
      <p:bldP spid="391" grpId="8" animBg="1" advAuto="0"/>
      <p:bldP spid="411" grpId="10" animBg="1" advAuto="0"/>
      <p:bldP spid="423" grpId="9" animBg="1" advAuto="0"/>
      <p:bldP spid="424" grpId="11" animBg="1" advAuto="0"/>
      <p:bldP spid="425" grpId="5" animBg="1" advAuto="0"/>
      <p:bldP spid="426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29" name="Graphs of Jet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Graphs of Jets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" name="In the   plane jets can be considered as graphs"/>
              <p:cNvSpPr txBox="1"/>
              <p:nvPr/>
            </p:nvSpPr>
            <p:spPr>
              <a:xfrm>
                <a:off x="1092888" y="3139862"/>
                <a:ext cx="11371251" cy="7997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just">
                  <a:defRPr sz="38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r>
                  <a:t>In the </a:t>
                </a:r>
                <a14:m>
                  <m:oMath xmlns:m="http://schemas.openxmlformats.org/officeDocument/2006/math">
                    <m:r>
                      <a:rPr sz="49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9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49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9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49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plane jets can be considered as graphs</a:t>
                </a:r>
              </a:p>
            </p:txBody>
          </p:sp>
        </mc:Choice>
        <mc:Fallback>
          <p:sp>
            <p:nvSpPr>
              <p:cNvPr id="430" name="In the   plane jets can be considered as graph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888" y="3139862"/>
                <a:ext cx="11371251" cy="799709"/>
              </a:xfrm>
              <a:prstGeom prst="rect">
                <a:avLst/>
              </a:prstGeom>
              <a:blipFill>
                <a:blip r:embed="rId2"/>
                <a:stretch>
                  <a:fillRect l="-2118" t="-32813" r="-2118" b="-671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7" name="Group"/>
          <p:cNvGrpSpPr/>
          <p:nvPr/>
        </p:nvGrpSpPr>
        <p:grpSpPr>
          <a:xfrm>
            <a:off x="994077" y="4564832"/>
            <a:ext cx="7532903" cy="7001949"/>
            <a:chOff x="0" y="0"/>
            <a:chExt cx="7532901" cy="7001947"/>
          </a:xfrm>
        </p:grpSpPr>
        <p:grpSp>
          <p:nvGrpSpPr>
            <p:cNvPr id="434" name="Group"/>
            <p:cNvGrpSpPr/>
            <p:nvPr/>
          </p:nvGrpSpPr>
          <p:grpSpPr>
            <a:xfrm>
              <a:off x="0" y="0"/>
              <a:ext cx="7532902" cy="7001948"/>
              <a:chOff x="0" y="0"/>
              <a:chExt cx="7532901" cy="7001947"/>
            </a:xfrm>
          </p:grpSpPr>
          <p:pic>
            <p:nvPicPr>
              <p:cNvPr id="431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0"/>
                <a:ext cx="7532902" cy="7001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2" name="Rectangle"/>
              <p:cNvSpPr/>
              <p:nvPr/>
            </p:nvSpPr>
            <p:spPr>
              <a:xfrm>
                <a:off x="3731610" y="6083236"/>
                <a:ext cx="699442" cy="28714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60616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3" name="Rectangle"/>
              <p:cNvSpPr/>
              <p:nvPr/>
            </p:nvSpPr>
            <p:spPr>
              <a:xfrm>
                <a:off x="780697" y="3124643"/>
                <a:ext cx="312978" cy="28714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60616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5" name="Equation"/>
                <p:cNvSpPr txBox="1"/>
                <p:nvPr/>
              </p:nvSpPr>
              <p:spPr>
                <a:xfrm rot="5400000">
                  <a:off x="831462" y="3059040"/>
                  <a:ext cx="252477" cy="3947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sz="3500">
                    <a:solidFill>
                      <a:srgbClr val="5E5E5E"/>
                    </a:solidFill>
                  </a:endParaRPr>
                </a:p>
              </p:txBody>
            </p:sp>
          </mc:Choice>
          <mc:Fallback>
            <p:sp>
              <p:nvSpPr>
                <p:cNvPr id="43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31462" y="3059040"/>
                  <a:ext cx="252477" cy="394717"/>
                </a:xfrm>
                <a:prstGeom prst="rect">
                  <a:avLst/>
                </a:prstGeom>
                <a:blipFill>
                  <a:blip r:embed="rId4"/>
                  <a:stretch>
                    <a:fillRect l="-81250" t="-71429" b="-9523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6" name="Equation"/>
                <p:cNvSpPr txBox="1"/>
                <p:nvPr/>
              </p:nvSpPr>
              <p:spPr>
                <a:xfrm>
                  <a:off x="3967917" y="6124705"/>
                  <a:ext cx="190247" cy="2871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5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sz="3500">
                    <a:solidFill>
                      <a:srgbClr val="5E5E5E"/>
                    </a:solidFill>
                  </a:endParaRPr>
                </a:p>
              </p:txBody>
            </p:sp>
          </mc:Choice>
          <mc:Fallback>
            <p:sp>
              <p:nvSpPr>
                <p:cNvPr id="43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917" y="6124705"/>
                  <a:ext cx="190247" cy="287149"/>
                </a:xfrm>
                <a:prstGeom prst="rect">
                  <a:avLst/>
                </a:prstGeom>
                <a:blipFill>
                  <a:blip r:embed="rId5"/>
                  <a:stretch>
                    <a:fillRect l="-75000" r="-100000" b="-1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4650" y="5978087"/>
            <a:ext cx="7785100" cy="54483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Connection Line"/>
          <p:cNvSpPr/>
          <p:nvPr/>
        </p:nvSpPr>
        <p:spPr>
          <a:xfrm>
            <a:off x="6838532" y="10727412"/>
            <a:ext cx="10695727" cy="735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3" extrusionOk="0">
                <a:moveTo>
                  <a:pt x="0" y="3164"/>
                </a:moveTo>
                <a:cubicBezTo>
                  <a:pt x="7516" y="21600"/>
                  <a:pt x="14716" y="20545"/>
                  <a:pt x="21600" y="0"/>
                </a:cubicBezTo>
              </a:path>
            </a:pathLst>
          </a:custGeom>
          <a:ln w="127000">
            <a:solidFill>
              <a:srgbClr val="0B80C3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447" name="Group"/>
          <p:cNvGrpSpPr/>
          <p:nvPr/>
        </p:nvGrpSpPr>
        <p:grpSpPr>
          <a:xfrm>
            <a:off x="16645940" y="684160"/>
            <a:ext cx="5722519" cy="4173544"/>
            <a:chOff x="0" y="0"/>
            <a:chExt cx="5722518" cy="4173542"/>
          </a:xfrm>
        </p:grpSpPr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519217" cy="3961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7542" y="522639"/>
              <a:ext cx="4444977" cy="3322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Connection Line"/>
            <p:cNvSpPr/>
            <p:nvPr/>
          </p:nvSpPr>
          <p:spPr>
            <a:xfrm>
              <a:off x="1474565" y="1271562"/>
              <a:ext cx="885522" cy="81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93" extrusionOk="0">
                  <a:moveTo>
                    <a:pt x="0" y="3365"/>
                  </a:moveTo>
                  <a:cubicBezTo>
                    <a:pt x="9655" y="-4007"/>
                    <a:pt x="16855" y="736"/>
                    <a:pt x="21600" y="17593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3" name="Equation"/>
                <p:cNvSpPr txBox="1"/>
                <p:nvPr/>
              </p:nvSpPr>
              <p:spPr>
                <a:xfrm>
                  <a:off x="1631830" y="778674"/>
                  <a:ext cx="252477" cy="3947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5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sz="3500">
                    <a:solidFill>
                      <a:srgbClr val="FFFFFF"/>
                    </a:solidFill>
                  </a:endParaRPr>
                </a:p>
              </p:txBody>
            </p:sp>
          </mc:Choice>
          <mc:Fallback>
            <p:sp>
              <p:nvSpPr>
                <p:cNvPr id="44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1830" y="778674"/>
                  <a:ext cx="252477" cy="394717"/>
                </a:xfrm>
                <a:prstGeom prst="rect">
                  <a:avLst/>
                </a:prstGeom>
                <a:blipFill>
                  <a:blip r:embed="rId9"/>
                  <a:stretch>
                    <a:fillRect l="-76190" r="-90476" b="-7812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4" name="Line"/>
            <p:cNvSpPr/>
            <p:nvPr/>
          </p:nvSpPr>
          <p:spPr>
            <a:xfrm flipV="1">
              <a:off x="2551727" y="3564570"/>
              <a:ext cx="1896604" cy="26840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5" name="Equation"/>
                <p:cNvSpPr txBox="1"/>
                <p:nvPr/>
              </p:nvSpPr>
              <p:spPr>
                <a:xfrm rot="21180000">
                  <a:off x="3151796" y="3818274"/>
                  <a:ext cx="1135501" cy="2871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5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sz="35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=∞</m:t>
                        </m:r>
                      </m:oMath>
                    </m:oMathPara>
                  </a14:m>
                  <a:endParaRPr sz="3500">
                    <a:solidFill>
                      <a:srgbClr val="FFFFFF"/>
                    </a:solidFill>
                  </a:endParaRPr>
                </a:p>
              </p:txBody>
            </p:sp>
          </mc:Choice>
          <mc:Fallback>
            <p:sp>
              <p:nvSpPr>
                <p:cNvPr id="44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80000">
                  <a:off x="3151796" y="3818274"/>
                  <a:ext cx="1135501" cy="287148"/>
                </a:xfrm>
                <a:prstGeom prst="rect">
                  <a:avLst/>
                </a:prstGeom>
                <a:blipFill>
                  <a:blip r:embed="rId10"/>
                  <a:stretch>
                    <a:fillRect l="-10753" r="-17204" b="-9142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6" name="Equation"/>
                <p:cNvSpPr txBox="1"/>
                <p:nvPr/>
              </p:nvSpPr>
              <p:spPr>
                <a:xfrm>
                  <a:off x="3608348" y="780230"/>
                  <a:ext cx="967480" cy="3916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5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sz="35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sz="3500">
                    <a:solidFill>
                      <a:srgbClr val="FFFFFF"/>
                    </a:solidFill>
                  </a:endParaRPr>
                </a:p>
              </p:txBody>
            </p:sp>
          </mc:Choice>
          <mc:Fallback>
            <p:sp>
              <p:nvSpPr>
                <p:cNvPr id="44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8348" y="780230"/>
                  <a:ext cx="967480" cy="391605"/>
                </a:xfrm>
                <a:prstGeom prst="rect">
                  <a:avLst/>
                </a:prstGeom>
                <a:blipFill>
                  <a:blip r:embed="rId11"/>
                  <a:stretch>
                    <a:fillRect l="-17105" r="-27632" b="-7419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8" name="nodes:…"/>
              <p:cNvSpPr txBox="1"/>
              <p:nvPr/>
            </p:nvSpPr>
            <p:spPr>
              <a:xfrm>
                <a:off x="8778206" y="4968459"/>
                <a:ext cx="6649080" cy="51925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482600" indent="-482600" algn="l">
                  <a:lnSpc>
                    <a:spcPct val="120000"/>
                  </a:lnSpc>
                  <a:buSzPct val="123000"/>
                  <a:buChar char="•"/>
                  <a:defRPr sz="34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r>
                  <a:rPr dirty="0"/>
                  <a:t>nodes: </a:t>
                </a:r>
                <a14:m>
                  <m:oMath xmlns:m="http://schemas.openxmlformats.org/officeDocument/2006/math">
                    <m:r>
                      <a:rPr sz="435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35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435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35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435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3100" dirty="0"/>
              </a:p>
              <a:p>
                <a:pPr algn="l">
                  <a:lnSpc>
                    <a:spcPct val="120000"/>
                  </a:lnSpc>
                  <a:defRPr sz="30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endParaRPr sz="3100" dirty="0"/>
              </a:p>
              <a:p>
                <a:pPr marL="482600" indent="-482600" algn="l">
                  <a:buSzPct val="123000"/>
                  <a:buChar char="•"/>
                  <a:defRPr sz="34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r>
                  <a:rPr dirty="0"/>
                  <a:t>node features: transverse momentum</a:t>
                </a:r>
                <a:endParaRPr sz="3100" dirty="0"/>
              </a:p>
              <a:p>
                <a:pPr algn="l">
                  <a:defRPr sz="34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endParaRPr sz="3100" dirty="0"/>
              </a:p>
              <a:p>
                <a:pPr marL="482600" indent="-482600" algn="l">
                  <a:lnSpc>
                    <a:spcPct val="120000"/>
                  </a:lnSpc>
                  <a:buSzPct val="123000"/>
                  <a:buChar char="•"/>
                  <a:defRPr sz="34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:r>
                  <a:rPr dirty="0"/>
                  <a:t>edge: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2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sz="42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sz="4200" i="1">
                        <a:solidFill>
                          <a:srgbClr val="73FD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4200" i="1">
                            <a:solidFill>
                              <a:srgbClr val="73FDFF"/>
                            </a:solidFill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</m:oMath>
                </a14:m>
                <a:endParaRPr dirty="0"/>
              </a:p>
              <a:p>
                <a:pPr algn="l">
                  <a:lnSpc>
                    <a:spcPct val="120000"/>
                  </a:lnSpc>
                  <a:defRPr sz="3400">
                    <a:solidFill>
                      <a:srgbClr val="73FD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360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sz="360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sz="3600" i="1">
                              <a:solidFill>
                                <a:srgbClr val="73FD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3600" i="1">
                                  <a:solidFill>
                                    <a:srgbClr val="73FD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sz="3600" dirty="0"/>
              </a:p>
            </p:txBody>
          </p:sp>
        </mc:Choice>
        <mc:Fallback>
          <p:sp>
            <p:nvSpPr>
              <p:cNvPr id="448" name="nodes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206" y="4968459"/>
                <a:ext cx="6649080" cy="5192575"/>
              </a:xfrm>
              <a:prstGeom prst="rect">
                <a:avLst/>
              </a:prstGeom>
              <a:blipFill>
                <a:blip r:embed="rId12"/>
                <a:stretch>
                  <a:fillRect l="-40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4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  <p:bldP spid="437" grpId="2" animBg="1" advAuto="0"/>
      <p:bldP spid="438" grpId="5" animBg="1" advAuto="0"/>
      <p:bldP spid="449" grpId="4" animBg="1" advAuto="0"/>
      <p:bldP spid="447" grpId="3" animBg="1" advAuto="0"/>
      <p:bldP spid="448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53" name="Semi-Supervised approach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Semi-Supervised approach</a:t>
            </a:r>
          </a:p>
        </p:txBody>
      </p:sp>
      <p:sp>
        <p:nvSpPr>
          <p:cNvPr id="454" name="Training only on Standard Model jets"/>
          <p:cNvSpPr txBox="1"/>
          <p:nvPr/>
        </p:nvSpPr>
        <p:spPr>
          <a:xfrm>
            <a:off x="13941603" y="3353250"/>
            <a:ext cx="863999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Training only on Standard Model jets</a:t>
            </a:r>
            <a:r>
              <a:t> 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587395" y="3126110"/>
            <a:ext cx="12277434" cy="2572126"/>
            <a:chOff x="0" y="0"/>
            <a:chExt cx="12277432" cy="2572124"/>
          </a:xfrm>
        </p:grpSpPr>
        <p:pic>
          <p:nvPicPr>
            <p:cNvPr id="455" name="Image" descr="Image"/>
            <p:cNvPicPr>
              <a:picLocks noChangeAspect="1"/>
            </p:cNvPicPr>
            <p:nvPr/>
          </p:nvPicPr>
          <p:blipFill>
            <a:blip r:embed="rId2">
              <a:alphaModFix amt="87323"/>
            </a:blip>
            <a:stretch>
              <a:fillRect/>
            </a:stretch>
          </p:blipFill>
          <p:spPr>
            <a:xfrm>
              <a:off x="0" y="27098"/>
              <a:ext cx="3012247" cy="2517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6" name="Rectangle"/>
            <p:cNvSpPr/>
            <p:nvPr/>
          </p:nvSpPr>
          <p:spPr>
            <a:xfrm>
              <a:off x="3248936" y="164149"/>
              <a:ext cx="446809" cy="2243827"/>
            </a:xfrm>
            <a:prstGeom prst="rect">
              <a:avLst/>
            </a:prstGeom>
            <a:solidFill>
              <a:srgbClr val="00FDFF">
                <a:alpha val="886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i="1">
                  <a:solidFill>
                    <a:srgbClr val="030D31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457" name="Rectangle"/>
            <p:cNvSpPr/>
            <p:nvPr/>
          </p:nvSpPr>
          <p:spPr>
            <a:xfrm>
              <a:off x="8445855" y="164149"/>
              <a:ext cx="446809" cy="2243827"/>
            </a:xfrm>
            <a:prstGeom prst="rect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i="1">
                  <a:solidFill>
                    <a:srgbClr val="030D31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458" name="Group"/>
            <p:cNvSpPr/>
            <p:nvPr/>
          </p:nvSpPr>
          <p:spPr>
            <a:xfrm rot="5400000" flipH="1">
              <a:off x="3903402" y="607580"/>
              <a:ext cx="1737280" cy="135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00FDFF">
                <a:alpha val="886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9" name="Rectangle"/>
            <p:cNvSpPr/>
            <p:nvPr/>
          </p:nvSpPr>
          <p:spPr>
            <a:xfrm>
              <a:off x="5789081" y="899195"/>
              <a:ext cx="567463" cy="773735"/>
            </a:xfrm>
            <a:prstGeom prst="rect">
              <a:avLst/>
            </a:prstGeom>
            <a:solidFill>
              <a:srgbClr val="D01F39">
                <a:alpha val="8193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 b="1" i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460" name="Group"/>
            <p:cNvSpPr/>
            <p:nvPr/>
          </p:nvSpPr>
          <p:spPr>
            <a:xfrm rot="16200000" flipH="1">
              <a:off x="6513407" y="607580"/>
              <a:ext cx="1737281" cy="135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61" name="Image" descr="Image"/>
            <p:cNvPicPr>
              <a:picLocks noChangeAspect="1"/>
            </p:cNvPicPr>
            <p:nvPr/>
          </p:nvPicPr>
          <p:blipFill>
            <a:blip r:embed="rId3">
              <a:alphaModFix amt="87398"/>
            </a:blip>
            <a:stretch>
              <a:fillRect/>
            </a:stretch>
          </p:blipFill>
          <p:spPr>
            <a:xfrm>
              <a:off x="9200351" y="0"/>
              <a:ext cx="3077082" cy="257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8" name="Group"/>
          <p:cNvGrpSpPr/>
          <p:nvPr/>
        </p:nvGrpSpPr>
        <p:grpSpPr>
          <a:xfrm>
            <a:off x="873274" y="3558037"/>
            <a:ext cx="2352783" cy="1933802"/>
            <a:chOff x="0" y="0"/>
            <a:chExt cx="2352781" cy="1933801"/>
          </a:xfrm>
        </p:grpSpPr>
        <p:sp>
          <p:nvSpPr>
            <p:cNvPr id="463" name="Circle"/>
            <p:cNvSpPr/>
            <p:nvPr/>
          </p:nvSpPr>
          <p:spPr>
            <a:xfrm>
              <a:off x="470401" y="0"/>
              <a:ext cx="190501" cy="190500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4" name="Circle"/>
            <p:cNvSpPr/>
            <p:nvPr/>
          </p:nvSpPr>
          <p:spPr>
            <a:xfrm>
              <a:off x="1577583" y="38718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5" name="Circle"/>
            <p:cNvSpPr/>
            <p:nvPr/>
          </p:nvSpPr>
          <p:spPr>
            <a:xfrm>
              <a:off x="413570" y="871650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6" name="Circle"/>
            <p:cNvSpPr/>
            <p:nvPr/>
          </p:nvSpPr>
          <p:spPr>
            <a:xfrm>
              <a:off x="2162281" y="833550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7" name="Circle"/>
            <p:cNvSpPr/>
            <p:nvPr/>
          </p:nvSpPr>
          <p:spPr>
            <a:xfrm>
              <a:off x="1030538" y="1304426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8" name="Circle"/>
            <p:cNvSpPr/>
            <p:nvPr/>
          </p:nvSpPr>
          <p:spPr>
            <a:xfrm>
              <a:off x="0" y="551839"/>
              <a:ext cx="190500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9" name="Circle"/>
            <p:cNvSpPr/>
            <p:nvPr/>
          </p:nvSpPr>
          <p:spPr>
            <a:xfrm>
              <a:off x="0" y="1379243"/>
              <a:ext cx="190500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0" name="Circle"/>
            <p:cNvSpPr/>
            <p:nvPr/>
          </p:nvSpPr>
          <p:spPr>
            <a:xfrm>
              <a:off x="939232" y="805455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1" name="Circle"/>
            <p:cNvSpPr/>
            <p:nvPr/>
          </p:nvSpPr>
          <p:spPr>
            <a:xfrm>
              <a:off x="1287926" y="960025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2" name="Circle"/>
            <p:cNvSpPr/>
            <p:nvPr/>
          </p:nvSpPr>
          <p:spPr>
            <a:xfrm>
              <a:off x="413570" y="1743301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3" name="Circle"/>
            <p:cNvSpPr/>
            <p:nvPr/>
          </p:nvSpPr>
          <p:spPr>
            <a:xfrm>
              <a:off x="1577583" y="1379243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4" name="Line"/>
            <p:cNvSpPr/>
            <p:nvPr/>
          </p:nvSpPr>
          <p:spPr>
            <a:xfrm flipH="1" flipV="1">
              <a:off x="1693381" y="127228"/>
              <a:ext cx="569779" cy="764882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5" name="Line"/>
            <p:cNvSpPr/>
            <p:nvPr/>
          </p:nvSpPr>
          <p:spPr>
            <a:xfrm flipV="1">
              <a:off x="1714544" y="960312"/>
              <a:ext cx="539127" cy="539127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482887" y="127229"/>
              <a:ext cx="1210495" cy="1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7" name="Line"/>
            <p:cNvSpPr/>
            <p:nvPr/>
          </p:nvSpPr>
          <p:spPr>
            <a:xfrm flipV="1">
              <a:off x="871320" y="127228"/>
              <a:ext cx="796662" cy="165646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8" name="Line"/>
            <p:cNvSpPr/>
            <p:nvPr/>
          </p:nvSpPr>
          <p:spPr>
            <a:xfrm flipH="1" flipV="1">
              <a:off x="175346" y="698692"/>
              <a:ext cx="310887" cy="310887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9" name="Line"/>
            <p:cNvSpPr/>
            <p:nvPr/>
          </p:nvSpPr>
          <p:spPr>
            <a:xfrm flipV="1">
              <a:off x="109400" y="672835"/>
              <a:ext cx="1" cy="764882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0" name="Line"/>
            <p:cNvSpPr/>
            <p:nvPr/>
          </p:nvSpPr>
          <p:spPr>
            <a:xfrm flipH="1" flipV="1">
              <a:off x="484542" y="959535"/>
              <a:ext cx="569779" cy="401385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1" name="Line"/>
            <p:cNvSpPr/>
            <p:nvPr/>
          </p:nvSpPr>
          <p:spPr>
            <a:xfrm flipV="1">
              <a:off x="110665" y="982839"/>
              <a:ext cx="376748" cy="494072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2" name="Circle"/>
            <p:cNvSpPr/>
            <p:nvPr/>
          </p:nvSpPr>
          <p:spPr>
            <a:xfrm>
              <a:off x="808163" y="259622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 flipV="1">
              <a:off x="530685" y="319625"/>
              <a:ext cx="348657" cy="688368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4" name="Line"/>
            <p:cNvSpPr/>
            <p:nvPr/>
          </p:nvSpPr>
          <p:spPr>
            <a:xfrm>
              <a:off x="1190406" y="1445156"/>
              <a:ext cx="499394" cy="38101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405028" y="1036225"/>
              <a:ext cx="244187" cy="387300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1093166" y="887026"/>
              <a:ext cx="261350" cy="172449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7" name="Line"/>
            <p:cNvSpPr/>
            <p:nvPr/>
          </p:nvSpPr>
          <p:spPr>
            <a:xfrm flipV="1">
              <a:off x="531584" y="1440912"/>
              <a:ext cx="627075" cy="403386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14" name="Group"/>
          <p:cNvGrpSpPr/>
          <p:nvPr/>
        </p:nvGrpSpPr>
        <p:grpSpPr>
          <a:xfrm>
            <a:off x="10123780" y="3447717"/>
            <a:ext cx="2360856" cy="1943426"/>
            <a:chOff x="0" y="0"/>
            <a:chExt cx="2360855" cy="1943425"/>
          </a:xfrm>
        </p:grpSpPr>
        <p:sp>
          <p:nvSpPr>
            <p:cNvPr id="489" name="Circle"/>
            <p:cNvSpPr/>
            <p:nvPr/>
          </p:nvSpPr>
          <p:spPr>
            <a:xfrm>
              <a:off x="749871" y="0"/>
              <a:ext cx="190501" cy="190500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Circle"/>
            <p:cNvSpPr/>
            <p:nvPr/>
          </p:nvSpPr>
          <p:spPr>
            <a:xfrm>
              <a:off x="1431870" y="135815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1" name="Circle"/>
            <p:cNvSpPr/>
            <p:nvPr/>
          </p:nvSpPr>
          <p:spPr>
            <a:xfrm>
              <a:off x="405496" y="1070346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2" name="Circle"/>
            <p:cNvSpPr/>
            <p:nvPr/>
          </p:nvSpPr>
          <p:spPr>
            <a:xfrm>
              <a:off x="2170355" y="1070346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3" name="Circle"/>
            <p:cNvSpPr/>
            <p:nvPr/>
          </p:nvSpPr>
          <p:spPr>
            <a:xfrm>
              <a:off x="1030538" y="1523047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4" name="Circle"/>
            <p:cNvSpPr/>
            <p:nvPr/>
          </p:nvSpPr>
          <p:spPr>
            <a:xfrm>
              <a:off x="79052" y="678879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5" name="Circle"/>
            <p:cNvSpPr/>
            <p:nvPr/>
          </p:nvSpPr>
          <p:spPr>
            <a:xfrm>
              <a:off x="0" y="1389346"/>
              <a:ext cx="190500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6" name="Circle"/>
            <p:cNvSpPr/>
            <p:nvPr/>
          </p:nvSpPr>
          <p:spPr>
            <a:xfrm>
              <a:off x="925221" y="975096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7" name="Circle"/>
            <p:cNvSpPr/>
            <p:nvPr/>
          </p:nvSpPr>
          <p:spPr>
            <a:xfrm>
              <a:off x="1287926" y="992157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8" name="Circle"/>
            <p:cNvSpPr/>
            <p:nvPr/>
          </p:nvSpPr>
          <p:spPr>
            <a:xfrm>
              <a:off x="405496" y="1752925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9" name="Circle"/>
            <p:cNvSpPr/>
            <p:nvPr/>
          </p:nvSpPr>
          <p:spPr>
            <a:xfrm>
              <a:off x="1501054" y="1657675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0" name="Line"/>
            <p:cNvSpPr/>
            <p:nvPr/>
          </p:nvSpPr>
          <p:spPr>
            <a:xfrm flipH="1" flipV="1">
              <a:off x="1555630" y="246687"/>
              <a:ext cx="747579" cy="930723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1" name="Line"/>
            <p:cNvSpPr/>
            <p:nvPr/>
          </p:nvSpPr>
          <p:spPr>
            <a:xfrm flipV="1">
              <a:off x="1556668" y="1215034"/>
              <a:ext cx="745504" cy="539126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2" name="Line"/>
            <p:cNvSpPr/>
            <p:nvPr/>
          </p:nvSpPr>
          <p:spPr>
            <a:xfrm>
              <a:off x="800110" y="122779"/>
              <a:ext cx="651357" cy="128197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3" name="Line"/>
            <p:cNvSpPr/>
            <p:nvPr/>
          </p:nvSpPr>
          <p:spPr>
            <a:xfrm flipV="1">
              <a:off x="819869" y="224531"/>
              <a:ext cx="796662" cy="357469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4" name="Line"/>
            <p:cNvSpPr/>
            <p:nvPr/>
          </p:nvSpPr>
          <p:spPr>
            <a:xfrm flipH="1" flipV="1">
              <a:off x="175346" y="809013"/>
              <a:ext cx="310887" cy="310887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5" name="Line"/>
            <p:cNvSpPr/>
            <p:nvPr/>
          </p:nvSpPr>
          <p:spPr>
            <a:xfrm flipV="1">
              <a:off x="93066" y="783155"/>
              <a:ext cx="89547" cy="692811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6" name="Line"/>
            <p:cNvSpPr/>
            <p:nvPr/>
          </p:nvSpPr>
          <p:spPr>
            <a:xfrm flipH="1" flipV="1">
              <a:off x="530974" y="1215125"/>
              <a:ext cx="569779" cy="401385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7" name="Line"/>
            <p:cNvSpPr/>
            <p:nvPr/>
          </p:nvSpPr>
          <p:spPr>
            <a:xfrm flipV="1">
              <a:off x="174165" y="1143959"/>
              <a:ext cx="313248" cy="313248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8" name="Circle"/>
            <p:cNvSpPr/>
            <p:nvPr/>
          </p:nvSpPr>
          <p:spPr>
            <a:xfrm>
              <a:off x="749871" y="424207"/>
              <a:ext cx="190501" cy="190501"/>
            </a:xfrm>
            <a:prstGeom prst="ellipse">
              <a:avLst/>
            </a:prstGeom>
            <a:solidFill>
              <a:srgbClr val="D01F39">
                <a:alpha val="688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9" name="Line"/>
            <p:cNvSpPr/>
            <p:nvPr/>
          </p:nvSpPr>
          <p:spPr>
            <a:xfrm flipV="1">
              <a:off x="530685" y="429945"/>
              <a:ext cx="348657" cy="688368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0" name="Line"/>
            <p:cNvSpPr/>
            <p:nvPr/>
          </p:nvSpPr>
          <p:spPr>
            <a:xfrm>
              <a:off x="1133479" y="1599247"/>
              <a:ext cx="499394" cy="166931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1424343" y="1150577"/>
              <a:ext cx="166117" cy="627887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2" name="Line"/>
            <p:cNvSpPr/>
            <p:nvPr/>
          </p:nvSpPr>
          <p:spPr>
            <a:xfrm flipV="1">
              <a:off x="1093166" y="1070346"/>
              <a:ext cx="250069" cy="1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3" name="Line"/>
            <p:cNvSpPr/>
            <p:nvPr/>
          </p:nvSpPr>
          <p:spPr>
            <a:xfrm flipV="1">
              <a:off x="502326" y="1621446"/>
              <a:ext cx="627075" cy="262959"/>
            </a:xfrm>
            <a:prstGeom prst="line">
              <a:avLst/>
            </a:prstGeom>
            <a:noFill/>
            <a:ln w="25400" cap="flat">
              <a:solidFill>
                <a:srgbClr val="D01F39">
                  <a:alpha val="586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68" name="Group"/>
          <p:cNvGrpSpPr/>
          <p:nvPr/>
        </p:nvGrpSpPr>
        <p:grpSpPr>
          <a:xfrm>
            <a:off x="4200339" y="5945760"/>
            <a:ext cx="5203946" cy="831022"/>
            <a:chOff x="0" y="15104"/>
            <a:chExt cx="5203944" cy="831021"/>
          </a:xfrm>
        </p:grpSpPr>
        <p:grpSp>
          <p:nvGrpSpPr>
            <p:cNvPr id="540" name="Group"/>
            <p:cNvGrpSpPr/>
            <p:nvPr/>
          </p:nvGrpSpPr>
          <p:grpSpPr>
            <a:xfrm>
              <a:off x="1229996" y="41124"/>
              <a:ext cx="979415" cy="805002"/>
              <a:chOff x="0" y="0"/>
              <a:chExt cx="979414" cy="805001"/>
            </a:xfrm>
          </p:grpSpPr>
          <p:sp>
            <p:nvSpPr>
              <p:cNvPr id="515" name="Circle"/>
              <p:cNvSpPr/>
              <p:nvPr/>
            </p:nvSpPr>
            <p:spPr>
              <a:xfrm>
                <a:off x="195818" y="0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6" name="Circle"/>
              <p:cNvSpPr/>
              <p:nvPr/>
            </p:nvSpPr>
            <p:spPr>
              <a:xfrm>
                <a:off x="656715" y="16117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7" name="Circle"/>
              <p:cNvSpPr/>
              <p:nvPr/>
            </p:nvSpPr>
            <p:spPr>
              <a:xfrm>
                <a:off x="172160" y="362850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8" name="Circle"/>
              <p:cNvSpPr/>
              <p:nvPr/>
            </p:nvSpPr>
            <p:spPr>
              <a:xfrm>
                <a:off x="900112" y="346989"/>
                <a:ext cx="79303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9" name="Circle"/>
              <p:cNvSpPr/>
              <p:nvPr/>
            </p:nvSpPr>
            <p:spPr>
              <a:xfrm>
                <a:off x="428991" y="543005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0" name="Circle"/>
              <p:cNvSpPr/>
              <p:nvPr/>
            </p:nvSpPr>
            <p:spPr>
              <a:xfrm>
                <a:off x="0" y="229719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1" name="Circle"/>
              <p:cNvSpPr/>
              <p:nvPr/>
            </p:nvSpPr>
            <p:spPr>
              <a:xfrm>
                <a:off x="0" y="574150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2" name="Circle"/>
              <p:cNvSpPr/>
              <p:nvPr/>
            </p:nvSpPr>
            <p:spPr>
              <a:xfrm>
                <a:off x="390982" y="335294"/>
                <a:ext cx="79303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3" name="Circle"/>
              <p:cNvSpPr/>
              <p:nvPr/>
            </p:nvSpPr>
            <p:spPr>
              <a:xfrm>
                <a:off x="536136" y="399638"/>
                <a:ext cx="79303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4" name="Circle"/>
              <p:cNvSpPr/>
              <p:nvPr/>
            </p:nvSpPr>
            <p:spPr>
              <a:xfrm>
                <a:off x="172160" y="725700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5" name="Circle"/>
              <p:cNvSpPr/>
              <p:nvPr/>
            </p:nvSpPr>
            <p:spPr>
              <a:xfrm>
                <a:off x="656715" y="574150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6" name="Line"/>
              <p:cNvSpPr/>
              <p:nvPr/>
            </p:nvSpPr>
            <p:spPr>
              <a:xfrm flipH="1" flipV="1">
                <a:off x="704919" y="52962"/>
                <a:ext cx="237188" cy="318405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7" name="Line"/>
              <p:cNvSpPr/>
              <p:nvPr/>
            </p:nvSpPr>
            <p:spPr>
              <a:xfrm flipV="1">
                <a:off x="713729" y="399758"/>
                <a:ext cx="224428" cy="224427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8" name="Line"/>
              <p:cNvSpPr/>
              <p:nvPr/>
            </p:nvSpPr>
            <p:spPr>
              <a:xfrm>
                <a:off x="201015" y="52962"/>
                <a:ext cx="503905" cy="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29" name="Line"/>
              <p:cNvSpPr/>
              <p:nvPr/>
            </p:nvSpPr>
            <p:spPr>
              <a:xfrm flipV="1">
                <a:off x="362712" y="52962"/>
                <a:ext cx="331635" cy="68956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0" name="Line"/>
              <p:cNvSpPr/>
              <p:nvPr/>
            </p:nvSpPr>
            <p:spPr>
              <a:xfrm flipH="1" flipV="1">
                <a:off x="72993" y="290851"/>
                <a:ext cx="129416" cy="129416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1" name="Line"/>
              <p:cNvSpPr/>
              <p:nvPr/>
            </p:nvSpPr>
            <p:spPr>
              <a:xfrm flipV="1">
                <a:off x="45541" y="280087"/>
                <a:ext cx="1" cy="318405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2" name="Line"/>
              <p:cNvSpPr/>
              <p:nvPr/>
            </p:nvSpPr>
            <p:spPr>
              <a:xfrm flipH="1" flipV="1">
                <a:off x="201704" y="399434"/>
                <a:ext cx="237188" cy="167089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3" name="Line"/>
              <p:cNvSpPr/>
              <p:nvPr/>
            </p:nvSpPr>
            <p:spPr>
              <a:xfrm flipV="1">
                <a:off x="46067" y="409135"/>
                <a:ext cx="156833" cy="205673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4" name="Circle"/>
              <p:cNvSpPr/>
              <p:nvPr/>
            </p:nvSpPr>
            <p:spPr>
              <a:xfrm>
                <a:off x="336421" y="108075"/>
                <a:ext cx="79302" cy="79302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5" name="Line"/>
              <p:cNvSpPr/>
              <p:nvPr/>
            </p:nvSpPr>
            <p:spPr>
              <a:xfrm flipV="1">
                <a:off x="220913" y="133053"/>
                <a:ext cx="145139" cy="286554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Line"/>
              <p:cNvSpPr/>
              <p:nvPr/>
            </p:nvSpPr>
            <p:spPr>
              <a:xfrm>
                <a:off x="495541" y="601588"/>
                <a:ext cx="207888" cy="1586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Line"/>
              <p:cNvSpPr/>
              <p:nvPr/>
            </p:nvSpPr>
            <p:spPr>
              <a:xfrm>
                <a:off x="584883" y="431359"/>
                <a:ext cx="101651" cy="161225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Line"/>
              <p:cNvSpPr/>
              <p:nvPr/>
            </p:nvSpPr>
            <p:spPr>
              <a:xfrm>
                <a:off x="455062" y="369250"/>
                <a:ext cx="108795" cy="71788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Line"/>
              <p:cNvSpPr/>
              <p:nvPr/>
            </p:nvSpPr>
            <p:spPr>
              <a:xfrm flipV="1">
                <a:off x="221287" y="599822"/>
                <a:ext cx="261039" cy="16792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66" name="Group"/>
            <p:cNvGrpSpPr/>
            <p:nvPr/>
          </p:nvGrpSpPr>
          <p:grpSpPr>
            <a:xfrm>
              <a:off x="2595132" y="15104"/>
              <a:ext cx="979415" cy="806242"/>
              <a:chOff x="0" y="0"/>
              <a:chExt cx="979414" cy="806241"/>
            </a:xfrm>
          </p:grpSpPr>
          <p:sp>
            <p:nvSpPr>
              <p:cNvPr id="541" name="Circle"/>
              <p:cNvSpPr/>
              <p:nvPr/>
            </p:nvSpPr>
            <p:spPr>
              <a:xfrm>
                <a:off x="311088" y="0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2" name="Circle"/>
              <p:cNvSpPr/>
              <p:nvPr/>
            </p:nvSpPr>
            <p:spPr>
              <a:xfrm>
                <a:off x="594019" y="56343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3" name="Circle"/>
              <p:cNvSpPr/>
              <p:nvPr/>
            </p:nvSpPr>
            <p:spPr>
              <a:xfrm>
                <a:off x="168222" y="444039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4" name="Circle"/>
              <p:cNvSpPr/>
              <p:nvPr/>
            </p:nvSpPr>
            <p:spPr>
              <a:xfrm>
                <a:off x="900384" y="444039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5" name="Circle"/>
              <p:cNvSpPr/>
              <p:nvPr/>
            </p:nvSpPr>
            <p:spPr>
              <a:xfrm>
                <a:off x="427524" y="631844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6" name="Circle"/>
              <p:cNvSpPr/>
              <p:nvPr/>
            </p:nvSpPr>
            <p:spPr>
              <a:xfrm>
                <a:off x="32795" y="281636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7" name="Circle"/>
              <p:cNvSpPr/>
              <p:nvPr/>
            </p:nvSpPr>
            <p:spPr>
              <a:xfrm>
                <a:off x="0" y="576378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8" name="Circle"/>
              <p:cNvSpPr/>
              <p:nvPr/>
            </p:nvSpPr>
            <p:spPr>
              <a:xfrm>
                <a:off x="383833" y="404524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9" name="Circle"/>
              <p:cNvSpPr/>
              <p:nvPr/>
            </p:nvSpPr>
            <p:spPr>
              <a:xfrm>
                <a:off x="534303" y="411602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0" name="Circle"/>
              <p:cNvSpPr/>
              <p:nvPr/>
            </p:nvSpPr>
            <p:spPr>
              <a:xfrm>
                <a:off x="168222" y="727211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1" name="Circle"/>
              <p:cNvSpPr/>
              <p:nvPr/>
            </p:nvSpPr>
            <p:spPr>
              <a:xfrm>
                <a:off x="622721" y="687696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2" name="Line"/>
              <p:cNvSpPr/>
              <p:nvPr/>
            </p:nvSpPr>
            <p:spPr>
              <a:xfrm flipH="1" flipV="1">
                <a:off x="645362" y="102339"/>
                <a:ext cx="310138" cy="386117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3" name="Line"/>
              <p:cNvSpPr/>
              <p:nvPr/>
            </p:nvSpPr>
            <p:spPr>
              <a:xfrm flipV="1">
                <a:off x="645792" y="504063"/>
                <a:ext cx="309277" cy="22366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4" name="Line"/>
              <p:cNvSpPr/>
              <p:nvPr/>
            </p:nvSpPr>
            <p:spPr>
              <a:xfrm>
                <a:off x="331930" y="50935"/>
                <a:ext cx="270220" cy="53184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5" name="Line"/>
              <p:cNvSpPr/>
              <p:nvPr/>
            </p:nvSpPr>
            <p:spPr>
              <a:xfrm flipV="1">
                <a:off x="340127" y="93148"/>
                <a:ext cx="330500" cy="148298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6" name="Line"/>
              <p:cNvSpPr/>
              <p:nvPr/>
            </p:nvSpPr>
            <p:spPr>
              <a:xfrm flipH="1" flipV="1">
                <a:off x="72743" y="335623"/>
                <a:ext cx="128974" cy="128974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7" name="Line"/>
              <p:cNvSpPr/>
              <p:nvPr/>
            </p:nvSpPr>
            <p:spPr>
              <a:xfrm flipV="1">
                <a:off x="38609" y="324896"/>
                <a:ext cx="37149" cy="287417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8" name="Line"/>
              <p:cNvSpPr/>
              <p:nvPr/>
            </p:nvSpPr>
            <p:spPr>
              <a:xfrm flipH="1" flipV="1">
                <a:off x="220277" y="504101"/>
                <a:ext cx="236377" cy="166517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59" name="Line"/>
              <p:cNvSpPr/>
              <p:nvPr/>
            </p:nvSpPr>
            <p:spPr>
              <a:xfrm flipV="1">
                <a:off x="72253" y="474578"/>
                <a:ext cx="129953" cy="129953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60" name="Circle"/>
              <p:cNvSpPr/>
              <p:nvPr/>
            </p:nvSpPr>
            <p:spPr>
              <a:xfrm>
                <a:off x="311088" y="175984"/>
                <a:ext cx="79031" cy="79031"/>
              </a:xfrm>
              <a:prstGeom prst="ellipse">
                <a:avLst/>
              </a:prstGeom>
              <a:solidFill>
                <a:srgbClr val="D01F39">
                  <a:alpha val="6885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1" name="Line"/>
              <p:cNvSpPr/>
              <p:nvPr/>
            </p:nvSpPr>
            <p:spPr>
              <a:xfrm flipV="1">
                <a:off x="220157" y="178365"/>
                <a:ext cx="144643" cy="285574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470230" y="663456"/>
                <a:ext cx="207177" cy="69253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63" name="Line"/>
              <p:cNvSpPr/>
              <p:nvPr/>
            </p:nvSpPr>
            <p:spPr>
              <a:xfrm>
                <a:off x="590896" y="477323"/>
                <a:ext cx="68916" cy="260483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64" name="Line"/>
              <p:cNvSpPr/>
              <p:nvPr/>
            </p:nvSpPr>
            <p:spPr>
              <a:xfrm flipV="1">
                <a:off x="453506" y="444039"/>
                <a:ext cx="103743" cy="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Line"/>
              <p:cNvSpPr/>
              <p:nvPr/>
            </p:nvSpPr>
            <p:spPr>
              <a:xfrm flipV="1">
                <a:off x="208392" y="672666"/>
                <a:ext cx="260147" cy="109091"/>
              </a:xfrm>
              <a:prstGeom prst="line">
                <a:avLst/>
              </a:prstGeom>
              <a:noFill/>
              <a:ln w="25400" cap="flat">
                <a:solidFill>
                  <a:srgbClr val="D01F39">
                    <a:alpha val="586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7" name="dist(          ,          )"/>
                <p:cNvSpPr/>
                <p:nvPr/>
              </p:nvSpPr>
              <p:spPr>
                <a:xfrm>
                  <a:off x="0" y="418224"/>
                  <a:ext cx="52039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algn="just">
                    <a:defRPr sz="4000" b="1">
                      <a:solidFill>
                        <a:srgbClr val="73FDF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r>
                    <a:t>dist(          ,          ) </a:t>
                  </a:r>
                  <a14:m>
                    <m:oMath xmlns:m="http://schemas.openxmlformats.org/officeDocument/2006/math">
                      <m:r>
                        <a:rPr sz="570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t> </a:t>
                  </a:r>
                  <a14:m>
                    <m:oMath xmlns:m="http://schemas.openxmlformats.org/officeDocument/2006/math">
                      <m:r>
                        <a:rPr sz="545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/>
                </a:p>
              </p:txBody>
            </p:sp>
          </mc:Choice>
          <mc:Fallback>
            <p:sp>
              <p:nvSpPr>
                <p:cNvPr id="567" name="dist(          ,          )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418224"/>
                  <a:ext cx="52039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9" name="The algorithm learns to minimise the distance between input and reconstructed standard graphs"/>
          <p:cNvSpPr txBox="1"/>
          <p:nvPr/>
        </p:nvSpPr>
        <p:spPr>
          <a:xfrm>
            <a:off x="13537167" y="4382231"/>
            <a:ext cx="9448865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7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The algorithm learns to minimise the distance between input and reconstructed standard graphs </a:t>
            </a:r>
          </a:p>
        </p:txBody>
      </p:sp>
      <p:grpSp>
        <p:nvGrpSpPr>
          <p:cNvPr id="625" name="Group"/>
          <p:cNvGrpSpPr/>
          <p:nvPr/>
        </p:nvGrpSpPr>
        <p:grpSpPr>
          <a:xfrm>
            <a:off x="14666242" y="11182134"/>
            <a:ext cx="5203946" cy="820201"/>
            <a:chOff x="0" y="8124"/>
            <a:chExt cx="5203944" cy="820200"/>
          </a:xfrm>
        </p:grpSpPr>
        <p:grpSp>
          <p:nvGrpSpPr>
            <p:cNvPr id="597" name="Group"/>
            <p:cNvGrpSpPr/>
            <p:nvPr/>
          </p:nvGrpSpPr>
          <p:grpSpPr>
            <a:xfrm>
              <a:off x="1225039" y="11454"/>
              <a:ext cx="1102542" cy="813541"/>
              <a:chOff x="0" y="0"/>
              <a:chExt cx="1102540" cy="813539"/>
            </a:xfrm>
          </p:grpSpPr>
          <p:grpSp>
            <p:nvGrpSpPr>
              <p:cNvPr id="595" name="Group"/>
              <p:cNvGrpSpPr/>
              <p:nvPr/>
            </p:nvGrpSpPr>
            <p:grpSpPr>
              <a:xfrm>
                <a:off x="0" y="-1"/>
                <a:ext cx="1102541" cy="813541"/>
                <a:chOff x="0" y="0"/>
                <a:chExt cx="1102540" cy="813539"/>
              </a:xfrm>
            </p:grpSpPr>
            <p:sp>
              <p:nvSpPr>
                <p:cNvPr id="570" name="Circle"/>
                <p:cNvSpPr/>
                <p:nvPr/>
              </p:nvSpPr>
              <p:spPr>
                <a:xfrm>
                  <a:off x="1009347" y="292039"/>
                  <a:ext cx="92030" cy="92031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1" name="Circle"/>
                <p:cNvSpPr/>
                <p:nvPr/>
              </p:nvSpPr>
              <p:spPr>
                <a:xfrm>
                  <a:off x="820380" y="505547"/>
                  <a:ext cx="92031" cy="92031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2" name="Circle"/>
                <p:cNvSpPr/>
                <p:nvPr/>
              </p:nvSpPr>
              <p:spPr>
                <a:xfrm>
                  <a:off x="609326" y="588988"/>
                  <a:ext cx="92030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3" name="Circle"/>
                <p:cNvSpPr/>
                <p:nvPr/>
              </p:nvSpPr>
              <p:spPr>
                <a:xfrm>
                  <a:off x="358881" y="721510"/>
                  <a:ext cx="92031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4" name="Circle"/>
                <p:cNvSpPr/>
                <p:nvPr/>
              </p:nvSpPr>
              <p:spPr>
                <a:xfrm>
                  <a:off x="471895" y="558311"/>
                  <a:ext cx="92031" cy="92031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5" name="Circle"/>
                <p:cNvSpPr/>
                <p:nvPr/>
              </p:nvSpPr>
              <p:spPr>
                <a:xfrm>
                  <a:off x="201943" y="588988"/>
                  <a:ext cx="92030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6" name="Circle"/>
                <p:cNvSpPr/>
                <p:nvPr/>
              </p:nvSpPr>
              <p:spPr>
                <a:xfrm>
                  <a:off x="358881" y="387750"/>
                  <a:ext cx="92031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7" name="Circle"/>
                <p:cNvSpPr/>
                <p:nvPr/>
              </p:nvSpPr>
              <p:spPr>
                <a:xfrm>
                  <a:off x="0" y="505547"/>
                  <a:ext cx="92030" cy="92031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8" name="Circle"/>
                <p:cNvSpPr/>
                <p:nvPr/>
              </p:nvSpPr>
              <p:spPr>
                <a:xfrm>
                  <a:off x="79237" y="215962"/>
                  <a:ext cx="92030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79" name="Circle"/>
                <p:cNvSpPr/>
                <p:nvPr/>
              </p:nvSpPr>
              <p:spPr>
                <a:xfrm>
                  <a:off x="358881" y="215962"/>
                  <a:ext cx="92031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80" name="Circle"/>
                <p:cNvSpPr/>
                <p:nvPr/>
              </p:nvSpPr>
              <p:spPr>
                <a:xfrm>
                  <a:off x="565152" y="0"/>
                  <a:ext cx="92030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81" name="Circle"/>
                <p:cNvSpPr/>
                <p:nvPr/>
              </p:nvSpPr>
              <p:spPr>
                <a:xfrm>
                  <a:off x="727124" y="152155"/>
                  <a:ext cx="92030" cy="92030"/>
                </a:xfrm>
                <a:prstGeom prst="ellipse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82" name="Line"/>
                <p:cNvSpPr/>
                <p:nvPr/>
              </p:nvSpPr>
              <p:spPr>
                <a:xfrm flipV="1">
                  <a:off x="396047" y="28052"/>
                  <a:ext cx="217043" cy="225200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3" name="Line"/>
                <p:cNvSpPr/>
                <p:nvPr/>
              </p:nvSpPr>
              <p:spPr>
                <a:xfrm flipH="1" flipV="1">
                  <a:off x="626431" y="28052"/>
                  <a:ext cx="153069" cy="153069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4" name="Line"/>
                <p:cNvSpPr/>
                <p:nvPr/>
              </p:nvSpPr>
              <p:spPr>
                <a:xfrm flipV="1">
                  <a:off x="430250" y="180053"/>
                  <a:ext cx="361835" cy="225200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5" name="Line"/>
                <p:cNvSpPr/>
                <p:nvPr/>
              </p:nvSpPr>
              <p:spPr>
                <a:xfrm>
                  <a:off x="777545" y="191455"/>
                  <a:ext cx="278320" cy="122638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6" name="Line"/>
                <p:cNvSpPr/>
                <p:nvPr/>
              </p:nvSpPr>
              <p:spPr>
                <a:xfrm flipV="1">
                  <a:off x="874347" y="325550"/>
                  <a:ext cx="228194" cy="228194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7" name="Line"/>
                <p:cNvSpPr/>
                <p:nvPr/>
              </p:nvSpPr>
              <p:spPr>
                <a:xfrm flipV="1">
                  <a:off x="662395" y="565350"/>
                  <a:ext cx="221488" cy="80756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8" name="Line"/>
                <p:cNvSpPr/>
                <p:nvPr/>
              </p:nvSpPr>
              <p:spPr>
                <a:xfrm>
                  <a:off x="520908" y="618760"/>
                  <a:ext cx="110215" cy="30678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9" name="Line"/>
                <p:cNvSpPr/>
                <p:nvPr/>
              </p:nvSpPr>
              <p:spPr>
                <a:xfrm flipH="1">
                  <a:off x="412294" y="654022"/>
                  <a:ext cx="235565" cy="120406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0" name="Line"/>
                <p:cNvSpPr/>
                <p:nvPr/>
              </p:nvSpPr>
              <p:spPr>
                <a:xfrm flipH="1">
                  <a:off x="396964" y="619664"/>
                  <a:ext cx="125437" cy="143843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1" name="Line"/>
                <p:cNvSpPr/>
                <p:nvPr/>
              </p:nvSpPr>
              <p:spPr>
                <a:xfrm flipV="1">
                  <a:off x="264302" y="607394"/>
                  <a:ext cx="241255" cy="24542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2" name="Line"/>
                <p:cNvSpPr/>
                <p:nvPr/>
              </p:nvSpPr>
              <p:spPr>
                <a:xfrm>
                  <a:off x="416845" y="446473"/>
                  <a:ext cx="99689" cy="161042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3" name="Line"/>
                <p:cNvSpPr/>
                <p:nvPr/>
              </p:nvSpPr>
              <p:spPr>
                <a:xfrm>
                  <a:off x="139970" y="277314"/>
                  <a:ext cx="241803" cy="121481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4" name="Line"/>
                <p:cNvSpPr/>
                <p:nvPr/>
              </p:nvSpPr>
              <p:spPr>
                <a:xfrm flipV="1">
                  <a:off x="70144" y="442610"/>
                  <a:ext cx="319322" cy="126531"/>
                </a:xfrm>
                <a:prstGeom prst="line">
                  <a:avLst/>
                </a:prstGeom>
                <a:noFill/>
                <a:ln w="25400" cap="flat">
                  <a:solidFill>
                    <a:srgbClr val="0B80C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96" name="Line"/>
              <p:cNvSpPr/>
              <p:nvPr/>
            </p:nvSpPr>
            <p:spPr>
              <a:xfrm>
                <a:off x="403620" y="277315"/>
                <a:ext cx="1" cy="12148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3" name="Group"/>
            <p:cNvGrpSpPr/>
            <p:nvPr/>
          </p:nvGrpSpPr>
          <p:grpSpPr>
            <a:xfrm>
              <a:off x="2623092" y="8124"/>
              <a:ext cx="979415" cy="820201"/>
              <a:chOff x="0" y="0"/>
              <a:chExt cx="979414" cy="820200"/>
            </a:xfrm>
          </p:grpSpPr>
          <p:sp>
            <p:nvSpPr>
              <p:cNvPr id="598" name="Circle"/>
              <p:cNvSpPr/>
              <p:nvPr/>
            </p:nvSpPr>
            <p:spPr>
              <a:xfrm>
                <a:off x="331286" y="0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9" name="Circle"/>
              <p:cNvSpPr/>
              <p:nvPr/>
            </p:nvSpPr>
            <p:spPr>
              <a:xfrm>
                <a:off x="632586" y="60002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0" name="Circle"/>
              <p:cNvSpPr/>
              <p:nvPr/>
            </p:nvSpPr>
            <p:spPr>
              <a:xfrm>
                <a:off x="179144" y="472868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1" name="Circle"/>
              <p:cNvSpPr/>
              <p:nvPr/>
            </p:nvSpPr>
            <p:spPr>
              <a:xfrm>
                <a:off x="895253" y="384006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2" name="Circle"/>
              <p:cNvSpPr/>
              <p:nvPr/>
            </p:nvSpPr>
            <p:spPr>
              <a:xfrm>
                <a:off x="455281" y="672867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3" name="Circle"/>
              <p:cNvSpPr/>
              <p:nvPr/>
            </p:nvSpPr>
            <p:spPr>
              <a:xfrm>
                <a:off x="34924" y="299922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4" name="Circle"/>
              <p:cNvSpPr/>
              <p:nvPr/>
            </p:nvSpPr>
            <p:spPr>
              <a:xfrm>
                <a:off x="0" y="583413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5" name="Circle"/>
              <p:cNvSpPr/>
              <p:nvPr/>
            </p:nvSpPr>
            <p:spPr>
              <a:xfrm>
                <a:off x="408753" y="430787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6" name="Circle"/>
              <p:cNvSpPr/>
              <p:nvPr/>
            </p:nvSpPr>
            <p:spPr>
              <a:xfrm>
                <a:off x="568992" y="438325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7" name="Circle"/>
              <p:cNvSpPr/>
              <p:nvPr/>
            </p:nvSpPr>
            <p:spPr>
              <a:xfrm>
                <a:off x="247125" y="736039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8" name="Circle"/>
              <p:cNvSpPr/>
              <p:nvPr/>
            </p:nvSpPr>
            <p:spPr>
              <a:xfrm>
                <a:off x="663151" y="732344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9" name="Line"/>
              <p:cNvSpPr/>
              <p:nvPr/>
            </p:nvSpPr>
            <p:spPr>
              <a:xfrm flipH="1" flipV="1">
                <a:off x="687262" y="108984"/>
                <a:ext cx="241633" cy="30198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Line"/>
              <p:cNvSpPr/>
              <p:nvPr/>
            </p:nvSpPr>
            <p:spPr>
              <a:xfrm flipV="1">
                <a:off x="687720" y="439531"/>
                <a:ext cx="240716" cy="33544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Line"/>
              <p:cNvSpPr/>
              <p:nvPr/>
            </p:nvSpPr>
            <p:spPr>
              <a:xfrm>
                <a:off x="353481" y="54242"/>
                <a:ext cx="287763" cy="56637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Line"/>
              <p:cNvSpPr/>
              <p:nvPr/>
            </p:nvSpPr>
            <p:spPr>
              <a:xfrm flipV="1">
                <a:off x="362210" y="99195"/>
                <a:ext cx="351958" cy="157927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Line"/>
              <p:cNvSpPr/>
              <p:nvPr/>
            </p:nvSpPr>
            <p:spPr>
              <a:xfrm flipH="1" flipV="1">
                <a:off x="77466" y="357414"/>
                <a:ext cx="137348" cy="137347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Line"/>
              <p:cNvSpPr/>
              <p:nvPr/>
            </p:nvSpPr>
            <p:spPr>
              <a:xfrm flipV="1">
                <a:off x="41116" y="345990"/>
                <a:ext cx="39561" cy="306077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Line"/>
              <p:cNvSpPr/>
              <p:nvPr/>
            </p:nvSpPr>
            <p:spPr>
              <a:xfrm flipH="1" flipV="1">
                <a:off x="234579" y="536830"/>
                <a:ext cx="251724" cy="177328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Line"/>
              <p:cNvSpPr/>
              <p:nvPr/>
            </p:nvSpPr>
            <p:spPr>
              <a:xfrm flipV="1">
                <a:off x="80972" y="505390"/>
                <a:ext cx="134362" cy="134362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Circle"/>
              <p:cNvSpPr/>
              <p:nvPr/>
            </p:nvSpPr>
            <p:spPr>
              <a:xfrm>
                <a:off x="331286" y="187410"/>
                <a:ext cx="84162" cy="84162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8" name="Line"/>
              <p:cNvSpPr/>
              <p:nvPr/>
            </p:nvSpPr>
            <p:spPr>
              <a:xfrm flipV="1">
                <a:off x="234451" y="189945"/>
                <a:ext cx="154034" cy="304115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Line"/>
              <p:cNvSpPr/>
              <p:nvPr/>
            </p:nvSpPr>
            <p:spPr>
              <a:xfrm>
                <a:off x="500760" y="706531"/>
                <a:ext cx="220627" cy="73749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Line"/>
              <p:cNvSpPr/>
              <p:nvPr/>
            </p:nvSpPr>
            <p:spPr>
              <a:xfrm>
                <a:off x="629261" y="508313"/>
                <a:ext cx="73389" cy="277395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Line"/>
              <p:cNvSpPr/>
              <p:nvPr/>
            </p:nvSpPr>
            <p:spPr>
              <a:xfrm flipV="1">
                <a:off x="482950" y="472868"/>
                <a:ext cx="110478" cy="1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Line"/>
              <p:cNvSpPr/>
              <p:nvPr/>
            </p:nvSpPr>
            <p:spPr>
              <a:xfrm flipV="1">
                <a:off x="304810" y="716338"/>
                <a:ext cx="194149" cy="54135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4" name="dist(          ,          )"/>
                <p:cNvSpPr/>
                <p:nvPr/>
              </p:nvSpPr>
              <p:spPr>
                <a:xfrm>
                  <a:off x="0" y="418224"/>
                  <a:ext cx="52039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algn="just">
                    <a:defRPr sz="4000" b="1">
                      <a:solidFill>
                        <a:srgbClr val="73FDF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r>
                    <a:t>dist(          ,          ) </a:t>
                  </a:r>
                  <a14:m>
                    <m:oMath xmlns:m="http://schemas.openxmlformats.org/officeDocument/2006/math">
                      <m:r>
                        <a:rPr sz="570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t> </a:t>
                  </a:r>
                  <a14:m>
                    <m:oMath xmlns:m="http://schemas.openxmlformats.org/officeDocument/2006/math">
                      <m:r>
                        <a:rPr sz="5450" i="1">
                          <a:solidFill>
                            <a:srgbClr val="73FD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/>
                </a:p>
              </p:txBody>
            </p:sp>
          </mc:Choice>
          <mc:Fallback>
            <p:sp>
              <p:nvSpPr>
                <p:cNvPr id="624" name="dist(          ,          )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418224"/>
                  <a:ext cx="52039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6" name="Test with also anomalous jets"/>
          <p:cNvSpPr txBox="1"/>
          <p:nvPr/>
        </p:nvSpPr>
        <p:spPr>
          <a:xfrm>
            <a:off x="2128005" y="8484151"/>
            <a:ext cx="701774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40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Test with also anomalous jets </a:t>
            </a:r>
          </a:p>
        </p:txBody>
      </p:sp>
      <p:sp>
        <p:nvSpPr>
          <p:cNvPr id="627" name="With anomalous jets distance between input and reconstructed graphs won’t be minimal"/>
          <p:cNvSpPr txBox="1"/>
          <p:nvPr/>
        </p:nvSpPr>
        <p:spPr>
          <a:xfrm>
            <a:off x="1451290" y="9541244"/>
            <a:ext cx="837117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7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With anomalous jets distance between input and reconstructed graphs won’t be minimal</a:t>
            </a:r>
          </a:p>
        </p:txBody>
      </p:sp>
      <p:sp>
        <p:nvSpPr>
          <p:cNvPr id="628" name="Different distance distributions between Anomalous and Standard!"/>
          <p:cNvSpPr txBox="1"/>
          <p:nvPr/>
        </p:nvSpPr>
        <p:spPr>
          <a:xfrm>
            <a:off x="10922245" y="6936096"/>
            <a:ext cx="7633875" cy="1257301"/>
          </a:xfrm>
          <a:prstGeom prst="rect">
            <a:avLst/>
          </a:prstGeom>
          <a:ln w="63500">
            <a:solidFill>
              <a:srgbClr val="73FD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Different distance distributions between Anomalous and Standard! </a:t>
            </a:r>
          </a:p>
        </p:txBody>
      </p:sp>
      <p:grpSp>
        <p:nvGrpSpPr>
          <p:cNvPr id="638" name="Group"/>
          <p:cNvGrpSpPr/>
          <p:nvPr/>
        </p:nvGrpSpPr>
        <p:grpSpPr>
          <a:xfrm>
            <a:off x="10990044" y="8507431"/>
            <a:ext cx="12146030" cy="2483825"/>
            <a:chOff x="0" y="0"/>
            <a:chExt cx="12146028" cy="2483823"/>
          </a:xfrm>
        </p:grpSpPr>
        <p:grpSp>
          <p:nvGrpSpPr>
            <p:cNvPr id="636" name="Group"/>
            <p:cNvGrpSpPr/>
            <p:nvPr/>
          </p:nvGrpSpPr>
          <p:grpSpPr>
            <a:xfrm>
              <a:off x="-1" y="0"/>
              <a:ext cx="8871295" cy="2483824"/>
              <a:chOff x="0" y="0"/>
              <a:chExt cx="8871293" cy="2483823"/>
            </a:xfrm>
          </p:grpSpPr>
          <p:grpSp>
            <p:nvGrpSpPr>
              <p:cNvPr id="634" name="Group"/>
              <p:cNvGrpSpPr/>
              <p:nvPr/>
            </p:nvGrpSpPr>
            <p:grpSpPr>
              <a:xfrm>
                <a:off x="3227566" y="119998"/>
                <a:ext cx="5643728" cy="2243827"/>
                <a:chOff x="0" y="0"/>
                <a:chExt cx="5643726" cy="2243825"/>
              </a:xfrm>
            </p:grpSpPr>
            <p:sp>
              <p:nvSpPr>
                <p:cNvPr id="629" name="Rectangle"/>
                <p:cNvSpPr/>
                <p:nvPr/>
              </p:nvSpPr>
              <p:spPr>
                <a:xfrm>
                  <a:off x="0" y="0"/>
                  <a:ext cx="446808" cy="2243826"/>
                </a:xfrm>
                <a:prstGeom prst="rect">
                  <a:avLst/>
                </a:prstGeom>
                <a:solidFill>
                  <a:srgbClr val="00FDFF">
                    <a:alpha val="88661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b="1" i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endParaRPr/>
                </a:p>
              </p:txBody>
            </p:sp>
            <p:sp>
              <p:nvSpPr>
                <p:cNvPr id="630" name="Rectangle"/>
                <p:cNvSpPr/>
                <p:nvPr/>
              </p:nvSpPr>
              <p:spPr>
                <a:xfrm>
                  <a:off x="5196918" y="0"/>
                  <a:ext cx="446809" cy="2243826"/>
                </a:xfrm>
                <a:prstGeom prst="rect">
                  <a:avLst/>
                </a:pr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b="1" i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endParaRPr/>
                </a:p>
              </p:txBody>
            </p:sp>
            <p:sp>
              <p:nvSpPr>
                <p:cNvPr id="631" name="Group"/>
                <p:cNvSpPr/>
                <p:nvPr/>
              </p:nvSpPr>
              <p:spPr>
                <a:xfrm rot="5400000" flipH="1">
                  <a:off x="654465" y="443430"/>
                  <a:ext cx="1737281" cy="135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8627" y="0"/>
                      </a:lnTo>
                      <a:lnTo>
                        <a:pt x="2972" y="0"/>
                      </a:lnTo>
                      <a:close/>
                    </a:path>
                  </a:pathLst>
                </a:custGeom>
                <a:solidFill>
                  <a:srgbClr val="00FDFF">
                    <a:alpha val="88661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32" name="Rectangle"/>
                <p:cNvSpPr/>
                <p:nvPr/>
              </p:nvSpPr>
              <p:spPr>
                <a:xfrm>
                  <a:off x="2540144" y="735045"/>
                  <a:ext cx="567463" cy="773736"/>
                </a:xfrm>
                <a:prstGeom prst="rect">
                  <a:avLst/>
                </a:prstGeom>
                <a:solidFill>
                  <a:srgbClr val="D01F39">
                    <a:alpha val="8193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 b="1" i="1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endParaRPr/>
                </a:p>
              </p:txBody>
            </p:sp>
            <p:sp>
              <p:nvSpPr>
                <p:cNvPr id="633" name="Group"/>
                <p:cNvSpPr/>
                <p:nvPr/>
              </p:nvSpPr>
              <p:spPr>
                <a:xfrm rot="16200000" flipH="1">
                  <a:off x="3264470" y="443430"/>
                  <a:ext cx="1737281" cy="135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8627" y="0"/>
                      </a:lnTo>
                      <a:lnTo>
                        <a:pt x="2972" y="0"/>
                      </a:lnTo>
                      <a:close/>
                    </a:path>
                  </a:pathLst>
                </a:custGeom>
                <a:solidFill>
                  <a:srgbClr val="0B80C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635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034037" cy="2483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3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0244" y="0"/>
              <a:ext cx="3035785" cy="2483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64" name="Group"/>
          <p:cNvGrpSpPr/>
          <p:nvPr/>
        </p:nvGrpSpPr>
        <p:grpSpPr>
          <a:xfrm>
            <a:off x="20581593" y="8777630"/>
            <a:ext cx="2216923" cy="1856540"/>
            <a:chOff x="0" y="0"/>
            <a:chExt cx="2216922" cy="1856538"/>
          </a:xfrm>
        </p:grpSpPr>
        <p:sp>
          <p:nvSpPr>
            <p:cNvPr id="639" name="Circle"/>
            <p:cNvSpPr/>
            <p:nvPr/>
          </p:nvSpPr>
          <p:spPr>
            <a:xfrm>
              <a:off x="749872" y="0"/>
              <a:ext cx="190501" cy="190500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0" name="Circle"/>
            <p:cNvSpPr/>
            <p:nvPr/>
          </p:nvSpPr>
          <p:spPr>
            <a:xfrm>
              <a:off x="1431870" y="135815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1" name="Circle"/>
            <p:cNvSpPr/>
            <p:nvPr/>
          </p:nvSpPr>
          <p:spPr>
            <a:xfrm>
              <a:off x="405497" y="1070346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2" name="Circle"/>
            <p:cNvSpPr/>
            <p:nvPr/>
          </p:nvSpPr>
          <p:spPr>
            <a:xfrm>
              <a:off x="2026422" y="869206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3" name="Circle"/>
            <p:cNvSpPr/>
            <p:nvPr/>
          </p:nvSpPr>
          <p:spPr>
            <a:xfrm>
              <a:off x="1030538" y="1523047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4" name="Circle"/>
            <p:cNvSpPr/>
            <p:nvPr/>
          </p:nvSpPr>
          <p:spPr>
            <a:xfrm>
              <a:off x="79052" y="678879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5" name="Circle"/>
            <p:cNvSpPr/>
            <p:nvPr/>
          </p:nvSpPr>
          <p:spPr>
            <a:xfrm>
              <a:off x="0" y="1320567"/>
              <a:ext cx="190500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6" name="Circle"/>
            <p:cNvSpPr/>
            <p:nvPr/>
          </p:nvSpPr>
          <p:spPr>
            <a:xfrm>
              <a:off x="925221" y="975096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7" name="Circle"/>
            <p:cNvSpPr/>
            <p:nvPr/>
          </p:nvSpPr>
          <p:spPr>
            <a:xfrm>
              <a:off x="1287926" y="992157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8" name="Circle"/>
            <p:cNvSpPr/>
            <p:nvPr/>
          </p:nvSpPr>
          <p:spPr>
            <a:xfrm>
              <a:off x="559372" y="1666038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9" name="Circle"/>
            <p:cNvSpPr/>
            <p:nvPr/>
          </p:nvSpPr>
          <p:spPr>
            <a:xfrm>
              <a:off x="1501055" y="1657675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 flipH="1" flipV="1">
              <a:off x="1555631" y="246688"/>
              <a:ext cx="546939" cy="683537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Line"/>
            <p:cNvSpPr/>
            <p:nvPr/>
          </p:nvSpPr>
          <p:spPr>
            <a:xfrm flipV="1">
              <a:off x="1556668" y="994888"/>
              <a:ext cx="544863" cy="759272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Line"/>
            <p:cNvSpPr/>
            <p:nvPr/>
          </p:nvSpPr>
          <p:spPr>
            <a:xfrm>
              <a:off x="800110" y="122779"/>
              <a:ext cx="651358" cy="128197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Line"/>
            <p:cNvSpPr/>
            <p:nvPr/>
          </p:nvSpPr>
          <p:spPr>
            <a:xfrm flipV="1">
              <a:off x="819870" y="224531"/>
              <a:ext cx="796662" cy="357470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Line"/>
            <p:cNvSpPr/>
            <p:nvPr/>
          </p:nvSpPr>
          <p:spPr>
            <a:xfrm flipH="1" flipV="1">
              <a:off x="175347" y="809013"/>
              <a:ext cx="310887" cy="310887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5" name="Line"/>
            <p:cNvSpPr/>
            <p:nvPr/>
          </p:nvSpPr>
          <p:spPr>
            <a:xfrm flipV="1">
              <a:off x="93067" y="783155"/>
              <a:ext cx="89547" cy="692811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6" name="Line"/>
            <p:cNvSpPr/>
            <p:nvPr/>
          </p:nvSpPr>
          <p:spPr>
            <a:xfrm flipH="1" flipV="1">
              <a:off x="530975" y="1215125"/>
              <a:ext cx="569779" cy="401385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7" name="Line"/>
            <p:cNvSpPr/>
            <p:nvPr/>
          </p:nvSpPr>
          <p:spPr>
            <a:xfrm flipV="1">
              <a:off x="183282" y="1143959"/>
              <a:ext cx="304131" cy="304131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8" name="Circle"/>
            <p:cNvSpPr/>
            <p:nvPr/>
          </p:nvSpPr>
          <p:spPr>
            <a:xfrm>
              <a:off x="749872" y="424207"/>
              <a:ext cx="190501" cy="190501"/>
            </a:xfrm>
            <a:prstGeom prst="ellipse">
              <a:avLst/>
            </a:pr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 flipV="1">
              <a:off x="530685" y="429945"/>
              <a:ext cx="348657" cy="688369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0" name="Line"/>
            <p:cNvSpPr/>
            <p:nvPr/>
          </p:nvSpPr>
          <p:spPr>
            <a:xfrm>
              <a:off x="1133479" y="1599247"/>
              <a:ext cx="499394" cy="166931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1" name="Line"/>
            <p:cNvSpPr/>
            <p:nvPr/>
          </p:nvSpPr>
          <p:spPr>
            <a:xfrm>
              <a:off x="1424344" y="1150577"/>
              <a:ext cx="166117" cy="627887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2" name="Line"/>
            <p:cNvSpPr/>
            <p:nvPr/>
          </p:nvSpPr>
          <p:spPr>
            <a:xfrm flipV="1">
              <a:off x="1093167" y="1070346"/>
              <a:ext cx="250069" cy="1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3" name="Line"/>
            <p:cNvSpPr/>
            <p:nvPr/>
          </p:nvSpPr>
          <p:spPr>
            <a:xfrm flipV="1">
              <a:off x="689944" y="1621446"/>
              <a:ext cx="439458" cy="122534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92" name="Group"/>
          <p:cNvGrpSpPr/>
          <p:nvPr/>
        </p:nvGrpSpPr>
        <p:grpSpPr>
          <a:xfrm>
            <a:off x="11346132" y="9074973"/>
            <a:ext cx="2282248" cy="1684021"/>
            <a:chOff x="0" y="0"/>
            <a:chExt cx="2282247" cy="1684019"/>
          </a:xfrm>
        </p:grpSpPr>
        <p:grpSp>
          <p:nvGrpSpPr>
            <p:cNvPr id="690" name="Group"/>
            <p:cNvGrpSpPr/>
            <p:nvPr/>
          </p:nvGrpSpPr>
          <p:grpSpPr>
            <a:xfrm>
              <a:off x="0" y="0"/>
              <a:ext cx="2282248" cy="1684020"/>
              <a:chOff x="0" y="0"/>
              <a:chExt cx="2282247" cy="1684019"/>
            </a:xfrm>
          </p:grpSpPr>
          <p:sp>
            <p:nvSpPr>
              <p:cNvPr id="665" name="Circle"/>
              <p:cNvSpPr/>
              <p:nvPr/>
            </p:nvSpPr>
            <p:spPr>
              <a:xfrm>
                <a:off x="2089339" y="60451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6" name="Circle"/>
              <p:cNvSpPr/>
              <p:nvPr/>
            </p:nvSpPr>
            <p:spPr>
              <a:xfrm>
                <a:off x="1698180" y="104647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7" name="Circle"/>
              <p:cNvSpPr/>
              <p:nvPr/>
            </p:nvSpPr>
            <p:spPr>
              <a:xfrm>
                <a:off x="1261299" y="1219200"/>
                <a:ext cx="190501" cy="190500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8" name="Circle"/>
              <p:cNvSpPr/>
              <p:nvPr/>
            </p:nvSpPr>
            <p:spPr>
              <a:xfrm>
                <a:off x="742881" y="149351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9" name="Circle"/>
              <p:cNvSpPr/>
              <p:nvPr/>
            </p:nvSpPr>
            <p:spPr>
              <a:xfrm>
                <a:off x="976819" y="1155700"/>
                <a:ext cx="190501" cy="190500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0" name="Circle"/>
              <p:cNvSpPr/>
              <p:nvPr/>
            </p:nvSpPr>
            <p:spPr>
              <a:xfrm>
                <a:off x="418020" y="1219200"/>
                <a:ext cx="190501" cy="190500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1" name="Circle"/>
              <p:cNvSpPr/>
              <p:nvPr/>
            </p:nvSpPr>
            <p:spPr>
              <a:xfrm>
                <a:off x="742881" y="80263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2" name="Circle"/>
              <p:cNvSpPr/>
              <p:nvPr/>
            </p:nvSpPr>
            <p:spPr>
              <a:xfrm>
                <a:off x="0" y="1046479"/>
                <a:ext cx="190500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3" name="Circle"/>
              <p:cNvSpPr/>
              <p:nvPr/>
            </p:nvSpPr>
            <p:spPr>
              <a:xfrm>
                <a:off x="164020" y="44703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4" name="Circle"/>
              <p:cNvSpPr/>
              <p:nvPr/>
            </p:nvSpPr>
            <p:spPr>
              <a:xfrm>
                <a:off x="742881" y="44703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5" name="Circle"/>
              <p:cNvSpPr/>
              <p:nvPr/>
            </p:nvSpPr>
            <p:spPr>
              <a:xfrm>
                <a:off x="1169860" y="0"/>
                <a:ext cx="190501" cy="190500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6" name="Circle"/>
              <p:cNvSpPr/>
              <p:nvPr/>
            </p:nvSpPr>
            <p:spPr>
              <a:xfrm>
                <a:off x="1505140" y="314959"/>
                <a:ext cx="190501" cy="190501"/>
              </a:xfrm>
              <a:prstGeom prst="ellipse">
                <a:avLst/>
              </a:prstGeom>
              <a:solidFill>
                <a:srgbClr val="0B80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7" name="Line"/>
              <p:cNvSpPr/>
              <p:nvPr/>
            </p:nvSpPr>
            <p:spPr>
              <a:xfrm flipV="1">
                <a:off x="819814" y="58068"/>
                <a:ext cx="449275" cy="46616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Line"/>
              <p:cNvSpPr/>
              <p:nvPr/>
            </p:nvSpPr>
            <p:spPr>
              <a:xfrm flipH="1" flipV="1">
                <a:off x="1296707" y="58068"/>
                <a:ext cx="316851" cy="316851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Line"/>
              <p:cNvSpPr/>
              <p:nvPr/>
            </p:nvSpPr>
            <p:spPr>
              <a:xfrm flipV="1">
                <a:off x="890613" y="372709"/>
                <a:ext cx="748995" cy="46616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Line"/>
              <p:cNvSpPr/>
              <p:nvPr/>
            </p:nvSpPr>
            <p:spPr>
              <a:xfrm>
                <a:off x="1609511" y="396310"/>
                <a:ext cx="576119" cy="253858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Line"/>
              <p:cNvSpPr/>
              <p:nvPr/>
            </p:nvSpPr>
            <p:spPr>
              <a:xfrm flipV="1">
                <a:off x="1809891" y="673886"/>
                <a:ext cx="472357" cy="472357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Line"/>
              <p:cNvSpPr/>
              <p:nvPr/>
            </p:nvSpPr>
            <p:spPr>
              <a:xfrm flipV="1">
                <a:off x="1371151" y="1170270"/>
                <a:ext cx="458479" cy="167163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3" name="Line"/>
              <p:cNvSpPr/>
              <p:nvPr/>
            </p:nvSpPr>
            <p:spPr>
              <a:xfrm>
                <a:off x="1078275" y="1280828"/>
                <a:ext cx="228143" cy="63501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Line"/>
              <p:cNvSpPr/>
              <p:nvPr/>
            </p:nvSpPr>
            <p:spPr>
              <a:xfrm flipH="1">
                <a:off x="853445" y="1353819"/>
                <a:ext cx="487617" cy="249239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Line"/>
              <p:cNvSpPr/>
              <p:nvPr/>
            </p:nvSpPr>
            <p:spPr>
              <a:xfrm flipH="1">
                <a:off x="821712" y="1282699"/>
                <a:ext cx="259653" cy="297753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Line"/>
              <p:cNvSpPr/>
              <p:nvPr/>
            </p:nvSpPr>
            <p:spPr>
              <a:xfrm flipV="1">
                <a:off x="547103" y="1257300"/>
                <a:ext cx="499394" cy="50800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7" name="Line"/>
              <p:cNvSpPr/>
              <p:nvPr/>
            </p:nvSpPr>
            <p:spPr>
              <a:xfrm>
                <a:off x="862866" y="924196"/>
                <a:ext cx="206354" cy="333354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8" name="Line"/>
              <p:cNvSpPr/>
              <p:nvPr/>
            </p:nvSpPr>
            <p:spPr>
              <a:xfrm>
                <a:off x="289736" y="574039"/>
                <a:ext cx="500530" cy="251461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Line"/>
              <p:cNvSpPr/>
              <p:nvPr/>
            </p:nvSpPr>
            <p:spPr>
              <a:xfrm flipV="1">
                <a:off x="145199" y="916199"/>
                <a:ext cx="660992" cy="261918"/>
              </a:xfrm>
              <a:prstGeom prst="line">
                <a:avLst/>
              </a:prstGeom>
              <a:noFill/>
              <a:ln w="25400" cap="flat">
                <a:solidFill>
                  <a:srgbClr val="0B80C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91" name="Line"/>
            <p:cNvSpPr/>
            <p:nvPr/>
          </p:nvSpPr>
          <p:spPr>
            <a:xfrm>
              <a:off x="835490" y="574039"/>
              <a:ext cx="1" cy="251461"/>
            </a:xfrm>
            <a:prstGeom prst="line">
              <a:avLst/>
            </a:prstGeom>
            <a:noFill/>
            <a:ln w="254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4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4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4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4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4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4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4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4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2" animBg="1" advAuto="0"/>
      <p:bldP spid="462" grpId="1" animBg="1" advAuto="0"/>
      <p:bldP spid="488" grpId="5" animBg="1" advAuto="0"/>
      <p:bldP spid="514" grpId="4" animBg="1" advAuto="0"/>
      <p:bldP spid="568" grpId="6" animBg="1" advAuto="0"/>
      <p:bldP spid="569" grpId="3" animBg="1" advAuto="0"/>
      <p:bldP spid="625" grpId="11" animBg="1" advAuto="0"/>
      <p:bldP spid="626" grpId="7" animBg="1" advAuto="0"/>
      <p:bldP spid="627" grpId="8" animBg="1" advAuto="0"/>
      <p:bldP spid="628" grpId="12" animBg="1" advAuto="0"/>
      <p:bldP spid="664" grpId="10" animBg="1" advAuto="0"/>
      <p:bldP spid="692" grpId="9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695" name="Take-home message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Take-home messages</a:t>
            </a:r>
          </a:p>
        </p:txBody>
      </p:sp>
      <p:sp>
        <p:nvSpPr>
          <p:cNvPr id="696" name="So many events and data that ML algorithms definitely helps"/>
          <p:cNvSpPr txBox="1"/>
          <p:nvPr/>
        </p:nvSpPr>
        <p:spPr>
          <a:xfrm>
            <a:off x="1019326" y="6548487"/>
            <a:ext cx="1518035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l">
              <a:buSzPct val="123000"/>
              <a:buChar char="•"/>
              <a:defRPr sz="40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So many events and data that ML algorithms definitely helps </a:t>
            </a:r>
          </a:p>
        </p:txBody>
      </p:sp>
      <p:sp>
        <p:nvSpPr>
          <p:cNvPr id="697" name="We experimentalist are not giving up searching for New Physics"/>
          <p:cNvSpPr txBox="1"/>
          <p:nvPr/>
        </p:nvSpPr>
        <p:spPr>
          <a:xfrm>
            <a:off x="1098117" y="4553517"/>
            <a:ext cx="1518035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l">
              <a:buSzPct val="123000"/>
              <a:buChar char="•"/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We experimentalist are not giving up searching for New Physics</a:t>
            </a:r>
          </a:p>
        </p:txBody>
      </p:sp>
      <p:pic>
        <p:nvPicPr>
          <p:cNvPr id="6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419" y="4269687"/>
            <a:ext cx="6902167" cy="5176626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Jets may be the key to New Physics and can be reinterpreted as graphs for Graph Anomaly Detection"/>
          <p:cNvSpPr txBox="1"/>
          <p:nvPr/>
        </p:nvSpPr>
        <p:spPr>
          <a:xfrm>
            <a:off x="1098117" y="8547914"/>
            <a:ext cx="1518035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buSzPct val="123000"/>
              <a:buChar char="•"/>
              <a:defRPr sz="40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Jets </a:t>
            </a:r>
            <a:r>
              <a:rPr b="0"/>
              <a:t>may be the</a:t>
            </a:r>
            <a:r>
              <a:t> key to New Physics </a:t>
            </a:r>
            <a:r>
              <a:rPr b="0"/>
              <a:t>and can be reinterpreted as graphs for </a:t>
            </a:r>
            <a:r>
              <a:t>Graph Anomaly Detection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2" animBg="1" advAuto="0"/>
      <p:bldP spid="697" grpId="1" animBg="1" advAuto="0"/>
      <p:bldP spid="699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69" name="Introduction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Introduction</a:t>
            </a:r>
          </a:p>
        </p:txBody>
      </p:sp>
      <p:sp>
        <p:nvSpPr>
          <p:cNvPr id="170" name="1. Why? Physics motivation for the search"/>
          <p:cNvSpPr txBox="1"/>
          <p:nvPr/>
        </p:nvSpPr>
        <p:spPr>
          <a:xfrm>
            <a:off x="1315385" y="3837181"/>
            <a:ext cx="1908336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1. Why? </a:t>
            </a:r>
            <a:r>
              <a:t>Physics motivation for the search</a:t>
            </a:r>
          </a:p>
        </p:txBody>
      </p:sp>
      <p:sp>
        <p:nvSpPr>
          <p:cNvPr id="171" name="2. What is an anomaly?"/>
          <p:cNvSpPr txBox="1"/>
          <p:nvPr/>
        </p:nvSpPr>
        <p:spPr>
          <a:xfrm>
            <a:off x="1315385" y="5172965"/>
            <a:ext cx="1908336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2. What </a:t>
            </a:r>
            <a:r>
              <a:t>is an</a:t>
            </a:r>
            <a:r>
              <a:rPr b="1"/>
              <a:t> anomaly? </a:t>
            </a:r>
          </a:p>
        </p:txBody>
      </p:sp>
      <p:sp>
        <p:nvSpPr>
          <p:cNvPr id="172" name="3. How? A Machine Learning approach"/>
          <p:cNvSpPr txBox="1"/>
          <p:nvPr/>
        </p:nvSpPr>
        <p:spPr>
          <a:xfrm>
            <a:off x="1315385" y="6508749"/>
            <a:ext cx="1908336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3. How? </a:t>
            </a:r>
            <a:r>
              <a:t>A Machine Learning approach</a:t>
            </a:r>
          </a:p>
        </p:txBody>
      </p:sp>
      <p:sp>
        <p:nvSpPr>
          <p:cNvPr id="173" name="4. Brief introduction to Machine Learning and AutoEncoders"/>
          <p:cNvSpPr txBox="1"/>
          <p:nvPr/>
        </p:nvSpPr>
        <p:spPr>
          <a:xfrm>
            <a:off x="1315385" y="7844534"/>
            <a:ext cx="1908336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4. </a:t>
            </a:r>
            <a:r>
              <a:t>Brief introduction to Machine Learning and AutoEncoders</a:t>
            </a:r>
          </a:p>
        </p:txBody>
      </p:sp>
      <p:sp>
        <p:nvSpPr>
          <p:cNvPr id="174" name="5. Graph Anomaly Detection in High Energy Physics analysis"/>
          <p:cNvSpPr txBox="1"/>
          <p:nvPr/>
        </p:nvSpPr>
        <p:spPr>
          <a:xfrm>
            <a:off x="1315385" y="9180318"/>
            <a:ext cx="1908336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5. Graph Anomaly Detection </a:t>
            </a:r>
            <a:r>
              <a:t>in High Energy Physics analysis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4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4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  <p:bldP spid="171" grpId="2" animBg="1" advAuto="0"/>
      <p:bldP spid="172" grpId="3" animBg="1" advAuto="0"/>
      <p:bldP spid="173" grpId="4" animBg="1" advAuto="0"/>
      <p:bldP spid="174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77" name="Why? Starting from the beginning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Why? Starting from the beginning</a:t>
            </a:r>
          </a:p>
        </p:txBody>
      </p:sp>
      <p:sp>
        <p:nvSpPr>
          <p:cNvPr id="178" name="Up to 2012 Standard Model was not complete: some particles still missing"/>
          <p:cNvSpPr txBox="1"/>
          <p:nvPr/>
        </p:nvSpPr>
        <p:spPr>
          <a:xfrm>
            <a:off x="978515" y="2910397"/>
            <a:ext cx="1270598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just">
              <a:buSzPct val="123000"/>
              <a:buChar char="•"/>
              <a:defRPr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Up to 2012 Standard Model was not complete: some particles still missing</a:t>
            </a:r>
          </a:p>
        </p:txBody>
      </p:sp>
      <p:grpSp>
        <p:nvGrpSpPr>
          <p:cNvPr id="196" name="Group"/>
          <p:cNvGrpSpPr/>
          <p:nvPr/>
        </p:nvGrpSpPr>
        <p:grpSpPr>
          <a:xfrm>
            <a:off x="14139994" y="3167842"/>
            <a:ext cx="9973716" cy="7724343"/>
            <a:chOff x="0" y="0"/>
            <a:chExt cx="9973715" cy="7724342"/>
          </a:xfrm>
        </p:grpSpPr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2"/>
            <a:srcRect t="18540" b="504"/>
            <a:stretch>
              <a:fillRect/>
            </a:stretch>
          </p:blipFill>
          <p:spPr>
            <a:xfrm>
              <a:off x="0" y="0"/>
              <a:ext cx="9973716" cy="7724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up"/>
            <p:cNvSpPr txBox="1"/>
            <p:nvPr/>
          </p:nvSpPr>
          <p:spPr>
            <a:xfrm>
              <a:off x="1351971" y="1304053"/>
              <a:ext cx="5098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up</a:t>
              </a:r>
            </a:p>
          </p:txBody>
        </p:sp>
        <p:sp>
          <p:nvSpPr>
            <p:cNvPr id="181" name="charm"/>
            <p:cNvSpPr txBox="1"/>
            <p:nvPr/>
          </p:nvSpPr>
          <p:spPr>
            <a:xfrm>
              <a:off x="2809076" y="1304053"/>
              <a:ext cx="1121719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charm</a:t>
              </a:r>
            </a:p>
          </p:txBody>
        </p:sp>
        <p:sp>
          <p:nvSpPr>
            <p:cNvPr id="182" name="top"/>
            <p:cNvSpPr txBox="1"/>
            <p:nvPr/>
          </p:nvSpPr>
          <p:spPr>
            <a:xfrm>
              <a:off x="4818333" y="1304053"/>
              <a:ext cx="629296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top</a:t>
              </a:r>
            </a:p>
          </p:txBody>
        </p:sp>
        <p:sp>
          <p:nvSpPr>
            <p:cNvPr id="183" name="down"/>
            <p:cNvSpPr txBox="1"/>
            <p:nvPr/>
          </p:nvSpPr>
          <p:spPr>
            <a:xfrm>
              <a:off x="1116352" y="3079219"/>
              <a:ext cx="981076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down</a:t>
              </a:r>
            </a:p>
          </p:txBody>
        </p:sp>
        <p:sp>
          <p:nvSpPr>
            <p:cNvPr id="184" name="strange"/>
            <p:cNvSpPr txBox="1"/>
            <p:nvPr/>
          </p:nvSpPr>
          <p:spPr>
            <a:xfrm>
              <a:off x="2717572" y="3079219"/>
              <a:ext cx="130472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strange</a:t>
              </a:r>
            </a:p>
          </p:txBody>
        </p:sp>
        <p:sp>
          <p:nvSpPr>
            <p:cNvPr id="185" name="bottom"/>
            <p:cNvSpPr txBox="1"/>
            <p:nvPr/>
          </p:nvSpPr>
          <p:spPr>
            <a:xfrm>
              <a:off x="4503016" y="3079219"/>
              <a:ext cx="125993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CBCF3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bottom</a:t>
              </a:r>
            </a:p>
          </p:txBody>
        </p:sp>
        <p:sp>
          <p:nvSpPr>
            <p:cNvPr id="186" name="gluon"/>
            <p:cNvSpPr txBox="1"/>
            <p:nvPr/>
          </p:nvSpPr>
          <p:spPr>
            <a:xfrm>
              <a:off x="6556500" y="1304053"/>
              <a:ext cx="99514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E1896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gluon</a:t>
              </a:r>
            </a:p>
          </p:txBody>
        </p:sp>
        <p:sp>
          <p:nvSpPr>
            <p:cNvPr id="187" name="photon"/>
            <p:cNvSpPr txBox="1"/>
            <p:nvPr/>
          </p:nvSpPr>
          <p:spPr>
            <a:xfrm>
              <a:off x="6441989" y="3079219"/>
              <a:ext cx="1224162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E1896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photon</a:t>
              </a:r>
            </a:p>
          </p:txBody>
        </p:sp>
        <p:sp>
          <p:nvSpPr>
            <p:cNvPr id="188" name="Z boson"/>
            <p:cNvSpPr txBox="1"/>
            <p:nvPr/>
          </p:nvSpPr>
          <p:spPr>
            <a:xfrm>
              <a:off x="6354131" y="4957642"/>
              <a:ext cx="1399878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E1896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Z boson</a:t>
              </a:r>
            </a:p>
          </p:txBody>
        </p:sp>
        <p:sp>
          <p:nvSpPr>
            <p:cNvPr id="189" name="W bosons"/>
            <p:cNvSpPr txBox="1"/>
            <p:nvPr/>
          </p:nvSpPr>
          <p:spPr>
            <a:xfrm>
              <a:off x="6211144" y="6836065"/>
              <a:ext cx="1685852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E1896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W bosons</a:t>
              </a:r>
            </a:p>
          </p:txBody>
        </p:sp>
        <p:sp>
          <p:nvSpPr>
            <p:cNvPr id="190" name="electron"/>
            <p:cNvSpPr txBox="1"/>
            <p:nvPr/>
          </p:nvSpPr>
          <p:spPr>
            <a:xfrm>
              <a:off x="909121" y="4957642"/>
              <a:ext cx="13955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electron</a:t>
              </a:r>
            </a:p>
          </p:txBody>
        </p:sp>
        <p:sp>
          <p:nvSpPr>
            <p:cNvPr id="191" name="muon"/>
            <p:cNvSpPr txBox="1"/>
            <p:nvPr/>
          </p:nvSpPr>
          <p:spPr>
            <a:xfrm>
              <a:off x="2859430" y="4957642"/>
              <a:ext cx="1021011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muon</a:t>
              </a:r>
            </a:p>
          </p:txBody>
        </p:sp>
        <p:sp>
          <p:nvSpPr>
            <p:cNvPr id="192" name="tau"/>
            <p:cNvSpPr txBox="1"/>
            <p:nvPr/>
          </p:nvSpPr>
          <p:spPr>
            <a:xfrm>
              <a:off x="4823021" y="4957642"/>
              <a:ext cx="61992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tau</a:t>
              </a:r>
            </a:p>
          </p:txBody>
        </p:sp>
        <p:sp>
          <p:nvSpPr>
            <p:cNvPr id="193" name="electron…"/>
            <p:cNvSpPr txBox="1"/>
            <p:nvPr/>
          </p:nvSpPr>
          <p:spPr>
            <a:xfrm>
              <a:off x="1038074" y="6644891"/>
              <a:ext cx="113763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electron</a:t>
              </a:r>
            </a:p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neutrino</a:t>
              </a:r>
            </a:p>
          </p:txBody>
        </p:sp>
        <p:sp>
          <p:nvSpPr>
            <p:cNvPr id="194" name="muon…"/>
            <p:cNvSpPr txBox="1"/>
            <p:nvPr/>
          </p:nvSpPr>
          <p:spPr>
            <a:xfrm>
              <a:off x="2801120" y="6644891"/>
              <a:ext cx="113763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muon</a:t>
              </a:r>
            </a:p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neutrino</a:t>
              </a:r>
            </a:p>
          </p:txBody>
        </p:sp>
        <p:sp>
          <p:nvSpPr>
            <p:cNvPr id="195" name="tau…"/>
            <p:cNvSpPr txBox="1"/>
            <p:nvPr/>
          </p:nvSpPr>
          <p:spPr>
            <a:xfrm>
              <a:off x="4564166" y="6644891"/>
              <a:ext cx="113763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tau</a:t>
              </a:r>
            </a:p>
            <a:p>
              <a:pPr>
                <a:defRPr sz="2200">
                  <a:solidFill>
                    <a:srgbClr val="A1DB6E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neutrino</a:t>
              </a:r>
            </a:p>
          </p:txBody>
        </p:sp>
      </p:grpSp>
      <p:sp>
        <p:nvSpPr>
          <p:cNvPr id="197" name="Higgs boson?"/>
          <p:cNvSpPr/>
          <p:nvPr/>
        </p:nvSpPr>
        <p:spPr>
          <a:xfrm>
            <a:off x="22385866" y="3589866"/>
            <a:ext cx="1320999" cy="1395083"/>
          </a:xfrm>
          <a:prstGeom prst="roundRect">
            <a:avLst>
              <a:gd name="adj" fmla="val 15000"/>
            </a:avLst>
          </a:prstGeom>
          <a:solidFill>
            <a:srgbClr val="020D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700">
                <a:solidFill>
                  <a:srgbClr val="EDD26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Higgs boson?</a:t>
            </a:r>
          </a:p>
        </p:txBody>
      </p:sp>
      <p:pic>
        <p:nvPicPr>
          <p:cNvPr id="198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275634" y="3491276"/>
            <a:ext cx="1516063" cy="1516063"/>
          </a:xfrm>
          <a:prstGeom prst="rect">
            <a:avLst/>
          </a:prstGeom>
        </p:spPr>
      </p:pic>
      <p:sp>
        <p:nvSpPr>
          <p:cNvPr id="199" name="2012: discovery of the Higgs boson"/>
          <p:cNvSpPr txBox="1"/>
          <p:nvPr/>
        </p:nvSpPr>
        <p:spPr>
          <a:xfrm>
            <a:off x="978515" y="4709545"/>
            <a:ext cx="127059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just">
              <a:buSzPct val="123000"/>
              <a:buChar char="•"/>
              <a:defRPr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2012: discovery of the Higgs boson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33" y="4449195"/>
            <a:ext cx="1253266" cy="1233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431630" y="6078206"/>
            <a:ext cx="12916863" cy="6002987"/>
            <a:chOff x="0" y="0"/>
            <a:chExt cx="12916861" cy="6002986"/>
          </a:xfrm>
        </p:grpSpPr>
        <p:sp>
          <p:nvSpPr>
            <p:cNvPr id="201" name="Dark Matter?"/>
            <p:cNvSpPr txBox="1"/>
            <p:nvPr/>
          </p:nvSpPr>
          <p:spPr>
            <a:xfrm>
              <a:off x="161680" y="270499"/>
              <a:ext cx="3558159" cy="77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7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Dark Matter?</a:t>
              </a:r>
            </a:p>
          </p:txBody>
        </p:sp>
        <p:sp>
          <p:nvSpPr>
            <p:cNvPr id="202" name="neutrino mass?"/>
            <p:cNvSpPr txBox="1"/>
            <p:nvPr/>
          </p:nvSpPr>
          <p:spPr>
            <a:xfrm>
              <a:off x="6672572" y="-1"/>
              <a:ext cx="4276844" cy="77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0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neutrino mass?</a:t>
              </a:r>
            </a:p>
          </p:txBody>
        </p:sp>
        <p:sp>
          <p:nvSpPr>
            <p:cNvPr id="203" name="Line"/>
            <p:cNvSpPr/>
            <p:nvPr/>
          </p:nvSpPr>
          <p:spPr>
            <a:xfrm>
              <a:off x="5776811" y="3325782"/>
              <a:ext cx="1" cy="1114015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" name="Line"/>
            <p:cNvSpPr/>
            <p:nvPr/>
          </p:nvSpPr>
          <p:spPr>
            <a:xfrm flipH="1" flipV="1">
              <a:off x="3783660" y="661887"/>
              <a:ext cx="1027483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" name="Line"/>
            <p:cNvSpPr/>
            <p:nvPr/>
          </p:nvSpPr>
          <p:spPr>
            <a:xfrm>
              <a:off x="6042959" y="411690"/>
              <a:ext cx="1" cy="1346440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" name="Line"/>
            <p:cNvSpPr/>
            <p:nvPr/>
          </p:nvSpPr>
          <p:spPr>
            <a:xfrm flipH="1" flipV="1">
              <a:off x="6034756" y="428576"/>
              <a:ext cx="40864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7" name="Dark Energy?"/>
            <p:cNvSpPr txBox="1"/>
            <p:nvPr/>
          </p:nvSpPr>
          <p:spPr>
            <a:xfrm>
              <a:off x="9358703" y="1286578"/>
              <a:ext cx="3558159" cy="77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0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Dark Energy?</a:t>
              </a:r>
            </a:p>
          </p:txBody>
        </p:sp>
        <p:sp>
          <p:nvSpPr>
            <p:cNvPr id="208" name="matter/antimatter asymmetry?"/>
            <p:cNvSpPr txBox="1"/>
            <p:nvPr/>
          </p:nvSpPr>
          <p:spPr>
            <a:xfrm>
              <a:off x="3541610" y="4497305"/>
              <a:ext cx="5002699" cy="1505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7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matter/antimatter asymmetry?</a:t>
              </a:r>
            </a:p>
          </p:txBody>
        </p:sp>
        <p:sp>
          <p:nvSpPr>
            <p:cNvPr id="209" name="strong CP problem"/>
            <p:cNvSpPr txBox="1"/>
            <p:nvPr/>
          </p:nvSpPr>
          <p:spPr>
            <a:xfrm>
              <a:off x="0" y="3355559"/>
              <a:ext cx="2990295" cy="14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strong CP problem</a:t>
              </a:r>
            </a:p>
          </p:txBody>
        </p:sp>
        <p:sp>
          <p:nvSpPr>
            <p:cNvPr id="210" name="Hierarchy problem"/>
            <p:cNvSpPr txBox="1"/>
            <p:nvPr/>
          </p:nvSpPr>
          <p:spPr>
            <a:xfrm>
              <a:off x="9926567" y="3355559"/>
              <a:ext cx="2990295" cy="14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700" i="1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Hierarchy problem</a:t>
              </a:r>
            </a:p>
          </p:txBody>
        </p:sp>
        <p:sp>
          <p:nvSpPr>
            <p:cNvPr id="211" name="Line"/>
            <p:cNvSpPr/>
            <p:nvPr/>
          </p:nvSpPr>
          <p:spPr>
            <a:xfrm flipH="1" flipV="1">
              <a:off x="8728198" y="2386493"/>
              <a:ext cx="2130220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>
              <a:off x="10858228" y="2027117"/>
              <a:ext cx="1" cy="371634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 flipH="1" flipV="1">
              <a:off x="8984012" y="2811995"/>
              <a:ext cx="2348803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" name="Line"/>
            <p:cNvSpPr/>
            <p:nvPr/>
          </p:nvSpPr>
          <p:spPr>
            <a:xfrm flipV="1">
              <a:off x="11303840" y="2809812"/>
              <a:ext cx="1" cy="524403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" name="Line"/>
            <p:cNvSpPr/>
            <p:nvPr/>
          </p:nvSpPr>
          <p:spPr>
            <a:xfrm flipH="1" flipV="1">
              <a:off x="1317830" y="2624051"/>
              <a:ext cx="234880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" name="Line"/>
            <p:cNvSpPr/>
            <p:nvPr/>
          </p:nvSpPr>
          <p:spPr>
            <a:xfrm flipV="1">
              <a:off x="1310570" y="2599243"/>
              <a:ext cx="1" cy="732172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>
              <a:off x="4788643" y="649630"/>
              <a:ext cx="1" cy="1190215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" name="Still many unanswered questions"/>
            <p:cNvSpPr/>
            <p:nvPr/>
          </p:nvSpPr>
          <p:spPr>
            <a:xfrm>
              <a:off x="2482195" y="1453674"/>
              <a:ext cx="6589232" cy="2162615"/>
            </a:xfrm>
            <a:prstGeom prst="ellipse">
              <a:avLst/>
            </a:prstGeom>
            <a:solidFill>
              <a:srgbClr val="030D31"/>
            </a:solidFill>
            <a:ln w="50800" cap="flat">
              <a:solidFill>
                <a:srgbClr val="0B80C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>
                  <a:solidFill>
                    <a:srgbClr val="0B80C3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Still many </a:t>
              </a:r>
              <a:r>
                <a:rPr b="1" i="1" u="sng"/>
                <a:t>unanswered questions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fill="hold" grpId="7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4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2" animBg="1" advAuto="0"/>
      <p:bldP spid="196" grpId="3" animBg="1" advAuto="0"/>
      <p:bldP spid="197" grpId="1" animBg="1" advAuto="0"/>
      <p:bldP spid="197" grpId="7" animBg="1" advAuto="0"/>
      <p:bldP spid="198" grpId="6" animBg="1" advAuto="0"/>
      <p:bldP spid="199" grpId="5" animBg="1" advAuto="0"/>
      <p:bldP spid="200" grpId="4" animBg="1" advAuto="0"/>
      <p:bldP spid="219" grpId="8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22" name="Why? Looking for New Physic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Why? Looking for New Physics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rcRect l="8717" t="7505" r="8717" b="7505"/>
          <a:stretch>
            <a:fillRect/>
          </a:stretch>
        </p:blipFill>
        <p:spPr>
          <a:xfrm>
            <a:off x="16995025" y="6184175"/>
            <a:ext cx="5731076" cy="44245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Group"/>
          <p:cNvGrpSpPr/>
          <p:nvPr/>
        </p:nvGrpSpPr>
        <p:grpSpPr>
          <a:xfrm>
            <a:off x="1134862" y="3801924"/>
            <a:ext cx="13060297" cy="6857218"/>
            <a:chOff x="0" y="0"/>
            <a:chExt cx="13060296" cy="6857217"/>
          </a:xfrm>
        </p:grpSpPr>
        <p:sp>
          <p:nvSpPr>
            <p:cNvPr id="224" name="WIMPs"/>
            <p:cNvSpPr txBox="1"/>
            <p:nvPr/>
          </p:nvSpPr>
          <p:spPr>
            <a:xfrm>
              <a:off x="1719604" y="947344"/>
              <a:ext cx="1983558" cy="77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WIMPs</a:t>
              </a:r>
            </a:p>
          </p:txBody>
        </p:sp>
        <p:sp>
          <p:nvSpPr>
            <p:cNvPr id="225" name="SUperSYmmetric theory"/>
            <p:cNvSpPr txBox="1"/>
            <p:nvPr/>
          </p:nvSpPr>
          <p:spPr>
            <a:xfrm>
              <a:off x="6816006" y="671558"/>
              <a:ext cx="5494126" cy="772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SUperSYmmetric theory</a:t>
              </a:r>
            </a:p>
          </p:txBody>
        </p:sp>
        <p:sp>
          <p:nvSpPr>
            <p:cNvPr id="226" name="Line"/>
            <p:cNvSpPr/>
            <p:nvPr/>
          </p:nvSpPr>
          <p:spPr>
            <a:xfrm>
              <a:off x="5920245" y="3997340"/>
              <a:ext cx="1" cy="1114015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3927094" y="1333446"/>
              <a:ext cx="1027484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" name="Line"/>
            <p:cNvSpPr/>
            <p:nvPr/>
          </p:nvSpPr>
          <p:spPr>
            <a:xfrm>
              <a:off x="6186393" y="1083249"/>
              <a:ext cx="1" cy="1346439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" name="Line"/>
            <p:cNvSpPr/>
            <p:nvPr/>
          </p:nvSpPr>
          <p:spPr>
            <a:xfrm flipH="1">
              <a:off x="6178190" y="1100134"/>
              <a:ext cx="40864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" name="Axions"/>
            <p:cNvSpPr txBox="1"/>
            <p:nvPr/>
          </p:nvSpPr>
          <p:spPr>
            <a:xfrm>
              <a:off x="10158348" y="1880163"/>
              <a:ext cx="1686629" cy="77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Axions</a:t>
              </a:r>
            </a:p>
          </p:txBody>
        </p:sp>
        <p:sp>
          <p:nvSpPr>
            <p:cNvPr id="231" name="String theory"/>
            <p:cNvSpPr txBox="1"/>
            <p:nvPr/>
          </p:nvSpPr>
          <p:spPr>
            <a:xfrm>
              <a:off x="3927326" y="5374775"/>
              <a:ext cx="3985839" cy="749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String theory</a:t>
              </a:r>
            </a:p>
          </p:txBody>
        </p:sp>
        <p:sp>
          <p:nvSpPr>
            <p:cNvPr id="232" name="M-theory"/>
            <p:cNvSpPr txBox="1"/>
            <p:nvPr/>
          </p:nvSpPr>
          <p:spPr>
            <a:xfrm>
              <a:off x="380999" y="4175892"/>
              <a:ext cx="2146010" cy="83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M-theory</a:t>
              </a:r>
            </a:p>
          </p:txBody>
        </p:sp>
        <p:sp>
          <p:nvSpPr>
            <p:cNvPr id="233" name="Sterile neutrinos"/>
            <p:cNvSpPr txBox="1"/>
            <p:nvPr/>
          </p:nvSpPr>
          <p:spPr>
            <a:xfrm>
              <a:off x="10070001" y="4027117"/>
              <a:ext cx="2990296" cy="1446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Sterile neutrinos</a:t>
              </a:r>
            </a:p>
          </p:txBody>
        </p:sp>
        <p:sp>
          <p:nvSpPr>
            <p:cNvPr id="234" name="Line"/>
            <p:cNvSpPr/>
            <p:nvPr/>
          </p:nvSpPr>
          <p:spPr>
            <a:xfrm flipH="1" flipV="1">
              <a:off x="8871632" y="3058051"/>
              <a:ext cx="2130220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" name="Line"/>
            <p:cNvSpPr/>
            <p:nvPr/>
          </p:nvSpPr>
          <p:spPr>
            <a:xfrm>
              <a:off x="11001662" y="2698675"/>
              <a:ext cx="1" cy="371634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" name="Line"/>
            <p:cNvSpPr/>
            <p:nvPr/>
          </p:nvSpPr>
          <p:spPr>
            <a:xfrm flipH="1">
              <a:off x="9127447" y="3483553"/>
              <a:ext cx="234880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" name="Line"/>
            <p:cNvSpPr/>
            <p:nvPr/>
          </p:nvSpPr>
          <p:spPr>
            <a:xfrm flipV="1">
              <a:off x="11459974" y="3481370"/>
              <a:ext cx="1" cy="524403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" name="Line"/>
            <p:cNvSpPr/>
            <p:nvPr/>
          </p:nvSpPr>
          <p:spPr>
            <a:xfrm flipH="1">
              <a:off x="1461264" y="3295609"/>
              <a:ext cx="234880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" name="Line"/>
            <p:cNvSpPr/>
            <p:nvPr/>
          </p:nvSpPr>
          <p:spPr>
            <a:xfrm flipV="1">
              <a:off x="1454004" y="3270801"/>
              <a:ext cx="1" cy="732172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>
              <a:off x="4932077" y="1321189"/>
              <a:ext cx="1" cy="1190214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" name="M-theory"/>
            <p:cNvSpPr txBox="1"/>
            <p:nvPr/>
          </p:nvSpPr>
          <p:spPr>
            <a:xfrm>
              <a:off x="380999" y="4175892"/>
              <a:ext cx="2146010" cy="83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M-theory</a:t>
              </a:r>
            </a:p>
          </p:txBody>
        </p:sp>
        <p:sp>
          <p:nvSpPr>
            <p:cNvPr id="242" name="Line"/>
            <p:cNvSpPr/>
            <p:nvPr/>
          </p:nvSpPr>
          <p:spPr>
            <a:xfrm flipH="1" flipV="1">
              <a:off x="1073832" y="3058051"/>
              <a:ext cx="2130220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3" name="Line"/>
            <p:cNvSpPr/>
            <p:nvPr/>
          </p:nvSpPr>
          <p:spPr>
            <a:xfrm>
              <a:off x="1104128" y="2736775"/>
              <a:ext cx="1" cy="333534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4" name="loop quantum gravity"/>
            <p:cNvSpPr txBox="1"/>
            <p:nvPr/>
          </p:nvSpPr>
          <p:spPr>
            <a:xfrm>
              <a:off x="0" y="1762892"/>
              <a:ext cx="2485933" cy="931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loop quantum gravity</a:t>
              </a:r>
            </a:p>
          </p:txBody>
        </p:sp>
        <p:sp>
          <p:nvSpPr>
            <p:cNvPr id="245" name="primordial Black Holes"/>
            <p:cNvSpPr txBox="1"/>
            <p:nvPr/>
          </p:nvSpPr>
          <p:spPr>
            <a:xfrm>
              <a:off x="895975" y="5733758"/>
              <a:ext cx="2485933" cy="931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primordial Black Holes</a:t>
              </a:r>
            </a:p>
          </p:txBody>
        </p:sp>
        <p:sp>
          <p:nvSpPr>
            <p:cNvPr id="246" name="lepto-quarks"/>
            <p:cNvSpPr txBox="1"/>
            <p:nvPr/>
          </p:nvSpPr>
          <p:spPr>
            <a:xfrm>
              <a:off x="8341019" y="6177896"/>
              <a:ext cx="2122726" cy="67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lepto-quarks</a:t>
              </a:r>
            </a:p>
          </p:txBody>
        </p:sp>
        <p:sp>
          <p:nvSpPr>
            <p:cNvPr id="247" name="Line"/>
            <p:cNvSpPr/>
            <p:nvPr/>
          </p:nvSpPr>
          <p:spPr>
            <a:xfrm flipH="1">
              <a:off x="7086980" y="4015400"/>
              <a:ext cx="2348802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" name="Line"/>
            <p:cNvSpPr/>
            <p:nvPr/>
          </p:nvSpPr>
          <p:spPr>
            <a:xfrm flipV="1">
              <a:off x="9415082" y="4034850"/>
              <a:ext cx="1" cy="2004600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" name="Line"/>
            <p:cNvSpPr/>
            <p:nvPr/>
          </p:nvSpPr>
          <p:spPr>
            <a:xfrm flipH="1">
              <a:off x="3687124" y="3997340"/>
              <a:ext cx="1" cy="2224149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" name="Line"/>
            <p:cNvSpPr/>
            <p:nvPr/>
          </p:nvSpPr>
          <p:spPr>
            <a:xfrm flipH="1">
              <a:off x="3211483" y="6199492"/>
              <a:ext cx="490743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" name="extra-dimensions"/>
            <p:cNvSpPr txBox="1"/>
            <p:nvPr/>
          </p:nvSpPr>
          <p:spPr>
            <a:xfrm>
              <a:off x="4068393" y="0"/>
              <a:ext cx="2978785" cy="679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extra-dimensions</a:t>
              </a:r>
            </a:p>
          </p:txBody>
        </p:sp>
        <p:sp>
          <p:nvSpPr>
            <p:cNvPr id="252" name="Line"/>
            <p:cNvSpPr/>
            <p:nvPr/>
          </p:nvSpPr>
          <p:spPr>
            <a:xfrm>
              <a:off x="5557785" y="759608"/>
              <a:ext cx="1" cy="143963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" name="Even more proposed theories"/>
            <p:cNvSpPr/>
            <p:nvPr/>
          </p:nvSpPr>
          <p:spPr>
            <a:xfrm>
              <a:off x="2625630" y="2125232"/>
              <a:ext cx="6589231" cy="2162615"/>
            </a:xfrm>
            <a:prstGeom prst="ellipse">
              <a:avLst/>
            </a:prstGeom>
            <a:solidFill>
              <a:srgbClr val="030D31"/>
            </a:solidFill>
            <a:ln w="50800" cap="flat">
              <a:solidFill>
                <a:srgbClr val="0B80C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>
                  <a:solidFill>
                    <a:srgbClr val="0B80C3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Even more </a:t>
              </a:r>
              <a:r>
                <a:rPr b="1" i="1" u="sng"/>
                <a:t>proposed theories</a:t>
              </a:r>
            </a:p>
          </p:txBody>
        </p:sp>
      </p:grpSp>
      <p:sp>
        <p:nvSpPr>
          <p:cNvPr id="255" name="At LHC experiments: hunt for New Physics"/>
          <p:cNvSpPr txBox="1"/>
          <p:nvPr/>
        </p:nvSpPr>
        <p:spPr>
          <a:xfrm>
            <a:off x="15820913" y="4307397"/>
            <a:ext cx="8079498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At LHC experiments: </a:t>
            </a:r>
            <a:r>
              <a:rPr b="1"/>
              <a:t>hunt for New Physics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3" animBg="1" advAuto="0"/>
      <p:bldP spid="254" grpId="1" animBg="1" advAuto="0"/>
      <p:bldP spid="25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58" name="What is an Anomaly?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What is an Anomaly?</a:t>
            </a:r>
          </a:p>
        </p:txBody>
      </p:sp>
      <p:sp>
        <p:nvSpPr>
          <p:cNvPr id="259" name="Anomaly Detection (AD) is an Machine Learning (ML) technique to identify such abnormal behaviours"/>
          <p:cNvSpPr txBox="1"/>
          <p:nvPr/>
        </p:nvSpPr>
        <p:spPr>
          <a:xfrm>
            <a:off x="14837472" y="8454571"/>
            <a:ext cx="8912583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Anomaly Detection (AD)</a:t>
            </a:r>
            <a:r>
              <a:t> is an Machine Learning (ML) technique to identify such abnormal behaviours</a:t>
            </a:r>
          </a:p>
        </p:txBody>
      </p:sp>
      <p:sp>
        <p:nvSpPr>
          <p:cNvPr id="260" name="Anomalies are items, events or observations that are anomalous if compared to an established pattern"/>
          <p:cNvSpPr txBox="1"/>
          <p:nvPr/>
        </p:nvSpPr>
        <p:spPr>
          <a:xfrm>
            <a:off x="15006716" y="3852545"/>
            <a:ext cx="8912583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Anomalies</a:t>
            </a:r>
            <a:r>
              <a:t> are items, events or observations that are anomalous if compared to an established pattern</a:t>
            </a:r>
          </a:p>
        </p:txBody>
      </p:sp>
      <p:sp>
        <p:nvSpPr>
          <p:cNvPr id="264" name="Connection Line"/>
          <p:cNvSpPr/>
          <p:nvPr/>
        </p:nvSpPr>
        <p:spPr>
          <a:xfrm>
            <a:off x="14731724" y="4921156"/>
            <a:ext cx="1496779" cy="1959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69" h="21600" extrusionOk="0">
                <a:moveTo>
                  <a:pt x="16769" y="21600"/>
                </a:moveTo>
                <a:cubicBezTo>
                  <a:pt x="-1471" y="18378"/>
                  <a:pt x="-4831" y="11178"/>
                  <a:pt x="6688" y="0"/>
                </a:cubicBezTo>
              </a:path>
            </a:pathLst>
          </a:custGeom>
          <a:ln w="127000">
            <a:solidFill>
              <a:srgbClr val="0B80C3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262" name="cyber-security intrusion detection, medical diagnosis, system health monitoring"/>
          <p:cNvSpPr txBox="1"/>
          <p:nvPr/>
        </p:nvSpPr>
        <p:spPr>
          <a:xfrm>
            <a:off x="16089915" y="6265415"/>
            <a:ext cx="742544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cyber-security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intrusion detection, medical diagnosis, system health monitoring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8" y="3305292"/>
            <a:ext cx="12907218" cy="7559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grpId="3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grpId="4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5" animBg="1" advAuto="0"/>
      <p:bldP spid="260" grpId="2" animBg="1" advAuto="0"/>
      <p:bldP spid="264" grpId="3" animBg="1" advAuto="0"/>
      <p:bldP spid="262" grpId="4" animBg="1" advAuto="0"/>
      <p:bldP spid="26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67" name="How? LHC, a big data factory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How? LHC, a big data factory</a:t>
            </a:r>
          </a:p>
        </p:txBody>
      </p:sp>
      <p:sp>
        <p:nvSpPr>
          <p:cNvPr id="268" name="1 out of 1M events passes the trigger selection"/>
          <p:cNvSpPr txBox="1"/>
          <p:nvPr/>
        </p:nvSpPr>
        <p:spPr>
          <a:xfrm>
            <a:off x="11659153" y="3047391"/>
            <a:ext cx="4631129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1 out of 1M</a:t>
            </a:r>
            <a:r>
              <a:t> events passes the trigger selection</a:t>
            </a:r>
          </a:p>
        </p:txBody>
      </p:sp>
      <p:sp>
        <p:nvSpPr>
          <p:cNvPr id="269" name="600 million collisions every second"/>
          <p:cNvSpPr txBox="1"/>
          <p:nvPr/>
        </p:nvSpPr>
        <p:spPr>
          <a:xfrm>
            <a:off x="19868326" y="5362025"/>
            <a:ext cx="4284355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>
              <a:defRPr b="0"/>
            </a:pPr>
            <a:r>
              <a:rPr b="1"/>
              <a:t>600 million collisions every second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13472633" y="288176"/>
            <a:ext cx="11205333" cy="12039999"/>
            <a:chOff x="0" y="0"/>
            <a:chExt cx="11205331" cy="12039998"/>
          </a:xfrm>
        </p:grpSpPr>
        <p:pic>
          <p:nvPicPr>
            <p:cNvPr id="270" name="Image" descr="Image"/>
            <p:cNvPicPr>
              <a:picLocks noChangeAspect="1"/>
            </p:cNvPicPr>
            <p:nvPr/>
          </p:nvPicPr>
          <p:blipFill>
            <a:blip r:embed="rId2"/>
            <a:srcRect l="38552" t="21943"/>
            <a:stretch>
              <a:fillRect/>
            </a:stretch>
          </p:blipFill>
          <p:spPr>
            <a:xfrm>
              <a:off x="0" y="2641962"/>
              <a:ext cx="11205332" cy="9398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2"/>
            <a:srcRect l="73568" b="77942"/>
            <a:stretch>
              <a:fillRect/>
            </a:stretch>
          </p:blipFill>
          <p:spPr>
            <a:xfrm>
              <a:off x="6385478" y="0"/>
              <a:ext cx="4819854" cy="2655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roup"/>
          <p:cNvGrpSpPr/>
          <p:nvPr/>
        </p:nvGrpSpPr>
        <p:grpSpPr>
          <a:xfrm>
            <a:off x="8343904" y="2395395"/>
            <a:ext cx="3124279" cy="3196293"/>
            <a:chOff x="0" y="0"/>
            <a:chExt cx="3124278" cy="3196292"/>
          </a:xfrm>
        </p:grpSpPr>
        <p:sp>
          <p:nvSpPr>
            <p:cNvPr id="273" name="Rounded Rectangle"/>
            <p:cNvSpPr/>
            <p:nvPr/>
          </p:nvSpPr>
          <p:spPr>
            <a:xfrm>
              <a:off x="475211" y="502770"/>
              <a:ext cx="2137594" cy="2139654"/>
            </a:xfrm>
            <a:prstGeom prst="roundRect">
              <a:avLst>
                <a:gd name="adj" fmla="val 15000"/>
              </a:avLst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4" name="Rounded Rectangle"/>
            <p:cNvSpPr/>
            <p:nvPr/>
          </p:nvSpPr>
          <p:spPr>
            <a:xfrm>
              <a:off x="837385" y="0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5" name="Rounded Rectangle"/>
            <p:cNvSpPr/>
            <p:nvPr/>
          </p:nvSpPr>
          <p:spPr>
            <a:xfrm>
              <a:off x="1414787" y="0"/>
              <a:ext cx="258442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6" name="Rounded Rectangle"/>
            <p:cNvSpPr/>
            <p:nvPr/>
          </p:nvSpPr>
          <p:spPr>
            <a:xfrm>
              <a:off x="1992190" y="0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7" name="Rounded Rectangle"/>
            <p:cNvSpPr/>
            <p:nvPr/>
          </p:nvSpPr>
          <p:spPr>
            <a:xfrm>
              <a:off x="837385" y="2661465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8" name="Rounded Rectangle"/>
            <p:cNvSpPr/>
            <p:nvPr/>
          </p:nvSpPr>
          <p:spPr>
            <a:xfrm>
              <a:off x="1414787" y="2661465"/>
              <a:ext cx="258442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9" name="Rounded Rectangle"/>
            <p:cNvSpPr/>
            <p:nvPr/>
          </p:nvSpPr>
          <p:spPr>
            <a:xfrm>
              <a:off x="1992190" y="2661465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0" name="Rounded Rectangle"/>
            <p:cNvSpPr/>
            <p:nvPr/>
          </p:nvSpPr>
          <p:spPr>
            <a:xfrm rot="16200000">
              <a:off x="2727644" y="1305183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1" name="Rounded Rectangle"/>
            <p:cNvSpPr/>
            <p:nvPr/>
          </p:nvSpPr>
          <p:spPr>
            <a:xfrm rot="16200000">
              <a:off x="2727644" y="722839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Rounded Rectangle"/>
            <p:cNvSpPr/>
            <p:nvPr/>
          </p:nvSpPr>
          <p:spPr>
            <a:xfrm rot="16200000">
              <a:off x="2727644" y="1887527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3" name="Rounded Rectangle"/>
            <p:cNvSpPr/>
            <p:nvPr/>
          </p:nvSpPr>
          <p:spPr>
            <a:xfrm rot="16200000">
              <a:off x="138193" y="1305183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4" name="Rounded Rectangle"/>
            <p:cNvSpPr/>
            <p:nvPr/>
          </p:nvSpPr>
          <p:spPr>
            <a:xfrm rot="16200000">
              <a:off x="138193" y="722839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5" name="Rounded Rectangle"/>
            <p:cNvSpPr/>
            <p:nvPr/>
          </p:nvSpPr>
          <p:spPr>
            <a:xfrm rot="16200000">
              <a:off x="138193" y="1887527"/>
              <a:ext cx="258441" cy="534828"/>
            </a:xfrm>
            <a:prstGeom prst="roundRect">
              <a:avLst>
                <a:gd name="adj" fmla="val 3104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1201823" y="496551"/>
              <a:ext cx="1" cy="414407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879022" y="834363"/>
              <a:ext cx="1" cy="422667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813335" y="849537"/>
              <a:ext cx="427968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512937" y="1196337"/>
              <a:ext cx="415764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1779226" y="468916"/>
              <a:ext cx="1" cy="411604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1" name="Line"/>
            <p:cNvSpPr/>
            <p:nvPr/>
          </p:nvSpPr>
          <p:spPr>
            <a:xfrm flipH="1">
              <a:off x="1290945" y="838645"/>
              <a:ext cx="506292" cy="506293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2" name="Line"/>
            <p:cNvSpPr/>
            <p:nvPr/>
          </p:nvSpPr>
          <p:spPr>
            <a:xfrm>
              <a:off x="530087" y="1863768"/>
              <a:ext cx="1084900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3" name="Line"/>
            <p:cNvSpPr/>
            <p:nvPr/>
          </p:nvSpPr>
          <p:spPr>
            <a:xfrm flipH="1">
              <a:off x="1574913" y="1361817"/>
              <a:ext cx="522058" cy="522058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4" name="Line"/>
            <p:cNvSpPr/>
            <p:nvPr/>
          </p:nvSpPr>
          <p:spPr>
            <a:xfrm>
              <a:off x="2342404" y="2337256"/>
              <a:ext cx="1" cy="333173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5" name="Line"/>
            <p:cNvSpPr/>
            <p:nvPr/>
          </p:nvSpPr>
          <p:spPr>
            <a:xfrm>
              <a:off x="2170326" y="2184664"/>
              <a:ext cx="194009" cy="194009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2193139" y="1891474"/>
              <a:ext cx="1" cy="332172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7" name="Line"/>
            <p:cNvSpPr/>
            <p:nvPr/>
          </p:nvSpPr>
          <p:spPr>
            <a:xfrm flipH="1">
              <a:off x="2075476" y="404736"/>
              <a:ext cx="1" cy="999889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8" name="Line"/>
            <p:cNvSpPr/>
            <p:nvPr/>
          </p:nvSpPr>
          <p:spPr>
            <a:xfrm>
              <a:off x="467588" y="2107920"/>
              <a:ext cx="534828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960445" y="2090333"/>
              <a:ext cx="199512" cy="199512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1114188" y="2268368"/>
              <a:ext cx="475528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02" name="1.7 PB data per experiment per year"/>
          <p:cNvSpPr txBox="1"/>
          <p:nvPr/>
        </p:nvSpPr>
        <p:spPr>
          <a:xfrm>
            <a:off x="2223291" y="5278172"/>
            <a:ext cx="4631129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1.7 PB data </a:t>
            </a:r>
            <a:r>
              <a:t>per experiment per year </a:t>
            </a:r>
          </a:p>
        </p:txBody>
      </p:sp>
      <p:sp>
        <p:nvSpPr>
          <p:cNvPr id="308" name="Connection Line"/>
          <p:cNvSpPr/>
          <p:nvPr/>
        </p:nvSpPr>
        <p:spPr>
          <a:xfrm>
            <a:off x="16295075" y="4071541"/>
            <a:ext cx="2483145" cy="984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959" y="1970"/>
                  <a:pt x="17159" y="9170"/>
                  <a:pt x="21600" y="21600"/>
                </a:cubicBezTo>
              </a:path>
            </a:pathLst>
          </a:custGeom>
          <a:ln w="127000">
            <a:solidFill>
              <a:srgbClr val="0B80C3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309" name="Connection Line"/>
          <p:cNvSpPr/>
          <p:nvPr/>
        </p:nvSpPr>
        <p:spPr>
          <a:xfrm>
            <a:off x="4864242" y="3862646"/>
            <a:ext cx="2880130" cy="137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74" y="7240"/>
                  <a:pt x="10574" y="40"/>
                  <a:pt x="21600" y="0"/>
                </a:cubicBezTo>
              </a:path>
            </a:pathLst>
          </a:custGeom>
          <a:ln w="127000">
            <a:solidFill>
              <a:srgbClr val="0B80C3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305" name="MC simulations for comparison between data and theoretical distributions"/>
          <p:cNvSpPr txBox="1"/>
          <p:nvPr/>
        </p:nvSpPr>
        <p:spPr>
          <a:xfrm>
            <a:off x="9354974" y="9993150"/>
            <a:ext cx="6501245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MC simulations </a:t>
            </a:r>
            <a:r>
              <a:t>for comparison between data and theoretical distributions</a:t>
            </a:r>
            <a:r>
              <a:rPr b="1"/>
              <a:t> </a:t>
            </a:r>
          </a:p>
        </p:txBody>
      </p:sp>
      <p:sp>
        <p:nvSpPr>
          <p:cNvPr id="310" name="Connection Line"/>
          <p:cNvSpPr/>
          <p:nvPr/>
        </p:nvSpPr>
        <p:spPr>
          <a:xfrm>
            <a:off x="6660732" y="11124740"/>
            <a:ext cx="2737490" cy="704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96" extrusionOk="0">
                <a:moveTo>
                  <a:pt x="0" y="0"/>
                </a:moveTo>
                <a:cubicBezTo>
                  <a:pt x="5845" y="19469"/>
                  <a:pt x="13045" y="21600"/>
                  <a:pt x="21600" y="6392"/>
                </a:cubicBezTo>
              </a:path>
            </a:pathLst>
          </a:custGeom>
          <a:ln w="127000">
            <a:solidFill>
              <a:srgbClr val="0B80C3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45" y="6552777"/>
            <a:ext cx="7213422" cy="4747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fill="hold" grpId="4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4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fill="hold" grpId="7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fill="hold" grpId="8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4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4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fill="hold" grpId="1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4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4" animBg="1" advAuto="0"/>
      <p:bldP spid="269" grpId="2" animBg="1" advAuto="0"/>
      <p:bldP spid="272" grpId="1" animBg="1" advAuto="0"/>
      <p:bldP spid="301" grpId="5" animBg="1" advAuto="0"/>
      <p:bldP spid="302" grpId="7" animBg="1" advAuto="0"/>
      <p:bldP spid="308" grpId="3" animBg="1" advAuto="0"/>
      <p:bldP spid="309" grpId="6" animBg="1" advAuto="0"/>
      <p:bldP spid="305" grpId="10" animBg="1" advAuto="0"/>
      <p:bldP spid="310" grpId="9" animBg="1" advAuto="0"/>
      <p:bldP spid="307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13" name="How? With Machine Learning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How? With Machine Learning</a:t>
            </a:r>
          </a:p>
        </p:txBody>
      </p:sp>
      <p:sp>
        <p:nvSpPr>
          <p:cNvPr id="314" name="Machine Learning is building algorithms that learn a task by using experience"/>
          <p:cNvSpPr txBox="1"/>
          <p:nvPr/>
        </p:nvSpPr>
        <p:spPr>
          <a:xfrm>
            <a:off x="1068817" y="2642943"/>
            <a:ext cx="1588257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 dirty="0"/>
              <a:t>Machine Learning</a:t>
            </a:r>
            <a:r>
              <a:rPr dirty="0"/>
              <a:t> is building algorithms that learn a task by using experience</a:t>
            </a:r>
          </a:p>
        </p:txBody>
      </p:sp>
      <p:sp>
        <p:nvSpPr>
          <p:cNvPr id="315" name="2 main phases: training and testing"/>
          <p:cNvSpPr txBox="1"/>
          <p:nvPr/>
        </p:nvSpPr>
        <p:spPr>
          <a:xfrm>
            <a:off x="1068817" y="4409587"/>
            <a:ext cx="1368476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just">
              <a:buSzPct val="123000"/>
              <a:buChar char="•"/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 main phases: </a:t>
            </a:r>
            <a:r>
              <a:rPr u="sng"/>
              <a:t>training</a:t>
            </a:r>
            <a:r>
              <a:t> and </a:t>
            </a:r>
            <a:r>
              <a:rPr u="sng"/>
              <a:t>testing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773" y="1797046"/>
            <a:ext cx="6167354" cy="589191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given a metric (loss), optimising the parameters"/>
          <p:cNvSpPr txBox="1"/>
          <p:nvPr/>
        </p:nvSpPr>
        <p:spPr>
          <a:xfrm>
            <a:off x="1068817" y="5534880"/>
            <a:ext cx="1368476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just">
              <a:buSzPct val="123000"/>
              <a:buChar char="•"/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given a metric (loss), optimising the parameters </a:t>
            </a:r>
          </a:p>
        </p:txBody>
      </p:sp>
      <p:sp>
        <p:nvSpPr>
          <p:cNvPr id="318" name="Line"/>
          <p:cNvSpPr/>
          <p:nvPr/>
        </p:nvSpPr>
        <p:spPr>
          <a:xfrm>
            <a:off x="10004877" y="9113765"/>
            <a:ext cx="1" cy="2061209"/>
          </a:xfrm>
          <a:prstGeom prst="line">
            <a:avLst/>
          </a:prstGeom>
          <a:ln w="50800">
            <a:solidFill>
              <a:srgbClr val="0B80C3"/>
            </a:solidFill>
            <a:miter lim="400000"/>
            <a:tailEnd type="oval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9" name="Semi-Supervised"/>
          <p:cNvSpPr txBox="1"/>
          <p:nvPr/>
        </p:nvSpPr>
        <p:spPr>
          <a:xfrm>
            <a:off x="6903127" y="11266627"/>
            <a:ext cx="3985839" cy="74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Semi-Supervised</a:t>
            </a:r>
          </a:p>
        </p:txBody>
      </p:sp>
      <p:sp>
        <p:nvSpPr>
          <p:cNvPr id="320" name="Supervised"/>
          <p:cNvSpPr txBox="1"/>
          <p:nvPr/>
        </p:nvSpPr>
        <p:spPr>
          <a:xfrm>
            <a:off x="3423011" y="9913097"/>
            <a:ext cx="299029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Supervised</a:t>
            </a:r>
          </a:p>
        </p:txBody>
      </p:sp>
      <p:sp>
        <p:nvSpPr>
          <p:cNvPr id="321" name="Unsupervised"/>
          <p:cNvSpPr txBox="1"/>
          <p:nvPr/>
        </p:nvSpPr>
        <p:spPr>
          <a:xfrm>
            <a:off x="15363913" y="8887196"/>
            <a:ext cx="3325034" cy="83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Unsupervised</a:t>
            </a:r>
          </a:p>
        </p:txBody>
      </p:sp>
      <p:sp>
        <p:nvSpPr>
          <p:cNvPr id="322" name="Line"/>
          <p:cNvSpPr/>
          <p:nvPr/>
        </p:nvSpPr>
        <p:spPr>
          <a:xfrm flipH="1">
            <a:off x="11213058" y="8481060"/>
            <a:ext cx="5658988" cy="1"/>
          </a:xfrm>
          <a:prstGeom prst="line">
            <a:avLst/>
          </a:prstGeom>
          <a:ln w="50800">
            <a:solidFill>
              <a:srgbClr val="0B80C3"/>
            </a:solidFill>
            <a:miter lim="400000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3" name="Line"/>
          <p:cNvSpPr/>
          <p:nvPr/>
        </p:nvSpPr>
        <p:spPr>
          <a:xfrm flipV="1">
            <a:off x="16858015" y="8456196"/>
            <a:ext cx="1" cy="558801"/>
          </a:xfrm>
          <a:prstGeom prst="line">
            <a:avLst/>
          </a:prstGeom>
          <a:ln w="50800">
            <a:solidFill>
              <a:srgbClr val="0B80C3"/>
            </a:solidFill>
            <a:miter lim="400000"/>
            <a:headEnd type="oval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4" name="Line"/>
          <p:cNvSpPr/>
          <p:nvPr/>
        </p:nvSpPr>
        <p:spPr>
          <a:xfrm flipH="1">
            <a:off x="8879230" y="8819903"/>
            <a:ext cx="1547261" cy="1"/>
          </a:xfrm>
          <a:prstGeom prst="line">
            <a:avLst/>
          </a:prstGeom>
          <a:ln w="50800">
            <a:solidFill>
              <a:srgbClr val="0B80C3"/>
            </a:solidFill>
            <a:miter lim="400000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5" name="Line"/>
          <p:cNvSpPr/>
          <p:nvPr/>
        </p:nvSpPr>
        <p:spPr>
          <a:xfrm>
            <a:off x="8899137" y="8801611"/>
            <a:ext cx="1" cy="1435101"/>
          </a:xfrm>
          <a:prstGeom prst="line">
            <a:avLst/>
          </a:prstGeom>
          <a:ln w="50800">
            <a:solidFill>
              <a:srgbClr val="0B80C3"/>
            </a:solidFill>
            <a:miter lim="400000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6" name="Line"/>
          <p:cNvSpPr/>
          <p:nvPr/>
        </p:nvSpPr>
        <p:spPr>
          <a:xfrm flipH="1">
            <a:off x="6567757" y="10262347"/>
            <a:ext cx="2355568" cy="1"/>
          </a:xfrm>
          <a:prstGeom prst="line">
            <a:avLst/>
          </a:prstGeom>
          <a:ln w="50800">
            <a:solidFill>
              <a:srgbClr val="0B80C3"/>
            </a:solidFill>
            <a:miter lim="400000"/>
            <a:tailEnd type="oval"/>
          </a:ln>
        </p:spPr>
        <p:txBody>
          <a:bodyPr lIns="63008" tIns="63008" rIns="63008" bIns="63008" anchor="ctr"/>
          <a:lstStyle/>
          <a:p>
            <a:pPr defTabSz="2575865">
              <a:defRPr sz="8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4" name="ML"/>
          <p:cNvSpPr/>
          <p:nvPr/>
        </p:nvSpPr>
        <p:spPr>
          <a:xfrm>
            <a:off x="9349937" y="7989065"/>
            <a:ext cx="2071926" cy="1258727"/>
          </a:xfrm>
          <a:prstGeom prst="ellipse">
            <a:avLst/>
          </a:prstGeom>
          <a:solidFill>
            <a:srgbClr val="030D31"/>
          </a:solidFill>
          <a:ln w="50800">
            <a:solidFill>
              <a:srgbClr val="0B80C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300" b="1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ML</a:t>
            </a:r>
          </a:p>
        </p:txBody>
      </p:sp>
      <p:grpSp>
        <p:nvGrpSpPr>
          <p:cNvPr id="342" name="Group"/>
          <p:cNvGrpSpPr/>
          <p:nvPr/>
        </p:nvGrpSpPr>
        <p:grpSpPr>
          <a:xfrm>
            <a:off x="12072873" y="9657989"/>
            <a:ext cx="11567520" cy="2470302"/>
            <a:chOff x="0" y="0"/>
            <a:chExt cx="11567518" cy="2470300"/>
          </a:xfrm>
        </p:grpSpPr>
        <p:pic>
          <p:nvPicPr>
            <p:cNvPr id="335" name="favpng_deep-learning-with-python-machine-learning-artificial-intelligence.png" descr="favpng_deep-learning-with-python-machine-learning-artificial-intelligen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357070" y="327362"/>
              <a:ext cx="1547261" cy="1566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03428"/>
              <a:ext cx="3325033" cy="1814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Line"/>
            <p:cNvSpPr/>
            <p:nvPr/>
          </p:nvSpPr>
          <p:spPr>
            <a:xfrm>
              <a:off x="3539580" y="1110749"/>
              <a:ext cx="720640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8" name="Line"/>
            <p:cNvSpPr/>
            <p:nvPr/>
          </p:nvSpPr>
          <p:spPr>
            <a:xfrm flipV="1">
              <a:off x="6031902" y="470539"/>
              <a:ext cx="987526" cy="49251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6057302" y="1279813"/>
              <a:ext cx="937250" cy="48863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4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9067" y="0"/>
              <a:ext cx="4618452" cy="1048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0064" y="1082589"/>
              <a:ext cx="2917026" cy="1387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AD"/>
          <p:cNvSpPr txBox="1"/>
          <p:nvPr/>
        </p:nvSpPr>
        <p:spPr>
          <a:xfrm rot="19925713">
            <a:off x="19047158" y="9063042"/>
            <a:ext cx="753065" cy="673101"/>
          </a:xfrm>
          <a:prstGeom prst="rect">
            <a:avLst/>
          </a:prstGeom>
          <a:ln w="50800">
            <a:solidFill>
              <a:srgbClr val="D01F3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D01F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AD</a:t>
            </a:r>
          </a:p>
        </p:txBody>
      </p:sp>
      <p:sp>
        <p:nvSpPr>
          <p:cNvPr id="344" name="AD"/>
          <p:cNvSpPr txBox="1"/>
          <p:nvPr/>
        </p:nvSpPr>
        <p:spPr>
          <a:xfrm rot="19925713">
            <a:off x="10910021" y="11681617"/>
            <a:ext cx="753065" cy="673101"/>
          </a:xfrm>
          <a:prstGeom prst="rect">
            <a:avLst/>
          </a:prstGeom>
          <a:ln w="50800">
            <a:solidFill>
              <a:srgbClr val="D01F3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D01F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AD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82BAA-15E1-FD9A-FBA1-46902D8740B2}"/>
              </a:ext>
            </a:extLst>
          </p:cNvPr>
          <p:cNvGrpSpPr/>
          <p:nvPr/>
        </p:nvGrpSpPr>
        <p:grpSpPr>
          <a:xfrm>
            <a:off x="867878" y="7172960"/>
            <a:ext cx="7767895" cy="2621455"/>
            <a:chOff x="867878" y="7172960"/>
            <a:chExt cx="7767895" cy="2621455"/>
          </a:xfrm>
        </p:grpSpPr>
        <p:grpSp>
          <p:nvGrpSpPr>
            <p:cNvPr id="333" name="Group"/>
            <p:cNvGrpSpPr/>
            <p:nvPr/>
          </p:nvGrpSpPr>
          <p:grpSpPr>
            <a:xfrm>
              <a:off x="867878" y="7172960"/>
              <a:ext cx="7767895" cy="2272205"/>
              <a:chOff x="0" y="0"/>
              <a:chExt cx="7767894" cy="2272204"/>
            </a:xfrm>
          </p:grpSpPr>
          <p:pic>
            <p:nvPicPr>
              <p:cNvPr id="327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2348802" cy="19633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8" name="favpng_deep-learning-with-python-machine-learning-artificial-intelligence.png" descr="favpng_deep-learning-with-python-machine-learning-artificial-intelligence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925541" y="662080"/>
                <a:ext cx="1547261" cy="1566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0" name="It’s a fish!"/>
              <p:cNvSpPr/>
              <p:nvPr/>
            </p:nvSpPr>
            <p:spPr>
              <a:xfrm>
                <a:off x="6010620" y="190500"/>
                <a:ext cx="1757274" cy="1265022"/>
              </a:xfrm>
              <a:prstGeom prst="wedgeEllipseCallout">
                <a:avLst>
                  <a:gd name="adj1" fmla="val -57473"/>
                  <a:gd name="adj2" fmla="val 53015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2700">
                    <a:solidFill>
                      <a:srgbClr val="030D31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dirty="0">
                    <a:solidFill>
                      <a:srgbClr val="030D31"/>
                    </a:solidFill>
                  </a:rPr>
                  <a:t>It’s a fish!</a:t>
                </a:r>
              </a:p>
            </p:txBody>
          </p:sp>
          <p:sp>
            <p:nvSpPr>
              <p:cNvPr id="331" name="Line"/>
              <p:cNvSpPr/>
              <p:nvPr/>
            </p:nvSpPr>
            <p:spPr>
              <a:xfrm>
                <a:off x="2402703" y="610623"/>
                <a:ext cx="1248606" cy="48057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Line"/>
              <p:cNvSpPr/>
              <p:nvPr/>
            </p:nvSpPr>
            <p:spPr>
              <a:xfrm flipV="1">
                <a:off x="1966613" y="1455644"/>
                <a:ext cx="1684696" cy="81656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" name="Supervised">
              <a:extLst>
                <a:ext uri="{FF2B5EF4-FFF2-40B4-BE49-F238E27FC236}">
                  <a16:creationId xmlns:a16="http://schemas.microsoft.com/office/drawing/2014/main" id="{0CB800A9-7DE1-A256-862D-83DF91625904}"/>
                </a:ext>
              </a:extLst>
            </p:cNvPr>
            <p:cNvSpPr txBox="1"/>
            <p:nvPr/>
          </p:nvSpPr>
          <p:spPr>
            <a:xfrm>
              <a:off x="1564164" y="9095914"/>
              <a:ext cx="1341600" cy="698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73FD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en-US" sz="3200" dirty="0">
                  <a:solidFill>
                    <a:schemeClr val="bg1"/>
                  </a:solidFill>
                </a:rPr>
                <a:t>fish</a:t>
              </a:r>
              <a:endParaRPr sz="3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4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4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fill="hold" grpId="6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4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fill="hold" grpId="7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4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fill="hold" grpId="8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4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fill="hold" grpId="9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4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4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4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4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fill="hold" grpId="14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4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4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4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4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fill="hold" grpId="1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4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1" animBg="1" advAuto="0"/>
      <p:bldP spid="315" grpId="2" animBg="1" advAuto="0"/>
      <p:bldP spid="316" grpId="4" animBg="1" advAuto="0"/>
      <p:bldP spid="317" grpId="3" animBg="1" advAuto="0"/>
      <p:bldP spid="318" grpId="15" animBg="1" advAuto="0"/>
      <p:bldP spid="319" grpId="16" animBg="1" advAuto="0"/>
      <p:bldP spid="320" grpId="9" animBg="1" advAuto="0"/>
      <p:bldP spid="321" grpId="13" animBg="1" advAuto="0"/>
      <p:bldP spid="322" grpId="11" animBg="1" advAuto="0"/>
      <p:bldP spid="323" grpId="12" animBg="1" advAuto="0"/>
      <p:bldP spid="324" grpId="6" animBg="1" advAuto="0"/>
      <p:bldP spid="325" grpId="7" animBg="1" advAuto="0"/>
      <p:bldP spid="326" grpId="8" animBg="1" advAuto="0"/>
      <p:bldP spid="334" grpId="5" animBg="1" advAuto="0"/>
      <p:bldP spid="342" grpId="14" animBg="1" advAuto="0"/>
      <p:bldP spid="343" grpId="17" animBg="1" advAuto="0"/>
      <p:bldP spid="344" grpId="18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47" name="AutoEncoder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AutoEncoders</a:t>
            </a:r>
          </a:p>
        </p:txBody>
      </p:sp>
      <p:sp>
        <p:nvSpPr>
          <p:cNvPr id="348" name="AutoEncoders are models that learn how to recreate the input (generative models), ignoring insignificant data (noise)"/>
          <p:cNvSpPr txBox="1"/>
          <p:nvPr/>
        </p:nvSpPr>
        <p:spPr>
          <a:xfrm>
            <a:off x="1068817" y="3427311"/>
            <a:ext cx="21950065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AutoEncoders</a:t>
            </a:r>
            <a:r>
              <a:t> are models that learn how to recreate the input (generative models), ignoring insignificant data (noise)</a:t>
            </a:r>
          </a:p>
        </p:txBody>
      </p:sp>
      <p:sp>
        <p:nvSpPr>
          <p:cNvPr id="349" name="Task: minimise distance(X, X’)"/>
          <p:cNvSpPr txBox="1"/>
          <p:nvPr/>
        </p:nvSpPr>
        <p:spPr>
          <a:xfrm>
            <a:off x="8897456" y="10437864"/>
            <a:ext cx="709653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 u="sng"/>
              <a:t>Task</a:t>
            </a:r>
            <a:r>
              <a:t>: minimise distance(</a:t>
            </a:r>
            <a:r>
              <a:rPr i="1"/>
              <a:t>X</a:t>
            </a:r>
            <a:r>
              <a:t>, </a:t>
            </a:r>
            <a:r>
              <a:rPr i="1"/>
              <a:t>X’</a:t>
            </a:r>
            <a:r>
              <a:t>)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7" y="5964927"/>
            <a:ext cx="4518908" cy="377734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X"/>
          <p:cNvSpPr/>
          <p:nvPr/>
        </p:nvSpPr>
        <p:spPr>
          <a:xfrm>
            <a:off x="6101236" y="6170529"/>
            <a:ext cx="670293" cy="3366139"/>
          </a:xfrm>
          <a:prstGeom prst="rect">
            <a:avLst/>
          </a:prstGeom>
          <a:solidFill>
            <a:srgbClr val="00FDFF">
              <a:alpha val="8866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b="1" i="1">
                <a:solidFill>
                  <a:srgbClr val="030D3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X</a:t>
            </a:r>
          </a:p>
        </p:txBody>
      </p:sp>
      <p:sp>
        <p:nvSpPr>
          <p:cNvPr id="352" name="X’"/>
          <p:cNvSpPr/>
          <p:nvPr/>
        </p:nvSpPr>
        <p:spPr>
          <a:xfrm>
            <a:off x="17218907" y="6170529"/>
            <a:ext cx="670292" cy="3366139"/>
          </a:xfrm>
          <a:prstGeom prst="rect">
            <a:avLst/>
          </a:prstGeom>
          <a:solidFill>
            <a:srgbClr val="0B80C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b="1" i="1">
                <a:solidFill>
                  <a:srgbClr val="030D3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X’</a:t>
            </a:r>
          </a:p>
        </p:txBody>
      </p:sp>
      <p:grpSp>
        <p:nvGrpSpPr>
          <p:cNvPr id="355" name="Group"/>
          <p:cNvGrpSpPr/>
          <p:nvPr/>
        </p:nvGrpSpPr>
        <p:grpSpPr>
          <a:xfrm>
            <a:off x="8073486" y="6550484"/>
            <a:ext cx="2035691" cy="2606230"/>
            <a:chOff x="0" y="0"/>
            <a:chExt cx="2035690" cy="2606229"/>
          </a:xfrm>
        </p:grpSpPr>
        <p:sp>
          <p:nvSpPr>
            <p:cNvPr id="353" name="Shape"/>
            <p:cNvSpPr/>
            <p:nvPr/>
          </p:nvSpPr>
          <p:spPr>
            <a:xfrm rot="5400000" flipH="1">
              <a:off x="-285270" y="285269"/>
              <a:ext cx="2606230" cy="203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00FDFF">
                <a:alpha val="886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4" name="Encoder"/>
                <p:cNvSpPr txBox="1"/>
                <p:nvPr/>
              </p:nvSpPr>
              <p:spPr>
                <a:xfrm>
                  <a:off x="143210" y="628929"/>
                  <a:ext cx="1749271" cy="13483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b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r>
                    <a:t>Encoder</a:t>
                  </a:r>
                </a:p>
                <a:p>
                  <a:pPr>
                    <a:defRPr b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450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450" i="1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sz="4450" i="1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354" name="Encoder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10" y="628929"/>
                  <a:ext cx="1749271" cy="1348371"/>
                </a:xfrm>
                <a:prstGeom prst="rect">
                  <a:avLst/>
                </a:prstGeom>
                <a:blipFill>
                  <a:blip r:embed="rId3"/>
                  <a:stretch>
                    <a:fillRect l="-12319" t="-7477" r="-12319" b="-1121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6" name="Z"/>
          <p:cNvSpPr/>
          <p:nvPr/>
        </p:nvSpPr>
        <p:spPr>
          <a:xfrm>
            <a:off x="11569571" y="7273228"/>
            <a:ext cx="851296" cy="1160741"/>
          </a:xfrm>
          <a:prstGeom prst="rect">
            <a:avLst/>
          </a:prstGeom>
          <a:solidFill>
            <a:srgbClr val="D01F39">
              <a:alpha val="8193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Z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13881259" y="6550484"/>
            <a:ext cx="2035692" cy="2606230"/>
            <a:chOff x="0" y="0"/>
            <a:chExt cx="2035690" cy="2606229"/>
          </a:xfrm>
        </p:grpSpPr>
        <p:sp>
          <p:nvSpPr>
            <p:cNvPr id="357" name="Shape"/>
            <p:cNvSpPr/>
            <p:nvPr/>
          </p:nvSpPr>
          <p:spPr>
            <a:xfrm rot="16200000" flipH="1">
              <a:off x="-285270" y="285269"/>
              <a:ext cx="2606230" cy="203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627" y="0"/>
                  </a:lnTo>
                  <a:lnTo>
                    <a:pt x="2972" y="0"/>
                  </a:lnTo>
                  <a:close/>
                </a:path>
              </a:pathLst>
            </a:custGeom>
            <a:solidFill>
              <a:srgbClr val="0B80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8" name="Decoder"/>
                <p:cNvSpPr txBox="1"/>
                <p:nvPr/>
              </p:nvSpPr>
              <p:spPr>
                <a:xfrm>
                  <a:off x="128125" y="666717"/>
                  <a:ext cx="1779440" cy="12727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b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:r>
                    <a:t>Decoder</a:t>
                  </a:r>
                </a:p>
                <a:p>
                  <a:pPr>
                    <a:defRPr b="1">
                      <a:solidFill>
                        <a:srgbClr val="030D31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400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400" i="1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3400" i="1">
                                <a:solidFill>
                                  <a:srgbClr val="030C3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358" name="Decoder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125" y="666717"/>
                  <a:ext cx="1779440" cy="1272795"/>
                </a:xfrm>
                <a:prstGeom prst="rect">
                  <a:avLst/>
                </a:prstGeom>
                <a:blipFill>
                  <a:blip r:embed="rId4"/>
                  <a:stretch>
                    <a:fillRect l="-12057" t="-1980" r="-11348" b="-495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0" name="Line"/>
          <p:cNvSpPr/>
          <p:nvPr/>
        </p:nvSpPr>
        <p:spPr>
          <a:xfrm>
            <a:off x="7095545" y="7853599"/>
            <a:ext cx="75681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1" name="Line"/>
          <p:cNvSpPr/>
          <p:nvPr/>
        </p:nvSpPr>
        <p:spPr>
          <a:xfrm>
            <a:off x="10426655" y="7853599"/>
            <a:ext cx="75681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2" name="Line"/>
          <p:cNvSpPr/>
          <p:nvPr/>
        </p:nvSpPr>
        <p:spPr>
          <a:xfrm>
            <a:off x="16225127" y="7853599"/>
            <a:ext cx="75681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3" name="Line"/>
          <p:cNvSpPr/>
          <p:nvPr/>
        </p:nvSpPr>
        <p:spPr>
          <a:xfrm>
            <a:off x="12780476" y="7866299"/>
            <a:ext cx="75681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4" name="Bottleneck"/>
          <p:cNvSpPr txBox="1"/>
          <p:nvPr/>
        </p:nvSpPr>
        <p:spPr>
          <a:xfrm>
            <a:off x="10935353" y="6470308"/>
            <a:ext cx="221699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01F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Bottleneck</a:t>
            </a:r>
          </a:p>
        </p:txBody>
      </p:sp>
      <p:sp>
        <p:nvSpPr>
          <p:cNvPr id="365" name="How can we use it in High Energy Physics experiments?"/>
          <p:cNvSpPr txBox="1"/>
          <p:nvPr/>
        </p:nvSpPr>
        <p:spPr>
          <a:xfrm rot="20742506">
            <a:off x="16227252" y="10350669"/>
            <a:ext cx="6164811" cy="1181101"/>
          </a:xfrm>
          <a:prstGeom prst="rect">
            <a:avLst/>
          </a:prstGeom>
          <a:ln w="38100">
            <a:solidFill>
              <a:srgbClr val="0B80C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How can we use it in High Energy Physics experiments?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4785" y="5924275"/>
            <a:ext cx="4616172" cy="3858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4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4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4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4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fill="hold" grpId="1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4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4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3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  <p:bldP spid="349" grpId="14" animBg="1" advAuto="0"/>
      <p:bldP spid="350" grpId="2" animBg="1" advAuto="0"/>
      <p:bldP spid="351" grpId="3" animBg="1" advAuto="0"/>
      <p:bldP spid="352" grpId="12" animBg="1" advAuto="0"/>
      <p:bldP spid="355" grpId="5" animBg="1" advAuto="0"/>
      <p:bldP spid="356" grpId="8" animBg="1" advAuto="0"/>
      <p:bldP spid="359" grpId="10" animBg="1" advAuto="0"/>
      <p:bldP spid="360" grpId="4" animBg="1" advAuto="0"/>
      <p:bldP spid="361" grpId="6" animBg="1" advAuto="0"/>
      <p:bldP spid="362" grpId="11" animBg="1" advAuto="0"/>
      <p:bldP spid="363" grpId="9" animBg="1" advAuto="0"/>
      <p:bldP spid="364" grpId="7" animBg="1" advAuto="0"/>
      <p:bldP spid="365" grpId="15" animBg="1" advAuto="0"/>
      <p:bldP spid="366" grpId="1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54231" y="12045074"/>
            <a:ext cx="30684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69" name="Data in High Energy Physics experiments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22478445" cy="1435100"/>
          </a:xfrm>
          <a:prstGeom prst="rect">
            <a:avLst/>
          </a:prstGeom>
        </p:spPr>
        <p:txBody>
          <a:bodyPr/>
          <a:lstStyle>
            <a:lvl1pPr>
              <a:defRPr sz="7800" spc="-156">
                <a:solidFill>
                  <a:srgbClr val="0B80C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Data in High Energy Physics experiments</a:t>
            </a:r>
          </a:p>
        </p:txBody>
      </p:sp>
      <p:sp>
        <p:nvSpPr>
          <p:cNvPr id="370" name="Many sub-detectors to identify different particles"/>
          <p:cNvSpPr txBox="1"/>
          <p:nvPr/>
        </p:nvSpPr>
        <p:spPr>
          <a:xfrm>
            <a:off x="1068817" y="4109793"/>
            <a:ext cx="1739632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just">
              <a:buSzPct val="123000"/>
              <a:buChar char="•"/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Many sub-detectors to identify different particles</a:t>
            </a:r>
          </a:p>
        </p:txBody>
      </p:sp>
      <p:sp>
        <p:nvSpPr>
          <p:cNvPr id="371" name="Particles leave tracks and energy deposits in the detector"/>
          <p:cNvSpPr txBox="1"/>
          <p:nvPr/>
        </p:nvSpPr>
        <p:spPr>
          <a:xfrm>
            <a:off x="1068817" y="5311287"/>
            <a:ext cx="1645137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just">
              <a:buSzPct val="123000"/>
              <a:buChar char="•"/>
              <a:defRPr sz="40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Particles leave </a:t>
            </a:r>
            <a:r>
              <a:rPr b="1"/>
              <a:t>tracks</a:t>
            </a:r>
            <a:r>
              <a:t> and </a:t>
            </a:r>
            <a:r>
              <a:rPr b="1"/>
              <a:t>energy deposits</a:t>
            </a:r>
            <a:r>
              <a:t> in the detector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11835938" y="-244046"/>
            <a:ext cx="12925061" cy="13887826"/>
            <a:chOff x="0" y="0"/>
            <a:chExt cx="12925059" cy="13887825"/>
          </a:xfrm>
        </p:grpSpPr>
        <p:pic>
          <p:nvPicPr>
            <p:cNvPr id="372" name="Image" descr="Image"/>
            <p:cNvPicPr>
              <a:picLocks noChangeAspect="1"/>
            </p:cNvPicPr>
            <p:nvPr/>
          </p:nvPicPr>
          <p:blipFill>
            <a:blip r:embed="rId2"/>
            <a:srcRect l="38552" t="21943"/>
            <a:stretch>
              <a:fillRect/>
            </a:stretch>
          </p:blipFill>
          <p:spPr>
            <a:xfrm>
              <a:off x="0" y="3047434"/>
              <a:ext cx="12925060" cy="10840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Image" descr="Image"/>
            <p:cNvPicPr>
              <a:picLocks noChangeAspect="1"/>
            </p:cNvPicPr>
            <p:nvPr/>
          </p:nvPicPr>
          <p:blipFill>
            <a:blip r:embed="rId2"/>
            <a:srcRect l="73568" b="77942"/>
            <a:stretch>
              <a:fillRect/>
            </a:stretch>
          </p:blipFill>
          <p:spPr>
            <a:xfrm>
              <a:off x="7365483" y="0"/>
              <a:ext cx="5559577" cy="3063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5" name="We can rearrange data in order to feed a ML algorithm"/>
          <p:cNvSpPr txBox="1"/>
          <p:nvPr/>
        </p:nvSpPr>
        <p:spPr>
          <a:xfrm>
            <a:off x="2201637" y="8503893"/>
            <a:ext cx="927071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solidFill>
                  <a:srgbClr val="73FD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We can rearrange data in order to feed a ML algorithm</a:t>
            </a:r>
          </a:p>
        </p:txBody>
      </p:sp>
      <p:grpSp>
        <p:nvGrpSpPr>
          <p:cNvPr id="380" name="Group"/>
          <p:cNvGrpSpPr/>
          <p:nvPr/>
        </p:nvGrpSpPr>
        <p:grpSpPr>
          <a:xfrm>
            <a:off x="5775075" y="5963943"/>
            <a:ext cx="3582830" cy="2305654"/>
            <a:chOff x="0" y="0"/>
            <a:chExt cx="3582828" cy="2305652"/>
          </a:xfrm>
        </p:grpSpPr>
        <p:sp>
          <p:nvSpPr>
            <p:cNvPr id="376" name="Line"/>
            <p:cNvSpPr/>
            <p:nvPr/>
          </p:nvSpPr>
          <p:spPr>
            <a:xfrm flipH="1">
              <a:off x="953239" y="612337"/>
              <a:ext cx="1" cy="1693316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7" name="Line"/>
            <p:cNvSpPr/>
            <p:nvPr/>
          </p:nvSpPr>
          <p:spPr>
            <a:xfrm flipH="1" flipV="1">
              <a:off x="0" y="636255"/>
              <a:ext cx="3582829" cy="1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18893" y="0"/>
              <a:ext cx="1" cy="647700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>
              <a:off x="3562193" y="12700"/>
              <a:ext cx="1" cy="647700"/>
            </a:xfrm>
            <a:prstGeom prst="line">
              <a:avLst/>
            </a:prstGeom>
            <a:noFill/>
            <a:ln w="50800" cap="flat">
              <a:solidFill>
                <a:srgbClr val="0B80C3"/>
              </a:solidFill>
              <a:prstDash val="solid"/>
              <a:miter lim="400000"/>
            </a:ln>
            <a:effectLst/>
          </p:spPr>
          <p:txBody>
            <a:bodyPr wrap="square" lIns="63008" tIns="63008" rIns="63008" bIns="63008" numCol="1" anchor="ctr">
              <a:noAutofit/>
            </a:bodyPr>
            <a:lstStyle/>
            <a:p>
              <a:pPr defTabSz="2575865">
                <a:defRPr sz="8800" b="1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4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2" animBg="1" advAuto="0"/>
      <p:bldP spid="371" grpId="3" animBg="1" advAuto="0"/>
      <p:bldP spid="374" grpId="1" animBg="1" advAuto="0"/>
      <p:bldP spid="375" grpId="5" animBg="1" advAuto="0"/>
      <p:bldP spid="380" grpId="4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Macintosh PowerPoint</Application>
  <PresentationFormat>Custom</PresentationFormat>
  <Paragraphs>135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Cambria Math</vt:lpstr>
      <vt:lpstr>Helvetica Neue</vt:lpstr>
      <vt:lpstr>Helvetica Neue Medium</vt:lpstr>
      <vt:lpstr>Roboto</vt:lpstr>
      <vt:lpstr>21_BasicWhite</vt:lpstr>
      <vt:lpstr>Searching for Anomalies with Graphs</vt:lpstr>
      <vt:lpstr>Introduction</vt:lpstr>
      <vt:lpstr>Why? Starting from the beginning</vt:lpstr>
      <vt:lpstr>Why? Looking for New Physics</vt:lpstr>
      <vt:lpstr>What is an Anomaly?</vt:lpstr>
      <vt:lpstr>How? LHC, a big data factory</vt:lpstr>
      <vt:lpstr>How? With Machine Learning</vt:lpstr>
      <vt:lpstr>AutoEncoders</vt:lpstr>
      <vt:lpstr>Data in High Energy Physics experiments</vt:lpstr>
      <vt:lpstr>Jets and Graphs</vt:lpstr>
      <vt:lpstr>Graphs of Jets</vt:lpstr>
      <vt:lpstr>Semi-Supervised approach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Anomalies with Graphs</dc:title>
  <cp:lastModifiedBy>Grace Russo</cp:lastModifiedBy>
  <cp:revision>1</cp:revision>
  <dcterms:modified xsi:type="dcterms:W3CDTF">2022-11-08T11:36:32Z</dcterms:modified>
</cp:coreProperties>
</file>