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57" r:id="rId4"/>
    <p:sldId id="261" r:id="rId5"/>
    <p:sldId id="259" r:id="rId6"/>
    <p:sldId id="260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C70-DC3A-4641-B2FA-3CBE79090364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970D-ED51-49D1-8A7F-A94D5162A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07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C70-DC3A-4641-B2FA-3CBE79090364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970D-ED51-49D1-8A7F-A94D5162A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77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C70-DC3A-4641-B2FA-3CBE79090364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970D-ED51-49D1-8A7F-A94D5162A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195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C70-DC3A-4641-B2FA-3CBE79090364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970D-ED51-49D1-8A7F-A94D5162AE33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959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C70-DC3A-4641-B2FA-3CBE79090364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970D-ED51-49D1-8A7F-A94D5162A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793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C70-DC3A-4641-B2FA-3CBE79090364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970D-ED51-49D1-8A7F-A94D5162A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590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C70-DC3A-4641-B2FA-3CBE79090364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970D-ED51-49D1-8A7F-A94D5162A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77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C70-DC3A-4641-B2FA-3CBE79090364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970D-ED51-49D1-8A7F-A94D5162A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616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C70-DC3A-4641-B2FA-3CBE79090364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970D-ED51-49D1-8A7F-A94D5162A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04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C70-DC3A-4641-B2FA-3CBE79090364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970D-ED51-49D1-8A7F-A94D5162A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70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C70-DC3A-4641-B2FA-3CBE79090364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970D-ED51-49D1-8A7F-A94D5162A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07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C70-DC3A-4641-B2FA-3CBE79090364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970D-ED51-49D1-8A7F-A94D5162A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14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C70-DC3A-4641-B2FA-3CBE79090364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970D-ED51-49D1-8A7F-A94D5162A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43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C70-DC3A-4641-B2FA-3CBE79090364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970D-ED51-49D1-8A7F-A94D5162A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59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C70-DC3A-4641-B2FA-3CBE79090364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970D-ED51-49D1-8A7F-A94D5162A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89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C70-DC3A-4641-B2FA-3CBE79090364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970D-ED51-49D1-8A7F-A94D5162A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95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C70-DC3A-4641-B2FA-3CBE79090364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970D-ED51-49D1-8A7F-A94D5162A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46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069C70-DC3A-4641-B2FA-3CBE79090364}" type="datetimeFigureOut">
              <a:rPr lang="it-IT" smtClean="0"/>
              <a:t>10/10/2022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1970D-ED51-49D1-8A7F-A94D5162A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969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424AB7-0B25-2F4C-A552-48D532FF8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732" y="537210"/>
            <a:ext cx="8676222" cy="1948543"/>
          </a:xfrm>
        </p:spPr>
        <p:txBody>
          <a:bodyPr/>
          <a:lstStyle/>
          <a:p>
            <a:r>
              <a:rPr lang="it-IT" sz="6000" dirty="0"/>
              <a:t>Prove di tenuta delle bottiglie con diversi fili</a:t>
            </a:r>
          </a:p>
        </p:txBody>
      </p:sp>
      <p:pic>
        <p:nvPicPr>
          <p:cNvPr id="7" name="Immagine 6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4F8DDE68-391D-B49A-6AAD-68AE4AA0E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 r="20808"/>
          <a:stretch/>
        </p:blipFill>
        <p:spPr>
          <a:xfrm>
            <a:off x="7130143" y="2841171"/>
            <a:ext cx="4407434" cy="34796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493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1C7D8F-BEF2-735A-FAD3-CAA589CC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/>
              <a:t>Prova 3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930C78-5DE7-EC95-6D06-68813688666F}"/>
              </a:ext>
            </a:extLst>
          </p:cNvPr>
          <p:cNvSpPr txBox="1"/>
          <p:nvPr/>
        </p:nvSpPr>
        <p:spPr>
          <a:xfrm>
            <a:off x="252707" y="5667446"/>
            <a:ext cx="4132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Campioni 1 e 2 </a:t>
            </a:r>
            <a:r>
              <a:rPr lang="it-IT" dirty="0">
                <a:sym typeface="Wingdings" panose="05000000000000000000" pitchFamily="2" charset="2"/>
              </a:rPr>
              <a:t> Filo non smaltato</a:t>
            </a:r>
          </a:p>
          <a:p>
            <a:r>
              <a:rPr lang="it-IT" dirty="0">
                <a:sym typeface="Wingdings" panose="05000000000000000000" pitchFamily="2" charset="2"/>
              </a:rPr>
              <a:t>Campioni 3 e 4  Filo smaltato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ECC181-BB52-0BF0-5D74-904B4EE88A04}"/>
              </a:ext>
            </a:extLst>
          </p:cNvPr>
          <p:cNvSpPr txBox="1"/>
          <p:nvPr/>
        </p:nvSpPr>
        <p:spPr>
          <a:xfrm>
            <a:off x="252707" y="1706038"/>
            <a:ext cx="2352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Misura della concentrazione di ossigeno all’interno delle bottiglie.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1B56100A-8996-C36A-C385-C30CD4B65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339" y="1324712"/>
            <a:ext cx="8543727" cy="42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8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3A3E38-BFFD-DBBC-CD46-7BF2B75F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Caratteristiche</a:t>
            </a:r>
          </a:p>
        </p:txBody>
      </p:sp>
      <p:pic>
        <p:nvPicPr>
          <p:cNvPr id="4" name="Segnaposto contenuto 4" descr="Immagine che contiene testo, parete&#10;&#10;Descrizione generata automaticamente">
            <a:extLst>
              <a:ext uri="{FF2B5EF4-FFF2-40B4-BE49-F238E27FC236}">
                <a16:creationId xmlns:a16="http://schemas.microsoft.com/office/drawing/2014/main" id="{687CF1ED-4225-2C53-9F35-0A3E9366C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4" t="22502" r="14293" b="22434"/>
          <a:stretch/>
        </p:blipFill>
        <p:spPr>
          <a:xfrm rot="16200000">
            <a:off x="1609670" y="1419873"/>
            <a:ext cx="1651803" cy="272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497446-CB01-4C98-FCA8-DF317A2C087C}"/>
              </a:ext>
            </a:extLst>
          </p:cNvPr>
          <p:cNvSpPr txBox="1"/>
          <p:nvPr/>
        </p:nvSpPr>
        <p:spPr>
          <a:xfrm>
            <a:off x="306895" y="1483916"/>
            <a:ext cx="491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fili sono stati inseriti all’interno di scotch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0E9D030-B68E-38A5-D73B-02450FDB2C7B}"/>
              </a:ext>
            </a:extLst>
          </p:cNvPr>
          <p:cNvSpPr txBox="1"/>
          <p:nvPr/>
        </p:nvSpPr>
        <p:spPr>
          <a:xfrm>
            <a:off x="306896" y="3711330"/>
            <a:ext cx="112294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Lo scotch bianco è stato utilizzato solo per le bottiglie immerse in acqua in quanto, con questa tipologia di scotch, non era possibile la misura dell’ossigeno all’interno delle bottiglie.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Tutte le bottiglie contenenti CO</a:t>
            </a:r>
            <a:r>
              <a:rPr lang="it-IT" sz="1400" dirty="0"/>
              <a:t>2</a:t>
            </a:r>
            <a:r>
              <a:rPr lang="it-IT" dirty="0"/>
              <a:t> sono state tenute a temperatura controllata (</a:t>
            </a:r>
            <a:r>
              <a:rPr lang="it-IT" dirty="0" err="1"/>
              <a:t>11°C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valori dell’ossigeno vengono misurati tra i 21/23 °C </a:t>
            </a:r>
          </a:p>
        </p:txBody>
      </p:sp>
    </p:spTree>
    <p:extLst>
      <p:ext uri="{BB962C8B-B14F-4D97-AF65-F5344CB8AC3E}">
        <p14:creationId xmlns:p14="http://schemas.microsoft.com/office/powerpoint/2010/main" val="357589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AC62ED-F055-067D-743C-794337DE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/>
              <a:t>Prova 1</a:t>
            </a:r>
            <a:r>
              <a:rPr lang="it-IT" sz="3200" dirty="0"/>
              <a:t>(data inizio: 07/09/2022)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3AD8766-32E0-91B4-F1DC-35250E5BC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8946541" cy="4195481"/>
          </a:xfrm>
        </p:spPr>
        <p:txBody>
          <a:bodyPr/>
          <a:lstStyle/>
          <a:p>
            <a:r>
              <a:rPr lang="it-IT" dirty="0"/>
              <a:t>4 bottiglie contenenti aria </a:t>
            </a:r>
          </a:p>
          <a:p>
            <a:pPr marL="0" indent="0">
              <a:buNone/>
            </a:pPr>
            <a:r>
              <a:rPr lang="it-IT" dirty="0"/>
              <a:t>sono state immerse in acqua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2 bottiglie contenenti CO</a:t>
            </a:r>
            <a:r>
              <a:rPr lang="it-IT" sz="1800" dirty="0"/>
              <a:t>2 </a:t>
            </a:r>
            <a:endParaRPr lang="it-IT" dirty="0"/>
          </a:p>
        </p:txBody>
      </p:sp>
      <p:pic>
        <p:nvPicPr>
          <p:cNvPr id="8" name="Immagine 7" descr="Immagine che contiene interni, parete, contenitore&#10;&#10;Descrizione generata automaticamente">
            <a:extLst>
              <a:ext uri="{FF2B5EF4-FFF2-40B4-BE49-F238E27FC236}">
                <a16:creationId xmlns:a16="http://schemas.microsoft.com/office/drawing/2014/main" id="{ED06B91B-16A2-9E98-3F6A-4BBBD4790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9" b="19990"/>
          <a:stretch/>
        </p:blipFill>
        <p:spPr>
          <a:xfrm rot="16359885">
            <a:off x="5869817" y="871896"/>
            <a:ext cx="1868615" cy="2819052"/>
          </a:xfrm>
          <a:prstGeom prst="rect">
            <a:avLst/>
          </a:prstGeom>
        </p:spPr>
      </p:pic>
      <p:pic>
        <p:nvPicPr>
          <p:cNvPr id="10" name="Immagine 9" descr="Immagine che contiene blu, spazzatura&#10;&#10;Descrizione generata automaticamente">
            <a:extLst>
              <a:ext uri="{FF2B5EF4-FFF2-40B4-BE49-F238E27FC236}">
                <a16:creationId xmlns:a16="http://schemas.microsoft.com/office/drawing/2014/main" id="{767E1373-9A88-CE6D-88DF-9AF53F6AE6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21900"/>
          <a:stretch/>
        </p:blipFill>
        <p:spPr>
          <a:xfrm>
            <a:off x="9505565" y="1346201"/>
            <a:ext cx="2447126" cy="1985264"/>
          </a:xfrm>
          <a:prstGeom prst="rect">
            <a:avLst/>
          </a:prstGeom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C9A3171F-4788-8572-6BF1-EA160668D6D3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4391247" y="2215890"/>
            <a:ext cx="10048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7DB55585-9255-74F1-B90A-686C2A4F8533}"/>
              </a:ext>
            </a:extLst>
          </p:cNvPr>
          <p:cNvCxnSpPr>
            <a:cxnSpLocks/>
            <a:stCxn id="8" idx="2"/>
            <a:endCxn id="10" idx="1"/>
          </p:cNvCxnSpPr>
          <p:nvPr/>
        </p:nvCxnSpPr>
        <p:spPr>
          <a:xfrm flipV="1">
            <a:off x="8212126" y="2338833"/>
            <a:ext cx="1293439" cy="8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Immagine 23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B99D8997-AF34-2A32-EB6E-641CE90A06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r="52699"/>
          <a:stretch/>
        </p:blipFill>
        <p:spPr>
          <a:xfrm>
            <a:off x="6265074" y="3661370"/>
            <a:ext cx="1990489" cy="2854008"/>
          </a:xfrm>
          <a:prstGeom prst="rect">
            <a:avLst/>
          </a:prstGeom>
        </p:spPr>
      </p:pic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7FC75EA0-66E3-387A-9CF3-A74A1B69F3F2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4561367" y="5088374"/>
            <a:ext cx="17037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97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C2C010-9A0D-A758-2D45-8781D2CF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78290"/>
            <a:ext cx="9404723" cy="1400530"/>
          </a:xfrm>
        </p:spPr>
        <p:txBody>
          <a:bodyPr/>
          <a:lstStyle/>
          <a:p>
            <a:r>
              <a:rPr lang="it-IT" u="sng" dirty="0"/>
              <a:t>Prova 1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E3A5A08-E8D5-E528-AE34-0E3600E8C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63702" y="2374671"/>
            <a:ext cx="3138626" cy="4195762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675ABB-0233-677F-DDCC-49728A7E0FF6}"/>
              </a:ext>
            </a:extLst>
          </p:cNvPr>
          <p:cNvSpPr txBox="1"/>
          <p:nvPr/>
        </p:nvSpPr>
        <p:spPr>
          <a:xfrm>
            <a:off x="7262037" y="1470476"/>
            <a:ext cx="4541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Nelle bottiglie contenenti CO</a:t>
            </a:r>
            <a:r>
              <a:rPr lang="it-IT" sz="1400" dirty="0"/>
              <a:t>2</a:t>
            </a:r>
            <a:r>
              <a:rPr lang="it-IT" dirty="0"/>
              <a:t> sono stati utilizzati due tipi di fili (forniti da Franco Spinella)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90D1A7-0405-6884-65D8-709F6DB0D131}"/>
              </a:ext>
            </a:extLst>
          </p:cNvPr>
          <p:cNvSpPr txBox="1"/>
          <p:nvPr/>
        </p:nvSpPr>
        <p:spPr>
          <a:xfrm>
            <a:off x="966920" y="1625978"/>
            <a:ext cx="4541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Nelle bottiglie immerse in acqua sono stati utilizzati due tipologie di fili (forniti da Franco Spinella) e due scotch diversi (bianco e trasparente)</a:t>
            </a:r>
          </a:p>
        </p:txBody>
      </p:sp>
      <p:pic>
        <p:nvPicPr>
          <p:cNvPr id="9" name="Immagine 8" descr="Immagine che contiene parete, interni&#10;&#10;Descrizione generata automaticamente">
            <a:extLst>
              <a:ext uri="{FF2B5EF4-FFF2-40B4-BE49-F238E27FC236}">
                <a16:creationId xmlns:a16="http://schemas.microsoft.com/office/drawing/2014/main" id="{94D5C454-80BB-81C9-9FE7-46525D01A6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r="27187"/>
          <a:stretch/>
        </p:blipFill>
        <p:spPr>
          <a:xfrm rot="5400000">
            <a:off x="1668584" y="2374671"/>
            <a:ext cx="3138627" cy="41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9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F58D85-F24E-B8A3-E44F-F01349E4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/>
              <a:t>Prova 1</a:t>
            </a:r>
            <a:r>
              <a:rPr lang="it-IT" u="sng" dirty="0">
                <a:sym typeface="Wingdings" panose="05000000000000000000" pitchFamily="2" charset="2"/>
              </a:rPr>
              <a:t> </a:t>
            </a:r>
            <a:r>
              <a:rPr lang="it-IT" dirty="0">
                <a:sym typeface="Wingdings" panose="05000000000000000000" pitchFamily="2" charset="2"/>
              </a:rPr>
              <a:t> Bottiglie con CO</a:t>
            </a:r>
            <a:r>
              <a:rPr lang="it-IT" sz="3600" dirty="0">
                <a:sym typeface="Wingdings" panose="05000000000000000000" pitchFamily="2" charset="2"/>
              </a:rPr>
              <a:t>2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F5B58EC-D390-543F-22F0-7124C4E18F21}"/>
              </a:ext>
            </a:extLst>
          </p:cNvPr>
          <p:cNvSpPr txBox="1"/>
          <p:nvPr/>
        </p:nvSpPr>
        <p:spPr>
          <a:xfrm>
            <a:off x="210177" y="1669866"/>
            <a:ext cx="3324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È stato utilizzato lo strumento </a:t>
            </a:r>
            <a:r>
              <a:rPr lang="it-IT" b="1" dirty="0" err="1"/>
              <a:t>EVO-01</a:t>
            </a:r>
            <a:r>
              <a:rPr lang="it-IT" b="1" dirty="0"/>
              <a:t> 0</a:t>
            </a:r>
            <a:r>
              <a:rPr lang="it-IT" sz="1400" b="1" dirty="0"/>
              <a:t>2</a:t>
            </a:r>
            <a:r>
              <a:rPr lang="it-IT" dirty="0"/>
              <a:t> fornito dall’azienda FT System per misurare la concentrazione di ossigeno all’interno delle bottiglie.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A67CF2D-E8B8-49B8-CAAD-97CA52A69119}"/>
              </a:ext>
            </a:extLst>
          </p:cNvPr>
          <p:cNvSpPr txBox="1"/>
          <p:nvPr/>
        </p:nvSpPr>
        <p:spPr>
          <a:xfrm>
            <a:off x="106325" y="6220616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 campioni 1 e 2 differiscono per la tipologia di filo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543F6ED-561F-0FFD-2CAB-BC1A7B5DC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5176" y="1478479"/>
            <a:ext cx="8317581" cy="45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8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F58D85-F24E-B8A3-E44F-F01349E4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/>
              <a:t>Prova 1</a:t>
            </a:r>
            <a:r>
              <a:rPr lang="it-IT" u="sng" dirty="0">
                <a:sym typeface="Wingdings" panose="05000000000000000000" pitchFamily="2" charset="2"/>
              </a:rPr>
              <a:t> </a:t>
            </a:r>
            <a:r>
              <a:rPr lang="it-IT" dirty="0">
                <a:sym typeface="Wingdings" panose="05000000000000000000" pitchFamily="2" charset="2"/>
              </a:rPr>
              <a:t> Bottiglie in acqua</a:t>
            </a:r>
            <a:endParaRPr lang="it-IT" dirty="0"/>
          </a:p>
        </p:txBody>
      </p:sp>
      <p:pic>
        <p:nvPicPr>
          <p:cNvPr id="5" name="Segnaposto contenuto 4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5FE82BC0-60D7-DD8C-9755-2FDFF295A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" r="8891" b="10448"/>
          <a:stretch/>
        </p:blipFill>
        <p:spPr>
          <a:xfrm>
            <a:off x="8172206" y="1365841"/>
            <a:ext cx="3240966" cy="2641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magine 6" descr="Immagine che contiene interni, vetro, vuoto&#10;&#10;Descrizione generata automaticamente">
            <a:extLst>
              <a:ext uri="{FF2B5EF4-FFF2-40B4-BE49-F238E27FC236}">
                <a16:creationId xmlns:a16="http://schemas.microsoft.com/office/drawing/2014/main" id="{1593689F-797A-F217-B063-6883FD6C9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03" y="3930000"/>
            <a:ext cx="3308993" cy="247528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87012E1-C881-6677-F09D-E5B7D18DBBC3}"/>
              </a:ext>
            </a:extLst>
          </p:cNvPr>
          <p:cNvSpPr txBox="1"/>
          <p:nvPr/>
        </p:nvSpPr>
        <p:spPr>
          <a:xfrm>
            <a:off x="646111" y="1783582"/>
            <a:ext cx="6962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Dopo 21 giorni, sono state controllate le bottiglie in acqua.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50D561D-8D42-52DF-8F63-1D8AAD22E876}"/>
              </a:ext>
            </a:extLst>
          </p:cNvPr>
          <p:cNvSpPr txBox="1"/>
          <p:nvPr/>
        </p:nvSpPr>
        <p:spPr>
          <a:xfrm>
            <a:off x="646111" y="3376002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Nessuna presentava acqua all’interno</a:t>
            </a:r>
          </a:p>
        </p:txBody>
      </p:sp>
      <p:cxnSp>
        <p:nvCxnSpPr>
          <p:cNvPr id="11" name="Connettore a gomito 10">
            <a:extLst>
              <a:ext uri="{FF2B5EF4-FFF2-40B4-BE49-F238E27FC236}">
                <a16:creationId xmlns:a16="http://schemas.microsoft.com/office/drawing/2014/main" id="{977F5A68-A59B-FC46-1009-9D7DA7299874}"/>
              </a:ext>
            </a:extLst>
          </p:cNvPr>
          <p:cNvCxnSpPr>
            <a:endCxn id="7" idx="1"/>
          </p:cNvCxnSpPr>
          <p:nvPr/>
        </p:nvCxnSpPr>
        <p:spPr>
          <a:xfrm>
            <a:off x="3011138" y="3930000"/>
            <a:ext cx="1430365" cy="1237641"/>
          </a:xfrm>
          <a:prstGeom prst="bentConnector3">
            <a:avLst>
              <a:gd name="adj1" fmla="val 19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37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AC62ED-F055-067D-743C-794337DE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/>
              <a:t>Prova 2 </a:t>
            </a:r>
            <a:r>
              <a:rPr lang="it-IT" sz="3200" dirty="0"/>
              <a:t>(data inizio: 15/09/2022)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3AD8766-32E0-91B4-F1DC-35250E5BC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09" y="1853248"/>
            <a:ext cx="9582412" cy="2275369"/>
          </a:xfrm>
        </p:spPr>
        <p:txBody>
          <a:bodyPr/>
          <a:lstStyle/>
          <a:p>
            <a:r>
              <a:rPr lang="it-IT" dirty="0"/>
              <a:t>2 bottiglie contenenti CO</a:t>
            </a:r>
            <a:r>
              <a:rPr lang="it-IT" sz="1800" dirty="0"/>
              <a:t>2 </a:t>
            </a:r>
            <a:r>
              <a:rPr lang="it-IT" dirty="0"/>
              <a:t>con filo con isolamento (diametro = 0,49 mm)</a:t>
            </a:r>
          </a:p>
          <a:p>
            <a:endParaRPr lang="it-IT" dirty="0"/>
          </a:p>
          <a:p>
            <a:r>
              <a:rPr lang="it-IT" dirty="0"/>
              <a:t>2 bottiglie contenenti CO</a:t>
            </a:r>
            <a:r>
              <a:rPr lang="it-IT" sz="1800" dirty="0"/>
              <a:t>2 </a:t>
            </a:r>
            <a:r>
              <a:rPr lang="it-IT" dirty="0"/>
              <a:t>con filo smaltato (diametro = 0,05 mm)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 descr="Immagine che contiene parete, interni, parecchi&#10;&#10;Descrizione generata automaticamente">
            <a:extLst>
              <a:ext uri="{FF2B5EF4-FFF2-40B4-BE49-F238E27FC236}">
                <a16:creationId xmlns:a16="http://schemas.microsoft.com/office/drawing/2014/main" id="{3EA51BCB-FA58-76F9-1150-48EFC3BB2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1" y="3411336"/>
            <a:ext cx="4949378" cy="2993946"/>
          </a:xfrm>
          <a:prstGeom prst="rect">
            <a:avLst/>
          </a:prstGeom>
        </p:spPr>
      </p:pic>
      <p:cxnSp>
        <p:nvCxnSpPr>
          <p:cNvPr id="12" name="Connettore a gomito 11">
            <a:extLst>
              <a:ext uri="{FF2B5EF4-FFF2-40B4-BE49-F238E27FC236}">
                <a16:creationId xmlns:a16="http://schemas.microsoft.com/office/drawing/2014/main" id="{FF54B7E1-4363-15B6-A117-0810026C5EE6}"/>
              </a:ext>
            </a:extLst>
          </p:cNvPr>
          <p:cNvCxnSpPr>
            <a:cxnSpLocks/>
          </p:cNvCxnSpPr>
          <p:nvPr/>
        </p:nvCxnSpPr>
        <p:spPr>
          <a:xfrm>
            <a:off x="646110" y="2147776"/>
            <a:ext cx="2975201" cy="2275368"/>
          </a:xfrm>
          <a:prstGeom prst="bentConnector3">
            <a:avLst>
              <a:gd name="adj1" fmla="val -7894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a gomito 36">
            <a:extLst>
              <a:ext uri="{FF2B5EF4-FFF2-40B4-BE49-F238E27FC236}">
                <a16:creationId xmlns:a16="http://schemas.microsoft.com/office/drawing/2014/main" id="{4A479AB9-171A-3B21-6450-0AAC0ED6A5D5}"/>
              </a:ext>
            </a:extLst>
          </p:cNvPr>
          <p:cNvCxnSpPr>
            <a:cxnSpLocks/>
          </p:cNvCxnSpPr>
          <p:nvPr/>
        </p:nvCxnSpPr>
        <p:spPr>
          <a:xfrm flipH="1">
            <a:off x="8683521" y="3031747"/>
            <a:ext cx="582410" cy="1917375"/>
          </a:xfrm>
          <a:prstGeom prst="bentConnector4">
            <a:avLst>
              <a:gd name="adj1" fmla="val -64810"/>
              <a:gd name="adj2" fmla="val 97968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5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FC1AEE-8E49-D330-FBD4-CA15D709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/>
              <a:t>Prova 2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73638E-108F-5839-7E4D-F215CA051C3E}"/>
              </a:ext>
            </a:extLst>
          </p:cNvPr>
          <p:cNvSpPr txBox="1"/>
          <p:nvPr/>
        </p:nvSpPr>
        <p:spPr>
          <a:xfrm>
            <a:off x="106325" y="5615329"/>
            <a:ext cx="4132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Campioni 1 e 2 </a:t>
            </a:r>
            <a:r>
              <a:rPr lang="it-IT" dirty="0">
                <a:sym typeface="Wingdings" panose="05000000000000000000" pitchFamily="2" charset="2"/>
              </a:rPr>
              <a:t> Filo non smaltato</a:t>
            </a:r>
          </a:p>
          <a:p>
            <a:r>
              <a:rPr lang="it-IT" dirty="0">
                <a:sym typeface="Wingdings" panose="05000000000000000000" pitchFamily="2" charset="2"/>
              </a:rPr>
              <a:t>Campioni 3 e 4  Filo smaltato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EC47349-01FA-BF7F-93B7-468AF25D5B67}"/>
              </a:ext>
            </a:extLst>
          </p:cNvPr>
          <p:cNvSpPr txBox="1"/>
          <p:nvPr/>
        </p:nvSpPr>
        <p:spPr>
          <a:xfrm>
            <a:off x="252707" y="1706038"/>
            <a:ext cx="2352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Misura della concentrazione di ossigeno all’interno delle bottiglie.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1C9E38D5-457B-2999-C71F-55F5D113F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8381" y="1468956"/>
            <a:ext cx="8951948" cy="41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7E9C42E9-DA1F-8C9B-82B3-24C27046B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092" y="2646474"/>
            <a:ext cx="3372348" cy="450820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0AC62ED-F055-067D-743C-794337DE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/>
              <a:t>Prova 3 </a:t>
            </a:r>
            <a:r>
              <a:rPr lang="it-IT" sz="3200" dirty="0"/>
              <a:t>(data inizio: 27/09/2022)</a:t>
            </a:r>
            <a:br>
              <a:rPr lang="it-IT" sz="3200" u="sng" dirty="0"/>
            </a:br>
            <a:r>
              <a:rPr lang="it-IT" sz="2000" dirty="0"/>
              <a:t>Uguale alla prova 2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3AD8766-32E0-91B4-F1DC-35250E5BC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853249"/>
            <a:ext cx="8997618" cy="1361154"/>
          </a:xfrm>
        </p:spPr>
        <p:txBody>
          <a:bodyPr>
            <a:normAutofit fontScale="92500"/>
          </a:bodyPr>
          <a:lstStyle/>
          <a:p>
            <a:r>
              <a:rPr lang="it-IT" dirty="0"/>
              <a:t>2 bottiglie contenenti CO</a:t>
            </a:r>
            <a:r>
              <a:rPr lang="it-IT" sz="1800" dirty="0"/>
              <a:t>2 </a:t>
            </a:r>
            <a:r>
              <a:rPr lang="it-IT" dirty="0"/>
              <a:t>con filo con isolamento(diametro = 0,49 mm)</a:t>
            </a:r>
          </a:p>
          <a:p>
            <a:endParaRPr lang="it-IT" dirty="0"/>
          </a:p>
          <a:p>
            <a:r>
              <a:rPr lang="it-IT" dirty="0"/>
              <a:t>2 bottiglie contenenti CO</a:t>
            </a:r>
            <a:r>
              <a:rPr lang="it-IT" sz="1800" dirty="0"/>
              <a:t>2 </a:t>
            </a:r>
            <a:r>
              <a:rPr lang="it-IT" dirty="0"/>
              <a:t>con filo smaltato (diametro = 0,05 mm)</a:t>
            </a:r>
          </a:p>
        </p:txBody>
      </p:sp>
      <p:cxnSp>
        <p:nvCxnSpPr>
          <p:cNvPr id="12" name="Connettore a gomito 11">
            <a:extLst>
              <a:ext uri="{FF2B5EF4-FFF2-40B4-BE49-F238E27FC236}">
                <a16:creationId xmlns:a16="http://schemas.microsoft.com/office/drawing/2014/main" id="{FF54B7E1-4363-15B6-A117-0810026C5EE6}"/>
              </a:ext>
            </a:extLst>
          </p:cNvPr>
          <p:cNvCxnSpPr>
            <a:cxnSpLocks/>
          </p:cNvCxnSpPr>
          <p:nvPr/>
        </p:nvCxnSpPr>
        <p:spPr>
          <a:xfrm>
            <a:off x="646111" y="2913321"/>
            <a:ext cx="3989684" cy="2094614"/>
          </a:xfrm>
          <a:prstGeom prst="bentConnector3">
            <a:avLst>
              <a:gd name="adj1" fmla="val -943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a gomito 36">
            <a:extLst>
              <a:ext uri="{FF2B5EF4-FFF2-40B4-BE49-F238E27FC236}">
                <a16:creationId xmlns:a16="http://schemas.microsoft.com/office/drawing/2014/main" id="{4A479AB9-171A-3B21-6450-0AAC0ED6A5D5}"/>
              </a:ext>
            </a:extLst>
          </p:cNvPr>
          <p:cNvCxnSpPr>
            <a:cxnSpLocks/>
          </p:cNvCxnSpPr>
          <p:nvPr/>
        </p:nvCxnSpPr>
        <p:spPr>
          <a:xfrm flipH="1">
            <a:off x="8007098" y="2108524"/>
            <a:ext cx="1531542" cy="2474109"/>
          </a:xfrm>
          <a:prstGeom prst="bentConnector4">
            <a:avLst>
              <a:gd name="adj1" fmla="val -14926"/>
              <a:gd name="adj2" fmla="val 99423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592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</TotalTime>
  <Words>329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Ione</vt:lpstr>
      <vt:lpstr>Prove di tenuta delle bottiglie con diversi fili</vt:lpstr>
      <vt:lpstr>Caratteristiche</vt:lpstr>
      <vt:lpstr>Prova 1(data inizio: 07/09/2022)</vt:lpstr>
      <vt:lpstr>Prova 1</vt:lpstr>
      <vt:lpstr>Prova 1  Bottiglie con CO2</vt:lpstr>
      <vt:lpstr>Prova 1  Bottiglie in acqua</vt:lpstr>
      <vt:lpstr>Prova 2 (data inizio: 15/09/2022)</vt:lpstr>
      <vt:lpstr>Prova 2</vt:lpstr>
      <vt:lpstr>Prova 3 (data inizio: 27/09/2022) Uguale alla prova 2</vt:lpstr>
      <vt:lpstr>Prova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tenuta bottiglie con diversi fili</dc:title>
  <dc:creator>Marika Manzella</dc:creator>
  <cp:lastModifiedBy>Marika Manzella</cp:lastModifiedBy>
  <cp:revision>39</cp:revision>
  <dcterms:created xsi:type="dcterms:W3CDTF">2022-10-05T09:21:43Z</dcterms:created>
  <dcterms:modified xsi:type="dcterms:W3CDTF">2022-10-10T09:58:39Z</dcterms:modified>
</cp:coreProperties>
</file>