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13" r:id="rId3"/>
    <p:sldId id="326" r:id="rId4"/>
    <p:sldId id="314" r:id="rId5"/>
    <p:sldId id="315" r:id="rId6"/>
    <p:sldId id="316" r:id="rId7"/>
    <p:sldId id="317" r:id="rId8"/>
    <p:sldId id="319" r:id="rId9"/>
    <p:sldId id="318" r:id="rId10"/>
    <p:sldId id="323" r:id="rId11"/>
    <p:sldId id="320" r:id="rId12"/>
    <p:sldId id="321" r:id="rId13"/>
    <p:sldId id="327" r:id="rId14"/>
    <p:sldId id="324" r:id="rId15"/>
    <p:sldId id="32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21BB"/>
    <a:srgbClr val="931DA0"/>
    <a:srgbClr val="925D3E"/>
    <a:srgbClr val="004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43"/>
    <p:restoredTop sz="95897"/>
  </p:normalViewPr>
  <p:slideViewPr>
    <p:cSldViewPr snapToGrid="0">
      <p:cViewPr varScale="1">
        <p:scale>
          <a:sx n="95" d="100"/>
          <a:sy n="95" d="100"/>
        </p:scale>
        <p:origin x="20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81EB2-3ECD-494D-8F08-B355885744BE}" type="datetimeFigureOut">
              <a:rPr lang="en-US" smtClean="0"/>
              <a:t>5/15/23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86258-6D77-B045-BEC9-969D0EBC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8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DE5CB-31D9-1CE1-420B-93A349F42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45222-7F0A-04C5-2022-E10C67D00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36B88-2596-BDA9-4B72-034969096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EC59D-0679-4A7F-5AFC-6320848A6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AE63-91B2-0918-9DE1-873D91B7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6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D5C45-AEC9-510D-BFEC-6AA3FF306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9E742-0BCB-79C4-C890-9466601A3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19932-5A1D-1948-9CCF-E7FFEBE79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A6CC7-DBC9-2D7B-7218-EF8CA3C2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97ACF-458B-AA72-E769-34678D18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89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5BAC4D-93A8-1955-2E06-E548472DF8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D9B53-280B-81E8-E795-0A3784F35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F4A20-B2BE-4A2A-D9CD-58B154C35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C2312-6EFD-F07F-C5B6-8198D7C59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8791E-7A4D-3036-E5D9-6C091042F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5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B2538-4BA4-A674-7457-7D70F43A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0A3CC-9617-E7D9-6AD3-907331CF0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ADD27B-D335-0B32-91F3-98AB76A3F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B0563-BAEB-E629-A519-139E1C18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9F493C-3E05-E378-A3E6-3F29D3C47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8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B6C9A-140C-DDFD-82FC-BCE38E93B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A6C99-C1F9-E24C-59E0-1AD76917D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6A7EC-5718-A414-0B46-5A9BE2754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E18D2-2767-4BF5-D585-3969C9D1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9500D-6B58-6C06-BDF5-943D8EEEA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0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784E7-BE52-674D-118D-EA0EB549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F8069-9A79-D64A-DA05-B15A8794E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CDCE6-2BA5-3139-8ADF-BDB52967E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EBB33-06CE-3274-EC58-3181AC49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C64D6-DECE-3DB7-4C14-17EE96EA2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22B18-7819-10CD-F613-5A95DF0E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9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F8747-B91A-5023-ADCA-9945AF87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B2835-EC23-AEED-43C8-AF0A17D8A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C1A8B1-FF8B-43A1-A47C-842F277CB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6E3D39-01EE-7968-F5B1-3707E8BD6E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211150-DA4B-38FC-4A99-81AA2427F5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40A53B-7D80-A7E9-3A38-A5420CDE0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4AFE6B-3264-FD91-8A6D-15E5BA01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68A848-D0A4-A64C-EE1D-6A1B3F70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A81AB-258F-C33C-69C2-6059DB37B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05D3F-0BD5-2ACD-22FA-44A7345B8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D4D36-DC5F-24AC-65C6-A55C7386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3B0D3-DF34-8B48-5613-1BC0F45D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5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7C14CF-58EA-512B-B94E-7EC7B36B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D4739-9E00-27E6-4645-BA69F9BFB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D5147-6DB9-06FF-52DB-72B211DC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9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B1AFC-D5E2-1274-723E-BE26664B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2F726-B1DA-3EB4-DEAD-8D5FA0749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38C5E-2852-CD6A-EBC4-AB7BDB49B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59ED5-324F-8182-6D58-C53F32EC0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5804C-390D-7678-0529-B4DBF27D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341C2-6533-F4BA-4760-7CBCF158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9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A355-280B-0094-2AF6-2199AD1A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CC72F8-F406-39F9-A68B-65DCB414E8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99846-B5BE-E821-C56A-399312F00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554DC-7E4D-50E8-BE94-2C60C029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71D47-A9D4-77C4-5C15-99A78033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2D81A-3A0E-D434-A3F1-63A036BB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0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C315F0-234D-C8EC-A254-9C2F3EBA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10A5-0498-BD65-4CC5-74DF98263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F35A-06AF-D1B0-0FE4-E0C946DE20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Capote- G2301034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67F05-2AC0-FD9A-BD59-16189F73B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GWADW2023- O4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6DBEE-74AD-8CFC-9D71-75FE4EBC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1586-63BD-7B46-A8D7-C17DD6318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A805155-52A0-CDDC-D398-E5414CE53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8"/>
            <a:ext cx="1950893" cy="1463040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3EC5531-0868-2A15-EDCC-E5BF583AE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427" y="0"/>
            <a:ext cx="1454573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A019A1D-2E21-DCBB-753B-FA730C8B51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LIGO Detector Commissioning</a:t>
            </a:r>
            <a:br>
              <a:rPr lang="en-US" dirty="0"/>
            </a:br>
            <a:r>
              <a:rPr lang="en-US" dirty="0"/>
              <a:t>Observing Run 4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9C5607F-BAFE-2513-1AB1-C76DD54BE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Elenna Capote</a:t>
            </a:r>
          </a:p>
          <a:p>
            <a:r>
              <a:rPr lang="en-US" dirty="0"/>
              <a:t>LSC Fellow, LIGO Hanford Observatory</a:t>
            </a:r>
          </a:p>
          <a:p>
            <a:r>
              <a:rPr lang="en-US" dirty="0"/>
              <a:t>Gravitational-Wave Advanced Detector Workshop</a:t>
            </a:r>
          </a:p>
          <a:p>
            <a:r>
              <a:rPr lang="en-US" dirty="0"/>
              <a:t>May 2023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52B52-22D5-D742-4656-7CA416BD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5FD7D-B483-5867-ACCA-1134C2290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GWADW2023- O4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3480B-5474-3335-531F-A8FF3B31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54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A32E-B7D7-AD41-BF8E-2A5A985C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9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Online Noise Subtraction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FDE9E-47ED-DAF8-ED96-3ACC0D05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C0DFF-8A2E-2EEE-2CB9-0B577ABD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8099F-C93D-3F31-7915-95F7E3D6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B48BF8-8ADC-A759-D488-D859983BE328}"/>
              </a:ext>
            </a:extLst>
          </p:cNvPr>
          <p:cNvSpPr txBox="1"/>
          <p:nvPr/>
        </p:nvSpPr>
        <p:spPr>
          <a:xfrm>
            <a:off x="121024" y="1491668"/>
            <a:ext cx="337969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Apply </a:t>
            </a:r>
            <a:r>
              <a:rPr lang="en-US" sz="2200" dirty="0" err="1"/>
              <a:t>NonSENS</a:t>
            </a:r>
            <a:r>
              <a:rPr lang="en-US" sz="2200" dirty="0"/>
              <a:t> algorithm online for noise subtraction</a:t>
            </a:r>
          </a:p>
          <a:p>
            <a:endParaRPr lang="en-US" sz="2200" dirty="0"/>
          </a:p>
          <a:p>
            <a:r>
              <a:rPr lang="en-US" sz="2200" dirty="0"/>
              <a:t>Can subtract: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calibration line sidebands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length and angular sensing and controls noise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jitter noise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frequency noise</a:t>
            </a:r>
          </a:p>
          <a:p>
            <a:endParaRPr lang="en-US" sz="2200" dirty="0"/>
          </a:p>
          <a:p>
            <a:r>
              <a:rPr lang="en-US" sz="2200" dirty="0"/>
              <a:t>Calibration lines subtracted separately</a:t>
            </a:r>
          </a:p>
          <a:p>
            <a:endParaRPr lang="en-US" sz="2200" dirty="0"/>
          </a:p>
        </p:txBody>
      </p:sp>
      <p:pic>
        <p:nvPicPr>
          <p:cNvPr id="10" name="Picture 9" descr="A picture containing screenshot, plot, text, line&#10;&#10;Description automatically generated">
            <a:extLst>
              <a:ext uri="{FF2B5EF4-FFF2-40B4-BE49-F238E27FC236}">
                <a16:creationId xmlns:a16="http://schemas.microsoft.com/office/drawing/2014/main" id="{BDF0BC4D-8C64-60A6-99B7-B9102D0F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318" y="1512260"/>
            <a:ext cx="8889576" cy="4444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915A7F-6CE6-85EA-F4CC-76EA897D1D67}"/>
              </a:ext>
            </a:extLst>
          </p:cNvPr>
          <p:cNvSpPr txBox="1"/>
          <p:nvPr/>
        </p:nvSpPr>
        <p:spPr>
          <a:xfrm>
            <a:off x="6753836" y="5892581"/>
            <a:ext cx="4773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Pictured: subtraction of calibration lines, jitter noise, length sensing and control</a:t>
            </a:r>
          </a:p>
        </p:txBody>
      </p:sp>
    </p:spTree>
    <p:extLst>
      <p:ext uri="{BB962C8B-B14F-4D97-AF65-F5344CB8AC3E}">
        <p14:creationId xmlns:p14="http://schemas.microsoft.com/office/powerpoint/2010/main" val="83303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59B89-FA6D-6CFA-7FAC-1AA390A6A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Limiting Noises: LLO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22A305-96A1-85CD-666E-763036E32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75415" y="1543654"/>
            <a:ext cx="6947266" cy="4572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E084D-9278-6BD8-C791-AC9150A3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6223F-B374-4A56-95DB-42328500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077AE-DCB9-AFAE-C0F6-84D45F2A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D9A69-CD12-E34E-EF8D-3023C856DDA6}"/>
              </a:ext>
            </a:extLst>
          </p:cNvPr>
          <p:cNvSpPr txBox="1"/>
          <p:nvPr/>
        </p:nvSpPr>
        <p:spPr>
          <a:xfrm>
            <a:off x="7315200" y="3622025"/>
            <a:ext cx="4601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Current 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25D3E"/>
                </a:solidFill>
              </a:rPr>
              <a:t>(assumed) Excess coating Brownian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Unknown noise, 10-30 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C08D89-9AE7-2C9A-2567-06D7A610C28E}"/>
              </a:ext>
            </a:extLst>
          </p:cNvPr>
          <p:cNvSpPr txBox="1"/>
          <p:nvPr/>
        </p:nvSpPr>
        <p:spPr>
          <a:xfrm>
            <a:off x="7315200" y="1666315"/>
            <a:ext cx="487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Improvements: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Angular controls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B21BB"/>
                </a:solidFill>
              </a:rPr>
              <a:t>Quantum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Length sensing and control (MICH+SRCL)</a:t>
            </a:r>
          </a:p>
        </p:txBody>
      </p:sp>
    </p:spTree>
    <p:extLst>
      <p:ext uri="{BB962C8B-B14F-4D97-AF65-F5344CB8AC3E}">
        <p14:creationId xmlns:p14="http://schemas.microsoft.com/office/powerpoint/2010/main" val="1468561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4DDA-404F-5282-EDFD-AC7E2A22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Limiting Noises: LHO</a:t>
            </a:r>
          </a:p>
        </p:txBody>
      </p:sp>
      <p:pic>
        <p:nvPicPr>
          <p:cNvPr id="8" name="Content Placeholder 7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F5DF0C2D-B7E2-5D6D-C4F2-CE34C5044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" y="1666315"/>
            <a:ext cx="7144470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AC529-2401-C122-230D-E1992711A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DC4D2-05D9-1B74-46E4-AA70D3390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4D503-4F98-3A74-2AD6-1E41FFE3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738871-5607-51C0-3FAD-F7FCCF4ED0FD}"/>
              </a:ext>
            </a:extLst>
          </p:cNvPr>
          <p:cNvSpPr txBox="1"/>
          <p:nvPr/>
        </p:nvSpPr>
        <p:spPr>
          <a:xfrm>
            <a:off x="7772399" y="1761565"/>
            <a:ext cx="4303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Improvements: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Angular controls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450F"/>
                </a:solidFill>
              </a:rPr>
              <a:t>Laser frequency noise (1-5 kHz)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B21BB"/>
                </a:solidFill>
              </a:rPr>
              <a:t>Quantum noise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4888E-8F4C-66A6-6D4D-FD447B4EAB28}"/>
              </a:ext>
            </a:extLst>
          </p:cNvPr>
          <p:cNvSpPr txBox="1"/>
          <p:nvPr/>
        </p:nvSpPr>
        <p:spPr>
          <a:xfrm>
            <a:off x="7785846" y="3576918"/>
            <a:ext cx="407804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450F"/>
                </a:solidFill>
              </a:rPr>
              <a:t>Beam jitter noise (100-1000 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450F"/>
                </a:solidFill>
              </a:rPr>
              <a:t>Laser frequency noise (20-40 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B0F0"/>
                </a:solidFill>
              </a:rPr>
              <a:t>Length sensing and controls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Unknown noise, 20-100 Hz</a:t>
            </a:r>
          </a:p>
        </p:txBody>
      </p:sp>
    </p:spTree>
    <p:extLst>
      <p:ext uri="{BB962C8B-B14F-4D97-AF65-F5344CB8AC3E}">
        <p14:creationId xmlns:p14="http://schemas.microsoft.com/office/powerpoint/2010/main" val="2319964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88339C-E5E7-921E-0164-B4DF8B4DF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E221F-C38B-F804-014E-F3F1D93D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10645-3B8F-ABD6-75B1-50EBB8EE9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29B59-ECD9-9458-9CC0-BC852A30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5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BA697B-5785-7F41-6A02-367D5DF9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Extra Slides</a:t>
            </a:r>
            <a:br>
              <a:rPr lang="en-US"/>
            </a:br>
            <a:br>
              <a:rPr lang="en-US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77365-939A-B33C-B1FA-08BB0229C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6B48F-9A31-E0F1-A73F-1BFC1D27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8FC9D-9AE7-42B6-16F6-CF64FFBC7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54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D2796-1F70-718A-8C17-579BF87C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Projections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32968-0A4D-1268-0116-A48A1D2B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36894-9B8E-4C32-0F07-0EB5DA62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E87DF-EF81-2212-949A-332ACEB2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15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F9095F-A9B0-9BAB-D5D4-24716CF1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0" y="1408301"/>
            <a:ext cx="541549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89B7D3-3B57-41AB-838F-6DBF35DC3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890" y="1408066"/>
            <a:ext cx="569806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84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bar chart, histogram&#10;&#10;Description automatically generated">
            <a:extLst>
              <a:ext uri="{FF2B5EF4-FFF2-40B4-BE49-F238E27FC236}">
                <a16:creationId xmlns:a16="http://schemas.microsoft.com/office/drawing/2014/main" id="{6D198A4D-2B8C-3CBF-34F0-8654DFE03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9" y="1694348"/>
            <a:ext cx="7315200" cy="421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EF3E4-D915-DAFB-E4F8-2288932DA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O4 Commissioning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E0BD-3CA3-9BB9-845A-2481AE19F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886" y="1735967"/>
            <a:ext cx="47634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Double O3 circulating power (~400 kW in arms)</a:t>
            </a:r>
          </a:p>
          <a:p>
            <a:pPr marL="0" indent="0">
              <a:buNone/>
            </a:pPr>
            <a:r>
              <a:rPr lang="en-US" dirty="0"/>
              <a:t>Reduce technical noises</a:t>
            </a:r>
          </a:p>
          <a:p>
            <a:pPr marL="0" indent="0">
              <a:buNone/>
            </a:pPr>
            <a:r>
              <a:rPr lang="en-US" dirty="0"/>
              <a:t>Achieve 4.5 dB of frequency -dependent squeezing</a:t>
            </a:r>
          </a:p>
          <a:p>
            <a:pPr lvl="1"/>
            <a:r>
              <a:rPr lang="en-US" dirty="0"/>
              <a:t>	Addressed in later talk</a:t>
            </a:r>
          </a:p>
          <a:p>
            <a:pPr marL="0" indent="0">
              <a:buNone/>
            </a:pPr>
            <a:r>
              <a:rPr lang="en-US" dirty="0"/>
              <a:t>Achieve 160+ </a:t>
            </a:r>
            <a:r>
              <a:rPr lang="en-US" dirty="0" err="1"/>
              <a:t>Mpc</a:t>
            </a:r>
            <a:r>
              <a:rPr lang="en-US" dirty="0"/>
              <a:t> of BNS </a:t>
            </a:r>
            <a:r>
              <a:rPr lang="en-US" dirty="0" err="1"/>
              <a:t>inspiral</a:t>
            </a:r>
            <a:r>
              <a:rPr lang="en-US" dirty="0"/>
              <a:t>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A85C4-8FCE-9838-7C35-6D498157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91CBC41-DA28-2841-84D9-E2EFE9AB125A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C6498D-F61A-D67E-BB67-D96905675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9CE619-6EBD-F9FC-AD7B-FCA08422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296AD2-8B23-0484-61F0-6274060356EE}"/>
              </a:ext>
            </a:extLst>
          </p:cNvPr>
          <p:cNvCxnSpPr>
            <a:cxnSpLocks/>
          </p:cNvCxnSpPr>
          <p:nvPr/>
        </p:nvCxnSpPr>
        <p:spPr>
          <a:xfrm flipH="1">
            <a:off x="2209800" y="2046455"/>
            <a:ext cx="568411" cy="10364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33D5CF-B0B9-7FE6-593C-2B8AAB23FEEC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736125" y="3586029"/>
            <a:ext cx="240957" cy="205335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C3C837E-7CAB-033D-C85B-A65658D978D2}"/>
              </a:ext>
            </a:extLst>
          </p:cNvPr>
          <p:cNvSpPr txBox="1"/>
          <p:nvPr/>
        </p:nvSpPr>
        <p:spPr>
          <a:xfrm>
            <a:off x="2030137" y="1591098"/>
            <a:ext cx="2261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L1 O3 (130 </a:t>
            </a:r>
            <a:r>
              <a:rPr lang="en-US" sz="2400" b="1" dirty="0" err="1">
                <a:solidFill>
                  <a:schemeClr val="accent1"/>
                </a:solidFill>
              </a:rPr>
              <a:t>Mpc</a:t>
            </a:r>
            <a:r>
              <a:rPr lang="en-US" sz="2400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713054-D554-3755-ECCD-82A8D786E063}"/>
              </a:ext>
            </a:extLst>
          </p:cNvPr>
          <p:cNvSpPr txBox="1"/>
          <p:nvPr/>
        </p:nvSpPr>
        <p:spPr>
          <a:xfrm>
            <a:off x="0" y="5639383"/>
            <a:ext cx="3472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Optimistic O4 projection (190 </a:t>
            </a:r>
            <a:r>
              <a:rPr lang="en-US" sz="2400" b="1" dirty="0" err="1">
                <a:solidFill>
                  <a:schemeClr val="accent2"/>
                </a:solidFill>
              </a:rPr>
              <a:t>Mpc</a:t>
            </a:r>
            <a:r>
              <a:rPr lang="en-US" sz="24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F3F0F66F-EA74-17A8-2E4D-06EB8728946D}"/>
              </a:ext>
            </a:extLst>
          </p:cNvPr>
          <p:cNvSpPr>
            <a:spLocks noChangeAspect="1"/>
          </p:cNvSpPr>
          <p:nvPr/>
        </p:nvSpPr>
        <p:spPr>
          <a:xfrm>
            <a:off x="5876719" y="4028304"/>
            <a:ext cx="424655" cy="548640"/>
          </a:xfrm>
          <a:prstGeom prst="rightArrow">
            <a:avLst/>
          </a:prstGeom>
          <a:solidFill>
            <a:srgbClr val="7030A0">
              <a:alpha val="50000"/>
            </a:srgbClr>
          </a:solidFill>
          <a:ln>
            <a:solidFill>
              <a:schemeClr val="accent1"/>
            </a:solidFill>
          </a:ln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BF5C8F3B-7E91-75D6-355D-93FD74D9E5E9}"/>
              </a:ext>
            </a:extLst>
          </p:cNvPr>
          <p:cNvSpPr>
            <a:spLocks noChangeAspect="1"/>
          </p:cNvSpPr>
          <p:nvPr/>
        </p:nvSpPr>
        <p:spPr>
          <a:xfrm>
            <a:off x="3200426" y="4506039"/>
            <a:ext cx="267110" cy="274320"/>
          </a:xfrm>
          <a:prstGeom prst="rightArrow">
            <a:avLst/>
          </a:prstGeom>
          <a:solidFill>
            <a:srgbClr val="7030A0">
              <a:alpha val="50000"/>
            </a:srgbClr>
          </a:solidFill>
          <a:ln>
            <a:solidFill>
              <a:schemeClr val="accent1"/>
            </a:solidFill>
          </a:ln>
          <a:scene3d>
            <a:camera prst="orthographicFront">
              <a:rot lat="0" lon="0" rev="14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6B0E7103-8C61-C743-7C71-A4F2CD53B0BB}"/>
              </a:ext>
            </a:extLst>
          </p:cNvPr>
          <p:cNvSpPr/>
          <p:nvPr/>
        </p:nvSpPr>
        <p:spPr>
          <a:xfrm>
            <a:off x="2209800" y="3538420"/>
            <a:ext cx="363443" cy="469556"/>
          </a:xfrm>
          <a:prstGeom prst="rightArrow">
            <a:avLst/>
          </a:prstGeom>
          <a:solidFill>
            <a:srgbClr val="7030A0">
              <a:alpha val="50000"/>
            </a:srgbClr>
          </a:solidFill>
          <a:ln>
            <a:solidFill>
              <a:schemeClr val="accent1"/>
            </a:solidFill>
          </a:ln>
          <a:scene3d>
            <a:camera prst="orthographicFront">
              <a:rot lat="0" lon="0" rev="1320000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F8123F-F9A8-DE10-3278-53EAD6F67969}"/>
              </a:ext>
            </a:extLst>
          </p:cNvPr>
          <p:cNvSpPr txBox="1"/>
          <p:nvPr/>
        </p:nvSpPr>
        <p:spPr>
          <a:xfrm>
            <a:off x="5522799" y="4730534"/>
            <a:ext cx="2095916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2502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Double laser power</a:t>
            </a:r>
          </a:p>
          <a:p>
            <a:r>
              <a:rPr lang="en-US" dirty="0">
                <a:solidFill>
                  <a:schemeClr val="accent2"/>
                </a:solidFill>
              </a:rPr>
              <a:t>More squeezing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790573-6675-7FF9-6456-B9B4FAE6CB6E}"/>
              </a:ext>
            </a:extLst>
          </p:cNvPr>
          <p:cNvSpPr txBox="1"/>
          <p:nvPr/>
        </p:nvSpPr>
        <p:spPr>
          <a:xfrm>
            <a:off x="2341606" y="4990570"/>
            <a:ext cx="2261286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2502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Reduce technical noise (2x)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0C8A76-E4D3-2775-2EAC-FFD99DAE2647}"/>
              </a:ext>
            </a:extLst>
          </p:cNvPr>
          <p:cNvSpPr txBox="1"/>
          <p:nvPr/>
        </p:nvSpPr>
        <p:spPr>
          <a:xfrm>
            <a:off x="2679810" y="2458596"/>
            <a:ext cx="1216883" cy="1477328"/>
          </a:xfrm>
          <a:prstGeom prst="rect">
            <a:avLst/>
          </a:prstGeom>
          <a:solidFill>
            <a:schemeClr val="accent2">
              <a:lumMod val="20000"/>
              <a:lumOff val="80000"/>
              <a:alpha val="2502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Reduced radiation pressure &amp; technical noise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6FB98C-9B08-C955-CD44-56DD49ECFC34}"/>
              </a:ext>
            </a:extLst>
          </p:cNvPr>
          <p:cNvSpPr txBox="1"/>
          <p:nvPr/>
        </p:nvSpPr>
        <p:spPr>
          <a:xfrm>
            <a:off x="3003647" y="6050061"/>
            <a:ext cx="2041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P. </a:t>
            </a:r>
            <a:r>
              <a:rPr lang="en-US" sz="1200" dirty="0" err="1"/>
              <a:t>Fritschel</a:t>
            </a:r>
            <a:r>
              <a:rPr lang="en-US" sz="1200" dirty="0"/>
              <a:t>, G2300213</a:t>
            </a:r>
          </a:p>
        </p:txBody>
      </p:sp>
    </p:spTree>
    <p:extLst>
      <p:ext uri="{BB962C8B-B14F-4D97-AF65-F5344CB8AC3E}">
        <p14:creationId xmlns:p14="http://schemas.microsoft.com/office/powerpoint/2010/main" val="1005888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7C9E8-B519-7063-1DB6-DFEB9FD7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Pre-O4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87588-8C15-7702-B77A-AB96C4A31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02B2A-0393-129A-B26B-650C82D3A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88CAC-246E-B73E-997C-6BA911D3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3</a:t>
            </a:fld>
            <a:endParaRPr lang="en-US"/>
          </a:p>
        </p:txBody>
      </p:sp>
      <p:pic>
        <p:nvPicPr>
          <p:cNvPr id="12" name="Content Placeholder 11" descr="A picture containing plot, text, line, diagram&#10;&#10;Description automatically generated">
            <a:extLst>
              <a:ext uri="{FF2B5EF4-FFF2-40B4-BE49-F238E27FC236}">
                <a16:creationId xmlns:a16="http://schemas.microsoft.com/office/drawing/2014/main" id="{C72133EF-CB90-AF7B-4294-9F3E9FF3E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8020" y="1376978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300963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862D2-AE01-E124-B9C1-8C68DD265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Pre-Stabilized Laser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4C799-AD2C-F716-4A39-D2316FD87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86EA4-37A8-0E23-EF42-47DFD013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6A952-5353-900C-5B59-3E9809E6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472650-27C5-9109-936A-7CDA647AF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098" y="2425551"/>
            <a:ext cx="7339003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4C3739-BDEF-940D-2157-02BB03D2A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5551"/>
            <a:ext cx="4913859" cy="365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81EB4E-3DDD-390D-A3D1-5381E1CD7C85}"/>
              </a:ext>
            </a:extLst>
          </p:cNvPr>
          <p:cNvSpPr txBox="1"/>
          <p:nvPr/>
        </p:nvSpPr>
        <p:spPr>
          <a:xfrm>
            <a:off x="2841811" y="1241616"/>
            <a:ext cx="650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2W NPRO seed laser, 2 </a:t>
            </a:r>
            <a:r>
              <a:rPr lang="en-US" sz="24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neoVAN-4S-HP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amplification stages</a:t>
            </a:r>
          </a:p>
          <a:p>
            <a:pPr algn="ctr"/>
            <a:r>
              <a:rPr lang="en-US" sz="2400" dirty="0"/>
              <a:t>Serves 110W to vacuum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C5CEFC-5A20-55E0-3F00-BD94C83962E5}"/>
              </a:ext>
            </a:extLst>
          </p:cNvPr>
          <p:cNvSpPr txBox="1"/>
          <p:nvPr/>
        </p:nvSpPr>
        <p:spPr>
          <a:xfrm>
            <a:off x="1398494" y="6083151"/>
            <a:ext cx="1613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J. Driggers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4BDF89-51DE-6500-A7B1-C1BC55F1C76B}"/>
              </a:ext>
            </a:extLst>
          </p:cNvPr>
          <p:cNvSpPr txBox="1"/>
          <p:nvPr/>
        </p:nvSpPr>
        <p:spPr>
          <a:xfrm>
            <a:off x="7221071" y="6083151"/>
            <a:ext cx="2272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M. Nakano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F1EDA-F143-4379-9DB7-0511F36BB687}"/>
              </a:ext>
            </a:extLst>
          </p:cNvPr>
          <p:cNvSpPr txBox="1"/>
          <p:nvPr/>
        </p:nvSpPr>
        <p:spPr>
          <a:xfrm>
            <a:off x="1691625" y="2056219"/>
            <a:ext cx="141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LHO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BE48B2-DDBE-7B57-1E72-21F9B89CEF32}"/>
              </a:ext>
            </a:extLst>
          </p:cNvPr>
          <p:cNvSpPr txBox="1"/>
          <p:nvPr/>
        </p:nvSpPr>
        <p:spPr>
          <a:xfrm>
            <a:off x="8798313" y="2056219"/>
            <a:ext cx="94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LLO</a:t>
            </a:r>
          </a:p>
        </p:txBody>
      </p:sp>
    </p:spTree>
    <p:extLst>
      <p:ext uri="{BB962C8B-B14F-4D97-AF65-F5344CB8AC3E}">
        <p14:creationId xmlns:p14="http://schemas.microsoft.com/office/powerpoint/2010/main" val="372508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86EA-5535-1C13-7938-D97173C2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Test Mass Replacements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2330B-4530-98BC-62DC-ABBA96B6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A211F-F69E-C7D5-6249-B80A00CA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D53FC-8318-3712-AE2D-090E261BC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34AF8-F73B-2D1F-3704-E89B95BB53EF}"/>
              </a:ext>
            </a:extLst>
          </p:cNvPr>
          <p:cNvSpPr txBox="1"/>
          <p:nvPr/>
        </p:nvSpPr>
        <p:spPr>
          <a:xfrm>
            <a:off x="135592" y="1690688"/>
            <a:ext cx="3078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ITM replaced at LHO, ETMs replaced at LLO</a:t>
            </a:r>
          </a:p>
          <a:p>
            <a:endParaRPr lang="en-US" sz="2400" dirty="0"/>
          </a:p>
          <a:p>
            <a:r>
              <a:rPr lang="en-US" sz="2400" dirty="0"/>
              <a:t>Eliminates point absorbers limiting high power operation, reduces beam jitter coupling</a:t>
            </a:r>
          </a:p>
          <a:p>
            <a:endParaRPr lang="en-US" sz="2400" dirty="0"/>
          </a:p>
          <a:p>
            <a:r>
              <a:rPr lang="en-US" sz="2400" dirty="0"/>
              <a:t>Enabled new violin and acoustic mode damper installation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222E1B-9B79-19F9-F8D7-03F11FC3C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03225" y="2224088"/>
            <a:ext cx="4267200" cy="320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D815EA-61E4-760D-A0B3-7BBB9DF9D313}"/>
              </a:ext>
            </a:extLst>
          </p:cNvPr>
          <p:cNvSpPr txBox="1"/>
          <p:nvPr/>
        </p:nvSpPr>
        <p:spPr>
          <a:xfrm>
            <a:off x="4038600" y="5957888"/>
            <a:ext cx="1609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B. Weaver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9232F-B36A-56EC-DD55-83D57D367EDE}"/>
              </a:ext>
            </a:extLst>
          </p:cNvPr>
          <p:cNvSpPr txBox="1"/>
          <p:nvPr/>
        </p:nvSpPr>
        <p:spPr>
          <a:xfrm>
            <a:off x="8256494" y="6215003"/>
            <a:ext cx="1842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M. Nakano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C4D1DB-B0C9-FFD8-1518-862AF400C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37" y="1605124"/>
            <a:ext cx="5441320" cy="45695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D84C6F-504F-C323-5842-3EE5F2397015}"/>
              </a:ext>
            </a:extLst>
          </p:cNvPr>
          <p:cNvSpPr txBox="1"/>
          <p:nvPr/>
        </p:nvSpPr>
        <p:spPr>
          <a:xfrm>
            <a:off x="3738282" y="1327619"/>
            <a:ext cx="2191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ITMY installation, LHO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E82F0B-876E-2174-1633-0E80566E1EBF}"/>
              </a:ext>
            </a:extLst>
          </p:cNvPr>
          <p:cNvSpPr txBox="1"/>
          <p:nvPr/>
        </p:nvSpPr>
        <p:spPr>
          <a:xfrm>
            <a:off x="7843537" y="1256353"/>
            <a:ext cx="3042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Hartmann Wavefront Sensors, LLO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36A034-5250-7ED3-9E89-B6D3F172E9B6}"/>
              </a:ext>
            </a:extLst>
          </p:cNvPr>
          <p:cNvSpPr txBox="1"/>
          <p:nvPr/>
        </p:nvSpPr>
        <p:spPr>
          <a:xfrm>
            <a:off x="6437025" y="1564783"/>
            <a:ext cx="18194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ETMX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E02A3B-D58E-7AC5-DB00-E263F31599D2}"/>
              </a:ext>
            </a:extLst>
          </p:cNvPr>
          <p:cNvSpPr txBox="1"/>
          <p:nvPr/>
        </p:nvSpPr>
        <p:spPr>
          <a:xfrm>
            <a:off x="6503007" y="3960566"/>
            <a:ext cx="17534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ETMY</a:t>
            </a:r>
          </a:p>
        </p:txBody>
      </p:sp>
    </p:spTree>
    <p:extLst>
      <p:ext uri="{BB962C8B-B14F-4D97-AF65-F5344CB8AC3E}">
        <p14:creationId xmlns:p14="http://schemas.microsoft.com/office/powerpoint/2010/main" val="3994342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67058-C8BE-CD64-BA02-2E5383E8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Output Port Upgrades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55297-4B07-E820-471D-8210DA73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ADA41-F783-D668-0EFC-84D4A2520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5C8FF-D0DA-EBA7-D706-76A998BC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picture containing cluttered, miller&#10;&#10;Description automatically generated">
            <a:extLst>
              <a:ext uri="{FF2B5EF4-FFF2-40B4-BE49-F238E27FC236}">
                <a16:creationId xmlns:a16="http://schemas.microsoft.com/office/drawing/2014/main" id="{C76E6D0F-5427-0DD4-A7BA-A2BA897C3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65" y="1288356"/>
            <a:ext cx="2450047" cy="51206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4EF992A-D18E-6018-C7DD-30A13113917C}"/>
              </a:ext>
            </a:extLst>
          </p:cNvPr>
          <p:cNvGrpSpPr>
            <a:grpSpLocks noChangeAspect="1"/>
          </p:cNvGrpSpPr>
          <p:nvPr/>
        </p:nvGrpSpPr>
        <p:grpSpPr>
          <a:xfrm>
            <a:off x="3146482" y="3092822"/>
            <a:ext cx="3825533" cy="3261209"/>
            <a:chOff x="5127018" y="1341650"/>
            <a:chExt cx="6421514" cy="5474640"/>
          </a:xfrm>
        </p:grpSpPr>
        <p:pic>
          <p:nvPicPr>
            <p:cNvPr id="9" name="Content Placeholder 5" descr="Chart, histogram&#10;&#10;Description automatically generated">
              <a:extLst>
                <a:ext uri="{FF2B5EF4-FFF2-40B4-BE49-F238E27FC236}">
                  <a16:creationId xmlns:a16="http://schemas.microsoft.com/office/drawing/2014/main" id="{78BFD228-D4CC-00C6-811D-84B4F72AC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7018" y="1341650"/>
              <a:ext cx="6421513" cy="48161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AAEC28-E094-97CC-EBE4-0207C3054394}"/>
                </a:ext>
              </a:extLst>
            </p:cNvPr>
            <p:cNvSpPr txBox="1"/>
            <p:nvPr/>
          </p:nvSpPr>
          <p:spPr>
            <a:xfrm>
              <a:off x="7064980" y="1882588"/>
              <a:ext cx="814996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8A1A2E-5379-3299-3C1B-31C74451BBCC}"/>
                </a:ext>
              </a:extLst>
            </p:cNvPr>
            <p:cNvSpPr txBox="1"/>
            <p:nvPr/>
          </p:nvSpPr>
          <p:spPr>
            <a:xfrm>
              <a:off x="7745504" y="1882586"/>
              <a:ext cx="2072433" cy="10850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Low noise DARM</a:t>
              </a:r>
            </a:p>
            <a:p>
              <a:r>
                <a:rPr lang="en-US" sz="1200" dirty="0"/>
                <a:t>Old Dark Noise</a:t>
              </a:r>
            </a:p>
            <a:p>
              <a:r>
                <a:rPr lang="en-US" sz="1200" dirty="0"/>
                <a:t>New Dark Noise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50F98D3-8EC8-D219-388D-12539A0EDEB2}"/>
                </a:ext>
              </a:extLst>
            </p:cNvPr>
            <p:cNvCxnSpPr/>
            <p:nvPr/>
          </p:nvCxnSpPr>
          <p:spPr>
            <a:xfrm>
              <a:off x="7126941" y="2097830"/>
              <a:ext cx="5647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5BEED3A-E773-E907-AF76-A37C3F678570}"/>
                </a:ext>
              </a:extLst>
            </p:cNvPr>
            <p:cNvCxnSpPr/>
            <p:nvPr/>
          </p:nvCxnSpPr>
          <p:spPr>
            <a:xfrm>
              <a:off x="7126941" y="2317465"/>
              <a:ext cx="564777" cy="0"/>
            </a:xfrm>
            <a:prstGeom prst="line">
              <a:avLst/>
            </a:prstGeom>
            <a:ln w="38100">
              <a:solidFill>
                <a:srgbClr val="0032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B7F4429-870F-6710-FD3E-FBF4EAABBB9E}"/>
                </a:ext>
              </a:extLst>
            </p:cNvPr>
            <p:cNvCxnSpPr/>
            <p:nvPr/>
          </p:nvCxnSpPr>
          <p:spPr>
            <a:xfrm>
              <a:off x="7126941" y="2590888"/>
              <a:ext cx="564777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059CF4-1664-B10A-2067-3331DD4F0A6B}"/>
                </a:ext>
              </a:extLst>
            </p:cNvPr>
            <p:cNvSpPr txBox="1"/>
            <p:nvPr/>
          </p:nvSpPr>
          <p:spPr>
            <a:xfrm>
              <a:off x="5244353" y="5834620"/>
              <a:ext cx="6304179" cy="9816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Frequency [Hz]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4D9A40-6976-82C5-5189-4080FC135EC0}"/>
                </a:ext>
              </a:extLst>
            </p:cNvPr>
            <p:cNvSpPr txBox="1"/>
            <p:nvPr/>
          </p:nvSpPr>
          <p:spPr>
            <a:xfrm>
              <a:off x="5875949" y="5761559"/>
              <a:ext cx="834133" cy="41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8AFC25-2688-4B26-EA84-63B56638A564}"/>
                </a:ext>
              </a:extLst>
            </p:cNvPr>
            <p:cNvSpPr txBox="1"/>
            <p:nvPr/>
          </p:nvSpPr>
          <p:spPr>
            <a:xfrm>
              <a:off x="8123248" y="5736136"/>
              <a:ext cx="834133" cy="41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9773A7B-5F2C-2344-DB3E-173BFF9858AE}"/>
                </a:ext>
              </a:extLst>
            </p:cNvPr>
            <p:cNvSpPr txBox="1"/>
            <p:nvPr/>
          </p:nvSpPr>
          <p:spPr>
            <a:xfrm>
              <a:off x="10352261" y="5755584"/>
              <a:ext cx="834133" cy="41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1000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662C112-9246-6567-8966-ED299342CD55}"/>
              </a:ext>
            </a:extLst>
          </p:cNvPr>
          <p:cNvSpPr txBox="1"/>
          <p:nvPr/>
        </p:nvSpPr>
        <p:spPr>
          <a:xfrm>
            <a:off x="2704508" y="1251685"/>
            <a:ext cx="42929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Thermal radius of curvature actuator on Output Mirror 2</a:t>
            </a:r>
          </a:p>
          <a:p>
            <a:endParaRPr lang="en-US" sz="2200" dirty="0"/>
          </a:p>
          <a:p>
            <a:r>
              <a:rPr lang="en-US" sz="2200" dirty="0"/>
              <a:t>Allows improvement of IFO to OMC mode matching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2D1F44-E5F3-4E78-BBA5-6D22CE5666C9}"/>
              </a:ext>
            </a:extLst>
          </p:cNvPr>
          <p:cNvSpPr txBox="1"/>
          <p:nvPr/>
        </p:nvSpPr>
        <p:spPr>
          <a:xfrm>
            <a:off x="7156111" y="3384090"/>
            <a:ext cx="39713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New electronics for Output Mode Cleaner photodetectors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New transimpedance amplifier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New whitening filter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lower noise, higher range ADC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Improved electrical isolation</a:t>
            </a:r>
          </a:p>
        </p:txBody>
      </p:sp>
      <p:pic>
        <p:nvPicPr>
          <p:cNvPr id="21" name="Picture 20" descr="A close-up of a clock&#10;&#10;Description automatically generated with low confidence">
            <a:extLst>
              <a:ext uri="{FF2B5EF4-FFF2-40B4-BE49-F238E27FC236}">
                <a16:creationId xmlns:a16="http://schemas.microsoft.com/office/drawing/2014/main" id="{8FB4319A-3ABF-269C-0431-5123D2951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31"/>
          <a:stretch/>
        </p:blipFill>
        <p:spPr>
          <a:xfrm>
            <a:off x="8810993" y="389686"/>
            <a:ext cx="1832012" cy="2895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20A4128-5852-CA70-2D74-8F6D9B71DD50}"/>
              </a:ext>
            </a:extLst>
          </p:cNvPr>
          <p:cNvSpPr txBox="1"/>
          <p:nvPr/>
        </p:nvSpPr>
        <p:spPr>
          <a:xfrm>
            <a:off x="6928544" y="950701"/>
            <a:ext cx="167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low loss faraday isolator (both sites)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2EF5C4-393F-0083-1C32-371560A1518C}"/>
              </a:ext>
            </a:extLst>
          </p:cNvPr>
          <p:cNvSpPr txBox="1"/>
          <p:nvPr/>
        </p:nvSpPr>
        <p:spPr>
          <a:xfrm>
            <a:off x="6997470" y="2381968"/>
            <a:ext cx="1745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lower loss OMC (LLO)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61C4BD-D004-D62F-0A08-8DE525D79E77}"/>
              </a:ext>
            </a:extLst>
          </p:cNvPr>
          <p:cNvCxnSpPr>
            <a:cxnSpLocks/>
          </p:cNvCxnSpPr>
          <p:nvPr/>
        </p:nvCxnSpPr>
        <p:spPr>
          <a:xfrm>
            <a:off x="8363306" y="1548068"/>
            <a:ext cx="1237894" cy="7501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D07313-71D4-3D6B-DA9F-071219BDAA5B}"/>
              </a:ext>
            </a:extLst>
          </p:cNvPr>
          <p:cNvCxnSpPr/>
          <p:nvPr/>
        </p:nvCxnSpPr>
        <p:spPr>
          <a:xfrm flipV="1">
            <a:off x="8498541" y="2572364"/>
            <a:ext cx="869576" cy="22499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969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1CF4-7DDC-8D44-E5DE-4D0D709C9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Scatter Mitigation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B250B-2131-068D-3418-B153DEE3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7DFA5-09AC-D611-F8D3-B97D58E1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54838-6CC8-ADAB-E92F-E2D33D0B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 descr="A close-up of a clock&#10;&#10;Description automatically generated with low confidence">
            <a:extLst>
              <a:ext uri="{FF2B5EF4-FFF2-40B4-BE49-F238E27FC236}">
                <a16:creationId xmlns:a16="http://schemas.microsoft.com/office/drawing/2014/main" id="{CE8FD624-71AB-0B03-08EA-08931BCCB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31"/>
          <a:stretch/>
        </p:blipFill>
        <p:spPr>
          <a:xfrm>
            <a:off x="9521788" y="1690688"/>
            <a:ext cx="1832012" cy="289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EB7293-95DC-B5E9-AF11-D3B34811DC5E}"/>
              </a:ext>
            </a:extLst>
          </p:cNvPr>
          <p:cNvSpPr txBox="1"/>
          <p:nvPr/>
        </p:nvSpPr>
        <p:spPr>
          <a:xfrm>
            <a:off x="6534544" y="1690688"/>
            <a:ext cx="2755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Removal of window between HAM5 and HAM6 at output port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9DE31E-3F8E-6638-8DF0-D3840F71231A}"/>
              </a:ext>
            </a:extLst>
          </p:cNvPr>
          <p:cNvCxnSpPr>
            <a:cxnSpLocks/>
          </p:cNvCxnSpPr>
          <p:nvPr/>
        </p:nvCxnSpPr>
        <p:spPr>
          <a:xfrm>
            <a:off x="8847438" y="2698560"/>
            <a:ext cx="1802633" cy="4399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8E24850C-0E7F-27FA-C403-F7E2C9BF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14" y="4572857"/>
            <a:ext cx="3415986" cy="18406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40747F-5A78-A417-A3C5-9AB0965403A7}"/>
              </a:ext>
            </a:extLst>
          </p:cNvPr>
          <p:cNvSpPr txBox="1"/>
          <p:nvPr/>
        </p:nvSpPr>
        <p:spPr>
          <a:xfrm>
            <a:off x="3688976" y="5302983"/>
            <a:ext cx="2738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ea typeface="Palatino" pitchFamily="2" charset="77"/>
                <a:cs typeface="Calibri" panose="020F0502020204030204" pitchFamily="34" charset="0"/>
              </a:rPr>
              <a:t>Damping the high-Q suspended baffles to reduce their velocity</a:t>
            </a:r>
          </a:p>
          <a:p>
            <a:endParaRPr lang="en-US" dirty="0"/>
          </a:p>
        </p:txBody>
      </p:sp>
      <p:pic>
        <p:nvPicPr>
          <p:cNvPr id="14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97CC47CB-3147-9270-1B59-CBC7D66CD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5" t="15286" r="46501" b="14328"/>
          <a:stretch/>
        </p:blipFill>
        <p:spPr>
          <a:xfrm>
            <a:off x="6777318" y="3719513"/>
            <a:ext cx="2622292" cy="2518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6AE1E5-6E17-B95B-1749-3DCA58628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6" y="1427084"/>
            <a:ext cx="2592324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7D6A28-D5F9-0851-5562-C5A49DC9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090" y="1485910"/>
            <a:ext cx="2673654" cy="2743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EADCFF-2C07-F6FE-5725-EED34143D9C5}"/>
              </a:ext>
            </a:extLst>
          </p:cNvPr>
          <p:cNvSpPr txBox="1"/>
          <p:nvPr/>
        </p:nvSpPr>
        <p:spPr>
          <a:xfrm>
            <a:off x="793706" y="1072510"/>
            <a:ext cx="4289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Before/After Arm Cavity Baffle Damping, LLO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5C5753-ECF9-4AC5-80A5-B8D2CAA9EBED}"/>
              </a:ext>
            </a:extLst>
          </p:cNvPr>
          <p:cNvSpPr txBox="1"/>
          <p:nvPr/>
        </p:nvSpPr>
        <p:spPr>
          <a:xfrm>
            <a:off x="9705302" y="4795151"/>
            <a:ext cx="2259763" cy="1200329"/>
          </a:xfrm>
          <a:prstGeom prst="rect">
            <a:avLst/>
          </a:prstGeom>
          <a:solidFill>
            <a:schemeClr val="accent4">
              <a:lumMod val="20000"/>
              <a:lumOff val="8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: Pre-O4, septum window present</a:t>
            </a:r>
          </a:p>
          <a:p>
            <a:r>
              <a:rPr lang="en-US" b="1" dirty="0">
                <a:solidFill>
                  <a:srgbClr val="00329A"/>
                </a:solidFill>
              </a:rPr>
              <a:t>BLUE</a:t>
            </a:r>
            <a:r>
              <a:rPr lang="en-US" dirty="0"/>
              <a:t>: after removal of window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AD2BA7-1598-C136-803A-E152FDBB01B1}"/>
              </a:ext>
            </a:extLst>
          </p:cNvPr>
          <p:cNvSpPr txBox="1"/>
          <p:nvPr/>
        </p:nvSpPr>
        <p:spPr>
          <a:xfrm>
            <a:off x="6884894" y="6326018"/>
            <a:ext cx="26222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Frequency [Hz]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1A9FA9-4554-71E8-DA98-17602FCD4A36}"/>
              </a:ext>
            </a:extLst>
          </p:cNvPr>
          <p:cNvSpPr txBox="1"/>
          <p:nvPr/>
        </p:nvSpPr>
        <p:spPr>
          <a:xfrm>
            <a:off x="7368988" y="3455894"/>
            <a:ext cx="1748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DARM (LHO)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F4EE56-37F8-2DF3-5B41-9C44BE947AF0}"/>
              </a:ext>
            </a:extLst>
          </p:cNvPr>
          <p:cNvSpPr txBox="1"/>
          <p:nvPr/>
        </p:nvSpPr>
        <p:spPr>
          <a:xfrm>
            <a:off x="268941" y="4229110"/>
            <a:ext cx="1183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Soni</a:t>
            </a:r>
            <a:r>
              <a:rPr lang="en-US" sz="1200" dirty="0"/>
              <a:t>, LLO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407D9D-BC57-17A6-4B98-D03CE035E947}"/>
              </a:ext>
            </a:extLst>
          </p:cNvPr>
          <p:cNvSpPr txBox="1"/>
          <p:nvPr/>
        </p:nvSpPr>
        <p:spPr>
          <a:xfrm>
            <a:off x="7301752" y="6150615"/>
            <a:ext cx="494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1AF425-4FF7-B92B-D018-EA0C60AFED11}"/>
              </a:ext>
            </a:extLst>
          </p:cNvPr>
          <p:cNvSpPr txBox="1"/>
          <p:nvPr/>
        </p:nvSpPr>
        <p:spPr>
          <a:xfrm>
            <a:off x="8745064" y="6155098"/>
            <a:ext cx="494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086476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D8E00-922E-603A-F530-221F5EBE2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5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High Power Operation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4D59B-8F80-6B84-DCE0-174014C9C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C4A5D-8784-6FBE-6FBC-0F88B2BE8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5935C-11A8-AD96-8BD7-6BEE2252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586-63BD-7B46-A8D7-C17DD631839E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8B5F3AAC-7949-1CC3-5FA2-917854D7F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398895"/>
              </p:ext>
            </p:extLst>
          </p:nvPr>
        </p:nvGraphicFramePr>
        <p:xfrm>
          <a:off x="168373" y="1399604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8741086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6855664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291549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795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Input Power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371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 Recycling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582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Arm Power 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865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B39CD2C-1B4C-8B53-BCB3-CB86B06A1491}"/>
              </a:ext>
            </a:extLst>
          </p:cNvPr>
          <p:cNvSpPr txBox="1"/>
          <p:nvPr/>
        </p:nvSpPr>
        <p:spPr>
          <a:xfrm>
            <a:off x="8586914" y="2628801"/>
            <a:ext cx="294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challenge: IFO thermalization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D91EFA-C30A-6C60-2A9F-EE327BE89341}"/>
              </a:ext>
            </a:extLst>
          </p:cNvPr>
          <p:cNvSpPr txBox="1"/>
          <p:nvPr/>
        </p:nvSpPr>
        <p:spPr>
          <a:xfrm>
            <a:off x="4997251" y="4680256"/>
            <a:ext cx="2609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Sideband gain, cavity detuning, noise couplings, arm power evolve for over 6 hours of initial lock stretch</a:t>
            </a:r>
          </a:p>
        </p:txBody>
      </p:sp>
      <p:pic>
        <p:nvPicPr>
          <p:cNvPr id="16" name="Picture 15" descr="A picture containing text, screenshot, diagram, black and white&#10;&#10;Description automatically generated">
            <a:extLst>
              <a:ext uri="{FF2B5EF4-FFF2-40B4-BE49-F238E27FC236}">
                <a16:creationId xmlns:a16="http://schemas.microsoft.com/office/drawing/2014/main" id="{B4183319-9754-7184-1FF5-167D5D7C7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73"/>
          <a:stretch/>
        </p:blipFill>
        <p:spPr>
          <a:xfrm>
            <a:off x="168373" y="3098540"/>
            <a:ext cx="4107712" cy="32291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C61296-2990-57DA-6BA6-4B1906EEB959}"/>
              </a:ext>
            </a:extLst>
          </p:cNvPr>
          <p:cNvSpPr txBox="1"/>
          <p:nvPr/>
        </p:nvSpPr>
        <p:spPr>
          <a:xfrm>
            <a:off x="3634698" y="6327676"/>
            <a:ext cx="128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V. </a:t>
            </a:r>
            <a:r>
              <a:rPr lang="en-US" sz="1200" dirty="0" err="1"/>
              <a:t>Frolov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E77589-7769-C441-1629-04BB3D29A39D}"/>
              </a:ext>
            </a:extLst>
          </p:cNvPr>
          <p:cNvSpPr txBox="1"/>
          <p:nvPr/>
        </p:nvSpPr>
        <p:spPr>
          <a:xfrm>
            <a:off x="1228493" y="2978461"/>
            <a:ext cx="23529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08AE7-A479-DF7E-EF90-2AE5C504733F}"/>
              </a:ext>
            </a:extLst>
          </p:cNvPr>
          <p:cNvSpPr txBox="1"/>
          <p:nvPr/>
        </p:nvSpPr>
        <p:spPr>
          <a:xfrm>
            <a:off x="1413958" y="6327676"/>
            <a:ext cx="216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Effective Arm Power (MW)</a:t>
            </a:r>
          </a:p>
        </p:txBody>
      </p:sp>
      <p:pic>
        <p:nvPicPr>
          <p:cNvPr id="22" name="Picture 21" descr="A picture containing text, font, white, handwriting&#10;&#10;Description automatically generated">
            <a:extLst>
              <a:ext uri="{FF2B5EF4-FFF2-40B4-BE49-F238E27FC236}">
                <a16:creationId xmlns:a16="http://schemas.microsoft.com/office/drawing/2014/main" id="{5C833D88-DA70-0EEE-2394-23EA23C2D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746" b="-9731"/>
          <a:stretch/>
        </p:blipFill>
        <p:spPr>
          <a:xfrm>
            <a:off x="3736088" y="4302819"/>
            <a:ext cx="1538714" cy="365125"/>
          </a:xfrm>
          <a:prstGeom prst="rect">
            <a:avLst/>
          </a:prstGeom>
        </p:spPr>
      </p:pic>
      <p:pic>
        <p:nvPicPr>
          <p:cNvPr id="24" name="Picture 23" descr="A graph with a red line&#10;&#10;Description automatically generated with low confidence">
            <a:extLst>
              <a:ext uri="{FF2B5EF4-FFF2-40B4-BE49-F238E27FC236}">
                <a16:creationId xmlns:a16="http://schemas.microsoft.com/office/drawing/2014/main" id="{BC7376BB-B363-E50E-F005-5626A6BC7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8" t="8161" r="27091" b="4516"/>
          <a:stretch/>
        </p:blipFill>
        <p:spPr>
          <a:xfrm>
            <a:off x="8208756" y="3477273"/>
            <a:ext cx="3300761" cy="20025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9DC4FD-FB01-684E-3FCE-89863EF8EB69}"/>
              </a:ext>
            </a:extLst>
          </p:cNvPr>
          <p:cNvSpPr txBox="1"/>
          <p:nvPr/>
        </p:nvSpPr>
        <p:spPr>
          <a:xfrm>
            <a:off x="8783444" y="5645794"/>
            <a:ext cx="2397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Time [sec]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D45919-C137-F8AC-BBB5-804E15C6FDFC}"/>
              </a:ext>
            </a:extLst>
          </p:cNvPr>
          <p:cNvSpPr txBox="1"/>
          <p:nvPr/>
        </p:nvSpPr>
        <p:spPr>
          <a:xfrm>
            <a:off x="8448637" y="5459657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3600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6D8016-DF0A-C83F-10AB-0F50166DB8FA}"/>
              </a:ext>
            </a:extLst>
          </p:cNvPr>
          <p:cNvSpPr txBox="1"/>
          <p:nvPr/>
        </p:nvSpPr>
        <p:spPr>
          <a:xfrm>
            <a:off x="9272016" y="5458968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7200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FDA796-CC5F-60CE-592A-DBE862F99C4E}"/>
              </a:ext>
            </a:extLst>
          </p:cNvPr>
          <p:cNvSpPr txBox="1"/>
          <p:nvPr/>
        </p:nvSpPr>
        <p:spPr>
          <a:xfrm>
            <a:off x="10091585" y="5458968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10800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5C4431-EF21-35B1-39BF-9C10173B7EC1}"/>
              </a:ext>
            </a:extLst>
          </p:cNvPr>
          <p:cNvSpPr txBox="1"/>
          <p:nvPr/>
        </p:nvSpPr>
        <p:spPr>
          <a:xfrm>
            <a:off x="10873441" y="5458968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14400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A9F05E-AC69-DB17-5BDC-75221C76A0A3}"/>
              </a:ext>
            </a:extLst>
          </p:cNvPr>
          <p:cNvSpPr txBox="1"/>
          <p:nvPr/>
        </p:nvSpPr>
        <p:spPr>
          <a:xfrm>
            <a:off x="7794979" y="3429000"/>
            <a:ext cx="430887" cy="20025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600" dirty="0"/>
              <a:t>PRCL optical gain [au]</a:t>
            </a:r>
          </a:p>
        </p:txBody>
      </p:sp>
    </p:spTree>
    <p:extLst>
      <p:ext uri="{BB962C8B-B14F-4D97-AF65-F5344CB8AC3E}">
        <p14:creationId xmlns:p14="http://schemas.microsoft.com/office/powerpoint/2010/main" val="3780293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B3B0-191E-2EBE-69D1-A1208149C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48" y="18288"/>
            <a:ext cx="9156879" cy="1325563"/>
          </a:xfrm>
        </p:spPr>
        <p:txBody>
          <a:bodyPr/>
          <a:lstStyle/>
          <a:p>
            <a:pPr algn="ctr"/>
            <a:r>
              <a:rPr lang="en-US" dirty="0"/>
              <a:t>High Power/Mode Matching Challenge: Parametric Instabilities</a:t>
            </a:r>
          </a:p>
        </p:txBody>
      </p:sp>
      <p:pic>
        <p:nvPicPr>
          <p:cNvPr id="5" name="67393_20230213221315_diff_RH_change.mp4">
            <a:hlinkClick r:id="" action="ppaction://media"/>
            <a:extLst>
              <a:ext uri="{FF2B5EF4-FFF2-40B4-BE49-F238E27FC236}">
                <a16:creationId xmlns:a16="http://schemas.microsoft.com/office/drawing/2014/main" id="{01451A38-6685-E585-CE2A-42511A6708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3989" y="1690688"/>
            <a:ext cx="3716628" cy="49791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5FF71-BA2B-C812-66FC-067592E44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BC41-DA28-2841-84D9-E2EFE9AB125A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13C02D0-B5B0-FF75-61CA-AA00541E7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36" y="1343851"/>
            <a:ext cx="5749904" cy="3471238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E03E5B-364D-DDEB-23D9-1A9C09AE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Capote- G2301034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759C1F7-7CA4-FCC9-4609-0CA3C61F5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GWADW2023- O4 Commissioning</a:t>
            </a:r>
            <a:endParaRPr lang="en-US" dirty="0"/>
          </a:p>
        </p:txBody>
      </p:sp>
      <p:pic>
        <p:nvPicPr>
          <p:cNvPr id="15" name="Picture 14" descr="A picture containing blur&#10;&#10;Description automatically generated">
            <a:extLst>
              <a:ext uri="{FF2B5EF4-FFF2-40B4-BE49-F238E27FC236}">
                <a16:creationId xmlns:a16="http://schemas.microsoft.com/office/drawing/2014/main" id="{2C2758EE-A116-A578-883F-64EEEC756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746" y="2233668"/>
            <a:ext cx="873631" cy="914400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D3F81439-B778-2A56-A91B-097FD73F3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4377" y="2233668"/>
            <a:ext cx="816429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85477E-EAA9-DD87-FE12-4DD6C567A8BA}"/>
              </a:ext>
            </a:extLst>
          </p:cNvPr>
          <p:cNvSpPr txBox="1"/>
          <p:nvPr/>
        </p:nvSpPr>
        <p:spPr>
          <a:xfrm>
            <a:off x="5696566" y="3177178"/>
            <a:ext cx="1650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Wikipedia, Gaussian beam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B1E440-DF10-F22E-570E-C4174743B7B3}"/>
              </a:ext>
            </a:extLst>
          </p:cNvPr>
          <p:cNvSpPr txBox="1"/>
          <p:nvPr/>
        </p:nvSpPr>
        <p:spPr>
          <a:xfrm>
            <a:off x="6011985" y="1367731"/>
            <a:ext cx="1650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(Not covered by acoustic mode damping)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F221D-32BF-20C7-7385-BFC40A8B5B48}"/>
              </a:ext>
            </a:extLst>
          </p:cNvPr>
          <p:cNvSpPr txBox="1"/>
          <p:nvPr/>
        </p:nvSpPr>
        <p:spPr>
          <a:xfrm>
            <a:off x="645017" y="4349524"/>
            <a:ext cx="4915729" cy="465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picture containing screenshot, colorfulness, fractal art, art&#10;&#10;Description automatically generated">
            <a:extLst>
              <a:ext uri="{FF2B5EF4-FFF2-40B4-BE49-F238E27FC236}">
                <a16:creationId xmlns:a16="http://schemas.microsoft.com/office/drawing/2014/main" id="{C862155E-5684-2B37-E35B-10CC842A1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376" y="4240153"/>
            <a:ext cx="2827863" cy="2547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22F0D-998A-F673-1B53-D60A2FC9EEA2}"/>
              </a:ext>
            </a:extLst>
          </p:cNvPr>
          <p:cNvSpPr txBox="1"/>
          <p:nvPr/>
        </p:nvSpPr>
        <p:spPr>
          <a:xfrm>
            <a:off x="152804" y="4815089"/>
            <a:ext cx="1573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COMSOL simulation of 80 kHz PI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B87743-8715-06BF-BB0D-E913EF2DF7BB}"/>
              </a:ext>
            </a:extLst>
          </p:cNvPr>
          <p:cNvSpPr txBox="1"/>
          <p:nvPr/>
        </p:nvSpPr>
        <p:spPr>
          <a:xfrm>
            <a:off x="4881282" y="4201607"/>
            <a:ext cx="2396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power operation limited by arm cavity HOM interaction with acoustic modes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01482-A57C-F68B-05A0-F67869FC01B8}"/>
              </a:ext>
            </a:extLst>
          </p:cNvPr>
          <p:cNvSpPr txBox="1"/>
          <p:nvPr/>
        </p:nvSpPr>
        <p:spPr>
          <a:xfrm>
            <a:off x="3348318" y="6509931"/>
            <a:ext cx="1264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 Brooks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E2ABB3-69B2-EA57-8748-5925D7967230}"/>
              </a:ext>
            </a:extLst>
          </p:cNvPr>
          <p:cNvSpPr txBox="1"/>
          <p:nvPr/>
        </p:nvSpPr>
        <p:spPr>
          <a:xfrm>
            <a:off x="4276165" y="2656393"/>
            <a:ext cx="968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D. Brown</a:t>
            </a:r>
          </a:p>
        </p:txBody>
      </p:sp>
    </p:spTree>
    <p:extLst>
      <p:ext uri="{BB962C8B-B14F-4D97-AF65-F5344CB8AC3E}">
        <p14:creationId xmlns:p14="http://schemas.microsoft.com/office/powerpoint/2010/main" val="95870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ckground_LVK" id="{13782641-CC22-C14B-8CAB-00AB825FD141}" vid="{60F936EB-CC54-7B46-A9C7-D2DEE799E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Background_LVK</Template>
  <TotalTime>2853</TotalTime>
  <Words>647</Words>
  <Application>Microsoft Macintosh PowerPoint</Application>
  <PresentationFormat>Widescreen</PresentationFormat>
  <Paragraphs>174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Advanced LIGO Detector Commissioning Observing Run 4</vt:lpstr>
      <vt:lpstr>O4 Commissioning Goals</vt:lpstr>
      <vt:lpstr>Pre-O4 Status</vt:lpstr>
      <vt:lpstr>Pre-Stabilized Laser</vt:lpstr>
      <vt:lpstr>Test Mass Replacements</vt:lpstr>
      <vt:lpstr>Output Port Upgrades</vt:lpstr>
      <vt:lpstr>Scatter Mitigation</vt:lpstr>
      <vt:lpstr>High Power Operation</vt:lpstr>
      <vt:lpstr>High Power/Mode Matching Challenge: Parametric Instabilities</vt:lpstr>
      <vt:lpstr>Online Noise Subtraction</vt:lpstr>
      <vt:lpstr>Limiting Noises: LLO</vt:lpstr>
      <vt:lpstr>Limiting Noises: LHO</vt:lpstr>
      <vt:lpstr>Thank you!  Questions?</vt:lpstr>
      <vt:lpstr>Extra Slides  </vt:lpstr>
      <vt:lpstr>Projections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 Detector Commissioning Observing Run 4</dc:title>
  <dc:creator>Elenna Capote</dc:creator>
  <cp:lastModifiedBy>Elenna Capote</cp:lastModifiedBy>
  <cp:revision>56</cp:revision>
  <dcterms:created xsi:type="dcterms:W3CDTF">2023-05-16T01:50:13Z</dcterms:created>
  <dcterms:modified xsi:type="dcterms:W3CDTF">2023-05-18T01:23:46Z</dcterms:modified>
</cp:coreProperties>
</file>