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1"/>
  </p:notesMasterIdLst>
  <p:sldIdLst>
    <p:sldId id="2216" r:id="rId3"/>
    <p:sldId id="2217" r:id="rId4"/>
    <p:sldId id="2223" r:id="rId5"/>
    <p:sldId id="2230" r:id="rId6"/>
    <p:sldId id="2165" r:id="rId7"/>
    <p:sldId id="2231" r:id="rId8"/>
    <p:sldId id="2225" r:id="rId9"/>
    <p:sldId id="2241" r:id="rId10"/>
    <p:sldId id="260" r:id="rId11"/>
    <p:sldId id="2244" r:id="rId12"/>
    <p:sldId id="257" r:id="rId13"/>
    <p:sldId id="261" r:id="rId14"/>
    <p:sldId id="262" r:id="rId15"/>
    <p:sldId id="263" r:id="rId16"/>
    <p:sldId id="264" r:id="rId17"/>
    <p:sldId id="265" r:id="rId18"/>
    <p:sldId id="268" r:id="rId19"/>
    <p:sldId id="266" r:id="rId20"/>
    <p:sldId id="289" r:id="rId21"/>
    <p:sldId id="2221" r:id="rId22"/>
    <p:sldId id="2248" r:id="rId23"/>
    <p:sldId id="2182" r:id="rId24"/>
    <p:sldId id="2222" r:id="rId25"/>
    <p:sldId id="2171" r:id="rId26"/>
    <p:sldId id="322" r:id="rId27"/>
    <p:sldId id="2213" r:id="rId28"/>
    <p:sldId id="2247" r:id="rId29"/>
    <p:sldId id="2233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33CC"/>
    <a:srgbClr val="6699FF"/>
    <a:srgbClr val="008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EAEB09-FEBE-4CBC-9CF1-3245BA2FD726}" v="11" dt="2023-05-24T12:59:42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99" autoAdjust="0"/>
    <p:restoredTop sz="94660"/>
  </p:normalViewPr>
  <p:slideViewPr>
    <p:cSldViewPr snapToGrid="0">
      <p:cViewPr varScale="1">
        <p:scale>
          <a:sx n="86" d="100"/>
          <a:sy n="86" d="100"/>
        </p:scale>
        <p:origin x="98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.ricci@roma1.infn.it" userId="S::urn:spo:guest#marco.ricci@roma1.infn.it::" providerId="AD" clId="Web-{81200325-1B01-93FC-BA7E-DDD3DBB9410C}"/>
    <pc:docChg chg="modSld">
      <pc:chgData name="marco.ricci@roma1.infn.it" userId="S::urn:spo:guest#marco.ricci@roma1.infn.it::" providerId="AD" clId="Web-{81200325-1B01-93FC-BA7E-DDD3DBB9410C}" dt="2023-05-19T18:35:19.321" v="10" actId="14100"/>
      <pc:docMkLst>
        <pc:docMk/>
      </pc:docMkLst>
      <pc:sldChg chg="modSp">
        <pc:chgData name="marco.ricci@roma1.infn.it" userId="S::urn:spo:guest#marco.ricci@roma1.infn.it::" providerId="AD" clId="Web-{81200325-1B01-93FC-BA7E-DDD3DBB9410C}" dt="2023-05-19T18:35:19.321" v="10" actId="14100"/>
        <pc:sldMkLst>
          <pc:docMk/>
          <pc:sldMk cId="970102817" sldId="266"/>
        </pc:sldMkLst>
        <pc:spChg chg="mod">
          <ac:chgData name="marco.ricci@roma1.infn.it" userId="S::urn:spo:guest#marco.ricci@roma1.infn.it::" providerId="AD" clId="Web-{81200325-1B01-93FC-BA7E-DDD3DBB9410C}" dt="2023-05-19T18:35:06.399" v="3" actId="20577"/>
          <ac:spMkLst>
            <pc:docMk/>
            <pc:sldMk cId="970102817" sldId="266"/>
            <ac:spMk id="14" creationId="{15B6619C-F809-08BD-91C9-65958D167436}"/>
          </ac:spMkLst>
        </pc:spChg>
        <pc:spChg chg="mod">
          <ac:chgData name="marco.ricci@roma1.infn.it" userId="S::urn:spo:guest#marco.ricci@roma1.infn.it::" providerId="AD" clId="Web-{81200325-1B01-93FC-BA7E-DDD3DBB9410C}" dt="2023-05-19T18:35:19.321" v="10" actId="14100"/>
          <ac:spMkLst>
            <pc:docMk/>
            <pc:sldMk cId="970102817" sldId="266"/>
            <ac:spMk id="17" creationId="{E5567F54-A748-E614-F2B9-8485EAD00D82}"/>
          </ac:spMkLst>
        </pc:spChg>
      </pc:sldChg>
    </pc:docChg>
  </pc:docChgLst>
  <pc:docChgLst>
    <pc:chgData name="Valentina Mangano" userId="b88b0b7d-b24a-4f3f-8b9c-2475a7bbd662" providerId="ADAL" clId="{03EAEB09-FEBE-4CBC-9CF1-3245BA2FD726}"/>
    <pc:docChg chg="undo custSel addSld modSld">
      <pc:chgData name="Valentina Mangano" userId="b88b0b7d-b24a-4f3f-8b9c-2475a7bbd662" providerId="ADAL" clId="{03EAEB09-FEBE-4CBC-9CF1-3245BA2FD726}" dt="2023-05-24T13:02:15.105" v="389" actId="14100"/>
      <pc:docMkLst>
        <pc:docMk/>
      </pc:docMkLst>
      <pc:sldChg chg="addSp delSp modSp mod">
        <pc:chgData name="Valentina Mangano" userId="b88b0b7d-b24a-4f3f-8b9c-2475a7bbd662" providerId="ADAL" clId="{03EAEB09-FEBE-4CBC-9CF1-3245BA2FD726}" dt="2023-05-24T06:13:35.697" v="206" actId="478"/>
        <pc:sldMkLst>
          <pc:docMk/>
          <pc:sldMk cId="1206991851" sldId="2230"/>
        </pc:sldMkLst>
        <pc:spChg chg="mod">
          <ac:chgData name="Valentina Mangano" userId="b88b0b7d-b24a-4f3f-8b9c-2475a7bbd662" providerId="ADAL" clId="{03EAEB09-FEBE-4CBC-9CF1-3245BA2FD726}" dt="2023-05-24T06:08:51.352" v="5" actId="1076"/>
          <ac:spMkLst>
            <pc:docMk/>
            <pc:sldMk cId="1206991851" sldId="2230"/>
            <ac:spMk id="5" creationId="{6A38799A-561A-B54A-3F81-B1A13254F0CD}"/>
          </ac:spMkLst>
        </pc:spChg>
        <pc:spChg chg="add mod">
          <ac:chgData name="Valentina Mangano" userId="b88b0b7d-b24a-4f3f-8b9c-2475a7bbd662" providerId="ADAL" clId="{03EAEB09-FEBE-4CBC-9CF1-3245BA2FD726}" dt="2023-05-24T06:13:20.237" v="204" actId="1037"/>
          <ac:spMkLst>
            <pc:docMk/>
            <pc:sldMk cId="1206991851" sldId="2230"/>
            <ac:spMk id="6" creationId="{D7EEE0E4-E449-1113-CC9D-5C8AA4A4C045}"/>
          </ac:spMkLst>
        </pc:spChg>
        <pc:spChg chg="del mod">
          <ac:chgData name="Valentina Mangano" userId="b88b0b7d-b24a-4f3f-8b9c-2475a7bbd662" providerId="ADAL" clId="{03EAEB09-FEBE-4CBC-9CF1-3245BA2FD726}" dt="2023-05-24T06:13:35.697" v="206" actId="478"/>
          <ac:spMkLst>
            <pc:docMk/>
            <pc:sldMk cId="1206991851" sldId="2230"/>
            <ac:spMk id="15" creationId="{C5B42F26-E83A-5168-B2B9-8B629E9F5334}"/>
          </ac:spMkLst>
        </pc:spChg>
      </pc:sldChg>
      <pc:sldChg chg="modAnim">
        <pc:chgData name="Valentina Mangano" userId="b88b0b7d-b24a-4f3f-8b9c-2475a7bbd662" providerId="ADAL" clId="{03EAEB09-FEBE-4CBC-9CF1-3245BA2FD726}" dt="2023-05-23T06:40:10.493" v="3"/>
        <pc:sldMkLst>
          <pc:docMk/>
          <pc:sldMk cId="2408293195" sldId="2231"/>
        </pc:sldMkLst>
      </pc:sldChg>
      <pc:sldChg chg="modSp mod">
        <pc:chgData name="Valentina Mangano" userId="b88b0b7d-b24a-4f3f-8b9c-2475a7bbd662" providerId="ADAL" clId="{03EAEB09-FEBE-4CBC-9CF1-3245BA2FD726}" dt="2023-05-24T12:15:18.558" v="236" actId="1037"/>
        <pc:sldMkLst>
          <pc:docMk/>
          <pc:sldMk cId="4293806459" sldId="2233"/>
        </pc:sldMkLst>
        <pc:spChg chg="mod">
          <ac:chgData name="Valentina Mangano" userId="b88b0b7d-b24a-4f3f-8b9c-2475a7bbd662" providerId="ADAL" clId="{03EAEB09-FEBE-4CBC-9CF1-3245BA2FD726}" dt="2023-05-24T12:15:18.558" v="236" actId="1037"/>
          <ac:spMkLst>
            <pc:docMk/>
            <pc:sldMk cId="4293806459" sldId="2233"/>
            <ac:spMk id="8" creationId="{0452C6D8-C6E6-D2F8-1C02-AACA2797C02A}"/>
          </ac:spMkLst>
        </pc:spChg>
      </pc:sldChg>
      <pc:sldChg chg="addSp delSp modSp new mod">
        <pc:chgData name="Valentina Mangano" userId="b88b0b7d-b24a-4f3f-8b9c-2475a7bbd662" providerId="ADAL" clId="{03EAEB09-FEBE-4CBC-9CF1-3245BA2FD726}" dt="2023-05-24T13:02:15.105" v="389" actId="14100"/>
        <pc:sldMkLst>
          <pc:docMk/>
          <pc:sldMk cId="3662057422" sldId="2247"/>
        </pc:sldMkLst>
        <pc:spChg chg="del">
          <ac:chgData name="Valentina Mangano" userId="b88b0b7d-b24a-4f3f-8b9c-2475a7bbd662" providerId="ADAL" clId="{03EAEB09-FEBE-4CBC-9CF1-3245BA2FD726}" dt="2023-05-24T12:15:48.276" v="239" actId="478"/>
          <ac:spMkLst>
            <pc:docMk/>
            <pc:sldMk cId="3662057422" sldId="2247"/>
            <ac:spMk id="2" creationId="{18E7D6BD-E7BC-070A-9FCD-8D6D48595251}"/>
          </ac:spMkLst>
        </pc:spChg>
        <pc:spChg chg="del">
          <ac:chgData name="Valentina Mangano" userId="b88b0b7d-b24a-4f3f-8b9c-2475a7bbd662" providerId="ADAL" clId="{03EAEB09-FEBE-4CBC-9CF1-3245BA2FD726}" dt="2023-05-24T12:15:47.551" v="238" actId="478"/>
          <ac:spMkLst>
            <pc:docMk/>
            <pc:sldMk cId="3662057422" sldId="2247"/>
            <ac:spMk id="3" creationId="{1D673511-49C2-4CB2-CFF3-1F27E7929C24}"/>
          </ac:spMkLst>
        </pc:spChg>
        <pc:spChg chg="add mod ord">
          <ac:chgData name="Valentina Mangano" userId="b88b0b7d-b24a-4f3f-8b9c-2475a7bbd662" providerId="ADAL" clId="{03EAEB09-FEBE-4CBC-9CF1-3245BA2FD726}" dt="2023-05-24T13:00:46.849" v="376" actId="1076"/>
          <ac:spMkLst>
            <pc:docMk/>
            <pc:sldMk cId="3662057422" sldId="2247"/>
            <ac:spMk id="7" creationId="{1AF2E5D9-EE35-2B54-991B-112979D83373}"/>
          </ac:spMkLst>
        </pc:spChg>
        <pc:spChg chg="add del mod">
          <ac:chgData name="Valentina Mangano" userId="b88b0b7d-b24a-4f3f-8b9c-2475a7bbd662" providerId="ADAL" clId="{03EAEB09-FEBE-4CBC-9CF1-3245BA2FD726}" dt="2023-05-24T12:59:37.188" v="360" actId="478"/>
          <ac:spMkLst>
            <pc:docMk/>
            <pc:sldMk cId="3662057422" sldId="2247"/>
            <ac:spMk id="9" creationId="{768FF6D7-4134-E714-A782-68A913BDE83E}"/>
          </ac:spMkLst>
        </pc:spChg>
        <pc:spChg chg="add del mod">
          <ac:chgData name="Valentina Mangano" userId="b88b0b7d-b24a-4f3f-8b9c-2475a7bbd662" providerId="ADAL" clId="{03EAEB09-FEBE-4CBC-9CF1-3245BA2FD726}" dt="2023-05-24T12:28:45.238" v="271" actId="478"/>
          <ac:spMkLst>
            <pc:docMk/>
            <pc:sldMk cId="3662057422" sldId="2247"/>
            <ac:spMk id="11" creationId="{77BB0C75-0681-1BAE-A7CC-04CC2D43506E}"/>
          </ac:spMkLst>
        </pc:spChg>
        <pc:spChg chg="add mod">
          <ac:chgData name="Valentina Mangano" userId="b88b0b7d-b24a-4f3f-8b9c-2475a7bbd662" providerId="ADAL" clId="{03EAEB09-FEBE-4CBC-9CF1-3245BA2FD726}" dt="2023-05-24T13:02:15.105" v="389" actId="14100"/>
          <ac:spMkLst>
            <pc:docMk/>
            <pc:sldMk cId="3662057422" sldId="2247"/>
            <ac:spMk id="16" creationId="{B28FC71D-C273-152B-D593-ED6FA81D93DF}"/>
          </ac:spMkLst>
        </pc:spChg>
        <pc:picChg chg="add mod">
          <ac:chgData name="Valentina Mangano" userId="b88b0b7d-b24a-4f3f-8b9c-2475a7bbd662" providerId="ADAL" clId="{03EAEB09-FEBE-4CBC-9CF1-3245BA2FD726}" dt="2023-05-24T13:01:15.617" v="380" actId="1076"/>
          <ac:picMkLst>
            <pc:docMk/>
            <pc:sldMk cId="3662057422" sldId="2247"/>
            <ac:picMk id="5" creationId="{84FCEC70-829C-00D4-B8E2-6EDA85F12B9F}"/>
          </ac:picMkLst>
        </pc:picChg>
        <pc:picChg chg="add del mod">
          <ac:chgData name="Valentina Mangano" userId="b88b0b7d-b24a-4f3f-8b9c-2475a7bbd662" providerId="ADAL" clId="{03EAEB09-FEBE-4CBC-9CF1-3245BA2FD726}" dt="2023-05-24T12:59:39.330" v="361" actId="478"/>
          <ac:picMkLst>
            <pc:docMk/>
            <pc:sldMk cId="3662057422" sldId="2247"/>
            <ac:picMk id="13" creationId="{37F41378-714F-629E-D9B6-20703368CAB1}"/>
          </ac:picMkLst>
        </pc:picChg>
        <pc:picChg chg="add mod">
          <ac:chgData name="Valentina Mangano" userId="b88b0b7d-b24a-4f3f-8b9c-2475a7bbd662" providerId="ADAL" clId="{03EAEB09-FEBE-4CBC-9CF1-3245BA2FD726}" dt="2023-05-24T13:00:35.747" v="372" actId="1037"/>
          <ac:picMkLst>
            <pc:docMk/>
            <pc:sldMk cId="3662057422" sldId="2247"/>
            <ac:picMk id="15" creationId="{2BE4C22D-8056-A8B8-DCDF-EDC5657DCD3B}"/>
          </ac:picMkLst>
        </pc:picChg>
      </pc:sldChg>
    </pc:docChg>
  </pc:docChgLst>
  <pc:docChgLst>
    <pc:chgData name="Valentina Mangano" userId="b88b0b7d-b24a-4f3f-8b9c-2475a7bbd662" providerId="ADAL" clId="{94A26137-E643-48E7-BAD4-59A48E4200C9}"/>
    <pc:docChg chg="delSld">
      <pc:chgData name="Valentina Mangano" userId="b88b0b7d-b24a-4f3f-8b9c-2475a7bbd662" providerId="ADAL" clId="{94A26137-E643-48E7-BAD4-59A48E4200C9}" dt="2023-05-25T09:58:55.248" v="3" actId="47"/>
      <pc:docMkLst>
        <pc:docMk/>
      </pc:docMkLst>
      <pc:sldChg chg="del">
        <pc:chgData name="Valentina Mangano" userId="b88b0b7d-b24a-4f3f-8b9c-2475a7bbd662" providerId="ADAL" clId="{94A26137-E643-48E7-BAD4-59A48E4200C9}" dt="2023-05-25T09:58:53.971" v="2" actId="47"/>
        <pc:sldMkLst>
          <pc:docMk/>
          <pc:sldMk cId="1997291633" sldId="423"/>
        </pc:sldMkLst>
      </pc:sldChg>
      <pc:sldChg chg="del">
        <pc:chgData name="Valentina Mangano" userId="b88b0b7d-b24a-4f3f-8b9c-2475a7bbd662" providerId="ADAL" clId="{94A26137-E643-48E7-BAD4-59A48E4200C9}" dt="2023-05-25T09:58:55.248" v="3" actId="47"/>
        <pc:sldMkLst>
          <pc:docMk/>
          <pc:sldMk cId="3974380252" sldId="2232"/>
        </pc:sldMkLst>
      </pc:sldChg>
      <pc:sldChg chg="del">
        <pc:chgData name="Valentina Mangano" userId="b88b0b7d-b24a-4f3f-8b9c-2475a7bbd662" providerId="ADAL" clId="{94A26137-E643-48E7-BAD4-59A48E4200C9}" dt="2023-05-25T09:58:52.757" v="1" actId="47"/>
        <pc:sldMkLst>
          <pc:docMk/>
          <pc:sldMk cId="4033520134" sldId="2245"/>
        </pc:sldMkLst>
      </pc:sldChg>
      <pc:sldChg chg="del">
        <pc:chgData name="Valentina Mangano" userId="b88b0b7d-b24a-4f3f-8b9c-2475a7bbd662" providerId="ADAL" clId="{94A26137-E643-48E7-BAD4-59A48E4200C9}" dt="2023-05-25T09:58:51.522" v="0" actId="47"/>
        <pc:sldMkLst>
          <pc:docMk/>
          <pc:sldMk cId="3305190106" sldId="22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47B83-80E4-46D8-A4B3-6991EF11EB61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61093-F6C3-4BA6-9705-2173C0A2B3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36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69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818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47EDA-17C0-4FA3-9E98-9F611517CB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1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47EDA-17C0-4FA3-9E98-9F611517CB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1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27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C3645B-5A01-FC9D-8AE6-CD6369687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5CD30EA-9ADB-DD27-8ECE-9CDE954CB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4BA04E-EE8A-7951-4540-97602A0CA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65A4-7A24-4734-9705-E7F311BBEA96}" type="datetime1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49E0E3-1CB2-06EB-6FA1-D3568A14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EB6FA9-04C6-B450-FB6A-14E6BADA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66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F395B-936F-E4F5-8746-B405C53C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F06F80D-045A-DDB2-F958-C634289E4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E6215D-B0DF-0630-DA3D-12E6DD22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A070-00AE-4903-9E62-01243B6325E7}" type="datetime1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03ED8A-F07D-1CA7-80F2-477C0912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0D9803-7CBD-FDD4-B8D7-E7C25E2A4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31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3D34E23-BC76-1700-81DD-10E634CDA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8B553-CAC9-2CB8-6216-E65A88D63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7A7F85-E011-9BEE-9643-B789AD1A9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6463-A71B-43CD-A87E-67255C5B5555}" type="datetime1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908DC6-43CE-78ED-7127-962F7C97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1197B0-7DCA-201F-D492-08EA6CEF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010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3914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4076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4238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54400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394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8">
            <a:extLst>
              <a:ext uri="{FF2B5EF4-FFF2-40B4-BE49-F238E27FC236}">
                <a16:creationId xmlns:a16="http://schemas.microsoft.com/office/drawing/2014/main" id="{C6E48CAB-F1C0-4E71-9686-C02A967E9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182" y="4014522"/>
            <a:ext cx="118211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50">
            <a:extLst>
              <a:ext uri="{FF2B5EF4-FFF2-40B4-BE49-F238E27FC236}">
                <a16:creationId xmlns:a16="http://schemas.microsoft.com/office/drawing/2014/main" id="{7C226081-D459-4A68-9B23-0C804E6A63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182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C32AE455-05F0-44FA-98C4-73D9C60DF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39103" y="4014522"/>
            <a:ext cx="1208897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C3FB663-073E-458E-A31A-B15112A0D37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39103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1332113-C9A3-4B1F-A973-C30104497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22024" y="4014522"/>
            <a:ext cx="1181099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CDAC2DE8-0B23-47D4-A121-018184C5D2B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22024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AE8613EE-32F0-4251-809B-6B9907E226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4944" y="4014522"/>
            <a:ext cx="1181099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6E9683DA-61F6-48A0-9453-C03FB97940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04944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53C09CD9-E6F6-4AA3-968A-491D1568E7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55230" y="4014522"/>
            <a:ext cx="1181099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4457D5F2-D7AE-44A9-847A-D20086BCCC2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555230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4FBE8211-41BE-41C2-B826-94FD55BC0A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38151" y="4014522"/>
            <a:ext cx="118109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18C75666-F3E0-4AD7-8C05-FEFFEAE1D1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938151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66478F13-D9B8-4439-9B08-804CD6848E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21072" y="4014522"/>
            <a:ext cx="118109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08844405-957A-4970-A2B6-D161FED665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321072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6F067D31-AE61-48F0-A497-1908DC77F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03992" y="4014522"/>
            <a:ext cx="118109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5B4A526A-A40E-4B7D-94EC-5FDCAD2EAD8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0703992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67390-01C5-4A4E-AF7F-79E8DB2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129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14742123-85C4-4775-80AC-721BD7C16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0060" y="1776098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1001174-581F-41A6-864B-D3BE932C2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0060" y="2111375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2B649793-2AFC-43EE-8172-0EAB326F11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4540" y="1776098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5B27745F-27CA-45D0-BE8E-A9C3B168F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4540" y="2111375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58782C77-F426-4586-AF09-D07E1E8737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7900" y="1776098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E04DA729-6A59-4BC5-8955-DF4D12F12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97900" y="2111375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F6AF03D4-E441-4447-876C-A1B030223E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0060" y="2914739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679D428E-9700-4E19-8364-70006C3E76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0060" y="3254810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5B64A0D9-EA5C-4EC1-981A-0FD223A62F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74540" y="2914739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7F9CD6F4-7AEE-42A4-B26D-96BE3E9003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74540" y="3254810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82EA5B58-66CC-4197-BAC3-D0A39558D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7900" y="2914739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B76C47B4-A585-4CAC-933A-2E6D1938D1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97900" y="3254810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563D0C18-5125-4D0F-B46D-76AE182B3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0060" y="4057987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10634501-CE83-42B9-8572-5C6B737108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0060" y="4392591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4" name="Text Placeholder 48">
            <a:extLst>
              <a:ext uri="{FF2B5EF4-FFF2-40B4-BE49-F238E27FC236}">
                <a16:creationId xmlns:a16="http://schemas.microsoft.com/office/drawing/2014/main" id="{54844B85-1B28-4340-AA8C-10A0C2A36C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74540" y="4057987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5" name="Text Placeholder 50">
            <a:extLst>
              <a:ext uri="{FF2B5EF4-FFF2-40B4-BE49-F238E27FC236}">
                <a16:creationId xmlns:a16="http://schemas.microsoft.com/office/drawing/2014/main" id="{31BB84F0-3823-46DB-BCEF-5EF3F8E680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74540" y="4392591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6" name="Text Placeholder 48">
            <a:extLst>
              <a:ext uri="{FF2B5EF4-FFF2-40B4-BE49-F238E27FC236}">
                <a16:creationId xmlns:a16="http://schemas.microsoft.com/office/drawing/2014/main" id="{D4D4EE7B-E029-47B3-BC18-D53E81071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97900" y="4057987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7" name="Text Placeholder 50">
            <a:extLst>
              <a:ext uri="{FF2B5EF4-FFF2-40B4-BE49-F238E27FC236}">
                <a16:creationId xmlns:a16="http://schemas.microsoft.com/office/drawing/2014/main" id="{C088BE45-14DC-4551-A5FC-93D0BA9918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97900" y="4392591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8" name="Text Placeholder 48">
            <a:extLst>
              <a:ext uri="{FF2B5EF4-FFF2-40B4-BE49-F238E27FC236}">
                <a16:creationId xmlns:a16="http://schemas.microsoft.com/office/drawing/2014/main" id="{120E072F-4FF5-422F-B7FD-BE3DF02601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0060" y="5231920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9" name="Text Placeholder 50">
            <a:extLst>
              <a:ext uri="{FF2B5EF4-FFF2-40B4-BE49-F238E27FC236}">
                <a16:creationId xmlns:a16="http://schemas.microsoft.com/office/drawing/2014/main" id="{E73E6162-F4E3-4F6D-BA12-6B5918E23B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80060" y="5566524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70" name="Text Placeholder 48">
            <a:extLst>
              <a:ext uri="{FF2B5EF4-FFF2-40B4-BE49-F238E27FC236}">
                <a16:creationId xmlns:a16="http://schemas.microsoft.com/office/drawing/2014/main" id="{C9938F8E-67A2-401C-882C-ED04C7E522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74540" y="5231920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1" name="Text Placeholder 50">
            <a:extLst>
              <a:ext uri="{FF2B5EF4-FFF2-40B4-BE49-F238E27FC236}">
                <a16:creationId xmlns:a16="http://schemas.microsoft.com/office/drawing/2014/main" id="{E683DBE3-DCA5-4538-A253-E60ED2C4B6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4540" y="5566524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72" name="Text Placeholder 48">
            <a:extLst>
              <a:ext uri="{FF2B5EF4-FFF2-40B4-BE49-F238E27FC236}">
                <a16:creationId xmlns:a16="http://schemas.microsoft.com/office/drawing/2014/main" id="{6F8B9E2C-BE06-4536-A348-4640A2DA1B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97900" y="5231920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3" name="Text Placeholder 50">
            <a:extLst>
              <a:ext uri="{FF2B5EF4-FFF2-40B4-BE49-F238E27FC236}">
                <a16:creationId xmlns:a16="http://schemas.microsoft.com/office/drawing/2014/main" id="{B9A57CE7-FAE2-490F-A8F8-402B5F3A744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697900" y="5566524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11859-7CC8-480B-BA0E-18BB16B3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6952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5112">
          <p15:clr>
            <a:srgbClr val="FBAE40"/>
          </p15:clr>
        </p15:guide>
        <p15:guide id="4" pos="5256">
          <p15:clr>
            <a:srgbClr val="5ACBF0"/>
          </p15:clr>
        </p15:guide>
        <p15:guide id="5" pos="4968">
          <p15:clr>
            <a:srgbClr val="5ACBF0"/>
          </p15:clr>
        </p15:guide>
        <p15:guide id="6" pos="2688">
          <p15:clr>
            <a:srgbClr val="5ACBF0"/>
          </p15:clr>
        </p15:guide>
        <p15:guide id="7" pos="2400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5D49E-FD9B-E439-CF7A-EA7FC53C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588384-3A31-99E9-1BB1-33085409A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325814-5372-9675-6D95-F139E4FE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940E-17C4-4CD3-9579-5B1DE880E311}" type="datetime1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11BA6C-48F4-7C10-BA31-44FE4E73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821EBA-C939-0B2F-E557-D0BC0398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95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343158-C164-E11B-9A69-E4A201E1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E09BA2-28ED-3F89-98B9-6F3858091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FFEFD7-836B-E019-15F7-D9CCE6C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E625-135D-4EDE-A36E-75A3A70C37B7}" type="datetime1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2018E2-9334-938B-6402-A16B182A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D6A7C2-F799-6AF3-C243-E0C0D71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277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849F07-6D96-E675-CC79-05833DC1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4BE6FD-97CA-F4CD-2D36-6DFF84BF6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5B5AE79-6031-B731-889B-5A627B4C3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96B6CF-EBA2-EBE4-EF5D-702F4895F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8FA0-48FB-4C7B-80BD-0A24233117B3}" type="datetime1">
              <a:rPr lang="it-IT" smtClean="0"/>
              <a:t>25/05/2023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DABB0C-0D6B-A021-2BEE-629CBFFE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0589CD-3B7C-3DC0-1D9B-6502FD0F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62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FE60DA-98B3-9761-6D65-397005CA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B65F65-8909-1BAD-936E-F5B837587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91E2695-A738-6713-9660-FAEC7FE18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FB075A-2FAD-827C-0614-1AEFC1031D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29A7F5A-936A-2181-61BC-D69F4F306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9DE4D4-C8BC-52D6-B716-4C36102C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3BD9-FAA1-4335-86AF-994EB4FBDB14}" type="datetime1">
              <a:rPr lang="it-IT" smtClean="0"/>
              <a:t>25/05/2023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45EB057-A4DF-0BE2-6BEB-A338831D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710DD11-0BD9-A245-84E1-89D4792C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11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2126D-58A2-A7C2-DB79-1E027EB9F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26A2626-0AAA-0C99-70C9-6D9EA7ACA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8C0B-5BEA-491F-BA46-A426CD8EEA26}" type="datetime1">
              <a:rPr lang="it-IT" smtClean="0"/>
              <a:t>25/05/2023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E80E6E-1E18-4E36-8E18-6DAEF25E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C0729C-B19F-782B-2E6D-E9DFA993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62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A8C708D-2CD0-5BAE-F3A2-94160018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3CD41-9869-4B8F-85E0-5502A1916A2F}" type="datetime1">
              <a:rPr lang="it-IT" smtClean="0"/>
              <a:t>25/05/2023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C8CE2D-88A4-A940-DA5E-F8CF35FA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5E8E5F-B9CB-A063-43A1-24493253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57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77C930-E756-C634-8F42-BE6849813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CECFC8-3DF3-D7D6-4A51-6C7638546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87835D-F0C7-ACD4-8D1A-1473973E4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1FE960-EF12-6DD3-F935-AB3CFC43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35B4-C0BE-4B8F-A172-0173E829FEC5}" type="datetime1">
              <a:rPr lang="it-IT" smtClean="0"/>
              <a:t>25/05/2023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A76C1B-4927-C123-92B5-92781B011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30A80C-7995-FDFA-743A-AD44EF4D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32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845DD7-A4A2-6484-EF66-0BC6545C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88211AF-58A5-2597-BFDC-C84152CEA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8E04B5-444B-90CC-A2FA-AB148DAAA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F5E13E-7466-3DEC-A4D7-418314A2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0A12-AAC7-4010-85C4-C32646A1E5B9}" type="datetime1">
              <a:rPr lang="it-IT" smtClean="0"/>
              <a:t>25/05/2023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E0376A-6EBF-6D5D-8F9D-6B853476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49C3CA-A891-0F7C-0752-872A1D6D9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70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B6BB97-BB39-6502-3629-DDF9516E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4C604F-99F0-6E88-84E9-954F2CD12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C1971F-98E0-EFA6-1520-786793C62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02AFA-3AB4-445C-9ED3-BAE3B227CC88}" type="datetime1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973966-E5F2-539F-B9C4-E03AC573E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4515B8-B0AF-91FD-9FC3-696AE6341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59EC9-B3BF-488C-B681-02970C22E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30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630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4" y="1825625"/>
            <a:ext cx="11731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CA79F-9A29-448A-BB7B-5FEDADF50CEC}" type="datetime1">
              <a:rPr lang="it-IT" smtClean="0"/>
              <a:t>25/05/2023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9280" y="6356350"/>
            <a:ext cx="593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3823-CC86-4AC6-95C0-DC3ECA80FD8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1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ts val="100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package" Target="../embeddings/Microsoft_Excel_Worksheet.xlsx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jpg"/><Relationship Id="rId7" Type="http://schemas.openxmlformats.org/officeDocument/2006/relationships/image" Target="../media/image19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hyperlink" Target="https://agenda.infn.it/event/26121/contributions/136323/" TargetMode="External"/><Relationship Id="rId3" Type="http://schemas.openxmlformats.org/officeDocument/2006/relationships/hyperlink" Target="https://www.mdpi.com/2075-4434/10/3/65" TargetMode="External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hyperlink" Target="https://agenda.infn.it/event/26121/contributions/136339/" TargetMode="External"/><Relationship Id="rId5" Type="http://schemas.openxmlformats.org/officeDocument/2006/relationships/hyperlink" Target="https://pubblicazioni.dsi.infn.it/tesi/gettesi.php?filename=533320.pdf" TargetMode="External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5.png"/><Relationship Id="rId7" Type="http://schemas.openxmlformats.org/officeDocument/2006/relationships/image" Target="../media/image8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92.jpg"/><Relationship Id="rId5" Type="http://schemas.openxmlformats.org/officeDocument/2006/relationships/image" Target="../media/image45.png"/><Relationship Id="rId10" Type="http://schemas.openxmlformats.org/officeDocument/2006/relationships/image" Target="../media/image91.jpg"/><Relationship Id="rId4" Type="http://schemas.openxmlformats.org/officeDocument/2006/relationships/image" Target="../media/image36.png"/><Relationship Id="rId9" Type="http://schemas.openxmlformats.org/officeDocument/2006/relationships/image" Target="../media/image9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ftp/physics/papers/0611/0611031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iopscience.iop.org/article/10.1088/1361-6382/abe9f3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iopscience.iop.org/article/10.1088/1742-6596/1857/1/0120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361-6382/ac7cb5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interno, macchina, schermo&#10;&#10;Descrizione generata automaticamente">
            <a:extLst>
              <a:ext uri="{FF2B5EF4-FFF2-40B4-BE49-F238E27FC236}">
                <a16:creationId xmlns:a16="http://schemas.microsoft.com/office/drawing/2014/main" id="{742F85B0-DD00-D1F9-777D-9CDCFF11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r="9971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7CAFCDA-105D-3C12-3744-CB1BF1453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/>
              <a:t>Prototyping cryogenics development </a:t>
            </a:r>
            <a:r>
              <a:rPr lang="en-US" sz="4400"/>
              <a:t>for ET </a:t>
            </a:r>
            <a:r>
              <a:rPr lang="en-US" sz="4400" dirty="0"/>
              <a:t>at the Amaldi Research Center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152113E-C9B3-99F7-026F-4DF068A9F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/>
              <a:t>Valentina Mangano and Marco Ricci</a:t>
            </a:r>
            <a:br>
              <a:rPr lang="en-US" sz="2000" dirty="0"/>
            </a:br>
            <a:r>
              <a:rPr lang="en-US" sz="500" dirty="0"/>
              <a:t>            </a:t>
            </a:r>
            <a:br>
              <a:rPr lang="en-US" sz="1400" dirty="0"/>
            </a:br>
            <a:r>
              <a:rPr lang="en-US" sz="1400" dirty="0"/>
              <a:t>on behalf of the ETIC group at </a:t>
            </a:r>
            <a:br>
              <a:rPr lang="en-US" sz="1400" dirty="0"/>
            </a:br>
            <a:r>
              <a:rPr lang="en-US" sz="1400" dirty="0"/>
              <a:t>INFN-RM1 and Sapienza University Dep. of Physics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797DEC10-AC01-4D21-1C44-0320EE672699}"/>
              </a:ext>
            </a:extLst>
          </p:cNvPr>
          <p:cNvSpPr txBox="1">
            <a:spLocks/>
          </p:cNvSpPr>
          <p:nvPr/>
        </p:nvSpPr>
        <p:spPr>
          <a:xfrm>
            <a:off x="1040208" y="6545721"/>
            <a:ext cx="6785498" cy="2882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GWADW Elba 2023 – </a:t>
            </a:r>
            <a:r>
              <a:rPr lang="it-IT" sz="1600" dirty="0" err="1"/>
              <a:t>Infrastructures</a:t>
            </a:r>
            <a:r>
              <a:rPr lang="it-IT" sz="1600" dirty="0"/>
              <a:t> - Cryogenics – Isola d’Elba 21-27 </a:t>
            </a:r>
            <a:r>
              <a:rPr lang="it-IT" sz="1600" dirty="0" err="1"/>
              <a:t>May</a:t>
            </a:r>
            <a:r>
              <a:rPr lang="it-IT" sz="1600" dirty="0"/>
              <a:t> 2023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E67098EC-FB8E-CCEB-6D08-BBEF95FB89E6}"/>
              </a:ext>
            </a:extLst>
          </p:cNvPr>
          <p:cNvGrpSpPr/>
          <p:nvPr/>
        </p:nvGrpSpPr>
        <p:grpSpPr>
          <a:xfrm>
            <a:off x="59900" y="176895"/>
            <a:ext cx="12072200" cy="648000"/>
            <a:chOff x="75624" y="166649"/>
            <a:chExt cx="12072200" cy="648000"/>
          </a:xfrm>
        </p:grpSpPr>
        <p:pic>
          <p:nvPicPr>
            <p:cNvPr id="15" name="Immagine 14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0A7CE8DA-5D4D-CDC1-914A-76F767E33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7824" y="166649"/>
              <a:ext cx="1620000" cy="648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7" name="Immagine 1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1D38909-01E1-DE92-070A-4D63F151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4" y="166649"/>
              <a:ext cx="2006137" cy="648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9" name="Immagine 18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570CC015-1573-91BD-C5E5-CF9FE2CF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542" y="166649"/>
              <a:ext cx="1559788" cy="648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7204088F-EE24-ED7E-56C2-05785D7D9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7385" y="166649"/>
              <a:ext cx="6669663" cy="64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220274AC-78FD-7D26-679B-53E277D4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77" y="6145531"/>
            <a:ext cx="1024746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21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E5D4DEB-8834-A259-8E3E-170A853D05E6}"/>
              </a:ext>
            </a:extLst>
          </p:cNvPr>
          <p:cNvSpPr txBox="1">
            <a:spLocks/>
          </p:cNvSpPr>
          <p:nvPr/>
        </p:nvSpPr>
        <p:spPr>
          <a:xfrm>
            <a:off x="29530" y="37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Vibrations: heat links</a:t>
            </a:r>
            <a:endParaRPr lang="it-IT" sz="4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089FCE-DB77-8F40-BECB-5A58C7300E23}"/>
              </a:ext>
            </a:extLst>
          </p:cNvPr>
          <p:cNvSpPr txBox="1"/>
          <p:nvPr/>
        </p:nvSpPr>
        <p:spPr>
          <a:xfrm>
            <a:off x="11208584" y="6167003"/>
            <a:ext cx="883368" cy="584775"/>
          </a:xfrm>
          <a:custGeom>
            <a:avLst/>
            <a:gdLst>
              <a:gd name="connsiteX0" fmla="*/ 0 w 883368"/>
              <a:gd name="connsiteY0" fmla="*/ 0 h 584775"/>
              <a:gd name="connsiteX1" fmla="*/ 459351 w 883368"/>
              <a:gd name="connsiteY1" fmla="*/ 0 h 584775"/>
              <a:gd name="connsiteX2" fmla="*/ 883368 w 883368"/>
              <a:gd name="connsiteY2" fmla="*/ 0 h 584775"/>
              <a:gd name="connsiteX3" fmla="*/ 883368 w 883368"/>
              <a:gd name="connsiteY3" fmla="*/ 584775 h 584775"/>
              <a:gd name="connsiteX4" fmla="*/ 459351 w 883368"/>
              <a:gd name="connsiteY4" fmla="*/ 584775 h 584775"/>
              <a:gd name="connsiteX5" fmla="*/ 0 w 883368"/>
              <a:gd name="connsiteY5" fmla="*/ 584775 h 584775"/>
              <a:gd name="connsiteX6" fmla="*/ 0 w 883368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368" h="584775" extrusionOk="0">
                <a:moveTo>
                  <a:pt x="0" y="0"/>
                </a:moveTo>
                <a:cubicBezTo>
                  <a:pt x="123336" y="-45797"/>
                  <a:pt x="278009" y="51485"/>
                  <a:pt x="459351" y="0"/>
                </a:cubicBezTo>
                <a:cubicBezTo>
                  <a:pt x="640693" y="-51485"/>
                  <a:pt x="714217" y="34686"/>
                  <a:pt x="883368" y="0"/>
                </a:cubicBezTo>
                <a:cubicBezTo>
                  <a:pt x="917343" y="181236"/>
                  <a:pt x="843759" y="323453"/>
                  <a:pt x="883368" y="584775"/>
                </a:cubicBezTo>
                <a:cubicBezTo>
                  <a:pt x="793399" y="589793"/>
                  <a:pt x="545798" y="545553"/>
                  <a:pt x="459351" y="584775"/>
                </a:cubicBezTo>
                <a:cubicBezTo>
                  <a:pt x="372904" y="623997"/>
                  <a:pt x="201100" y="546946"/>
                  <a:pt x="0" y="584775"/>
                </a:cubicBezTo>
                <a:cubicBezTo>
                  <a:pt x="-28656" y="404429"/>
                  <a:pt x="22663" y="20312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67765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it-IT" sz="800" b="1" dirty="0"/>
              <a:t>designs by         F. Bronzini,       A. Marra,         M. Ricci</a:t>
            </a:r>
          </a:p>
        </p:txBody>
      </p:sp>
      <p:pic>
        <p:nvPicPr>
          <p:cNvPr id="18" name="Immagine 1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124259C8-3176-8B89-0DB0-0BEF8005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9" t="-5570" r="-2957" b="-2499"/>
          <a:stretch/>
        </p:blipFill>
        <p:spPr>
          <a:xfrm>
            <a:off x="8325897" y="153113"/>
            <a:ext cx="3766055" cy="2754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Segnaposto contenuto 6">
            <a:extLst>
              <a:ext uri="{FF2B5EF4-FFF2-40B4-BE49-F238E27FC236}">
                <a16:creationId xmlns:a16="http://schemas.microsoft.com/office/drawing/2014/main" id="{93B711E4-2D72-1A65-DE04-A77F5472D9AC}"/>
              </a:ext>
            </a:extLst>
          </p:cNvPr>
          <p:cNvSpPr txBox="1">
            <a:spLocks/>
          </p:cNvSpPr>
          <p:nvPr/>
        </p:nvSpPr>
        <p:spPr>
          <a:xfrm>
            <a:off x="5743575" y="3556926"/>
            <a:ext cx="5257800" cy="2816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30" name="Segnaposto contenuto 6">
            <a:extLst>
              <a:ext uri="{FF2B5EF4-FFF2-40B4-BE49-F238E27FC236}">
                <a16:creationId xmlns:a16="http://schemas.microsoft.com/office/drawing/2014/main" id="{1ED0D9CC-C99A-2F67-86A7-E67568BBE52E}"/>
              </a:ext>
            </a:extLst>
          </p:cNvPr>
          <p:cNvSpPr txBox="1">
            <a:spLocks/>
          </p:cNvSpPr>
          <p:nvPr/>
        </p:nvSpPr>
        <p:spPr>
          <a:xfrm>
            <a:off x="5743575" y="4118906"/>
            <a:ext cx="5257800" cy="2816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34" name="Segnaposto contenuto 6">
            <a:extLst>
              <a:ext uri="{FF2B5EF4-FFF2-40B4-BE49-F238E27FC236}">
                <a16:creationId xmlns:a16="http://schemas.microsoft.com/office/drawing/2014/main" id="{B772BFF1-FAD3-001B-0CC4-A2D9FF33B747}"/>
              </a:ext>
            </a:extLst>
          </p:cNvPr>
          <p:cNvSpPr txBox="1">
            <a:spLocks/>
          </p:cNvSpPr>
          <p:nvPr/>
        </p:nvSpPr>
        <p:spPr>
          <a:xfrm>
            <a:off x="358376" y="6223960"/>
            <a:ext cx="6997518" cy="55033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First heat link prototypes </a:t>
            </a:r>
            <a:r>
              <a:rPr lang="en-US" sz="1600" dirty="0"/>
              <a:t>have 3-5 thin Al6N foils clamped by two Cu5N terminals. </a:t>
            </a:r>
            <a:br>
              <a:rPr lang="en-US" sz="1600" dirty="0"/>
            </a:br>
            <a:r>
              <a:rPr lang="en-US" sz="1600" dirty="0"/>
              <a:t>(length: 90 – 160 mm     thickness: 100 µm)</a:t>
            </a:r>
          </a:p>
        </p:txBody>
      </p:sp>
      <p:sp>
        <p:nvSpPr>
          <p:cNvPr id="47" name="Segnaposto contenuto 2">
            <a:extLst>
              <a:ext uri="{FF2B5EF4-FFF2-40B4-BE49-F238E27FC236}">
                <a16:creationId xmlns:a16="http://schemas.microsoft.com/office/drawing/2014/main" id="{D364EB63-AE43-0C2E-7F4B-EF54CC4A9DE3}"/>
              </a:ext>
            </a:extLst>
          </p:cNvPr>
          <p:cNvSpPr txBox="1">
            <a:spLocks/>
          </p:cNvSpPr>
          <p:nvPr/>
        </p:nvSpPr>
        <p:spPr>
          <a:xfrm>
            <a:off x="129374" y="832247"/>
            <a:ext cx="8098121" cy="96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00000"/>
                </a:solidFill>
              </a:rPr>
              <a:t>Problem</a:t>
            </a:r>
            <a:r>
              <a:rPr lang="en-US" sz="1800" dirty="0"/>
              <a:t>: Vibrations coming from pulse-tube cryocoolers must be reduced so that</a:t>
            </a:r>
            <a:br>
              <a:rPr lang="en-US" sz="1800" dirty="0"/>
            </a:br>
            <a:r>
              <a:rPr lang="en-US" sz="1800" dirty="0"/>
              <a:t>                 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vibrational noises do not affect the mirror position dynamics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Solution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800" b="1" dirty="0"/>
              <a:t>Refrigeration line components connected through </a:t>
            </a:r>
            <a:r>
              <a:rPr lang="en-US" sz="1800" b="1" dirty="0">
                <a:solidFill>
                  <a:srgbClr val="C00000"/>
                </a:solidFill>
              </a:rPr>
              <a:t>heat links</a:t>
            </a:r>
            <a:r>
              <a:rPr lang="en-US" sz="1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lnSpc>
                <a:spcPct val="107000"/>
              </a:lnSpc>
              <a:buNone/>
            </a:pPr>
            <a:endParaRPr lang="en-US" sz="1800" dirty="0"/>
          </a:p>
          <a:p>
            <a:pPr marL="0" indent="0">
              <a:lnSpc>
                <a:spcPct val="107000"/>
              </a:lnSpc>
              <a:buFont typeface="Arial" panose="020B0604020202020204" pitchFamily="34" charset="0"/>
              <a:buNone/>
            </a:pPr>
            <a:endParaRPr lang="en-US" sz="1800" b="1" dirty="0">
              <a:solidFill>
                <a:srgbClr val="C00000"/>
              </a:solidFill>
            </a:endParaRPr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75BC5B31-298A-5634-072F-9F8326FFA99F}"/>
              </a:ext>
            </a:extLst>
          </p:cNvPr>
          <p:cNvGrpSpPr/>
          <p:nvPr/>
        </p:nvGrpSpPr>
        <p:grpSpPr>
          <a:xfrm>
            <a:off x="8272557" y="3154680"/>
            <a:ext cx="3866103" cy="2517158"/>
            <a:chOff x="8272557" y="3154680"/>
            <a:chExt cx="3866103" cy="2517158"/>
          </a:xfrm>
        </p:grpSpPr>
        <p:pic>
          <p:nvPicPr>
            <p:cNvPr id="21" name="Immagine 20" descr="Immagine che contiene strumento, sospensione&#10;&#10;Descrizione generata automaticamente">
              <a:extLst>
                <a:ext uri="{FF2B5EF4-FFF2-40B4-BE49-F238E27FC236}">
                  <a16:creationId xmlns:a16="http://schemas.microsoft.com/office/drawing/2014/main" id="{F9E8C687-A33A-7E43-CAD1-E8844C76A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923" y="4541289"/>
              <a:ext cx="3634001" cy="828000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7446716-8F30-3C50-6AEE-52FC42A0D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6078">
              <a:off x="8780788" y="3585463"/>
              <a:ext cx="3215001" cy="540000"/>
            </a:xfrm>
            <a:prstGeom prst="rect">
              <a:avLst/>
            </a:prstGeom>
          </p:spPr>
        </p:pic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8BB81C16-BA36-7172-3FA6-C38A39948F54}"/>
                </a:ext>
              </a:extLst>
            </p:cNvPr>
            <p:cNvSpPr/>
            <p:nvPr/>
          </p:nvSpPr>
          <p:spPr>
            <a:xfrm>
              <a:off x="8272557" y="3154680"/>
              <a:ext cx="3866103" cy="251715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D6366C2-A0BB-6795-6449-587C76EF44BA}"/>
              </a:ext>
            </a:extLst>
          </p:cNvPr>
          <p:cNvSpPr txBox="1"/>
          <p:nvPr/>
        </p:nvSpPr>
        <p:spPr>
          <a:xfrm>
            <a:off x="8071066" y="5845392"/>
            <a:ext cx="2773880" cy="83099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anchor="ctr" anchorCtr="1">
            <a:spAutoFit/>
          </a:bodyPr>
          <a:lstStyle/>
          <a:p>
            <a:r>
              <a:rPr lang="en-US" sz="1600" b="1" dirty="0"/>
              <a:t>Thermal simulations </a:t>
            </a:r>
            <a:r>
              <a:rPr lang="en-US" sz="1600" dirty="0"/>
              <a:t>are used to set </a:t>
            </a:r>
            <a:r>
              <a:rPr lang="en-US" sz="1600" b="1" dirty="0"/>
              <a:t>constraints on the number of heat links and foils</a:t>
            </a:r>
            <a:r>
              <a:rPr lang="en-US" sz="1600" dirty="0"/>
              <a:t>.</a:t>
            </a:r>
          </a:p>
        </p:txBody>
      </p:sp>
      <p:sp>
        <p:nvSpPr>
          <p:cNvPr id="51" name="Segnaposto contenuto 2">
            <a:extLst>
              <a:ext uri="{FF2B5EF4-FFF2-40B4-BE49-F238E27FC236}">
                <a16:creationId xmlns:a16="http://schemas.microsoft.com/office/drawing/2014/main" id="{8793830E-D19F-D804-99A4-0101E8E40ABE}"/>
              </a:ext>
            </a:extLst>
          </p:cNvPr>
          <p:cNvSpPr txBox="1">
            <a:spLocks/>
          </p:cNvSpPr>
          <p:nvPr/>
        </p:nvSpPr>
        <p:spPr>
          <a:xfrm>
            <a:off x="244784" y="5160271"/>
            <a:ext cx="3991213" cy="961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Heat links must be</a:t>
            </a:r>
            <a:r>
              <a:rPr lang="en-US" sz="16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 </a:t>
            </a:r>
            <a:r>
              <a:rPr lang="en-US" sz="1600" b="1" dirty="0">
                <a:solidFill>
                  <a:srgbClr val="C00000"/>
                </a:solidFill>
              </a:rPr>
              <a:t>Soft</a:t>
            </a:r>
            <a:r>
              <a:rPr lang="en-US" sz="1600" dirty="0"/>
              <a:t>              </a:t>
            </a:r>
            <a:r>
              <a:rPr lang="en-US" sz="1600" dirty="0">
                <a:sym typeface="Wingdings" panose="05000000000000000000" pitchFamily="2" charset="2"/>
              </a:rPr>
              <a:t> to reduce vibrations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b="1" dirty="0">
                <a:solidFill>
                  <a:srgbClr val="C00000"/>
                </a:solidFill>
                <a:sym typeface="Wingdings" panose="05000000000000000000" pitchFamily="2" charset="2"/>
              </a:rPr>
              <a:t>Conductive</a:t>
            </a:r>
            <a:r>
              <a:rPr lang="en-US" sz="1600" dirty="0">
                <a:sym typeface="Wingdings" panose="05000000000000000000" pitchFamily="2" charset="2"/>
              </a:rPr>
              <a:t>  to transfer heat efficiently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A971212E-47CC-5F46-34B8-5DD1881722E0}"/>
              </a:ext>
            </a:extLst>
          </p:cNvPr>
          <p:cNvSpPr txBox="1"/>
          <p:nvPr/>
        </p:nvSpPr>
        <p:spPr>
          <a:xfrm>
            <a:off x="5217942" y="5381369"/>
            <a:ext cx="2231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High purity materials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(such as Al6N or Cu6N)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will be used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54" name="Freccia a destra 53">
            <a:extLst>
              <a:ext uri="{FF2B5EF4-FFF2-40B4-BE49-F238E27FC236}">
                <a16:creationId xmlns:a16="http://schemas.microsoft.com/office/drawing/2014/main" id="{A5971CD6-9B0B-0B13-C9AC-761D73B3FA7F}"/>
              </a:ext>
            </a:extLst>
          </p:cNvPr>
          <p:cNvSpPr/>
          <p:nvPr/>
        </p:nvSpPr>
        <p:spPr>
          <a:xfrm>
            <a:off x="4235997" y="5501792"/>
            <a:ext cx="781267" cy="55489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E8A0F7-9202-311C-69C6-602359773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1" y="1745807"/>
            <a:ext cx="8125200" cy="33674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7679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F17A78-ABF9-C16E-B9DA-EFD3516C1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dirty="0"/>
              <a:t>Why Thermal Simulations?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F6E956-0A6D-0E78-6D7D-801F1FDC3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50925"/>
          </a:xfrm>
        </p:spPr>
        <p:txBody>
          <a:bodyPr/>
          <a:lstStyle/>
          <a:p>
            <a:r>
              <a:rPr lang="en-US" dirty="0"/>
              <a:t>Possibility to foresee the </a:t>
            </a:r>
            <a:r>
              <a:rPr lang="en-US" b="1" dirty="0"/>
              <a:t>expected temperature and cooling trend</a:t>
            </a:r>
          </a:p>
          <a:p>
            <a:r>
              <a:rPr lang="en-US" dirty="0"/>
              <a:t>Set up </a:t>
            </a:r>
            <a:r>
              <a:rPr lang="en-US" b="1" dirty="0"/>
              <a:t>constraints for engineering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CDBB981C-1D9C-5B9F-12C9-FE1A57A7E6E4}"/>
              </a:ext>
            </a:extLst>
          </p:cNvPr>
          <p:cNvSpPr/>
          <p:nvPr/>
        </p:nvSpPr>
        <p:spPr>
          <a:xfrm>
            <a:off x="5524500" y="3011487"/>
            <a:ext cx="885825" cy="1504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B12A187-F2AE-976C-24B3-836ED3DC826E}"/>
              </a:ext>
            </a:extLst>
          </p:cNvPr>
          <p:cNvSpPr txBox="1">
            <a:spLocks/>
          </p:cNvSpPr>
          <p:nvPr/>
        </p:nvSpPr>
        <p:spPr>
          <a:xfrm>
            <a:off x="838200" y="4730750"/>
            <a:ext cx="10915650" cy="105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Need of powerful methods to solve Partial Differential Equations (PDEs): </a:t>
            </a:r>
            <a:r>
              <a:rPr lang="en-US" b="1" dirty="0"/>
              <a:t>Finite Elements Analysis (FEA)</a:t>
            </a:r>
          </a:p>
        </p:txBody>
      </p:sp>
    </p:spTree>
    <p:extLst>
      <p:ext uri="{BB962C8B-B14F-4D97-AF65-F5344CB8AC3E}">
        <p14:creationId xmlns:p14="http://schemas.microsoft.com/office/powerpoint/2010/main" val="3956113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contenuto 6">
            <a:extLst>
              <a:ext uri="{FF2B5EF4-FFF2-40B4-BE49-F238E27FC236}">
                <a16:creationId xmlns:a16="http://schemas.microsoft.com/office/drawing/2014/main" id="{BF6744D4-B2FE-53DD-FB3A-EE040CF23F3B}"/>
              </a:ext>
            </a:extLst>
          </p:cNvPr>
          <p:cNvSpPr txBox="1">
            <a:spLocks/>
          </p:cNvSpPr>
          <p:nvPr/>
        </p:nvSpPr>
        <p:spPr>
          <a:xfrm>
            <a:off x="231099" y="922328"/>
            <a:ext cx="5864901" cy="2848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b="1" dirty="0"/>
              <a:t>Steady-State thermal simulations </a:t>
            </a:r>
            <a:r>
              <a:rPr lang="en-US" sz="1600" dirty="0"/>
              <a:t>show the </a:t>
            </a:r>
            <a:r>
              <a:rPr lang="en-US" sz="1600" b="1" dirty="0"/>
              <a:t>need of a                super-insulation system</a:t>
            </a:r>
            <a:r>
              <a:rPr lang="en-US" sz="1600" dirty="0"/>
              <a:t> on the radiative shield.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Considering </a:t>
            </a:r>
            <a:r>
              <a:rPr lang="en-US" sz="1600" b="1" dirty="0"/>
              <a:t>50 layers of </a:t>
            </a:r>
            <a:r>
              <a:rPr lang="en-US" sz="1600" b="1" dirty="0" err="1"/>
              <a:t>aluminised</a:t>
            </a:r>
            <a:r>
              <a:rPr lang="en-US" sz="1600" b="1" dirty="0"/>
              <a:t> Mylar sheets</a:t>
            </a:r>
            <a:r>
              <a:rPr lang="en-US" sz="1600" dirty="0"/>
              <a:t>, the </a:t>
            </a:r>
            <a:r>
              <a:rPr lang="en-US" sz="1600" b="1" dirty="0"/>
              <a:t>equilibrium temperature of the cooling bar </a:t>
            </a:r>
            <a:r>
              <a:rPr lang="en-US" sz="1600" dirty="0"/>
              <a:t>is reduced by </a:t>
            </a:r>
            <a:r>
              <a:rPr lang="en-US" sz="1600" b="1" dirty="0"/>
              <a:t>44%</a:t>
            </a:r>
            <a:r>
              <a:rPr lang="en-US" sz="1600" dirty="0"/>
              <a:t>, while the </a:t>
            </a:r>
            <a:r>
              <a:rPr lang="en-US" sz="1600" b="1" dirty="0"/>
              <a:t>radiative shield</a:t>
            </a:r>
            <a:r>
              <a:rPr lang="en-US" sz="1600" dirty="0"/>
              <a:t> one by </a:t>
            </a:r>
            <a:r>
              <a:rPr lang="en-US" sz="1600" b="1" dirty="0"/>
              <a:t>56%</a:t>
            </a:r>
            <a:r>
              <a:rPr lang="en-US" sz="1600" dirty="0"/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 Moreover, the </a:t>
            </a:r>
            <a:r>
              <a:rPr lang="en-US" sz="1600" b="1" dirty="0"/>
              <a:t>temperature gradient on the radiative shield       </a:t>
            </a:r>
            <a:r>
              <a:rPr lang="en-US" sz="1600" dirty="0"/>
              <a:t>is reduced by </a:t>
            </a:r>
            <a:r>
              <a:rPr lang="en-US" sz="1600" b="1" dirty="0"/>
              <a:t>96.6%</a:t>
            </a:r>
            <a:r>
              <a:rPr lang="en-US" sz="1600" dirty="0"/>
              <a:t>.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45C7BFA-9057-B8CB-2094-8145849FE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386" y="3505035"/>
            <a:ext cx="6444000" cy="3252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B07B34E-736D-6681-587F-E48B99E5B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0386" y="140458"/>
            <a:ext cx="5400000" cy="3211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Freccia in su 12">
            <a:extLst>
              <a:ext uri="{FF2B5EF4-FFF2-40B4-BE49-F238E27FC236}">
                <a16:creationId xmlns:a16="http://schemas.microsoft.com/office/drawing/2014/main" id="{128E7EC2-6526-94AB-C6AE-AC8EB84DA0A6}"/>
              </a:ext>
            </a:extLst>
          </p:cNvPr>
          <p:cNvSpPr/>
          <p:nvPr/>
        </p:nvSpPr>
        <p:spPr>
          <a:xfrm rot="10800000">
            <a:off x="8045782" y="2778580"/>
            <a:ext cx="715443" cy="1185130"/>
          </a:xfrm>
          <a:prstGeom prst="up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ggetto 19">
            <a:extLst>
              <a:ext uri="{FF2B5EF4-FFF2-40B4-BE49-F238E27FC236}">
                <a16:creationId xmlns:a16="http://schemas.microsoft.com/office/drawing/2014/main" id="{83F8717E-1E9C-9AED-4194-CF2BC0FD5E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485888"/>
              </p:ext>
            </p:extLst>
          </p:nvPr>
        </p:nvGraphicFramePr>
        <p:xfrm>
          <a:off x="71438" y="4130040"/>
          <a:ext cx="5549900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848135" imgH="1470668" progId="Excel.Sheet.12">
                  <p:embed/>
                </p:oleObj>
              </mc:Choice>
              <mc:Fallback>
                <p:oleObj name="Worksheet" r:id="rId4" imgW="3848135" imgH="1470668" progId="Excel.Sheet.12">
                  <p:embed/>
                  <p:pic>
                    <p:nvPicPr>
                      <p:cNvPr id="20" name="Oggetto 19">
                        <a:extLst>
                          <a:ext uri="{FF2B5EF4-FFF2-40B4-BE49-F238E27FC236}">
                            <a16:creationId xmlns:a16="http://schemas.microsoft.com/office/drawing/2014/main" id="{83F8717E-1E9C-9AED-4194-CF2BC0FD5E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438" y="4130040"/>
                        <a:ext cx="5549900" cy="210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A42B9341-1477-2CF3-E3AA-3D193D2E44F8}"/>
              </a:ext>
            </a:extLst>
          </p:cNvPr>
          <p:cNvSpPr/>
          <p:nvPr/>
        </p:nvSpPr>
        <p:spPr>
          <a:xfrm>
            <a:off x="3826536" y="4624038"/>
            <a:ext cx="607697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7DE05D5C-EC15-9230-3EAD-0D9771940694}"/>
              </a:ext>
            </a:extLst>
          </p:cNvPr>
          <p:cNvSpPr/>
          <p:nvPr/>
        </p:nvSpPr>
        <p:spPr>
          <a:xfrm>
            <a:off x="3826535" y="5669296"/>
            <a:ext cx="607697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CA49DEB-89AC-0A79-3476-D09C1E9FBACA}"/>
              </a:ext>
            </a:extLst>
          </p:cNvPr>
          <p:cNvSpPr txBox="1"/>
          <p:nvPr/>
        </p:nvSpPr>
        <p:spPr>
          <a:xfrm>
            <a:off x="9745636" y="3095062"/>
            <a:ext cx="2289474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In a super-insulated shield  the temperature gradient along it is vanished.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FD1DF75-CF26-0298-0CFD-FB0328F4230E}"/>
              </a:ext>
            </a:extLst>
          </p:cNvPr>
          <p:cNvSpPr txBox="1">
            <a:spLocks/>
          </p:cNvSpPr>
          <p:nvPr/>
        </p:nvSpPr>
        <p:spPr>
          <a:xfrm>
            <a:off x="29530" y="37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Steady-State Simulations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537045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diagramma, schizzo, cartone animato, schermata&#10;&#10;Descrizione generata automaticamente">
            <a:extLst>
              <a:ext uri="{FF2B5EF4-FFF2-40B4-BE49-F238E27FC236}">
                <a16:creationId xmlns:a16="http://schemas.microsoft.com/office/drawing/2014/main" id="{D1C77312-41CE-EE5D-FDFA-2B3F8E0B1F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31597"/>
          <a:stretch/>
        </p:blipFill>
        <p:spPr>
          <a:xfrm>
            <a:off x="7185834" y="114312"/>
            <a:ext cx="4945206" cy="1639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E997D309-AF11-CF13-78BD-EF20AB065E7D}"/>
              </a:ext>
            </a:extLst>
          </p:cNvPr>
          <p:cNvSpPr txBox="1"/>
          <p:nvPr/>
        </p:nvSpPr>
        <p:spPr>
          <a:xfrm>
            <a:off x="10997044" y="830917"/>
            <a:ext cx="1057789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          = Conduction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547C01-F4C5-7790-9A28-4C27ECB7C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r="8398"/>
          <a:stretch/>
        </p:blipFill>
        <p:spPr>
          <a:xfrm>
            <a:off x="40640" y="1948895"/>
            <a:ext cx="8696351" cy="4874523"/>
          </a:xfrm>
          <a:prstGeom prst="rect">
            <a:avLst/>
          </a:prstGeom>
        </p:spPr>
      </p:pic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DFA8A882-DF06-98FA-4242-1EFC76112D9F}"/>
              </a:ext>
            </a:extLst>
          </p:cNvPr>
          <p:cNvCxnSpPr/>
          <p:nvPr/>
        </p:nvCxnSpPr>
        <p:spPr>
          <a:xfrm flipV="1">
            <a:off x="9014460" y="1158240"/>
            <a:ext cx="0" cy="22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76C41D6C-CAA5-3BDE-1C83-4431418619F3}"/>
              </a:ext>
            </a:extLst>
          </p:cNvPr>
          <p:cNvCxnSpPr>
            <a:cxnSpLocks/>
          </p:cNvCxnSpPr>
          <p:nvPr/>
        </p:nvCxnSpPr>
        <p:spPr>
          <a:xfrm>
            <a:off x="9166860" y="1066800"/>
            <a:ext cx="0" cy="222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198E788D-CF52-B802-598A-7530F3FAB1E6}"/>
              </a:ext>
            </a:extLst>
          </p:cNvPr>
          <p:cNvCxnSpPr/>
          <p:nvPr/>
        </p:nvCxnSpPr>
        <p:spPr>
          <a:xfrm flipV="1">
            <a:off x="10408920" y="1158240"/>
            <a:ext cx="0" cy="22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D8FE404E-4D64-D4C1-1936-D12D44F41FCF}"/>
              </a:ext>
            </a:extLst>
          </p:cNvPr>
          <p:cNvCxnSpPr>
            <a:cxnSpLocks/>
          </p:cNvCxnSpPr>
          <p:nvPr/>
        </p:nvCxnSpPr>
        <p:spPr>
          <a:xfrm>
            <a:off x="10561320" y="1066800"/>
            <a:ext cx="0" cy="222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E04EA2B0-59DE-5545-F6ED-CFE4B9221D28}"/>
              </a:ext>
            </a:extLst>
          </p:cNvPr>
          <p:cNvCxnSpPr/>
          <p:nvPr/>
        </p:nvCxnSpPr>
        <p:spPr>
          <a:xfrm flipV="1">
            <a:off x="9105900" y="342900"/>
            <a:ext cx="0" cy="22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DAAB4C84-78C4-5B10-0283-F6BFCDC5E73E}"/>
              </a:ext>
            </a:extLst>
          </p:cNvPr>
          <p:cNvCxnSpPr/>
          <p:nvPr/>
        </p:nvCxnSpPr>
        <p:spPr>
          <a:xfrm flipV="1">
            <a:off x="10500360" y="342900"/>
            <a:ext cx="0" cy="22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1E68FC01-F074-71AA-9C8A-CF3AF2409CB4}"/>
                  </a:ext>
                </a:extLst>
              </p:cNvPr>
              <p:cNvSpPr txBox="1"/>
              <p:nvPr/>
            </p:nvSpPr>
            <p:spPr>
              <a:xfrm>
                <a:off x="8048103" y="533400"/>
                <a:ext cx="754380" cy="258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𝑃𝑇</m:t>
                        </m:r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 1 </m:t>
                        </m:r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𝑠𝑡𝑎𝑔𝑒</m:t>
                        </m:r>
                      </m:sub>
                    </m:sSub>
                  </m:oMath>
                </a14:m>
                <a:r>
                  <a:rPr lang="en-US" sz="1000" dirty="0"/>
                  <a:t> </a:t>
                </a:r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1E68FC01-F074-71AA-9C8A-CF3AF2409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103" y="533400"/>
                <a:ext cx="754380" cy="2587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A1ED6DF2-99DE-760A-4AEB-319EB5C59024}"/>
                  </a:ext>
                </a:extLst>
              </p:cNvPr>
              <p:cNvSpPr txBox="1"/>
              <p:nvPr/>
            </p:nvSpPr>
            <p:spPr>
              <a:xfrm>
                <a:off x="8102488" y="1249857"/>
                <a:ext cx="754380" cy="258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𝑃𝑇</m:t>
                        </m:r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𝑠𝑡𝑎𝑔𝑒</m:t>
                        </m:r>
                      </m:sub>
                    </m:sSub>
                  </m:oMath>
                </a14:m>
                <a:r>
                  <a:rPr lang="en-US" sz="1000" dirty="0"/>
                  <a:t> </a:t>
                </a:r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A1ED6DF2-99DE-760A-4AEB-319EB5C59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488" y="1249857"/>
                <a:ext cx="754380" cy="2587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815D95BB-F1AB-81C4-C21C-4FBE5D305F19}"/>
                  </a:ext>
                </a:extLst>
              </p:cNvPr>
              <p:cNvSpPr txBox="1"/>
              <p:nvPr/>
            </p:nvSpPr>
            <p:spPr>
              <a:xfrm>
                <a:off x="9585608" y="539651"/>
                <a:ext cx="5749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𝑆h𝑖𝑒𝑙𝑑</m:t>
                        </m:r>
                      </m:sub>
                    </m:sSub>
                  </m:oMath>
                </a14:m>
                <a:r>
                  <a:rPr lang="en-US" sz="1000" dirty="0"/>
                  <a:t> </a:t>
                </a:r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815D95BB-F1AB-81C4-C21C-4FBE5D305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08" y="539651"/>
                <a:ext cx="574970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DCB9D685-E096-A96F-523B-C1AE07431558}"/>
                  </a:ext>
                </a:extLst>
              </p:cNvPr>
              <p:cNvSpPr txBox="1"/>
              <p:nvPr/>
            </p:nvSpPr>
            <p:spPr>
              <a:xfrm>
                <a:off x="9594966" y="1268907"/>
                <a:ext cx="5749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𝐵𝑎𝑟</m:t>
                        </m:r>
                      </m:sub>
                    </m:sSub>
                  </m:oMath>
                </a14:m>
                <a:r>
                  <a:rPr lang="en-US" sz="1000" dirty="0"/>
                  <a:t> </a:t>
                </a:r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DCB9D685-E096-A96F-523B-C1AE07431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966" y="1268907"/>
                <a:ext cx="574970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Immagine 58">
            <a:extLst>
              <a:ext uri="{FF2B5EF4-FFF2-40B4-BE49-F238E27FC236}">
                <a16:creationId xmlns:a16="http://schemas.microsoft.com/office/drawing/2014/main" id="{B3B4AF91-18AE-25CB-4956-DBC269701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7837" y="902041"/>
            <a:ext cx="345192" cy="103974"/>
          </a:xfrm>
          <a:prstGeom prst="rect">
            <a:avLst/>
          </a:prstGeom>
        </p:spPr>
      </p:pic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05113EBF-5F0D-8EFC-6957-6C593BA36822}"/>
              </a:ext>
            </a:extLst>
          </p:cNvPr>
          <p:cNvSpPr txBox="1"/>
          <p:nvPr/>
        </p:nvSpPr>
        <p:spPr>
          <a:xfrm>
            <a:off x="10997043" y="1064467"/>
            <a:ext cx="1057790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          = Radiation</a:t>
            </a: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8D7FB145-8512-6DAB-63AE-2EC2E1B06D8B}"/>
              </a:ext>
            </a:extLst>
          </p:cNvPr>
          <p:cNvCxnSpPr>
            <a:cxnSpLocks/>
          </p:cNvCxnSpPr>
          <p:nvPr/>
        </p:nvCxnSpPr>
        <p:spPr>
          <a:xfrm>
            <a:off x="11031842" y="1177388"/>
            <a:ext cx="2667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266A4F2B-3FDC-88A6-45AD-31C428A94FF1}"/>
              </a:ext>
            </a:extLst>
          </p:cNvPr>
          <p:cNvSpPr txBox="1"/>
          <p:nvPr/>
        </p:nvSpPr>
        <p:spPr>
          <a:xfrm>
            <a:off x="9014460" y="74843"/>
            <a:ext cx="1761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MATLAB code diagram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E8B86F98-95F8-49AA-8374-071A4C540D29}"/>
              </a:ext>
            </a:extLst>
          </p:cNvPr>
          <p:cNvSpPr txBox="1"/>
          <p:nvPr/>
        </p:nvSpPr>
        <p:spPr>
          <a:xfrm>
            <a:off x="8702700" y="620731"/>
            <a:ext cx="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Refrigeration Line Shield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875CD56A-9B34-DA1B-4834-6A74CE68CC5A}"/>
              </a:ext>
            </a:extLst>
          </p:cNvPr>
          <p:cNvSpPr txBox="1"/>
          <p:nvPr/>
        </p:nvSpPr>
        <p:spPr>
          <a:xfrm>
            <a:off x="9982587" y="608694"/>
            <a:ext cx="105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Experimental Chamber Shield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D67DEB2E-A95D-F0C6-23CF-693D47EF2827}"/>
              </a:ext>
            </a:extLst>
          </p:cNvPr>
          <p:cNvSpPr txBox="1"/>
          <p:nvPr/>
        </p:nvSpPr>
        <p:spPr>
          <a:xfrm>
            <a:off x="8696350" y="1368716"/>
            <a:ext cx="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Refrigeration Line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28C7F954-3441-A895-1CDC-2C18100407D4}"/>
              </a:ext>
            </a:extLst>
          </p:cNvPr>
          <p:cNvSpPr txBox="1"/>
          <p:nvPr/>
        </p:nvSpPr>
        <p:spPr>
          <a:xfrm>
            <a:off x="9994391" y="1369755"/>
            <a:ext cx="105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Experimental Chamber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F1E4AA2F-EE66-D7E6-AEF3-F4F65013401E}"/>
              </a:ext>
            </a:extLst>
          </p:cNvPr>
          <p:cNvSpPr txBox="1"/>
          <p:nvPr/>
        </p:nvSpPr>
        <p:spPr>
          <a:xfrm rot="19763970">
            <a:off x="7096655" y="262221"/>
            <a:ext cx="46123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2 PTs</a:t>
            </a:r>
          </a:p>
        </p:txBody>
      </p:sp>
      <p:sp>
        <p:nvSpPr>
          <p:cNvPr id="71" name="Segnaposto contenuto 6">
            <a:extLst>
              <a:ext uri="{FF2B5EF4-FFF2-40B4-BE49-F238E27FC236}">
                <a16:creationId xmlns:a16="http://schemas.microsoft.com/office/drawing/2014/main" id="{53C9167B-8620-49BF-A685-F7988FDBFC76}"/>
              </a:ext>
            </a:extLst>
          </p:cNvPr>
          <p:cNvSpPr txBox="1">
            <a:spLocks/>
          </p:cNvSpPr>
          <p:nvPr/>
        </p:nvSpPr>
        <p:spPr>
          <a:xfrm>
            <a:off x="357020" y="1147199"/>
            <a:ext cx="5760027" cy="1437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72" name="Segnaposto contenuto 6">
            <a:extLst>
              <a:ext uri="{FF2B5EF4-FFF2-40B4-BE49-F238E27FC236}">
                <a16:creationId xmlns:a16="http://schemas.microsoft.com/office/drawing/2014/main" id="{E98AA8DA-9894-66F9-ED83-D466E7E013F1}"/>
              </a:ext>
            </a:extLst>
          </p:cNvPr>
          <p:cNvSpPr txBox="1">
            <a:spLocks/>
          </p:cNvSpPr>
          <p:nvPr/>
        </p:nvSpPr>
        <p:spPr>
          <a:xfrm>
            <a:off x="329651" y="1074155"/>
            <a:ext cx="6672497" cy="985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Transient thermal simulations </a:t>
            </a:r>
            <a:r>
              <a:rPr lang="en-US" sz="1600" dirty="0"/>
              <a:t>are </a:t>
            </a:r>
            <a:r>
              <a:rPr lang="en-US" sz="1600" b="1" dirty="0"/>
              <a:t>compared</a:t>
            </a:r>
            <a:r>
              <a:rPr lang="en-US" sz="1600" dirty="0"/>
              <a:t> with a </a:t>
            </a:r>
            <a:r>
              <a:rPr lang="en-US" sz="1600" b="1" dirty="0"/>
              <a:t>simplified MATLAB code</a:t>
            </a:r>
            <a:r>
              <a:rPr lang="en-US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Similar trend </a:t>
            </a:r>
            <a:r>
              <a:rPr lang="en-US" sz="1600" dirty="0"/>
              <a:t>for the cooling of the experimental chamber but slower           (it consider the actual view factors for the surface to surface radiation). </a:t>
            </a:r>
          </a:p>
        </p:txBody>
      </p:sp>
      <p:sp>
        <p:nvSpPr>
          <p:cNvPr id="73" name="Segnaposto contenuto 6">
            <a:extLst>
              <a:ext uri="{FF2B5EF4-FFF2-40B4-BE49-F238E27FC236}">
                <a16:creationId xmlns:a16="http://schemas.microsoft.com/office/drawing/2014/main" id="{FEEEE3F9-CD32-D443-1DCC-D5F391369977}"/>
              </a:ext>
            </a:extLst>
          </p:cNvPr>
          <p:cNvSpPr txBox="1">
            <a:spLocks/>
          </p:cNvSpPr>
          <p:nvPr/>
        </p:nvSpPr>
        <p:spPr>
          <a:xfrm>
            <a:off x="8238096" y="2780477"/>
            <a:ext cx="3314526" cy="2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74" name="Segnaposto contenuto 6">
            <a:extLst>
              <a:ext uri="{FF2B5EF4-FFF2-40B4-BE49-F238E27FC236}">
                <a16:creationId xmlns:a16="http://schemas.microsoft.com/office/drawing/2014/main" id="{05187247-D7A4-AAC1-4B85-8312166A725D}"/>
              </a:ext>
            </a:extLst>
          </p:cNvPr>
          <p:cNvSpPr txBox="1">
            <a:spLocks/>
          </p:cNvSpPr>
          <p:nvPr/>
        </p:nvSpPr>
        <p:spPr>
          <a:xfrm>
            <a:off x="8802483" y="2185195"/>
            <a:ext cx="3314525" cy="3677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dirty="0"/>
              <a:t>A </a:t>
            </a:r>
            <a:r>
              <a:rPr lang="en-US" sz="1600" b="1" dirty="0"/>
              <a:t>cooling time of 3 - 4 days                   </a:t>
            </a:r>
            <a:r>
              <a:rPr lang="en-US" sz="1600" dirty="0"/>
              <a:t>is expected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Considering a factor </a:t>
            </a:r>
            <a:r>
              <a:rPr lang="en-US" sz="1600" b="1" dirty="0"/>
              <a:t>4X for the conductance</a:t>
            </a:r>
            <a:r>
              <a:rPr lang="en-US" sz="1600" dirty="0"/>
              <a:t>, the </a:t>
            </a:r>
            <a:r>
              <a:rPr lang="en-US" sz="1600" b="1" dirty="0"/>
              <a:t>cooling time </a:t>
            </a:r>
            <a:r>
              <a:rPr lang="en-US" sz="1600" dirty="0"/>
              <a:t>is reduced to </a:t>
            </a:r>
            <a:r>
              <a:rPr lang="en-US" sz="1600" b="1" dirty="0"/>
              <a:t>1.5 – 2 days</a:t>
            </a:r>
            <a:r>
              <a:rPr lang="en-US" sz="1600" dirty="0"/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/>
              <a:t>Vibrations measurements</a:t>
            </a:r>
            <a:r>
              <a:rPr lang="en-US" sz="1600" dirty="0"/>
              <a:t> should be performed on the setup to  </a:t>
            </a:r>
            <a:r>
              <a:rPr lang="en-US" sz="1600" b="1" dirty="0"/>
              <a:t>constrain the maximum number of heat links</a:t>
            </a:r>
            <a:r>
              <a:rPr lang="en-US" sz="1600" dirty="0"/>
              <a:t>.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4375144-5F72-FABC-AD03-90CDF739AEEE}"/>
              </a:ext>
            </a:extLst>
          </p:cNvPr>
          <p:cNvSpPr txBox="1">
            <a:spLocks/>
          </p:cNvSpPr>
          <p:nvPr/>
        </p:nvSpPr>
        <p:spPr>
          <a:xfrm>
            <a:off x="29530" y="37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Transient Simulations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748411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gnaposto contenuto 6">
            <a:extLst>
              <a:ext uri="{FF2B5EF4-FFF2-40B4-BE49-F238E27FC236}">
                <a16:creationId xmlns:a16="http://schemas.microsoft.com/office/drawing/2014/main" id="{53C9167B-8620-49BF-A685-F7988FDBFC76}"/>
              </a:ext>
            </a:extLst>
          </p:cNvPr>
          <p:cNvSpPr txBox="1">
            <a:spLocks/>
          </p:cNvSpPr>
          <p:nvPr/>
        </p:nvSpPr>
        <p:spPr>
          <a:xfrm>
            <a:off x="357020" y="1147199"/>
            <a:ext cx="5760027" cy="1437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73" name="Segnaposto contenuto 6">
            <a:extLst>
              <a:ext uri="{FF2B5EF4-FFF2-40B4-BE49-F238E27FC236}">
                <a16:creationId xmlns:a16="http://schemas.microsoft.com/office/drawing/2014/main" id="{FEEEE3F9-CD32-D443-1DCC-D5F391369977}"/>
              </a:ext>
            </a:extLst>
          </p:cNvPr>
          <p:cNvSpPr txBox="1">
            <a:spLocks/>
          </p:cNvSpPr>
          <p:nvPr/>
        </p:nvSpPr>
        <p:spPr>
          <a:xfrm>
            <a:off x="6754070" y="931694"/>
            <a:ext cx="3314526" cy="2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5312DD-B9EC-2CA8-40C7-8AA03B74D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10667"/>
          <a:stretch/>
        </p:blipFill>
        <p:spPr>
          <a:xfrm>
            <a:off x="205807" y="2305053"/>
            <a:ext cx="6791294" cy="4447205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FCA5D3BD-AA60-1BBA-4BE7-BFB29768DF9C}"/>
              </a:ext>
            </a:extLst>
          </p:cNvPr>
          <p:cNvGrpSpPr/>
          <p:nvPr/>
        </p:nvGrpSpPr>
        <p:grpSpPr>
          <a:xfrm>
            <a:off x="9072228" y="711042"/>
            <a:ext cx="2332978" cy="2249657"/>
            <a:chOff x="7863188" y="711042"/>
            <a:chExt cx="2332978" cy="2249657"/>
          </a:xfrm>
        </p:grpSpPr>
        <p:pic>
          <p:nvPicPr>
            <p:cNvPr id="6" name="Immagine 5" descr="Immagine che contiene statico, Prodotto di carta, Cartoncino, Arte bambini&#10;&#10;Descrizione generata automaticamente">
              <a:extLst>
                <a:ext uri="{FF2B5EF4-FFF2-40B4-BE49-F238E27FC236}">
                  <a16:creationId xmlns:a16="http://schemas.microsoft.com/office/drawing/2014/main" id="{3BB9B359-668B-469D-B14C-BD04F0F2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188" y="711042"/>
              <a:ext cx="2332978" cy="2249657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0A00305-7307-5F15-14A8-C10F3A3C6DF4}"/>
                </a:ext>
              </a:extLst>
            </p:cNvPr>
            <p:cNvSpPr txBox="1"/>
            <p:nvPr/>
          </p:nvSpPr>
          <p:spPr>
            <a:xfrm rot="21325278">
              <a:off x="8214897" y="1312785"/>
              <a:ext cx="186566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see Majorana et al. poster: </a:t>
              </a:r>
            </a:p>
            <a:p>
              <a:pPr algn="ctr"/>
              <a:r>
                <a:rPr lang="en-US" sz="1400" b="1" dirty="0"/>
                <a:t>“Cryogenic payload prototype at ARC”</a:t>
              </a: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49EE3548-C018-3DA5-FA69-0D30B991167B}"/>
              </a:ext>
            </a:extLst>
          </p:cNvPr>
          <p:cNvSpPr txBox="1"/>
          <p:nvPr/>
        </p:nvSpPr>
        <p:spPr>
          <a:xfrm>
            <a:off x="52710" y="701073"/>
            <a:ext cx="8055166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 </a:t>
            </a:r>
            <a:r>
              <a:rPr lang="en-US" b="1" dirty="0"/>
              <a:t>cryostat prototype</a:t>
            </a:r>
            <a:r>
              <a:rPr lang="en-US" dirty="0"/>
              <a:t>: a cryogenic system to test key solutions. </a:t>
            </a:r>
            <a:br>
              <a:rPr lang="en-US" dirty="0"/>
            </a:br>
            <a:r>
              <a:rPr lang="en-US" dirty="0"/>
              <a:t>Though the shape cannot be actual the one envisaged for ET, key features are: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Big-size cold mass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Solid conduction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Super-insulation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EBC462B8-6AE4-329D-ED0C-14897872465B}"/>
              </a:ext>
            </a:extLst>
          </p:cNvPr>
          <p:cNvSpPr txBox="1">
            <a:spLocks/>
          </p:cNvSpPr>
          <p:nvPr/>
        </p:nvSpPr>
        <p:spPr>
          <a:xfrm>
            <a:off x="29530" y="37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What’s Next?</a:t>
            </a:r>
            <a:endParaRPr lang="it-IT" sz="4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23F2B95-AE28-2DE2-4530-063207F76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93" y="3941637"/>
            <a:ext cx="5116271" cy="2611167"/>
          </a:xfrm>
          <a:custGeom>
            <a:avLst/>
            <a:gdLst>
              <a:gd name="connsiteX0" fmla="*/ 0 w 5116271"/>
              <a:gd name="connsiteY0" fmla="*/ 0 h 2611167"/>
              <a:gd name="connsiteX1" fmla="*/ 414986 w 5116271"/>
              <a:gd name="connsiteY1" fmla="*/ 0 h 2611167"/>
              <a:gd name="connsiteX2" fmla="*/ 983461 w 5116271"/>
              <a:gd name="connsiteY2" fmla="*/ 0 h 2611167"/>
              <a:gd name="connsiteX3" fmla="*/ 1654261 w 5116271"/>
              <a:gd name="connsiteY3" fmla="*/ 0 h 2611167"/>
              <a:gd name="connsiteX4" fmla="*/ 2120410 w 5116271"/>
              <a:gd name="connsiteY4" fmla="*/ 0 h 2611167"/>
              <a:gd name="connsiteX5" fmla="*/ 2637722 w 5116271"/>
              <a:gd name="connsiteY5" fmla="*/ 0 h 2611167"/>
              <a:gd name="connsiteX6" fmla="*/ 3155034 w 5116271"/>
              <a:gd name="connsiteY6" fmla="*/ 0 h 2611167"/>
              <a:gd name="connsiteX7" fmla="*/ 3774671 w 5116271"/>
              <a:gd name="connsiteY7" fmla="*/ 0 h 2611167"/>
              <a:gd name="connsiteX8" fmla="*/ 4343146 w 5116271"/>
              <a:gd name="connsiteY8" fmla="*/ 0 h 2611167"/>
              <a:gd name="connsiteX9" fmla="*/ 5116271 w 5116271"/>
              <a:gd name="connsiteY9" fmla="*/ 0 h 2611167"/>
              <a:gd name="connsiteX10" fmla="*/ 5116271 w 5116271"/>
              <a:gd name="connsiteY10" fmla="*/ 522233 h 2611167"/>
              <a:gd name="connsiteX11" fmla="*/ 5116271 w 5116271"/>
              <a:gd name="connsiteY11" fmla="*/ 1018355 h 2611167"/>
              <a:gd name="connsiteX12" fmla="*/ 5116271 w 5116271"/>
              <a:gd name="connsiteY12" fmla="*/ 1540589 h 2611167"/>
              <a:gd name="connsiteX13" fmla="*/ 5116271 w 5116271"/>
              <a:gd name="connsiteY13" fmla="*/ 2088934 h 2611167"/>
              <a:gd name="connsiteX14" fmla="*/ 5116271 w 5116271"/>
              <a:gd name="connsiteY14" fmla="*/ 2611167 h 2611167"/>
              <a:gd name="connsiteX15" fmla="*/ 4701285 w 5116271"/>
              <a:gd name="connsiteY15" fmla="*/ 2611167 h 2611167"/>
              <a:gd name="connsiteX16" fmla="*/ 4183973 w 5116271"/>
              <a:gd name="connsiteY16" fmla="*/ 2611167 h 2611167"/>
              <a:gd name="connsiteX17" fmla="*/ 3666661 w 5116271"/>
              <a:gd name="connsiteY17" fmla="*/ 2611167 h 2611167"/>
              <a:gd name="connsiteX18" fmla="*/ 3149349 w 5116271"/>
              <a:gd name="connsiteY18" fmla="*/ 2611167 h 2611167"/>
              <a:gd name="connsiteX19" fmla="*/ 2683200 w 5116271"/>
              <a:gd name="connsiteY19" fmla="*/ 2611167 h 2611167"/>
              <a:gd name="connsiteX20" fmla="*/ 2114725 w 5116271"/>
              <a:gd name="connsiteY20" fmla="*/ 2611167 h 2611167"/>
              <a:gd name="connsiteX21" fmla="*/ 1699739 w 5116271"/>
              <a:gd name="connsiteY21" fmla="*/ 2611167 h 2611167"/>
              <a:gd name="connsiteX22" fmla="*/ 1182427 w 5116271"/>
              <a:gd name="connsiteY22" fmla="*/ 2611167 h 2611167"/>
              <a:gd name="connsiteX23" fmla="*/ 511627 w 5116271"/>
              <a:gd name="connsiteY23" fmla="*/ 2611167 h 2611167"/>
              <a:gd name="connsiteX24" fmla="*/ 0 w 5116271"/>
              <a:gd name="connsiteY24" fmla="*/ 2611167 h 2611167"/>
              <a:gd name="connsiteX25" fmla="*/ 0 w 5116271"/>
              <a:gd name="connsiteY25" fmla="*/ 2036710 h 2611167"/>
              <a:gd name="connsiteX26" fmla="*/ 0 w 5116271"/>
              <a:gd name="connsiteY26" fmla="*/ 1566700 h 2611167"/>
              <a:gd name="connsiteX27" fmla="*/ 0 w 5116271"/>
              <a:gd name="connsiteY27" fmla="*/ 1070578 h 2611167"/>
              <a:gd name="connsiteX28" fmla="*/ 0 w 5116271"/>
              <a:gd name="connsiteY28" fmla="*/ 574457 h 2611167"/>
              <a:gd name="connsiteX29" fmla="*/ 0 w 5116271"/>
              <a:gd name="connsiteY29" fmla="*/ 0 h 261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16271" h="2611167" fill="none" extrusionOk="0">
                <a:moveTo>
                  <a:pt x="0" y="0"/>
                </a:moveTo>
                <a:cubicBezTo>
                  <a:pt x="185844" y="-8031"/>
                  <a:pt x="227974" y="20194"/>
                  <a:pt x="414986" y="0"/>
                </a:cubicBezTo>
                <a:cubicBezTo>
                  <a:pt x="601998" y="-20194"/>
                  <a:pt x="796145" y="47642"/>
                  <a:pt x="983461" y="0"/>
                </a:cubicBezTo>
                <a:cubicBezTo>
                  <a:pt x="1170778" y="-47642"/>
                  <a:pt x="1452731" y="45643"/>
                  <a:pt x="1654261" y="0"/>
                </a:cubicBezTo>
                <a:cubicBezTo>
                  <a:pt x="1855791" y="-45643"/>
                  <a:pt x="1957779" y="43484"/>
                  <a:pt x="2120410" y="0"/>
                </a:cubicBezTo>
                <a:cubicBezTo>
                  <a:pt x="2283041" y="-43484"/>
                  <a:pt x="2534042" y="53338"/>
                  <a:pt x="2637722" y="0"/>
                </a:cubicBezTo>
                <a:cubicBezTo>
                  <a:pt x="2741402" y="-53338"/>
                  <a:pt x="3016969" y="34394"/>
                  <a:pt x="3155034" y="0"/>
                </a:cubicBezTo>
                <a:cubicBezTo>
                  <a:pt x="3293099" y="-34394"/>
                  <a:pt x="3548631" y="36070"/>
                  <a:pt x="3774671" y="0"/>
                </a:cubicBezTo>
                <a:cubicBezTo>
                  <a:pt x="4000711" y="-36070"/>
                  <a:pt x="4066297" y="25897"/>
                  <a:pt x="4343146" y="0"/>
                </a:cubicBezTo>
                <a:cubicBezTo>
                  <a:pt x="4619996" y="-25897"/>
                  <a:pt x="4955885" y="57273"/>
                  <a:pt x="5116271" y="0"/>
                </a:cubicBezTo>
                <a:cubicBezTo>
                  <a:pt x="5172345" y="177709"/>
                  <a:pt x="5109998" y="273026"/>
                  <a:pt x="5116271" y="522233"/>
                </a:cubicBezTo>
                <a:cubicBezTo>
                  <a:pt x="5122544" y="771440"/>
                  <a:pt x="5075164" y="914868"/>
                  <a:pt x="5116271" y="1018355"/>
                </a:cubicBezTo>
                <a:cubicBezTo>
                  <a:pt x="5157378" y="1121842"/>
                  <a:pt x="5086220" y="1332996"/>
                  <a:pt x="5116271" y="1540589"/>
                </a:cubicBezTo>
                <a:cubicBezTo>
                  <a:pt x="5146322" y="1748182"/>
                  <a:pt x="5109663" y="1937700"/>
                  <a:pt x="5116271" y="2088934"/>
                </a:cubicBezTo>
                <a:cubicBezTo>
                  <a:pt x="5122879" y="2240168"/>
                  <a:pt x="5114957" y="2371054"/>
                  <a:pt x="5116271" y="2611167"/>
                </a:cubicBezTo>
                <a:cubicBezTo>
                  <a:pt x="5016488" y="2615720"/>
                  <a:pt x="4874757" y="2600928"/>
                  <a:pt x="4701285" y="2611167"/>
                </a:cubicBezTo>
                <a:cubicBezTo>
                  <a:pt x="4527813" y="2621406"/>
                  <a:pt x="4342515" y="2589460"/>
                  <a:pt x="4183973" y="2611167"/>
                </a:cubicBezTo>
                <a:cubicBezTo>
                  <a:pt x="4025431" y="2632874"/>
                  <a:pt x="3812190" y="2561682"/>
                  <a:pt x="3666661" y="2611167"/>
                </a:cubicBezTo>
                <a:cubicBezTo>
                  <a:pt x="3521132" y="2660652"/>
                  <a:pt x="3331994" y="2587478"/>
                  <a:pt x="3149349" y="2611167"/>
                </a:cubicBezTo>
                <a:cubicBezTo>
                  <a:pt x="2966704" y="2634856"/>
                  <a:pt x="2780032" y="2561132"/>
                  <a:pt x="2683200" y="2611167"/>
                </a:cubicBezTo>
                <a:cubicBezTo>
                  <a:pt x="2586368" y="2661202"/>
                  <a:pt x="2324276" y="2552121"/>
                  <a:pt x="2114725" y="2611167"/>
                </a:cubicBezTo>
                <a:cubicBezTo>
                  <a:pt x="1905174" y="2670213"/>
                  <a:pt x="1794701" y="2589839"/>
                  <a:pt x="1699739" y="2611167"/>
                </a:cubicBezTo>
                <a:cubicBezTo>
                  <a:pt x="1604777" y="2632495"/>
                  <a:pt x="1303165" y="2607163"/>
                  <a:pt x="1182427" y="2611167"/>
                </a:cubicBezTo>
                <a:cubicBezTo>
                  <a:pt x="1061689" y="2615171"/>
                  <a:pt x="744144" y="2570745"/>
                  <a:pt x="511627" y="2611167"/>
                </a:cubicBezTo>
                <a:cubicBezTo>
                  <a:pt x="279110" y="2651589"/>
                  <a:pt x="139579" y="2577297"/>
                  <a:pt x="0" y="2611167"/>
                </a:cubicBezTo>
                <a:cubicBezTo>
                  <a:pt x="-42555" y="2431317"/>
                  <a:pt x="55873" y="2225733"/>
                  <a:pt x="0" y="2036710"/>
                </a:cubicBezTo>
                <a:cubicBezTo>
                  <a:pt x="-55873" y="1847687"/>
                  <a:pt x="1390" y="1756211"/>
                  <a:pt x="0" y="1566700"/>
                </a:cubicBezTo>
                <a:cubicBezTo>
                  <a:pt x="-1390" y="1377189"/>
                  <a:pt x="3645" y="1176935"/>
                  <a:pt x="0" y="1070578"/>
                </a:cubicBezTo>
                <a:cubicBezTo>
                  <a:pt x="-3645" y="964221"/>
                  <a:pt x="50040" y="696588"/>
                  <a:pt x="0" y="574457"/>
                </a:cubicBezTo>
                <a:cubicBezTo>
                  <a:pt x="-50040" y="452326"/>
                  <a:pt x="49318" y="142026"/>
                  <a:pt x="0" y="0"/>
                </a:cubicBezTo>
                <a:close/>
              </a:path>
              <a:path w="5116271" h="2611167" stroke="0" extrusionOk="0">
                <a:moveTo>
                  <a:pt x="0" y="0"/>
                </a:moveTo>
                <a:cubicBezTo>
                  <a:pt x="169796" y="-34152"/>
                  <a:pt x="333569" y="29872"/>
                  <a:pt x="517312" y="0"/>
                </a:cubicBezTo>
                <a:cubicBezTo>
                  <a:pt x="701055" y="-29872"/>
                  <a:pt x="967212" y="61295"/>
                  <a:pt x="1188112" y="0"/>
                </a:cubicBezTo>
                <a:cubicBezTo>
                  <a:pt x="1409012" y="-61295"/>
                  <a:pt x="1681949" y="48310"/>
                  <a:pt x="1807749" y="0"/>
                </a:cubicBezTo>
                <a:cubicBezTo>
                  <a:pt x="1933549" y="-48310"/>
                  <a:pt x="2154474" y="36955"/>
                  <a:pt x="2427386" y="0"/>
                </a:cubicBezTo>
                <a:cubicBezTo>
                  <a:pt x="2700298" y="-36955"/>
                  <a:pt x="2814856" y="2236"/>
                  <a:pt x="3047024" y="0"/>
                </a:cubicBezTo>
                <a:cubicBezTo>
                  <a:pt x="3279192" y="-2236"/>
                  <a:pt x="3343565" y="11099"/>
                  <a:pt x="3513173" y="0"/>
                </a:cubicBezTo>
                <a:cubicBezTo>
                  <a:pt x="3682781" y="-11099"/>
                  <a:pt x="3890156" y="47438"/>
                  <a:pt x="4081647" y="0"/>
                </a:cubicBezTo>
                <a:cubicBezTo>
                  <a:pt x="4273138" y="-47438"/>
                  <a:pt x="4421232" y="58324"/>
                  <a:pt x="4598959" y="0"/>
                </a:cubicBezTo>
                <a:cubicBezTo>
                  <a:pt x="4776686" y="-58324"/>
                  <a:pt x="5002973" y="54342"/>
                  <a:pt x="5116271" y="0"/>
                </a:cubicBezTo>
                <a:cubicBezTo>
                  <a:pt x="5172527" y="115501"/>
                  <a:pt x="5064260" y="251321"/>
                  <a:pt x="5116271" y="496122"/>
                </a:cubicBezTo>
                <a:cubicBezTo>
                  <a:pt x="5168282" y="740923"/>
                  <a:pt x="5072176" y="755735"/>
                  <a:pt x="5116271" y="966132"/>
                </a:cubicBezTo>
                <a:cubicBezTo>
                  <a:pt x="5160366" y="1176529"/>
                  <a:pt x="5085534" y="1359466"/>
                  <a:pt x="5116271" y="1462254"/>
                </a:cubicBezTo>
                <a:cubicBezTo>
                  <a:pt x="5147008" y="1565042"/>
                  <a:pt x="5101457" y="1696512"/>
                  <a:pt x="5116271" y="1906152"/>
                </a:cubicBezTo>
                <a:cubicBezTo>
                  <a:pt x="5131085" y="2115792"/>
                  <a:pt x="5032764" y="2269489"/>
                  <a:pt x="5116271" y="2611167"/>
                </a:cubicBezTo>
                <a:cubicBezTo>
                  <a:pt x="4898673" y="2644573"/>
                  <a:pt x="4739154" y="2594479"/>
                  <a:pt x="4445471" y="2611167"/>
                </a:cubicBezTo>
                <a:cubicBezTo>
                  <a:pt x="4151788" y="2627855"/>
                  <a:pt x="4087687" y="2551787"/>
                  <a:pt x="3928159" y="2611167"/>
                </a:cubicBezTo>
                <a:cubicBezTo>
                  <a:pt x="3768631" y="2670547"/>
                  <a:pt x="3661211" y="2553959"/>
                  <a:pt x="3410847" y="2611167"/>
                </a:cubicBezTo>
                <a:cubicBezTo>
                  <a:pt x="3160483" y="2668375"/>
                  <a:pt x="3064797" y="2555830"/>
                  <a:pt x="2944698" y="2611167"/>
                </a:cubicBezTo>
                <a:cubicBezTo>
                  <a:pt x="2824599" y="2666504"/>
                  <a:pt x="2570411" y="2538398"/>
                  <a:pt x="2325061" y="2611167"/>
                </a:cubicBezTo>
                <a:cubicBezTo>
                  <a:pt x="2079711" y="2683936"/>
                  <a:pt x="1854177" y="2577902"/>
                  <a:pt x="1705424" y="2611167"/>
                </a:cubicBezTo>
                <a:cubicBezTo>
                  <a:pt x="1556671" y="2644432"/>
                  <a:pt x="1260010" y="2567046"/>
                  <a:pt x="1136949" y="2611167"/>
                </a:cubicBezTo>
                <a:cubicBezTo>
                  <a:pt x="1013889" y="2655288"/>
                  <a:pt x="822973" y="2608282"/>
                  <a:pt x="721963" y="2611167"/>
                </a:cubicBezTo>
                <a:cubicBezTo>
                  <a:pt x="620953" y="2614052"/>
                  <a:pt x="224290" y="2524934"/>
                  <a:pt x="0" y="2611167"/>
                </a:cubicBezTo>
                <a:cubicBezTo>
                  <a:pt x="-35070" y="2336036"/>
                  <a:pt x="14703" y="2306372"/>
                  <a:pt x="0" y="2036710"/>
                </a:cubicBezTo>
                <a:cubicBezTo>
                  <a:pt x="-14703" y="1767048"/>
                  <a:pt x="2137" y="1702605"/>
                  <a:pt x="0" y="1540589"/>
                </a:cubicBezTo>
                <a:cubicBezTo>
                  <a:pt x="-2137" y="1378573"/>
                  <a:pt x="53824" y="1227303"/>
                  <a:pt x="0" y="992243"/>
                </a:cubicBezTo>
                <a:cubicBezTo>
                  <a:pt x="-53824" y="757183"/>
                  <a:pt x="41706" y="599623"/>
                  <a:pt x="0" y="496122"/>
                </a:cubicBezTo>
                <a:cubicBezTo>
                  <a:pt x="-41706" y="392621"/>
                  <a:pt x="28260" y="22859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338349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015955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gnaposto contenuto 6">
            <a:extLst>
              <a:ext uri="{FF2B5EF4-FFF2-40B4-BE49-F238E27FC236}">
                <a16:creationId xmlns:a16="http://schemas.microsoft.com/office/drawing/2014/main" id="{53C9167B-8620-49BF-A685-F7988FDBFC76}"/>
              </a:ext>
            </a:extLst>
          </p:cNvPr>
          <p:cNvSpPr txBox="1">
            <a:spLocks/>
          </p:cNvSpPr>
          <p:nvPr/>
        </p:nvSpPr>
        <p:spPr>
          <a:xfrm>
            <a:off x="357020" y="1147199"/>
            <a:ext cx="5760027" cy="1437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73" name="Segnaposto contenuto 6">
            <a:extLst>
              <a:ext uri="{FF2B5EF4-FFF2-40B4-BE49-F238E27FC236}">
                <a16:creationId xmlns:a16="http://schemas.microsoft.com/office/drawing/2014/main" id="{FEEEE3F9-CD32-D443-1DCC-D5F391369977}"/>
              </a:ext>
            </a:extLst>
          </p:cNvPr>
          <p:cNvSpPr txBox="1">
            <a:spLocks/>
          </p:cNvSpPr>
          <p:nvPr/>
        </p:nvSpPr>
        <p:spPr>
          <a:xfrm>
            <a:off x="6754070" y="931694"/>
            <a:ext cx="3314526" cy="2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7C39AE67-A9CF-19BC-9E43-9A7F3DF6E5DA}"/>
              </a:ext>
            </a:extLst>
          </p:cNvPr>
          <p:cNvGrpSpPr/>
          <p:nvPr/>
        </p:nvGrpSpPr>
        <p:grpSpPr>
          <a:xfrm>
            <a:off x="130632" y="370534"/>
            <a:ext cx="11871626" cy="6232542"/>
            <a:chOff x="130632" y="494826"/>
            <a:chExt cx="11871626" cy="623254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000A97D-960C-4D77-370D-0352ED7FC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3" t="1674" r="25268" b="1674"/>
            <a:stretch/>
          </p:blipFill>
          <p:spPr>
            <a:xfrm>
              <a:off x="130632" y="957940"/>
              <a:ext cx="7336972" cy="5769428"/>
            </a:xfrm>
            <a:prstGeom prst="rect">
              <a:avLst/>
            </a:prstGeom>
          </p:spPr>
        </p:pic>
        <p:pic>
          <p:nvPicPr>
            <p:cNvPr id="6" name="Immagine 5" descr="Immagine che contiene blu, Blu elettrico, rosso, schermata&#10;&#10;Descrizione generata automaticamente">
              <a:extLst>
                <a:ext uri="{FF2B5EF4-FFF2-40B4-BE49-F238E27FC236}">
                  <a16:creationId xmlns:a16="http://schemas.microsoft.com/office/drawing/2014/main" id="{F692850F-15DF-8B69-9804-5457789EE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r="43047"/>
            <a:stretch/>
          </p:blipFill>
          <p:spPr>
            <a:xfrm>
              <a:off x="8103363" y="494826"/>
              <a:ext cx="3898895" cy="3764912"/>
            </a:xfrm>
            <a:prstGeom prst="rect">
              <a:avLst/>
            </a:prstGeom>
          </p:spPr>
        </p:pic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018BAFC1-DDB0-1483-C600-5BFC02C5AB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3475" y="494826"/>
              <a:ext cx="3159888" cy="33478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EB3F961F-0E14-F04D-2472-1127403B22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3475" y="4259738"/>
              <a:ext cx="3159888" cy="235289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egnaposto contenuto 6">
            <a:extLst>
              <a:ext uri="{FF2B5EF4-FFF2-40B4-BE49-F238E27FC236}">
                <a16:creationId xmlns:a16="http://schemas.microsoft.com/office/drawing/2014/main" id="{594C8C14-C403-ED1D-3733-DFC1FFC4B454}"/>
              </a:ext>
            </a:extLst>
          </p:cNvPr>
          <p:cNvSpPr txBox="1">
            <a:spLocks/>
          </p:cNvSpPr>
          <p:nvPr/>
        </p:nvSpPr>
        <p:spPr>
          <a:xfrm>
            <a:off x="7598236" y="4495027"/>
            <a:ext cx="4463132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 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8FD1866-02A9-8CC0-C54C-854A45068564}"/>
              </a:ext>
            </a:extLst>
          </p:cNvPr>
          <p:cNvCxnSpPr>
            <a:cxnSpLocks/>
          </p:cNvCxnSpPr>
          <p:nvPr/>
        </p:nvCxnSpPr>
        <p:spPr>
          <a:xfrm flipV="1">
            <a:off x="8656320" y="1698017"/>
            <a:ext cx="844118" cy="674343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contenuto 6">
            <a:extLst>
              <a:ext uri="{FF2B5EF4-FFF2-40B4-BE49-F238E27FC236}">
                <a16:creationId xmlns:a16="http://schemas.microsoft.com/office/drawing/2014/main" id="{25017AD3-C98F-7AD7-A583-C001FC4E2CFF}"/>
              </a:ext>
            </a:extLst>
          </p:cNvPr>
          <p:cNvSpPr txBox="1">
            <a:spLocks/>
          </p:cNvSpPr>
          <p:nvPr/>
        </p:nvSpPr>
        <p:spPr>
          <a:xfrm>
            <a:off x="7785810" y="4233492"/>
            <a:ext cx="4258484" cy="2556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Using </a:t>
            </a:r>
            <a:r>
              <a:rPr lang="en-US" sz="1600" b="1" dirty="0"/>
              <a:t>Mylar for the super-insulation</a:t>
            </a:r>
            <a:r>
              <a:rPr lang="en-US" sz="1600" dirty="0"/>
              <a:t>, in the      single-vacuum-cryostat hosting actual ET mirrors, may be </a:t>
            </a:r>
            <a:r>
              <a:rPr lang="en-US" sz="1600" b="1" dirty="0"/>
              <a:t>critical concerning pollution and outgassing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We are studying the implementation of </a:t>
            </a:r>
            <a:r>
              <a:rPr lang="en-US" sz="1600" b="1" dirty="0"/>
              <a:t>multiple thin shields (0.4 mm thickness)</a:t>
            </a:r>
            <a:r>
              <a:rPr lang="en-US" sz="1600" dirty="0"/>
              <a:t>, considered as an </a:t>
            </a:r>
            <a:r>
              <a:rPr lang="en-US" sz="1600" b="1" dirty="0"/>
              <a:t>alternative solution for the insulation</a:t>
            </a:r>
            <a:r>
              <a:rPr lang="en-US" sz="1600" dirty="0"/>
              <a:t>.                  </a:t>
            </a:r>
          </a:p>
          <a:p>
            <a:pPr>
              <a:buFont typeface="Wingdings" pitchFamily="2" charset="2"/>
              <a:buChar char="è"/>
            </a:pPr>
            <a:r>
              <a:rPr lang="en-US" sz="1600" dirty="0">
                <a:sym typeface="Wingdings" pitchFamily="2" charset="2"/>
              </a:rPr>
              <a:t>Nominally OK, though the </a:t>
            </a:r>
            <a:r>
              <a:rPr lang="en-US" sz="1600" b="1" dirty="0">
                <a:sym typeface="Wingdings" pitchFamily="2" charset="2"/>
              </a:rPr>
              <a:t>challenging mechanical design </a:t>
            </a:r>
            <a:r>
              <a:rPr lang="en-US" sz="1600" dirty="0">
                <a:sym typeface="Wingdings" pitchFamily="2" charset="2"/>
              </a:rPr>
              <a:t>in our specific case.</a:t>
            </a:r>
            <a:endParaRPr lang="en-US" sz="16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CD6DFC-33B4-1003-8993-BEDD4DF820A7}"/>
              </a:ext>
            </a:extLst>
          </p:cNvPr>
          <p:cNvSpPr txBox="1"/>
          <p:nvPr/>
        </p:nvSpPr>
        <p:spPr>
          <a:xfrm>
            <a:off x="6752806" y="2348783"/>
            <a:ext cx="2701912" cy="52322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Distance between each thin shield  (thickness 0.4 mm) is 4.3 mm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51E831-93C4-F14B-2179-CD22A41086C3}"/>
              </a:ext>
            </a:extLst>
          </p:cNvPr>
          <p:cNvSpPr txBox="1"/>
          <p:nvPr/>
        </p:nvSpPr>
        <p:spPr>
          <a:xfrm>
            <a:off x="10193726" y="852743"/>
            <a:ext cx="5611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OTS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BE5C27-D070-F0AC-CD4E-E94D9B77D068}"/>
              </a:ext>
            </a:extLst>
          </p:cNvPr>
          <p:cNvSpPr txBox="1"/>
          <p:nvPr/>
        </p:nvSpPr>
        <p:spPr>
          <a:xfrm>
            <a:off x="11021998" y="658812"/>
            <a:ext cx="4825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ITS</a:t>
            </a:r>
          </a:p>
        </p:txBody>
      </p:sp>
      <p:sp>
        <p:nvSpPr>
          <p:cNvPr id="9" name="Segnaposto contenuto 6">
            <a:extLst>
              <a:ext uri="{FF2B5EF4-FFF2-40B4-BE49-F238E27FC236}">
                <a16:creationId xmlns:a16="http://schemas.microsoft.com/office/drawing/2014/main" id="{D18E6C3D-B4FE-2CFA-DD8B-F62BD4DAC77C}"/>
              </a:ext>
            </a:extLst>
          </p:cNvPr>
          <p:cNvSpPr txBox="1">
            <a:spLocks/>
          </p:cNvSpPr>
          <p:nvPr/>
        </p:nvSpPr>
        <p:spPr>
          <a:xfrm>
            <a:off x="202382" y="1807500"/>
            <a:ext cx="2367375" cy="722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dirty="0"/>
              <a:t>OTS: outer thermal shield     </a:t>
            </a:r>
            <a:br>
              <a:rPr lang="en-US" sz="1400" dirty="0"/>
            </a:br>
            <a:r>
              <a:rPr lang="en-US" sz="1400" dirty="0"/>
              <a:t>ITS: inner thermal shield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DE526CE-5151-65E6-4AED-1DD4EFDF7602}"/>
              </a:ext>
            </a:extLst>
          </p:cNvPr>
          <p:cNvSpPr txBox="1"/>
          <p:nvPr/>
        </p:nvSpPr>
        <p:spPr>
          <a:xfrm>
            <a:off x="4060107" y="6204913"/>
            <a:ext cx="883368" cy="584775"/>
          </a:xfrm>
          <a:custGeom>
            <a:avLst/>
            <a:gdLst>
              <a:gd name="connsiteX0" fmla="*/ 0 w 883368"/>
              <a:gd name="connsiteY0" fmla="*/ 0 h 584775"/>
              <a:gd name="connsiteX1" fmla="*/ 459351 w 883368"/>
              <a:gd name="connsiteY1" fmla="*/ 0 h 584775"/>
              <a:gd name="connsiteX2" fmla="*/ 883368 w 883368"/>
              <a:gd name="connsiteY2" fmla="*/ 0 h 584775"/>
              <a:gd name="connsiteX3" fmla="*/ 883368 w 883368"/>
              <a:gd name="connsiteY3" fmla="*/ 584775 h 584775"/>
              <a:gd name="connsiteX4" fmla="*/ 459351 w 883368"/>
              <a:gd name="connsiteY4" fmla="*/ 584775 h 584775"/>
              <a:gd name="connsiteX5" fmla="*/ 0 w 883368"/>
              <a:gd name="connsiteY5" fmla="*/ 584775 h 584775"/>
              <a:gd name="connsiteX6" fmla="*/ 0 w 883368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368" h="584775" extrusionOk="0">
                <a:moveTo>
                  <a:pt x="0" y="0"/>
                </a:moveTo>
                <a:cubicBezTo>
                  <a:pt x="123336" y="-45797"/>
                  <a:pt x="278009" y="51485"/>
                  <a:pt x="459351" y="0"/>
                </a:cubicBezTo>
                <a:cubicBezTo>
                  <a:pt x="640693" y="-51485"/>
                  <a:pt x="714217" y="34686"/>
                  <a:pt x="883368" y="0"/>
                </a:cubicBezTo>
                <a:cubicBezTo>
                  <a:pt x="917343" y="181236"/>
                  <a:pt x="843759" y="323453"/>
                  <a:pt x="883368" y="584775"/>
                </a:cubicBezTo>
                <a:cubicBezTo>
                  <a:pt x="793399" y="589793"/>
                  <a:pt x="545798" y="545553"/>
                  <a:pt x="459351" y="584775"/>
                </a:cubicBezTo>
                <a:cubicBezTo>
                  <a:pt x="372904" y="623997"/>
                  <a:pt x="201100" y="546946"/>
                  <a:pt x="0" y="584775"/>
                </a:cubicBezTo>
                <a:cubicBezTo>
                  <a:pt x="-28656" y="404429"/>
                  <a:pt x="22663" y="20312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67765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it-IT" sz="800" b="1" dirty="0"/>
              <a:t>designs by         F. Bronzini,       A. Marra,         V.L. Hoang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CB0FA4B-04AC-0148-56FE-FAE0D6BEA23C}"/>
              </a:ext>
            </a:extLst>
          </p:cNvPr>
          <p:cNvSpPr txBox="1">
            <a:spLocks/>
          </p:cNvSpPr>
          <p:nvPr/>
        </p:nvSpPr>
        <p:spPr>
          <a:xfrm>
            <a:off x="29530" y="37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Cryostat Shielding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41951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gnaposto contenuto 6">
            <a:extLst>
              <a:ext uri="{FF2B5EF4-FFF2-40B4-BE49-F238E27FC236}">
                <a16:creationId xmlns:a16="http://schemas.microsoft.com/office/drawing/2014/main" id="{53C9167B-8620-49BF-A685-F7988FDBFC76}"/>
              </a:ext>
            </a:extLst>
          </p:cNvPr>
          <p:cNvSpPr txBox="1">
            <a:spLocks/>
          </p:cNvSpPr>
          <p:nvPr/>
        </p:nvSpPr>
        <p:spPr>
          <a:xfrm>
            <a:off x="357020" y="1147199"/>
            <a:ext cx="5760027" cy="1437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73" name="Segnaposto contenuto 6">
            <a:extLst>
              <a:ext uri="{FF2B5EF4-FFF2-40B4-BE49-F238E27FC236}">
                <a16:creationId xmlns:a16="http://schemas.microsoft.com/office/drawing/2014/main" id="{FEEEE3F9-CD32-D443-1DCC-D5F391369977}"/>
              </a:ext>
            </a:extLst>
          </p:cNvPr>
          <p:cNvSpPr txBox="1">
            <a:spLocks/>
          </p:cNvSpPr>
          <p:nvPr/>
        </p:nvSpPr>
        <p:spPr>
          <a:xfrm>
            <a:off x="8551544" y="853439"/>
            <a:ext cx="3691256" cy="6004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Radiative thermal simulations with MATLAB </a:t>
            </a:r>
            <a:r>
              <a:rPr lang="en-US" sz="1600" dirty="0"/>
              <a:t>are useful to obtain a </a:t>
            </a:r>
            <a:r>
              <a:rPr lang="en-US" sz="1600" b="1" dirty="0"/>
              <a:t>lower limit for the cooling time</a:t>
            </a:r>
            <a:r>
              <a:rPr lang="en-US" sz="1600" dirty="0"/>
              <a:t> of the cryostat considering the multiple shields solution.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Increasing the </a:t>
            </a:r>
            <a:r>
              <a:rPr lang="en-US" sz="1600" dirty="0"/>
              <a:t>number of the </a:t>
            </a:r>
            <a:r>
              <a:rPr lang="en-US" sz="1600" b="1" dirty="0"/>
              <a:t>shields</a:t>
            </a:r>
            <a:r>
              <a:rPr lang="en-US" sz="1600" dirty="0"/>
              <a:t>, the </a:t>
            </a:r>
            <a:r>
              <a:rPr lang="en-US" sz="1600" b="1" dirty="0"/>
              <a:t>equilibrium temperature </a:t>
            </a:r>
            <a:r>
              <a:rPr lang="en-US" sz="1600" dirty="0"/>
              <a:t>and  the </a:t>
            </a:r>
            <a:r>
              <a:rPr lang="en-US" sz="1600" b="1" dirty="0"/>
              <a:t>cooling time </a:t>
            </a:r>
            <a:r>
              <a:rPr lang="en-US" sz="1600" dirty="0"/>
              <a:t>of the first stage are </a:t>
            </a:r>
            <a:r>
              <a:rPr lang="en-US" sz="1600" b="1" dirty="0"/>
              <a:t>reduced</a:t>
            </a:r>
            <a:r>
              <a:rPr lang="en-US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 Considering </a:t>
            </a:r>
            <a:r>
              <a:rPr lang="en-US" sz="1600" b="1" dirty="0"/>
              <a:t>more than 10 shields</a:t>
            </a:r>
            <a:r>
              <a:rPr lang="en-US" sz="1600" dirty="0"/>
              <a:t>, the </a:t>
            </a:r>
            <a:r>
              <a:rPr lang="en-US" sz="1600" b="1" dirty="0"/>
              <a:t>equilibrium temperature </a:t>
            </a:r>
            <a:r>
              <a:rPr lang="en-US" sz="1600" dirty="0"/>
              <a:t>on the </a:t>
            </a:r>
            <a:r>
              <a:rPr lang="en-US" sz="1600" b="1" dirty="0"/>
              <a:t>first stage is 38K </a:t>
            </a:r>
            <a:r>
              <a:rPr lang="en-US" sz="1600" dirty="0"/>
              <a:t>while on the </a:t>
            </a:r>
            <a:r>
              <a:rPr lang="en-US" sz="1600" b="1" dirty="0"/>
              <a:t>second 3.3K</a:t>
            </a:r>
            <a:r>
              <a:rPr lang="en-US" sz="1600" dirty="0"/>
              <a:t>. The </a:t>
            </a:r>
            <a:r>
              <a:rPr lang="en-US" sz="1600" b="1" dirty="0"/>
              <a:t>cooling time </a:t>
            </a:r>
            <a:r>
              <a:rPr lang="en-US" sz="1600" dirty="0"/>
              <a:t>in this configuration is </a:t>
            </a:r>
            <a:r>
              <a:rPr lang="en-US" sz="1600" b="1" dirty="0"/>
              <a:t>6 days</a:t>
            </a:r>
            <a:r>
              <a:rPr lang="en-US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Temperature gradients and conduction </a:t>
            </a:r>
            <a:r>
              <a:rPr lang="en-US" sz="1600" dirty="0"/>
              <a:t>are supposed to </a:t>
            </a:r>
            <a:r>
              <a:rPr lang="en-US" sz="1600" b="1" dirty="0"/>
              <a:t>increase</a:t>
            </a:r>
            <a:r>
              <a:rPr lang="en-US" sz="1600" dirty="0"/>
              <a:t> both the </a:t>
            </a:r>
            <a:r>
              <a:rPr lang="en-US" sz="1600" b="1" dirty="0"/>
              <a:t>equilibrium temperature and cooling time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600" dirty="0"/>
              <a:t>  Aim: cooling time </a:t>
            </a:r>
            <a:r>
              <a:rPr lang="en-US" sz="1600" b="1" dirty="0"/>
              <a:t>lower than 30 days</a:t>
            </a:r>
            <a:r>
              <a:rPr lang="en-US" sz="14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70278E-4F26-BABE-D7E4-CF827D1BB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r="8523"/>
          <a:stretch/>
        </p:blipFill>
        <p:spPr>
          <a:xfrm>
            <a:off x="75082" y="1325563"/>
            <a:ext cx="8404734" cy="5227638"/>
          </a:xfrm>
          <a:prstGeom prst="rect">
            <a:avLst/>
          </a:prstGeom>
        </p:spPr>
      </p:pic>
      <p:sp>
        <p:nvSpPr>
          <p:cNvPr id="5" name="Freccia in giù 4">
            <a:extLst>
              <a:ext uri="{FF2B5EF4-FFF2-40B4-BE49-F238E27FC236}">
                <a16:creationId xmlns:a16="http://schemas.microsoft.com/office/drawing/2014/main" id="{B6765DAB-E8C2-6E75-F98C-A0C151215FF6}"/>
              </a:ext>
            </a:extLst>
          </p:cNvPr>
          <p:cNvSpPr/>
          <p:nvPr/>
        </p:nvSpPr>
        <p:spPr>
          <a:xfrm>
            <a:off x="10181272" y="6004561"/>
            <a:ext cx="381000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618B7C0-F51B-D36B-1EE2-60AC2DCFA12F}"/>
              </a:ext>
            </a:extLst>
          </p:cNvPr>
          <p:cNvSpPr/>
          <p:nvPr/>
        </p:nvSpPr>
        <p:spPr>
          <a:xfrm rot="2063327">
            <a:off x="3856313" y="4272889"/>
            <a:ext cx="533400" cy="74295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B3495FEB-538C-2040-6C42-16DC8BC19E96}"/>
              </a:ext>
            </a:extLst>
          </p:cNvPr>
          <p:cNvSpPr/>
          <p:nvPr/>
        </p:nvSpPr>
        <p:spPr>
          <a:xfrm>
            <a:off x="7022977" y="4745440"/>
            <a:ext cx="505583" cy="64187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7C9BEA-CBCF-397F-6236-5689A5828BB6}"/>
              </a:ext>
            </a:extLst>
          </p:cNvPr>
          <p:cNvSpPr txBox="1"/>
          <p:nvPr/>
        </p:nvSpPr>
        <p:spPr>
          <a:xfrm>
            <a:off x="4123013" y="2670820"/>
            <a:ext cx="402280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High number of shield =</a:t>
            </a:r>
          </a:p>
          <a:p>
            <a:pPr algn="ctr"/>
            <a:r>
              <a:rPr lang="en-US" dirty="0"/>
              <a:t>cooling time and equilibrium temperature of the first stage reduced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C2DBF74-D2EB-C085-D1E0-7BC5D383747B}"/>
              </a:ext>
            </a:extLst>
          </p:cNvPr>
          <p:cNvSpPr txBox="1">
            <a:spLocks/>
          </p:cNvSpPr>
          <p:nvPr/>
        </p:nvSpPr>
        <p:spPr>
          <a:xfrm>
            <a:off x="29530" y="37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Cryostat: Radiative Simulations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03891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gnaposto contenuto 6">
            <a:extLst>
              <a:ext uri="{FF2B5EF4-FFF2-40B4-BE49-F238E27FC236}">
                <a16:creationId xmlns:a16="http://schemas.microsoft.com/office/drawing/2014/main" id="{53C9167B-8620-49BF-A685-F7988FDBFC76}"/>
              </a:ext>
            </a:extLst>
          </p:cNvPr>
          <p:cNvSpPr txBox="1">
            <a:spLocks/>
          </p:cNvSpPr>
          <p:nvPr/>
        </p:nvSpPr>
        <p:spPr>
          <a:xfrm>
            <a:off x="357020" y="1147199"/>
            <a:ext cx="5760027" cy="1437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73" name="Segnaposto contenuto 6">
            <a:extLst>
              <a:ext uri="{FF2B5EF4-FFF2-40B4-BE49-F238E27FC236}">
                <a16:creationId xmlns:a16="http://schemas.microsoft.com/office/drawing/2014/main" id="{FEEEE3F9-CD32-D443-1DCC-D5F391369977}"/>
              </a:ext>
            </a:extLst>
          </p:cNvPr>
          <p:cNvSpPr txBox="1">
            <a:spLocks/>
          </p:cNvSpPr>
          <p:nvPr/>
        </p:nvSpPr>
        <p:spPr>
          <a:xfrm>
            <a:off x="6754070" y="931694"/>
            <a:ext cx="3314526" cy="2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1B5946-37F7-7437-0C9B-47013AE30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r="7828"/>
          <a:stretch/>
        </p:blipFill>
        <p:spPr>
          <a:xfrm>
            <a:off x="35940" y="1386147"/>
            <a:ext cx="8760595" cy="5341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315C673-37DC-7D5D-74E2-30DE0FB9F4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39933" y="1004570"/>
                <a:ext cx="3314526" cy="57721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The first step to approximate the real model is to consider the </a:t>
                </a:r>
                <a:r>
                  <a:rPr lang="en-US" sz="1600" b="1" dirty="0"/>
                  <a:t>heat transferred through conduction </a:t>
                </a:r>
                <a:r>
                  <a:rPr lang="en-US" sz="1600" dirty="0"/>
                  <a:t>by the </a:t>
                </a:r>
                <a:r>
                  <a:rPr lang="en-US" sz="1600" b="1" dirty="0"/>
                  <a:t>insulating material </a:t>
                </a:r>
                <a:r>
                  <a:rPr lang="en-US" sz="1600" dirty="0"/>
                  <a:t>composing the shield structure.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sz="16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 We consider </a:t>
                </a:r>
                <a:r>
                  <a:rPr lang="en-US" sz="1600" b="1" dirty="0"/>
                  <a:t>PEEK</a:t>
                </a:r>
                <a:r>
                  <a:rPr lang="en-US" sz="1600" dirty="0"/>
                  <a:t> as material for the simulations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sz="1600" dirty="0"/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r>
                  <a:rPr lang="en-US" sz="1600" dirty="0"/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600" dirty="0"/>
                  <a:t>70 m  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sz="16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600" b="1" dirty="0"/>
                  <a:t>Cooling time increases of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b="1" dirty="0"/>
                  <a:t>10% </a:t>
                </a:r>
                <a:r>
                  <a:rPr lang="en-US" sz="1600" dirty="0"/>
                  <a:t>(depending on the number of shield).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sz="16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sz="1600" dirty="0"/>
              </a:p>
              <a:p>
                <a:pPr marL="0" indent="0" algn="ctr">
                  <a:buNone/>
                </a:pPr>
                <a:r>
                  <a:rPr lang="en-US" sz="1600" dirty="0"/>
                  <a:t>       Aim: </a:t>
                </a:r>
                <a:r>
                  <a:rPr lang="en-US" sz="1600" b="1" dirty="0"/>
                  <a:t>modify the geometry </a:t>
                </a:r>
                <a:r>
                  <a:rPr lang="en-US" sz="1600" dirty="0"/>
                  <a:t>of the insulating structure </a:t>
                </a:r>
                <a:r>
                  <a:rPr lang="en-US" sz="1600" b="1" dirty="0"/>
                  <a:t>to reduce the conduction contribution</a:t>
                </a:r>
                <a:r>
                  <a:rPr lang="en-US" sz="1600" dirty="0"/>
                  <a:t>.</a:t>
                </a:r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315C673-37DC-7D5D-74E2-30DE0FB9F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933" y="1004570"/>
                <a:ext cx="3314526" cy="5772150"/>
              </a:xfrm>
              <a:prstGeom prst="rect">
                <a:avLst/>
              </a:prstGeom>
              <a:blipFill>
                <a:blip r:embed="rId3"/>
                <a:stretch>
                  <a:fillRect l="-737" t="-739" r="-16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ADABCBE-572F-4961-46E6-66EFE15C70ED}"/>
              </a:ext>
            </a:extLst>
          </p:cNvPr>
          <p:cNvCxnSpPr/>
          <p:nvPr/>
        </p:nvCxnSpPr>
        <p:spPr>
          <a:xfrm>
            <a:off x="10226375" y="3689350"/>
            <a:ext cx="5136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66AD8C28-BF74-9DB7-3E5D-9451D6248A57}"/>
              </a:ext>
            </a:extLst>
          </p:cNvPr>
          <p:cNvSpPr/>
          <p:nvPr/>
        </p:nvSpPr>
        <p:spPr>
          <a:xfrm>
            <a:off x="10212541" y="5019675"/>
            <a:ext cx="381000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F8AC80FF-6DD0-5D73-9F2C-5E3932F5AE36}"/>
              </a:ext>
            </a:extLst>
          </p:cNvPr>
          <p:cNvSpPr/>
          <p:nvPr/>
        </p:nvSpPr>
        <p:spPr>
          <a:xfrm rot="13523601">
            <a:off x="3858662" y="4378481"/>
            <a:ext cx="379701" cy="59454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1493FBF3-B52E-775B-E4B9-1D18B5C3939C}"/>
              </a:ext>
            </a:extLst>
          </p:cNvPr>
          <p:cNvSpPr/>
          <p:nvPr/>
        </p:nvSpPr>
        <p:spPr>
          <a:xfrm rot="10800000">
            <a:off x="7062358" y="4877305"/>
            <a:ext cx="379701" cy="59454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1C30A3AF-0DC9-B31A-5D70-E320440D8286}"/>
              </a:ext>
            </a:extLst>
          </p:cNvPr>
          <p:cNvSpPr/>
          <p:nvPr/>
        </p:nvSpPr>
        <p:spPr>
          <a:xfrm rot="16200000">
            <a:off x="6891969" y="5562862"/>
            <a:ext cx="239475" cy="59454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1B8EFE-4DDD-513A-58C5-45AE301C13D1}"/>
              </a:ext>
            </a:extLst>
          </p:cNvPr>
          <p:cNvSpPr txBox="1"/>
          <p:nvPr/>
        </p:nvSpPr>
        <p:spPr>
          <a:xfrm>
            <a:off x="4393475" y="3015792"/>
            <a:ext cx="402280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Conduction of the insulating structure =</a:t>
            </a:r>
          </a:p>
          <a:p>
            <a:pPr algn="ctr"/>
            <a:r>
              <a:rPr lang="en-US" dirty="0"/>
              <a:t>cooling time and equilibrium temperature of the first stage increased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F1D271C-F34A-E3D6-86D8-0653ADF97768}"/>
              </a:ext>
            </a:extLst>
          </p:cNvPr>
          <p:cNvSpPr txBox="1">
            <a:spLocks/>
          </p:cNvSpPr>
          <p:nvPr/>
        </p:nvSpPr>
        <p:spPr>
          <a:xfrm>
            <a:off x="29529" y="37633"/>
            <a:ext cx="1216247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Cryostat: Radiative Simulations + Conduction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870299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gnaposto contenuto 6">
            <a:extLst>
              <a:ext uri="{FF2B5EF4-FFF2-40B4-BE49-F238E27FC236}">
                <a16:creationId xmlns:a16="http://schemas.microsoft.com/office/drawing/2014/main" id="{53C9167B-8620-49BF-A685-F7988FDBFC76}"/>
              </a:ext>
            </a:extLst>
          </p:cNvPr>
          <p:cNvSpPr txBox="1">
            <a:spLocks/>
          </p:cNvSpPr>
          <p:nvPr/>
        </p:nvSpPr>
        <p:spPr>
          <a:xfrm>
            <a:off x="357020" y="1147199"/>
            <a:ext cx="5760027" cy="1437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73" name="Segnaposto contenuto 6">
            <a:extLst>
              <a:ext uri="{FF2B5EF4-FFF2-40B4-BE49-F238E27FC236}">
                <a16:creationId xmlns:a16="http://schemas.microsoft.com/office/drawing/2014/main" id="{FEEEE3F9-CD32-D443-1DCC-D5F391369977}"/>
              </a:ext>
            </a:extLst>
          </p:cNvPr>
          <p:cNvSpPr txBox="1">
            <a:spLocks/>
          </p:cNvSpPr>
          <p:nvPr/>
        </p:nvSpPr>
        <p:spPr>
          <a:xfrm>
            <a:off x="6754070" y="931694"/>
            <a:ext cx="3314526" cy="24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4" name="Immagine 3" descr="Immagine che contiene blu, schermata, Blu elettrico, Policromia&#10;&#10;Descrizione generata automaticamente">
            <a:extLst>
              <a:ext uri="{FF2B5EF4-FFF2-40B4-BE49-F238E27FC236}">
                <a16:creationId xmlns:a16="http://schemas.microsoft.com/office/drawing/2014/main" id="{68CF24C6-9172-587C-EA52-09C7C70FA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37833"/>
          <a:stretch/>
        </p:blipFill>
        <p:spPr>
          <a:xfrm>
            <a:off x="250241" y="1023133"/>
            <a:ext cx="4567372" cy="5602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12FC28E-7C22-24D9-255D-6556F3C3D3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5" r="55043" b="52731"/>
          <a:stretch/>
        </p:blipFill>
        <p:spPr>
          <a:xfrm>
            <a:off x="5508190" y="1023134"/>
            <a:ext cx="1500807" cy="5099097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F138C14-6D98-3C53-AA9F-B65FE8179AE9}"/>
              </a:ext>
            </a:extLst>
          </p:cNvPr>
          <p:cNvCxnSpPr>
            <a:cxnSpLocks/>
          </p:cNvCxnSpPr>
          <p:nvPr/>
        </p:nvCxnSpPr>
        <p:spPr>
          <a:xfrm flipV="1">
            <a:off x="1808480" y="1866005"/>
            <a:ext cx="4023360" cy="143761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A4DAB3A9-ABE1-3AC0-9297-5AFBBC000E1F}"/>
              </a:ext>
            </a:extLst>
          </p:cNvPr>
          <p:cNvCxnSpPr>
            <a:cxnSpLocks/>
          </p:cNvCxnSpPr>
          <p:nvPr/>
        </p:nvCxnSpPr>
        <p:spPr>
          <a:xfrm>
            <a:off x="1899920" y="4958080"/>
            <a:ext cx="3931920" cy="116415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egnaposto contenuto 6">
            <a:extLst>
              <a:ext uri="{FF2B5EF4-FFF2-40B4-BE49-F238E27FC236}">
                <a16:creationId xmlns:a16="http://schemas.microsoft.com/office/drawing/2014/main" id="{15B6619C-F809-08BD-91C9-65958D167436}"/>
              </a:ext>
            </a:extLst>
          </p:cNvPr>
          <p:cNvSpPr txBox="1">
            <a:spLocks/>
          </p:cNvSpPr>
          <p:nvPr/>
        </p:nvSpPr>
        <p:spPr>
          <a:xfrm>
            <a:off x="7362927" y="2397394"/>
            <a:ext cx="4084186" cy="2350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Insulating rods </a:t>
            </a:r>
            <a:r>
              <a:rPr lang="en-US" sz="1600" dirty="0"/>
              <a:t>have been designed to firmly </a:t>
            </a:r>
            <a:r>
              <a:rPr lang="en-US" sz="1600" b="1" dirty="0"/>
              <a:t>sustain and pull </a:t>
            </a:r>
            <a:r>
              <a:rPr lang="en-US" sz="1600" dirty="0"/>
              <a:t>the multiple shields.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The </a:t>
            </a:r>
            <a:r>
              <a:rPr lang="en-US" sz="1600" b="1" dirty="0"/>
              <a:t>contact area </a:t>
            </a:r>
            <a:r>
              <a:rPr lang="en-US" sz="1600" dirty="0"/>
              <a:t>of the rods with the shield has been </a:t>
            </a:r>
            <a:r>
              <a:rPr lang="en-US" sz="1600" b="1" dirty="0"/>
              <a:t>reduced to decrease the effect of conduction</a:t>
            </a:r>
            <a:r>
              <a:rPr lang="en-US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5567F54-A748-E614-F2B9-8485EAD00D82}"/>
              </a:ext>
            </a:extLst>
          </p:cNvPr>
          <p:cNvSpPr txBox="1"/>
          <p:nvPr/>
        </p:nvSpPr>
        <p:spPr>
          <a:xfrm>
            <a:off x="5310922" y="3249520"/>
            <a:ext cx="11579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Pulling Pin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1ED556B-C2C3-50F8-5006-F8A574B0C70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889893" y="2472762"/>
            <a:ext cx="275903" cy="77675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B23B19D-5D62-6C85-D7DC-371BC9DE5D77}"/>
              </a:ext>
            </a:extLst>
          </p:cNvPr>
          <p:cNvSpPr txBox="1"/>
          <p:nvPr/>
        </p:nvSpPr>
        <p:spPr>
          <a:xfrm>
            <a:off x="1474524" y="1866005"/>
            <a:ext cx="5611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OTS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37916BD-79FE-4968-696A-7C090D805902}"/>
              </a:ext>
            </a:extLst>
          </p:cNvPr>
          <p:cNvSpPr txBox="1"/>
          <p:nvPr/>
        </p:nvSpPr>
        <p:spPr>
          <a:xfrm>
            <a:off x="3384786" y="1485142"/>
            <a:ext cx="5032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39F4B1-E85E-6590-11DE-F28B952C9DA7}"/>
              </a:ext>
            </a:extLst>
          </p:cNvPr>
          <p:cNvSpPr txBox="1"/>
          <p:nvPr/>
        </p:nvSpPr>
        <p:spPr>
          <a:xfrm>
            <a:off x="4948472" y="6324119"/>
            <a:ext cx="883368" cy="338554"/>
          </a:xfrm>
          <a:custGeom>
            <a:avLst/>
            <a:gdLst>
              <a:gd name="connsiteX0" fmla="*/ 0 w 883368"/>
              <a:gd name="connsiteY0" fmla="*/ 0 h 338554"/>
              <a:gd name="connsiteX1" fmla="*/ 459351 w 883368"/>
              <a:gd name="connsiteY1" fmla="*/ 0 h 338554"/>
              <a:gd name="connsiteX2" fmla="*/ 883368 w 883368"/>
              <a:gd name="connsiteY2" fmla="*/ 0 h 338554"/>
              <a:gd name="connsiteX3" fmla="*/ 883368 w 883368"/>
              <a:gd name="connsiteY3" fmla="*/ 338554 h 338554"/>
              <a:gd name="connsiteX4" fmla="*/ 459351 w 883368"/>
              <a:gd name="connsiteY4" fmla="*/ 338554 h 338554"/>
              <a:gd name="connsiteX5" fmla="*/ 0 w 883368"/>
              <a:gd name="connsiteY5" fmla="*/ 338554 h 338554"/>
              <a:gd name="connsiteX6" fmla="*/ 0 w 883368"/>
              <a:gd name="connsiteY6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368" h="338554" extrusionOk="0">
                <a:moveTo>
                  <a:pt x="0" y="0"/>
                </a:moveTo>
                <a:cubicBezTo>
                  <a:pt x="123336" y="-45797"/>
                  <a:pt x="278009" y="51485"/>
                  <a:pt x="459351" y="0"/>
                </a:cubicBezTo>
                <a:cubicBezTo>
                  <a:pt x="640693" y="-51485"/>
                  <a:pt x="714217" y="34686"/>
                  <a:pt x="883368" y="0"/>
                </a:cubicBezTo>
                <a:cubicBezTo>
                  <a:pt x="910189" y="99276"/>
                  <a:pt x="858736" y="188963"/>
                  <a:pt x="883368" y="338554"/>
                </a:cubicBezTo>
                <a:cubicBezTo>
                  <a:pt x="793399" y="343572"/>
                  <a:pt x="545798" y="299332"/>
                  <a:pt x="459351" y="338554"/>
                </a:cubicBezTo>
                <a:cubicBezTo>
                  <a:pt x="372904" y="377776"/>
                  <a:pt x="201100" y="300725"/>
                  <a:pt x="0" y="338554"/>
                </a:cubicBezTo>
                <a:cubicBezTo>
                  <a:pt x="-32981" y="228572"/>
                  <a:pt x="26233" y="9794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67765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it-IT" sz="800" b="1" dirty="0"/>
              <a:t>designs by         V.L. Hoang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91E4BB3-AB40-ED2A-2692-68F08366C106}"/>
              </a:ext>
            </a:extLst>
          </p:cNvPr>
          <p:cNvSpPr txBox="1">
            <a:spLocks/>
          </p:cNvSpPr>
          <p:nvPr/>
        </p:nvSpPr>
        <p:spPr>
          <a:xfrm>
            <a:off x="29530" y="37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Cryostat Shielding Feasibility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970102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 descr="timeline ">
            <a:extLst>
              <a:ext uri="{FF2B5EF4-FFF2-40B4-BE49-F238E27FC236}">
                <a16:creationId xmlns:a16="http://schemas.microsoft.com/office/drawing/2014/main" id="{8D4775DE-A457-470F-9215-52C254BEA12F}"/>
              </a:ext>
            </a:extLst>
          </p:cNvPr>
          <p:cNvSpPr/>
          <p:nvPr/>
        </p:nvSpPr>
        <p:spPr>
          <a:xfrm rot="10800000" flipV="1">
            <a:off x="340122" y="2331273"/>
            <a:ext cx="5431542" cy="1392649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66000">
                <a:schemeClr val="accent6"/>
              </a:gs>
              <a:gs pos="42000">
                <a:schemeClr val="accent5"/>
              </a:gs>
              <a:gs pos="8000">
                <a:schemeClr val="accent4"/>
              </a:gs>
              <a:gs pos="90000">
                <a:schemeClr val="accent3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15C901-039D-4058-80C7-5ABA400CDB06}"/>
              </a:ext>
            </a:extLst>
          </p:cNvPr>
          <p:cNvSpPr/>
          <p:nvPr/>
        </p:nvSpPr>
        <p:spPr>
          <a:xfrm>
            <a:off x="1944208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6DA334-7569-42CB-95CD-419F4AC26092}"/>
              </a:ext>
            </a:extLst>
          </p:cNvPr>
          <p:cNvSpPr/>
          <p:nvPr/>
        </p:nvSpPr>
        <p:spPr>
          <a:xfrm>
            <a:off x="3296537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Avenir Next LT Pro Light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8E2964-D9A5-4A16-8604-F04921C189EB}"/>
              </a:ext>
            </a:extLst>
          </p:cNvPr>
          <p:cNvSpPr/>
          <p:nvPr/>
        </p:nvSpPr>
        <p:spPr>
          <a:xfrm>
            <a:off x="4648865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17936A-EE2B-4C30-A31C-496282D48B87}"/>
              </a:ext>
            </a:extLst>
          </p:cNvPr>
          <p:cNvSpPr/>
          <p:nvPr/>
        </p:nvSpPr>
        <p:spPr>
          <a:xfrm>
            <a:off x="591879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1</a:t>
            </a:r>
          </a:p>
        </p:txBody>
      </p:sp>
      <p:sp>
        <p:nvSpPr>
          <p:cNvPr id="51" name="Oval 50" descr="timeline endpoints">
            <a:extLst>
              <a:ext uri="{FF2B5EF4-FFF2-40B4-BE49-F238E27FC236}">
                <a16:creationId xmlns:a16="http://schemas.microsoft.com/office/drawing/2014/main" id="{FEB42CF1-3717-49C1-AB83-60AC16555486}"/>
              </a:ext>
            </a:extLst>
          </p:cNvPr>
          <p:cNvSpPr/>
          <p:nvPr/>
        </p:nvSpPr>
        <p:spPr>
          <a:xfrm>
            <a:off x="259701" y="2929878"/>
            <a:ext cx="190273" cy="190273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1" name="Oval 30" descr="timeline endpoints">
            <a:extLst>
              <a:ext uri="{FF2B5EF4-FFF2-40B4-BE49-F238E27FC236}">
                <a16:creationId xmlns:a16="http://schemas.microsoft.com/office/drawing/2014/main" id="{ADA048D0-8338-452D-AF0D-7D6C9C599BD4}"/>
              </a:ext>
            </a:extLst>
          </p:cNvPr>
          <p:cNvSpPr/>
          <p:nvPr/>
        </p:nvSpPr>
        <p:spPr>
          <a:xfrm>
            <a:off x="5666452" y="2934612"/>
            <a:ext cx="180805" cy="180805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3" name="Freeform: Shape 32" descr="timeline ">
            <a:extLst>
              <a:ext uri="{FF2B5EF4-FFF2-40B4-BE49-F238E27FC236}">
                <a16:creationId xmlns:a16="http://schemas.microsoft.com/office/drawing/2014/main" id="{7B3DF975-73CD-42C6-9B78-C3FF40C352F1}"/>
              </a:ext>
            </a:extLst>
          </p:cNvPr>
          <p:cNvSpPr/>
          <p:nvPr/>
        </p:nvSpPr>
        <p:spPr>
          <a:xfrm rot="10800000" flipV="1">
            <a:off x="6434370" y="2331273"/>
            <a:ext cx="5431542" cy="1392649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66000">
                <a:schemeClr val="accent6"/>
              </a:gs>
              <a:gs pos="42000">
                <a:schemeClr val="accent5"/>
              </a:gs>
              <a:gs pos="8000">
                <a:schemeClr val="accent4"/>
              </a:gs>
              <a:gs pos="90000">
                <a:schemeClr val="accent3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F57FC2D-CA42-4C0C-9FE9-BC02A85CA6CC}"/>
              </a:ext>
            </a:extLst>
          </p:cNvPr>
          <p:cNvSpPr/>
          <p:nvPr/>
        </p:nvSpPr>
        <p:spPr>
          <a:xfrm>
            <a:off x="8038456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BB380A-D7CA-44B2-9AFF-F5B137339529}"/>
              </a:ext>
            </a:extLst>
          </p:cNvPr>
          <p:cNvSpPr/>
          <p:nvPr/>
        </p:nvSpPr>
        <p:spPr>
          <a:xfrm>
            <a:off x="9390785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7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EBE3DB8-3294-4B4E-8DA5-18607EEBBF08}"/>
              </a:ext>
            </a:extLst>
          </p:cNvPr>
          <p:cNvSpPr/>
          <p:nvPr/>
        </p:nvSpPr>
        <p:spPr>
          <a:xfrm>
            <a:off x="10743113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8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7109255-4AA7-4D58-A34F-284BA675F71A}"/>
              </a:ext>
            </a:extLst>
          </p:cNvPr>
          <p:cNvSpPr/>
          <p:nvPr/>
        </p:nvSpPr>
        <p:spPr>
          <a:xfrm>
            <a:off x="6686127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5</a:t>
            </a:r>
          </a:p>
        </p:txBody>
      </p:sp>
      <p:sp>
        <p:nvSpPr>
          <p:cNvPr id="70" name="Oval 69" descr="timeline endpoints">
            <a:extLst>
              <a:ext uri="{FF2B5EF4-FFF2-40B4-BE49-F238E27FC236}">
                <a16:creationId xmlns:a16="http://schemas.microsoft.com/office/drawing/2014/main" id="{96AFF1A5-C326-45A3-9DDD-4193AFEF1A15}"/>
              </a:ext>
            </a:extLst>
          </p:cNvPr>
          <p:cNvSpPr/>
          <p:nvPr/>
        </p:nvSpPr>
        <p:spPr>
          <a:xfrm>
            <a:off x="6353949" y="2929878"/>
            <a:ext cx="190273" cy="190273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1" name="Oval 70" descr="timeline endpoints">
            <a:extLst>
              <a:ext uri="{FF2B5EF4-FFF2-40B4-BE49-F238E27FC236}">
                <a16:creationId xmlns:a16="http://schemas.microsoft.com/office/drawing/2014/main" id="{77EBB638-4BD1-47AC-94FB-DCD6B28116F6}"/>
              </a:ext>
            </a:extLst>
          </p:cNvPr>
          <p:cNvSpPr/>
          <p:nvPr/>
        </p:nvSpPr>
        <p:spPr>
          <a:xfrm>
            <a:off x="11760700" y="2934612"/>
            <a:ext cx="180805" cy="180805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24A58D-AA17-4F67-83B7-7CCA21DB5A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182" y="4014521"/>
            <a:ext cx="1182118" cy="1294325"/>
          </a:xfrm>
        </p:spPr>
        <p:txBody>
          <a:bodyPr/>
          <a:lstStyle/>
          <a:p>
            <a:r>
              <a:rPr lang="en-US" sz="1400" b="1" dirty="0">
                <a:solidFill>
                  <a:schemeClr val="accent4"/>
                </a:solidFill>
              </a:rPr>
              <a:t>In the next weeks, the first refrigeration line will be installed in </a:t>
            </a:r>
            <a:r>
              <a:rPr lang="en-US" sz="1400" b="1" dirty="0" err="1">
                <a:solidFill>
                  <a:schemeClr val="accent4"/>
                </a:solidFill>
              </a:rPr>
              <a:t>Segrè</a:t>
            </a:r>
            <a:r>
              <a:rPr lang="en-US" sz="1400" b="1" dirty="0">
                <a:solidFill>
                  <a:schemeClr val="accent4"/>
                </a:solidFill>
              </a:rPr>
              <a:t> Laboratory (ARC) and tested at low temperature.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C3D9F9-4837-4F86-BA47-07FC8380F1B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39103" y="4014522"/>
            <a:ext cx="1208897" cy="2501688"/>
          </a:xfrm>
        </p:spPr>
        <p:txBody>
          <a:bodyPr/>
          <a:lstStyle/>
          <a:p>
            <a:r>
              <a:rPr lang="en-US" sz="1400" b="1" dirty="0">
                <a:solidFill>
                  <a:schemeClr val="accent5"/>
                </a:solidFill>
              </a:rPr>
              <a:t>Measurements of the refrigeration power, generated by the pulse-tube system, and the spectrum of the residual vibration.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96BD85-425B-4958-88CA-45CA44C803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22024" y="4014521"/>
            <a:ext cx="1181099" cy="2244235"/>
          </a:xfrm>
        </p:spPr>
        <p:txBody>
          <a:bodyPr/>
          <a:lstStyle/>
          <a:p>
            <a:r>
              <a:rPr lang="en-US" sz="1400" dirty="0">
                <a:solidFill>
                  <a:schemeClr val="accent6"/>
                </a:solidFill>
              </a:rPr>
              <a:t>Technical drawing of the full-scale payload and cryostat which will host it are in progress.</a:t>
            </a:r>
          </a:p>
          <a:p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04DBBF1-EF80-43E1-B3CC-E7287929142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04944" y="4014522"/>
            <a:ext cx="1181099" cy="2164336"/>
          </a:xfrm>
        </p:spPr>
        <p:txBody>
          <a:bodyPr/>
          <a:lstStyle/>
          <a:p>
            <a:r>
              <a:rPr lang="en-US" sz="1400" dirty="0">
                <a:solidFill>
                  <a:schemeClr val="accent3"/>
                </a:solidFill>
              </a:rPr>
              <a:t>Thermo-mechanical simulations on the cryostat and payload should follow the technical drawing, setting up constraints on geometries.</a:t>
            </a:r>
          </a:p>
          <a:p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1E481CA-8BE8-4318-84EE-4F88A61BE57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555230" y="4014522"/>
            <a:ext cx="1181099" cy="1747086"/>
          </a:xfrm>
        </p:spPr>
        <p:txBody>
          <a:bodyPr/>
          <a:lstStyle/>
          <a:p>
            <a:r>
              <a:rPr lang="en-US" sz="1400" dirty="0">
                <a:solidFill>
                  <a:schemeClr val="accent4"/>
                </a:solidFill>
              </a:rPr>
              <a:t>First heat links prototypes will be used and </a:t>
            </a:r>
            <a:r>
              <a:rPr lang="en-US" sz="1400" dirty="0" err="1">
                <a:solidFill>
                  <a:schemeClr val="accent4"/>
                </a:solidFill>
              </a:rPr>
              <a:t>characterised</a:t>
            </a:r>
            <a:r>
              <a:rPr lang="en-US" sz="1400" dirty="0">
                <a:solidFill>
                  <a:schemeClr val="accent4"/>
                </a:solidFill>
              </a:rPr>
              <a:t> in the first tests of the refrigeration line.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EC3A38-7684-4BBF-AFAD-87409B0E6BD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938151" y="4014521"/>
            <a:ext cx="1276870" cy="2653446"/>
          </a:xfrm>
        </p:spPr>
        <p:txBody>
          <a:bodyPr/>
          <a:lstStyle/>
          <a:p>
            <a:r>
              <a:rPr lang="en-US" sz="1400" dirty="0">
                <a:solidFill>
                  <a:schemeClr val="accent5"/>
                </a:solidFill>
              </a:rPr>
              <a:t>Study of a   multi-layer insulation system (Mylar?) to block the radiation coming from the room temperature vacuum chambe</a:t>
            </a:r>
            <a:r>
              <a:rPr lang="en-US" sz="1400" dirty="0"/>
              <a:t>r further.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E9BE32E-27C4-48FC-81C3-3D6F67418E3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365462" y="4014522"/>
            <a:ext cx="1181098" cy="1294324"/>
          </a:xfrm>
        </p:spPr>
        <p:txBody>
          <a:bodyPr/>
          <a:lstStyle/>
          <a:p>
            <a:r>
              <a:rPr lang="en-US" sz="1400" dirty="0">
                <a:solidFill>
                  <a:schemeClr val="accent6"/>
                </a:solidFill>
              </a:rPr>
              <a:t>The second refrigeration line, payload and cryostat will be built.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58A900D-B4DE-4CA7-B31B-EF43F275DE2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703992" y="4014521"/>
            <a:ext cx="1181098" cy="2501687"/>
          </a:xfrm>
        </p:spPr>
        <p:txBody>
          <a:bodyPr/>
          <a:lstStyle/>
          <a:p>
            <a:r>
              <a:rPr lang="en-US" sz="1400" dirty="0">
                <a:solidFill>
                  <a:schemeClr val="accent3"/>
                </a:solidFill>
              </a:rPr>
              <a:t>First prototype of refrigeration system will be available for cryogenic tests on different types of ET full-scale payloads.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9885484C-AC13-DFC9-7A39-4969C8FF6185}"/>
              </a:ext>
            </a:extLst>
          </p:cNvPr>
          <p:cNvSpPr txBox="1">
            <a:spLocks/>
          </p:cNvSpPr>
          <p:nvPr/>
        </p:nvSpPr>
        <p:spPr>
          <a:xfrm>
            <a:off x="181930" y="1900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>
                <a:latin typeface="Calibri Light" panose="020F0302020204030204" pitchFamily="34" charset="0"/>
                <a:cs typeface="Calibri Light" panose="020F0302020204030204" pitchFamily="34" charset="0"/>
              </a:rPr>
              <a:t>Milestones</a:t>
            </a:r>
            <a:endParaRPr lang="it-IT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FE46EC-BC45-D621-DF8B-A016A4A8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 fontScale="90000"/>
          </a:bodyPr>
          <a:lstStyle/>
          <a:p>
            <a:r>
              <a:rPr lang="en-US" sz="5300" dirty="0"/>
              <a:t>ETIC group</a:t>
            </a:r>
            <a:br>
              <a:rPr lang="en-US" dirty="0"/>
            </a:br>
            <a:r>
              <a:rPr lang="en-US" sz="4000" dirty="0"/>
              <a:t>at INFN-RM1 and Sapienza University Dep. of Physics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DE2571-0F31-3972-51D2-85ABA6A16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F. Bronzini</a:t>
            </a:r>
            <a:r>
              <a:rPr lang="en-US" sz="2800" baseline="30000" dirty="0"/>
              <a:t>4</a:t>
            </a:r>
            <a:r>
              <a:rPr lang="en-US" sz="2800" dirty="0"/>
              <a:t>, </a:t>
            </a:r>
            <a:r>
              <a:rPr lang="en-US" sz="2800" dirty="0">
                <a:latin typeface="+mn-lt"/>
              </a:rPr>
              <a:t>A. Crucian</a:t>
            </a:r>
            <a:r>
              <a:rPr lang="en-US" sz="2800" dirty="0"/>
              <a:t>i</a:t>
            </a:r>
            <a:r>
              <a:rPr lang="en-US" sz="2800" baseline="30000" dirty="0"/>
              <a:t>2</a:t>
            </a:r>
            <a:r>
              <a:rPr lang="en-US" sz="2800" dirty="0"/>
              <a:t>, </a:t>
            </a:r>
            <a:r>
              <a:rPr lang="en-US" sz="2800" dirty="0">
                <a:latin typeface="+mn-lt"/>
              </a:rPr>
              <a:t>V. L. Hoang</a:t>
            </a:r>
            <a:r>
              <a:rPr lang="en-US" sz="2800" baseline="30000" dirty="0"/>
              <a:t>1,2</a:t>
            </a:r>
            <a:r>
              <a:rPr lang="en-US" sz="2800" dirty="0">
                <a:latin typeface="+mn-lt"/>
              </a:rPr>
              <a:t>, E. Majorana</a:t>
            </a:r>
            <a:r>
              <a:rPr lang="en-US" sz="2800" baseline="30000" dirty="0"/>
              <a:t>1,2</a:t>
            </a:r>
            <a:r>
              <a:rPr lang="en-US" sz="2800" dirty="0">
                <a:latin typeface="+mn-lt"/>
              </a:rPr>
              <a:t>, V. Mangano</a:t>
            </a:r>
            <a:r>
              <a:rPr lang="en-US" sz="2800" baseline="30000" dirty="0"/>
              <a:t>1,2</a:t>
            </a:r>
            <a:r>
              <a:rPr lang="en-US" sz="2800" dirty="0">
                <a:latin typeface="+mn-lt"/>
              </a:rPr>
              <a:t>, A. Marra</a:t>
            </a:r>
            <a:r>
              <a:rPr lang="en-US" sz="2800" baseline="30000" dirty="0"/>
              <a:t>4</a:t>
            </a:r>
            <a:r>
              <a:rPr lang="en-US" sz="2800" dirty="0">
                <a:latin typeface="+mn-lt"/>
              </a:rPr>
              <a:t>, L. Naticchioni</a:t>
            </a:r>
            <a:r>
              <a:rPr lang="en-US" sz="2800" baseline="30000" dirty="0"/>
              <a:t>2</a:t>
            </a:r>
            <a:r>
              <a:rPr lang="en-US" sz="2800" dirty="0">
                <a:latin typeface="+mn-lt"/>
              </a:rPr>
              <a:t>, D. Pasciuto</a:t>
            </a:r>
            <a:r>
              <a:rPr lang="en-US" sz="2800" baseline="30000" dirty="0"/>
              <a:t>2</a:t>
            </a:r>
            <a:r>
              <a:rPr lang="en-US" sz="2800" dirty="0">
                <a:latin typeface="+mn-lt"/>
              </a:rPr>
              <a:t>, M. Perciballi</a:t>
            </a:r>
            <a:r>
              <a:rPr lang="en-US" sz="2800" baseline="30000" dirty="0"/>
              <a:t>2</a:t>
            </a:r>
            <a:r>
              <a:rPr lang="en-US" sz="2800" dirty="0">
                <a:latin typeface="+mn-lt"/>
              </a:rPr>
              <a:t>, S. Pirro</a:t>
            </a:r>
            <a:r>
              <a:rPr lang="en-US" sz="2800" baseline="30000" dirty="0"/>
              <a:t>3</a:t>
            </a:r>
            <a:r>
              <a:rPr lang="en-US" sz="2800" dirty="0"/>
              <a:t>,              </a:t>
            </a:r>
            <a:r>
              <a:rPr lang="en-US" sz="2800" dirty="0">
                <a:latin typeface="+mn-lt"/>
              </a:rPr>
              <a:t>P. Puppo</a:t>
            </a:r>
            <a:r>
              <a:rPr lang="en-US" sz="2800" baseline="30000" dirty="0"/>
              <a:t>2</a:t>
            </a:r>
            <a:r>
              <a:rPr lang="en-US" sz="2800" dirty="0">
                <a:latin typeface="+mn-lt"/>
              </a:rPr>
              <a:t>, P. Rapagnan</a:t>
            </a:r>
            <a:r>
              <a:rPr lang="en-US" sz="2800" dirty="0"/>
              <a:t>i</a:t>
            </a:r>
            <a:r>
              <a:rPr lang="en-US" sz="2800" baseline="30000" dirty="0"/>
              <a:t>1,2</a:t>
            </a:r>
            <a:r>
              <a:rPr lang="en-US" sz="2800" dirty="0">
                <a:latin typeface="+mn-lt"/>
              </a:rPr>
              <a:t>, A. Rezae</a:t>
            </a:r>
            <a:r>
              <a:rPr lang="en-US" sz="2800" dirty="0"/>
              <a:t>i</a:t>
            </a:r>
            <a:r>
              <a:rPr lang="en-US" sz="2800" baseline="30000" dirty="0"/>
              <a:t>1,2</a:t>
            </a:r>
            <a:r>
              <a:rPr lang="en-US" sz="2800" dirty="0">
                <a:latin typeface="+mn-lt"/>
              </a:rPr>
              <a:t>, F. Ricc</a:t>
            </a:r>
            <a:r>
              <a:rPr lang="en-US" sz="2800" dirty="0"/>
              <a:t>i</a:t>
            </a:r>
            <a:r>
              <a:rPr lang="en-US" sz="2800" baseline="30000" dirty="0"/>
              <a:t>1,2</a:t>
            </a:r>
            <a:r>
              <a:rPr lang="en-US" sz="2800" dirty="0">
                <a:latin typeface="+mn-lt"/>
              </a:rPr>
              <a:t>, M. Ricc</a:t>
            </a:r>
            <a:r>
              <a:rPr lang="en-US" sz="2800" dirty="0"/>
              <a:t>i</a:t>
            </a:r>
            <a:r>
              <a:rPr lang="en-US" sz="2800" baseline="30000" dirty="0"/>
              <a:t>1,2</a:t>
            </a:r>
            <a:endParaRPr lang="en-US" sz="2800" dirty="0">
              <a:latin typeface="+mn-lt"/>
            </a:endParaRPr>
          </a:p>
          <a:p>
            <a:pPr algn="ctr"/>
            <a:endParaRPr lang="en-US" sz="1050" dirty="0"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endParaRPr lang="en-US" sz="1050" dirty="0">
              <a:solidFill>
                <a:srgbClr val="A50021"/>
              </a:solidFill>
              <a:ea typeface="+mj-ea"/>
              <a:cs typeface="+mj-cs"/>
            </a:endParaRPr>
          </a:p>
          <a:p>
            <a:pPr algn="ctr"/>
            <a:r>
              <a:rPr lang="en-US" sz="1050" dirty="0">
                <a:solidFill>
                  <a:srgbClr val="A50021"/>
                </a:solidFill>
                <a:ea typeface="+mj-ea"/>
                <a:cs typeface="+mj-cs"/>
              </a:rPr>
              <a:t> </a:t>
            </a:r>
            <a:br>
              <a:rPr lang="en-US" sz="1800" dirty="0">
                <a:solidFill>
                  <a:srgbClr val="A50021"/>
                </a:solidFill>
                <a:ea typeface="+mj-ea"/>
                <a:cs typeface="+mj-cs"/>
              </a:rPr>
            </a:br>
            <a:r>
              <a:rPr lang="en-US" sz="1100" dirty="0">
                <a:ea typeface="+mj-ea"/>
                <a:cs typeface="+mj-cs"/>
              </a:rPr>
              <a:t>1.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Department of Physics, University of Rome Sapienza, Italy   2. 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INFN Sezione di Roma, </a:t>
            </a:r>
            <a:r>
              <a:rPr kumimoji="0" lang="it-IT" sz="11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Italy</a:t>
            </a:r>
            <a:r>
              <a:rPr lang="it-IT" sz="1100" dirty="0">
                <a:ea typeface="+mj-ea"/>
                <a:cs typeface="+mj-cs"/>
              </a:rPr>
              <a:t>  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3. I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NFN Laboratori Nazionali del Gran Sasso, </a:t>
            </a:r>
            <a:r>
              <a:rPr kumimoji="0" lang="it-IT" sz="11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Italy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   4. 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Tecni.Com.Srl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, Italy</a:t>
            </a:r>
          </a:p>
          <a:p>
            <a:endParaRPr lang="it-IT" dirty="0"/>
          </a:p>
        </p:txBody>
      </p:sp>
      <p:pic>
        <p:nvPicPr>
          <p:cNvPr id="5" name="Immagine 4" descr="Immagine che contiene vestiti, persona, muro, interno&#10;&#10;Descrizione generata automaticamente">
            <a:extLst>
              <a:ext uri="{FF2B5EF4-FFF2-40B4-BE49-F238E27FC236}">
                <a16:creationId xmlns:a16="http://schemas.microsoft.com/office/drawing/2014/main" id="{9B1BC050-F027-2F0C-331D-0830210D5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40" y="3264449"/>
            <a:ext cx="390141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 descr="Immagine che contiene vestiti, persona, Operaio, abbigliamento da lavoro&#10;&#10;Descrizione generata automaticamente">
            <a:extLst>
              <a:ext uri="{FF2B5EF4-FFF2-40B4-BE49-F238E27FC236}">
                <a16:creationId xmlns:a16="http://schemas.microsoft.com/office/drawing/2014/main" id="{E6A08E81-99B8-ADB0-17D9-C56659F7D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95" y="4541294"/>
            <a:ext cx="390141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 descr="Immagine che contiene interno, macchina, ingegneria, persona&#10;&#10;Descrizione generata automaticamente">
            <a:extLst>
              <a:ext uri="{FF2B5EF4-FFF2-40B4-BE49-F238E27FC236}">
                <a16:creationId xmlns:a16="http://schemas.microsoft.com/office/drawing/2014/main" id="{9AF59A9D-485C-8035-A1EC-6ACF4D55A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0" y="3264449"/>
            <a:ext cx="390141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60600C7-F5A6-6993-1BF8-739800C51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247438"/>
            <a:ext cx="755718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4A0B87B-1C44-9A8E-7E5C-556F72EDF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9808" y="3261811"/>
            <a:ext cx="733586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1320EC2-CE7F-FAFF-7EE7-A5D9BF2F8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41" y="5247438"/>
            <a:ext cx="728933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36A866D-229C-D652-C3ED-2C59BC79B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4577" y="3261811"/>
            <a:ext cx="867615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magine 20" descr="Immagine che contiene Viso umano, persona, uomo, Barba umana&#10;&#10;Descrizione generata automaticamente">
            <a:extLst>
              <a:ext uri="{FF2B5EF4-FFF2-40B4-BE49-F238E27FC236}">
                <a16:creationId xmlns:a16="http://schemas.microsoft.com/office/drawing/2014/main" id="{3F8A67F6-9871-0B5A-15F1-25E0045AE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59" y="524743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magine 22" descr="Immagine che contiene persona, Viso umano, uomo, interno&#10;&#10;Descrizione generata automaticamente">
            <a:extLst>
              <a:ext uri="{FF2B5EF4-FFF2-40B4-BE49-F238E27FC236}">
                <a16:creationId xmlns:a16="http://schemas.microsoft.com/office/drawing/2014/main" id="{1D82A038-F17C-A14D-2F41-A769E2009C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870" y="5261294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415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B6442E-ECE8-E084-E53D-F42BCE3F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76" y="278803"/>
            <a:ext cx="10515600" cy="1325563"/>
          </a:xfrm>
        </p:spPr>
        <p:txBody>
          <a:bodyPr>
            <a:normAutofit/>
          </a:bodyPr>
          <a:lstStyle/>
          <a:p>
            <a:r>
              <a:rPr lang="it-IT" sz="5200" dirty="0"/>
              <a:t>Some </a:t>
            </a:r>
            <a:r>
              <a:rPr lang="it-IT" sz="5200" dirty="0" err="1"/>
              <a:t>References</a:t>
            </a:r>
            <a:r>
              <a:rPr lang="it-IT" sz="5200" dirty="0"/>
              <a:t>…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FBB447A-9C99-D9B6-65AF-81C2AD67FF1D}"/>
              </a:ext>
            </a:extLst>
          </p:cNvPr>
          <p:cNvGrpSpPr/>
          <p:nvPr/>
        </p:nvGrpSpPr>
        <p:grpSpPr>
          <a:xfrm>
            <a:off x="893452" y="1905117"/>
            <a:ext cx="4696237" cy="1017001"/>
            <a:chOff x="705313" y="1903498"/>
            <a:chExt cx="4696237" cy="101700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747C94E-E56B-D18C-D04C-7D5627F2B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313" y="1903498"/>
              <a:ext cx="4696237" cy="1017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Segnaposto contenuto 2">
              <a:extLst>
                <a:ext uri="{FF2B5EF4-FFF2-40B4-BE49-F238E27FC236}">
                  <a16:creationId xmlns:a16="http://schemas.microsoft.com/office/drawing/2014/main" id="{91BA5F30-9721-9A2F-CFE2-C720144CFEB3}"/>
                </a:ext>
              </a:extLst>
            </p:cNvPr>
            <p:cNvSpPr txBox="1">
              <a:spLocks/>
            </p:cNvSpPr>
            <p:nvPr/>
          </p:nvSpPr>
          <p:spPr>
            <a:xfrm>
              <a:off x="2893862" y="1906111"/>
              <a:ext cx="2038190" cy="2594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800" dirty="0"/>
                <a:t> </a:t>
              </a:r>
              <a:r>
                <a:rPr lang="it-IT" sz="800" dirty="0">
                  <a:hlinkClick r:id="rId3"/>
                </a:rPr>
                <a:t>https://www.mdpi.com/2075-4434/10/3/65</a:t>
              </a:r>
              <a:endParaRPr lang="it-IT" sz="800" dirty="0"/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0FE0112F-2A2B-E0B3-515E-05FD5D342A25}"/>
              </a:ext>
            </a:extLst>
          </p:cNvPr>
          <p:cNvGrpSpPr/>
          <p:nvPr/>
        </p:nvGrpSpPr>
        <p:grpSpPr>
          <a:xfrm>
            <a:off x="6518170" y="3423415"/>
            <a:ext cx="4245791" cy="1263482"/>
            <a:chOff x="7288229" y="2797259"/>
            <a:chExt cx="4245791" cy="1263482"/>
          </a:xfrm>
        </p:grpSpPr>
        <p:pic>
          <p:nvPicPr>
            <p:cNvPr id="6" name="Immagine 5" descr="Immagine che contiene testo, Carattere, logo&#10;&#10;Descrizione generata automaticamente">
              <a:extLst>
                <a:ext uri="{FF2B5EF4-FFF2-40B4-BE49-F238E27FC236}">
                  <a16:creationId xmlns:a16="http://schemas.microsoft.com/office/drawing/2014/main" id="{4C542E6B-CCE3-3916-0B9F-5DA0FE089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7288229" y="2797259"/>
              <a:ext cx="3921429" cy="12634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Segnaposto contenuto 2">
              <a:extLst>
                <a:ext uri="{FF2B5EF4-FFF2-40B4-BE49-F238E27FC236}">
                  <a16:creationId xmlns:a16="http://schemas.microsoft.com/office/drawing/2014/main" id="{B4BB8997-D042-D409-733D-6636D5FB8902}"/>
                </a:ext>
              </a:extLst>
            </p:cNvPr>
            <p:cNvSpPr txBox="1">
              <a:spLocks/>
            </p:cNvSpPr>
            <p:nvPr/>
          </p:nvSpPr>
          <p:spPr>
            <a:xfrm>
              <a:off x="8104142" y="2808504"/>
              <a:ext cx="3429878" cy="2594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800" dirty="0">
                  <a:hlinkClick r:id="rId5"/>
                </a:rPr>
                <a:t>https://pubblicazioni.dsi.infn.it/tesi/gettesi.php?filename=533320.pdf</a:t>
              </a:r>
              <a:endParaRPr lang="it-IT" sz="800" dirty="0"/>
            </a:p>
            <a:p>
              <a:pPr marL="0" indent="0">
                <a:buNone/>
              </a:pPr>
              <a:endParaRPr lang="it-IT" sz="800" dirty="0"/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62D270B8-2BF2-7F9A-025E-FB241697D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62" y="3766324"/>
            <a:ext cx="4680000" cy="940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63A2DEC-FC37-A7F9-CCEB-4247E52D5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9166" y="5666971"/>
            <a:ext cx="4320000" cy="926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27C45D8-58E0-ECA7-0F1F-3205B19D9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0601" y="1928036"/>
            <a:ext cx="4680000" cy="10006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FE377A34-07A8-8B0D-4677-B226515BF700}"/>
              </a:ext>
            </a:extLst>
          </p:cNvPr>
          <p:cNvGrpSpPr/>
          <p:nvPr/>
        </p:nvGrpSpPr>
        <p:grpSpPr>
          <a:xfrm>
            <a:off x="1197530" y="5378501"/>
            <a:ext cx="5040000" cy="1112065"/>
            <a:chOff x="181530" y="5574356"/>
            <a:chExt cx="5040000" cy="1112065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8C6D4691-9743-E3D2-E18C-B7A0DC734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1530" y="5574356"/>
              <a:ext cx="5040000" cy="11120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357DFA43-856C-6DE8-DC7A-34C943639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66925" y="5597419"/>
              <a:ext cx="337460" cy="238727"/>
            </a:xfrm>
            <a:prstGeom prst="rect">
              <a:avLst/>
            </a:prstGeom>
          </p:spPr>
        </p:pic>
        <p:sp>
          <p:nvSpPr>
            <p:cNvPr id="29" name="Segnaposto contenuto 2">
              <a:extLst>
                <a:ext uri="{FF2B5EF4-FFF2-40B4-BE49-F238E27FC236}">
                  <a16:creationId xmlns:a16="http://schemas.microsoft.com/office/drawing/2014/main" id="{EFB34841-6080-7D82-E449-C182484E721E}"/>
                </a:ext>
              </a:extLst>
            </p:cNvPr>
            <p:cNvSpPr txBox="1">
              <a:spLocks/>
            </p:cNvSpPr>
            <p:nvPr/>
          </p:nvSpPr>
          <p:spPr>
            <a:xfrm>
              <a:off x="2423334" y="5826228"/>
              <a:ext cx="2508718" cy="2594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800" dirty="0">
                  <a:hlinkClick r:id="rId11"/>
                </a:rPr>
                <a:t>https://agenda.infn.it/event/26121/contributions/136339/</a:t>
              </a:r>
              <a:endParaRPr lang="it-IT" sz="800" dirty="0"/>
            </a:p>
            <a:p>
              <a:pPr marL="0" indent="0">
                <a:buNone/>
              </a:pPr>
              <a:endParaRPr lang="it-IT" sz="800" dirty="0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869C1FB1-B8EF-1254-1B4C-3A33B1E1DBDD}"/>
              </a:ext>
            </a:extLst>
          </p:cNvPr>
          <p:cNvGrpSpPr/>
          <p:nvPr/>
        </p:nvGrpSpPr>
        <p:grpSpPr>
          <a:xfrm>
            <a:off x="6051655" y="366443"/>
            <a:ext cx="5039801" cy="1005928"/>
            <a:chOff x="6732324" y="245207"/>
            <a:chExt cx="5039801" cy="1005928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778EAB44-4DDF-2C1A-4A1E-9795B70E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32324" y="245207"/>
              <a:ext cx="5039801" cy="10059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1E4FEE1A-BA8F-E01C-7090-858C0267C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15615" y="264193"/>
              <a:ext cx="337460" cy="238727"/>
            </a:xfrm>
            <a:prstGeom prst="rect">
              <a:avLst/>
            </a:prstGeom>
          </p:spPr>
        </p:pic>
        <p:sp>
          <p:nvSpPr>
            <p:cNvPr id="30" name="Segnaposto contenuto 2">
              <a:extLst>
                <a:ext uri="{FF2B5EF4-FFF2-40B4-BE49-F238E27FC236}">
                  <a16:creationId xmlns:a16="http://schemas.microsoft.com/office/drawing/2014/main" id="{120647DF-F336-FED0-8567-1FF80D7CF8F7}"/>
                </a:ext>
              </a:extLst>
            </p:cNvPr>
            <p:cNvSpPr txBox="1">
              <a:spLocks/>
            </p:cNvSpPr>
            <p:nvPr/>
          </p:nvSpPr>
          <p:spPr>
            <a:xfrm>
              <a:off x="9043158" y="571685"/>
              <a:ext cx="2458469" cy="2594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800" dirty="0">
                  <a:hlinkClick r:id="rId13"/>
                </a:rPr>
                <a:t>https://agenda.infn.it/event/26121/contributions/136323/</a:t>
              </a:r>
              <a:endParaRPr lang="it-IT" sz="800" dirty="0"/>
            </a:p>
            <a:p>
              <a:pPr marL="0" indent="0">
                <a:buNone/>
              </a:pPr>
              <a:endParaRPr lang="it-IT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6395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interno, macchina, schermo&#10;&#10;Descrizione generata automaticamente">
            <a:extLst>
              <a:ext uri="{FF2B5EF4-FFF2-40B4-BE49-F238E27FC236}">
                <a16:creationId xmlns:a16="http://schemas.microsoft.com/office/drawing/2014/main" id="{742F85B0-DD00-D1F9-777D-9CDCFF11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r="9971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797DEC10-AC01-4D21-1C44-0320EE672699}"/>
              </a:ext>
            </a:extLst>
          </p:cNvPr>
          <p:cNvSpPr txBox="1">
            <a:spLocks/>
          </p:cNvSpPr>
          <p:nvPr/>
        </p:nvSpPr>
        <p:spPr>
          <a:xfrm>
            <a:off x="1040208" y="6545721"/>
            <a:ext cx="6785498" cy="2882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GWADW Elba 2023 – </a:t>
            </a:r>
            <a:r>
              <a:rPr lang="it-IT" sz="1600" dirty="0" err="1"/>
              <a:t>Infrastructures</a:t>
            </a:r>
            <a:r>
              <a:rPr lang="it-IT" sz="1600" dirty="0"/>
              <a:t> - Cryogenics – Isola d’Elba 21-27 </a:t>
            </a:r>
            <a:r>
              <a:rPr lang="it-IT" sz="1600" dirty="0" err="1"/>
              <a:t>May</a:t>
            </a:r>
            <a:r>
              <a:rPr lang="it-IT" sz="1600" dirty="0"/>
              <a:t> 2023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E67098EC-FB8E-CCEB-6D08-BBEF95FB89E6}"/>
              </a:ext>
            </a:extLst>
          </p:cNvPr>
          <p:cNvGrpSpPr/>
          <p:nvPr/>
        </p:nvGrpSpPr>
        <p:grpSpPr>
          <a:xfrm>
            <a:off x="59900" y="176895"/>
            <a:ext cx="12072200" cy="648000"/>
            <a:chOff x="75624" y="166649"/>
            <a:chExt cx="12072200" cy="648000"/>
          </a:xfrm>
        </p:grpSpPr>
        <p:pic>
          <p:nvPicPr>
            <p:cNvPr id="15" name="Immagine 14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0A7CE8DA-5D4D-CDC1-914A-76F767E33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7824" y="166649"/>
              <a:ext cx="1620000" cy="648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7" name="Immagine 1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1D38909-01E1-DE92-070A-4D63F151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4" y="166649"/>
              <a:ext cx="2006137" cy="648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9" name="Immagine 18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570CC015-1573-91BD-C5E5-CF9FE2CF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542" y="166649"/>
              <a:ext cx="1559788" cy="648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7204088F-EE24-ED7E-56C2-05785D7D9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7385" y="166649"/>
              <a:ext cx="6669663" cy="64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220274AC-78FD-7D26-679B-53E277D4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77" y="6145531"/>
            <a:ext cx="1024746" cy="6480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E33F2E-0A35-0037-4521-2FC7E17E5F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75467" y="1753850"/>
            <a:ext cx="10516511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5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7EF687-A746-3799-111D-4E2B485E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08943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E03990-84B7-EC70-4796-BD06038BF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87" y="218766"/>
            <a:ext cx="9957046" cy="295056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8000" b="1" dirty="0"/>
              <a:t>ET will be a 3G GW underground observatory in Europe with</a:t>
            </a:r>
            <a:r>
              <a:rPr lang="en-GB" sz="8000" dirty="0"/>
              <a:t>:</a:t>
            </a:r>
            <a:endParaRPr lang="it-IT" sz="8000" dirty="0"/>
          </a:p>
          <a:p>
            <a:pPr marL="285750" indent="-285750">
              <a:buFontTx/>
              <a:buChar char="-"/>
            </a:pPr>
            <a:r>
              <a:rPr lang="en-US" sz="8000" dirty="0"/>
              <a:t>a sensitivity at least 10 times better than the (nominal) advanced detectors </a:t>
            </a:r>
            <a:br>
              <a:rPr lang="en-US" sz="8000" dirty="0"/>
            </a:br>
            <a:r>
              <a:rPr lang="en-US" sz="8000" dirty="0"/>
              <a:t>on a large fraction of the (detection) frequency band; </a:t>
            </a:r>
          </a:p>
          <a:p>
            <a:pPr marL="285750" indent="-285750">
              <a:buFontTx/>
              <a:buChar char="-"/>
            </a:pPr>
            <a:r>
              <a:rPr lang="en-US" sz="8000" dirty="0"/>
              <a:t>wideband (possibly wider than the current detectors) accessing </a:t>
            </a:r>
            <a:br>
              <a:rPr lang="en-US" sz="8000" dirty="0"/>
            </a:br>
            <a:r>
              <a:rPr lang="en-US" sz="8000" dirty="0"/>
              <a:t>the frequency band below 10Hz</a:t>
            </a:r>
            <a:r>
              <a:rPr lang="it-IT" sz="8000" dirty="0"/>
              <a:t>.</a:t>
            </a:r>
            <a:br>
              <a:rPr lang="it-IT" sz="8000" dirty="0"/>
            </a:br>
            <a:endParaRPr lang="it-IT" sz="8000" dirty="0"/>
          </a:p>
          <a:p>
            <a:pPr marL="0" indent="0">
              <a:buNone/>
            </a:pPr>
            <a:r>
              <a:rPr lang="it-IT" sz="8000" dirty="0"/>
              <a:t>ET </a:t>
            </a:r>
            <a:r>
              <a:rPr lang="it-IT" sz="8000" dirty="0" err="1"/>
              <a:t>will</a:t>
            </a:r>
            <a:r>
              <a:rPr lang="it-IT" sz="8000" dirty="0"/>
              <a:t> </a:t>
            </a:r>
            <a:r>
              <a:rPr lang="it-IT" sz="8000" dirty="0" err="1"/>
              <a:t>consist</a:t>
            </a:r>
            <a:r>
              <a:rPr lang="it-IT" sz="8000" dirty="0"/>
              <a:t> of </a:t>
            </a:r>
            <a:r>
              <a:rPr lang="it-IT" sz="8000" dirty="0" err="1"/>
              <a:t>three</a:t>
            </a:r>
            <a:r>
              <a:rPr lang="it-IT" sz="8000" dirty="0"/>
              <a:t> </a:t>
            </a:r>
            <a:r>
              <a:rPr lang="it-IT" sz="8000" dirty="0" err="1"/>
              <a:t>nested</a:t>
            </a:r>
            <a:r>
              <a:rPr lang="it-IT" sz="8000" dirty="0"/>
              <a:t> detectors in a </a:t>
            </a:r>
            <a:r>
              <a:rPr lang="it-IT" sz="8000" dirty="0" err="1"/>
              <a:t>triangular</a:t>
            </a:r>
            <a:r>
              <a:rPr lang="it-IT" sz="8000" dirty="0"/>
              <a:t> arrangement. </a:t>
            </a:r>
            <a:br>
              <a:rPr lang="it-IT" sz="8000" dirty="0"/>
            </a:br>
            <a:r>
              <a:rPr lang="it-IT" sz="8000" dirty="0" err="1"/>
              <a:t>Each</a:t>
            </a:r>
            <a:r>
              <a:rPr lang="it-IT" sz="8000" dirty="0"/>
              <a:t> detector </a:t>
            </a:r>
            <a:r>
              <a:rPr lang="it-IT" sz="8000" dirty="0" err="1"/>
              <a:t>will</a:t>
            </a:r>
            <a:r>
              <a:rPr lang="it-IT" sz="8000" dirty="0"/>
              <a:t> be </a:t>
            </a:r>
            <a:r>
              <a:rPr lang="it-IT" sz="8000" dirty="0" err="1"/>
              <a:t>composed</a:t>
            </a:r>
            <a:r>
              <a:rPr lang="it-IT" sz="8000" dirty="0"/>
              <a:t> of two </a:t>
            </a:r>
            <a:r>
              <a:rPr lang="it-IT" sz="8000" dirty="0" err="1"/>
              <a:t>interferometers</a:t>
            </a:r>
            <a:r>
              <a:rPr lang="it-IT" sz="80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8000" dirty="0"/>
              <a:t>one with </a:t>
            </a:r>
            <a:r>
              <a:rPr lang="en-US" sz="8000" b="1" dirty="0">
                <a:solidFill>
                  <a:srgbClr val="0070C0"/>
                </a:solidFill>
              </a:rPr>
              <a:t>low power </a:t>
            </a:r>
            <a:r>
              <a:rPr lang="en-US" sz="8000" dirty="0"/>
              <a:t>and </a:t>
            </a:r>
            <a:r>
              <a:rPr lang="en-US" sz="8000" b="1" dirty="0">
                <a:solidFill>
                  <a:srgbClr val="0070C0"/>
                </a:solidFill>
              </a:rPr>
              <a:t>cryogenic temperatures </a:t>
            </a:r>
            <a:r>
              <a:rPr lang="en-US" sz="8000" dirty="0"/>
              <a:t>for detecting </a:t>
            </a:r>
            <a:r>
              <a:rPr lang="en-US" sz="8000" b="1" dirty="0">
                <a:solidFill>
                  <a:srgbClr val="0070C0"/>
                </a:solidFill>
              </a:rPr>
              <a:t>low-frequency</a:t>
            </a:r>
            <a:r>
              <a:rPr lang="en-US" sz="8000" dirty="0"/>
              <a:t> GWs (</a:t>
            </a:r>
            <a:r>
              <a:rPr lang="en-US" sz="8000" b="1" dirty="0">
                <a:solidFill>
                  <a:srgbClr val="0070C0"/>
                </a:solidFill>
              </a:rPr>
              <a:t>ET-LF</a:t>
            </a:r>
            <a:r>
              <a:rPr lang="en-US" sz="8000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sz="8000" dirty="0"/>
              <a:t>one with </a:t>
            </a:r>
            <a:r>
              <a:rPr lang="en-US" sz="8000" b="1" dirty="0">
                <a:solidFill>
                  <a:srgbClr val="FF0000"/>
                </a:solidFill>
              </a:rPr>
              <a:t>high power </a:t>
            </a:r>
            <a:r>
              <a:rPr lang="en-US" sz="8000" dirty="0"/>
              <a:t>and </a:t>
            </a:r>
            <a:r>
              <a:rPr lang="en-US" sz="8000" b="1" dirty="0">
                <a:solidFill>
                  <a:srgbClr val="FF0000"/>
                </a:solidFill>
              </a:rPr>
              <a:t>high temperatures </a:t>
            </a:r>
            <a:r>
              <a:rPr lang="en-US" sz="8000" dirty="0"/>
              <a:t>for detecting </a:t>
            </a:r>
            <a:r>
              <a:rPr lang="en-US" sz="8000" b="1" dirty="0">
                <a:solidFill>
                  <a:srgbClr val="FF0000"/>
                </a:solidFill>
              </a:rPr>
              <a:t>high-frequency</a:t>
            </a:r>
            <a:r>
              <a:rPr lang="en-US" sz="8000" dirty="0"/>
              <a:t> GWs (</a:t>
            </a:r>
            <a:r>
              <a:rPr lang="en-US" sz="8000" b="1" dirty="0">
                <a:solidFill>
                  <a:srgbClr val="FF0000"/>
                </a:solidFill>
              </a:rPr>
              <a:t>ET-HF</a:t>
            </a:r>
            <a:r>
              <a:rPr lang="en-US" sz="8000" dirty="0"/>
              <a:t>).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7FC7E9-324C-1E1E-C0BA-35A20277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88" y="3284984"/>
            <a:ext cx="4472034" cy="34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D8FAFF1-BA5D-B671-093D-061FA69C7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128" y="3284984"/>
            <a:ext cx="5544884" cy="34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0B41E2F-50E1-EE26-465B-4B9CF64CC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704" y="218766"/>
            <a:ext cx="2475409" cy="2032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B6DFC4BD-50CD-E934-8300-243CD7A4E2D0}"/>
              </a:ext>
            </a:extLst>
          </p:cNvPr>
          <p:cNvSpPr txBox="1">
            <a:spLocks/>
          </p:cNvSpPr>
          <p:nvPr/>
        </p:nvSpPr>
        <p:spPr>
          <a:xfrm>
            <a:off x="-74455" y="6591344"/>
            <a:ext cx="864096" cy="299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" b="1" dirty="0"/>
              <a:t>ET-0007B-20</a:t>
            </a:r>
            <a:endParaRPr lang="it-IT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92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5D1050F-879A-58DC-FC65-D3CB2A2ED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48" y="3601683"/>
            <a:ext cx="4140000" cy="27484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0BF3F6D-55C6-B8ED-638A-475F7D045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386955" y="1535086"/>
            <a:ext cx="6660000" cy="37878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542279F-8B93-A4F4-D58E-0CA121951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48" y="511362"/>
            <a:ext cx="4140000" cy="25109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Segnaposto contenuto 13">
            <a:extLst>
              <a:ext uri="{FF2B5EF4-FFF2-40B4-BE49-F238E27FC236}">
                <a16:creationId xmlns:a16="http://schemas.microsoft.com/office/drawing/2014/main" id="{0C7CC64D-CFAC-6CC4-1A13-0947C79D822A}"/>
              </a:ext>
            </a:extLst>
          </p:cNvPr>
          <p:cNvSpPr txBox="1">
            <a:spLocks/>
          </p:cNvSpPr>
          <p:nvPr/>
        </p:nvSpPr>
        <p:spPr>
          <a:xfrm>
            <a:off x="300729" y="4051626"/>
            <a:ext cx="3472942" cy="2732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9082" lvl="1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08D5EC-B2FB-1655-CB4A-CD23166D5FEF}"/>
              </a:ext>
            </a:extLst>
          </p:cNvPr>
          <p:cNvSpPr txBox="1"/>
          <p:nvPr/>
        </p:nvSpPr>
        <p:spPr>
          <a:xfrm>
            <a:off x="10060560" y="3032173"/>
            <a:ext cx="20089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1" dirty="0"/>
              <a:t>https://doi.org/10.3390/galaxies10030065</a:t>
            </a:r>
          </a:p>
        </p:txBody>
      </p:sp>
      <p:sp>
        <p:nvSpPr>
          <p:cNvPr id="20" name="Sottotitolo 2">
            <a:extLst>
              <a:ext uri="{FF2B5EF4-FFF2-40B4-BE49-F238E27FC236}">
                <a16:creationId xmlns:a16="http://schemas.microsoft.com/office/drawing/2014/main" id="{385EF82A-A974-6A4A-FF2D-F4DD101E9BE0}"/>
              </a:ext>
            </a:extLst>
          </p:cNvPr>
          <p:cNvSpPr txBox="1">
            <a:spLocks/>
          </p:cNvSpPr>
          <p:nvPr/>
        </p:nvSpPr>
        <p:spPr>
          <a:xfrm>
            <a:off x="-58216" y="6571835"/>
            <a:ext cx="864096" cy="299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" b="1" dirty="0"/>
              <a:t>ET-0007B-20</a:t>
            </a:r>
            <a:endParaRPr lang="it-IT" sz="800" b="1" dirty="0">
              <a:solidFill>
                <a:schemeClr val="bg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58779C7-30E9-7092-3AE7-60D4699DDFB5}"/>
              </a:ext>
            </a:extLst>
          </p:cNvPr>
          <p:cNvSpPr txBox="1"/>
          <p:nvPr/>
        </p:nvSpPr>
        <p:spPr>
          <a:xfrm>
            <a:off x="127000" y="203960"/>
            <a:ext cx="3696041" cy="5832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Due to the good performance of the multistage pendulum suspensions the influence of </a:t>
            </a:r>
            <a:r>
              <a:rPr lang="en-US" sz="1400" b="1" dirty="0">
                <a:solidFill>
                  <a:srgbClr val="0070C0"/>
                </a:solidFill>
              </a:rPr>
              <a:t>seismic noise</a:t>
            </a:r>
            <a:r>
              <a:rPr lang="en-US" sz="1400" dirty="0">
                <a:solidFill>
                  <a:srgbClr val="0070C0"/>
                </a:solidFill>
              </a:rPr>
              <a:t> can be limited to the frequency range </a:t>
            </a:r>
            <a:r>
              <a:rPr lang="en-US" sz="1400" b="1" dirty="0">
                <a:solidFill>
                  <a:srgbClr val="0070C0"/>
                </a:solidFill>
              </a:rPr>
              <a:t>below 2 Hz</a:t>
            </a:r>
            <a:r>
              <a:rPr lang="en-US" sz="1400" dirty="0">
                <a:solidFill>
                  <a:srgbClr val="0070C0"/>
                </a:solidFill>
              </a:rPr>
              <a:t>. </a:t>
            </a:r>
          </a:p>
          <a:p>
            <a:endParaRPr lang="en-US" sz="1400" b="1" dirty="0">
              <a:solidFill>
                <a:srgbClr val="0070C0"/>
              </a:solidFill>
            </a:endParaRPr>
          </a:p>
          <a:p>
            <a:r>
              <a:rPr lang="en-US" sz="1400" b="1" dirty="0">
                <a:solidFill>
                  <a:srgbClr val="0070C0"/>
                </a:solidFill>
              </a:rPr>
              <a:t>Below 7 Hz </a:t>
            </a:r>
            <a:r>
              <a:rPr lang="en-US" sz="1400" dirty="0">
                <a:solidFill>
                  <a:srgbClr val="0070C0"/>
                </a:solidFill>
              </a:rPr>
              <a:t>the sensitivity is limited by comparable amounts of </a:t>
            </a:r>
            <a:r>
              <a:rPr lang="en-US" sz="1400" b="1" dirty="0">
                <a:solidFill>
                  <a:srgbClr val="0070C0"/>
                </a:solidFill>
              </a:rPr>
              <a:t>quantum noise, gravity gradient noise, and suspension thermal noise</a:t>
            </a:r>
            <a:r>
              <a:rPr lang="en-US" sz="1400" dirty="0">
                <a:solidFill>
                  <a:srgbClr val="0070C0"/>
                </a:solidFill>
              </a:rPr>
              <a:t>. 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The operation at cryogenic temperatures reduces the influence of suspension thermal noise in the frequency range </a:t>
            </a:r>
            <a:r>
              <a:rPr lang="en-US" sz="1400" b="1" dirty="0">
                <a:solidFill>
                  <a:srgbClr val="0070C0"/>
                </a:solidFill>
              </a:rPr>
              <a:t>above 7 Hz </a:t>
            </a:r>
            <a:r>
              <a:rPr lang="en-US" sz="1400" dirty="0">
                <a:solidFill>
                  <a:srgbClr val="0070C0"/>
                </a:solidFill>
              </a:rPr>
              <a:t>to below the </a:t>
            </a:r>
            <a:r>
              <a:rPr lang="en-US" sz="1400" b="1" dirty="0">
                <a:solidFill>
                  <a:srgbClr val="0070C0"/>
                </a:solidFill>
              </a:rPr>
              <a:t>quantum noise</a:t>
            </a:r>
            <a:r>
              <a:rPr lang="en-US" sz="1400" dirty="0">
                <a:solidFill>
                  <a:srgbClr val="0070C0"/>
                </a:solidFill>
              </a:rPr>
              <a:t>. </a:t>
            </a:r>
          </a:p>
          <a:p>
            <a:endParaRPr lang="it-IT" sz="1300" dirty="0"/>
          </a:p>
          <a:p>
            <a:endParaRPr lang="it-IT" sz="1300" dirty="0"/>
          </a:p>
          <a:p>
            <a:endParaRPr lang="it-IT" sz="1300" dirty="0"/>
          </a:p>
          <a:p>
            <a:endParaRPr lang="it-IT" sz="1300" dirty="0"/>
          </a:p>
          <a:p>
            <a:r>
              <a:rPr lang="en-US" sz="1400" dirty="0">
                <a:solidFill>
                  <a:srgbClr val="FF0000"/>
                </a:solidFill>
              </a:rPr>
              <a:t>In the frequency range </a:t>
            </a:r>
            <a:r>
              <a:rPr lang="en-US" sz="1400" b="1" dirty="0">
                <a:solidFill>
                  <a:srgbClr val="FF0000"/>
                </a:solidFill>
              </a:rPr>
              <a:t>from about 7 Hz to 30 Hz </a:t>
            </a:r>
            <a:r>
              <a:rPr lang="en-US" sz="1400" dirty="0">
                <a:solidFill>
                  <a:srgbClr val="FF0000"/>
                </a:solidFill>
              </a:rPr>
              <a:t>the sensitivity is limited by </a:t>
            </a:r>
            <a:r>
              <a:rPr lang="en-US" sz="1400" b="1" dirty="0">
                <a:solidFill>
                  <a:srgbClr val="FF0000"/>
                </a:solidFill>
              </a:rPr>
              <a:t>suspension thermal noise</a:t>
            </a:r>
            <a:r>
              <a:rPr lang="en-US" sz="1400" dirty="0">
                <a:solidFill>
                  <a:srgbClr val="FF0000"/>
                </a:solidFill>
              </a:rPr>
              <a:t>, resulting from the interferometer being operated at room temperature. </a:t>
            </a:r>
          </a:p>
          <a:p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From 30 Hz to 500 Hz mirror thermal noise </a:t>
            </a:r>
            <a:r>
              <a:rPr lang="en-US" sz="1400" dirty="0">
                <a:solidFill>
                  <a:srgbClr val="FF0000"/>
                </a:solidFill>
              </a:rPr>
              <a:t>is limiting the overall sensitivity.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At frequencies </a:t>
            </a:r>
            <a:r>
              <a:rPr lang="en-US" sz="1400" b="1" dirty="0">
                <a:solidFill>
                  <a:srgbClr val="FF0000"/>
                </a:solidFill>
              </a:rPr>
              <a:t>above 500 Hz </a:t>
            </a:r>
            <a:r>
              <a:rPr lang="en-US" sz="1400" dirty="0">
                <a:solidFill>
                  <a:srgbClr val="FF0000"/>
                </a:solidFill>
              </a:rPr>
              <a:t>the dominating noise source is </a:t>
            </a:r>
            <a:r>
              <a:rPr lang="en-US" sz="1400" b="1" dirty="0">
                <a:solidFill>
                  <a:srgbClr val="FF0000"/>
                </a:solidFill>
              </a:rPr>
              <a:t>photon shot noise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endParaRPr lang="en-GB" sz="1400" dirty="0">
              <a:solidFill>
                <a:srgbClr val="FF0000"/>
              </a:solidFill>
            </a:endParaRPr>
          </a:p>
          <a:p>
            <a:endParaRPr lang="it-IT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04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30A5D01-ED86-48E1-8236-F10611B9D7D2}"/>
              </a:ext>
            </a:extLst>
          </p:cNvPr>
          <p:cNvGrpSpPr/>
          <p:nvPr/>
        </p:nvGrpSpPr>
        <p:grpSpPr>
          <a:xfrm>
            <a:off x="69880" y="52798"/>
            <a:ext cx="2441555" cy="2134626"/>
            <a:chOff x="184168" y="548847"/>
            <a:chExt cx="2676902" cy="2499153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7886F080-9C84-413B-854D-A9FC81F52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68" y="548847"/>
              <a:ext cx="2676902" cy="2499153"/>
            </a:xfrm>
            <a:prstGeom prst="rect">
              <a:avLst/>
            </a:prstGeom>
          </p:spPr>
        </p:pic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96137675-94FC-4FD8-9DD3-0F29BBCBCA1E}"/>
                </a:ext>
              </a:extLst>
            </p:cNvPr>
            <p:cNvSpPr txBox="1"/>
            <p:nvPr/>
          </p:nvSpPr>
          <p:spPr>
            <a:xfrm>
              <a:off x="184168" y="2678669"/>
              <a:ext cx="1035180" cy="35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>
                  <a:solidFill>
                    <a:schemeClr val="bg1"/>
                  </a:solidFill>
                </a:rPr>
                <a:t>Virgo 2003</a:t>
              </a: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id="{60F497BF-0C81-4C9A-8DD5-BFCFD3D5F9F1}"/>
              </a:ext>
            </a:extLst>
          </p:cNvPr>
          <p:cNvGrpSpPr/>
          <p:nvPr/>
        </p:nvGrpSpPr>
        <p:grpSpPr>
          <a:xfrm>
            <a:off x="1482834" y="331734"/>
            <a:ext cx="2211901" cy="3373353"/>
            <a:chOff x="2405995" y="681205"/>
            <a:chExt cx="2003445" cy="3055437"/>
          </a:xfrm>
        </p:grpSpPr>
        <p:pic>
          <p:nvPicPr>
            <p:cNvPr id="8" name="Picture 2" descr="C:\Users\Luca\Desktop\amaldi12\img\VIRGO+.png">
              <a:extLst>
                <a:ext uri="{FF2B5EF4-FFF2-40B4-BE49-F238E27FC236}">
                  <a16:creationId xmlns:a16="http://schemas.microsoft.com/office/drawing/2014/main" id="{18AC0CDB-D242-49E5-8177-5F1DEC4AD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995" y="681205"/>
              <a:ext cx="2003445" cy="3012523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AECAD51C-2EE4-47BB-BAD7-DE80B29817C1}"/>
                </a:ext>
              </a:extLst>
            </p:cNvPr>
            <p:cNvSpPr txBox="1"/>
            <p:nvPr/>
          </p:nvSpPr>
          <p:spPr>
            <a:xfrm>
              <a:off x="2557229" y="3464725"/>
              <a:ext cx="933592" cy="271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>
                  <a:solidFill>
                    <a:schemeClr val="bg1"/>
                  </a:solidFill>
                </a:rPr>
                <a:t>Virgo+ 2010</a:t>
              </a:r>
            </a:p>
          </p:txBody>
        </p:sp>
      </p:grpSp>
      <p:grpSp>
        <p:nvGrpSpPr>
          <p:cNvPr id="4" name="Group 14">
            <a:extLst>
              <a:ext uri="{FF2B5EF4-FFF2-40B4-BE49-F238E27FC236}">
                <a16:creationId xmlns:a16="http://schemas.microsoft.com/office/drawing/2014/main" id="{25CB3316-FCA2-410C-853C-F8986B24BF1D}"/>
              </a:ext>
            </a:extLst>
          </p:cNvPr>
          <p:cNvGrpSpPr/>
          <p:nvPr/>
        </p:nvGrpSpPr>
        <p:grpSpPr>
          <a:xfrm>
            <a:off x="3507988" y="519915"/>
            <a:ext cx="2962125" cy="4114651"/>
            <a:chOff x="4157939" y="758627"/>
            <a:chExt cx="2472577" cy="3746501"/>
          </a:xfrm>
        </p:grpSpPr>
        <p:pic>
          <p:nvPicPr>
            <p:cNvPr id="5" name="Picture 4" descr="C:\Users\Luca\Desktop\amaldi12\img\WI_integrated.jpg">
              <a:extLst>
                <a:ext uri="{FF2B5EF4-FFF2-40B4-BE49-F238E27FC236}">
                  <a16:creationId xmlns:a16="http://schemas.microsoft.com/office/drawing/2014/main" id="{2ADB494F-6116-4EE4-9D57-F4B6C1B8C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939" y="758627"/>
              <a:ext cx="2472577" cy="374650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356F7E0A-B50E-4219-A61E-815B45699DE5}"/>
                </a:ext>
              </a:extLst>
            </p:cNvPr>
            <p:cNvSpPr txBox="1"/>
            <p:nvPr/>
          </p:nvSpPr>
          <p:spPr>
            <a:xfrm>
              <a:off x="4157939" y="4206832"/>
              <a:ext cx="1400162" cy="273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>
                  <a:solidFill>
                    <a:schemeClr val="bg1"/>
                  </a:solidFill>
                </a:rPr>
                <a:t>Advanced Virgo 2017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C9A1145-F4CF-654F-82FF-F440E0A82CF2}"/>
              </a:ext>
            </a:extLst>
          </p:cNvPr>
          <p:cNvSpPr txBox="1"/>
          <p:nvPr/>
        </p:nvSpPr>
        <p:spPr>
          <a:xfrm>
            <a:off x="1" y="2126804"/>
            <a:ext cx="1560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/>
              <a:t>Virgo First scientific run.</a:t>
            </a:r>
          </a:p>
          <a:p>
            <a:r>
              <a:rPr lang="en-IT" b="1" i="1">
                <a:solidFill>
                  <a:srgbClr val="0070C0"/>
                </a:solidFill>
              </a:rPr>
              <a:t>20 kg mirror,</a:t>
            </a:r>
          </a:p>
          <a:p>
            <a:r>
              <a:rPr lang="en-GB" b="1" i="1">
                <a:solidFill>
                  <a:srgbClr val="0070C0"/>
                </a:solidFill>
              </a:rPr>
              <a:t>s</a:t>
            </a:r>
            <a:r>
              <a:rPr lang="en-IT" b="1" i="1">
                <a:solidFill>
                  <a:srgbClr val="0070C0"/>
                </a:solidFill>
              </a:rPr>
              <a:t>teel wires suspension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C53D6D-E1B4-D842-8229-0A503B167EB1}"/>
              </a:ext>
            </a:extLst>
          </p:cNvPr>
          <p:cNvSpPr txBox="1"/>
          <p:nvPr/>
        </p:nvSpPr>
        <p:spPr>
          <a:xfrm>
            <a:off x="1548380" y="3650274"/>
            <a:ext cx="1743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/>
              <a:t>First scientific run with 20 kg mirror with </a:t>
            </a:r>
            <a:r>
              <a:rPr lang="en-IT" b="1">
                <a:solidFill>
                  <a:srgbClr val="0070C0"/>
                </a:solidFill>
              </a:rPr>
              <a:t>monolithic suspensions</a:t>
            </a:r>
            <a:r>
              <a:rPr lang="en-IT">
                <a:solidFill>
                  <a:srgbClr val="0070C0"/>
                </a:solidFill>
              </a:rPr>
              <a:t>,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3290BA-E1A1-7346-A9BD-5F9B120352DA}"/>
              </a:ext>
            </a:extLst>
          </p:cNvPr>
          <p:cNvGrpSpPr/>
          <p:nvPr/>
        </p:nvGrpSpPr>
        <p:grpSpPr>
          <a:xfrm>
            <a:off x="5892668" y="823615"/>
            <a:ext cx="2962125" cy="4343320"/>
            <a:chOff x="3498833" y="704041"/>
            <a:chExt cx="2221594" cy="325749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F90517-DB1D-CF4E-BA8E-124160BB7B93}"/>
                </a:ext>
              </a:extLst>
            </p:cNvPr>
            <p:cNvSpPr/>
            <p:nvPr/>
          </p:nvSpPr>
          <p:spPr>
            <a:xfrm>
              <a:off x="3498833" y="704041"/>
              <a:ext cx="2221594" cy="325749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663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11F9187-9EB0-C34C-A6B0-F91C7BF2102D}"/>
                </a:ext>
              </a:extLst>
            </p:cNvPr>
            <p:cNvSpPr txBox="1"/>
            <p:nvPr/>
          </p:nvSpPr>
          <p:spPr>
            <a:xfrm>
              <a:off x="3498833" y="3693587"/>
              <a:ext cx="1782075" cy="22515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351" b="1"/>
                <a:t>Advanced Virgo+ phase 2 2023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960A81-F71D-3B4C-802D-8C325FD60CCD}"/>
              </a:ext>
            </a:extLst>
          </p:cNvPr>
          <p:cNvSpPr txBox="1"/>
          <p:nvPr/>
        </p:nvSpPr>
        <p:spPr>
          <a:xfrm>
            <a:off x="3398395" y="4597531"/>
            <a:ext cx="2581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/>
              <a:t>The discoveries and the observations runs.</a:t>
            </a:r>
          </a:p>
          <a:p>
            <a:r>
              <a:rPr lang="en-IT" b="1" i="1">
                <a:solidFill>
                  <a:srgbClr val="0070C0"/>
                </a:solidFill>
              </a:rPr>
              <a:t>40 kg mirrors with monolithic suspensions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490C4A-3F5B-0B41-988F-8593D52DDA56}"/>
              </a:ext>
            </a:extLst>
          </p:cNvPr>
          <p:cNvSpPr txBox="1"/>
          <p:nvPr/>
        </p:nvSpPr>
        <p:spPr>
          <a:xfrm>
            <a:off x="5786392" y="5108803"/>
            <a:ext cx="296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>
                <a:solidFill>
                  <a:srgbClr val="0070C0"/>
                </a:solidFill>
              </a:rPr>
              <a:t>O5 Run in 2023: 100 kg mirrors, monolithic suspensions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AC7296-F1AA-FC48-8E28-A702BA7DB0F1}"/>
              </a:ext>
            </a:extLst>
          </p:cNvPr>
          <p:cNvSpPr/>
          <p:nvPr/>
        </p:nvSpPr>
        <p:spPr>
          <a:xfrm>
            <a:off x="8712529" y="1120110"/>
            <a:ext cx="3183487" cy="51910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82FE4E-6A37-2041-BBF4-B4D4DE2CA00E}"/>
              </a:ext>
            </a:extLst>
          </p:cNvPr>
          <p:cNvSpPr txBox="1"/>
          <p:nvPr/>
        </p:nvSpPr>
        <p:spPr>
          <a:xfrm>
            <a:off x="5149517" y="6019377"/>
            <a:ext cx="7042484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2400" b="1"/>
              <a:t>The new challenge: ET cryogenic payloads:</a:t>
            </a:r>
          </a:p>
          <a:p>
            <a:r>
              <a:rPr lang="en-IT" sz="2400" b="1"/>
              <a:t>200 kg mirrors, with monolithic suspension at T≤ 20 K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7B43E1A-4360-4266-A852-E475C13D639A}"/>
              </a:ext>
            </a:extLst>
          </p:cNvPr>
          <p:cNvSpPr txBox="1"/>
          <p:nvPr/>
        </p:nvSpPr>
        <p:spPr>
          <a:xfrm>
            <a:off x="3965187" y="96869"/>
            <a:ext cx="8156933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400" b="1" i="1" dirty="0"/>
              <a:t>After 20 </a:t>
            </a:r>
            <a:r>
              <a:rPr lang="it-IT" sz="2400" b="1" i="1" dirty="0" err="1"/>
              <a:t>years</a:t>
            </a:r>
            <a:r>
              <a:rPr lang="it-IT" sz="2400" b="1" i="1" dirty="0"/>
              <a:t> of </a:t>
            </a:r>
            <a:r>
              <a:rPr lang="it-IT" sz="2400" b="1" i="1" dirty="0" err="1"/>
              <a:t>effort</a:t>
            </a:r>
            <a:r>
              <a:rPr lang="it-IT" sz="2400" b="1" i="1" dirty="0"/>
              <a:t>, the technique for </a:t>
            </a:r>
            <a:r>
              <a:rPr lang="it-IT" sz="2400" b="1" i="1" dirty="0" err="1"/>
              <a:t>designing</a:t>
            </a:r>
            <a:r>
              <a:rPr lang="it-IT" sz="2400" b="1" i="1" dirty="0"/>
              <a:t> and building payloads has </a:t>
            </a:r>
            <a:r>
              <a:rPr lang="it-IT" sz="2400" b="1" i="1" dirty="0" err="1"/>
              <a:t>become</a:t>
            </a:r>
            <a:r>
              <a:rPr lang="it-IT" sz="2400" b="1" i="1" dirty="0"/>
              <a:t> more and more </a:t>
            </a:r>
            <a:r>
              <a:rPr lang="it-IT" sz="2400" b="1" i="1" dirty="0" err="1"/>
              <a:t>standardized</a:t>
            </a:r>
            <a:r>
              <a:rPr lang="it-IT" sz="2400" b="1" i="1" dirty="0"/>
              <a:t>.</a:t>
            </a:r>
            <a:endParaRPr lang="en-US" sz="2400" b="1" i="1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DA193E3F-30AA-465D-BC91-939815928E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8867385" y="1946222"/>
            <a:ext cx="2913545" cy="342296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4BCB72B-4BB6-45E7-89B2-EA0ADC4D9B44}"/>
              </a:ext>
            </a:extLst>
          </p:cNvPr>
          <p:cNvSpPr txBox="1"/>
          <p:nvPr/>
        </p:nvSpPr>
        <p:spPr>
          <a:xfrm>
            <a:off x="10062071" y="2683336"/>
            <a:ext cx="5645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400" b="1">
                <a:solidFill>
                  <a:srgbClr val="0461B6"/>
                </a:solidFill>
              </a:rPr>
              <a:t>?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77436E14-7D4E-4B98-B766-05C781334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776" y="1057600"/>
            <a:ext cx="2464781" cy="3787347"/>
          </a:xfrm>
          <a:prstGeom prst="rect">
            <a:avLst/>
          </a:prstGeom>
        </p:spPr>
      </p:pic>
      <p:sp>
        <p:nvSpPr>
          <p:cNvPr id="20" name="Sottotitolo 2">
            <a:extLst>
              <a:ext uri="{FF2B5EF4-FFF2-40B4-BE49-F238E27FC236}">
                <a16:creationId xmlns:a16="http://schemas.microsoft.com/office/drawing/2014/main" id="{955FEC23-98BF-0598-3A60-594C1B671C8F}"/>
              </a:ext>
            </a:extLst>
          </p:cNvPr>
          <p:cNvSpPr txBox="1">
            <a:spLocks/>
          </p:cNvSpPr>
          <p:nvPr/>
        </p:nvSpPr>
        <p:spPr>
          <a:xfrm>
            <a:off x="-58216" y="6571835"/>
            <a:ext cx="864096" cy="299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" b="1" dirty="0"/>
              <a:t>ET-0075A-22</a:t>
            </a:r>
            <a:endParaRPr lang="it-IT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12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o 42">
            <a:extLst>
              <a:ext uri="{FF2B5EF4-FFF2-40B4-BE49-F238E27FC236}">
                <a16:creationId xmlns:a16="http://schemas.microsoft.com/office/drawing/2014/main" id="{FC1061C9-D080-3F93-ECF8-EEA96EFFE96A}"/>
              </a:ext>
            </a:extLst>
          </p:cNvPr>
          <p:cNvGrpSpPr/>
          <p:nvPr/>
        </p:nvGrpSpPr>
        <p:grpSpPr>
          <a:xfrm>
            <a:off x="155746" y="54648"/>
            <a:ext cx="11924741" cy="6756960"/>
            <a:chOff x="155746" y="54648"/>
            <a:chExt cx="11924741" cy="6756960"/>
          </a:xfrm>
        </p:grpSpPr>
        <p:pic>
          <p:nvPicPr>
            <p:cNvPr id="6" name="Immagine 5" descr="Immagine che contiene diagramma&#10;&#10;Descrizione generata automaticamente">
              <a:extLst>
                <a:ext uri="{FF2B5EF4-FFF2-40B4-BE49-F238E27FC236}">
                  <a16:creationId xmlns:a16="http://schemas.microsoft.com/office/drawing/2014/main" id="{852AB9C4-0B44-F769-0F4F-E1CB4787E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548" y="57676"/>
              <a:ext cx="3600000" cy="2202469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0DEF45A-31CB-FF5E-F827-7891BE739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757" y="2373202"/>
              <a:ext cx="3600000" cy="1958820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F012EA5-B910-0497-BD9E-7780743FF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7826" y="4445080"/>
              <a:ext cx="3600000" cy="2366528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7BCD4E7-AC5A-22C8-9D9E-AC534D5C1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7022" y="54648"/>
              <a:ext cx="2583465" cy="121188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Immagine 13" descr="Immagine che contiene diagramma&#10;&#10;Descrizione generata automaticamente">
              <a:extLst>
                <a:ext uri="{FF2B5EF4-FFF2-40B4-BE49-F238E27FC236}">
                  <a16:creationId xmlns:a16="http://schemas.microsoft.com/office/drawing/2014/main" id="{5C046921-805E-E6DA-C2FA-6E6BE1C1D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3495" y="58352"/>
              <a:ext cx="2770579" cy="189430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Immagine 17" descr="Immagine che contiene arma, coltello&#10;&#10;Descrizione generata automaticamente">
              <a:extLst>
                <a:ext uri="{FF2B5EF4-FFF2-40B4-BE49-F238E27FC236}">
                  <a16:creationId xmlns:a16="http://schemas.microsoft.com/office/drawing/2014/main" id="{F20902EC-BAAD-A31D-5E96-0C2E13415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332" y="5898747"/>
              <a:ext cx="2942562" cy="6704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0" name="Immagine 19" descr="Immagine che contiene diagramma&#10;&#10;Descrizione generata automaticamente">
              <a:extLst>
                <a:ext uri="{FF2B5EF4-FFF2-40B4-BE49-F238E27FC236}">
                  <a16:creationId xmlns:a16="http://schemas.microsoft.com/office/drawing/2014/main" id="{3226631A-777F-4720-3F6D-C581F5F5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1093" y="5088186"/>
              <a:ext cx="2052050" cy="147202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2" name="Immagine 21" descr="Immagine che contiene custodia&#10;&#10;Descrizione generata automaticamente">
              <a:extLst>
                <a:ext uri="{FF2B5EF4-FFF2-40B4-BE49-F238E27FC236}">
                  <a16:creationId xmlns:a16="http://schemas.microsoft.com/office/drawing/2014/main" id="{9B02F04E-D4D3-44AF-D91C-D8D26D7B5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6" y="4778472"/>
              <a:ext cx="2340000" cy="112027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4" name="Immagine 23" descr="Immagine che contiene diagramma&#10;&#10;Descrizione generata automaticamente">
              <a:extLst>
                <a:ext uri="{FF2B5EF4-FFF2-40B4-BE49-F238E27FC236}">
                  <a16:creationId xmlns:a16="http://schemas.microsoft.com/office/drawing/2014/main" id="{CEF53FF0-855D-61F3-4B88-40920EE29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035" y="2260145"/>
              <a:ext cx="2997555" cy="2664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6" name="Immagine 25" descr="Immagine che contiene dispositivo&#10;&#10;Descrizione generata automaticamente">
              <a:extLst>
                <a:ext uri="{FF2B5EF4-FFF2-40B4-BE49-F238E27FC236}">
                  <a16:creationId xmlns:a16="http://schemas.microsoft.com/office/drawing/2014/main" id="{255E456C-ECD6-35C5-46F9-4AA2F476C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6" y="1144208"/>
              <a:ext cx="2339337" cy="2664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9" name="Freccia a destra 8">
              <a:extLst>
                <a:ext uri="{FF2B5EF4-FFF2-40B4-BE49-F238E27FC236}">
                  <a16:creationId xmlns:a16="http://schemas.microsoft.com/office/drawing/2014/main" id="{2534D51C-5FD5-9FA1-82B1-93FBA3F4CBB8}"/>
                </a:ext>
              </a:extLst>
            </p:cNvPr>
            <p:cNvSpPr/>
            <p:nvPr/>
          </p:nvSpPr>
          <p:spPr>
            <a:xfrm rot="19351271">
              <a:off x="2388628" y="2169748"/>
              <a:ext cx="506965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reccia a destra 10">
              <a:extLst>
                <a:ext uri="{FF2B5EF4-FFF2-40B4-BE49-F238E27FC236}">
                  <a16:creationId xmlns:a16="http://schemas.microsoft.com/office/drawing/2014/main" id="{21CBB7F4-2834-6ABE-DC74-72114685B76D}"/>
                </a:ext>
              </a:extLst>
            </p:cNvPr>
            <p:cNvSpPr/>
            <p:nvPr/>
          </p:nvSpPr>
          <p:spPr>
            <a:xfrm rot="5400000">
              <a:off x="4344917" y="2043577"/>
              <a:ext cx="339802" cy="659249"/>
            </a:xfrm>
            <a:prstGeom prst="rightArrow">
              <a:avLst>
                <a:gd name="adj1" fmla="val 71619"/>
                <a:gd name="adj2" fmla="val 64317"/>
              </a:avLst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reccia a destra 12">
              <a:extLst>
                <a:ext uri="{FF2B5EF4-FFF2-40B4-BE49-F238E27FC236}">
                  <a16:creationId xmlns:a16="http://schemas.microsoft.com/office/drawing/2014/main" id="{A34C77FA-6CC9-B4B1-1F4A-7543262E49C0}"/>
                </a:ext>
              </a:extLst>
            </p:cNvPr>
            <p:cNvSpPr/>
            <p:nvPr/>
          </p:nvSpPr>
          <p:spPr>
            <a:xfrm rot="5400000">
              <a:off x="4330646" y="4115455"/>
              <a:ext cx="339802" cy="659249"/>
            </a:xfrm>
            <a:prstGeom prst="rightArrow">
              <a:avLst>
                <a:gd name="adj1" fmla="val 71619"/>
                <a:gd name="adj2" fmla="val 64317"/>
              </a:avLst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reccia a destra 15">
              <a:extLst>
                <a:ext uri="{FF2B5EF4-FFF2-40B4-BE49-F238E27FC236}">
                  <a16:creationId xmlns:a16="http://schemas.microsoft.com/office/drawing/2014/main" id="{82EBA4A3-3E92-B41A-3255-3D4EB641BAAA}"/>
                </a:ext>
              </a:extLst>
            </p:cNvPr>
            <p:cNvSpPr/>
            <p:nvPr/>
          </p:nvSpPr>
          <p:spPr>
            <a:xfrm rot="2601703">
              <a:off x="2215181" y="3060191"/>
              <a:ext cx="1025291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reccia a destra 16">
              <a:extLst>
                <a:ext uri="{FF2B5EF4-FFF2-40B4-BE49-F238E27FC236}">
                  <a16:creationId xmlns:a16="http://schemas.microsoft.com/office/drawing/2014/main" id="{1CE516B9-D194-F2EF-D2A1-0CF89B1F667B}"/>
                </a:ext>
              </a:extLst>
            </p:cNvPr>
            <p:cNvSpPr/>
            <p:nvPr/>
          </p:nvSpPr>
          <p:spPr>
            <a:xfrm rot="10800000">
              <a:off x="6245924" y="1187170"/>
              <a:ext cx="338231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Freccia a destra 24">
              <a:extLst>
                <a:ext uri="{FF2B5EF4-FFF2-40B4-BE49-F238E27FC236}">
                  <a16:creationId xmlns:a16="http://schemas.microsoft.com/office/drawing/2014/main" id="{EF20238D-8E41-ACDB-9FC8-F053E9BFA7A5}"/>
                </a:ext>
              </a:extLst>
            </p:cNvPr>
            <p:cNvSpPr/>
            <p:nvPr/>
          </p:nvSpPr>
          <p:spPr>
            <a:xfrm rot="878126">
              <a:off x="1003752" y="5976551"/>
              <a:ext cx="1652628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Freccia a destra 27">
              <a:extLst>
                <a:ext uri="{FF2B5EF4-FFF2-40B4-BE49-F238E27FC236}">
                  <a16:creationId xmlns:a16="http://schemas.microsoft.com/office/drawing/2014/main" id="{05955E5E-806C-9E2B-8A28-8E6C26133ECA}"/>
                </a:ext>
              </a:extLst>
            </p:cNvPr>
            <p:cNvSpPr/>
            <p:nvPr/>
          </p:nvSpPr>
          <p:spPr>
            <a:xfrm rot="11390831">
              <a:off x="6398835" y="3332659"/>
              <a:ext cx="479467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Freccia a destra 31">
              <a:extLst>
                <a:ext uri="{FF2B5EF4-FFF2-40B4-BE49-F238E27FC236}">
                  <a16:creationId xmlns:a16="http://schemas.microsoft.com/office/drawing/2014/main" id="{899CED83-6A14-8AA5-EDD1-9CB1780D5D1D}"/>
                </a:ext>
              </a:extLst>
            </p:cNvPr>
            <p:cNvSpPr/>
            <p:nvPr/>
          </p:nvSpPr>
          <p:spPr>
            <a:xfrm rot="19975242">
              <a:off x="656240" y="4522180"/>
              <a:ext cx="2077125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Freccia a destra 32">
              <a:extLst>
                <a:ext uri="{FF2B5EF4-FFF2-40B4-BE49-F238E27FC236}">
                  <a16:creationId xmlns:a16="http://schemas.microsoft.com/office/drawing/2014/main" id="{D7CC9B50-EDC2-B465-7C6F-42E909C5BDF5}"/>
                </a:ext>
              </a:extLst>
            </p:cNvPr>
            <p:cNvSpPr/>
            <p:nvPr/>
          </p:nvSpPr>
          <p:spPr>
            <a:xfrm rot="10800000">
              <a:off x="9221433" y="122158"/>
              <a:ext cx="338231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Freccia a destra 33">
              <a:extLst>
                <a:ext uri="{FF2B5EF4-FFF2-40B4-BE49-F238E27FC236}">
                  <a16:creationId xmlns:a16="http://schemas.microsoft.com/office/drawing/2014/main" id="{CCAACB47-C14A-C7C0-156A-AB8B9A3377C7}"/>
                </a:ext>
              </a:extLst>
            </p:cNvPr>
            <p:cNvSpPr/>
            <p:nvPr/>
          </p:nvSpPr>
          <p:spPr>
            <a:xfrm rot="12645599">
              <a:off x="6022612" y="2239780"/>
              <a:ext cx="931552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Freccia a destra 36">
              <a:extLst>
                <a:ext uri="{FF2B5EF4-FFF2-40B4-BE49-F238E27FC236}">
                  <a16:creationId xmlns:a16="http://schemas.microsoft.com/office/drawing/2014/main" id="{FD72A50C-D3E2-8A30-5B0E-AB023A57E41C}"/>
                </a:ext>
              </a:extLst>
            </p:cNvPr>
            <p:cNvSpPr/>
            <p:nvPr/>
          </p:nvSpPr>
          <p:spPr>
            <a:xfrm rot="12684008">
              <a:off x="6934902" y="5154902"/>
              <a:ext cx="3033725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Freccia a destra 39">
              <a:extLst>
                <a:ext uri="{FF2B5EF4-FFF2-40B4-BE49-F238E27FC236}">
                  <a16:creationId xmlns:a16="http://schemas.microsoft.com/office/drawing/2014/main" id="{F756F24A-0F09-D84D-DCB5-DACA05ED69AB}"/>
                </a:ext>
              </a:extLst>
            </p:cNvPr>
            <p:cNvSpPr/>
            <p:nvPr/>
          </p:nvSpPr>
          <p:spPr>
            <a:xfrm rot="13590267">
              <a:off x="6121204" y="5481503"/>
              <a:ext cx="909695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Freccia a destra 40">
              <a:extLst>
                <a:ext uri="{FF2B5EF4-FFF2-40B4-BE49-F238E27FC236}">
                  <a16:creationId xmlns:a16="http://schemas.microsoft.com/office/drawing/2014/main" id="{6386DA96-2A6F-5FA8-4F02-4531106AD369}"/>
                </a:ext>
              </a:extLst>
            </p:cNvPr>
            <p:cNvSpPr/>
            <p:nvPr/>
          </p:nvSpPr>
          <p:spPr>
            <a:xfrm rot="19688519">
              <a:off x="9465539" y="6323544"/>
              <a:ext cx="367721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Freccia a destra 41">
              <a:extLst>
                <a:ext uri="{FF2B5EF4-FFF2-40B4-BE49-F238E27FC236}">
                  <a16:creationId xmlns:a16="http://schemas.microsoft.com/office/drawing/2014/main" id="{731C1E53-157B-3903-9CF4-B80882A5A183}"/>
                </a:ext>
              </a:extLst>
            </p:cNvPr>
            <p:cNvSpPr/>
            <p:nvPr/>
          </p:nvSpPr>
          <p:spPr>
            <a:xfrm rot="13590267">
              <a:off x="6125030" y="5613846"/>
              <a:ext cx="551905" cy="99269"/>
            </a:xfrm>
            <a:prstGeom prst="rightArrow">
              <a:avLst>
                <a:gd name="adj1" fmla="val 39105"/>
                <a:gd name="adj2" fmla="val 156816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C4C140F-A92C-19F1-8902-A146380571B3}"/>
              </a:ext>
            </a:extLst>
          </p:cNvPr>
          <p:cNvSpPr txBox="1"/>
          <p:nvPr/>
        </p:nvSpPr>
        <p:spPr>
          <a:xfrm>
            <a:off x="2700566" y="43513"/>
            <a:ext cx="3116093" cy="607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000" b="1" dirty="0"/>
              <a:t>Vacuum Chamber</a:t>
            </a:r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r>
              <a:rPr lang="it-IT" sz="1000" b="1" dirty="0"/>
              <a:t>Thermal Shield</a:t>
            </a:r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r>
              <a:rPr lang="it-IT" sz="1000" b="1" dirty="0"/>
              <a:t>Heat </a:t>
            </a:r>
            <a:r>
              <a:rPr lang="it-IT" sz="1000" b="1" dirty="0" err="1"/>
              <a:t>Path</a:t>
            </a: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endParaRPr lang="it-IT" sz="1000" b="1" dirty="0"/>
          </a:p>
          <a:p>
            <a:pPr>
              <a:lnSpc>
                <a:spcPct val="150000"/>
              </a:lnSpc>
            </a:pPr>
            <a:r>
              <a:rPr lang="it-IT" sz="1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7345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4FCEC70-829C-00D4-B8E2-6EDA85F1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387" y="1244844"/>
            <a:ext cx="5465779" cy="4183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 descr="Immagine che contiene testo, Carattere, lettera, schermata&#10;&#10;Descrizione generata automaticamente">
            <a:extLst>
              <a:ext uri="{FF2B5EF4-FFF2-40B4-BE49-F238E27FC236}">
                <a16:creationId xmlns:a16="http://schemas.microsoft.com/office/drawing/2014/main" id="{2BE4C22D-8056-A8B8-DCDF-EDC5657D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" y="40717"/>
            <a:ext cx="4788000" cy="6776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F2E5D9-EE35-2B54-991B-112979D83373}"/>
              </a:ext>
            </a:extLst>
          </p:cNvPr>
          <p:cNvSpPr txBox="1"/>
          <p:nvPr/>
        </p:nvSpPr>
        <p:spPr>
          <a:xfrm>
            <a:off x="2224551" y="183706"/>
            <a:ext cx="3174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1" dirty="0">
                <a:hlinkClick r:id="rId4"/>
              </a:rPr>
              <a:t>https://arxiv.org/ftp/physics/papers/0611/0611031.pdf</a:t>
            </a:r>
            <a:endParaRPr lang="it-IT" sz="800" b="1" dirty="0"/>
          </a:p>
          <a:p>
            <a:endParaRPr lang="it-IT" sz="800" b="1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28FC71D-C273-152B-D593-ED6FA81D93DF}"/>
              </a:ext>
            </a:extLst>
          </p:cNvPr>
          <p:cNvSpPr/>
          <p:nvPr/>
        </p:nvSpPr>
        <p:spPr>
          <a:xfrm>
            <a:off x="568171" y="4722471"/>
            <a:ext cx="3790765" cy="152740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057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7D17E17-688A-5CE5-78EA-65D4B3FE7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r="31083"/>
          <a:stretch/>
        </p:blipFill>
        <p:spPr>
          <a:xfrm>
            <a:off x="2575272" y="128875"/>
            <a:ext cx="4205103" cy="3754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1B8FA5E-3495-693C-E98B-E624F569E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" y="4065125"/>
            <a:ext cx="5441094" cy="266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 descr="Immagine che contiene schizzo, strumento, design&#10;&#10;Descrizione generata automaticamente">
            <a:extLst>
              <a:ext uri="{FF2B5EF4-FFF2-40B4-BE49-F238E27FC236}">
                <a16:creationId xmlns:a16="http://schemas.microsoft.com/office/drawing/2014/main" id="{2C267419-FFF6-C6B0-E6C6-E2696E4AE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08" y="4065125"/>
            <a:ext cx="5441094" cy="266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5F8939-392C-9096-83FB-964ACCEE0570}"/>
              </a:ext>
            </a:extLst>
          </p:cNvPr>
          <p:cNvSpPr txBox="1"/>
          <p:nvPr/>
        </p:nvSpPr>
        <p:spPr>
          <a:xfrm>
            <a:off x="110602" y="122203"/>
            <a:ext cx="883368" cy="707886"/>
          </a:xfrm>
          <a:custGeom>
            <a:avLst/>
            <a:gdLst>
              <a:gd name="connsiteX0" fmla="*/ 0 w 883368"/>
              <a:gd name="connsiteY0" fmla="*/ 0 h 707886"/>
              <a:gd name="connsiteX1" fmla="*/ 459351 w 883368"/>
              <a:gd name="connsiteY1" fmla="*/ 0 h 707886"/>
              <a:gd name="connsiteX2" fmla="*/ 883368 w 883368"/>
              <a:gd name="connsiteY2" fmla="*/ 0 h 707886"/>
              <a:gd name="connsiteX3" fmla="*/ 883368 w 883368"/>
              <a:gd name="connsiteY3" fmla="*/ 332706 h 707886"/>
              <a:gd name="connsiteX4" fmla="*/ 883368 w 883368"/>
              <a:gd name="connsiteY4" fmla="*/ 707886 h 707886"/>
              <a:gd name="connsiteX5" fmla="*/ 441684 w 883368"/>
              <a:gd name="connsiteY5" fmla="*/ 707886 h 707886"/>
              <a:gd name="connsiteX6" fmla="*/ 0 w 883368"/>
              <a:gd name="connsiteY6" fmla="*/ 707886 h 707886"/>
              <a:gd name="connsiteX7" fmla="*/ 0 w 883368"/>
              <a:gd name="connsiteY7" fmla="*/ 361022 h 707886"/>
              <a:gd name="connsiteX8" fmla="*/ 0 w 883368"/>
              <a:gd name="connsiteY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368" h="707886" extrusionOk="0">
                <a:moveTo>
                  <a:pt x="0" y="0"/>
                </a:moveTo>
                <a:cubicBezTo>
                  <a:pt x="123336" y="-45797"/>
                  <a:pt x="278009" y="51485"/>
                  <a:pt x="459351" y="0"/>
                </a:cubicBezTo>
                <a:cubicBezTo>
                  <a:pt x="640693" y="-51485"/>
                  <a:pt x="714217" y="34686"/>
                  <a:pt x="883368" y="0"/>
                </a:cubicBezTo>
                <a:cubicBezTo>
                  <a:pt x="884509" y="130391"/>
                  <a:pt x="849555" y="172142"/>
                  <a:pt x="883368" y="332706"/>
                </a:cubicBezTo>
                <a:cubicBezTo>
                  <a:pt x="917181" y="493270"/>
                  <a:pt x="881217" y="572381"/>
                  <a:pt x="883368" y="707886"/>
                </a:cubicBezTo>
                <a:cubicBezTo>
                  <a:pt x="678624" y="748843"/>
                  <a:pt x="553518" y="677338"/>
                  <a:pt x="441684" y="707886"/>
                </a:cubicBezTo>
                <a:cubicBezTo>
                  <a:pt x="329850" y="738434"/>
                  <a:pt x="106698" y="698799"/>
                  <a:pt x="0" y="707886"/>
                </a:cubicBezTo>
                <a:cubicBezTo>
                  <a:pt x="-13960" y="570584"/>
                  <a:pt x="5508" y="440946"/>
                  <a:pt x="0" y="361022"/>
                </a:cubicBezTo>
                <a:cubicBezTo>
                  <a:pt x="-5508" y="281098"/>
                  <a:pt x="16645" y="1634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67765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it-IT" sz="800" b="1" dirty="0"/>
              <a:t>designs by         F. Bronzini,       V. L. Hoang,      A. Marra,          A. </a:t>
            </a:r>
            <a:r>
              <a:rPr lang="it-IT" sz="800" b="1" dirty="0" err="1"/>
              <a:t>Rezaei</a:t>
            </a:r>
            <a:endParaRPr lang="it-IT" sz="8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152D2E-21AB-74E3-7A11-F56C58011181}"/>
              </a:ext>
            </a:extLst>
          </p:cNvPr>
          <p:cNvSpPr txBox="1"/>
          <p:nvPr/>
        </p:nvSpPr>
        <p:spPr>
          <a:xfrm>
            <a:off x="2575272" y="128875"/>
            <a:ext cx="1017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OTS: 1700 kg </a:t>
            </a:r>
            <a:br>
              <a:rPr lang="it-IT" sz="1200" dirty="0"/>
            </a:br>
            <a:r>
              <a:rPr lang="it-IT" sz="1200" dirty="0"/>
              <a:t>ITS: 900 kg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46B73F7-321B-926F-816A-9E03BF2C23CC}"/>
              </a:ext>
            </a:extLst>
          </p:cNvPr>
          <p:cNvSpPr txBox="1"/>
          <p:nvPr/>
        </p:nvSpPr>
        <p:spPr>
          <a:xfrm>
            <a:off x="345016" y="4065125"/>
            <a:ext cx="1297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/>
              <a:t>Vacuum </a:t>
            </a:r>
            <a:r>
              <a:rPr lang="it-IT" sz="1000" dirty="0" err="1"/>
              <a:t>chamber</a:t>
            </a:r>
            <a:br>
              <a:rPr lang="it-IT" sz="1000" dirty="0"/>
            </a:br>
            <a:r>
              <a:rPr lang="it-IT" sz="1000" dirty="0"/>
              <a:t>7000 kg</a:t>
            </a:r>
          </a:p>
        </p:txBody>
      </p:sp>
      <p:pic>
        <p:nvPicPr>
          <p:cNvPr id="4" name="Immagine 3" descr="Immagine che contiene disegno, schizzo, lampada, illustrazione&#10;&#10;Descrizione generata automaticamente">
            <a:extLst>
              <a:ext uri="{FF2B5EF4-FFF2-40B4-BE49-F238E27FC236}">
                <a16:creationId xmlns:a16="http://schemas.microsoft.com/office/drawing/2014/main" id="{9FE2BC83-A886-B2BA-28D1-37160A73B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5" r="32136"/>
          <a:stretch/>
        </p:blipFill>
        <p:spPr>
          <a:xfrm>
            <a:off x="7625883" y="122203"/>
            <a:ext cx="2916000" cy="37390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6DA5BC-E827-E7C9-A557-FE3EC0EA4B52}"/>
              </a:ext>
            </a:extLst>
          </p:cNvPr>
          <p:cNvSpPr txBox="1"/>
          <p:nvPr/>
        </p:nvSpPr>
        <p:spPr>
          <a:xfrm>
            <a:off x="6293608" y="4065125"/>
            <a:ext cx="1334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/>
              <a:t>H</a:t>
            </a:r>
            <a:r>
              <a:rPr lang="en-GB" sz="1000" dirty="0" err="1"/>
              <a:t>ammer</a:t>
            </a:r>
            <a:r>
              <a:rPr lang="en-GB" sz="1000" dirty="0"/>
              <a:t>-shaped bar </a:t>
            </a:r>
          </a:p>
          <a:p>
            <a:pPr algn="ctr"/>
            <a:r>
              <a:rPr lang="en-GB" sz="1000" dirty="0"/>
              <a:t>86 kg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452C6D8-C6E6-D2F8-1C02-AACA2797C02A}"/>
              </a:ext>
            </a:extLst>
          </p:cNvPr>
          <p:cNvSpPr txBox="1"/>
          <p:nvPr/>
        </p:nvSpPr>
        <p:spPr>
          <a:xfrm>
            <a:off x="7581493" y="122203"/>
            <a:ext cx="7990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/>
              <a:t>mirror</a:t>
            </a:r>
            <a:r>
              <a:rPr lang="en-GB" sz="1000" dirty="0"/>
              <a:t> </a:t>
            </a:r>
          </a:p>
          <a:p>
            <a:pPr algn="ctr"/>
            <a:r>
              <a:rPr lang="en-GB" sz="1000" dirty="0"/>
              <a:t>125 kg</a:t>
            </a:r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r>
              <a:rPr lang="it-IT" sz="1000" dirty="0"/>
              <a:t>marionette</a:t>
            </a:r>
            <a:r>
              <a:rPr lang="en-GB" sz="1000" dirty="0"/>
              <a:t> </a:t>
            </a:r>
          </a:p>
          <a:p>
            <a:pPr algn="ctr"/>
            <a:r>
              <a:rPr lang="en-GB" sz="1000" dirty="0"/>
              <a:t>150 kg</a:t>
            </a:r>
          </a:p>
          <a:p>
            <a:pPr algn="ctr"/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9380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3BDE88EC-0711-2FFA-9A1C-E15D55DB2CA5}"/>
              </a:ext>
            </a:extLst>
          </p:cNvPr>
          <p:cNvSpPr txBox="1">
            <a:spLocks/>
          </p:cNvSpPr>
          <p:nvPr/>
        </p:nvSpPr>
        <p:spPr>
          <a:xfrm>
            <a:off x="197001" y="144498"/>
            <a:ext cx="5998060" cy="293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chemeClr val="accent1"/>
                </a:solidFill>
              </a:rPr>
              <a:t>Einstein Telescope </a:t>
            </a:r>
            <a:r>
              <a:rPr lang="en-GB" sz="1600" dirty="0"/>
              <a:t>(ET) will be the </a:t>
            </a:r>
            <a:r>
              <a:rPr lang="en-GB" sz="1600" b="1" dirty="0"/>
              <a:t>European </a:t>
            </a:r>
            <a:br>
              <a:rPr lang="en-GB" sz="1600" b="1" dirty="0"/>
            </a:br>
            <a:r>
              <a:rPr lang="en-GB" sz="1600" b="1" dirty="0"/>
              <a:t>Third-Generation Gravitational Wave Observatory</a:t>
            </a:r>
            <a:r>
              <a:rPr lang="en-GB" sz="1600" dirty="0"/>
              <a:t>, </a:t>
            </a:r>
            <a:br>
              <a:rPr lang="en-GB" sz="1600" dirty="0"/>
            </a:br>
            <a:r>
              <a:rPr lang="en-GB" sz="1600" dirty="0"/>
              <a:t>designed to be sensitive especially </a:t>
            </a:r>
            <a:r>
              <a:rPr lang="en-GB" sz="1600" dirty="0">
                <a:effectLst/>
              </a:rPr>
              <a:t>at </a:t>
            </a:r>
            <a:r>
              <a:rPr lang="en-GB" sz="1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low frequencies </a:t>
            </a: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6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ET-LF</a:t>
            </a: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600" dirty="0"/>
              <a:t>The facility would be </a:t>
            </a:r>
            <a:r>
              <a:rPr lang="en-GB" sz="1600" b="1" dirty="0"/>
              <a:t>200-300 meters underground </a:t>
            </a:r>
            <a:br>
              <a:rPr lang="en-GB" sz="1600" dirty="0"/>
            </a:br>
            <a:r>
              <a:rPr lang="en-GB" sz="1600" dirty="0"/>
              <a:t>to minimise the influence of residual seismic and environmental noise, </a:t>
            </a:r>
            <a:br>
              <a:rPr lang="en-GB" sz="1600" dirty="0"/>
            </a:br>
            <a:r>
              <a:rPr lang="en-GB" sz="1600" dirty="0"/>
              <a:t>and </a:t>
            </a:r>
            <a:r>
              <a:rPr lang="en-GB" sz="1600" b="1" dirty="0"/>
              <a:t>cooled to cryogenic temperature </a:t>
            </a:r>
            <a:r>
              <a:rPr lang="en-GB" sz="1600" dirty="0"/>
              <a:t>to suppress thermal noise.</a:t>
            </a:r>
            <a:br>
              <a:rPr lang="en-GB" sz="1600" dirty="0"/>
            </a:br>
            <a:r>
              <a:rPr lang="en-GB" sz="1600" dirty="0"/>
              <a:t>Both measures improve the sensitivity at low frequencies, </a:t>
            </a:r>
            <a:br>
              <a:rPr lang="en-GB" sz="1600" dirty="0"/>
            </a:br>
            <a:r>
              <a:rPr lang="en-GB" sz="16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at least 10 times better than that of current detectors</a:t>
            </a:r>
            <a:r>
              <a:rPr lang="en-GB" sz="1600" dirty="0"/>
              <a:t>, </a:t>
            </a:r>
            <a:br>
              <a:rPr lang="en-GB" sz="1600" b="1" dirty="0">
                <a:solidFill>
                  <a:schemeClr val="accent1"/>
                </a:solidFill>
              </a:rPr>
            </a:br>
            <a:r>
              <a:rPr lang="en-GB" sz="1600" b="1" dirty="0">
                <a:solidFill>
                  <a:schemeClr val="accent1"/>
                </a:solidFill>
              </a:rPr>
              <a:t>extending the reach below 10 Hz</a:t>
            </a:r>
            <a:r>
              <a:rPr lang="en-GB" sz="1600" dirty="0"/>
              <a:t>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9992BC5-D939-DDDD-99EB-FB485986C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069" y="259907"/>
            <a:ext cx="5513397" cy="3788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F7EC47-0726-A235-F785-D3AFC5CDC98A}"/>
              </a:ext>
            </a:extLst>
          </p:cNvPr>
          <p:cNvSpPr txBox="1"/>
          <p:nvPr/>
        </p:nvSpPr>
        <p:spPr>
          <a:xfrm>
            <a:off x="7536677" y="1736437"/>
            <a:ext cx="8545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rgbClr val="FFC000"/>
                </a:solidFill>
              </a:rPr>
              <a:t>ET is million times better at 3Hz than 2G detectors</a:t>
            </a:r>
            <a:endParaRPr lang="en-US" sz="900" dirty="0">
              <a:solidFill>
                <a:srgbClr val="FFC00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319F3D9-D374-B102-A29A-98AD29BE6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/>
          <a:stretch/>
        </p:blipFill>
        <p:spPr>
          <a:xfrm>
            <a:off x="809317" y="3083405"/>
            <a:ext cx="4055647" cy="3630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5F287B-9298-2135-2C31-5BDB0146DB2C}"/>
              </a:ext>
            </a:extLst>
          </p:cNvPr>
          <p:cNvSpPr txBox="1"/>
          <p:nvPr/>
        </p:nvSpPr>
        <p:spPr>
          <a:xfrm>
            <a:off x="5495278" y="4327984"/>
            <a:ext cx="6214370" cy="2270109"/>
          </a:xfrm>
          <a:custGeom>
            <a:avLst/>
            <a:gdLst>
              <a:gd name="connsiteX0" fmla="*/ 0 w 6214370"/>
              <a:gd name="connsiteY0" fmla="*/ 0 h 2270109"/>
              <a:gd name="connsiteX1" fmla="*/ 627086 w 6214370"/>
              <a:gd name="connsiteY1" fmla="*/ 0 h 2270109"/>
              <a:gd name="connsiteX2" fmla="*/ 1316317 w 6214370"/>
              <a:gd name="connsiteY2" fmla="*/ 0 h 2270109"/>
              <a:gd name="connsiteX3" fmla="*/ 2005547 w 6214370"/>
              <a:gd name="connsiteY3" fmla="*/ 0 h 2270109"/>
              <a:gd name="connsiteX4" fmla="*/ 2508346 w 6214370"/>
              <a:gd name="connsiteY4" fmla="*/ 0 h 2270109"/>
              <a:gd name="connsiteX5" fmla="*/ 3197576 w 6214370"/>
              <a:gd name="connsiteY5" fmla="*/ 0 h 2270109"/>
              <a:gd name="connsiteX6" fmla="*/ 3700375 w 6214370"/>
              <a:gd name="connsiteY6" fmla="*/ 0 h 2270109"/>
              <a:gd name="connsiteX7" fmla="*/ 4389605 w 6214370"/>
              <a:gd name="connsiteY7" fmla="*/ 0 h 2270109"/>
              <a:gd name="connsiteX8" fmla="*/ 4892404 w 6214370"/>
              <a:gd name="connsiteY8" fmla="*/ 0 h 2270109"/>
              <a:gd name="connsiteX9" fmla="*/ 5519490 w 6214370"/>
              <a:gd name="connsiteY9" fmla="*/ 0 h 2270109"/>
              <a:gd name="connsiteX10" fmla="*/ 6214370 w 6214370"/>
              <a:gd name="connsiteY10" fmla="*/ 0 h 2270109"/>
              <a:gd name="connsiteX11" fmla="*/ 6214370 w 6214370"/>
              <a:gd name="connsiteY11" fmla="*/ 544826 h 2270109"/>
              <a:gd name="connsiteX12" fmla="*/ 6214370 w 6214370"/>
              <a:gd name="connsiteY12" fmla="*/ 1135055 h 2270109"/>
              <a:gd name="connsiteX13" fmla="*/ 6214370 w 6214370"/>
              <a:gd name="connsiteY13" fmla="*/ 1725283 h 2270109"/>
              <a:gd name="connsiteX14" fmla="*/ 6214370 w 6214370"/>
              <a:gd name="connsiteY14" fmla="*/ 2270109 h 2270109"/>
              <a:gd name="connsiteX15" fmla="*/ 5587284 w 6214370"/>
              <a:gd name="connsiteY15" fmla="*/ 2270109 h 2270109"/>
              <a:gd name="connsiteX16" fmla="*/ 5084485 w 6214370"/>
              <a:gd name="connsiteY16" fmla="*/ 2270109 h 2270109"/>
              <a:gd name="connsiteX17" fmla="*/ 4519542 w 6214370"/>
              <a:gd name="connsiteY17" fmla="*/ 2270109 h 2270109"/>
              <a:gd name="connsiteX18" fmla="*/ 3830312 w 6214370"/>
              <a:gd name="connsiteY18" fmla="*/ 2270109 h 2270109"/>
              <a:gd name="connsiteX19" fmla="*/ 3389656 w 6214370"/>
              <a:gd name="connsiteY19" fmla="*/ 2270109 h 2270109"/>
              <a:gd name="connsiteX20" fmla="*/ 2700426 w 6214370"/>
              <a:gd name="connsiteY20" fmla="*/ 2270109 h 2270109"/>
              <a:gd name="connsiteX21" fmla="*/ 2073340 w 6214370"/>
              <a:gd name="connsiteY21" fmla="*/ 2270109 h 2270109"/>
              <a:gd name="connsiteX22" fmla="*/ 1632684 w 6214370"/>
              <a:gd name="connsiteY22" fmla="*/ 2270109 h 2270109"/>
              <a:gd name="connsiteX23" fmla="*/ 943454 w 6214370"/>
              <a:gd name="connsiteY23" fmla="*/ 2270109 h 2270109"/>
              <a:gd name="connsiteX24" fmla="*/ 0 w 6214370"/>
              <a:gd name="connsiteY24" fmla="*/ 2270109 h 2270109"/>
              <a:gd name="connsiteX25" fmla="*/ 0 w 6214370"/>
              <a:gd name="connsiteY25" fmla="*/ 1725283 h 2270109"/>
              <a:gd name="connsiteX26" fmla="*/ 0 w 6214370"/>
              <a:gd name="connsiteY26" fmla="*/ 1180457 h 2270109"/>
              <a:gd name="connsiteX27" fmla="*/ 0 w 6214370"/>
              <a:gd name="connsiteY27" fmla="*/ 567527 h 2270109"/>
              <a:gd name="connsiteX28" fmla="*/ 0 w 6214370"/>
              <a:gd name="connsiteY28" fmla="*/ 0 h 227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14370" h="2270109" extrusionOk="0">
                <a:moveTo>
                  <a:pt x="0" y="0"/>
                </a:moveTo>
                <a:cubicBezTo>
                  <a:pt x="294273" y="-14866"/>
                  <a:pt x="391024" y="48737"/>
                  <a:pt x="627086" y="0"/>
                </a:cubicBezTo>
                <a:cubicBezTo>
                  <a:pt x="863148" y="-48737"/>
                  <a:pt x="1032288" y="24698"/>
                  <a:pt x="1316317" y="0"/>
                </a:cubicBezTo>
                <a:cubicBezTo>
                  <a:pt x="1600346" y="-24698"/>
                  <a:pt x="1738866" y="80398"/>
                  <a:pt x="2005547" y="0"/>
                </a:cubicBezTo>
                <a:cubicBezTo>
                  <a:pt x="2272228" y="-80398"/>
                  <a:pt x="2324909" y="30377"/>
                  <a:pt x="2508346" y="0"/>
                </a:cubicBezTo>
                <a:cubicBezTo>
                  <a:pt x="2691783" y="-30377"/>
                  <a:pt x="2989456" y="41070"/>
                  <a:pt x="3197576" y="0"/>
                </a:cubicBezTo>
                <a:cubicBezTo>
                  <a:pt x="3405696" y="-41070"/>
                  <a:pt x="3586400" y="9929"/>
                  <a:pt x="3700375" y="0"/>
                </a:cubicBezTo>
                <a:cubicBezTo>
                  <a:pt x="3814350" y="-9929"/>
                  <a:pt x="4107993" y="17212"/>
                  <a:pt x="4389605" y="0"/>
                </a:cubicBezTo>
                <a:cubicBezTo>
                  <a:pt x="4671217" y="-17212"/>
                  <a:pt x="4781866" y="43196"/>
                  <a:pt x="4892404" y="0"/>
                </a:cubicBezTo>
                <a:cubicBezTo>
                  <a:pt x="5002942" y="-43196"/>
                  <a:pt x="5267723" y="31192"/>
                  <a:pt x="5519490" y="0"/>
                </a:cubicBezTo>
                <a:cubicBezTo>
                  <a:pt x="5771257" y="-31192"/>
                  <a:pt x="5957434" y="5570"/>
                  <a:pt x="6214370" y="0"/>
                </a:cubicBezTo>
                <a:cubicBezTo>
                  <a:pt x="6238330" y="205455"/>
                  <a:pt x="6156661" y="375161"/>
                  <a:pt x="6214370" y="544826"/>
                </a:cubicBezTo>
                <a:cubicBezTo>
                  <a:pt x="6272079" y="714491"/>
                  <a:pt x="6187021" y="1005898"/>
                  <a:pt x="6214370" y="1135055"/>
                </a:cubicBezTo>
                <a:cubicBezTo>
                  <a:pt x="6241719" y="1264212"/>
                  <a:pt x="6202701" y="1602816"/>
                  <a:pt x="6214370" y="1725283"/>
                </a:cubicBezTo>
                <a:cubicBezTo>
                  <a:pt x="6226039" y="1847750"/>
                  <a:pt x="6211999" y="2155518"/>
                  <a:pt x="6214370" y="2270109"/>
                </a:cubicBezTo>
                <a:cubicBezTo>
                  <a:pt x="5922247" y="2334995"/>
                  <a:pt x="5896084" y="2198449"/>
                  <a:pt x="5587284" y="2270109"/>
                </a:cubicBezTo>
                <a:cubicBezTo>
                  <a:pt x="5278484" y="2341769"/>
                  <a:pt x="5271389" y="2265788"/>
                  <a:pt x="5084485" y="2270109"/>
                </a:cubicBezTo>
                <a:cubicBezTo>
                  <a:pt x="4897581" y="2274430"/>
                  <a:pt x="4736364" y="2256353"/>
                  <a:pt x="4519542" y="2270109"/>
                </a:cubicBezTo>
                <a:cubicBezTo>
                  <a:pt x="4302720" y="2283865"/>
                  <a:pt x="4071441" y="2228933"/>
                  <a:pt x="3830312" y="2270109"/>
                </a:cubicBezTo>
                <a:cubicBezTo>
                  <a:pt x="3589183" y="2311285"/>
                  <a:pt x="3584926" y="2264843"/>
                  <a:pt x="3389656" y="2270109"/>
                </a:cubicBezTo>
                <a:cubicBezTo>
                  <a:pt x="3194386" y="2275375"/>
                  <a:pt x="2914852" y="2235010"/>
                  <a:pt x="2700426" y="2270109"/>
                </a:cubicBezTo>
                <a:cubicBezTo>
                  <a:pt x="2486000" y="2305208"/>
                  <a:pt x="2251237" y="2251815"/>
                  <a:pt x="2073340" y="2270109"/>
                </a:cubicBezTo>
                <a:cubicBezTo>
                  <a:pt x="1895443" y="2288403"/>
                  <a:pt x="1797289" y="2258771"/>
                  <a:pt x="1632684" y="2270109"/>
                </a:cubicBezTo>
                <a:cubicBezTo>
                  <a:pt x="1468079" y="2281447"/>
                  <a:pt x="1245515" y="2196648"/>
                  <a:pt x="943454" y="2270109"/>
                </a:cubicBezTo>
                <a:cubicBezTo>
                  <a:pt x="641393" y="2343570"/>
                  <a:pt x="397595" y="2162514"/>
                  <a:pt x="0" y="2270109"/>
                </a:cubicBezTo>
                <a:cubicBezTo>
                  <a:pt x="-27694" y="2025811"/>
                  <a:pt x="22557" y="1841707"/>
                  <a:pt x="0" y="1725283"/>
                </a:cubicBezTo>
                <a:cubicBezTo>
                  <a:pt x="-22557" y="1608859"/>
                  <a:pt x="31366" y="1377177"/>
                  <a:pt x="0" y="1180457"/>
                </a:cubicBezTo>
                <a:cubicBezTo>
                  <a:pt x="-31366" y="983737"/>
                  <a:pt x="57984" y="851947"/>
                  <a:pt x="0" y="567527"/>
                </a:cubicBezTo>
                <a:cubicBezTo>
                  <a:pt x="-57984" y="283107"/>
                  <a:pt x="49028" y="16694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31254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1600" dirty="0"/>
              <a:t>Some strategies to </a:t>
            </a:r>
            <a:r>
              <a:rPr lang="en-GB" sz="1600" b="1" u="sng" dirty="0">
                <a:solidFill>
                  <a:schemeClr val="accent2">
                    <a:lumMod val="75000"/>
                  </a:schemeClr>
                </a:solidFill>
              </a:rPr>
              <a:t>reduce the thermal noise impact</a:t>
            </a:r>
            <a:r>
              <a:rPr lang="en-GB" sz="1600" dirty="0"/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/>
              <a:t> development of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innovative technologies associated to cryogenics</a:t>
            </a:r>
            <a:r>
              <a:rPr lang="en-GB" sz="1600" dirty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/>
              <a:t> revision of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mechanical design for test mass suspension</a:t>
            </a:r>
            <a:r>
              <a:rPr lang="en-GB" sz="1600" dirty="0"/>
              <a:t>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b="1" dirty="0"/>
              <a:t>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cooling of main optics and their suspensions </a:t>
            </a:r>
            <a:r>
              <a:rPr lang="en-GB" sz="1600" dirty="0"/>
              <a:t>down to 10-20 K</a:t>
            </a:r>
            <a:r>
              <a:rPr lang="en-GB" sz="1600" dirty="0"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b="1" dirty="0">
                <a:cs typeface="Times New Roman" panose="02020603050405020304" pitchFamily="18" charset="0"/>
              </a:rPr>
              <a:t>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choice of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materials </a:t>
            </a:r>
            <a:r>
              <a:rPr lang="en-US" sz="1600" dirty="0"/>
              <a:t>with </a:t>
            </a:r>
            <a:r>
              <a:rPr lang="en-US" sz="1600" b="0" i="0" u="none" strike="noStrike" baseline="0" dirty="0"/>
              <a:t>large thermal conductivity and low </a:t>
            </a:r>
            <a:br>
              <a:rPr lang="en-US" sz="1600" b="0" i="0" u="none" strike="noStrike" baseline="0" dirty="0"/>
            </a:br>
            <a:r>
              <a:rPr lang="en-US" sz="1600" b="0" i="0" u="none" strike="noStrike" baseline="0" dirty="0"/>
              <a:t> mechanical dissipation below 20 K (</a:t>
            </a:r>
            <a:r>
              <a:rPr lang="en-US" sz="1600" dirty="0">
                <a:effectLst/>
              </a:rPr>
              <a:t>sapphire and silicon).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89171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3BDE88EC-0711-2FFA-9A1C-E15D55DB2CA5}"/>
              </a:ext>
            </a:extLst>
          </p:cNvPr>
          <p:cNvSpPr txBox="1">
            <a:spLocks/>
          </p:cNvSpPr>
          <p:nvPr/>
        </p:nvSpPr>
        <p:spPr>
          <a:xfrm>
            <a:off x="4994621" y="123746"/>
            <a:ext cx="6692588" cy="1509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Lowering the temperature of the test masses without injecting vibration noise from the refrigeration system is a technological challenge.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cs typeface="Times New Roman" panose="02020603050405020304" pitchFamily="18" charset="0"/>
              </a:rPr>
              <a:t>Therefore, it is extremely important to not only </a:t>
            </a:r>
            <a:r>
              <a:rPr lang="en-US" sz="1400" b="1" dirty="0">
                <a:cs typeface="Times New Roman" panose="02020603050405020304" pitchFamily="18" charset="0"/>
              </a:rPr>
              <a:t>ensure an efficient thermal connection between payload and refrigeration system</a:t>
            </a:r>
            <a:r>
              <a:rPr lang="en-US" sz="1400" dirty="0">
                <a:cs typeface="Times New Roman" panose="02020603050405020304" pitchFamily="18" charset="0"/>
              </a:rPr>
              <a:t>, but also </a:t>
            </a:r>
            <a:r>
              <a:rPr lang="en-US" sz="1400" b="1" dirty="0">
                <a:cs typeface="Times New Roman" panose="02020603050405020304" pitchFamily="18" charset="0"/>
              </a:rPr>
              <a:t>preserve the mechanical isolation</a:t>
            </a:r>
            <a:r>
              <a:rPr lang="en-US" sz="1400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BE9589-FB14-EAD3-AAC3-018E8A17144B}"/>
              </a:ext>
            </a:extLst>
          </p:cNvPr>
          <p:cNvSpPr txBox="1"/>
          <p:nvPr/>
        </p:nvSpPr>
        <p:spPr>
          <a:xfrm>
            <a:off x="99624" y="-18283"/>
            <a:ext cx="3174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1" dirty="0">
                <a:hlinkClick r:id="rId2"/>
              </a:rPr>
              <a:t>https://iopscience.iop.org/article/10.1088/1742-6596/1857/1/012002</a:t>
            </a:r>
            <a:endParaRPr lang="it-IT" sz="800" b="1" dirty="0"/>
          </a:p>
          <a:p>
            <a:endParaRPr lang="it-IT" sz="8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38799A-561A-B54A-3F81-B1A13254F0CD}"/>
              </a:ext>
            </a:extLst>
          </p:cNvPr>
          <p:cNvSpPr txBox="1"/>
          <p:nvPr/>
        </p:nvSpPr>
        <p:spPr>
          <a:xfrm>
            <a:off x="3493928" y="6564977"/>
            <a:ext cx="3174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1" dirty="0">
                <a:hlinkClick r:id="rId3"/>
              </a:rPr>
              <a:t>https://iopscience.iop.org/article/10.1088/1361-6382/abe9f3</a:t>
            </a:r>
            <a:endParaRPr lang="it-IT" sz="800" b="1" dirty="0"/>
          </a:p>
          <a:p>
            <a:endParaRPr lang="it-IT" sz="800" b="1" dirty="0"/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A7979E81-14AF-9925-F796-F889D413FD87}"/>
              </a:ext>
            </a:extLst>
          </p:cNvPr>
          <p:cNvGrpSpPr/>
          <p:nvPr/>
        </p:nvGrpSpPr>
        <p:grpSpPr>
          <a:xfrm>
            <a:off x="131799" y="194644"/>
            <a:ext cx="4414573" cy="3492822"/>
            <a:chOff x="131799" y="194644"/>
            <a:chExt cx="4414573" cy="3492822"/>
          </a:xfrm>
        </p:grpSpPr>
        <p:pic>
          <p:nvPicPr>
            <p:cNvPr id="7" name="Immagine 6" descr="Immagine che contiene testo, diagramma, Disegno tecnico, Piano&#10;&#10;Descrizione generata automaticamente">
              <a:extLst>
                <a:ext uri="{FF2B5EF4-FFF2-40B4-BE49-F238E27FC236}">
                  <a16:creationId xmlns:a16="http://schemas.microsoft.com/office/drawing/2014/main" id="{93EC979F-EC01-33C4-4CD4-9145EFF82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99" y="194644"/>
              <a:ext cx="4414573" cy="34928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Immagine 9" descr="Immagine che contiene Elementi grafici, simbolo, Carattere, logo&#10;&#10;Descrizione generata automaticamente">
              <a:extLst>
                <a:ext uri="{FF2B5EF4-FFF2-40B4-BE49-F238E27FC236}">
                  <a16:creationId xmlns:a16="http://schemas.microsoft.com/office/drawing/2014/main" id="{E27A9C44-F13A-BAE2-6526-95A3BD616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740" y="194644"/>
              <a:ext cx="818632" cy="3385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38D71C-7782-D1D1-C919-DBAA2CE8A203}"/>
              </a:ext>
            </a:extLst>
          </p:cNvPr>
          <p:cNvSpPr txBox="1"/>
          <p:nvPr/>
        </p:nvSpPr>
        <p:spPr>
          <a:xfrm>
            <a:off x="9345779" y="1702311"/>
            <a:ext cx="3174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1" dirty="0">
                <a:hlinkClick r:id="rId6"/>
              </a:rPr>
              <a:t>https://iopscience.iop.org/article/10.1088/1361-6382/ac7cb5</a:t>
            </a:r>
            <a:endParaRPr lang="it-IT" sz="800" b="1" dirty="0"/>
          </a:p>
          <a:p>
            <a:endParaRPr lang="it-IT" sz="800" b="1" dirty="0"/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B3E4FB0-1AE6-F4ED-8568-634CFAFE4BCE}"/>
              </a:ext>
            </a:extLst>
          </p:cNvPr>
          <p:cNvGrpSpPr/>
          <p:nvPr/>
        </p:nvGrpSpPr>
        <p:grpSpPr>
          <a:xfrm>
            <a:off x="7837261" y="1949293"/>
            <a:ext cx="4284000" cy="2291645"/>
            <a:chOff x="7837261" y="1949293"/>
            <a:chExt cx="4284000" cy="2291645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DAC7870D-6EE1-8850-CD9D-5243ACBA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37261" y="1949293"/>
              <a:ext cx="4284000" cy="22916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E505A42-5551-892D-9027-B46FA32BF619}"/>
                </a:ext>
              </a:extLst>
            </p:cNvPr>
            <p:cNvSpPr txBox="1"/>
            <p:nvPr/>
          </p:nvSpPr>
          <p:spPr>
            <a:xfrm>
              <a:off x="8340915" y="2109686"/>
              <a:ext cx="208814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anchor="ctr" anchorCtr="1">
              <a:spAutoFit/>
            </a:bodyPr>
            <a:lstStyle/>
            <a:p>
              <a:r>
                <a:rPr lang="en-US" sz="900" b="0" i="0" u="none" strike="noStrike" baseline="0" dirty="0"/>
                <a:t>Radiation shield vibration spectra at 12 K</a:t>
              </a:r>
              <a:endParaRPr lang="it-IT" sz="900" dirty="0"/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BCBF06CA-2A72-0E3C-F20A-F9FE214AACCE}"/>
              </a:ext>
            </a:extLst>
          </p:cNvPr>
          <p:cNvGrpSpPr/>
          <p:nvPr/>
        </p:nvGrpSpPr>
        <p:grpSpPr>
          <a:xfrm>
            <a:off x="7837261" y="4352102"/>
            <a:ext cx="4284000" cy="2387525"/>
            <a:chOff x="7837261" y="4352102"/>
            <a:chExt cx="4284000" cy="2387525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C3DE20B0-7270-F6F2-7CF6-DB15760C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37261" y="4352102"/>
              <a:ext cx="4284000" cy="23875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55C76EA1-8A4A-9A66-4C0E-225369519CF8}"/>
                </a:ext>
              </a:extLst>
            </p:cNvPr>
            <p:cNvSpPr txBox="1"/>
            <p:nvPr/>
          </p:nvSpPr>
          <p:spPr>
            <a:xfrm>
              <a:off x="8340915" y="6110125"/>
              <a:ext cx="240335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anchor="ctr" anchorCtr="1">
              <a:spAutoFit/>
            </a:bodyPr>
            <a:lstStyle/>
            <a:p>
              <a:r>
                <a:rPr lang="en-US" sz="900" b="0" i="0" u="none" strike="noStrike" baseline="0" dirty="0"/>
                <a:t>Radiation shield vibration coupling to test mass</a:t>
              </a:r>
              <a:endParaRPr lang="it-IT" sz="900" dirty="0"/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E00C244-71B0-32C0-965D-6805B4668288}"/>
              </a:ext>
            </a:extLst>
          </p:cNvPr>
          <p:cNvSpPr txBox="1"/>
          <p:nvPr/>
        </p:nvSpPr>
        <p:spPr>
          <a:xfrm>
            <a:off x="4607432" y="1631893"/>
            <a:ext cx="3174139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The refrigeration system planned for ET-LF is based on </a:t>
            </a:r>
            <a:br>
              <a:rPr lang="en-US" sz="1600" b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16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pulse-tube technology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and thermal conduction</a:t>
            </a:r>
            <a:r>
              <a:rPr lang="en-US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: </a:t>
            </a:r>
            <a:br>
              <a:rPr lang="en-US" sz="1600" b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cryocoolers are connected via a heat path to the cryogenic payload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(like KAGRA).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F5104EA-2EF6-FBFE-777E-1283D82BDE53}"/>
              </a:ext>
            </a:extLst>
          </p:cNvPr>
          <p:cNvGrpSpPr/>
          <p:nvPr/>
        </p:nvGrpSpPr>
        <p:grpSpPr>
          <a:xfrm>
            <a:off x="3493928" y="4349116"/>
            <a:ext cx="4032917" cy="2219591"/>
            <a:chOff x="3493928" y="4349116"/>
            <a:chExt cx="4032917" cy="2219591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C7F9D32-E5A8-9256-A18D-0F06642B0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93928" y="4349116"/>
              <a:ext cx="4032917" cy="22195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5EC1E627-5A14-0DC2-FED4-4936A73E4247}"/>
                </a:ext>
              </a:extLst>
            </p:cNvPr>
            <p:cNvSpPr txBox="1"/>
            <p:nvPr/>
          </p:nvSpPr>
          <p:spPr>
            <a:xfrm>
              <a:off x="6416640" y="4608735"/>
              <a:ext cx="905340" cy="507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anchor="ctr" anchorCtr="1">
              <a:spAutoFit/>
            </a:bodyPr>
            <a:lstStyle/>
            <a:p>
              <a:r>
                <a:rPr lang="en-US" sz="900" b="0" i="0" u="none" strike="noStrike" baseline="0" dirty="0"/>
                <a:t>Cooling curve </a:t>
              </a:r>
            </a:p>
            <a:p>
              <a:r>
                <a:rPr lang="en-US" sz="900" b="0" i="0" u="none" strike="noStrike" baseline="0" dirty="0"/>
                <a:t>during </a:t>
              </a:r>
              <a:r>
                <a:rPr lang="en-US" sz="900" b="0" i="0" u="none" strike="noStrike" baseline="0" dirty="0" err="1"/>
                <a:t>bKAGRA</a:t>
              </a:r>
              <a:r>
                <a:rPr lang="en-US" sz="900" b="0" i="0" u="none" strike="noStrike" baseline="0" dirty="0"/>
                <a:t> </a:t>
              </a:r>
            </a:p>
            <a:p>
              <a:r>
                <a:rPr lang="en-US" sz="900" b="0" i="0" u="none" strike="noStrike" baseline="0" dirty="0"/>
                <a:t>phase 1</a:t>
              </a:r>
              <a:endParaRPr lang="it-IT" sz="900" dirty="0"/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1D61ED26-6695-D2A2-8D7D-D7F046995FA1}"/>
              </a:ext>
            </a:extLst>
          </p:cNvPr>
          <p:cNvGrpSpPr/>
          <p:nvPr/>
        </p:nvGrpSpPr>
        <p:grpSpPr>
          <a:xfrm>
            <a:off x="131799" y="3781898"/>
            <a:ext cx="3245009" cy="2868099"/>
            <a:chOff x="131799" y="3781898"/>
            <a:chExt cx="3245009" cy="2868099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2ABEDD0-E36D-6922-479A-7DE8A20D2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799" y="3781898"/>
              <a:ext cx="3245009" cy="28680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79CF5936-1DAC-D3C0-A202-61C2EFA5E8B2}"/>
                </a:ext>
              </a:extLst>
            </p:cNvPr>
            <p:cNvSpPr txBox="1"/>
            <p:nvPr/>
          </p:nvSpPr>
          <p:spPr>
            <a:xfrm>
              <a:off x="2023810" y="4967585"/>
              <a:ext cx="1308143" cy="228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anchor="ctr" anchorCtr="1">
              <a:spAutoFit/>
            </a:bodyPr>
            <a:lstStyle/>
            <a:p>
              <a:r>
                <a:rPr lang="it-IT" sz="900" b="0" i="0" u="none" strike="noStrike" baseline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Nominal</a:t>
              </a:r>
              <a:r>
                <a:rPr lang="it-IT" sz="900" b="0" i="0" u="none" strike="noStrike" baseline="0" dirty="0">
                  <a:latin typeface="Calibri" panose="020F0502020204030204" pitchFamily="34" charset="0"/>
                  <a:cs typeface="Calibri" panose="020F0502020204030204" pitchFamily="34" charset="0"/>
                </a:rPr>
                <a:t> cooling </a:t>
              </a:r>
              <a:r>
                <a:rPr lang="it-IT" sz="900" b="0" i="0" u="none" strike="noStrike" baseline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curves</a:t>
              </a:r>
              <a:endParaRPr lang="it-IT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EEE0E4-E449-1113-CC9D-5C8AA4A4C045}"/>
              </a:ext>
            </a:extLst>
          </p:cNvPr>
          <p:cNvSpPr txBox="1"/>
          <p:nvPr/>
        </p:nvSpPr>
        <p:spPr>
          <a:xfrm>
            <a:off x="79304" y="6636517"/>
            <a:ext cx="3174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1" dirty="0">
                <a:hlinkClick r:id="rId2"/>
              </a:rPr>
              <a:t>https://iopscience.iop.org/article/10.1088/1742-6596/1857/1/012002</a:t>
            </a:r>
            <a:endParaRPr lang="it-IT" sz="800" b="1" dirty="0"/>
          </a:p>
          <a:p>
            <a:endParaRPr lang="it-IT" sz="800" b="1" dirty="0"/>
          </a:p>
        </p:txBody>
      </p:sp>
    </p:spTree>
    <p:extLst>
      <p:ext uri="{BB962C8B-B14F-4D97-AF65-F5344CB8AC3E}">
        <p14:creationId xmlns:p14="http://schemas.microsoft.com/office/powerpoint/2010/main" val="120699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13">
            <a:extLst>
              <a:ext uri="{FF2B5EF4-FFF2-40B4-BE49-F238E27FC236}">
                <a16:creationId xmlns:a16="http://schemas.microsoft.com/office/drawing/2014/main" id="{9B3BDFB1-BB4A-1CAA-9A35-BACB9C124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8" y="3989606"/>
            <a:ext cx="4213184" cy="2325315"/>
          </a:xfrm>
        </p:spPr>
        <p:txBody>
          <a:bodyPr rtlCol="0">
            <a:noAutofit/>
          </a:bodyPr>
          <a:lstStyle/>
          <a:p>
            <a:pPr marL="279082" lvl="1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C00000"/>
                </a:solidFill>
              </a:rPr>
              <a:t>Amaldi Research Center (ARC) at Sapienza in Rome will host and test </a:t>
            </a:r>
            <a:br>
              <a:rPr lang="en-GB" sz="2000" b="1" dirty="0">
                <a:solidFill>
                  <a:srgbClr val="C00000"/>
                </a:solidFill>
              </a:rPr>
            </a:br>
            <a:r>
              <a:rPr lang="en-GB" sz="2000" b="1" dirty="0">
                <a:solidFill>
                  <a:srgbClr val="C00000"/>
                </a:solidFill>
              </a:rPr>
              <a:t>the first prototype of ET-LF refrigeration system. </a:t>
            </a:r>
            <a:br>
              <a:rPr lang="en-GB" sz="2000" b="1" dirty="0">
                <a:solidFill>
                  <a:srgbClr val="C00000"/>
                </a:solidFill>
              </a:rPr>
            </a:br>
            <a:br>
              <a:rPr lang="en-GB" sz="1600" b="1" dirty="0">
                <a:solidFill>
                  <a:srgbClr val="C00000"/>
                </a:solidFill>
              </a:rPr>
            </a:br>
            <a:r>
              <a:rPr lang="en-GB" sz="1600" dirty="0"/>
              <a:t>This system is </a:t>
            </a:r>
            <a:r>
              <a:rPr lang="en-GB" sz="1600" b="1" dirty="0"/>
              <a:t>funded by both ETIC and ARC </a:t>
            </a:r>
            <a:r>
              <a:rPr lang="en-GB" sz="1600" dirty="0"/>
              <a:t>and may be </a:t>
            </a:r>
            <a:r>
              <a:rPr lang="en-GB" sz="1600" b="1" u="sng" dirty="0"/>
              <a:t>implemented in ET-LF</a:t>
            </a:r>
            <a:r>
              <a:rPr lang="en-GB" sz="1600" dirty="0"/>
              <a:t>.</a:t>
            </a:r>
            <a:endParaRPr lang="en-GB" sz="1600" b="1" dirty="0"/>
          </a:p>
        </p:txBody>
      </p:sp>
      <p:pic>
        <p:nvPicPr>
          <p:cNvPr id="8" name="Immagine 7" descr="Immagine che contiene testo, mappa, schermata, Terra&#10;&#10;Descrizione generata automaticamente">
            <a:extLst>
              <a:ext uri="{FF2B5EF4-FFF2-40B4-BE49-F238E27FC236}">
                <a16:creationId xmlns:a16="http://schemas.microsoft.com/office/drawing/2014/main" id="{066B69A1-BA91-FC59-C2C0-F063B6895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117967"/>
            <a:ext cx="4120821" cy="30836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 descr="Immagine che contiene aria aperta, Veicolo terrestre, automobile, edificio&#10;&#10;Descrizione generata automaticamente">
            <a:extLst>
              <a:ext uri="{FF2B5EF4-FFF2-40B4-BE49-F238E27FC236}">
                <a16:creationId xmlns:a16="http://schemas.microsoft.com/office/drawing/2014/main" id="{CB1BBD0C-131E-68AC-8AEF-54C3EDF3B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50" y="4305591"/>
            <a:ext cx="5227886" cy="241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 descr="Immagine che contiene testo, aria aperta, edificio, albero&#10;&#10;Descrizione generata automaticamente">
            <a:extLst>
              <a:ext uri="{FF2B5EF4-FFF2-40B4-BE49-F238E27FC236}">
                <a16:creationId xmlns:a16="http://schemas.microsoft.com/office/drawing/2014/main" id="{DE1984AA-8E00-EAE4-EE19-3FE8F3726A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3" b="20925"/>
          <a:stretch/>
        </p:blipFill>
        <p:spPr>
          <a:xfrm>
            <a:off x="10015024" y="4305591"/>
            <a:ext cx="1969854" cy="241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Segnaposto contenuto 13">
            <a:extLst>
              <a:ext uri="{FF2B5EF4-FFF2-40B4-BE49-F238E27FC236}">
                <a16:creationId xmlns:a16="http://schemas.microsoft.com/office/drawing/2014/main" id="{ED1DB831-A530-78B4-2DFA-0E71A4A0F835}"/>
              </a:ext>
            </a:extLst>
          </p:cNvPr>
          <p:cNvSpPr txBox="1">
            <a:spLocks/>
          </p:cNvSpPr>
          <p:nvPr/>
        </p:nvSpPr>
        <p:spPr>
          <a:xfrm>
            <a:off x="3976647" y="203546"/>
            <a:ext cx="8122989" cy="257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9082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600" dirty="0"/>
              <a:t>With a total investment of 50 million euros (</a:t>
            </a:r>
            <a:r>
              <a:rPr lang="en-GB" sz="1600" b="1" dirty="0"/>
              <a:t>PNRR</a:t>
            </a:r>
            <a:r>
              <a:rPr lang="en-GB" sz="1600" dirty="0"/>
              <a:t>, 19-12-2022), </a:t>
            </a:r>
            <a:r>
              <a:rPr lang="en-GB" sz="1600" b="1" dirty="0"/>
              <a:t>ETIC</a:t>
            </a:r>
            <a:r>
              <a:rPr lang="en-GB" sz="1600" dirty="0"/>
              <a:t> will be responsible for:</a:t>
            </a:r>
          </a:p>
          <a:p>
            <a:pPr marL="564832" lvl="1" indent="-285750">
              <a:lnSpc>
                <a:spcPct val="100000"/>
              </a:lnSpc>
              <a:buFontTx/>
              <a:buChar char="-"/>
            </a:pPr>
            <a:r>
              <a:rPr lang="en-GB" sz="1600" dirty="0"/>
              <a:t>the </a:t>
            </a:r>
            <a:r>
              <a:rPr lang="en-GB" sz="1600" b="1" dirty="0"/>
              <a:t>feasibility and characterisation studies of the disused mine of </a:t>
            </a:r>
            <a:r>
              <a:rPr lang="en-GB" sz="1600" b="1" dirty="0" err="1"/>
              <a:t>Sos</a:t>
            </a:r>
            <a:r>
              <a:rPr lang="en-GB" sz="1600" b="1" dirty="0"/>
              <a:t> </a:t>
            </a:r>
            <a:r>
              <a:rPr lang="en-GB" sz="1600" b="1" dirty="0" err="1"/>
              <a:t>Enattos</a:t>
            </a:r>
            <a:r>
              <a:rPr lang="en-GB" sz="1600" b="1" dirty="0"/>
              <a:t> </a:t>
            </a:r>
            <a:br>
              <a:rPr lang="en-GB" sz="1600" b="1" dirty="0"/>
            </a:br>
            <a:r>
              <a:rPr lang="en-GB" sz="1600" dirty="0"/>
              <a:t>in Sardinia, one of the European candidate sites for hosting ET; </a:t>
            </a:r>
          </a:p>
          <a:p>
            <a:pPr marL="564832" lvl="1" indent="-285750">
              <a:lnSpc>
                <a:spcPct val="100000"/>
              </a:lnSpc>
              <a:buFontTx/>
              <a:buChar char="-"/>
            </a:pPr>
            <a:r>
              <a:rPr lang="en-GB" sz="1600" dirty="0"/>
              <a:t>and the </a:t>
            </a:r>
            <a:r>
              <a:rPr lang="en-GB" sz="1600" b="1" dirty="0"/>
              <a:t>creation of a network of research laboratories and dedicated facilities </a:t>
            </a:r>
            <a:br>
              <a:rPr lang="en-GB" sz="1600" dirty="0"/>
            </a:br>
            <a:r>
              <a:rPr lang="en-GB" sz="1600" dirty="0"/>
              <a:t>for the development of the technologies needed for achieving the sensitivity </a:t>
            </a:r>
            <a:br>
              <a:rPr lang="en-GB" sz="1600" dirty="0"/>
            </a:br>
            <a:r>
              <a:rPr lang="en-GB" sz="1600" dirty="0"/>
              <a:t>envisioned by ET.</a:t>
            </a:r>
          </a:p>
          <a:p>
            <a:pPr marL="279082" lvl="1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" b="1" dirty="0"/>
              <a:t> </a:t>
            </a:r>
            <a:br>
              <a:rPr lang="en-GB" sz="1600" b="1" dirty="0"/>
            </a:b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INFN-RM1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Sapienza</a:t>
            </a:r>
            <a:r>
              <a:rPr lang="en-GB" sz="2000" dirty="0"/>
              <a:t> are involved in the project </a:t>
            </a:r>
            <a:br>
              <a:rPr lang="en-GB" sz="2000" dirty="0"/>
            </a:br>
            <a:r>
              <a:rPr lang="en-GB" sz="2000" dirty="0"/>
              <a:t>and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R&amp;D</a:t>
            </a:r>
            <a:r>
              <a:rPr lang="en-GB" sz="2000" dirty="0"/>
              <a:t> will be focused on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Cryogenics and Payload</a:t>
            </a:r>
            <a:r>
              <a:rPr lang="en-GB" sz="2000" dirty="0"/>
              <a:t>.</a:t>
            </a:r>
            <a:endParaRPr lang="en-GB" sz="2000" b="1" dirty="0"/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0F6ECE8B-5C89-1CE6-1669-899AFF40E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5164" y="2780146"/>
            <a:ext cx="5974080" cy="11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2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36CAFF-440A-79F0-4473-CE6E1969DE1F}"/>
              </a:ext>
            </a:extLst>
          </p:cNvPr>
          <p:cNvGrpSpPr>
            <a:grpSpLocks noChangeAspect="1"/>
          </p:cNvGrpSpPr>
          <p:nvPr/>
        </p:nvGrpSpPr>
        <p:grpSpPr>
          <a:xfrm>
            <a:off x="924984" y="2307933"/>
            <a:ext cx="2929841" cy="4550067"/>
            <a:chOff x="9464148" y="2583591"/>
            <a:chExt cx="2743200" cy="4260212"/>
          </a:xfrm>
        </p:grpSpPr>
        <p:pic>
          <p:nvPicPr>
            <p:cNvPr id="17" name="Immagine 16" descr="Immagine che contiene forniture per ufficio, Strumento per ufficio, cancelleria, schizzo&#10;&#10;Descrizione generata automaticamente">
              <a:extLst>
                <a:ext uri="{FF2B5EF4-FFF2-40B4-BE49-F238E27FC236}">
                  <a16:creationId xmlns:a16="http://schemas.microsoft.com/office/drawing/2014/main" id="{F41C5815-879E-67A5-A7A3-5C4BEFD1D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6" t="6889" r="4534" b="2779"/>
            <a:stretch/>
          </p:blipFill>
          <p:spPr>
            <a:xfrm>
              <a:off x="9464148" y="2583591"/>
              <a:ext cx="2743200" cy="4260212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5883763-A1DB-0AC9-FAFD-150026BE8561}"/>
                </a:ext>
              </a:extLst>
            </p:cNvPr>
            <p:cNvSpPr txBox="1"/>
            <p:nvPr/>
          </p:nvSpPr>
          <p:spPr>
            <a:xfrm>
              <a:off x="9572316" y="3071638"/>
              <a:ext cx="2019909" cy="2809658"/>
            </a:xfrm>
            <a:custGeom>
              <a:avLst/>
              <a:gdLst>
                <a:gd name="connsiteX0" fmla="*/ 0 w 2019909"/>
                <a:gd name="connsiteY0" fmla="*/ 0 h 2809658"/>
                <a:gd name="connsiteX1" fmla="*/ 525176 w 2019909"/>
                <a:gd name="connsiteY1" fmla="*/ 0 h 2809658"/>
                <a:gd name="connsiteX2" fmla="*/ 969556 w 2019909"/>
                <a:gd name="connsiteY2" fmla="*/ 0 h 2809658"/>
                <a:gd name="connsiteX3" fmla="*/ 1514932 w 2019909"/>
                <a:gd name="connsiteY3" fmla="*/ 0 h 2809658"/>
                <a:gd name="connsiteX4" fmla="*/ 2019909 w 2019909"/>
                <a:gd name="connsiteY4" fmla="*/ 0 h 2809658"/>
                <a:gd name="connsiteX5" fmla="*/ 2019909 w 2019909"/>
                <a:gd name="connsiteY5" fmla="*/ 561932 h 2809658"/>
                <a:gd name="connsiteX6" fmla="*/ 2019909 w 2019909"/>
                <a:gd name="connsiteY6" fmla="*/ 1067670 h 2809658"/>
                <a:gd name="connsiteX7" fmla="*/ 2019909 w 2019909"/>
                <a:gd name="connsiteY7" fmla="*/ 1629602 h 2809658"/>
                <a:gd name="connsiteX8" fmla="*/ 2019909 w 2019909"/>
                <a:gd name="connsiteY8" fmla="*/ 2247726 h 2809658"/>
                <a:gd name="connsiteX9" fmla="*/ 2019909 w 2019909"/>
                <a:gd name="connsiteY9" fmla="*/ 2809658 h 2809658"/>
                <a:gd name="connsiteX10" fmla="*/ 1555330 w 2019909"/>
                <a:gd name="connsiteY10" fmla="*/ 2809658 h 2809658"/>
                <a:gd name="connsiteX11" fmla="*/ 1050353 w 2019909"/>
                <a:gd name="connsiteY11" fmla="*/ 2809658 h 2809658"/>
                <a:gd name="connsiteX12" fmla="*/ 504977 w 2019909"/>
                <a:gd name="connsiteY12" fmla="*/ 2809658 h 2809658"/>
                <a:gd name="connsiteX13" fmla="*/ 0 w 2019909"/>
                <a:gd name="connsiteY13" fmla="*/ 2809658 h 2809658"/>
                <a:gd name="connsiteX14" fmla="*/ 0 w 2019909"/>
                <a:gd name="connsiteY14" fmla="*/ 2219630 h 2809658"/>
                <a:gd name="connsiteX15" fmla="*/ 0 w 2019909"/>
                <a:gd name="connsiteY15" fmla="*/ 1601505 h 2809658"/>
                <a:gd name="connsiteX16" fmla="*/ 0 w 2019909"/>
                <a:gd name="connsiteY16" fmla="*/ 1067670 h 2809658"/>
                <a:gd name="connsiteX17" fmla="*/ 0 w 2019909"/>
                <a:gd name="connsiteY17" fmla="*/ 0 h 2809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19909" h="2809658" extrusionOk="0">
                  <a:moveTo>
                    <a:pt x="0" y="0"/>
                  </a:moveTo>
                  <a:cubicBezTo>
                    <a:pt x="143067" y="-15678"/>
                    <a:pt x="369187" y="24113"/>
                    <a:pt x="525176" y="0"/>
                  </a:cubicBezTo>
                  <a:cubicBezTo>
                    <a:pt x="681165" y="-24113"/>
                    <a:pt x="806699" y="3492"/>
                    <a:pt x="969556" y="0"/>
                  </a:cubicBezTo>
                  <a:cubicBezTo>
                    <a:pt x="1132413" y="-3492"/>
                    <a:pt x="1306574" y="32963"/>
                    <a:pt x="1514932" y="0"/>
                  </a:cubicBezTo>
                  <a:cubicBezTo>
                    <a:pt x="1723290" y="-32963"/>
                    <a:pt x="1898120" y="15824"/>
                    <a:pt x="2019909" y="0"/>
                  </a:cubicBezTo>
                  <a:cubicBezTo>
                    <a:pt x="2043242" y="150848"/>
                    <a:pt x="1970256" y="302246"/>
                    <a:pt x="2019909" y="561932"/>
                  </a:cubicBezTo>
                  <a:cubicBezTo>
                    <a:pt x="2069562" y="821618"/>
                    <a:pt x="1963519" y="843368"/>
                    <a:pt x="2019909" y="1067670"/>
                  </a:cubicBezTo>
                  <a:cubicBezTo>
                    <a:pt x="2076299" y="1291972"/>
                    <a:pt x="1955161" y="1410681"/>
                    <a:pt x="2019909" y="1629602"/>
                  </a:cubicBezTo>
                  <a:cubicBezTo>
                    <a:pt x="2084657" y="1848523"/>
                    <a:pt x="1967031" y="1972189"/>
                    <a:pt x="2019909" y="2247726"/>
                  </a:cubicBezTo>
                  <a:cubicBezTo>
                    <a:pt x="2072787" y="2523263"/>
                    <a:pt x="2003072" y="2593781"/>
                    <a:pt x="2019909" y="2809658"/>
                  </a:cubicBezTo>
                  <a:cubicBezTo>
                    <a:pt x="1872313" y="2857836"/>
                    <a:pt x="1781821" y="2808067"/>
                    <a:pt x="1555330" y="2809658"/>
                  </a:cubicBezTo>
                  <a:cubicBezTo>
                    <a:pt x="1328839" y="2811249"/>
                    <a:pt x="1209122" y="2757889"/>
                    <a:pt x="1050353" y="2809658"/>
                  </a:cubicBezTo>
                  <a:cubicBezTo>
                    <a:pt x="891584" y="2861427"/>
                    <a:pt x="714067" y="2754535"/>
                    <a:pt x="504977" y="2809658"/>
                  </a:cubicBezTo>
                  <a:cubicBezTo>
                    <a:pt x="295887" y="2864781"/>
                    <a:pt x="207217" y="2776559"/>
                    <a:pt x="0" y="2809658"/>
                  </a:cubicBezTo>
                  <a:cubicBezTo>
                    <a:pt x="-33496" y="2570134"/>
                    <a:pt x="56691" y="2397328"/>
                    <a:pt x="0" y="2219630"/>
                  </a:cubicBezTo>
                  <a:cubicBezTo>
                    <a:pt x="-56691" y="2041932"/>
                    <a:pt x="48389" y="1779714"/>
                    <a:pt x="0" y="1601505"/>
                  </a:cubicBezTo>
                  <a:cubicBezTo>
                    <a:pt x="-48389" y="1423297"/>
                    <a:pt x="47182" y="1320534"/>
                    <a:pt x="0" y="1067670"/>
                  </a:cubicBezTo>
                  <a:cubicBezTo>
                    <a:pt x="-47182" y="814806"/>
                    <a:pt x="110374" y="381163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8331595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u="sng" dirty="0">
                  <a:solidFill>
                    <a:srgbClr val="0033CC"/>
                  </a:solidFill>
                </a:rPr>
                <a:t>To Do List</a:t>
              </a:r>
              <a:br>
                <a:rPr lang="en-US" sz="900" b="1" u="sng" dirty="0">
                  <a:solidFill>
                    <a:srgbClr val="0033CC"/>
                  </a:solidFill>
                </a:rPr>
              </a:br>
              <a:endParaRPr lang="en-US" sz="900" b="1" u="sng" dirty="0">
                <a:solidFill>
                  <a:srgbClr val="0033CC"/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900" b="1" dirty="0">
                  <a:solidFill>
                    <a:srgbClr val="0033CC"/>
                  </a:solidFill>
                </a:rPr>
                <a:t>test of the pulse-tube refrigeration station </a:t>
              </a:r>
              <a:r>
                <a:rPr lang="en-US" sz="900" dirty="0">
                  <a:solidFill>
                    <a:srgbClr val="0033CC"/>
                  </a:solidFill>
                </a:rPr>
                <a:t> 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900" b="1" dirty="0">
                  <a:solidFill>
                    <a:srgbClr val="0033CC"/>
                  </a:solidFill>
                </a:rPr>
                <a:t>payload design </a:t>
              </a:r>
              <a:r>
                <a:rPr lang="en-US" sz="900" dirty="0">
                  <a:solidFill>
                    <a:srgbClr val="0033CC"/>
                  </a:solidFill>
                </a:rPr>
                <a:t>followed by one-by-one tests on crucial parts and then by </a:t>
              </a:r>
              <a:r>
                <a:rPr lang="en-US" sz="900" b="1" dirty="0">
                  <a:solidFill>
                    <a:srgbClr val="0033CC"/>
                  </a:solidFill>
                </a:rPr>
                <a:t>prototype construction 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900" b="1" dirty="0">
                  <a:solidFill>
                    <a:srgbClr val="0033CC"/>
                  </a:solidFill>
                </a:rPr>
                <a:t>cryostat design </a:t>
              </a:r>
              <a:r>
                <a:rPr lang="en-US" sz="900" dirty="0">
                  <a:solidFill>
                    <a:srgbClr val="0033CC"/>
                  </a:solidFill>
                </a:rPr>
                <a:t>driven by cutting-edge solutions on basic payload structure and cooling procedure, but close to feasibility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900" b="1" dirty="0">
                  <a:solidFill>
                    <a:srgbClr val="0033CC"/>
                  </a:solidFill>
                </a:rPr>
                <a:t>test of the payload prototype </a:t>
              </a:r>
              <a:r>
                <a:rPr lang="en-US" sz="900" dirty="0">
                  <a:solidFill>
                    <a:srgbClr val="0033CC"/>
                  </a:solidFill>
                </a:rPr>
                <a:t>in </a:t>
              </a:r>
              <a:br>
                <a:rPr lang="en-US" sz="900" dirty="0">
                  <a:solidFill>
                    <a:srgbClr val="0033CC"/>
                  </a:solidFill>
                </a:rPr>
              </a:br>
              <a:r>
                <a:rPr lang="en-US" sz="900" dirty="0">
                  <a:solidFill>
                    <a:srgbClr val="0033CC"/>
                  </a:solidFill>
                </a:rPr>
                <a:t>clean room at room temperature </a:t>
              </a:r>
              <a:br>
                <a:rPr lang="en-US" sz="900" dirty="0">
                  <a:solidFill>
                    <a:srgbClr val="0033CC"/>
                  </a:solidFill>
                </a:rPr>
              </a:br>
              <a:r>
                <a:rPr lang="en-US" sz="900" dirty="0">
                  <a:solidFill>
                    <a:srgbClr val="0033CC"/>
                  </a:solidFill>
                </a:rPr>
                <a:t>and study of the characteristic frequencies with their dissipation</a:t>
              </a:r>
              <a:br>
                <a:rPr lang="en-US" sz="900" dirty="0">
                  <a:solidFill>
                    <a:srgbClr val="0033CC"/>
                  </a:solidFill>
                </a:rPr>
              </a:br>
              <a:r>
                <a:rPr lang="en-US" sz="900" dirty="0">
                  <a:solidFill>
                    <a:srgbClr val="0033CC"/>
                  </a:solidFill>
                </a:rPr>
                <a:t>at high and low frequency 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900" b="1" dirty="0">
                  <a:solidFill>
                    <a:srgbClr val="0033CC"/>
                  </a:solidFill>
                </a:rPr>
                <a:t>cryostat construction </a:t>
              </a:r>
              <a:br>
                <a:rPr lang="en-US" sz="900" dirty="0">
                  <a:solidFill>
                    <a:srgbClr val="0033CC"/>
                  </a:solidFill>
                </a:rPr>
              </a:br>
              <a:r>
                <a:rPr lang="en-US" sz="900" dirty="0">
                  <a:solidFill>
                    <a:srgbClr val="0033CC"/>
                  </a:solidFill>
                </a:rPr>
                <a:t>followed by cryogenic tests 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en-US" sz="900" b="1" dirty="0">
                  <a:solidFill>
                    <a:srgbClr val="0033CC"/>
                  </a:solidFill>
                </a:rPr>
                <a:t>payload integration and </a:t>
              </a:r>
              <a:br>
                <a:rPr lang="en-US" sz="900" b="1" dirty="0">
                  <a:solidFill>
                    <a:srgbClr val="0033CC"/>
                  </a:solidFill>
                </a:rPr>
              </a:br>
              <a:r>
                <a:rPr lang="en-US" sz="900" b="1" dirty="0">
                  <a:solidFill>
                    <a:srgbClr val="0033CC"/>
                  </a:solidFill>
                </a:rPr>
                <a:t>test of the integrated </a:t>
              </a:r>
              <a:br>
                <a:rPr lang="en-US" sz="900" b="1" dirty="0">
                  <a:solidFill>
                    <a:srgbClr val="0033CC"/>
                  </a:solidFill>
                </a:rPr>
              </a:br>
              <a:r>
                <a:rPr lang="en-US" sz="900" b="1" dirty="0">
                  <a:solidFill>
                    <a:srgbClr val="0033CC"/>
                  </a:solidFill>
                </a:rPr>
                <a:t>system</a:t>
              </a:r>
              <a:endParaRPr lang="it-IT" sz="900" b="1" dirty="0">
                <a:solidFill>
                  <a:srgbClr val="0033CC"/>
                </a:solidFill>
              </a:endParaRPr>
            </a:p>
          </p:txBody>
        </p:sp>
      </p:grpSp>
      <p:sp>
        <p:nvSpPr>
          <p:cNvPr id="5" name="Segnaposto contenuto 13">
            <a:extLst>
              <a:ext uri="{FF2B5EF4-FFF2-40B4-BE49-F238E27FC236}">
                <a16:creationId xmlns:a16="http://schemas.microsoft.com/office/drawing/2014/main" id="{9B3BDFB1-BB4A-1CAA-9A35-BACB9C124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8063" y="364029"/>
            <a:ext cx="5548731" cy="1744009"/>
          </a:xfrm>
          <a:noFill/>
        </p:spPr>
        <p:txBody>
          <a:bodyPr rtlCol="0">
            <a:noAutofit/>
          </a:bodyPr>
          <a:lstStyle/>
          <a:p>
            <a:pPr marL="279082" lvl="1" indent="0">
              <a:lnSpc>
                <a:spcPct val="150000"/>
              </a:lnSpc>
              <a:buNone/>
            </a:pPr>
            <a:r>
              <a:rPr lang="en-GB" sz="1600" b="1" u="sng" dirty="0"/>
              <a:t>Refrigeration system </a:t>
            </a:r>
          </a:p>
          <a:p>
            <a:pPr marL="279082" lvl="1" indent="0">
              <a:lnSpc>
                <a:spcPct val="150000"/>
              </a:lnSpc>
              <a:buNone/>
            </a:pPr>
            <a:r>
              <a:rPr lang="en-GB" sz="1600" dirty="0"/>
              <a:t>Two</a:t>
            </a:r>
            <a:r>
              <a:rPr lang="en-GB" sz="1600" b="1" dirty="0"/>
              <a:t> </a:t>
            </a:r>
            <a:r>
              <a:rPr lang="en-US" sz="1600" b="1" dirty="0"/>
              <a:t>low-vibration conductive refrigeration lines</a:t>
            </a:r>
            <a:r>
              <a:rPr lang="en-US" sz="1600" dirty="0"/>
              <a:t> will be connected by means of soft thermal links to a </a:t>
            </a:r>
            <a:r>
              <a:rPr lang="en-US" sz="1600" b="1" dirty="0"/>
              <a:t>cryostat </a:t>
            </a:r>
            <a:r>
              <a:rPr lang="en-US" sz="1600" dirty="0"/>
              <a:t>hosting a </a:t>
            </a:r>
            <a:r>
              <a:rPr lang="en-US" sz="1600" b="1" dirty="0"/>
              <a:t>realistic-sized cryogenic payload</a:t>
            </a:r>
            <a:r>
              <a:rPr lang="en-US" sz="1600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C369D8-1441-160F-4AA6-0EA51440299F}"/>
              </a:ext>
            </a:extLst>
          </p:cNvPr>
          <p:cNvSpPr txBox="1"/>
          <p:nvPr/>
        </p:nvSpPr>
        <p:spPr>
          <a:xfrm>
            <a:off x="8990442" y="3571066"/>
            <a:ext cx="883368" cy="830997"/>
          </a:xfrm>
          <a:custGeom>
            <a:avLst/>
            <a:gdLst>
              <a:gd name="connsiteX0" fmla="*/ 0 w 883368"/>
              <a:gd name="connsiteY0" fmla="*/ 0 h 830997"/>
              <a:gd name="connsiteX1" fmla="*/ 459351 w 883368"/>
              <a:gd name="connsiteY1" fmla="*/ 0 h 830997"/>
              <a:gd name="connsiteX2" fmla="*/ 883368 w 883368"/>
              <a:gd name="connsiteY2" fmla="*/ 0 h 830997"/>
              <a:gd name="connsiteX3" fmla="*/ 883368 w 883368"/>
              <a:gd name="connsiteY3" fmla="*/ 390569 h 830997"/>
              <a:gd name="connsiteX4" fmla="*/ 883368 w 883368"/>
              <a:gd name="connsiteY4" fmla="*/ 830997 h 830997"/>
              <a:gd name="connsiteX5" fmla="*/ 441684 w 883368"/>
              <a:gd name="connsiteY5" fmla="*/ 830997 h 830997"/>
              <a:gd name="connsiteX6" fmla="*/ 0 w 883368"/>
              <a:gd name="connsiteY6" fmla="*/ 830997 h 830997"/>
              <a:gd name="connsiteX7" fmla="*/ 0 w 883368"/>
              <a:gd name="connsiteY7" fmla="*/ 423808 h 830997"/>
              <a:gd name="connsiteX8" fmla="*/ 0 w 883368"/>
              <a:gd name="connsiteY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368" h="830997" extrusionOk="0">
                <a:moveTo>
                  <a:pt x="0" y="0"/>
                </a:moveTo>
                <a:cubicBezTo>
                  <a:pt x="123336" y="-45797"/>
                  <a:pt x="278009" y="51485"/>
                  <a:pt x="459351" y="0"/>
                </a:cubicBezTo>
                <a:cubicBezTo>
                  <a:pt x="640693" y="-51485"/>
                  <a:pt x="714217" y="34686"/>
                  <a:pt x="883368" y="0"/>
                </a:cubicBezTo>
                <a:cubicBezTo>
                  <a:pt x="885197" y="115963"/>
                  <a:pt x="847996" y="201978"/>
                  <a:pt x="883368" y="390569"/>
                </a:cubicBezTo>
                <a:cubicBezTo>
                  <a:pt x="918740" y="579160"/>
                  <a:pt x="840208" y="741167"/>
                  <a:pt x="883368" y="830997"/>
                </a:cubicBezTo>
                <a:cubicBezTo>
                  <a:pt x="678624" y="871954"/>
                  <a:pt x="553518" y="800449"/>
                  <a:pt x="441684" y="830997"/>
                </a:cubicBezTo>
                <a:cubicBezTo>
                  <a:pt x="329850" y="861545"/>
                  <a:pt x="106698" y="821910"/>
                  <a:pt x="0" y="830997"/>
                </a:cubicBezTo>
                <a:cubicBezTo>
                  <a:pt x="-21017" y="700207"/>
                  <a:pt x="42310" y="575930"/>
                  <a:pt x="0" y="423808"/>
                </a:cubicBezTo>
                <a:cubicBezTo>
                  <a:pt x="-42310" y="271686"/>
                  <a:pt x="47911" y="12328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67765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it-IT" sz="800" b="1" dirty="0"/>
              <a:t>designs by         F. Bronzini,       V. L. Hoang,      A. Marra,          D. Pasciuto,      A. </a:t>
            </a:r>
            <a:r>
              <a:rPr lang="it-IT" sz="800" b="1" dirty="0" err="1"/>
              <a:t>Rezaei</a:t>
            </a:r>
            <a:endParaRPr lang="it-IT" sz="800" b="1" dirty="0"/>
          </a:p>
        </p:txBody>
      </p:sp>
      <p:pic>
        <p:nvPicPr>
          <p:cNvPr id="60" name="Immagine 59" descr="Immagine che contiene Modello in scala&#10;&#10;Descrizione generata automaticamente">
            <a:extLst>
              <a:ext uri="{FF2B5EF4-FFF2-40B4-BE49-F238E27FC236}">
                <a16:creationId xmlns:a16="http://schemas.microsoft.com/office/drawing/2014/main" id="{9EC5BB85-F5CD-6624-8079-495DFCB62E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2272" r="18225" b="-1229"/>
          <a:stretch/>
        </p:blipFill>
        <p:spPr>
          <a:xfrm>
            <a:off x="9083040" y="4556032"/>
            <a:ext cx="3007411" cy="2244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2" name="Immagine 61" descr="Immagine che contiene testo, schermata, cartone animato, grafica&#10;&#10;Descrizione generata automaticamente">
            <a:extLst>
              <a:ext uri="{FF2B5EF4-FFF2-40B4-BE49-F238E27FC236}">
                <a16:creationId xmlns:a16="http://schemas.microsoft.com/office/drawing/2014/main" id="{2AD77EEF-85A4-0FF1-0A42-83E80A60FC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4" t="2833" r="38703" b="3706"/>
          <a:stretch/>
        </p:blipFill>
        <p:spPr>
          <a:xfrm>
            <a:off x="9960307" y="93965"/>
            <a:ext cx="2130144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3" name="Immagine 62" descr="Immagine che contiene muro, testo, casa, interno&#10;&#10;Descrizione generata automaticamente">
            <a:extLst>
              <a:ext uri="{FF2B5EF4-FFF2-40B4-BE49-F238E27FC236}">
                <a16:creationId xmlns:a16="http://schemas.microsoft.com/office/drawing/2014/main" id="{7FE5D85A-3326-AC26-E07E-A44A1219C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32" y="3608655"/>
            <a:ext cx="3355213" cy="15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Immagine 63" descr="Immagine che contiene ingegneria, Materiale composito, acciaio, Trave&#10;&#10;Descrizione generata automaticamente">
            <a:extLst>
              <a:ext uri="{FF2B5EF4-FFF2-40B4-BE49-F238E27FC236}">
                <a16:creationId xmlns:a16="http://schemas.microsoft.com/office/drawing/2014/main" id="{3C6AEFD1-1CC1-F31D-EEF8-E063E0880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30" y="5252611"/>
            <a:ext cx="3355215" cy="15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Immagine 67" descr="Immagine che contiene giocattolo, cartone animato&#10;&#10;Descrizione generata automaticamente">
            <a:extLst>
              <a:ext uri="{FF2B5EF4-FFF2-40B4-BE49-F238E27FC236}">
                <a16:creationId xmlns:a16="http://schemas.microsoft.com/office/drawing/2014/main" id="{EA54DE4C-7762-7496-44CA-79D588B34D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-675" r="23566"/>
          <a:stretch/>
        </p:blipFill>
        <p:spPr>
          <a:xfrm>
            <a:off x="5548730" y="93965"/>
            <a:ext cx="4253365" cy="338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1" name="Ovale 70">
            <a:extLst>
              <a:ext uri="{FF2B5EF4-FFF2-40B4-BE49-F238E27FC236}">
                <a16:creationId xmlns:a16="http://schemas.microsoft.com/office/drawing/2014/main" id="{502F4ECB-7CE2-8760-634F-6C1B14E30AB7}"/>
              </a:ext>
            </a:extLst>
          </p:cNvPr>
          <p:cNvSpPr/>
          <p:nvPr/>
        </p:nvSpPr>
        <p:spPr>
          <a:xfrm>
            <a:off x="904111" y="1537045"/>
            <a:ext cx="2925865" cy="49784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A1D6513E-6474-5A15-A04D-B31CCFD1242E}"/>
              </a:ext>
            </a:extLst>
          </p:cNvPr>
          <p:cNvSpPr/>
          <p:nvPr/>
        </p:nvSpPr>
        <p:spPr>
          <a:xfrm>
            <a:off x="7843520" y="879022"/>
            <a:ext cx="1442719" cy="177019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Ovale 76">
            <a:extLst>
              <a:ext uri="{FF2B5EF4-FFF2-40B4-BE49-F238E27FC236}">
                <a16:creationId xmlns:a16="http://schemas.microsoft.com/office/drawing/2014/main" id="{B1CB2179-38B4-52B0-E393-6A150CD416DC}"/>
              </a:ext>
            </a:extLst>
          </p:cNvPr>
          <p:cNvSpPr/>
          <p:nvPr/>
        </p:nvSpPr>
        <p:spPr>
          <a:xfrm>
            <a:off x="464584" y="744618"/>
            <a:ext cx="3850640" cy="60109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Ovale 77">
            <a:extLst>
              <a:ext uri="{FF2B5EF4-FFF2-40B4-BE49-F238E27FC236}">
                <a16:creationId xmlns:a16="http://schemas.microsoft.com/office/drawing/2014/main" id="{01145D73-4CDD-DC3C-C692-4953E7D961AB}"/>
              </a:ext>
            </a:extLst>
          </p:cNvPr>
          <p:cNvSpPr/>
          <p:nvPr/>
        </p:nvSpPr>
        <p:spPr>
          <a:xfrm>
            <a:off x="3879827" y="1227155"/>
            <a:ext cx="870794" cy="40950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Ovale 78">
            <a:extLst>
              <a:ext uri="{FF2B5EF4-FFF2-40B4-BE49-F238E27FC236}">
                <a16:creationId xmlns:a16="http://schemas.microsoft.com/office/drawing/2014/main" id="{4036B6B1-0E6C-C4E1-B32D-5E89BA9F772E}"/>
              </a:ext>
            </a:extLst>
          </p:cNvPr>
          <p:cNvSpPr/>
          <p:nvPr/>
        </p:nvSpPr>
        <p:spPr>
          <a:xfrm>
            <a:off x="7043055" y="51404"/>
            <a:ext cx="2917252" cy="337759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Ovale 79">
            <a:extLst>
              <a:ext uri="{FF2B5EF4-FFF2-40B4-BE49-F238E27FC236}">
                <a16:creationId xmlns:a16="http://schemas.microsoft.com/office/drawing/2014/main" id="{7E777899-6C91-E960-EBAF-E4F3BC471E1E}"/>
              </a:ext>
            </a:extLst>
          </p:cNvPr>
          <p:cNvSpPr/>
          <p:nvPr/>
        </p:nvSpPr>
        <p:spPr>
          <a:xfrm>
            <a:off x="5390518" y="273621"/>
            <a:ext cx="2241946" cy="3204344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29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72" grpId="0" animBg="1"/>
      <p:bldP spid="72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4D254DA2-BC77-9325-AB6D-380B8CEFA253}"/>
              </a:ext>
            </a:extLst>
          </p:cNvPr>
          <p:cNvSpPr txBox="1">
            <a:spLocks/>
          </p:cNvSpPr>
          <p:nvPr/>
        </p:nvSpPr>
        <p:spPr>
          <a:xfrm>
            <a:off x="129374" y="832247"/>
            <a:ext cx="8098121" cy="20787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en-US" sz="1600" b="1" dirty="0"/>
              <a:t>One line </a:t>
            </a:r>
            <a:r>
              <a:rPr lang="en-US" sz="1600" dirty="0"/>
              <a:t>is composed of </a:t>
            </a:r>
            <a:r>
              <a:rPr lang="en-US" sz="1600" b="1" dirty="0"/>
              <a:t>two pulse-tube cryocoolers </a:t>
            </a:r>
            <a:r>
              <a:rPr lang="en-US" sz="1600" dirty="0"/>
              <a:t>(in counterphase) whose second stages are connected by soft</a:t>
            </a:r>
            <a:r>
              <a:rPr lang="en-US" sz="1600" b="1" dirty="0"/>
              <a:t> thermal links</a:t>
            </a:r>
            <a:r>
              <a:rPr lang="en-US" sz="1600" dirty="0"/>
              <a:t> (99.9999% pure metal, Al6N or Cu6N) to the head of a </a:t>
            </a:r>
            <a:r>
              <a:rPr lang="en-US" sz="1600" b="1" dirty="0"/>
              <a:t>hammer-shaped</a:t>
            </a:r>
            <a:r>
              <a:rPr lang="en-US" sz="1600" dirty="0"/>
              <a:t> </a:t>
            </a:r>
            <a:r>
              <a:rPr lang="en-US" sz="1600" b="1" dirty="0"/>
              <a:t>bar</a:t>
            </a:r>
            <a:r>
              <a:rPr lang="en-US" sz="1600" dirty="0"/>
              <a:t> (99.999% pure </a:t>
            </a:r>
            <a:r>
              <a:rPr lang="en-US" sz="1600" dirty="0" err="1"/>
              <a:t>aluminium</a:t>
            </a:r>
            <a:r>
              <a:rPr lang="en-US" sz="1600" dirty="0"/>
              <a:t>, Al5N). </a:t>
            </a:r>
            <a:br>
              <a:rPr lang="en-US" sz="1600" dirty="0"/>
            </a:br>
            <a:r>
              <a:rPr lang="en-US" sz="1600" dirty="0"/>
              <a:t>The hammer bar is suspended by long wires and placed into a suspended </a:t>
            </a:r>
            <a:r>
              <a:rPr lang="en-US" sz="1600" b="1" dirty="0"/>
              <a:t>Thermal Shield</a:t>
            </a:r>
            <a:r>
              <a:rPr lang="en-US" sz="1600" dirty="0"/>
              <a:t>, cooled at its turn by the first stages of the two pulse-tubes.</a:t>
            </a:r>
          </a:p>
          <a:p>
            <a:pPr marL="0" indent="0" algn="ctr">
              <a:lnSpc>
                <a:spcPct val="107000"/>
              </a:lnSpc>
              <a:buNone/>
            </a:pPr>
            <a:r>
              <a:rPr lang="en-US" sz="1800" b="1" dirty="0">
                <a:solidFill>
                  <a:srgbClr val="C00000"/>
                </a:solidFill>
              </a:rPr>
              <a:t>The hammer bar and its thermal shield are the lines </a:t>
            </a:r>
            <a:br>
              <a:rPr lang="en-US" sz="1800" b="1" dirty="0">
                <a:solidFill>
                  <a:srgbClr val="C00000"/>
                </a:solidFill>
              </a:rPr>
            </a:br>
            <a:r>
              <a:rPr lang="en-US" sz="1800" b="1" dirty="0">
                <a:solidFill>
                  <a:srgbClr val="C00000"/>
                </a:solidFill>
              </a:rPr>
              <a:t>through which the refrigeration power is applied.</a:t>
            </a:r>
          </a:p>
        </p:txBody>
      </p:sp>
      <p:pic>
        <p:nvPicPr>
          <p:cNvPr id="21" name="Immagine 20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3AD8BD5E-0B54-B88A-DD6F-00B7EA913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11" y="94785"/>
            <a:ext cx="3600000" cy="220246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FF62609-13DB-8A0C-FE97-C590A0097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50" y="2378836"/>
            <a:ext cx="3600000" cy="19588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5049868-981F-3B2B-35A1-F1A6B15AA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11" y="4424671"/>
            <a:ext cx="3600000" cy="2366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BEF6DB4C-F58A-17C6-0E0A-A8EEF4219C06}"/>
              </a:ext>
            </a:extLst>
          </p:cNvPr>
          <p:cNvSpPr/>
          <p:nvPr/>
        </p:nvSpPr>
        <p:spPr>
          <a:xfrm rot="5400000">
            <a:off x="10157710" y="2049211"/>
            <a:ext cx="339802" cy="659249"/>
          </a:xfrm>
          <a:prstGeom prst="rightArrow">
            <a:avLst>
              <a:gd name="adj1" fmla="val 71619"/>
              <a:gd name="adj2" fmla="val 64317"/>
            </a:avLst>
          </a:prstGeom>
          <a:solidFill>
            <a:srgbClr val="66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6AD3C67D-015E-BC5E-B350-FAD83D494B14}"/>
              </a:ext>
            </a:extLst>
          </p:cNvPr>
          <p:cNvSpPr/>
          <p:nvPr/>
        </p:nvSpPr>
        <p:spPr>
          <a:xfrm rot="5400000">
            <a:off x="10143439" y="4121089"/>
            <a:ext cx="339802" cy="659249"/>
          </a:xfrm>
          <a:prstGeom prst="rightArrow">
            <a:avLst>
              <a:gd name="adj1" fmla="val 71619"/>
              <a:gd name="adj2" fmla="val 64317"/>
            </a:avLst>
          </a:prstGeom>
          <a:solidFill>
            <a:srgbClr val="66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50508753-D7F1-1409-814D-2B63F4E87DFE}"/>
              </a:ext>
            </a:extLst>
          </p:cNvPr>
          <p:cNvSpPr txBox="1">
            <a:spLocks/>
          </p:cNvSpPr>
          <p:nvPr/>
        </p:nvSpPr>
        <p:spPr>
          <a:xfrm>
            <a:off x="29530" y="37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Refrigeration Lines</a:t>
            </a:r>
            <a:endParaRPr lang="it-IT" sz="40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27F120C-A20E-6781-E8DA-26749ECC8A9E}"/>
              </a:ext>
            </a:extLst>
          </p:cNvPr>
          <p:cNvSpPr txBox="1"/>
          <p:nvPr/>
        </p:nvSpPr>
        <p:spPr>
          <a:xfrm>
            <a:off x="7753800" y="98754"/>
            <a:ext cx="657006" cy="584775"/>
          </a:xfrm>
          <a:custGeom>
            <a:avLst/>
            <a:gdLst>
              <a:gd name="connsiteX0" fmla="*/ 0 w 657006"/>
              <a:gd name="connsiteY0" fmla="*/ 0 h 584775"/>
              <a:gd name="connsiteX1" fmla="*/ 341643 w 657006"/>
              <a:gd name="connsiteY1" fmla="*/ 0 h 584775"/>
              <a:gd name="connsiteX2" fmla="*/ 657006 w 657006"/>
              <a:gd name="connsiteY2" fmla="*/ 0 h 584775"/>
              <a:gd name="connsiteX3" fmla="*/ 657006 w 657006"/>
              <a:gd name="connsiteY3" fmla="*/ 584775 h 584775"/>
              <a:gd name="connsiteX4" fmla="*/ 341643 w 657006"/>
              <a:gd name="connsiteY4" fmla="*/ 584775 h 584775"/>
              <a:gd name="connsiteX5" fmla="*/ 0 w 657006"/>
              <a:gd name="connsiteY5" fmla="*/ 584775 h 584775"/>
              <a:gd name="connsiteX6" fmla="*/ 0 w 657006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06" h="584775" extrusionOk="0">
                <a:moveTo>
                  <a:pt x="0" y="0"/>
                </a:moveTo>
                <a:cubicBezTo>
                  <a:pt x="159768" y="-39701"/>
                  <a:pt x="244163" y="10110"/>
                  <a:pt x="341643" y="0"/>
                </a:cubicBezTo>
                <a:cubicBezTo>
                  <a:pt x="439123" y="-10110"/>
                  <a:pt x="516508" y="35519"/>
                  <a:pt x="657006" y="0"/>
                </a:cubicBezTo>
                <a:cubicBezTo>
                  <a:pt x="690981" y="181236"/>
                  <a:pt x="617397" y="323453"/>
                  <a:pt x="657006" y="584775"/>
                </a:cubicBezTo>
                <a:cubicBezTo>
                  <a:pt x="545167" y="606643"/>
                  <a:pt x="492504" y="576869"/>
                  <a:pt x="341643" y="584775"/>
                </a:cubicBezTo>
                <a:cubicBezTo>
                  <a:pt x="190782" y="592681"/>
                  <a:pt x="161552" y="580683"/>
                  <a:pt x="0" y="584775"/>
                </a:cubicBezTo>
                <a:cubicBezTo>
                  <a:pt x="-28656" y="404429"/>
                  <a:pt x="22663" y="20312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67765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it-IT" sz="800" b="1" dirty="0"/>
              <a:t>designs by         F. Bronzini,       A. Marra,         M. Ricci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37CC0F-B062-FF76-0D69-08718C66C8DB}"/>
              </a:ext>
            </a:extLst>
          </p:cNvPr>
          <p:cNvSpPr txBox="1"/>
          <p:nvPr/>
        </p:nvSpPr>
        <p:spPr>
          <a:xfrm>
            <a:off x="8526647" y="135270"/>
            <a:ext cx="200355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Vacuum Chamber</a:t>
            </a:r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1600" dirty="0"/>
              <a:t>Thermal Shield</a:t>
            </a:r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1600" dirty="0"/>
              <a:t>Heat Path</a:t>
            </a:r>
            <a:endParaRPr lang="it-IT" sz="1600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D8D50B3F-C5E3-D64A-D2B2-51C4DD9414E1}"/>
              </a:ext>
            </a:extLst>
          </p:cNvPr>
          <p:cNvSpPr txBox="1">
            <a:spLocks/>
          </p:cNvSpPr>
          <p:nvPr/>
        </p:nvSpPr>
        <p:spPr>
          <a:xfrm>
            <a:off x="132914" y="5741353"/>
            <a:ext cx="8094581" cy="1001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en-US" sz="1600" dirty="0"/>
              <a:t>The current system is composed of four</a:t>
            </a:r>
            <a:r>
              <a:rPr lang="en-US" sz="1600" b="1" dirty="0"/>
              <a:t> Vacuum Chambers</a:t>
            </a:r>
            <a:r>
              <a:rPr lang="en-US" sz="1600" dirty="0"/>
              <a:t> which ensure the vacuum insulation of the cryogenic system. </a:t>
            </a:r>
            <a:br>
              <a:rPr lang="en-US" sz="1600" dirty="0"/>
            </a:br>
            <a:r>
              <a:rPr lang="en-US" sz="1600" dirty="0"/>
              <a:t>They host a hammer bar and a small chamber for performing the first cryogenic tests, both inserted into the </a:t>
            </a:r>
            <a:r>
              <a:rPr lang="en-US" sz="1600" b="1" dirty="0"/>
              <a:t>Thermal Shield</a:t>
            </a:r>
            <a:r>
              <a:rPr lang="en-US" sz="1600" dirty="0"/>
              <a:t>.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B41DA97-A510-52A2-06D6-FB38B0BE269E}"/>
              </a:ext>
            </a:extLst>
          </p:cNvPr>
          <p:cNvSpPr txBox="1">
            <a:spLocks/>
          </p:cNvSpPr>
          <p:nvPr/>
        </p:nvSpPr>
        <p:spPr>
          <a:xfrm>
            <a:off x="5300397" y="3385294"/>
            <a:ext cx="2985020" cy="207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en-US" sz="1600" b="1" u="sng" dirty="0"/>
              <a:t>Initially</a:t>
            </a:r>
            <a:r>
              <a:rPr lang="en-US" sz="1600" dirty="0"/>
              <a:t>, the refrigeration line will be connected to a suspended  </a:t>
            </a:r>
            <a:r>
              <a:rPr lang="en-US" sz="1600" b="1" dirty="0"/>
              <a:t>Test Chamber</a:t>
            </a:r>
            <a:r>
              <a:rPr lang="en-US" sz="1600" dirty="0"/>
              <a:t>, thermally soft linked and thus mechanically decoupled from the hammer bar. </a:t>
            </a:r>
            <a:br>
              <a:rPr lang="en-US" sz="1600" dirty="0"/>
            </a:br>
            <a:r>
              <a:rPr lang="en-US" sz="1600" dirty="0"/>
              <a:t>The connection will take place in a </a:t>
            </a:r>
            <a:r>
              <a:rPr lang="en-US" sz="1600" b="1" dirty="0"/>
              <a:t>Transmission Line Chamber</a:t>
            </a:r>
            <a:r>
              <a:rPr lang="en-US" sz="1600" dirty="0"/>
              <a:t>.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5442EB6-E0AB-8CC6-4241-A42CBC48F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56" y="2869612"/>
            <a:ext cx="5040000" cy="2822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139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interno, macchina, muro, pavimento&#10;&#10;Descrizione generata automaticamente">
            <a:extLst>
              <a:ext uri="{FF2B5EF4-FFF2-40B4-BE49-F238E27FC236}">
                <a16:creationId xmlns:a16="http://schemas.microsoft.com/office/drawing/2014/main" id="{8E19DE7A-4497-2B8E-1BA3-524B7CD62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5" t="13621" r="18257" b="2043"/>
          <a:stretch/>
        </p:blipFill>
        <p:spPr>
          <a:xfrm>
            <a:off x="7012898" y="188352"/>
            <a:ext cx="4780184" cy="2709797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8" name="Immagine 17" descr="Immagine che contiene interno, cucina, attrezzatura&#10;&#10;Descrizione generata automaticamente">
            <a:extLst>
              <a:ext uri="{FF2B5EF4-FFF2-40B4-BE49-F238E27FC236}">
                <a16:creationId xmlns:a16="http://schemas.microsoft.com/office/drawing/2014/main" id="{7A8EBEE7-0E59-A1A2-0EF0-74537A82E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6"/>
          <a:stretch/>
        </p:blipFill>
        <p:spPr>
          <a:xfrm>
            <a:off x="9106818" y="3088138"/>
            <a:ext cx="2874351" cy="358150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0" name="Immagine 9" descr="Immagine che contiene tubo, strumento, acciaio, interno&#10;&#10;Descrizione generata automaticamente">
            <a:extLst>
              <a:ext uri="{FF2B5EF4-FFF2-40B4-BE49-F238E27FC236}">
                <a16:creationId xmlns:a16="http://schemas.microsoft.com/office/drawing/2014/main" id="{30B46012-66E3-F2A4-DFCA-5E7B48DD0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0" y="188353"/>
            <a:ext cx="2160000" cy="468169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0A748E5-0600-169B-A918-3227B6D63B54}"/>
              </a:ext>
            </a:extLst>
          </p:cNvPr>
          <p:cNvSpPr txBox="1"/>
          <p:nvPr/>
        </p:nvSpPr>
        <p:spPr>
          <a:xfrm>
            <a:off x="588202" y="5147044"/>
            <a:ext cx="4765033" cy="107721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The Al5N hammer-shaped bar was assembled at CERN: head and cylindrical rod were jointed using the </a:t>
            </a:r>
            <a:r>
              <a:rPr lang="en-GB" sz="1600" b="1" dirty="0"/>
              <a:t>Electron Beam Welding</a:t>
            </a:r>
            <a:r>
              <a:rPr lang="en-GB" sz="1600" dirty="0"/>
              <a:t> technique in vacuum.</a:t>
            </a:r>
          </a:p>
          <a:p>
            <a:r>
              <a:rPr lang="en-GB" sz="1600" dirty="0"/>
              <a:t>Its weight is 86 kg.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A709AFD-DFC8-7F60-8F6F-635F19F1A366}"/>
              </a:ext>
            </a:extLst>
          </p:cNvPr>
          <p:cNvSpPr txBox="1"/>
          <p:nvPr/>
        </p:nvSpPr>
        <p:spPr>
          <a:xfrm>
            <a:off x="4960522" y="1498146"/>
            <a:ext cx="1832053" cy="2062103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1 out of 2 </a:t>
            </a:r>
            <a:r>
              <a:rPr lang="en-GB" sz="1600" dirty="0"/>
              <a:t>lines has already </a:t>
            </a:r>
            <a:br>
              <a:rPr lang="en-GB" sz="1600" dirty="0"/>
            </a:br>
            <a:r>
              <a:rPr lang="en-GB" sz="1600" dirty="0"/>
              <a:t>been </a:t>
            </a:r>
            <a:r>
              <a:rPr lang="en-US" sz="1600" dirty="0"/>
              <a:t>manufactured and mounted in a clean area of  the company </a:t>
            </a:r>
            <a:r>
              <a:rPr lang="it-IT" sz="1600" dirty="0"/>
              <a:t>Fantini Sud S.p.A. (Anagni, FR).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830F76B-6566-F438-4B6B-64C690EE4430}"/>
              </a:ext>
            </a:extLst>
          </p:cNvPr>
          <p:cNvSpPr txBox="1"/>
          <p:nvPr/>
        </p:nvSpPr>
        <p:spPr>
          <a:xfrm>
            <a:off x="5807352" y="4131381"/>
            <a:ext cx="3123295" cy="107721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</a:rPr>
              <a:t>V</a:t>
            </a:r>
            <a:r>
              <a:rPr lang="en-US" sz="1600" u="none" strike="noStrike" dirty="0">
                <a:solidFill>
                  <a:srgbClr val="000000"/>
                </a:solidFill>
                <a:effectLst/>
              </a:rPr>
              <a:t>acuum tests of the chambers were </a:t>
            </a:r>
            <a:r>
              <a:rPr lang="en-US" sz="1600" dirty="0">
                <a:solidFill>
                  <a:srgbClr val="000000"/>
                </a:solidFill>
              </a:rPr>
              <a:t>performed, and </a:t>
            </a:r>
            <a:r>
              <a:rPr lang="en-US" sz="1600" u="none" strike="noStrike" dirty="0">
                <a:solidFill>
                  <a:srgbClr val="000000"/>
                </a:solidFill>
                <a:effectLst/>
              </a:rPr>
              <a:t>no leaks have been detected at a sensitivity level </a:t>
            </a:r>
            <a:r>
              <a:rPr lang="en-US" sz="1600" b="1" u="none" strike="noStrike" dirty="0">
                <a:solidFill>
                  <a:srgbClr val="000000"/>
                </a:solidFill>
                <a:effectLst/>
              </a:rPr>
              <a:t>better than ~5x10</a:t>
            </a:r>
            <a:r>
              <a:rPr lang="en-US" sz="1600" b="1" u="none" strike="noStrike" baseline="30000" dirty="0">
                <a:solidFill>
                  <a:srgbClr val="000000"/>
                </a:solidFill>
                <a:effectLst/>
              </a:rPr>
              <a:t>-10</a:t>
            </a:r>
            <a:r>
              <a:rPr lang="en-US" sz="1600" b="1" u="none" strike="noStrike" dirty="0">
                <a:solidFill>
                  <a:srgbClr val="000000"/>
                </a:solidFill>
                <a:effectLst/>
              </a:rPr>
              <a:t> mbar l/s.</a:t>
            </a:r>
          </a:p>
        </p:txBody>
      </p:sp>
      <p:pic>
        <p:nvPicPr>
          <p:cNvPr id="48" name="Immagine 47" descr="Immagine che contiene interno, lavandino, muro, pavimento&#10;&#10;Descrizione generata automaticamente">
            <a:extLst>
              <a:ext uri="{FF2B5EF4-FFF2-40B4-BE49-F238E27FC236}">
                <a16:creationId xmlns:a16="http://schemas.microsoft.com/office/drawing/2014/main" id="{0F03BAA7-1225-1BCD-144B-53694C736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98" y="188352"/>
            <a:ext cx="2160000" cy="468169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5635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933B0904-A3F1-5DE3-0F33-C3C4A3BB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7503" y="3530402"/>
            <a:ext cx="3554710" cy="1106850"/>
          </a:xfrm>
          <a:ln w="38100">
            <a:solidFill>
              <a:srgbClr val="FF9933"/>
            </a:solidFill>
          </a:ln>
        </p:spPr>
        <p:txBody>
          <a:bodyPr anchor="ctr" anchorCtr="1">
            <a:noAutofit/>
          </a:bodyPr>
          <a:lstStyle/>
          <a:p>
            <a:pPr marL="0" indent="0">
              <a:buNone/>
            </a:pPr>
            <a:r>
              <a:rPr lang="it-IT" sz="1600" dirty="0"/>
              <a:t>Two pulse-</a:t>
            </a:r>
            <a:r>
              <a:rPr lang="it-IT" sz="1600" dirty="0" err="1"/>
              <a:t>tubes</a:t>
            </a:r>
            <a:r>
              <a:rPr lang="it-IT" sz="1600" dirty="0"/>
              <a:t> </a:t>
            </a:r>
            <a:r>
              <a:rPr lang="en-US" sz="1600" b="1" dirty="0" err="1"/>
              <a:t>Cryomech</a:t>
            </a:r>
            <a:r>
              <a:rPr lang="en-US" sz="1600" b="1" dirty="0"/>
              <a:t> PT 420 with Remote Motor </a:t>
            </a:r>
            <a:r>
              <a:rPr lang="it-IT" sz="1600" dirty="0"/>
              <a:t>have already </a:t>
            </a:r>
            <a:r>
              <a:rPr lang="it-IT" sz="1600" dirty="0" err="1"/>
              <a:t>been</a:t>
            </a:r>
            <a:r>
              <a:rPr lang="it-IT" sz="1600" dirty="0"/>
              <a:t> </a:t>
            </a:r>
            <a:r>
              <a:rPr lang="it-IT" sz="1600" dirty="0" err="1"/>
              <a:t>bought</a:t>
            </a:r>
            <a:r>
              <a:rPr lang="it-IT" sz="1600" dirty="0"/>
              <a:t> by ARC and </a:t>
            </a:r>
            <a:r>
              <a:rPr lang="en-US" sz="1600" dirty="0"/>
              <a:t>will be used to cool down the refrigeration line.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44BE8E2-63EA-64CF-8970-9BD7970FC171}"/>
              </a:ext>
            </a:extLst>
          </p:cNvPr>
          <p:cNvGrpSpPr/>
          <p:nvPr/>
        </p:nvGrpSpPr>
        <p:grpSpPr>
          <a:xfrm>
            <a:off x="9456558" y="309543"/>
            <a:ext cx="2825792" cy="3228340"/>
            <a:chOff x="9096040" y="3166177"/>
            <a:chExt cx="2825792" cy="322834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CAAC606-8CBE-4D27-A906-8AC656C7A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35162" y="3473201"/>
              <a:ext cx="1419507" cy="2706686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76FAEE8-00AB-FD7E-C63C-42965B284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6040" y="3270317"/>
              <a:ext cx="2508333" cy="286385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DB1425-246A-9376-1538-3F8A7A331011}"/>
                </a:ext>
              </a:extLst>
            </p:cNvPr>
            <p:cNvSpPr/>
            <p:nvPr/>
          </p:nvSpPr>
          <p:spPr>
            <a:xfrm>
              <a:off x="9096040" y="3166177"/>
              <a:ext cx="2641683" cy="32283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37ACFB2-8BE8-4359-ED04-8AFAD23285D4}"/>
                </a:ext>
              </a:extLst>
            </p:cNvPr>
            <p:cNvSpPr txBox="1"/>
            <p:nvPr/>
          </p:nvSpPr>
          <p:spPr>
            <a:xfrm>
              <a:off x="9143665" y="6148296"/>
              <a:ext cx="27781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https://www.cryomech.com/products/pt420/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64FEA6D-9B6F-47CB-3E42-06B702515098}"/>
                </a:ext>
              </a:extLst>
            </p:cNvPr>
            <p:cNvSpPr txBox="1"/>
            <p:nvPr/>
          </p:nvSpPr>
          <p:spPr>
            <a:xfrm>
              <a:off x="10590344" y="5452649"/>
              <a:ext cx="1009055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/>
                <a:t>Model</a:t>
              </a:r>
            </a:p>
            <a:p>
              <a:r>
                <a:rPr lang="en-US" sz="1400" b="1" dirty="0"/>
                <a:t>PT 420-RM</a:t>
              </a:r>
            </a:p>
          </p:txBody>
        </p:sp>
      </p:grpSp>
      <p:pic>
        <p:nvPicPr>
          <p:cNvPr id="3" name="Immagine 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3D3BA5CB-BAEE-C98B-9C23-26B1E92C1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01" y="3684224"/>
            <a:ext cx="3866440" cy="29928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magine 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E3C4F754-0EF0-B3AF-F785-3E7631F62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8" y="822479"/>
            <a:ext cx="3600000" cy="220246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D0421A1-C14B-3C65-8F3C-A1BDDDF3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064" y="1317773"/>
            <a:ext cx="2583465" cy="12118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Immagine 11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F0D8B20B-2C62-7107-7845-44FDE2D28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08" y="976562"/>
            <a:ext cx="2770579" cy="189430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994D9F24-F580-00BC-413F-E6954FD9FCF2}"/>
              </a:ext>
            </a:extLst>
          </p:cNvPr>
          <p:cNvSpPr/>
          <p:nvPr/>
        </p:nvSpPr>
        <p:spPr>
          <a:xfrm rot="10800000">
            <a:off x="6468270" y="1820794"/>
            <a:ext cx="338231" cy="99269"/>
          </a:xfrm>
          <a:prstGeom prst="rightArrow">
            <a:avLst>
              <a:gd name="adj1" fmla="val 39105"/>
              <a:gd name="adj2" fmla="val 156816"/>
            </a:avLst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EF37AD23-5221-E2AF-C82E-6950EC6D942F}"/>
              </a:ext>
            </a:extLst>
          </p:cNvPr>
          <p:cNvSpPr/>
          <p:nvPr/>
        </p:nvSpPr>
        <p:spPr>
          <a:xfrm rot="10800000">
            <a:off x="3598388" y="1847155"/>
            <a:ext cx="338231" cy="99269"/>
          </a:xfrm>
          <a:prstGeom prst="rightArrow">
            <a:avLst>
              <a:gd name="adj1" fmla="val 39105"/>
              <a:gd name="adj2" fmla="val 156816"/>
            </a:avLst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Immagine che contiene interno, macchina, muro, Attrezzature mediche&#10;&#10;Descrizione generata automaticamente">
            <a:extLst>
              <a:ext uri="{FF2B5EF4-FFF2-40B4-BE49-F238E27FC236}">
                <a16:creationId xmlns:a16="http://schemas.microsoft.com/office/drawing/2014/main" id="{40CD0EE9-8675-BA86-CAFD-A9C1DF322F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8" y="4810857"/>
            <a:ext cx="5292000" cy="1830236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id="{DB404D21-D410-7DE7-0B28-6BF68AA47424}"/>
              </a:ext>
            </a:extLst>
          </p:cNvPr>
          <p:cNvSpPr txBox="1">
            <a:spLocks/>
          </p:cNvSpPr>
          <p:nvPr/>
        </p:nvSpPr>
        <p:spPr>
          <a:xfrm>
            <a:off x="29530" y="37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Pulse-tube cryocoolers</a:t>
            </a:r>
            <a:endParaRPr lang="it-IT" sz="4000" dirty="0"/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D676C9B3-F218-9D4F-8218-37DB090B602C}"/>
              </a:ext>
            </a:extLst>
          </p:cNvPr>
          <p:cNvSpPr/>
          <p:nvPr/>
        </p:nvSpPr>
        <p:spPr>
          <a:xfrm rot="10800000">
            <a:off x="9223428" y="1820794"/>
            <a:ext cx="338231" cy="99269"/>
          </a:xfrm>
          <a:prstGeom prst="rightArrow">
            <a:avLst>
              <a:gd name="adj1" fmla="val 39105"/>
              <a:gd name="adj2" fmla="val 156816"/>
            </a:avLst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471C4EF-592B-5351-726F-694BC6D62A43}"/>
              </a:ext>
            </a:extLst>
          </p:cNvPr>
          <p:cNvSpPr txBox="1"/>
          <p:nvPr/>
        </p:nvSpPr>
        <p:spPr>
          <a:xfrm>
            <a:off x="5515477" y="5264003"/>
            <a:ext cx="2583465" cy="107721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anchor="ctr" anchorCtr="1">
            <a:spAutoFit/>
          </a:bodyPr>
          <a:lstStyle/>
          <a:p>
            <a:pPr marL="0" indent="0">
              <a:buNone/>
            </a:pPr>
            <a:r>
              <a:rPr lang="en-US" sz="1600" b="1" dirty="0"/>
              <a:t>Thermal simulations </a:t>
            </a:r>
            <a:r>
              <a:rPr lang="en-US" sz="1600" dirty="0"/>
              <a:t>are based upon the </a:t>
            </a:r>
            <a:r>
              <a:rPr lang="en-US" sz="1600" b="1" dirty="0"/>
              <a:t>pulse-tubes performance</a:t>
            </a:r>
            <a:r>
              <a:rPr lang="en-US" sz="1600" dirty="0"/>
              <a:t> described by the </a:t>
            </a:r>
            <a:r>
              <a:rPr lang="en-US" sz="1600" b="1" dirty="0"/>
              <a:t>Capacity Curve</a:t>
            </a:r>
            <a:r>
              <a:rPr lang="en-US" sz="1600" dirty="0"/>
              <a:t>.</a:t>
            </a:r>
          </a:p>
        </p:txBody>
      </p:sp>
      <p:sp>
        <p:nvSpPr>
          <p:cNvPr id="32" name="Segnaposto contenuto 6">
            <a:extLst>
              <a:ext uri="{FF2B5EF4-FFF2-40B4-BE49-F238E27FC236}">
                <a16:creationId xmlns:a16="http://schemas.microsoft.com/office/drawing/2014/main" id="{745DB0A7-54A3-AB57-2988-8F1011447391}"/>
              </a:ext>
            </a:extLst>
          </p:cNvPr>
          <p:cNvSpPr txBox="1">
            <a:spLocks/>
          </p:cNvSpPr>
          <p:nvPr/>
        </p:nvSpPr>
        <p:spPr>
          <a:xfrm>
            <a:off x="1410990" y="3225019"/>
            <a:ext cx="2136952" cy="1280852"/>
          </a:xfrm>
          <a:prstGeom prst="rect">
            <a:avLst/>
          </a:prstGeom>
          <a:ln w="38100">
            <a:solidFill>
              <a:srgbClr val="FF993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b="1" dirty="0" err="1"/>
              <a:t>Cryomech</a:t>
            </a:r>
            <a:r>
              <a:rPr lang="en-US" sz="1600" b="1" dirty="0"/>
              <a:t> PT 420-RM </a:t>
            </a:r>
            <a:br>
              <a:rPr lang="en-US" sz="1600" b="1" dirty="0"/>
            </a:br>
            <a:r>
              <a:rPr lang="en-US" sz="1600" b="1" dirty="0"/>
              <a:t>1.8 W @ 4.2K </a:t>
            </a:r>
            <a:br>
              <a:rPr lang="en-US" sz="1600" b="1" dirty="0"/>
            </a:br>
            <a:r>
              <a:rPr lang="en-US" sz="1600" b="1" dirty="0"/>
              <a:t>50.0 W @ 45.0 K</a:t>
            </a:r>
            <a:endParaRPr lang="it-IT" sz="1100" b="1" dirty="0"/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16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D020EB-5BD8-B8B5-9694-80EF59130AF2}"/>
              </a:ext>
            </a:extLst>
          </p:cNvPr>
          <p:cNvSpPr txBox="1"/>
          <p:nvPr/>
        </p:nvSpPr>
        <p:spPr>
          <a:xfrm>
            <a:off x="136125" y="3225019"/>
            <a:ext cx="883368" cy="461665"/>
          </a:xfrm>
          <a:custGeom>
            <a:avLst/>
            <a:gdLst>
              <a:gd name="connsiteX0" fmla="*/ 0 w 883368"/>
              <a:gd name="connsiteY0" fmla="*/ 0 h 461665"/>
              <a:gd name="connsiteX1" fmla="*/ 459351 w 883368"/>
              <a:gd name="connsiteY1" fmla="*/ 0 h 461665"/>
              <a:gd name="connsiteX2" fmla="*/ 883368 w 883368"/>
              <a:gd name="connsiteY2" fmla="*/ 0 h 461665"/>
              <a:gd name="connsiteX3" fmla="*/ 883368 w 883368"/>
              <a:gd name="connsiteY3" fmla="*/ 461665 h 461665"/>
              <a:gd name="connsiteX4" fmla="*/ 459351 w 883368"/>
              <a:gd name="connsiteY4" fmla="*/ 461665 h 461665"/>
              <a:gd name="connsiteX5" fmla="*/ 0 w 883368"/>
              <a:gd name="connsiteY5" fmla="*/ 461665 h 461665"/>
              <a:gd name="connsiteX6" fmla="*/ 0 w 883368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368" h="461665" extrusionOk="0">
                <a:moveTo>
                  <a:pt x="0" y="0"/>
                </a:moveTo>
                <a:cubicBezTo>
                  <a:pt x="123336" y="-45797"/>
                  <a:pt x="278009" y="51485"/>
                  <a:pt x="459351" y="0"/>
                </a:cubicBezTo>
                <a:cubicBezTo>
                  <a:pt x="640693" y="-51485"/>
                  <a:pt x="714217" y="34686"/>
                  <a:pt x="883368" y="0"/>
                </a:cubicBezTo>
                <a:cubicBezTo>
                  <a:pt x="933820" y="110868"/>
                  <a:pt x="837867" y="337961"/>
                  <a:pt x="883368" y="461665"/>
                </a:cubicBezTo>
                <a:cubicBezTo>
                  <a:pt x="793399" y="466683"/>
                  <a:pt x="545798" y="422443"/>
                  <a:pt x="459351" y="461665"/>
                </a:cubicBezTo>
                <a:cubicBezTo>
                  <a:pt x="372904" y="500887"/>
                  <a:pt x="201100" y="423836"/>
                  <a:pt x="0" y="461665"/>
                </a:cubicBezTo>
                <a:cubicBezTo>
                  <a:pt x="-22208" y="326049"/>
                  <a:pt x="47613" y="11925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67765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it-IT" sz="800" b="1" dirty="0"/>
              <a:t>designs by         F. Bronzini,       A. Marra</a:t>
            </a:r>
          </a:p>
        </p:txBody>
      </p:sp>
    </p:spTree>
    <p:extLst>
      <p:ext uri="{BB962C8B-B14F-4D97-AF65-F5344CB8AC3E}">
        <p14:creationId xmlns:p14="http://schemas.microsoft.com/office/powerpoint/2010/main" val="8935229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8434</TotalTime>
  <Words>2541</Words>
  <Application>Microsoft Office PowerPoint</Application>
  <PresentationFormat>Widescreen</PresentationFormat>
  <Paragraphs>304</Paragraphs>
  <Slides>28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8" baseType="lpstr">
      <vt:lpstr>Arial</vt:lpstr>
      <vt:lpstr>Avenir Next LT Pro Light</vt:lpstr>
      <vt:lpstr>Calibri</vt:lpstr>
      <vt:lpstr>Calibri Light</vt:lpstr>
      <vt:lpstr>Cambria Math</vt:lpstr>
      <vt:lpstr>Speak Pro</vt:lpstr>
      <vt:lpstr>Wingdings</vt:lpstr>
      <vt:lpstr>Tema di Office</vt:lpstr>
      <vt:lpstr>2_Office Theme</vt:lpstr>
      <vt:lpstr>Worksheet</vt:lpstr>
      <vt:lpstr>Prototyping cryogenics development for ET at the Amaldi Research Center</vt:lpstr>
      <vt:lpstr>ETIC group at INFN-RM1 and Sapienza University Dep. of Physics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Why Thermal Simulations?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Some References…</vt:lpstr>
      <vt:lpstr>Presentazione standard di PowerPoint</vt:lpstr>
      <vt:lpstr>Extra Slides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Mangano</dc:creator>
  <cp:lastModifiedBy>Valentina Mangano</cp:lastModifiedBy>
  <cp:revision>884</cp:revision>
  <dcterms:created xsi:type="dcterms:W3CDTF">2023-04-02T04:18:17Z</dcterms:created>
  <dcterms:modified xsi:type="dcterms:W3CDTF">2023-05-25T09:58:58Z</dcterms:modified>
</cp:coreProperties>
</file>