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  <p:sldMasterId id="2147483711" r:id="rId2"/>
  </p:sldMasterIdLst>
  <p:notesMasterIdLst>
    <p:notesMasterId r:id="rId19"/>
  </p:notesMasterIdLst>
  <p:handoutMasterIdLst>
    <p:handoutMasterId r:id="rId20"/>
  </p:handoutMasterIdLst>
  <p:sldIdLst>
    <p:sldId id="369" r:id="rId3"/>
    <p:sldId id="413" r:id="rId4"/>
    <p:sldId id="383" r:id="rId5"/>
    <p:sldId id="386" r:id="rId6"/>
    <p:sldId id="370" r:id="rId7"/>
    <p:sldId id="392" r:id="rId8"/>
    <p:sldId id="374" r:id="rId9"/>
    <p:sldId id="393" r:id="rId10"/>
    <p:sldId id="394" r:id="rId11"/>
    <p:sldId id="415" r:id="rId12"/>
    <p:sldId id="416" r:id="rId13"/>
    <p:sldId id="404" r:id="rId14"/>
    <p:sldId id="405" r:id="rId15"/>
    <p:sldId id="410" r:id="rId16"/>
    <p:sldId id="401" r:id="rId17"/>
    <p:sldId id="418" r:id="rId18"/>
  </p:sldIdLst>
  <p:sldSz cx="12192000" cy="6858000"/>
  <p:notesSz cx="9926638" cy="6797675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6" autoAdjust="0"/>
    <p:restoredTop sz="94411" autoAdjust="0"/>
  </p:normalViewPr>
  <p:slideViewPr>
    <p:cSldViewPr snapToGrid="0">
      <p:cViewPr varScale="1">
        <p:scale>
          <a:sx n="74" d="100"/>
          <a:sy n="74" d="100"/>
        </p:scale>
        <p:origin x="396" y="44"/>
      </p:cViewPr>
      <p:guideLst>
        <p:guide orient="horz" pos="1003"/>
        <p:guide pos="3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146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13FEA-C25A-45C8-895F-621EAA68AB2A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D00FA-E442-4B63-AB63-23C609F9EE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39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82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27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3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33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84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75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810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2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12472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E69B8DE6-021B-7F4B-B1A0-828F13A9B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2207789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6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27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39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1258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30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867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7963803" y="2724146"/>
            <a:ext cx="3288853" cy="231218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4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2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8664091" y="1366971"/>
            <a:ext cx="3288853" cy="231218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909124" y="4098028"/>
            <a:ext cx="3288853" cy="231218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787971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3">
            <a:extLst>
              <a:ext uri="{FF2B5EF4-FFF2-40B4-BE49-F238E27FC236}">
                <a16:creationId xmlns:a16="http://schemas.microsoft.com/office/drawing/2014/main" id="{352817DA-0A74-AE46-BBA5-4ADB5D4F8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62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3">
            <a:extLst>
              <a:ext uri="{FF2B5EF4-FFF2-40B4-BE49-F238E27FC236}">
                <a16:creationId xmlns:a16="http://schemas.microsoft.com/office/drawing/2014/main" id="{E8F0924D-5395-FD43-B8E8-D373CC7CD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68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AD469279-E5C8-404C-94A7-9CE4F8C2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42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34CE5320-35BE-2940-A98A-E8624493D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129015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4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61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4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2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24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61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4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2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20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61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4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2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78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99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3">
            <a:extLst>
              <a:ext uri="{FF2B5EF4-FFF2-40B4-BE49-F238E27FC236}">
                <a16:creationId xmlns:a16="http://schemas.microsoft.com/office/drawing/2014/main" id="{EBDFCD1D-3B9E-AD48-9904-77642DDBEA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24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26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5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88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81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25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6661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78032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1E5EB97-EF72-C743-B225-36D9314C25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92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468950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C4C0195D-65D3-B64E-9505-9813519B3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71495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74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371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8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82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56760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6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2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8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9368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707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DA42B4DC-7C82-BE42-8B43-98733C90C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26 May 2023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770924" y="6329811"/>
            <a:ext cx="7730329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Design development of the cryogenic pumps for ET-LF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/>
              <a:t>KIT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13675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3" r:id="rId18"/>
    <p:sldLayoutId id="2147483674" r:id="rId19"/>
    <p:sldLayoutId id="2147483690" r:id="rId20"/>
    <p:sldLayoutId id="2147483675" r:id="rId21"/>
    <p:sldLayoutId id="2147483677" r:id="rId22"/>
    <p:sldLayoutId id="2147483687" r:id="rId23"/>
    <p:sldLayoutId id="2147483678" r:id="rId24"/>
    <p:sldLayoutId id="2147483686" r:id="rId25"/>
    <p:sldLayoutId id="2147483688" r:id="rId26"/>
    <p:sldLayoutId id="2147483691" r:id="rId27"/>
    <p:sldLayoutId id="2147483689" r:id="rId28"/>
    <p:sldLayoutId id="2147483692" r:id="rId29"/>
    <p:sldLayoutId id="2147483679" r:id="rId30"/>
    <p:sldLayoutId id="2147483681" r:id="rId31"/>
    <p:sldLayoutId id="2147483683" r:id="rId32"/>
    <p:sldLayoutId id="2147483733" r:id="rId33"/>
    <p:sldLayoutId id="2147483736" r:id="rId34"/>
    <p:sldLayoutId id="2147483745" r:id="rId35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38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38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38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38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38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26 May 2023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Name of  Institute, KIT Faculty, Service Unit</a:t>
            </a:r>
          </a:p>
        </p:txBody>
      </p:sp>
    </p:spTree>
    <p:extLst>
      <p:ext uri="{BB962C8B-B14F-4D97-AF65-F5344CB8AC3E}">
        <p14:creationId xmlns:p14="http://schemas.microsoft.com/office/powerpoint/2010/main" val="424021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69" t="-2431" r="-14234" b="-2120"/>
          <a:stretch/>
        </p:blipFill>
        <p:spPr>
          <a:xfrm>
            <a:off x="221942" y="3497804"/>
            <a:ext cx="11665258" cy="2769833"/>
          </a:xfrm>
          <a:solidFill>
            <a:schemeClr val="bg1"/>
          </a:solidFill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27" y="415836"/>
            <a:ext cx="3215008" cy="1038473"/>
          </a:xfrm>
          <a:prstGeom prst="rect">
            <a:avLst/>
          </a:prstGeom>
        </p:spPr>
      </p:pic>
      <p:sp>
        <p:nvSpPr>
          <p:cNvPr id="6" name="Textplatzhalter 2"/>
          <p:cNvSpPr txBox="1">
            <a:spLocks/>
          </p:cNvSpPr>
          <p:nvPr/>
        </p:nvSpPr>
        <p:spPr>
          <a:xfrm>
            <a:off x="220967" y="1788070"/>
            <a:ext cx="11750068" cy="3800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979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422" indent="0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02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2845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900" dirty="0"/>
              <a:t>Design </a:t>
            </a:r>
            <a:r>
              <a:rPr lang="de-DE" sz="2900" dirty="0" err="1"/>
              <a:t>development</a:t>
            </a:r>
            <a:r>
              <a:rPr lang="de-DE" sz="2900" dirty="0"/>
              <a:t> </a:t>
            </a:r>
            <a:r>
              <a:rPr lang="de-DE" sz="2900" dirty="0" err="1"/>
              <a:t>of</a:t>
            </a:r>
            <a:r>
              <a:rPr lang="de-DE" sz="2900" dirty="0"/>
              <a:t> </a:t>
            </a:r>
            <a:r>
              <a:rPr lang="de-DE" sz="2900" dirty="0" err="1"/>
              <a:t>the</a:t>
            </a:r>
            <a:r>
              <a:rPr lang="de-DE" sz="2900" dirty="0"/>
              <a:t> </a:t>
            </a:r>
            <a:r>
              <a:rPr lang="de-DE" sz="2900" dirty="0" err="1"/>
              <a:t>cryogenic</a:t>
            </a:r>
            <a:r>
              <a:rPr lang="de-DE" sz="2900" dirty="0"/>
              <a:t> </a:t>
            </a:r>
            <a:r>
              <a:rPr lang="de-DE" sz="2900" dirty="0" err="1"/>
              <a:t>pumps</a:t>
            </a:r>
            <a:r>
              <a:rPr lang="de-DE" sz="2900" dirty="0"/>
              <a:t> </a:t>
            </a:r>
            <a:r>
              <a:rPr lang="de-DE" sz="2900" dirty="0" err="1"/>
              <a:t>for</a:t>
            </a:r>
            <a:r>
              <a:rPr lang="de-DE" sz="2900" dirty="0"/>
              <a:t> </a:t>
            </a:r>
            <a:r>
              <a:rPr lang="de-DE" sz="2900" dirty="0" err="1"/>
              <a:t>the</a:t>
            </a:r>
            <a:r>
              <a:rPr lang="de-DE" sz="2900" dirty="0"/>
              <a:t> </a:t>
            </a:r>
            <a:r>
              <a:rPr lang="de-DE" sz="2900" dirty="0" err="1"/>
              <a:t>low</a:t>
            </a:r>
            <a:r>
              <a:rPr lang="de-DE" sz="2900" dirty="0"/>
              <a:t> </a:t>
            </a:r>
            <a:r>
              <a:rPr lang="de-DE" sz="2900" dirty="0" err="1"/>
              <a:t>frequency</a:t>
            </a:r>
            <a:r>
              <a:rPr lang="de-DE" sz="2900" dirty="0"/>
              <a:t> </a:t>
            </a:r>
            <a:r>
              <a:rPr lang="de-DE" sz="2900" dirty="0" err="1"/>
              <a:t>interferometer</a:t>
            </a:r>
            <a:r>
              <a:rPr lang="de-DE" sz="2900" dirty="0"/>
              <a:t> </a:t>
            </a:r>
            <a:r>
              <a:rPr lang="de-DE" sz="2900" dirty="0" err="1"/>
              <a:t>of</a:t>
            </a:r>
            <a:r>
              <a:rPr lang="de-DE" sz="2900" dirty="0"/>
              <a:t> </a:t>
            </a:r>
            <a:r>
              <a:rPr lang="de-DE" sz="2900" dirty="0" err="1"/>
              <a:t>the</a:t>
            </a:r>
            <a:r>
              <a:rPr lang="de-DE" sz="2900" dirty="0"/>
              <a:t> Einstein </a:t>
            </a:r>
            <a:r>
              <a:rPr lang="de-DE" sz="2900" dirty="0" err="1"/>
              <a:t>Telescope</a:t>
            </a:r>
            <a:endParaRPr lang="en-US" sz="2900" dirty="0"/>
          </a:p>
        </p:txBody>
      </p:sp>
      <p:sp>
        <p:nvSpPr>
          <p:cNvPr id="9" name="Textplatzhalter 3"/>
          <p:cNvSpPr txBox="1">
            <a:spLocks/>
          </p:cNvSpPr>
          <p:nvPr/>
        </p:nvSpPr>
        <p:spPr>
          <a:xfrm>
            <a:off x="220967" y="2799244"/>
            <a:ext cx="11750068" cy="679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2399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979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2399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422" indent="0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2399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02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2399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2845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 typeface="Arial" panose="020B0604020202020204" pitchFamily="34" charset="0"/>
              <a:buNone/>
              <a:defRPr sz="2399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50900">
              <a:tabLst>
                <a:tab pos="4572000" algn="l"/>
              </a:tabLst>
            </a:pPr>
            <a:r>
              <a:rPr lang="de-DE" sz="2000" dirty="0"/>
              <a:t>K. </a:t>
            </a:r>
            <a:r>
              <a:rPr lang="de-DE" sz="2000" dirty="0" err="1"/>
              <a:t>Battes</a:t>
            </a:r>
            <a:r>
              <a:rPr lang="de-DE" sz="2000" dirty="0"/>
              <a:t>, S. Hanke, X. Luo, C. Day	</a:t>
            </a:r>
            <a:r>
              <a:rPr lang="en-US" sz="2000" dirty="0"/>
              <a:t>	</a:t>
            </a:r>
            <a:r>
              <a:rPr lang="de-DE" sz="2000" dirty="0"/>
              <a:t> 		</a:t>
            </a:r>
            <a:r>
              <a:rPr lang="en-US" sz="2000" dirty="0"/>
              <a:t>				26 May 2023 </a:t>
            </a:r>
            <a:r>
              <a:rPr lang="de-DE" sz="2000" b="0" i="1" dirty="0"/>
              <a:t>katharina.battes@kit.edu</a:t>
            </a:r>
          </a:p>
        </p:txBody>
      </p:sp>
    </p:spTree>
    <p:extLst>
      <p:ext uri="{BB962C8B-B14F-4D97-AF65-F5344CB8AC3E}">
        <p14:creationId xmlns:p14="http://schemas.microsoft.com/office/powerpoint/2010/main" val="254971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8000" y="294134"/>
            <a:ext cx="9351980" cy="767748"/>
          </a:xfrm>
        </p:spPr>
        <p:txBody>
          <a:bodyPr>
            <a:normAutofit/>
          </a:bodyPr>
          <a:lstStyle/>
          <a:p>
            <a:r>
              <a:rPr lang="en-GB" sz="2900" dirty="0"/>
              <a:t>Hydrogen pressures near cryogenic mirror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EF54EE-19DA-CDAD-F5D5-81DAD9C7B095}"/>
              </a:ext>
            </a:extLst>
          </p:cNvPr>
          <p:cNvSpPr txBox="1"/>
          <p:nvPr/>
        </p:nvSpPr>
        <p:spPr>
          <a:xfrm>
            <a:off x="6901954" y="3147453"/>
            <a:ext cx="500669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u="sng" dirty="0">
                <a:solidFill>
                  <a:srgbClr val="FF0000"/>
                </a:solidFill>
              </a:rPr>
              <a:t>Hydrogen</a:t>
            </a:r>
            <a:r>
              <a:rPr lang="en-GB" sz="2000" dirty="0"/>
              <a:t> – Some H</a:t>
            </a:r>
            <a:r>
              <a:rPr lang="en-GB" sz="2000" baseline="-25000" dirty="0"/>
              <a:t>2</a:t>
            </a:r>
            <a:r>
              <a:rPr lang="en-GB" sz="2000" dirty="0"/>
              <a:t> pumping on adjacent tower side needed, but short section sufficient (3.7 K or 10 K with sorbent).</a:t>
            </a:r>
          </a:p>
        </p:txBody>
      </p:sp>
      <p:grpSp>
        <p:nvGrpSpPr>
          <p:cNvPr id="32" name="Gruppieren 31"/>
          <p:cNvGrpSpPr>
            <a:grpSpLocks noChangeAspect="1"/>
          </p:cNvGrpSpPr>
          <p:nvPr/>
        </p:nvGrpSpPr>
        <p:grpSpPr>
          <a:xfrm>
            <a:off x="22821" y="1265762"/>
            <a:ext cx="7127726" cy="5040000"/>
            <a:chOff x="181317" y="1036940"/>
            <a:chExt cx="5760000" cy="4072884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317" y="1036940"/>
              <a:ext cx="5760000" cy="4072884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>
            <a:xfrm>
              <a:off x="2846571" y="1509128"/>
              <a:ext cx="654147" cy="291762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8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8000" y="693628"/>
            <a:ext cx="9351980" cy="767748"/>
          </a:xfrm>
        </p:spPr>
        <p:txBody>
          <a:bodyPr>
            <a:normAutofit fontScale="90000"/>
          </a:bodyPr>
          <a:lstStyle/>
          <a:p>
            <a:r>
              <a:rPr lang="en-GB" dirty="0"/>
              <a:t>Water pressures near cryogenic mirror and frost formation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EEF54EE-19DA-CDAD-F5D5-81DAD9C7B095}"/>
              </a:ext>
            </a:extLst>
          </p:cNvPr>
          <p:cNvSpPr txBox="1"/>
          <p:nvPr/>
        </p:nvSpPr>
        <p:spPr>
          <a:xfrm>
            <a:off x="6895074" y="3152870"/>
            <a:ext cx="495250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u="sng" dirty="0">
                <a:solidFill>
                  <a:srgbClr val="FF0000"/>
                </a:solidFill>
              </a:rPr>
              <a:t>Water</a:t>
            </a:r>
            <a:r>
              <a:rPr lang="en-GB" sz="2000" dirty="0"/>
              <a:t> – </a:t>
            </a:r>
            <a:r>
              <a:rPr lang="en-GB" sz="2000" dirty="0" err="1"/>
              <a:t>Cryopumps</a:t>
            </a:r>
            <a:r>
              <a:rPr lang="en-GB" sz="2000" dirty="0"/>
              <a:t> on both sides needed </a:t>
            </a:r>
            <a:br>
              <a:rPr lang="en-GB" sz="2000" dirty="0"/>
            </a:br>
            <a:r>
              <a:rPr lang="en-GB" sz="2000" dirty="0"/>
              <a:t>(80 K). Frost on mirror drives more than pressure, long ML times feasible.</a:t>
            </a:r>
          </a:p>
        </p:txBody>
      </p:sp>
      <p:grpSp>
        <p:nvGrpSpPr>
          <p:cNvPr id="22" name="Gruppieren 21"/>
          <p:cNvGrpSpPr>
            <a:grpSpLocks noChangeAspect="1"/>
          </p:cNvGrpSpPr>
          <p:nvPr/>
        </p:nvGrpSpPr>
        <p:grpSpPr>
          <a:xfrm>
            <a:off x="26634" y="1272590"/>
            <a:ext cx="7127726" cy="5040000"/>
            <a:chOff x="5941317" y="1041879"/>
            <a:chExt cx="5760000" cy="4072884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1317" y="1041879"/>
              <a:ext cx="5760000" cy="4072884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8606718" y="1510971"/>
              <a:ext cx="654147" cy="291762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050942" y="1571963"/>
            <a:ext cx="1742033" cy="3544505"/>
            <a:chOff x="8368176" y="1148551"/>
            <a:chExt cx="1407758" cy="2864357"/>
          </a:xfrm>
        </p:grpSpPr>
        <p:sp>
          <p:nvSpPr>
            <p:cNvPr id="26" name="Textfeld 25"/>
            <p:cNvSpPr txBox="1"/>
            <p:nvPr/>
          </p:nvSpPr>
          <p:spPr>
            <a:xfrm>
              <a:off x="8717228" y="2633417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660 d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8368176" y="1148551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Monolayer</a:t>
              </a:r>
              <a:r>
                <a:rPr lang="de-DE" sz="1400" dirty="0"/>
                <a:t> time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717228" y="1753843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180 d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651586" y="3735909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3.900 d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8651586" y="3091915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1.400 d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8717228" y="2813873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930 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09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8000" y="297213"/>
            <a:ext cx="9158904" cy="767748"/>
          </a:xfrm>
        </p:spPr>
        <p:txBody>
          <a:bodyPr>
            <a:normAutofit/>
          </a:bodyPr>
          <a:lstStyle/>
          <a:p>
            <a:r>
              <a:rPr lang="de-DE" sz="2900" dirty="0" err="1"/>
              <a:t>Results</a:t>
            </a:r>
            <a:endParaRPr lang="de-DE" sz="29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28000" y="1597703"/>
            <a:ext cx="11535046" cy="49984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/>
              <a:t>Source 1: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 err="1"/>
              <a:t>cryopump</a:t>
            </a:r>
            <a:r>
              <a:rPr lang="de-DE" sz="2000" dirty="0"/>
              <a:t> 80 K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r>
              <a:rPr lang="de-DE" sz="2000" dirty="0" err="1"/>
              <a:t>trapping</a:t>
            </a:r>
            <a:r>
              <a:rPr lang="de-DE" sz="2000" dirty="0"/>
              <a:t> </a:t>
            </a:r>
            <a:r>
              <a:rPr lang="de-DE" sz="2000" dirty="0" err="1"/>
              <a:t>sufficient</a:t>
            </a:r>
            <a:endParaRPr lang="de-DE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/>
              <a:t>10 km beam </a:t>
            </a:r>
            <a:r>
              <a:rPr lang="de-DE" sz="2000" dirty="0" err="1"/>
              <a:t>pipe</a:t>
            </a:r>
            <a:r>
              <a:rPr lang="de-DE" sz="2000" dirty="0"/>
              <a:t> </a:t>
            </a:r>
            <a:r>
              <a:rPr lang="de-DE" sz="2000" dirty="0" err="1"/>
              <a:t>conditions</a:t>
            </a:r>
            <a:r>
              <a:rPr lang="de-DE" sz="2000" dirty="0"/>
              <a:t> via </a:t>
            </a:r>
            <a:r>
              <a:rPr lang="de-DE" sz="2000" dirty="0" err="1"/>
              <a:t>low</a:t>
            </a:r>
            <a:r>
              <a:rPr lang="de-DE" sz="2000" dirty="0"/>
              <a:t> outgassing </a:t>
            </a:r>
            <a:br>
              <a:rPr lang="de-DE" sz="2000" dirty="0"/>
            </a:br>
            <a:r>
              <a:rPr lang="de-DE" sz="2000" dirty="0"/>
              <a:t>(</a:t>
            </a:r>
            <a:r>
              <a:rPr lang="de-DE" sz="2000" dirty="0" err="1"/>
              <a:t>instead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high </a:t>
            </a:r>
            <a:r>
              <a:rPr lang="de-DE" sz="2000" dirty="0" err="1"/>
              <a:t>pumping</a:t>
            </a:r>
            <a:r>
              <a:rPr lang="de-DE" sz="2000" dirty="0"/>
              <a:t> </a:t>
            </a:r>
            <a:r>
              <a:rPr lang="de-DE" sz="2000" dirty="0" err="1"/>
              <a:t>speed</a:t>
            </a:r>
            <a:r>
              <a:rPr lang="de-DE" sz="20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/>
              <a:t>Source 2: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 err="1"/>
              <a:t>conductance</a:t>
            </a:r>
            <a:r>
              <a:rPr lang="de-DE" sz="2000" dirty="0"/>
              <a:t> </a:t>
            </a:r>
            <a:r>
              <a:rPr lang="de-DE" sz="2000" dirty="0" err="1"/>
              <a:t>minimisation</a:t>
            </a:r>
            <a:r>
              <a:rPr lang="de-DE" sz="2000" dirty="0"/>
              <a:t> plus (</a:t>
            </a:r>
            <a:r>
              <a:rPr lang="de-DE" sz="2000" dirty="0" err="1"/>
              <a:t>cryo</a:t>
            </a:r>
            <a:r>
              <a:rPr lang="de-DE" sz="2000" dirty="0"/>
              <a:t>)</a:t>
            </a:r>
            <a:r>
              <a:rPr lang="de-DE" sz="2000" dirty="0" err="1"/>
              <a:t>pumping</a:t>
            </a:r>
            <a:r>
              <a:rPr lang="de-DE" sz="2000" dirty="0"/>
              <a:t> in </a:t>
            </a:r>
            <a:r>
              <a:rPr lang="de-DE" sz="2000" dirty="0" err="1"/>
              <a:t>upper</a:t>
            </a:r>
            <a:r>
              <a:rPr lang="de-DE" sz="2000" dirty="0"/>
              <a:t> </a:t>
            </a:r>
            <a:r>
              <a:rPr lang="de-DE" sz="2000" dirty="0" err="1"/>
              <a:t>tower</a:t>
            </a:r>
            <a:r>
              <a:rPr lang="de-DE" sz="2000" dirty="0"/>
              <a:t> </a:t>
            </a:r>
            <a:r>
              <a:rPr lang="de-DE" sz="2000" dirty="0" err="1"/>
              <a:t>needed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reduce</a:t>
            </a:r>
            <a:r>
              <a:rPr lang="de-DE" sz="2000" dirty="0"/>
              <a:t> </a:t>
            </a:r>
            <a:r>
              <a:rPr lang="de-DE" sz="2000" dirty="0" err="1"/>
              <a:t>flow</a:t>
            </a:r>
            <a:r>
              <a:rPr lang="de-DE" sz="2000" dirty="0"/>
              <a:t> </a:t>
            </a:r>
            <a:r>
              <a:rPr lang="de-DE" sz="2000" dirty="0" err="1"/>
              <a:t>according</a:t>
            </a:r>
            <a:r>
              <a:rPr lang="de-DE" sz="2000" dirty="0"/>
              <a:t> </a:t>
            </a:r>
            <a:r>
              <a:rPr lang="de-DE" sz="2000" dirty="0" err="1"/>
              <a:t>needs</a:t>
            </a:r>
            <a:endParaRPr lang="de-DE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options</a:t>
            </a:r>
            <a:r>
              <a:rPr lang="de-DE" sz="2000" dirty="0"/>
              <a:t> will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studied</a:t>
            </a:r>
            <a:r>
              <a:rPr lang="de-DE" sz="2000" dirty="0"/>
              <a:t> (e.g. </a:t>
            </a:r>
            <a:r>
              <a:rPr lang="de-DE" sz="2000" dirty="0" err="1"/>
              <a:t>special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r>
              <a:rPr lang="de-DE" sz="2000" dirty="0" err="1"/>
              <a:t>baffle</a:t>
            </a:r>
            <a:r>
              <a:rPr lang="de-DE" sz="2000" dirty="0"/>
              <a:t> </a:t>
            </a:r>
            <a:r>
              <a:rPr lang="de-DE" sz="2000" dirty="0" err="1"/>
              <a:t>upwards</a:t>
            </a:r>
            <a:r>
              <a:rPr lang="de-DE" sz="20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/>
              <a:t>Source 3: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 err="1"/>
              <a:t>cryopump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hydrogen </a:t>
            </a:r>
            <a:r>
              <a:rPr lang="de-DE" sz="2000" dirty="0" err="1"/>
              <a:t>needed</a:t>
            </a:r>
            <a:r>
              <a:rPr lang="de-DE" sz="2000" dirty="0"/>
              <a:t>, additional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r>
              <a:rPr lang="de-DE" sz="2000" dirty="0" err="1"/>
              <a:t>pumping</a:t>
            </a:r>
            <a:r>
              <a:rPr lang="de-DE" sz="2000" dirty="0"/>
              <a:t> </a:t>
            </a:r>
            <a:r>
              <a:rPr lang="de-DE" sz="2000" dirty="0" err="1"/>
              <a:t>main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endParaRPr lang="de-DE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2400" dirty="0">
                <a:solidFill>
                  <a:srgbClr val="FF0000"/>
                </a:solidFill>
              </a:rPr>
              <a:t> Pressures </a:t>
            </a:r>
            <a:r>
              <a:rPr lang="de-DE" sz="2400" dirty="0" err="1">
                <a:solidFill>
                  <a:srgbClr val="FF0000"/>
                </a:solidFill>
              </a:rPr>
              <a:t>around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mirror</a:t>
            </a:r>
            <a:r>
              <a:rPr lang="de-DE" sz="2400" dirty="0">
                <a:solidFill>
                  <a:srgbClr val="FF0000"/>
                </a:solidFill>
              </a:rPr>
              <a:t> - H</a:t>
            </a:r>
            <a:r>
              <a:rPr lang="de-DE" sz="2400" baseline="-25000" dirty="0">
                <a:solidFill>
                  <a:srgbClr val="FF0000"/>
                </a:solidFill>
              </a:rPr>
              <a:t>2</a:t>
            </a:r>
            <a:r>
              <a:rPr lang="de-DE" sz="2400" dirty="0">
                <a:solidFill>
                  <a:srgbClr val="FF0000"/>
                </a:solidFill>
              </a:rPr>
              <a:t>: 3∙10</a:t>
            </a:r>
            <a:r>
              <a:rPr lang="de-DE" sz="2400" baseline="30000" dirty="0">
                <a:solidFill>
                  <a:srgbClr val="FF0000"/>
                </a:solidFill>
              </a:rPr>
              <a:t>-13</a:t>
            </a:r>
            <a:r>
              <a:rPr lang="de-DE" sz="2400" dirty="0">
                <a:solidFill>
                  <a:srgbClr val="FF0000"/>
                </a:solidFill>
              </a:rPr>
              <a:t> mbar, H</a:t>
            </a:r>
            <a:r>
              <a:rPr lang="de-DE" sz="2400" baseline="-25000" dirty="0">
                <a:solidFill>
                  <a:srgbClr val="FF0000"/>
                </a:solidFill>
              </a:rPr>
              <a:t>2</a:t>
            </a:r>
            <a:r>
              <a:rPr lang="de-DE" sz="2400" dirty="0">
                <a:solidFill>
                  <a:srgbClr val="FF0000"/>
                </a:solidFill>
              </a:rPr>
              <a:t>O: 1∙10</a:t>
            </a:r>
            <a:r>
              <a:rPr lang="de-DE" sz="2400" baseline="30000" dirty="0">
                <a:solidFill>
                  <a:srgbClr val="FF0000"/>
                </a:solidFill>
              </a:rPr>
              <a:t>-14</a:t>
            </a:r>
            <a:r>
              <a:rPr lang="de-DE" sz="2400" dirty="0">
                <a:solidFill>
                  <a:srgbClr val="FF0000"/>
                </a:solidFill>
              </a:rPr>
              <a:t> mbar,</a:t>
            </a:r>
            <a:br>
              <a:rPr lang="de-DE" sz="2400" dirty="0">
                <a:solidFill>
                  <a:srgbClr val="FF0000"/>
                </a:solidFill>
              </a:rPr>
            </a:br>
            <a:r>
              <a:rPr lang="de-DE" sz="2400" dirty="0" err="1">
                <a:solidFill>
                  <a:srgbClr val="FF0000"/>
                </a:solidFill>
              </a:rPr>
              <a:t>water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ice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build-up</a:t>
            </a:r>
            <a:r>
              <a:rPr lang="de-DE" sz="2400" dirty="0">
                <a:solidFill>
                  <a:srgbClr val="FF0000"/>
                </a:solidFill>
              </a:rPr>
              <a:t> ~2 </a:t>
            </a:r>
            <a:r>
              <a:rPr lang="de-DE" sz="2400" dirty="0" err="1">
                <a:solidFill>
                  <a:srgbClr val="FF0000"/>
                </a:solidFill>
              </a:rPr>
              <a:t>years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for</a:t>
            </a:r>
            <a:r>
              <a:rPr lang="de-DE" sz="2400" dirty="0">
                <a:solidFill>
                  <a:srgbClr val="FF0000"/>
                </a:solidFill>
              </a:rPr>
              <a:t> 1 ML</a:t>
            </a:r>
          </a:p>
          <a:p>
            <a:pPr marL="0" indent="0">
              <a:buNone/>
            </a:pP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313" y="442134"/>
            <a:ext cx="3960000" cy="25951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EF54EE-19DA-CDAD-F5D5-81DAD9C7B095}"/>
              </a:ext>
            </a:extLst>
          </p:cNvPr>
          <p:cNvSpPr txBox="1"/>
          <p:nvPr/>
        </p:nvSpPr>
        <p:spPr>
          <a:xfrm rot="346235">
            <a:off x="1715227" y="3385464"/>
            <a:ext cx="916059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 Developed pumping concept fulfils all gas related requirements,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but thermal loads on the cryogenic mirror have to be </a:t>
            </a:r>
            <a:r>
              <a:rPr lang="en-GB" dirty="0" err="1">
                <a:sym typeface="Wingdings" panose="05000000000000000000" pitchFamily="2" charset="2"/>
              </a:rPr>
              <a:t>addresssed</a:t>
            </a:r>
            <a:r>
              <a:rPr lang="en-GB" dirty="0">
                <a:sym typeface="Wingdings" panose="05000000000000000000" pitchFamily="2" charset="2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0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8000" y="275242"/>
            <a:ext cx="9158904" cy="767748"/>
          </a:xfrm>
        </p:spPr>
        <p:txBody>
          <a:bodyPr>
            <a:normAutofit/>
          </a:bodyPr>
          <a:lstStyle/>
          <a:p>
            <a:r>
              <a:rPr lang="de-DE" sz="2900" dirty="0" err="1"/>
              <a:t>Heat</a:t>
            </a:r>
            <a:r>
              <a:rPr lang="de-DE" sz="2900" dirty="0"/>
              <a:t> </a:t>
            </a:r>
            <a:r>
              <a:rPr lang="de-DE" sz="2900" dirty="0" err="1"/>
              <a:t>load</a:t>
            </a:r>
            <a:r>
              <a:rPr lang="de-DE" sz="2900" dirty="0"/>
              <a:t> </a:t>
            </a:r>
            <a:r>
              <a:rPr lang="de-DE" sz="2900" dirty="0" err="1"/>
              <a:t>criticalities</a:t>
            </a:r>
            <a:endParaRPr lang="de-DE" sz="29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28702" y="1601898"/>
            <a:ext cx="11583881" cy="30080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Pump </a:t>
            </a:r>
            <a:r>
              <a:rPr lang="de-DE" sz="2000" dirty="0" err="1"/>
              <a:t>concept</a:t>
            </a:r>
            <a:r>
              <a:rPr lang="de-DE" sz="2000" dirty="0"/>
              <a:t> </a:t>
            </a:r>
            <a:r>
              <a:rPr lang="de-DE" sz="2000" dirty="0" err="1"/>
              <a:t>sound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vacuum</a:t>
            </a:r>
            <a:r>
              <a:rPr lang="de-DE" sz="2000" dirty="0"/>
              <a:t> </a:t>
            </a:r>
            <a:r>
              <a:rPr lang="de-DE" sz="2000" dirty="0" err="1"/>
              <a:t>requirements</a:t>
            </a:r>
            <a:endParaRPr lang="de-DE" sz="2000" dirty="0"/>
          </a:p>
          <a:p>
            <a:r>
              <a:rPr lang="de-DE" sz="2000" dirty="0"/>
              <a:t>But </a:t>
            </a:r>
            <a:r>
              <a:rPr lang="de-DE" sz="2000" dirty="0" err="1"/>
              <a:t>heat</a:t>
            </a:r>
            <a:r>
              <a:rPr lang="de-DE" sz="2000" dirty="0"/>
              <a:t> </a:t>
            </a:r>
            <a:r>
              <a:rPr lang="de-DE" sz="2000" dirty="0" err="1"/>
              <a:t>loads</a:t>
            </a:r>
            <a:r>
              <a:rPr lang="de-DE" sz="2000" dirty="0"/>
              <a:t> </a:t>
            </a:r>
            <a:r>
              <a:rPr lang="de-DE" sz="2000" dirty="0" err="1"/>
              <a:t>towards</a:t>
            </a:r>
            <a:r>
              <a:rPr lang="de-DE" sz="2000" dirty="0"/>
              <a:t> </a:t>
            </a:r>
            <a:r>
              <a:rPr lang="de-DE" sz="2000" dirty="0" err="1"/>
              <a:t>mirror</a:t>
            </a:r>
            <a:r>
              <a:rPr lang="de-DE" sz="2000" dirty="0"/>
              <a:t> (and 2 K </a:t>
            </a:r>
            <a:r>
              <a:rPr lang="de-DE" sz="2000" dirty="0" err="1"/>
              <a:t>cryostat</a:t>
            </a:r>
            <a:r>
              <a:rPr lang="de-DE" sz="2000" dirty="0"/>
              <a:t> </a:t>
            </a:r>
            <a:r>
              <a:rPr lang="de-DE" sz="2000" dirty="0" err="1"/>
              <a:t>shield</a:t>
            </a:r>
            <a:r>
              <a:rPr lang="de-DE" sz="2000" dirty="0"/>
              <a:t>) </a:t>
            </a:r>
            <a:r>
              <a:rPr lang="de-DE" sz="2000" dirty="0" err="1"/>
              <a:t>from</a:t>
            </a:r>
            <a:r>
              <a:rPr lang="de-DE" sz="2000" dirty="0"/>
              <a:t> 80 K and 300 K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addressed</a:t>
            </a:r>
            <a:endParaRPr lang="de-DE" sz="2000" dirty="0"/>
          </a:p>
          <a:p>
            <a:r>
              <a:rPr lang="de-DE" sz="2000" dirty="0"/>
              <a:t>Solutions </a:t>
            </a:r>
            <a:r>
              <a:rPr lang="de-DE" sz="2000" dirty="0" err="1"/>
              <a:t>have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found</a:t>
            </a:r>
            <a:r>
              <a:rPr lang="de-DE" sz="2000" dirty="0"/>
              <a:t> </a:t>
            </a:r>
            <a:r>
              <a:rPr lang="de-DE" sz="2000" dirty="0" err="1"/>
              <a:t>based</a:t>
            </a:r>
            <a:r>
              <a:rPr lang="de-DE" sz="2000" dirty="0"/>
              <a:t> on </a:t>
            </a:r>
            <a:r>
              <a:rPr lang="de-DE" sz="2000" dirty="0" err="1"/>
              <a:t>input</a:t>
            </a:r>
            <a:r>
              <a:rPr lang="de-DE" sz="2000" dirty="0"/>
              <a:t> </a:t>
            </a:r>
            <a:r>
              <a:rPr lang="de-DE" sz="2000" dirty="0" err="1"/>
              <a:t>needed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noise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beam </a:t>
            </a:r>
            <a:r>
              <a:rPr lang="de-DE" sz="2000" dirty="0" err="1"/>
              <a:t>optics</a:t>
            </a:r>
            <a:r>
              <a:rPr lang="de-DE" sz="2000" dirty="0"/>
              <a:t> </a:t>
            </a:r>
            <a:r>
              <a:rPr lang="de-DE" sz="2000" dirty="0" err="1"/>
              <a:t>experts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Cryogenic</a:t>
            </a:r>
            <a:r>
              <a:rPr lang="de-DE" sz="2000" dirty="0"/>
              <a:t> </a:t>
            </a:r>
            <a:r>
              <a:rPr lang="de-DE" sz="2000" dirty="0" err="1"/>
              <a:t>mirror</a:t>
            </a:r>
            <a:r>
              <a:rPr lang="de-DE" sz="2000" dirty="0"/>
              <a:t> </a:t>
            </a:r>
            <a:r>
              <a:rPr lang="de-DE" sz="2000" dirty="0" err="1"/>
              <a:t>requires</a:t>
            </a:r>
            <a:r>
              <a:rPr lang="de-DE" sz="2000" dirty="0"/>
              <a:t> </a:t>
            </a:r>
            <a:r>
              <a:rPr lang="de-DE" sz="2000" dirty="0" err="1"/>
              <a:t>cold</a:t>
            </a:r>
            <a:r>
              <a:rPr lang="de-DE" sz="2000" dirty="0"/>
              <a:t> </a:t>
            </a:r>
            <a:r>
              <a:rPr lang="de-DE" sz="2000" dirty="0" err="1"/>
              <a:t>environment</a:t>
            </a:r>
            <a:r>
              <a:rPr lang="de-DE" sz="2000" dirty="0"/>
              <a:t> 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cryopump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needs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start</a:t>
            </a:r>
            <a:r>
              <a:rPr lang="de-DE" sz="2000" dirty="0">
                <a:sym typeface="Wingdings" panose="05000000000000000000" pitchFamily="2" charset="2"/>
              </a:rPr>
              <a:t> at 0 m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Cryostat</a:t>
            </a:r>
            <a:r>
              <a:rPr lang="de-DE" sz="2000" dirty="0"/>
              <a:t> </a:t>
            </a:r>
            <a:r>
              <a:rPr lang="de-DE" sz="2000" dirty="0" err="1"/>
              <a:t>shields</a:t>
            </a:r>
            <a:r>
              <a:rPr lang="de-DE" sz="2000" dirty="0"/>
              <a:t>/</a:t>
            </a:r>
            <a:r>
              <a:rPr lang="de-DE" sz="2000" dirty="0" err="1"/>
              <a:t>baffles</a:t>
            </a:r>
            <a:r>
              <a:rPr lang="de-DE" sz="2000" dirty="0"/>
              <a:t> </a:t>
            </a:r>
            <a:r>
              <a:rPr lang="de-DE" sz="2000" dirty="0" err="1"/>
              <a:t>reduce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opening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beam </a:t>
            </a:r>
            <a:r>
              <a:rPr lang="de-DE" sz="2000" dirty="0" err="1"/>
              <a:t>pipe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reduce</a:t>
            </a:r>
            <a:r>
              <a:rPr lang="de-DE" sz="2000" dirty="0"/>
              <a:t> thermal </a:t>
            </a:r>
            <a:r>
              <a:rPr lang="de-DE" sz="2000" dirty="0" err="1"/>
              <a:t>radiation</a:t>
            </a:r>
            <a:r>
              <a:rPr lang="de-DE" sz="2000" dirty="0"/>
              <a:t> </a:t>
            </a:r>
            <a:r>
              <a:rPr lang="de-DE" sz="2000" dirty="0" err="1"/>
              <a:t>load</a:t>
            </a:r>
            <a:br>
              <a:rPr lang="de-DE" sz="2000" dirty="0"/>
            </a:b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remaining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/>
              <a:t>0.62 m </a:t>
            </a:r>
            <a:r>
              <a:rPr lang="de-DE" sz="2000" dirty="0" err="1"/>
              <a:t>diameter</a:t>
            </a:r>
            <a:r>
              <a:rPr lang="de-DE" sz="2000" dirty="0"/>
              <a:t> </a:t>
            </a:r>
            <a:r>
              <a:rPr lang="de-DE" sz="2000" dirty="0" err="1"/>
              <a:t>assumed</a:t>
            </a:r>
            <a:r>
              <a:rPr lang="de-DE" sz="2000" dirty="0"/>
              <a:t> (</a:t>
            </a:r>
            <a:r>
              <a:rPr lang="de-DE" sz="2000" dirty="0" err="1"/>
              <a:t>based</a:t>
            </a:r>
            <a:r>
              <a:rPr lang="de-DE" sz="2000" dirty="0"/>
              <a:t> on </a:t>
            </a:r>
            <a:r>
              <a:rPr lang="de-DE" sz="2000" dirty="0" err="1"/>
              <a:t>input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scattered</a:t>
            </a:r>
            <a:r>
              <a:rPr lang="de-DE" sz="2000" dirty="0"/>
              <a:t> light </a:t>
            </a:r>
            <a:r>
              <a:rPr lang="de-DE" sz="2000" dirty="0" err="1"/>
              <a:t>experts</a:t>
            </a:r>
            <a:r>
              <a:rPr lang="de-DE" sz="2000" dirty="0"/>
              <a:t>)</a:t>
            </a:r>
          </a:p>
          <a:p>
            <a:r>
              <a:rPr lang="de-DE" sz="2000" dirty="0" err="1"/>
              <a:t>Baffles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at </a:t>
            </a:r>
            <a:r>
              <a:rPr lang="de-DE" sz="2000" dirty="0">
                <a:sym typeface="Wingdings" panose="05000000000000000000" pitchFamily="2" charset="2"/>
              </a:rPr>
              <a:t>10 K in </a:t>
            </a:r>
            <a:r>
              <a:rPr lang="de-DE" sz="2000" dirty="0" err="1">
                <a:sym typeface="Wingdings" panose="05000000000000000000" pitchFamily="2" charset="2"/>
              </a:rPr>
              <a:t>the</a:t>
            </a:r>
            <a:r>
              <a:rPr lang="de-DE" sz="2000" dirty="0">
                <a:sym typeface="Wingdings" panose="05000000000000000000" pitchFamily="2" charset="2"/>
              </a:rPr>
              <a:t> 80 K pump</a:t>
            </a:r>
            <a:endParaRPr lang="de-DE" sz="2000" dirty="0"/>
          </a:p>
          <a:p>
            <a:endParaRPr lang="de-DE" sz="20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4862" r="19461"/>
          <a:stretch/>
        </p:blipFill>
        <p:spPr>
          <a:xfrm>
            <a:off x="2514014" y="4207354"/>
            <a:ext cx="611339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33400" y="1591665"/>
            <a:ext cx="11125200" cy="786826"/>
          </a:xfrm>
        </p:spPr>
        <p:txBody>
          <a:bodyPr>
            <a:normAutofit/>
          </a:bodyPr>
          <a:lstStyle/>
          <a:p>
            <a:r>
              <a:rPr lang="de-DE" sz="2400" dirty="0"/>
              <a:t>80 K </a:t>
            </a:r>
            <a:r>
              <a:rPr lang="de-DE" sz="2400" dirty="0" err="1"/>
              <a:t>cyropump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integrated</a:t>
            </a:r>
            <a:r>
              <a:rPr lang="de-DE" sz="2400" dirty="0"/>
              <a:t> 10 K </a:t>
            </a:r>
            <a:r>
              <a:rPr lang="de-DE" sz="2400" dirty="0" err="1"/>
              <a:t>baffles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cyrostat</a:t>
            </a:r>
            <a:r>
              <a:rPr lang="de-DE" sz="2400" dirty="0"/>
              <a:t> </a:t>
            </a:r>
            <a:r>
              <a:rPr lang="de-DE" sz="2400" dirty="0" err="1"/>
              <a:t>inner</a:t>
            </a:r>
            <a:r>
              <a:rPr lang="de-DE" sz="2400" dirty="0"/>
              <a:t> </a:t>
            </a:r>
            <a:r>
              <a:rPr lang="de-DE" sz="2400" dirty="0" err="1"/>
              <a:t>shields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aperture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0.62 m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reduce</a:t>
            </a:r>
            <a:r>
              <a:rPr lang="de-DE" sz="2400" dirty="0"/>
              <a:t> </a:t>
            </a:r>
            <a:r>
              <a:rPr lang="de-DE" sz="2400" dirty="0" err="1"/>
              <a:t>heat</a:t>
            </a:r>
            <a:r>
              <a:rPr lang="de-DE" sz="2400" dirty="0"/>
              <a:t> </a:t>
            </a:r>
            <a:r>
              <a:rPr lang="de-DE" sz="2400" dirty="0" err="1"/>
              <a:t>loads</a:t>
            </a:r>
            <a:r>
              <a:rPr lang="de-DE" sz="2400" dirty="0"/>
              <a:t> on </a:t>
            </a:r>
            <a:r>
              <a:rPr lang="de-DE" sz="2400" dirty="0" err="1"/>
              <a:t>cyrogenic</a:t>
            </a:r>
            <a:r>
              <a:rPr lang="de-DE" sz="2400" dirty="0"/>
              <a:t> </a:t>
            </a:r>
            <a:r>
              <a:rPr lang="de-DE" sz="2400" dirty="0" err="1"/>
              <a:t>mirror</a:t>
            </a:r>
            <a:endParaRPr lang="de-DE" sz="24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14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8000" y="289212"/>
            <a:ext cx="9158904" cy="767748"/>
          </a:xfrm>
        </p:spPr>
        <p:txBody>
          <a:bodyPr>
            <a:normAutofit/>
          </a:bodyPr>
          <a:lstStyle/>
          <a:p>
            <a:r>
              <a:rPr lang="de-DE" sz="2900" dirty="0" err="1"/>
              <a:t>Cryopump</a:t>
            </a:r>
            <a:r>
              <a:rPr lang="de-DE" sz="2900" dirty="0"/>
              <a:t> </a:t>
            </a:r>
            <a:r>
              <a:rPr lang="de-DE" sz="2900" dirty="0" err="1"/>
              <a:t>Proposal</a:t>
            </a:r>
            <a:endParaRPr lang="de-DE" sz="2900" dirty="0"/>
          </a:p>
        </p:txBody>
      </p:sp>
      <p:pic>
        <p:nvPicPr>
          <p:cNvPr id="69" name="Grafik 68"/>
          <p:cNvPicPr>
            <a:picLocks noChangeAspect="1"/>
          </p:cNvPicPr>
          <p:nvPr/>
        </p:nvPicPr>
        <p:blipFill rotWithShape="1">
          <a:blip r:embed="rId2"/>
          <a:srcRect l="4862" r="19461"/>
          <a:stretch/>
        </p:blipFill>
        <p:spPr>
          <a:xfrm>
            <a:off x="528000" y="2514571"/>
            <a:ext cx="11520000" cy="3391898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 flipV="1">
            <a:off x="1276755" y="4389562"/>
            <a:ext cx="6553702" cy="471714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1276755" y="4545590"/>
            <a:ext cx="10222188" cy="468085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09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21714" t="10436" r="29515" b="12371"/>
          <a:stretch/>
        </p:blipFill>
        <p:spPr>
          <a:xfrm>
            <a:off x="8634179" y="1864893"/>
            <a:ext cx="2495769" cy="21600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8000" y="284122"/>
            <a:ext cx="9158904" cy="767748"/>
          </a:xfrm>
        </p:spPr>
        <p:txBody>
          <a:bodyPr>
            <a:normAutofit/>
          </a:bodyPr>
          <a:lstStyle/>
          <a:p>
            <a:r>
              <a:rPr lang="de-DE" sz="2900" dirty="0"/>
              <a:t>Next </a:t>
            </a:r>
            <a:r>
              <a:rPr lang="de-DE" sz="2900" dirty="0" err="1"/>
              <a:t>step</a:t>
            </a:r>
            <a:r>
              <a:rPr lang="de-DE" sz="2900" dirty="0"/>
              <a:t>: </a:t>
            </a:r>
            <a:r>
              <a:rPr lang="de-DE" sz="2900" dirty="0" err="1"/>
              <a:t>Cryopump</a:t>
            </a:r>
            <a:r>
              <a:rPr lang="de-DE" sz="2900" dirty="0"/>
              <a:t> design in </a:t>
            </a:r>
            <a:r>
              <a:rPr lang="de-DE" sz="2900" dirty="0" err="1"/>
              <a:t>tubes</a:t>
            </a:r>
            <a:endParaRPr lang="de-DE" sz="29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28707" y="1601901"/>
            <a:ext cx="7887324" cy="455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Beam </a:t>
            </a:r>
            <a:r>
              <a:rPr lang="de-DE" sz="2000" dirty="0" err="1"/>
              <a:t>pipe</a:t>
            </a:r>
            <a:r>
              <a:rPr lang="de-DE" sz="2000" dirty="0"/>
              <a:t> </a:t>
            </a:r>
            <a:r>
              <a:rPr lang="de-DE" sz="2000" dirty="0" err="1"/>
              <a:t>diameter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~1.5 m, </a:t>
            </a:r>
            <a:r>
              <a:rPr lang="de-DE" sz="2000" dirty="0" err="1"/>
              <a:t>whereever</a:t>
            </a:r>
            <a:r>
              <a:rPr lang="de-DE" sz="2000" dirty="0"/>
              <a:t> a </a:t>
            </a:r>
            <a:r>
              <a:rPr lang="de-DE" sz="2000" dirty="0" err="1"/>
              <a:t>cryopump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located</a:t>
            </a:r>
            <a:endParaRPr lang="de-DE" sz="2000" dirty="0"/>
          </a:p>
          <a:p>
            <a:r>
              <a:rPr lang="de-DE" sz="2000" dirty="0"/>
              <a:t>Passive </a:t>
            </a:r>
            <a:r>
              <a:rPr lang="de-DE" sz="2000" dirty="0" err="1"/>
              <a:t>shielding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80 K </a:t>
            </a:r>
            <a:r>
              <a:rPr lang="de-DE" sz="2000" dirty="0" err="1"/>
              <a:t>and</a:t>
            </a:r>
            <a:r>
              <a:rPr lang="de-DE" sz="2000" dirty="0"/>
              <a:t> beam </a:t>
            </a:r>
            <a:r>
              <a:rPr lang="de-DE" sz="2000" dirty="0" err="1"/>
              <a:t>pipe</a:t>
            </a:r>
            <a:r>
              <a:rPr lang="de-DE" sz="2000" dirty="0"/>
              <a:t> wall</a:t>
            </a:r>
          </a:p>
          <a:p>
            <a:r>
              <a:rPr lang="de-DE" sz="2000" dirty="0" err="1"/>
              <a:t>Hydroformed</a:t>
            </a:r>
            <a:r>
              <a:rPr lang="de-DE" sz="2000" dirty="0"/>
              <a:t> </a:t>
            </a:r>
            <a:r>
              <a:rPr lang="de-DE" sz="2000" dirty="0" err="1"/>
              <a:t>panels</a:t>
            </a:r>
            <a:r>
              <a:rPr lang="de-DE" sz="2000" dirty="0"/>
              <a:t> </a:t>
            </a:r>
            <a:r>
              <a:rPr lang="de-DE" sz="2000" dirty="0" err="1"/>
              <a:t>usually</a:t>
            </a:r>
            <a:r>
              <a:rPr lang="de-DE" sz="2000" dirty="0"/>
              <a:t> in </a:t>
            </a:r>
            <a:r>
              <a:rPr lang="de-DE" sz="2000" dirty="0" err="1"/>
              <a:t>fusion</a:t>
            </a:r>
            <a:r>
              <a:rPr lang="de-DE" sz="2000" dirty="0"/>
              <a:t>, also </a:t>
            </a:r>
            <a:r>
              <a:rPr lang="de-DE" sz="2000" dirty="0" err="1"/>
              <a:t>other</a:t>
            </a:r>
            <a:r>
              <a:rPr lang="de-DE" sz="2000" dirty="0"/>
              <a:t> </a:t>
            </a:r>
            <a:r>
              <a:rPr lang="de-DE" sz="2000" dirty="0" err="1"/>
              <a:t>options</a:t>
            </a:r>
            <a:r>
              <a:rPr lang="de-DE" sz="2000" dirty="0"/>
              <a:t> </a:t>
            </a:r>
            <a:r>
              <a:rPr lang="de-DE" sz="2000" dirty="0" err="1"/>
              <a:t>possible</a:t>
            </a:r>
            <a:endParaRPr lang="de-DE" sz="2000" dirty="0"/>
          </a:p>
          <a:p>
            <a:r>
              <a:rPr lang="de-DE" sz="2000" dirty="0"/>
              <a:t>Modular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>
                <a:sym typeface="Wingdings" panose="05000000000000000000" pitchFamily="2" charset="2"/>
              </a:rPr>
              <a:t></a:t>
            </a:r>
            <a:r>
              <a:rPr lang="de-DE" sz="2000" dirty="0"/>
              <a:t> </a:t>
            </a:r>
            <a:r>
              <a:rPr lang="de-DE" sz="2000" dirty="0" err="1"/>
              <a:t>any</a:t>
            </a:r>
            <a:r>
              <a:rPr lang="de-DE" sz="2000" dirty="0"/>
              <a:t> </a:t>
            </a:r>
            <a:r>
              <a:rPr lang="de-DE" sz="2000" dirty="0" err="1"/>
              <a:t>length</a:t>
            </a:r>
            <a:r>
              <a:rPr lang="de-DE" sz="2000" dirty="0"/>
              <a:t> </a:t>
            </a:r>
            <a:r>
              <a:rPr lang="de-DE" sz="2000" dirty="0" err="1"/>
              <a:t>possible</a:t>
            </a:r>
            <a:endParaRPr lang="de-DE" sz="2000" dirty="0"/>
          </a:p>
          <a:p>
            <a:r>
              <a:rPr lang="de-DE" sz="2000" dirty="0" err="1"/>
              <a:t>Cryogenic</a:t>
            </a:r>
            <a:r>
              <a:rPr lang="de-DE" sz="2000" dirty="0"/>
              <a:t> </a:t>
            </a:r>
            <a:r>
              <a:rPr lang="de-DE" sz="2000" dirty="0" err="1"/>
              <a:t>supply</a:t>
            </a:r>
            <a:r>
              <a:rPr lang="de-DE" sz="2000" dirty="0"/>
              <a:t> </a:t>
            </a:r>
            <a:r>
              <a:rPr lang="de-DE" sz="2000" dirty="0" err="1"/>
              <a:t>needs</a:t>
            </a:r>
            <a:r>
              <a:rPr lang="de-DE" sz="2000" dirty="0"/>
              <a:t> </a:t>
            </a:r>
            <a:r>
              <a:rPr lang="de-DE" sz="2000" dirty="0" err="1"/>
              <a:t>several</a:t>
            </a:r>
            <a:r>
              <a:rPr lang="de-DE" sz="2000" dirty="0"/>
              <a:t> in-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outlets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such </a:t>
            </a:r>
            <a:r>
              <a:rPr lang="de-DE" sz="2000" dirty="0" err="1"/>
              <a:t>long</a:t>
            </a:r>
            <a:r>
              <a:rPr lang="de-DE" sz="2000" dirty="0"/>
              <a:t> </a:t>
            </a:r>
            <a:r>
              <a:rPr lang="de-DE" sz="2000" dirty="0" err="1"/>
              <a:t>pumps</a:t>
            </a:r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 err="1"/>
              <a:t>Upcoming</a:t>
            </a:r>
            <a:r>
              <a:rPr lang="de-DE" sz="2000" dirty="0"/>
              <a:t> design </a:t>
            </a:r>
            <a:r>
              <a:rPr lang="de-DE" sz="2000" dirty="0" err="1"/>
              <a:t>work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simulation</a:t>
            </a:r>
            <a:r>
              <a:rPr lang="de-DE" sz="2000" dirty="0"/>
              <a:t> </a:t>
            </a:r>
            <a:r>
              <a:rPr lang="de-DE" sz="2000" dirty="0" err="1"/>
              <a:t>support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(same </a:t>
            </a:r>
            <a:r>
              <a:rPr lang="de-DE" sz="2000" dirty="0" err="1"/>
              <a:t>code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modified</a:t>
            </a:r>
            <a:r>
              <a:rPr lang="de-DE" sz="2000" dirty="0"/>
              <a:t> </a:t>
            </a:r>
            <a:r>
              <a:rPr lang="de-DE" sz="2000" dirty="0" err="1"/>
              <a:t>model</a:t>
            </a:r>
            <a:r>
              <a:rPr lang="de-DE" sz="2000" dirty="0"/>
              <a:t>):</a:t>
            </a:r>
          </a:p>
          <a:p>
            <a:r>
              <a:rPr lang="de-DE" sz="2000" dirty="0" err="1"/>
              <a:t>Heat</a:t>
            </a:r>
            <a:r>
              <a:rPr lang="de-DE" sz="2000" dirty="0"/>
              <a:t> </a:t>
            </a:r>
            <a:r>
              <a:rPr lang="de-DE" sz="2000" dirty="0" err="1"/>
              <a:t>load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cryoplant</a:t>
            </a:r>
            <a:r>
              <a:rPr lang="de-DE" sz="2000" dirty="0"/>
              <a:t> </a:t>
            </a:r>
            <a:r>
              <a:rPr lang="de-DE" sz="2000" dirty="0" err="1"/>
              <a:t>sizing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Heat</a:t>
            </a:r>
            <a:r>
              <a:rPr lang="de-DE" sz="2000" dirty="0"/>
              <a:t> </a:t>
            </a:r>
            <a:r>
              <a:rPr lang="de-DE" sz="2000" dirty="0" err="1"/>
              <a:t>load</a:t>
            </a:r>
            <a:r>
              <a:rPr lang="de-DE" sz="2000" dirty="0"/>
              <a:t> </a:t>
            </a:r>
            <a:r>
              <a:rPr lang="de-DE" sz="2000" dirty="0" err="1"/>
              <a:t>contribution</a:t>
            </a:r>
            <a:r>
              <a:rPr lang="de-DE" sz="2000" dirty="0"/>
              <a:t> on </a:t>
            </a:r>
            <a:r>
              <a:rPr lang="de-DE" sz="2000" dirty="0" err="1"/>
              <a:t>mirror</a:t>
            </a:r>
            <a:r>
              <a:rPr lang="de-DE" sz="2000" dirty="0"/>
              <a:t> (</a:t>
            </a:r>
            <a:r>
              <a:rPr lang="de-DE" sz="2000" dirty="0" err="1"/>
              <a:t>reflectivity</a:t>
            </a:r>
            <a:r>
              <a:rPr lang="de-DE" sz="2000" dirty="0"/>
              <a:t> </a:t>
            </a:r>
            <a:r>
              <a:rPr lang="de-DE" sz="2000" dirty="0" err="1"/>
              <a:t>needed</a:t>
            </a:r>
            <a:r>
              <a:rPr lang="de-DE" sz="2000" dirty="0"/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6588" t="10306" r="21227" b="27847"/>
          <a:stretch/>
        </p:blipFill>
        <p:spPr>
          <a:xfrm rot="5400000">
            <a:off x="7256754" y="3940746"/>
            <a:ext cx="1964106" cy="252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DF8044-6DEC-4B43-97BE-E565368F5B00}"/>
              </a:ext>
            </a:extLst>
          </p:cNvPr>
          <p:cNvSpPr txBox="1"/>
          <p:nvPr/>
        </p:nvSpPr>
        <p:spPr>
          <a:xfrm>
            <a:off x="8606116" y="1245176"/>
            <a:ext cx="35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Example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80 K </a:t>
            </a:r>
            <a:r>
              <a:rPr lang="de-DE" sz="1600" dirty="0" err="1"/>
              <a:t>cryopump</a:t>
            </a:r>
            <a:r>
              <a:rPr lang="de-DE" sz="1600" dirty="0"/>
              <a:t> </a:t>
            </a:r>
            <a:r>
              <a:rPr lang="de-DE" sz="1600" dirty="0" err="1"/>
              <a:t>module</a:t>
            </a:r>
            <a:r>
              <a:rPr lang="de-DE" sz="1600" dirty="0"/>
              <a:t>:</a:t>
            </a:r>
            <a:br>
              <a:rPr lang="de-DE" sz="1600" dirty="0"/>
            </a:br>
            <a:r>
              <a:rPr lang="de-DE" sz="1600" dirty="0" err="1"/>
              <a:t>hydroformed</a:t>
            </a:r>
            <a:r>
              <a:rPr lang="de-DE" sz="1600" dirty="0"/>
              <a:t>,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baffle</a:t>
            </a:r>
            <a:r>
              <a:rPr lang="de-DE" sz="1600" dirty="0"/>
              <a:t> at ~10 K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/>
          <a:srcRect l="27000" t="10789" r="28288" b="19234"/>
          <a:stretch/>
        </p:blipFill>
        <p:spPr>
          <a:xfrm>
            <a:off x="9921428" y="3791853"/>
            <a:ext cx="21865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12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24522" y="1601268"/>
            <a:ext cx="11125200" cy="4486472"/>
          </a:xfrm>
        </p:spPr>
        <p:txBody>
          <a:bodyPr/>
          <a:lstStyle/>
          <a:p>
            <a:r>
              <a:rPr lang="en-GB" sz="2400" dirty="0">
                <a:sym typeface="Wingdings" panose="05000000000000000000" pitchFamily="2" charset="2"/>
              </a:rPr>
              <a:t>Cryogenic pumping concept that fulfils all gas related requirements has been developed </a:t>
            </a:r>
            <a:br>
              <a:rPr lang="en-GB" sz="24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(left: 20 m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and 1 m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 pumping, right: 10 m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pumping)</a:t>
            </a:r>
          </a:p>
          <a:p>
            <a:r>
              <a:rPr lang="en-GB" sz="2400" dirty="0"/>
              <a:t>First technical design ideas for a modular in-pipe type </a:t>
            </a:r>
            <a:r>
              <a:rPr lang="en-GB" sz="2400" dirty="0" err="1"/>
              <a:t>cryopump</a:t>
            </a:r>
            <a:r>
              <a:rPr lang="en-GB" sz="2400" dirty="0"/>
              <a:t> are shown</a:t>
            </a:r>
          </a:p>
          <a:p>
            <a:r>
              <a:rPr lang="en-GB" sz="2400" dirty="0">
                <a:sym typeface="Wingdings" panose="05000000000000000000" pitchFamily="2" charset="2"/>
              </a:rPr>
              <a:t>But concept has to be advanced regarding thermal loads optimization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 TPMC simulations concerning heat loads will be performed in a next step</a:t>
            </a:r>
          </a:p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8000" y="297213"/>
            <a:ext cx="9158904" cy="767748"/>
          </a:xfrm>
        </p:spPr>
        <p:txBody>
          <a:bodyPr>
            <a:normAutofit/>
          </a:bodyPr>
          <a:lstStyle/>
          <a:p>
            <a:r>
              <a:rPr lang="de-DE" sz="2900" dirty="0" err="1"/>
              <a:t>Conclusion</a:t>
            </a:r>
            <a:endParaRPr lang="de-DE" sz="2900" dirty="0"/>
          </a:p>
        </p:txBody>
      </p:sp>
    </p:spTree>
    <p:extLst>
      <p:ext uri="{BB962C8B-B14F-4D97-AF65-F5344CB8AC3E}">
        <p14:creationId xmlns:p14="http://schemas.microsoft.com/office/powerpoint/2010/main" val="2129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752" y="1168587"/>
            <a:ext cx="5646870" cy="4448490"/>
          </a:xfrm>
          <a:prstGeom prst="rect">
            <a:avLst/>
          </a:prstGeom>
        </p:spPr>
      </p:pic>
      <p:sp>
        <p:nvSpPr>
          <p:cNvPr id="30" name="Datumsplatzhalter 3"/>
          <p:cNvSpPr>
            <a:spLocks noGrp="1"/>
          </p:cNvSpPr>
          <p:nvPr>
            <p:ph type="dt" sz="half" idx="10"/>
          </p:nvPr>
        </p:nvSpPr>
        <p:spPr>
          <a:xfrm>
            <a:off x="837936" y="6329811"/>
            <a:ext cx="1369917" cy="528189"/>
          </a:xfrm>
        </p:spPr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31435" y="283357"/>
            <a:ext cx="9153254" cy="76751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Gas sources </a:t>
            </a:r>
            <a:r>
              <a:rPr lang="en-GB" dirty="0"/>
              <a:t>towards cryogenic mirror of ET-LF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2916663" y="3827922"/>
            <a:ext cx="1713093" cy="28776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717181" y="4847677"/>
            <a:ext cx="2499367" cy="3502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26" idx="1"/>
          </p:cNvCxnSpPr>
          <p:nvPr/>
        </p:nvCxnSpPr>
        <p:spPr>
          <a:xfrm flipH="1">
            <a:off x="7844975" y="2758195"/>
            <a:ext cx="914160" cy="96402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8113315" y="3523292"/>
            <a:ext cx="764291" cy="4968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8864635" y="3219141"/>
            <a:ext cx="293702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Pumping requirements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885355" y="3523292"/>
            <a:ext cx="323838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and</a:t>
            </a:r>
            <a:r>
              <a:rPr lang="de-DE" sz="2133" dirty="0"/>
              <a:t> 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cryopumps</a:t>
            </a:r>
            <a:endParaRPr lang="de-DE" sz="2133" dirty="0"/>
          </a:p>
        </p:txBody>
      </p:sp>
      <p:sp>
        <p:nvSpPr>
          <p:cNvPr id="25" name="Textfeld 24"/>
          <p:cNvSpPr txBox="1"/>
          <p:nvPr/>
        </p:nvSpPr>
        <p:spPr>
          <a:xfrm>
            <a:off x="422069" y="3592408"/>
            <a:ext cx="24945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Design of shielding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759135" y="2547913"/>
            <a:ext cx="311655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Reduction of outgassing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911034" y="4948895"/>
            <a:ext cx="262924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Frost formation and </a:t>
            </a:r>
          </a:p>
          <a:p>
            <a:r>
              <a:rPr lang="en-GB" sz="2133" dirty="0"/>
              <a:t>recovery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79444" y="4972434"/>
            <a:ext cx="203773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/>
              <a:t>Resulting local </a:t>
            </a:r>
          </a:p>
          <a:p>
            <a:r>
              <a:rPr lang="en-GB" sz="2133" dirty="0"/>
              <a:t>pressures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6087724" y="4481098"/>
            <a:ext cx="2776911" cy="7168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7973484" y="4446375"/>
            <a:ext cx="785651" cy="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652587" y="1719612"/>
            <a:ext cx="0" cy="616486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2628662" y="4446375"/>
            <a:ext cx="691375" cy="1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 rot="593554">
            <a:off x="1148332" y="2041390"/>
            <a:ext cx="537682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Consideration of all gas sources and simplified geometry with TPMC model (in-house code ProVac3D)</a:t>
            </a:r>
          </a:p>
        </p:txBody>
      </p:sp>
      <p:sp>
        <p:nvSpPr>
          <p:cNvPr id="7" name="Rechteck 6"/>
          <p:cNvSpPr/>
          <p:nvPr/>
        </p:nvSpPr>
        <p:spPr>
          <a:xfrm>
            <a:off x="97342" y="4066089"/>
            <a:ext cx="321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S3) from adjacent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    tower (high flow)</a:t>
            </a:r>
          </a:p>
        </p:txBody>
      </p:sp>
      <p:sp>
        <p:nvSpPr>
          <p:cNvPr id="8" name="Rechteck 7"/>
          <p:cNvSpPr/>
          <p:nvPr/>
        </p:nvSpPr>
        <p:spPr>
          <a:xfrm>
            <a:off x="8785677" y="4061931"/>
            <a:ext cx="3419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S1) from 10 km long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    beam pipe</a:t>
            </a:r>
          </a:p>
        </p:txBody>
      </p:sp>
      <p:sp>
        <p:nvSpPr>
          <p:cNvPr id="10" name="Rechteck 9"/>
          <p:cNvSpPr/>
          <p:nvPr/>
        </p:nvSpPr>
        <p:spPr>
          <a:xfrm>
            <a:off x="6977797" y="1578347"/>
            <a:ext cx="4205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S2) from upper part of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    suspension tower </a:t>
            </a:r>
          </a:p>
        </p:txBody>
      </p:sp>
      <p:sp>
        <p:nvSpPr>
          <p:cNvPr id="13" name="Rechteck 12"/>
          <p:cNvSpPr/>
          <p:nvPr/>
        </p:nvSpPr>
        <p:spPr>
          <a:xfrm>
            <a:off x="1057951" y="5765702"/>
            <a:ext cx="1019277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All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flows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fulfill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adsorption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9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0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802" y="1170691"/>
            <a:ext cx="5646870" cy="4448490"/>
          </a:xfrm>
          <a:prstGeom prst="rect">
            <a:avLst/>
          </a:prstGeom>
        </p:spPr>
      </p:pic>
      <p:sp>
        <p:nvSpPr>
          <p:cNvPr id="30" name="Datumsplatzhalter 3"/>
          <p:cNvSpPr>
            <a:spLocks noGrp="1"/>
          </p:cNvSpPr>
          <p:nvPr>
            <p:ph type="dt" sz="half" idx="10"/>
          </p:nvPr>
        </p:nvSpPr>
        <p:spPr>
          <a:xfrm>
            <a:off x="837936" y="6329811"/>
            <a:ext cx="1369917" cy="528189"/>
          </a:xfrm>
        </p:spPr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31435" y="283357"/>
            <a:ext cx="9153254" cy="767511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S1) Beam </a:t>
            </a:r>
            <a:r>
              <a:rPr lang="de-DE" dirty="0" err="1">
                <a:solidFill>
                  <a:srgbClr val="FF0000"/>
                </a:solidFill>
              </a:rPr>
              <a:t>pipe</a:t>
            </a:r>
            <a:r>
              <a:rPr lang="de-DE" dirty="0">
                <a:solidFill>
                  <a:srgbClr val="FF0000"/>
                </a:solidFill>
              </a:rPr>
              <a:t> gas source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</a:t>
            </a:r>
            <a:r>
              <a:rPr lang="de-DE" dirty="0" err="1"/>
              <a:t>mirror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2793209" y="3498809"/>
            <a:ext cx="1792393" cy="100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715231" y="4849781"/>
            <a:ext cx="2499367" cy="3502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26" idx="1"/>
          </p:cNvCxnSpPr>
          <p:nvPr/>
        </p:nvCxnSpPr>
        <p:spPr>
          <a:xfrm flipH="1">
            <a:off x="8153256" y="3386471"/>
            <a:ext cx="722400" cy="47135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7184748" y="2885513"/>
            <a:ext cx="999684" cy="9009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844626" y="2183603"/>
            <a:ext cx="293702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Pumping</a:t>
            </a:r>
            <a:r>
              <a:rPr lang="de-DE" sz="2133" dirty="0"/>
              <a:t> </a:t>
            </a:r>
            <a:r>
              <a:rPr lang="de-DE" sz="2133" dirty="0" err="1"/>
              <a:t>requirements</a:t>
            </a:r>
            <a:endParaRPr lang="de-DE" sz="2133" dirty="0"/>
          </a:p>
        </p:txBody>
      </p:sp>
      <p:sp>
        <p:nvSpPr>
          <p:cNvPr id="24" name="Textfeld 23"/>
          <p:cNvSpPr txBox="1"/>
          <p:nvPr/>
        </p:nvSpPr>
        <p:spPr>
          <a:xfrm>
            <a:off x="7851039" y="2494548"/>
            <a:ext cx="323838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and</a:t>
            </a:r>
            <a:r>
              <a:rPr lang="de-DE" sz="2133" dirty="0"/>
              <a:t> 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cryopumps</a:t>
            </a:r>
            <a:endParaRPr lang="de-DE" sz="2133" dirty="0"/>
          </a:p>
        </p:txBody>
      </p:sp>
      <p:sp>
        <p:nvSpPr>
          <p:cNvPr id="25" name="Textfeld 24"/>
          <p:cNvSpPr txBox="1"/>
          <p:nvPr/>
        </p:nvSpPr>
        <p:spPr>
          <a:xfrm>
            <a:off x="299384" y="3267845"/>
            <a:ext cx="24945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shielding</a:t>
            </a:r>
            <a:endParaRPr lang="de-DE" sz="2133" dirty="0"/>
          </a:p>
        </p:txBody>
      </p:sp>
      <p:sp>
        <p:nvSpPr>
          <p:cNvPr id="26" name="Textfeld 25"/>
          <p:cNvSpPr txBox="1"/>
          <p:nvPr/>
        </p:nvSpPr>
        <p:spPr>
          <a:xfrm>
            <a:off x="8875656" y="3176189"/>
            <a:ext cx="311655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Reduction</a:t>
            </a:r>
            <a:r>
              <a:rPr lang="de-DE" sz="2133" dirty="0"/>
              <a:t> </a:t>
            </a:r>
            <a:r>
              <a:rPr lang="de-DE" sz="2133" dirty="0" err="1"/>
              <a:t>of</a:t>
            </a:r>
            <a:r>
              <a:rPr lang="de-DE" sz="2133" dirty="0"/>
              <a:t> outgassing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9133659" y="4610646"/>
            <a:ext cx="262924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Frost </a:t>
            </a:r>
            <a:r>
              <a:rPr lang="de-DE" sz="2133" dirty="0" err="1"/>
              <a:t>formation</a:t>
            </a:r>
            <a:r>
              <a:rPr lang="de-DE" sz="2133" dirty="0"/>
              <a:t> </a:t>
            </a:r>
            <a:r>
              <a:rPr lang="de-DE" sz="2133" dirty="0" err="1"/>
              <a:t>and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recovery</a:t>
            </a:r>
            <a:endParaRPr lang="de-DE" sz="2133" dirty="0"/>
          </a:p>
        </p:txBody>
      </p:sp>
      <p:sp>
        <p:nvSpPr>
          <p:cNvPr id="28" name="Textfeld 27"/>
          <p:cNvSpPr txBox="1"/>
          <p:nvPr/>
        </p:nvSpPr>
        <p:spPr>
          <a:xfrm>
            <a:off x="420119" y="4825733"/>
            <a:ext cx="203773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Resulting</a:t>
            </a:r>
            <a:r>
              <a:rPr lang="de-DE" sz="2133" dirty="0"/>
              <a:t> </a:t>
            </a:r>
            <a:r>
              <a:rPr lang="de-DE" sz="2133" dirty="0" err="1"/>
              <a:t>local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pressures</a:t>
            </a:r>
            <a:endParaRPr lang="de-DE" sz="2133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6085774" y="4483202"/>
            <a:ext cx="2789882" cy="3710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7971534" y="4448480"/>
            <a:ext cx="937550" cy="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9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6"/>
          <p:cNvSpPr>
            <a:spLocks noGrp="1"/>
          </p:cNvSpPr>
          <p:nvPr>
            <p:ph sz="half" idx="1"/>
          </p:nvPr>
        </p:nvSpPr>
        <p:spPr>
          <a:xfrm>
            <a:off x="526019" y="1598771"/>
            <a:ext cx="11278711" cy="453162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Assumptions</a:t>
            </a:r>
          </a:p>
          <a:p>
            <a:pPr lvl="1"/>
            <a:r>
              <a:rPr lang="en-US" sz="2000" dirty="0"/>
              <a:t>Total outgassing is 50/50 H</a:t>
            </a:r>
            <a:r>
              <a:rPr lang="en-US" sz="2000" baseline="-25000" dirty="0"/>
              <a:t>2</a:t>
            </a:r>
            <a:r>
              <a:rPr lang="en-US" sz="2000" dirty="0"/>
              <a:t>/H</a:t>
            </a:r>
            <a:r>
              <a:rPr lang="en-US" sz="2000" baseline="-25000" dirty="0"/>
              <a:t>2</a:t>
            </a:r>
            <a:r>
              <a:rPr lang="en-US" sz="2000" dirty="0"/>
              <a:t>O </a:t>
            </a:r>
          </a:p>
          <a:p>
            <a:pPr lvl="1"/>
            <a:r>
              <a:rPr lang="en-US" sz="2000" dirty="0"/>
              <a:t>Outgassing of 2.5∙10</a:t>
            </a:r>
            <a:r>
              <a:rPr lang="en-US" sz="2000" baseline="30000" dirty="0"/>
              <a:t>-11</a:t>
            </a:r>
            <a:r>
              <a:rPr lang="en-US" sz="2000" dirty="0"/>
              <a:t> Pa m</a:t>
            </a:r>
            <a:r>
              <a:rPr lang="en-US" sz="2000" baseline="30000" dirty="0"/>
              <a:t>3</a:t>
            </a:r>
            <a:r>
              <a:rPr lang="en-US" sz="2000" dirty="0"/>
              <a:t>/(s m</a:t>
            </a:r>
            <a:r>
              <a:rPr lang="en-US" sz="2000" baseline="30000" dirty="0"/>
              <a:t>2</a:t>
            </a:r>
            <a:r>
              <a:rPr lang="en-US" sz="2000" dirty="0"/>
              <a:t>) each </a:t>
            </a:r>
          </a:p>
          <a:p>
            <a:pPr lvl="1"/>
            <a:r>
              <a:rPr lang="en-US" sz="2000" dirty="0"/>
              <a:t>Warm pumping station with 5 m</a:t>
            </a:r>
            <a:r>
              <a:rPr lang="en-US" sz="2000" baseline="30000" dirty="0"/>
              <a:t>3</a:t>
            </a:r>
            <a:r>
              <a:rPr lang="en-US" sz="2000" dirty="0"/>
              <a:t>/s every 500 m</a:t>
            </a:r>
          </a:p>
          <a:p>
            <a:r>
              <a:rPr lang="en-US" sz="2400" b="1" dirty="0"/>
              <a:t>Variation of length and capture coefficient with </a:t>
            </a:r>
            <a:r>
              <a:rPr lang="en-GB" sz="2400" b="1" dirty="0"/>
              <a:t>ProVac3D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2400" dirty="0" err="1">
                <a:sym typeface="Wingdings" panose="05000000000000000000" pitchFamily="2" charset="2"/>
              </a:rPr>
              <a:t>Required</a:t>
            </a:r>
            <a:r>
              <a:rPr lang="de-DE" sz="2400" dirty="0">
                <a:sym typeface="Wingdings" panose="05000000000000000000" pitchFamily="2" charset="2"/>
              </a:rPr>
              <a:t> beam </a:t>
            </a:r>
            <a:r>
              <a:rPr lang="de-DE" sz="2400" dirty="0" err="1">
                <a:sym typeface="Wingdings" panose="05000000000000000000" pitchFamily="2" charset="2"/>
              </a:rPr>
              <a:t>pipe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conditions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have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to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be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established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 err="1">
                <a:sym typeface="Wingdings" panose="05000000000000000000" pitchFamily="2" charset="2"/>
              </a:rPr>
              <a:t>by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low</a:t>
            </a:r>
            <a:r>
              <a:rPr lang="de-DE" sz="2400" dirty="0">
                <a:sym typeface="Wingdings" panose="05000000000000000000" pitchFamily="2" charset="2"/>
              </a:rPr>
              <a:t> outgassing </a:t>
            </a:r>
            <a:r>
              <a:rPr lang="de-DE" sz="2400" dirty="0" err="1">
                <a:sym typeface="Wingdings" panose="05000000000000000000" pitchFamily="2" charset="2"/>
              </a:rPr>
              <a:t>rates</a:t>
            </a:r>
            <a:r>
              <a:rPr lang="de-DE" sz="2400" dirty="0">
                <a:sym typeface="Wingdings" panose="05000000000000000000" pitchFamily="2" charset="2"/>
              </a:rPr>
              <a:t>, not </a:t>
            </a:r>
            <a:r>
              <a:rPr lang="de-DE" sz="2400" dirty="0" err="1">
                <a:sym typeface="Wingdings" panose="05000000000000000000" pitchFamily="2" charset="2"/>
              </a:rPr>
              <a:t>by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stronger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pumping</a:t>
            </a:r>
            <a:endParaRPr lang="de-DE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2400" dirty="0"/>
              <a:t>Beam </a:t>
            </a:r>
            <a:r>
              <a:rPr lang="de-DE" sz="2400" dirty="0" err="1"/>
              <a:t>pipe</a:t>
            </a:r>
            <a:r>
              <a:rPr lang="de-DE" sz="2400" dirty="0"/>
              <a:t> </a:t>
            </a:r>
            <a:r>
              <a:rPr lang="de-DE" sz="2400" dirty="0" err="1"/>
              <a:t>vacuum</a:t>
            </a:r>
            <a:r>
              <a:rPr lang="de-DE" sz="2400" dirty="0"/>
              <a:t> </a:t>
            </a:r>
            <a:r>
              <a:rPr lang="de-DE" sz="2400" dirty="0" err="1"/>
              <a:t>strongly</a:t>
            </a:r>
            <a:r>
              <a:rPr lang="de-DE" sz="2400" dirty="0"/>
              <a:t> </a:t>
            </a:r>
            <a:r>
              <a:rPr lang="de-DE" sz="2400" dirty="0" err="1"/>
              <a:t>decoupled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cryostat</a:t>
            </a:r>
            <a:r>
              <a:rPr lang="de-DE" sz="2400" dirty="0"/>
              <a:t> </a:t>
            </a:r>
            <a:r>
              <a:rPr lang="de-DE" sz="2400" dirty="0" err="1"/>
              <a:t>vacuum</a:t>
            </a:r>
            <a:endParaRPr lang="de-DE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2400" dirty="0" err="1"/>
              <a:t>Cryogenic</a:t>
            </a:r>
            <a:r>
              <a:rPr lang="de-DE" sz="2400" dirty="0"/>
              <a:t> hydrogen </a:t>
            </a:r>
            <a:r>
              <a:rPr lang="de-DE" sz="2400" dirty="0" err="1"/>
              <a:t>pumping</a:t>
            </a:r>
            <a:r>
              <a:rPr lang="de-DE" sz="2400" dirty="0"/>
              <a:t> not </a:t>
            </a:r>
            <a:r>
              <a:rPr lang="de-DE" sz="2400" dirty="0" err="1"/>
              <a:t>needed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en-US" sz="2400" dirty="0"/>
              <a:t>additional pumping </a:t>
            </a:r>
            <a:br>
              <a:rPr lang="en-US" sz="2400" dirty="0"/>
            </a:br>
            <a:r>
              <a:rPr lang="en-US" sz="2400" dirty="0"/>
              <a:t>station at warm end of </a:t>
            </a:r>
            <a:r>
              <a:rPr lang="en-US" sz="2400" dirty="0" err="1"/>
              <a:t>cryopump</a:t>
            </a:r>
            <a:endParaRPr lang="de-DE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en-GB" sz="2400" dirty="0"/>
              <a:t>Water is well manageable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by</a:t>
            </a:r>
            <a:r>
              <a:rPr lang="de-DE" sz="2400" dirty="0"/>
              <a:t> a 80 K </a:t>
            </a:r>
            <a:r>
              <a:rPr lang="de-DE" sz="2400" dirty="0" err="1"/>
              <a:t>cryopump</a:t>
            </a:r>
            <a:r>
              <a:rPr lang="de-DE" sz="2400" dirty="0"/>
              <a:t> (</a:t>
            </a:r>
            <a:r>
              <a:rPr lang="de-DE" sz="2400" dirty="0" err="1"/>
              <a:t>acceptable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water</a:t>
            </a:r>
            <a:r>
              <a:rPr lang="de-DE" sz="2400" dirty="0"/>
              <a:t> ML </a:t>
            </a:r>
            <a:r>
              <a:rPr lang="de-DE" sz="2400" dirty="0" err="1"/>
              <a:t>formation</a:t>
            </a:r>
            <a:r>
              <a:rPr lang="de-DE" sz="2400" dirty="0"/>
              <a:t> </a:t>
            </a:r>
            <a:r>
              <a:rPr lang="de-DE" sz="2400" dirty="0" err="1"/>
              <a:t>times</a:t>
            </a:r>
            <a:r>
              <a:rPr lang="de-DE" sz="2400" dirty="0"/>
              <a:t>)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399" dirty="0"/>
          </a:p>
          <a:p>
            <a:pPr marL="0" indent="0">
              <a:buNone/>
            </a:pPr>
            <a:endParaRPr lang="de-DE" sz="2400" dirty="0"/>
          </a:p>
          <a:p>
            <a:endParaRPr lang="de-DE" sz="2399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6020" y="686508"/>
            <a:ext cx="9156078" cy="7675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S1)</a:t>
            </a:r>
            <a:r>
              <a:rPr lang="en-US" sz="3200" dirty="0"/>
              <a:t> Pressure profiles and flow rates from long beam pipe towards cryogenic mirror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31" y="1590777"/>
            <a:ext cx="2592600" cy="20610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CF1FB0F-7CB2-169D-5CE6-D7B56704BD51}"/>
              </a:ext>
            </a:extLst>
          </p:cNvPr>
          <p:cNvSpPr txBox="1"/>
          <p:nvPr/>
        </p:nvSpPr>
        <p:spPr>
          <a:xfrm>
            <a:off x="5460647" y="5255010"/>
            <a:ext cx="634408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u="sng" dirty="0" err="1"/>
              <a:t>Finding</a:t>
            </a:r>
            <a:r>
              <a:rPr lang="de-DE" u="sng" dirty="0"/>
              <a:t>:</a:t>
            </a:r>
            <a:r>
              <a:rPr lang="de-DE" dirty="0"/>
              <a:t> The </a:t>
            </a:r>
            <a:r>
              <a:rPr lang="de-DE" dirty="0" err="1"/>
              <a:t>cryopump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pipe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cryostat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operated</a:t>
            </a:r>
            <a:r>
              <a:rPr lang="de-DE" dirty="0"/>
              <a:t> at 80 K.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396116"/>
              </p:ext>
            </p:extLst>
          </p:nvPr>
        </p:nvGraphicFramePr>
        <p:xfrm>
          <a:off x="10580730" y="3796545"/>
          <a:ext cx="1224000" cy="1235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r>
                        <a:rPr lang="de-DE" sz="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de-DE" sz="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cryopump</a:t>
                      </a:r>
                      <a:r>
                        <a:rPr lang="de-DE" sz="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(m)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353" marR="5353" marT="535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Water</a:t>
                      </a:r>
                      <a:r>
                        <a:rPr lang="de-DE" sz="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flow</a:t>
                      </a:r>
                      <a:r>
                        <a:rPr lang="de-DE" sz="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to</a:t>
                      </a:r>
                      <a:r>
                        <a:rPr lang="de-DE" sz="8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b="0" u="none" strike="noStrike" baseline="0" dirty="0" err="1">
                          <a:solidFill>
                            <a:schemeClr val="tx1"/>
                          </a:solidFill>
                          <a:effectLst/>
                        </a:rPr>
                        <a:t>mirror</a:t>
                      </a:r>
                      <a:br>
                        <a:rPr lang="de-DE" sz="8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de-DE" sz="8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de-DE" sz="800" b="0" u="none" strike="noStrike" baseline="0" dirty="0" err="1">
                          <a:solidFill>
                            <a:schemeClr val="tx1"/>
                          </a:solidFill>
                          <a:effectLst/>
                        </a:rPr>
                        <a:t>Pa</a:t>
                      </a:r>
                      <a:r>
                        <a:rPr lang="de-DE" sz="8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m³/s)</a:t>
                      </a:r>
                      <a:endParaRPr lang="de-DE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353" marR="5353" marT="535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353" marR="5353" marT="53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2.5E-10</a:t>
                      </a:r>
                    </a:p>
                  </a:txBody>
                  <a:tcPr marL="5353" marR="5353" marT="535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353" marR="5353" marT="53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1.2E-10</a:t>
                      </a:r>
                    </a:p>
                  </a:txBody>
                  <a:tcPr marL="5353" marR="5353" marT="535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353" marR="5353" marT="53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5.5E-11</a:t>
                      </a:r>
                    </a:p>
                  </a:txBody>
                  <a:tcPr marL="5353" marR="5353" marT="535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5353" marR="5353" marT="53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3.1E-11</a:t>
                      </a:r>
                    </a:p>
                  </a:txBody>
                  <a:tcPr marL="5353" marR="5353" marT="5353" marB="0" anchor="ctr"/>
                </a:tc>
                <a:extLst>
                  <a:ext uri="{0D108BD9-81ED-4DB2-BD59-A6C34878D82A}">
                    <a16:rowId xmlns:a16="http://schemas.microsoft.com/office/drawing/2014/main" val="242090716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5353" marR="5353" marT="53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1.6E-11</a:t>
                      </a:r>
                    </a:p>
                  </a:txBody>
                  <a:tcPr marL="5353" marR="5353" marT="5353" marB="0" anchor="ctr"/>
                </a:tc>
                <a:extLst>
                  <a:ext uri="{0D108BD9-81ED-4DB2-BD59-A6C34878D82A}">
                    <a16:rowId xmlns:a16="http://schemas.microsoft.com/office/drawing/2014/main" val="189932266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5353" marR="5353" marT="53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1.1E-11</a:t>
                      </a:r>
                    </a:p>
                  </a:txBody>
                  <a:tcPr marL="5353" marR="5353" marT="5353" marB="0" anchor="ctr"/>
                </a:tc>
                <a:extLst>
                  <a:ext uri="{0D108BD9-81ED-4DB2-BD59-A6C34878D82A}">
                    <a16:rowId xmlns:a16="http://schemas.microsoft.com/office/drawing/2014/main" val="1499019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93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02" y="1170691"/>
            <a:ext cx="5646870" cy="4448490"/>
          </a:xfrm>
          <a:prstGeom prst="rect">
            <a:avLst/>
          </a:prstGeom>
        </p:spPr>
      </p:pic>
      <p:sp>
        <p:nvSpPr>
          <p:cNvPr id="30" name="Datumsplatzhalter 3"/>
          <p:cNvSpPr>
            <a:spLocks noGrp="1"/>
          </p:cNvSpPr>
          <p:nvPr>
            <p:ph type="dt" sz="half" idx="10"/>
          </p:nvPr>
        </p:nvSpPr>
        <p:spPr>
          <a:xfrm>
            <a:off x="837936" y="6329811"/>
            <a:ext cx="1369917" cy="528189"/>
          </a:xfrm>
        </p:spPr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31435" y="294559"/>
            <a:ext cx="9153254" cy="767511"/>
          </a:xfrm>
        </p:spPr>
        <p:txBody>
          <a:bodyPr>
            <a:normAutofit/>
          </a:bodyPr>
          <a:lstStyle/>
          <a:p>
            <a:r>
              <a:rPr lang="en-US" sz="2900" dirty="0">
                <a:solidFill>
                  <a:srgbClr val="FF0000"/>
                </a:solidFill>
              </a:rPr>
              <a:t>S2) Upper tower </a:t>
            </a:r>
            <a:r>
              <a:rPr lang="en-US" sz="2900" dirty="0"/>
              <a:t>gas source</a:t>
            </a:r>
            <a:endParaRPr lang="de-DE" sz="2900" dirty="0"/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2835413" y="4117791"/>
            <a:ext cx="1792393" cy="100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715231" y="4849781"/>
            <a:ext cx="2499367" cy="3502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41588" y="2579060"/>
            <a:ext cx="293702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Pumping</a:t>
            </a:r>
            <a:r>
              <a:rPr lang="de-DE" sz="2133" dirty="0"/>
              <a:t> </a:t>
            </a:r>
            <a:r>
              <a:rPr lang="de-DE" sz="2133" dirty="0" err="1"/>
              <a:t>requirements</a:t>
            </a:r>
            <a:endParaRPr lang="de-DE" sz="2133" dirty="0"/>
          </a:p>
        </p:txBody>
      </p:sp>
      <p:sp>
        <p:nvSpPr>
          <p:cNvPr id="25" name="Textfeld 24"/>
          <p:cNvSpPr txBox="1"/>
          <p:nvPr/>
        </p:nvSpPr>
        <p:spPr>
          <a:xfrm>
            <a:off x="341588" y="3886827"/>
            <a:ext cx="24945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shielding</a:t>
            </a:r>
            <a:endParaRPr lang="de-DE" sz="2133" dirty="0"/>
          </a:p>
        </p:txBody>
      </p:sp>
      <p:sp>
        <p:nvSpPr>
          <p:cNvPr id="26" name="Textfeld 25"/>
          <p:cNvSpPr txBox="1"/>
          <p:nvPr/>
        </p:nvSpPr>
        <p:spPr>
          <a:xfrm>
            <a:off x="8900101" y="1798851"/>
            <a:ext cx="311655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Reduction</a:t>
            </a:r>
            <a:r>
              <a:rPr lang="de-DE" sz="2133" dirty="0"/>
              <a:t> </a:t>
            </a:r>
            <a:r>
              <a:rPr lang="de-DE" sz="2133" err="1"/>
              <a:t>of</a:t>
            </a:r>
            <a:r>
              <a:rPr lang="de-DE" sz="2133"/>
              <a:t> outgassing</a:t>
            </a:r>
            <a:endParaRPr lang="de-DE" sz="2133" dirty="0"/>
          </a:p>
        </p:txBody>
      </p:sp>
      <p:sp>
        <p:nvSpPr>
          <p:cNvPr id="27" name="Textfeld 26"/>
          <p:cNvSpPr txBox="1"/>
          <p:nvPr/>
        </p:nvSpPr>
        <p:spPr>
          <a:xfrm>
            <a:off x="9133659" y="4610646"/>
            <a:ext cx="262924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Frost </a:t>
            </a:r>
            <a:r>
              <a:rPr lang="de-DE" sz="2133" dirty="0" err="1"/>
              <a:t>formation</a:t>
            </a:r>
            <a:r>
              <a:rPr lang="de-DE" sz="2133" dirty="0"/>
              <a:t> </a:t>
            </a:r>
            <a:r>
              <a:rPr lang="de-DE" sz="2133" dirty="0" err="1"/>
              <a:t>and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recovery</a:t>
            </a:r>
            <a:endParaRPr lang="de-DE" sz="2133" dirty="0"/>
          </a:p>
        </p:txBody>
      </p:sp>
      <p:sp>
        <p:nvSpPr>
          <p:cNvPr id="28" name="Textfeld 27"/>
          <p:cNvSpPr txBox="1"/>
          <p:nvPr/>
        </p:nvSpPr>
        <p:spPr>
          <a:xfrm>
            <a:off x="420119" y="4825733"/>
            <a:ext cx="203773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Resulting</a:t>
            </a:r>
            <a:r>
              <a:rPr lang="de-DE" sz="2133" dirty="0"/>
              <a:t> </a:t>
            </a:r>
            <a:r>
              <a:rPr lang="de-DE" sz="2133" dirty="0" err="1"/>
              <a:t>local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pressures</a:t>
            </a:r>
            <a:endParaRPr lang="de-DE" sz="2133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6085774" y="4483202"/>
            <a:ext cx="2789882" cy="3710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 flipV="1">
            <a:off x="6060919" y="1115338"/>
            <a:ext cx="2814737" cy="7376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3124040" y="1115338"/>
            <a:ext cx="2090558" cy="147534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>
            <a:off x="4983335" y="1806852"/>
            <a:ext cx="13088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5650637" y="1721716"/>
            <a:ext cx="0" cy="616486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8875656" y="2795278"/>
            <a:ext cx="2082621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Minimisation</a:t>
            </a:r>
            <a:r>
              <a:rPr lang="de-DE" sz="2133" dirty="0"/>
              <a:t>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conductance</a:t>
            </a:r>
            <a:endParaRPr lang="de-DE" sz="2133" dirty="0"/>
          </a:p>
        </p:txBody>
      </p:sp>
      <p:cxnSp>
        <p:nvCxnSpPr>
          <p:cNvPr id="35" name="Gerade Verbindung mit Pfeil 34"/>
          <p:cNvCxnSpPr>
            <a:stCxn id="34" idx="1"/>
          </p:cNvCxnSpPr>
          <p:nvPr/>
        </p:nvCxnSpPr>
        <p:spPr>
          <a:xfrm flipH="1" flipV="1">
            <a:off x="5705027" y="1762428"/>
            <a:ext cx="3170629" cy="140724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4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8000" y="696710"/>
            <a:ext cx="9158904" cy="767748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S2) </a:t>
            </a:r>
            <a:r>
              <a:rPr lang="de-DE" dirty="0"/>
              <a:t>Gas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tower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</a:t>
            </a:r>
            <a:r>
              <a:rPr lang="de-DE" dirty="0" err="1"/>
              <a:t>mirror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28000" y="1595857"/>
            <a:ext cx="11215765" cy="22427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Some geometric solution of tower interface is needed (e. g. tube) </a:t>
            </a:r>
          </a:p>
          <a:p>
            <a:r>
              <a:rPr lang="en-GB" sz="2400" dirty="0"/>
              <a:t>Extra pressure reduction by factor ~10 in tower is advisable </a:t>
            </a:r>
            <a:r>
              <a:rPr lang="de-DE" sz="2400" dirty="0" err="1"/>
              <a:t>by</a:t>
            </a:r>
            <a:r>
              <a:rPr lang="de-DE" sz="2400" dirty="0"/>
              <a:t> additional </a:t>
            </a:r>
            <a:r>
              <a:rPr lang="de-DE" sz="2400" dirty="0" err="1"/>
              <a:t>means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reduce</a:t>
            </a:r>
            <a:r>
              <a:rPr lang="de-DE" sz="2400" dirty="0"/>
              <a:t> outgassing </a:t>
            </a:r>
            <a:r>
              <a:rPr lang="de-DE" sz="2400" dirty="0" err="1"/>
              <a:t>and</a:t>
            </a:r>
            <a:r>
              <a:rPr lang="de-DE" sz="2400" dirty="0"/>
              <a:t>/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increase</a:t>
            </a:r>
            <a:r>
              <a:rPr lang="de-DE" sz="2400" dirty="0"/>
              <a:t> </a:t>
            </a:r>
            <a:r>
              <a:rPr lang="de-DE" sz="2400" dirty="0" err="1"/>
              <a:t>pumping</a:t>
            </a:r>
            <a:r>
              <a:rPr lang="de-DE" sz="2400" dirty="0"/>
              <a:t> </a:t>
            </a:r>
            <a:r>
              <a:rPr lang="de-DE" sz="2400" dirty="0" err="1"/>
              <a:t>speed</a:t>
            </a:r>
            <a:r>
              <a:rPr lang="de-DE" sz="2400" dirty="0"/>
              <a:t> (</a:t>
            </a:r>
            <a:r>
              <a:rPr lang="de-DE" sz="2400" dirty="0" err="1"/>
              <a:t>most</a:t>
            </a:r>
            <a:r>
              <a:rPr lang="de-DE" sz="2400" dirty="0"/>
              <a:t> </a:t>
            </a:r>
            <a:r>
              <a:rPr lang="de-DE" sz="2400" dirty="0" err="1"/>
              <a:t>probably</a:t>
            </a:r>
            <a:r>
              <a:rPr lang="de-DE" sz="2400" dirty="0"/>
              <a:t> </a:t>
            </a:r>
            <a:r>
              <a:rPr lang="de-DE" sz="2400" dirty="0" err="1"/>
              <a:t>cryopumping</a:t>
            </a:r>
            <a:r>
              <a:rPr lang="de-DE" sz="2400" dirty="0"/>
              <a:t>), </a:t>
            </a:r>
            <a:r>
              <a:rPr lang="de-DE" sz="2400" dirty="0" err="1"/>
              <a:t>implementation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special</a:t>
            </a:r>
            <a:r>
              <a:rPr lang="de-DE" sz="2400" dirty="0"/>
              <a:t> </a:t>
            </a:r>
            <a:r>
              <a:rPr lang="de-DE" sz="2400" dirty="0" err="1"/>
              <a:t>baffles</a:t>
            </a:r>
            <a:r>
              <a:rPr lang="de-DE" sz="2400" dirty="0"/>
              <a:t> </a:t>
            </a:r>
            <a:r>
              <a:rPr lang="de-DE" sz="2400" dirty="0" err="1"/>
              <a:t>possible</a:t>
            </a:r>
            <a:endParaRPr lang="de-DE" sz="2400" dirty="0"/>
          </a:p>
          <a:p>
            <a:r>
              <a:rPr lang="de-DE" sz="2400" dirty="0"/>
              <a:t>High </a:t>
            </a:r>
            <a:r>
              <a:rPr lang="de-DE" sz="2400" dirty="0" err="1"/>
              <a:t>uncertainties</a:t>
            </a:r>
            <a:r>
              <a:rPr lang="de-DE" sz="2400" dirty="0"/>
              <a:t> in outgassing </a:t>
            </a:r>
            <a:r>
              <a:rPr lang="de-DE" sz="2400" dirty="0" err="1"/>
              <a:t>composition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tower</a:t>
            </a:r>
            <a:r>
              <a:rPr lang="de-DE" sz="2400" dirty="0"/>
              <a:t> </a:t>
            </a:r>
            <a:r>
              <a:rPr lang="de-DE" sz="2400" dirty="0" err="1"/>
              <a:t>pressure</a:t>
            </a:r>
            <a:endParaRPr lang="de-DE" sz="2400" dirty="0"/>
          </a:p>
          <a:p>
            <a:pPr marL="0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/>
              <a:t>Assumed</a:t>
            </a:r>
            <a:r>
              <a:rPr lang="de-DE" sz="2400" dirty="0"/>
              <a:t> </a:t>
            </a:r>
            <a:r>
              <a:rPr lang="de-DE" sz="2400" dirty="0" err="1"/>
              <a:t>value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further</a:t>
            </a:r>
            <a:r>
              <a:rPr lang="de-DE" sz="2400" dirty="0"/>
              <a:t> </a:t>
            </a:r>
            <a:r>
              <a:rPr lang="de-DE" sz="2400" dirty="0" err="1"/>
              <a:t>simulations</a:t>
            </a:r>
            <a:r>
              <a:rPr lang="de-DE" sz="2400" dirty="0"/>
              <a:t>: </a:t>
            </a:r>
            <a:r>
              <a:rPr lang="en-GB" sz="2400" b="1" dirty="0"/>
              <a:t>2</a:t>
            </a:r>
            <a:r>
              <a:rPr lang="en-GB" sz="2400" b="1" baseline="30000" dirty="0"/>
              <a:t>.</a:t>
            </a:r>
            <a:r>
              <a:rPr lang="en-GB" sz="2400" b="1" dirty="0"/>
              <a:t>10</a:t>
            </a:r>
            <a:r>
              <a:rPr lang="en-GB" sz="2400" b="1" baseline="30000" dirty="0"/>
              <a:t>-9</a:t>
            </a:r>
            <a:r>
              <a:rPr lang="en-GB" sz="2400" b="1" dirty="0"/>
              <a:t> Pa</a:t>
            </a:r>
            <a:r>
              <a:rPr lang="en-GB" sz="2400" b="1" baseline="30000" dirty="0"/>
              <a:t>.</a:t>
            </a:r>
            <a:r>
              <a:rPr lang="en-GB" sz="2400" b="1" dirty="0"/>
              <a:t>m</a:t>
            </a:r>
            <a:r>
              <a:rPr lang="en-GB" sz="2400" b="1" baseline="30000" dirty="0"/>
              <a:t>3</a:t>
            </a:r>
            <a:r>
              <a:rPr lang="en-GB" sz="2400" b="1" dirty="0"/>
              <a:t>/s</a:t>
            </a:r>
            <a:endParaRPr lang="en-GB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br>
              <a:rPr lang="de-DE" sz="2000" dirty="0"/>
            </a:br>
            <a:endParaRPr lang="de-DE" sz="20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EF54EE-19DA-CDAD-F5D5-81DAD9C7B095}"/>
              </a:ext>
            </a:extLst>
          </p:cNvPr>
          <p:cNvSpPr txBox="1"/>
          <p:nvPr/>
        </p:nvSpPr>
        <p:spPr>
          <a:xfrm>
            <a:off x="528000" y="4590259"/>
            <a:ext cx="5455765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u="sng" dirty="0" err="1"/>
              <a:t>Finding</a:t>
            </a:r>
            <a:r>
              <a:rPr lang="de-DE" u="sng" dirty="0"/>
              <a:t>: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in </a:t>
            </a:r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tower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conductance</a:t>
            </a:r>
            <a:r>
              <a:rPr lang="de-DE" dirty="0"/>
              <a:t> </a:t>
            </a:r>
            <a:r>
              <a:rPr lang="de-DE" dirty="0" err="1"/>
              <a:t>minimisation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assumed</a:t>
            </a:r>
            <a:r>
              <a:rPr lang="de-DE" dirty="0"/>
              <a:t>.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2042414"/>
              </p:ext>
            </p:extLst>
          </p:nvPr>
        </p:nvGraphicFramePr>
        <p:xfrm>
          <a:off x="6235765" y="3952164"/>
          <a:ext cx="5508000" cy="210718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7234">
                <a:tc>
                  <a:txBody>
                    <a:bodyPr/>
                    <a:lstStyle/>
                    <a:p>
                      <a:pPr algn="l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Radius </a:t>
                      </a:r>
                      <a:r>
                        <a:rPr lang="de-DE" sz="800" u="none" strike="noStrike" dirty="0" err="1">
                          <a:effectLst/>
                        </a:rPr>
                        <a:t>suspension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Radius </a:t>
                      </a:r>
                      <a:r>
                        <a:rPr lang="de-DE" sz="800" u="none" strike="noStrike" dirty="0" err="1">
                          <a:effectLst/>
                        </a:rPr>
                        <a:t>opening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Radius </a:t>
                      </a:r>
                      <a:r>
                        <a:rPr lang="de-DE" sz="800" u="none" strike="noStrike" dirty="0" err="1">
                          <a:effectLst/>
                        </a:rPr>
                        <a:t>opening</a:t>
                      </a:r>
                      <a:r>
                        <a:rPr lang="de-DE" sz="800" u="none" strike="noStrike" dirty="0">
                          <a:effectLst/>
                        </a:rPr>
                        <a:t> 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 err="1">
                          <a:effectLst/>
                        </a:rPr>
                        <a:t>Clearance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 err="1">
                          <a:effectLst/>
                        </a:rPr>
                        <a:t>Orifice</a:t>
                      </a:r>
                      <a:r>
                        <a:rPr lang="de-DE" sz="800" u="none" strike="noStrike" dirty="0">
                          <a:effectLst/>
                        </a:rPr>
                        <a:t>/</a:t>
                      </a:r>
                      <a:r>
                        <a:rPr lang="de-DE" sz="800" u="none" strike="noStrike" dirty="0" err="1">
                          <a:effectLst/>
                        </a:rPr>
                        <a:t>tube</a:t>
                      </a:r>
                      <a:r>
                        <a:rPr lang="de-DE" sz="800" u="none" strike="noStrike" dirty="0">
                          <a:effectLst/>
                        </a:rPr>
                        <a:t> </a:t>
                      </a:r>
                      <a:r>
                        <a:rPr lang="de-DE" sz="800" u="none" strike="noStrike" dirty="0" err="1">
                          <a:effectLst/>
                        </a:rPr>
                        <a:t>length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Transmission </a:t>
                      </a:r>
                      <a:r>
                        <a:rPr lang="de-DE" sz="800" u="none" strike="noStrike" dirty="0" err="1">
                          <a:effectLst/>
                        </a:rPr>
                        <a:t>surface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Transmission </a:t>
                      </a:r>
                      <a:r>
                        <a:rPr lang="de-DE" sz="800" u="none" strike="noStrike" dirty="0" err="1">
                          <a:effectLst/>
                        </a:rPr>
                        <a:t>probability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 err="1">
                          <a:effectLst/>
                        </a:rPr>
                        <a:t>Conductance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Gas </a:t>
                      </a:r>
                      <a:r>
                        <a:rPr lang="de-DE" sz="800" u="none" strike="noStrike" dirty="0" err="1">
                          <a:effectLst/>
                        </a:rPr>
                        <a:t>flow</a:t>
                      </a:r>
                      <a:r>
                        <a:rPr lang="de-DE" sz="800" u="none" strike="noStrike" dirty="0">
                          <a:effectLst/>
                        </a:rPr>
                        <a:t> </a:t>
                      </a:r>
                      <a:r>
                        <a:rPr lang="de-DE" sz="800" u="none" strike="noStrike" dirty="0" err="1">
                          <a:effectLst/>
                        </a:rPr>
                        <a:t>to</a:t>
                      </a:r>
                      <a:r>
                        <a:rPr lang="de-DE" sz="800" u="none" strike="noStrike" dirty="0">
                          <a:effectLst/>
                        </a:rPr>
                        <a:t> </a:t>
                      </a:r>
                      <a:r>
                        <a:rPr lang="de-DE" sz="800" u="none" strike="noStrike" dirty="0" err="1">
                          <a:effectLst/>
                        </a:rPr>
                        <a:t>mirror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 err="1">
                          <a:effectLst/>
                        </a:rPr>
                        <a:t>r</a:t>
                      </a:r>
                      <a:r>
                        <a:rPr lang="de-DE" sz="800" u="none" strike="noStrike" baseline="-25000" dirty="0" err="1">
                          <a:effectLst/>
                        </a:rPr>
                        <a:t>i</a:t>
                      </a:r>
                      <a:endParaRPr lang="de-DE" sz="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 err="1">
                          <a:effectLst/>
                        </a:rPr>
                        <a:t>r</a:t>
                      </a:r>
                      <a:r>
                        <a:rPr lang="de-DE" sz="800" u="none" strike="noStrike" baseline="-25000" dirty="0" err="1">
                          <a:effectLst/>
                        </a:rPr>
                        <a:t>o</a:t>
                      </a:r>
                      <a:endParaRPr lang="de-DE" sz="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r</a:t>
                      </a:r>
                      <a:r>
                        <a:rPr lang="de-DE" sz="800" u="none" strike="noStrike" baseline="-25000" dirty="0">
                          <a:effectLst/>
                        </a:rPr>
                        <a:t>o2</a:t>
                      </a:r>
                      <a:endParaRPr lang="de-DE" sz="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 err="1">
                          <a:effectLst/>
                        </a:rPr>
                        <a:t>dr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l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P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C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Q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(mm)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(m²)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(m³/s)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(</a:t>
                      </a:r>
                      <a:r>
                        <a:rPr lang="de-DE" sz="800" u="none" strike="noStrike" dirty="0" err="1">
                          <a:effectLst/>
                        </a:rPr>
                        <a:t>Pa</a:t>
                      </a:r>
                      <a:r>
                        <a:rPr lang="de-DE" sz="800" u="none" strike="noStrike" dirty="0">
                          <a:effectLst/>
                        </a:rPr>
                        <a:t> m³/s)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orifice</a:t>
                      </a:r>
                      <a:endParaRPr lang="de-DE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12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endParaRPr lang="de-DE" sz="900" dirty="0"/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0.5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3.39E-04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0.95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1.41E-01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dirty="0">
                          <a:effectLst/>
                        </a:rPr>
                        <a:t>1.41E-06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7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endParaRPr lang="de-DE" sz="900"/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0.5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4.08E-05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0.80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1.43E-02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dirty="0">
                          <a:effectLst/>
                        </a:rPr>
                        <a:t>1.43E-07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6.5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endParaRPr lang="de-DE" sz="900"/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0.5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0.5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1.96E-05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0.70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6.03E-03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dirty="0">
                          <a:effectLst/>
                        </a:rPr>
                        <a:t>6.03E-08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tube</a:t>
                      </a:r>
                      <a:endParaRPr lang="de-DE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12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900"/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300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3.39E-04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0.055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8.19E-03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dirty="0">
                          <a:effectLst/>
                        </a:rPr>
                        <a:t>8.19E-08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12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900" dirty="0"/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500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3.39E-04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0.035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5.21E-03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dirty="0">
                          <a:effectLst/>
                        </a:rPr>
                        <a:t>5.21E-08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3.39E-04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0.025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3.72E-03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3.72E-08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3.39E-04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2.97E-03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2.97E-08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endParaRPr lang="de-DE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4.08E-05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1.21E-03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1.21E-08</a:t>
                      </a: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6.01E-04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6.01E-09</a:t>
                      </a: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3.70E-04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3.70E-09</a:t>
                      </a: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2.37E-04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2.37E-09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1.91E-04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1.91E-09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8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175" y="1175215"/>
            <a:ext cx="5646870" cy="4448490"/>
          </a:xfrm>
          <a:prstGeom prst="rect">
            <a:avLst/>
          </a:prstGeom>
        </p:spPr>
      </p:pic>
      <p:sp>
        <p:nvSpPr>
          <p:cNvPr id="30" name="Datumsplatzhalter 3"/>
          <p:cNvSpPr>
            <a:spLocks noGrp="1"/>
          </p:cNvSpPr>
          <p:nvPr>
            <p:ph type="dt" sz="half" idx="10"/>
          </p:nvPr>
        </p:nvSpPr>
        <p:spPr>
          <a:xfrm>
            <a:off x="837936" y="6329811"/>
            <a:ext cx="1369917" cy="528189"/>
          </a:xfrm>
        </p:spPr>
        <p:txBody>
          <a:bodyPr/>
          <a:lstStyle/>
          <a:p>
            <a:r>
              <a:rPr lang="de-DE"/>
              <a:t>26 May 2023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31435" y="294559"/>
            <a:ext cx="9153254" cy="767511"/>
          </a:xfrm>
        </p:spPr>
        <p:txBody>
          <a:bodyPr>
            <a:normAutofit/>
          </a:bodyPr>
          <a:lstStyle/>
          <a:p>
            <a:r>
              <a:rPr lang="en-US" sz="2900" dirty="0">
                <a:solidFill>
                  <a:srgbClr val="FF0000"/>
                </a:solidFill>
              </a:rPr>
              <a:t>S3) Adjacent tower </a:t>
            </a:r>
            <a:r>
              <a:rPr lang="en-US" sz="2900" dirty="0"/>
              <a:t>gas source</a:t>
            </a:r>
            <a:endParaRPr lang="de-DE" sz="2900" dirty="0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2413575" y="4519979"/>
            <a:ext cx="562553" cy="6120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6760857" y="2332589"/>
            <a:ext cx="1760548" cy="2089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741865" y="4814269"/>
            <a:ext cx="2499367" cy="3502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71822" y="2378547"/>
            <a:ext cx="3270447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Pumping</a:t>
            </a:r>
            <a:r>
              <a:rPr lang="de-DE" sz="2133" dirty="0"/>
              <a:t> </a:t>
            </a:r>
            <a:r>
              <a:rPr lang="de-DE" sz="2133" dirty="0" err="1"/>
              <a:t>requirements</a:t>
            </a:r>
            <a:r>
              <a:rPr lang="de-DE" sz="2133" dirty="0"/>
              <a:t> &amp; </a:t>
            </a:r>
          </a:p>
          <a:p>
            <a:r>
              <a:rPr lang="de-DE" sz="2133" dirty="0"/>
              <a:t>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cryopumps</a:t>
            </a:r>
            <a:endParaRPr lang="de-DE" sz="2133" dirty="0"/>
          </a:p>
          <a:p>
            <a:endParaRPr lang="de-DE" sz="2133" dirty="0"/>
          </a:p>
        </p:txBody>
      </p:sp>
      <p:sp>
        <p:nvSpPr>
          <p:cNvPr id="25" name="Textfeld 24"/>
          <p:cNvSpPr txBox="1"/>
          <p:nvPr/>
        </p:nvSpPr>
        <p:spPr>
          <a:xfrm>
            <a:off x="8570562" y="2122307"/>
            <a:ext cx="24945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shielding</a:t>
            </a:r>
            <a:endParaRPr lang="de-DE" sz="2133" dirty="0"/>
          </a:p>
        </p:txBody>
      </p:sp>
      <p:sp>
        <p:nvSpPr>
          <p:cNvPr id="27" name="Textfeld 26"/>
          <p:cNvSpPr txBox="1"/>
          <p:nvPr/>
        </p:nvSpPr>
        <p:spPr>
          <a:xfrm>
            <a:off x="9160293" y="4575134"/>
            <a:ext cx="262924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Frost </a:t>
            </a:r>
            <a:r>
              <a:rPr lang="de-DE" sz="2133" dirty="0" err="1"/>
              <a:t>formation</a:t>
            </a:r>
            <a:r>
              <a:rPr lang="de-DE" sz="2133" dirty="0"/>
              <a:t> </a:t>
            </a:r>
            <a:r>
              <a:rPr lang="de-DE" sz="2133" dirty="0" err="1"/>
              <a:t>and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recovery</a:t>
            </a:r>
            <a:endParaRPr lang="de-DE" sz="2133" dirty="0"/>
          </a:p>
        </p:txBody>
      </p:sp>
      <p:sp>
        <p:nvSpPr>
          <p:cNvPr id="28" name="Textfeld 27"/>
          <p:cNvSpPr txBox="1"/>
          <p:nvPr/>
        </p:nvSpPr>
        <p:spPr>
          <a:xfrm>
            <a:off x="656896" y="4874910"/>
            <a:ext cx="203773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Resulting</a:t>
            </a:r>
            <a:r>
              <a:rPr lang="de-DE" sz="2133" dirty="0"/>
              <a:t> </a:t>
            </a:r>
            <a:r>
              <a:rPr lang="de-DE" sz="2133" dirty="0" err="1"/>
              <a:t>local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pressures</a:t>
            </a:r>
            <a:endParaRPr lang="de-DE" sz="2133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5992480" y="4470752"/>
            <a:ext cx="2909810" cy="3479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2731917" y="3205230"/>
            <a:ext cx="1010352" cy="7481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>
            <a:off x="5063757" y="1816164"/>
            <a:ext cx="13088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587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 May 2023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8000" y="696714"/>
            <a:ext cx="9158904" cy="767748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S3) </a:t>
            </a:r>
            <a:r>
              <a:rPr lang="de-DE" dirty="0"/>
              <a:t>Gas </a:t>
            </a:r>
            <a:r>
              <a:rPr lang="de-DE" dirty="0" err="1"/>
              <a:t>flows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adjacent</a:t>
            </a:r>
            <a:r>
              <a:rPr lang="de-DE" dirty="0"/>
              <a:t> </a:t>
            </a:r>
            <a:r>
              <a:rPr lang="de-DE" dirty="0" err="1"/>
              <a:t>tower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</a:t>
            </a:r>
            <a:r>
              <a:rPr lang="de-DE" dirty="0" err="1"/>
              <a:t>mirror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28000" y="1596521"/>
            <a:ext cx="11215765" cy="30470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Source </a:t>
            </a:r>
            <a:r>
              <a:rPr lang="en-GB" sz="2400" dirty="0"/>
              <a:t>from </a:t>
            </a:r>
            <a:r>
              <a:rPr lang="de-DE" sz="2400" dirty="0" err="1"/>
              <a:t>adjacent</a:t>
            </a:r>
            <a:r>
              <a:rPr lang="de-DE" sz="2400" dirty="0"/>
              <a:t> warm </a:t>
            </a:r>
            <a:r>
              <a:rPr lang="de-DE" sz="2400" dirty="0" err="1"/>
              <a:t>tower</a:t>
            </a:r>
            <a:r>
              <a:rPr lang="de-DE" sz="2400" dirty="0"/>
              <a:t>/</a:t>
            </a:r>
            <a:r>
              <a:rPr lang="de-DE" sz="2400" dirty="0" err="1"/>
              <a:t>optics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separated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 50 m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cryogenic</a:t>
            </a:r>
            <a:r>
              <a:rPr lang="de-DE" sz="2400" dirty="0"/>
              <a:t> </a:t>
            </a:r>
            <a:r>
              <a:rPr lang="de-DE" sz="2400" dirty="0" err="1"/>
              <a:t>mirror</a:t>
            </a:r>
            <a:endParaRPr lang="de-DE" sz="2400" dirty="0"/>
          </a:p>
          <a:p>
            <a:r>
              <a:rPr lang="de-DE" sz="2400" dirty="0" err="1"/>
              <a:t>Releasing</a:t>
            </a:r>
            <a:r>
              <a:rPr lang="de-DE" sz="2400" dirty="0"/>
              <a:t> high gas </a:t>
            </a:r>
            <a:r>
              <a:rPr lang="de-DE" sz="2400" dirty="0" err="1"/>
              <a:t>flows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b="1" dirty="0"/>
              <a:t>10</a:t>
            </a:r>
            <a:r>
              <a:rPr lang="de-DE" sz="2400" b="1" baseline="30000" dirty="0"/>
              <a:t>-7</a:t>
            </a:r>
            <a:r>
              <a:rPr lang="de-DE" sz="2400" b="1" dirty="0"/>
              <a:t> </a:t>
            </a:r>
            <a:r>
              <a:rPr lang="en-US" sz="2400" b="1" dirty="0"/>
              <a:t>Pa m</a:t>
            </a:r>
            <a:r>
              <a:rPr lang="en-US" sz="2400" b="1" baseline="30000" dirty="0"/>
              <a:t>3</a:t>
            </a:r>
            <a:r>
              <a:rPr lang="en-US" sz="2400" b="1" dirty="0"/>
              <a:t>/s for H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r>
              <a:rPr lang="en-US" sz="2400" dirty="0"/>
              <a:t>and </a:t>
            </a:r>
            <a:r>
              <a:rPr lang="en-US" sz="2400" b="1" dirty="0"/>
              <a:t>10</a:t>
            </a:r>
            <a:r>
              <a:rPr lang="en-US" sz="2400" b="1" baseline="30000" dirty="0"/>
              <a:t>-6</a:t>
            </a:r>
            <a:r>
              <a:rPr lang="en-US" sz="2400" b="1" dirty="0"/>
              <a:t> Pa m</a:t>
            </a:r>
            <a:r>
              <a:rPr lang="en-US" sz="2400" b="1" baseline="30000" dirty="0"/>
              <a:t>3</a:t>
            </a:r>
            <a:r>
              <a:rPr lang="en-US" sz="2400" b="1" dirty="0"/>
              <a:t>/s for water </a:t>
            </a:r>
            <a:r>
              <a:rPr lang="en-US" sz="2400" dirty="0"/>
              <a:t>(much higher flows as from other two sources) </a:t>
            </a:r>
            <a:endParaRPr lang="de-DE" sz="2400" dirty="0"/>
          </a:p>
          <a:p>
            <a:r>
              <a:rPr lang="de-DE" sz="2400" dirty="0" err="1"/>
              <a:t>Cryopump</a:t>
            </a:r>
            <a:r>
              <a:rPr lang="de-DE" sz="2400" dirty="0"/>
              <a:t> </a:t>
            </a:r>
            <a:r>
              <a:rPr lang="de-DE" sz="2400" dirty="0" err="1"/>
              <a:t>section</a:t>
            </a:r>
            <a:r>
              <a:rPr lang="de-DE" sz="2400" dirty="0"/>
              <a:t> </a:t>
            </a:r>
            <a:r>
              <a:rPr lang="de-DE" sz="2400" dirty="0" err="1"/>
              <a:t>needed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handle H</a:t>
            </a:r>
            <a:r>
              <a:rPr lang="de-DE" sz="2400" baseline="-25000" dirty="0"/>
              <a:t>2</a:t>
            </a:r>
            <a:r>
              <a:rPr lang="de-DE" sz="2400" dirty="0"/>
              <a:t> </a:t>
            </a:r>
            <a:r>
              <a:rPr lang="de-DE" sz="2400" dirty="0" err="1"/>
              <a:t>flow</a:t>
            </a:r>
            <a:r>
              <a:rPr lang="de-DE" sz="2400" dirty="0"/>
              <a:t>, </a:t>
            </a:r>
            <a:br>
              <a:rPr lang="de-DE" sz="2400" dirty="0"/>
            </a:br>
            <a:r>
              <a:rPr lang="de-DE" sz="2400" dirty="0" err="1"/>
              <a:t>low</a:t>
            </a:r>
            <a:r>
              <a:rPr lang="de-DE" sz="2400" dirty="0"/>
              <a:t> </a:t>
            </a:r>
            <a:r>
              <a:rPr lang="de-DE" sz="2400" dirty="0" err="1"/>
              <a:t>temperature</a:t>
            </a:r>
            <a:r>
              <a:rPr lang="de-DE" sz="2400" dirty="0"/>
              <a:t> </a:t>
            </a:r>
            <a:r>
              <a:rPr lang="de-DE" sz="2400" dirty="0" err="1"/>
              <a:t>cryopump</a:t>
            </a:r>
            <a:r>
              <a:rPr lang="de-DE" sz="2400" dirty="0"/>
              <a:t> </a:t>
            </a:r>
            <a:r>
              <a:rPr lang="de-DE" sz="2400" dirty="0" err="1"/>
              <a:t>section</a:t>
            </a:r>
            <a:r>
              <a:rPr lang="de-DE" sz="2400" dirty="0"/>
              <a:t> </a:t>
            </a:r>
            <a:r>
              <a:rPr lang="de-DE" sz="2400" dirty="0" err="1"/>
              <a:t>seems</a:t>
            </a:r>
            <a:r>
              <a:rPr lang="de-DE" sz="2400" dirty="0"/>
              <a:t> indispensable -  </a:t>
            </a:r>
            <a:br>
              <a:rPr lang="de-DE" sz="2400" dirty="0"/>
            </a:br>
            <a:r>
              <a:rPr lang="de-DE" sz="2400" dirty="0"/>
              <a:t>3.7 K </a:t>
            </a:r>
            <a:r>
              <a:rPr lang="de-DE" sz="2400" dirty="0" err="1"/>
              <a:t>or</a:t>
            </a:r>
            <a:r>
              <a:rPr lang="de-DE" sz="2400" dirty="0"/>
              <a:t> 10 K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some</a:t>
            </a:r>
            <a:r>
              <a:rPr lang="de-DE" sz="2400" dirty="0"/>
              <a:t> </a:t>
            </a:r>
            <a:r>
              <a:rPr lang="de-DE" sz="2400" dirty="0" err="1"/>
              <a:t>dust-free</a:t>
            </a:r>
            <a:r>
              <a:rPr lang="de-DE" sz="2400" dirty="0"/>
              <a:t> </a:t>
            </a:r>
            <a:r>
              <a:rPr lang="de-DE" sz="2400" dirty="0" err="1"/>
              <a:t>sorbent</a:t>
            </a:r>
            <a:r>
              <a:rPr lang="de-DE" sz="2400" dirty="0"/>
              <a:t> (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R&amp;D)</a:t>
            </a:r>
          </a:p>
          <a:p>
            <a:r>
              <a:rPr lang="de-DE" sz="2400" dirty="0" err="1"/>
              <a:t>Water</a:t>
            </a:r>
            <a:r>
              <a:rPr lang="de-DE" sz="2400" dirty="0"/>
              <a:t> </a:t>
            </a:r>
            <a:r>
              <a:rPr lang="de-DE" sz="2400" dirty="0" err="1"/>
              <a:t>trapping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longer</a:t>
            </a:r>
            <a:r>
              <a:rPr lang="de-DE" sz="2400" dirty="0"/>
              <a:t> 80 K </a:t>
            </a:r>
            <a:r>
              <a:rPr lang="de-DE" sz="2400" dirty="0" err="1"/>
              <a:t>section</a:t>
            </a:r>
            <a:r>
              <a:rPr lang="de-DE" sz="2400" dirty="0"/>
              <a:t> </a:t>
            </a:r>
            <a:endParaRPr lang="en-GB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br>
              <a:rPr lang="de-DE" sz="2000" dirty="0"/>
            </a:br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EF54EE-19DA-CDAD-F5D5-81DAD9C7B095}"/>
              </a:ext>
            </a:extLst>
          </p:cNvPr>
          <p:cNvSpPr txBox="1"/>
          <p:nvPr/>
        </p:nvSpPr>
        <p:spPr>
          <a:xfrm>
            <a:off x="2626223" y="4816147"/>
            <a:ext cx="7019317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u="sng" dirty="0" err="1"/>
              <a:t>Finding</a:t>
            </a:r>
            <a:r>
              <a:rPr lang="de-DE" u="sng" dirty="0"/>
              <a:t>:</a:t>
            </a:r>
            <a:r>
              <a:rPr lang="de-DE" dirty="0"/>
              <a:t> </a:t>
            </a:r>
            <a:r>
              <a:rPr lang="de-DE" dirty="0" err="1"/>
              <a:t>Cryopump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hydrogen </a:t>
            </a:r>
            <a:r>
              <a:rPr lang="de-DE" dirty="0" err="1"/>
              <a:t>needed</a:t>
            </a:r>
            <a:r>
              <a:rPr lang="de-DE" dirty="0"/>
              <a:t>, additional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5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155821" y="2172590"/>
            <a:ext cx="11187106" cy="4071114"/>
            <a:chOff x="942749" y="2083810"/>
            <a:chExt cx="11187106" cy="407111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2861" y="2083810"/>
              <a:ext cx="8548896" cy="4071114"/>
            </a:xfrm>
            <a:prstGeom prst="rect">
              <a:avLst/>
            </a:prstGeom>
          </p:spPr>
        </p:pic>
        <p:cxnSp>
          <p:nvCxnSpPr>
            <p:cNvPr id="7" name="Gerade Verbindung mit Pfeil 6"/>
            <p:cNvCxnSpPr/>
            <p:nvPr/>
          </p:nvCxnSpPr>
          <p:spPr>
            <a:xfrm>
              <a:off x="942749" y="5118574"/>
              <a:ext cx="1920112" cy="1224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>
              <a:off x="4534299" y="5112454"/>
              <a:ext cx="562553" cy="61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>
              <a:off x="6375139" y="2499941"/>
              <a:ext cx="725" cy="51106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H="1">
              <a:off x="7841933" y="5127646"/>
              <a:ext cx="552471" cy="61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11378061" y="4826993"/>
              <a:ext cx="751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 km </a:t>
              </a:r>
            </a:p>
            <a:p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more</a:t>
              </a:r>
              <a:endParaRPr lang="de-DE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1270022" y="4546907"/>
              <a:ext cx="168369" cy="1250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27693" y="1600637"/>
            <a:ext cx="4497068" cy="448647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All </a:t>
            </a:r>
            <a:r>
              <a:rPr lang="de-DE" sz="2400" dirty="0" err="1">
                <a:solidFill>
                  <a:srgbClr val="FF0000"/>
                </a:solidFill>
              </a:rPr>
              <a:t>three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sources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/>
              <a:t>implemented</a:t>
            </a:r>
            <a:endParaRPr lang="de-DE" sz="2400" dirty="0"/>
          </a:p>
          <a:p>
            <a:r>
              <a:rPr lang="de-DE" sz="2000" dirty="0" err="1"/>
              <a:t>With</a:t>
            </a:r>
            <a:r>
              <a:rPr lang="de-DE" sz="2000" dirty="0"/>
              <a:t> time </a:t>
            </a:r>
            <a:r>
              <a:rPr lang="de-DE" sz="2000" dirty="0" err="1"/>
              <a:t>evolving</a:t>
            </a:r>
            <a:r>
              <a:rPr lang="de-DE" sz="2000" dirty="0"/>
              <a:t> </a:t>
            </a:r>
            <a:r>
              <a:rPr lang="de-DE" sz="2000" dirty="0" err="1"/>
              <a:t>detailness</a:t>
            </a:r>
            <a:r>
              <a:rPr lang="de-DE" sz="2000" dirty="0"/>
              <a:t> (</a:t>
            </a:r>
            <a:r>
              <a:rPr lang="de-DE" sz="2000" dirty="0" err="1"/>
              <a:t>implementation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cold</a:t>
            </a:r>
            <a:r>
              <a:rPr lang="de-DE" sz="2000" dirty="0"/>
              <a:t> H</a:t>
            </a:r>
            <a:r>
              <a:rPr lang="de-DE" sz="2000" baseline="-25000" dirty="0"/>
              <a:t>2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 err="1"/>
              <a:t>pumping</a:t>
            </a:r>
            <a:r>
              <a:rPr lang="de-DE" sz="2000" dirty="0"/>
              <a:t> </a:t>
            </a:r>
            <a:r>
              <a:rPr lang="de-DE" sz="2000" dirty="0" err="1"/>
              <a:t>marionette</a:t>
            </a:r>
            <a:r>
              <a:rPr lang="de-DE" sz="2000" dirty="0"/>
              <a:t>, </a:t>
            </a:r>
            <a:r>
              <a:rPr lang="de-DE" sz="2000" dirty="0" err="1"/>
              <a:t>cold</a:t>
            </a:r>
            <a:r>
              <a:rPr lang="de-DE" sz="2000" dirty="0"/>
              <a:t> </a:t>
            </a:r>
            <a:r>
              <a:rPr lang="de-DE" sz="2000" dirty="0" err="1"/>
              <a:t>inner</a:t>
            </a:r>
            <a:r>
              <a:rPr lang="de-DE" sz="2000" dirty="0"/>
              <a:t> </a:t>
            </a:r>
            <a:r>
              <a:rPr lang="de-DE" sz="2000" dirty="0" err="1"/>
              <a:t>cryostat</a:t>
            </a:r>
            <a:r>
              <a:rPr lang="de-DE" sz="2000" dirty="0"/>
              <a:t> </a:t>
            </a:r>
            <a:r>
              <a:rPr lang="de-DE" sz="2000" dirty="0" err="1"/>
              <a:t>shield</a:t>
            </a:r>
            <a:r>
              <a:rPr lang="de-DE" sz="2000" dirty="0"/>
              <a:t> </a:t>
            </a:r>
            <a:r>
              <a:rPr lang="de-DE" sz="2000" dirty="0" err="1"/>
              <a:t>pumping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even</a:t>
            </a:r>
            <a:r>
              <a:rPr lang="de-DE" sz="2000" dirty="0"/>
              <a:t> H</a:t>
            </a:r>
            <a:r>
              <a:rPr lang="de-DE" sz="2000" baseline="-25000" dirty="0"/>
              <a:t>2</a:t>
            </a:r>
            <a:r>
              <a:rPr lang="de-DE" sz="2000" dirty="0"/>
              <a:t>, </a:t>
            </a:r>
            <a:r>
              <a:rPr lang="de-DE" sz="2000" dirty="0" err="1"/>
              <a:t>investigation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hom</a:t>
            </a:r>
            <a:r>
              <a:rPr lang="de-DE" sz="2000" dirty="0"/>
              <a:t>. </a:t>
            </a:r>
            <a:r>
              <a:rPr lang="de-DE" sz="2000" dirty="0" err="1"/>
              <a:t>distribution</a:t>
            </a:r>
            <a:r>
              <a:rPr lang="de-DE" sz="2000" dirty="0"/>
              <a:t> on </a:t>
            </a:r>
            <a:r>
              <a:rPr lang="de-DE" sz="2000" dirty="0" err="1"/>
              <a:t>mirror</a:t>
            </a:r>
            <a:r>
              <a:rPr lang="de-DE" sz="2000" dirty="0"/>
              <a:t>)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May 2023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8000" y="297213"/>
            <a:ext cx="9158904" cy="767748"/>
          </a:xfrm>
        </p:spPr>
        <p:txBody>
          <a:bodyPr>
            <a:normAutofit/>
          </a:bodyPr>
          <a:lstStyle/>
          <a:p>
            <a:r>
              <a:rPr lang="de-DE" sz="2900" dirty="0" err="1"/>
              <a:t>Complete</a:t>
            </a:r>
            <a:r>
              <a:rPr lang="de-DE" sz="2900" dirty="0"/>
              <a:t> </a:t>
            </a:r>
            <a:r>
              <a:rPr lang="de-DE" sz="2900" dirty="0" err="1"/>
              <a:t>model</a:t>
            </a:r>
            <a:r>
              <a:rPr lang="de-DE" sz="2900" dirty="0"/>
              <a:t> </a:t>
            </a:r>
            <a:r>
              <a:rPr lang="de-DE" sz="2900" dirty="0" err="1"/>
              <a:t>established</a:t>
            </a:r>
            <a:endParaRPr lang="de-DE" sz="2900" dirty="0"/>
          </a:p>
        </p:txBody>
      </p:sp>
    </p:spTree>
    <p:extLst>
      <p:ext uri="{BB962C8B-B14F-4D97-AF65-F5344CB8AC3E}">
        <p14:creationId xmlns:p14="http://schemas.microsoft.com/office/powerpoint/2010/main" val="953088661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1336</Words>
  <Application>Microsoft Office PowerPoint</Application>
  <PresentationFormat>Breitbild</PresentationFormat>
  <Paragraphs>301</Paragraphs>
  <Slides>16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Wingdings</vt:lpstr>
      <vt:lpstr>Folienmaster_Form</vt:lpstr>
      <vt:lpstr>Folienmaster_Punkte</vt:lpstr>
      <vt:lpstr>PowerPoint-Präsentation</vt:lpstr>
      <vt:lpstr>Gas sources towards cryogenic mirror of ET-LF</vt:lpstr>
      <vt:lpstr>S1) Beam pipe gas source towards cryogenic mirror</vt:lpstr>
      <vt:lpstr>S1) Pressure profiles and flow rates from long beam pipe towards cryogenic mirror</vt:lpstr>
      <vt:lpstr>S2) Upper tower gas source</vt:lpstr>
      <vt:lpstr>S2) Gas flow from upper part of the tower towards cryogenic mirror</vt:lpstr>
      <vt:lpstr>S3) Adjacent tower gas source</vt:lpstr>
      <vt:lpstr>S3) Gas flows from adjacent tower towards cryogenic mirror</vt:lpstr>
      <vt:lpstr>Complete model established</vt:lpstr>
      <vt:lpstr>Hydrogen pressures near cryogenic mirror</vt:lpstr>
      <vt:lpstr>Water pressures near cryogenic mirror and frost formation</vt:lpstr>
      <vt:lpstr>Results</vt:lpstr>
      <vt:lpstr>Heat load criticalities</vt:lpstr>
      <vt:lpstr>Cryopump Proposal</vt:lpstr>
      <vt:lpstr>Next step: Cryopump design in tubes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oa9784</cp:lastModifiedBy>
  <cp:revision>711</cp:revision>
  <cp:lastPrinted>2022-03-01T15:10:40Z</cp:lastPrinted>
  <dcterms:created xsi:type="dcterms:W3CDTF">2017-12-07T14:50:50Z</dcterms:created>
  <dcterms:modified xsi:type="dcterms:W3CDTF">2023-05-25T14:11:22Z</dcterms:modified>
</cp:coreProperties>
</file>