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56" r:id="rId2"/>
    <p:sldId id="265" r:id="rId3"/>
    <p:sldId id="259" r:id="rId4"/>
    <p:sldId id="261" r:id="rId5"/>
    <p:sldId id="266" r:id="rId6"/>
    <p:sldId id="262" r:id="rId7"/>
    <p:sldId id="264" r:id="rId8"/>
    <p:sldId id="273" r:id="rId9"/>
    <p:sldId id="257" r:id="rId10"/>
    <p:sldId id="258" r:id="rId11"/>
    <p:sldId id="263" r:id="rId12"/>
    <p:sldId id="267" r:id="rId13"/>
    <p:sldId id="275" r:id="rId14"/>
    <p:sldId id="268" r:id="rId15"/>
    <p:sldId id="274" r:id="rId16"/>
    <p:sldId id="269" r:id="rId17"/>
    <p:sldId id="270" r:id="rId18"/>
    <p:sldId id="271" r:id="rId19"/>
    <p:sldId id="272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Teng (GWFP)" initials="ZT(" lastIdx="3" clrIdx="0">
    <p:extLst>
      <p:ext uri="{19B8F6BF-5375-455C-9EA6-DF929625EA0E}">
        <p15:presenceInfo xmlns:p15="http://schemas.microsoft.com/office/powerpoint/2012/main" userId="S::teng.zhang@maastrichtuniversity.nl::8367669a-85ba-4a83-b494-f237f2307a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5"/>
    <p:restoredTop sz="96165"/>
  </p:normalViewPr>
  <p:slideViewPr>
    <p:cSldViewPr snapToGrid="0" snapToObjects="1">
      <p:cViewPr varScale="1">
        <p:scale>
          <a:sx n="117" d="100"/>
          <a:sy n="117" d="100"/>
        </p:scale>
        <p:origin x="134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4FE36-30C1-F54C-B1C6-90ADC43A262D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EB612-E9A9-B74D-A6E6-9ACCB088811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9508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EB612-E9A9-B74D-A6E6-9ACCB0888116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343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1598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9556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9882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969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3956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533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7038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3458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22197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4986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4553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7E29B-A040-F04D-840F-3853F1728E8A}" type="datetimeFigureOut">
              <a:rPr lang="en-NL" smtClean="0"/>
              <a:t>25/05/2023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34473-9192-A643-9579-E5825030EB1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4046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cc.ligo.org/P230014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885D2-0AE6-A544-A155-E8A129AFF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7A3EC-C15E-9548-9E0B-0997E8FA683C}"/>
              </a:ext>
            </a:extLst>
          </p:cNvPr>
          <p:cNvSpPr txBox="1"/>
          <p:nvPr/>
        </p:nvSpPr>
        <p:spPr>
          <a:xfrm>
            <a:off x="384537" y="510871"/>
            <a:ext cx="11253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600" dirty="0">
                <a:solidFill>
                  <a:schemeClr val="bg1"/>
                </a:solidFill>
              </a:rPr>
              <a:t>Gravitational Wave Detector for Post-Merger Neutron Stars</a:t>
            </a:r>
          </a:p>
          <a:p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AA544-3CA8-F74D-98F7-CB0FD300FD28}"/>
              </a:ext>
            </a:extLst>
          </p:cNvPr>
          <p:cNvSpPr txBox="1"/>
          <p:nvPr/>
        </p:nvSpPr>
        <p:spPr>
          <a:xfrm>
            <a:off x="2851484" y="4267955"/>
            <a:ext cx="979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Teng Zhang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Huan Yang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 </a:t>
            </a:r>
            <a:r>
              <a:rPr lang="en-GB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Martynov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Jerome </a:t>
            </a:r>
            <a:r>
              <a:rPr lang="en-GB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Degallaix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Xinyao Guo, Patricia Schmidt,,  </a:t>
            </a:r>
            <a:r>
              <a:rPr lang="en-GB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Haixing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Miao </a:t>
            </a:r>
            <a:endParaRPr lang="en-N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7FB0E0-A794-374C-9800-83245A74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957" y="5115622"/>
            <a:ext cx="1096523" cy="10965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AB3B74-7816-2541-B891-1C0985FAB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781" y="5115622"/>
            <a:ext cx="1053696" cy="12315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94F9A08-E63F-3C45-A98F-6D2857BF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127" y="5124711"/>
            <a:ext cx="1096523" cy="1096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D2F85B-2118-BA43-8DC5-914D9D6C55C4}"/>
              </a:ext>
            </a:extLst>
          </p:cNvPr>
          <p:cNvSpPr/>
          <p:nvPr/>
        </p:nvSpPr>
        <p:spPr>
          <a:xfrm>
            <a:off x="7597117" y="4607150"/>
            <a:ext cx="40413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GB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/10.1103/PhysRevX.13.021019</a:t>
            </a:r>
            <a:endParaRPr lang="en-N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3270D-CD78-A04B-B244-202E750E844A}"/>
              </a:ext>
            </a:extLst>
          </p:cNvPr>
          <p:cNvSpPr txBox="1"/>
          <p:nvPr/>
        </p:nvSpPr>
        <p:spPr>
          <a:xfrm>
            <a:off x="5217235" y="6036568"/>
            <a:ext cx="158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GWADW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81912-54D4-0648-ADE7-81E29169E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784" y="5115622"/>
            <a:ext cx="1074296" cy="10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1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rved Down Arrow 11">
            <a:extLst>
              <a:ext uri="{FF2B5EF4-FFF2-40B4-BE49-F238E27FC236}">
                <a16:creationId xmlns:a16="http://schemas.microsoft.com/office/drawing/2014/main" id="{050A7273-7471-224A-8A34-2D2373B1BBA7}"/>
              </a:ext>
            </a:extLst>
          </p:cNvPr>
          <p:cNvSpPr/>
          <p:nvPr/>
        </p:nvSpPr>
        <p:spPr>
          <a:xfrm>
            <a:off x="1705263" y="3202835"/>
            <a:ext cx="318358" cy="1653702"/>
          </a:xfrm>
          <a:prstGeom prst="curvedDownArrow">
            <a:avLst/>
          </a:prstGeom>
          <a:solidFill>
            <a:srgbClr val="0070C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49556CB6-5F69-1347-9D99-55FBEA2EE2CA}"/>
              </a:ext>
            </a:extLst>
          </p:cNvPr>
          <p:cNvSpPr/>
          <p:nvPr/>
        </p:nvSpPr>
        <p:spPr>
          <a:xfrm rot="5400000" flipH="1">
            <a:off x="3510845" y="3454423"/>
            <a:ext cx="330744" cy="2835613"/>
          </a:xfrm>
          <a:prstGeom prst="curvedDownArrow">
            <a:avLst/>
          </a:prstGeom>
          <a:solidFill>
            <a:srgbClr val="C0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6" name="Curved Down Arrow 15">
            <a:extLst>
              <a:ext uri="{FF2B5EF4-FFF2-40B4-BE49-F238E27FC236}">
                <a16:creationId xmlns:a16="http://schemas.microsoft.com/office/drawing/2014/main" id="{9F8B0227-B800-264F-AEAE-57C3F08D0B7B}"/>
              </a:ext>
            </a:extLst>
          </p:cNvPr>
          <p:cNvSpPr/>
          <p:nvPr/>
        </p:nvSpPr>
        <p:spPr>
          <a:xfrm rot="5400000">
            <a:off x="8661918" y="4051573"/>
            <a:ext cx="318358" cy="1653702"/>
          </a:xfrm>
          <a:prstGeom prst="curvedDownArrow">
            <a:avLst/>
          </a:prstGeom>
          <a:solidFill>
            <a:srgbClr val="0070C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F4F42E74-E6E3-0148-8E7D-49446AAFB21C}"/>
              </a:ext>
            </a:extLst>
          </p:cNvPr>
          <p:cNvSpPr/>
          <p:nvPr/>
        </p:nvSpPr>
        <p:spPr>
          <a:xfrm flipH="1">
            <a:off x="7273964" y="2247087"/>
            <a:ext cx="318358" cy="2712692"/>
          </a:xfrm>
          <a:prstGeom prst="curvedDownArrow">
            <a:avLst/>
          </a:prstGeom>
          <a:solidFill>
            <a:srgbClr val="C0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42E74-6013-854C-A615-28965AA4961A}"/>
              </a:ext>
            </a:extLst>
          </p:cNvPr>
          <p:cNvSpPr txBox="1"/>
          <p:nvPr/>
        </p:nvSpPr>
        <p:spPr>
          <a:xfrm>
            <a:off x="1295529" y="1353429"/>
            <a:ext cx="379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latin typeface="Abadi" panose="020B0604020104020204" pitchFamily="34" charset="0"/>
                <a:cs typeface="Arial" panose="020B0604020202020204" pitchFamily="34" charset="0"/>
              </a:rPr>
              <a:t>Clockwise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2358D9-EC9F-E74E-B5CB-AC20809FA7BF}"/>
              </a:ext>
            </a:extLst>
          </p:cNvPr>
          <p:cNvSpPr txBox="1"/>
          <p:nvPr/>
        </p:nvSpPr>
        <p:spPr>
          <a:xfrm>
            <a:off x="7273964" y="1354566"/>
            <a:ext cx="379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latin typeface="Abadi" panose="020B0604020104020204" pitchFamily="34" charset="0"/>
                <a:cs typeface="Arial" panose="020B0604020202020204" pitchFamily="34" charset="0"/>
              </a:rPr>
              <a:t>Counter clockwise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22D1C7-4151-4F4B-B415-223AF0B8B4C4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7E095A8-DD5A-CF4D-8AF1-91645DD1B2C4}"/>
              </a:ext>
            </a:extLst>
          </p:cNvPr>
          <p:cNvSpPr/>
          <p:nvPr/>
        </p:nvSpPr>
        <p:spPr>
          <a:xfrm>
            <a:off x="263680" y="193491"/>
            <a:ext cx="6552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L-resonator (fox-smith interferomter)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1B8A852-1F9F-4748-A7A2-81177FF60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795" y="5227102"/>
            <a:ext cx="4397606" cy="5343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6B866E-0B1D-5642-8359-104DF500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42" y="5701134"/>
            <a:ext cx="2503021" cy="298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96554-F680-2445-BB32-114BAF9D9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795" y="5950957"/>
            <a:ext cx="3867073" cy="4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453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43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48646 -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D17DC-F853-C74B-85E1-B2D652BF4C6D}"/>
              </a:ext>
            </a:extLst>
          </p:cNvPr>
          <p:cNvSpPr/>
          <p:nvPr/>
        </p:nvSpPr>
        <p:spPr>
          <a:xfrm>
            <a:off x="263680" y="193491"/>
            <a:ext cx="649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L-resonator (fox-smith interferomter)</a:t>
            </a:r>
          </a:p>
        </p:txBody>
      </p:sp>
      <p:pic>
        <p:nvPicPr>
          <p:cNvPr id="3" name="Picture 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6DC390D7-18E4-0A4E-AA91-694D84EC9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4873"/>
            <a:ext cx="6254751" cy="3374098"/>
          </a:xfrm>
          <a:prstGeom prst="rect">
            <a:avLst/>
          </a:prstGeom>
        </p:spPr>
      </p:pic>
      <p:pic>
        <p:nvPicPr>
          <p:cNvPr id="5" name="Picture 4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0A0F632B-7858-7E4E-905C-59FED90F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1" y="2280772"/>
            <a:ext cx="5905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7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A5CF56-365C-D54A-A11A-17B98C80992C}"/>
              </a:ext>
            </a:extLst>
          </p:cNvPr>
          <p:cNvSpPr/>
          <p:nvPr/>
        </p:nvSpPr>
        <p:spPr>
          <a:xfrm>
            <a:off x="263680" y="193491"/>
            <a:ext cx="7272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Dua</a:t>
            </a:r>
            <a:r>
              <a:rPr lang="en-US" altLang="zh-CN" sz="3200" dirty="0">
                <a:latin typeface="Abadi" panose="020B0604020104020204" pitchFamily="34" charset="0"/>
              </a:rPr>
              <a:t>l</a:t>
            </a:r>
            <a:r>
              <a:rPr lang="zh-CN" altLang="en-US" sz="3200" dirty="0">
                <a:latin typeface="Abadi" panose="020B0604020104020204" pitchFamily="34" charset="0"/>
              </a:rPr>
              <a:t> </a:t>
            </a:r>
            <a:r>
              <a:rPr lang="en-US" altLang="zh-CN" sz="3200" dirty="0">
                <a:latin typeface="Abadi" panose="020B0604020104020204" pitchFamily="34" charset="0"/>
              </a:rPr>
              <a:t>recycled </a:t>
            </a:r>
            <a:r>
              <a:rPr lang="en-NL" sz="3200" dirty="0">
                <a:latin typeface="Abadi" panose="020B0604020104020204" pitchFamily="34" charset="0"/>
              </a:rPr>
              <a:t>L-resonator Interferometer</a:t>
            </a:r>
          </a:p>
        </p:txBody>
      </p:sp>
      <p:pic>
        <p:nvPicPr>
          <p:cNvPr id="6" name="Picture 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6DA7B83B-18A0-5C40-B824-7E96D006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98" y="1427069"/>
            <a:ext cx="4530765" cy="43542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B453B2-2A61-5149-B8D5-6C0BB8FE117F}"/>
                  </a:ext>
                </a:extLst>
              </p:cNvPr>
              <p:cNvSpPr txBox="1"/>
              <p:nvPr/>
            </p:nvSpPr>
            <p:spPr>
              <a:xfrm>
                <a:off x="5713871" y="1427069"/>
                <a:ext cx="6478129" cy="4978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Advantages:</a:t>
                </a:r>
              </a:p>
              <a:p>
                <a:pPr marL="800100" lvl="1" indent="-342900">
                  <a:buFont typeface="Wingdings" pitchFamily="2" charset="2"/>
                  <a:buChar char="Ø"/>
                </a:pPr>
                <a:r>
                  <a:rPr lang="en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resonance.</a:t>
                </a:r>
                <a:endParaRPr lang="en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itchFamily="2" charset="2"/>
                  <a:buChar char="Ø"/>
                </a:pPr>
                <a:r>
                  <a:rPr lang="en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ITM displacement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free:</a:t>
                </a:r>
                <a:endParaRPr lang="en-NL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round a factor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√2</m:t>
                    </m:r>
                  </m:oMath>
                </a14:m>
                <a:r>
                  <a:rPr lang="en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less arm cavity displacement noise.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factor of 2 less radiation pressure noise (No FC).</a:t>
                </a:r>
              </a:p>
              <a:p>
                <a:pPr marL="914400" lvl="1" indent="-457200">
                  <a:buAutoNum type="arabicPeriod" startAt="3"/>
                </a:pPr>
                <a:r>
                  <a:rPr lang="en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R&amp;D derections…</a:t>
                </a:r>
              </a:p>
              <a:p>
                <a:pPr marL="914400" lvl="1" indent="-457200">
                  <a:buAutoNum type="arabicPeriod" startAt="3"/>
                </a:pPr>
                <a:endParaRPr lang="en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NL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Disadvantage:</a:t>
                </a:r>
              </a:p>
              <a:p>
                <a:pPr marL="800100" lvl="1" indent="-342900">
                  <a:buFont typeface="Wingdings" pitchFamily="2" charset="2"/>
                  <a:buChar char="Ø"/>
                </a:pPr>
                <a:r>
                  <a:rPr lang="en-N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central Michelson noises are not suppressed at low frequencies.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NL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NL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B453B2-2A61-5149-B8D5-6C0BB8FE1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871" y="1427069"/>
                <a:ext cx="6478129" cy="4978222"/>
              </a:xfrm>
              <a:prstGeom prst="rect">
                <a:avLst/>
              </a:prstGeom>
              <a:blipFill>
                <a:blip r:embed="rId3"/>
                <a:stretch>
                  <a:fillRect l="-1174" t="-7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01CF5A0-0642-FF49-96A8-F0DC55474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998" y="5349980"/>
            <a:ext cx="3652148" cy="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66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A5CF56-365C-D54A-A11A-17B98C80992C}"/>
              </a:ext>
            </a:extLst>
          </p:cNvPr>
          <p:cNvSpPr/>
          <p:nvPr/>
        </p:nvSpPr>
        <p:spPr>
          <a:xfrm>
            <a:off x="263680" y="193491"/>
            <a:ext cx="4929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An upgrade option of CE?</a:t>
            </a:r>
          </a:p>
        </p:txBody>
      </p:sp>
      <p:pic>
        <p:nvPicPr>
          <p:cNvPr id="9" name="Google Shape;183;p43">
            <a:extLst>
              <a:ext uri="{FF2B5EF4-FFF2-40B4-BE49-F238E27FC236}">
                <a16:creationId xmlns:a16="http://schemas.microsoft.com/office/drawing/2014/main" id="{726AAD2F-87FA-6D43-9AF7-468ECEDF2AF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9955" y="1338068"/>
            <a:ext cx="7070400" cy="4458960"/>
          </a:xfrm>
          <a:prstGeom prst="rect">
            <a:avLst/>
          </a:prstGeom>
          <a:ln w="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659BFD-67B9-494F-A759-272B9362C860}"/>
              </a:ext>
            </a:extLst>
          </p:cNvPr>
          <p:cNvSpPr/>
          <p:nvPr/>
        </p:nvSpPr>
        <p:spPr>
          <a:xfrm>
            <a:off x="3962305" y="2806909"/>
            <a:ext cx="1571720" cy="15460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97F79-69CB-0447-9CC3-6564CEEA7D0B}"/>
              </a:ext>
            </a:extLst>
          </p:cNvPr>
          <p:cNvSpPr txBox="1"/>
          <p:nvPr/>
        </p:nvSpPr>
        <p:spPr>
          <a:xfrm>
            <a:off x="7639050" y="1338068"/>
            <a:ext cx="441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fit the one+ of the optical layouts of 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991BF-E6B9-074D-A524-A311EB2439B1}"/>
              </a:ext>
            </a:extLst>
          </p:cNvPr>
          <p:cNvSpPr txBox="1"/>
          <p:nvPr/>
        </p:nvSpPr>
        <p:spPr>
          <a:xfrm>
            <a:off x="369955" y="5911328"/>
            <a:ext cx="186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pc="-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DCC - G2300358</a:t>
            </a: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75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A5CF56-365C-D54A-A11A-17B98C80992C}"/>
              </a:ext>
            </a:extLst>
          </p:cNvPr>
          <p:cNvSpPr/>
          <p:nvPr/>
        </p:nvSpPr>
        <p:spPr>
          <a:xfrm>
            <a:off x="263680" y="193491"/>
            <a:ext cx="7272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Dua</a:t>
            </a:r>
            <a:r>
              <a:rPr lang="en-US" altLang="zh-CN" sz="3200" dirty="0">
                <a:latin typeface="Abadi" panose="020B0604020104020204" pitchFamily="34" charset="0"/>
              </a:rPr>
              <a:t>l</a:t>
            </a:r>
            <a:r>
              <a:rPr lang="zh-CN" altLang="en-US" sz="3200" dirty="0">
                <a:latin typeface="Abadi" panose="020B0604020104020204" pitchFamily="34" charset="0"/>
              </a:rPr>
              <a:t> </a:t>
            </a:r>
            <a:r>
              <a:rPr lang="en-US" altLang="zh-CN" sz="3200" dirty="0">
                <a:latin typeface="Abadi" panose="020B0604020104020204" pitchFamily="34" charset="0"/>
              </a:rPr>
              <a:t>recycled </a:t>
            </a:r>
            <a:r>
              <a:rPr lang="en-NL" sz="3200" dirty="0">
                <a:latin typeface="Abadi" panose="020B0604020104020204" pitchFamily="34" charset="0"/>
              </a:rPr>
              <a:t>L-resonator Interferometer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1C84C0-B538-104C-B5E0-11520001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0" y="2037736"/>
            <a:ext cx="5628594" cy="3873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EC8A5B-434A-A341-BC5A-11828B6B308C}"/>
              </a:ext>
            </a:extLst>
          </p:cNvPr>
          <p:cNvSpPr txBox="1"/>
          <p:nvPr/>
        </p:nvSpPr>
        <p:spPr>
          <a:xfrm>
            <a:off x="2105526" y="1576071"/>
            <a:ext cx="296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CE-20km, 1.5MW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6AAB8D-F931-FA41-9C67-A9540DFFBF46}"/>
              </a:ext>
            </a:extLst>
          </p:cNvPr>
          <p:cNvSpPr txBox="1"/>
          <p:nvPr/>
        </p:nvSpPr>
        <p:spPr>
          <a:xfrm>
            <a:off x="8045115" y="1576070"/>
            <a:ext cx="296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New-2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km, 1.5MW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B48D4B-897C-5242-B7AD-800EC91D0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232" y="2037736"/>
            <a:ext cx="5628595" cy="38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45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A5CF56-365C-D54A-A11A-17B98C80992C}"/>
              </a:ext>
            </a:extLst>
          </p:cNvPr>
          <p:cNvSpPr/>
          <p:nvPr/>
        </p:nvSpPr>
        <p:spPr>
          <a:xfrm>
            <a:off x="263680" y="193491"/>
            <a:ext cx="7272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Dua</a:t>
            </a:r>
            <a:r>
              <a:rPr lang="en-US" altLang="zh-CN" sz="3200" dirty="0">
                <a:latin typeface="Abadi" panose="020B0604020104020204" pitchFamily="34" charset="0"/>
              </a:rPr>
              <a:t>l</a:t>
            </a:r>
            <a:r>
              <a:rPr lang="zh-CN" altLang="en-US" sz="3200" dirty="0">
                <a:latin typeface="Abadi" panose="020B0604020104020204" pitchFamily="34" charset="0"/>
              </a:rPr>
              <a:t> </a:t>
            </a:r>
            <a:r>
              <a:rPr lang="en-US" altLang="zh-CN" sz="3200" dirty="0">
                <a:latin typeface="Abadi" panose="020B0604020104020204" pitchFamily="34" charset="0"/>
              </a:rPr>
              <a:t>recycled </a:t>
            </a:r>
            <a:r>
              <a:rPr lang="en-NL" sz="3200" dirty="0">
                <a:latin typeface="Abadi" panose="020B0604020104020204" pitchFamily="34" charset="0"/>
              </a:rPr>
              <a:t>L-resonator Interferometer</a:t>
            </a:r>
          </a:p>
        </p:txBody>
      </p:sp>
      <p:pic>
        <p:nvPicPr>
          <p:cNvPr id="3" name="Picture 2" descr="A picture containing text, screenshot, document, font&#10;&#10;Description automatically generated">
            <a:extLst>
              <a:ext uri="{FF2B5EF4-FFF2-40B4-BE49-F238E27FC236}">
                <a16:creationId xmlns:a16="http://schemas.microsoft.com/office/drawing/2014/main" id="{E170CC96-D30F-114B-AA17-BF658F8B0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01" y="1226592"/>
            <a:ext cx="4406900" cy="5270500"/>
          </a:xfrm>
          <a:prstGeom prst="rect">
            <a:avLst/>
          </a:prstGeom>
        </p:spPr>
      </p:pic>
      <p:pic>
        <p:nvPicPr>
          <p:cNvPr id="5" name="Picture 4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8FE1708F-D0B4-C04F-88F4-FB1B36BDD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43" y="1509411"/>
            <a:ext cx="5871988" cy="439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3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A5CF56-365C-D54A-A11A-17B98C80992C}"/>
              </a:ext>
            </a:extLst>
          </p:cNvPr>
          <p:cNvSpPr/>
          <p:nvPr/>
        </p:nvSpPr>
        <p:spPr>
          <a:xfrm>
            <a:off x="263680" y="193491"/>
            <a:ext cx="5186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Sensitivit</a:t>
            </a:r>
            <a:r>
              <a:rPr lang="en-US" altLang="zh-CN" sz="3200" dirty="0">
                <a:latin typeface="Abadi" panose="020B0604020104020204" pitchFamily="34" charset="0"/>
              </a:rPr>
              <a:t>y</a:t>
            </a:r>
            <a:r>
              <a:rPr lang="zh-CN" altLang="en-US" sz="3200" dirty="0">
                <a:latin typeface="Abadi" panose="020B0604020104020204" pitchFamily="34" charset="0"/>
              </a:rPr>
              <a:t> </a:t>
            </a:r>
            <a:r>
              <a:rPr lang="en-US" altLang="zh-CN" sz="3200" dirty="0">
                <a:latin typeface="Abadi" panose="020B0604020104020204" pitchFamily="34" charset="0"/>
              </a:rPr>
              <a:t>and</a:t>
            </a:r>
            <a:r>
              <a:rPr lang="zh-CN" altLang="en-US" sz="3200" dirty="0">
                <a:latin typeface="Abadi" panose="020B0604020104020204" pitchFamily="34" charset="0"/>
              </a:rPr>
              <a:t> </a:t>
            </a:r>
            <a:r>
              <a:rPr lang="en-US" altLang="zh-CN" sz="3200" dirty="0">
                <a:latin typeface="Abadi" panose="020B0604020104020204" pitchFamily="34" charset="0"/>
              </a:rPr>
              <a:t>science</a:t>
            </a:r>
            <a:r>
              <a:rPr lang="zh-CN" altLang="en-US" sz="3200" dirty="0">
                <a:latin typeface="Abadi" panose="020B0604020104020204" pitchFamily="34" charset="0"/>
              </a:rPr>
              <a:t> </a:t>
            </a:r>
            <a:r>
              <a:rPr lang="en-US" altLang="zh-CN" sz="3200" dirty="0">
                <a:latin typeface="Abadi" panose="020B0604020104020204" pitchFamily="34" charset="0"/>
              </a:rPr>
              <a:t>cases</a:t>
            </a:r>
            <a:endParaRPr lang="en-NL" sz="3200" dirty="0">
              <a:latin typeface="Abadi" panose="020B0604020104020204" pitchFamily="34" charset="0"/>
            </a:endParaRPr>
          </a:p>
        </p:txBody>
      </p:sp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6E7F3323-807D-4445-B3EB-7A6D9AF70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80" y="1893879"/>
            <a:ext cx="5828777" cy="4179847"/>
          </a:xfrm>
          <a:prstGeom prst="rect">
            <a:avLst/>
          </a:prstGeom>
        </p:spPr>
      </p:pic>
      <p:pic>
        <p:nvPicPr>
          <p:cNvPr id="6" name="Picture 5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3B5DD305-D706-5C4C-8490-26261BB16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3879"/>
            <a:ext cx="5520878" cy="4238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220092-2397-E948-A505-FB398385E4E3}"/>
              </a:ext>
            </a:extLst>
          </p:cNvPr>
          <p:cNvSpPr txBox="1"/>
          <p:nvPr/>
        </p:nvSpPr>
        <p:spPr>
          <a:xfrm>
            <a:off x="2857114" y="1432214"/>
            <a:ext cx="192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818B4-B8B8-364A-926F-54D792AA6D12}"/>
              </a:ext>
            </a:extLst>
          </p:cNvPr>
          <p:cNvSpPr txBox="1"/>
          <p:nvPr/>
        </p:nvSpPr>
        <p:spPr>
          <a:xfrm>
            <a:off x="6741451" y="1432214"/>
            <a:ext cx="487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detection rate for PM-NS</a:t>
            </a:r>
            <a:endParaRPr lang="en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3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A5CF56-365C-D54A-A11A-17B98C80992C}"/>
              </a:ext>
            </a:extLst>
          </p:cNvPr>
          <p:cNvSpPr/>
          <p:nvPr/>
        </p:nvSpPr>
        <p:spPr>
          <a:xfrm>
            <a:off x="263680" y="193491"/>
            <a:ext cx="4153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Sensing &amp; control idea</a:t>
            </a:r>
          </a:p>
        </p:txBody>
      </p:sp>
      <p:pic>
        <p:nvPicPr>
          <p:cNvPr id="4" name="Picture 3" descr="A picture containing text, diagram, screenshot, parallel&#10;&#10;Description automatically generated">
            <a:extLst>
              <a:ext uri="{FF2B5EF4-FFF2-40B4-BE49-F238E27FC236}">
                <a16:creationId xmlns:a16="http://schemas.microsoft.com/office/drawing/2014/main" id="{DEB49CA6-2E55-DC49-B894-50856B359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16" y="1103363"/>
            <a:ext cx="4909991" cy="4796246"/>
          </a:xfrm>
          <a:prstGeom prst="rect">
            <a:avLst/>
          </a:prstGeom>
        </p:spPr>
      </p:pic>
      <p:pic>
        <p:nvPicPr>
          <p:cNvPr id="9" name="Picture 8" descr="A picture containing diagram, line, text, font&#10;&#10;Description automatically generated">
            <a:extLst>
              <a:ext uri="{FF2B5EF4-FFF2-40B4-BE49-F238E27FC236}">
                <a16:creationId xmlns:a16="http://schemas.microsoft.com/office/drawing/2014/main" id="{6E8ED966-6374-DF47-B862-515B81FD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533" y="1347404"/>
            <a:ext cx="6093851" cy="24183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5F88E3-7A69-984A-8938-2A104EF492AB}"/>
              </a:ext>
            </a:extLst>
          </p:cNvPr>
          <p:cNvSpPr txBox="1"/>
          <p:nvPr/>
        </p:nvSpPr>
        <p:spPr>
          <a:xfrm>
            <a:off x="5668135" y="4310267"/>
            <a:ext cx="6381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less degree of freedom (Michelson) to be controlled.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Schnupp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asymmetry is not valid, SEC length is sensed by RF from the dark port (compatible with SQZ path)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Hierarchy control for PRC length and common arm length.</a:t>
            </a: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2E227-3E1F-3D44-8AEF-149941A9DD0C}"/>
              </a:ext>
            </a:extLst>
          </p:cNvPr>
          <p:cNvSpPr txBox="1"/>
          <p:nvPr/>
        </p:nvSpPr>
        <p:spPr>
          <a:xfrm>
            <a:off x="571888" y="5917799"/>
            <a:ext cx="3537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Xinyao Guo etal., </a:t>
            </a:r>
            <a:r>
              <a:rPr lang="en-GB" sz="1200" dirty="0">
                <a:hlinkClick r:id="rId4"/>
              </a:rPr>
              <a:t>P2300145</a:t>
            </a:r>
            <a:endParaRPr lang="en-N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54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A5CF56-365C-D54A-A11A-17B98C80992C}"/>
              </a:ext>
            </a:extLst>
          </p:cNvPr>
          <p:cNvSpPr/>
          <p:nvPr/>
        </p:nvSpPr>
        <p:spPr>
          <a:xfrm>
            <a:off x="263680" y="193491"/>
            <a:ext cx="4027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Thermal lensing &amp;</a:t>
            </a:r>
            <a:r>
              <a:rPr lang="en-GB" sz="3200" dirty="0">
                <a:latin typeface="Abadi" panose="020B0604020104020204" pitchFamily="34" charset="0"/>
              </a:rPr>
              <a:t> QN</a:t>
            </a:r>
            <a:endParaRPr lang="en-NL" sz="3200" dirty="0">
              <a:latin typeface="Abadi" panose="020B0604020104020204" pitchFamily="34" charset="0"/>
            </a:endParaRPr>
          </a:p>
        </p:txBody>
      </p:sp>
      <p:pic>
        <p:nvPicPr>
          <p:cNvPr id="14" name="Picture 13" descr="A picture containing text, screenshot, colorfulness, plot&#10;&#10;Description automatically generated">
            <a:extLst>
              <a:ext uri="{FF2B5EF4-FFF2-40B4-BE49-F238E27FC236}">
                <a16:creationId xmlns:a16="http://schemas.microsoft.com/office/drawing/2014/main" id="{940A0C53-9B3E-9148-98FC-6E2A2405B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0513"/>
            <a:ext cx="3901439" cy="2926079"/>
          </a:xfrm>
          <a:prstGeom prst="rect">
            <a:avLst/>
          </a:prstGeom>
        </p:spPr>
      </p:pic>
      <p:pic>
        <p:nvPicPr>
          <p:cNvPr id="16" name="Picture 15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36AA8D37-FBAA-E040-B4BF-678A2566A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90" y="1060649"/>
            <a:ext cx="3628572" cy="27214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F86BBB-1DF6-0743-BD76-2696AEA1CBD1}"/>
              </a:ext>
            </a:extLst>
          </p:cNvPr>
          <p:cNvSpPr txBox="1"/>
          <p:nvPr/>
        </p:nvSpPr>
        <p:spPr>
          <a:xfrm>
            <a:off x="1053738" y="3782078"/>
            <a:ext cx="217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Coating absoprtion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F33D87-59F4-1642-BDC4-28A7A4EA29DE}"/>
              </a:ext>
            </a:extLst>
          </p:cNvPr>
          <p:cNvSpPr txBox="1"/>
          <p:nvPr/>
        </p:nvSpPr>
        <p:spPr>
          <a:xfrm>
            <a:off x="1053738" y="1254258"/>
            <a:ext cx="217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 absoprtion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3FCC0E-5444-F740-95A0-16E5CEDC4AD0}"/>
              </a:ext>
            </a:extLst>
          </p:cNvPr>
          <p:cNvSpPr txBox="1"/>
          <p:nvPr/>
        </p:nvSpPr>
        <p:spPr>
          <a:xfrm>
            <a:off x="8749212" y="1483293"/>
            <a:ext cx="34427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TCS to be studied.</a:t>
            </a:r>
          </a:p>
          <a:p>
            <a:pPr marL="285750" indent="-285750">
              <a:buFont typeface="Wingdings" pitchFamily="2" charset="2"/>
              <a:buChar char="Ø"/>
            </a:pP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simply assume overal a factor of 8 OPD suppression.</a:t>
            </a:r>
          </a:p>
          <a:p>
            <a:pPr marL="285750" indent="-285750">
              <a:buFont typeface="Wingdings" pitchFamily="2" charset="2"/>
              <a:buChar char="Ø"/>
            </a:pP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thermal lensing impact is case by case. </a:t>
            </a:r>
          </a:p>
          <a:p>
            <a:pPr marL="285750" indent="-285750">
              <a:buFont typeface="Wingdings" pitchFamily="2" charset="2"/>
              <a:buChar char="Ø"/>
            </a:pP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igh frequency sensitivity is robust, while the low frequency sensitivity is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susceptible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NL" dirty="0"/>
          </a:p>
          <a:p>
            <a:endParaRPr lang="en-NL" dirty="0"/>
          </a:p>
        </p:txBody>
      </p:sp>
      <p:pic>
        <p:nvPicPr>
          <p:cNvPr id="26" name="Picture 25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619613B4-A3C6-9E4D-B81A-0FB00DC46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11" y="3782078"/>
            <a:ext cx="5250260" cy="2534448"/>
          </a:xfrm>
          <a:prstGeom prst="rect">
            <a:avLst/>
          </a:prstGeom>
        </p:spPr>
      </p:pic>
      <p:pic>
        <p:nvPicPr>
          <p:cNvPr id="28" name="Picture 27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C9744C28-3C6E-7343-800B-5500E9430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911" y="1252280"/>
            <a:ext cx="5250260" cy="252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34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A5CF56-365C-D54A-A11A-17B98C80992C}"/>
              </a:ext>
            </a:extLst>
          </p:cNvPr>
          <p:cNvSpPr/>
          <p:nvPr/>
        </p:nvSpPr>
        <p:spPr>
          <a:xfrm>
            <a:off x="263680" y="193491"/>
            <a:ext cx="3996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>
                <a:latin typeface="Abadi" panose="020B0604020104020204" pitchFamily="34" charset="0"/>
              </a:rPr>
              <a:t>MHz signal </a:t>
            </a:r>
            <a:r>
              <a:rPr lang="en-NL" sz="3200" dirty="0">
                <a:latin typeface="Abadi" panose="020B0604020104020204" pitchFamily="34" charset="0"/>
              </a:rPr>
              <a:t>detection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8C34CE-1FB0-2D42-B4C3-FD40CAF7FB26}"/>
              </a:ext>
            </a:extLst>
          </p:cNvPr>
          <p:cNvSpPr txBox="1"/>
          <p:nvPr/>
        </p:nvSpPr>
        <p:spPr>
          <a:xfrm>
            <a:off x="591015" y="1311856"/>
            <a:ext cx="755847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L-resoantor table-top detector</a:t>
            </a:r>
            <a:endParaRPr lang="en-NL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NL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 frequeny GW response (c/4L).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NL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power (PRC + L-resonator) vs.  Michelosn (PRC+ arm)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NL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arrow band is better for correlation measurement, e.g. of stochostic signal</a:t>
            </a:r>
            <a:r>
              <a:rPr lang="en-NL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N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 will be limited eventually by mirror thermal noise (bulk modes).</a:t>
            </a:r>
          </a:p>
          <a:p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8DD8E-95B4-3545-B9C2-963221606D1E}"/>
              </a:ext>
            </a:extLst>
          </p:cNvPr>
          <p:cNvSpPr txBox="1"/>
          <p:nvPr/>
        </p:nvSpPr>
        <p:spPr>
          <a:xfrm>
            <a:off x="591015" y="2914656"/>
            <a:ext cx="74622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esonant speed meter (displacement free interferometer)</a:t>
            </a:r>
            <a:endParaRPr lang="en-NL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NL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 frequeny GW response (c/2L).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NL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power (PRC + Ring-resonator) vs.  Michelosn (PRC+ arm).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NL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arrow band is better for correlation measurement, e.g. of stochostic signal.</a:t>
            </a:r>
          </a:p>
          <a:p>
            <a:endParaRPr lang="en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7CB1CF-10A4-8142-B568-B68E8A397741}"/>
              </a:ext>
            </a:extLst>
          </p:cNvPr>
          <p:cNvSpPr/>
          <p:nvPr/>
        </p:nvSpPr>
        <p:spPr>
          <a:xfrm>
            <a:off x="6400118" y="6179202"/>
            <a:ext cx="53673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Atsushi Nishizawa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Rev. Lett. 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081101 – Published 19 August 2008</a:t>
            </a:r>
            <a:endParaRPr lang="en-GB" sz="1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diagram, sketch, technical drawing, plan&#10;&#10;Description automatically generated">
            <a:extLst>
              <a:ext uri="{FF2B5EF4-FFF2-40B4-BE49-F238E27FC236}">
                <a16:creationId xmlns:a16="http://schemas.microsoft.com/office/drawing/2014/main" id="{156AF4E6-1D90-4B40-80B6-C3C168AC3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290" y="4204805"/>
            <a:ext cx="2274936" cy="2262436"/>
          </a:xfrm>
          <a:prstGeom prst="rect">
            <a:avLst/>
          </a:prstGeom>
        </p:spPr>
      </p:pic>
      <p:pic>
        <p:nvPicPr>
          <p:cNvPr id="9" name="Picture 8" descr="A diagram of a laser&#10;&#10;Description automatically generated with medium confidence">
            <a:extLst>
              <a:ext uri="{FF2B5EF4-FFF2-40B4-BE49-F238E27FC236}">
                <a16:creationId xmlns:a16="http://schemas.microsoft.com/office/drawing/2014/main" id="{B470E5F5-8D5C-6C47-932A-13BB7053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04" y="4221664"/>
            <a:ext cx="2383796" cy="2219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BB4C9C-A004-A54B-8E9F-85E1C54CAA6E}"/>
              </a:ext>
            </a:extLst>
          </p:cNvPr>
          <p:cNvSpPr txBox="1"/>
          <p:nvPr/>
        </p:nvSpPr>
        <p:spPr>
          <a:xfrm>
            <a:off x="8053314" y="4977306"/>
            <a:ext cx="3248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3861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9EB29-BEC4-FF4A-811E-C92D038C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latin typeface="Abadi" panose="020B0604020104020204" pitchFamily="34" charset="0"/>
                <a:cs typeface="Times New Roman" panose="02020603050405020304" pitchFamily="18" charset="0"/>
              </a:rPr>
              <a:t>What is at high frequencies?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B60071-C939-EB40-B5EE-00E1B81A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77" y="2003509"/>
            <a:ext cx="6225834" cy="42846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26B493-8E1C-0346-921C-1BBC063D5777}"/>
              </a:ext>
            </a:extLst>
          </p:cNvPr>
          <p:cNvSpPr txBox="1"/>
          <p:nvPr/>
        </p:nvSpPr>
        <p:spPr>
          <a:xfrm>
            <a:off x="2815389" y="1541844"/>
            <a:ext cx="296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CE-20km, 1.5MW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01C583-6D22-2C42-B713-74338BACBEEF}"/>
              </a:ext>
            </a:extLst>
          </p:cNvPr>
          <p:cNvCxnSpPr>
            <a:cxnSpLocks/>
          </p:cNvCxnSpPr>
          <p:nvPr/>
        </p:nvCxnSpPr>
        <p:spPr>
          <a:xfrm>
            <a:off x="5984033" y="4407425"/>
            <a:ext cx="1860556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573A50D-674B-3F45-9F19-39B71FF10EB4}"/>
              </a:ext>
            </a:extLst>
          </p:cNvPr>
          <p:cNvCxnSpPr>
            <a:cxnSpLocks/>
          </p:cNvCxnSpPr>
          <p:nvPr/>
        </p:nvCxnSpPr>
        <p:spPr>
          <a:xfrm>
            <a:off x="5984033" y="3609330"/>
            <a:ext cx="1860556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BDC1C39-FA99-F848-8FF8-DB746A5D2409}"/>
              </a:ext>
            </a:extLst>
          </p:cNvPr>
          <p:cNvSpPr txBox="1"/>
          <p:nvPr/>
        </p:nvSpPr>
        <p:spPr>
          <a:xfrm>
            <a:off x="8097252" y="3347720"/>
            <a:ext cx="325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shot 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DDF064-613C-E049-8F70-AC3FFC574298}"/>
              </a:ext>
            </a:extLst>
          </p:cNvPr>
          <p:cNvSpPr txBox="1"/>
          <p:nvPr/>
        </p:nvSpPr>
        <p:spPr>
          <a:xfrm>
            <a:off x="8097252" y="4145815"/>
            <a:ext cx="370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space to explore</a:t>
            </a:r>
          </a:p>
        </p:txBody>
      </p:sp>
    </p:spTree>
    <p:extLst>
      <p:ext uri="{BB962C8B-B14F-4D97-AF65-F5344CB8AC3E}">
        <p14:creationId xmlns:p14="http://schemas.microsoft.com/office/powerpoint/2010/main" val="1515042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7AE2-C87E-4248-AC86-742F70E20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4E30A-5AA8-E54F-A614-3908C0DE5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4090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9EB29-BEC4-FF4A-811E-C92D038C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latin typeface="Abadi" panose="020B0604020104020204" pitchFamily="34" charset="0"/>
                <a:cs typeface="Times New Roman" panose="02020603050405020304" pitchFamily="18" charset="0"/>
              </a:rPr>
              <a:t>Why is high frequency difficult/different?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1402F-BB86-E048-A895-D73B879FE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NL" dirty="0">
                <a:latin typeface="Abadi" panose="020B0604020104020204" pitchFamily="34" charset="0"/>
                <a:cs typeface="Aldhabi" pitchFamily="2" charset="-78"/>
              </a:rPr>
              <a:t> The speed of light is limited. </a:t>
            </a:r>
          </a:p>
          <a:p>
            <a:pPr>
              <a:buFont typeface="Wingdings" pitchFamily="2" charset="2"/>
              <a:buChar char="Ø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01C826-711D-8C45-8A02-2324A96785B2}"/>
              </a:ext>
            </a:extLst>
          </p:cNvPr>
          <p:cNvSpPr/>
          <p:nvPr/>
        </p:nvSpPr>
        <p:spPr>
          <a:xfrm>
            <a:off x="1307052" y="2501461"/>
            <a:ext cx="8278012" cy="42554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Antenna response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MI degrades toward high frequencies.</a:t>
            </a:r>
            <a:endParaRPr lang="en-N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402CF5-D4F3-6346-8E46-28CD4AAD9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052" y="3053198"/>
            <a:ext cx="7180179" cy="35621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2D434C0-E9A3-6C4D-9682-2193C708CD39}"/>
              </a:ext>
            </a:extLst>
          </p:cNvPr>
          <p:cNvSpPr txBox="1"/>
          <p:nvPr/>
        </p:nvSpPr>
        <p:spPr>
          <a:xfrm>
            <a:off x="8487231" y="5776853"/>
            <a:ext cx="2474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incidence.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1E29DF-4CE7-DD44-9D13-91A76C182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469458"/>
              </p:ext>
            </p:extLst>
          </p:nvPr>
        </p:nvGraphicFramePr>
        <p:xfrm>
          <a:off x="8487231" y="5502533"/>
          <a:ext cx="3590469" cy="274320"/>
        </p:xfrm>
        <a:graphic>
          <a:graphicData uri="http://schemas.openxmlformats.org/drawingml/2006/table">
            <a:tbl>
              <a:tblPr/>
              <a:tblGrid>
                <a:gridCol w="3590469">
                  <a:extLst>
                    <a:ext uri="{9D8B030D-6E8A-4147-A177-3AD203B41FA5}">
                      <a16:colId xmlns:a16="http://schemas.microsoft.com/office/drawing/2014/main" val="25097341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GB" sz="12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 more,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https://</a:t>
                      </a:r>
                      <a:r>
                        <a:rPr lang="en-GB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doi.org</a:t>
                      </a:r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/10.1103/PhysRevD.96.084004</a:t>
                      </a:r>
                      <a:endParaRPr lang="en-GB" sz="1200" u="non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681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36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D44B40-B61A-DD4A-BBA0-741177579810}"/>
              </a:ext>
            </a:extLst>
          </p:cNvPr>
          <p:cNvSpPr/>
          <p:nvPr/>
        </p:nvSpPr>
        <p:spPr>
          <a:xfrm>
            <a:off x="4188013" y="4017829"/>
            <a:ext cx="247613" cy="7636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B7593-7269-864C-9464-1BA3B05F79FC}"/>
              </a:ext>
            </a:extLst>
          </p:cNvPr>
          <p:cNvSpPr/>
          <p:nvPr/>
        </p:nvSpPr>
        <p:spPr>
          <a:xfrm rot="5400000">
            <a:off x="2194228" y="2041965"/>
            <a:ext cx="229926" cy="8657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7201F5-14A2-E546-B2CD-0357295DCA83}"/>
              </a:ext>
            </a:extLst>
          </p:cNvPr>
          <p:cNvSpPr/>
          <p:nvPr/>
        </p:nvSpPr>
        <p:spPr>
          <a:xfrm rot="8325280">
            <a:off x="2017359" y="4298852"/>
            <a:ext cx="938720" cy="1313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D17DC-F853-C74B-85E1-B2D652BF4C6D}"/>
              </a:ext>
            </a:extLst>
          </p:cNvPr>
          <p:cNvSpPr/>
          <p:nvPr/>
        </p:nvSpPr>
        <p:spPr>
          <a:xfrm>
            <a:off x="263680" y="193491"/>
            <a:ext cx="7742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  <a:cs typeface="Times New Roman" panose="02020603050405020304" pitchFamily="18" charset="0"/>
              </a:rPr>
              <a:t>Michelson interferometer at frequency c/2L</a:t>
            </a:r>
            <a:endParaRPr lang="en-NL" sz="3200" dirty="0">
              <a:latin typeface="Abadi" panose="020B06040201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BF22532-327C-FD48-B6E9-7224D0D703F8}"/>
              </a:ext>
            </a:extLst>
          </p:cNvPr>
          <p:cNvGrpSpPr/>
          <p:nvPr/>
        </p:nvGrpSpPr>
        <p:grpSpPr>
          <a:xfrm>
            <a:off x="4375212" y="2129923"/>
            <a:ext cx="961360" cy="961360"/>
            <a:chOff x="4375212" y="1841157"/>
            <a:chExt cx="961360" cy="96136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96778F-54DF-514F-9F68-6E91A572F875}"/>
                </a:ext>
              </a:extLst>
            </p:cNvPr>
            <p:cNvSpPr/>
            <p:nvPr/>
          </p:nvSpPr>
          <p:spPr>
            <a:xfrm>
              <a:off x="4375212" y="1841157"/>
              <a:ext cx="961360" cy="9613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3BDBDC0-0745-FE4F-A0C6-7EDBC5930F28}"/>
                </a:ext>
              </a:extLst>
            </p:cNvPr>
            <p:cNvSpPr/>
            <p:nvPr/>
          </p:nvSpPr>
          <p:spPr>
            <a:xfrm>
              <a:off x="4833032" y="1931611"/>
              <a:ext cx="45719" cy="39022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DD25CB-DF83-134A-96C0-9B4D3BF0CFE0}"/>
              </a:ext>
            </a:extLst>
          </p:cNvPr>
          <p:cNvSpPr txBox="1"/>
          <p:nvPr/>
        </p:nvSpPr>
        <p:spPr>
          <a:xfrm>
            <a:off x="4645834" y="312011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L/c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A9BBAC0-B4D0-E445-80F4-F6884E487185}"/>
              </a:ext>
            </a:extLst>
          </p:cNvPr>
          <p:cNvSpPr/>
          <p:nvPr/>
        </p:nvSpPr>
        <p:spPr>
          <a:xfrm>
            <a:off x="609226" y="2600080"/>
            <a:ext cx="3578787" cy="3578787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F6B5FCE-0B94-7043-B91A-E483C1140C18}"/>
              </a:ext>
            </a:extLst>
          </p:cNvPr>
          <p:cNvSpPr/>
          <p:nvPr/>
        </p:nvSpPr>
        <p:spPr>
          <a:xfrm>
            <a:off x="2742071" y="4344249"/>
            <a:ext cx="2090961" cy="1647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B1D37D3-2CD3-914F-82AA-2533886A24CB}"/>
              </a:ext>
            </a:extLst>
          </p:cNvPr>
          <p:cNvSpPr/>
          <p:nvPr/>
        </p:nvSpPr>
        <p:spPr>
          <a:xfrm rot="16200000">
            <a:off x="1619658" y="3539044"/>
            <a:ext cx="1356307" cy="144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D0E709-AD7D-E647-BEB4-FD7D6A23BE50}"/>
              </a:ext>
            </a:extLst>
          </p:cNvPr>
          <p:cNvSpPr txBox="1"/>
          <p:nvPr/>
        </p:nvSpPr>
        <p:spPr>
          <a:xfrm>
            <a:off x="1080256" y="1077130"/>
            <a:ext cx="379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latin typeface="Abadi" panose="020B0604020104020204" pitchFamily="34" charset="0"/>
                <a:cs typeface="Arial" panose="020B0604020202020204" pitchFamily="34" charset="0"/>
              </a:rPr>
              <a:t>First half period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17FAC-7596-104F-B2CA-E12F7BCB0BEA}"/>
              </a:ext>
            </a:extLst>
          </p:cNvPr>
          <p:cNvSpPr txBox="1"/>
          <p:nvPr/>
        </p:nvSpPr>
        <p:spPr>
          <a:xfrm>
            <a:off x="7231847" y="1077130"/>
            <a:ext cx="379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latin typeface="Abadi" panose="020B0604020104020204" pitchFamily="34" charset="0"/>
              </a:rPr>
              <a:t>Second half period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4B6CCF-BD1E-9441-8FC5-35A3395B3667}"/>
              </a:ext>
            </a:extLst>
          </p:cNvPr>
          <p:cNvSpPr/>
          <p:nvPr/>
        </p:nvSpPr>
        <p:spPr>
          <a:xfrm>
            <a:off x="10491878" y="4040435"/>
            <a:ext cx="247613" cy="7636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EEB680-329B-A044-8C17-EA095BD02303}"/>
              </a:ext>
            </a:extLst>
          </p:cNvPr>
          <p:cNvSpPr/>
          <p:nvPr/>
        </p:nvSpPr>
        <p:spPr>
          <a:xfrm rot="5400000">
            <a:off x="8583252" y="1990314"/>
            <a:ext cx="229926" cy="8657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A42811B-498A-CD4F-A578-348B36077F04}"/>
              </a:ext>
            </a:extLst>
          </p:cNvPr>
          <p:cNvSpPr/>
          <p:nvPr/>
        </p:nvSpPr>
        <p:spPr>
          <a:xfrm rot="8033488">
            <a:off x="8220683" y="4323809"/>
            <a:ext cx="938720" cy="1313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ECB32C-0131-F546-913B-BA989B537E1F}"/>
              </a:ext>
            </a:extLst>
          </p:cNvPr>
          <p:cNvGrpSpPr/>
          <p:nvPr/>
        </p:nvGrpSpPr>
        <p:grpSpPr>
          <a:xfrm>
            <a:off x="10645181" y="1862365"/>
            <a:ext cx="961360" cy="961360"/>
            <a:chOff x="4375212" y="1841157"/>
            <a:chExt cx="961360" cy="96136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E4681DC-F50B-AB4B-BD0E-E32858CD2E02}"/>
                </a:ext>
              </a:extLst>
            </p:cNvPr>
            <p:cNvSpPr/>
            <p:nvPr/>
          </p:nvSpPr>
          <p:spPr>
            <a:xfrm>
              <a:off x="4375212" y="1841157"/>
              <a:ext cx="961360" cy="9613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F62A9CD-C2F9-EA45-9904-85AAC018C4BF}"/>
                </a:ext>
              </a:extLst>
            </p:cNvPr>
            <p:cNvSpPr/>
            <p:nvPr/>
          </p:nvSpPr>
          <p:spPr>
            <a:xfrm rot="10800000">
              <a:off x="4833032" y="2321837"/>
              <a:ext cx="45719" cy="39022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71F24A7-C06D-5544-917D-9B7F9940E3CD}"/>
              </a:ext>
            </a:extLst>
          </p:cNvPr>
          <p:cNvSpPr txBox="1"/>
          <p:nvPr/>
        </p:nvSpPr>
        <p:spPr>
          <a:xfrm>
            <a:off x="10902498" y="281321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L/c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151C766-2F8B-6642-A7CD-B9DD51FBFADF}"/>
              </a:ext>
            </a:extLst>
          </p:cNvPr>
          <p:cNvSpPr/>
          <p:nvPr/>
        </p:nvSpPr>
        <p:spPr>
          <a:xfrm>
            <a:off x="6908822" y="2554855"/>
            <a:ext cx="3578787" cy="3578787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6E1F03DB-737A-CA4D-8666-1797BCE047B6}"/>
              </a:ext>
            </a:extLst>
          </p:cNvPr>
          <p:cNvSpPr/>
          <p:nvPr/>
        </p:nvSpPr>
        <p:spPr>
          <a:xfrm rot="5400000">
            <a:off x="7655054" y="2952771"/>
            <a:ext cx="2093937" cy="152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D128CEB8-4C74-4B48-8A82-27523BFAF96A}"/>
              </a:ext>
            </a:extLst>
          </p:cNvPr>
          <p:cNvSpPr/>
          <p:nvPr/>
        </p:nvSpPr>
        <p:spPr>
          <a:xfrm rot="10800000">
            <a:off x="8849591" y="4347070"/>
            <a:ext cx="1251889" cy="16196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629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6862 0.0009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0078 0.1215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0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0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2 -0.00093 L -3.125E-6 4.07407E-6 " pathEditMode="relative" rAng="0" ptsTypes="AA">
                                      <p:cBhvr>
                                        <p:cTn id="44" dur="3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12153 L -1.45833E-6 -7.40741E-7 " pathEditMode="relative" rAng="0" ptsTypes="AA">
                                      <p:cBhvr>
                                        <p:cTn id="46" dur="3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06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6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2" grpId="0"/>
      <p:bldP spid="10" grpId="0" animBg="1"/>
      <p:bldP spid="11" grpId="0" animBg="1"/>
      <p:bldP spid="37" grpId="0"/>
      <p:bldP spid="38" grpId="0" animBg="1"/>
      <p:bldP spid="38" grpId="1" animBg="1"/>
      <p:bldP spid="39" grpId="0" animBg="1"/>
      <p:bldP spid="39" grpId="1" animBg="1"/>
      <p:bldP spid="43" grpId="0" animBg="1"/>
      <p:bldP spid="48" grpId="0"/>
      <p:bldP spid="49" grpId="0" animBg="1"/>
      <p:bldP spid="50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9EB29-BEC4-FF4A-811E-C92D038C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latin typeface="Abadi" panose="020B0604020104020204" pitchFamily="34" charset="0"/>
                <a:cs typeface="Times New Roman" panose="02020603050405020304" pitchFamily="18" charset="0"/>
              </a:rPr>
              <a:t>Why is high frequency different/difficult?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1402F-BB86-E048-A895-D73B879FE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NL" dirty="0">
                <a:latin typeface="Abadi" panose="020B0604020104020204" pitchFamily="34" charset="0"/>
                <a:cs typeface="Aldhabi" pitchFamily="2" charset="-78"/>
              </a:rPr>
              <a:t> The speed of light is limited. </a:t>
            </a:r>
          </a:p>
          <a:p>
            <a:pPr>
              <a:buFont typeface="Wingdings" pitchFamily="2" charset="2"/>
              <a:buChar char="Ø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01C826-711D-8C45-8A02-2324A96785B2}"/>
              </a:ext>
            </a:extLst>
          </p:cNvPr>
          <p:cNvSpPr/>
          <p:nvPr/>
        </p:nvSpPr>
        <p:spPr>
          <a:xfrm>
            <a:off x="1307052" y="2501461"/>
            <a:ext cx="8278012" cy="42554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Antenna response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MI degrades toward high frequencies.</a:t>
            </a:r>
            <a:endParaRPr lang="en-N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32216D-2A01-EE42-B0B2-CAED77B4C39F}"/>
              </a:ext>
            </a:extLst>
          </p:cNvPr>
          <p:cNvSpPr/>
          <p:nvPr/>
        </p:nvSpPr>
        <p:spPr>
          <a:xfrm>
            <a:off x="1307052" y="3268361"/>
            <a:ext cx="8278012" cy="42554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N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imited bandwidth of FP cavity in arms.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8AA588-17D3-8347-9C8A-338F09923190}"/>
              </a:ext>
            </a:extLst>
          </p:cNvPr>
          <p:cNvSpPr/>
          <p:nvPr/>
        </p:nvSpPr>
        <p:spPr>
          <a:xfrm>
            <a:off x="6462418" y="4272922"/>
            <a:ext cx="3461985" cy="425546"/>
          </a:xfrm>
          <a:prstGeom prst="round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N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dispersion schemes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A5D01F0-2A44-7B40-B2FE-04A95C6882D9}"/>
              </a:ext>
            </a:extLst>
          </p:cNvPr>
          <p:cNvSpPr/>
          <p:nvPr/>
        </p:nvSpPr>
        <p:spPr>
          <a:xfrm>
            <a:off x="2291379" y="4797912"/>
            <a:ext cx="1904103" cy="290456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shift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F682A2-45CC-B545-A70A-26C8C0356757}"/>
              </a:ext>
            </a:extLst>
          </p:cNvPr>
          <p:cNvSpPr/>
          <p:nvPr/>
        </p:nvSpPr>
        <p:spPr>
          <a:xfrm>
            <a:off x="1307052" y="4282319"/>
            <a:ext cx="5057653" cy="425546"/>
          </a:xfrm>
          <a:prstGeom prst="round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N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Coupled SEC-Arm resonance/SEC detuning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618DF7-0956-0F48-A621-3D0D19C0427C}"/>
              </a:ext>
            </a:extLst>
          </p:cNvPr>
          <p:cNvSpPr/>
          <p:nvPr/>
        </p:nvSpPr>
        <p:spPr>
          <a:xfrm>
            <a:off x="7019036" y="4809098"/>
            <a:ext cx="2526254" cy="290456"/>
          </a:xfrm>
          <a:prstGeom prst="round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andwidth expansion</a:t>
            </a:r>
          </a:p>
        </p:txBody>
      </p:sp>
      <p:sp>
        <p:nvSpPr>
          <p:cNvPr id="16" name="Curved Up Arrow 15">
            <a:extLst>
              <a:ext uri="{FF2B5EF4-FFF2-40B4-BE49-F238E27FC236}">
                <a16:creationId xmlns:a16="http://schemas.microsoft.com/office/drawing/2014/main" id="{38D3C856-8400-9D43-9389-A010863D32EE}"/>
              </a:ext>
            </a:extLst>
          </p:cNvPr>
          <p:cNvSpPr/>
          <p:nvPr/>
        </p:nvSpPr>
        <p:spPr>
          <a:xfrm rot="5400000">
            <a:off x="-324609" y="4285216"/>
            <a:ext cx="2390164" cy="677731"/>
          </a:xfrm>
          <a:prstGeom prst="curved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D7B8089-AF8E-6040-A453-9348843283BE}"/>
              </a:ext>
            </a:extLst>
          </p:cNvPr>
          <p:cNvSpPr/>
          <p:nvPr/>
        </p:nvSpPr>
        <p:spPr>
          <a:xfrm>
            <a:off x="1307051" y="5500640"/>
            <a:ext cx="8617351" cy="42554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losses in the SEC limit the sensitivity at high frequencies.</a:t>
            </a:r>
            <a:endParaRPr lang="en-N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rved Up Arrow 17">
            <a:extLst>
              <a:ext uri="{FF2B5EF4-FFF2-40B4-BE49-F238E27FC236}">
                <a16:creationId xmlns:a16="http://schemas.microsoft.com/office/drawing/2014/main" id="{46F83DE2-4F1D-AA4C-9A2B-C5690418EE78}"/>
              </a:ext>
            </a:extLst>
          </p:cNvPr>
          <p:cNvSpPr/>
          <p:nvPr/>
        </p:nvSpPr>
        <p:spPr>
          <a:xfrm rot="16200000">
            <a:off x="9440566" y="4509156"/>
            <a:ext cx="1942282" cy="677734"/>
          </a:xfrm>
          <a:prstGeom prst="curved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F0424A8F-B017-B54E-A06B-FCA68B5DD4A1}"/>
              </a:ext>
            </a:extLst>
          </p:cNvPr>
          <p:cNvSpPr/>
          <p:nvPr/>
        </p:nvSpPr>
        <p:spPr>
          <a:xfrm>
            <a:off x="5321448" y="3761616"/>
            <a:ext cx="258184" cy="425547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6840C9-5A4B-404B-9E94-685249BA0F95}"/>
              </a:ext>
            </a:extLst>
          </p:cNvPr>
          <p:cNvSpPr/>
          <p:nvPr/>
        </p:nvSpPr>
        <p:spPr>
          <a:xfrm rot="10800000">
            <a:off x="1232834" y="3969168"/>
            <a:ext cx="8765788" cy="1409988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65000">
                <a:srgbClr val="C00000">
                  <a:alpha val="26000"/>
                </a:srgbClr>
              </a:gs>
              <a:gs pos="100000">
                <a:srgbClr val="C00000">
                  <a:alpha val="6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60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D17DC-F853-C74B-85E1-B2D652BF4C6D}"/>
              </a:ext>
            </a:extLst>
          </p:cNvPr>
          <p:cNvSpPr/>
          <p:nvPr/>
        </p:nvSpPr>
        <p:spPr>
          <a:xfrm>
            <a:off x="263680" y="193491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SEC loss limit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94AFAE-39EC-F34F-9872-A961E746D76C}"/>
              </a:ext>
            </a:extLst>
          </p:cNvPr>
          <p:cNvSpPr txBox="1"/>
          <p:nvPr/>
        </p:nvSpPr>
        <p:spPr>
          <a:xfrm>
            <a:off x="2340482" y="1333234"/>
            <a:ext cx="3273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CE-20km, 1.5MW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AF0698A-2023-3142-A60C-906593EE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4" y="1786122"/>
            <a:ext cx="6568556" cy="4520472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F04191FC-94C4-9843-9506-3B2816A91220}"/>
              </a:ext>
            </a:extLst>
          </p:cNvPr>
          <p:cNvSpPr/>
          <p:nvPr/>
        </p:nvSpPr>
        <p:spPr>
          <a:xfrm>
            <a:off x="5065290" y="2755237"/>
            <a:ext cx="958516" cy="2598819"/>
          </a:xfrm>
          <a:prstGeom prst="ellips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58516"/>
                      <a:gd name="connsiteY0" fmla="*/ 1425742 h 2851484"/>
                      <a:gd name="connsiteX1" fmla="*/ 479258 w 958516"/>
                      <a:gd name="connsiteY1" fmla="*/ 0 h 2851484"/>
                      <a:gd name="connsiteX2" fmla="*/ 958516 w 958516"/>
                      <a:gd name="connsiteY2" fmla="*/ 1425742 h 2851484"/>
                      <a:gd name="connsiteX3" fmla="*/ 479258 w 958516"/>
                      <a:gd name="connsiteY3" fmla="*/ 2851484 h 2851484"/>
                      <a:gd name="connsiteX4" fmla="*/ 0 w 958516"/>
                      <a:gd name="connsiteY4" fmla="*/ 1425742 h 2851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516" h="2851484" extrusionOk="0">
                        <a:moveTo>
                          <a:pt x="0" y="1425742"/>
                        </a:moveTo>
                        <a:cubicBezTo>
                          <a:pt x="-18973" y="626623"/>
                          <a:pt x="161702" y="19843"/>
                          <a:pt x="479258" y="0"/>
                        </a:cubicBezTo>
                        <a:cubicBezTo>
                          <a:pt x="771221" y="5742"/>
                          <a:pt x="913820" y="639747"/>
                          <a:pt x="958516" y="1425742"/>
                        </a:cubicBezTo>
                        <a:cubicBezTo>
                          <a:pt x="913088" y="2257521"/>
                          <a:pt x="731153" y="2922187"/>
                          <a:pt x="479258" y="2851484"/>
                        </a:cubicBezTo>
                        <a:cubicBezTo>
                          <a:pt x="164526" y="2824103"/>
                          <a:pt x="68927" y="2246092"/>
                          <a:pt x="0" y="14257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2E5F9C-ABD2-B24A-BDC6-644614F0F572}"/>
              </a:ext>
            </a:extLst>
          </p:cNvPr>
          <p:cNvCxnSpPr>
            <a:cxnSpLocks/>
          </p:cNvCxnSpPr>
          <p:nvPr/>
        </p:nvCxnSpPr>
        <p:spPr>
          <a:xfrm>
            <a:off x="5547132" y="3657602"/>
            <a:ext cx="2237301" cy="0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picture containing chart&#10;&#10;Description automatically generated">
            <a:extLst>
              <a:ext uri="{FF2B5EF4-FFF2-40B4-BE49-F238E27FC236}">
                <a16:creationId xmlns:a16="http://schemas.microsoft.com/office/drawing/2014/main" id="{F5A5C66B-9A40-3143-852C-52F5EE9C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932" y="1230239"/>
            <a:ext cx="4345692" cy="1175893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7766B10-877E-2140-8D7E-6ED45B2783B9}"/>
              </a:ext>
            </a:extLst>
          </p:cNvPr>
          <p:cNvCxnSpPr>
            <a:cxnSpLocks/>
          </p:cNvCxnSpPr>
          <p:nvPr/>
        </p:nvCxnSpPr>
        <p:spPr>
          <a:xfrm>
            <a:off x="9533918" y="1073017"/>
            <a:ext cx="0" cy="62683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EFB0BB5-B269-4948-8989-2C2815C1CBBD}"/>
              </a:ext>
            </a:extLst>
          </p:cNvPr>
          <p:cNvSpPr txBox="1"/>
          <p:nvPr/>
        </p:nvSpPr>
        <p:spPr>
          <a:xfrm>
            <a:off x="7784433" y="2143252"/>
            <a:ext cx="3740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Arm         SEC </a:t>
            </a:r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80A00CAC-F95A-CF42-9D00-B2F68126D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010" y="4025250"/>
            <a:ext cx="3813134" cy="170457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5DE02D4-36A1-0C49-B148-428FEFD14B6D}"/>
              </a:ext>
            </a:extLst>
          </p:cNvPr>
          <p:cNvSpPr/>
          <p:nvPr/>
        </p:nvSpPr>
        <p:spPr>
          <a:xfrm>
            <a:off x="7204629" y="5725962"/>
            <a:ext cx="4342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of arm cavities to strain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0CF33B-C354-DC48-8211-9A0F6FC5A830}"/>
              </a:ext>
            </a:extLst>
          </p:cNvPr>
          <p:cNvSpPr txBox="1"/>
          <p:nvPr/>
        </p:nvSpPr>
        <p:spPr>
          <a:xfrm>
            <a:off x="9533918" y="1002439"/>
            <a:ext cx="142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92716FF-B947-1843-BD51-D56490178449}"/>
              </a:ext>
            </a:extLst>
          </p:cNvPr>
          <p:cNvSpPr/>
          <p:nvPr/>
        </p:nvSpPr>
        <p:spPr>
          <a:xfrm>
            <a:off x="9976764" y="5255284"/>
            <a:ext cx="646771" cy="4706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F98F5E5-4EC0-D644-BDEA-1244092B0089}"/>
              </a:ext>
            </a:extLst>
          </p:cNvPr>
          <p:cNvCxnSpPr>
            <a:cxnSpLocks/>
          </p:cNvCxnSpPr>
          <p:nvPr/>
        </p:nvCxnSpPr>
        <p:spPr>
          <a:xfrm flipH="1">
            <a:off x="10463864" y="4801729"/>
            <a:ext cx="216054" cy="4535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67965D8-B413-514D-B8F5-4106BECB962F}"/>
              </a:ext>
            </a:extLst>
          </p:cNvPr>
          <p:cNvSpPr txBox="1"/>
          <p:nvPr/>
        </p:nvSpPr>
        <p:spPr>
          <a:xfrm>
            <a:off x="10281401" y="4211382"/>
            <a:ext cx="1777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independent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03FEA11-6F6F-0843-A232-263EDF290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291" y="3135780"/>
            <a:ext cx="2350573" cy="8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D17DC-F853-C74B-85E1-B2D652BF4C6D}"/>
              </a:ext>
            </a:extLst>
          </p:cNvPr>
          <p:cNvSpPr/>
          <p:nvPr/>
        </p:nvSpPr>
        <p:spPr>
          <a:xfrm>
            <a:off x="263680" y="193491"/>
            <a:ext cx="3565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Research directions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87E61-2F0C-9A41-BB6A-F496C6ABCB12}"/>
              </a:ext>
            </a:extLst>
          </p:cNvPr>
          <p:cNvSpPr txBox="1"/>
          <p:nvPr/>
        </p:nvSpPr>
        <p:spPr>
          <a:xfrm>
            <a:off x="2132242" y="1199300"/>
            <a:ext cx="659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high-frequency sensitivity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8C203D05-DBBD-F54F-9B2D-B08C726D026C}"/>
              </a:ext>
            </a:extLst>
          </p:cNvPr>
          <p:cNvSpPr/>
          <p:nvPr/>
        </p:nvSpPr>
        <p:spPr>
          <a:xfrm rot="5400000">
            <a:off x="5214386" y="-2618355"/>
            <a:ext cx="934877" cy="9739738"/>
          </a:xfrm>
          <a:prstGeom prst="leftBrac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98BF7-735A-254C-9E50-B5AA75639942}"/>
              </a:ext>
            </a:extLst>
          </p:cNvPr>
          <p:cNvSpPr txBox="1"/>
          <p:nvPr/>
        </p:nvSpPr>
        <p:spPr>
          <a:xfrm>
            <a:off x="385009" y="2780507"/>
            <a:ext cx="2911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Scale based: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arm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096E1C-EDE1-674F-99ED-42D4D6401694}"/>
              </a:ext>
            </a:extLst>
          </p:cNvPr>
          <p:cNvSpPr txBox="1"/>
          <p:nvPr/>
        </p:nvSpPr>
        <p:spPr>
          <a:xfrm>
            <a:off x="3501188" y="2769916"/>
            <a:ext cx="33969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based: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power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loss</a:t>
            </a:r>
          </a:p>
          <a:p>
            <a:pPr marL="457200" indent="-457200">
              <a:buFont typeface="Wingdings" pitchFamily="2" charset="2"/>
              <a:buChar char="q"/>
            </a:pPr>
            <a:endParaRPr lang="en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500DE3-EEE2-3D4B-B1C0-567B1A22F45C}"/>
              </a:ext>
            </a:extLst>
          </p:cNvPr>
          <p:cNvSpPr txBox="1"/>
          <p:nvPr/>
        </p:nvSpPr>
        <p:spPr>
          <a:xfrm>
            <a:off x="7287124" y="2826673"/>
            <a:ext cx="4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configuration?</a:t>
            </a:r>
          </a:p>
        </p:txBody>
      </p:sp>
    </p:spTree>
    <p:extLst>
      <p:ext uri="{BB962C8B-B14F-4D97-AF65-F5344CB8AC3E}">
        <p14:creationId xmlns:p14="http://schemas.microsoft.com/office/powerpoint/2010/main" val="215435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D17DC-F853-C74B-85E1-B2D652BF4C6D}"/>
              </a:ext>
            </a:extLst>
          </p:cNvPr>
          <p:cNvSpPr/>
          <p:nvPr/>
        </p:nvSpPr>
        <p:spPr>
          <a:xfrm>
            <a:off x="263680" y="193491"/>
            <a:ext cx="3602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  <a:cs typeface="Times New Roman" panose="02020603050405020304" pitchFamily="18" charset="0"/>
              </a:rPr>
              <a:t>New configuration?</a:t>
            </a:r>
          </a:p>
        </p:txBody>
      </p:sp>
      <p:pic>
        <p:nvPicPr>
          <p:cNvPr id="3" name="Picture 2" descr="A picture containing line, diagram&#10;&#10;Description automatically generated">
            <a:extLst>
              <a:ext uri="{FF2B5EF4-FFF2-40B4-BE49-F238E27FC236}">
                <a16:creationId xmlns:a16="http://schemas.microsoft.com/office/drawing/2014/main" id="{D0F99F20-C3EC-604A-9FAA-7442F846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382"/>
            <a:ext cx="12192000" cy="3029749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8D9373D4-E1E2-9548-9E8F-DE5636880F1E}"/>
              </a:ext>
            </a:extLst>
          </p:cNvPr>
          <p:cNvSpPr/>
          <p:nvPr/>
        </p:nvSpPr>
        <p:spPr>
          <a:xfrm>
            <a:off x="3501661" y="2362199"/>
            <a:ext cx="729343" cy="2394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3517CE3D-00B2-A047-9E10-63F2FD3936AC}"/>
              </a:ext>
            </a:extLst>
          </p:cNvPr>
          <p:cNvSpPr/>
          <p:nvPr/>
        </p:nvSpPr>
        <p:spPr>
          <a:xfrm>
            <a:off x="8186056" y="2362199"/>
            <a:ext cx="729343" cy="2394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F8F3D8-E8AF-C54E-9FAE-356F175B80D4}"/>
              </a:ext>
            </a:extLst>
          </p:cNvPr>
          <p:cNvSpPr txBox="1"/>
          <p:nvPr/>
        </p:nvSpPr>
        <p:spPr>
          <a:xfrm>
            <a:off x="435069" y="4539525"/>
            <a:ext cx="404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coupled cavity in the arms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720F73-63B1-6C44-8EC3-1A2DA5F56B79}"/>
              </a:ext>
            </a:extLst>
          </p:cNvPr>
          <p:cNvSpPr txBox="1"/>
          <p:nvPr/>
        </p:nvSpPr>
        <p:spPr>
          <a:xfrm>
            <a:off x="4757853" y="4539525"/>
            <a:ext cx="404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coupled cavity in arms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696CDC-E6B4-DF44-9C26-23DEF2B55F04}"/>
              </a:ext>
            </a:extLst>
          </p:cNvPr>
          <p:cNvSpPr txBox="1"/>
          <p:nvPr/>
        </p:nvSpPr>
        <p:spPr>
          <a:xfrm>
            <a:off x="8408019" y="4539525"/>
            <a:ext cx="404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folded L-shaped cavity as the arm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535DE1-C6C8-EF48-AA91-B27FD05BB796}"/>
              </a:ext>
            </a:extLst>
          </p:cNvPr>
          <p:cNvSpPr/>
          <p:nvPr/>
        </p:nvSpPr>
        <p:spPr>
          <a:xfrm>
            <a:off x="435069" y="4926290"/>
            <a:ext cx="27244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Teng Zhang et al Phys. Rev. D </a:t>
            </a:r>
            <a:r>
              <a:rPr lang="en-GB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122003</a:t>
            </a:r>
            <a:endParaRPr lang="en-GB" sz="1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BF2E5E3-B64E-EF45-955F-334F7791A38A}"/>
              </a:ext>
            </a:extLst>
          </p:cNvPr>
          <p:cNvSpPr/>
          <p:nvPr/>
        </p:nvSpPr>
        <p:spPr>
          <a:xfrm>
            <a:off x="8408019" y="4908280"/>
            <a:ext cx="272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Teng Zhang et al Phys. Rev. X 13, 021019</a:t>
            </a:r>
          </a:p>
          <a:p>
            <a:endParaRPr lang="en-GB" sz="1000" b="0" i="0" dirty="0">
              <a:solidFill>
                <a:srgbClr val="555555"/>
              </a:solidFill>
              <a:effectLst/>
              <a:latin typeface="Proxima Nova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487AF4-9C72-9848-90C9-98D511F78B74}"/>
              </a:ext>
            </a:extLst>
          </p:cNvPr>
          <p:cNvCxnSpPr/>
          <p:nvPr/>
        </p:nvCxnSpPr>
        <p:spPr>
          <a:xfrm flipH="1">
            <a:off x="1775955" y="2226918"/>
            <a:ext cx="756342" cy="6751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EDF7060-733C-AB41-BF81-130F6E4AC50B}"/>
              </a:ext>
            </a:extLst>
          </p:cNvPr>
          <p:cNvCxnSpPr/>
          <p:nvPr/>
        </p:nvCxnSpPr>
        <p:spPr>
          <a:xfrm flipH="1">
            <a:off x="5925316" y="2451937"/>
            <a:ext cx="756342" cy="6751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9E3963D-AB7B-344E-AD9B-33F6A77B740D}"/>
              </a:ext>
            </a:extLst>
          </p:cNvPr>
          <p:cNvCxnSpPr>
            <a:cxnSpLocks/>
          </p:cNvCxnSpPr>
          <p:nvPr/>
        </p:nvCxnSpPr>
        <p:spPr>
          <a:xfrm flipH="1">
            <a:off x="9729740" y="3806483"/>
            <a:ext cx="99569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55F7649-FA82-3943-A5C1-2BB549CAAD03}"/>
              </a:ext>
            </a:extLst>
          </p:cNvPr>
          <p:cNvSpPr txBox="1"/>
          <p:nvPr/>
        </p:nvSpPr>
        <p:spPr>
          <a:xfrm>
            <a:off x="2643079" y="209405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B0557A-81FD-1D4A-92B8-479A028CA550}"/>
              </a:ext>
            </a:extLst>
          </p:cNvPr>
          <p:cNvSpPr txBox="1"/>
          <p:nvPr/>
        </p:nvSpPr>
        <p:spPr>
          <a:xfrm>
            <a:off x="6566395" y="209405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D0ED4E-39B0-1043-A305-9ABB1F9A4B0D}"/>
              </a:ext>
            </a:extLst>
          </p:cNvPr>
          <p:cNvSpPr txBox="1"/>
          <p:nvPr/>
        </p:nvSpPr>
        <p:spPr>
          <a:xfrm>
            <a:off x="10725436" y="360902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171A5B-03B0-BC48-821A-377BDB83104B}"/>
              </a:ext>
            </a:extLst>
          </p:cNvPr>
          <p:cNvSpPr/>
          <p:nvPr/>
        </p:nvSpPr>
        <p:spPr>
          <a:xfrm>
            <a:off x="156117" y="1224258"/>
            <a:ext cx="7939668" cy="53103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104A13-65AE-274A-ACCD-F087D52C602A}"/>
              </a:ext>
            </a:extLst>
          </p:cNvPr>
          <p:cNvCxnSpPr>
            <a:cxnSpLocks/>
          </p:cNvCxnSpPr>
          <p:nvPr/>
        </p:nvCxnSpPr>
        <p:spPr>
          <a:xfrm flipV="1">
            <a:off x="156117" y="5281690"/>
            <a:ext cx="7939668" cy="267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74F1118-B199-B34B-9A50-1BA9B4408D49}"/>
              </a:ext>
            </a:extLst>
          </p:cNvPr>
          <p:cNvSpPr txBox="1"/>
          <p:nvPr/>
        </p:nvSpPr>
        <p:spPr>
          <a:xfrm>
            <a:off x="435069" y="5462458"/>
            <a:ext cx="747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Signals still generate in one cavity, where high frequency components get </a:t>
            </a:r>
            <a:r>
              <a:rPr lang="en-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suppressed</a:t>
            </a:r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A097E9-6004-524B-BE8C-92A41020840F}"/>
              </a:ext>
            </a:extLst>
          </p:cNvPr>
          <p:cNvSpPr/>
          <p:nvPr/>
        </p:nvSpPr>
        <p:spPr>
          <a:xfrm>
            <a:off x="8185167" y="5272566"/>
            <a:ext cx="3850716" cy="1262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58C9D3-6593-A147-82F9-A4F2A001B9D6}"/>
              </a:ext>
            </a:extLst>
          </p:cNvPr>
          <p:cNvSpPr txBox="1"/>
          <p:nvPr/>
        </p:nvSpPr>
        <p:spPr>
          <a:xfrm>
            <a:off x="8229593" y="5441925"/>
            <a:ext cx="385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Signals generate in one cavity, where high frequency components get </a:t>
            </a:r>
            <a:r>
              <a:rPr lang="en-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73EEBA-1870-164C-9A7C-DF174ED125A3}"/>
              </a:ext>
            </a:extLst>
          </p:cNvPr>
          <p:cNvCxnSpPr>
            <a:cxnSpLocks/>
          </p:cNvCxnSpPr>
          <p:nvPr/>
        </p:nvCxnSpPr>
        <p:spPr>
          <a:xfrm flipH="1">
            <a:off x="1373760" y="3691254"/>
            <a:ext cx="99569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93D5933-226D-F04C-B04F-DB963736969E}"/>
              </a:ext>
            </a:extLst>
          </p:cNvPr>
          <p:cNvSpPr txBox="1"/>
          <p:nvPr/>
        </p:nvSpPr>
        <p:spPr>
          <a:xfrm>
            <a:off x="2369634" y="350658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3959189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D44B40-B61A-DD4A-BBA0-741177579810}"/>
              </a:ext>
            </a:extLst>
          </p:cNvPr>
          <p:cNvSpPr/>
          <p:nvPr/>
        </p:nvSpPr>
        <p:spPr>
          <a:xfrm>
            <a:off x="4327575" y="4051924"/>
            <a:ext cx="247613" cy="7636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B7593-7269-864C-9464-1BA3B05F79FC}"/>
              </a:ext>
            </a:extLst>
          </p:cNvPr>
          <p:cNvSpPr/>
          <p:nvPr/>
        </p:nvSpPr>
        <p:spPr>
          <a:xfrm rot="5400000">
            <a:off x="2460208" y="2092648"/>
            <a:ext cx="229926" cy="8657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Curved Down Arrow 11">
            <a:extLst>
              <a:ext uri="{FF2B5EF4-FFF2-40B4-BE49-F238E27FC236}">
                <a16:creationId xmlns:a16="http://schemas.microsoft.com/office/drawing/2014/main" id="{050A7273-7471-224A-8A34-2D2373B1BBA7}"/>
              </a:ext>
            </a:extLst>
          </p:cNvPr>
          <p:cNvSpPr/>
          <p:nvPr/>
        </p:nvSpPr>
        <p:spPr>
          <a:xfrm>
            <a:off x="2433981" y="3004698"/>
            <a:ext cx="271166" cy="1361022"/>
          </a:xfrm>
          <a:prstGeom prst="curvedDownArrow">
            <a:avLst/>
          </a:prstGeom>
          <a:solidFill>
            <a:srgbClr val="0070C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49556CB6-5F69-1347-9D99-55FBEA2EE2CA}"/>
              </a:ext>
            </a:extLst>
          </p:cNvPr>
          <p:cNvSpPr/>
          <p:nvPr/>
        </p:nvSpPr>
        <p:spPr>
          <a:xfrm rot="5400000" flipH="1">
            <a:off x="3701010" y="3391545"/>
            <a:ext cx="331062" cy="2059296"/>
          </a:xfrm>
          <a:prstGeom prst="curvedDownArrow">
            <a:avLst/>
          </a:prstGeom>
          <a:solidFill>
            <a:srgbClr val="C00000"/>
          </a:solidFill>
          <a:ln w="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0B8AE-BE0E-9B45-B955-B0EFE0A4FB3D}"/>
              </a:ext>
            </a:extLst>
          </p:cNvPr>
          <p:cNvSpPr/>
          <p:nvPr/>
        </p:nvSpPr>
        <p:spPr>
          <a:xfrm>
            <a:off x="10430868" y="4051924"/>
            <a:ext cx="247613" cy="7636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E64661-455C-754E-BFDE-8FDFBB37656A}"/>
              </a:ext>
            </a:extLst>
          </p:cNvPr>
          <p:cNvSpPr/>
          <p:nvPr/>
        </p:nvSpPr>
        <p:spPr>
          <a:xfrm rot="5400000">
            <a:off x="8501767" y="2173759"/>
            <a:ext cx="229926" cy="8657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Curved Down Arrow 15">
            <a:extLst>
              <a:ext uri="{FF2B5EF4-FFF2-40B4-BE49-F238E27FC236}">
                <a16:creationId xmlns:a16="http://schemas.microsoft.com/office/drawing/2014/main" id="{9F8B0227-B800-264F-AEAE-57C3F08D0B7B}"/>
              </a:ext>
            </a:extLst>
          </p:cNvPr>
          <p:cNvSpPr/>
          <p:nvPr/>
        </p:nvSpPr>
        <p:spPr>
          <a:xfrm rot="5400000">
            <a:off x="9316702" y="3795541"/>
            <a:ext cx="318518" cy="1263848"/>
          </a:xfrm>
          <a:prstGeom prst="curvedDownArrow">
            <a:avLst/>
          </a:prstGeom>
          <a:solidFill>
            <a:srgbClr val="0070C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F4F42E74-E6E3-0148-8E7D-49446AAFB21C}"/>
              </a:ext>
            </a:extLst>
          </p:cNvPr>
          <p:cNvSpPr/>
          <p:nvPr/>
        </p:nvSpPr>
        <p:spPr>
          <a:xfrm flipH="1">
            <a:off x="8448247" y="2174369"/>
            <a:ext cx="334805" cy="2018834"/>
          </a:xfrm>
          <a:prstGeom prst="curvedDownArrow">
            <a:avLst/>
          </a:prstGeom>
          <a:solidFill>
            <a:srgbClr val="C00000"/>
          </a:solidFill>
          <a:ln w="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7201F5-14A2-E546-B2CD-0357295DCA83}"/>
              </a:ext>
            </a:extLst>
          </p:cNvPr>
          <p:cNvSpPr/>
          <p:nvPr/>
        </p:nvSpPr>
        <p:spPr>
          <a:xfrm rot="2334232">
            <a:off x="1961039" y="4548250"/>
            <a:ext cx="938720" cy="1313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6B16A6-A3B9-D240-A45F-0E9B63DE1407}"/>
              </a:ext>
            </a:extLst>
          </p:cNvPr>
          <p:cNvSpPr txBox="1"/>
          <p:nvPr/>
        </p:nvSpPr>
        <p:spPr>
          <a:xfrm>
            <a:off x="740915" y="1077826"/>
            <a:ext cx="379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latin typeface="Abadi" panose="020B0604020104020204" pitchFamily="34" charset="0"/>
                <a:cs typeface="Arial" panose="020B0604020202020204" pitchFamily="34" charset="0"/>
              </a:rPr>
              <a:t>First half period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11481A-48C9-2547-A92D-B4E0C0E2D72A}"/>
              </a:ext>
            </a:extLst>
          </p:cNvPr>
          <p:cNvSpPr txBox="1"/>
          <p:nvPr/>
        </p:nvSpPr>
        <p:spPr>
          <a:xfrm>
            <a:off x="6852081" y="1077826"/>
            <a:ext cx="379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latin typeface="Abadi" panose="020B0604020104020204" pitchFamily="34" charset="0"/>
              </a:rPr>
              <a:t>Second half period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23861A-E5B2-9147-8C1F-F092050710C1}"/>
              </a:ext>
            </a:extLst>
          </p:cNvPr>
          <p:cNvSpPr/>
          <p:nvPr/>
        </p:nvSpPr>
        <p:spPr>
          <a:xfrm rot="2334232">
            <a:off x="8110344" y="4473405"/>
            <a:ext cx="938720" cy="1313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68BA70-8B08-DE4D-926D-CE0384C9366F}"/>
              </a:ext>
            </a:extLst>
          </p:cNvPr>
          <p:cNvCxnSpPr>
            <a:cxnSpLocks/>
          </p:cNvCxnSpPr>
          <p:nvPr/>
        </p:nvCxnSpPr>
        <p:spPr>
          <a:xfrm>
            <a:off x="0" y="946672"/>
            <a:ext cx="12192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D17DC-F853-C74B-85E1-B2D652BF4C6D}"/>
              </a:ext>
            </a:extLst>
          </p:cNvPr>
          <p:cNvSpPr/>
          <p:nvPr/>
        </p:nvSpPr>
        <p:spPr>
          <a:xfrm>
            <a:off x="263680" y="193491"/>
            <a:ext cx="974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3200" dirty="0">
                <a:latin typeface="Abadi" panose="020B0604020104020204" pitchFamily="34" charset="0"/>
              </a:rPr>
              <a:t>L-resonator (fox-smith interferomter) </a:t>
            </a:r>
            <a:r>
              <a:rPr lang="en-NL" sz="3200" dirty="0">
                <a:latin typeface="Abadi" panose="020B0604020104020204" pitchFamily="34" charset="0"/>
                <a:cs typeface="Times New Roman" panose="02020603050405020304" pitchFamily="18" charset="0"/>
              </a:rPr>
              <a:t>at frequency c/4L</a:t>
            </a:r>
            <a:endParaRPr lang="en-NL" sz="3200" dirty="0">
              <a:latin typeface="Abadi" panose="020B06040201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BF22532-327C-FD48-B6E9-7224D0D703F8}"/>
              </a:ext>
            </a:extLst>
          </p:cNvPr>
          <p:cNvGrpSpPr/>
          <p:nvPr/>
        </p:nvGrpSpPr>
        <p:grpSpPr>
          <a:xfrm>
            <a:off x="4685222" y="1929885"/>
            <a:ext cx="961360" cy="961360"/>
            <a:chOff x="4375212" y="1841157"/>
            <a:chExt cx="961360" cy="96136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96778F-54DF-514F-9F68-6E91A572F875}"/>
                </a:ext>
              </a:extLst>
            </p:cNvPr>
            <p:cNvSpPr/>
            <p:nvPr/>
          </p:nvSpPr>
          <p:spPr>
            <a:xfrm>
              <a:off x="4375212" y="1841157"/>
              <a:ext cx="961360" cy="9613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3BDBDC0-0745-FE4F-A0C6-7EDBC5930F28}"/>
                </a:ext>
              </a:extLst>
            </p:cNvPr>
            <p:cNvSpPr/>
            <p:nvPr/>
          </p:nvSpPr>
          <p:spPr>
            <a:xfrm>
              <a:off x="4833032" y="1931611"/>
              <a:ext cx="45719" cy="39022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8C36E1-20A4-F245-A4E5-4AFA15C9A1C4}"/>
              </a:ext>
            </a:extLst>
          </p:cNvPr>
          <p:cNvGrpSpPr/>
          <p:nvPr/>
        </p:nvGrpSpPr>
        <p:grpSpPr>
          <a:xfrm>
            <a:off x="10562614" y="1864329"/>
            <a:ext cx="961360" cy="961360"/>
            <a:chOff x="4375212" y="1841157"/>
            <a:chExt cx="961360" cy="96136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E24E428-A8AA-1E44-90D2-5AC867827A22}"/>
                </a:ext>
              </a:extLst>
            </p:cNvPr>
            <p:cNvSpPr/>
            <p:nvPr/>
          </p:nvSpPr>
          <p:spPr>
            <a:xfrm>
              <a:off x="4375212" y="1841157"/>
              <a:ext cx="961360" cy="9613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B9471DF-95FC-AD4B-BAA8-2A33290DFFE1}"/>
                </a:ext>
              </a:extLst>
            </p:cNvPr>
            <p:cNvSpPr/>
            <p:nvPr/>
          </p:nvSpPr>
          <p:spPr>
            <a:xfrm rot="10800000">
              <a:off x="4833032" y="2321837"/>
              <a:ext cx="45719" cy="39022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29BE3BF-C530-1E44-B32B-4C4F212BA2FE}"/>
              </a:ext>
            </a:extLst>
          </p:cNvPr>
          <p:cNvSpPr txBox="1"/>
          <p:nvPr/>
        </p:nvSpPr>
        <p:spPr>
          <a:xfrm>
            <a:off x="4870051" y="292223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2L/c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B6367A-A2A6-9C40-A230-BB15C275CA95}"/>
              </a:ext>
            </a:extLst>
          </p:cNvPr>
          <p:cNvSpPr txBox="1"/>
          <p:nvPr/>
        </p:nvSpPr>
        <p:spPr>
          <a:xfrm>
            <a:off x="10762223" y="280419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2L/c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BD29DEA-118F-724C-96D5-AA411B6FD9B4}"/>
              </a:ext>
            </a:extLst>
          </p:cNvPr>
          <p:cNvSpPr/>
          <p:nvPr/>
        </p:nvSpPr>
        <p:spPr>
          <a:xfrm>
            <a:off x="740915" y="2644342"/>
            <a:ext cx="3578787" cy="3578787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F3057D2-5494-1C4A-9F23-BB7E9F8D5979}"/>
              </a:ext>
            </a:extLst>
          </p:cNvPr>
          <p:cNvSpPr/>
          <p:nvPr/>
        </p:nvSpPr>
        <p:spPr>
          <a:xfrm>
            <a:off x="6852081" y="2721602"/>
            <a:ext cx="3578787" cy="3578787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54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6862 0.0009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00078 0.1215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6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2 -0.00093 L 4.79167E-6 3.7037E-6 " pathEditMode="relative" rAng="0" ptsTypes="AA">
                                      <p:cBhvr>
                                        <p:cTn id="42" dur="3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12153 L -6.25E-7 -2.59259E-6 " pathEditMode="relative" rAng="0" ptsTypes="AA">
                                      <p:cBhvr>
                                        <p:cTn id="44" dur="3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20" grpId="0"/>
      <p:bldP spid="21" grpId="0" animBg="1"/>
      <p:bldP spid="75" grpId="0"/>
      <p:bldP spid="76" grpId="0"/>
      <p:bldP spid="8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7306</TotalTime>
  <Words>672</Words>
  <Application>Microsoft Macintosh PowerPoint</Application>
  <PresentationFormat>Widescreen</PresentationFormat>
  <Paragraphs>116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Proxima Nova</vt:lpstr>
      <vt:lpstr>Abadi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What is at high frequencies?</vt:lpstr>
      <vt:lpstr>Why is high frequency difficult/different?</vt:lpstr>
      <vt:lpstr>PowerPoint Presentation</vt:lpstr>
      <vt:lpstr>Why is high frequency different/difficult?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Teng (GWFP)</dc:creator>
  <cp:lastModifiedBy>Zhang, Teng (GWFP)</cp:lastModifiedBy>
  <cp:revision>20</cp:revision>
  <dcterms:created xsi:type="dcterms:W3CDTF">2023-04-23T22:45:59Z</dcterms:created>
  <dcterms:modified xsi:type="dcterms:W3CDTF">2023-05-25T06:34:41Z</dcterms:modified>
</cp:coreProperties>
</file>