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3" r:id="rId4"/>
    <p:sldMasterId id="2147483664"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 id="299" r:id="rId50"/>
    <p:sldId id="300" r:id="rId51"/>
    <p:sldId id="301" r:id="rId52"/>
    <p:sldId id="302" r:id="rId53"/>
    <p:sldId id="303" r:id="rId54"/>
    <p:sldId id="304" r:id="rId55"/>
    <p:sldId id="305" r:id="rId56"/>
    <p:sldId id="306" r:id="rId57"/>
    <p:sldId id="307" r:id="rId58"/>
    <p:sldId id="308" r:id="rId59"/>
    <p:sldId id="309" r:id="rId60"/>
    <p:sldId id="310" r:id="rId61"/>
    <p:sldId id="311" r:id="rId62"/>
    <p:sldId id="312" r:id="rId63"/>
    <p:sldId id="313" r:id="rId64"/>
    <p:sldId id="314" r:id="rId65"/>
    <p:sldId id="315" r:id="rId66"/>
    <p:sldId id="316" r:id="rId67"/>
    <p:sldId id="317" r:id="rId68"/>
    <p:sldId id="318" r:id="rId69"/>
    <p:sldId id="319" r:id="rId70"/>
    <p:sldId id="320" r:id="rId71"/>
    <p:sldId id="321" r:id="rId72"/>
    <p:sldId id="322" r:id="rId73"/>
    <p:sldId id="323" r:id="rId74"/>
    <p:sldId id="324" r:id="rId75"/>
    <p:sldId id="325" r:id="rId76"/>
    <p:sldId id="326" r:id="rId77"/>
    <p:sldId id="327" r:id="rId78"/>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slide" Target="slides/slide67.xml"/><Relationship Id="rId72" Type="http://schemas.openxmlformats.org/officeDocument/2006/relationships/slide" Target="slides/slide66.xml"/><Relationship Id="rId31" Type="http://schemas.openxmlformats.org/officeDocument/2006/relationships/slide" Target="slides/slide25.xml"/><Relationship Id="rId75" Type="http://schemas.openxmlformats.org/officeDocument/2006/relationships/slide" Target="slides/slide69.xml"/><Relationship Id="rId30" Type="http://schemas.openxmlformats.org/officeDocument/2006/relationships/slide" Target="slides/slide24.xml"/><Relationship Id="rId74" Type="http://schemas.openxmlformats.org/officeDocument/2006/relationships/slide" Target="slides/slide68.xml"/><Relationship Id="rId33" Type="http://schemas.openxmlformats.org/officeDocument/2006/relationships/slide" Target="slides/slide27.xml"/><Relationship Id="rId77" Type="http://schemas.openxmlformats.org/officeDocument/2006/relationships/slide" Target="slides/slide71.xml"/><Relationship Id="rId32" Type="http://schemas.openxmlformats.org/officeDocument/2006/relationships/slide" Target="slides/slide26.xml"/><Relationship Id="rId76" Type="http://schemas.openxmlformats.org/officeDocument/2006/relationships/slide" Target="slides/slide70.xml"/><Relationship Id="rId35" Type="http://schemas.openxmlformats.org/officeDocument/2006/relationships/slide" Target="slides/slide29.xml"/><Relationship Id="rId34" Type="http://schemas.openxmlformats.org/officeDocument/2006/relationships/slide" Target="slides/slide28.xml"/><Relationship Id="rId78" Type="http://schemas.openxmlformats.org/officeDocument/2006/relationships/slide" Target="slides/slide72.xml"/><Relationship Id="rId71" Type="http://schemas.openxmlformats.org/officeDocument/2006/relationships/slide" Target="slides/slide65.xml"/><Relationship Id="rId70" Type="http://schemas.openxmlformats.org/officeDocument/2006/relationships/slide" Target="slides/slide64.xml"/><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slide" Target="slides/slide56.xml"/><Relationship Id="rId61" Type="http://schemas.openxmlformats.org/officeDocument/2006/relationships/slide" Target="slides/slide55.xml"/><Relationship Id="rId20" Type="http://schemas.openxmlformats.org/officeDocument/2006/relationships/slide" Target="slides/slide14.xml"/><Relationship Id="rId64" Type="http://schemas.openxmlformats.org/officeDocument/2006/relationships/slide" Target="slides/slide58.xml"/><Relationship Id="rId63" Type="http://schemas.openxmlformats.org/officeDocument/2006/relationships/slide" Target="slides/slide57.xml"/><Relationship Id="rId22" Type="http://schemas.openxmlformats.org/officeDocument/2006/relationships/slide" Target="slides/slide16.xml"/><Relationship Id="rId66" Type="http://schemas.openxmlformats.org/officeDocument/2006/relationships/slide" Target="slides/slide60.xml"/><Relationship Id="rId21" Type="http://schemas.openxmlformats.org/officeDocument/2006/relationships/slide" Target="slides/slide15.xml"/><Relationship Id="rId65" Type="http://schemas.openxmlformats.org/officeDocument/2006/relationships/slide" Target="slides/slide59.xml"/><Relationship Id="rId24" Type="http://schemas.openxmlformats.org/officeDocument/2006/relationships/slide" Target="slides/slide18.xml"/><Relationship Id="rId68" Type="http://schemas.openxmlformats.org/officeDocument/2006/relationships/slide" Target="slides/slide62.xml"/><Relationship Id="rId23" Type="http://schemas.openxmlformats.org/officeDocument/2006/relationships/slide" Target="slides/slide17.xml"/><Relationship Id="rId67" Type="http://schemas.openxmlformats.org/officeDocument/2006/relationships/slide" Target="slides/slide61.xml"/><Relationship Id="rId60" Type="http://schemas.openxmlformats.org/officeDocument/2006/relationships/slide" Target="slides/slide54.xml"/><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slide" Target="slides/slide63.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slide" Target="slides/slide45.xml"/><Relationship Id="rId50" Type="http://schemas.openxmlformats.org/officeDocument/2006/relationships/slide" Target="slides/slide44.xml"/><Relationship Id="rId53" Type="http://schemas.openxmlformats.org/officeDocument/2006/relationships/slide" Target="slides/slide47.xml"/><Relationship Id="rId52" Type="http://schemas.openxmlformats.org/officeDocument/2006/relationships/slide" Target="slides/slide46.xml"/><Relationship Id="rId11" Type="http://schemas.openxmlformats.org/officeDocument/2006/relationships/slide" Target="slides/slide5.xml"/><Relationship Id="rId55" Type="http://schemas.openxmlformats.org/officeDocument/2006/relationships/slide" Target="slides/slide49.xml"/><Relationship Id="rId10" Type="http://schemas.openxmlformats.org/officeDocument/2006/relationships/slide" Target="slides/slide4.xml"/><Relationship Id="rId54" Type="http://schemas.openxmlformats.org/officeDocument/2006/relationships/slide" Target="slides/slide48.xml"/><Relationship Id="rId13" Type="http://schemas.openxmlformats.org/officeDocument/2006/relationships/slide" Target="slides/slide7.xml"/><Relationship Id="rId57" Type="http://schemas.openxmlformats.org/officeDocument/2006/relationships/slide" Target="slides/slide51.xml"/><Relationship Id="rId12" Type="http://schemas.openxmlformats.org/officeDocument/2006/relationships/slide" Target="slides/slide6.xml"/><Relationship Id="rId56" Type="http://schemas.openxmlformats.org/officeDocument/2006/relationships/slide" Target="slides/slide50.xml"/><Relationship Id="rId15" Type="http://schemas.openxmlformats.org/officeDocument/2006/relationships/slide" Target="slides/slide9.xml"/><Relationship Id="rId59" Type="http://schemas.openxmlformats.org/officeDocument/2006/relationships/slide" Target="slides/slide53.xml"/><Relationship Id="rId14" Type="http://schemas.openxmlformats.org/officeDocument/2006/relationships/slide" Target="slides/slide8.xml"/><Relationship Id="rId58" Type="http://schemas.openxmlformats.org/officeDocument/2006/relationships/slide" Target="slides/slide52.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rxiv.org/pdf/2005.14642.pdf"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 name="Shape 67"/>
        <p:cNvGrpSpPr/>
        <p:nvPr/>
      </p:nvGrpSpPr>
      <p:grpSpPr>
        <a:xfrm>
          <a:off x="0" y="0"/>
          <a:ext cx="0" cy="0"/>
          <a:chOff x="0" y="0"/>
          <a:chExt cx="0" cy="0"/>
        </a:xfrm>
      </p:grpSpPr>
      <p:sp>
        <p:nvSpPr>
          <p:cNvPr id="68" name="Google Shape;68;g1f2214fbf62_0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1f2214fbf62_0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f2214fbf62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0" name="Google Shape;150;g1f2214fbf62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GB" sz="1800">
                <a:solidFill>
                  <a:srgbClr val="595959"/>
                </a:solidFill>
              </a:rPr>
              <a:t>Sensitivity comparison to other systems - well depends on how you measure it - ref markus’s review paper. </a:t>
            </a:r>
            <a:endParaRPr/>
          </a:p>
          <a:p>
            <a:pPr indent="0" lvl="0" marL="0" rtl="0" algn="l">
              <a:spcBef>
                <a:spcPts val="1200"/>
              </a:spcBef>
              <a:spcAft>
                <a:spcPts val="0"/>
              </a:spcAft>
              <a:buNone/>
            </a:pPr>
            <a:r>
              <a:t/>
            </a:r>
            <a:endParaRPr/>
          </a:p>
          <a:p>
            <a:pPr indent="0" lvl="0" marL="0" rtl="0" algn="l">
              <a:spcBef>
                <a:spcPts val="0"/>
              </a:spcBef>
              <a:spcAft>
                <a:spcPts val="0"/>
              </a:spcAft>
              <a:buNone/>
            </a:pPr>
            <a:r>
              <a:t/>
            </a:r>
            <a:endParaRPr/>
          </a:p>
          <a:p>
            <a:pPr indent="0" lvl="0" marL="0" rtl="0" algn="l">
              <a:lnSpc>
                <a:spcPct val="115000"/>
              </a:lnSpc>
              <a:spcBef>
                <a:spcPts val="0"/>
              </a:spcBef>
              <a:spcAft>
                <a:spcPts val="1200"/>
              </a:spcAft>
              <a:buClr>
                <a:schemeClr val="dk1"/>
              </a:buClr>
              <a:buSzPts val="1100"/>
              <a:buFont typeface="Arial"/>
              <a:buNone/>
            </a:pPr>
            <a:r>
              <a:rPr lang="en-GB" sz="1800">
                <a:solidFill>
                  <a:srgbClr val="595959"/>
                </a:solidFill>
              </a:rPr>
              <a:t>Why levitation - can turn potential on and off - (go shopping in Dave’s and andys paper for good ideas….like gigantic controllable arrays of the things……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 name="Shape 154"/>
        <p:cNvGrpSpPr/>
        <p:nvPr/>
      </p:nvGrpSpPr>
      <p:grpSpPr>
        <a:xfrm>
          <a:off x="0" y="0"/>
          <a:ext cx="0" cy="0"/>
          <a:chOff x="0" y="0"/>
          <a:chExt cx="0" cy="0"/>
        </a:xfrm>
      </p:grpSpPr>
      <p:sp>
        <p:nvSpPr>
          <p:cNvPr id="155" name="Google Shape;155;g1f2214fbf62_0_5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1f2214fbf62_0_5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1f2214fbf62_0_2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g1f2214fbf62_0_2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1f2214fbf62_0_1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1f2214fbf62_0_1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This is the classic bound, does not include quantum fischer information etc </a:t>
            </a:r>
            <a:r>
              <a:rPr lang="en-GB" u="sng">
                <a:solidFill>
                  <a:schemeClr val="hlink"/>
                </a:solidFill>
                <a:hlinkClick r:id="rId2"/>
              </a:rPr>
              <a:t>https://arxiv.org/pdf/2005.14642.pdf</a:t>
            </a:r>
            <a:r>
              <a:rPr lang="en-GB"/>
              <a:t> - good summary of QFI</a:t>
            </a:r>
            <a:endParaRPr/>
          </a:p>
        </p:txBody>
      </p:sp>
      <p:sp>
        <p:nvSpPr>
          <p:cNvPr id="190" name="Google Shape;190;g1f2214fbf62_0_1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249b9f79227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6" name="Google Shape;226;g249b9f79227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f2214fbf62_0_2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g1f2214fbf62_0_2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1f2214fbf62_0_5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1f2214fbf62_0_5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1f2214fbf62_0_4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1f2214fbf62_0_46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6" name="Google Shape;266;g1f2214fbf62_0_4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1f2214fbf62_0_5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Relatively exotic physics and sources in contrast to existing gravitational wave studies, sub solar mass black holes , tail end of combact binary nutron star </a:t>
            </a:r>
            <a:endParaRPr/>
          </a:p>
        </p:txBody>
      </p:sp>
      <p:sp>
        <p:nvSpPr>
          <p:cNvPr id="278" name="Google Shape;278;g1f2214fbf62_0_5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g1f05d0e430f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1f05d0e430f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1f2214fbf62_0_8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 name="Google Shape;78;g1f2214fbf62_0_8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1f05d0e430f_0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1f05d0e430f_0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1f05d0e430f_0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1f05d0e430f_0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1f2214fbf62_0_11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1f2214fbf62_0_11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g1f2214fbf62_0_6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4" name="Google Shape;314;g1f2214fbf62_0_6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1f2214fbf62_0_1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1f2214fbf62_0_1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1f2214fbf62_0_7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4" name="Google Shape;344;g1f2214fbf62_0_70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Discovery space plot, will return to this throughout talk. Colour shapes set bounds on axion see prl paper for details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Ligo gets worse at hf because shot noise limited, this experiment better at HF because brownian motion limited.</a:t>
            </a:r>
            <a:endParaRPr/>
          </a:p>
        </p:txBody>
      </p:sp>
      <p:sp>
        <p:nvSpPr>
          <p:cNvPr id="345" name="Google Shape;345;g1f2214fbf62_0_70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1f2214fbf62_0_7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1f2214fbf62_0_7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f2214fbf62_0_7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1f2214fbf62_0_7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f24c835ef2_1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1f24c835ef2_1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1f2214fbf62_0_7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1f2214fbf62_0_7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f2214fbf62_0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 name="Google Shape;86;g1f2214fbf62_0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1f2214fbf62_0_7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1f2214fbf62_0_7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Add paper references to this slide</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f2214fbf62_0_7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1f2214fbf62_0_7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1f2214fbf62_0_8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2" name="Google Shape;412;g1f2214fbf62_0_8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f2214fbf62_0_11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f2214fbf62_0_11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49b9f7922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3" name="Google Shape;423;g249b9f7922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1f2214fbf62_0_11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7" name="Google Shape;437;g1f2214fbf62_0_11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1f2214fbf62_0_8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1f2214fbf62_0_8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f2214fbf62_0_10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7" name="Google Shape;457;g1f2214fbf62_0_10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1f2214fbf62_0_9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1f2214fbf62_0_9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f2214fbf62_0_9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9" name="Google Shape;469;g1f2214fbf62_0_9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g1f2214fbf62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 name="Google Shape;94;g1f2214fbf62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2" name="Shape 472"/>
        <p:cNvGrpSpPr/>
        <p:nvPr/>
      </p:nvGrpSpPr>
      <p:grpSpPr>
        <a:xfrm>
          <a:off x="0" y="0"/>
          <a:ext cx="0" cy="0"/>
          <a:chOff x="0" y="0"/>
          <a:chExt cx="0" cy="0"/>
        </a:xfrm>
      </p:grpSpPr>
      <p:sp>
        <p:nvSpPr>
          <p:cNvPr id="473" name="Google Shape;473;g1f2214fbf62_0_94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4" name="Google Shape;474;g1f2214fbf62_0_94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f2214fbf62_0_95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f2214fbf62_0_9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1f2214fbf62_0_9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1f2214fbf62_0_9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1f2214fbf62_0_99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1f2214fbf62_0_99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4" name="Shape 504"/>
        <p:cNvGrpSpPr/>
        <p:nvPr/>
      </p:nvGrpSpPr>
      <p:grpSpPr>
        <a:xfrm>
          <a:off x="0" y="0"/>
          <a:ext cx="0" cy="0"/>
          <a:chOff x="0" y="0"/>
          <a:chExt cx="0" cy="0"/>
        </a:xfrm>
      </p:grpSpPr>
      <p:sp>
        <p:nvSpPr>
          <p:cNvPr id="505" name="Google Shape;505;g1f2214fbf62_0_11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6" name="Google Shape;506;g1f2214fbf62_0_11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8" name="Shape 518"/>
        <p:cNvGrpSpPr/>
        <p:nvPr/>
      </p:nvGrpSpPr>
      <p:grpSpPr>
        <a:xfrm>
          <a:off x="0" y="0"/>
          <a:ext cx="0" cy="0"/>
          <a:chOff x="0" y="0"/>
          <a:chExt cx="0" cy="0"/>
        </a:xfrm>
      </p:grpSpPr>
      <p:sp>
        <p:nvSpPr>
          <p:cNvPr id="519" name="Google Shape;519;g1f2214fbf62_0_10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1f2214fbf62_0_10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1f2214fbf62_0_9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4" name="Google Shape;534;g1f2214fbf62_0_9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1f24c835ef2_1_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0" name="Google Shape;540;g1f24c835ef2_1_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g1f2214fbf62_0_10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8" name="Google Shape;548;g1f2214fbf62_0_10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1f2214fbf62_0_10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1f2214fbf62_0_10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1f2214fbf62_0_5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1f2214fbf62_0_5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1" name="Shape 561"/>
        <p:cNvGrpSpPr/>
        <p:nvPr/>
      </p:nvGrpSpPr>
      <p:grpSpPr>
        <a:xfrm>
          <a:off x="0" y="0"/>
          <a:ext cx="0" cy="0"/>
          <a:chOff x="0" y="0"/>
          <a:chExt cx="0" cy="0"/>
        </a:xfrm>
      </p:grpSpPr>
      <p:sp>
        <p:nvSpPr>
          <p:cNvPr id="562" name="Google Shape;562;g1f2214fbf62_0_17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3" name="Google Shape;563;g1f2214fbf62_0_17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Talk about top down heat dispersion, put power number from recent paper - good glass constraints</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249b9f79227_0_1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2" name="Google Shape;572;g249b9f79227_0_1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1f2214fbf62_0_17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Talk about how marcus and novotny have different solutions here</a:t>
            </a:r>
            <a:endParaRPr/>
          </a:p>
        </p:txBody>
      </p:sp>
      <p:sp>
        <p:nvSpPr>
          <p:cNvPr id="589" name="Google Shape;589;g1f2214fbf62_0_17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1f2214fbf62_0_185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g1f2214fbf62_0_18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249b9f79227_0_2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2" name="Google Shape;692;g249b9f79227_0_2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5" name="Shape 695"/>
        <p:cNvGrpSpPr/>
        <p:nvPr/>
      </p:nvGrpSpPr>
      <p:grpSpPr>
        <a:xfrm>
          <a:off x="0" y="0"/>
          <a:ext cx="0" cy="0"/>
          <a:chOff x="0" y="0"/>
          <a:chExt cx="0" cy="0"/>
        </a:xfrm>
      </p:grpSpPr>
      <p:sp>
        <p:nvSpPr>
          <p:cNvPr id="696" name="Google Shape;696;g249b9f79227_0_2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7" name="Google Shape;697;g249b9f79227_0_2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Discs may fall differently to spheres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g249b9f79227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03" name="Google Shape;703;g249b9f79227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249b9f79227_0_2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249b9f79227_0_2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208c9e0b9bb_1_28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g208c9e0b9bb_1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08c9e0b9bb_1_1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3" name="Google Shape;773;g208c9e0b9bb_1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1f2214fbf62_0_1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1f2214fbf62_0_1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9" name="Shape 789"/>
        <p:cNvGrpSpPr/>
        <p:nvPr/>
      </p:nvGrpSpPr>
      <p:grpSpPr>
        <a:xfrm>
          <a:off x="0" y="0"/>
          <a:ext cx="0" cy="0"/>
          <a:chOff x="0" y="0"/>
          <a:chExt cx="0" cy="0"/>
        </a:xfrm>
      </p:grpSpPr>
      <p:sp>
        <p:nvSpPr>
          <p:cNvPr id="790" name="Google Shape;790;g249b9f79227_0_2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1" name="Google Shape;791;g249b9f79227_0_2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8" name="Shape 798"/>
        <p:cNvGrpSpPr/>
        <p:nvPr/>
      </p:nvGrpSpPr>
      <p:grpSpPr>
        <a:xfrm>
          <a:off x="0" y="0"/>
          <a:ext cx="0" cy="0"/>
          <a:chOff x="0" y="0"/>
          <a:chExt cx="0" cy="0"/>
        </a:xfrm>
      </p:grpSpPr>
      <p:sp>
        <p:nvSpPr>
          <p:cNvPr id="799" name="Google Shape;799;g249b9f79227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0" name="Google Shape;800;g249b9f79227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4" name="Shape 804"/>
        <p:cNvGrpSpPr/>
        <p:nvPr/>
      </p:nvGrpSpPr>
      <p:grpSpPr>
        <a:xfrm>
          <a:off x="0" y="0"/>
          <a:ext cx="0" cy="0"/>
          <a:chOff x="0" y="0"/>
          <a:chExt cx="0" cy="0"/>
        </a:xfrm>
      </p:grpSpPr>
      <p:sp>
        <p:nvSpPr>
          <p:cNvPr id="805" name="Google Shape;805;g249b9f79227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06" name="Google Shape;806;g249b9f79227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9" name="Shape 809"/>
        <p:cNvGrpSpPr/>
        <p:nvPr/>
      </p:nvGrpSpPr>
      <p:grpSpPr>
        <a:xfrm>
          <a:off x="0" y="0"/>
          <a:ext cx="0" cy="0"/>
          <a:chOff x="0" y="0"/>
          <a:chExt cx="0" cy="0"/>
        </a:xfrm>
      </p:grpSpPr>
      <p:sp>
        <p:nvSpPr>
          <p:cNvPr id="810" name="Google Shape;810;g208c9e0b9bb_1_1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11" name="Google Shape;811;g208c9e0b9bb_1_1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5" name="Shape 815"/>
        <p:cNvGrpSpPr/>
        <p:nvPr/>
      </p:nvGrpSpPr>
      <p:grpSpPr>
        <a:xfrm>
          <a:off x="0" y="0"/>
          <a:ext cx="0" cy="0"/>
          <a:chOff x="0" y="0"/>
          <a:chExt cx="0" cy="0"/>
        </a:xfrm>
      </p:grpSpPr>
      <p:sp>
        <p:nvSpPr>
          <p:cNvPr id="816" name="Google Shape;816;g208c9e0b9bb_1_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17" name="Google Shape;817;g208c9e0b9bb_1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4" name="Shape 864"/>
        <p:cNvGrpSpPr/>
        <p:nvPr/>
      </p:nvGrpSpPr>
      <p:grpSpPr>
        <a:xfrm>
          <a:off x="0" y="0"/>
          <a:ext cx="0" cy="0"/>
          <a:chOff x="0" y="0"/>
          <a:chExt cx="0" cy="0"/>
        </a:xfrm>
      </p:grpSpPr>
      <p:sp>
        <p:nvSpPr>
          <p:cNvPr id="865" name="Google Shape;865;g249b9f79227_0_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66" name="Google Shape;866;g249b9f79227_0_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2" name="Shape 872"/>
        <p:cNvGrpSpPr/>
        <p:nvPr/>
      </p:nvGrpSpPr>
      <p:grpSpPr>
        <a:xfrm>
          <a:off x="0" y="0"/>
          <a:ext cx="0" cy="0"/>
          <a:chOff x="0" y="0"/>
          <a:chExt cx="0" cy="0"/>
        </a:xfrm>
      </p:grpSpPr>
      <p:sp>
        <p:nvSpPr>
          <p:cNvPr id="873" name="Google Shape;873;g249b9f79227_0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4" name="Google Shape;874;g249b9f79227_0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5" name="Shape 895"/>
        <p:cNvGrpSpPr/>
        <p:nvPr/>
      </p:nvGrpSpPr>
      <p:grpSpPr>
        <a:xfrm>
          <a:off x="0" y="0"/>
          <a:ext cx="0" cy="0"/>
          <a:chOff x="0" y="0"/>
          <a:chExt cx="0" cy="0"/>
        </a:xfrm>
      </p:grpSpPr>
      <p:sp>
        <p:nvSpPr>
          <p:cNvPr id="896" name="Google Shape;896;g249b9f79227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97" name="Google Shape;897;g249b9f79227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249b9f79227_0_10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2" name="Google Shape;902;g249b9f79227_0_10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7" name="Shape 907"/>
        <p:cNvGrpSpPr/>
        <p:nvPr/>
      </p:nvGrpSpPr>
      <p:grpSpPr>
        <a:xfrm>
          <a:off x="0" y="0"/>
          <a:ext cx="0" cy="0"/>
          <a:chOff x="0" y="0"/>
          <a:chExt cx="0" cy="0"/>
        </a:xfrm>
      </p:grpSpPr>
      <p:sp>
        <p:nvSpPr>
          <p:cNvPr id="908" name="Google Shape;908;g249b9f79227_0_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09" name="Google Shape;909;g249b9f79227_0_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 name="Shape 120"/>
        <p:cNvGrpSpPr/>
        <p:nvPr/>
      </p:nvGrpSpPr>
      <p:grpSpPr>
        <a:xfrm>
          <a:off x="0" y="0"/>
          <a:ext cx="0" cy="0"/>
          <a:chOff x="0" y="0"/>
          <a:chExt cx="0" cy="0"/>
        </a:xfrm>
      </p:grpSpPr>
      <p:sp>
        <p:nvSpPr>
          <p:cNvPr id="121" name="Google Shape;121;g1f2214fbf62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1f2214fbf62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Coherent scattering</a:t>
            </a: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1" name="Shape 921"/>
        <p:cNvGrpSpPr/>
        <p:nvPr/>
      </p:nvGrpSpPr>
      <p:grpSpPr>
        <a:xfrm>
          <a:off x="0" y="0"/>
          <a:ext cx="0" cy="0"/>
          <a:chOff x="0" y="0"/>
          <a:chExt cx="0" cy="0"/>
        </a:xfrm>
      </p:grpSpPr>
      <p:sp>
        <p:nvSpPr>
          <p:cNvPr id="922" name="Google Shape;922;g249b9f79227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3" name="Google Shape;923;g249b9f79227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6" name="Shape 926"/>
        <p:cNvGrpSpPr/>
        <p:nvPr/>
      </p:nvGrpSpPr>
      <p:grpSpPr>
        <a:xfrm>
          <a:off x="0" y="0"/>
          <a:ext cx="0" cy="0"/>
          <a:chOff x="0" y="0"/>
          <a:chExt cx="0" cy="0"/>
        </a:xfrm>
      </p:grpSpPr>
      <p:sp>
        <p:nvSpPr>
          <p:cNvPr id="927" name="Google Shape;927;g249b9f79227_0_5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8" name="Google Shape;928;g249b9f79227_0_5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1" name="Shape 931"/>
        <p:cNvGrpSpPr/>
        <p:nvPr/>
      </p:nvGrpSpPr>
      <p:grpSpPr>
        <a:xfrm>
          <a:off x="0" y="0"/>
          <a:ext cx="0" cy="0"/>
          <a:chOff x="0" y="0"/>
          <a:chExt cx="0" cy="0"/>
        </a:xfrm>
      </p:grpSpPr>
      <p:sp>
        <p:nvSpPr>
          <p:cNvPr id="932" name="Google Shape;932;g1f2214fbf62_0_2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3" name="Google Shape;933;g1f2214fbf62_0_2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GB"/>
              <a:t>FOKKER PLANK EQUATION TO GET TEMPERATURE BALANCE Most setups limited by the photon recoil limit, will come back to this later</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49b9f79227_0_1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49b9f79227_0_1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g1f26d54ee6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1f26d54ee6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3.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1200"/>
              </a:spcBef>
              <a:spcAft>
                <a:spcPts val="0"/>
              </a:spcAft>
              <a:buClr>
                <a:schemeClr val="dk1"/>
              </a:buClr>
              <a:buSzPts val="1800"/>
              <a:buChar char="○"/>
              <a:defRPr/>
            </a:lvl2pPr>
            <a:lvl3pPr indent="-342900" lvl="2" marL="1371600" rtl="0" algn="l">
              <a:spcBef>
                <a:spcPts val="1200"/>
              </a:spcBef>
              <a:spcAft>
                <a:spcPts val="0"/>
              </a:spcAft>
              <a:buClr>
                <a:schemeClr val="dk1"/>
              </a:buClr>
              <a:buSzPts val="1800"/>
              <a:buChar char="■"/>
              <a:defRPr/>
            </a:lvl3pPr>
            <a:lvl4pPr indent="-342900" lvl="3" marL="1828800" rtl="0" algn="l">
              <a:spcBef>
                <a:spcPts val="1200"/>
              </a:spcBef>
              <a:spcAft>
                <a:spcPts val="0"/>
              </a:spcAft>
              <a:buClr>
                <a:schemeClr val="dk1"/>
              </a:buClr>
              <a:buSzPts val="1800"/>
              <a:buChar char="●"/>
              <a:defRPr/>
            </a:lvl4pPr>
            <a:lvl5pPr indent="-342900" lvl="4" marL="2286000" rtl="0" algn="l">
              <a:spcBef>
                <a:spcPts val="1200"/>
              </a:spcBef>
              <a:spcAft>
                <a:spcPts val="0"/>
              </a:spcAft>
              <a:buClr>
                <a:schemeClr val="dk1"/>
              </a:buClr>
              <a:buSzPts val="1800"/>
              <a:buChar char="○"/>
              <a:defRPr/>
            </a:lvl5pPr>
            <a:lvl6pPr indent="-342900" lvl="5" marL="2743200" rtl="0" algn="l">
              <a:spcBef>
                <a:spcPts val="120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53" name="Google Shape;53;p13"/>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solidFill>
                  <a:srgbClr val="888888"/>
                </a:solidFill>
              </a:defRPr>
            </a:lvl1pPr>
            <a:lvl2pPr indent="0" lvl="1" marL="0" rtl="0" algn="r">
              <a:spcBef>
                <a:spcPts val="0"/>
              </a:spcBef>
              <a:buNone/>
              <a:defRPr>
                <a:solidFill>
                  <a:srgbClr val="888888"/>
                </a:solidFill>
              </a:defRPr>
            </a:lvl2pPr>
            <a:lvl3pPr indent="0" lvl="2" marL="0" rtl="0" algn="r">
              <a:spcBef>
                <a:spcPts val="0"/>
              </a:spcBef>
              <a:buNone/>
              <a:defRPr>
                <a:solidFill>
                  <a:srgbClr val="888888"/>
                </a:solidFill>
              </a:defRPr>
            </a:lvl3pPr>
            <a:lvl4pPr indent="0" lvl="3" marL="0" rtl="0" algn="r">
              <a:spcBef>
                <a:spcPts val="0"/>
              </a:spcBef>
              <a:buNone/>
              <a:defRPr>
                <a:solidFill>
                  <a:srgbClr val="888888"/>
                </a:solidFill>
              </a:defRPr>
            </a:lvl4pPr>
            <a:lvl5pPr indent="0" lvl="4" marL="0" rtl="0" algn="r">
              <a:spcBef>
                <a:spcPts val="0"/>
              </a:spcBef>
              <a:buNone/>
              <a:defRPr>
                <a:solidFill>
                  <a:srgbClr val="888888"/>
                </a:solidFill>
              </a:defRPr>
            </a:lvl5pPr>
            <a:lvl6pPr indent="0" lvl="5" marL="0" rtl="0" algn="r">
              <a:spcBef>
                <a:spcPts val="0"/>
              </a:spcBef>
              <a:buNone/>
              <a:defRPr>
                <a:solidFill>
                  <a:srgbClr val="888888"/>
                </a:solidFill>
              </a:defRPr>
            </a:lvl6pPr>
            <a:lvl7pPr indent="0" lvl="6" marL="0" rtl="0" algn="r">
              <a:spcBef>
                <a:spcPts val="0"/>
              </a:spcBef>
              <a:buNone/>
              <a:defRPr>
                <a:solidFill>
                  <a:srgbClr val="888888"/>
                </a:solidFill>
              </a:defRPr>
            </a:lvl7pPr>
            <a:lvl8pPr indent="0" lvl="7" marL="0" rtl="0" algn="r">
              <a:spcBef>
                <a:spcPts val="0"/>
              </a:spcBef>
              <a:buNone/>
              <a:defRPr>
                <a:solidFill>
                  <a:srgbClr val="888888"/>
                </a:solidFill>
              </a:defRPr>
            </a:lvl8pPr>
            <a:lvl9pPr indent="0" lvl="8" marL="0" rtl="0"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p:cSld name="OBJECT_1">
    <p:spTree>
      <p:nvGrpSpPr>
        <p:cNvPr id="56" name="Shape 56"/>
        <p:cNvGrpSpPr/>
        <p:nvPr/>
      </p:nvGrpSpPr>
      <p:grpSpPr>
        <a:xfrm>
          <a:off x="0" y="0"/>
          <a:ext cx="0" cy="0"/>
          <a:chOff x="0" y="0"/>
          <a:chExt cx="0" cy="0"/>
        </a:xfrm>
      </p:grpSpPr>
      <p:sp>
        <p:nvSpPr>
          <p:cNvPr id="57" name="Google Shape;57;p14"/>
          <p:cNvSpPr txBox="1"/>
          <p:nvPr>
            <p:ph type="title"/>
          </p:nvPr>
        </p:nvSpPr>
        <p:spPr>
          <a:xfrm>
            <a:off x="457200" y="205979"/>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 name="Google Shape;58;p14"/>
          <p:cNvSpPr txBox="1"/>
          <p:nvPr>
            <p:ph idx="1" type="body"/>
          </p:nvPr>
        </p:nvSpPr>
        <p:spPr>
          <a:xfrm>
            <a:off x="457200" y="1200151"/>
            <a:ext cx="8229600" cy="33945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1200"/>
              </a:spcBef>
              <a:spcAft>
                <a:spcPts val="0"/>
              </a:spcAft>
              <a:buClr>
                <a:schemeClr val="dk1"/>
              </a:buClr>
              <a:buSzPts val="1800"/>
              <a:buChar char="○"/>
              <a:defRPr/>
            </a:lvl2pPr>
            <a:lvl3pPr indent="-342900" lvl="2" marL="1371600" rtl="0" algn="l">
              <a:spcBef>
                <a:spcPts val="1200"/>
              </a:spcBef>
              <a:spcAft>
                <a:spcPts val="0"/>
              </a:spcAft>
              <a:buClr>
                <a:schemeClr val="dk1"/>
              </a:buClr>
              <a:buSzPts val="1800"/>
              <a:buChar char="■"/>
              <a:defRPr/>
            </a:lvl3pPr>
            <a:lvl4pPr indent="-342900" lvl="3" marL="1828800" rtl="0" algn="l">
              <a:spcBef>
                <a:spcPts val="1200"/>
              </a:spcBef>
              <a:spcAft>
                <a:spcPts val="0"/>
              </a:spcAft>
              <a:buClr>
                <a:schemeClr val="dk1"/>
              </a:buClr>
              <a:buSzPts val="1800"/>
              <a:buChar char="●"/>
              <a:defRPr/>
            </a:lvl4pPr>
            <a:lvl5pPr indent="-342900" lvl="4" marL="2286000" rtl="0" algn="l">
              <a:spcBef>
                <a:spcPts val="1200"/>
              </a:spcBef>
              <a:spcAft>
                <a:spcPts val="0"/>
              </a:spcAft>
              <a:buClr>
                <a:schemeClr val="dk1"/>
              </a:buClr>
              <a:buSzPts val="1800"/>
              <a:buChar char="○"/>
              <a:defRPr/>
            </a:lvl5pPr>
            <a:lvl6pPr indent="-342900" lvl="5" marL="2743200" rtl="0" algn="l">
              <a:spcBef>
                <a:spcPts val="1200"/>
              </a:spcBef>
              <a:spcAft>
                <a:spcPts val="0"/>
              </a:spcAft>
              <a:buClr>
                <a:schemeClr val="dk1"/>
              </a:buClr>
              <a:buSzPts val="1800"/>
              <a:buChar char="■"/>
              <a:defRPr/>
            </a:lvl6pPr>
            <a:lvl7pPr indent="-342900" lvl="6" marL="3200400" rtl="0" algn="l">
              <a:spcBef>
                <a:spcPts val="1200"/>
              </a:spcBef>
              <a:spcAft>
                <a:spcPts val="0"/>
              </a:spcAft>
              <a:buClr>
                <a:schemeClr val="dk1"/>
              </a:buClr>
              <a:buSzPts val="1800"/>
              <a:buChar char="●"/>
              <a:defRPr/>
            </a:lvl7pPr>
            <a:lvl8pPr indent="-342900" lvl="7" marL="3657600" rtl="0" algn="l">
              <a:spcBef>
                <a:spcPts val="1200"/>
              </a:spcBef>
              <a:spcAft>
                <a:spcPts val="0"/>
              </a:spcAft>
              <a:buClr>
                <a:schemeClr val="dk1"/>
              </a:buClr>
              <a:buSzPts val="1800"/>
              <a:buChar char="○"/>
              <a:defRPr/>
            </a:lvl8pPr>
            <a:lvl9pPr indent="-342900" lvl="8" marL="4114800" rtl="0" algn="l">
              <a:spcBef>
                <a:spcPts val="1200"/>
              </a:spcBef>
              <a:spcAft>
                <a:spcPts val="1200"/>
              </a:spcAft>
              <a:buClr>
                <a:schemeClr val="dk1"/>
              </a:buClr>
              <a:buSzPts val="1800"/>
              <a:buChar char="■"/>
              <a:defRPr/>
            </a:lvl9pPr>
          </a:lstStyle>
          <a:p/>
        </p:txBody>
      </p:sp>
      <p:sp>
        <p:nvSpPr>
          <p:cNvPr id="59" name="Google Shape;59;p14"/>
          <p:cNvSpPr txBox="1"/>
          <p:nvPr>
            <p:ph idx="10" type="dt"/>
          </p:nvPr>
        </p:nvSpPr>
        <p:spPr>
          <a:xfrm>
            <a:off x="457200" y="4767264"/>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0" name="Google Shape;60;p14"/>
          <p:cNvSpPr txBox="1"/>
          <p:nvPr>
            <p:ph idx="11" type="ftr"/>
          </p:nvPr>
        </p:nvSpPr>
        <p:spPr>
          <a:xfrm>
            <a:off x="3124200" y="4767264"/>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1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parator Page">
  <p:cSld name="Separator Page">
    <p:bg>
      <p:bgPr>
        <a:blipFill>
          <a:blip r:embed="rId2">
            <a:alphaModFix/>
          </a:blip>
          <a:stretch>
            <a:fillRect/>
          </a:stretch>
        </a:blipFill>
      </p:bgPr>
    </p:bg>
    <p:spTree>
      <p:nvGrpSpPr>
        <p:cNvPr id="62" name="Shape 62"/>
        <p:cNvGrpSpPr/>
        <p:nvPr/>
      </p:nvGrpSpPr>
      <p:grpSpPr>
        <a:xfrm>
          <a:off x="0" y="0"/>
          <a:ext cx="0" cy="0"/>
          <a:chOff x="0" y="0"/>
          <a:chExt cx="0" cy="0"/>
        </a:xfrm>
      </p:grpSpPr>
      <p:sp>
        <p:nvSpPr>
          <p:cNvPr id="63" name="Google Shape;63;p15"/>
          <p:cNvSpPr txBox="1"/>
          <p:nvPr>
            <p:ph type="title"/>
          </p:nvPr>
        </p:nvSpPr>
        <p:spPr>
          <a:xfrm>
            <a:off x="0" y="1542060"/>
            <a:ext cx="9144000" cy="2054400"/>
          </a:xfrm>
          <a:prstGeom prst="rect">
            <a:avLst/>
          </a:prstGeom>
          <a:noFill/>
          <a:ln>
            <a:noFill/>
          </a:ln>
        </p:spPr>
        <p:txBody>
          <a:bodyPr anchorCtr="0" anchor="ctr" bIns="34275" lIns="68575" spcFirstLastPara="1" rIns="68575" wrap="square" tIns="34275">
            <a:normAutofit/>
          </a:bodyPr>
          <a:lstStyle>
            <a:lvl1pPr lvl="0" rtl="0" algn="ctr">
              <a:lnSpc>
                <a:spcPct val="90000"/>
              </a:lnSpc>
              <a:spcBef>
                <a:spcPts val="0"/>
              </a:spcBef>
              <a:spcAft>
                <a:spcPts val="0"/>
              </a:spcAft>
              <a:buClr>
                <a:srgbClr val="404040"/>
              </a:buClr>
              <a:buSzPts val="3300"/>
              <a:buFont typeface="Arial"/>
              <a:buNone/>
              <a:defRPr>
                <a:solidFill>
                  <a:srgbClr val="404040"/>
                </a:solidFill>
                <a:latin typeface="Arial"/>
                <a:ea typeface="Arial"/>
                <a:cs typeface="Arial"/>
                <a:sym typeface="Aria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pic>
        <p:nvPicPr>
          <p:cNvPr descr="NWU PPT Wide Opt 4 - No Wordmark_Separator.jpg" id="64" name="Google Shape;64;p15"/>
          <p:cNvPicPr preferRelativeResize="0"/>
          <p:nvPr/>
        </p:nvPicPr>
        <p:blipFill rotWithShape="1">
          <a:blip r:embed="rId3">
            <a:alphaModFix/>
          </a:blip>
          <a:srcRect b="0" l="0" r="0" t="0"/>
          <a:stretch/>
        </p:blipFill>
        <p:spPr>
          <a:xfrm>
            <a:off x="0" y="0"/>
            <a:ext cx="9144002" cy="5148071"/>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66" name="Shape 66"/>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theme" Target="../theme/theme1.xml"/><Relationship Id="rId14" Type="http://schemas.openxmlformats.org/officeDocument/2006/relationships/slideLayout" Target="../slideLayouts/slideLayout1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62"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3.jpg"/><Relationship Id="rId4" Type="http://schemas.openxmlformats.org/officeDocument/2006/relationships/image" Target="../media/image3.jpg"/><Relationship Id="rId5" Type="http://schemas.openxmlformats.org/officeDocument/2006/relationships/image" Target="../media/image6.png"/><Relationship Id="rId6"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2.png"/><Relationship Id="rId4" Type="http://schemas.openxmlformats.org/officeDocument/2006/relationships/image" Target="../media/image25.png"/><Relationship Id="rId5" Type="http://schemas.openxmlformats.org/officeDocument/2006/relationships/image" Target="../media/image32.png"/><Relationship Id="rId6" Type="http://schemas.openxmlformats.org/officeDocument/2006/relationships/image" Target="../media/image2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3.xml"/><Relationship Id="rId3" Type="http://schemas.openxmlformats.org/officeDocument/2006/relationships/image" Target="../media/image36.pn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7.png"/><Relationship Id="rId4" Type="http://schemas.openxmlformats.org/officeDocument/2006/relationships/image" Target="../media/image37.png"/><Relationship Id="rId5" Type="http://schemas.openxmlformats.org/officeDocument/2006/relationships/image" Target="../media/image45.png"/><Relationship Id="rId6" Type="http://schemas.openxmlformats.org/officeDocument/2006/relationships/image" Target="../media/image40.png"/><Relationship Id="rId7" Type="http://schemas.openxmlformats.org/officeDocument/2006/relationships/image" Target="../media/image4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51.png"/><Relationship Id="rId4" Type="http://schemas.openxmlformats.org/officeDocument/2006/relationships/image" Target="../media/image3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58.png"/><Relationship Id="rId4" Type="http://schemas.openxmlformats.org/officeDocument/2006/relationships/image" Target="../media/image65.jpg"/><Relationship Id="rId5" Type="http://schemas.openxmlformats.org/officeDocument/2006/relationships/image" Target="../media/image5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54.png"/><Relationship Id="rId4" Type="http://schemas.openxmlformats.org/officeDocument/2006/relationships/image" Target="../media/image66.png"/><Relationship Id="rId5" Type="http://schemas.openxmlformats.org/officeDocument/2006/relationships/image" Target="../media/image46.png"/><Relationship Id="rId6" Type="http://schemas.openxmlformats.org/officeDocument/2006/relationships/image" Target="../media/image106.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12.png"/><Relationship Id="rId4" Type="http://schemas.openxmlformats.org/officeDocument/2006/relationships/image" Target="../media/image19.png"/><Relationship Id="rId5" Type="http://schemas.openxmlformats.org/officeDocument/2006/relationships/image" Target="../media/image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hyperlink" Target="https://arxiv.org/abs/2110.13319" TargetMode="Externa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3.pn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47.png"/><Relationship Id="rId4" Type="http://schemas.openxmlformats.org/officeDocument/2006/relationships/image" Target="../media/image68.png"/><Relationship Id="rId5" Type="http://schemas.openxmlformats.org/officeDocument/2006/relationships/image" Target="../media/image49.png"/><Relationship Id="rId6"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5.xml"/><Relationship Id="rId3" Type="http://schemas.openxmlformats.org/officeDocument/2006/relationships/image" Target="../media/image55.png"/><Relationship Id="rId4" Type="http://schemas.openxmlformats.org/officeDocument/2006/relationships/image" Target="../media/image50.png"/><Relationship Id="rId5" Type="http://schemas.openxmlformats.org/officeDocument/2006/relationships/image" Target="../media/image5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6.xml"/><Relationship Id="rId3" Type="http://schemas.openxmlformats.org/officeDocument/2006/relationships/image" Target="../media/image6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7.xml"/><Relationship Id="rId3" Type="http://schemas.openxmlformats.org/officeDocument/2006/relationships/image" Target="../media/image56.png"/><Relationship Id="rId4" Type="http://schemas.openxmlformats.org/officeDocument/2006/relationships/image" Target="../media/image59.png"/><Relationship Id="rId5" Type="http://schemas.openxmlformats.org/officeDocument/2006/relationships/image" Target="../media/image72.png"/><Relationship Id="rId6" Type="http://schemas.openxmlformats.org/officeDocument/2006/relationships/image" Target="../media/image78.png"/><Relationship Id="rId7" Type="http://schemas.openxmlformats.org/officeDocument/2006/relationships/image" Target="../media/image6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8.xml"/><Relationship Id="rId3" Type="http://schemas.openxmlformats.org/officeDocument/2006/relationships/image" Target="../media/image69.png"/><Relationship Id="rId4" Type="http://schemas.openxmlformats.org/officeDocument/2006/relationships/image" Target="../media/image62.png"/><Relationship Id="rId5" Type="http://schemas.openxmlformats.org/officeDocument/2006/relationships/image" Target="../media/image4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image" Target="../media/image64.png"/><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5.png"/><Relationship Id="rId4" Type="http://schemas.openxmlformats.org/officeDocument/2006/relationships/image" Target="../media/image15.png"/><Relationship Id="rId5" Type="http://schemas.openxmlformats.org/officeDocument/2006/relationships/image" Target="../media/image20.png"/><Relationship Id="rId6"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92.png"/><Relationship Id="rId4" Type="http://schemas.openxmlformats.org/officeDocument/2006/relationships/image" Target="../media/image50.png"/><Relationship Id="rId5" Type="http://schemas.openxmlformats.org/officeDocument/2006/relationships/image" Target="../media/image56.png"/><Relationship Id="rId6" Type="http://schemas.openxmlformats.org/officeDocument/2006/relationships/image" Target="../media/image5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7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81.png"/><Relationship Id="rId4" Type="http://schemas.openxmlformats.org/officeDocument/2006/relationships/image" Target="../media/image70.jpg"/><Relationship Id="rId9" Type="http://schemas.openxmlformats.org/officeDocument/2006/relationships/image" Target="../media/image75.png"/><Relationship Id="rId5" Type="http://schemas.openxmlformats.org/officeDocument/2006/relationships/image" Target="../media/image105.jpg"/><Relationship Id="rId6" Type="http://schemas.openxmlformats.org/officeDocument/2006/relationships/image" Target="../media/image104.jpg"/><Relationship Id="rId7" Type="http://schemas.openxmlformats.org/officeDocument/2006/relationships/image" Target="../media/image74.png"/><Relationship Id="rId8" Type="http://schemas.openxmlformats.org/officeDocument/2006/relationships/image" Target="../media/image67.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7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8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6.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8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9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94.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89.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76.png"/><Relationship Id="rId4" Type="http://schemas.openxmlformats.org/officeDocument/2006/relationships/image" Target="../media/image83.png"/><Relationship Id="rId5" Type="http://schemas.openxmlformats.org/officeDocument/2006/relationships/image" Target="../media/image88.png"/><Relationship Id="rId6" Type="http://schemas.openxmlformats.org/officeDocument/2006/relationships/image" Target="../media/image85.png"/><Relationship Id="rId7" Type="http://schemas.openxmlformats.org/officeDocument/2006/relationships/image" Target="../media/image96.png"/><Relationship Id="rId8" Type="http://schemas.openxmlformats.org/officeDocument/2006/relationships/image" Target="../media/image8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78.png"/><Relationship Id="rId4" Type="http://schemas.openxmlformats.org/officeDocument/2006/relationships/image" Target="../media/image102.png"/><Relationship Id="rId5" Type="http://schemas.openxmlformats.org/officeDocument/2006/relationships/image" Target="../media/image9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90.png"/><Relationship Id="rId4" Type="http://schemas.openxmlformats.org/officeDocument/2006/relationships/image" Target="../media/image97.png"/><Relationship Id="rId5" Type="http://schemas.openxmlformats.org/officeDocument/2006/relationships/image" Target="../media/image10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4.png"/><Relationship Id="rId4" Type="http://schemas.openxmlformats.org/officeDocument/2006/relationships/image" Target="../media/image7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8.xml"/><Relationship Id="rId3" Type="http://schemas.openxmlformats.org/officeDocument/2006/relationships/image" Target="../media/image101.png"/><Relationship Id="rId4" Type="http://schemas.openxmlformats.org/officeDocument/2006/relationships/image" Target="../media/image111.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0.xml"/><Relationship Id="rId3" Type="http://schemas.openxmlformats.org/officeDocument/2006/relationships/image" Target="../media/image99.png"/><Relationship Id="rId4" Type="http://schemas.openxmlformats.org/officeDocument/2006/relationships/image" Target="../media/image160.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1.xml"/><Relationship Id="rId3" Type="http://schemas.openxmlformats.org/officeDocument/2006/relationships/image" Target="../media/image21.gif"/><Relationship Id="rId4" Type="http://schemas.openxmlformats.org/officeDocument/2006/relationships/image" Target="../media/image34.gif"/><Relationship Id="rId5"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93.jpg"/><Relationship Id="rId4" Type="http://schemas.openxmlformats.org/officeDocument/2006/relationships/image" Target="../media/image160.jpg"/><Relationship Id="rId5" Type="http://schemas.openxmlformats.org/officeDocument/2006/relationships/image" Target="../media/image10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3.xml"/><Relationship Id="rId3" Type="http://schemas.openxmlformats.org/officeDocument/2006/relationships/image" Target="../media/image108.png"/><Relationship Id="rId4" Type="http://schemas.openxmlformats.org/officeDocument/2006/relationships/image" Target="../media/image107.png"/><Relationship Id="rId5" Type="http://schemas.openxmlformats.org/officeDocument/2006/relationships/image" Target="../media/image21.gif"/><Relationship Id="rId6" Type="http://schemas.openxmlformats.org/officeDocument/2006/relationships/image" Target="../media/image119.gif"/><Relationship Id="rId7" Type="http://schemas.openxmlformats.org/officeDocument/2006/relationships/image" Target="../media/image118.gif"/><Relationship Id="rId8" Type="http://schemas.openxmlformats.org/officeDocument/2006/relationships/image" Target="../media/image95.gif"/></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0" Type="http://schemas.openxmlformats.org/officeDocument/2006/relationships/image" Target="../media/image78.png"/><Relationship Id="rId1" Type="http://schemas.openxmlformats.org/officeDocument/2006/relationships/slideLayout" Target="../slideLayouts/slideLayout12.xml"/><Relationship Id="rId2" Type="http://schemas.openxmlformats.org/officeDocument/2006/relationships/notesSlide" Target="../notesSlides/notesSlide56.xml"/><Relationship Id="rId3" Type="http://schemas.openxmlformats.org/officeDocument/2006/relationships/image" Target="../media/image109.png"/><Relationship Id="rId4" Type="http://schemas.openxmlformats.org/officeDocument/2006/relationships/image" Target="../media/image112.png"/><Relationship Id="rId9" Type="http://schemas.openxmlformats.org/officeDocument/2006/relationships/image" Target="../media/image104.jpg"/><Relationship Id="rId5" Type="http://schemas.openxmlformats.org/officeDocument/2006/relationships/image" Target="../media/image67.png"/><Relationship Id="rId6" Type="http://schemas.openxmlformats.org/officeDocument/2006/relationships/image" Target="../media/image99.png"/><Relationship Id="rId7" Type="http://schemas.openxmlformats.org/officeDocument/2006/relationships/image" Target="../media/image56.png"/><Relationship Id="rId8" Type="http://schemas.openxmlformats.org/officeDocument/2006/relationships/image" Target="../media/image113.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7.xml"/><Relationship Id="rId3" Type="http://schemas.openxmlformats.org/officeDocument/2006/relationships/hyperlink" Target="https://journals.aps.org/prl/abstract/10.1103/PhysRevLett.128.111101" TargetMode="External"/><Relationship Id="rId4" Type="http://schemas.openxmlformats.org/officeDocument/2006/relationships/hyperlink" Target="https://journals.aps.org/prl/abstract/10.1103/PhysRevLett.129.053604" TargetMode="External"/></Relationships>
</file>

<file path=ppt/slides/_rels/slide58.xml.rels><?xml version="1.0" encoding="UTF-8" standalone="yes"?><Relationships xmlns="http://schemas.openxmlformats.org/package/2006/relationships"><Relationship Id="rId20" Type="http://schemas.openxmlformats.org/officeDocument/2006/relationships/image" Target="../media/image121.png"/><Relationship Id="rId11" Type="http://schemas.openxmlformats.org/officeDocument/2006/relationships/image" Target="../media/image125.png"/><Relationship Id="rId10" Type="http://schemas.openxmlformats.org/officeDocument/2006/relationships/image" Target="../media/image117.png"/><Relationship Id="rId21" Type="http://schemas.openxmlformats.org/officeDocument/2006/relationships/image" Target="../media/image132.jpg"/><Relationship Id="rId13" Type="http://schemas.openxmlformats.org/officeDocument/2006/relationships/image" Target="../media/image120.png"/><Relationship Id="rId12" Type="http://schemas.openxmlformats.org/officeDocument/2006/relationships/image" Target="../media/image124.png"/><Relationship Id="rId1" Type="http://schemas.openxmlformats.org/officeDocument/2006/relationships/slideLayout" Target="../slideLayouts/slideLayout14.xml"/><Relationship Id="rId2" Type="http://schemas.openxmlformats.org/officeDocument/2006/relationships/notesSlide" Target="../notesSlides/notesSlide58.xml"/><Relationship Id="rId3" Type="http://schemas.openxmlformats.org/officeDocument/2006/relationships/image" Target="../media/image149.png"/><Relationship Id="rId4" Type="http://schemas.openxmlformats.org/officeDocument/2006/relationships/image" Target="../media/image110.png"/><Relationship Id="rId9" Type="http://schemas.openxmlformats.org/officeDocument/2006/relationships/image" Target="../media/image122.png"/><Relationship Id="rId15" Type="http://schemas.openxmlformats.org/officeDocument/2006/relationships/image" Target="../media/image126.png"/><Relationship Id="rId14" Type="http://schemas.openxmlformats.org/officeDocument/2006/relationships/image" Target="../media/image123.png"/><Relationship Id="rId17" Type="http://schemas.openxmlformats.org/officeDocument/2006/relationships/image" Target="../media/image136.png"/><Relationship Id="rId16" Type="http://schemas.openxmlformats.org/officeDocument/2006/relationships/image" Target="../media/image129.png"/><Relationship Id="rId5" Type="http://schemas.openxmlformats.org/officeDocument/2006/relationships/image" Target="../media/image114.png"/><Relationship Id="rId19" Type="http://schemas.openxmlformats.org/officeDocument/2006/relationships/image" Target="../media/image127.png"/><Relationship Id="rId6" Type="http://schemas.openxmlformats.org/officeDocument/2006/relationships/image" Target="../media/image115.jpg"/><Relationship Id="rId18" Type="http://schemas.openxmlformats.org/officeDocument/2006/relationships/image" Target="../media/image74.png"/><Relationship Id="rId7" Type="http://schemas.openxmlformats.org/officeDocument/2006/relationships/image" Target="../media/image3.jpg"/><Relationship Id="rId8" Type="http://schemas.openxmlformats.org/officeDocument/2006/relationships/image" Target="../media/image128.png"/></Relationships>
</file>

<file path=ppt/slides/_rels/slide59.xml.rels><?xml version="1.0" encoding="UTF-8" standalone="yes"?><Relationships xmlns="http://schemas.openxmlformats.org/package/2006/relationships"><Relationship Id="rId11" Type="http://schemas.openxmlformats.org/officeDocument/2006/relationships/image" Target="../media/image128.png"/><Relationship Id="rId10" Type="http://schemas.openxmlformats.org/officeDocument/2006/relationships/image" Target="../media/image3.jpg"/><Relationship Id="rId1" Type="http://schemas.openxmlformats.org/officeDocument/2006/relationships/slideLayout" Target="../slideLayouts/slideLayout14.xml"/><Relationship Id="rId2" Type="http://schemas.openxmlformats.org/officeDocument/2006/relationships/notesSlide" Target="../notesSlides/notesSlide59.xml"/><Relationship Id="rId3" Type="http://schemas.openxmlformats.org/officeDocument/2006/relationships/image" Target="../media/image149.png"/><Relationship Id="rId4" Type="http://schemas.openxmlformats.org/officeDocument/2006/relationships/image" Target="../media/image110.png"/><Relationship Id="rId9" Type="http://schemas.openxmlformats.org/officeDocument/2006/relationships/image" Target="../media/image134.jpg"/><Relationship Id="rId5" Type="http://schemas.openxmlformats.org/officeDocument/2006/relationships/image" Target="../media/image114.png"/><Relationship Id="rId6" Type="http://schemas.openxmlformats.org/officeDocument/2006/relationships/image" Target="../media/image115.jpg"/><Relationship Id="rId7" Type="http://schemas.openxmlformats.org/officeDocument/2006/relationships/image" Target="../media/image169.png"/><Relationship Id="rId8" Type="http://schemas.openxmlformats.org/officeDocument/2006/relationships/image" Target="../media/image1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4.png"/><Relationship Id="rId4" Type="http://schemas.openxmlformats.org/officeDocument/2006/relationships/image" Target="../media/image2.png"/><Relationship Id="rId5" Type="http://schemas.openxmlformats.org/officeDocument/2006/relationships/image" Target="../media/image8.png"/><Relationship Id="rId6" Type="http://schemas.openxmlformats.org/officeDocument/2006/relationships/image" Target="../media/image34.gif"/><Relationship Id="rId7" Type="http://schemas.openxmlformats.org/officeDocument/2006/relationships/image" Target="../media/image160.jpg"/><Relationship Id="rId8" Type="http://schemas.openxmlformats.org/officeDocument/2006/relationships/image" Target="../media/image21.gif"/></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0.xml"/><Relationship Id="rId3" Type="http://schemas.openxmlformats.org/officeDocument/2006/relationships/image" Target="../media/image137.png"/><Relationship Id="rId4" Type="http://schemas.openxmlformats.org/officeDocument/2006/relationships/image" Target="../media/image148.png"/><Relationship Id="rId5" Type="http://schemas.openxmlformats.org/officeDocument/2006/relationships/image" Target="../media/image144.png"/><Relationship Id="rId6" Type="http://schemas.openxmlformats.org/officeDocument/2006/relationships/image" Target="../media/image139.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 Id="rId3" Type="http://schemas.openxmlformats.org/officeDocument/2006/relationships/image" Target="../media/image140.png"/></Relationships>
</file>

<file path=ppt/slides/_rels/slide64.xml.rels><?xml version="1.0" encoding="UTF-8" standalone="yes"?><Relationships xmlns="http://schemas.openxmlformats.org/package/2006/relationships"><Relationship Id="rId20" Type="http://schemas.openxmlformats.org/officeDocument/2006/relationships/image" Target="../media/image114.png"/><Relationship Id="rId11" Type="http://schemas.openxmlformats.org/officeDocument/2006/relationships/image" Target="../media/image142.png"/><Relationship Id="rId22" Type="http://schemas.openxmlformats.org/officeDocument/2006/relationships/image" Target="../media/image3.jpg"/><Relationship Id="rId10" Type="http://schemas.openxmlformats.org/officeDocument/2006/relationships/image" Target="../media/image127.png"/><Relationship Id="rId21" Type="http://schemas.openxmlformats.org/officeDocument/2006/relationships/image" Target="../media/image115.jpg"/><Relationship Id="rId13" Type="http://schemas.openxmlformats.org/officeDocument/2006/relationships/image" Target="../media/image154.jpg"/><Relationship Id="rId12" Type="http://schemas.openxmlformats.org/officeDocument/2006/relationships/image" Target="../media/image156.png"/><Relationship Id="rId23" Type="http://schemas.openxmlformats.org/officeDocument/2006/relationships/image" Target="../media/image128.png"/><Relationship Id="rId1" Type="http://schemas.openxmlformats.org/officeDocument/2006/relationships/slideLayout" Target="../slideLayouts/slideLayout14.xml"/><Relationship Id="rId2" Type="http://schemas.openxmlformats.org/officeDocument/2006/relationships/notesSlide" Target="../notesSlides/notesSlide64.xml"/><Relationship Id="rId3" Type="http://schemas.openxmlformats.org/officeDocument/2006/relationships/image" Target="../media/image126.png"/><Relationship Id="rId4" Type="http://schemas.openxmlformats.org/officeDocument/2006/relationships/image" Target="../media/image141.png"/><Relationship Id="rId9" Type="http://schemas.openxmlformats.org/officeDocument/2006/relationships/image" Target="../media/image151.png"/><Relationship Id="rId15" Type="http://schemas.openxmlformats.org/officeDocument/2006/relationships/image" Target="../media/image145.png"/><Relationship Id="rId14" Type="http://schemas.openxmlformats.org/officeDocument/2006/relationships/image" Target="../media/image143.png"/><Relationship Id="rId17" Type="http://schemas.openxmlformats.org/officeDocument/2006/relationships/image" Target="../media/image149.png"/><Relationship Id="rId16" Type="http://schemas.openxmlformats.org/officeDocument/2006/relationships/image" Target="../media/image146.png"/><Relationship Id="rId5" Type="http://schemas.openxmlformats.org/officeDocument/2006/relationships/image" Target="../media/image129.png"/><Relationship Id="rId19" Type="http://schemas.openxmlformats.org/officeDocument/2006/relationships/image" Target="../media/image110.png"/><Relationship Id="rId6" Type="http://schemas.openxmlformats.org/officeDocument/2006/relationships/image" Target="../media/image74.png"/><Relationship Id="rId18" Type="http://schemas.openxmlformats.org/officeDocument/2006/relationships/image" Target="../media/image152.png"/><Relationship Id="rId7" Type="http://schemas.openxmlformats.org/officeDocument/2006/relationships/image" Target="../media/image136.png"/><Relationship Id="rId8" Type="http://schemas.openxmlformats.org/officeDocument/2006/relationships/image" Target="../media/image147.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 Id="rId3" Type="http://schemas.openxmlformats.org/officeDocument/2006/relationships/image" Target="../media/image163.jpg"/><Relationship Id="rId4" Type="http://schemas.openxmlformats.org/officeDocument/2006/relationships/image" Target="../media/image158.jp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 Id="rId3" Type="http://schemas.openxmlformats.org/officeDocument/2006/relationships/image" Target="../media/image155.png"/><Relationship Id="rId4" Type="http://schemas.openxmlformats.org/officeDocument/2006/relationships/image" Target="../media/image15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 Id="rId3" Type="http://schemas.openxmlformats.org/officeDocument/2006/relationships/image" Target="../media/image16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 Id="rId3" Type="http://schemas.openxmlformats.org/officeDocument/2006/relationships/image" Target="../media/image166.png"/><Relationship Id="rId4" Type="http://schemas.openxmlformats.org/officeDocument/2006/relationships/image" Target="../media/image16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 Id="rId3" Type="http://schemas.openxmlformats.org/officeDocument/2006/relationships/image" Target="../media/image79.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 Id="rId3" Type="http://schemas.openxmlformats.org/officeDocument/2006/relationships/image" Target="../media/image159.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1.xml"/><Relationship Id="rId3" Type="http://schemas.openxmlformats.org/officeDocument/2006/relationships/image" Target="../media/image16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 Id="rId3" Type="http://schemas.openxmlformats.org/officeDocument/2006/relationships/image" Target="../media/image27.png"/><Relationship Id="rId4" Type="http://schemas.openxmlformats.org/officeDocument/2006/relationships/image" Target="../media/image37.png"/><Relationship Id="rId5" Type="http://schemas.openxmlformats.org/officeDocument/2006/relationships/image" Target="../media/image4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7.png"/><Relationship Id="rId4" Type="http://schemas.openxmlformats.org/officeDocument/2006/relationships/image" Target="../media/image30.png"/><Relationship Id="rId5" Type="http://schemas.openxmlformats.org/officeDocument/2006/relationships/image" Target="../media/image33.png"/><Relationship Id="rId6" Type="http://schemas.openxmlformats.org/officeDocument/2006/relationships/image" Target="../media/image24.png"/><Relationship Id="rId7" Type="http://schemas.openxmlformats.org/officeDocument/2006/relationships/image" Target="../media/image16.png"/><Relationship Id="rId8"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 name="Shape 70"/>
        <p:cNvGrpSpPr/>
        <p:nvPr/>
      </p:nvGrpSpPr>
      <p:grpSpPr>
        <a:xfrm>
          <a:off x="0" y="0"/>
          <a:ext cx="0" cy="0"/>
          <a:chOff x="0" y="0"/>
          <a:chExt cx="0" cy="0"/>
        </a:xfrm>
      </p:grpSpPr>
      <p:sp>
        <p:nvSpPr>
          <p:cNvPr id="71" name="Google Shape;71;p18"/>
          <p:cNvSpPr txBox="1"/>
          <p:nvPr>
            <p:ph type="title"/>
          </p:nvPr>
        </p:nvSpPr>
        <p:spPr>
          <a:xfrm>
            <a:off x="311700" y="358905"/>
            <a:ext cx="8520600" cy="21120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Detecting high frequency gravitational waves with optically levitated microdisks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George Winstone - Geraci Group </a:t>
            </a:r>
            <a:endParaRPr/>
          </a:p>
        </p:txBody>
      </p:sp>
      <p:pic>
        <p:nvPicPr>
          <p:cNvPr id="72" name="Google Shape;72;p18"/>
          <p:cNvPicPr preferRelativeResize="0"/>
          <p:nvPr/>
        </p:nvPicPr>
        <p:blipFill>
          <a:blip r:embed="rId3">
            <a:alphaModFix/>
          </a:blip>
          <a:stretch>
            <a:fillRect/>
          </a:stretch>
        </p:blipFill>
        <p:spPr>
          <a:xfrm>
            <a:off x="2071552" y="3456363"/>
            <a:ext cx="2432651" cy="1191550"/>
          </a:xfrm>
          <a:prstGeom prst="rect">
            <a:avLst/>
          </a:prstGeom>
          <a:noFill/>
          <a:ln>
            <a:noFill/>
          </a:ln>
        </p:spPr>
      </p:pic>
      <p:pic>
        <p:nvPicPr>
          <p:cNvPr id="73" name="Google Shape;73;p18"/>
          <p:cNvPicPr preferRelativeResize="0"/>
          <p:nvPr/>
        </p:nvPicPr>
        <p:blipFill>
          <a:blip r:embed="rId4">
            <a:alphaModFix/>
          </a:blip>
          <a:stretch>
            <a:fillRect/>
          </a:stretch>
        </p:blipFill>
        <p:spPr>
          <a:xfrm>
            <a:off x="4389550" y="3220535"/>
            <a:ext cx="1515599" cy="1815628"/>
          </a:xfrm>
          <a:prstGeom prst="rect">
            <a:avLst/>
          </a:prstGeom>
          <a:noFill/>
          <a:ln>
            <a:noFill/>
          </a:ln>
        </p:spPr>
      </p:pic>
      <p:pic>
        <p:nvPicPr>
          <p:cNvPr id="74" name="Google Shape;74;p18"/>
          <p:cNvPicPr preferRelativeResize="0"/>
          <p:nvPr/>
        </p:nvPicPr>
        <p:blipFill rotWithShape="1">
          <a:blip r:embed="rId5">
            <a:alphaModFix/>
          </a:blip>
          <a:srcRect b="0" l="0" r="0" t="0"/>
          <a:stretch/>
        </p:blipFill>
        <p:spPr>
          <a:xfrm>
            <a:off x="103775" y="3900600"/>
            <a:ext cx="1979799" cy="482150"/>
          </a:xfrm>
          <a:prstGeom prst="rect">
            <a:avLst/>
          </a:prstGeom>
          <a:solidFill>
            <a:srgbClr val="7030A0"/>
          </a:solidFill>
          <a:ln>
            <a:noFill/>
          </a:ln>
        </p:spPr>
      </p:pic>
      <p:pic>
        <p:nvPicPr>
          <p:cNvPr id="75" name="Google Shape;75;p18"/>
          <p:cNvPicPr preferRelativeResize="0"/>
          <p:nvPr/>
        </p:nvPicPr>
        <p:blipFill>
          <a:blip r:embed="rId6">
            <a:alphaModFix/>
          </a:blip>
          <a:stretch>
            <a:fillRect/>
          </a:stretch>
        </p:blipFill>
        <p:spPr>
          <a:xfrm>
            <a:off x="5832075" y="3366473"/>
            <a:ext cx="3380324" cy="13980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7"/>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Levitated optomechanics - state of the art</a:t>
            </a:r>
            <a:endParaRPr/>
          </a:p>
        </p:txBody>
      </p:sp>
      <p:sp>
        <p:nvSpPr>
          <p:cNvPr id="153" name="Google Shape;153;p27"/>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Ground state - yes</a:t>
            </a:r>
            <a:endParaRPr/>
          </a:p>
          <a:p>
            <a:pPr indent="0" lvl="0" marL="0" rtl="0" algn="l">
              <a:spcBef>
                <a:spcPts val="1200"/>
              </a:spcBef>
              <a:spcAft>
                <a:spcPts val="0"/>
              </a:spcAft>
              <a:buNone/>
            </a:pPr>
            <a:r>
              <a:rPr lang="en-GB"/>
              <a:t>Matter wave interference - no (perhaps next ten years) </a:t>
            </a:r>
            <a:endParaRPr/>
          </a:p>
          <a:p>
            <a:pPr indent="0" lvl="0" marL="0" rtl="0" algn="l">
              <a:spcBef>
                <a:spcPts val="1200"/>
              </a:spcBef>
              <a:spcAft>
                <a:spcPts val="0"/>
              </a:spcAft>
              <a:buNone/>
            </a:pPr>
            <a:r>
              <a:rPr lang="en-GB"/>
              <a:t>Qubit</a:t>
            </a:r>
            <a:r>
              <a:rPr lang="en-GB"/>
              <a:t> copied on and off system - not yet (happened in membranes)</a:t>
            </a:r>
            <a:endParaRPr/>
          </a:p>
          <a:p>
            <a:pPr indent="0" lvl="0" marL="0" rtl="0" algn="l">
              <a:spcBef>
                <a:spcPts val="1200"/>
              </a:spcBef>
              <a:spcAft>
                <a:spcPts val="0"/>
              </a:spcAft>
              <a:buNone/>
            </a:pPr>
            <a:r>
              <a:rPr lang="en-GB"/>
              <a:t>Heisenberg limited detection efficiency - yes</a:t>
            </a:r>
            <a:endParaRPr/>
          </a:p>
          <a:p>
            <a:pPr indent="0" lvl="0" marL="0" rtl="0" algn="l">
              <a:spcBef>
                <a:spcPts val="1200"/>
              </a:spcBef>
              <a:spcAft>
                <a:spcPts val="0"/>
              </a:spcAft>
              <a:buNone/>
            </a:pPr>
            <a:r>
              <a:rPr lang="en-GB"/>
              <a:t>Unique features compared to </a:t>
            </a:r>
            <a:r>
              <a:rPr lang="en-GB"/>
              <a:t>other</a:t>
            </a:r>
            <a:r>
              <a:rPr lang="en-GB"/>
              <a:t> optomechanical systems - can turn the potential on and off. Simple mode structure</a:t>
            </a:r>
            <a:endParaRPr/>
          </a:p>
          <a:p>
            <a:pPr indent="0" lvl="0" marL="0" rtl="0" algn="l">
              <a:spcBef>
                <a:spcPts val="1200"/>
              </a:spcBef>
              <a:spcAft>
                <a:spcPts val="120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id="158" name="Google Shape;158;p28"/>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How sensitive?</a:t>
            </a:r>
            <a:endParaRPr/>
          </a:p>
        </p:txBody>
      </p:sp>
      <p:pic>
        <p:nvPicPr>
          <p:cNvPr id="159" name="Google Shape;159;p28"/>
          <p:cNvPicPr preferRelativeResize="0"/>
          <p:nvPr/>
        </p:nvPicPr>
        <p:blipFill rotWithShape="1">
          <a:blip r:embed="rId3">
            <a:alphaModFix/>
          </a:blip>
          <a:srcRect b="50273" l="0" r="0" t="5926"/>
          <a:stretch/>
        </p:blipFill>
        <p:spPr>
          <a:xfrm>
            <a:off x="351125" y="1165225"/>
            <a:ext cx="8580724" cy="2791374"/>
          </a:xfrm>
          <a:prstGeom prst="rect">
            <a:avLst/>
          </a:prstGeom>
          <a:noFill/>
          <a:ln>
            <a:noFill/>
          </a:ln>
        </p:spPr>
      </p:pic>
      <p:sp>
        <p:nvSpPr>
          <p:cNvPr id="160" name="Google Shape;160;p28"/>
          <p:cNvSpPr txBox="1"/>
          <p:nvPr/>
        </p:nvSpPr>
        <p:spPr>
          <a:xfrm>
            <a:off x="389650" y="4194150"/>
            <a:ext cx="7842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a:t>
            </a:r>
            <a:r>
              <a:rPr lang="en-GB"/>
              <a:t>Searching for new physics using optically levitated sensors” - David C. Moore, Andrew A. Geraci https://arxiv.org/abs/2008.13197</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p29"/>
          <p:cNvSpPr txBox="1"/>
          <p:nvPr>
            <p:ph type="title"/>
          </p:nvPr>
        </p:nvSpPr>
        <p:spPr>
          <a:xfrm>
            <a:off x="437072" y="-160480"/>
            <a:ext cx="8229600" cy="8574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lang="en-GB" sz="2400"/>
              <a:t>Previous </a:t>
            </a:r>
            <a:r>
              <a:rPr lang="en-GB" sz="2400"/>
              <a:t>sensitivity</a:t>
            </a:r>
            <a:r>
              <a:rPr lang="en-GB" sz="2400"/>
              <a:t> work: Zeptonewton force sensing</a:t>
            </a:r>
            <a:endParaRPr sz="2400"/>
          </a:p>
        </p:txBody>
      </p:sp>
      <p:sp>
        <p:nvSpPr>
          <p:cNvPr id="166" name="Google Shape;166;p29"/>
          <p:cNvSpPr txBox="1"/>
          <p:nvPr/>
        </p:nvSpPr>
        <p:spPr>
          <a:xfrm>
            <a:off x="4042173" y="3973784"/>
            <a:ext cx="2236200" cy="523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2800">
                <a:solidFill>
                  <a:srgbClr val="0000FF"/>
                </a:solidFill>
                <a:latin typeface="Calibri"/>
                <a:ea typeface="Calibri"/>
                <a:cs typeface="Calibri"/>
                <a:sym typeface="Calibri"/>
              </a:rPr>
              <a:t>Sensitivity</a:t>
            </a:r>
            <a:endParaRPr/>
          </a:p>
        </p:txBody>
      </p:sp>
      <p:grpSp>
        <p:nvGrpSpPr>
          <p:cNvPr id="167" name="Google Shape;167;p29"/>
          <p:cNvGrpSpPr/>
          <p:nvPr/>
        </p:nvGrpSpPr>
        <p:grpSpPr>
          <a:xfrm>
            <a:off x="5802961" y="4031887"/>
            <a:ext cx="3212100" cy="486675"/>
            <a:chOff x="31044575" y="15876622"/>
            <a:chExt cx="3212100" cy="648900"/>
          </a:xfrm>
        </p:grpSpPr>
        <p:sp>
          <p:nvSpPr>
            <p:cNvPr id="168" name="Google Shape;168;p29"/>
            <p:cNvSpPr/>
            <p:nvPr/>
          </p:nvSpPr>
          <p:spPr>
            <a:xfrm>
              <a:off x="31044575" y="15876622"/>
              <a:ext cx="3212100" cy="648900"/>
            </a:xfrm>
            <a:prstGeom prst="rect">
              <a:avLst/>
            </a:prstGeom>
            <a:solidFill>
              <a:srgbClr val="FFFF00"/>
            </a:solidFill>
            <a:ln cap="flat" cmpd="sng" w="9525">
              <a:solidFill>
                <a:schemeClr val="dk1"/>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0"/>
                <a:buFont typeface="Calibri"/>
                <a:buNone/>
              </a:pPr>
              <a:r>
                <a:t/>
              </a:r>
              <a:endParaRPr b="0" i="0" sz="4000" u="none" cap="none" strike="noStrike">
                <a:solidFill>
                  <a:schemeClr val="dk1"/>
                </a:solidFill>
                <a:latin typeface="Arial"/>
                <a:ea typeface="Arial"/>
                <a:cs typeface="Arial"/>
                <a:sym typeface="Arial"/>
              </a:endParaRPr>
            </a:p>
          </p:txBody>
        </p:sp>
        <p:pic>
          <p:nvPicPr>
            <p:cNvPr id="169" name="Google Shape;169;p29"/>
            <p:cNvPicPr preferRelativeResize="0"/>
            <p:nvPr/>
          </p:nvPicPr>
          <p:blipFill rotWithShape="1">
            <a:blip r:embed="rId3">
              <a:alphaModFix/>
            </a:blip>
            <a:srcRect b="0" l="0" r="0" t="0"/>
            <a:stretch/>
          </p:blipFill>
          <p:spPr>
            <a:xfrm>
              <a:off x="31238216" y="15951138"/>
              <a:ext cx="2866329" cy="550872"/>
            </a:xfrm>
            <a:prstGeom prst="rect">
              <a:avLst/>
            </a:prstGeom>
            <a:noFill/>
            <a:ln>
              <a:noFill/>
            </a:ln>
          </p:spPr>
        </p:pic>
      </p:grpSp>
      <p:grpSp>
        <p:nvGrpSpPr>
          <p:cNvPr id="170" name="Google Shape;170;p29"/>
          <p:cNvGrpSpPr/>
          <p:nvPr/>
        </p:nvGrpSpPr>
        <p:grpSpPr>
          <a:xfrm>
            <a:off x="7620000" y="2360079"/>
            <a:ext cx="1176856" cy="854565"/>
            <a:chOff x="38659228" y="11071533"/>
            <a:chExt cx="1176856" cy="1139420"/>
          </a:xfrm>
        </p:grpSpPr>
        <p:sp>
          <p:nvSpPr>
            <p:cNvPr id="171" name="Google Shape;171;p29"/>
            <p:cNvSpPr txBox="1"/>
            <p:nvPr/>
          </p:nvSpPr>
          <p:spPr>
            <a:xfrm>
              <a:off x="38659228" y="11071533"/>
              <a:ext cx="872400" cy="6975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2800">
                  <a:solidFill>
                    <a:srgbClr val="FF0000"/>
                  </a:solidFill>
                  <a:latin typeface="Times New Roman"/>
                  <a:ea typeface="Times New Roman"/>
                  <a:cs typeface="Times New Roman"/>
                  <a:sym typeface="Times New Roman"/>
                </a:rPr>
                <a:t>6 zN</a:t>
              </a:r>
              <a:endParaRPr b="1" sz="2800">
                <a:solidFill>
                  <a:srgbClr val="FF0000"/>
                </a:solidFill>
                <a:latin typeface="Times New Roman"/>
                <a:ea typeface="Times New Roman"/>
                <a:cs typeface="Times New Roman"/>
                <a:sym typeface="Times New Roman"/>
              </a:endParaRPr>
            </a:p>
          </p:txBody>
        </p:sp>
        <p:cxnSp>
          <p:nvCxnSpPr>
            <p:cNvPr id="172" name="Google Shape;172;p29"/>
            <p:cNvCxnSpPr/>
            <p:nvPr/>
          </p:nvCxnSpPr>
          <p:spPr>
            <a:xfrm>
              <a:off x="39531584" y="11594753"/>
              <a:ext cx="304500" cy="616200"/>
            </a:xfrm>
            <a:prstGeom prst="straightConnector1">
              <a:avLst/>
            </a:prstGeom>
            <a:solidFill>
              <a:schemeClr val="accent1"/>
            </a:solidFill>
            <a:ln cap="flat" cmpd="sng" w="28575">
              <a:solidFill>
                <a:srgbClr val="FF0000"/>
              </a:solidFill>
              <a:prstDash val="solid"/>
              <a:round/>
              <a:headEnd len="sm" w="sm" type="none"/>
              <a:tailEnd len="med" w="med" type="stealth"/>
            </a:ln>
          </p:spPr>
        </p:cxnSp>
      </p:grpSp>
      <p:grpSp>
        <p:nvGrpSpPr>
          <p:cNvPr id="173" name="Google Shape;173;p29"/>
          <p:cNvGrpSpPr/>
          <p:nvPr/>
        </p:nvGrpSpPr>
        <p:grpSpPr>
          <a:xfrm>
            <a:off x="18836" y="667613"/>
            <a:ext cx="3657064" cy="3357616"/>
            <a:chOff x="18836" y="1702950"/>
            <a:chExt cx="3657064" cy="4476821"/>
          </a:xfrm>
        </p:grpSpPr>
        <p:grpSp>
          <p:nvGrpSpPr>
            <p:cNvPr id="174" name="Google Shape;174;p29"/>
            <p:cNvGrpSpPr/>
            <p:nvPr/>
          </p:nvGrpSpPr>
          <p:grpSpPr>
            <a:xfrm>
              <a:off x="18836" y="3629060"/>
              <a:ext cx="3561612" cy="2550711"/>
              <a:chOff x="456835" y="2667000"/>
              <a:chExt cx="3561612" cy="2550711"/>
            </a:xfrm>
          </p:grpSpPr>
          <p:pic>
            <p:nvPicPr>
              <p:cNvPr id="175" name="Google Shape;175;p29"/>
              <p:cNvPicPr preferRelativeResize="0"/>
              <p:nvPr/>
            </p:nvPicPr>
            <p:blipFill rotWithShape="1">
              <a:blip r:embed="rId4">
                <a:alphaModFix/>
              </a:blip>
              <a:srcRect b="0" l="0" r="0" t="0"/>
              <a:stretch/>
            </p:blipFill>
            <p:spPr>
              <a:xfrm>
                <a:off x="456835" y="2667000"/>
                <a:ext cx="3352800" cy="1886443"/>
              </a:xfrm>
              <a:prstGeom prst="rect">
                <a:avLst/>
              </a:prstGeom>
              <a:noFill/>
              <a:ln>
                <a:noFill/>
              </a:ln>
            </p:spPr>
          </p:pic>
          <p:sp>
            <p:nvSpPr>
              <p:cNvPr id="176" name="Google Shape;176;p29"/>
              <p:cNvSpPr txBox="1"/>
              <p:nvPr/>
            </p:nvSpPr>
            <p:spPr>
              <a:xfrm>
                <a:off x="1343947" y="4684311"/>
                <a:ext cx="2674500" cy="53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2000">
                    <a:solidFill>
                      <a:schemeClr val="dk1"/>
                    </a:solidFill>
                    <a:latin typeface="Calibri"/>
                    <a:ea typeface="Calibri"/>
                    <a:cs typeface="Calibri"/>
                    <a:sym typeface="Calibri"/>
                  </a:rPr>
                  <a:t>Calibration electrodes</a:t>
                </a:r>
                <a:endParaRPr/>
              </a:p>
            </p:txBody>
          </p:sp>
          <p:cxnSp>
            <p:nvCxnSpPr>
              <p:cNvPr id="177" name="Google Shape;177;p29"/>
              <p:cNvCxnSpPr/>
              <p:nvPr/>
            </p:nvCxnSpPr>
            <p:spPr>
              <a:xfrm rot="10800000">
                <a:off x="1848535" y="3352934"/>
                <a:ext cx="513300" cy="1339200"/>
              </a:xfrm>
              <a:prstGeom prst="straightConnector1">
                <a:avLst/>
              </a:prstGeom>
              <a:noFill/>
              <a:ln cap="flat" cmpd="sng" w="28575">
                <a:solidFill>
                  <a:srgbClr val="FFC000"/>
                </a:solidFill>
                <a:prstDash val="solid"/>
                <a:round/>
                <a:headEnd len="sm" w="sm" type="none"/>
                <a:tailEnd len="med" w="med" type="stealth"/>
              </a:ln>
            </p:spPr>
          </p:cxnSp>
          <p:cxnSp>
            <p:nvCxnSpPr>
              <p:cNvPr id="178" name="Google Shape;178;p29"/>
              <p:cNvCxnSpPr/>
              <p:nvPr/>
            </p:nvCxnSpPr>
            <p:spPr>
              <a:xfrm rot="10800000">
                <a:off x="1876571" y="3810134"/>
                <a:ext cx="513300" cy="958200"/>
              </a:xfrm>
              <a:prstGeom prst="straightConnector1">
                <a:avLst/>
              </a:prstGeom>
              <a:noFill/>
              <a:ln cap="flat" cmpd="sng" w="28575">
                <a:solidFill>
                  <a:srgbClr val="FFC000"/>
                </a:solidFill>
                <a:prstDash val="solid"/>
                <a:round/>
                <a:headEnd len="sm" w="sm" type="none"/>
                <a:tailEnd len="med" w="med" type="stealth"/>
              </a:ln>
            </p:spPr>
          </p:cxnSp>
          <p:pic>
            <p:nvPicPr>
              <p:cNvPr id="179" name="Google Shape;179;p29"/>
              <p:cNvPicPr preferRelativeResize="0"/>
              <p:nvPr/>
            </p:nvPicPr>
            <p:blipFill rotWithShape="1">
              <a:blip r:embed="rId5">
                <a:alphaModFix/>
              </a:blip>
              <a:srcRect b="0" l="0" r="0" t="0"/>
              <a:stretch/>
            </p:blipFill>
            <p:spPr>
              <a:xfrm>
                <a:off x="837835" y="4525549"/>
                <a:ext cx="463986" cy="608391"/>
              </a:xfrm>
              <a:prstGeom prst="rect">
                <a:avLst/>
              </a:prstGeom>
              <a:noFill/>
              <a:ln>
                <a:noFill/>
              </a:ln>
            </p:spPr>
          </p:pic>
          <p:cxnSp>
            <p:nvCxnSpPr>
              <p:cNvPr id="180" name="Google Shape;180;p29"/>
              <p:cNvCxnSpPr>
                <a:stCxn id="179" idx="0"/>
              </p:cNvCxnSpPr>
              <p:nvPr/>
            </p:nvCxnSpPr>
            <p:spPr>
              <a:xfrm rot="10800000">
                <a:off x="1069828" y="3958849"/>
                <a:ext cx="0" cy="566700"/>
              </a:xfrm>
              <a:prstGeom prst="straightConnector1">
                <a:avLst/>
              </a:prstGeom>
              <a:noFill/>
              <a:ln cap="flat" cmpd="sng" w="28575">
                <a:solidFill>
                  <a:schemeClr val="dk1"/>
                </a:solidFill>
                <a:prstDash val="solid"/>
                <a:round/>
                <a:headEnd len="sm" w="sm" type="none"/>
                <a:tailEnd len="sm" w="sm" type="none"/>
              </a:ln>
            </p:spPr>
          </p:cxnSp>
        </p:grpSp>
        <p:sp>
          <p:nvSpPr>
            <p:cNvPr id="181" name="Google Shape;181;p29"/>
            <p:cNvSpPr txBox="1"/>
            <p:nvPr/>
          </p:nvSpPr>
          <p:spPr>
            <a:xfrm>
              <a:off x="152400" y="1702950"/>
              <a:ext cx="3523500" cy="648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GB" sz="1800">
                  <a:solidFill>
                    <a:srgbClr val="0000FF"/>
                  </a:solidFill>
                  <a:latin typeface="Calibri"/>
                  <a:ea typeface="Calibri"/>
                  <a:cs typeface="Calibri"/>
                  <a:sym typeface="Calibri"/>
                </a:rPr>
                <a:t>Electrostatic</a:t>
              </a:r>
              <a:r>
                <a:rPr lang="en-GB" sz="1800"/>
                <a:t> </a:t>
              </a:r>
              <a:r>
                <a:rPr b="1" lang="en-GB" sz="1800">
                  <a:solidFill>
                    <a:srgbClr val="0000FF"/>
                  </a:solidFill>
                  <a:latin typeface="Calibri"/>
                  <a:ea typeface="Calibri"/>
                  <a:cs typeface="Calibri"/>
                  <a:sym typeface="Calibri"/>
                </a:rPr>
                <a:t>Calibration</a:t>
              </a:r>
              <a:endParaRPr sz="1800"/>
            </a:p>
          </p:txBody>
        </p:sp>
        <p:sp>
          <p:nvSpPr>
            <p:cNvPr id="182" name="Google Shape;182;p29"/>
            <p:cNvSpPr txBox="1"/>
            <p:nvPr/>
          </p:nvSpPr>
          <p:spPr>
            <a:xfrm>
              <a:off x="152400" y="2668825"/>
              <a:ext cx="3157500" cy="861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Neutral beads stay neutral</a:t>
              </a:r>
              <a:endParaRPr/>
            </a:p>
            <a:p>
              <a:pPr indent="0" lvl="0" marL="0" marR="0" rtl="0" algn="l">
                <a:spcBef>
                  <a:spcPts val="0"/>
                </a:spcBef>
                <a:spcAft>
                  <a:spcPts val="0"/>
                </a:spcAft>
                <a:buNone/>
              </a:pPr>
              <a:r>
                <a:rPr lang="en-GB" sz="1800">
                  <a:solidFill>
                    <a:schemeClr val="dk1"/>
                  </a:solidFill>
                  <a:latin typeface="Calibri"/>
                  <a:ea typeface="Calibri"/>
                  <a:cs typeface="Calibri"/>
                  <a:sym typeface="Calibri"/>
                </a:rPr>
                <a:t>Charge stays constant over days</a:t>
              </a:r>
              <a:endParaRPr/>
            </a:p>
          </p:txBody>
        </p:sp>
        <p:sp>
          <p:nvSpPr>
            <p:cNvPr id="183" name="Google Shape;183;p29"/>
            <p:cNvSpPr txBox="1"/>
            <p:nvPr/>
          </p:nvSpPr>
          <p:spPr>
            <a:xfrm>
              <a:off x="217893" y="2225357"/>
              <a:ext cx="2525400" cy="492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90% of beads are neutral</a:t>
              </a:r>
              <a:endParaRPr/>
            </a:p>
          </p:txBody>
        </p:sp>
      </p:grpSp>
      <p:sp>
        <p:nvSpPr>
          <p:cNvPr id="184" name="Google Shape;184;p29"/>
          <p:cNvSpPr/>
          <p:nvPr/>
        </p:nvSpPr>
        <p:spPr>
          <a:xfrm>
            <a:off x="3318" y="4096283"/>
            <a:ext cx="4187700" cy="337800"/>
          </a:xfrm>
          <a:prstGeom prst="rect">
            <a:avLst/>
          </a:prstGeom>
          <a:noFill/>
          <a:ln>
            <a:noFill/>
          </a:ln>
        </p:spPr>
        <p:txBody>
          <a:bodyPr anchorCtr="0" anchor="t" bIns="45700" lIns="91425" spcFirstLastPara="1" rIns="91425" wrap="square" tIns="45700">
            <a:noAutofit/>
          </a:bodyPr>
          <a:lstStyle/>
          <a:p>
            <a:pPr indent="0" lvl="0" marL="0" marR="0" rtl="0" algn="l">
              <a:lnSpc>
                <a:spcPct val="114000"/>
              </a:lnSpc>
              <a:spcBef>
                <a:spcPts val="0"/>
              </a:spcBef>
              <a:spcAft>
                <a:spcPts val="0"/>
              </a:spcAft>
              <a:buNone/>
            </a:pPr>
            <a:r>
              <a:rPr b="1" lang="en-GB" sz="1400">
                <a:solidFill>
                  <a:srgbClr val="FF0000"/>
                </a:solidFill>
                <a:latin typeface="Calibri"/>
                <a:ea typeface="Calibri"/>
                <a:cs typeface="Calibri"/>
                <a:sym typeface="Calibri"/>
              </a:rPr>
              <a:t>G. Ranjit, et.al. , </a:t>
            </a:r>
            <a:r>
              <a:rPr b="1" i="1" lang="en-GB" sz="1400">
                <a:solidFill>
                  <a:srgbClr val="FF0000"/>
                </a:solidFill>
                <a:latin typeface="Calibri"/>
                <a:ea typeface="Calibri"/>
                <a:cs typeface="Calibri"/>
                <a:sym typeface="Calibri"/>
              </a:rPr>
              <a:t>Phys. Rev. A</a:t>
            </a:r>
            <a:r>
              <a:rPr b="1" lang="en-GB" sz="1400">
                <a:solidFill>
                  <a:srgbClr val="FF0000"/>
                </a:solidFill>
                <a:latin typeface="Calibri"/>
                <a:ea typeface="Calibri"/>
                <a:cs typeface="Calibri"/>
                <a:sym typeface="Calibri"/>
              </a:rPr>
              <a:t>, 93, 053801 (2016). </a:t>
            </a:r>
            <a:endParaRPr/>
          </a:p>
        </p:txBody>
      </p:sp>
      <p:sp>
        <p:nvSpPr>
          <p:cNvPr id="185" name="Google Shape;185;p29"/>
          <p:cNvSpPr txBox="1"/>
          <p:nvPr/>
        </p:nvSpPr>
        <p:spPr>
          <a:xfrm>
            <a:off x="116425" y="4483100"/>
            <a:ext cx="88986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000">
                <a:latin typeface="Calibri"/>
                <a:ea typeface="Calibri"/>
                <a:cs typeface="Calibri"/>
                <a:sym typeface="Calibri"/>
              </a:rPr>
              <a:t>See also David Moore (Monteiro, Fernando, et al. "Optical levitation of 10-ng spheres with nano-g acceleration sensitivity." Physical Review A 96.6 (2017): 063841.) and Markus Aspelmeyer (Magrini, Lorenzo, et al. "Real-time optimal quantum control of mechanical motion at room temperature." Nature 595.7867 (2021): 373-377.) for good limits on acceleration and displacement sensitivity respectively.</a:t>
            </a:r>
            <a:endParaRPr sz="1000">
              <a:latin typeface="Calibri"/>
              <a:ea typeface="Calibri"/>
              <a:cs typeface="Calibri"/>
              <a:sym typeface="Calibri"/>
            </a:endParaRPr>
          </a:p>
        </p:txBody>
      </p:sp>
      <p:pic>
        <p:nvPicPr>
          <p:cNvPr id="186" name="Google Shape;186;p29"/>
          <p:cNvPicPr preferRelativeResize="0"/>
          <p:nvPr/>
        </p:nvPicPr>
        <p:blipFill rotWithShape="1">
          <a:blip r:embed="rId6">
            <a:alphaModFix/>
          </a:blip>
          <a:srcRect b="0" l="0" r="0" t="0"/>
          <a:stretch/>
        </p:blipFill>
        <p:spPr>
          <a:xfrm>
            <a:off x="3412832" y="526338"/>
            <a:ext cx="5731174" cy="346478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30"/>
          <p:cNvSpPr txBox="1"/>
          <p:nvPr>
            <p:ph type="title"/>
          </p:nvPr>
        </p:nvSpPr>
        <p:spPr>
          <a:xfrm>
            <a:off x="457200" y="53579"/>
            <a:ext cx="8229600" cy="857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14421"/>
              <a:buFont typeface="Calibri"/>
              <a:buNone/>
            </a:pPr>
            <a:r>
              <a:rPr lang="en-GB" sz="3459"/>
              <a:t>1st force sensitivity limitation: thermal noise</a:t>
            </a:r>
            <a:endParaRPr sz="3900"/>
          </a:p>
        </p:txBody>
      </p:sp>
      <p:sp>
        <p:nvSpPr>
          <p:cNvPr id="193" name="Google Shape;193;p30"/>
          <p:cNvSpPr txBox="1"/>
          <p:nvPr>
            <p:ph idx="1" type="body"/>
          </p:nvPr>
        </p:nvSpPr>
        <p:spPr>
          <a:xfrm>
            <a:off x="533400" y="3200400"/>
            <a:ext cx="8229600" cy="514500"/>
          </a:xfrm>
          <a:prstGeom prst="rect">
            <a:avLst/>
          </a:prstGeom>
          <a:noFill/>
          <a:ln>
            <a:noFill/>
          </a:ln>
        </p:spPr>
        <p:txBody>
          <a:bodyPr anchorCtr="0" anchor="t" bIns="45700" lIns="91425" spcFirstLastPara="1" rIns="91425" wrap="square" tIns="45700">
            <a:normAutofit fontScale="92500"/>
          </a:bodyPr>
          <a:lstStyle/>
          <a:p>
            <a:pPr indent="-332327" lvl="0" marL="342900" rtl="0" algn="l">
              <a:spcBef>
                <a:spcPts val="0"/>
              </a:spcBef>
              <a:spcAft>
                <a:spcPts val="1200"/>
              </a:spcAft>
              <a:buClr>
                <a:schemeClr val="dk1"/>
              </a:buClr>
              <a:buSzPct val="100000"/>
              <a:buChar char="●"/>
            </a:pPr>
            <a:r>
              <a:rPr lang="en-GB" sz="2220"/>
              <a:t>Random “kicks” are given to cantilever  due to finite T of oscillator</a:t>
            </a:r>
            <a:endParaRPr/>
          </a:p>
        </p:txBody>
      </p:sp>
      <p:sp>
        <p:nvSpPr>
          <p:cNvPr id="194" name="Google Shape;194;p30"/>
          <p:cNvSpPr txBox="1"/>
          <p:nvPr/>
        </p:nvSpPr>
        <p:spPr>
          <a:xfrm>
            <a:off x="785060" y="889513"/>
            <a:ext cx="69642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Brownian motion – random “kicks” given to particle due to thermal bath</a:t>
            </a:r>
            <a:endParaRPr/>
          </a:p>
        </p:txBody>
      </p:sp>
      <p:sp>
        <p:nvSpPr>
          <p:cNvPr id="195" name="Google Shape;195;p30"/>
          <p:cNvSpPr/>
          <p:nvPr/>
        </p:nvSpPr>
        <p:spPr>
          <a:xfrm>
            <a:off x="3581400" y="2038350"/>
            <a:ext cx="533400" cy="533400"/>
          </a:xfrm>
          <a:prstGeom prst="ellipse">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6" name="Google Shape;196;p30"/>
          <p:cNvSpPr/>
          <p:nvPr/>
        </p:nvSpPr>
        <p:spPr>
          <a:xfrm>
            <a:off x="2438400" y="1809750"/>
            <a:ext cx="152400" cy="152400"/>
          </a:xfrm>
          <a:prstGeom prst="ellipse">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7" name="Google Shape;197;p30"/>
          <p:cNvSpPr/>
          <p:nvPr/>
        </p:nvSpPr>
        <p:spPr>
          <a:xfrm>
            <a:off x="3429000" y="1504950"/>
            <a:ext cx="152400" cy="152400"/>
          </a:xfrm>
          <a:prstGeom prst="ellipse">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8" name="Google Shape;198;p30"/>
          <p:cNvSpPr/>
          <p:nvPr/>
        </p:nvSpPr>
        <p:spPr>
          <a:xfrm>
            <a:off x="3048000" y="1962150"/>
            <a:ext cx="152400" cy="152400"/>
          </a:xfrm>
          <a:prstGeom prst="ellipse">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199" name="Google Shape;199;p30"/>
          <p:cNvSpPr/>
          <p:nvPr/>
        </p:nvSpPr>
        <p:spPr>
          <a:xfrm>
            <a:off x="2286000" y="2571750"/>
            <a:ext cx="152400" cy="152400"/>
          </a:xfrm>
          <a:prstGeom prst="ellipse">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0" name="Google Shape;200;p30"/>
          <p:cNvSpPr/>
          <p:nvPr/>
        </p:nvSpPr>
        <p:spPr>
          <a:xfrm>
            <a:off x="4114800" y="1733550"/>
            <a:ext cx="152400" cy="152400"/>
          </a:xfrm>
          <a:prstGeom prst="ellipse">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1" name="Google Shape;201;p30"/>
          <p:cNvSpPr/>
          <p:nvPr/>
        </p:nvSpPr>
        <p:spPr>
          <a:xfrm>
            <a:off x="5562600" y="2038350"/>
            <a:ext cx="152400" cy="152400"/>
          </a:xfrm>
          <a:prstGeom prst="ellipse">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2" name="Google Shape;202;p30"/>
          <p:cNvSpPr/>
          <p:nvPr/>
        </p:nvSpPr>
        <p:spPr>
          <a:xfrm>
            <a:off x="2971800" y="2952750"/>
            <a:ext cx="152400" cy="152400"/>
          </a:xfrm>
          <a:prstGeom prst="ellipse">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3" name="Google Shape;203;p30"/>
          <p:cNvSpPr/>
          <p:nvPr/>
        </p:nvSpPr>
        <p:spPr>
          <a:xfrm>
            <a:off x="3886200" y="2724150"/>
            <a:ext cx="152400" cy="152400"/>
          </a:xfrm>
          <a:prstGeom prst="ellipse">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4" name="Google Shape;204;p30"/>
          <p:cNvSpPr/>
          <p:nvPr/>
        </p:nvSpPr>
        <p:spPr>
          <a:xfrm>
            <a:off x="4495800" y="2571750"/>
            <a:ext cx="152400" cy="152400"/>
          </a:xfrm>
          <a:prstGeom prst="ellipse">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205" name="Google Shape;205;p30"/>
          <p:cNvSpPr/>
          <p:nvPr/>
        </p:nvSpPr>
        <p:spPr>
          <a:xfrm>
            <a:off x="4648200" y="1809750"/>
            <a:ext cx="152400" cy="152400"/>
          </a:xfrm>
          <a:prstGeom prst="ellipse">
            <a:avLst/>
          </a:prstGeom>
          <a:solidFill>
            <a:srgbClr val="FF0000"/>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cxnSp>
        <p:nvCxnSpPr>
          <p:cNvPr id="206" name="Google Shape;206;p30"/>
          <p:cNvCxnSpPr/>
          <p:nvPr/>
        </p:nvCxnSpPr>
        <p:spPr>
          <a:xfrm rot="10800000">
            <a:off x="5410200" y="2114638"/>
            <a:ext cx="381000" cy="1500"/>
          </a:xfrm>
          <a:prstGeom prst="straightConnector1">
            <a:avLst/>
          </a:prstGeom>
          <a:noFill/>
          <a:ln cap="flat" cmpd="sng" w="9525">
            <a:solidFill>
              <a:srgbClr val="4A7DBA"/>
            </a:solidFill>
            <a:prstDash val="solid"/>
            <a:round/>
            <a:headEnd len="sm" w="sm" type="none"/>
            <a:tailEnd len="med" w="med" type="stealth"/>
          </a:ln>
        </p:spPr>
      </p:cxnSp>
      <p:cxnSp>
        <p:nvCxnSpPr>
          <p:cNvPr id="207" name="Google Shape;207;p30"/>
          <p:cNvCxnSpPr/>
          <p:nvPr/>
        </p:nvCxnSpPr>
        <p:spPr>
          <a:xfrm rot="10800000">
            <a:off x="4343400" y="2648038"/>
            <a:ext cx="381000" cy="1500"/>
          </a:xfrm>
          <a:prstGeom prst="straightConnector1">
            <a:avLst/>
          </a:prstGeom>
          <a:noFill/>
          <a:ln cap="flat" cmpd="sng" w="9525">
            <a:solidFill>
              <a:srgbClr val="4A7DBA"/>
            </a:solidFill>
            <a:prstDash val="solid"/>
            <a:round/>
            <a:headEnd len="sm" w="sm" type="none"/>
            <a:tailEnd len="med" w="med" type="stealth"/>
          </a:ln>
        </p:spPr>
      </p:cxnSp>
      <p:cxnSp>
        <p:nvCxnSpPr>
          <p:cNvPr id="208" name="Google Shape;208;p30"/>
          <p:cNvCxnSpPr/>
          <p:nvPr/>
        </p:nvCxnSpPr>
        <p:spPr>
          <a:xfrm rot="-5400000">
            <a:off x="4572000" y="1733550"/>
            <a:ext cx="304800" cy="304800"/>
          </a:xfrm>
          <a:prstGeom prst="straightConnector1">
            <a:avLst/>
          </a:prstGeom>
          <a:noFill/>
          <a:ln cap="flat" cmpd="sng" w="9525">
            <a:solidFill>
              <a:srgbClr val="4A7DBA"/>
            </a:solidFill>
            <a:prstDash val="solid"/>
            <a:round/>
            <a:headEnd len="sm" w="sm" type="none"/>
            <a:tailEnd len="med" w="med" type="stealth"/>
          </a:ln>
        </p:spPr>
      </p:cxnSp>
      <p:cxnSp>
        <p:nvCxnSpPr>
          <p:cNvPr id="209" name="Google Shape;209;p30"/>
          <p:cNvCxnSpPr/>
          <p:nvPr/>
        </p:nvCxnSpPr>
        <p:spPr>
          <a:xfrm flipH="1" rot="5400000">
            <a:off x="3848100" y="1619250"/>
            <a:ext cx="685800" cy="304800"/>
          </a:xfrm>
          <a:prstGeom prst="straightConnector1">
            <a:avLst/>
          </a:prstGeom>
          <a:noFill/>
          <a:ln cap="flat" cmpd="sng" w="9525">
            <a:solidFill>
              <a:srgbClr val="4A7DBA"/>
            </a:solidFill>
            <a:prstDash val="solid"/>
            <a:round/>
            <a:headEnd len="sm" w="sm" type="none"/>
            <a:tailEnd len="med" w="med" type="stealth"/>
          </a:ln>
        </p:spPr>
      </p:cxnSp>
      <p:cxnSp>
        <p:nvCxnSpPr>
          <p:cNvPr id="210" name="Google Shape;210;p30"/>
          <p:cNvCxnSpPr/>
          <p:nvPr/>
        </p:nvCxnSpPr>
        <p:spPr>
          <a:xfrm>
            <a:off x="2895600" y="2038350"/>
            <a:ext cx="457200" cy="1500"/>
          </a:xfrm>
          <a:prstGeom prst="straightConnector1">
            <a:avLst/>
          </a:prstGeom>
          <a:noFill/>
          <a:ln cap="flat" cmpd="sng" w="9525">
            <a:solidFill>
              <a:srgbClr val="4A7DBA"/>
            </a:solidFill>
            <a:prstDash val="solid"/>
            <a:round/>
            <a:headEnd len="sm" w="sm" type="none"/>
            <a:tailEnd len="med" w="med" type="stealth"/>
          </a:ln>
        </p:spPr>
      </p:cxnSp>
      <p:cxnSp>
        <p:nvCxnSpPr>
          <p:cNvPr id="211" name="Google Shape;211;p30"/>
          <p:cNvCxnSpPr/>
          <p:nvPr/>
        </p:nvCxnSpPr>
        <p:spPr>
          <a:xfrm flipH="1" rot="-5400000">
            <a:off x="3276600" y="1504950"/>
            <a:ext cx="457200" cy="152400"/>
          </a:xfrm>
          <a:prstGeom prst="straightConnector1">
            <a:avLst/>
          </a:prstGeom>
          <a:noFill/>
          <a:ln cap="flat" cmpd="sng" w="9525">
            <a:solidFill>
              <a:srgbClr val="4A7DBA"/>
            </a:solidFill>
            <a:prstDash val="solid"/>
            <a:round/>
            <a:headEnd len="sm" w="sm" type="none"/>
            <a:tailEnd len="med" w="med" type="stealth"/>
          </a:ln>
        </p:spPr>
      </p:cxnSp>
      <p:cxnSp>
        <p:nvCxnSpPr>
          <p:cNvPr id="212" name="Google Shape;212;p30"/>
          <p:cNvCxnSpPr/>
          <p:nvPr/>
        </p:nvCxnSpPr>
        <p:spPr>
          <a:xfrm flipH="1" rot="10800000">
            <a:off x="3657600" y="2647950"/>
            <a:ext cx="533400" cy="381000"/>
          </a:xfrm>
          <a:prstGeom prst="straightConnector1">
            <a:avLst/>
          </a:prstGeom>
          <a:noFill/>
          <a:ln cap="flat" cmpd="sng" w="9525">
            <a:solidFill>
              <a:srgbClr val="4A7DBA"/>
            </a:solidFill>
            <a:prstDash val="solid"/>
            <a:round/>
            <a:headEnd len="sm" w="sm" type="none"/>
            <a:tailEnd len="med" w="med" type="stealth"/>
          </a:ln>
        </p:spPr>
      </p:cxnSp>
      <p:cxnSp>
        <p:nvCxnSpPr>
          <p:cNvPr id="213" name="Google Shape;213;p30"/>
          <p:cNvCxnSpPr/>
          <p:nvPr/>
        </p:nvCxnSpPr>
        <p:spPr>
          <a:xfrm rot="10800000">
            <a:off x="2286000" y="1886038"/>
            <a:ext cx="381000" cy="1500"/>
          </a:xfrm>
          <a:prstGeom prst="straightConnector1">
            <a:avLst/>
          </a:prstGeom>
          <a:noFill/>
          <a:ln cap="flat" cmpd="sng" w="9525">
            <a:solidFill>
              <a:srgbClr val="4A7DBA"/>
            </a:solidFill>
            <a:prstDash val="solid"/>
            <a:round/>
            <a:headEnd len="sm" w="sm" type="none"/>
            <a:tailEnd len="med" w="med" type="stealth"/>
          </a:ln>
        </p:spPr>
      </p:cxnSp>
      <p:cxnSp>
        <p:nvCxnSpPr>
          <p:cNvPr id="214" name="Google Shape;214;p30"/>
          <p:cNvCxnSpPr/>
          <p:nvPr/>
        </p:nvCxnSpPr>
        <p:spPr>
          <a:xfrm flipH="1" rot="5400000">
            <a:off x="2857500" y="2838450"/>
            <a:ext cx="381000" cy="304800"/>
          </a:xfrm>
          <a:prstGeom prst="straightConnector1">
            <a:avLst/>
          </a:prstGeom>
          <a:noFill/>
          <a:ln cap="flat" cmpd="sng" w="9525">
            <a:solidFill>
              <a:srgbClr val="4A7DBA"/>
            </a:solidFill>
            <a:prstDash val="solid"/>
            <a:round/>
            <a:headEnd len="sm" w="sm" type="none"/>
            <a:tailEnd len="med" w="med" type="stealth"/>
          </a:ln>
        </p:spPr>
      </p:cxnSp>
      <p:cxnSp>
        <p:nvCxnSpPr>
          <p:cNvPr id="215" name="Google Shape;215;p30"/>
          <p:cNvCxnSpPr/>
          <p:nvPr/>
        </p:nvCxnSpPr>
        <p:spPr>
          <a:xfrm flipH="1" rot="10800000">
            <a:off x="2209800" y="2571750"/>
            <a:ext cx="304800" cy="152400"/>
          </a:xfrm>
          <a:prstGeom prst="straightConnector1">
            <a:avLst/>
          </a:prstGeom>
          <a:noFill/>
          <a:ln cap="flat" cmpd="sng" w="9525">
            <a:solidFill>
              <a:srgbClr val="4A7DBA"/>
            </a:solidFill>
            <a:prstDash val="solid"/>
            <a:round/>
            <a:headEnd len="sm" w="sm" type="none"/>
            <a:tailEnd len="med" w="med" type="stealth"/>
          </a:ln>
        </p:spPr>
      </p:cxnSp>
      <p:sp>
        <p:nvSpPr>
          <p:cNvPr id="216" name="Google Shape;216;p30"/>
          <p:cNvSpPr txBox="1"/>
          <p:nvPr/>
        </p:nvSpPr>
        <p:spPr>
          <a:xfrm>
            <a:off x="5562600" y="2266950"/>
            <a:ext cx="1930500" cy="369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Microsphere</a:t>
            </a:r>
            <a:endParaRPr/>
          </a:p>
        </p:txBody>
      </p:sp>
      <p:cxnSp>
        <p:nvCxnSpPr>
          <p:cNvPr id="217" name="Google Shape;217;p30"/>
          <p:cNvCxnSpPr>
            <a:stCxn id="216" idx="1"/>
          </p:cNvCxnSpPr>
          <p:nvPr/>
        </p:nvCxnSpPr>
        <p:spPr>
          <a:xfrm rot="10800000">
            <a:off x="4114800" y="2343900"/>
            <a:ext cx="1447800" cy="108000"/>
          </a:xfrm>
          <a:prstGeom prst="straightConnector1">
            <a:avLst/>
          </a:prstGeom>
          <a:noFill/>
          <a:ln cap="flat" cmpd="sng" w="25400">
            <a:solidFill>
              <a:schemeClr val="dk1"/>
            </a:solidFill>
            <a:prstDash val="solid"/>
            <a:round/>
            <a:headEnd len="sm" w="sm" type="none"/>
            <a:tailEnd len="med" w="med" type="stealth"/>
          </a:ln>
          <a:effectLst>
            <a:outerShdw blurRad="40000" rotWithShape="0" dir="5400000" dist="20000">
              <a:srgbClr val="000000">
                <a:alpha val="37650"/>
              </a:srgbClr>
            </a:outerShdw>
          </a:effectLst>
        </p:spPr>
      </p:cxnSp>
      <p:sp>
        <p:nvSpPr>
          <p:cNvPr id="218" name="Google Shape;218;p30"/>
          <p:cNvSpPr txBox="1"/>
          <p:nvPr/>
        </p:nvSpPr>
        <p:spPr>
          <a:xfrm>
            <a:off x="5334000" y="1276350"/>
            <a:ext cx="2261400" cy="369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Background gas</a:t>
            </a:r>
            <a:endParaRPr/>
          </a:p>
        </p:txBody>
      </p:sp>
      <p:cxnSp>
        <p:nvCxnSpPr>
          <p:cNvPr id="219" name="Google Shape;219;p30"/>
          <p:cNvCxnSpPr/>
          <p:nvPr/>
        </p:nvCxnSpPr>
        <p:spPr>
          <a:xfrm rot="5400000">
            <a:off x="5600700" y="1771650"/>
            <a:ext cx="304800" cy="76200"/>
          </a:xfrm>
          <a:prstGeom prst="straightConnector1">
            <a:avLst/>
          </a:prstGeom>
          <a:noFill/>
          <a:ln cap="flat" cmpd="sng" w="25400">
            <a:solidFill>
              <a:schemeClr val="dk1"/>
            </a:solidFill>
            <a:prstDash val="solid"/>
            <a:round/>
            <a:headEnd len="sm" w="sm" type="none"/>
            <a:tailEnd len="med" w="med" type="stealth"/>
          </a:ln>
          <a:effectLst>
            <a:outerShdw blurRad="40000" rotWithShape="0" dir="5400000" dist="20000">
              <a:srgbClr val="000000">
                <a:alpha val="37650"/>
              </a:srgbClr>
            </a:outerShdw>
          </a:effectLst>
        </p:spPr>
      </p:cxnSp>
      <p:grpSp>
        <p:nvGrpSpPr>
          <p:cNvPr id="220" name="Google Shape;220;p30"/>
          <p:cNvGrpSpPr/>
          <p:nvPr/>
        </p:nvGrpSpPr>
        <p:grpSpPr>
          <a:xfrm>
            <a:off x="1066800" y="3790950"/>
            <a:ext cx="6858000" cy="1208088"/>
            <a:chOff x="1066800" y="5029200"/>
            <a:chExt cx="6858000" cy="1208088"/>
          </a:xfrm>
        </p:grpSpPr>
        <p:pic>
          <p:nvPicPr>
            <p:cNvPr id="221" name="Google Shape;221;p30"/>
            <p:cNvPicPr preferRelativeResize="0"/>
            <p:nvPr/>
          </p:nvPicPr>
          <p:blipFill rotWithShape="1">
            <a:blip r:embed="rId3">
              <a:alphaModFix/>
            </a:blip>
            <a:srcRect b="0" l="0" r="0" t="0"/>
            <a:stretch/>
          </p:blipFill>
          <p:spPr>
            <a:xfrm>
              <a:off x="1066800" y="5257800"/>
              <a:ext cx="1992311" cy="771526"/>
            </a:xfrm>
            <a:prstGeom prst="rect">
              <a:avLst/>
            </a:prstGeom>
            <a:noFill/>
            <a:ln>
              <a:noFill/>
            </a:ln>
          </p:spPr>
        </p:pic>
        <p:pic>
          <p:nvPicPr>
            <p:cNvPr id="222" name="Google Shape;222;p30"/>
            <p:cNvPicPr preferRelativeResize="0"/>
            <p:nvPr/>
          </p:nvPicPr>
          <p:blipFill rotWithShape="1">
            <a:blip r:embed="rId4">
              <a:alphaModFix/>
            </a:blip>
            <a:srcRect b="0" l="0" r="0" t="0"/>
            <a:stretch/>
          </p:blipFill>
          <p:spPr>
            <a:xfrm>
              <a:off x="5029200" y="5029200"/>
              <a:ext cx="2895600" cy="1208088"/>
            </a:xfrm>
            <a:prstGeom prst="rect">
              <a:avLst/>
            </a:prstGeom>
            <a:solidFill>
              <a:srgbClr val="CCFFFF"/>
            </a:solidFill>
            <a:ln>
              <a:noFill/>
            </a:ln>
          </p:spPr>
        </p:pic>
        <p:sp>
          <p:nvSpPr>
            <p:cNvPr id="223" name="Google Shape;223;p30"/>
            <p:cNvSpPr/>
            <p:nvPr/>
          </p:nvSpPr>
          <p:spPr>
            <a:xfrm>
              <a:off x="3429000" y="5562600"/>
              <a:ext cx="1143000" cy="228600"/>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1"/>
          <p:cNvSpPr txBox="1"/>
          <p:nvPr>
            <p:ph type="title"/>
          </p:nvPr>
        </p:nvSpPr>
        <p:spPr>
          <a:xfrm>
            <a:off x="311700" y="64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Photon recoil </a:t>
            </a:r>
            <a:endParaRPr/>
          </a:p>
        </p:txBody>
      </p:sp>
      <p:pic>
        <p:nvPicPr>
          <p:cNvPr id="229" name="Google Shape;229;p31"/>
          <p:cNvPicPr preferRelativeResize="0"/>
          <p:nvPr/>
        </p:nvPicPr>
        <p:blipFill>
          <a:blip r:embed="rId3">
            <a:alphaModFix/>
          </a:blip>
          <a:stretch>
            <a:fillRect/>
          </a:stretch>
        </p:blipFill>
        <p:spPr>
          <a:xfrm>
            <a:off x="6319288" y="0"/>
            <a:ext cx="2494950" cy="2776748"/>
          </a:xfrm>
          <a:prstGeom prst="rect">
            <a:avLst/>
          </a:prstGeom>
          <a:noFill/>
          <a:ln>
            <a:noFill/>
          </a:ln>
        </p:spPr>
      </p:pic>
      <p:pic>
        <p:nvPicPr>
          <p:cNvPr id="230" name="Google Shape;230;p31"/>
          <p:cNvPicPr preferRelativeResize="0"/>
          <p:nvPr/>
        </p:nvPicPr>
        <p:blipFill>
          <a:blip r:embed="rId4">
            <a:alphaModFix/>
          </a:blip>
          <a:stretch>
            <a:fillRect/>
          </a:stretch>
        </p:blipFill>
        <p:spPr>
          <a:xfrm>
            <a:off x="6430300" y="2680150"/>
            <a:ext cx="2272925" cy="2539575"/>
          </a:xfrm>
          <a:prstGeom prst="rect">
            <a:avLst/>
          </a:prstGeom>
          <a:noFill/>
          <a:ln>
            <a:noFill/>
          </a:ln>
        </p:spPr>
      </p:pic>
      <p:cxnSp>
        <p:nvCxnSpPr>
          <p:cNvPr id="231" name="Google Shape;231;p31"/>
          <p:cNvCxnSpPr/>
          <p:nvPr/>
        </p:nvCxnSpPr>
        <p:spPr>
          <a:xfrm flipH="1" rot="10800000">
            <a:off x="5725775" y="3501175"/>
            <a:ext cx="864000" cy="918900"/>
          </a:xfrm>
          <a:prstGeom prst="straightConnector1">
            <a:avLst/>
          </a:prstGeom>
          <a:noFill/>
          <a:ln cap="flat" cmpd="sng" w="9525">
            <a:solidFill>
              <a:schemeClr val="dk2"/>
            </a:solidFill>
            <a:prstDash val="solid"/>
            <a:round/>
            <a:headEnd len="med" w="med" type="none"/>
            <a:tailEnd len="med" w="med" type="triangle"/>
          </a:ln>
        </p:spPr>
      </p:cxnSp>
      <p:cxnSp>
        <p:nvCxnSpPr>
          <p:cNvPr id="232" name="Google Shape;232;p31"/>
          <p:cNvCxnSpPr/>
          <p:nvPr/>
        </p:nvCxnSpPr>
        <p:spPr>
          <a:xfrm flipH="1" rot="10800000">
            <a:off x="5739475" y="2054050"/>
            <a:ext cx="960000" cy="2352300"/>
          </a:xfrm>
          <a:prstGeom prst="straightConnector1">
            <a:avLst/>
          </a:prstGeom>
          <a:noFill/>
          <a:ln cap="flat" cmpd="sng" w="9525">
            <a:solidFill>
              <a:schemeClr val="dk2"/>
            </a:solidFill>
            <a:prstDash val="solid"/>
            <a:round/>
            <a:headEnd len="med" w="med" type="none"/>
            <a:tailEnd len="med" w="med" type="triangle"/>
          </a:ln>
        </p:spPr>
      </p:cxnSp>
      <p:sp>
        <p:nvSpPr>
          <p:cNvPr id="233" name="Google Shape;233;p31"/>
          <p:cNvSpPr txBox="1"/>
          <p:nvPr/>
        </p:nvSpPr>
        <p:spPr>
          <a:xfrm>
            <a:off x="943325" y="4303025"/>
            <a:ext cx="51558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lang="en-GB" sz="1000">
                <a:solidFill>
                  <a:schemeClr val="dk2"/>
                </a:solidFill>
              </a:rPr>
              <a:t>[1] - </a:t>
            </a:r>
            <a:r>
              <a:rPr lang="en-GB" sz="1000">
                <a:solidFill>
                  <a:srgbClr val="222222"/>
                </a:solidFill>
                <a:highlight>
                  <a:schemeClr val="lt1"/>
                </a:highlight>
              </a:rPr>
              <a:t>Jain, Vijay, et al. "Direct measurement of photon recoil from a levitated nanoparticle." </a:t>
            </a:r>
            <a:r>
              <a:rPr i="1" lang="en-GB" sz="1000">
                <a:solidFill>
                  <a:srgbClr val="222222"/>
                </a:solidFill>
                <a:highlight>
                  <a:schemeClr val="lt1"/>
                </a:highlight>
              </a:rPr>
              <a:t>Physical review letters</a:t>
            </a:r>
            <a:r>
              <a:rPr lang="en-GB" sz="1000">
                <a:solidFill>
                  <a:srgbClr val="222222"/>
                </a:solidFill>
                <a:highlight>
                  <a:schemeClr val="lt1"/>
                </a:highlight>
              </a:rPr>
              <a:t> 116.24 (2016): 243601.</a:t>
            </a:r>
            <a:br>
              <a:rPr lang="en-GB" sz="1000">
                <a:solidFill>
                  <a:srgbClr val="222222"/>
                </a:solidFill>
                <a:highlight>
                  <a:schemeClr val="lt1"/>
                </a:highlight>
              </a:rPr>
            </a:br>
            <a:r>
              <a:rPr lang="en-GB" sz="1000">
                <a:solidFill>
                  <a:srgbClr val="222222"/>
                </a:solidFill>
                <a:highlight>
                  <a:schemeClr val="lt1"/>
                </a:highlight>
              </a:rPr>
              <a:t>[2] - Delić, Uroš, et al. "Motional Quantum Ground State of a Levitated Nanoparticle from Room Temperature." </a:t>
            </a:r>
            <a:r>
              <a:rPr i="1" lang="en-GB" sz="1000">
                <a:solidFill>
                  <a:srgbClr val="222222"/>
                </a:solidFill>
                <a:highlight>
                  <a:schemeClr val="lt1"/>
                </a:highlight>
              </a:rPr>
              <a:t>arXiv preprint arXiv:1911.04406</a:t>
            </a:r>
            <a:r>
              <a:rPr lang="en-GB" sz="1000">
                <a:solidFill>
                  <a:srgbClr val="222222"/>
                </a:solidFill>
                <a:highlight>
                  <a:schemeClr val="lt1"/>
                </a:highlight>
              </a:rPr>
              <a:t> (2019).</a:t>
            </a:r>
            <a:endParaRPr/>
          </a:p>
        </p:txBody>
      </p:sp>
      <p:sp>
        <p:nvSpPr>
          <p:cNvPr id="234" name="Google Shape;234;p31"/>
          <p:cNvSpPr txBox="1"/>
          <p:nvPr>
            <p:ph idx="4294967295" type="body"/>
          </p:nvPr>
        </p:nvSpPr>
        <p:spPr>
          <a:xfrm>
            <a:off x="130925" y="559450"/>
            <a:ext cx="5968200" cy="37749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GB" sz="1400"/>
              <a:t>COM t</a:t>
            </a:r>
            <a:r>
              <a:rPr lang="en-GB" sz="1400"/>
              <a:t>emperature determined by balance of heating and cooling channels [1]:</a:t>
            </a:r>
            <a:endParaRPr sz="1400"/>
          </a:p>
          <a:p>
            <a:pPr indent="0" lvl="0" marL="457200" rtl="0" algn="l">
              <a:spcBef>
                <a:spcPts val="1200"/>
              </a:spcBef>
              <a:spcAft>
                <a:spcPts val="0"/>
              </a:spcAft>
              <a:buNone/>
            </a:pPr>
            <a:r>
              <a:t/>
            </a:r>
            <a:endParaRPr sz="1400"/>
          </a:p>
          <a:p>
            <a:pPr indent="-317500" lvl="0" marL="457200" rtl="0" algn="l">
              <a:spcBef>
                <a:spcPts val="1200"/>
              </a:spcBef>
              <a:spcAft>
                <a:spcPts val="0"/>
              </a:spcAft>
              <a:buSzPts val="1400"/>
              <a:buChar char="●"/>
            </a:pPr>
            <a:r>
              <a:rPr lang="en-GB" sz="1400"/>
              <a:t>Best numbers: ground state - Aspelmeyer and Novotny groups. -[2]</a:t>
            </a:r>
            <a:endParaRPr sz="1400"/>
          </a:p>
          <a:p>
            <a:pPr indent="-317500" lvl="0" marL="457200" rtl="0" algn="l">
              <a:spcBef>
                <a:spcPts val="0"/>
              </a:spcBef>
              <a:spcAft>
                <a:spcPts val="0"/>
              </a:spcAft>
              <a:buSzPts val="1400"/>
              <a:buChar char="●"/>
            </a:pPr>
            <a:r>
              <a:rPr lang="en-GB" sz="1400"/>
              <a:t>In general, force/acceleration/position </a:t>
            </a:r>
            <a:r>
              <a:rPr lang="en-GB" sz="1400"/>
              <a:t>sensitivity also</a:t>
            </a:r>
            <a:r>
              <a:rPr lang="en-GB" sz="1400"/>
              <a:t> determined by largest set of random numbers flowing into system.</a:t>
            </a:r>
            <a:endParaRPr sz="1400"/>
          </a:p>
          <a:p>
            <a:pPr indent="-317500" lvl="0" marL="457200" rtl="0" algn="l">
              <a:spcBef>
                <a:spcPts val="0"/>
              </a:spcBef>
              <a:spcAft>
                <a:spcPts val="0"/>
              </a:spcAft>
              <a:buSzPts val="1400"/>
              <a:buChar char="●"/>
            </a:pPr>
            <a:r>
              <a:rPr lang="en-GB" sz="1400"/>
              <a:t>Semi random momentum impulses from multi-</a:t>
            </a:r>
            <a:r>
              <a:rPr lang="en-GB" sz="1400"/>
              <a:t>directional</a:t>
            </a:r>
            <a:r>
              <a:rPr lang="en-GB" sz="1400"/>
              <a:t> scatter, also throws light outside of cavity mode.</a:t>
            </a:r>
            <a:endParaRPr sz="1400"/>
          </a:p>
          <a:p>
            <a:pPr indent="0" lvl="0" marL="0" rtl="0" algn="l">
              <a:spcBef>
                <a:spcPts val="1200"/>
              </a:spcBef>
              <a:spcAft>
                <a:spcPts val="1200"/>
              </a:spcAft>
              <a:buNone/>
            </a:pPr>
            <a:r>
              <a:t/>
            </a:r>
            <a:endParaRPr sz="1000">
              <a:solidFill>
                <a:srgbClr val="222222"/>
              </a:solidFill>
              <a:highlight>
                <a:srgbClr val="FFFFFF"/>
              </a:highlight>
            </a:endParaRPr>
          </a:p>
        </p:txBody>
      </p:sp>
      <p:pic>
        <p:nvPicPr>
          <p:cNvPr id="235" name="Google Shape;235;p31"/>
          <p:cNvPicPr preferRelativeResize="0"/>
          <p:nvPr/>
        </p:nvPicPr>
        <p:blipFill>
          <a:blip r:embed="rId5">
            <a:alphaModFix/>
          </a:blip>
          <a:stretch>
            <a:fillRect/>
          </a:stretch>
        </p:blipFill>
        <p:spPr>
          <a:xfrm>
            <a:off x="1817150" y="915925"/>
            <a:ext cx="3409950" cy="723900"/>
          </a:xfrm>
          <a:prstGeom prst="rect">
            <a:avLst/>
          </a:prstGeom>
          <a:noFill/>
          <a:ln>
            <a:noFill/>
          </a:ln>
        </p:spPr>
      </p:pic>
      <p:pic>
        <p:nvPicPr>
          <p:cNvPr id="236" name="Google Shape;236;p31"/>
          <p:cNvPicPr preferRelativeResize="0"/>
          <p:nvPr/>
        </p:nvPicPr>
        <p:blipFill>
          <a:blip r:embed="rId6">
            <a:alphaModFix/>
          </a:blip>
          <a:stretch>
            <a:fillRect/>
          </a:stretch>
        </p:blipFill>
        <p:spPr>
          <a:xfrm>
            <a:off x="357750" y="3044498"/>
            <a:ext cx="2712630" cy="1131600"/>
          </a:xfrm>
          <a:prstGeom prst="rect">
            <a:avLst/>
          </a:prstGeom>
          <a:noFill/>
          <a:ln>
            <a:noFill/>
          </a:ln>
        </p:spPr>
      </p:pic>
      <p:pic>
        <p:nvPicPr>
          <p:cNvPr id="237" name="Google Shape;237;p31"/>
          <p:cNvPicPr preferRelativeResize="0"/>
          <p:nvPr/>
        </p:nvPicPr>
        <p:blipFill>
          <a:blip r:embed="rId7">
            <a:alphaModFix/>
          </a:blip>
          <a:stretch>
            <a:fillRect/>
          </a:stretch>
        </p:blipFill>
        <p:spPr>
          <a:xfrm>
            <a:off x="3194875" y="3378098"/>
            <a:ext cx="1647825" cy="533400"/>
          </a:xfrm>
          <a:prstGeom prst="rect">
            <a:avLst/>
          </a:prstGeom>
          <a:noFill/>
          <a:ln>
            <a:noFill/>
          </a:ln>
        </p:spPr>
      </p:pic>
      <p:sp>
        <p:nvSpPr>
          <p:cNvPr id="238" name="Google Shape;238;p31"/>
          <p:cNvSpPr txBox="1"/>
          <p:nvPr/>
        </p:nvSpPr>
        <p:spPr>
          <a:xfrm>
            <a:off x="624175" y="3079425"/>
            <a:ext cx="217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32"/>
          <p:cNvSpPr txBox="1"/>
          <p:nvPr>
            <p:ph type="title"/>
          </p:nvPr>
        </p:nvSpPr>
        <p:spPr>
          <a:xfrm>
            <a:off x="464613" y="0"/>
            <a:ext cx="8229600" cy="8574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46666"/>
              <a:buFont typeface="Calibri"/>
              <a:buNone/>
            </a:pPr>
            <a:r>
              <a:rPr lang="en-GB" sz="3000"/>
              <a:t>Photon recoil limit determines projected force sensitivity for sphere geometries</a:t>
            </a:r>
            <a:endParaRPr sz="3000"/>
          </a:p>
        </p:txBody>
      </p:sp>
      <p:pic>
        <p:nvPicPr>
          <p:cNvPr id="244" name="Google Shape;244;p32"/>
          <p:cNvPicPr preferRelativeResize="0"/>
          <p:nvPr/>
        </p:nvPicPr>
        <p:blipFill rotWithShape="1">
          <a:blip r:embed="rId3">
            <a:alphaModFix/>
          </a:blip>
          <a:srcRect b="0" l="0" r="0" t="0"/>
          <a:stretch/>
        </p:blipFill>
        <p:spPr>
          <a:xfrm>
            <a:off x="2895600" y="1428750"/>
            <a:ext cx="4476560" cy="3168396"/>
          </a:xfrm>
          <a:prstGeom prst="rect">
            <a:avLst/>
          </a:prstGeom>
          <a:noFill/>
          <a:ln>
            <a:noFill/>
          </a:ln>
        </p:spPr>
      </p:pic>
      <p:sp>
        <p:nvSpPr>
          <p:cNvPr id="245" name="Google Shape;245;p32"/>
          <p:cNvSpPr txBox="1"/>
          <p:nvPr/>
        </p:nvSpPr>
        <p:spPr>
          <a:xfrm>
            <a:off x="2895600" y="4889584"/>
            <a:ext cx="6324600" cy="3387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600">
                <a:solidFill>
                  <a:srgbClr val="C00000"/>
                </a:solidFill>
                <a:latin typeface="Calibri"/>
                <a:ea typeface="Calibri"/>
                <a:cs typeface="Calibri"/>
                <a:sym typeface="Calibri"/>
              </a:rPr>
              <a:t>Z. Yin, A. Geraci, T. Li,  Int. J. Mod. Phys. B 27,1330018 (2013).</a:t>
            </a:r>
            <a:endParaRPr/>
          </a:p>
        </p:txBody>
      </p:sp>
      <p:sp>
        <p:nvSpPr>
          <p:cNvPr id="246" name="Google Shape;246;p32"/>
          <p:cNvSpPr txBox="1"/>
          <p:nvPr/>
        </p:nvSpPr>
        <p:spPr>
          <a:xfrm>
            <a:off x="2568756" y="4552950"/>
            <a:ext cx="57138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20 zN/Hz</a:t>
            </a:r>
            <a:r>
              <a:rPr baseline="30000" lang="en-GB" sz="1800">
                <a:solidFill>
                  <a:schemeClr val="dk1"/>
                </a:solidFill>
                <a:latin typeface="Calibri"/>
                <a:ea typeface="Calibri"/>
                <a:cs typeface="Calibri"/>
                <a:sym typeface="Calibri"/>
              </a:rPr>
              <a:t>1/2</a:t>
            </a:r>
            <a:r>
              <a:rPr lang="en-GB" sz="1800">
                <a:solidFill>
                  <a:schemeClr val="dk1"/>
                </a:solidFill>
                <a:latin typeface="Calibri"/>
                <a:ea typeface="Calibri"/>
                <a:cs typeface="Calibri"/>
                <a:sym typeface="Calibri"/>
              </a:rPr>
              <a:t> Gieseler, Novotny, Quidant (Nature Phys. 2013)</a:t>
            </a:r>
            <a:endParaRPr/>
          </a:p>
        </p:txBody>
      </p:sp>
      <p:sp>
        <p:nvSpPr>
          <p:cNvPr id="247" name="Google Shape;247;p32"/>
          <p:cNvSpPr txBox="1"/>
          <p:nvPr/>
        </p:nvSpPr>
        <p:spPr>
          <a:xfrm>
            <a:off x="7467601" y="1178004"/>
            <a:ext cx="1745700" cy="147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rgbClr val="538CD5"/>
                </a:solidFill>
                <a:latin typeface="Calibri"/>
                <a:ea typeface="Calibri"/>
                <a:cs typeface="Calibri"/>
                <a:sym typeface="Calibri"/>
              </a:rPr>
              <a:t>Seen recently by </a:t>
            </a:r>
            <a:endParaRPr/>
          </a:p>
          <a:p>
            <a:pPr indent="0" lvl="0" marL="0" marR="0" rtl="0" algn="l">
              <a:spcBef>
                <a:spcPts val="0"/>
              </a:spcBef>
              <a:spcAft>
                <a:spcPts val="0"/>
              </a:spcAft>
              <a:buNone/>
            </a:pPr>
            <a:r>
              <a:rPr lang="en-GB" sz="1800">
                <a:solidFill>
                  <a:srgbClr val="538CD5"/>
                </a:solidFill>
                <a:latin typeface="Calibri"/>
                <a:ea typeface="Calibri"/>
                <a:cs typeface="Calibri"/>
                <a:sym typeface="Calibri"/>
              </a:rPr>
              <a:t>Novotny group</a:t>
            </a:r>
            <a:endParaRPr/>
          </a:p>
          <a:p>
            <a:pPr indent="0" lvl="0" marL="0" marR="0" rtl="0" algn="l">
              <a:spcBef>
                <a:spcPts val="0"/>
              </a:spcBef>
              <a:spcAft>
                <a:spcPts val="0"/>
              </a:spcAft>
              <a:buNone/>
            </a:pPr>
            <a:r>
              <a:rPr lang="en-GB" sz="1800">
                <a:solidFill>
                  <a:srgbClr val="538CD5"/>
                </a:solidFill>
                <a:latin typeface="Calibri"/>
                <a:ea typeface="Calibri"/>
                <a:cs typeface="Calibri"/>
                <a:sym typeface="Calibri"/>
              </a:rPr>
              <a:t>V. Jain et. al., </a:t>
            </a:r>
            <a:endParaRPr/>
          </a:p>
          <a:p>
            <a:pPr indent="0" lvl="0" marL="0" marR="0" rtl="0" algn="l">
              <a:spcBef>
                <a:spcPts val="0"/>
              </a:spcBef>
              <a:spcAft>
                <a:spcPts val="0"/>
              </a:spcAft>
              <a:buNone/>
            </a:pPr>
            <a:r>
              <a:rPr lang="en-GB" sz="1800">
                <a:solidFill>
                  <a:srgbClr val="538CD5"/>
                </a:solidFill>
                <a:latin typeface="Calibri"/>
                <a:ea typeface="Calibri"/>
                <a:cs typeface="Calibri"/>
                <a:sym typeface="Calibri"/>
              </a:rPr>
              <a:t>PRL 116, 243601 (2016)</a:t>
            </a:r>
            <a:endParaRPr/>
          </a:p>
        </p:txBody>
      </p:sp>
      <p:cxnSp>
        <p:nvCxnSpPr>
          <p:cNvPr id="248" name="Google Shape;248;p32"/>
          <p:cNvCxnSpPr/>
          <p:nvPr/>
        </p:nvCxnSpPr>
        <p:spPr>
          <a:xfrm flipH="1">
            <a:off x="6332831" y="1314450"/>
            <a:ext cx="1141800" cy="1131600"/>
          </a:xfrm>
          <a:prstGeom prst="straightConnector1">
            <a:avLst/>
          </a:prstGeom>
          <a:noFill/>
          <a:ln cap="flat" cmpd="sng" w="9525">
            <a:solidFill>
              <a:srgbClr val="4A7DBA"/>
            </a:solidFill>
            <a:prstDash val="solid"/>
            <a:round/>
            <a:headEnd len="sm" w="sm" type="none"/>
            <a:tailEnd len="med" w="med" type="stealth"/>
          </a:ln>
        </p:spPr>
      </p:cxnSp>
      <p:sp>
        <p:nvSpPr>
          <p:cNvPr id="249" name="Google Shape;249;p32"/>
          <p:cNvSpPr txBox="1"/>
          <p:nvPr/>
        </p:nvSpPr>
        <p:spPr>
          <a:xfrm>
            <a:off x="6553200" y="971550"/>
            <a:ext cx="24729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rgbClr val="538CD5"/>
                </a:solidFill>
                <a:latin typeface="Calibri"/>
                <a:ea typeface="Calibri"/>
                <a:cs typeface="Calibri"/>
                <a:sym typeface="Calibri"/>
              </a:rPr>
              <a:t>Photon recoil heating</a:t>
            </a:r>
            <a:endParaRPr/>
          </a:p>
        </p:txBody>
      </p:sp>
      <p:pic>
        <p:nvPicPr>
          <p:cNvPr id="250" name="Google Shape;250;p32"/>
          <p:cNvPicPr preferRelativeResize="0"/>
          <p:nvPr/>
        </p:nvPicPr>
        <p:blipFill rotWithShape="1">
          <a:blip r:embed="rId4">
            <a:alphaModFix/>
          </a:blip>
          <a:srcRect b="0" l="0" r="0" t="0"/>
          <a:stretch/>
        </p:blipFill>
        <p:spPr>
          <a:xfrm>
            <a:off x="3154363" y="895350"/>
            <a:ext cx="3170238" cy="516117"/>
          </a:xfrm>
          <a:prstGeom prst="rect">
            <a:avLst/>
          </a:prstGeom>
          <a:noFill/>
          <a:ln>
            <a:noFill/>
          </a:ln>
        </p:spPr>
      </p:pic>
      <p:pic>
        <p:nvPicPr>
          <p:cNvPr id="251" name="Google Shape;251;p32"/>
          <p:cNvPicPr preferRelativeResize="0"/>
          <p:nvPr/>
        </p:nvPicPr>
        <p:blipFill>
          <a:blip r:embed="rId5">
            <a:alphaModFix/>
          </a:blip>
          <a:stretch>
            <a:fillRect/>
          </a:stretch>
        </p:blipFill>
        <p:spPr>
          <a:xfrm>
            <a:off x="0" y="1371198"/>
            <a:ext cx="2712630" cy="1131600"/>
          </a:xfrm>
          <a:prstGeom prst="rect">
            <a:avLst/>
          </a:prstGeom>
          <a:noFill/>
          <a:ln>
            <a:noFill/>
          </a:ln>
        </p:spPr>
      </p:pic>
      <p:pic>
        <p:nvPicPr>
          <p:cNvPr id="252" name="Google Shape;252;p32"/>
          <p:cNvPicPr preferRelativeResize="0"/>
          <p:nvPr/>
        </p:nvPicPr>
        <p:blipFill>
          <a:blip r:embed="rId6">
            <a:alphaModFix/>
          </a:blip>
          <a:stretch>
            <a:fillRect/>
          </a:stretch>
        </p:blipFill>
        <p:spPr>
          <a:xfrm>
            <a:off x="577825" y="2670048"/>
            <a:ext cx="1647825" cy="533400"/>
          </a:xfrm>
          <a:prstGeom prst="rect">
            <a:avLst/>
          </a:prstGeom>
          <a:noFill/>
          <a:ln>
            <a:noFill/>
          </a:ln>
        </p:spPr>
      </p:pic>
      <p:sp>
        <p:nvSpPr>
          <p:cNvPr id="253" name="Google Shape;253;p32"/>
          <p:cNvSpPr txBox="1"/>
          <p:nvPr/>
        </p:nvSpPr>
        <p:spPr>
          <a:xfrm>
            <a:off x="266425" y="1406125"/>
            <a:ext cx="2175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254" name="Google Shape;254;p32"/>
          <p:cNvSpPr txBox="1"/>
          <p:nvPr/>
        </p:nvSpPr>
        <p:spPr>
          <a:xfrm>
            <a:off x="133225" y="3308125"/>
            <a:ext cx="24354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Photon recoil high dependant on particle geometry outside of Rayleigh regime</a:t>
            </a:r>
            <a:endParaRPr>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47"/>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8"/>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249"/>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p33"/>
          <p:cNvPicPr preferRelativeResize="0"/>
          <p:nvPr/>
        </p:nvPicPr>
        <p:blipFill rotWithShape="1">
          <a:blip r:embed="rId3">
            <a:alphaModFix/>
          </a:blip>
          <a:srcRect b="14748" l="0" r="0" t="0"/>
          <a:stretch/>
        </p:blipFill>
        <p:spPr>
          <a:xfrm>
            <a:off x="559225" y="379388"/>
            <a:ext cx="8025551" cy="4384725"/>
          </a:xfrm>
          <a:prstGeom prst="rect">
            <a:avLst/>
          </a:prstGeom>
          <a:noFill/>
          <a:ln>
            <a:noFill/>
          </a:ln>
        </p:spPr>
      </p:pic>
      <p:pic>
        <p:nvPicPr>
          <p:cNvPr id="260" name="Google Shape;260;p33"/>
          <p:cNvPicPr preferRelativeResize="0"/>
          <p:nvPr/>
        </p:nvPicPr>
        <p:blipFill rotWithShape="1">
          <a:blip r:embed="rId4">
            <a:alphaModFix/>
          </a:blip>
          <a:srcRect b="49036" l="0" r="72544" t="0"/>
          <a:stretch/>
        </p:blipFill>
        <p:spPr>
          <a:xfrm>
            <a:off x="2846225" y="2624600"/>
            <a:ext cx="1290999" cy="1467200"/>
          </a:xfrm>
          <a:prstGeom prst="rect">
            <a:avLst/>
          </a:prstGeom>
          <a:noFill/>
          <a:ln>
            <a:noFill/>
          </a:ln>
        </p:spPr>
      </p:pic>
      <p:pic>
        <p:nvPicPr>
          <p:cNvPr id="261" name="Google Shape;261;p33"/>
          <p:cNvPicPr preferRelativeResize="0"/>
          <p:nvPr/>
        </p:nvPicPr>
        <p:blipFill rotWithShape="1">
          <a:blip r:embed="rId4">
            <a:alphaModFix/>
          </a:blip>
          <a:srcRect b="42149" l="28756" r="30632" t="0"/>
          <a:stretch/>
        </p:blipFill>
        <p:spPr>
          <a:xfrm>
            <a:off x="4480575" y="1782178"/>
            <a:ext cx="1497776" cy="1306251"/>
          </a:xfrm>
          <a:prstGeom prst="rect">
            <a:avLst/>
          </a:prstGeom>
          <a:noFill/>
          <a:ln>
            <a:noFill/>
          </a:ln>
        </p:spPr>
      </p:pic>
      <p:pic>
        <p:nvPicPr>
          <p:cNvPr id="262" name="Google Shape;262;p33"/>
          <p:cNvPicPr preferRelativeResize="0"/>
          <p:nvPr/>
        </p:nvPicPr>
        <p:blipFill rotWithShape="1">
          <a:blip r:embed="rId4">
            <a:alphaModFix/>
          </a:blip>
          <a:srcRect b="53427" l="71223" r="0" t="0"/>
          <a:stretch/>
        </p:blipFill>
        <p:spPr>
          <a:xfrm>
            <a:off x="6516050" y="1981776"/>
            <a:ext cx="1347974" cy="133560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id="268" name="Google Shape;268;p34"/>
          <p:cNvPicPr preferRelativeResize="0"/>
          <p:nvPr/>
        </p:nvPicPr>
        <p:blipFill rotWithShape="1">
          <a:blip r:embed="rId3">
            <a:alphaModFix/>
          </a:blip>
          <a:srcRect b="0" l="0" r="45142" t="0"/>
          <a:stretch/>
        </p:blipFill>
        <p:spPr>
          <a:xfrm>
            <a:off x="5495847" y="422581"/>
            <a:ext cx="3209561" cy="2243138"/>
          </a:xfrm>
          <a:prstGeom prst="rect">
            <a:avLst/>
          </a:prstGeom>
          <a:noFill/>
          <a:ln>
            <a:noFill/>
          </a:ln>
        </p:spPr>
      </p:pic>
      <p:sp>
        <p:nvSpPr>
          <p:cNvPr id="269" name="Google Shape;269;p34"/>
          <p:cNvSpPr txBox="1"/>
          <p:nvPr>
            <p:ph type="title"/>
          </p:nvPr>
        </p:nvSpPr>
        <p:spPr>
          <a:xfrm>
            <a:off x="652065" y="-26923"/>
            <a:ext cx="61722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lang="en-GB"/>
              <a:t>Gravitational waves</a:t>
            </a:r>
            <a:endParaRPr/>
          </a:p>
        </p:txBody>
      </p:sp>
      <p:sp>
        <p:nvSpPr>
          <p:cNvPr id="270" name="Google Shape;270;p34"/>
          <p:cNvSpPr txBox="1"/>
          <p:nvPr/>
        </p:nvSpPr>
        <p:spPr>
          <a:xfrm>
            <a:off x="866910" y="3246783"/>
            <a:ext cx="4163700" cy="1200300"/>
          </a:xfrm>
          <a:prstGeom prst="rect">
            <a:avLst/>
          </a:prstGeom>
          <a:noFill/>
          <a:ln>
            <a:noFill/>
          </a:ln>
        </p:spPr>
        <p:txBody>
          <a:bodyPr anchorCtr="0" anchor="t" bIns="45700" lIns="91425" spcFirstLastPara="1" rIns="91425" wrap="square" tIns="45700">
            <a:noAutofit/>
          </a:bodyPr>
          <a:lstStyle/>
          <a:p>
            <a:pPr indent="-214307" lvl="0" marL="214307"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Discovered by LIGO Sep 2015 !</a:t>
            </a:r>
            <a:endParaRPr/>
          </a:p>
          <a:p>
            <a:pPr indent="-214307" lvl="0" marL="214307" marR="0" rtl="0" algn="l">
              <a:spcBef>
                <a:spcPts val="0"/>
              </a:spcBef>
              <a:spcAft>
                <a:spcPts val="0"/>
              </a:spcAft>
              <a:buClr>
                <a:schemeClr val="dk1"/>
              </a:buClr>
              <a:buSzPts val="1800"/>
              <a:buFont typeface="Arial"/>
              <a:buChar char="•"/>
            </a:pPr>
            <a:r>
              <a:rPr lang="en-GB" sz="1800">
                <a:solidFill>
                  <a:schemeClr val="dk1"/>
                </a:solidFill>
                <a:latin typeface="Calibri"/>
                <a:ea typeface="Calibri"/>
                <a:cs typeface="Calibri"/>
                <a:sym typeface="Calibri"/>
              </a:rPr>
              <a:t>Sources:</a:t>
            </a:r>
            <a:endParaRPr/>
          </a:p>
          <a:p>
            <a:pPr indent="-214307" lvl="1" marL="557198" marR="0" rtl="0" algn="l">
              <a:spcBef>
                <a:spcPts val="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Inspirals of astrophysical objects</a:t>
            </a:r>
            <a:endParaRPr/>
          </a:p>
          <a:p>
            <a:pPr indent="-214307" lvl="1" marL="557198" marR="0" rtl="0" algn="l">
              <a:spcBef>
                <a:spcPts val="0"/>
              </a:spcBef>
              <a:spcAft>
                <a:spcPts val="0"/>
              </a:spcAft>
              <a:buClr>
                <a:schemeClr val="dk1"/>
              </a:buClr>
              <a:buSzPts val="1800"/>
              <a:buFont typeface="Arial"/>
              <a:buChar char="•"/>
            </a:pPr>
            <a:r>
              <a:rPr b="0" i="0" lang="en-GB" sz="1800" u="none" cap="none" strike="noStrike">
                <a:solidFill>
                  <a:schemeClr val="dk1"/>
                </a:solidFill>
                <a:latin typeface="Calibri"/>
                <a:ea typeface="Calibri"/>
                <a:cs typeface="Calibri"/>
                <a:sym typeface="Calibri"/>
              </a:rPr>
              <a:t>Inflation, Phase transitions, etc.</a:t>
            </a:r>
            <a:endParaRPr/>
          </a:p>
        </p:txBody>
      </p:sp>
      <p:pic>
        <p:nvPicPr>
          <p:cNvPr id="271" name="Google Shape;271;p34"/>
          <p:cNvPicPr preferRelativeResize="0"/>
          <p:nvPr/>
        </p:nvPicPr>
        <p:blipFill rotWithShape="1">
          <a:blip r:embed="rId4">
            <a:alphaModFix/>
          </a:blip>
          <a:srcRect b="0" l="0" r="0" t="0"/>
          <a:stretch/>
        </p:blipFill>
        <p:spPr>
          <a:xfrm>
            <a:off x="5446849" y="2435414"/>
            <a:ext cx="3307556" cy="2662863"/>
          </a:xfrm>
          <a:prstGeom prst="rect">
            <a:avLst/>
          </a:prstGeom>
          <a:noFill/>
          <a:ln>
            <a:noFill/>
          </a:ln>
        </p:spPr>
      </p:pic>
      <p:sp>
        <p:nvSpPr>
          <p:cNvPr id="272" name="Google Shape;272;p34"/>
          <p:cNvSpPr txBox="1"/>
          <p:nvPr/>
        </p:nvSpPr>
        <p:spPr>
          <a:xfrm>
            <a:off x="1201510" y="4776828"/>
            <a:ext cx="3567000" cy="5772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900">
                <a:solidFill>
                  <a:schemeClr val="dk1"/>
                </a:solidFill>
                <a:latin typeface="Calibri"/>
                <a:ea typeface="Calibri"/>
                <a:cs typeface="Calibri"/>
                <a:sym typeface="Calibri"/>
              </a:rPr>
              <a:t>B. P. Abbott </a:t>
            </a:r>
            <a:r>
              <a:rPr i="1" lang="en-GB" sz="900">
                <a:solidFill>
                  <a:schemeClr val="dk1"/>
                </a:solidFill>
                <a:latin typeface="Calibri"/>
                <a:ea typeface="Calibri"/>
                <a:cs typeface="Calibri"/>
                <a:sym typeface="Calibri"/>
              </a:rPr>
              <a:t>et al.</a:t>
            </a:r>
            <a:r>
              <a:rPr lang="en-GB" sz="900">
                <a:solidFill>
                  <a:schemeClr val="dk1"/>
                </a:solidFill>
                <a:latin typeface="Calibri"/>
                <a:ea typeface="Calibri"/>
                <a:cs typeface="Calibri"/>
                <a:sym typeface="Calibri"/>
              </a:rPr>
              <a:t> (LIGO Scientific Collaboration and Virgo Collaboration)</a:t>
            </a:r>
            <a:endParaRPr/>
          </a:p>
          <a:p>
            <a:pPr indent="0" lvl="0" marL="0" marR="0" rtl="0" algn="l">
              <a:spcBef>
                <a:spcPts val="0"/>
              </a:spcBef>
              <a:spcAft>
                <a:spcPts val="0"/>
              </a:spcAft>
              <a:buNone/>
            </a:pPr>
            <a:r>
              <a:rPr lang="en-GB" sz="900">
                <a:solidFill>
                  <a:schemeClr val="dk1"/>
                </a:solidFill>
                <a:latin typeface="Calibri"/>
                <a:ea typeface="Calibri"/>
                <a:cs typeface="Calibri"/>
                <a:sym typeface="Calibri"/>
              </a:rPr>
              <a:t>Phys. Rev. Lett. </a:t>
            </a:r>
            <a:r>
              <a:rPr b="1" lang="en-GB" sz="900">
                <a:solidFill>
                  <a:schemeClr val="dk1"/>
                </a:solidFill>
                <a:latin typeface="Calibri"/>
                <a:ea typeface="Calibri"/>
                <a:cs typeface="Calibri"/>
                <a:sym typeface="Calibri"/>
              </a:rPr>
              <a:t>116</a:t>
            </a:r>
            <a:r>
              <a:rPr lang="en-GB" sz="900">
                <a:solidFill>
                  <a:schemeClr val="dk1"/>
                </a:solidFill>
                <a:latin typeface="Calibri"/>
                <a:ea typeface="Calibri"/>
                <a:cs typeface="Calibri"/>
                <a:sym typeface="Calibri"/>
              </a:rPr>
              <a:t>, 061102 (2016).</a:t>
            </a:r>
            <a:endParaRPr/>
          </a:p>
          <a:p>
            <a:pPr indent="0" lvl="0" marL="0" marR="0" rtl="0" algn="l">
              <a:spcBef>
                <a:spcPts val="0"/>
              </a:spcBef>
              <a:spcAft>
                <a:spcPts val="0"/>
              </a:spcAft>
              <a:buNone/>
            </a:pPr>
            <a:r>
              <a:t/>
            </a:r>
            <a:endParaRPr sz="1350">
              <a:solidFill>
                <a:schemeClr val="dk1"/>
              </a:solidFill>
              <a:latin typeface="Calibri"/>
              <a:ea typeface="Calibri"/>
              <a:cs typeface="Calibri"/>
              <a:sym typeface="Calibri"/>
            </a:endParaRPr>
          </a:p>
        </p:txBody>
      </p:sp>
      <p:pic>
        <p:nvPicPr>
          <p:cNvPr id="273" name="Google Shape;273;p34"/>
          <p:cNvPicPr preferRelativeResize="0"/>
          <p:nvPr/>
        </p:nvPicPr>
        <p:blipFill rotWithShape="1">
          <a:blip r:embed="rId5">
            <a:alphaModFix/>
          </a:blip>
          <a:srcRect b="0" l="0" r="0" t="0"/>
          <a:stretch/>
        </p:blipFill>
        <p:spPr>
          <a:xfrm>
            <a:off x="958810" y="1005340"/>
            <a:ext cx="3722846" cy="2091767"/>
          </a:xfrm>
          <a:prstGeom prst="rect">
            <a:avLst/>
          </a:prstGeom>
          <a:noFill/>
          <a:ln>
            <a:noFill/>
          </a:ln>
        </p:spPr>
      </p:pic>
      <p:sp>
        <p:nvSpPr>
          <p:cNvPr id="274" name="Google Shape;274;p34"/>
          <p:cNvSpPr txBox="1"/>
          <p:nvPr/>
        </p:nvSpPr>
        <p:spPr>
          <a:xfrm>
            <a:off x="958810" y="982727"/>
            <a:ext cx="1681800" cy="3000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350">
                <a:solidFill>
                  <a:schemeClr val="lt1"/>
                </a:solidFill>
                <a:latin typeface="Calibri"/>
                <a:ea typeface="Calibri"/>
                <a:cs typeface="Calibri"/>
                <a:sym typeface="Calibri"/>
              </a:rPr>
              <a:t>Ripples in space-time</a:t>
            </a:r>
            <a:endParaRPr/>
          </a:p>
        </p:txBody>
      </p:sp>
      <p:sp>
        <p:nvSpPr>
          <p:cNvPr id="275" name="Google Shape;275;p34"/>
          <p:cNvSpPr txBox="1"/>
          <p:nvPr>
            <p:ph idx="12" type="sldNum"/>
          </p:nvPr>
        </p:nvSpPr>
        <p:spPr>
          <a:xfrm>
            <a:off x="6553200" y="4767264"/>
            <a:ext cx="2133600" cy="2739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id="280" name="Google Shape;280;p35"/>
          <p:cNvPicPr preferRelativeResize="0"/>
          <p:nvPr/>
        </p:nvPicPr>
        <p:blipFill rotWithShape="1">
          <a:blip r:embed="rId3">
            <a:alphaModFix/>
          </a:blip>
          <a:srcRect b="0" l="0" r="0" t="0"/>
          <a:stretch/>
        </p:blipFill>
        <p:spPr>
          <a:xfrm>
            <a:off x="988875" y="146450"/>
            <a:ext cx="6917600" cy="4616048"/>
          </a:xfrm>
          <a:prstGeom prst="rect">
            <a:avLst/>
          </a:prstGeom>
          <a:noFill/>
          <a:ln>
            <a:noFill/>
          </a:ln>
        </p:spPr>
      </p:pic>
      <p:pic>
        <p:nvPicPr>
          <p:cNvPr id="281" name="Google Shape;281;p35"/>
          <p:cNvPicPr preferRelativeResize="0"/>
          <p:nvPr/>
        </p:nvPicPr>
        <p:blipFill>
          <a:blip r:embed="rId4">
            <a:alphaModFix/>
          </a:blip>
          <a:stretch>
            <a:fillRect/>
          </a:stretch>
        </p:blipFill>
        <p:spPr>
          <a:xfrm>
            <a:off x="4874600" y="4394950"/>
            <a:ext cx="998074" cy="748550"/>
          </a:xfrm>
          <a:prstGeom prst="rect">
            <a:avLst/>
          </a:prstGeom>
          <a:noFill/>
          <a:ln>
            <a:noFill/>
          </a:ln>
        </p:spPr>
      </p:pic>
      <p:pic>
        <p:nvPicPr>
          <p:cNvPr id="282" name="Google Shape;282;p35"/>
          <p:cNvPicPr preferRelativeResize="0"/>
          <p:nvPr/>
        </p:nvPicPr>
        <p:blipFill>
          <a:blip r:embed="rId5">
            <a:alphaModFix/>
          </a:blip>
          <a:stretch>
            <a:fillRect/>
          </a:stretch>
        </p:blipFill>
        <p:spPr>
          <a:xfrm>
            <a:off x="6169175" y="4394950"/>
            <a:ext cx="1097596" cy="748550"/>
          </a:xfrm>
          <a:prstGeom prst="rect">
            <a:avLst/>
          </a:prstGeom>
          <a:noFill/>
          <a:ln>
            <a:noFill/>
          </a:ln>
        </p:spPr>
      </p:pic>
      <p:sp>
        <p:nvSpPr>
          <p:cNvPr id="283" name="Google Shape;283;p35"/>
          <p:cNvSpPr txBox="1"/>
          <p:nvPr>
            <p:ph type="title"/>
          </p:nvPr>
        </p:nvSpPr>
        <p:spPr>
          <a:xfrm>
            <a:off x="-266700" y="-282798"/>
            <a:ext cx="9677400" cy="994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600"/>
              <a:buFont typeface="Calibri"/>
              <a:buNone/>
            </a:pPr>
            <a:r>
              <a:rPr lang="en-GB" sz="3600"/>
              <a:t>Frequency landscape for gravitational waves</a:t>
            </a:r>
            <a:endParaRPr/>
          </a:p>
        </p:txBody>
      </p:sp>
      <p:pic>
        <p:nvPicPr>
          <p:cNvPr id="284" name="Google Shape;284;p35"/>
          <p:cNvPicPr preferRelativeResize="0"/>
          <p:nvPr/>
        </p:nvPicPr>
        <p:blipFill>
          <a:blip r:embed="rId6">
            <a:alphaModFix/>
          </a:blip>
          <a:stretch>
            <a:fillRect/>
          </a:stretch>
        </p:blipFill>
        <p:spPr>
          <a:xfrm>
            <a:off x="7563275" y="4029000"/>
            <a:ext cx="1486022" cy="1114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pic>
        <p:nvPicPr>
          <p:cNvPr id="289" name="Google Shape;289;p36"/>
          <p:cNvPicPr preferRelativeResize="0"/>
          <p:nvPr/>
        </p:nvPicPr>
        <p:blipFill rotWithShape="1">
          <a:blip r:embed="rId3">
            <a:alphaModFix/>
          </a:blip>
          <a:srcRect b="10781" l="0" r="0" t="9000"/>
          <a:stretch/>
        </p:blipFill>
        <p:spPr>
          <a:xfrm>
            <a:off x="-432150" y="440875"/>
            <a:ext cx="9289150" cy="4821726"/>
          </a:xfrm>
          <a:prstGeom prst="rect">
            <a:avLst/>
          </a:prstGeom>
          <a:noFill/>
          <a:ln>
            <a:noFill/>
          </a:ln>
        </p:spPr>
      </p:pic>
      <p:sp>
        <p:nvSpPr>
          <p:cNvPr id="290" name="Google Shape;290;p36"/>
          <p:cNvSpPr txBox="1"/>
          <p:nvPr>
            <p:ph type="title"/>
          </p:nvPr>
        </p:nvSpPr>
        <p:spPr>
          <a:xfrm>
            <a:off x="-266700" y="-282798"/>
            <a:ext cx="9677400" cy="9942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3600"/>
              <a:buFont typeface="Calibri"/>
              <a:buNone/>
            </a:pPr>
            <a:r>
              <a:rPr lang="en-GB" sz="3600"/>
              <a:t>Frequency landscape for gravitational waves</a:t>
            </a:r>
            <a:endParaRPr/>
          </a:p>
        </p:txBody>
      </p:sp>
      <p:sp>
        <p:nvSpPr>
          <p:cNvPr id="291" name="Google Shape;291;p36"/>
          <p:cNvSpPr txBox="1"/>
          <p:nvPr/>
        </p:nvSpPr>
        <p:spPr>
          <a:xfrm>
            <a:off x="7332700" y="4052425"/>
            <a:ext cx="1650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900"/>
              <a:t>“Searching for new physics using optically levitated sensors” - David C. Moore, Andrew A. Geraci https://arxiv.org/abs/2008.13197</a:t>
            </a:r>
            <a:endParaRPr sz="9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 name="Shape 79"/>
        <p:cNvGrpSpPr/>
        <p:nvPr/>
      </p:nvGrpSpPr>
      <p:grpSpPr>
        <a:xfrm>
          <a:off x="0" y="0"/>
          <a:ext cx="0" cy="0"/>
          <a:chOff x="0" y="0"/>
          <a:chExt cx="0" cy="0"/>
        </a:xfrm>
      </p:grpSpPr>
      <p:pic>
        <p:nvPicPr>
          <p:cNvPr id="80" name="Google Shape;80;p19"/>
          <p:cNvPicPr preferRelativeResize="0"/>
          <p:nvPr/>
        </p:nvPicPr>
        <p:blipFill>
          <a:blip r:embed="rId3">
            <a:alphaModFix/>
          </a:blip>
          <a:stretch>
            <a:fillRect/>
          </a:stretch>
        </p:blipFill>
        <p:spPr>
          <a:xfrm>
            <a:off x="3960350" y="1670375"/>
            <a:ext cx="5091650" cy="2864050"/>
          </a:xfrm>
          <a:prstGeom prst="rect">
            <a:avLst/>
          </a:prstGeom>
          <a:noFill/>
          <a:ln>
            <a:noFill/>
          </a:ln>
        </p:spPr>
      </p:pic>
      <p:pic>
        <p:nvPicPr>
          <p:cNvPr id="81" name="Google Shape;81;p19"/>
          <p:cNvPicPr preferRelativeResize="0"/>
          <p:nvPr/>
        </p:nvPicPr>
        <p:blipFill>
          <a:blip r:embed="rId4">
            <a:alphaModFix/>
          </a:blip>
          <a:stretch>
            <a:fillRect/>
          </a:stretch>
        </p:blipFill>
        <p:spPr>
          <a:xfrm>
            <a:off x="189475" y="1297725"/>
            <a:ext cx="3527476" cy="3527476"/>
          </a:xfrm>
          <a:prstGeom prst="rect">
            <a:avLst/>
          </a:prstGeom>
          <a:noFill/>
          <a:ln>
            <a:noFill/>
          </a:ln>
        </p:spPr>
      </p:pic>
      <p:cxnSp>
        <p:nvCxnSpPr>
          <p:cNvPr id="82" name="Google Shape;82;p19"/>
          <p:cNvCxnSpPr/>
          <p:nvPr/>
        </p:nvCxnSpPr>
        <p:spPr>
          <a:xfrm flipH="1">
            <a:off x="2267775" y="2397825"/>
            <a:ext cx="4298700" cy="696600"/>
          </a:xfrm>
          <a:prstGeom prst="straightConnector1">
            <a:avLst/>
          </a:prstGeom>
          <a:noFill/>
          <a:ln cap="flat" cmpd="sng" w="28575">
            <a:solidFill>
              <a:srgbClr val="FF0000"/>
            </a:solidFill>
            <a:prstDash val="solid"/>
            <a:round/>
            <a:headEnd len="med" w="med" type="none"/>
            <a:tailEnd len="med" w="med" type="triangle"/>
          </a:ln>
        </p:spPr>
      </p:cxnSp>
      <p:pic>
        <p:nvPicPr>
          <p:cNvPr id="83" name="Google Shape;83;p19"/>
          <p:cNvPicPr preferRelativeResize="0"/>
          <p:nvPr/>
        </p:nvPicPr>
        <p:blipFill>
          <a:blip r:embed="rId5">
            <a:alphaModFix/>
          </a:blip>
          <a:stretch>
            <a:fillRect/>
          </a:stretch>
        </p:blipFill>
        <p:spPr>
          <a:xfrm>
            <a:off x="3306475" y="-4"/>
            <a:ext cx="2444550" cy="1558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7"/>
          <p:cNvSpPr txBox="1"/>
          <p:nvPr>
            <p:ph type="title"/>
          </p:nvPr>
        </p:nvSpPr>
        <p:spPr>
          <a:xfrm>
            <a:off x="831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HFGW’s (10-100 KHz) and Cosmol</a:t>
            </a:r>
            <a:r>
              <a:rPr lang="en-GB"/>
              <a:t>ogy </a:t>
            </a:r>
            <a:endParaRPr/>
          </a:p>
        </p:txBody>
      </p:sp>
      <p:sp>
        <p:nvSpPr>
          <p:cNvPr id="297" name="Google Shape;297;p37"/>
          <p:cNvSpPr txBox="1"/>
          <p:nvPr>
            <p:ph idx="1" type="body"/>
          </p:nvPr>
        </p:nvSpPr>
        <p:spPr>
          <a:xfrm>
            <a:off x="83100" y="9238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Detection of high frequency gravitational waves</a:t>
            </a:r>
            <a:r>
              <a:rPr lang="en-GB"/>
              <a:t> would significantly challenge cosmology [1], although less than a MHz detection</a:t>
            </a:r>
            <a:endParaRPr/>
          </a:p>
          <a:p>
            <a:pPr indent="0" lvl="0" marL="0" rtl="0" algn="l">
              <a:spcBef>
                <a:spcPts val="1200"/>
              </a:spcBef>
              <a:spcAft>
                <a:spcPts val="0"/>
              </a:spcAft>
              <a:buNone/>
            </a:pPr>
            <a:r>
              <a:rPr lang="en-GB"/>
              <a:t>Transient events in such a band *might* be visible as memory events in lower frequency band [2]</a:t>
            </a:r>
            <a:endParaRPr/>
          </a:p>
          <a:p>
            <a:pPr indent="0" lvl="0" marL="0" rtl="0" algn="l">
              <a:spcBef>
                <a:spcPts val="1200"/>
              </a:spcBef>
              <a:spcAft>
                <a:spcPts val="0"/>
              </a:spcAft>
              <a:buNone/>
            </a:pPr>
            <a:r>
              <a:rPr lang="en-GB"/>
              <a:t>Long term signals (axion cloud </a:t>
            </a:r>
            <a:r>
              <a:rPr lang="en-GB"/>
              <a:t>superradiance</a:t>
            </a:r>
            <a:r>
              <a:rPr lang="en-GB"/>
              <a:t>) would be much less visible in memory down conversion signals. (scales with length of envelope).</a:t>
            </a:r>
            <a:endParaRPr/>
          </a:p>
          <a:p>
            <a:pPr indent="0" lvl="0" marL="0" rtl="0" algn="l">
              <a:spcBef>
                <a:spcPts val="1200"/>
              </a:spcBef>
              <a:spcAft>
                <a:spcPts val="0"/>
              </a:spcAft>
              <a:buNone/>
            </a:pPr>
            <a:r>
              <a:t/>
            </a:r>
            <a:endParaRPr/>
          </a:p>
          <a:p>
            <a:pPr indent="0" lvl="0" marL="0" rtl="0" algn="l">
              <a:spcBef>
                <a:spcPts val="1200"/>
              </a:spcBef>
              <a:spcAft>
                <a:spcPts val="1200"/>
              </a:spcAft>
              <a:buNone/>
            </a:pPr>
            <a:r>
              <a:t/>
            </a:r>
            <a:endParaRPr/>
          </a:p>
        </p:txBody>
      </p:sp>
      <p:sp>
        <p:nvSpPr>
          <p:cNvPr id="298" name="Google Shape;298;p37"/>
          <p:cNvSpPr txBox="1"/>
          <p:nvPr/>
        </p:nvSpPr>
        <p:spPr>
          <a:xfrm>
            <a:off x="119475" y="3660475"/>
            <a:ext cx="5806500" cy="169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a:t>[1] - “</a:t>
            </a:r>
            <a:r>
              <a:rPr lang="en-GB"/>
              <a:t>Did Goryachev et al. detect megahertz gravitational waves?” - </a:t>
            </a:r>
            <a:endParaRPr/>
          </a:p>
          <a:p>
            <a:pPr indent="0" lvl="0" marL="0" rtl="0" algn="l">
              <a:spcBef>
                <a:spcPts val="0"/>
              </a:spcBef>
              <a:spcAft>
                <a:spcPts val="0"/>
              </a:spcAft>
              <a:buNone/>
            </a:pPr>
            <a:r>
              <a:rPr lang="en-GB"/>
              <a:t>Paul D. Lasky, Eric Thrane - </a:t>
            </a:r>
            <a:r>
              <a:rPr lang="en-GB" u="sng">
                <a:solidFill>
                  <a:schemeClr val="hlink"/>
                </a:solidFill>
                <a:hlinkClick r:id="rId3"/>
              </a:rPr>
              <a:t>https://arxiv.org/abs/2110.13319</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rPr lang="en-GB"/>
              <a:t>[2] “Detecting Gravitational Wave Memory without Parent Signals” -  Lucy O. McNeill, Eric Thrane, and Paul D. Lasky - https://journals.aps.org/prl/abstract/10.1103/PhysRevLett.118.181103</a:t>
            </a:r>
            <a:endParaRPr/>
          </a:p>
          <a:p>
            <a:pPr indent="0" lvl="0" marL="0" rtl="0" algn="l">
              <a:spcBef>
                <a:spcPts val="0"/>
              </a:spcBef>
              <a:spcAft>
                <a:spcPts val="0"/>
              </a:spcAft>
              <a:buNone/>
            </a:pPr>
            <a:r>
              <a:t/>
            </a:r>
            <a:endParaRPr/>
          </a:p>
        </p:txBody>
      </p:sp>
      <p:pic>
        <p:nvPicPr>
          <p:cNvPr id="299" name="Google Shape;299;p37"/>
          <p:cNvPicPr preferRelativeResize="0"/>
          <p:nvPr/>
        </p:nvPicPr>
        <p:blipFill>
          <a:blip r:embed="rId4">
            <a:alphaModFix/>
          </a:blip>
          <a:stretch>
            <a:fillRect/>
          </a:stretch>
        </p:blipFill>
        <p:spPr>
          <a:xfrm>
            <a:off x="6633601" y="3251500"/>
            <a:ext cx="2370249" cy="17502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38"/>
          <p:cNvSpPr txBox="1"/>
          <p:nvPr>
            <p:ph type="title"/>
          </p:nvPr>
        </p:nvSpPr>
        <p:spPr>
          <a:xfrm>
            <a:off x="311700" y="140225"/>
            <a:ext cx="8516700" cy="9033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SzPts val="990"/>
              <a:buNone/>
            </a:pPr>
            <a:r>
              <a:rPr lang="en-GB" sz="2320"/>
              <a:t>LIGO’s detected population differed (a little) from predictions - i.e the “mass gap”</a:t>
            </a:r>
            <a:endParaRPr sz="2320"/>
          </a:p>
        </p:txBody>
      </p:sp>
      <p:pic>
        <p:nvPicPr>
          <p:cNvPr id="305" name="Google Shape;305;p38"/>
          <p:cNvPicPr preferRelativeResize="0"/>
          <p:nvPr/>
        </p:nvPicPr>
        <p:blipFill>
          <a:blip r:embed="rId3">
            <a:alphaModFix/>
          </a:blip>
          <a:stretch>
            <a:fillRect/>
          </a:stretch>
        </p:blipFill>
        <p:spPr>
          <a:xfrm>
            <a:off x="106575" y="1761900"/>
            <a:ext cx="4126552" cy="2208350"/>
          </a:xfrm>
          <a:prstGeom prst="rect">
            <a:avLst/>
          </a:prstGeom>
          <a:noFill/>
          <a:ln>
            <a:noFill/>
          </a:ln>
        </p:spPr>
      </p:pic>
      <p:pic>
        <p:nvPicPr>
          <p:cNvPr id="306" name="Google Shape;306;p38"/>
          <p:cNvPicPr preferRelativeResize="0"/>
          <p:nvPr/>
        </p:nvPicPr>
        <p:blipFill>
          <a:blip r:embed="rId4">
            <a:alphaModFix/>
          </a:blip>
          <a:stretch>
            <a:fillRect/>
          </a:stretch>
        </p:blipFill>
        <p:spPr>
          <a:xfrm>
            <a:off x="4345025" y="1744975"/>
            <a:ext cx="4727209" cy="22083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0" name="Shape 310"/>
        <p:cNvGrpSpPr/>
        <p:nvPr/>
      </p:nvGrpSpPr>
      <p:grpSpPr>
        <a:xfrm>
          <a:off x="0" y="0"/>
          <a:ext cx="0" cy="0"/>
          <a:chOff x="0" y="0"/>
          <a:chExt cx="0" cy="0"/>
        </a:xfrm>
      </p:grpSpPr>
      <p:sp>
        <p:nvSpPr>
          <p:cNvPr id="311" name="Google Shape;311;p39"/>
          <p:cNvSpPr txBox="1"/>
          <p:nvPr>
            <p:ph type="title"/>
          </p:nvPr>
        </p:nvSpPr>
        <p:spPr>
          <a:xfrm>
            <a:off x="311700" y="2150850"/>
            <a:ext cx="8520600" cy="8418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GB"/>
              <a:t>How will a 10-100KHz levitated detector actually work?</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40"/>
          <p:cNvPicPr preferRelativeResize="0"/>
          <p:nvPr/>
        </p:nvPicPr>
        <p:blipFill rotWithShape="1">
          <a:blip r:embed="rId3">
            <a:alphaModFix/>
          </a:blip>
          <a:srcRect b="36816" l="18659" r="0" t="0"/>
          <a:stretch/>
        </p:blipFill>
        <p:spPr>
          <a:xfrm>
            <a:off x="4963325" y="314099"/>
            <a:ext cx="3909301" cy="1192650"/>
          </a:xfrm>
          <a:prstGeom prst="rect">
            <a:avLst/>
          </a:prstGeom>
          <a:noFill/>
          <a:ln>
            <a:noFill/>
          </a:ln>
        </p:spPr>
      </p:pic>
      <p:sp>
        <p:nvSpPr>
          <p:cNvPr id="317" name="Google Shape;317;p40"/>
          <p:cNvSpPr/>
          <p:nvPr/>
        </p:nvSpPr>
        <p:spPr>
          <a:xfrm>
            <a:off x="4013793" y="746192"/>
            <a:ext cx="655200" cy="836700"/>
          </a:xfrm>
          <a:prstGeom prst="rect">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cxnSp>
        <p:nvCxnSpPr>
          <p:cNvPr id="318" name="Google Shape;318;p40"/>
          <p:cNvCxnSpPr/>
          <p:nvPr/>
        </p:nvCxnSpPr>
        <p:spPr>
          <a:xfrm>
            <a:off x="4013793" y="746192"/>
            <a:ext cx="655200" cy="836700"/>
          </a:xfrm>
          <a:prstGeom prst="straightConnector1">
            <a:avLst/>
          </a:prstGeom>
          <a:noFill/>
          <a:ln cap="flat" cmpd="sng" w="38100">
            <a:solidFill>
              <a:srgbClr val="00B0F0"/>
            </a:solidFill>
            <a:prstDash val="solid"/>
            <a:miter lim="800000"/>
            <a:headEnd len="sm" w="sm" type="none"/>
            <a:tailEnd len="sm" w="sm" type="none"/>
          </a:ln>
        </p:spPr>
      </p:cxnSp>
      <p:sp>
        <p:nvSpPr>
          <p:cNvPr id="319" name="Google Shape;319;p40"/>
          <p:cNvSpPr/>
          <p:nvPr/>
        </p:nvSpPr>
        <p:spPr>
          <a:xfrm>
            <a:off x="674311" y="947818"/>
            <a:ext cx="4526400" cy="323100"/>
          </a:xfrm>
          <a:prstGeom prst="rect">
            <a:avLst/>
          </a:prstGeom>
          <a:gradFill>
            <a:gsLst>
              <a:gs pos="0">
                <a:srgbClr val="770000"/>
              </a:gs>
              <a:gs pos="50000">
                <a:srgbClr val="AC0000"/>
              </a:gs>
              <a:gs pos="100000">
                <a:srgbClr val="CE0000"/>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0" name="Google Shape;320;p40"/>
          <p:cNvSpPr/>
          <p:nvPr/>
        </p:nvSpPr>
        <p:spPr>
          <a:xfrm rot="-5400000">
            <a:off x="3908519" y="1609220"/>
            <a:ext cx="919200" cy="240600"/>
          </a:xfrm>
          <a:prstGeom prst="rect">
            <a:avLst/>
          </a:prstGeom>
          <a:gradFill>
            <a:gsLst>
              <a:gs pos="0">
                <a:srgbClr val="770000"/>
              </a:gs>
              <a:gs pos="50000">
                <a:srgbClr val="AC0000"/>
              </a:gs>
              <a:gs pos="100000">
                <a:srgbClr val="CE0000"/>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1" name="Google Shape;321;p40"/>
          <p:cNvSpPr/>
          <p:nvPr/>
        </p:nvSpPr>
        <p:spPr>
          <a:xfrm>
            <a:off x="599863" y="746192"/>
            <a:ext cx="1459200" cy="756300"/>
          </a:xfrm>
          <a:prstGeom prst="rect">
            <a:avLst/>
          </a:prstGeom>
          <a:solidFill>
            <a:srgbClr val="4472C4"/>
          </a:solidFill>
          <a:ln cap="flat" cmpd="sng" w="12700">
            <a:solidFill>
              <a:srgbClr val="31538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b="0" i="0" lang="en-GB" sz="4200" u="none" cap="none" strike="noStrike">
                <a:solidFill>
                  <a:srgbClr val="FFFFFF"/>
                </a:solidFill>
                <a:latin typeface="Calibri"/>
                <a:ea typeface="Calibri"/>
                <a:cs typeface="Calibri"/>
                <a:sym typeface="Calibri"/>
              </a:rPr>
              <a:t>Laser</a:t>
            </a:r>
            <a:endParaRPr sz="4200"/>
          </a:p>
        </p:txBody>
      </p:sp>
      <p:sp>
        <p:nvSpPr>
          <p:cNvPr id="322" name="Google Shape;322;p40"/>
          <p:cNvSpPr/>
          <p:nvPr/>
        </p:nvSpPr>
        <p:spPr>
          <a:xfrm rot="-5400000">
            <a:off x="3908519" y="690883"/>
            <a:ext cx="919200" cy="240600"/>
          </a:xfrm>
          <a:prstGeom prst="rect">
            <a:avLst/>
          </a:prstGeom>
          <a:gradFill>
            <a:gsLst>
              <a:gs pos="0">
                <a:srgbClr val="770000"/>
              </a:gs>
              <a:gs pos="50000">
                <a:srgbClr val="AC0000"/>
              </a:gs>
              <a:gs pos="100000">
                <a:srgbClr val="CE0000"/>
              </a:gs>
            </a:gsLst>
            <a:lin ang="5400012"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rgbClr val="FFFFFF"/>
              </a:solidFill>
              <a:latin typeface="Calibri"/>
              <a:ea typeface="Calibri"/>
              <a:cs typeface="Calibri"/>
              <a:sym typeface="Calibri"/>
            </a:endParaRPr>
          </a:p>
        </p:txBody>
      </p:sp>
      <p:sp>
        <p:nvSpPr>
          <p:cNvPr id="323" name="Google Shape;323;p40"/>
          <p:cNvSpPr txBox="1"/>
          <p:nvPr/>
        </p:nvSpPr>
        <p:spPr>
          <a:xfrm>
            <a:off x="425225" y="1719578"/>
            <a:ext cx="3438600" cy="1167600"/>
          </a:xfrm>
          <a:prstGeom prst="rect">
            <a:avLst/>
          </a:prstGeom>
          <a:noFill/>
          <a:ln>
            <a:noFill/>
          </a:ln>
        </p:spPr>
        <p:txBody>
          <a:bodyPr anchorCtr="0" anchor="t" bIns="45700" lIns="91425" spcFirstLastPara="1" rIns="91425" wrap="square" tIns="45700">
            <a:noAutofit/>
          </a:bodyPr>
          <a:lstStyle/>
          <a:p>
            <a:pPr indent="-223832" lvl="0" marL="214307" marR="0" rtl="0" algn="l">
              <a:lnSpc>
                <a:spcPct val="100000"/>
              </a:lnSpc>
              <a:spcBef>
                <a:spcPts val="0"/>
              </a:spcBef>
              <a:spcAft>
                <a:spcPts val="0"/>
              </a:spcAft>
              <a:buClr>
                <a:srgbClr val="000000"/>
              </a:buClr>
              <a:buSzPts val="1500"/>
              <a:buFont typeface="Arial"/>
              <a:buChar char="•"/>
            </a:pPr>
            <a:r>
              <a:rPr b="0" i="0" lang="en-GB" sz="1500" u="none" cap="none" strike="noStrike">
                <a:solidFill>
                  <a:srgbClr val="000000"/>
                </a:solidFill>
                <a:latin typeface="Calibri"/>
                <a:ea typeface="Calibri"/>
                <a:cs typeface="Calibri"/>
                <a:sym typeface="Calibri"/>
              </a:rPr>
              <a:t>Laser intensity changed to match </a:t>
            </a:r>
            <a:r>
              <a:rPr lang="en-GB" sz="1500">
                <a:latin typeface="Calibri"/>
                <a:ea typeface="Calibri"/>
                <a:cs typeface="Calibri"/>
                <a:sym typeface="Calibri"/>
              </a:rPr>
              <a:t>mechanical</a:t>
            </a:r>
            <a:r>
              <a:rPr b="0" i="0" lang="en-GB" sz="1500" u="none" cap="none" strike="noStrike">
                <a:solidFill>
                  <a:srgbClr val="000000"/>
                </a:solidFill>
                <a:latin typeface="Calibri"/>
                <a:ea typeface="Calibri"/>
                <a:cs typeface="Calibri"/>
                <a:sym typeface="Calibri"/>
              </a:rPr>
              <a:t> </a:t>
            </a:r>
            <a:r>
              <a:rPr lang="en-GB" sz="1500">
                <a:latin typeface="Calibri"/>
                <a:ea typeface="Calibri"/>
                <a:cs typeface="Calibri"/>
                <a:sym typeface="Calibri"/>
              </a:rPr>
              <a:t>COM </a:t>
            </a:r>
            <a:r>
              <a:rPr b="0" i="0" lang="en-GB" sz="1500" u="none" cap="none" strike="noStrike">
                <a:solidFill>
                  <a:srgbClr val="000000"/>
                </a:solidFill>
                <a:latin typeface="Calibri"/>
                <a:ea typeface="Calibri"/>
                <a:cs typeface="Calibri"/>
                <a:sym typeface="Calibri"/>
              </a:rPr>
              <a:t>frequency of trapped particle to GW frequency</a:t>
            </a:r>
            <a:endParaRPr b="0" i="0" sz="1500" u="none" cap="none" strike="noStrike">
              <a:solidFill>
                <a:srgbClr val="000000"/>
              </a:solidFill>
              <a:latin typeface="Calibri"/>
              <a:ea typeface="Calibri"/>
              <a:cs typeface="Calibri"/>
              <a:sym typeface="Calibri"/>
            </a:endParaRPr>
          </a:p>
          <a:p>
            <a:pPr indent="-223832" lvl="0" marL="214307" marR="0" rtl="0" algn="l">
              <a:lnSpc>
                <a:spcPct val="100000"/>
              </a:lnSpc>
              <a:spcBef>
                <a:spcPts val="0"/>
              </a:spcBef>
              <a:spcAft>
                <a:spcPts val="0"/>
              </a:spcAft>
              <a:buSzPts val="1500"/>
              <a:buFont typeface="Calibri"/>
              <a:buChar char="•"/>
            </a:pPr>
            <a:r>
              <a:rPr lang="en-GB" sz="1500">
                <a:latin typeface="Calibri"/>
                <a:ea typeface="Calibri"/>
                <a:cs typeface="Calibri"/>
                <a:sym typeface="Calibri"/>
              </a:rPr>
              <a:t>Length change from gravitational wave transduced to (resonant) optical force on levitated object</a:t>
            </a:r>
            <a:endParaRPr sz="1500">
              <a:latin typeface="Calibri"/>
              <a:ea typeface="Calibri"/>
              <a:cs typeface="Calibri"/>
              <a:sym typeface="Calibri"/>
            </a:endParaRPr>
          </a:p>
          <a:p>
            <a:pPr indent="-223832" lvl="0" marL="214307" marR="0" rtl="0" algn="l">
              <a:lnSpc>
                <a:spcPct val="100000"/>
              </a:lnSpc>
              <a:spcBef>
                <a:spcPts val="0"/>
              </a:spcBef>
              <a:spcAft>
                <a:spcPts val="0"/>
              </a:spcAft>
              <a:buSzPts val="1500"/>
              <a:buFont typeface="Calibri"/>
              <a:buChar char="•"/>
            </a:pPr>
            <a:r>
              <a:rPr lang="en-GB" sz="1500">
                <a:latin typeface="Calibri"/>
                <a:ea typeface="Calibri"/>
                <a:cs typeface="Calibri"/>
                <a:sym typeface="Calibri"/>
              </a:rPr>
              <a:t>High force sensitivity already demonstrated in levitated optomechanics.</a:t>
            </a:r>
            <a:endParaRPr sz="1500">
              <a:latin typeface="Calibri"/>
              <a:ea typeface="Calibri"/>
              <a:cs typeface="Calibri"/>
              <a:sym typeface="Calibri"/>
            </a:endParaRPr>
          </a:p>
          <a:p>
            <a:pPr indent="0" lvl="0" marL="457200" marR="0" rtl="0" algn="l">
              <a:lnSpc>
                <a:spcPct val="100000"/>
              </a:lnSpc>
              <a:spcBef>
                <a:spcPts val="0"/>
              </a:spcBef>
              <a:spcAft>
                <a:spcPts val="0"/>
              </a:spcAft>
              <a:buNone/>
            </a:pPr>
            <a:r>
              <a:t/>
            </a:r>
            <a:endParaRPr sz="1500">
              <a:latin typeface="Calibri"/>
              <a:ea typeface="Calibri"/>
              <a:cs typeface="Calibri"/>
              <a:sym typeface="Calibri"/>
            </a:endParaRPr>
          </a:p>
          <a:p>
            <a:pPr indent="0" lvl="0" marL="457200" marR="0" rtl="0" algn="l">
              <a:lnSpc>
                <a:spcPct val="100000"/>
              </a:lnSpc>
              <a:spcBef>
                <a:spcPts val="0"/>
              </a:spcBef>
              <a:spcAft>
                <a:spcPts val="0"/>
              </a:spcAft>
              <a:buNone/>
            </a:pPr>
            <a:r>
              <a:rPr lang="en-GB" sz="1500">
                <a:latin typeface="Calibri"/>
                <a:ea typeface="Calibri"/>
                <a:cs typeface="Calibri"/>
                <a:sym typeface="Calibri"/>
              </a:rPr>
              <a:t> </a:t>
            </a:r>
            <a:endParaRPr sz="1500">
              <a:latin typeface="Calibri"/>
              <a:ea typeface="Calibri"/>
              <a:cs typeface="Calibri"/>
              <a:sym typeface="Calibri"/>
            </a:endParaRPr>
          </a:p>
        </p:txBody>
      </p:sp>
      <p:sp>
        <p:nvSpPr>
          <p:cNvPr id="324" name="Google Shape;324;p40"/>
          <p:cNvSpPr/>
          <p:nvPr/>
        </p:nvSpPr>
        <p:spPr>
          <a:xfrm rot="5400000">
            <a:off x="5820157" y="1012306"/>
            <a:ext cx="644400" cy="134700"/>
          </a:xfrm>
          <a:prstGeom prst="ellipse">
            <a:avLst/>
          </a:prstGeom>
          <a:solidFill>
            <a:srgbClr val="000000"/>
          </a:solidFill>
          <a:ln cap="flat" cmpd="sng" w="9525">
            <a:solidFill>
              <a:srgbClr val="1F497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40"/>
          <p:cNvSpPr txBox="1"/>
          <p:nvPr/>
        </p:nvSpPr>
        <p:spPr>
          <a:xfrm>
            <a:off x="66977" y="4752184"/>
            <a:ext cx="3486300" cy="253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050">
                <a:solidFill>
                  <a:schemeClr val="dk1"/>
                </a:solidFill>
                <a:latin typeface="Calibri"/>
                <a:ea typeface="Calibri"/>
                <a:cs typeface="Calibri"/>
                <a:sym typeface="Calibri"/>
              </a:rPr>
              <a:t>A. Arvanitaki and AG, Phys. Rev. Lett. 110, 071105 (2013)</a:t>
            </a:r>
            <a:endParaRPr/>
          </a:p>
        </p:txBody>
      </p:sp>
      <p:pic>
        <p:nvPicPr>
          <p:cNvPr id="326" name="Google Shape;326;p40"/>
          <p:cNvPicPr preferRelativeResize="0"/>
          <p:nvPr/>
        </p:nvPicPr>
        <p:blipFill>
          <a:blip r:embed="rId4">
            <a:alphaModFix/>
          </a:blip>
          <a:stretch>
            <a:fillRect/>
          </a:stretch>
        </p:blipFill>
        <p:spPr>
          <a:xfrm>
            <a:off x="5149175" y="640375"/>
            <a:ext cx="3604126" cy="1484400"/>
          </a:xfrm>
          <a:prstGeom prst="rect">
            <a:avLst/>
          </a:prstGeom>
          <a:noFill/>
          <a:ln>
            <a:noFill/>
          </a:ln>
        </p:spPr>
      </p:pic>
      <p:pic>
        <p:nvPicPr>
          <p:cNvPr id="327" name="Google Shape;327;p40"/>
          <p:cNvPicPr preferRelativeResize="0"/>
          <p:nvPr/>
        </p:nvPicPr>
        <p:blipFill rotWithShape="1">
          <a:blip r:embed="rId4">
            <a:alphaModFix/>
          </a:blip>
          <a:srcRect b="38608" l="0" r="12869" t="0"/>
          <a:stretch/>
        </p:blipFill>
        <p:spPr>
          <a:xfrm rot="5400000">
            <a:off x="2803150" y="2960012"/>
            <a:ext cx="3140074" cy="911275"/>
          </a:xfrm>
          <a:prstGeom prst="rect">
            <a:avLst/>
          </a:prstGeom>
          <a:noFill/>
          <a:ln>
            <a:noFill/>
          </a:ln>
        </p:spPr>
      </p:pic>
      <p:sp>
        <p:nvSpPr>
          <p:cNvPr id="328" name="Google Shape;328;p40"/>
          <p:cNvSpPr/>
          <p:nvPr/>
        </p:nvSpPr>
        <p:spPr>
          <a:xfrm>
            <a:off x="4191100" y="240200"/>
            <a:ext cx="823500" cy="4455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9" name="Google Shape;329;p40"/>
          <p:cNvSpPr txBox="1"/>
          <p:nvPr/>
        </p:nvSpPr>
        <p:spPr>
          <a:xfrm>
            <a:off x="802600" y="20300"/>
            <a:ext cx="7749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2400" u="sng"/>
              <a:t>Levitated resonant bar detector</a:t>
            </a:r>
            <a:endParaRPr sz="2400" u="sng"/>
          </a:p>
        </p:txBody>
      </p:sp>
      <p:pic>
        <p:nvPicPr>
          <p:cNvPr id="330" name="Google Shape;330;p40"/>
          <p:cNvPicPr preferRelativeResize="0"/>
          <p:nvPr/>
        </p:nvPicPr>
        <p:blipFill rotWithShape="1">
          <a:blip r:embed="rId5">
            <a:alphaModFix/>
          </a:blip>
          <a:srcRect b="0" l="0" r="0" t="0"/>
          <a:stretch/>
        </p:blipFill>
        <p:spPr>
          <a:xfrm>
            <a:off x="5459547" y="2495550"/>
            <a:ext cx="3656549" cy="707243"/>
          </a:xfrm>
          <a:prstGeom prst="rect">
            <a:avLst/>
          </a:prstGeom>
          <a:noFill/>
          <a:ln>
            <a:noFill/>
          </a:ln>
        </p:spPr>
      </p:pic>
      <p:pic>
        <p:nvPicPr>
          <p:cNvPr id="331" name="Google Shape;331;p40"/>
          <p:cNvPicPr preferRelativeResize="0"/>
          <p:nvPr/>
        </p:nvPicPr>
        <p:blipFill>
          <a:blip r:embed="rId6">
            <a:alphaModFix/>
          </a:blip>
          <a:stretch>
            <a:fillRect/>
          </a:stretch>
        </p:blipFill>
        <p:spPr>
          <a:xfrm>
            <a:off x="5344322" y="3290213"/>
            <a:ext cx="2448967" cy="1551487"/>
          </a:xfrm>
          <a:prstGeom prst="rect">
            <a:avLst/>
          </a:prstGeom>
          <a:noFill/>
          <a:ln>
            <a:noFill/>
          </a:ln>
        </p:spPr>
      </p:pic>
      <p:sp>
        <p:nvSpPr>
          <p:cNvPr id="332" name="Google Shape;332;p40"/>
          <p:cNvSpPr/>
          <p:nvPr/>
        </p:nvSpPr>
        <p:spPr>
          <a:xfrm>
            <a:off x="6145462" y="3255994"/>
            <a:ext cx="930600" cy="2214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333" name="Google Shape;333;p40"/>
          <p:cNvCxnSpPr/>
          <p:nvPr/>
        </p:nvCxnSpPr>
        <p:spPr>
          <a:xfrm>
            <a:off x="6292138" y="3156231"/>
            <a:ext cx="234000" cy="607200"/>
          </a:xfrm>
          <a:prstGeom prst="straightConnector1">
            <a:avLst/>
          </a:prstGeom>
          <a:noFill/>
          <a:ln cap="flat" cmpd="sng" w="38100">
            <a:solidFill>
              <a:schemeClr val="dk2"/>
            </a:solidFill>
            <a:prstDash val="solid"/>
            <a:round/>
            <a:headEnd len="med" w="med" type="none"/>
            <a:tailEnd len="med" w="med" type="triangle"/>
          </a:ln>
        </p:spPr>
      </p:cxnSp>
      <p:cxnSp>
        <p:nvCxnSpPr>
          <p:cNvPr id="334" name="Google Shape;334;p40"/>
          <p:cNvCxnSpPr/>
          <p:nvPr/>
        </p:nvCxnSpPr>
        <p:spPr>
          <a:xfrm flipH="1">
            <a:off x="6732056" y="3117193"/>
            <a:ext cx="339300" cy="754800"/>
          </a:xfrm>
          <a:prstGeom prst="straightConnector1">
            <a:avLst/>
          </a:prstGeom>
          <a:noFill/>
          <a:ln cap="flat" cmpd="sng" w="38100">
            <a:solidFill>
              <a:schemeClr val="dk2"/>
            </a:solidFill>
            <a:prstDash val="solid"/>
            <a:round/>
            <a:headEnd len="med" w="med" type="none"/>
            <a:tailEnd len="med" w="med" type="triangle"/>
          </a:ln>
        </p:spPr>
      </p:cxnSp>
      <p:sp>
        <p:nvSpPr>
          <p:cNvPr id="335" name="Google Shape;335;p40"/>
          <p:cNvSpPr txBox="1"/>
          <p:nvPr/>
        </p:nvSpPr>
        <p:spPr>
          <a:xfrm>
            <a:off x="7775350" y="3250700"/>
            <a:ext cx="1340700" cy="2124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1100"/>
              <a:buFont typeface="Arial"/>
              <a:buNone/>
            </a:pPr>
            <a:r>
              <a:rPr lang="en-GB"/>
              <a:t>Fundamental sensitivity scalings are mass and center of mass frequency</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None/>
            </a:pPr>
            <a:r>
              <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sp>
        <p:nvSpPr>
          <p:cNvPr id="340" name="Google Shape;340;p4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How could a tabletop experiment ever compete with a Billion dollar </a:t>
            </a:r>
            <a:r>
              <a:rPr lang="en-GB"/>
              <a:t>experiment</a:t>
            </a:r>
            <a:endParaRPr/>
          </a:p>
        </p:txBody>
      </p:sp>
      <p:sp>
        <p:nvSpPr>
          <p:cNvPr id="341" name="Google Shape;341;p41"/>
          <p:cNvSpPr txBox="1"/>
          <p:nvPr>
            <p:ph idx="1" type="body"/>
          </p:nvPr>
        </p:nvSpPr>
        <p:spPr>
          <a:xfrm>
            <a:off x="311700" y="1452375"/>
            <a:ext cx="8520600" cy="31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a:t>They don’t </a:t>
            </a:r>
            <a:r>
              <a:rPr lang="en-GB"/>
              <a:t>directly</a:t>
            </a:r>
            <a:r>
              <a:rPr lang="en-GB"/>
              <a:t> compete, different design </a:t>
            </a:r>
            <a:r>
              <a:rPr lang="en-GB"/>
              <a:t>frequencies</a:t>
            </a:r>
            <a:endParaRPr/>
          </a:p>
          <a:p>
            <a:pPr indent="0" lvl="0" marL="0" rtl="0" algn="l">
              <a:spcBef>
                <a:spcPts val="1200"/>
              </a:spcBef>
              <a:spcAft>
                <a:spcPts val="0"/>
              </a:spcAft>
              <a:buNone/>
            </a:pPr>
            <a:r>
              <a:rPr lang="en-GB"/>
              <a:t>LIGO wasn’t designed to work above it’s cavity FSR</a:t>
            </a:r>
            <a:endParaRPr/>
          </a:p>
          <a:p>
            <a:pPr indent="0" lvl="0" marL="0" rtl="0" algn="l">
              <a:spcBef>
                <a:spcPts val="1200"/>
              </a:spcBef>
              <a:spcAft>
                <a:spcPts val="0"/>
              </a:spcAft>
              <a:buNone/>
            </a:pPr>
            <a:r>
              <a:rPr lang="en-GB"/>
              <a:t>Different limiting noise processes with different frequency scalings.</a:t>
            </a:r>
            <a:endParaRPr/>
          </a:p>
          <a:p>
            <a:pPr indent="0" lvl="0" marL="0" rtl="0" algn="l">
              <a:spcBef>
                <a:spcPts val="1200"/>
              </a:spcBef>
              <a:spcAft>
                <a:spcPts val="1200"/>
              </a:spcAft>
              <a:buNone/>
            </a:pPr>
            <a:r>
              <a:rPr lang="en-GB"/>
              <a:t>LSD is a resonant bar </a:t>
            </a:r>
            <a:r>
              <a:rPr lang="en-GB"/>
              <a:t>sensor - only has sensitivity at the COM frequency of the levitated test mass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6" name="Shape 346"/>
        <p:cNvGrpSpPr/>
        <p:nvPr/>
      </p:nvGrpSpPr>
      <p:grpSpPr>
        <a:xfrm>
          <a:off x="0" y="0"/>
          <a:ext cx="0" cy="0"/>
          <a:chOff x="0" y="0"/>
          <a:chExt cx="0" cy="0"/>
        </a:xfrm>
      </p:grpSpPr>
      <p:sp>
        <p:nvSpPr>
          <p:cNvPr id="347" name="Google Shape;347;p42"/>
          <p:cNvSpPr txBox="1"/>
          <p:nvPr>
            <p:ph type="title"/>
          </p:nvPr>
        </p:nvSpPr>
        <p:spPr>
          <a:xfrm>
            <a:off x="-76200" y="-247650"/>
            <a:ext cx="9296400" cy="994200"/>
          </a:xfrm>
          <a:prstGeom prst="rect">
            <a:avLst/>
          </a:prstGeom>
          <a:noFill/>
          <a:ln>
            <a:noFill/>
          </a:ln>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100000"/>
              <a:buFont typeface="Calibri"/>
              <a:buNone/>
            </a:pPr>
            <a:r>
              <a:rPr lang="en-GB" sz="3600"/>
              <a:t>Novel Dark Matter search using HF GW detector</a:t>
            </a:r>
            <a:endParaRPr/>
          </a:p>
        </p:txBody>
      </p:sp>
      <p:sp>
        <p:nvSpPr>
          <p:cNvPr id="348" name="Google Shape;348;p42"/>
          <p:cNvSpPr txBox="1"/>
          <p:nvPr>
            <p:ph idx="12" type="sldNum"/>
          </p:nvPr>
        </p:nvSpPr>
        <p:spPr>
          <a:xfrm>
            <a:off x="4419600" y="4767264"/>
            <a:ext cx="2133600" cy="273900"/>
          </a:xfrm>
          <a:prstGeom prst="rect">
            <a:avLst/>
          </a:prstGeom>
          <a:noFill/>
          <a:ln>
            <a:noFill/>
          </a:ln>
        </p:spPr>
        <p:txBody>
          <a:bodyPr anchorCtr="0" anchor="ctr" bIns="45700" lIns="91425" spcFirstLastPara="1" rIns="91425" wrap="square" tIns="45700">
            <a:normAutofit/>
          </a:bodyPr>
          <a:lstStyle/>
          <a:p>
            <a:pPr indent="0" lvl="0" marL="0" rtl="0" algn="r">
              <a:spcBef>
                <a:spcPts val="0"/>
              </a:spcBef>
              <a:spcAft>
                <a:spcPts val="0"/>
              </a:spcAft>
              <a:buClr>
                <a:srgbClr val="000000"/>
              </a:buClr>
              <a:buFont typeface="Arial"/>
              <a:buNone/>
            </a:pPr>
            <a:fld id="{00000000-1234-1234-1234-123412341234}" type="slidenum">
              <a:rPr lang="en-GB"/>
              <a:t>‹#›</a:t>
            </a:fld>
            <a:endParaRPr/>
          </a:p>
        </p:txBody>
      </p:sp>
      <p:sp>
        <p:nvSpPr>
          <p:cNvPr id="349" name="Google Shape;349;p42"/>
          <p:cNvSpPr txBox="1"/>
          <p:nvPr/>
        </p:nvSpPr>
        <p:spPr>
          <a:xfrm>
            <a:off x="274225" y="4493725"/>
            <a:ext cx="7841400" cy="507900"/>
          </a:xfrm>
          <a:prstGeom prst="rect">
            <a:avLst/>
          </a:prstGeom>
          <a:solidFill>
            <a:srgbClr val="FFC000"/>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350">
                <a:solidFill>
                  <a:schemeClr val="dk1"/>
                </a:solidFill>
                <a:latin typeface="Calibri"/>
                <a:ea typeface="Calibri"/>
                <a:cs typeface="Calibri"/>
                <a:sym typeface="Calibri"/>
              </a:rPr>
              <a:t>LIGO sensitivity decreases at high frequency (laser shot noise limited )</a:t>
            </a:r>
            <a:r>
              <a:rPr lang="en-GB"/>
              <a:t>. </a:t>
            </a:r>
            <a:r>
              <a:rPr lang="en-GB" sz="1350">
                <a:solidFill>
                  <a:schemeClr val="dk1"/>
                </a:solidFill>
                <a:latin typeface="Calibri"/>
                <a:ea typeface="Calibri"/>
                <a:cs typeface="Calibri"/>
                <a:sym typeface="Calibri"/>
              </a:rPr>
              <a:t>Levitated sensors have better HF noise scaling (thermal noise limited), seismic not a concern at HF.</a:t>
            </a:r>
            <a:endParaRPr/>
          </a:p>
        </p:txBody>
      </p:sp>
      <p:pic>
        <p:nvPicPr>
          <p:cNvPr id="350" name="Google Shape;350;p42"/>
          <p:cNvPicPr preferRelativeResize="0"/>
          <p:nvPr/>
        </p:nvPicPr>
        <p:blipFill rotWithShape="1">
          <a:blip r:embed="rId3">
            <a:alphaModFix/>
          </a:blip>
          <a:srcRect b="0" l="0" r="0" t="0"/>
          <a:stretch/>
        </p:blipFill>
        <p:spPr>
          <a:xfrm>
            <a:off x="54093" y="639648"/>
            <a:ext cx="4768615" cy="3764310"/>
          </a:xfrm>
          <a:prstGeom prst="rect">
            <a:avLst/>
          </a:prstGeom>
          <a:noFill/>
          <a:ln>
            <a:noFill/>
          </a:ln>
        </p:spPr>
      </p:pic>
      <p:pic>
        <p:nvPicPr>
          <p:cNvPr id="351" name="Google Shape;351;p42"/>
          <p:cNvPicPr preferRelativeResize="0"/>
          <p:nvPr/>
        </p:nvPicPr>
        <p:blipFill rotWithShape="1">
          <a:blip r:embed="rId4">
            <a:alphaModFix/>
          </a:blip>
          <a:srcRect b="24930" l="4834" r="0" t="0"/>
          <a:stretch/>
        </p:blipFill>
        <p:spPr>
          <a:xfrm>
            <a:off x="4822700" y="639650"/>
            <a:ext cx="4335599" cy="3616801"/>
          </a:xfrm>
          <a:prstGeom prst="rect">
            <a:avLst/>
          </a:prstGeom>
          <a:noFill/>
          <a:ln>
            <a:noFill/>
          </a:ln>
        </p:spPr>
      </p:pic>
      <p:sp>
        <p:nvSpPr>
          <p:cNvPr id="352" name="Google Shape;352;p42"/>
          <p:cNvSpPr txBox="1"/>
          <p:nvPr/>
        </p:nvSpPr>
        <p:spPr>
          <a:xfrm>
            <a:off x="7047925" y="1550700"/>
            <a:ext cx="14202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Resonant detector at each frequency</a:t>
            </a:r>
            <a:endParaRPr>
              <a:latin typeface="Calibri"/>
              <a:ea typeface="Calibri"/>
              <a:cs typeface="Calibri"/>
              <a:sym typeface="Calibri"/>
            </a:endParaRPr>
          </a:p>
        </p:txBody>
      </p:sp>
      <p:pic>
        <p:nvPicPr>
          <p:cNvPr id="353" name="Google Shape;353;p42"/>
          <p:cNvPicPr preferRelativeResize="0"/>
          <p:nvPr/>
        </p:nvPicPr>
        <p:blipFill>
          <a:blip r:embed="rId5">
            <a:alphaModFix/>
          </a:blip>
          <a:stretch>
            <a:fillRect/>
          </a:stretch>
        </p:blipFill>
        <p:spPr>
          <a:xfrm>
            <a:off x="8273456" y="602825"/>
            <a:ext cx="670567" cy="9942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sp>
        <p:nvSpPr>
          <p:cNvPr id="358" name="Google Shape;358;p43"/>
          <p:cNvSpPr txBox="1"/>
          <p:nvPr/>
        </p:nvSpPr>
        <p:spPr>
          <a:xfrm>
            <a:off x="415475" y="239750"/>
            <a:ext cx="8401500" cy="692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sz="3300">
                <a:latin typeface="Calibri"/>
                <a:ea typeface="Calibri"/>
                <a:cs typeface="Calibri"/>
                <a:sym typeface="Calibri"/>
              </a:rPr>
              <a:t>Detector optimisation paper in PRL</a:t>
            </a:r>
            <a:endParaRPr sz="3300">
              <a:latin typeface="Calibri"/>
              <a:ea typeface="Calibri"/>
              <a:cs typeface="Calibri"/>
              <a:sym typeface="Calibri"/>
            </a:endParaRPr>
          </a:p>
        </p:txBody>
      </p:sp>
      <p:pic>
        <p:nvPicPr>
          <p:cNvPr id="359" name="Google Shape;359;p43"/>
          <p:cNvPicPr preferRelativeResize="0"/>
          <p:nvPr/>
        </p:nvPicPr>
        <p:blipFill>
          <a:blip r:embed="rId3">
            <a:alphaModFix/>
          </a:blip>
          <a:stretch>
            <a:fillRect/>
          </a:stretch>
        </p:blipFill>
        <p:spPr>
          <a:xfrm>
            <a:off x="1538900" y="1177900"/>
            <a:ext cx="6338548" cy="372375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44"/>
          <p:cNvSpPr txBox="1"/>
          <p:nvPr>
            <p:ph type="title"/>
          </p:nvPr>
        </p:nvSpPr>
        <p:spPr>
          <a:xfrm>
            <a:off x="457200" y="-98821"/>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GB"/>
              <a:t>Levitated object optimisation</a:t>
            </a:r>
            <a:endParaRPr/>
          </a:p>
        </p:txBody>
      </p:sp>
      <p:sp>
        <p:nvSpPr>
          <p:cNvPr id="365" name="Google Shape;365;p44"/>
          <p:cNvSpPr txBox="1"/>
          <p:nvPr>
            <p:ph idx="1" type="body"/>
          </p:nvPr>
        </p:nvSpPr>
        <p:spPr>
          <a:xfrm>
            <a:off x="270500" y="622175"/>
            <a:ext cx="3170700" cy="3394500"/>
          </a:xfrm>
          <a:prstGeom prst="rect">
            <a:avLst/>
          </a:prstGeom>
        </p:spPr>
        <p:txBody>
          <a:bodyPr anchorCtr="0" anchor="t" bIns="45700" lIns="91425" spcFirstLastPara="1" rIns="91425" wrap="square" tIns="45700">
            <a:normAutofit/>
          </a:bodyPr>
          <a:lstStyle/>
          <a:p>
            <a:pPr indent="0" lvl="0" marL="0" rtl="0" algn="l">
              <a:spcBef>
                <a:spcPts val="360"/>
              </a:spcBef>
              <a:spcAft>
                <a:spcPts val="1200"/>
              </a:spcAft>
              <a:buNone/>
            </a:pPr>
            <a:r>
              <a:rPr lang="en-GB" sz="2100">
                <a:solidFill>
                  <a:schemeClr val="dk1"/>
                </a:solidFill>
              </a:rPr>
              <a:t>SiO2 Microdisc / NAYF Microhexagon</a:t>
            </a:r>
            <a:endParaRPr sz="2100">
              <a:solidFill>
                <a:schemeClr val="dk1"/>
              </a:solidFill>
            </a:endParaRPr>
          </a:p>
        </p:txBody>
      </p:sp>
      <p:pic>
        <p:nvPicPr>
          <p:cNvPr id="366" name="Google Shape;366;p44"/>
          <p:cNvPicPr preferRelativeResize="0"/>
          <p:nvPr/>
        </p:nvPicPr>
        <p:blipFill rotWithShape="1">
          <a:blip r:embed="rId3">
            <a:alphaModFix/>
          </a:blip>
          <a:srcRect b="29896" l="47361" r="24810" t="32154"/>
          <a:stretch/>
        </p:blipFill>
        <p:spPr>
          <a:xfrm rot="5400000">
            <a:off x="821713" y="1548212"/>
            <a:ext cx="1359400" cy="1224975"/>
          </a:xfrm>
          <a:prstGeom prst="rect">
            <a:avLst/>
          </a:prstGeom>
          <a:noFill/>
          <a:ln>
            <a:noFill/>
          </a:ln>
        </p:spPr>
      </p:pic>
      <p:pic>
        <p:nvPicPr>
          <p:cNvPr id="367" name="Google Shape;367;p44"/>
          <p:cNvPicPr preferRelativeResize="0"/>
          <p:nvPr/>
        </p:nvPicPr>
        <p:blipFill>
          <a:blip r:embed="rId4">
            <a:alphaModFix/>
          </a:blip>
          <a:stretch>
            <a:fillRect/>
          </a:stretch>
        </p:blipFill>
        <p:spPr>
          <a:xfrm>
            <a:off x="5757150" y="1069200"/>
            <a:ext cx="2578294" cy="1933700"/>
          </a:xfrm>
          <a:prstGeom prst="rect">
            <a:avLst/>
          </a:prstGeom>
          <a:noFill/>
          <a:ln>
            <a:noFill/>
          </a:ln>
        </p:spPr>
      </p:pic>
      <p:cxnSp>
        <p:nvCxnSpPr>
          <p:cNvPr id="368" name="Google Shape;368;p44"/>
          <p:cNvCxnSpPr/>
          <p:nvPr/>
        </p:nvCxnSpPr>
        <p:spPr>
          <a:xfrm flipH="1" rot="10800000">
            <a:off x="2301100" y="1914200"/>
            <a:ext cx="3267000" cy="40500"/>
          </a:xfrm>
          <a:prstGeom prst="straightConnector1">
            <a:avLst/>
          </a:prstGeom>
          <a:noFill/>
          <a:ln cap="flat" cmpd="sng" w="76200">
            <a:solidFill>
              <a:srgbClr val="FF0000"/>
            </a:solidFill>
            <a:prstDash val="solid"/>
            <a:round/>
            <a:headEnd len="med" w="med" type="none"/>
            <a:tailEnd len="med" w="med" type="triangle"/>
          </a:ln>
        </p:spPr>
      </p:cxnSp>
      <p:sp>
        <p:nvSpPr>
          <p:cNvPr id="369" name="Google Shape;369;p44"/>
          <p:cNvSpPr txBox="1"/>
          <p:nvPr/>
        </p:nvSpPr>
        <p:spPr>
          <a:xfrm>
            <a:off x="1048350" y="4525400"/>
            <a:ext cx="2198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370" name="Google Shape;370;p44"/>
          <p:cNvSpPr txBox="1"/>
          <p:nvPr/>
        </p:nvSpPr>
        <p:spPr>
          <a:xfrm>
            <a:off x="5199625" y="598100"/>
            <a:ext cx="4114800" cy="507900"/>
          </a:xfrm>
          <a:prstGeom prst="rect">
            <a:avLst/>
          </a:prstGeom>
          <a:noFill/>
          <a:ln>
            <a:noFill/>
          </a:ln>
        </p:spPr>
        <p:txBody>
          <a:bodyPr anchorCtr="0" anchor="t" bIns="91425" lIns="91425" spcFirstLastPara="1" rIns="91425" wrap="square" tIns="91425">
            <a:spAutoFit/>
          </a:bodyPr>
          <a:lstStyle/>
          <a:p>
            <a:pPr indent="0" lvl="0" marL="0" rtl="0" algn="l">
              <a:spcBef>
                <a:spcPts val="360"/>
              </a:spcBef>
              <a:spcAft>
                <a:spcPts val="0"/>
              </a:spcAft>
              <a:buClr>
                <a:schemeClr val="dk1"/>
              </a:buClr>
              <a:buSzPts val="1100"/>
              <a:buFont typeface="Arial"/>
              <a:buNone/>
            </a:pPr>
            <a:r>
              <a:rPr lang="en-GB" sz="2100">
                <a:solidFill>
                  <a:schemeClr val="dk1"/>
                </a:solidFill>
              </a:rPr>
              <a:t>Si/SiO2/Si Nanostack</a:t>
            </a:r>
            <a:endParaRPr sz="2100">
              <a:solidFill>
                <a:schemeClr val="dk1"/>
              </a:solidFill>
            </a:endParaRPr>
          </a:p>
        </p:txBody>
      </p:sp>
      <p:pic>
        <p:nvPicPr>
          <p:cNvPr id="371" name="Google Shape;371;p44"/>
          <p:cNvPicPr preferRelativeResize="0"/>
          <p:nvPr/>
        </p:nvPicPr>
        <p:blipFill>
          <a:blip r:embed="rId5">
            <a:alphaModFix/>
          </a:blip>
          <a:stretch>
            <a:fillRect/>
          </a:stretch>
        </p:blipFill>
        <p:spPr>
          <a:xfrm>
            <a:off x="4546900" y="3201540"/>
            <a:ext cx="2228639" cy="1684784"/>
          </a:xfrm>
          <a:prstGeom prst="rect">
            <a:avLst/>
          </a:prstGeom>
          <a:noFill/>
          <a:ln>
            <a:noFill/>
          </a:ln>
        </p:spPr>
      </p:pic>
      <p:pic>
        <p:nvPicPr>
          <p:cNvPr descr="A white piece of paper on a white wall&#10;&#10;Description automatically generated with medium confidence" id="372" name="Google Shape;372;p44"/>
          <p:cNvPicPr preferRelativeResize="0"/>
          <p:nvPr/>
        </p:nvPicPr>
        <p:blipFill rotWithShape="1">
          <a:blip r:embed="rId6">
            <a:alphaModFix/>
          </a:blip>
          <a:srcRect b="0" l="0" r="0" t="0"/>
          <a:stretch/>
        </p:blipFill>
        <p:spPr>
          <a:xfrm>
            <a:off x="354036" y="3104944"/>
            <a:ext cx="2354404" cy="1684902"/>
          </a:xfrm>
          <a:prstGeom prst="rect">
            <a:avLst/>
          </a:prstGeom>
          <a:noFill/>
          <a:ln>
            <a:noFill/>
          </a:ln>
        </p:spPr>
      </p:pic>
      <p:pic>
        <p:nvPicPr>
          <p:cNvPr id="373" name="Google Shape;373;p44"/>
          <p:cNvPicPr preferRelativeResize="0"/>
          <p:nvPr/>
        </p:nvPicPr>
        <p:blipFill>
          <a:blip r:embed="rId7">
            <a:alphaModFix/>
          </a:blip>
          <a:stretch>
            <a:fillRect/>
          </a:stretch>
        </p:blipFill>
        <p:spPr>
          <a:xfrm>
            <a:off x="6947367" y="3201425"/>
            <a:ext cx="2137083" cy="1668177"/>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p45"/>
          <p:cNvPicPr preferRelativeResize="0"/>
          <p:nvPr/>
        </p:nvPicPr>
        <p:blipFill>
          <a:blip r:embed="rId3">
            <a:alphaModFix/>
          </a:blip>
          <a:stretch>
            <a:fillRect/>
          </a:stretch>
        </p:blipFill>
        <p:spPr>
          <a:xfrm>
            <a:off x="6760725" y="3426900"/>
            <a:ext cx="1961625" cy="1686400"/>
          </a:xfrm>
          <a:prstGeom prst="rect">
            <a:avLst/>
          </a:prstGeom>
          <a:noFill/>
          <a:ln>
            <a:noFill/>
          </a:ln>
        </p:spPr>
      </p:pic>
      <p:pic>
        <p:nvPicPr>
          <p:cNvPr id="379" name="Google Shape;379;p45"/>
          <p:cNvPicPr preferRelativeResize="0"/>
          <p:nvPr/>
        </p:nvPicPr>
        <p:blipFill rotWithShape="1">
          <a:blip r:embed="rId4">
            <a:alphaModFix/>
          </a:blip>
          <a:srcRect b="31894" l="0" r="0" t="0"/>
          <a:stretch/>
        </p:blipFill>
        <p:spPr>
          <a:xfrm>
            <a:off x="5853725" y="0"/>
            <a:ext cx="3438400" cy="3503101"/>
          </a:xfrm>
          <a:prstGeom prst="rect">
            <a:avLst/>
          </a:prstGeom>
          <a:noFill/>
          <a:ln>
            <a:noFill/>
          </a:ln>
        </p:spPr>
      </p:pic>
      <p:sp>
        <p:nvSpPr>
          <p:cNvPr id="380" name="Google Shape;380;p45"/>
          <p:cNvSpPr txBox="1"/>
          <p:nvPr/>
        </p:nvSpPr>
        <p:spPr>
          <a:xfrm>
            <a:off x="236450" y="324450"/>
            <a:ext cx="3626400" cy="4279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Design criteria for ideal levitated test mass: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&gt;Flat at optical interface</a:t>
            </a:r>
            <a:endParaRPr/>
          </a:p>
          <a:p>
            <a:pPr indent="0" lvl="0" marL="0" rtl="0" algn="l">
              <a:spcBef>
                <a:spcPts val="0"/>
              </a:spcBef>
              <a:spcAft>
                <a:spcPts val="0"/>
              </a:spcAft>
              <a:buNone/>
            </a:pPr>
            <a:r>
              <a:rPr lang="en-GB"/>
              <a:t>&gt;High center of mass frequency along cavity axis</a:t>
            </a:r>
            <a:endParaRPr/>
          </a:p>
          <a:p>
            <a:pPr indent="0" lvl="0" marL="0" rtl="0" algn="l">
              <a:spcBef>
                <a:spcPts val="0"/>
              </a:spcBef>
              <a:spcAft>
                <a:spcPts val="0"/>
              </a:spcAft>
              <a:buNone/>
            </a:pPr>
            <a:r>
              <a:rPr lang="en-GB"/>
              <a:t>&gt;High mass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High center of mass frequency usually opposes high mass in optically levitated system - mass along standing wave “averages out” trapping field.</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Alternate high and low refractive index to “grab” structure by optically responsive material with trapping wave antinodes, allow node to propagate through less optically responsive material to next node - less averaging out</a:t>
            </a:r>
            <a:endParaRPr/>
          </a:p>
        </p:txBody>
      </p:sp>
      <p:pic>
        <p:nvPicPr>
          <p:cNvPr id="381" name="Google Shape;381;p45"/>
          <p:cNvPicPr preferRelativeResize="0"/>
          <p:nvPr/>
        </p:nvPicPr>
        <p:blipFill rotWithShape="1">
          <a:blip r:embed="rId5">
            <a:alphaModFix/>
          </a:blip>
          <a:srcRect b="0" l="0" r="0" t="0"/>
          <a:stretch/>
        </p:blipFill>
        <p:spPr>
          <a:xfrm>
            <a:off x="1934800" y="1434588"/>
            <a:ext cx="3101475" cy="633925"/>
          </a:xfrm>
          <a:prstGeom prst="rect">
            <a:avLst/>
          </a:prstGeom>
          <a:noFill/>
          <a:ln>
            <a:noFill/>
          </a:ln>
        </p:spPr>
      </p:pic>
      <p:sp>
        <p:nvSpPr>
          <p:cNvPr id="382" name="Google Shape;382;p45"/>
          <p:cNvSpPr/>
          <p:nvPr/>
        </p:nvSpPr>
        <p:spPr>
          <a:xfrm>
            <a:off x="2439950" y="953000"/>
            <a:ext cx="3548400" cy="615050"/>
          </a:xfrm>
          <a:custGeom>
            <a:rect b="b" l="l" r="r" t="t"/>
            <a:pathLst>
              <a:path extrusionOk="0" h="24602" w="141936">
                <a:moveTo>
                  <a:pt x="0" y="0"/>
                </a:moveTo>
                <a:cubicBezTo>
                  <a:pt x="13563" y="586"/>
                  <a:pt x="57721" y="-585"/>
                  <a:pt x="81377" y="3515"/>
                </a:cubicBezTo>
                <a:cubicBezTo>
                  <a:pt x="105033" y="7615"/>
                  <a:pt x="131843" y="21088"/>
                  <a:pt x="141936" y="24602"/>
                </a:cubicBezTo>
              </a:path>
            </a:pathLst>
          </a:custGeom>
          <a:noFill/>
          <a:ln cap="flat" cmpd="sng" w="9525">
            <a:solidFill>
              <a:srgbClr val="FF0000"/>
            </a:solidFill>
            <a:prstDash val="solid"/>
            <a:round/>
            <a:headEnd len="med" w="med" type="none"/>
            <a:tailEnd len="med" w="med" type="triangle"/>
          </a:ln>
        </p:spPr>
      </p:sp>
      <p:sp>
        <p:nvSpPr>
          <p:cNvPr id="383" name="Google Shape;383;p45"/>
          <p:cNvSpPr/>
          <p:nvPr/>
        </p:nvSpPr>
        <p:spPr>
          <a:xfrm>
            <a:off x="1372050" y="1399075"/>
            <a:ext cx="567750" cy="256850"/>
          </a:xfrm>
          <a:custGeom>
            <a:rect b="b" l="l" r="r" t="t"/>
            <a:pathLst>
              <a:path extrusionOk="0" h="10274" w="22710">
                <a:moveTo>
                  <a:pt x="0" y="0"/>
                </a:moveTo>
                <a:cubicBezTo>
                  <a:pt x="3785" y="1712"/>
                  <a:pt x="18925" y="8562"/>
                  <a:pt x="22710" y="10274"/>
                </a:cubicBezTo>
              </a:path>
            </a:pathLst>
          </a:custGeom>
          <a:noFill/>
          <a:ln cap="flat" cmpd="sng" w="9525">
            <a:solidFill>
              <a:srgbClr val="FF0000"/>
            </a:solidFill>
            <a:prstDash val="solid"/>
            <a:round/>
            <a:headEnd len="med" w="med" type="none"/>
            <a:tailEnd len="med" w="med" type="triangle"/>
          </a:ln>
        </p:spPr>
      </p:sp>
      <p:sp>
        <p:nvSpPr>
          <p:cNvPr id="384" name="Google Shape;384;p45"/>
          <p:cNvSpPr/>
          <p:nvPr/>
        </p:nvSpPr>
        <p:spPr>
          <a:xfrm>
            <a:off x="3609225" y="4102625"/>
            <a:ext cx="3075300" cy="304150"/>
          </a:xfrm>
          <a:custGeom>
            <a:rect b="b" l="l" r="r" t="t"/>
            <a:pathLst>
              <a:path extrusionOk="0" h="12166" w="123012">
                <a:moveTo>
                  <a:pt x="0" y="0"/>
                </a:moveTo>
                <a:cubicBezTo>
                  <a:pt x="20502" y="2028"/>
                  <a:pt x="102510" y="10138"/>
                  <a:pt x="123012" y="12166"/>
                </a:cubicBezTo>
              </a:path>
            </a:pathLst>
          </a:custGeom>
          <a:noFill/>
          <a:ln cap="flat" cmpd="sng" w="9525">
            <a:solidFill>
              <a:srgbClr val="FF0000"/>
            </a:solidFill>
            <a:prstDash val="solid"/>
            <a:round/>
            <a:headEnd len="med" w="med" type="none"/>
            <a:tailEnd len="med" w="med" type="triangle"/>
          </a:ln>
        </p:spPr>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46"/>
          <p:cNvPicPr preferRelativeResize="0"/>
          <p:nvPr/>
        </p:nvPicPr>
        <p:blipFill>
          <a:blip r:embed="rId3">
            <a:alphaModFix/>
          </a:blip>
          <a:stretch>
            <a:fillRect/>
          </a:stretch>
        </p:blipFill>
        <p:spPr>
          <a:xfrm>
            <a:off x="0" y="39151"/>
            <a:ext cx="4446824" cy="3904525"/>
          </a:xfrm>
          <a:prstGeom prst="rect">
            <a:avLst/>
          </a:prstGeom>
          <a:noFill/>
          <a:ln>
            <a:noFill/>
          </a:ln>
        </p:spPr>
      </p:pic>
      <p:pic>
        <p:nvPicPr>
          <p:cNvPr id="390" name="Google Shape;390;p46"/>
          <p:cNvPicPr preferRelativeResize="0"/>
          <p:nvPr/>
        </p:nvPicPr>
        <p:blipFill>
          <a:blip r:embed="rId4">
            <a:alphaModFix/>
          </a:blip>
          <a:stretch>
            <a:fillRect/>
          </a:stretch>
        </p:blipFill>
        <p:spPr>
          <a:xfrm>
            <a:off x="5183949" y="2116425"/>
            <a:ext cx="3807650" cy="2879535"/>
          </a:xfrm>
          <a:prstGeom prst="rect">
            <a:avLst/>
          </a:prstGeom>
          <a:noFill/>
          <a:ln>
            <a:noFill/>
          </a:ln>
        </p:spPr>
      </p:pic>
      <p:sp>
        <p:nvSpPr>
          <p:cNvPr id="391" name="Google Shape;391;p46"/>
          <p:cNvSpPr txBox="1"/>
          <p:nvPr/>
        </p:nvSpPr>
        <p:spPr>
          <a:xfrm>
            <a:off x="452100" y="3942850"/>
            <a:ext cx="3927900" cy="101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latin typeface="Calibri"/>
                <a:ea typeface="Calibri"/>
                <a:cs typeface="Calibri"/>
                <a:sym typeface="Calibri"/>
              </a:rPr>
              <a:t>High and low refractive index alternated for high mechanical frequency at high mass</a:t>
            </a:r>
            <a:endParaRPr sz="1800">
              <a:latin typeface="Calibri"/>
              <a:ea typeface="Calibri"/>
              <a:cs typeface="Calibri"/>
              <a:sym typeface="Calibri"/>
            </a:endParaRPr>
          </a:p>
        </p:txBody>
      </p:sp>
      <p:sp>
        <p:nvSpPr>
          <p:cNvPr id="392" name="Google Shape;392;p46"/>
          <p:cNvSpPr txBox="1"/>
          <p:nvPr/>
        </p:nvSpPr>
        <p:spPr>
          <a:xfrm>
            <a:off x="5100300" y="644016"/>
            <a:ext cx="39279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latin typeface="Calibri"/>
                <a:ea typeface="Calibri"/>
                <a:cs typeface="Calibri"/>
                <a:sym typeface="Calibri"/>
              </a:rPr>
              <a:t>High and low index breakfast alternated for high flavour at high mass</a:t>
            </a:r>
            <a:endParaRPr sz="1800">
              <a:latin typeface="Calibri"/>
              <a:ea typeface="Calibri"/>
              <a:cs typeface="Calibri"/>
              <a:sym typeface="Calibri"/>
            </a:endParaRPr>
          </a:p>
        </p:txBody>
      </p:sp>
      <p:cxnSp>
        <p:nvCxnSpPr>
          <p:cNvPr id="393" name="Google Shape;393;p46"/>
          <p:cNvCxnSpPr/>
          <p:nvPr/>
        </p:nvCxnSpPr>
        <p:spPr>
          <a:xfrm rot="10800000">
            <a:off x="3172050" y="3216500"/>
            <a:ext cx="378000" cy="756000"/>
          </a:xfrm>
          <a:prstGeom prst="straightConnector1">
            <a:avLst/>
          </a:prstGeom>
          <a:noFill/>
          <a:ln cap="flat" cmpd="sng" w="28575">
            <a:solidFill>
              <a:srgbClr val="FF0000"/>
            </a:solidFill>
            <a:prstDash val="solid"/>
            <a:round/>
            <a:headEnd len="med" w="med" type="none"/>
            <a:tailEnd len="med" w="med" type="triangle"/>
          </a:ln>
        </p:spPr>
      </p:cxnSp>
      <p:cxnSp>
        <p:nvCxnSpPr>
          <p:cNvPr id="394" name="Google Shape;394;p46"/>
          <p:cNvCxnSpPr/>
          <p:nvPr/>
        </p:nvCxnSpPr>
        <p:spPr>
          <a:xfrm>
            <a:off x="7197600" y="1385925"/>
            <a:ext cx="13200" cy="6876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id="88" name="Google Shape;88;p20"/>
          <p:cNvPicPr preferRelativeResize="0"/>
          <p:nvPr/>
        </p:nvPicPr>
        <p:blipFill>
          <a:blip r:embed="rId3">
            <a:alphaModFix/>
          </a:blip>
          <a:stretch>
            <a:fillRect/>
          </a:stretch>
        </p:blipFill>
        <p:spPr>
          <a:xfrm>
            <a:off x="76200" y="82325"/>
            <a:ext cx="5250501" cy="3937876"/>
          </a:xfrm>
          <a:prstGeom prst="rect">
            <a:avLst/>
          </a:prstGeom>
          <a:noFill/>
          <a:ln>
            <a:noFill/>
          </a:ln>
        </p:spPr>
      </p:pic>
      <p:pic>
        <p:nvPicPr>
          <p:cNvPr id="89" name="Google Shape;89;p20"/>
          <p:cNvPicPr preferRelativeResize="0"/>
          <p:nvPr/>
        </p:nvPicPr>
        <p:blipFill>
          <a:blip r:embed="rId4">
            <a:alphaModFix/>
          </a:blip>
          <a:stretch>
            <a:fillRect/>
          </a:stretch>
        </p:blipFill>
        <p:spPr>
          <a:xfrm>
            <a:off x="5463250" y="82325"/>
            <a:ext cx="3634200" cy="1907950"/>
          </a:xfrm>
          <a:prstGeom prst="rect">
            <a:avLst/>
          </a:prstGeom>
          <a:noFill/>
          <a:ln>
            <a:noFill/>
          </a:ln>
        </p:spPr>
      </p:pic>
      <p:pic>
        <p:nvPicPr>
          <p:cNvPr id="90" name="Google Shape;90;p20"/>
          <p:cNvPicPr preferRelativeResize="0"/>
          <p:nvPr/>
        </p:nvPicPr>
        <p:blipFill>
          <a:blip r:embed="rId5">
            <a:alphaModFix/>
          </a:blip>
          <a:stretch>
            <a:fillRect/>
          </a:stretch>
        </p:blipFill>
        <p:spPr>
          <a:xfrm>
            <a:off x="5479101" y="2142675"/>
            <a:ext cx="3512499" cy="2339865"/>
          </a:xfrm>
          <a:prstGeom prst="rect">
            <a:avLst/>
          </a:prstGeom>
          <a:noFill/>
          <a:ln>
            <a:noFill/>
          </a:ln>
        </p:spPr>
      </p:pic>
      <p:pic>
        <p:nvPicPr>
          <p:cNvPr id="91" name="Google Shape;91;p20"/>
          <p:cNvPicPr preferRelativeResize="0"/>
          <p:nvPr/>
        </p:nvPicPr>
        <p:blipFill>
          <a:blip r:embed="rId6">
            <a:alphaModFix/>
          </a:blip>
          <a:stretch>
            <a:fillRect/>
          </a:stretch>
        </p:blipFill>
        <p:spPr>
          <a:xfrm>
            <a:off x="1372250" y="3687725"/>
            <a:ext cx="5846425" cy="145577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pic>
        <p:nvPicPr>
          <p:cNvPr id="399" name="Google Shape;399;p47"/>
          <p:cNvPicPr preferRelativeResize="0"/>
          <p:nvPr/>
        </p:nvPicPr>
        <p:blipFill>
          <a:blip r:embed="rId3">
            <a:alphaModFix/>
          </a:blip>
          <a:stretch>
            <a:fillRect/>
          </a:stretch>
        </p:blipFill>
        <p:spPr>
          <a:xfrm>
            <a:off x="4000725" y="1263825"/>
            <a:ext cx="4887062" cy="3513401"/>
          </a:xfrm>
          <a:prstGeom prst="rect">
            <a:avLst/>
          </a:prstGeom>
          <a:noFill/>
          <a:ln>
            <a:noFill/>
          </a:ln>
        </p:spPr>
      </p:pic>
      <p:pic>
        <p:nvPicPr>
          <p:cNvPr id="400" name="Google Shape;400;p47"/>
          <p:cNvPicPr preferRelativeResize="0"/>
          <p:nvPr/>
        </p:nvPicPr>
        <p:blipFill rotWithShape="1">
          <a:blip r:embed="rId4">
            <a:alphaModFix/>
          </a:blip>
          <a:srcRect b="24642" l="0" r="0" t="0"/>
          <a:stretch/>
        </p:blipFill>
        <p:spPr>
          <a:xfrm>
            <a:off x="-137050" y="1597575"/>
            <a:ext cx="4240125" cy="3379100"/>
          </a:xfrm>
          <a:prstGeom prst="rect">
            <a:avLst/>
          </a:prstGeom>
          <a:noFill/>
          <a:ln>
            <a:noFill/>
          </a:ln>
        </p:spPr>
      </p:pic>
      <p:pic>
        <p:nvPicPr>
          <p:cNvPr id="401" name="Google Shape;401;p47"/>
          <p:cNvPicPr preferRelativeResize="0"/>
          <p:nvPr/>
        </p:nvPicPr>
        <p:blipFill rotWithShape="1">
          <a:blip r:embed="rId5">
            <a:alphaModFix/>
          </a:blip>
          <a:srcRect b="29896" l="47361" r="24810" t="32154"/>
          <a:stretch/>
        </p:blipFill>
        <p:spPr>
          <a:xfrm rot="5400000">
            <a:off x="1795751" y="2314950"/>
            <a:ext cx="970649" cy="874650"/>
          </a:xfrm>
          <a:prstGeom prst="rect">
            <a:avLst/>
          </a:prstGeom>
          <a:noFill/>
          <a:ln>
            <a:noFill/>
          </a:ln>
        </p:spPr>
      </p:pic>
      <p:pic>
        <p:nvPicPr>
          <p:cNvPr id="402" name="Google Shape;402;p47"/>
          <p:cNvPicPr preferRelativeResize="0"/>
          <p:nvPr/>
        </p:nvPicPr>
        <p:blipFill rotWithShape="1">
          <a:blip r:embed="rId6">
            <a:alphaModFix/>
          </a:blip>
          <a:srcRect b="4458" l="18585" r="5925" t="11733"/>
          <a:stretch/>
        </p:blipFill>
        <p:spPr>
          <a:xfrm>
            <a:off x="4728400" y="3149625"/>
            <a:ext cx="1416250" cy="1179200"/>
          </a:xfrm>
          <a:prstGeom prst="rect">
            <a:avLst/>
          </a:prstGeom>
          <a:noFill/>
          <a:ln>
            <a:noFill/>
          </a:ln>
        </p:spPr>
      </p:pic>
      <p:sp>
        <p:nvSpPr>
          <p:cNvPr id="403" name="Google Shape;403;p47"/>
          <p:cNvSpPr txBox="1"/>
          <p:nvPr/>
        </p:nvSpPr>
        <p:spPr>
          <a:xfrm>
            <a:off x="1066050" y="586400"/>
            <a:ext cx="74724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t>Levitated mass optimisation allows for accessing </a:t>
            </a:r>
            <a:r>
              <a:rPr lang="en-GB" sz="1800"/>
              <a:t>substantially</a:t>
            </a:r>
            <a:r>
              <a:rPr lang="en-GB" sz="1800"/>
              <a:t> more novel regimes of physics.!</a:t>
            </a:r>
            <a:endParaRPr sz="1800"/>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48"/>
          <p:cNvPicPr preferRelativeResize="0"/>
          <p:nvPr/>
        </p:nvPicPr>
        <p:blipFill>
          <a:blip r:embed="rId3">
            <a:alphaModFix/>
          </a:blip>
          <a:stretch>
            <a:fillRect/>
          </a:stretch>
        </p:blipFill>
        <p:spPr>
          <a:xfrm>
            <a:off x="3429276" y="-84675"/>
            <a:ext cx="5678874" cy="5228176"/>
          </a:xfrm>
          <a:prstGeom prst="rect">
            <a:avLst/>
          </a:prstGeom>
          <a:noFill/>
          <a:ln>
            <a:noFill/>
          </a:ln>
        </p:spPr>
      </p:pic>
      <p:sp>
        <p:nvSpPr>
          <p:cNvPr id="409" name="Google Shape;409;p48"/>
          <p:cNvSpPr txBox="1"/>
          <p:nvPr/>
        </p:nvSpPr>
        <p:spPr>
          <a:xfrm>
            <a:off x="306925" y="433925"/>
            <a:ext cx="3122400" cy="241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900">
                <a:latin typeface="Calibri"/>
                <a:ea typeface="Calibri"/>
                <a:cs typeface="Calibri"/>
                <a:sym typeface="Calibri"/>
              </a:rPr>
              <a:t>What do these ranges actually look like?</a:t>
            </a:r>
            <a:endParaRPr sz="2900">
              <a:latin typeface="Calibri"/>
              <a:ea typeface="Calibri"/>
              <a:cs typeface="Calibri"/>
              <a:sym typeface="Calibri"/>
            </a:endParaRPr>
          </a:p>
          <a:p>
            <a:pPr indent="0" lvl="0" marL="0" rtl="0" algn="l">
              <a:spcBef>
                <a:spcPts val="0"/>
              </a:spcBef>
              <a:spcAft>
                <a:spcPts val="0"/>
              </a:spcAft>
              <a:buNone/>
            </a:pPr>
            <a:r>
              <a:t/>
            </a:r>
            <a:endParaRPr sz="2900">
              <a:latin typeface="Calibri"/>
              <a:ea typeface="Calibri"/>
              <a:cs typeface="Calibri"/>
              <a:sym typeface="Calibri"/>
            </a:endParaRPr>
          </a:p>
          <a:p>
            <a:pPr indent="0" lvl="0" marL="0" rtl="0" algn="l">
              <a:spcBef>
                <a:spcPts val="0"/>
              </a:spcBef>
              <a:spcAft>
                <a:spcPts val="0"/>
              </a:spcAft>
              <a:buNone/>
            </a:pPr>
            <a:r>
              <a:t/>
            </a:r>
            <a:endParaRPr sz="2900">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9"/>
          <p:cNvSpPr txBox="1"/>
          <p:nvPr>
            <p:ph type="ctrTitle"/>
          </p:nvPr>
        </p:nvSpPr>
        <p:spPr>
          <a:xfrm>
            <a:off x="311700" y="744575"/>
            <a:ext cx="8520600" cy="3690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So, what are we doing right now?</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sp>
        <p:nvSpPr>
          <p:cNvPr id="419" name="Google Shape;419;p50"/>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Part I</a:t>
            </a:r>
            <a:endParaRPr/>
          </a:p>
        </p:txBody>
      </p:sp>
      <p:sp>
        <p:nvSpPr>
          <p:cNvPr id="420" name="Google Shape;420;p50"/>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t>1m interferometer construction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51"/>
          <p:cNvPicPr preferRelativeResize="0"/>
          <p:nvPr/>
        </p:nvPicPr>
        <p:blipFill>
          <a:blip r:embed="rId3">
            <a:alphaModFix/>
          </a:blip>
          <a:stretch>
            <a:fillRect/>
          </a:stretch>
        </p:blipFill>
        <p:spPr>
          <a:xfrm>
            <a:off x="80324" y="192776"/>
            <a:ext cx="3110502" cy="2332877"/>
          </a:xfrm>
          <a:prstGeom prst="rect">
            <a:avLst/>
          </a:prstGeom>
          <a:noFill/>
          <a:ln>
            <a:noFill/>
          </a:ln>
        </p:spPr>
      </p:pic>
      <p:pic>
        <p:nvPicPr>
          <p:cNvPr id="426" name="Google Shape;426;p51"/>
          <p:cNvPicPr preferRelativeResize="0"/>
          <p:nvPr/>
        </p:nvPicPr>
        <p:blipFill>
          <a:blip r:embed="rId4">
            <a:alphaModFix/>
          </a:blip>
          <a:stretch>
            <a:fillRect/>
          </a:stretch>
        </p:blipFill>
        <p:spPr>
          <a:xfrm>
            <a:off x="3297787" y="192775"/>
            <a:ext cx="3105352" cy="2332875"/>
          </a:xfrm>
          <a:prstGeom prst="rect">
            <a:avLst/>
          </a:prstGeom>
          <a:noFill/>
          <a:ln>
            <a:noFill/>
          </a:ln>
        </p:spPr>
      </p:pic>
      <p:pic>
        <p:nvPicPr>
          <p:cNvPr id="427" name="Google Shape;427;p51"/>
          <p:cNvPicPr preferRelativeResize="0"/>
          <p:nvPr/>
        </p:nvPicPr>
        <p:blipFill>
          <a:blip r:embed="rId5">
            <a:alphaModFix/>
          </a:blip>
          <a:stretch>
            <a:fillRect/>
          </a:stretch>
        </p:blipFill>
        <p:spPr>
          <a:xfrm>
            <a:off x="28625" y="2578000"/>
            <a:ext cx="3170724" cy="2378051"/>
          </a:xfrm>
          <a:prstGeom prst="rect">
            <a:avLst/>
          </a:prstGeom>
          <a:noFill/>
          <a:ln>
            <a:noFill/>
          </a:ln>
        </p:spPr>
      </p:pic>
      <p:pic>
        <p:nvPicPr>
          <p:cNvPr id="428" name="Google Shape;428;p51"/>
          <p:cNvPicPr preferRelativeResize="0"/>
          <p:nvPr/>
        </p:nvPicPr>
        <p:blipFill>
          <a:blip r:embed="rId6">
            <a:alphaModFix/>
          </a:blip>
          <a:stretch>
            <a:fillRect/>
          </a:stretch>
        </p:blipFill>
        <p:spPr>
          <a:xfrm>
            <a:off x="3265100" y="2578000"/>
            <a:ext cx="3170724" cy="2378051"/>
          </a:xfrm>
          <a:prstGeom prst="rect">
            <a:avLst/>
          </a:prstGeom>
          <a:noFill/>
          <a:ln>
            <a:noFill/>
          </a:ln>
        </p:spPr>
      </p:pic>
      <p:pic>
        <p:nvPicPr>
          <p:cNvPr id="429" name="Google Shape;429;p51"/>
          <p:cNvPicPr preferRelativeResize="0"/>
          <p:nvPr/>
        </p:nvPicPr>
        <p:blipFill rotWithShape="1">
          <a:blip r:embed="rId7">
            <a:alphaModFix/>
          </a:blip>
          <a:srcRect b="0" l="2107" r="2097" t="3818"/>
          <a:stretch/>
        </p:blipFill>
        <p:spPr>
          <a:xfrm>
            <a:off x="5745075" y="824125"/>
            <a:ext cx="658075" cy="681174"/>
          </a:xfrm>
          <a:prstGeom prst="rect">
            <a:avLst/>
          </a:prstGeom>
          <a:noFill/>
          <a:ln>
            <a:noFill/>
          </a:ln>
        </p:spPr>
      </p:pic>
      <p:sp>
        <p:nvSpPr>
          <p:cNvPr id="430" name="Google Shape;430;p51"/>
          <p:cNvSpPr txBox="1"/>
          <p:nvPr/>
        </p:nvSpPr>
        <p:spPr>
          <a:xfrm>
            <a:off x="6483475" y="-205950"/>
            <a:ext cx="2272800" cy="4063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Vacuum system</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Center chamber optics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End chamber optics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Out of chamber optics</a:t>
            </a:r>
            <a:endParaRPr/>
          </a:p>
        </p:txBody>
      </p:sp>
      <p:pic>
        <p:nvPicPr>
          <p:cNvPr id="431" name="Google Shape;431;p51"/>
          <p:cNvPicPr preferRelativeResize="0"/>
          <p:nvPr/>
        </p:nvPicPr>
        <p:blipFill>
          <a:blip r:embed="rId8">
            <a:alphaModFix/>
          </a:blip>
          <a:stretch>
            <a:fillRect/>
          </a:stretch>
        </p:blipFill>
        <p:spPr>
          <a:xfrm>
            <a:off x="8496975" y="1982250"/>
            <a:ext cx="520575" cy="499275"/>
          </a:xfrm>
          <a:prstGeom prst="rect">
            <a:avLst/>
          </a:prstGeom>
          <a:noFill/>
          <a:ln>
            <a:noFill/>
          </a:ln>
        </p:spPr>
      </p:pic>
      <p:pic>
        <p:nvPicPr>
          <p:cNvPr id="432" name="Google Shape;432;p51"/>
          <p:cNvPicPr preferRelativeResize="0"/>
          <p:nvPr/>
        </p:nvPicPr>
        <p:blipFill rotWithShape="1">
          <a:blip r:embed="rId9">
            <a:alphaModFix/>
          </a:blip>
          <a:srcRect b="15685" l="16432" r="15890" t="12788"/>
          <a:stretch/>
        </p:blipFill>
        <p:spPr>
          <a:xfrm>
            <a:off x="8300775" y="2686054"/>
            <a:ext cx="424350" cy="448475"/>
          </a:xfrm>
          <a:prstGeom prst="rect">
            <a:avLst/>
          </a:prstGeom>
          <a:noFill/>
          <a:ln>
            <a:noFill/>
          </a:ln>
        </p:spPr>
      </p:pic>
      <p:pic>
        <p:nvPicPr>
          <p:cNvPr id="433" name="Google Shape;433;p51"/>
          <p:cNvPicPr preferRelativeResize="0"/>
          <p:nvPr/>
        </p:nvPicPr>
        <p:blipFill rotWithShape="1">
          <a:blip r:embed="rId9">
            <a:alphaModFix/>
          </a:blip>
          <a:srcRect b="15685" l="16432" r="15890" t="12788"/>
          <a:stretch/>
        </p:blipFill>
        <p:spPr>
          <a:xfrm>
            <a:off x="8453175" y="3371854"/>
            <a:ext cx="424350" cy="448475"/>
          </a:xfrm>
          <a:prstGeom prst="rect">
            <a:avLst/>
          </a:prstGeom>
          <a:noFill/>
          <a:ln>
            <a:noFill/>
          </a:ln>
        </p:spPr>
      </p:pic>
      <p:pic>
        <p:nvPicPr>
          <p:cNvPr id="434" name="Google Shape;434;p51"/>
          <p:cNvPicPr preferRelativeResize="0"/>
          <p:nvPr/>
        </p:nvPicPr>
        <p:blipFill>
          <a:blip r:embed="rId8">
            <a:alphaModFix/>
          </a:blip>
          <a:stretch>
            <a:fillRect/>
          </a:stretch>
        </p:blipFill>
        <p:spPr>
          <a:xfrm>
            <a:off x="8115975" y="1372650"/>
            <a:ext cx="520575" cy="4992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8" name="Shape 438"/>
        <p:cNvGrpSpPr/>
        <p:nvPr/>
      </p:nvGrpSpPr>
      <p:grpSpPr>
        <a:xfrm>
          <a:off x="0" y="0"/>
          <a:ext cx="0" cy="0"/>
          <a:chOff x="0" y="0"/>
          <a:chExt cx="0" cy="0"/>
        </a:xfrm>
      </p:grpSpPr>
      <p:sp>
        <p:nvSpPr>
          <p:cNvPr id="439" name="Google Shape;439;p5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Part II</a:t>
            </a:r>
            <a:endParaRPr/>
          </a:p>
        </p:txBody>
      </p:sp>
      <p:sp>
        <p:nvSpPr>
          <p:cNvPr id="440" name="Google Shape;440;p5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GB"/>
              <a:t>High aspect ratio levitated test mass development</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p53"/>
          <p:cNvPicPr preferRelativeResize="0"/>
          <p:nvPr/>
        </p:nvPicPr>
        <p:blipFill>
          <a:blip r:embed="rId3">
            <a:alphaModFix/>
          </a:blip>
          <a:stretch>
            <a:fillRect/>
          </a:stretch>
        </p:blipFill>
        <p:spPr>
          <a:xfrm>
            <a:off x="2209800" y="0"/>
            <a:ext cx="6857999" cy="5143500"/>
          </a:xfrm>
          <a:prstGeom prst="rect">
            <a:avLst/>
          </a:prstGeom>
          <a:noFill/>
          <a:ln>
            <a:noFill/>
          </a:ln>
        </p:spPr>
      </p:pic>
      <p:sp>
        <p:nvSpPr>
          <p:cNvPr id="446" name="Google Shape;446;p53"/>
          <p:cNvSpPr txBox="1"/>
          <p:nvPr/>
        </p:nvSpPr>
        <p:spPr>
          <a:xfrm>
            <a:off x="4887550" y="830750"/>
            <a:ext cx="1923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000">
                <a:solidFill>
                  <a:srgbClr val="FF0000"/>
                </a:solidFill>
              </a:rPr>
              <a:t>side</a:t>
            </a:r>
            <a:endParaRPr sz="3000">
              <a:solidFill>
                <a:srgbClr val="FF0000"/>
              </a:solidFill>
            </a:endParaRPr>
          </a:p>
        </p:txBody>
      </p:sp>
      <p:sp>
        <p:nvSpPr>
          <p:cNvPr id="447" name="Google Shape;447;p53"/>
          <p:cNvSpPr txBox="1"/>
          <p:nvPr/>
        </p:nvSpPr>
        <p:spPr>
          <a:xfrm>
            <a:off x="3187125" y="3764050"/>
            <a:ext cx="19233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900">
                <a:solidFill>
                  <a:srgbClr val="00FF00"/>
                </a:solidFill>
              </a:rPr>
              <a:t>bottom</a:t>
            </a:r>
            <a:endParaRPr sz="2900">
              <a:solidFill>
                <a:srgbClr val="00FF00"/>
              </a:solidFill>
            </a:endParaRPr>
          </a:p>
        </p:txBody>
      </p:sp>
      <p:cxnSp>
        <p:nvCxnSpPr>
          <p:cNvPr id="448" name="Google Shape;448;p53"/>
          <p:cNvCxnSpPr/>
          <p:nvPr/>
        </p:nvCxnSpPr>
        <p:spPr>
          <a:xfrm rot="10800000">
            <a:off x="5729575" y="380275"/>
            <a:ext cx="11100" cy="1576500"/>
          </a:xfrm>
          <a:prstGeom prst="straightConnector1">
            <a:avLst/>
          </a:prstGeom>
          <a:noFill/>
          <a:ln cap="flat" cmpd="sng" w="38100">
            <a:solidFill>
              <a:srgbClr val="FF0000"/>
            </a:solidFill>
            <a:prstDash val="solid"/>
            <a:round/>
            <a:headEnd len="med" w="med" type="none"/>
            <a:tailEnd len="med" w="med" type="triangle"/>
          </a:ln>
        </p:spPr>
      </p:cxnSp>
      <p:cxnSp>
        <p:nvCxnSpPr>
          <p:cNvPr id="449" name="Google Shape;449;p53"/>
          <p:cNvCxnSpPr/>
          <p:nvPr/>
        </p:nvCxnSpPr>
        <p:spPr>
          <a:xfrm>
            <a:off x="5651225" y="3399175"/>
            <a:ext cx="0" cy="1408800"/>
          </a:xfrm>
          <a:prstGeom prst="straightConnector1">
            <a:avLst/>
          </a:prstGeom>
          <a:noFill/>
          <a:ln cap="flat" cmpd="sng" w="38100">
            <a:solidFill>
              <a:srgbClr val="00FF00"/>
            </a:solidFill>
            <a:prstDash val="solid"/>
            <a:round/>
            <a:headEnd len="med" w="med" type="none"/>
            <a:tailEnd len="med" w="med" type="triangle"/>
          </a:ln>
        </p:spPr>
      </p:cxnSp>
      <p:cxnSp>
        <p:nvCxnSpPr>
          <p:cNvPr id="450" name="Google Shape;450;p53"/>
          <p:cNvCxnSpPr/>
          <p:nvPr/>
        </p:nvCxnSpPr>
        <p:spPr>
          <a:xfrm rot="10800000">
            <a:off x="6008975" y="3142100"/>
            <a:ext cx="2996700" cy="1699500"/>
          </a:xfrm>
          <a:prstGeom prst="straightConnector1">
            <a:avLst/>
          </a:prstGeom>
          <a:noFill/>
          <a:ln cap="flat" cmpd="sng" w="38100">
            <a:solidFill>
              <a:srgbClr val="00FFFF"/>
            </a:solidFill>
            <a:prstDash val="solid"/>
            <a:round/>
            <a:headEnd len="med" w="med" type="stealth"/>
            <a:tailEnd len="med" w="med" type="none"/>
          </a:ln>
        </p:spPr>
      </p:cxnSp>
      <p:sp>
        <p:nvSpPr>
          <p:cNvPr id="451" name="Google Shape;451;p53"/>
          <p:cNvSpPr txBox="1"/>
          <p:nvPr/>
        </p:nvSpPr>
        <p:spPr>
          <a:xfrm>
            <a:off x="6903550" y="2471125"/>
            <a:ext cx="19233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900">
                <a:solidFill>
                  <a:srgbClr val="00FFFF"/>
                </a:solidFill>
              </a:rPr>
              <a:t>diagonal</a:t>
            </a:r>
            <a:endParaRPr sz="2900">
              <a:solidFill>
                <a:srgbClr val="00FFFF"/>
              </a:solidFill>
            </a:endParaRPr>
          </a:p>
        </p:txBody>
      </p:sp>
      <p:sp>
        <p:nvSpPr>
          <p:cNvPr id="452" name="Google Shape;452;p53"/>
          <p:cNvSpPr txBox="1"/>
          <p:nvPr/>
        </p:nvSpPr>
        <p:spPr>
          <a:xfrm>
            <a:off x="111825" y="1531875"/>
            <a:ext cx="20016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t>PZT launcher glass slide extends over trapping region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GB" sz="1800"/>
              <a:t>Directions of light for various detection channels marked</a:t>
            </a:r>
            <a:endParaRPr sz="1800"/>
          </a:p>
        </p:txBody>
      </p:sp>
      <p:cxnSp>
        <p:nvCxnSpPr>
          <p:cNvPr id="453" name="Google Shape;453;p53"/>
          <p:cNvCxnSpPr/>
          <p:nvPr/>
        </p:nvCxnSpPr>
        <p:spPr>
          <a:xfrm flipH="1">
            <a:off x="3421575" y="2739475"/>
            <a:ext cx="1610100" cy="33600"/>
          </a:xfrm>
          <a:prstGeom prst="straightConnector1">
            <a:avLst/>
          </a:prstGeom>
          <a:noFill/>
          <a:ln cap="flat" cmpd="sng" w="38100">
            <a:solidFill>
              <a:srgbClr val="FF00FF"/>
            </a:solidFill>
            <a:prstDash val="solid"/>
            <a:round/>
            <a:headEnd len="med" w="med" type="none"/>
            <a:tailEnd len="med" w="med" type="triangle"/>
          </a:ln>
        </p:spPr>
      </p:cxnSp>
      <p:sp>
        <p:nvSpPr>
          <p:cNvPr id="454" name="Google Shape;454;p53"/>
          <p:cNvSpPr txBox="1"/>
          <p:nvPr/>
        </p:nvSpPr>
        <p:spPr>
          <a:xfrm>
            <a:off x="3592150" y="2126150"/>
            <a:ext cx="1923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000">
                <a:solidFill>
                  <a:srgbClr val="FF00FF"/>
                </a:solidFill>
              </a:rPr>
              <a:t>Fiber</a:t>
            </a:r>
            <a:endParaRPr sz="3000">
              <a:solidFill>
                <a:srgbClr val="FF00FF"/>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54"/>
          <p:cNvSpPr txBox="1"/>
          <p:nvPr>
            <p:ph type="title"/>
          </p:nvPr>
        </p:nvSpPr>
        <p:spPr>
          <a:xfrm>
            <a:off x="457200" y="4"/>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GB"/>
              <a:t>New hexagon results in PRL </a:t>
            </a:r>
            <a:endParaRPr/>
          </a:p>
        </p:txBody>
      </p:sp>
      <p:pic>
        <p:nvPicPr>
          <p:cNvPr id="460" name="Google Shape;460;p54"/>
          <p:cNvPicPr preferRelativeResize="0"/>
          <p:nvPr/>
        </p:nvPicPr>
        <p:blipFill>
          <a:blip r:embed="rId3">
            <a:alphaModFix/>
          </a:blip>
          <a:stretch>
            <a:fillRect/>
          </a:stretch>
        </p:blipFill>
        <p:spPr>
          <a:xfrm>
            <a:off x="152400" y="1009804"/>
            <a:ext cx="8839200" cy="2828857"/>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pic>
        <p:nvPicPr>
          <p:cNvPr id="465" name="Google Shape;465;p55"/>
          <p:cNvPicPr preferRelativeResize="0"/>
          <p:nvPr/>
        </p:nvPicPr>
        <p:blipFill>
          <a:blip r:embed="rId3">
            <a:alphaModFix/>
          </a:blip>
          <a:stretch>
            <a:fillRect/>
          </a:stretch>
        </p:blipFill>
        <p:spPr>
          <a:xfrm>
            <a:off x="2329188" y="196250"/>
            <a:ext cx="6475129" cy="4838699"/>
          </a:xfrm>
          <a:prstGeom prst="rect">
            <a:avLst/>
          </a:prstGeom>
          <a:noFill/>
          <a:ln>
            <a:noFill/>
          </a:ln>
        </p:spPr>
      </p:pic>
      <p:pic>
        <p:nvPicPr>
          <p:cNvPr id="466" name="Google Shape;466;p55"/>
          <p:cNvPicPr preferRelativeResize="0"/>
          <p:nvPr/>
        </p:nvPicPr>
        <p:blipFill>
          <a:blip r:embed="rId4">
            <a:alphaModFix/>
          </a:blip>
          <a:stretch>
            <a:fillRect/>
          </a:stretch>
        </p:blipFill>
        <p:spPr>
          <a:xfrm>
            <a:off x="136225" y="317550"/>
            <a:ext cx="1981200" cy="44481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pic>
        <p:nvPicPr>
          <p:cNvPr id="471" name="Google Shape;471;p56"/>
          <p:cNvPicPr preferRelativeResize="0"/>
          <p:nvPr/>
        </p:nvPicPr>
        <p:blipFill>
          <a:blip r:embed="rId3">
            <a:alphaModFix/>
          </a:blip>
          <a:stretch>
            <a:fillRect/>
          </a:stretch>
        </p:blipFill>
        <p:spPr>
          <a:xfrm>
            <a:off x="813274" y="0"/>
            <a:ext cx="7344622"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 name="Shape 95"/>
        <p:cNvGrpSpPr/>
        <p:nvPr/>
      </p:nvGrpSpPr>
      <p:grpSpPr>
        <a:xfrm>
          <a:off x="0" y="0"/>
          <a:ext cx="0" cy="0"/>
          <a:chOff x="0" y="0"/>
          <a:chExt cx="0" cy="0"/>
        </a:xfrm>
      </p:grpSpPr>
      <p:sp>
        <p:nvSpPr>
          <p:cNvPr id="96" name="Google Shape;96;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u="sng"/>
              <a:t>Structure of this talk</a:t>
            </a:r>
            <a:endParaRPr u="sng"/>
          </a:p>
        </p:txBody>
      </p:sp>
      <p:sp>
        <p:nvSpPr>
          <p:cNvPr id="97" name="Google Shape;97;p21"/>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GB" sz="1700"/>
              <a:t>&gt;Levitated Optomechanics introduction/refresher</a:t>
            </a:r>
            <a:endParaRPr sz="1700"/>
          </a:p>
          <a:p>
            <a:pPr indent="0" lvl="0" marL="0" rtl="0" algn="l">
              <a:spcBef>
                <a:spcPts val="1200"/>
              </a:spcBef>
              <a:spcAft>
                <a:spcPts val="0"/>
              </a:spcAft>
              <a:buNone/>
            </a:pPr>
            <a:r>
              <a:rPr lang="en-GB" sz="1700"/>
              <a:t>&gt;Gravitational waves context</a:t>
            </a:r>
            <a:endParaRPr sz="1700"/>
          </a:p>
          <a:p>
            <a:pPr indent="0" lvl="0" marL="0" rtl="0" algn="l">
              <a:spcBef>
                <a:spcPts val="1200"/>
              </a:spcBef>
              <a:spcAft>
                <a:spcPts val="0"/>
              </a:spcAft>
              <a:buNone/>
            </a:pPr>
            <a:r>
              <a:rPr lang="en-GB" sz="1700"/>
              <a:t>&gt;The Levitated Sensor Detector (LSD) gravitational wave experiment at Northwestern</a:t>
            </a:r>
            <a:endParaRPr sz="1700"/>
          </a:p>
          <a:p>
            <a:pPr indent="0" lvl="0" marL="0" rtl="0" algn="l">
              <a:spcBef>
                <a:spcPts val="1200"/>
              </a:spcBef>
              <a:spcAft>
                <a:spcPts val="0"/>
              </a:spcAft>
              <a:buNone/>
            </a:pPr>
            <a:r>
              <a:rPr lang="en-GB" sz="1700"/>
              <a:t>&gt;Preliminary characterisation of the test mass</a:t>
            </a:r>
            <a:endParaRPr sz="1700"/>
          </a:p>
          <a:p>
            <a:pPr indent="0" lvl="0" marL="0" rtl="0" algn="l">
              <a:spcBef>
                <a:spcPts val="1200"/>
              </a:spcBef>
              <a:spcAft>
                <a:spcPts val="0"/>
              </a:spcAft>
              <a:buNone/>
            </a:pPr>
            <a:r>
              <a:rPr lang="en-GB" sz="1700"/>
              <a:t>&gt;Ongoing technical challenges for first engineering run</a:t>
            </a:r>
            <a:endParaRPr sz="1700"/>
          </a:p>
          <a:p>
            <a:pPr indent="0" lvl="0" marL="0" rtl="0" algn="l">
              <a:spcBef>
                <a:spcPts val="1200"/>
              </a:spcBef>
              <a:spcAft>
                <a:spcPts val="0"/>
              </a:spcAft>
              <a:buNone/>
            </a:pPr>
            <a:r>
              <a:rPr lang="en-GB" sz="1700"/>
              <a:t>&gt;Summary</a:t>
            </a:r>
            <a:endParaRPr sz="1700"/>
          </a:p>
          <a:p>
            <a:pPr indent="0" lvl="0" marL="0" rtl="0" algn="l">
              <a:spcBef>
                <a:spcPts val="1200"/>
              </a:spcBef>
              <a:spcAft>
                <a:spcPts val="1200"/>
              </a:spcAft>
              <a:buNone/>
            </a:pPr>
            <a:r>
              <a:rPr lang="en-GB" sz="1700"/>
              <a:t>&gt;Questions</a:t>
            </a:r>
            <a:endParaRPr sz="1700"/>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pic>
        <p:nvPicPr>
          <p:cNvPr id="476" name="Google Shape;476;p57"/>
          <p:cNvPicPr preferRelativeResize="0"/>
          <p:nvPr/>
        </p:nvPicPr>
        <p:blipFill>
          <a:blip r:embed="rId3">
            <a:alphaModFix/>
          </a:blip>
          <a:stretch>
            <a:fillRect/>
          </a:stretch>
        </p:blipFill>
        <p:spPr>
          <a:xfrm>
            <a:off x="1107600" y="50475"/>
            <a:ext cx="7184717" cy="50425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pic>
        <p:nvPicPr>
          <p:cNvPr id="481" name="Google Shape;481;p58"/>
          <p:cNvPicPr preferRelativeResize="0"/>
          <p:nvPr/>
        </p:nvPicPr>
        <p:blipFill rotWithShape="1">
          <a:blip r:embed="rId3">
            <a:alphaModFix/>
          </a:blip>
          <a:srcRect b="0" l="4770" r="0" t="5186"/>
          <a:stretch/>
        </p:blipFill>
        <p:spPr>
          <a:xfrm>
            <a:off x="268713" y="129275"/>
            <a:ext cx="6320574" cy="4399601"/>
          </a:xfrm>
          <a:prstGeom prst="rect">
            <a:avLst/>
          </a:prstGeom>
          <a:noFill/>
          <a:ln>
            <a:noFill/>
          </a:ln>
        </p:spPr>
      </p:pic>
      <p:sp>
        <p:nvSpPr>
          <p:cNvPr id="482" name="Google Shape;482;p58"/>
          <p:cNvSpPr/>
          <p:nvPr/>
        </p:nvSpPr>
        <p:spPr>
          <a:xfrm>
            <a:off x="148775" y="49600"/>
            <a:ext cx="297600" cy="1701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1"/>
              </a:solidFill>
            </a:endParaRPr>
          </a:p>
        </p:txBody>
      </p:sp>
      <p:pic>
        <p:nvPicPr>
          <p:cNvPr id="483" name="Google Shape;483;p58"/>
          <p:cNvPicPr preferRelativeResize="0"/>
          <p:nvPr/>
        </p:nvPicPr>
        <p:blipFill>
          <a:blip r:embed="rId4">
            <a:alphaModFix/>
          </a:blip>
          <a:stretch>
            <a:fillRect/>
          </a:stretch>
        </p:blipFill>
        <p:spPr>
          <a:xfrm>
            <a:off x="6557487" y="166575"/>
            <a:ext cx="2249914" cy="2328233"/>
          </a:xfrm>
          <a:prstGeom prst="rect">
            <a:avLst/>
          </a:prstGeom>
          <a:noFill/>
          <a:ln>
            <a:noFill/>
          </a:ln>
        </p:spPr>
      </p:pic>
      <p:sp>
        <p:nvSpPr>
          <p:cNvPr id="484" name="Google Shape;484;p58"/>
          <p:cNvSpPr txBox="1"/>
          <p:nvPr/>
        </p:nvSpPr>
        <p:spPr>
          <a:xfrm>
            <a:off x="446375" y="4498800"/>
            <a:ext cx="8437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6 - 1 = 5  degrees of freedom. Rotation around optical axis appears forbidden from light polarisation + crystal birefringence </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pic>
        <p:nvPicPr>
          <p:cNvPr id="489" name="Google Shape;489;p59"/>
          <p:cNvPicPr preferRelativeResize="0"/>
          <p:nvPr/>
        </p:nvPicPr>
        <p:blipFill>
          <a:blip r:embed="rId3">
            <a:alphaModFix/>
          </a:blip>
          <a:stretch>
            <a:fillRect/>
          </a:stretch>
        </p:blipFill>
        <p:spPr>
          <a:xfrm>
            <a:off x="2764600" y="560025"/>
            <a:ext cx="5758299" cy="4583474"/>
          </a:xfrm>
          <a:prstGeom prst="rect">
            <a:avLst/>
          </a:prstGeom>
          <a:noFill/>
          <a:ln>
            <a:noFill/>
          </a:ln>
        </p:spPr>
      </p:pic>
      <p:sp>
        <p:nvSpPr>
          <p:cNvPr id="490" name="Google Shape;490;p59"/>
          <p:cNvSpPr txBox="1"/>
          <p:nvPr/>
        </p:nvSpPr>
        <p:spPr>
          <a:xfrm>
            <a:off x="552625" y="831000"/>
            <a:ext cx="20010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Aspect ratio ~ 8:1 </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(2.5 µm in diameter and 300 nm thick</a:t>
            </a:r>
            <a:endParaRPr>
              <a:latin typeface="Calibri"/>
              <a:ea typeface="Calibri"/>
              <a:cs typeface="Calibri"/>
              <a:sym typeface="Calibri"/>
            </a:endParaRPr>
          </a:p>
        </p:txBody>
      </p:sp>
      <p:sp>
        <p:nvSpPr>
          <p:cNvPr id="491" name="Google Shape;491;p59"/>
          <p:cNvSpPr txBox="1"/>
          <p:nvPr/>
        </p:nvSpPr>
        <p:spPr>
          <a:xfrm>
            <a:off x="589675" y="3462050"/>
            <a:ext cx="1963800" cy="1046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Aspect ratio ~ 15 - 25:1</a:t>
            </a:r>
            <a:endParaRPr>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(3 - 5 µm in diameter and 200 nm thick</a:t>
            </a:r>
            <a:endParaRPr>
              <a:latin typeface="Calibri"/>
              <a:ea typeface="Calibri"/>
              <a:cs typeface="Calibri"/>
              <a:sym typeface="Calibri"/>
            </a:endParaRPr>
          </a:p>
        </p:txBody>
      </p:sp>
      <p:sp>
        <p:nvSpPr>
          <p:cNvPr id="492" name="Google Shape;492;p59"/>
          <p:cNvSpPr txBox="1"/>
          <p:nvPr/>
        </p:nvSpPr>
        <p:spPr>
          <a:xfrm>
            <a:off x="589675" y="67425"/>
            <a:ext cx="8820600" cy="492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000"/>
              <a:t>Motional PSD of trapped objects depend strongly on geometry</a:t>
            </a:r>
            <a:endParaRPr sz="2000"/>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pic>
        <p:nvPicPr>
          <p:cNvPr id="497" name="Google Shape;497;p60"/>
          <p:cNvPicPr preferRelativeResize="0"/>
          <p:nvPr/>
        </p:nvPicPr>
        <p:blipFill>
          <a:blip r:embed="rId3">
            <a:alphaModFix/>
          </a:blip>
          <a:stretch>
            <a:fillRect/>
          </a:stretch>
        </p:blipFill>
        <p:spPr>
          <a:xfrm>
            <a:off x="4607600" y="692300"/>
            <a:ext cx="4356925" cy="3548175"/>
          </a:xfrm>
          <a:prstGeom prst="rect">
            <a:avLst/>
          </a:prstGeom>
          <a:noFill/>
          <a:ln>
            <a:noFill/>
          </a:ln>
        </p:spPr>
      </p:pic>
      <p:pic>
        <p:nvPicPr>
          <p:cNvPr id="498" name="Google Shape;498;p60"/>
          <p:cNvPicPr preferRelativeResize="0"/>
          <p:nvPr/>
        </p:nvPicPr>
        <p:blipFill>
          <a:blip r:embed="rId4">
            <a:alphaModFix/>
          </a:blip>
          <a:stretch>
            <a:fillRect/>
          </a:stretch>
        </p:blipFill>
        <p:spPr>
          <a:xfrm>
            <a:off x="-55125" y="559175"/>
            <a:ext cx="4713661" cy="3760750"/>
          </a:xfrm>
          <a:prstGeom prst="rect">
            <a:avLst/>
          </a:prstGeom>
          <a:noFill/>
          <a:ln>
            <a:noFill/>
          </a:ln>
        </p:spPr>
      </p:pic>
      <p:pic>
        <p:nvPicPr>
          <p:cNvPr id="499" name="Google Shape;499;p60"/>
          <p:cNvPicPr preferRelativeResize="0"/>
          <p:nvPr/>
        </p:nvPicPr>
        <p:blipFill>
          <a:blip r:embed="rId5">
            <a:alphaModFix/>
          </a:blip>
          <a:stretch>
            <a:fillRect/>
          </a:stretch>
        </p:blipFill>
        <p:spPr>
          <a:xfrm>
            <a:off x="7587347" y="2810575"/>
            <a:ext cx="1164294" cy="773150"/>
          </a:xfrm>
          <a:prstGeom prst="rect">
            <a:avLst/>
          </a:prstGeom>
          <a:noFill/>
          <a:ln>
            <a:noFill/>
          </a:ln>
        </p:spPr>
      </p:pic>
      <p:pic>
        <p:nvPicPr>
          <p:cNvPr id="500" name="Google Shape;500;p60"/>
          <p:cNvPicPr preferRelativeResize="0"/>
          <p:nvPr/>
        </p:nvPicPr>
        <p:blipFill>
          <a:blip r:embed="rId6">
            <a:alphaModFix/>
          </a:blip>
          <a:stretch>
            <a:fillRect/>
          </a:stretch>
        </p:blipFill>
        <p:spPr>
          <a:xfrm>
            <a:off x="5273650" y="3198475"/>
            <a:ext cx="1656698" cy="254375"/>
          </a:xfrm>
          <a:prstGeom prst="rect">
            <a:avLst/>
          </a:prstGeom>
          <a:noFill/>
          <a:ln>
            <a:noFill/>
          </a:ln>
        </p:spPr>
      </p:pic>
      <p:pic>
        <p:nvPicPr>
          <p:cNvPr id="501" name="Google Shape;501;p60"/>
          <p:cNvPicPr preferRelativeResize="0"/>
          <p:nvPr/>
        </p:nvPicPr>
        <p:blipFill>
          <a:blip r:embed="rId7">
            <a:alphaModFix/>
          </a:blip>
          <a:stretch>
            <a:fillRect/>
          </a:stretch>
        </p:blipFill>
        <p:spPr>
          <a:xfrm>
            <a:off x="886125" y="3198475"/>
            <a:ext cx="1459309" cy="254375"/>
          </a:xfrm>
          <a:prstGeom prst="rect">
            <a:avLst/>
          </a:prstGeom>
          <a:noFill/>
          <a:ln>
            <a:noFill/>
          </a:ln>
        </p:spPr>
      </p:pic>
      <p:pic>
        <p:nvPicPr>
          <p:cNvPr id="502" name="Google Shape;502;p60"/>
          <p:cNvPicPr preferRelativeResize="0"/>
          <p:nvPr/>
        </p:nvPicPr>
        <p:blipFill>
          <a:blip r:embed="rId8">
            <a:alphaModFix/>
          </a:blip>
          <a:stretch>
            <a:fillRect/>
          </a:stretch>
        </p:blipFill>
        <p:spPr>
          <a:xfrm>
            <a:off x="2527785" y="37897"/>
            <a:ext cx="3919125" cy="654400"/>
          </a:xfrm>
          <a:prstGeom prst="rect">
            <a:avLst/>
          </a:prstGeom>
          <a:noFill/>
          <a:ln>
            <a:noFill/>
          </a:ln>
        </p:spPr>
      </p:pic>
      <p:sp>
        <p:nvSpPr>
          <p:cNvPr id="503" name="Google Shape;503;p60"/>
          <p:cNvSpPr txBox="1"/>
          <p:nvPr/>
        </p:nvSpPr>
        <p:spPr>
          <a:xfrm>
            <a:off x="351450" y="4379750"/>
            <a:ext cx="8469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Disk like objects are already in </a:t>
            </a:r>
            <a:r>
              <a:rPr lang="en-GB"/>
              <a:t>unique optomechanics parameter space, will get better with mass and center of mass frequency (optical power coupled - moving to cavity will substantially increase frequency)</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cxnSp>
        <p:nvCxnSpPr>
          <p:cNvPr id="508" name="Google Shape;508;p61"/>
          <p:cNvCxnSpPr/>
          <p:nvPr/>
        </p:nvCxnSpPr>
        <p:spPr>
          <a:xfrm rot="10800000">
            <a:off x="2248093" y="731215"/>
            <a:ext cx="33000" cy="3533100"/>
          </a:xfrm>
          <a:prstGeom prst="straightConnector1">
            <a:avLst/>
          </a:prstGeom>
          <a:noFill/>
          <a:ln cap="flat" cmpd="sng" w="76200">
            <a:solidFill>
              <a:schemeClr val="dk2"/>
            </a:solidFill>
            <a:prstDash val="solid"/>
            <a:round/>
            <a:headEnd len="med" w="med" type="none"/>
            <a:tailEnd len="med" w="med" type="triangle"/>
          </a:ln>
        </p:spPr>
      </p:cxnSp>
      <p:cxnSp>
        <p:nvCxnSpPr>
          <p:cNvPr id="509" name="Google Shape;509;p61"/>
          <p:cNvCxnSpPr/>
          <p:nvPr/>
        </p:nvCxnSpPr>
        <p:spPr>
          <a:xfrm>
            <a:off x="2458265" y="4363579"/>
            <a:ext cx="4975200" cy="5100"/>
          </a:xfrm>
          <a:prstGeom prst="straightConnector1">
            <a:avLst/>
          </a:prstGeom>
          <a:noFill/>
          <a:ln cap="flat" cmpd="sng" w="76200">
            <a:solidFill>
              <a:schemeClr val="dk2"/>
            </a:solidFill>
            <a:prstDash val="solid"/>
            <a:round/>
            <a:headEnd len="med" w="med" type="none"/>
            <a:tailEnd len="med" w="med" type="triangle"/>
          </a:ln>
        </p:spPr>
      </p:cxnSp>
      <p:sp>
        <p:nvSpPr>
          <p:cNvPr id="510" name="Google Shape;510;p61"/>
          <p:cNvSpPr txBox="1"/>
          <p:nvPr/>
        </p:nvSpPr>
        <p:spPr>
          <a:xfrm>
            <a:off x="1065375" y="1965850"/>
            <a:ext cx="10671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t>Radius</a:t>
            </a:r>
            <a:endParaRPr sz="1900"/>
          </a:p>
        </p:txBody>
      </p:sp>
      <p:sp>
        <p:nvSpPr>
          <p:cNvPr id="511" name="Google Shape;511;p61"/>
          <p:cNvSpPr txBox="1"/>
          <p:nvPr/>
        </p:nvSpPr>
        <p:spPr>
          <a:xfrm>
            <a:off x="3879375" y="4414900"/>
            <a:ext cx="1358700" cy="477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t>Regularity</a:t>
            </a:r>
            <a:endParaRPr sz="1900"/>
          </a:p>
        </p:txBody>
      </p:sp>
      <p:pic>
        <p:nvPicPr>
          <p:cNvPr descr="A white piece of paper on a white wall&#10;&#10;Description automatically generated with medium confidence" id="512" name="Google Shape;512;p61"/>
          <p:cNvPicPr preferRelativeResize="0"/>
          <p:nvPr/>
        </p:nvPicPr>
        <p:blipFill rotWithShape="1">
          <a:blip r:embed="rId3">
            <a:alphaModFix/>
          </a:blip>
          <a:srcRect b="0" l="0" r="0" t="0"/>
          <a:stretch/>
        </p:blipFill>
        <p:spPr>
          <a:xfrm>
            <a:off x="4888236" y="735694"/>
            <a:ext cx="2354404" cy="1684902"/>
          </a:xfrm>
          <a:prstGeom prst="rect">
            <a:avLst/>
          </a:prstGeom>
          <a:noFill/>
          <a:ln>
            <a:noFill/>
          </a:ln>
        </p:spPr>
      </p:pic>
      <p:pic>
        <p:nvPicPr>
          <p:cNvPr descr="A picture containing text, indoor&#10;&#10;Description automatically generated" id="513" name="Google Shape;513;p61"/>
          <p:cNvPicPr preferRelativeResize="0"/>
          <p:nvPr/>
        </p:nvPicPr>
        <p:blipFill rotWithShape="1">
          <a:blip r:embed="rId4">
            <a:alphaModFix/>
          </a:blip>
          <a:srcRect b="0" l="0" r="0" t="0"/>
          <a:stretch/>
        </p:blipFill>
        <p:spPr>
          <a:xfrm>
            <a:off x="2458266" y="731153"/>
            <a:ext cx="2354404" cy="1684880"/>
          </a:xfrm>
          <a:prstGeom prst="rect">
            <a:avLst/>
          </a:prstGeom>
          <a:noFill/>
          <a:ln>
            <a:noFill/>
          </a:ln>
        </p:spPr>
      </p:pic>
      <p:pic>
        <p:nvPicPr>
          <p:cNvPr id="514" name="Google Shape;514;p61"/>
          <p:cNvPicPr preferRelativeResize="0"/>
          <p:nvPr/>
        </p:nvPicPr>
        <p:blipFill>
          <a:blip r:embed="rId5">
            <a:alphaModFix/>
          </a:blip>
          <a:stretch>
            <a:fillRect/>
          </a:stretch>
        </p:blipFill>
        <p:spPr>
          <a:xfrm>
            <a:off x="3777759" y="2487994"/>
            <a:ext cx="2354406" cy="1689622"/>
          </a:xfrm>
          <a:prstGeom prst="rect">
            <a:avLst/>
          </a:prstGeom>
          <a:noFill/>
          <a:ln>
            <a:noFill/>
          </a:ln>
        </p:spPr>
      </p:pic>
      <p:cxnSp>
        <p:nvCxnSpPr>
          <p:cNvPr id="515" name="Google Shape;515;p61"/>
          <p:cNvCxnSpPr/>
          <p:nvPr/>
        </p:nvCxnSpPr>
        <p:spPr>
          <a:xfrm rot="10800000">
            <a:off x="3728527" y="1497464"/>
            <a:ext cx="1204200" cy="1799400"/>
          </a:xfrm>
          <a:prstGeom prst="straightConnector1">
            <a:avLst/>
          </a:prstGeom>
          <a:noFill/>
          <a:ln cap="flat" cmpd="sng" w="38100">
            <a:solidFill>
              <a:srgbClr val="FF0000"/>
            </a:solidFill>
            <a:prstDash val="solid"/>
            <a:round/>
            <a:headEnd len="med" w="med" type="none"/>
            <a:tailEnd len="med" w="med" type="triangle"/>
          </a:ln>
        </p:spPr>
      </p:cxnSp>
      <p:cxnSp>
        <p:nvCxnSpPr>
          <p:cNvPr id="516" name="Google Shape;516;p61"/>
          <p:cNvCxnSpPr/>
          <p:nvPr/>
        </p:nvCxnSpPr>
        <p:spPr>
          <a:xfrm>
            <a:off x="3846875" y="1484000"/>
            <a:ext cx="2362500" cy="53100"/>
          </a:xfrm>
          <a:prstGeom prst="straightConnector1">
            <a:avLst/>
          </a:prstGeom>
          <a:noFill/>
          <a:ln cap="flat" cmpd="sng" w="38100">
            <a:solidFill>
              <a:srgbClr val="FF0000"/>
            </a:solidFill>
            <a:prstDash val="solid"/>
            <a:round/>
            <a:headEnd len="med" w="med" type="none"/>
            <a:tailEnd len="med" w="med" type="triangle"/>
          </a:ln>
        </p:spPr>
      </p:cxnSp>
      <p:sp>
        <p:nvSpPr>
          <p:cNvPr id="517" name="Google Shape;517;p61"/>
          <p:cNvSpPr txBox="1"/>
          <p:nvPr/>
        </p:nvSpPr>
        <p:spPr>
          <a:xfrm>
            <a:off x="135175" y="101375"/>
            <a:ext cx="89352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t>High aspect ratio test mass improvement is </a:t>
            </a:r>
            <a:r>
              <a:rPr lang="en-GB" sz="1800"/>
              <a:t>ongoing, ideal is very flat and very large</a:t>
            </a:r>
            <a:endParaRPr sz="1800"/>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pic>
        <p:nvPicPr>
          <p:cNvPr id="522" name="Google Shape;522;p62"/>
          <p:cNvPicPr preferRelativeResize="0"/>
          <p:nvPr/>
        </p:nvPicPr>
        <p:blipFill>
          <a:blip r:embed="rId3">
            <a:alphaModFix/>
          </a:blip>
          <a:stretch>
            <a:fillRect/>
          </a:stretch>
        </p:blipFill>
        <p:spPr>
          <a:xfrm>
            <a:off x="865725" y="473667"/>
            <a:ext cx="2489534" cy="3010779"/>
          </a:xfrm>
          <a:prstGeom prst="rect">
            <a:avLst/>
          </a:prstGeom>
          <a:noFill/>
          <a:ln>
            <a:noFill/>
          </a:ln>
        </p:spPr>
      </p:pic>
      <p:pic>
        <p:nvPicPr>
          <p:cNvPr id="523" name="Google Shape;523;p62"/>
          <p:cNvPicPr preferRelativeResize="0"/>
          <p:nvPr/>
        </p:nvPicPr>
        <p:blipFill>
          <a:blip r:embed="rId4">
            <a:alphaModFix/>
          </a:blip>
          <a:stretch>
            <a:fillRect/>
          </a:stretch>
        </p:blipFill>
        <p:spPr>
          <a:xfrm>
            <a:off x="4343275" y="412424"/>
            <a:ext cx="3456961" cy="2083124"/>
          </a:xfrm>
          <a:prstGeom prst="rect">
            <a:avLst/>
          </a:prstGeom>
          <a:noFill/>
          <a:ln>
            <a:noFill/>
          </a:ln>
        </p:spPr>
      </p:pic>
      <p:sp>
        <p:nvSpPr>
          <p:cNvPr id="524" name="Google Shape;524;p62"/>
          <p:cNvSpPr txBox="1"/>
          <p:nvPr/>
        </p:nvSpPr>
        <p:spPr>
          <a:xfrm>
            <a:off x="406328" y="-84675"/>
            <a:ext cx="49686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latin typeface="Calibri"/>
                <a:ea typeface="Calibri"/>
                <a:cs typeface="Calibri"/>
                <a:sym typeface="Calibri"/>
              </a:rPr>
              <a:t>Information scatter from Rayleigh sphere</a:t>
            </a:r>
            <a:endParaRPr sz="1600">
              <a:latin typeface="Calibri"/>
              <a:ea typeface="Calibri"/>
              <a:cs typeface="Calibri"/>
              <a:sym typeface="Calibri"/>
            </a:endParaRPr>
          </a:p>
        </p:txBody>
      </p:sp>
      <p:sp>
        <p:nvSpPr>
          <p:cNvPr id="525" name="Google Shape;525;p62"/>
          <p:cNvSpPr txBox="1"/>
          <p:nvPr/>
        </p:nvSpPr>
        <p:spPr>
          <a:xfrm>
            <a:off x="4866135" y="-2728"/>
            <a:ext cx="3666000" cy="431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600">
                <a:latin typeface="Calibri"/>
                <a:ea typeface="Calibri"/>
                <a:cs typeface="Calibri"/>
                <a:sym typeface="Calibri"/>
              </a:rPr>
              <a:t>LIGHT scatter from disc</a:t>
            </a:r>
            <a:endParaRPr sz="1600">
              <a:latin typeface="Calibri"/>
              <a:ea typeface="Calibri"/>
              <a:cs typeface="Calibri"/>
              <a:sym typeface="Calibri"/>
            </a:endParaRPr>
          </a:p>
        </p:txBody>
      </p:sp>
      <p:sp>
        <p:nvSpPr>
          <p:cNvPr id="526" name="Google Shape;526;p62"/>
          <p:cNvSpPr txBox="1"/>
          <p:nvPr/>
        </p:nvSpPr>
        <p:spPr>
          <a:xfrm>
            <a:off x="1676400" y="3725350"/>
            <a:ext cx="2529300" cy="831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INFORMATION scatter pattern from mie-lorentz regime disc - an open question for now</a:t>
            </a:r>
            <a:endParaRPr>
              <a:latin typeface="Calibri"/>
              <a:ea typeface="Calibri"/>
              <a:cs typeface="Calibri"/>
              <a:sym typeface="Calibri"/>
            </a:endParaRPr>
          </a:p>
        </p:txBody>
      </p:sp>
      <p:sp>
        <p:nvSpPr>
          <p:cNvPr id="527" name="Google Shape;527;p62"/>
          <p:cNvSpPr/>
          <p:nvPr/>
        </p:nvSpPr>
        <p:spPr>
          <a:xfrm>
            <a:off x="4205700" y="3778250"/>
            <a:ext cx="876300" cy="319200"/>
          </a:xfrm>
          <a:prstGeom prst="righ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62"/>
          <p:cNvSpPr txBox="1"/>
          <p:nvPr/>
        </p:nvSpPr>
        <p:spPr>
          <a:xfrm>
            <a:off x="5031300" y="4145100"/>
            <a:ext cx="1650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A open question</a:t>
            </a:r>
            <a:endParaRPr>
              <a:latin typeface="Calibri"/>
              <a:ea typeface="Calibri"/>
              <a:cs typeface="Calibri"/>
              <a:sym typeface="Calibri"/>
            </a:endParaRPr>
          </a:p>
        </p:txBody>
      </p:sp>
      <p:pic>
        <p:nvPicPr>
          <p:cNvPr id="529" name="Google Shape;529;p62"/>
          <p:cNvPicPr preferRelativeResize="0"/>
          <p:nvPr/>
        </p:nvPicPr>
        <p:blipFill>
          <a:blip r:embed="rId5">
            <a:alphaModFix/>
          </a:blip>
          <a:stretch>
            <a:fillRect/>
          </a:stretch>
        </p:blipFill>
        <p:spPr>
          <a:xfrm>
            <a:off x="5091950" y="3005425"/>
            <a:ext cx="1750510" cy="2083126"/>
          </a:xfrm>
          <a:prstGeom prst="rect">
            <a:avLst/>
          </a:prstGeom>
          <a:noFill/>
          <a:ln>
            <a:noFill/>
          </a:ln>
        </p:spPr>
      </p:pic>
      <p:sp>
        <p:nvSpPr>
          <p:cNvPr id="530" name="Google Shape;530;p62"/>
          <p:cNvSpPr txBox="1"/>
          <p:nvPr/>
        </p:nvSpPr>
        <p:spPr>
          <a:xfrm>
            <a:off x="770800" y="136650"/>
            <a:ext cx="3090600" cy="369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600">
                <a:latin typeface="Calibri"/>
                <a:ea typeface="Calibri"/>
                <a:cs typeface="Calibri"/>
                <a:sym typeface="Calibri"/>
              </a:rPr>
              <a:t>Tebbenjohanns, Felix, Martin Frimmer, and Lukas Novotny. "Optimal position detection of a dipolar scatterer in a focused field." Physical Review A 100, no. 4 (2019): 043821.</a:t>
            </a:r>
            <a:endParaRPr sz="600">
              <a:latin typeface="Calibri"/>
              <a:ea typeface="Calibri"/>
              <a:cs typeface="Calibri"/>
              <a:sym typeface="Calibri"/>
            </a:endParaRPr>
          </a:p>
        </p:txBody>
      </p:sp>
      <p:sp>
        <p:nvSpPr>
          <p:cNvPr id="531" name="Google Shape;531;p62"/>
          <p:cNvSpPr txBox="1"/>
          <p:nvPr/>
        </p:nvSpPr>
        <p:spPr>
          <a:xfrm>
            <a:off x="7276000" y="3244800"/>
            <a:ext cx="1707300" cy="1477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See also recent work by Oriol Romero Isart:</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https://arxiv.org/abs/2212.04838</a:t>
            </a:r>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5" name="Shape 535"/>
        <p:cNvGrpSpPr/>
        <p:nvPr/>
      </p:nvGrpSpPr>
      <p:grpSpPr>
        <a:xfrm>
          <a:off x="0" y="0"/>
          <a:ext cx="0" cy="0"/>
          <a:chOff x="0" y="0"/>
          <a:chExt cx="0" cy="0"/>
        </a:xfrm>
      </p:grpSpPr>
      <p:sp>
        <p:nvSpPr>
          <p:cNvPr id="536" name="Google Shape;536;p63"/>
          <p:cNvSpPr txBox="1"/>
          <p:nvPr>
            <p:ph type="title"/>
          </p:nvPr>
        </p:nvSpPr>
        <p:spPr>
          <a:xfrm>
            <a:off x="457200" y="205979"/>
            <a:ext cx="8229600" cy="857400"/>
          </a:xfrm>
          <a:prstGeom prst="rect">
            <a:avLst/>
          </a:prstGeom>
        </p:spPr>
        <p:txBody>
          <a:bodyPr anchorCtr="0" anchor="ctr" bIns="45700" lIns="91425" spcFirstLastPara="1" rIns="91425" wrap="square" tIns="45700">
            <a:normAutofit/>
          </a:bodyPr>
          <a:lstStyle/>
          <a:p>
            <a:pPr indent="0" lvl="0" marL="0" rtl="0" algn="ctr">
              <a:spcBef>
                <a:spcPts val="0"/>
              </a:spcBef>
              <a:spcAft>
                <a:spcPts val="0"/>
              </a:spcAft>
              <a:buNone/>
            </a:pPr>
            <a:r>
              <a:rPr lang="en-GB"/>
              <a:t>Hexagonal prisms - summary</a:t>
            </a:r>
            <a:endParaRPr/>
          </a:p>
        </p:txBody>
      </p:sp>
      <p:sp>
        <p:nvSpPr>
          <p:cNvPr id="537" name="Google Shape;537;p63"/>
          <p:cNvSpPr txBox="1"/>
          <p:nvPr>
            <p:ph idx="1" type="body"/>
          </p:nvPr>
        </p:nvSpPr>
        <p:spPr>
          <a:xfrm>
            <a:off x="457200" y="1200151"/>
            <a:ext cx="8229600" cy="3394500"/>
          </a:xfrm>
          <a:prstGeom prst="rect">
            <a:avLst/>
          </a:prstGeom>
        </p:spPr>
        <p:txBody>
          <a:bodyPr anchorCtr="0" anchor="t" bIns="45700" lIns="91425" spcFirstLastPara="1" rIns="91425" wrap="square" tIns="45700">
            <a:normAutofit lnSpcReduction="20000"/>
          </a:bodyPr>
          <a:lstStyle/>
          <a:p>
            <a:pPr indent="0" lvl="0" marL="0" rtl="0" algn="l">
              <a:spcBef>
                <a:spcPts val="360"/>
              </a:spcBef>
              <a:spcAft>
                <a:spcPts val="0"/>
              </a:spcAft>
              <a:buNone/>
            </a:pPr>
            <a:r>
              <a:rPr lang="en-GB"/>
              <a:t>Match dynamics from FEM simulations *fairly* well - work currently ongoing</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GB"/>
              <a:t>Would like to demonstrate low photon recoil than equiv mass sphere-  work ongoing</a:t>
            </a:r>
            <a:endParaRPr/>
          </a:p>
          <a:p>
            <a:pPr indent="0" lvl="0" marL="0" rtl="0" algn="l">
              <a:spcBef>
                <a:spcPts val="1200"/>
              </a:spcBef>
              <a:spcAft>
                <a:spcPts val="0"/>
              </a:spcAft>
              <a:buNone/>
            </a:pPr>
            <a:r>
              <a:t/>
            </a:r>
            <a:endParaRPr/>
          </a:p>
          <a:p>
            <a:pPr indent="0" lvl="0" marL="0" rtl="0" algn="l">
              <a:spcBef>
                <a:spcPts val="1200"/>
              </a:spcBef>
              <a:spcAft>
                <a:spcPts val="0"/>
              </a:spcAft>
              <a:buNone/>
            </a:pPr>
            <a:r>
              <a:rPr lang="en-GB"/>
              <a:t>Hexagons of different sizes and shapes have optimum detector placement in </a:t>
            </a:r>
            <a:r>
              <a:rPr lang="en-GB"/>
              <a:t>vastly</a:t>
            </a:r>
            <a:r>
              <a:rPr lang="en-GB"/>
              <a:t> different locations - cavity axes should be more favourable at larger sizes</a:t>
            </a:r>
            <a:endParaRPr/>
          </a:p>
          <a:p>
            <a:pPr indent="0" lvl="0" marL="0" rtl="0" algn="l">
              <a:spcBef>
                <a:spcPts val="1200"/>
              </a:spcBef>
              <a:spcAft>
                <a:spcPts val="0"/>
              </a:spcAft>
              <a:buNone/>
            </a:pPr>
            <a:r>
              <a:t/>
            </a:r>
            <a:endParaRPr/>
          </a:p>
          <a:p>
            <a:pPr indent="0" lvl="0" marL="0" rtl="0" algn="l">
              <a:spcBef>
                <a:spcPts val="1200"/>
              </a:spcBef>
              <a:spcAft>
                <a:spcPts val="1200"/>
              </a:spcAft>
              <a:buNone/>
            </a:pPr>
            <a:r>
              <a:rPr lang="en-GB"/>
              <a:t>Have to make them </a:t>
            </a:r>
            <a:r>
              <a:rPr b="1" lang="en-GB" u="sng"/>
              <a:t>much</a:t>
            </a:r>
            <a:r>
              <a:rPr lang="en-GB"/>
              <a:t> bigger and push them to UHV!</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1" name="Shape 541"/>
        <p:cNvGrpSpPr/>
        <p:nvPr/>
      </p:nvGrpSpPr>
      <p:grpSpPr>
        <a:xfrm>
          <a:off x="0" y="0"/>
          <a:ext cx="0" cy="0"/>
          <a:chOff x="0" y="0"/>
          <a:chExt cx="0" cy="0"/>
        </a:xfrm>
      </p:grpSpPr>
      <p:pic>
        <p:nvPicPr>
          <p:cNvPr id="542" name="Google Shape;542;p64"/>
          <p:cNvPicPr preferRelativeResize="0"/>
          <p:nvPr/>
        </p:nvPicPr>
        <p:blipFill>
          <a:blip r:embed="rId3">
            <a:alphaModFix/>
          </a:blip>
          <a:stretch>
            <a:fillRect/>
          </a:stretch>
        </p:blipFill>
        <p:spPr>
          <a:xfrm>
            <a:off x="4288690" y="-12425"/>
            <a:ext cx="4867171" cy="5143500"/>
          </a:xfrm>
          <a:prstGeom prst="rect">
            <a:avLst/>
          </a:prstGeom>
          <a:noFill/>
          <a:ln>
            <a:noFill/>
          </a:ln>
        </p:spPr>
      </p:pic>
      <p:pic>
        <p:nvPicPr>
          <p:cNvPr descr="A white piece of paper on a white wall&#10;&#10;Description automatically generated with medium confidence" id="543" name="Google Shape;543;p64"/>
          <p:cNvPicPr preferRelativeResize="0"/>
          <p:nvPr/>
        </p:nvPicPr>
        <p:blipFill rotWithShape="1">
          <a:blip r:embed="rId4">
            <a:alphaModFix/>
          </a:blip>
          <a:srcRect b="0" l="0" r="0" t="0"/>
          <a:stretch/>
        </p:blipFill>
        <p:spPr>
          <a:xfrm>
            <a:off x="158388" y="2222704"/>
            <a:ext cx="3761994" cy="2692200"/>
          </a:xfrm>
          <a:prstGeom prst="rect">
            <a:avLst/>
          </a:prstGeom>
          <a:noFill/>
          <a:ln>
            <a:noFill/>
          </a:ln>
        </p:spPr>
      </p:pic>
      <p:sp>
        <p:nvSpPr>
          <p:cNvPr id="544" name="Google Shape;544;p64"/>
          <p:cNvSpPr txBox="1"/>
          <p:nvPr/>
        </p:nvSpPr>
        <p:spPr>
          <a:xfrm>
            <a:off x="290325" y="116275"/>
            <a:ext cx="3697200" cy="1908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High aspect ratio disk-likes occupy a very unique position in the levitated optomechanics parameter space.</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More equivalent to a levitated trampoline than the nanosphere experiments.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Highest mass disk levitated ~ 0.1ng</a:t>
            </a:r>
            <a:endParaRPr/>
          </a:p>
        </p:txBody>
      </p:sp>
      <p:sp>
        <p:nvSpPr>
          <p:cNvPr id="545" name="Google Shape;545;p64"/>
          <p:cNvSpPr/>
          <p:nvPr/>
        </p:nvSpPr>
        <p:spPr>
          <a:xfrm>
            <a:off x="3568675" y="2331800"/>
            <a:ext cx="1027350" cy="797550"/>
          </a:xfrm>
          <a:custGeom>
            <a:rect b="b" l="l" r="r" t="t"/>
            <a:pathLst>
              <a:path extrusionOk="0" h="31902" w="41094">
                <a:moveTo>
                  <a:pt x="0" y="31902"/>
                </a:moveTo>
                <a:cubicBezTo>
                  <a:pt x="6849" y="26585"/>
                  <a:pt x="34245" y="5317"/>
                  <a:pt x="41094" y="0"/>
                </a:cubicBezTo>
              </a:path>
            </a:pathLst>
          </a:custGeom>
          <a:noFill/>
          <a:ln cap="flat" cmpd="sng" w="9525">
            <a:solidFill>
              <a:srgbClr val="FF0000"/>
            </a:solidFill>
            <a:prstDash val="solid"/>
            <a:round/>
            <a:headEnd len="med" w="med" type="none"/>
            <a:tailEnd len="med" w="med" type="triangle"/>
          </a:ln>
        </p:spPr>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5"/>
          <p:cNvSpPr txBox="1"/>
          <p:nvPr>
            <p:ph type="title"/>
          </p:nvPr>
        </p:nvSpPr>
        <p:spPr>
          <a:xfrm>
            <a:off x="457200" y="205979"/>
            <a:ext cx="8229600" cy="8574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None/>
            </a:pPr>
            <a:r>
              <a:rPr lang="en-GB" sz="3900"/>
              <a:t>Q: Where will putting the hexagons into the cavity over the summer get us?</a:t>
            </a:r>
            <a:endParaRPr sz="3900"/>
          </a:p>
        </p:txBody>
      </p:sp>
      <p:pic>
        <p:nvPicPr>
          <p:cNvPr id="551" name="Google Shape;551;p65"/>
          <p:cNvPicPr preferRelativeResize="0"/>
          <p:nvPr/>
        </p:nvPicPr>
        <p:blipFill>
          <a:blip r:embed="rId3">
            <a:alphaModFix/>
          </a:blip>
          <a:stretch>
            <a:fillRect/>
          </a:stretch>
        </p:blipFill>
        <p:spPr>
          <a:xfrm>
            <a:off x="140025" y="1258304"/>
            <a:ext cx="4011533" cy="3775321"/>
          </a:xfrm>
          <a:prstGeom prst="rect">
            <a:avLst/>
          </a:prstGeom>
          <a:noFill/>
          <a:ln>
            <a:noFill/>
          </a:ln>
        </p:spPr>
      </p:pic>
      <p:sp>
        <p:nvSpPr>
          <p:cNvPr id="552" name="Google Shape;552;p65"/>
          <p:cNvSpPr/>
          <p:nvPr/>
        </p:nvSpPr>
        <p:spPr>
          <a:xfrm>
            <a:off x="3039350" y="2739900"/>
            <a:ext cx="2394600" cy="619800"/>
          </a:xfrm>
          <a:prstGeom prst="leftArrow">
            <a:avLst>
              <a:gd fmla="val 50000" name="adj1"/>
              <a:gd fmla="val 50000" name="adj2"/>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3" name="Google Shape;553;p65"/>
          <p:cNvSpPr txBox="1"/>
          <p:nvPr/>
        </p:nvSpPr>
        <p:spPr>
          <a:xfrm>
            <a:off x="5618175" y="2849700"/>
            <a:ext cx="2635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~2000 stars within this volume</a:t>
            </a:r>
            <a:endParaRPr>
              <a:latin typeface="Calibri"/>
              <a:ea typeface="Calibri"/>
              <a:cs typeface="Calibri"/>
              <a:sym typeface="Calibri"/>
            </a:endParaRPr>
          </a:p>
        </p:txBody>
      </p:sp>
      <p:sp>
        <p:nvSpPr>
          <p:cNvPr id="554" name="Google Shape;554;p65"/>
          <p:cNvSpPr txBox="1"/>
          <p:nvPr/>
        </p:nvSpPr>
        <p:spPr>
          <a:xfrm>
            <a:off x="4541300" y="3514025"/>
            <a:ext cx="4293300" cy="1308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latin typeface="Calibri"/>
                <a:ea typeface="Calibri"/>
                <a:cs typeface="Calibri"/>
                <a:sym typeface="Calibri"/>
              </a:rPr>
              <a:t>A: Not very far, would need to trap ~3000 current size hexagons in cavity to reach “stack” design masses</a:t>
            </a:r>
            <a:endParaRPr sz="1500">
              <a:latin typeface="Calibri"/>
              <a:ea typeface="Calibri"/>
              <a:cs typeface="Calibri"/>
              <a:sym typeface="Calibri"/>
            </a:endParaRPr>
          </a:p>
          <a:p>
            <a:pPr indent="0" lvl="0" marL="0" rtl="0" algn="l">
              <a:spcBef>
                <a:spcPts val="0"/>
              </a:spcBef>
              <a:spcAft>
                <a:spcPts val="0"/>
              </a:spcAft>
              <a:buNone/>
            </a:pPr>
            <a:r>
              <a:t/>
            </a:r>
            <a:endParaRPr>
              <a:latin typeface="Calibri"/>
              <a:ea typeface="Calibri"/>
              <a:cs typeface="Calibri"/>
              <a:sym typeface="Calibri"/>
            </a:endParaRPr>
          </a:p>
          <a:p>
            <a:pPr indent="0" lvl="0" marL="0" rtl="0" algn="l">
              <a:spcBef>
                <a:spcPts val="0"/>
              </a:spcBef>
              <a:spcAft>
                <a:spcPts val="0"/>
              </a:spcAft>
              <a:buNone/>
            </a:pPr>
            <a:r>
              <a:rPr lang="en-GB">
                <a:latin typeface="Calibri"/>
                <a:ea typeface="Calibri"/>
                <a:cs typeface="Calibri"/>
                <a:sym typeface="Calibri"/>
              </a:rPr>
              <a:t>Or ~100 radially larger hexagons </a:t>
            </a:r>
            <a:endParaRPr>
              <a:latin typeface="Calibri"/>
              <a:ea typeface="Calibri"/>
              <a:cs typeface="Calibri"/>
              <a:sym typeface="Calibri"/>
            </a:endParaRPr>
          </a:p>
        </p:txBody>
      </p:sp>
      <p:pic>
        <p:nvPicPr>
          <p:cNvPr id="555" name="Google Shape;555;p65"/>
          <p:cNvPicPr preferRelativeResize="0"/>
          <p:nvPr/>
        </p:nvPicPr>
        <p:blipFill>
          <a:blip r:embed="rId4">
            <a:alphaModFix/>
          </a:blip>
          <a:stretch>
            <a:fillRect/>
          </a:stretch>
        </p:blipFill>
        <p:spPr>
          <a:xfrm>
            <a:off x="7057400" y="4159750"/>
            <a:ext cx="1728675" cy="9075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sp>
        <p:nvSpPr>
          <p:cNvPr id="560" name="Google Shape;560;p66"/>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Related critical technologies being developed in parallel</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 name="Shape 101"/>
        <p:cNvGrpSpPr/>
        <p:nvPr/>
      </p:nvGrpSpPr>
      <p:grpSpPr>
        <a:xfrm>
          <a:off x="0" y="0"/>
          <a:ext cx="0" cy="0"/>
          <a:chOff x="0" y="0"/>
          <a:chExt cx="0" cy="0"/>
        </a:xfrm>
      </p:grpSpPr>
      <p:sp>
        <p:nvSpPr>
          <p:cNvPr id="102" name="Google Shape;102;p22"/>
          <p:cNvSpPr txBox="1"/>
          <p:nvPr>
            <p:ph type="title"/>
          </p:nvPr>
        </p:nvSpPr>
        <p:spPr>
          <a:xfrm>
            <a:off x="540300" y="-12175"/>
            <a:ext cx="3824700" cy="7074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Optomechanics parameter space </a:t>
            </a:r>
            <a:endParaRPr/>
          </a:p>
        </p:txBody>
      </p:sp>
      <p:sp>
        <p:nvSpPr>
          <p:cNvPr id="103" name="Google Shape;103;p22"/>
          <p:cNvSpPr txBox="1"/>
          <p:nvPr>
            <p:ph idx="1" type="body"/>
          </p:nvPr>
        </p:nvSpPr>
        <p:spPr>
          <a:xfrm>
            <a:off x="311700" y="1890925"/>
            <a:ext cx="3521100" cy="26781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Add q f m products to this slide </a:t>
            </a:r>
            <a:endParaRPr/>
          </a:p>
        </p:txBody>
      </p:sp>
      <p:pic>
        <p:nvPicPr>
          <p:cNvPr id="104" name="Google Shape;104;p22"/>
          <p:cNvPicPr preferRelativeResize="0"/>
          <p:nvPr/>
        </p:nvPicPr>
        <p:blipFill>
          <a:blip r:embed="rId3">
            <a:alphaModFix/>
          </a:blip>
          <a:stretch>
            <a:fillRect/>
          </a:stretch>
        </p:blipFill>
        <p:spPr>
          <a:xfrm>
            <a:off x="4288690" y="-12425"/>
            <a:ext cx="4867171" cy="5143500"/>
          </a:xfrm>
          <a:prstGeom prst="rect">
            <a:avLst/>
          </a:prstGeom>
          <a:noFill/>
          <a:ln>
            <a:noFill/>
          </a:ln>
        </p:spPr>
      </p:pic>
      <p:pic>
        <p:nvPicPr>
          <p:cNvPr id="105" name="Google Shape;105;p22"/>
          <p:cNvPicPr preferRelativeResize="0"/>
          <p:nvPr/>
        </p:nvPicPr>
        <p:blipFill rotWithShape="1">
          <a:blip r:embed="rId4">
            <a:alphaModFix/>
          </a:blip>
          <a:srcRect b="30805" l="0" r="0" t="0"/>
          <a:stretch/>
        </p:blipFill>
        <p:spPr>
          <a:xfrm>
            <a:off x="114750" y="1491600"/>
            <a:ext cx="3915000" cy="2714750"/>
          </a:xfrm>
          <a:prstGeom prst="rect">
            <a:avLst/>
          </a:prstGeom>
          <a:noFill/>
          <a:ln>
            <a:noFill/>
          </a:ln>
        </p:spPr>
      </p:pic>
      <p:sp>
        <p:nvSpPr>
          <p:cNvPr id="106" name="Google Shape;106;p22"/>
          <p:cNvSpPr txBox="1"/>
          <p:nvPr/>
        </p:nvSpPr>
        <p:spPr>
          <a:xfrm>
            <a:off x="184200" y="4463375"/>
            <a:ext cx="37194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“Cavity Optomechanics” - https://arxiv.org/pdf/1303.0733.pdf</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4" name="Shape 564"/>
        <p:cNvGrpSpPr/>
        <p:nvPr/>
      </p:nvGrpSpPr>
      <p:grpSpPr>
        <a:xfrm>
          <a:off x="0" y="0"/>
          <a:ext cx="0" cy="0"/>
          <a:chOff x="0" y="0"/>
          <a:chExt cx="0" cy="0"/>
        </a:xfrm>
      </p:grpSpPr>
      <p:sp>
        <p:nvSpPr>
          <p:cNvPr id="565" name="Google Shape;565;p67"/>
          <p:cNvSpPr txBox="1"/>
          <p:nvPr>
            <p:ph type="title"/>
          </p:nvPr>
        </p:nvSpPr>
        <p:spPr>
          <a:xfrm>
            <a:off x="457200" y="205979"/>
            <a:ext cx="8229600" cy="8574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SzPts val="990"/>
              <a:buNone/>
            </a:pPr>
            <a:r>
              <a:rPr lang="en-GB" sz="2220"/>
              <a:t>Disc fabrication - top down wafer processing instead of bottom up growing</a:t>
            </a:r>
            <a:endParaRPr sz="2220"/>
          </a:p>
        </p:txBody>
      </p:sp>
      <p:pic>
        <p:nvPicPr>
          <p:cNvPr id="566" name="Google Shape;566;p67"/>
          <p:cNvPicPr preferRelativeResize="0"/>
          <p:nvPr/>
        </p:nvPicPr>
        <p:blipFill rotWithShape="1">
          <a:blip r:embed="rId3">
            <a:alphaModFix/>
          </a:blip>
          <a:srcRect b="0" l="0" r="0" t="16471"/>
          <a:stretch/>
        </p:blipFill>
        <p:spPr>
          <a:xfrm>
            <a:off x="4874000" y="2170925"/>
            <a:ext cx="3889225" cy="2432774"/>
          </a:xfrm>
          <a:prstGeom prst="rect">
            <a:avLst/>
          </a:prstGeom>
          <a:noFill/>
          <a:ln>
            <a:noFill/>
          </a:ln>
        </p:spPr>
      </p:pic>
      <p:pic>
        <p:nvPicPr>
          <p:cNvPr id="567" name="Google Shape;567;p67"/>
          <p:cNvPicPr preferRelativeResize="0"/>
          <p:nvPr/>
        </p:nvPicPr>
        <p:blipFill rotWithShape="1">
          <a:blip r:embed="rId4">
            <a:alphaModFix/>
          </a:blip>
          <a:srcRect b="0" l="16317" r="0" t="35695"/>
          <a:stretch/>
        </p:blipFill>
        <p:spPr>
          <a:xfrm>
            <a:off x="399300" y="2170926"/>
            <a:ext cx="4221228" cy="2432773"/>
          </a:xfrm>
          <a:prstGeom prst="rect">
            <a:avLst/>
          </a:prstGeom>
          <a:noFill/>
          <a:ln>
            <a:noFill/>
          </a:ln>
        </p:spPr>
      </p:pic>
      <p:sp>
        <p:nvSpPr>
          <p:cNvPr id="568" name="Google Shape;568;p67"/>
          <p:cNvSpPr txBox="1"/>
          <p:nvPr/>
        </p:nvSpPr>
        <p:spPr>
          <a:xfrm>
            <a:off x="399325" y="1325900"/>
            <a:ext cx="42213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Current disk-like levitated test masses, grown on the gram scale, enough to form a visible powder</a:t>
            </a:r>
            <a:endParaRPr/>
          </a:p>
        </p:txBody>
      </p:sp>
      <p:sp>
        <p:nvSpPr>
          <p:cNvPr id="569" name="Google Shape;569;p67"/>
          <p:cNvSpPr txBox="1"/>
          <p:nvPr/>
        </p:nvSpPr>
        <p:spPr>
          <a:xfrm>
            <a:off x="4828750" y="1325900"/>
            <a:ext cx="4002900" cy="61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GB"/>
              <a:t>Future bespoke </a:t>
            </a:r>
            <a:r>
              <a:rPr lang="en-GB"/>
              <a:t>levitated test masses, top down fabricated ~10’s of millions of devices per wafer</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3" name="Shape 573"/>
        <p:cNvGrpSpPr/>
        <p:nvPr/>
      </p:nvGrpSpPr>
      <p:grpSpPr>
        <a:xfrm>
          <a:off x="0" y="0"/>
          <a:ext cx="0" cy="0"/>
          <a:chOff x="0" y="0"/>
          <a:chExt cx="0" cy="0"/>
        </a:xfrm>
      </p:grpSpPr>
      <p:sp>
        <p:nvSpPr>
          <p:cNvPr id="574" name="Google Shape;574;p68"/>
          <p:cNvSpPr txBox="1"/>
          <p:nvPr>
            <p:ph type="title"/>
          </p:nvPr>
        </p:nvSpPr>
        <p:spPr>
          <a:xfrm>
            <a:off x="311700" y="216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Trapping top down fabricated </a:t>
            </a:r>
            <a:r>
              <a:rPr lang="en-GB"/>
              <a:t>objects - open problem</a:t>
            </a:r>
            <a:endParaRPr/>
          </a:p>
        </p:txBody>
      </p:sp>
      <p:sp>
        <p:nvSpPr>
          <p:cNvPr id="575" name="Google Shape;575;p68"/>
          <p:cNvSpPr txBox="1"/>
          <p:nvPr/>
        </p:nvSpPr>
        <p:spPr>
          <a:xfrm>
            <a:off x="235600" y="1104200"/>
            <a:ext cx="4650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t>Current trapping method: highly </a:t>
            </a:r>
            <a:r>
              <a:rPr lang="en-GB" sz="1500"/>
              <a:t>probabilistic</a:t>
            </a:r>
            <a:endParaRPr sz="1500"/>
          </a:p>
        </p:txBody>
      </p:sp>
      <p:pic>
        <p:nvPicPr>
          <p:cNvPr id="576" name="Google Shape;576;p68"/>
          <p:cNvPicPr preferRelativeResize="0"/>
          <p:nvPr/>
        </p:nvPicPr>
        <p:blipFill>
          <a:blip r:embed="rId3">
            <a:alphaModFix/>
          </a:blip>
          <a:stretch>
            <a:fillRect/>
          </a:stretch>
        </p:blipFill>
        <p:spPr>
          <a:xfrm>
            <a:off x="387898" y="1636523"/>
            <a:ext cx="1629050" cy="1260875"/>
          </a:xfrm>
          <a:prstGeom prst="rect">
            <a:avLst/>
          </a:prstGeom>
          <a:noFill/>
          <a:ln>
            <a:noFill/>
          </a:ln>
        </p:spPr>
      </p:pic>
      <p:pic>
        <p:nvPicPr>
          <p:cNvPr id="577" name="Google Shape;577;p68"/>
          <p:cNvPicPr preferRelativeResize="0"/>
          <p:nvPr/>
        </p:nvPicPr>
        <p:blipFill>
          <a:blip r:embed="rId4">
            <a:alphaModFix/>
          </a:blip>
          <a:stretch>
            <a:fillRect/>
          </a:stretch>
        </p:blipFill>
        <p:spPr>
          <a:xfrm>
            <a:off x="2186825" y="1636525"/>
            <a:ext cx="1695634" cy="1260875"/>
          </a:xfrm>
          <a:prstGeom prst="rect">
            <a:avLst/>
          </a:prstGeom>
          <a:noFill/>
          <a:ln>
            <a:noFill/>
          </a:ln>
        </p:spPr>
      </p:pic>
      <p:cxnSp>
        <p:nvCxnSpPr>
          <p:cNvPr id="578" name="Google Shape;578;p68"/>
          <p:cNvCxnSpPr/>
          <p:nvPr/>
        </p:nvCxnSpPr>
        <p:spPr>
          <a:xfrm rot="10800000">
            <a:off x="1459450" y="2379950"/>
            <a:ext cx="654600" cy="1201500"/>
          </a:xfrm>
          <a:prstGeom prst="straightConnector1">
            <a:avLst/>
          </a:prstGeom>
          <a:noFill/>
          <a:ln cap="flat" cmpd="sng" w="38100">
            <a:solidFill>
              <a:srgbClr val="FF0000"/>
            </a:solidFill>
            <a:prstDash val="solid"/>
            <a:round/>
            <a:headEnd len="med" w="med" type="none"/>
            <a:tailEnd len="med" w="med" type="triangle"/>
          </a:ln>
        </p:spPr>
      </p:cxnSp>
      <p:cxnSp>
        <p:nvCxnSpPr>
          <p:cNvPr id="579" name="Google Shape;579;p68"/>
          <p:cNvCxnSpPr/>
          <p:nvPr/>
        </p:nvCxnSpPr>
        <p:spPr>
          <a:xfrm flipH="1" rot="10800000">
            <a:off x="2134300" y="2656550"/>
            <a:ext cx="864300" cy="911400"/>
          </a:xfrm>
          <a:prstGeom prst="straightConnector1">
            <a:avLst/>
          </a:prstGeom>
          <a:noFill/>
          <a:ln cap="flat" cmpd="sng" w="38100">
            <a:solidFill>
              <a:srgbClr val="FF0000"/>
            </a:solidFill>
            <a:prstDash val="solid"/>
            <a:round/>
            <a:headEnd len="med" w="med" type="none"/>
            <a:tailEnd len="med" w="med" type="triangle"/>
          </a:ln>
        </p:spPr>
      </p:cxnSp>
      <p:sp>
        <p:nvSpPr>
          <p:cNvPr id="580" name="Google Shape;580;p68"/>
          <p:cNvSpPr txBox="1"/>
          <p:nvPr/>
        </p:nvSpPr>
        <p:spPr>
          <a:xfrm>
            <a:off x="387900" y="3647000"/>
            <a:ext cx="35958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t>~billions of objects launched, one trapped - “A gas of mirrors”</a:t>
            </a:r>
            <a:endParaRPr sz="1500"/>
          </a:p>
        </p:txBody>
      </p:sp>
      <p:sp>
        <p:nvSpPr>
          <p:cNvPr id="581" name="Google Shape;581;p68"/>
          <p:cNvSpPr txBox="1"/>
          <p:nvPr/>
        </p:nvSpPr>
        <p:spPr>
          <a:xfrm>
            <a:off x="4807600" y="1104200"/>
            <a:ext cx="46506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t>Desired</a:t>
            </a:r>
            <a:r>
              <a:rPr lang="en-GB" sz="1500"/>
              <a:t> trapping method: deterministic</a:t>
            </a:r>
            <a:endParaRPr sz="1500"/>
          </a:p>
        </p:txBody>
      </p:sp>
      <p:sp>
        <p:nvSpPr>
          <p:cNvPr id="582" name="Google Shape;582;p68"/>
          <p:cNvSpPr txBox="1"/>
          <p:nvPr/>
        </p:nvSpPr>
        <p:spPr>
          <a:xfrm>
            <a:off x="5112300" y="3647000"/>
            <a:ext cx="3595800" cy="415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500"/>
              <a:t>One launched one trapped</a:t>
            </a:r>
            <a:endParaRPr sz="1500"/>
          </a:p>
        </p:txBody>
      </p:sp>
      <p:pic>
        <p:nvPicPr>
          <p:cNvPr id="583" name="Google Shape;583;p68"/>
          <p:cNvPicPr preferRelativeResize="0"/>
          <p:nvPr/>
        </p:nvPicPr>
        <p:blipFill>
          <a:blip r:embed="rId5">
            <a:alphaModFix/>
          </a:blip>
          <a:stretch>
            <a:fillRect/>
          </a:stretch>
        </p:blipFill>
        <p:spPr>
          <a:xfrm>
            <a:off x="4665873" y="1601675"/>
            <a:ext cx="1695625" cy="1323585"/>
          </a:xfrm>
          <a:prstGeom prst="rect">
            <a:avLst/>
          </a:prstGeom>
          <a:noFill/>
          <a:ln>
            <a:noFill/>
          </a:ln>
        </p:spPr>
      </p:pic>
      <p:pic>
        <p:nvPicPr>
          <p:cNvPr id="584" name="Google Shape;584;p68"/>
          <p:cNvPicPr preferRelativeResize="0"/>
          <p:nvPr/>
        </p:nvPicPr>
        <p:blipFill>
          <a:blip r:embed="rId4">
            <a:alphaModFix/>
          </a:blip>
          <a:stretch>
            <a:fillRect/>
          </a:stretch>
        </p:blipFill>
        <p:spPr>
          <a:xfrm>
            <a:off x="6606425" y="1636525"/>
            <a:ext cx="1695634" cy="1260875"/>
          </a:xfrm>
          <a:prstGeom prst="rect">
            <a:avLst/>
          </a:prstGeom>
          <a:noFill/>
          <a:ln>
            <a:noFill/>
          </a:ln>
        </p:spPr>
      </p:pic>
      <p:cxnSp>
        <p:nvCxnSpPr>
          <p:cNvPr id="585" name="Google Shape;585;p68"/>
          <p:cNvCxnSpPr/>
          <p:nvPr/>
        </p:nvCxnSpPr>
        <p:spPr>
          <a:xfrm rot="10800000">
            <a:off x="5608750" y="2582450"/>
            <a:ext cx="924900" cy="1075200"/>
          </a:xfrm>
          <a:prstGeom prst="straightConnector1">
            <a:avLst/>
          </a:prstGeom>
          <a:noFill/>
          <a:ln cap="flat" cmpd="sng" w="38100">
            <a:solidFill>
              <a:srgbClr val="FF0000"/>
            </a:solidFill>
            <a:prstDash val="solid"/>
            <a:round/>
            <a:headEnd len="med" w="med" type="none"/>
            <a:tailEnd len="med" w="med" type="triangle"/>
          </a:ln>
        </p:spPr>
      </p:cxnSp>
      <p:cxnSp>
        <p:nvCxnSpPr>
          <p:cNvPr id="586" name="Google Shape;586;p68"/>
          <p:cNvCxnSpPr/>
          <p:nvPr/>
        </p:nvCxnSpPr>
        <p:spPr>
          <a:xfrm flipH="1" rot="10800000">
            <a:off x="6553900" y="2732750"/>
            <a:ext cx="864300" cy="9114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0" name="Shape 590"/>
        <p:cNvGrpSpPr/>
        <p:nvPr/>
      </p:nvGrpSpPr>
      <p:grpSpPr>
        <a:xfrm>
          <a:off x="0" y="0"/>
          <a:ext cx="0" cy="0"/>
          <a:chOff x="0" y="0"/>
          <a:chExt cx="0" cy="0"/>
        </a:xfrm>
      </p:grpSpPr>
      <p:sp>
        <p:nvSpPr>
          <p:cNvPr id="591" name="Google Shape;591;p69"/>
          <p:cNvSpPr txBox="1"/>
          <p:nvPr>
            <p:ph type="title"/>
          </p:nvPr>
        </p:nvSpPr>
        <p:spPr>
          <a:xfrm>
            <a:off x="457200" y="129779"/>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3563"/>
              <a:buFont typeface="Calibri"/>
              <a:buNone/>
            </a:pPr>
            <a:r>
              <a:rPr lang="en-GB" sz="2664"/>
              <a:t>Direct particle loading at high vacuum - work in progress </a:t>
            </a:r>
            <a:endParaRPr sz="1620"/>
          </a:p>
        </p:txBody>
      </p:sp>
      <p:sp>
        <p:nvSpPr>
          <p:cNvPr id="592" name="Google Shape;592;p69"/>
          <p:cNvSpPr txBox="1"/>
          <p:nvPr>
            <p:ph idx="1" type="body"/>
          </p:nvPr>
        </p:nvSpPr>
        <p:spPr>
          <a:xfrm>
            <a:off x="304800" y="3286200"/>
            <a:ext cx="4605000" cy="3394500"/>
          </a:xfrm>
          <a:prstGeom prst="rect">
            <a:avLst/>
          </a:prstGeom>
          <a:noFill/>
          <a:ln>
            <a:noFill/>
          </a:ln>
        </p:spPr>
        <p:txBody>
          <a:bodyPr anchorCtr="0" anchor="t" bIns="45700" lIns="91425" spcFirstLastPara="1" rIns="91425" wrap="square" tIns="45700">
            <a:normAutofit/>
          </a:bodyPr>
          <a:lstStyle/>
          <a:p>
            <a:pPr indent="-304800" lvl="0" marL="342900" rtl="0" algn="l">
              <a:spcBef>
                <a:spcPts val="0"/>
              </a:spcBef>
              <a:spcAft>
                <a:spcPts val="0"/>
              </a:spcAft>
              <a:buClr>
                <a:schemeClr val="dk1"/>
              </a:buClr>
              <a:buSzPts val="1800"/>
              <a:buChar char="●"/>
            </a:pPr>
            <a:r>
              <a:rPr lang="en-GB"/>
              <a:t>Faster experimental cycle and higher duty cycle</a:t>
            </a:r>
            <a:endParaRPr sz="2600"/>
          </a:p>
          <a:p>
            <a:pPr indent="-304800" lvl="0" marL="342900" rtl="0" algn="l">
              <a:spcBef>
                <a:spcPts val="480"/>
              </a:spcBef>
              <a:spcAft>
                <a:spcPts val="0"/>
              </a:spcAft>
              <a:buClr>
                <a:schemeClr val="dk1"/>
              </a:buClr>
              <a:buSzPts val="1800"/>
              <a:buChar char="●"/>
            </a:pPr>
            <a:r>
              <a:rPr lang="en-GB"/>
              <a:t>Less time spent in unstable pump down regime </a:t>
            </a:r>
            <a:endParaRPr sz="2600"/>
          </a:p>
          <a:p>
            <a:pPr indent="-304800" lvl="0" marL="342900" rtl="0" algn="l">
              <a:spcBef>
                <a:spcPts val="480"/>
              </a:spcBef>
              <a:spcAft>
                <a:spcPts val="1200"/>
              </a:spcAft>
              <a:buClr>
                <a:schemeClr val="dk1"/>
              </a:buClr>
              <a:buSzPts val="1800"/>
              <a:buChar char="●"/>
            </a:pPr>
            <a:r>
              <a:rPr lang="en-GB"/>
              <a:t>Reduced need to re-tune feedback</a:t>
            </a:r>
            <a:endParaRPr sz="2600"/>
          </a:p>
        </p:txBody>
      </p:sp>
      <p:grpSp>
        <p:nvGrpSpPr>
          <p:cNvPr id="593" name="Google Shape;593;p69"/>
          <p:cNvGrpSpPr/>
          <p:nvPr/>
        </p:nvGrpSpPr>
        <p:grpSpPr>
          <a:xfrm>
            <a:off x="457218" y="1120184"/>
            <a:ext cx="2514638" cy="1164471"/>
            <a:chOff x="2354580" y="2423160"/>
            <a:chExt cx="4953000" cy="2293620"/>
          </a:xfrm>
        </p:grpSpPr>
        <p:grpSp>
          <p:nvGrpSpPr>
            <p:cNvPr id="594" name="Google Shape;594;p69"/>
            <p:cNvGrpSpPr/>
            <p:nvPr/>
          </p:nvGrpSpPr>
          <p:grpSpPr>
            <a:xfrm>
              <a:off x="6638419" y="2982468"/>
              <a:ext cx="379863" cy="335328"/>
              <a:chOff x="8138832" y="3710178"/>
              <a:chExt cx="379863" cy="335328"/>
            </a:xfrm>
          </p:grpSpPr>
          <p:sp>
            <p:nvSpPr>
              <p:cNvPr id="595" name="Google Shape;595;p69"/>
              <p:cNvSpPr/>
              <p:nvPr/>
            </p:nvSpPr>
            <p:spPr>
              <a:xfrm>
                <a:off x="8204498" y="3786378"/>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6" name="Google Shape;596;p69"/>
              <p:cNvSpPr/>
              <p:nvPr/>
            </p:nvSpPr>
            <p:spPr>
              <a:xfrm>
                <a:off x="8168639" y="3862578"/>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7" name="Google Shape;597;p69"/>
              <p:cNvSpPr/>
              <p:nvPr/>
            </p:nvSpPr>
            <p:spPr>
              <a:xfrm>
                <a:off x="8240357" y="3859530"/>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8" name="Google Shape;598;p69"/>
              <p:cNvSpPr/>
              <p:nvPr/>
            </p:nvSpPr>
            <p:spPr>
              <a:xfrm>
                <a:off x="8291008" y="3859530"/>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599" name="Google Shape;599;p69"/>
              <p:cNvSpPr/>
              <p:nvPr/>
            </p:nvSpPr>
            <p:spPr>
              <a:xfrm>
                <a:off x="8255149" y="3935730"/>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0" name="Google Shape;600;p69"/>
              <p:cNvSpPr/>
              <p:nvPr/>
            </p:nvSpPr>
            <p:spPr>
              <a:xfrm>
                <a:off x="8326867" y="3932682"/>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1" name="Google Shape;601;p69"/>
              <p:cNvSpPr/>
              <p:nvPr/>
            </p:nvSpPr>
            <p:spPr>
              <a:xfrm>
                <a:off x="8288767" y="3710178"/>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2" name="Google Shape;602;p69"/>
              <p:cNvSpPr/>
              <p:nvPr/>
            </p:nvSpPr>
            <p:spPr>
              <a:xfrm>
                <a:off x="8252908" y="3786378"/>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3" name="Google Shape;603;p69"/>
              <p:cNvSpPr/>
              <p:nvPr/>
            </p:nvSpPr>
            <p:spPr>
              <a:xfrm>
                <a:off x="8324626" y="3783330"/>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4" name="Google Shape;604;p69"/>
              <p:cNvSpPr/>
              <p:nvPr/>
            </p:nvSpPr>
            <p:spPr>
              <a:xfrm>
                <a:off x="8411136" y="3822954"/>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5" name="Google Shape;605;p69"/>
              <p:cNvSpPr/>
              <p:nvPr/>
            </p:nvSpPr>
            <p:spPr>
              <a:xfrm>
                <a:off x="8375277" y="3899154"/>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6" name="Google Shape;606;p69"/>
              <p:cNvSpPr/>
              <p:nvPr/>
            </p:nvSpPr>
            <p:spPr>
              <a:xfrm>
                <a:off x="8446995" y="3896106"/>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7" name="Google Shape;607;p69"/>
              <p:cNvSpPr/>
              <p:nvPr/>
            </p:nvSpPr>
            <p:spPr>
              <a:xfrm>
                <a:off x="8174691" y="3896106"/>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8" name="Google Shape;608;p69"/>
              <p:cNvSpPr/>
              <p:nvPr/>
            </p:nvSpPr>
            <p:spPr>
              <a:xfrm>
                <a:off x="8138832" y="3972306"/>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09" name="Google Shape;609;p69"/>
              <p:cNvSpPr/>
              <p:nvPr/>
            </p:nvSpPr>
            <p:spPr>
              <a:xfrm>
                <a:off x="8210550" y="3969258"/>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610" name="Google Shape;610;p69"/>
            <p:cNvGrpSpPr/>
            <p:nvPr/>
          </p:nvGrpSpPr>
          <p:grpSpPr>
            <a:xfrm>
              <a:off x="6800737" y="3023616"/>
              <a:ext cx="379863" cy="335328"/>
              <a:chOff x="6670636" y="3784854"/>
              <a:chExt cx="379863" cy="335328"/>
            </a:xfrm>
          </p:grpSpPr>
          <p:sp>
            <p:nvSpPr>
              <p:cNvPr id="611" name="Google Shape;611;p69"/>
              <p:cNvSpPr/>
              <p:nvPr/>
            </p:nvSpPr>
            <p:spPr>
              <a:xfrm>
                <a:off x="6736302" y="3861054"/>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2" name="Google Shape;612;p69"/>
              <p:cNvSpPr/>
              <p:nvPr/>
            </p:nvSpPr>
            <p:spPr>
              <a:xfrm>
                <a:off x="6700443" y="3937254"/>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3" name="Google Shape;613;p69"/>
              <p:cNvSpPr/>
              <p:nvPr/>
            </p:nvSpPr>
            <p:spPr>
              <a:xfrm>
                <a:off x="6772161" y="3934206"/>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4" name="Google Shape;614;p69"/>
              <p:cNvSpPr/>
              <p:nvPr/>
            </p:nvSpPr>
            <p:spPr>
              <a:xfrm>
                <a:off x="6822812" y="3934206"/>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5" name="Google Shape;615;p69"/>
              <p:cNvSpPr/>
              <p:nvPr/>
            </p:nvSpPr>
            <p:spPr>
              <a:xfrm>
                <a:off x="6786953" y="4010406"/>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6" name="Google Shape;616;p69"/>
              <p:cNvSpPr/>
              <p:nvPr/>
            </p:nvSpPr>
            <p:spPr>
              <a:xfrm>
                <a:off x="6858671" y="4007358"/>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7" name="Google Shape;617;p69"/>
              <p:cNvSpPr/>
              <p:nvPr/>
            </p:nvSpPr>
            <p:spPr>
              <a:xfrm>
                <a:off x="6820571" y="3784854"/>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8" name="Google Shape;618;p69"/>
              <p:cNvSpPr/>
              <p:nvPr/>
            </p:nvSpPr>
            <p:spPr>
              <a:xfrm>
                <a:off x="6784712" y="3861054"/>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19" name="Google Shape;619;p69"/>
              <p:cNvSpPr/>
              <p:nvPr/>
            </p:nvSpPr>
            <p:spPr>
              <a:xfrm>
                <a:off x="6856430" y="3858006"/>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0" name="Google Shape;620;p69"/>
              <p:cNvSpPr/>
              <p:nvPr/>
            </p:nvSpPr>
            <p:spPr>
              <a:xfrm>
                <a:off x="6942940" y="3897630"/>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1" name="Google Shape;621;p69"/>
              <p:cNvSpPr/>
              <p:nvPr/>
            </p:nvSpPr>
            <p:spPr>
              <a:xfrm>
                <a:off x="6907081" y="3973830"/>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2" name="Google Shape;622;p69"/>
              <p:cNvSpPr/>
              <p:nvPr/>
            </p:nvSpPr>
            <p:spPr>
              <a:xfrm>
                <a:off x="6978799" y="3970782"/>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3" name="Google Shape;623;p69"/>
              <p:cNvSpPr/>
              <p:nvPr/>
            </p:nvSpPr>
            <p:spPr>
              <a:xfrm>
                <a:off x="6706495" y="3970782"/>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4" name="Google Shape;624;p69"/>
              <p:cNvSpPr/>
              <p:nvPr/>
            </p:nvSpPr>
            <p:spPr>
              <a:xfrm>
                <a:off x="6670636" y="4046982"/>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5" name="Google Shape;625;p69"/>
              <p:cNvSpPr/>
              <p:nvPr/>
            </p:nvSpPr>
            <p:spPr>
              <a:xfrm>
                <a:off x="6742354" y="4043934"/>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grpSp>
          <p:nvGrpSpPr>
            <p:cNvPr id="626" name="Google Shape;626;p69"/>
            <p:cNvGrpSpPr/>
            <p:nvPr/>
          </p:nvGrpSpPr>
          <p:grpSpPr>
            <a:xfrm>
              <a:off x="6758939" y="3054858"/>
              <a:ext cx="246961" cy="263700"/>
              <a:chOff x="6949439" y="2526792"/>
              <a:chExt cx="246961" cy="263700"/>
            </a:xfrm>
          </p:grpSpPr>
          <p:sp>
            <p:nvSpPr>
              <p:cNvPr id="627" name="Google Shape;627;p69"/>
              <p:cNvSpPr/>
              <p:nvPr/>
            </p:nvSpPr>
            <p:spPr>
              <a:xfrm>
                <a:off x="7021157" y="2670810"/>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8" name="Google Shape;628;p69"/>
              <p:cNvSpPr/>
              <p:nvPr/>
            </p:nvSpPr>
            <p:spPr>
              <a:xfrm>
                <a:off x="6949439" y="2643378"/>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29" name="Google Shape;629;p69"/>
              <p:cNvSpPr/>
              <p:nvPr/>
            </p:nvSpPr>
            <p:spPr>
              <a:xfrm>
                <a:off x="7004572" y="2597658"/>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0" name="Google Shape;630;p69"/>
              <p:cNvSpPr/>
              <p:nvPr/>
            </p:nvSpPr>
            <p:spPr>
              <a:xfrm>
                <a:off x="7064636" y="2634234"/>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1" name="Google Shape;631;p69"/>
              <p:cNvSpPr/>
              <p:nvPr/>
            </p:nvSpPr>
            <p:spPr>
              <a:xfrm>
                <a:off x="7064636" y="2526792"/>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2" name="Google Shape;632;p69"/>
              <p:cNvSpPr/>
              <p:nvPr/>
            </p:nvSpPr>
            <p:spPr>
              <a:xfrm>
                <a:off x="7109460" y="2590038"/>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3" name="Google Shape;633;p69"/>
              <p:cNvSpPr/>
              <p:nvPr/>
            </p:nvSpPr>
            <p:spPr>
              <a:xfrm>
                <a:off x="7073601" y="2717292"/>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4" name="Google Shape;634;p69"/>
              <p:cNvSpPr/>
              <p:nvPr/>
            </p:nvSpPr>
            <p:spPr>
              <a:xfrm>
                <a:off x="7124700" y="2673858"/>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35" name="Google Shape;635;p69"/>
            <p:cNvSpPr/>
            <p:nvPr/>
          </p:nvSpPr>
          <p:spPr>
            <a:xfrm>
              <a:off x="2354580" y="2807970"/>
              <a:ext cx="2743200" cy="1828800"/>
            </a:xfrm>
            <a:prstGeom prst="rect">
              <a:avLst/>
            </a:prstGeom>
            <a:solidFill>
              <a:srgbClr val="B7CCE4"/>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36" name="Google Shape;636;p69"/>
            <p:cNvSpPr/>
            <p:nvPr/>
          </p:nvSpPr>
          <p:spPr>
            <a:xfrm>
              <a:off x="3581400" y="3924300"/>
              <a:ext cx="297180" cy="731520"/>
            </a:xfrm>
            <a:custGeom>
              <a:rect b="b" l="l" r="r" t="t"/>
              <a:pathLst>
                <a:path extrusionOk="0" h="731520" w="297180">
                  <a:moveTo>
                    <a:pt x="53340" y="0"/>
                  </a:moveTo>
                  <a:cubicBezTo>
                    <a:pt x="40640" y="10160"/>
                    <a:pt x="24567" y="17156"/>
                    <a:pt x="15240" y="30480"/>
                  </a:cubicBezTo>
                  <a:cubicBezTo>
                    <a:pt x="6028" y="43640"/>
                    <a:pt x="0" y="76200"/>
                    <a:pt x="0" y="76200"/>
                  </a:cubicBezTo>
                  <a:cubicBezTo>
                    <a:pt x="2540" y="91440"/>
                    <a:pt x="-1240" y="109263"/>
                    <a:pt x="7620" y="121920"/>
                  </a:cubicBezTo>
                  <a:cubicBezTo>
                    <a:pt x="18124" y="136925"/>
                    <a:pt x="38100" y="142240"/>
                    <a:pt x="53340" y="152400"/>
                  </a:cubicBezTo>
                  <a:lnTo>
                    <a:pt x="76200" y="167640"/>
                  </a:lnTo>
                  <a:cubicBezTo>
                    <a:pt x="83820" y="172720"/>
                    <a:pt x="90372" y="179984"/>
                    <a:pt x="99060" y="182880"/>
                  </a:cubicBezTo>
                  <a:cubicBezTo>
                    <a:pt x="130608" y="193396"/>
                    <a:pt x="115237" y="186045"/>
                    <a:pt x="144780" y="205740"/>
                  </a:cubicBezTo>
                  <a:lnTo>
                    <a:pt x="175260" y="251460"/>
                  </a:lnTo>
                  <a:cubicBezTo>
                    <a:pt x="180340" y="259080"/>
                    <a:pt x="187604" y="265632"/>
                    <a:pt x="190500" y="274320"/>
                  </a:cubicBezTo>
                  <a:lnTo>
                    <a:pt x="205740" y="320040"/>
                  </a:lnTo>
                  <a:cubicBezTo>
                    <a:pt x="203200" y="342900"/>
                    <a:pt x="201901" y="365932"/>
                    <a:pt x="198120" y="388620"/>
                  </a:cubicBezTo>
                  <a:cubicBezTo>
                    <a:pt x="196800" y="396543"/>
                    <a:pt x="195518" y="405208"/>
                    <a:pt x="190500" y="411480"/>
                  </a:cubicBezTo>
                  <a:cubicBezTo>
                    <a:pt x="184779" y="418631"/>
                    <a:pt x="175260" y="421640"/>
                    <a:pt x="167640" y="426720"/>
                  </a:cubicBezTo>
                  <a:cubicBezTo>
                    <a:pt x="162560" y="441960"/>
                    <a:pt x="150626" y="456474"/>
                    <a:pt x="152400" y="472440"/>
                  </a:cubicBezTo>
                  <a:cubicBezTo>
                    <a:pt x="157142" y="515115"/>
                    <a:pt x="157935" y="540301"/>
                    <a:pt x="167640" y="579120"/>
                  </a:cubicBezTo>
                  <a:cubicBezTo>
                    <a:pt x="169588" y="586912"/>
                    <a:pt x="171668" y="594796"/>
                    <a:pt x="175260" y="601980"/>
                  </a:cubicBezTo>
                  <a:cubicBezTo>
                    <a:pt x="179356" y="610171"/>
                    <a:pt x="183608" y="618809"/>
                    <a:pt x="190500" y="624840"/>
                  </a:cubicBezTo>
                  <a:cubicBezTo>
                    <a:pt x="204284" y="636901"/>
                    <a:pt x="236220" y="655320"/>
                    <a:pt x="236220" y="655320"/>
                  </a:cubicBezTo>
                  <a:cubicBezTo>
                    <a:pt x="251055" y="699824"/>
                    <a:pt x="232233" y="658953"/>
                    <a:pt x="266700" y="693420"/>
                  </a:cubicBezTo>
                  <a:cubicBezTo>
                    <a:pt x="273176" y="699896"/>
                    <a:pt x="276219" y="709129"/>
                    <a:pt x="281940" y="716280"/>
                  </a:cubicBezTo>
                  <a:cubicBezTo>
                    <a:pt x="286428" y="721890"/>
                    <a:pt x="292100" y="726440"/>
                    <a:pt x="297180" y="731520"/>
                  </a:cubicBezTo>
                </a:path>
              </a:pathLst>
            </a:cu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nvGrpSpPr>
            <p:cNvPr id="637" name="Google Shape;637;p69"/>
            <p:cNvGrpSpPr/>
            <p:nvPr/>
          </p:nvGrpSpPr>
          <p:grpSpPr>
            <a:xfrm>
              <a:off x="3729989" y="4655820"/>
              <a:ext cx="274200" cy="60960"/>
              <a:chOff x="3653789" y="4655820"/>
              <a:chExt cx="274200" cy="60960"/>
            </a:xfrm>
          </p:grpSpPr>
          <p:cxnSp>
            <p:nvCxnSpPr>
              <p:cNvPr id="638" name="Google Shape;638;p69"/>
              <p:cNvCxnSpPr/>
              <p:nvPr/>
            </p:nvCxnSpPr>
            <p:spPr>
              <a:xfrm>
                <a:off x="3653789" y="4655820"/>
                <a:ext cx="274200" cy="0"/>
              </a:xfrm>
              <a:prstGeom prst="straightConnector1">
                <a:avLst/>
              </a:prstGeom>
              <a:noFill/>
              <a:ln cap="flat" cmpd="sng" w="9525">
                <a:solidFill>
                  <a:srgbClr val="4A7DBA"/>
                </a:solidFill>
                <a:prstDash val="solid"/>
                <a:round/>
                <a:headEnd len="sm" w="sm" type="none"/>
                <a:tailEnd len="sm" w="sm" type="none"/>
              </a:ln>
            </p:spPr>
          </p:cxnSp>
          <p:cxnSp>
            <p:nvCxnSpPr>
              <p:cNvPr id="639" name="Google Shape;639;p69"/>
              <p:cNvCxnSpPr/>
              <p:nvPr/>
            </p:nvCxnSpPr>
            <p:spPr>
              <a:xfrm>
                <a:off x="3726180" y="4716780"/>
                <a:ext cx="137100" cy="0"/>
              </a:xfrm>
              <a:prstGeom prst="straightConnector1">
                <a:avLst/>
              </a:prstGeom>
              <a:noFill/>
              <a:ln cap="flat" cmpd="sng" w="9525">
                <a:solidFill>
                  <a:srgbClr val="4A7DBA"/>
                </a:solidFill>
                <a:prstDash val="solid"/>
                <a:round/>
                <a:headEnd len="sm" w="sm" type="none"/>
                <a:tailEnd len="sm" w="sm" type="none"/>
              </a:ln>
            </p:spPr>
          </p:cxnSp>
        </p:grpSp>
        <p:sp>
          <p:nvSpPr>
            <p:cNvPr id="640" name="Google Shape;640;p69"/>
            <p:cNvSpPr txBox="1"/>
            <p:nvPr/>
          </p:nvSpPr>
          <p:spPr>
            <a:xfrm>
              <a:off x="4650638" y="4081955"/>
              <a:ext cx="334800" cy="5019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v</a:t>
              </a:r>
              <a:endParaRPr/>
            </a:p>
          </p:txBody>
        </p:sp>
        <p:sp>
          <p:nvSpPr>
            <p:cNvPr id="641" name="Google Shape;641;p69"/>
            <p:cNvSpPr/>
            <p:nvPr/>
          </p:nvSpPr>
          <p:spPr>
            <a:xfrm>
              <a:off x="3257550" y="3082290"/>
              <a:ext cx="1036200" cy="1036200"/>
            </a:xfrm>
            <a:prstGeom prst="ellipse">
              <a:avLst/>
            </a:prstGeom>
            <a:solidFill>
              <a:srgbClr val="A5A5A5"/>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2" name="Google Shape;642;p69"/>
            <p:cNvSpPr/>
            <p:nvPr/>
          </p:nvSpPr>
          <p:spPr>
            <a:xfrm>
              <a:off x="3901047" y="3783330"/>
              <a:ext cx="853440" cy="571500"/>
            </a:xfrm>
            <a:custGeom>
              <a:rect b="b" l="l" r="r" t="t"/>
              <a:pathLst>
                <a:path extrusionOk="0" h="571500" w="853440">
                  <a:moveTo>
                    <a:pt x="0" y="0"/>
                  </a:moveTo>
                  <a:cubicBezTo>
                    <a:pt x="86412" y="11522"/>
                    <a:pt x="109714" y="2023"/>
                    <a:pt x="175260" y="45720"/>
                  </a:cubicBezTo>
                  <a:lnTo>
                    <a:pt x="220980" y="76200"/>
                  </a:lnTo>
                  <a:cubicBezTo>
                    <a:pt x="227442" y="192524"/>
                    <a:pt x="190833" y="193956"/>
                    <a:pt x="251460" y="228600"/>
                  </a:cubicBezTo>
                  <a:cubicBezTo>
                    <a:pt x="261323" y="234236"/>
                    <a:pt x="271304" y="239852"/>
                    <a:pt x="281940" y="243840"/>
                  </a:cubicBezTo>
                  <a:cubicBezTo>
                    <a:pt x="291746" y="247517"/>
                    <a:pt x="302389" y="248451"/>
                    <a:pt x="312420" y="251460"/>
                  </a:cubicBezTo>
                  <a:cubicBezTo>
                    <a:pt x="327807" y="256076"/>
                    <a:pt x="342900" y="261620"/>
                    <a:pt x="358140" y="266700"/>
                  </a:cubicBezTo>
                  <a:cubicBezTo>
                    <a:pt x="365760" y="269240"/>
                    <a:pt x="373124" y="272745"/>
                    <a:pt x="381000" y="274320"/>
                  </a:cubicBezTo>
                  <a:cubicBezTo>
                    <a:pt x="458461" y="289812"/>
                    <a:pt x="387287" y="273939"/>
                    <a:pt x="441960" y="289560"/>
                  </a:cubicBezTo>
                  <a:cubicBezTo>
                    <a:pt x="452030" y="292437"/>
                    <a:pt x="462409" y="294171"/>
                    <a:pt x="472440" y="297180"/>
                  </a:cubicBezTo>
                  <a:cubicBezTo>
                    <a:pt x="487827" y="301796"/>
                    <a:pt x="518160" y="312420"/>
                    <a:pt x="518160" y="312420"/>
                  </a:cubicBezTo>
                  <a:cubicBezTo>
                    <a:pt x="528320" y="320040"/>
                    <a:pt x="537613" y="328979"/>
                    <a:pt x="548640" y="335280"/>
                  </a:cubicBezTo>
                  <a:cubicBezTo>
                    <a:pt x="555614" y="339265"/>
                    <a:pt x="564117" y="339736"/>
                    <a:pt x="571500" y="342900"/>
                  </a:cubicBezTo>
                  <a:cubicBezTo>
                    <a:pt x="581941" y="347375"/>
                    <a:pt x="591820" y="353060"/>
                    <a:pt x="601980" y="358140"/>
                  </a:cubicBezTo>
                  <a:cubicBezTo>
                    <a:pt x="629175" y="398933"/>
                    <a:pt x="610744" y="374524"/>
                    <a:pt x="662940" y="426720"/>
                  </a:cubicBezTo>
                  <a:cubicBezTo>
                    <a:pt x="670560" y="434340"/>
                    <a:pt x="679334" y="440959"/>
                    <a:pt x="685800" y="449580"/>
                  </a:cubicBezTo>
                  <a:cubicBezTo>
                    <a:pt x="693420" y="459740"/>
                    <a:pt x="700395" y="470417"/>
                    <a:pt x="708660" y="480060"/>
                  </a:cubicBezTo>
                  <a:cubicBezTo>
                    <a:pt x="725574" y="499793"/>
                    <a:pt x="740490" y="510723"/>
                    <a:pt x="762000" y="525780"/>
                  </a:cubicBezTo>
                  <a:cubicBezTo>
                    <a:pt x="777005" y="536284"/>
                    <a:pt x="792480" y="546100"/>
                    <a:pt x="807720" y="556260"/>
                  </a:cubicBezTo>
                  <a:cubicBezTo>
                    <a:pt x="815340" y="561340"/>
                    <a:pt x="821422" y="571500"/>
                    <a:pt x="830580" y="571500"/>
                  </a:cubicBezTo>
                  <a:lnTo>
                    <a:pt x="853440" y="571500"/>
                  </a:lnTo>
                </a:path>
              </a:pathLst>
            </a:cu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3" name="Google Shape;643;p69"/>
            <p:cNvSpPr/>
            <p:nvPr/>
          </p:nvSpPr>
          <p:spPr>
            <a:xfrm>
              <a:off x="3497580" y="2823210"/>
              <a:ext cx="3810000" cy="1036200"/>
            </a:xfrm>
            <a:prstGeom prst="rect">
              <a:avLst/>
            </a:prstGeom>
            <a:solidFill>
              <a:srgbClr val="F2F2F2">
                <a:alpha val="20000"/>
              </a:srgbClr>
            </a:solidFill>
            <a:ln cap="flat" cmpd="sng" w="38100">
              <a:solidFill>
                <a:srgbClr val="C4BD97"/>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4" name="Google Shape;644;p69"/>
            <p:cNvSpPr/>
            <p:nvPr/>
          </p:nvSpPr>
          <p:spPr>
            <a:xfrm>
              <a:off x="3004467" y="3544062"/>
              <a:ext cx="66300" cy="513600"/>
            </a:xfrm>
            <a:prstGeom prst="roundRect">
              <a:avLst>
                <a:gd fmla="val 441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5" name="Google Shape;645;p69"/>
            <p:cNvSpPr/>
            <p:nvPr/>
          </p:nvSpPr>
          <p:spPr>
            <a:xfrm>
              <a:off x="4857920" y="3225546"/>
              <a:ext cx="66300" cy="513600"/>
            </a:xfrm>
            <a:prstGeom prst="roundRect">
              <a:avLst>
                <a:gd fmla="val 441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6" name="Google Shape;646;p69"/>
            <p:cNvSpPr/>
            <p:nvPr/>
          </p:nvSpPr>
          <p:spPr>
            <a:xfrm>
              <a:off x="2584798" y="3305556"/>
              <a:ext cx="66300" cy="513600"/>
            </a:xfrm>
            <a:prstGeom prst="roundRect">
              <a:avLst>
                <a:gd fmla="val 44167" name="adj"/>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7" name="Google Shape;647;p69"/>
            <p:cNvSpPr/>
            <p:nvPr/>
          </p:nvSpPr>
          <p:spPr>
            <a:xfrm>
              <a:off x="2354580" y="2423160"/>
              <a:ext cx="2743200" cy="1828800"/>
            </a:xfrm>
            <a:prstGeom prst="rect">
              <a:avLst/>
            </a:prstGeom>
            <a:solidFill>
              <a:srgbClr val="FFCC6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8" name="Google Shape;648;p69"/>
            <p:cNvSpPr/>
            <p:nvPr/>
          </p:nvSpPr>
          <p:spPr>
            <a:xfrm>
              <a:off x="2862875" y="3424428"/>
              <a:ext cx="327000" cy="282000"/>
            </a:xfrm>
            <a:prstGeom prst="hexagon">
              <a:avLst>
                <a:gd fmla="val 25000" name="adj"/>
                <a:gd fmla="val 115470" name="vf"/>
              </a:avLst>
            </a:prstGeom>
            <a:solidFill>
              <a:srgbClr val="A5A5A5"/>
            </a:solidFill>
            <a:ln cap="flat" cmpd="sng" w="25400">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49" name="Google Shape;649;p69"/>
            <p:cNvSpPr/>
            <p:nvPr/>
          </p:nvSpPr>
          <p:spPr>
            <a:xfrm>
              <a:off x="2440210" y="3162300"/>
              <a:ext cx="327000" cy="282000"/>
            </a:xfrm>
            <a:prstGeom prst="hexagon">
              <a:avLst>
                <a:gd fmla="val 25000" name="adj"/>
                <a:gd fmla="val 115470" name="vf"/>
              </a:avLst>
            </a:prstGeom>
            <a:solidFill>
              <a:srgbClr val="A5A5A5"/>
            </a:solidFill>
            <a:ln cap="flat" cmpd="sng" w="25400">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0" name="Google Shape;650;p69"/>
            <p:cNvSpPr/>
            <p:nvPr/>
          </p:nvSpPr>
          <p:spPr>
            <a:xfrm>
              <a:off x="4719911" y="3140964"/>
              <a:ext cx="327000" cy="282000"/>
            </a:xfrm>
            <a:prstGeom prst="hexagon">
              <a:avLst>
                <a:gd fmla="val 25000" name="adj"/>
                <a:gd fmla="val 115470" name="vf"/>
              </a:avLst>
            </a:prstGeom>
            <a:solidFill>
              <a:srgbClr val="A5A5A5"/>
            </a:solidFill>
            <a:ln cap="flat" cmpd="sng" w="25400">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51" name="Google Shape;651;p69"/>
            <p:cNvSpPr/>
            <p:nvPr/>
          </p:nvSpPr>
          <p:spPr>
            <a:xfrm>
              <a:off x="4301795" y="2879598"/>
              <a:ext cx="327000" cy="282000"/>
            </a:xfrm>
            <a:prstGeom prst="hexagon">
              <a:avLst>
                <a:gd fmla="val 25000" name="adj"/>
                <a:gd fmla="val 115470" name="vf"/>
              </a:avLst>
            </a:prstGeom>
            <a:solidFill>
              <a:srgbClr val="A5A5A5"/>
            </a:solidFill>
            <a:ln cap="flat" cmpd="sng" w="25400">
              <a:solidFill>
                <a:srgbClr val="A5A5A5"/>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652" name="Google Shape;652;p69"/>
          <p:cNvPicPr preferRelativeResize="0"/>
          <p:nvPr/>
        </p:nvPicPr>
        <p:blipFill rotWithShape="1">
          <a:blip r:embed="rId3">
            <a:alphaModFix/>
          </a:blip>
          <a:srcRect b="0" l="0" r="0" t="0"/>
          <a:stretch/>
        </p:blipFill>
        <p:spPr>
          <a:xfrm>
            <a:off x="6591006" y="1296957"/>
            <a:ext cx="2331719" cy="1748790"/>
          </a:xfrm>
          <a:prstGeom prst="rect">
            <a:avLst/>
          </a:prstGeom>
          <a:noFill/>
          <a:ln>
            <a:noFill/>
          </a:ln>
        </p:spPr>
      </p:pic>
      <p:sp>
        <p:nvSpPr>
          <p:cNvPr id="653" name="Google Shape;653;p69"/>
          <p:cNvSpPr txBox="1"/>
          <p:nvPr/>
        </p:nvSpPr>
        <p:spPr>
          <a:xfrm>
            <a:off x="6696351" y="1373426"/>
            <a:ext cx="21210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~10</a:t>
            </a:r>
            <a:r>
              <a:rPr baseline="30000" lang="en-GB" sz="1800">
                <a:solidFill>
                  <a:schemeClr val="dk1"/>
                </a:solidFill>
                <a:latin typeface="Calibri"/>
                <a:ea typeface="Calibri"/>
                <a:cs typeface="Calibri"/>
                <a:sym typeface="Calibri"/>
              </a:rPr>
              <a:t>7</a:t>
            </a:r>
            <a:r>
              <a:rPr lang="en-GB" sz="1800">
                <a:solidFill>
                  <a:schemeClr val="dk1"/>
                </a:solidFill>
                <a:latin typeface="Calibri"/>
                <a:ea typeface="Calibri"/>
                <a:cs typeface="Calibri"/>
                <a:sym typeface="Calibri"/>
              </a:rPr>
              <a:t> g for R=150nm!</a:t>
            </a:r>
            <a:endParaRPr/>
          </a:p>
        </p:txBody>
      </p:sp>
      <p:pic>
        <p:nvPicPr>
          <p:cNvPr id="654" name="Google Shape;654;p69"/>
          <p:cNvPicPr preferRelativeResize="0"/>
          <p:nvPr/>
        </p:nvPicPr>
        <p:blipFill rotWithShape="1">
          <a:blip r:embed="rId4">
            <a:alphaModFix/>
          </a:blip>
          <a:srcRect b="0" l="17514" r="18068" t="31361"/>
          <a:stretch/>
        </p:blipFill>
        <p:spPr>
          <a:xfrm>
            <a:off x="457200" y="1120175"/>
            <a:ext cx="2731346" cy="2182749"/>
          </a:xfrm>
          <a:prstGeom prst="rect">
            <a:avLst/>
          </a:prstGeom>
          <a:noFill/>
          <a:ln>
            <a:noFill/>
          </a:ln>
        </p:spPr>
      </p:pic>
      <p:pic>
        <p:nvPicPr>
          <p:cNvPr id="655" name="Google Shape;655;p69"/>
          <p:cNvPicPr preferRelativeResize="0"/>
          <p:nvPr/>
        </p:nvPicPr>
        <p:blipFill>
          <a:blip r:embed="rId5">
            <a:alphaModFix/>
          </a:blip>
          <a:stretch>
            <a:fillRect/>
          </a:stretch>
        </p:blipFill>
        <p:spPr>
          <a:xfrm>
            <a:off x="3333075" y="1120175"/>
            <a:ext cx="2910288" cy="2150637"/>
          </a:xfrm>
          <a:prstGeom prst="rect">
            <a:avLst/>
          </a:prstGeom>
          <a:noFill/>
          <a:ln>
            <a:noFill/>
          </a:ln>
        </p:spPr>
      </p:pic>
      <p:sp>
        <p:nvSpPr>
          <p:cNvPr id="656" name="Google Shape;656;p69"/>
          <p:cNvSpPr txBox="1"/>
          <p:nvPr>
            <p:ph idx="1" type="body"/>
          </p:nvPr>
        </p:nvSpPr>
        <p:spPr>
          <a:xfrm>
            <a:off x="4800600" y="3286200"/>
            <a:ext cx="4605000" cy="3394500"/>
          </a:xfrm>
          <a:prstGeom prst="rect">
            <a:avLst/>
          </a:prstGeom>
          <a:noFill/>
          <a:ln>
            <a:noFill/>
          </a:ln>
        </p:spPr>
        <p:txBody>
          <a:bodyPr anchorCtr="0" anchor="t" bIns="45700" lIns="91425" spcFirstLastPara="1" rIns="91425" wrap="square" tIns="45700">
            <a:normAutofit/>
          </a:bodyPr>
          <a:lstStyle/>
          <a:p>
            <a:pPr indent="-304800" lvl="0" marL="342900" rtl="0" algn="l">
              <a:spcBef>
                <a:spcPts val="480"/>
              </a:spcBef>
              <a:spcAft>
                <a:spcPts val="1200"/>
              </a:spcAft>
              <a:buClr>
                <a:schemeClr val="dk1"/>
              </a:buClr>
              <a:buSzPts val="1800"/>
              <a:buChar char="●"/>
            </a:pPr>
            <a:r>
              <a:rPr lang="en-GB"/>
              <a:t>Other UHV trapping methods such as LIAD may not be </a:t>
            </a:r>
            <a:r>
              <a:rPr lang="en-GB"/>
              <a:t>compatible</a:t>
            </a:r>
            <a:r>
              <a:rPr lang="en-GB"/>
              <a:t> with 10’s microns scale disk like geometry</a:t>
            </a:r>
            <a:endParaRPr sz="26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pic>
        <p:nvPicPr>
          <p:cNvPr id="661" name="Google Shape;661;p70"/>
          <p:cNvPicPr preferRelativeResize="0"/>
          <p:nvPr/>
        </p:nvPicPr>
        <p:blipFill rotWithShape="1">
          <a:blip r:embed="rId3">
            <a:alphaModFix/>
          </a:blip>
          <a:srcRect b="0" l="0" r="0" t="0"/>
          <a:stretch/>
        </p:blipFill>
        <p:spPr>
          <a:xfrm>
            <a:off x="-3491461" y="354125"/>
            <a:ext cx="3253987" cy="2489899"/>
          </a:xfrm>
          <a:prstGeom prst="rect">
            <a:avLst/>
          </a:prstGeom>
          <a:noFill/>
          <a:ln>
            <a:noFill/>
          </a:ln>
        </p:spPr>
      </p:pic>
      <p:grpSp>
        <p:nvGrpSpPr>
          <p:cNvPr id="662" name="Google Shape;662;p70"/>
          <p:cNvGrpSpPr/>
          <p:nvPr/>
        </p:nvGrpSpPr>
        <p:grpSpPr>
          <a:xfrm>
            <a:off x="250853" y="1317557"/>
            <a:ext cx="2200931" cy="1234352"/>
            <a:chOff x="704025" y="1778628"/>
            <a:chExt cx="6362910" cy="2651100"/>
          </a:xfrm>
        </p:grpSpPr>
        <p:sp>
          <p:nvSpPr>
            <p:cNvPr id="663" name="Google Shape;663;p70"/>
            <p:cNvSpPr/>
            <p:nvPr/>
          </p:nvSpPr>
          <p:spPr>
            <a:xfrm rot="10800000">
              <a:off x="6563535" y="2058509"/>
              <a:ext cx="503400" cy="1985700"/>
            </a:xfrm>
            <a:prstGeom prst="ellipse">
              <a:avLst/>
            </a:prstGeom>
            <a:solidFill>
              <a:srgbClr val="BFBFBF">
                <a:alpha val="80000"/>
              </a:srgbClr>
            </a:solidFill>
            <a:ln cap="flat" cmpd="sng" w="158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4" name="Google Shape;664;p70"/>
            <p:cNvSpPr/>
            <p:nvPr/>
          </p:nvSpPr>
          <p:spPr>
            <a:xfrm rot="5400000">
              <a:off x="2351043" y="1129013"/>
              <a:ext cx="1097100" cy="38442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5" name="Google Shape;665;p70"/>
            <p:cNvSpPr/>
            <p:nvPr/>
          </p:nvSpPr>
          <p:spPr>
            <a:xfrm rot="-5400000">
              <a:off x="4318636" y="1129009"/>
              <a:ext cx="1097100" cy="3844200"/>
            </a:xfrm>
            <a:prstGeom prst="triangle">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6" name="Google Shape;666;p70"/>
            <p:cNvSpPr/>
            <p:nvPr/>
          </p:nvSpPr>
          <p:spPr>
            <a:xfrm>
              <a:off x="3354671" y="2877071"/>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7" name="Google Shape;667;p70"/>
            <p:cNvSpPr/>
            <p:nvPr/>
          </p:nvSpPr>
          <p:spPr>
            <a:xfrm>
              <a:off x="4307050" y="2619196"/>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8" name="Google Shape;668;p70"/>
            <p:cNvSpPr/>
            <p:nvPr/>
          </p:nvSpPr>
          <p:spPr>
            <a:xfrm>
              <a:off x="3727947" y="2350996"/>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69" name="Google Shape;669;p70"/>
            <p:cNvSpPr/>
            <p:nvPr/>
          </p:nvSpPr>
          <p:spPr>
            <a:xfrm>
              <a:off x="3903574" y="2579167"/>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0" name="Google Shape;670;p70"/>
            <p:cNvSpPr/>
            <p:nvPr/>
          </p:nvSpPr>
          <p:spPr>
            <a:xfrm>
              <a:off x="3692088" y="2692348"/>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1" name="Google Shape;671;p70"/>
            <p:cNvSpPr/>
            <p:nvPr/>
          </p:nvSpPr>
          <p:spPr>
            <a:xfrm>
              <a:off x="3951037" y="3429000"/>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2" name="Google Shape;672;p70"/>
            <p:cNvSpPr/>
            <p:nvPr/>
          </p:nvSpPr>
          <p:spPr>
            <a:xfrm>
              <a:off x="3671585" y="3951286"/>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3" name="Google Shape;673;p70"/>
            <p:cNvSpPr/>
            <p:nvPr/>
          </p:nvSpPr>
          <p:spPr>
            <a:xfrm>
              <a:off x="3510416" y="3465576"/>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4" name="Google Shape;674;p70"/>
            <p:cNvSpPr/>
            <p:nvPr/>
          </p:nvSpPr>
          <p:spPr>
            <a:xfrm>
              <a:off x="4037609" y="3925473"/>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5" name="Google Shape;675;p70"/>
            <p:cNvSpPr/>
            <p:nvPr/>
          </p:nvSpPr>
          <p:spPr>
            <a:xfrm rot="10800000">
              <a:off x="704025" y="2114493"/>
              <a:ext cx="503400" cy="1985700"/>
            </a:xfrm>
            <a:prstGeom prst="ellipse">
              <a:avLst/>
            </a:prstGeom>
            <a:solidFill>
              <a:srgbClr val="BFBFBF">
                <a:alpha val="80000"/>
              </a:srgbClr>
            </a:solidFill>
            <a:ln cap="flat" cmpd="sng" w="15875">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6" name="Google Shape;676;p70"/>
            <p:cNvSpPr/>
            <p:nvPr/>
          </p:nvSpPr>
          <p:spPr>
            <a:xfrm>
              <a:off x="4407792" y="3186633"/>
              <a:ext cx="71700" cy="73200"/>
            </a:xfrm>
            <a:prstGeom prst="ellipse">
              <a:avLst/>
            </a:prstGeom>
            <a:solidFill>
              <a:srgbClr val="D8D8D8">
                <a:alpha val="49800"/>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677" name="Google Shape;677;p70"/>
            <p:cNvSpPr/>
            <p:nvPr/>
          </p:nvSpPr>
          <p:spPr>
            <a:xfrm>
              <a:off x="3148844" y="1778628"/>
              <a:ext cx="1375800" cy="2651100"/>
            </a:xfrm>
            <a:prstGeom prst="can">
              <a:avLst>
                <a:gd fmla="val 25000" name="adj"/>
              </a:avLst>
            </a:prstGeom>
            <a:solidFill>
              <a:schemeClr val="accent3">
                <a:alpha val="4980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
        <p:nvSpPr>
          <p:cNvPr id="678" name="Google Shape;678;p70"/>
          <p:cNvSpPr txBox="1"/>
          <p:nvPr>
            <p:ph type="title"/>
          </p:nvPr>
        </p:nvSpPr>
        <p:spPr>
          <a:xfrm>
            <a:off x="9500" y="-476000"/>
            <a:ext cx="8181300" cy="1806900"/>
          </a:xfrm>
          <a:prstGeom prst="rect">
            <a:avLst/>
          </a:prstGeom>
          <a:noFill/>
          <a:ln>
            <a:noFill/>
          </a:ln>
        </p:spPr>
        <p:txBody>
          <a:bodyPr anchorCtr="0" anchor="ctr" bIns="45700" lIns="91425" spcFirstLastPara="1" rIns="91425" wrap="square" tIns="45700">
            <a:normAutofit/>
          </a:bodyPr>
          <a:lstStyle/>
          <a:p>
            <a:pPr indent="0" lvl="0" marL="0" rtl="0" algn="l">
              <a:spcBef>
                <a:spcPts val="0"/>
              </a:spcBef>
              <a:spcAft>
                <a:spcPts val="0"/>
              </a:spcAft>
              <a:buClr>
                <a:schemeClr val="dk1"/>
              </a:buClr>
              <a:buSzPts val="4400"/>
              <a:buFont typeface="Calibri"/>
              <a:buNone/>
            </a:pPr>
            <a:r>
              <a:rPr lang="en-GB" sz="2700"/>
              <a:t>Reducing particle velocity - replace viscous drag with “optical drag” at UHV</a:t>
            </a:r>
            <a:endParaRPr sz="2700"/>
          </a:p>
        </p:txBody>
      </p:sp>
      <p:sp>
        <p:nvSpPr>
          <p:cNvPr id="679" name="Google Shape;679;p70"/>
          <p:cNvSpPr txBox="1"/>
          <p:nvPr/>
        </p:nvSpPr>
        <p:spPr>
          <a:xfrm>
            <a:off x="6324600" y="2431054"/>
            <a:ext cx="12405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normal</a:t>
            </a:r>
            <a:endParaRPr/>
          </a:p>
        </p:txBody>
      </p:sp>
      <p:sp>
        <p:nvSpPr>
          <p:cNvPr id="680" name="Google Shape;680;p70"/>
          <p:cNvSpPr txBox="1"/>
          <p:nvPr/>
        </p:nvSpPr>
        <p:spPr>
          <a:xfrm>
            <a:off x="6324600" y="4774200"/>
            <a:ext cx="12405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slowed</a:t>
            </a:r>
            <a:endParaRPr/>
          </a:p>
        </p:txBody>
      </p:sp>
      <p:sp>
        <p:nvSpPr>
          <p:cNvPr id="681" name="Google Shape;681;p70"/>
          <p:cNvSpPr txBox="1"/>
          <p:nvPr/>
        </p:nvSpPr>
        <p:spPr>
          <a:xfrm>
            <a:off x="383762" y="2110052"/>
            <a:ext cx="1175400" cy="9234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a:solidFill>
                  <a:schemeClr val="dk1"/>
                </a:solidFill>
                <a:latin typeface="Calibri"/>
                <a:ea typeface="Calibri"/>
                <a:cs typeface="Calibri"/>
                <a:sym typeface="Calibri"/>
              </a:rPr>
              <a:t>950 nm</a:t>
            </a:r>
            <a:endParaRPr sz="1000"/>
          </a:p>
          <a:p>
            <a:pPr indent="0" lvl="0" marL="0" marR="0" rtl="0" algn="l">
              <a:spcBef>
                <a:spcPts val="0"/>
              </a:spcBef>
              <a:spcAft>
                <a:spcPts val="0"/>
              </a:spcAft>
              <a:buNone/>
            </a:pPr>
            <a:r>
              <a:rPr lang="en-GB">
                <a:solidFill>
                  <a:schemeClr val="dk1"/>
                </a:solidFill>
                <a:latin typeface="Calibri"/>
                <a:ea typeface="Calibri"/>
                <a:cs typeface="Calibri"/>
                <a:sym typeface="Calibri"/>
              </a:rPr>
              <a:t>0.5 W</a:t>
            </a:r>
            <a:br>
              <a:rPr lang="en-GB">
                <a:solidFill>
                  <a:schemeClr val="dk1"/>
                </a:solidFill>
                <a:latin typeface="Calibri"/>
                <a:ea typeface="Calibri"/>
                <a:cs typeface="Calibri"/>
                <a:sym typeface="Calibri"/>
              </a:rPr>
            </a:br>
            <a:r>
              <a:rPr lang="en-GB">
                <a:solidFill>
                  <a:schemeClr val="dk1"/>
                </a:solidFill>
                <a:latin typeface="Calibri"/>
                <a:ea typeface="Calibri"/>
                <a:cs typeface="Calibri"/>
                <a:sym typeface="Calibri"/>
              </a:rPr>
              <a:t>w=300 um</a:t>
            </a:r>
            <a:endParaRPr sz="1000"/>
          </a:p>
        </p:txBody>
      </p:sp>
      <p:cxnSp>
        <p:nvCxnSpPr>
          <p:cNvPr id="682" name="Google Shape;682;p70"/>
          <p:cNvCxnSpPr/>
          <p:nvPr/>
        </p:nvCxnSpPr>
        <p:spPr>
          <a:xfrm flipH="1" rot="10800000">
            <a:off x="1334330" y="2202028"/>
            <a:ext cx="9900" cy="642000"/>
          </a:xfrm>
          <a:prstGeom prst="straightConnector1">
            <a:avLst/>
          </a:prstGeom>
          <a:noFill/>
          <a:ln cap="flat" cmpd="sng" w="28575">
            <a:solidFill>
              <a:srgbClr val="00B050"/>
            </a:solidFill>
            <a:prstDash val="solid"/>
            <a:round/>
            <a:headEnd len="sm" w="sm" type="none"/>
            <a:tailEnd len="med" w="med" type="triangle"/>
          </a:ln>
        </p:spPr>
      </p:cxnSp>
      <p:sp>
        <p:nvSpPr>
          <p:cNvPr id="683" name="Google Shape;683;p70"/>
          <p:cNvSpPr txBox="1"/>
          <p:nvPr/>
        </p:nvSpPr>
        <p:spPr>
          <a:xfrm>
            <a:off x="564461" y="997245"/>
            <a:ext cx="16356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GB" sz="1800">
                <a:solidFill>
                  <a:schemeClr val="dk1"/>
                </a:solidFill>
                <a:latin typeface="Calibri"/>
                <a:ea typeface="Calibri"/>
                <a:cs typeface="Calibri"/>
                <a:sym typeface="Calibri"/>
              </a:rPr>
              <a:t>Falling particles</a:t>
            </a:r>
            <a:endParaRPr/>
          </a:p>
        </p:txBody>
      </p:sp>
      <p:cxnSp>
        <p:nvCxnSpPr>
          <p:cNvPr id="684" name="Google Shape;684;p70"/>
          <p:cNvCxnSpPr/>
          <p:nvPr/>
        </p:nvCxnSpPr>
        <p:spPr>
          <a:xfrm>
            <a:off x="1344137" y="1330909"/>
            <a:ext cx="0" cy="323700"/>
          </a:xfrm>
          <a:prstGeom prst="straightConnector1">
            <a:avLst/>
          </a:prstGeom>
          <a:noFill/>
          <a:ln cap="flat" cmpd="sng" w="28575">
            <a:solidFill>
              <a:srgbClr val="92D050"/>
            </a:solidFill>
            <a:prstDash val="solid"/>
            <a:round/>
            <a:headEnd len="sm" w="sm" type="none"/>
            <a:tailEnd len="med" w="med" type="triangle"/>
          </a:ln>
        </p:spPr>
      </p:cxnSp>
      <p:pic>
        <p:nvPicPr>
          <p:cNvPr id="685" name="Google Shape;685;p70"/>
          <p:cNvPicPr preferRelativeResize="0"/>
          <p:nvPr/>
        </p:nvPicPr>
        <p:blipFill rotWithShape="1">
          <a:blip r:embed="rId4">
            <a:alphaModFix/>
          </a:blip>
          <a:srcRect b="0" l="0" r="0" t="0"/>
          <a:stretch/>
        </p:blipFill>
        <p:spPr>
          <a:xfrm>
            <a:off x="3001972" y="799546"/>
            <a:ext cx="2874500" cy="2196301"/>
          </a:xfrm>
          <a:prstGeom prst="rect">
            <a:avLst/>
          </a:prstGeom>
          <a:noFill/>
          <a:ln>
            <a:noFill/>
          </a:ln>
        </p:spPr>
      </p:pic>
      <p:pic>
        <p:nvPicPr>
          <p:cNvPr id="686" name="Google Shape;686;p70"/>
          <p:cNvPicPr preferRelativeResize="0"/>
          <p:nvPr/>
        </p:nvPicPr>
        <p:blipFill>
          <a:blip r:embed="rId5">
            <a:alphaModFix/>
          </a:blip>
          <a:stretch>
            <a:fillRect/>
          </a:stretch>
        </p:blipFill>
        <p:spPr>
          <a:xfrm>
            <a:off x="250845" y="2924572"/>
            <a:ext cx="2591125" cy="2005498"/>
          </a:xfrm>
          <a:prstGeom prst="rect">
            <a:avLst/>
          </a:prstGeom>
          <a:noFill/>
          <a:ln>
            <a:noFill/>
          </a:ln>
        </p:spPr>
      </p:pic>
      <p:pic>
        <p:nvPicPr>
          <p:cNvPr id="687" name="Google Shape;687;p70"/>
          <p:cNvPicPr preferRelativeResize="0"/>
          <p:nvPr/>
        </p:nvPicPr>
        <p:blipFill>
          <a:blip r:embed="rId6">
            <a:alphaModFix/>
          </a:blip>
          <a:stretch>
            <a:fillRect/>
          </a:stretch>
        </p:blipFill>
        <p:spPr>
          <a:xfrm>
            <a:off x="6255500" y="2753462"/>
            <a:ext cx="2673974" cy="2005488"/>
          </a:xfrm>
          <a:prstGeom prst="rect">
            <a:avLst/>
          </a:prstGeom>
          <a:noFill/>
          <a:ln>
            <a:noFill/>
          </a:ln>
        </p:spPr>
      </p:pic>
      <p:pic>
        <p:nvPicPr>
          <p:cNvPr id="688" name="Google Shape;688;p70"/>
          <p:cNvPicPr preferRelativeResize="0"/>
          <p:nvPr/>
        </p:nvPicPr>
        <p:blipFill>
          <a:blip r:embed="rId7">
            <a:alphaModFix/>
          </a:blip>
          <a:stretch>
            <a:fillRect/>
          </a:stretch>
        </p:blipFill>
        <p:spPr>
          <a:xfrm>
            <a:off x="6255500" y="490013"/>
            <a:ext cx="2673974" cy="2005476"/>
          </a:xfrm>
          <a:prstGeom prst="rect">
            <a:avLst/>
          </a:prstGeom>
          <a:noFill/>
          <a:ln>
            <a:noFill/>
          </a:ln>
        </p:spPr>
      </p:pic>
      <p:pic>
        <p:nvPicPr>
          <p:cNvPr id="689" name="Google Shape;689;p70"/>
          <p:cNvPicPr preferRelativeResize="0"/>
          <p:nvPr/>
        </p:nvPicPr>
        <p:blipFill rotWithShape="1">
          <a:blip r:embed="rId8">
            <a:alphaModFix/>
          </a:blip>
          <a:srcRect b="22330" l="22336" r="0" t="0"/>
          <a:stretch/>
        </p:blipFill>
        <p:spPr>
          <a:xfrm>
            <a:off x="3132412" y="3222050"/>
            <a:ext cx="2901750" cy="15521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3" name="Shape 693"/>
        <p:cNvGrpSpPr/>
        <p:nvPr/>
      </p:nvGrpSpPr>
      <p:grpSpPr>
        <a:xfrm>
          <a:off x="0" y="0"/>
          <a:ext cx="0" cy="0"/>
          <a:chOff x="0" y="0"/>
          <a:chExt cx="0" cy="0"/>
        </a:xfrm>
      </p:grpSpPr>
      <p:sp>
        <p:nvSpPr>
          <p:cNvPr id="694" name="Google Shape;694;p71"/>
          <p:cNvSpPr txBox="1"/>
          <p:nvPr>
            <p:ph type="title"/>
          </p:nvPr>
        </p:nvSpPr>
        <p:spPr>
          <a:xfrm>
            <a:off x="159300" y="19222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In summary:</a:t>
            </a:r>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8" name="Shape 698"/>
        <p:cNvGrpSpPr/>
        <p:nvPr/>
      </p:nvGrpSpPr>
      <p:grpSpPr>
        <a:xfrm>
          <a:off x="0" y="0"/>
          <a:ext cx="0" cy="0"/>
          <a:chOff x="0" y="0"/>
          <a:chExt cx="0" cy="0"/>
        </a:xfrm>
      </p:grpSpPr>
      <p:sp>
        <p:nvSpPr>
          <p:cNvPr id="699" name="Google Shape;699;p72"/>
          <p:cNvSpPr txBox="1"/>
          <p:nvPr>
            <p:ph type="ctrTitle"/>
          </p:nvPr>
        </p:nvSpPr>
        <p:spPr>
          <a:xfrm>
            <a:off x="-76000" y="41775"/>
            <a:ext cx="9144000" cy="1102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GB" sz="3000" u="sng"/>
              <a:t>Required technologies before operation/ ongoing challenges:</a:t>
            </a:r>
            <a:endParaRPr sz="3000" u="sng"/>
          </a:p>
        </p:txBody>
      </p:sp>
      <p:sp>
        <p:nvSpPr>
          <p:cNvPr id="700" name="Google Shape;700;p72"/>
          <p:cNvSpPr txBox="1"/>
          <p:nvPr>
            <p:ph idx="1" type="subTitle"/>
          </p:nvPr>
        </p:nvSpPr>
        <p:spPr>
          <a:xfrm>
            <a:off x="884175" y="2865975"/>
            <a:ext cx="7703700" cy="13143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000">
                <a:solidFill>
                  <a:srgbClr val="000000"/>
                </a:solidFill>
              </a:rPr>
              <a:t>&gt;Construction of 1m prototype at northwestern approaching completion</a:t>
            </a:r>
            <a:endParaRPr sz="2000">
              <a:solidFill>
                <a:srgbClr val="000000"/>
              </a:solidFill>
            </a:endParaRPr>
          </a:p>
          <a:p>
            <a:pPr indent="0" lvl="0" marL="0" rtl="0" algn="l">
              <a:spcBef>
                <a:spcPts val="0"/>
              </a:spcBef>
              <a:spcAft>
                <a:spcPts val="0"/>
              </a:spcAft>
              <a:buNone/>
            </a:pPr>
            <a:r>
              <a:rPr lang="en-GB" sz="2000">
                <a:solidFill>
                  <a:srgbClr val="000000"/>
                </a:solidFill>
              </a:rPr>
              <a:t>&gt;Improving the levitated object (manufacture stacks - careful control of water content)</a:t>
            </a:r>
            <a:endParaRPr sz="2000">
              <a:solidFill>
                <a:srgbClr val="000000"/>
              </a:solidFill>
            </a:endParaRPr>
          </a:p>
          <a:p>
            <a:pPr indent="0" lvl="0" marL="0" rtl="0" algn="l">
              <a:spcBef>
                <a:spcPts val="0"/>
              </a:spcBef>
              <a:spcAft>
                <a:spcPts val="0"/>
              </a:spcAft>
              <a:buNone/>
            </a:pPr>
            <a:r>
              <a:rPr lang="en-GB" sz="2000">
                <a:solidFill>
                  <a:srgbClr val="000000"/>
                </a:solidFill>
              </a:rPr>
              <a:t>&gt;Trap a sufficiently large disc, demonstrate adequately low photon recoil, match experiment to theoretically predicted motional spectrum</a:t>
            </a:r>
            <a:endParaRPr sz="2000">
              <a:solidFill>
                <a:srgbClr val="000000"/>
              </a:solidFill>
            </a:endParaRPr>
          </a:p>
          <a:p>
            <a:pPr indent="0" lvl="0" marL="0" rtl="0" algn="l">
              <a:spcBef>
                <a:spcPts val="0"/>
              </a:spcBef>
              <a:spcAft>
                <a:spcPts val="0"/>
              </a:spcAft>
              <a:buNone/>
            </a:pPr>
            <a:r>
              <a:rPr lang="en-GB" sz="2000">
                <a:solidFill>
                  <a:srgbClr val="000000"/>
                </a:solidFill>
              </a:rPr>
              <a:t>&gt;Learn how to load discs in high vacuum, or demonstrate ~month long lifetime for levitated disks (LIGO &amp; related detectors have a high duty cycle)</a:t>
            </a:r>
            <a:endParaRPr sz="2000">
              <a:solidFill>
                <a:srgbClr val="000000"/>
              </a:solidFill>
            </a:endParaRPr>
          </a:p>
          <a:p>
            <a:pPr indent="0" lvl="0" marL="0" rtl="0" algn="l">
              <a:spcBef>
                <a:spcPts val="0"/>
              </a:spcBef>
              <a:spcAft>
                <a:spcPts val="0"/>
              </a:spcAft>
              <a:buNone/>
            </a:pPr>
            <a:r>
              <a:rPr lang="en-GB" sz="2000">
                <a:solidFill>
                  <a:srgbClr val="000000"/>
                </a:solidFill>
              </a:rPr>
              <a:t>&gt;Signal readout from two micro disks trapped in michaelson configuration (different polarisation or frequency detuning)</a:t>
            </a:r>
            <a:endParaRPr sz="2000">
              <a:solidFill>
                <a:srgbClr val="000000"/>
              </a:solidFill>
            </a:endParaRPr>
          </a:p>
          <a:p>
            <a:pPr indent="0" lvl="0" marL="0" rtl="0" algn="l">
              <a:spcBef>
                <a:spcPts val="0"/>
              </a:spcBef>
              <a:spcAft>
                <a:spcPts val="0"/>
              </a:spcAft>
              <a:buNone/>
            </a:pPr>
            <a:r>
              <a:rPr lang="en-GB" sz="2000">
                <a:solidFill>
                  <a:srgbClr val="000000"/>
                </a:solidFill>
              </a:rPr>
              <a:t>&gt;Other enabling technologies</a:t>
            </a:r>
            <a:endParaRPr sz="2000">
              <a:solidFill>
                <a:srgbClr val="000000"/>
              </a:solidFill>
            </a:endParaRPr>
          </a:p>
          <a:p>
            <a:pPr indent="0" lvl="0" marL="0" rtl="0" algn="l">
              <a:spcBef>
                <a:spcPts val="0"/>
              </a:spcBef>
              <a:spcAft>
                <a:spcPts val="0"/>
              </a:spcAft>
              <a:buNone/>
            </a:pPr>
            <a:r>
              <a:t/>
            </a:r>
            <a:endParaRPr sz="2000">
              <a:solidFill>
                <a:srgbClr val="000000"/>
              </a:solidFill>
            </a:endParaRPr>
          </a:p>
          <a:p>
            <a:pPr indent="0" lvl="0" marL="0" rtl="0" algn="l">
              <a:spcBef>
                <a:spcPts val="0"/>
              </a:spcBef>
              <a:spcAft>
                <a:spcPts val="0"/>
              </a:spcAft>
              <a:buNone/>
            </a:pPr>
            <a:r>
              <a:t/>
            </a:r>
            <a:endParaRPr sz="2000">
              <a:solidFill>
                <a:srgbClr val="000000"/>
              </a:solidFill>
            </a:endParaRPr>
          </a:p>
          <a:p>
            <a:pPr indent="0" lvl="0" marL="0" rtl="0" algn="l">
              <a:spcBef>
                <a:spcPts val="0"/>
              </a:spcBef>
              <a:spcAft>
                <a:spcPts val="0"/>
              </a:spcAft>
              <a:buNone/>
            </a:pPr>
            <a:r>
              <a:t/>
            </a:r>
            <a:endParaRPr sz="2000">
              <a:solidFill>
                <a:srgbClr val="000000"/>
              </a:solidFil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p73"/>
          <p:cNvPicPr preferRelativeResize="0"/>
          <p:nvPr/>
        </p:nvPicPr>
        <p:blipFill>
          <a:blip r:embed="rId3">
            <a:alphaModFix/>
          </a:blip>
          <a:stretch>
            <a:fillRect/>
          </a:stretch>
        </p:blipFill>
        <p:spPr>
          <a:xfrm>
            <a:off x="3134927" y="1297646"/>
            <a:ext cx="3498923" cy="1263398"/>
          </a:xfrm>
          <a:prstGeom prst="rect">
            <a:avLst/>
          </a:prstGeom>
          <a:noFill/>
          <a:ln>
            <a:noFill/>
          </a:ln>
        </p:spPr>
      </p:pic>
      <p:pic>
        <p:nvPicPr>
          <p:cNvPr id="706" name="Google Shape;706;p73"/>
          <p:cNvPicPr preferRelativeResize="0"/>
          <p:nvPr/>
        </p:nvPicPr>
        <p:blipFill>
          <a:blip r:embed="rId4">
            <a:alphaModFix/>
          </a:blip>
          <a:stretch>
            <a:fillRect/>
          </a:stretch>
        </p:blipFill>
        <p:spPr>
          <a:xfrm>
            <a:off x="2867664" y="61285"/>
            <a:ext cx="2031500" cy="1205835"/>
          </a:xfrm>
          <a:prstGeom prst="rect">
            <a:avLst/>
          </a:prstGeom>
          <a:noFill/>
          <a:ln>
            <a:noFill/>
          </a:ln>
        </p:spPr>
      </p:pic>
      <p:pic>
        <p:nvPicPr>
          <p:cNvPr id="707" name="Google Shape;707;p73"/>
          <p:cNvPicPr preferRelativeResize="0"/>
          <p:nvPr/>
        </p:nvPicPr>
        <p:blipFill>
          <a:blip r:embed="rId4">
            <a:alphaModFix/>
          </a:blip>
          <a:stretch>
            <a:fillRect/>
          </a:stretch>
        </p:blipFill>
        <p:spPr>
          <a:xfrm>
            <a:off x="4830950" y="2561042"/>
            <a:ext cx="2031500" cy="1205835"/>
          </a:xfrm>
          <a:prstGeom prst="rect">
            <a:avLst/>
          </a:prstGeom>
          <a:noFill/>
          <a:ln>
            <a:noFill/>
          </a:ln>
        </p:spPr>
      </p:pic>
      <p:pic>
        <p:nvPicPr>
          <p:cNvPr id="708" name="Google Shape;708;p73"/>
          <p:cNvPicPr preferRelativeResize="0"/>
          <p:nvPr/>
        </p:nvPicPr>
        <p:blipFill>
          <a:blip r:embed="rId5">
            <a:alphaModFix/>
          </a:blip>
          <a:stretch>
            <a:fillRect/>
          </a:stretch>
        </p:blipFill>
        <p:spPr>
          <a:xfrm>
            <a:off x="7508550" y="61199"/>
            <a:ext cx="1240350" cy="1206003"/>
          </a:xfrm>
          <a:prstGeom prst="rect">
            <a:avLst/>
          </a:prstGeom>
          <a:noFill/>
          <a:ln>
            <a:noFill/>
          </a:ln>
        </p:spPr>
      </p:pic>
      <p:pic>
        <p:nvPicPr>
          <p:cNvPr id="709" name="Google Shape;709;p73"/>
          <p:cNvPicPr preferRelativeResize="0"/>
          <p:nvPr/>
        </p:nvPicPr>
        <p:blipFill>
          <a:blip r:embed="rId5">
            <a:alphaModFix/>
          </a:blip>
          <a:stretch>
            <a:fillRect/>
          </a:stretch>
        </p:blipFill>
        <p:spPr>
          <a:xfrm>
            <a:off x="7508550" y="1365747"/>
            <a:ext cx="1240350" cy="1206003"/>
          </a:xfrm>
          <a:prstGeom prst="rect">
            <a:avLst/>
          </a:prstGeom>
          <a:noFill/>
          <a:ln>
            <a:noFill/>
          </a:ln>
        </p:spPr>
      </p:pic>
      <p:sp>
        <p:nvSpPr>
          <p:cNvPr id="710" name="Google Shape;710;p73"/>
          <p:cNvSpPr txBox="1"/>
          <p:nvPr/>
        </p:nvSpPr>
        <p:spPr>
          <a:xfrm>
            <a:off x="388050" y="261050"/>
            <a:ext cx="301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LSD phase 1 construction</a:t>
            </a:r>
            <a:endParaRPr>
              <a:latin typeface="Calibri"/>
              <a:ea typeface="Calibri"/>
              <a:cs typeface="Calibri"/>
              <a:sym typeface="Calibri"/>
            </a:endParaRPr>
          </a:p>
        </p:txBody>
      </p:sp>
      <p:sp>
        <p:nvSpPr>
          <p:cNvPr id="711" name="Google Shape;711;p73"/>
          <p:cNvSpPr txBox="1"/>
          <p:nvPr/>
        </p:nvSpPr>
        <p:spPr>
          <a:xfrm>
            <a:off x="366883" y="1653817"/>
            <a:ext cx="30126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Levitate high aspect ratio high mass disc-like objects</a:t>
            </a:r>
            <a:endParaRPr>
              <a:latin typeface="Calibri"/>
              <a:ea typeface="Calibri"/>
              <a:cs typeface="Calibri"/>
              <a:sym typeface="Calibri"/>
            </a:endParaRPr>
          </a:p>
        </p:txBody>
      </p:sp>
      <p:sp>
        <p:nvSpPr>
          <p:cNvPr id="712" name="Google Shape;712;p73"/>
          <p:cNvSpPr txBox="1"/>
          <p:nvPr/>
        </p:nvSpPr>
        <p:spPr>
          <a:xfrm>
            <a:off x="375350" y="2864550"/>
            <a:ext cx="2368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Get disc-likes into 1m cavity</a:t>
            </a:r>
            <a:endParaRPr>
              <a:latin typeface="Calibri"/>
              <a:ea typeface="Calibri"/>
              <a:cs typeface="Calibri"/>
              <a:sym typeface="Calibri"/>
            </a:endParaRPr>
          </a:p>
        </p:txBody>
      </p:sp>
      <p:sp>
        <p:nvSpPr>
          <p:cNvPr id="713" name="Google Shape;713;p73"/>
          <p:cNvSpPr txBox="1"/>
          <p:nvPr/>
        </p:nvSpPr>
        <p:spPr>
          <a:xfrm>
            <a:off x="416275" y="4332100"/>
            <a:ext cx="2167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libri"/>
              <a:ea typeface="Calibri"/>
              <a:cs typeface="Calibri"/>
              <a:sym typeface="Calibri"/>
            </a:endParaRPr>
          </a:p>
        </p:txBody>
      </p:sp>
      <p:sp>
        <p:nvSpPr>
          <p:cNvPr id="714" name="Google Shape;714;p73"/>
          <p:cNvSpPr txBox="1"/>
          <p:nvPr/>
        </p:nvSpPr>
        <p:spPr>
          <a:xfrm>
            <a:off x="472725" y="4085175"/>
            <a:ext cx="2137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Higher mass larger radius disc/stack like production</a:t>
            </a:r>
            <a:endParaRPr>
              <a:latin typeface="Calibri"/>
              <a:ea typeface="Calibri"/>
              <a:cs typeface="Calibri"/>
              <a:sym typeface="Calibri"/>
            </a:endParaRPr>
          </a:p>
        </p:txBody>
      </p:sp>
      <p:pic>
        <p:nvPicPr>
          <p:cNvPr id="715" name="Google Shape;715;p73"/>
          <p:cNvPicPr preferRelativeResize="0"/>
          <p:nvPr/>
        </p:nvPicPr>
        <p:blipFill>
          <a:blip r:embed="rId6">
            <a:alphaModFix/>
          </a:blip>
          <a:stretch>
            <a:fillRect/>
          </a:stretch>
        </p:blipFill>
        <p:spPr>
          <a:xfrm>
            <a:off x="3395287" y="3844050"/>
            <a:ext cx="1457454" cy="1257524"/>
          </a:xfrm>
          <a:prstGeom prst="rect">
            <a:avLst/>
          </a:prstGeom>
          <a:noFill/>
          <a:ln>
            <a:noFill/>
          </a:ln>
        </p:spPr>
      </p:pic>
      <p:pic>
        <p:nvPicPr>
          <p:cNvPr id="716" name="Google Shape;716;p73"/>
          <p:cNvPicPr preferRelativeResize="0"/>
          <p:nvPr/>
        </p:nvPicPr>
        <p:blipFill>
          <a:blip r:embed="rId7">
            <a:alphaModFix/>
          </a:blip>
          <a:stretch>
            <a:fillRect/>
          </a:stretch>
        </p:blipFill>
        <p:spPr>
          <a:xfrm>
            <a:off x="4852740" y="3849926"/>
            <a:ext cx="1651822" cy="1257524"/>
          </a:xfrm>
          <a:prstGeom prst="rect">
            <a:avLst/>
          </a:prstGeom>
          <a:noFill/>
          <a:ln>
            <a:noFill/>
          </a:ln>
        </p:spPr>
      </p:pic>
      <p:pic>
        <p:nvPicPr>
          <p:cNvPr id="717" name="Google Shape;717;p73"/>
          <p:cNvPicPr preferRelativeResize="0"/>
          <p:nvPr/>
        </p:nvPicPr>
        <p:blipFill>
          <a:blip r:embed="rId8">
            <a:alphaModFix/>
          </a:blip>
          <a:stretch>
            <a:fillRect/>
          </a:stretch>
        </p:blipFill>
        <p:spPr>
          <a:xfrm>
            <a:off x="7508550" y="2635350"/>
            <a:ext cx="1082510" cy="1288875"/>
          </a:xfrm>
          <a:prstGeom prst="rect">
            <a:avLst/>
          </a:prstGeom>
          <a:noFill/>
          <a:ln>
            <a:noFill/>
          </a:ln>
        </p:spPr>
      </p:pic>
      <p:pic>
        <p:nvPicPr>
          <p:cNvPr id="718" name="Google Shape;718;p73"/>
          <p:cNvPicPr preferRelativeResize="0"/>
          <p:nvPr/>
        </p:nvPicPr>
        <p:blipFill>
          <a:blip r:embed="rId8">
            <a:alphaModFix/>
          </a:blip>
          <a:stretch>
            <a:fillRect/>
          </a:stretch>
        </p:blipFill>
        <p:spPr>
          <a:xfrm>
            <a:off x="7587475" y="3900925"/>
            <a:ext cx="1082510" cy="1288875"/>
          </a:xfrm>
          <a:prstGeom prst="rect">
            <a:avLst/>
          </a:prstGeom>
          <a:noFill/>
          <a:ln>
            <a:noFill/>
          </a:ln>
        </p:spPr>
      </p:pic>
      <p:pic>
        <p:nvPicPr>
          <p:cNvPr id="719" name="Google Shape;719;p73"/>
          <p:cNvPicPr preferRelativeResize="0"/>
          <p:nvPr/>
        </p:nvPicPr>
        <p:blipFill rotWithShape="1">
          <a:blip r:embed="rId9">
            <a:alphaModFix/>
          </a:blip>
          <a:srcRect b="0" l="13978" r="0" t="9189"/>
          <a:stretch/>
        </p:blipFill>
        <p:spPr>
          <a:xfrm>
            <a:off x="5048857" y="61275"/>
            <a:ext cx="1595694" cy="1263398"/>
          </a:xfrm>
          <a:prstGeom prst="rect">
            <a:avLst/>
          </a:prstGeom>
          <a:noFill/>
          <a:ln>
            <a:noFill/>
          </a:ln>
        </p:spPr>
      </p:pic>
      <p:pic>
        <p:nvPicPr>
          <p:cNvPr descr="A white piece of paper on a white wall&#10;&#10;Description automatically generated with medium confidence" id="720" name="Google Shape;720;p73"/>
          <p:cNvPicPr preferRelativeResize="0"/>
          <p:nvPr/>
        </p:nvPicPr>
        <p:blipFill rotWithShape="1">
          <a:blip r:embed="rId10">
            <a:alphaModFix/>
          </a:blip>
          <a:srcRect b="0" l="0" r="0" t="0"/>
          <a:stretch/>
        </p:blipFill>
        <p:spPr>
          <a:xfrm>
            <a:off x="3038200" y="2591575"/>
            <a:ext cx="1595700" cy="1141934"/>
          </a:xfrm>
          <a:prstGeom prst="rect">
            <a:avLst/>
          </a:prstGeom>
          <a:noFill/>
          <a:ln>
            <a:noFill/>
          </a:ln>
        </p:spPr>
      </p:pic>
      <p:cxnSp>
        <p:nvCxnSpPr>
          <p:cNvPr id="721" name="Google Shape;721;p73"/>
          <p:cNvCxnSpPr/>
          <p:nvPr/>
        </p:nvCxnSpPr>
        <p:spPr>
          <a:xfrm flipH="1" rot="10800000">
            <a:off x="3887350" y="2791550"/>
            <a:ext cx="1741500" cy="438900"/>
          </a:xfrm>
          <a:prstGeom prst="straightConnector1">
            <a:avLst/>
          </a:prstGeom>
          <a:noFill/>
          <a:ln cap="flat" cmpd="sng" w="38100">
            <a:solidFill>
              <a:srgbClr val="FF0000"/>
            </a:solidFill>
            <a:prstDash val="solid"/>
            <a:round/>
            <a:headEnd len="med" w="med" type="none"/>
            <a:tailEnd len="med" w="med" type="triangle"/>
          </a:ln>
        </p:spPr>
      </p:cxn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74"/>
          <p:cNvSpPr txBox="1"/>
          <p:nvPr>
            <p:ph type="title"/>
          </p:nvPr>
        </p:nvSpPr>
        <p:spPr>
          <a:xfrm>
            <a:off x="476250" y="-30956"/>
            <a:ext cx="7886700" cy="9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300" u="sng"/>
              <a:t>Upcoming collaboration papers</a:t>
            </a:r>
            <a:endParaRPr sz="2300" u="sng"/>
          </a:p>
        </p:txBody>
      </p:sp>
      <p:sp>
        <p:nvSpPr>
          <p:cNvPr id="727" name="Google Shape;727;p74"/>
          <p:cNvSpPr txBox="1"/>
          <p:nvPr>
            <p:ph idx="1" type="body"/>
          </p:nvPr>
        </p:nvSpPr>
        <p:spPr>
          <a:xfrm>
            <a:off x="313350" y="525450"/>
            <a:ext cx="8656800" cy="2221500"/>
          </a:xfrm>
          <a:prstGeom prst="rect">
            <a:avLst/>
          </a:prstGeom>
          <a:noFill/>
          <a:ln>
            <a:noFill/>
          </a:ln>
        </p:spPr>
        <p:txBody>
          <a:bodyPr anchorCtr="0" anchor="ctr" bIns="91425" lIns="91425" spcFirstLastPara="1" rIns="91425" wrap="square" tIns="91425">
            <a:noAutofit/>
          </a:bodyPr>
          <a:lstStyle/>
          <a:p>
            <a:pPr indent="0" lvl="0" marL="457200" rtl="0" algn="l">
              <a:lnSpc>
                <a:spcPct val="70000"/>
              </a:lnSpc>
              <a:spcBef>
                <a:spcPts val="0"/>
              </a:spcBef>
              <a:spcAft>
                <a:spcPts val="0"/>
              </a:spcAft>
              <a:buNone/>
            </a:pPr>
            <a:r>
              <a:t/>
            </a:r>
            <a:endParaRPr sz="1600"/>
          </a:p>
          <a:p>
            <a:pPr indent="0" lvl="0" marL="457200" rtl="0" algn="l">
              <a:lnSpc>
                <a:spcPct val="70000"/>
              </a:lnSpc>
              <a:spcBef>
                <a:spcPts val="0"/>
              </a:spcBef>
              <a:spcAft>
                <a:spcPts val="0"/>
              </a:spcAft>
              <a:buNone/>
            </a:pPr>
            <a:r>
              <a:t/>
            </a:r>
            <a:endParaRPr sz="1600"/>
          </a:p>
          <a:p>
            <a:pPr indent="-285750" lvl="0" marL="457200" rtl="0" algn="l">
              <a:lnSpc>
                <a:spcPct val="70000"/>
              </a:lnSpc>
              <a:spcBef>
                <a:spcPts val="0"/>
              </a:spcBef>
              <a:spcAft>
                <a:spcPts val="0"/>
              </a:spcAft>
              <a:buSzPts val="900"/>
              <a:buChar char="●"/>
            </a:pPr>
            <a:r>
              <a:rPr lang="en-GB" sz="1600"/>
              <a:t>LSD noise budget paper with transfer functions (Feel free to ask Nancy for an update)</a:t>
            </a:r>
            <a:endParaRPr sz="1600"/>
          </a:p>
          <a:p>
            <a:pPr indent="0" lvl="0" marL="457200" rtl="0" algn="l">
              <a:lnSpc>
                <a:spcPct val="70000"/>
              </a:lnSpc>
              <a:spcBef>
                <a:spcPts val="0"/>
              </a:spcBef>
              <a:spcAft>
                <a:spcPts val="0"/>
              </a:spcAft>
              <a:buClr>
                <a:schemeClr val="dk1"/>
              </a:buClr>
              <a:buSzPts val="1100"/>
              <a:buFont typeface="Arial"/>
              <a:buNone/>
            </a:pPr>
            <a:r>
              <a:t/>
            </a:r>
            <a:endParaRPr sz="1600"/>
          </a:p>
          <a:p>
            <a:pPr indent="-285750" lvl="0" marL="457200" rtl="0" algn="l">
              <a:lnSpc>
                <a:spcPct val="70000"/>
              </a:lnSpc>
              <a:spcBef>
                <a:spcPts val="0"/>
              </a:spcBef>
              <a:spcAft>
                <a:spcPts val="0"/>
              </a:spcAft>
              <a:buSzPts val="900"/>
              <a:buChar char="●"/>
            </a:pPr>
            <a:r>
              <a:rPr lang="en-GB" sz="1600"/>
              <a:t>0.1ng at 10KHz - order of magnitude mass increase in the levitated disk mass (at UHV)</a:t>
            </a:r>
            <a:endParaRPr sz="1600"/>
          </a:p>
          <a:p>
            <a:pPr indent="0" lvl="0" marL="457200" rtl="0" algn="l">
              <a:lnSpc>
                <a:spcPct val="70000"/>
              </a:lnSpc>
              <a:spcBef>
                <a:spcPts val="0"/>
              </a:spcBef>
              <a:spcAft>
                <a:spcPts val="0"/>
              </a:spcAft>
              <a:buNone/>
            </a:pPr>
            <a:r>
              <a:t/>
            </a:r>
            <a:endParaRPr sz="1600"/>
          </a:p>
          <a:p>
            <a:pPr indent="-285750" lvl="0" marL="457200" rtl="0" algn="l">
              <a:lnSpc>
                <a:spcPct val="70000"/>
              </a:lnSpc>
              <a:spcBef>
                <a:spcPts val="0"/>
              </a:spcBef>
              <a:spcAft>
                <a:spcPts val="0"/>
              </a:spcAft>
              <a:buSzPts val="900"/>
              <a:buChar char="●"/>
            </a:pPr>
            <a:r>
              <a:rPr lang="en-GB" sz="1600"/>
              <a:t>Optimal detection of a levitated high aspect ratio disk like object</a:t>
            </a:r>
            <a:endParaRPr sz="1600"/>
          </a:p>
          <a:p>
            <a:pPr indent="0" lvl="0" marL="457200" rtl="0" algn="l">
              <a:lnSpc>
                <a:spcPct val="70000"/>
              </a:lnSpc>
              <a:spcBef>
                <a:spcPts val="0"/>
              </a:spcBef>
              <a:spcAft>
                <a:spcPts val="0"/>
              </a:spcAft>
              <a:buNone/>
            </a:pPr>
            <a:r>
              <a:t/>
            </a:r>
            <a:endParaRPr sz="1600"/>
          </a:p>
          <a:p>
            <a:pPr indent="0" lvl="0" marL="0" rtl="0" algn="l">
              <a:lnSpc>
                <a:spcPct val="70000"/>
              </a:lnSpc>
              <a:spcBef>
                <a:spcPts val="0"/>
              </a:spcBef>
              <a:spcAft>
                <a:spcPts val="0"/>
              </a:spcAft>
              <a:buNone/>
            </a:pPr>
            <a:r>
              <a:t/>
            </a:r>
            <a:endParaRPr sz="1600"/>
          </a:p>
        </p:txBody>
      </p:sp>
      <p:sp>
        <p:nvSpPr>
          <p:cNvPr id="728" name="Google Shape;728;p74"/>
          <p:cNvSpPr txBox="1"/>
          <p:nvPr>
            <p:ph idx="2" type="title"/>
          </p:nvPr>
        </p:nvSpPr>
        <p:spPr>
          <a:xfrm>
            <a:off x="476250" y="2331244"/>
            <a:ext cx="7886700" cy="9942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GB" sz="2300" u="sng"/>
              <a:t>Recent collaboration papers</a:t>
            </a:r>
            <a:endParaRPr sz="2300" u="sng"/>
          </a:p>
        </p:txBody>
      </p:sp>
      <p:sp>
        <p:nvSpPr>
          <p:cNvPr id="729" name="Google Shape;729;p74"/>
          <p:cNvSpPr txBox="1"/>
          <p:nvPr>
            <p:ph idx="3" type="body"/>
          </p:nvPr>
        </p:nvSpPr>
        <p:spPr>
          <a:xfrm>
            <a:off x="313350" y="3344848"/>
            <a:ext cx="7946700" cy="22215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None/>
            </a:pPr>
            <a:r>
              <a:rPr lang="en-GB" sz="1100">
                <a:latin typeface="Arial"/>
                <a:ea typeface="Arial"/>
                <a:cs typeface="Arial"/>
                <a:sym typeface="Arial"/>
              </a:rPr>
              <a:t>“Searching for New Physics with a Levitated-Sensor-Based Gravitational-Wave Detector”</a:t>
            </a:r>
            <a:endParaRPr sz="1100">
              <a:latin typeface="Arial"/>
              <a:ea typeface="Arial"/>
              <a:cs typeface="Arial"/>
              <a:sym typeface="Arial"/>
            </a:endParaRPr>
          </a:p>
          <a:p>
            <a:pPr indent="0" lvl="0" marL="0" rtl="0" algn="l">
              <a:lnSpc>
                <a:spcPct val="100000"/>
              </a:lnSpc>
              <a:spcBef>
                <a:spcPts val="0"/>
              </a:spcBef>
              <a:spcAft>
                <a:spcPts val="0"/>
              </a:spcAft>
              <a:buNone/>
            </a:pPr>
            <a:r>
              <a:rPr lang="en-GB" sz="1100">
                <a:latin typeface="Arial"/>
                <a:ea typeface="Arial"/>
                <a:cs typeface="Arial"/>
                <a:sym typeface="Arial"/>
              </a:rPr>
              <a:t>Nancy Aggarwal, George P. Winstone, Mae Teo, Masha Baryakhtar, Shane L. Larson, Vicky Kalogera, and Andrew A. Geraci - </a:t>
            </a:r>
            <a:r>
              <a:rPr lang="en-GB" sz="1100" u="sng">
                <a:solidFill>
                  <a:srgbClr val="0097A7"/>
                </a:solidFill>
                <a:latin typeface="Arial"/>
                <a:ea typeface="Arial"/>
                <a:cs typeface="Arial"/>
                <a:sym typeface="Arial"/>
                <a:hlinkClick r:id="rId3">
                  <a:extLst>
                    <a:ext uri="{A12FA001-AC4F-418D-AE19-62706E023703}">
                      <ahyp:hlinkClr val="tx"/>
                    </a:ext>
                  </a:extLst>
                </a:hlinkClick>
              </a:rPr>
              <a:t>https://journals.aps.org/prl/abstract/10.1103/PhysRevLett.128.111101</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rPr lang="en-GB" sz="1100">
                <a:latin typeface="Arial"/>
                <a:ea typeface="Arial"/>
                <a:cs typeface="Arial"/>
                <a:sym typeface="Arial"/>
              </a:rPr>
              <a:t>“Optical Trapping of High-Aspect-Ratio NaYF Hexagonal Prisms for kHz-MHz Gravitational Wave Detectors</a:t>
            </a:r>
            <a:endParaRPr sz="1100">
              <a:latin typeface="Arial"/>
              <a:ea typeface="Arial"/>
              <a:cs typeface="Arial"/>
              <a:sym typeface="Arial"/>
            </a:endParaRPr>
          </a:p>
          <a:p>
            <a:pPr indent="0" lvl="0" marL="0" rtl="0" algn="l">
              <a:lnSpc>
                <a:spcPct val="100000"/>
              </a:lnSpc>
              <a:spcBef>
                <a:spcPts val="0"/>
              </a:spcBef>
              <a:spcAft>
                <a:spcPts val="0"/>
              </a:spcAft>
              <a:buNone/>
            </a:pPr>
            <a:r>
              <a:rPr lang="en-GB" sz="1100">
                <a:latin typeface="Arial"/>
                <a:ea typeface="Arial"/>
                <a:cs typeface="Arial"/>
                <a:sym typeface="Arial"/>
              </a:rPr>
              <a:t>George Winstone, Zhiyuan Wang, Shelby Klomp, Greg R. Felsted, Andrew Laeuger, Chaman Gupta, Daniel Grass, Nancy Aggarwal, Jacob Sprague, Peter J. Pauzauskie, Shane L. Larson, Vicky Kalogera, and Andrew A. Geraci (LSD Collaboration)” - </a:t>
            </a:r>
            <a:r>
              <a:rPr lang="en-GB" sz="1100" u="sng">
                <a:solidFill>
                  <a:srgbClr val="0097A7"/>
                </a:solidFill>
                <a:latin typeface="Arial"/>
                <a:ea typeface="Arial"/>
                <a:cs typeface="Arial"/>
                <a:sym typeface="Arial"/>
                <a:hlinkClick r:id="rId4">
                  <a:extLst>
                    <a:ext uri="{A12FA001-AC4F-418D-AE19-62706E023703}">
                      <ahyp:hlinkClr val="tx"/>
                    </a:ext>
                  </a:extLst>
                </a:hlinkClick>
              </a:rPr>
              <a:t>https://journals.aps.org/prl/abstract/10.1103/PhysRevLett.129.053604</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100000"/>
              </a:lnSpc>
              <a:spcBef>
                <a:spcPts val="0"/>
              </a:spcBef>
              <a:spcAft>
                <a:spcPts val="0"/>
              </a:spcAft>
              <a:buNone/>
            </a:pPr>
            <a:r>
              <a:t/>
            </a:r>
            <a:endParaRPr sz="1100">
              <a:latin typeface="Arial"/>
              <a:ea typeface="Arial"/>
              <a:cs typeface="Arial"/>
              <a:sym typeface="Arial"/>
            </a:endParaRPr>
          </a:p>
          <a:p>
            <a:pPr indent="0" lvl="0" marL="0" rtl="0" algn="l">
              <a:lnSpc>
                <a:spcPct val="70000"/>
              </a:lnSpc>
              <a:spcBef>
                <a:spcPts val="0"/>
              </a:spcBef>
              <a:spcAft>
                <a:spcPts val="0"/>
              </a:spcAft>
              <a:buNone/>
            </a:pPr>
            <a:r>
              <a:t/>
            </a:r>
            <a:endParaRPr sz="1600"/>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75"/>
          <p:cNvSpPr txBox="1"/>
          <p:nvPr/>
        </p:nvSpPr>
        <p:spPr>
          <a:xfrm>
            <a:off x="120911" y="12725"/>
            <a:ext cx="8913600" cy="6465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404040"/>
              </a:buClr>
              <a:buSzPts val="3500"/>
              <a:buFont typeface="Arial"/>
              <a:buNone/>
            </a:pPr>
            <a:r>
              <a:rPr lang="en-GB" sz="3500">
                <a:solidFill>
                  <a:srgbClr val="404040"/>
                </a:solidFill>
                <a:latin typeface="Arial"/>
                <a:ea typeface="Arial"/>
                <a:cs typeface="Arial"/>
                <a:sym typeface="Arial"/>
              </a:rPr>
              <a:t>Acknowledgements - </a:t>
            </a:r>
            <a:r>
              <a:rPr lang="en-GB" sz="3500">
                <a:solidFill>
                  <a:srgbClr val="404040"/>
                </a:solidFill>
              </a:rPr>
              <a:t>LSD specific</a:t>
            </a:r>
            <a:endParaRPr sz="1100"/>
          </a:p>
        </p:txBody>
      </p:sp>
      <p:sp>
        <p:nvSpPr>
          <p:cNvPr id="735" name="Google Shape;735;p75"/>
          <p:cNvSpPr/>
          <p:nvPr/>
        </p:nvSpPr>
        <p:spPr>
          <a:xfrm>
            <a:off x="195325" y="604950"/>
            <a:ext cx="1657500" cy="3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1500">
                <a:latin typeface="Cambria"/>
                <a:ea typeface="Cambria"/>
                <a:cs typeface="Cambria"/>
                <a:sym typeface="Cambria"/>
              </a:rPr>
              <a:t>CIERA - theory</a:t>
            </a:r>
            <a:endParaRPr b="1" sz="1500">
              <a:solidFill>
                <a:schemeClr val="dk1"/>
              </a:solidFill>
              <a:latin typeface="Calibri"/>
              <a:ea typeface="Calibri"/>
              <a:cs typeface="Calibri"/>
              <a:sym typeface="Calibri"/>
            </a:endParaRPr>
          </a:p>
        </p:txBody>
      </p:sp>
      <p:sp>
        <p:nvSpPr>
          <p:cNvPr id="736" name="Google Shape;736;p75"/>
          <p:cNvSpPr/>
          <p:nvPr/>
        </p:nvSpPr>
        <p:spPr>
          <a:xfrm>
            <a:off x="5209050" y="741550"/>
            <a:ext cx="4310700" cy="3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1500">
                <a:latin typeface="Cambria"/>
                <a:ea typeface="Cambria"/>
                <a:cs typeface="Cambria"/>
                <a:sym typeface="Cambria"/>
              </a:rPr>
              <a:t>University of Washington - Hexagon growth</a:t>
            </a:r>
            <a:endParaRPr b="1" sz="1500">
              <a:solidFill>
                <a:schemeClr val="dk1"/>
              </a:solidFill>
              <a:latin typeface="Calibri"/>
              <a:ea typeface="Calibri"/>
              <a:cs typeface="Calibri"/>
              <a:sym typeface="Calibri"/>
            </a:endParaRPr>
          </a:p>
        </p:txBody>
      </p:sp>
      <p:pic>
        <p:nvPicPr>
          <p:cNvPr id="737" name="Google Shape;737;p75"/>
          <p:cNvPicPr preferRelativeResize="0"/>
          <p:nvPr/>
        </p:nvPicPr>
        <p:blipFill rotWithShape="1">
          <a:blip r:embed="rId3">
            <a:alphaModFix/>
          </a:blip>
          <a:srcRect b="0" l="0" r="0" t="0"/>
          <a:stretch/>
        </p:blipFill>
        <p:spPr>
          <a:xfrm>
            <a:off x="93841" y="4613473"/>
            <a:ext cx="3458983" cy="368329"/>
          </a:xfrm>
          <a:prstGeom prst="rect">
            <a:avLst/>
          </a:prstGeom>
          <a:noFill/>
          <a:ln>
            <a:noFill/>
          </a:ln>
        </p:spPr>
      </p:pic>
      <p:pic>
        <p:nvPicPr>
          <p:cNvPr id="738" name="Google Shape;738;p75"/>
          <p:cNvPicPr preferRelativeResize="0"/>
          <p:nvPr/>
        </p:nvPicPr>
        <p:blipFill rotWithShape="1">
          <a:blip r:embed="rId3">
            <a:alphaModFix/>
          </a:blip>
          <a:srcRect b="0" l="0" r="0" t="0"/>
          <a:stretch/>
        </p:blipFill>
        <p:spPr>
          <a:xfrm>
            <a:off x="93841" y="4613473"/>
            <a:ext cx="3458983" cy="368329"/>
          </a:xfrm>
          <a:prstGeom prst="rect">
            <a:avLst/>
          </a:prstGeom>
          <a:noFill/>
          <a:ln>
            <a:noFill/>
          </a:ln>
        </p:spPr>
      </p:pic>
      <p:pic>
        <p:nvPicPr>
          <p:cNvPr id="739" name="Google Shape;739;p75"/>
          <p:cNvPicPr preferRelativeResize="0"/>
          <p:nvPr/>
        </p:nvPicPr>
        <p:blipFill rotWithShape="1">
          <a:blip r:embed="rId4">
            <a:alphaModFix/>
          </a:blip>
          <a:srcRect b="0" l="0" r="0" t="0"/>
          <a:stretch/>
        </p:blipFill>
        <p:spPr>
          <a:xfrm>
            <a:off x="4257547" y="4530728"/>
            <a:ext cx="1213985" cy="554613"/>
          </a:xfrm>
          <a:prstGeom prst="rect">
            <a:avLst/>
          </a:prstGeom>
          <a:noFill/>
          <a:ln>
            <a:noFill/>
          </a:ln>
        </p:spPr>
      </p:pic>
      <p:pic>
        <p:nvPicPr>
          <p:cNvPr id="740" name="Google Shape;740;p75"/>
          <p:cNvPicPr preferRelativeResize="0"/>
          <p:nvPr/>
        </p:nvPicPr>
        <p:blipFill rotWithShape="1">
          <a:blip r:embed="rId5">
            <a:alphaModFix/>
          </a:blip>
          <a:srcRect b="0" l="0" r="0" t="0"/>
          <a:stretch/>
        </p:blipFill>
        <p:spPr>
          <a:xfrm>
            <a:off x="3638464" y="4538202"/>
            <a:ext cx="580190" cy="583686"/>
          </a:xfrm>
          <a:prstGeom prst="rect">
            <a:avLst/>
          </a:prstGeom>
          <a:noFill/>
          <a:ln>
            <a:noFill/>
          </a:ln>
        </p:spPr>
      </p:pic>
      <p:pic>
        <p:nvPicPr>
          <p:cNvPr id="741" name="Google Shape;741;p75"/>
          <p:cNvPicPr preferRelativeResize="0"/>
          <p:nvPr/>
        </p:nvPicPr>
        <p:blipFill rotWithShape="1">
          <a:blip r:embed="rId6">
            <a:alphaModFix/>
          </a:blip>
          <a:srcRect b="0" l="0" r="0" t="0"/>
          <a:stretch/>
        </p:blipFill>
        <p:spPr>
          <a:xfrm>
            <a:off x="5502526" y="4704829"/>
            <a:ext cx="1368093" cy="263643"/>
          </a:xfrm>
          <a:prstGeom prst="rect">
            <a:avLst/>
          </a:prstGeom>
          <a:noFill/>
          <a:ln>
            <a:noFill/>
          </a:ln>
        </p:spPr>
      </p:pic>
      <p:pic>
        <p:nvPicPr>
          <p:cNvPr id="742" name="Google Shape;742;p75"/>
          <p:cNvPicPr preferRelativeResize="0"/>
          <p:nvPr/>
        </p:nvPicPr>
        <p:blipFill>
          <a:blip r:embed="rId7">
            <a:alphaModFix/>
          </a:blip>
          <a:stretch>
            <a:fillRect/>
          </a:stretch>
        </p:blipFill>
        <p:spPr>
          <a:xfrm>
            <a:off x="6988800" y="4474388"/>
            <a:ext cx="539669" cy="646500"/>
          </a:xfrm>
          <a:prstGeom prst="rect">
            <a:avLst/>
          </a:prstGeom>
          <a:noFill/>
          <a:ln>
            <a:noFill/>
          </a:ln>
        </p:spPr>
      </p:pic>
      <p:pic>
        <p:nvPicPr>
          <p:cNvPr id="743" name="Google Shape;743;p75"/>
          <p:cNvPicPr preferRelativeResize="0"/>
          <p:nvPr/>
        </p:nvPicPr>
        <p:blipFill>
          <a:blip r:embed="rId8">
            <a:alphaModFix/>
          </a:blip>
          <a:stretch>
            <a:fillRect/>
          </a:stretch>
        </p:blipFill>
        <p:spPr>
          <a:xfrm>
            <a:off x="7691000" y="4556725"/>
            <a:ext cx="1282100" cy="502625"/>
          </a:xfrm>
          <a:prstGeom prst="rect">
            <a:avLst/>
          </a:prstGeom>
          <a:noFill/>
          <a:ln>
            <a:noFill/>
          </a:ln>
        </p:spPr>
      </p:pic>
      <p:pic>
        <p:nvPicPr>
          <p:cNvPr id="744" name="Google Shape;744;p75"/>
          <p:cNvPicPr preferRelativeResize="0"/>
          <p:nvPr/>
        </p:nvPicPr>
        <p:blipFill>
          <a:blip r:embed="rId9">
            <a:alphaModFix/>
          </a:blip>
          <a:stretch>
            <a:fillRect/>
          </a:stretch>
        </p:blipFill>
        <p:spPr>
          <a:xfrm>
            <a:off x="6012800" y="1522300"/>
            <a:ext cx="1117825" cy="1054328"/>
          </a:xfrm>
          <a:prstGeom prst="rect">
            <a:avLst/>
          </a:prstGeom>
          <a:noFill/>
          <a:ln>
            <a:noFill/>
          </a:ln>
        </p:spPr>
      </p:pic>
      <p:pic>
        <p:nvPicPr>
          <p:cNvPr id="745" name="Google Shape;745;p75"/>
          <p:cNvPicPr preferRelativeResize="0"/>
          <p:nvPr/>
        </p:nvPicPr>
        <p:blipFill>
          <a:blip r:embed="rId10">
            <a:alphaModFix/>
          </a:blip>
          <a:stretch>
            <a:fillRect/>
          </a:stretch>
        </p:blipFill>
        <p:spPr>
          <a:xfrm>
            <a:off x="7270110" y="1446100"/>
            <a:ext cx="947053" cy="1323646"/>
          </a:xfrm>
          <a:prstGeom prst="rect">
            <a:avLst/>
          </a:prstGeom>
          <a:noFill/>
          <a:ln>
            <a:noFill/>
          </a:ln>
        </p:spPr>
      </p:pic>
      <p:sp>
        <p:nvSpPr>
          <p:cNvPr id="746" name="Google Shape;746;p75"/>
          <p:cNvSpPr txBox="1"/>
          <p:nvPr/>
        </p:nvSpPr>
        <p:spPr>
          <a:xfrm>
            <a:off x="6012800" y="1185421"/>
            <a:ext cx="141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Greg Felsted</a:t>
            </a:r>
            <a:endParaRPr>
              <a:latin typeface="Calibri"/>
              <a:ea typeface="Calibri"/>
              <a:cs typeface="Calibri"/>
              <a:sym typeface="Calibri"/>
            </a:endParaRPr>
          </a:p>
        </p:txBody>
      </p:sp>
      <p:sp>
        <p:nvSpPr>
          <p:cNvPr id="747" name="Google Shape;747;p75"/>
          <p:cNvSpPr txBox="1"/>
          <p:nvPr/>
        </p:nvSpPr>
        <p:spPr>
          <a:xfrm>
            <a:off x="7270096" y="1109225"/>
            <a:ext cx="2092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Prof. Peter J. Pauzauskie</a:t>
            </a:r>
            <a:endParaRPr>
              <a:latin typeface="Calibri"/>
              <a:ea typeface="Calibri"/>
              <a:cs typeface="Calibri"/>
              <a:sym typeface="Calibri"/>
            </a:endParaRPr>
          </a:p>
        </p:txBody>
      </p:sp>
      <p:sp>
        <p:nvSpPr>
          <p:cNvPr id="748" name="Google Shape;748;p75"/>
          <p:cNvSpPr txBox="1"/>
          <p:nvPr/>
        </p:nvSpPr>
        <p:spPr>
          <a:xfrm>
            <a:off x="93850" y="850975"/>
            <a:ext cx="4310700" cy="170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latin typeface="Calibri"/>
                <a:ea typeface="Calibri"/>
                <a:cs typeface="Calibri"/>
                <a:sym typeface="Calibri"/>
              </a:rPr>
              <a:t>Shane Larson              Vicky Kalogera          Jacob Sprague.</a:t>
            </a:r>
            <a:endParaRPr>
              <a:latin typeface="Calibri"/>
              <a:ea typeface="Calibri"/>
              <a:cs typeface="Calibri"/>
              <a:sym typeface="Calibri"/>
            </a:endParaRPr>
          </a:p>
        </p:txBody>
      </p:sp>
      <p:pic>
        <p:nvPicPr>
          <p:cNvPr id="749" name="Google Shape;749;p75"/>
          <p:cNvPicPr preferRelativeResize="0"/>
          <p:nvPr/>
        </p:nvPicPr>
        <p:blipFill>
          <a:blip r:embed="rId11">
            <a:alphaModFix/>
          </a:blip>
          <a:stretch>
            <a:fillRect/>
          </a:stretch>
        </p:blipFill>
        <p:spPr>
          <a:xfrm>
            <a:off x="93850" y="1299250"/>
            <a:ext cx="1167127" cy="789120"/>
          </a:xfrm>
          <a:prstGeom prst="rect">
            <a:avLst/>
          </a:prstGeom>
          <a:noFill/>
          <a:ln>
            <a:noFill/>
          </a:ln>
        </p:spPr>
      </p:pic>
      <p:pic>
        <p:nvPicPr>
          <p:cNvPr id="750" name="Google Shape;750;p75"/>
          <p:cNvPicPr preferRelativeResize="0"/>
          <p:nvPr/>
        </p:nvPicPr>
        <p:blipFill>
          <a:blip r:embed="rId12">
            <a:alphaModFix/>
          </a:blip>
          <a:stretch>
            <a:fillRect/>
          </a:stretch>
        </p:blipFill>
        <p:spPr>
          <a:xfrm>
            <a:off x="1729402" y="1253726"/>
            <a:ext cx="651475" cy="907758"/>
          </a:xfrm>
          <a:prstGeom prst="rect">
            <a:avLst/>
          </a:prstGeom>
          <a:noFill/>
          <a:ln>
            <a:noFill/>
          </a:ln>
        </p:spPr>
      </p:pic>
      <p:pic>
        <p:nvPicPr>
          <p:cNvPr id="751" name="Google Shape;751;p75"/>
          <p:cNvPicPr preferRelativeResize="0"/>
          <p:nvPr/>
        </p:nvPicPr>
        <p:blipFill>
          <a:blip r:embed="rId13">
            <a:alphaModFix/>
          </a:blip>
          <a:stretch>
            <a:fillRect/>
          </a:stretch>
        </p:blipFill>
        <p:spPr>
          <a:xfrm>
            <a:off x="3024931" y="1216417"/>
            <a:ext cx="1048196" cy="971933"/>
          </a:xfrm>
          <a:prstGeom prst="rect">
            <a:avLst/>
          </a:prstGeom>
          <a:noFill/>
          <a:ln>
            <a:noFill/>
          </a:ln>
        </p:spPr>
      </p:pic>
      <p:pic>
        <p:nvPicPr>
          <p:cNvPr id="752" name="Google Shape;752;p75"/>
          <p:cNvPicPr preferRelativeResize="0"/>
          <p:nvPr/>
        </p:nvPicPr>
        <p:blipFill>
          <a:blip r:embed="rId14">
            <a:alphaModFix/>
          </a:blip>
          <a:stretch>
            <a:fillRect/>
          </a:stretch>
        </p:blipFill>
        <p:spPr>
          <a:xfrm>
            <a:off x="6044550" y="3274401"/>
            <a:ext cx="1054325" cy="1054325"/>
          </a:xfrm>
          <a:prstGeom prst="rect">
            <a:avLst/>
          </a:prstGeom>
          <a:noFill/>
          <a:ln>
            <a:noFill/>
          </a:ln>
        </p:spPr>
      </p:pic>
      <p:sp>
        <p:nvSpPr>
          <p:cNvPr id="753" name="Google Shape;753;p75"/>
          <p:cNvSpPr txBox="1"/>
          <p:nvPr/>
        </p:nvSpPr>
        <p:spPr>
          <a:xfrm>
            <a:off x="5936600" y="2861821"/>
            <a:ext cx="14124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latin typeface="Calibri"/>
                <a:ea typeface="Calibri"/>
                <a:cs typeface="Calibri"/>
                <a:sym typeface="Calibri"/>
              </a:rPr>
              <a:t>Lars Forberger</a:t>
            </a:r>
            <a:endParaRPr>
              <a:latin typeface="Calibri"/>
              <a:ea typeface="Calibri"/>
              <a:cs typeface="Calibri"/>
              <a:sym typeface="Calibri"/>
            </a:endParaRPr>
          </a:p>
        </p:txBody>
      </p:sp>
      <p:sp>
        <p:nvSpPr>
          <p:cNvPr id="754" name="Google Shape;754;p75"/>
          <p:cNvSpPr/>
          <p:nvPr/>
        </p:nvSpPr>
        <p:spPr>
          <a:xfrm>
            <a:off x="119125" y="2357550"/>
            <a:ext cx="1657500" cy="3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1500">
                <a:latin typeface="Cambria"/>
                <a:ea typeface="Cambria"/>
                <a:cs typeface="Cambria"/>
                <a:sym typeface="Cambria"/>
              </a:rPr>
              <a:t>CFP - Experiment</a:t>
            </a:r>
            <a:endParaRPr b="1" sz="1500">
              <a:solidFill>
                <a:schemeClr val="dk1"/>
              </a:solidFill>
              <a:latin typeface="Calibri"/>
              <a:ea typeface="Calibri"/>
              <a:cs typeface="Calibri"/>
              <a:sym typeface="Calibri"/>
            </a:endParaRPr>
          </a:p>
        </p:txBody>
      </p:sp>
      <p:pic>
        <p:nvPicPr>
          <p:cNvPr id="755" name="Google Shape;755;p75"/>
          <p:cNvPicPr preferRelativeResize="0"/>
          <p:nvPr/>
        </p:nvPicPr>
        <p:blipFill rotWithShape="1">
          <a:blip r:embed="rId15">
            <a:alphaModFix/>
          </a:blip>
          <a:srcRect b="0" l="0" r="0" t="0"/>
          <a:stretch/>
        </p:blipFill>
        <p:spPr>
          <a:xfrm>
            <a:off x="2775823" y="2553780"/>
            <a:ext cx="796908" cy="1004196"/>
          </a:xfrm>
          <a:prstGeom prst="rect">
            <a:avLst/>
          </a:prstGeom>
          <a:noFill/>
          <a:ln>
            <a:noFill/>
          </a:ln>
        </p:spPr>
      </p:pic>
      <p:pic>
        <p:nvPicPr>
          <p:cNvPr id="756" name="Google Shape;756;p75"/>
          <p:cNvPicPr preferRelativeResize="0"/>
          <p:nvPr/>
        </p:nvPicPr>
        <p:blipFill rotWithShape="1">
          <a:blip r:embed="rId16">
            <a:alphaModFix/>
          </a:blip>
          <a:srcRect b="0" l="0" r="0" t="0"/>
          <a:stretch/>
        </p:blipFill>
        <p:spPr>
          <a:xfrm>
            <a:off x="892321" y="2605388"/>
            <a:ext cx="796908" cy="1011281"/>
          </a:xfrm>
          <a:prstGeom prst="rect">
            <a:avLst/>
          </a:prstGeom>
          <a:noFill/>
          <a:ln>
            <a:noFill/>
          </a:ln>
        </p:spPr>
      </p:pic>
      <p:pic>
        <p:nvPicPr>
          <p:cNvPr id="757" name="Google Shape;757;p75"/>
          <p:cNvPicPr preferRelativeResize="0"/>
          <p:nvPr/>
        </p:nvPicPr>
        <p:blipFill rotWithShape="1">
          <a:blip r:embed="rId17">
            <a:alphaModFix/>
          </a:blip>
          <a:srcRect b="0" l="0" r="0" t="0"/>
          <a:stretch/>
        </p:blipFill>
        <p:spPr>
          <a:xfrm>
            <a:off x="71468" y="2618834"/>
            <a:ext cx="753524" cy="953866"/>
          </a:xfrm>
          <a:prstGeom prst="rect">
            <a:avLst/>
          </a:prstGeom>
          <a:noFill/>
          <a:ln>
            <a:noFill/>
          </a:ln>
        </p:spPr>
      </p:pic>
      <p:sp>
        <p:nvSpPr>
          <p:cNvPr id="758" name="Google Shape;758;p75"/>
          <p:cNvSpPr/>
          <p:nvPr/>
        </p:nvSpPr>
        <p:spPr>
          <a:xfrm>
            <a:off x="2568483" y="3606244"/>
            <a:ext cx="11682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900">
                <a:solidFill>
                  <a:srgbClr val="000000"/>
                </a:solidFill>
                <a:latin typeface="Cambria"/>
                <a:ea typeface="Cambria"/>
                <a:cs typeface="Cambria"/>
                <a:sym typeface="Cambria"/>
              </a:rPr>
              <a:t>Aaron Zhiyuan Wang</a:t>
            </a:r>
            <a:endParaRPr sz="1100"/>
          </a:p>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759" name="Google Shape;759;p75"/>
          <p:cNvSpPr/>
          <p:nvPr/>
        </p:nvSpPr>
        <p:spPr>
          <a:xfrm>
            <a:off x="858484" y="3584732"/>
            <a:ext cx="8172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900">
                <a:solidFill>
                  <a:srgbClr val="000000"/>
                </a:solidFill>
                <a:latin typeface="Cambria"/>
                <a:ea typeface="Cambria"/>
                <a:cs typeface="Cambria"/>
                <a:sym typeface="Cambria"/>
              </a:rPr>
              <a:t>Shelby Klomp</a:t>
            </a:r>
            <a:endParaRPr sz="1100"/>
          </a:p>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sp>
        <p:nvSpPr>
          <p:cNvPr id="760" name="Google Shape;760;p75"/>
          <p:cNvSpPr/>
          <p:nvPr/>
        </p:nvSpPr>
        <p:spPr>
          <a:xfrm>
            <a:off x="-83528" y="3579055"/>
            <a:ext cx="9855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900">
                <a:solidFill>
                  <a:srgbClr val="000000"/>
                </a:solidFill>
                <a:latin typeface="Cambria"/>
                <a:ea typeface="Cambria"/>
                <a:cs typeface="Cambria"/>
                <a:sym typeface="Cambria"/>
              </a:rPr>
              <a:t>George Winstone</a:t>
            </a:r>
            <a:endParaRPr sz="900">
              <a:solidFill>
                <a:srgbClr val="000000"/>
              </a:solidFill>
              <a:latin typeface="Cambria"/>
              <a:ea typeface="Cambria"/>
              <a:cs typeface="Cambria"/>
              <a:sym typeface="Cambria"/>
            </a:endParaRPr>
          </a:p>
          <a:p>
            <a:pPr indent="0" lvl="0" marL="0" marR="0" rtl="0" algn="ctr">
              <a:spcBef>
                <a:spcPts val="0"/>
              </a:spcBef>
              <a:spcAft>
                <a:spcPts val="0"/>
              </a:spcAft>
              <a:buNone/>
            </a:pPr>
            <a:r>
              <a:t/>
            </a:r>
            <a:endParaRPr sz="900">
              <a:solidFill>
                <a:schemeClr val="dk1"/>
              </a:solidFill>
              <a:latin typeface="Calibri"/>
              <a:ea typeface="Calibri"/>
              <a:cs typeface="Calibri"/>
              <a:sym typeface="Calibri"/>
            </a:endParaRPr>
          </a:p>
        </p:txBody>
      </p:sp>
      <p:pic>
        <p:nvPicPr>
          <p:cNvPr id="761" name="Google Shape;761;p75"/>
          <p:cNvPicPr preferRelativeResize="0"/>
          <p:nvPr/>
        </p:nvPicPr>
        <p:blipFill rotWithShape="1">
          <a:blip r:embed="rId18">
            <a:alphaModFix/>
          </a:blip>
          <a:srcRect b="0" l="0" r="0" t="0"/>
          <a:stretch/>
        </p:blipFill>
        <p:spPr>
          <a:xfrm>
            <a:off x="1820407" y="2611405"/>
            <a:ext cx="863130" cy="889790"/>
          </a:xfrm>
          <a:prstGeom prst="rect">
            <a:avLst/>
          </a:prstGeom>
          <a:noFill/>
          <a:ln>
            <a:noFill/>
          </a:ln>
        </p:spPr>
      </p:pic>
      <p:sp>
        <p:nvSpPr>
          <p:cNvPr id="762" name="Google Shape;762;p75"/>
          <p:cNvSpPr/>
          <p:nvPr/>
        </p:nvSpPr>
        <p:spPr>
          <a:xfrm>
            <a:off x="1756547" y="3534204"/>
            <a:ext cx="8988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Clr>
                <a:schemeClr val="dk1"/>
              </a:buClr>
              <a:buSzPts val="1100"/>
              <a:buFont typeface="Arial"/>
              <a:buNone/>
            </a:pPr>
            <a:r>
              <a:rPr lang="en-GB" sz="900">
                <a:solidFill>
                  <a:schemeClr val="dk1"/>
                </a:solidFill>
                <a:latin typeface="Calibri"/>
                <a:ea typeface="Calibri"/>
                <a:cs typeface="Calibri"/>
                <a:sym typeface="Calibri"/>
              </a:rPr>
              <a:t>Andrew Laeuger</a:t>
            </a:r>
            <a:endParaRPr sz="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pic>
        <p:nvPicPr>
          <p:cNvPr id="763" name="Google Shape;763;p75"/>
          <p:cNvPicPr preferRelativeResize="0"/>
          <p:nvPr/>
        </p:nvPicPr>
        <p:blipFill rotWithShape="1">
          <a:blip r:embed="rId19">
            <a:alphaModFix/>
          </a:blip>
          <a:srcRect b="0" l="0" r="0" t="0"/>
          <a:stretch/>
        </p:blipFill>
        <p:spPr>
          <a:xfrm>
            <a:off x="3762819" y="2611400"/>
            <a:ext cx="712222" cy="894417"/>
          </a:xfrm>
          <a:prstGeom prst="rect">
            <a:avLst/>
          </a:prstGeom>
          <a:noFill/>
          <a:ln>
            <a:noFill/>
          </a:ln>
        </p:spPr>
      </p:pic>
      <p:sp>
        <p:nvSpPr>
          <p:cNvPr id="764" name="Google Shape;764;p75"/>
          <p:cNvSpPr/>
          <p:nvPr/>
        </p:nvSpPr>
        <p:spPr>
          <a:xfrm>
            <a:off x="3736682" y="3525746"/>
            <a:ext cx="7626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900">
                <a:solidFill>
                  <a:srgbClr val="000000"/>
                </a:solidFill>
                <a:latin typeface="Cambria"/>
                <a:ea typeface="Cambria"/>
                <a:cs typeface="Cambria"/>
                <a:sym typeface="Cambria"/>
              </a:rPr>
              <a:t>Chethn Galla</a:t>
            </a:r>
            <a:endParaRPr sz="900">
              <a:solidFill>
                <a:srgbClr val="000000"/>
              </a:solidFill>
              <a:latin typeface="Cambria"/>
              <a:ea typeface="Cambria"/>
              <a:cs typeface="Cambria"/>
              <a:sym typeface="Cambria"/>
            </a:endParaRPr>
          </a:p>
          <a:p>
            <a:pPr indent="0" lvl="0" marL="0" marR="0" rtl="0" algn="l">
              <a:spcBef>
                <a:spcPts val="0"/>
              </a:spcBef>
              <a:spcAft>
                <a:spcPts val="0"/>
              </a:spcAft>
              <a:buNone/>
            </a:pPr>
            <a:r>
              <a:t/>
            </a:r>
            <a:endParaRPr sz="900">
              <a:solidFill>
                <a:schemeClr val="dk1"/>
              </a:solidFill>
              <a:latin typeface="Calibri"/>
              <a:ea typeface="Calibri"/>
              <a:cs typeface="Calibri"/>
              <a:sym typeface="Calibri"/>
            </a:endParaRPr>
          </a:p>
        </p:txBody>
      </p:sp>
      <p:sp>
        <p:nvSpPr>
          <p:cNvPr id="765" name="Google Shape;765;p75"/>
          <p:cNvSpPr/>
          <p:nvPr/>
        </p:nvSpPr>
        <p:spPr>
          <a:xfrm>
            <a:off x="4498673" y="3525750"/>
            <a:ext cx="9855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SzPts val="1100"/>
              <a:buNone/>
            </a:pPr>
            <a:r>
              <a:rPr lang="en-GB" sz="900">
                <a:latin typeface="Cambria"/>
                <a:ea typeface="Cambria"/>
                <a:cs typeface="Cambria"/>
                <a:sym typeface="Cambria"/>
              </a:rPr>
              <a:t>Scott Grudichak </a:t>
            </a:r>
            <a:endParaRPr sz="900">
              <a:latin typeface="Cambria"/>
              <a:ea typeface="Cambria"/>
              <a:cs typeface="Cambria"/>
              <a:sym typeface="Cambria"/>
            </a:endParaRPr>
          </a:p>
        </p:txBody>
      </p:sp>
      <p:pic>
        <p:nvPicPr>
          <p:cNvPr id="766" name="Google Shape;766;p75"/>
          <p:cNvPicPr preferRelativeResize="0"/>
          <p:nvPr/>
        </p:nvPicPr>
        <p:blipFill>
          <a:blip r:embed="rId20">
            <a:alphaModFix/>
          </a:blip>
          <a:stretch>
            <a:fillRect/>
          </a:stretch>
        </p:blipFill>
        <p:spPr>
          <a:xfrm rot="5400000">
            <a:off x="1561713" y="2288338"/>
            <a:ext cx="223675" cy="3227350"/>
          </a:xfrm>
          <a:prstGeom prst="rect">
            <a:avLst/>
          </a:prstGeom>
          <a:noFill/>
          <a:ln>
            <a:noFill/>
          </a:ln>
        </p:spPr>
      </p:pic>
      <p:sp>
        <p:nvSpPr>
          <p:cNvPr id="767" name="Google Shape;767;p75"/>
          <p:cNvSpPr txBox="1"/>
          <p:nvPr/>
        </p:nvSpPr>
        <p:spPr>
          <a:xfrm>
            <a:off x="753050" y="3951125"/>
            <a:ext cx="19305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LSD construction</a:t>
            </a:r>
            <a:endParaRPr/>
          </a:p>
        </p:txBody>
      </p:sp>
      <p:sp>
        <p:nvSpPr>
          <p:cNvPr id="768" name="Google Shape;768;p75"/>
          <p:cNvSpPr txBox="1"/>
          <p:nvPr/>
        </p:nvSpPr>
        <p:spPr>
          <a:xfrm>
            <a:off x="3428878" y="4087450"/>
            <a:ext cx="1987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Stack fabrication</a:t>
            </a:r>
            <a:endParaRPr/>
          </a:p>
        </p:txBody>
      </p:sp>
      <p:pic>
        <p:nvPicPr>
          <p:cNvPr id="769" name="Google Shape;769;p75"/>
          <p:cNvPicPr preferRelativeResize="0"/>
          <p:nvPr/>
        </p:nvPicPr>
        <p:blipFill>
          <a:blip r:embed="rId20">
            <a:alphaModFix/>
          </a:blip>
          <a:stretch>
            <a:fillRect/>
          </a:stretch>
        </p:blipFill>
        <p:spPr>
          <a:xfrm rot="5400000">
            <a:off x="4068243" y="2883457"/>
            <a:ext cx="232664" cy="2305800"/>
          </a:xfrm>
          <a:prstGeom prst="rect">
            <a:avLst/>
          </a:prstGeom>
          <a:noFill/>
          <a:ln>
            <a:noFill/>
          </a:ln>
        </p:spPr>
      </p:pic>
      <p:pic>
        <p:nvPicPr>
          <p:cNvPr id="770" name="Google Shape;770;p75"/>
          <p:cNvPicPr preferRelativeResize="0"/>
          <p:nvPr/>
        </p:nvPicPr>
        <p:blipFill>
          <a:blip r:embed="rId21">
            <a:alphaModFix/>
          </a:blip>
          <a:stretch>
            <a:fillRect/>
          </a:stretch>
        </p:blipFill>
        <p:spPr>
          <a:xfrm>
            <a:off x="4545249" y="2665133"/>
            <a:ext cx="863150" cy="812541"/>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4" name="Shape 774"/>
        <p:cNvGrpSpPr/>
        <p:nvPr/>
      </p:nvGrpSpPr>
      <p:grpSpPr>
        <a:xfrm>
          <a:off x="0" y="0"/>
          <a:ext cx="0" cy="0"/>
          <a:chOff x="0" y="0"/>
          <a:chExt cx="0" cy="0"/>
        </a:xfrm>
      </p:grpSpPr>
      <p:sp>
        <p:nvSpPr>
          <p:cNvPr id="775" name="Google Shape;775;p76"/>
          <p:cNvSpPr/>
          <p:nvPr/>
        </p:nvSpPr>
        <p:spPr>
          <a:xfrm>
            <a:off x="4482913" y="2433250"/>
            <a:ext cx="178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0" i="0" lang="en-GB" sz="1400" u="none" cap="none" strike="noStrike">
                <a:solidFill>
                  <a:schemeClr val="dk1"/>
                </a:solidFill>
                <a:latin typeface="Calibri"/>
                <a:ea typeface="Calibri"/>
                <a:cs typeface="Calibri"/>
                <a:sym typeface="Calibri"/>
              </a:rPr>
              <a:t> </a:t>
            </a:r>
            <a:endParaRPr sz="1100"/>
          </a:p>
        </p:txBody>
      </p:sp>
      <p:sp>
        <p:nvSpPr>
          <p:cNvPr id="776" name="Google Shape;776;p76"/>
          <p:cNvSpPr txBox="1"/>
          <p:nvPr/>
        </p:nvSpPr>
        <p:spPr>
          <a:xfrm>
            <a:off x="120890" y="12714"/>
            <a:ext cx="4279500" cy="6465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404040"/>
              </a:buClr>
              <a:buSzPts val="3500"/>
              <a:buFont typeface="Arial"/>
              <a:buNone/>
            </a:pPr>
            <a:r>
              <a:rPr b="0" lang="en-GB" sz="3500" u="none">
                <a:solidFill>
                  <a:srgbClr val="404040"/>
                </a:solidFill>
                <a:latin typeface="Arial"/>
                <a:ea typeface="Arial"/>
                <a:cs typeface="Arial"/>
                <a:sym typeface="Arial"/>
              </a:rPr>
              <a:t>Acknowledgements</a:t>
            </a:r>
            <a:endParaRPr sz="1100"/>
          </a:p>
        </p:txBody>
      </p:sp>
      <p:sp>
        <p:nvSpPr>
          <p:cNvPr id="777" name="Google Shape;777;p76"/>
          <p:cNvSpPr/>
          <p:nvPr/>
        </p:nvSpPr>
        <p:spPr>
          <a:xfrm>
            <a:off x="364398" y="3377389"/>
            <a:ext cx="8237100" cy="807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1200">
                <a:solidFill>
                  <a:srgbClr val="000000"/>
                </a:solidFill>
                <a:latin typeface="Cambria"/>
                <a:ea typeface="Cambria"/>
                <a:cs typeface="Cambria"/>
                <a:sym typeface="Cambria"/>
              </a:rPr>
              <a:t>From left to right: </a:t>
            </a:r>
            <a:r>
              <a:rPr lang="en-GB" sz="1200">
                <a:solidFill>
                  <a:srgbClr val="000000"/>
                </a:solidFill>
                <a:latin typeface="Cambria"/>
                <a:ea typeface="Cambria"/>
                <a:cs typeface="Cambria"/>
                <a:sym typeface="Cambria"/>
              </a:rPr>
              <a:t>Alexey Grinin (PD), Nancy Aggarwal (PD), William Eom (G), Nia Burrell (G), Aaron Zhiyuan Wang (G), Chethn Galla (G), Andrew Geraci (PI), Cris Montoya (PD), George Winstone (PD), Chloe Lohmeyer (G), Shelby Klomp (G), Evan Weisman (PD), Andrew Poverman (G), Eduardo Alejandro (G), Andrew Laeugar (UG)</a:t>
            </a:r>
            <a:endParaRPr sz="1200">
              <a:solidFill>
                <a:schemeClr val="dk1"/>
              </a:solidFill>
              <a:latin typeface="Calibri"/>
              <a:ea typeface="Calibri"/>
              <a:cs typeface="Calibri"/>
              <a:sym typeface="Calibri"/>
            </a:endParaRPr>
          </a:p>
          <a:p>
            <a:pPr indent="0" lvl="0" marL="0" marR="0" rtl="0" algn="l">
              <a:spcBef>
                <a:spcPts val="0"/>
              </a:spcBef>
              <a:spcAft>
                <a:spcPts val="0"/>
              </a:spcAft>
              <a:buNone/>
            </a:pPr>
            <a:r>
              <a:rPr lang="en-GB" sz="1200">
                <a:solidFill>
                  <a:srgbClr val="000000"/>
                </a:solidFill>
                <a:latin typeface="Cambria"/>
                <a:ea typeface="Cambria"/>
                <a:cs typeface="Cambria"/>
                <a:sym typeface="Cambria"/>
              </a:rPr>
              <a:t>  </a:t>
            </a:r>
            <a:endParaRPr sz="1200">
              <a:solidFill>
                <a:schemeClr val="dk1"/>
              </a:solidFill>
              <a:latin typeface="Calibri"/>
              <a:ea typeface="Calibri"/>
              <a:cs typeface="Calibri"/>
              <a:sym typeface="Calibri"/>
            </a:endParaRPr>
          </a:p>
        </p:txBody>
      </p:sp>
      <p:pic>
        <p:nvPicPr>
          <p:cNvPr id="778" name="Google Shape;778;p76"/>
          <p:cNvPicPr preferRelativeResize="0"/>
          <p:nvPr/>
        </p:nvPicPr>
        <p:blipFill rotWithShape="1">
          <a:blip r:embed="rId3">
            <a:alphaModFix/>
          </a:blip>
          <a:srcRect b="0" l="0" r="0" t="0"/>
          <a:stretch/>
        </p:blipFill>
        <p:spPr>
          <a:xfrm>
            <a:off x="93841" y="4613473"/>
            <a:ext cx="3458983" cy="368329"/>
          </a:xfrm>
          <a:prstGeom prst="rect">
            <a:avLst/>
          </a:prstGeom>
          <a:noFill/>
          <a:ln>
            <a:noFill/>
          </a:ln>
        </p:spPr>
      </p:pic>
      <p:pic>
        <p:nvPicPr>
          <p:cNvPr id="779" name="Google Shape;779;p76"/>
          <p:cNvPicPr preferRelativeResize="0"/>
          <p:nvPr/>
        </p:nvPicPr>
        <p:blipFill rotWithShape="1">
          <a:blip r:embed="rId4">
            <a:alphaModFix/>
          </a:blip>
          <a:srcRect b="0" l="0" r="0" t="0"/>
          <a:stretch/>
        </p:blipFill>
        <p:spPr>
          <a:xfrm>
            <a:off x="4257547" y="4530728"/>
            <a:ext cx="1213985" cy="554613"/>
          </a:xfrm>
          <a:prstGeom prst="rect">
            <a:avLst/>
          </a:prstGeom>
          <a:noFill/>
          <a:ln>
            <a:noFill/>
          </a:ln>
        </p:spPr>
      </p:pic>
      <p:pic>
        <p:nvPicPr>
          <p:cNvPr id="780" name="Google Shape;780;p76"/>
          <p:cNvPicPr preferRelativeResize="0"/>
          <p:nvPr/>
        </p:nvPicPr>
        <p:blipFill rotWithShape="1">
          <a:blip r:embed="rId5">
            <a:alphaModFix/>
          </a:blip>
          <a:srcRect b="0" l="0" r="0" t="0"/>
          <a:stretch/>
        </p:blipFill>
        <p:spPr>
          <a:xfrm>
            <a:off x="3638464" y="4538202"/>
            <a:ext cx="580190" cy="583686"/>
          </a:xfrm>
          <a:prstGeom prst="rect">
            <a:avLst/>
          </a:prstGeom>
          <a:noFill/>
          <a:ln>
            <a:noFill/>
          </a:ln>
        </p:spPr>
      </p:pic>
      <p:pic>
        <p:nvPicPr>
          <p:cNvPr id="781" name="Google Shape;781;p76"/>
          <p:cNvPicPr preferRelativeResize="0"/>
          <p:nvPr/>
        </p:nvPicPr>
        <p:blipFill rotWithShape="1">
          <a:blip r:embed="rId6">
            <a:alphaModFix/>
          </a:blip>
          <a:srcRect b="0" l="0" r="0" t="0"/>
          <a:stretch/>
        </p:blipFill>
        <p:spPr>
          <a:xfrm>
            <a:off x="5502526" y="4704829"/>
            <a:ext cx="1368093" cy="263643"/>
          </a:xfrm>
          <a:prstGeom prst="rect">
            <a:avLst/>
          </a:prstGeom>
          <a:noFill/>
          <a:ln>
            <a:noFill/>
          </a:ln>
        </p:spPr>
      </p:pic>
      <p:grpSp>
        <p:nvGrpSpPr>
          <p:cNvPr id="782" name="Google Shape;782;p76"/>
          <p:cNvGrpSpPr/>
          <p:nvPr/>
        </p:nvGrpSpPr>
        <p:grpSpPr>
          <a:xfrm>
            <a:off x="0" y="620639"/>
            <a:ext cx="9143996" cy="2756750"/>
            <a:chOff x="0" y="1695568"/>
            <a:chExt cx="9143996" cy="2756750"/>
          </a:xfrm>
        </p:grpSpPr>
        <p:pic>
          <p:nvPicPr>
            <p:cNvPr id="783" name="Google Shape;783;p76"/>
            <p:cNvPicPr preferRelativeResize="0"/>
            <p:nvPr/>
          </p:nvPicPr>
          <p:blipFill rotWithShape="1">
            <a:blip r:embed="rId7">
              <a:alphaModFix/>
            </a:blip>
            <a:srcRect b="0" l="0" r="0" t="0"/>
            <a:stretch/>
          </p:blipFill>
          <p:spPr>
            <a:xfrm>
              <a:off x="0" y="1695568"/>
              <a:ext cx="9143996" cy="2756750"/>
            </a:xfrm>
            <a:prstGeom prst="rect">
              <a:avLst/>
            </a:prstGeom>
            <a:noFill/>
            <a:ln>
              <a:noFill/>
            </a:ln>
          </p:spPr>
        </p:pic>
        <p:pic>
          <p:nvPicPr>
            <p:cNvPr id="784" name="Google Shape;784;p76"/>
            <p:cNvPicPr preferRelativeResize="0"/>
            <p:nvPr/>
          </p:nvPicPr>
          <p:blipFill rotWithShape="1">
            <a:blip r:embed="rId8">
              <a:alphaModFix/>
            </a:blip>
            <a:srcRect b="0" l="0" r="0" t="0"/>
            <a:stretch/>
          </p:blipFill>
          <p:spPr>
            <a:xfrm>
              <a:off x="1267686" y="2314870"/>
              <a:ext cx="418618" cy="513759"/>
            </a:xfrm>
            <a:prstGeom prst="rect">
              <a:avLst/>
            </a:prstGeom>
            <a:noFill/>
            <a:ln>
              <a:noFill/>
            </a:ln>
          </p:spPr>
        </p:pic>
        <p:pic>
          <p:nvPicPr>
            <p:cNvPr descr="Alexey GRININ | PostDoc Position | Dr. sc. nat. | Max Planck Institute of  Quantum Optics, Garching bei München | MPQ | Division of Laser Spectroscopy" id="785" name="Google Shape;785;p76"/>
            <p:cNvPicPr preferRelativeResize="0"/>
            <p:nvPr/>
          </p:nvPicPr>
          <p:blipFill rotWithShape="1">
            <a:blip r:embed="rId9">
              <a:alphaModFix/>
            </a:blip>
            <a:srcRect b="0" l="0" r="0" t="0"/>
            <a:stretch/>
          </p:blipFill>
          <p:spPr>
            <a:xfrm>
              <a:off x="281819" y="2327479"/>
              <a:ext cx="511622" cy="511622"/>
            </a:xfrm>
            <a:prstGeom prst="rect">
              <a:avLst/>
            </a:prstGeom>
            <a:noFill/>
            <a:ln>
              <a:noFill/>
            </a:ln>
          </p:spPr>
        </p:pic>
      </p:grpSp>
      <p:sp>
        <p:nvSpPr>
          <p:cNvPr id="786" name="Google Shape;786;p76"/>
          <p:cNvSpPr/>
          <p:nvPr/>
        </p:nvSpPr>
        <p:spPr>
          <a:xfrm>
            <a:off x="5143583" y="164632"/>
            <a:ext cx="2067600" cy="453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2500" u="sng">
                <a:solidFill>
                  <a:srgbClr val="000000"/>
                </a:solidFill>
                <a:latin typeface="Cambria"/>
                <a:ea typeface="Cambria"/>
                <a:cs typeface="Cambria"/>
                <a:sym typeface="Cambria"/>
              </a:rPr>
              <a:t>Geraci Group</a:t>
            </a:r>
            <a:endParaRPr b="1" sz="2500" u="sng">
              <a:solidFill>
                <a:schemeClr val="dk1"/>
              </a:solidFill>
              <a:latin typeface="Calibri"/>
              <a:ea typeface="Calibri"/>
              <a:cs typeface="Calibri"/>
              <a:sym typeface="Calibri"/>
            </a:endParaRPr>
          </a:p>
        </p:txBody>
      </p:sp>
      <p:pic>
        <p:nvPicPr>
          <p:cNvPr id="787" name="Google Shape;787;p76"/>
          <p:cNvPicPr preferRelativeResize="0"/>
          <p:nvPr/>
        </p:nvPicPr>
        <p:blipFill>
          <a:blip r:embed="rId10">
            <a:alphaModFix/>
          </a:blip>
          <a:stretch>
            <a:fillRect/>
          </a:stretch>
        </p:blipFill>
        <p:spPr>
          <a:xfrm>
            <a:off x="6988800" y="4474388"/>
            <a:ext cx="539669" cy="646500"/>
          </a:xfrm>
          <a:prstGeom prst="rect">
            <a:avLst/>
          </a:prstGeom>
          <a:noFill/>
          <a:ln>
            <a:noFill/>
          </a:ln>
        </p:spPr>
      </p:pic>
      <p:pic>
        <p:nvPicPr>
          <p:cNvPr id="788" name="Google Shape;788;p76"/>
          <p:cNvPicPr preferRelativeResize="0"/>
          <p:nvPr/>
        </p:nvPicPr>
        <p:blipFill>
          <a:blip r:embed="rId11">
            <a:alphaModFix/>
          </a:blip>
          <a:stretch>
            <a:fillRect/>
          </a:stretch>
        </p:blipFill>
        <p:spPr>
          <a:xfrm>
            <a:off x="7691000" y="4556725"/>
            <a:ext cx="1282100" cy="502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23"/>
          <p:cNvSpPr txBox="1"/>
          <p:nvPr>
            <p:ph type="title"/>
          </p:nvPr>
        </p:nvSpPr>
        <p:spPr>
          <a:xfrm>
            <a:off x="311700" y="-8837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a:t>Levitated optomechanics - brief introduction</a:t>
            </a:r>
            <a:endParaRPr/>
          </a:p>
        </p:txBody>
      </p:sp>
      <p:sp>
        <p:nvSpPr>
          <p:cNvPr id="112" name="Google Shape;112;p23"/>
          <p:cNvSpPr txBox="1"/>
          <p:nvPr>
            <p:ph idx="1" type="body"/>
          </p:nvPr>
        </p:nvSpPr>
        <p:spPr>
          <a:xfrm>
            <a:off x="149800" y="390475"/>
            <a:ext cx="5364000" cy="3054900"/>
          </a:xfrm>
          <a:prstGeom prst="rect">
            <a:avLst/>
          </a:prstGeom>
        </p:spPr>
        <p:txBody>
          <a:bodyPr anchorCtr="0" anchor="t" bIns="91425" lIns="91425" spcFirstLastPara="1" rIns="91425" wrap="square" tIns="91425">
            <a:normAutofit lnSpcReduction="20000"/>
          </a:bodyPr>
          <a:lstStyle/>
          <a:p>
            <a:pPr indent="-317500" lvl="0" marL="457200" rtl="0" algn="l">
              <a:spcBef>
                <a:spcPts val="0"/>
              </a:spcBef>
              <a:spcAft>
                <a:spcPts val="0"/>
              </a:spcAft>
              <a:buSzPts val="1400"/>
              <a:buAutoNum type="arabicPeriod"/>
            </a:pPr>
            <a:r>
              <a:rPr lang="en-GB" sz="1400"/>
              <a:t>Polarisable </a:t>
            </a:r>
            <a:r>
              <a:rPr lang="en-GB" sz="1400"/>
              <a:t>dielectric</a:t>
            </a:r>
            <a:r>
              <a:rPr lang="en-GB" sz="1400"/>
              <a:t> particles act as high field seekers - trapped in laser focus</a:t>
            </a:r>
            <a:endParaRPr sz="1400"/>
          </a:p>
          <a:p>
            <a:pPr indent="-317500" lvl="0" marL="457200" rtl="0" algn="l">
              <a:spcBef>
                <a:spcPts val="0"/>
              </a:spcBef>
              <a:spcAft>
                <a:spcPts val="0"/>
              </a:spcAft>
              <a:buSzPts val="1400"/>
              <a:buAutoNum type="arabicPeriod"/>
            </a:pPr>
            <a:r>
              <a:rPr lang="en-GB" sz="1400"/>
              <a:t>When particle is approximately spherical, acts as 3 decoupled harmonic oscillators. </a:t>
            </a:r>
            <a:endParaRPr sz="1400"/>
          </a:p>
          <a:p>
            <a:pPr indent="-317500" lvl="0" marL="457200" rtl="0" algn="l">
              <a:spcBef>
                <a:spcPts val="0"/>
              </a:spcBef>
              <a:spcAft>
                <a:spcPts val="0"/>
              </a:spcAft>
              <a:buSzPts val="1400"/>
              <a:buAutoNum type="arabicPeriod"/>
            </a:pPr>
            <a:r>
              <a:rPr lang="en-GB" sz="1400"/>
              <a:t>Characteristic length scale 10’s nanometers to 10’s microns.</a:t>
            </a:r>
            <a:endParaRPr sz="1400"/>
          </a:p>
          <a:p>
            <a:pPr indent="-317500" lvl="0" marL="457200" rtl="0" algn="l">
              <a:spcBef>
                <a:spcPts val="0"/>
              </a:spcBef>
              <a:spcAft>
                <a:spcPts val="0"/>
              </a:spcAft>
              <a:buSzPts val="1400"/>
              <a:buAutoNum type="arabicPeriod"/>
            </a:pPr>
            <a:r>
              <a:rPr lang="en-GB" sz="1400"/>
              <a:t>High Q factors ~ 10^10 demonstrated, 10^12 predicted</a:t>
            </a:r>
            <a:endParaRPr sz="1400"/>
          </a:p>
          <a:p>
            <a:pPr indent="-317500" lvl="0" marL="457200" rtl="0" algn="l">
              <a:spcBef>
                <a:spcPts val="0"/>
              </a:spcBef>
              <a:spcAft>
                <a:spcPts val="0"/>
              </a:spcAft>
              <a:buSzPts val="1400"/>
              <a:buAutoNum type="arabicPeriod"/>
            </a:pPr>
            <a:r>
              <a:rPr lang="en-GB" sz="1400"/>
              <a:t>Can reduce the effective motional ‘temperature’ of such objects through feedback schemes</a:t>
            </a:r>
            <a:endParaRPr sz="1400"/>
          </a:p>
          <a:p>
            <a:pPr indent="-317500" lvl="0" marL="457200" rtl="0" algn="l">
              <a:spcBef>
                <a:spcPts val="0"/>
              </a:spcBef>
              <a:spcAft>
                <a:spcPts val="0"/>
              </a:spcAft>
              <a:buSzPts val="1400"/>
              <a:buAutoNum type="arabicPeriod"/>
            </a:pPr>
            <a:r>
              <a:rPr lang="en-GB" sz="1400"/>
              <a:t>Ground state recently achieved in the field. </a:t>
            </a:r>
            <a:endParaRPr sz="1400"/>
          </a:p>
          <a:p>
            <a:pPr indent="-317500" lvl="0" marL="457200" rtl="0" algn="l">
              <a:spcBef>
                <a:spcPts val="0"/>
              </a:spcBef>
              <a:spcAft>
                <a:spcPts val="0"/>
              </a:spcAft>
              <a:buSzPts val="1400"/>
              <a:buAutoNum type="arabicPeriod"/>
            </a:pPr>
            <a:r>
              <a:rPr lang="en-GB" sz="1400"/>
              <a:t>Expected future goals include matter wave interferometry - huge macroscopicity, expected to challenge present models of the limits of quantum mechanics.</a:t>
            </a:r>
            <a:endParaRPr sz="1400"/>
          </a:p>
        </p:txBody>
      </p:sp>
      <p:pic>
        <p:nvPicPr>
          <p:cNvPr id="113" name="Google Shape;113;p23"/>
          <p:cNvPicPr preferRelativeResize="0"/>
          <p:nvPr/>
        </p:nvPicPr>
        <p:blipFill>
          <a:blip r:embed="rId3">
            <a:alphaModFix/>
          </a:blip>
          <a:stretch>
            <a:fillRect/>
          </a:stretch>
        </p:blipFill>
        <p:spPr>
          <a:xfrm>
            <a:off x="82688" y="3445375"/>
            <a:ext cx="4070806" cy="1380250"/>
          </a:xfrm>
          <a:prstGeom prst="rect">
            <a:avLst/>
          </a:prstGeom>
          <a:noFill/>
          <a:ln>
            <a:noFill/>
          </a:ln>
        </p:spPr>
      </p:pic>
      <p:pic>
        <p:nvPicPr>
          <p:cNvPr id="114" name="Google Shape;114;p23"/>
          <p:cNvPicPr preferRelativeResize="0"/>
          <p:nvPr/>
        </p:nvPicPr>
        <p:blipFill>
          <a:blip r:embed="rId4">
            <a:alphaModFix/>
          </a:blip>
          <a:stretch>
            <a:fillRect/>
          </a:stretch>
        </p:blipFill>
        <p:spPr>
          <a:xfrm>
            <a:off x="6990987" y="1518050"/>
            <a:ext cx="2097020" cy="1403900"/>
          </a:xfrm>
          <a:prstGeom prst="rect">
            <a:avLst/>
          </a:prstGeom>
          <a:noFill/>
          <a:ln>
            <a:noFill/>
          </a:ln>
        </p:spPr>
      </p:pic>
      <p:pic>
        <p:nvPicPr>
          <p:cNvPr id="115" name="Google Shape;115;p23"/>
          <p:cNvPicPr preferRelativeResize="0"/>
          <p:nvPr/>
        </p:nvPicPr>
        <p:blipFill>
          <a:blip r:embed="rId5">
            <a:alphaModFix/>
          </a:blip>
          <a:stretch>
            <a:fillRect/>
          </a:stretch>
        </p:blipFill>
        <p:spPr>
          <a:xfrm>
            <a:off x="6741699" y="-1"/>
            <a:ext cx="2278925" cy="1029450"/>
          </a:xfrm>
          <a:prstGeom prst="rect">
            <a:avLst/>
          </a:prstGeom>
          <a:noFill/>
          <a:ln>
            <a:noFill/>
          </a:ln>
        </p:spPr>
      </p:pic>
      <p:pic>
        <p:nvPicPr>
          <p:cNvPr id="116" name="Google Shape;116;p23"/>
          <p:cNvPicPr preferRelativeResize="0"/>
          <p:nvPr/>
        </p:nvPicPr>
        <p:blipFill>
          <a:blip r:embed="rId6">
            <a:alphaModFix/>
          </a:blip>
          <a:stretch>
            <a:fillRect/>
          </a:stretch>
        </p:blipFill>
        <p:spPr>
          <a:xfrm>
            <a:off x="6930135" y="3210200"/>
            <a:ext cx="2218740" cy="1649875"/>
          </a:xfrm>
          <a:prstGeom prst="rect">
            <a:avLst/>
          </a:prstGeom>
          <a:noFill/>
          <a:ln>
            <a:noFill/>
          </a:ln>
        </p:spPr>
      </p:pic>
      <p:pic>
        <p:nvPicPr>
          <p:cNvPr id="117" name="Google Shape;117;p23"/>
          <p:cNvPicPr preferRelativeResize="0"/>
          <p:nvPr/>
        </p:nvPicPr>
        <p:blipFill>
          <a:blip r:embed="rId7">
            <a:alphaModFix/>
          </a:blip>
          <a:stretch>
            <a:fillRect/>
          </a:stretch>
        </p:blipFill>
        <p:spPr>
          <a:xfrm>
            <a:off x="4572000" y="3213176"/>
            <a:ext cx="2358132" cy="1643924"/>
          </a:xfrm>
          <a:prstGeom prst="rect">
            <a:avLst/>
          </a:prstGeom>
          <a:noFill/>
          <a:ln>
            <a:noFill/>
          </a:ln>
        </p:spPr>
      </p:pic>
      <p:pic>
        <p:nvPicPr>
          <p:cNvPr id="118" name="Google Shape;118;p23"/>
          <p:cNvPicPr preferRelativeResize="0"/>
          <p:nvPr/>
        </p:nvPicPr>
        <p:blipFill>
          <a:blip r:embed="rId8">
            <a:alphaModFix/>
          </a:blip>
          <a:stretch>
            <a:fillRect/>
          </a:stretch>
        </p:blipFill>
        <p:spPr>
          <a:xfrm>
            <a:off x="5205550" y="1096675"/>
            <a:ext cx="1694250" cy="1311325"/>
          </a:xfrm>
          <a:prstGeom prst="rect">
            <a:avLst/>
          </a:prstGeom>
          <a:noFill/>
          <a:ln>
            <a:noFill/>
          </a:ln>
        </p:spPr>
      </p:pic>
      <p:sp>
        <p:nvSpPr>
          <p:cNvPr id="119" name="Google Shape;119;p23"/>
          <p:cNvSpPr/>
          <p:nvPr/>
        </p:nvSpPr>
        <p:spPr>
          <a:xfrm>
            <a:off x="6769600" y="30950"/>
            <a:ext cx="216000" cy="249900"/>
          </a:xfrm>
          <a:prstGeom prst="rect">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2" name="Shape 792"/>
        <p:cNvGrpSpPr/>
        <p:nvPr/>
      </p:nvGrpSpPr>
      <p:grpSpPr>
        <a:xfrm>
          <a:off x="0" y="0"/>
          <a:ext cx="0" cy="0"/>
          <a:chOff x="0" y="0"/>
          <a:chExt cx="0" cy="0"/>
        </a:xfrm>
      </p:grpSpPr>
      <p:sp>
        <p:nvSpPr>
          <p:cNvPr id="793" name="Google Shape;793;p77"/>
          <p:cNvSpPr txBox="1"/>
          <p:nvPr>
            <p:ph type="title"/>
          </p:nvPr>
        </p:nvSpPr>
        <p:spPr>
          <a:xfrm>
            <a:off x="457200" y="205979"/>
            <a:ext cx="8229600" cy="857400"/>
          </a:xfrm>
          <a:prstGeom prst="rect">
            <a:avLst/>
          </a:prstGeom>
        </p:spPr>
        <p:txBody>
          <a:bodyPr anchorCtr="0" anchor="ctr" bIns="45700" lIns="91425" spcFirstLastPara="1" rIns="91425" wrap="square" tIns="45700">
            <a:normAutofit fontScale="90000"/>
          </a:bodyPr>
          <a:lstStyle/>
          <a:p>
            <a:pPr indent="0" lvl="0" marL="0" rtl="0" algn="ctr">
              <a:spcBef>
                <a:spcPts val="0"/>
              </a:spcBef>
              <a:spcAft>
                <a:spcPts val="0"/>
              </a:spcAft>
              <a:buClr>
                <a:schemeClr val="dk1"/>
              </a:buClr>
              <a:buSzPct val="39285"/>
              <a:buFont typeface="Arial"/>
              <a:buNone/>
            </a:pPr>
            <a:r>
              <a:rPr lang="en-GB"/>
              <a:t>Questions?</a:t>
            </a:r>
            <a:endParaRPr/>
          </a:p>
          <a:p>
            <a:pPr indent="0" lvl="0" marL="0" rtl="0" algn="ctr">
              <a:spcBef>
                <a:spcPts val="0"/>
              </a:spcBef>
              <a:spcAft>
                <a:spcPts val="0"/>
              </a:spcAft>
              <a:buNone/>
            </a:pPr>
            <a:r>
              <a:t/>
            </a:r>
            <a:endParaRPr/>
          </a:p>
        </p:txBody>
      </p:sp>
      <p:pic>
        <p:nvPicPr>
          <p:cNvPr id="794" name="Google Shape;794;p77"/>
          <p:cNvPicPr preferRelativeResize="0"/>
          <p:nvPr/>
        </p:nvPicPr>
        <p:blipFill>
          <a:blip r:embed="rId3">
            <a:alphaModFix/>
          </a:blip>
          <a:stretch>
            <a:fillRect/>
          </a:stretch>
        </p:blipFill>
        <p:spPr>
          <a:xfrm>
            <a:off x="4867200" y="770150"/>
            <a:ext cx="4200600" cy="2019025"/>
          </a:xfrm>
          <a:prstGeom prst="rect">
            <a:avLst/>
          </a:prstGeom>
          <a:noFill/>
          <a:ln>
            <a:noFill/>
          </a:ln>
        </p:spPr>
      </p:pic>
      <p:pic>
        <p:nvPicPr>
          <p:cNvPr id="795" name="Google Shape;795;p77"/>
          <p:cNvPicPr preferRelativeResize="0"/>
          <p:nvPr/>
        </p:nvPicPr>
        <p:blipFill>
          <a:blip r:embed="rId4">
            <a:alphaModFix/>
          </a:blip>
          <a:stretch>
            <a:fillRect/>
          </a:stretch>
        </p:blipFill>
        <p:spPr>
          <a:xfrm>
            <a:off x="76200" y="770150"/>
            <a:ext cx="4624700" cy="1940425"/>
          </a:xfrm>
          <a:prstGeom prst="rect">
            <a:avLst/>
          </a:prstGeom>
          <a:noFill/>
          <a:ln>
            <a:noFill/>
          </a:ln>
        </p:spPr>
      </p:pic>
      <p:pic>
        <p:nvPicPr>
          <p:cNvPr id="796" name="Google Shape;796;p77"/>
          <p:cNvPicPr preferRelativeResize="0"/>
          <p:nvPr/>
        </p:nvPicPr>
        <p:blipFill>
          <a:blip r:embed="rId5">
            <a:alphaModFix/>
          </a:blip>
          <a:stretch>
            <a:fillRect/>
          </a:stretch>
        </p:blipFill>
        <p:spPr>
          <a:xfrm>
            <a:off x="152400" y="2941575"/>
            <a:ext cx="4260562" cy="2049525"/>
          </a:xfrm>
          <a:prstGeom prst="rect">
            <a:avLst/>
          </a:prstGeom>
          <a:noFill/>
          <a:ln>
            <a:noFill/>
          </a:ln>
        </p:spPr>
      </p:pic>
      <p:pic>
        <p:nvPicPr>
          <p:cNvPr id="797" name="Google Shape;797;p77"/>
          <p:cNvPicPr preferRelativeResize="0"/>
          <p:nvPr/>
        </p:nvPicPr>
        <p:blipFill>
          <a:blip r:embed="rId6">
            <a:alphaModFix/>
          </a:blip>
          <a:stretch>
            <a:fillRect/>
          </a:stretch>
        </p:blipFill>
        <p:spPr>
          <a:xfrm>
            <a:off x="4588800" y="2983275"/>
            <a:ext cx="4417399" cy="154017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1" name="Shape 801"/>
        <p:cNvGrpSpPr/>
        <p:nvPr/>
      </p:nvGrpSpPr>
      <p:grpSpPr>
        <a:xfrm>
          <a:off x="0" y="0"/>
          <a:ext cx="0" cy="0"/>
          <a:chOff x="0" y="0"/>
          <a:chExt cx="0" cy="0"/>
        </a:xfrm>
      </p:grpSpPr>
      <p:sp>
        <p:nvSpPr>
          <p:cNvPr id="802" name="Google Shape;802;p78"/>
          <p:cNvSpPr txBox="1"/>
          <p:nvPr>
            <p:ph type="ctrTitle"/>
          </p:nvPr>
        </p:nvSpPr>
        <p:spPr>
          <a:xfrm>
            <a:off x="311708" y="-16982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GB"/>
              <a:t>DISCLAIMER</a:t>
            </a:r>
            <a:endParaRPr/>
          </a:p>
        </p:txBody>
      </p:sp>
      <p:sp>
        <p:nvSpPr>
          <p:cNvPr id="803" name="Google Shape;803;p78"/>
          <p:cNvSpPr txBox="1"/>
          <p:nvPr>
            <p:ph idx="1" type="subTitle"/>
          </p:nvPr>
        </p:nvSpPr>
        <p:spPr>
          <a:xfrm>
            <a:off x="311700" y="1995925"/>
            <a:ext cx="8657700" cy="1763700"/>
          </a:xfrm>
          <a:prstGeom prst="rect">
            <a:avLst/>
          </a:prstGeom>
        </p:spPr>
        <p:txBody>
          <a:bodyPr anchorCtr="0" anchor="t" bIns="91425" lIns="91425" spcFirstLastPara="1" rIns="91425" wrap="square" tIns="91425">
            <a:normAutofit lnSpcReduction="10000"/>
          </a:bodyPr>
          <a:lstStyle/>
          <a:p>
            <a:pPr indent="0" lvl="0" marL="0" rtl="0" algn="ctr">
              <a:spcBef>
                <a:spcPts val="0"/>
              </a:spcBef>
              <a:spcAft>
                <a:spcPts val="0"/>
              </a:spcAft>
              <a:buNone/>
            </a:pPr>
            <a:r>
              <a:rPr lang="en-GB"/>
              <a:t>I am an experimental physicist without a background in the LIGO jargon</a:t>
            </a:r>
            <a:endParaRPr/>
          </a:p>
          <a:p>
            <a:pPr indent="0" lvl="0" marL="0" rtl="0" algn="ctr">
              <a:spcBef>
                <a:spcPts val="0"/>
              </a:spcBef>
              <a:spcAft>
                <a:spcPts val="0"/>
              </a:spcAft>
              <a:buNone/>
            </a:pPr>
            <a:r>
              <a:t/>
            </a:r>
            <a:endParaRPr/>
          </a:p>
          <a:p>
            <a:pPr indent="0" lvl="0" marL="0" rtl="0" algn="ctr">
              <a:spcBef>
                <a:spcPts val="0"/>
              </a:spcBef>
              <a:spcAft>
                <a:spcPts val="0"/>
              </a:spcAft>
              <a:buNone/>
            </a:pPr>
            <a:r>
              <a:rPr lang="en-GB"/>
              <a:t>Please speak slowly and minimise acronyms</a:t>
            </a:r>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7" name="Shape 807"/>
        <p:cNvGrpSpPr/>
        <p:nvPr/>
      </p:nvGrpSpPr>
      <p:grpSpPr>
        <a:xfrm>
          <a:off x="0" y="0"/>
          <a:ext cx="0" cy="0"/>
          <a:chOff x="0" y="0"/>
          <a:chExt cx="0" cy="0"/>
        </a:xfrm>
      </p:grpSpPr>
      <p:sp>
        <p:nvSpPr>
          <p:cNvPr id="808" name="Google Shape;808;p79"/>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GB"/>
              <a:t>Backup slides beyond this point</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2" name="Shape 812"/>
        <p:cNvGrpSpPr/>
        <p:nvPr/>
      </p:nvGrpSpPr>
      <p:grpSpPr>
        <a:xfrm>
          <a:off x="0" y="0"/>
          <a:ext cx="0" cy="0"/>
          <a:chOff x="0" y="0"/>
          <a:chExt cx="0" cy="0"/>
        </a:xfrm>
      </p:grpSpPr>
      <p:sp>
        <p:nvSpPr>
          <p:cNvPr id="813" name="Google Shape;813;p80"/>
          <p:cNvSpPr txBox="1"/>
          <p:nvPr>
            <p:ph type="ctrTitle"/>
          </p:nvPr>
        </p:nvSpPr>
        <p:spPr>
          <a:xfrm>
            <a:off x="623475" y="2252926"/>
            <a:ext cx="7770900" cy="15102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GB"/>
              <a:t>Struggling to get back into the USA during covid? </a:t>
            </a:r>
            <a:endParaRPr/>
          </a:p>
          <a:p>
            <a:pPr indent="0" lvl="0" marL="0" rtl="0" algn="l">
              <a:spcBef>
                <a:spcPts val="0"/>
              </a:spcBef>
              <a:spcAft>
                <a:spcPts val="0"/>
              </a:spcAft>
              <a:buNone/>
            </a:pPr>
            <a:r>
              <a:t/>
            </a:r>
            <a:endParaRPr/>
          </a:p>
          <a:p>
            <a:pPr indent="0" lvl="0" marL="0" rtl="0" algn="l">
              <a:spcBef>
                <a:spcPts val="0"/>
              </a:spcBef>
              <a:spcAft>
                <a:spcPts val="0"/>
              </a:spcAft>
              <a:buNone/>
            </a:pPr>
            <a:r>
              <a:rPr lang="en-GB"/>
              <a:t>Just sue the state department! </a:t>
            </a:r>
            <a:endParaRPr/>
          </a:p>
        </p:txBody>
      </p:sp>
      <p:pic>
        <p:nvPicPr>
          <p:cNvPr id="814" name="Google Shape;814;p80"/>
          <p:cNvPicPr preferRelativeResize="0"/>
          <p:nvPr/>
        </p:nvPicPr>
        <p:blipFill>
          <a:blip r:embed="rId3">
            <a:alphaModFix/>
          </a:blip>
          <a:stretch>
            <a:fillRect/>
          </a:stretch>
        </p:blipFill>
        <p:spPr>
          <a:xfrm>
            <a:off x="152400" y="3724871"/>
            <a:ext cx="8839200" cy="1185863"/>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8" name="Shape 818"/>
        <p:cNvGrpSpPr/>
        <p:nvPr/>
      </p:nvGrpSpPr>
      <p:grpSpPr>
        <a:xfrm>
          <a:off x="0" y="0"/>
          <a:ext cx="0" cy="0"/>
          <a:chOff x="0" y="0"/>
          <a:chExt cx="0" cy="0"/>
        </a:xfrm>
      </p:grpSpPr>
      <p:sp>
        <p:nvSpPr>
          <p:cNvPr id="819" name="Google Shape;819;p81"/>
          <p:cNvSpPr/>
          <p:nvPr/>
        </p:nvSpPr>
        <p:spPr>
          <a:xfrm>
            <a:off x="4482913" y="2433250"/>
            <a:ext cx="178200" cy="276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 </a:t>
            </a:r>
            <a:endParaRPr sz="1100"/>
          </a:p>
        </p:txBody>
      </p:sp>
      <p:pic>
        <p:nvPicPr>
          <p:cNvPr id="820" name="Google Shape;820;p81"/>
          <p:cNvPicPr preferRelativeResize="0"/>
          <p:nvPr/>
        </p:nvPicPr>
        <p:blipFill rotWithShape="1">
          <a:blip r:embed="rId3">
            <a:alphaModFix/>
          </a:blip>
          <a:srcRect b="0" l="0" r="0" t="0"/>
          <a:stretch/>
        </p:blipFill>
        <p:spPr>
          <a:xfrm>
            <a:off x="4487298" y="3105793"/>
            <a:ext cx="796908" cy="1004196"/>
          </a:xfrm>
          <a:prstGeom prst="rect">
            <a:avLst/>
          </a:prstGeom>
          <a:noFill/>
          <a:ln>
            <a:noFill/>
          </a:ln>
        </p:spPr>
      </p:pic>
      <p:pic>
        <p:nvPicPr>
          <p:cNvPr id="821" name="Google Shape;821;p81"/>
          <p:cNvPicPr preferRelativeResize="0"/>
          <p:nvPr/>
        </p:nvPicPr>
        <p:blipFill rotWithShape="1">
          <a:blip r:embed="rId4">
            <a:alphaModFix/>
          </a:blip>
          <a:srcRect b="0" l="0" r="0" t="0"/>
          <a:stretch/>
        </p:blipFill>
        <p:spPr>
          <a:xfrm>
            <a:off x="5300463" y="1207670"/>
            <a:ext cx="711375" cy="894417"/>
          </a:xfrm>
          <a:prstGeom prst="rect">
            <a:avLst/>
          </a:prstGeom>
          <a:noFill/>
          <a:ln>
            <a:noFill/>
          </a:ln>
        </p:spPr>
      </p:pic>
      <p:pic>
        <p:nvPicPr>
          <p:cNvPr id="822" name="Google Shape;822;p81"/>
          <p:cNvPicPr preferRelativeResize="0"/>
          <p:nvPr/>
        </p:nvPicPr>
        <p:blipFill rotWithShape="1">
          <a:blip r:embed="rId5">
            <a:alphaModFix/>
          </a:blip>
          <a:srcRect b="0" l="0" r="0" t="0"/>
          <a:stretch/>
        </p:blipFill>
        <p:spPr>
          <a:xfrm>
            <a:off x="5552946" y="3102713"/>
            <a:ext cx="796908" cy="1011281"/>
          </a:xfrm>
          <a:prstGeom prst="rect">
            <a:avLst/>
          </a:prstGeom>
          <a:noFill/>
          <a:ln>
            <a:noFill/>
          </a:ln>
        </p:spPr>
      </p:pic>
      <p:pic>
        <p:nvPicPr>
          <p:cNvPr id="823" name="Google Shape;823;p81"/>
          <p:cNvPicPr preferRelativeResize="0"/>
          <p:nvPr/>
        </p:nvPicPr>
        <p:blipFill rotWithShape="1">
          <a:blip r:embed="rId6">
            <a:alphaModFix/>
          </a:blip>
          <a:srcRect b="0" l="0" r="0" t="0"/>
          <a:stretch/>
        </p:blipFill>
        <p:spPr>
          <a:xfrm>
            <a:off x="6142095" y="1205905"/>
            <a:ext cx="863130" cy="889790"/>
          </a:xfrm>
          <a:prstGeom prst="rect">
            <a:avLst/>
          </a:prstGeom>
          <a:noFill/>
          <a:ln>
            <a:noFill/>
          </a:ln>
        </p:spPr>
      </p:pic>
      <p:sp>
        <p:nvSpPr>
          <p:cNvPr id="824" name="Google Shape;824;p81"/>
          <p:cNvSpPr txBox="1"/>
          <p:nvPr/>
        </p:nvSpPr>
        <p:spPr>
          <a:xfrm>
            <a:off x="120890" y="12714"/>
            <a:ext cx="4279500" cy="646500"/>
          </a:xfrm>
          <a:prstGeom prst="rect">
            <a:avLst/>
          </a:prstGeom>
          <a:noFill/>
          <a:ln>
            <a:noFill/>
          </a:ln>
        </p:spPr>
        <p:txBody>
          <a:bodyPr anchorCtr="0" anchor="ctr" bIns="34275" lIns="68575" spcFirstLastPara="1" rIns="68575" wrap="square" tIns="34275">
            <a:noAutofit/>
          </a:bodyPr>
          <a:lstStyle/>
          <a:p>
            <a:pPr indent="0" lvl="0" marL="0" marR="0" rtl="0" algn="l">
              <a:spcBef>
                <a:spcPts val="0"/>
              </a:spcBef>
              <a:spcAft>
                <a:spcPts val="0"/>
              </a:spcAft>
              <a:buClr>
                <a:srgbClr val="404040"/>
              </a:buClr>
              <a:buSzPts val="3500"/>
              <a:buFont typeface="Arial"/>
              <a:buNone/>
            </a:pPr>
            <a:r>
              <a:rPr lang="en-GB" sz="3500">
                <a:solidFill>
                  <a:srgbClr val="404040"/>
                </a:solidFill>
                <a:latin typeface="Arial"/>
                <a:ea typeface="Arial"/>
                <a:cs typeface="Arial"/>
                <a:sym typeface="Arial"/>
              </a:rPr>
              <a:t>Acknowledgements</a:t>
            </a:r>
            <a:endParaRPr sz="1100"/>
          </a:p>
        </p:txBody>
      </p:sp>
      <p:pic>
        <p:nvPicPr>
          <p:cNvPr id="825" name="Google Shape;825;p81"/>
          <p:cNvPicPr preferRelativeResize="0"/>
          <p:nvPr/>
        </p:nvPicPr>
        <p:blipFill rotWithShape="1">
          <a:blip r:embed="rId7">
            <a:alphaModFix/>
          </a:blip>
          <a:srcRect b="0" l="0" r="0" t="0"/>
          <a:stretch/>
        </p:blipFill>
        <p:spPr>
          <a:xfrm>
            <a:off x="3449443" y="3116158"/>
            <a:ext cx="753524" cy="953866"/>
          </a:xfrm>
          <a:prstGeom prst="rect">
            <a:avLst/>
          </a:prstGeom>
          <a:noFill/>
          <a:ln>
            <a:noFill/>
          </a:ln>
        </p:spPr>
      </p:pic>
      <p:pic>
        <p:nvPicPr>
          <p:cNvPr id="826" name="Google Shape;826;p81"/>
          <p:cNvPicPr preferRelativeResize="0"/>
          <p:nvPr/>
        </p:nvPicPr>
        <p:blipFill rotWithShape="1">
          <a:blip r:embed="rId8">
            <a:alphaModFix/>
          </a:blip>
          <a:srcRect b="0" l="0" r="0" t="0"/>
          <a:stretch/>
        </p:blipFill>
        <p:spPr>
          <a:xfrm>
            <a:off x="233383" y="1198823"/>
            <a:ext cx="707150" cy="894418"/>
          </a:xfrm>
          <a:prstGeom prst="rect">
            <a:avLst/>
          </a:prstGeom>
          <a:noFill/>
          <a:ln>
            <a:noFill/>
          </a:ln>
        </p:spPr>
      </p:pic>
      <p:pic>
        <p:nvPicPr>
          <p:cNvPr id="827" name="Google Shape;827;p81"/>
          <p:cNvPicPr preferRelativeResize="0"/>
          <p:nvPr/>
        </p:nvPicPr>
        <p:blipFill rotWithShape="1">
          <a:blip r:embed="rId9">
            <a:alphaModFix/>
          </a:blip>
          <a:srcRect b="0" l="0" r="0" t="0"/>
          <a:stretch/>
        </p:blipFill>
        <p:spPr>
          <a:xfrm>
            <a:off x="233383" y="3139667"/>
            <a:ext cx="753525" cy="948659"/>
          </a:xfrm>
          <a:prstGeom prst="rect">
            <a:avLst/>
          </a:prstGeom>
          <a:noFill/>
          <a:ln>
            <a:noFill/>
          </a:ln>
        </p:spPr>
      </p:pic>
      <p:pic>
        <p:nvPicPr>
          <p:cNvPr id="828" name="Google Shape;828;p81"/>
          <p:cNvPicPr preferRelativeResize="0"/>
          <p:nvPr/>
        </p:nvPicPr>
        <p:blipFill rotWithShape="1">
          <a:blip r:embed="rId10">
            <a:alphaModFix/>
          </a:blip>
          <a:srcRect b="0" l="0" r="0" t="0"/>
          <a:stretch/>
        </p:blipFill>
        <p:spPr>
          <a:xfrm>
            <a:off x="4383719" y="1213525"/>
            <a:ext cx="712222" cy="894417"/>
          </a:xfrm>
          <a:prstGeom prst="rect">
            <a:avLst/>
          </a:prstGeom>
          <a:noFill/>
          <a:ln>
            <a:noFill/>
          </a:ln>
        </p:spPr>
      </p:pic>
      <p:pic>
        <p:nvPicPr>
          <p:cNvPr id="829" name="Google Shape;829;p81"/>
          <p:cNvPicPr preferRelativeResize="0"/>
          <p:nvPr/>
        </p:nvPicPr>
        <p:blipFill rotWithShape="1">
          <a:blip r:embed="rId11">
            <a:alphaModFix/>
          </a:blip>
          <a:srcRect b="0" l="0" r="0" t="0"/>
          <a:stretch/>
        </p:blipFill>
        <p:spPr>
          <a:xfrm>
            <a:off x="2320292" y="1216370"/>
            <a:ext cx="744971" cy="914283"/>
          </a:xfrm>
          <a:prstGeom prst="rect">
            <a:avLst/>
          </a:prstGeom>
          <a:noFill/>
          <a:ln>
            <a:noFill/>
          </a:ln>
        </p:spPr>
      </p:pic>
      <p:pic>
        <p:nvPicPr>
          <p:cNvPr id="830" name="Google Shape;830;p81"/>
          <p:cNvPicPr preferRelativeResize="0"/>
          <p:nvPr/>
        </p:nvPicPr>
        <p:blipFill rotWithShape="1">
          <a:blip r:embed="rId12">
            <a:alphaModFix/>
          </a:blip>
          <a:srcRect b="0" l="0" r="0" t="0"/>
          <a:stretch/>
        </p:blipFill>
        <p:spPr>
          <a:xfrm>
            <a:off x="1286297" y="1186263"/>
            <a:ext cx="744971" cy="929074"/>
          </a:xfrm>
          <a:prstGeom prst="rect">
            <a:avLst/>
          </a:prstGeom>
          <a:noFill/>
          <a:ln>
            <a:noFill/>
          </a:ln>
        </p:spPr>
      </p:pic>
      <p:sp>
        <p:nvSpPr>
          <p:cNvPr id="831" name="Google Shape;831;p81"/>
          <p:cNvSpPr/>
          <p:nvPr/>
        </p:nvSpPr>
        <p:spPr>
          <a:xfrm>
            <a:off x="4279958" y="4082057"/>
            <a:ext cx="11682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900">
                <a:solidFill>
                  <a:srgbClr val="000000"/>
                </a:solidFill>
                <a:latin typeface="Cambria"/>
                <a:ea typeface="Cambria"/>
                <a:cs typeface="Cambria"/>
                <a:sym typeface="Cambria"/>
              </a:rPr>
              <a:t>Aaron Zhiyuan Wang</a:t>
            </a:r>
            <a:endParaRPr sz="1100"/>
          </a:p>
          <a:p>
            <a:pPr indent="0" lvl="0" marL="0" marR="0" rtl="0" algn="ctr">
              <a:spcBef>
                <a:spcPts val="0"/>
              </a:spcBef>
              <a:spcAft>
                <a:spcPts val="0"/>
              </a:spcAft>
              <a:buNone/>
            </a:pPr>
            <a:r>
              <a:rPr lang="en-GB" sz="900">
                <a:solidFill>
                  <a:srgbClr val="000000"/>
                </a:solidFill>
                <a:latin typeface="Cambria"/>
                <a:ea typeface="Cambria"/>
                <a:cs typeface="Cambria"/>
                <a:sym typeface="Cambria"/>
              </a:rPr>
              <a:t>(G)</a:t>
            </a:r>
            <a:endParaRPr sz="900">
              <a:solidFill>
                <a:schemeClr val="dk1"/>
              </a:solidFill>
              <a:latin typeface="Calibri"/>
              <a:ea typeface="Calibri"/>
              <a:cs typeface="Calibri"/>
              <a:sym typeface="Calibri"/>
            </a:endParaRPr>
          </a:p>
        </p:txBody>
      </p:sp>
      <p:sp>
        <p:nvSpPr>
          <p:cNvPr id="832" name="Google Shape;832;p81"/>
          <p:cNvSpPr/>
          <p:nvPr/>
        </p:nvSpPr>
        <p:spPr>
          <a:xfrm>
            <a:off x="5519109" y="4082057"/>
            <a:ext cx="8172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lang="en-GB" sz="900">
                <a:solidFill>
                  <a:srgbClr val="000000"/>
                </a:solidFill>
                <a:latin typeface="Cambria"/>
                <a:ea typeface="Cambria"/>
                <a:cs typeface="Cambria"/>
                <a:sym typeface="Cambria"/>
              </a:rPr>
              <a:t>Shelby Klomp</a:t>
            </a:r>
            <a:endParaRPr sz="1100"/>
          </a:p>
          <a:p>
            <a:pPr indent="0" lvl="0" marL="0" marR="0" rtl="0" algn="ctr">
              <a:spcBef>
                <a:spcPts val="0"/>
              </a:spcBef>
              <a:spcAft>
                <a:spcPts val="0"/>
              </a:spcAft>
              <a:buNone/>
            </a:pPr>
            <a:r>
              <a:rPr lang="en-GB" sz="900">
                <a:solidFill>
                  <a:srgbClr val="000000"/>
                </a:solidFill>
                <a:latin typeface="Cambria"/>
                <a:ea typeface="Cambria"/>
                <a:cs typeface="Cambria"/>
                <a:sym typeface="Cambria"/>
              </a:rPr>
              <a:t>(G)</a:t>
            </a:r>
            <a:endParaRPr sz="900">
              <a:solidFill>
                <a:schemeClr val="dk1"/>
              </a:solidFill>
              <a:latin typeface="Calibri"/>
              <a:ea typeface="Calibri"/>
              <a:cs typeface="Calibri"/>
              <a:sym typeface="Calibri"/>
            </a:endParaRPr>
          </a:p>
        </p:txBody>
      </p:sp>
      <p:sp>
        <p:nvSpPr>
          <p:cNvPr id="833" name="Google Shape;833;p81"/>
          <p:cNvSpPr/>
          <p:nvPr/>
        </p:nvSpPr>
        <p:spPr>
          <a:xfrm>
            <a:off x="5295988" y="2127872"/>
            <a:ext cx="6792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900">
                <a:solidFill>
                  <a:srgbClr val="000000"/>
                </a:solidFill>
                <a:latin typeface="Cambria"/>
                <a:ea typeface="Cambria"/>
                <a:cs typeface="Cambria"/>
                <a:sym typeface="Cambria"/>
              </a:rPr>
              <a:t>Nia Burrell</a:t>
            </a:r>
            <a:endParaRPr sz="1100"/>
          </a:p>
          <a:p>
            <a:pPr indent="0" lvl="0" marL="0" marR="0" rtl="0" algn="ctr">
              <a:spcBef>
                <a:spcPts val="0"/>
              </a:spcBef>
              <a:spcAft>
                <a:spcPts val="0"/>
              </a:spcAft>
              <a:buNone/>
            </a:pPr>
            <a:r>
              <a:rPr lang="en-GB" sz="900">
                <a:solidFill>
                  <a:srgbClr val="000000"/>
                </a:solidFill>
                <a:latin typeface="Cambria"/>
                <a:ea typeface="Cambria"/>
                <a:cs typeface="Cambria"/>
                <a:sym typeface="Cambria"/>
              </a:rPr>
              <a:t>(G)</a:t>
            </a:r>
            <a:endParaRPr sz="900">
              <a:solidFill>
                <a:schemeClr val="dk1"/>
              </a:solidFill>
              <a:latin typeface="Calibri"/>
              <a:ea typeface="Calibri"/>
              <a:cs typeface="Calibri"/>
              <a:sym typeface="Calibri"/>
            </a:endParaRPr>
          </a:p>
        </p:txBody>
      </p:sp>
      <p:sp>
        <p:nvSpPr>
          <p:cNvPr id="834" name="Google Shape;834;p81"/>
          <p:cNvSpPr/>
          <p:nvPr/>
        </p:nvSpPr>
        <p:spPr>
          <a:xfrm>
            <a:off x="6078235" y="2128704"/>
            <a:ext cx="8988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SzPts val="1100"/>
              <a:buNone/>
            </a:pPr>
            <a:r>
              <a:rPr lang="en-GB" sz="900">
                <a:solidFill>
                  <a:schemeClr val="dk1"/>
                </a:solidFill>
                <a:latin typeface="Calibri"/>
                <a:ea typeface="Calibri"/>
                <a:cs typeface="Calibri"/>
                <a:sym typeface="Calibri"/>
              </a:rPr>
              <a:t>Andrew Laeuger (UG)</a:t>
            </a:r>
            <a:endParaRPr sz="900">
              <a:solidFill>
                <a:schemeClr val="dk1"/>
              </a:solidFill>
              <a:latin typeface="Calibri"/>
              <a:ea typeface="Calibri"/>
              <a:cs typeface="Calibri"/>
              <a:sym typeface="Calibri"/>
            </a:endParaRPr>
          </a:p>
        </p:txBody>
      </p:sp>
      <p:sp>
        <p:nvSpPr>
          <p:cNvPr id="835" name="Google Shape;835;p81"/>
          <p:cNvSpPr/>
          <p:nvPr/>
        </p:nvSpPr>
        <p:spPr>
          <a:xfrm>
            <a:off x="8181976" y="1181411"/>
            <a:ext cx="1005000" cy="2076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900">
                <a:solidFill>
                  <a:srgbClr val="000000"/>
                </a:solidFill>
                <a:latin typeface="Cambria"/>
                <a:ea typeface="Cambria"/>
                <a:cs typeface="Cambria"/>
                <a:sym typeface="Cambria"/>
              </a:rPr>
              <a:t>Andy Geraci (PI)</a:t>
            </a:r>
            <a:endParaRPr b="1" sz="900">
              <a:solidFill>
                <a:schemeClr val="dk1"/>
              </a:solidFill>
              <a:latin typeface="Calibri"/>
              <a:ea typeface="Calibri"/>
              <a:cs typeface="Calibri"/>
              <a:sym typeface="Calibri"/>
            </a:endParaRPr>
          </a:p>
        </p:txBody>
      </p:sp>
      <p:sp>
        <p:nvSpPr>
          <p:cNvPr id="836" name="Google Shape;836;p81"/>
          <p:cNvSpPr/>
          <p:nvPr/>
        </p:nvSpPr>
        <p:spPr>
          <a:xfrm>
            <a:off x="5143583" y="164632"/>
            <a:ext cx="2067600" cy="4539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2500" u="sng">
                <a:solidFill>
                  <a:srgbClr val="000000"/>
                </a:solidFill>
                <a:latin typeface="Cambria"/>
                <a:ea typeface="Cambria"/>
                <a:cs typeface="Cambria"/>
                <a:sym typeface="Cambria"/>
              </a:rPr>
              <a:t>Geraci Group</a:t>
            </a:r>
            <a:endParaRPr b="1" sz="2500" u="sng">
              <a:solidFill>
                <a:schemeClr val="dk1"/>
              </a:solidFill>
              <a:latin typeface="Calibri"/>
              <a:ea typeface="Calibri"/>
              <a:cs typeface="Calibri"/>
              <a:sym typeface="Calibri"/>
            </a:endParaRPr>
          </a:p>
        </p:txBody>
      </p:sp>
      <p:sp>
        <p:nvSpPr>
          <p:cNvPr id="837" name="Google Shape;837;p81"/>
          <p:cNvSpPr/>
          <p:nvPr/>
        </p:nvSpPr>
        <p:spPr>
          <a:xfrm>
            <a:off x="195325" y="757356"/>
            <a:ext cx="830700" cy="3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1500">
                <a:solidFill>
                  <a:srgbClr val="000000"/>
                </a:solidFill>
                <a:latin typeface="Cambria"/>
                <a:ea typeface="Cambria"/>
                <a:cs typeface="Cambria"/>
                <a:sym typeface="Cambria"/>
              </a:rPr>
              <a:t>BATCAT</a:t>
            </a:r>
            <a:endParaRPr b="1" sz="1500">
              <a:solidFill>
                <a:schemeClr val="dk1"/>
              </a:solidFill>
              <a:latin typeface="Calibri"/>
              <a:ea typeface="Calibri"/>
              <a:cs typeface="Calibri"/>
              <a:sym typeface="Calibri"/>
            </a:endParaRPr>
          </a:p>
        </p:txBody>
      </p:sp>
      <p:sp>
        <p:nvSpPr>
          <p:cNvPr id="838" name="Google Shape;838;p81"/>
          <p:cNvSpPr/>
          <p:nvPr/>
        </p:nvSpPr>
        <p:spPr>
          <a:xfrm>
            <a:off x="3380249" y="741547"/>
            <a:ext cx="3286800" cy="3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1500">
                <a:solidFill>
                  <a:srgbClr val="000000"/>
                </a:solidFill>
                <a:latin typeface="Cambria"/>
                <a:ea typeface="Cambria"/>
                <a:cs typeface="Cambria"/>
                <a:sym typeface="Cambria"/>
              </a:rPr>
              <a:t>Non-Newtonian short-range Gravity</a:t>
            </a:r>
            <a:endParaRPr b="1" sz="1500">
              <a:solidFill>
                <a:schemeClr val="dk1"/>
              </a:solidFill>
              <a:latin typeface="Calibri"/>
              <a:ea typeface="Calibri"/>
              <a:cs typeface="Calibri"/>
              <a:sym typeface="Calibri"/>
            </a:endParaRPr>
          </a:p>
        </p:txBody>
      </p:sp>
      <p:sp>
        <p:nvSpPr>
          <p:cNvPr id="839" name="Google Shape;839;p81"/>
          <p:cNvSpPr/>
          <p:nvPr/>
        </p:nvSpPr>
        <p:spPr>
          <a:xfrm>
            <a:off x="3262493" y="2724890"/>
            <a:ext cx="3528300" cy="3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1500">
                <a:solidFill>
                  <a:srgbClr val="000000"/>
                </a:solidFill>
                <a:latin typeface="Cambria"/>
                <a:ea typeface="Cambria"/>
                <a:cs typeface="Cambria"/>
                <a:sym typeface="Cambria"/>
              </a:rPr>
              <a:t>Tabletop Gravitational Wave Detection</a:t>
            </a:r>
            <a:endParaRPr b="1" sz="1500">
              <a:solidFill>
                <a:schemeClr val="dk1"/>
              </a:solidFill>
              <a:latin typeface="Calibri"/>
              <a:ea typeface="Calibri"/>
              <a:cs typeface="Calibri"/>
              <a:sym typeface="Calibri"/>
            </a:endParaRPr>
          </a:p>
        </p:txBody>
      </p:sp>
      <p:sp>
        <p:nvSpPr>
          <p:cNvPr id="840" name="Google Shape;840;p81"/>
          <p:cNvSpPr/>
          <p:nvPr/>
        </p:nvSpPr>
        <p:spPr>
          <a:xfrm>
            <a:off x="126849" y="2724890"/>
            <a:ext cx="2783400" cy="3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1500">
                <a:solidFill>
                  <a:srgbClr val="000000"/>
                </a:solidFill>
                <a:latin typeface="Cambria"/>
                <a:ea typeface="Cambria"/>
                <a:cs typeface="Cambria"/>
                <a:sym typeface="Cambria"/>
              </a:rPr>
              <a:t>ARIADNE- Dark Matter Search</a:t>
            </a:r>
            <a:endParaRPr b="1" sz="1500">
              <a:solidFill>
                <a:schemeClr val="dk1"/>
              </a:solidFill>
              <a:latin typeface="Calibri"/>
              <a:ea typeface="Calibri"/>
              <a:cs typeface="Calibri"/>
              <a:sym typeface="Calibri"/>
            </a:endParaRPr>
          </a:p>
        </p:txBody>
      </p:sp>
      <p:sp>
        <p:nvSpPr>
          <p:cNvPr id="841" name="Google Shape;841;p81"/>
          <p:cNvSpPr/>
          <p:nvPr/>
        </p:nvSpPr>
        <p:spPr>
          <a:xfrm>
            <a:off x="148474" y="2093242"/>
            <a:ext cx="8547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GB" sz="900">
                <a:solidFill>
                  <a:srgbClr val="000000"/>
                </a:solidFill>
                <a:latin typeface="Cambria"/>
                <a:ea typeface="Cambria"/>
                <a:cs typeface="Cambria"/>
                <a:sym typeface="Cambria"/>
              </a:rPr>
              <a:t>Cris Montoya </a:t>
            </a:r>
            <a:endParaRPr sz="1100"/>
          </a:p>
          <a:p>
            <a:pPr indent="0" lvl="0" marL="0" marR="0" rtl="0" algn="ctr">
              <a:spcBef>
                <a:spcPts val="0"/>
              </a:spcBef>
              <a:spcAft>
                <a:spcPts val="0"/>
              </a:spcAft>
              <a:buNone/>
            </a:pPr>
            <a:r>
              <a:rPr b="1" lang="en-GB" sz="900">
                <a:solidFill>
                  <a:srgbClr val="000000"/>
                </a:solidFill>
                <a:latin typeface="Cambria"/>
                <a:ea typeface="Cambria"/>
                <a:cs typeface="Cambria"/>
                <a:sym typeface="Cambria"/>
              </a:rPr>
              <a:t>(PD)</a:t>
            </a:r>
            <a:endParaRPr b="1" sz="900">
              <a:solidFill>
                <a:schemeClr val="dk1"/>
              </a:solidFill>
              <a:latin typeface="Calibri"/>
              <a:ea typeface="Calibri"/>
              <a:cs typeface="Calibri"/>
              <a:sym typeface="Calibri"/>
            </a:endParaRPr>
          </a:p>
        </p:txBody>
      </p:sp>
      <p:sp>
        <p:nvSpPr>
          <p:cNvPr id="842" name="Google Shape;842;p81"/>
          <p:cNvSpPr/>
          <p:nvPr/>
        </p:nvSpPr>
        <p:spPr>
          <a:xfrm>
            <a:off x="1082732" y="2106822"/>
            <a:ext cx="11385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GB" sz="900">
                <a:solidFill>
                  <a:srgbClr val="000000"/>
                </a:solidFill>
                <a:latin typeface="Cambria"/>
                <a:ea typeface="Cambria"/>
                <a:cs typeface="Cambria"/>
                <a:sym typeface="Cambria"/>
              </a:rPr>
              <a:t>Eduardo Alejandro</a:t>
            </a:r>
            <a:endParaRPr sz="1100"/>
          </a:p>
          <a:p>
            <a:pPr indent="0" lvl="0" marL="0" marR="0" rtl="0" algn="ctr">
              <a:spcBef>
                <a:spcPts val="0"/>
              </a:spcBef>
              <a:spcAft>
                <a:spcPts val="0"/>
              </a:spcAft>
              <a:buNone/>
            </a:pPr>
            <a:r>
              <a:rPr b="1" lang="en-GB" sz="900">
                <a:solidFill>
                  <a:srgbClr val="000000"/>
                </a:solidFill>
                <a:latin typeface="Cambria"/>
                <a:ea typeface="Cambria"/>
                <a:cs typeface="Cambria"/>
                <a:sym typeface="Cambria"/>
              </a:rPr>
              <a:t>(G)</a:t>
            </a:r>
            <a:endParaRPr b="1" sz="900">
              <a:solidFill>
                <a:schemeClr val="dk1"/>
              </a:solidFill>
              <a:latin typeface="Calibri"/>
              <a:ea typeface="Calibri"/>
              <a:cs typeface="Calibri"/>
              <a:sym typeface="Calibri"/>
            </a:endParaRPr>
          </a:p>
        </p:txBody>
      </p:sp>
      <p:sp>
        <p:nvSpPr>
          <p:cNvPr id="843" name="Google Shape;843;p81"/>
          <p:cNvSpPr/>
          <p:nvPr/>
        </p:nvSpPr>
        <p:spPr>
          <a:xfrm>
            <a:off x="2284781" y="2133094"/>
            <a:ext cx="816000" cy="346200"/>
          </a:xfrm>
          <a:prstGeom prst="rect">
            <a:avLst/>
          </a:prstGeom>
          <a:noFill/>
          <a:ln>
            <a:noFill/>
          </a:ln>
        </p:spPr>
        <p:txBody>
          <a:bodyPr anchorCtr="0" anchor="t" bIns="34275" lIns="68575" spcFirstLastPara="1" rIns="68575" wrap="square" tIns="34275">
            <a:noAutofit/>
          </a:bodyPr>
          <a:lstStyle/>
          <a:p>
            <a:pPr indent="0" lvl="0" marL="0" marR="0" rtl="0" algn="ctr">
              <a:spcBef>
                <a:spcPts val="0"/>
              </a:spcBef>
              <a:spcAft>
                <a:spcPts val="0"/>
              </a:spcAft>
              <a:buNone/>
            </a:pPr>
            <a:r>
              <a:rPr b="1" lang="en-GB" sz="900">
                <a:solidFill>
                  <a:srgbClr val="000000"/>
                </a:solidFill>
                <a:latin typeface="Cambria"/>
                <a:ea typeface="Cambria"/>
                <a:cs typeface="Cambria"/>
                <a:sym typeface="Cambria"/>
              </a:rPr>
              <a:t>William Eom</a:t>
            </a:r>
            <a:endParaRPr b="1" sz="900">
              <a:solidFill>
                <a:srgbClr val="000000"/>
              </a:solidFill>
              <a:latin typeface="Cambria"/>
              <a:ea typeface="Cambria"/>
              <a:cs typeface="Cambria"/>
              <a:sym typeface="Cambria"/>
            </a:endParaRPr>
          </a:p>
          <a:p>
            <a:pPr indent="0" lvl="0" marL="0" marR="0" rtl="0" algn="ctr">
              <a:spcBef>
                <a:spcPts val="0"/>
              </a:spcBef>
              <a:spcAft>
                <a:spcPts val="0"/>
              </a:spcAft>
              <a:buNone/>
            </a:pPr>
            <a:r>
              <a:rPr b="1" lang="en-GB" sz="900">
                <a:solidFill>
                  <a:srgbClr val="000000"/>
                </a:solidFill>
                <a:latin typeface="Cambria"/>
                <a:ea typeface="Cambria"/>
                <a:cs typeface="Cambria"/>
                <a:sym typeface="Cambria"/>
              </a:rPr>
              <a:t>(G)</a:t>
            </a:r>
            <a:endParaRPr b="1" sz="900">
              <a:solidFill>
                <a:schemeClr val="dk1"/>
              </a:solidFill>
              <a:latin typeface="Calibri"/>
              <a:ea typeface="Calibri"/>
              <a:cs typeface="Calibri"/>
              <a:sym typeface="Calibri"/>
            </a:endParaRPr>
          </a:p>
        </p:txBody>
      </p:sp>
      <p:sp>
        <p:nvSpPr>
          <p:cNvPr id="844" name="Google Shape;844;p81"/>
          <p:cNvSpPr/>
          <p:nvPr/>
        </p:nvSpPr>
        <p:spPr>
          <a:xfrm>
            <a:off x="4357582" y="2127872"/>
            <a:ext cx="7626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900">
                <a:solidFill>
                  <a:srgbClr val="000000"/>
                </a:solidFill>
                <a:latin typeface="Cambria"/>
                <a:ea typeface="Cambria"/>
                <a:cs typeface="Cambria"/>
                <a:sym typeface="Cambria"/>
              </a:rPr>
              <a:t>Chethn Galla</a:t>
            </a:r>
            <a:endParaRPr sz="900">
              <a:solidFill>
                <a:srgbClr val="000000"/>
              </a:solidFill>
              <a:latin typeface="Cambria"/>
              <a:ea typeface="Cambria"/>
              <a:cs typeface="Cambria"/>
              <a:sym typeface="Cambria"/>
            </a:endParaRPr>
          </a:p>
          <a:p>
            <a:pPr indent="0" lvl="0" marL="0" marR="0" rtl="0" algn="ctr">
              <a:spcBef>
                <a:spcPts val="0"/>
              </a:spcBef>
              <a:spcAft>
                <a:spcPts val="0"/>
              </a:spcAft>
              <a:buNone/>
            </a:pPr>
            <a:r>
              <a:rPr lang="en-GB" sz="900">
                <a:solidFill>
                  <a:srgbClr val="000000"/>
                </a:solidFill>
                <a:latin typeface="Cambria"/>
                <a:ea typeface="Cambria"/>
                <a:cs typeface="Cambria"/>
                <a:sym typeface="Cambria"/>
              </a:rPr>
              <a:t>(G)</a:t>
            </a:r>
            <a:endParaRPr sz="900">
              <a:solidFill>
                <a:schemeClr val="dk1"/>
              </a:solidFill>
              <a:latin typeface="Calibri"/>
              <a:ea typeface="Calibri"/>
              <a:cs typeface="Calibri"/>
              <a:sym typeface="Calibri"/>
            </a:endParaRPr>
          </a:p>
        </p:txBody>
      </p:sp>
      <p:sp>
        <p:nvSpPr>
          <p:cNvPr id="845" name="Google Shape;845;p81"/>
          <p:cNvSpPr/>
          <p:nvPr/>
        </p:nvSpPr>
        <p:spPr>
          <a:xfrm>
            <a:off x="126850" y="4078200"/>
            <a:ext cx="9348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900">
                <a:solidFill>
                  <a:srgbClr val="000000"/>
                </a:solidFill>
                <a:latin typeface="Cambria"/>
                <a:ea typeface="Cambria"/>
                <a:cs typeface="Cambria"/>
                <a:sym typeface="Cambria"/>
              </a:rPr>
              <a:t>Nancy Aggarwal</a:t>
            </a:r>
            <a:endParaRPr sz="1100"/>
          </a:p>
          <a:p>
            <a:pPr indent="0" lvl="0" marL="0" marR="0" rtl="0" algn="ctr">
              <a:spcBef>
                <a:spcPts val="0"/>
              </a:spcBef>
              <a:spcAft>
                <a:spcPts val="0"/>
              </a:spcAft>
              <a:buNone/>
            </a:pPr>
            <a:r>
              <a:rPr lang="en-GB" sz="900">
                <a:solidFill>
                  <a:srgbClr val="000000"/>
                </a:solidFill>
                <a:latin typeface="Cambria"/>
                <a:ea typeface="Cambria"/>
                <a:cs typeface="Cambria"/>
                <a:sym typeface="Cambria"/>
              </a:rPr>
              <a:t>(PD)</a:t>
            </a:r>
            <a:endParaRPr sz="900">
              <a:solidFill>
                <a:schemeClr val="dk1"/>
              </a:solidFill>
              <a:latin typeface="Calibri"/>
              <a:ea typeface="Calibri"/>
              <a:cs typeface="Calibri"/>
              <a:sym typeface="Calibri"/>
            </a:endParaRPr>
          </a:p>
        </p:txBody>
      </p:sp>
      <p:sp>
        <p:nvSpPr>
          <p:cNvPr id="846" name="Google Shape;846;p81"/>
          <p:cNvSpPr/>
          <p:nvPr/>
        </p:nvSpPr>
        <p:spPr>
          <a:xfrm>
            <a:off x="1201541" y="4078200"/>
            <a:ext cx="9408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900">
                <a:solidFill>
                  <a:srgbClr val="000000"/>
                </a:solidFill>
                <a:latin typeface="Cambria"/>
                <a:ea typeface="Cambria"/>
                <a:cs typeface="Cambria"/>
                <a:sym typeface="Cambria"/>
              </a:rPr>
              <a:t>Chloe Lohmeyer</a:t>
            </a:r>
            <a:endParaRPr sz="900">
              <a:solidFill>
                <a:srgbClr val="000000"/>
              </a:solidFill>
              <a:latin typeface="Cambria"/>
              <a:ea typeface="Cambria"/>
              <a:cs typeface="Cambria"/>
              <a:sym typeface="Cambria"/>
            </a:endParaRPr>
          </a:p>
          <a:p>
            <a:pPr indent="0" lvl="0" marL="0" marR="0" rtl="0" algn="ctr">
              <a:spcBef>
                <a:spcPts val="0"/>
              </a:spcBef>
              <a:spcAft>
                <a:spcPts val="0"/>
              </a:spcAft>
              <a:buNone/>
            </a:pPr>
            <a:r>
              <a:rPr lang="en-GB" sz="900">
                <a:solidFill>
                  <a:srgbClr val="000000"/>
                </a:solidFill>
                <a:latin typeface="Cambria"/>
                <a:ea typeface="Cambria"/>
                <a:cs typeface="Cambria"/>
                <a:sym typeface="Cambria"/>
              </a:rPr>
              <a:t>(G)</a:t>
            </a:r>
            <a:endParaRPr sz="900">
              <a:solidFill>
                <a:schemeClr val="dk1"/>
              </a:solidFill>
              <a:latin typeface="Calibri"/>
              <a:ea typeface="Calibri"/>
              <a:cs typeface="Calibri"/>
              <a:sym typeface="Calibri"/>
            </a:endParaRPr>
          </a:p>
        </p:txBody>
      </p:sp>
      <p:sp>
        <p:nvSpPr>
          <p:cNvPr id="847" name="Google Shape;847;p81"/>
          <p:cNvSpPr/>
          <p:nvPr/>
        </p:nvSpPr>
        <p:spPr>
          <a:xfrm>
            <a:off x="3294447" y="4076380"/>
            <a:ext cx="9855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900">
                <a:solidFill>
                  <a:srgbClr val="000000"/>
                </a:solidFill>
                <a:latin typeface="Cambria"/>
                <a:ea typeface="Cambria"/>
                <a:cs typeface="Cambria"/>
                <a:sym typeface="Cambria"/>
              </a:rPr>
              <a:t>George Winstone</a:t>
            </a:r>
            <a:endParaRPr sz="900">
              <a:solidFill>
                <a:srgbClr val="000000"/>
              </a:solidFill>
              <a:latin typeface="Cambria"/>
              <a:ea typeface="Cambria"/>
              <a:cs typeface="Cambria"/>
              <a:sym typeface="Cambria"/>
            </a:endParaRPr>
          </a:p>
          <a:p>
            <a:pPr indent="0" lvl="0" marL="0" marR="0" rtl="0" algn="ctr">
              <a:spcBef>
                <a:spcPts val="0"/>
              </a:spcBef>
              <a:spcAft>
                <a:spcPts val="0"/>
              </a:spcAft>
              <a:buNone/>
            </a:pPr>
            <a:r>
              <a:rPr lang="en-GB" sz="900">
                <a:solidFill>
                  <a:srgbClr val="000000"/>
                </a:solidFill>
                <a:latin typeface="Cambria"/>
                <a:ea typeface="Cambria"/>
                <a:cs typeface="Cambria"/>
                <a:sym typeface="Cambria"/>
              </a:rPr>
              <a:t>(PD)</a:t>
            </a:r>
            <a:endParaRPr sz="900">
              <a:solidFill>
                <a:schemeClr val="dk1"/>
              </a:solidFill>
              <a:latin typeface="Calibri"/>
              <a:ea typeface="Calibri"/>
              <a:cs typeface="Calibri"/>
              <a:sym typeface="Calibri"/>
            </a:endParaRPr>
          </a:p>
        </p:txBody>
      </p:sp>
      <p:pic>
        <p:nvPicPr>
          <p:cNvPr id="848" name="Google Shape;848;p81"/>
          <p:cNvPicPr preferRelativeResize="0"/>
          <p:nvPr/>
        </p:nvPicPr>
        <p:blipFill rotWithShape="1">
          <a:blip r:embed="rId13">
            <a:alphaModFix/>
          </a:blip>
          <a:srcRect b="0" l="0" r="0" t="0"/>
          <a:stretch/>
        </p:blipFill>
        <p:spPr>
          <a:xfrm rot="5400000">
            <a:off x="8129960" y="145496"/>
            <a:ext cx="1160732" cy="869740"/>
          </a:xfrm>
          <a:prstGeom prst="rect">
            <a:avLst/>
          </a:prstGeom>
          <a:noFill/>
          <a:ln>
            <a:noFill/>
          </a:ln>
        </p:spPr>
      </p:pic>
      <p:sp>
        <p:nvSpPr>
          <p:cNvPr id="849" name="Google Shape;849;p81"/>
          <p:cNvSpPr/>
          <p:nvPr/>
        </p:nvSpPr>
        <p:spPr>
          <a:xfrm>
            <a:off x="7904337" y="4071872"/>
            <a:ext cx="10053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900">
                <a:solidFill>
                  <a:schemeClr val="dk1"/>
                </a:solidFill>
                <a:latin typeface="Calibri"/>
                <a:ea typeface="Calibri"/>
                <a:cs typeface="Calibri"/>
                <a:sym typeface="Calibri"/>
              </a:rPr>
              <a:t>Andrew Poverman</a:t>
            </a:r>
            <a:endParaRPr sz="900">
              <a:solidFill>
                <a:schemeClr val="dk1"/>
              </a:solidFill>
              <a:latin typeface="Calibri"/>
              <a:ea typeface="Calibri"/>
              <a:cs typeface="Calibri"/>
              <a:sym typeface="Calibri"/>
            </a:endParaRPr>
          </a:p>
          <a:p>
            <a:pPr indent="0" lvl="0" marL="0" marR="0" rtl="0" algn="ctr">
              <a:spcBef>
                <a:spcPts val="0"/>
              </a:spcBef>
              <a:spcAft>
                <a:spcPts val="0"/>
              </a:spcAft>
              <a:buNone/>
            </a:pPr>
            <a:r>
              <a:rPr lang="en-GB" sz="900">
                <a:solidFill>
                  <a:schemeClr val="dk1"/>
                </a:solidFill>
                <a:latin typeface="Calibri"/>
                <a:ea typeface="Calibri"/>
                <a:cs typeface="Calibri"/>
                <a:sym typeface="Calibri"/>
              </a:rPr>
              <a:t>(G)</a:t>
            </a:r>
            <a:endParaRPr sz="1100"/>
          </a:p>
        </p:txBody>
      </p:sp>
      <p:pic>
        <p:nvPicPr>
          <p:cNvPr id="850" name="Google Shape;850;p81"/>
          <p:cNvPicPr preferRelativeResize="0"/>
          <p:nvPr/>
        </p:nvPicPr>
        <p:blipFill rotWithShape="1">
          <a:blip r:embed="rId14">
            <a:alphaModFix/>
          </a:blip>
          <a:srcRect b="0" l="0" r="0" t="0"/>
          <a:stretch/>
        </p:blipFill>
        <p:spPr>
          <a:xfrm>
            <a:off x="8138479" y="3163874"/>
            <a:ext cx="711374" cy="890283"/>
          </a:xfrm>
          <a:prstGeom prst="rect">
            <a:avLst/>
          </a:prstGeom>
          <a:noFill/>
          <a:ln>
            <a:noFill/>
          </a:ln>
        </p:spPr>
      </p:pic>
      <p:pic>
        <p:nvPicPr>
          <p:cNvPr id="851" name="Google Shape;851;p81"/>
          <p:cNvPicPr preferRelativeResize="0"/>
          <p:nvPr/>
        </p:nvPicPr>
        <p:blipFill rotWithShape="1">
          <a:blip r:embed="rId15">
            <a:alphaModFix/>
          </a:blip>
          <a:srcRect b="0" l="0" r="0" t="0"/>
          <a:stretch/>
        </p:blipFill>
        <p:spPr>
          <a:xfrm>
            <a:off x="1254637" y="3140413"/>
            <a:ext cx="937882" cy="947912"/>
          </a:xfrm>
          <a:prstGeom prst="rect">
            <a:avLst/>
          </a:prstGeom>
          <a:noFill/>
          <a:ln>
            <a:noFill/>
          </a:ln>
        </p:spPr>
      </p:pic>
      <p:sp>
        <p:nvSpPr>
          <p:cNvPr id="852" name="Google Shape;852;p81"/>
          <p:cNvSpPr/>
          <p:nvPr/>
        </p:nvSpPr>
        <p:spPr>
          <a:xfrm>
            <a:off x="7254545" y="2724906"/>
            <a:ext cx="1314600" cy="3003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b="1" lang="en-GB" sz="1500">
                <a:solidFill>
                  <a:srgbClr val="000000"/>
                </a:solidFill>
                <a:latin typeface="Cambria"/>
                <a:ea typeface="Cambria"/>
                <a:cs typeface="Cambria"/>
                <a:sym typeface="Cambria"/>
              </a:rPr>
              <a:t>Cryo-tweezer</a:t>
            </a:r>
            <a:endParaRPr b="1" sz="1500">
              <a:solidFill>
                <a:schemeClr val="dk1"/>
              </a:solidFill>
              <a:latin typeface="Calibri"/>
              <a:ea typeface="Calibri"/>
              <a:cs typeface="Calibri"/>
              <a:sym typeface="Calibri"/>
            </a:endParaRPr>
          </a:p>
        </p:txBody>
      </p:sp>
      <p:sp>
        <p:nvSpPr>
          <p:cNvPr id="853" name="Google Shape;853;p81"/>
          <p:cNvSpPr/>
          <p:nvPr/>
        </p:nvSpPr>
        <p:spPr>
          <a:xfrm>
            <a:off x="7051165" y="4060865"/>
            <a:ext cx="8019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900">
                <a:solidFill>
                  <a:srgbClr val="000000"/>
                </a:solidFill>
                <a:latin typeface="Cambria"/>
                <a:ea typeface="Cambria"/>
                <a:cs typeface="Cambria"/>
                <a:sym typeface="Cambria"/>
              </a:rPr>
              <a:t>Alexey Grinin</a:t>
            </a:r>
            <a:endParaRPr sz="900">
              <a:solidFill>
                <a:srgbClr val="000000"/>
              </a:solidFill>
              <a:latin typeface="Cambria"/>
              <a:ea typeface="Cambria"/>
              <a:cs typeface="Cambria"/>
              <a:sym typeface="Cambria"/>
            </a:endParaRPr>
          </a:p>
          <a:p>
            <a:pPr indent="0" lvl="0" marL="0" marR="0" rtl="0" algn="ctr">
              <a:spcBef>
                <a:spcPts val="0"/>
              </a:spcBef>
              <a:spcAft>
                <a:spcPts val="0"/>
              </a:spcAft>
              <a:buNone/>
            </a:pPr>
            <a:r>
              <a:rPr lang="en-GB" sz="900">
                <a:solidFill>
                  <a:srgbClr val="000000"/>
                </a:solidFill>
                <a:latin typeface="Cambria"/>
                <a:ea typeface="Cambria"/>
                <a:cs typeface="Cambria"/>
                <a:sym typeface="Cambria"/>
              </a:rPr>
              <a:t>(PD)</a:t>
            </a:r>
            <a:endParaRPr sz="900">
              <a:solidFill>
                <a:schemeClr val="dk1"/>
              </a:solidFill>
              <a:latin typeface="Calibri"/>
              <a:ea typeface="Calibri"/>
              <a:cs typeface="Calibri"/>
              <a:sym typeface="Calibri"/>
            </a:endParaRPr>
          </a:p>
        </p:txBody>
      </p:sp>
      <p:sp>
        <p:nvSpPr>
          <p:cNvPr id="854" name="Google Shape;854;p81"/>
          <p:cNvSpPr/>
          <p:nvPr/>
        </p:nvSpPr>
        <p:spPr>
          <a:xfrm>
            <a:off x="3352667" y="2135922"/>
            <a:ext cx="859200" cy="346200"/>
          </a:xfrm>
          <a:prstGeom prst="rect">
            <a:avLst/>
          </a:prstGeom>
          <a:noFill/>
          <a:ln>
            <a:noFill/>
          </a:ln>
        </p:spPr>
        <p:txBody>
          <a:bodyPr anchorCtr="0" anchor="t" bIns="34275" lIns="68575" spcFirstLastPara="1" rIns="68575" wrap="square" tIns="34275">
            <a:noAutofit/>
          </a:bodyPr>
          <a:lstStyle/>
          <a:p>
            <a:pPr indent="0" lvl="0" marL="0" marR="0" rtl="0" algn="l">
              <a:spcBef>
                <a:spcPts val="0"/>
              </a:spcBef>
              <a:spcAft>
                <a:spcPts val="0"/>
              </a:spcAft>
              <a:buNone/>
            </a:pPr>
            <a:r>
              <a:rPr lang="en-GB" sz="900">
                <a:solidFill>
                  <a:srgbClr val="000000"/>
                </a:solidFill>
                <a:latin typeface="Cambria"/>
                <a:ea typeface="Cambria"/>
                <a:cs typeface="Cambria"/>
                <a:sym typeface="Cambria"/>
              </a:rPr>
              <a:t>Evan Weisman</a:t>
            </a:r>
            <a:endParaRPr sz="1100"/>
          </a:p>
          <a:p>
            <a:pPr indent="0" lvl="0" marL="0" marR="0" rtl="0" algn="ctr">
              <a:spcBef>
                <a:spcPts val="0"/>
              </a:spcBef>
              <a:spcAft>
                <a:spcPts val="0"/>
              </a:spcAft>
              <a:buNone/>
            </a:pPr>
            <a:r>
              <a:rPr lang="en-GB" sz="900">
                <a:solidFill>
                  <a:srgbClr val="000000"/>
                </a:solidFill>
                <a:latin typeface="Cambria"/>
                <a:ea typeface="Cambria"/>
                <a:cs typeface="Cambria"/>
                <a:sym typeface="Cambria"/>
              </a:rPr>
              <a:t>(PD)</a:t>
            </a:r>
            <a:endParaRPr sz="900">
              <a:solidFill>
                <a:schemeClr val="dk1"/>
              </a:solidFill>
              <a:latin typeface="Calibri"/>
              <a:ea typeface="Calibri"/>
              <a:cs typeface="Calibri"/>
              <a:sym typeface="Calibri"/>
            </a:endParaRPr>
          </a:p>
        </p:txBody>
      </p:sp>
      <p:pic>
        <p:nvPicPr>
          <p:cNvPr id="855" name="Google Shape;855;p81"/>
          <p:cNvPicPr preferRelativeResize="0"/>
          <p:nvPr/>
        </p:nvPicPr>
        <p:blipFill rotWithShape="1">
          <a:blip r:embed="rId16">
            <a:alphaModFix/>
          </a:blip>
          <a:srcRect b="0" l="0" r="0" t="0"/>
          <a:stretch/>
        </p:blipFill>
        <p:spPr>
          <a:xfrm>
            <a:off x="3449443" y="1289617"/>
            <a:ext cx="820535" cy="804906"/>
          </a:xfrm>
          <a:prstGeom prst="rect">
            <a:avLst/>
          </a:prstGeom>
          <a:noFill/>
          <a:ln>
            <a:noFill/>
          </a:ln>
        </p:spPr>
      </p:pic>
      <p:pic>
        <p:nvPicPr>
          <p:cNvPr id="856" name="Google Shape;856;p81"/>
          <p:cNvPicPr preferRelativeResize="0"/>
          <p:nvPr/>
        </p:nvPicPr>
        <p:blipFill rotWithShape="1">
          <a:blip r:embed="rId17">
            <a:alphaModFix/>
          </a:blip>
          <a:srcRect b="0" l="0" r="0" t="0"/>
          <a:stretch/>
        </p:blipFill>
        <p:spPr>
          <a:xfrm>
            <a:off x="93841" y="4613473"/>
            <a:ext cx="3458983" cy="368329"/>
          </a:xfrm>
          <a:prstGeom prst="rect">
            <a:avLst/>
          </a:prstGeom>
          <a:noFill/>
          <a:ln>
            <a:noFill/>
          </a:ln>
        </p:spPr>
      </p:pic>
      <p:pic>
        <p:nvPicPr>
          <p:cNvPr id="857" name="Google Shape;857;p81"/>
          <p:cNvPicPr preferRelativeResize="0"/>
          <p:nvPr/>
        </p:nvPicPr>
        <p:blipFill>
          <a:blip r:embed="rId18">
            <a:alphaModFix/>
          </a:blip>
          <a:stretch>
            <a:fillRect/>
          </a:stretch>
        </p:blipFill>
        <p:spPr>
          <a:xfrm>
            <a:off x="7043525" y="2993350"/>
            <a:ext cx="817200" cy="1067516"/>
          </a:xfrm>
          <a:prstGeom prst="rect">
            <a:avLst/>
          </a:prstGeom>
          <a:noFill/>
          <a:ln>
            <a:noFill/>
          </a:ln>
        </p:spPr>
      </p:pic>
      <p:pic>
        <p:nvPicPr>
          <p:cNvPr id="858" name="Google Shape;858;p81"/>
          <p:cNvPicPr preferRelativeResize="0"/>
          <p:nvPr/>
        </p:nvPicPr>
        <p:blipFill rotWithShape="1">
          <a:blip r:embed="rId17">
            <a:alphaModFix/>
          </a:blip>
          <a:srcRect b="0" l="0" r="0" t="0"/>
          <a:stretch/>
        </p:blipFill>
        <p:spPr>
          <a:xfrm>
            <a:off x="93841" y="4613473"/>
            <a:ext cx="3458983" cy="368329"/>
          </a:xfrm>
          <a:prstGeom prst="rect">
            <a:avLst/>
          </a:prstGeom>
          <a:noFill/>
          <a:ln>
            <a:noFill/>
          </a:ln>
        </p:spPr>
      </p:pic>
      <p:pic>
        <p:nvPicPr>
          <p:cNvPr id="859" name="Google Shape;859;p81"/>
          <p:cNvPicPr preferRelativeResize="0"/>
          <p:nvPr/>
        </p:nvPicPr>
        <p:blipFill rotWithShape="1">
          <a:blip r:embed="rId19">
            <a:alphaModFix/>
          </a:blip>
          <a:srcRect b="0" l="0" r="0" t="0"/>
          <a:stretch/>
        </p:blipFill>
        <p:spPr>
          <a:xfrm>
            <a:off x="4257547" y="4530728"/>
            <a:ext cx="1213985" cy="554613"/>
          </a:xfrm>
          <a:prstGeom prst="rect">
            <a:avLst/>
          </a:prstGeom>
          <a:noFill/>
          <a:ln>
            <a:noFill/>
          </a:ln>
        </p:spPr>
      </p:pic>
      <p:pic>
        <p:nvPicPr>
          <p:cNvPr id="860" name="Google Shape;860;p81"/>
          <p:cNvPicPr preferRelativeResize="0"/>
          <p:nvPr/>
        </p:nvPicPr>
        <p:blipFill rotWithShape="1">
          <a:blip r:embed="rId20">
            <a:alphaModFix/>
          </a:blip>
          <a:srcRect b="0" l="0" r="0" t="0"/>
          <a:stretch/>
        </p:blipFill>
        <p:spPr>
          <a:xfrm>
            <a:off x="3638464" y="4538202"/>
            <a:ext cx="580190" cy="583686"/>
          </a:xfrm>
          <a:prstGeom prst="rect">
            <a:avLst/>
          </a:prstGeom>
          <a:noFill/>
          <a:ln>
            <a:noFill/>
          </a:ln>
        </p:spPr>
      </p:pic>
      <p:pic>
        <p:nvPicPr>
          <p:cNvPr id="861" name="Google Shape;861;p81"/>
          <p:cNvPicPr preferRelativeResize="0"/>
          <p:nvPr/>
        </p:nvPicPr>
        <p:blipFill rotWithShape="1">
          <a:blip r:embed="rId21">
            <a:alphaModFix/>
          </a:blip>
          <a:srcRect b="0" l="0" r="0" t="0"/>
          <a:stretch/>
        </p:blipFill>
        <p:spPr>
          <a:xfrm>
            <a:off x="5502526" y="4704829"/>
            <a:ext cx="1368093" cy="263643"/>
          </a:xfrm>
          <a:prstGeom prst="rect">
            <a:avLst/>
          </a:prstGeom>
          <a:noFill/>
          <a:ln>
            <a:noFill/>
          </a:ln>
        </p:spPr>
      </p:pic>
      <p:pic>
        <p:nvPicPr>
          <p:cNvPr id="862" name="Google Shape;862;p81"/>
          <p:cNvPicPr preferRelativeResize="0"/>
          <p:nvPr/>
        </p:nvPicPr>
        <p:blipFill>
          <a:blip r:embed="rId22">
            <a:alphaModFix/>
          </a:blip>
          <a:stretch>
            <a:fillRect/>
          </a:stretch>
        </p:blipFill>
        <p:spPr>
          <a:xfrm>
            <a:off x="6988800" y="4474388"/>
            <a:ext cx="539669" cy="646500"/>
          </a:xfrm>
          <a:prstGeom prst="rect">
            <a:avLst/>
          </a:prstGeom>
          <a:noFill/>
          <a:ln>
            <a:noFill/>
          </a:ln>
        </p:spPr>
      </p:pic>
      <p:pic>
        <p:nvPicPr>
          <p:cNvPr id="863" name="Google Shape;863;p81"/>
          <p:cNvPicPr preferRelativeResize="0"/>
          <p:nvPr/>
        </p:nvPicPr>
        <p:blipFill>
          <a:blip r:embed="rId23">
            <a:alphaModFix/>
          </a:blip>
          <a:stretch>
            <a:fillRect/>
          </a:stretch>
        </p:blipFill>
        <p:spPr>
          <a:xfrm>
            <a:off x="7691000" y="4556725"/>
            <a:ext cx="1282100" cy="50262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7" name="Shape 867"/>
        <p:cNvGrpSpPr/>
        <p:nvPr/>
      </p:nvGrpSpPr>
      <p:grpSpPr>
        <a:xfrm>
          <a:off x="0" y="0"/>
          <a:ext cx="0" cy="0"/>
          <a:chOff x="0" y="0"/>
          <a:chExt cx="0" cy="0"/>
        </a:xfrm>
      </p:grpSpPr>
      <p:pic>
        <p:nvPicPr>
          <p:cNvPr id="868" name="Google Shape;868;p82"/>
          <p:cNvPicPr preferRelativeResize="0"/>
          <p:nvPr/>
        </p:nvPicPr>
        <p:blipFill>
          <a:blip r:embed="rId3">
            <a:alphaModFix/>
          </a:blip>
          <a:stretch>
            <a:fillRect/>
          </a:stretch>
        </p:blipFill>
        <p:spPr>
          <a:xfrm>
            <a:off x="0" y="152400"/>
            <a:ext cx="3629027" cy="4838702"/>
          </a:xfrm>
          <a:prstGeom prst="rect">
            <a:avLst/>
          </a:prstGeom>
          <a:noFill/>
          <a:ln>
            <a:noFill/>
          </a:ln>
        </p:spPr>
      </p:pic>
      <p:sp>
        <p:nvSpPr>
          <p:cNvPr id="869" name="Google Shape;869;p82"/>
          <p:cNvSpPr txBox="1"/>
          <p:nvPr/>
        </p:nvSpPr>
        <p:spPr>
          <a:xfrm>
            <a:off x="552025" y="3667550"/>
            <a:ext cx="3000000" cy="477000"/>
          </a:xfrm>
          <a:prstGeom prst="rect">
            <a:avLst/>
          </a:prstGeom>
          <a:solidFill>
            <a:srgbClr val="00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solidFill>
                  <a:srgbClr val="9900FF"/>
                </a:solidFill>
              </a:rPr>
              <a:t>Free-space detection</a:t>
            </a:r>
            <a:endParaRPr sz="1900">
              <a:solidFill>
                <a:srgbClr val="9900FF"/>
              </a:solidFill>
            </a:endParaRPr>
          </a:p>
        </p:txBody>
      </p:sp>
      <p:pic>
        <p:nvPicPr>
          <p:cNvPr id="870" name="Google Shape;870;p82"/>
          <p:cNvPicPr preferRelativeResize="0"/>
          <p:nvPr/>
        </p:nvPicPr>
        <p:blipFill rotWithShape="1">
          <a:blip r:embed="rId4">
            <a:alphaModFix/>
          </a:blip>
          <a:srcRect b="0" l="10418" r="0" t="0"/>
          <a:stretch/>
        </p:blipFill>
        <p:spPr>
          <a:xfrm>
            <a:off x="3629025" y="387500"/>
            <a:ext cx="5575450" cy="4451201"/>
          </a:xfrm>
          <a:prstGeom prst="rect">
            <a:avLst/>
          </a:prstGeom>
          <a:noFill/>
          <a:ln>
            <a:noFill/>
          </a:ln>
        </p:spPr>
      </p:pic>
      <p:sp>
        <p:nvSpPr>
          <p:cNvPr id="871" name="Google Shape;871;p82"/>
          <p:cNvSpPr txBox="1"/>
          <p:nvPr/>
        </p:nvSpPr>
        <p:spPr>
          <a:xfrm>
            <a:off x="6996222" y="1323702"/>
            <a:ext cx="1842300" cy="477000"/>
          </a:xfrm>
          <a:prstGeom prst="rect">
            <a:avLst/>
          </a:prstGeom>
          <a:solidFill>
            <a:srgbClr val="00FFFF"/>
          </a:solid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900">
                <a:solidFill>
                  <a:srgbClr val="9900FF"/>
                </a:solidFill>
              </a:rPr>
              <a:t>Fiber detection</a:t>
            </a:r>
            <a:endParaRPr sz="1900">
              <a:solidFill>
                <a:srgbClr val="9900FF"/>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5" name="Shape 875"/>
        <p:cNvGrpSpPr/>
        <p:nvPr/>
      </p:nvGrpSpPr>
      <p:grpSpPr>
        <a:xfrm>
          <a:off x="0" y="0"/>
          <a:ext cx="0" cy="0"/>
          <a:chOff x="0" y="0"/>
          <a:chExt cx="0" cy="0"/>
        </a:xfrm>
      </p:grpSpPr>
      <p:pic>
        <p:nvPicPr>
          <p:cNvPr id="876" name="Google Shape;876;p83"/>
          <p:cNvPicPr preferRelativeResize="0"/>
          <p:nvPr/>
        </p:nvPicPr>
        <p:blipFill>
          <a:blip r:embed="rId3">
            <a:alphaModFix/>
          </a:blip>
          <a:stretch>
            <a:fillRect/>
          </a:stretch>
        </p:blipFill>
        <p:spPr>
          <a:xfrm>
            <a:off x="6407950" y="3419300"/>
            <a:ext cx="1905000" cy="1524000"/>
          </a:xfrm>
          <a:prstGeom prst="rect">
            <a:avLst/>
          </a:prstGeom>
          <a:noFill/>
          <a:ln>
            <a:noFill/>
          </a:ln>
        </p:spPr>
      </p:pic>
      <p:pic>
        <p:nvPicPr>
          <p:cNvPr id="877" name="Google Shape;877;p83"/>
          <p:cNvPicPr preferRelativeResize="0"/>
          <p:nvPr/>
        </p:nvPicPr>
        <p:blipFill>
          <a:blip r:embed="rId4">
            <a:alphaModFix/>
          </a:blip>
          <a:stretch>
            <a:fillRect/>
          </a:stretch>
        </p:blipFill>
        <p:spPr>
          <a:xfrm>
            <a:off x="968323" y="1187388"/>
            <a:ext cx="4070551" cy="2768725"/>
          </a:xfrm>
          <a:prstGeom prst="rect">
            <a:avLst/>
          </a:prstGeom>
          <a:noFill/>
          <a:ln>
            <a:noFill/>
          </a:ln>
        </p:spPr>
      </p:pic>
      <p:sp>
        <p:nvSpPr>
          <p:cNvPr id="878" name="Google Shape;878;p83"/>
          <p:cNvSpPr txBox="1"/>
          <p:nvPr>
            <p:ph idx="1" type="body"/>
          </p:nvPr>
        </p:nvSpPr>
        <p:spPr>
          <a:xfrm>
            <a:off x="2121075" y="4246400"/>
            <a:ext cx="2194500" cy="696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Bottom imaging</a:t>
            </a:r>
            <a:endParaRPr/>
          </a:p>
        </p:txBody>
      </p:sp>
      <p:cxnSp>
        <p:nvCxnSpPr>
          <p:cNvPr id="879" name="Google Shape;879;p83"/>
          <p:cNvCxnSpPr/>
          <p:nvPr/>
        </p:nvCxnSpPr>
        <p:spPr>
          <a:xfrm>
            <a:off x="6464400" y="1438325"/>
            <a:ext cx="992100" cy="26400"/>
          </a:xfrm>
          <a:prstGeom prst="straightConnector1">
            <a:avLst/>
          </a:prstGeom>
          <a:noFill/>
          <a:ln cap="flat" cmpd="sng" w="38100">
            <a:solidFill>
              <a:schemeClr val="dk2"/>
            </a:solidFill>
            <a:prstDash val="solid"/>
            <a:round/>
            <a:headEnd len="med" w="med" type="none"/>
            <a:tailEnd len="med" w="med" type="stealth"/>
          </a:ln>
        </p:spPr>
      </p:cxnSp>
      <p:cxnSp>
        <p:nvCxnSpPr>
          <p:cNvPr id="880" name="Google Shape;880;p83"/>
          <p:cNvCxnSpPr/>
          <p:nvPr/>
        </p:nvCxnSpPr>
        <p:spPr>
          <a:xfrm flipH="1">
            <a:off x="6012150" y="1444475"/>
            <a:ext cx="458700" cy="449100"/>
          </a:xfrm>
          <a:prstGeom prst="straightConnector1">
            <a:avLst/>
          </a:prstGeom>
          <a:noFill/>
          <a:ln cap="flat" cmpd="sng" w="38100">
            <a:solidFill>
              <a:schemeClr val="dk2"/>
            </a:solidFill>
            <a:prstDash val="solid"/>
            <a:round/>
            <a:headEnd len="med" w="med" type="none"/>
            <a:tailEnd len="med" w="med" type="stealth"/>
          </a:ln>
        </p:spPr>
      </p:cxnSp>
      <p:cxnSp>
        <p:nvCxnSpPr>
          <p:cNvPr id="881" name="Google Shape;881;p83"/>
          <p:cNvCxnSpPr/>
          <p:nvPr/>
        </p:nvCxnSpPr>
        <p:spPr>
          <a:xfrm rot="10800000">
            <a:off x="6464400" y="442325"/>
            <a:ext cx="0" cy="996000"/>
          </a:xfrm>
          <a:prstGeom prst="straightConnector1">
            <a:avLst/>
          </a:prstGeom>
          <a:noFill/>
          <a:ln cap="flat" cmpd="sng" w="38100">
            <a:solidFill>
              <a:schemeClr val="dk2"/>
            </a:solidFill>
            <a:prstDash val="solid"/>
            <a:round/>
            <a:headEnd len="med" w="med" type="none"/>
            <a:tailEnd len="med" w="med" type="stealth"/>
          </a:ln>
        </p:spPr>
      </p:cxnSp>
      <p:sp>
        <p:nvSpPr>
          <p:cNvPr id="882" name="Google Shape;882;p83"/>
          <p:cNvSpPr txBox="1"/>
          <p:nvPr>
            <p:ph idx="1" type="body"/>
          </p:nvPr>
        </p:nvSpPr>
        <p:spPr>
          <a:xfrm>
            <a:off x="554625" y="621800"/>
            <a:ext cx="2194500" cy="696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Side imaging</a:t>
            </a:r>
            <a:endParaRPr/>
          </a:p>
        </p:txBody>
      </p:sp>
      <p:sp>
        <p:nvSpPr>
          <p:cNvPr id="883" name="Google Shape;883;p83"/>
          <p:cNvSpPr txBox="1"/>
          <p:nvPr>
            <p:ph idx="1" type="body"/>
          </p:nvPr>
        </p:nvSpPr>
        <p:spPr>
          <a:xfrm>
            <a:off x="5485500" y="1876138"/>
            <a:ext cx="2194500" cy="696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-X (horizontal)</a:t>
            </a:r>
            <a:endParaRPr/>
          </a:p>
        </p:txBody>
      </p:sp>
      <p:sp>
        <p:nvSpPr>
          <p:cNvPr id="884" name="Google Shape;884;p83"/>
          <p:cNvSpPr txBox="1"/>
          <p:nvPr>
            <p:ph idx="1" type="body"/>
          </p:nvPr>
        </p:nvSpPr>
        <p:spPr>
          <a:xfrm>
            <a:off x="6240900" y="48800"/>
            <a:ext cx="1439100" cy="696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Y (vertical)</a:t>
            </a:r>
            <a:endParaRPr/>
          </a:p>
        </p:txBody>
      </p:sp>
      <p:sp>
        <p:nvSpPr>
          <p:cNvPr id="885" name="Google Shape;885;p83"/>
          <p:cNvSpPr txBox="1"/>
          <p:nvPr>
            <p:ph idx="1" type="body"/>
          </p:nvPr>
        </p:nvSpPr>
        <p:spPr>
          <a:xfrm>
            <a:off x="7531500" y="1218425"/>
            <a:ext cx="1301400" cy="4662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Z (axial)</a:t>
            </a:r>
            <a:endParaRPr/>
          </a:p>
        </p:txBody>
      </p:sp>
      <p:cxnSp>
        <p:nvCxnSpPr>
          <p:cNvPr id="886" name="Google Shape;886;p83"/>
          <p:cNvCxnSpPr/>
          <p:nvPr/>
        </p:nvCxnSpPr>
        <p:spPr>
          <a:xfrm rot="10800000">
            <a:off x="3025725" y="3132800"/>
            <a:ext cx="18900" cy="1171200"/>
          </a:xfrm>
          <a:prstGeom prst="straightConnector1">
            <a:avLst/>
          </a:prstGeom>
          <a:noFill/>
          <a:ln cap="flat" cmpd="sng" w="38100">
            <a:solidFill>
              <a:srgbClr val="00FF00"/>
            </a:solidFill>
            <a:prstDash val="solid"/>
            <a:round/>
            <a:headEnd len="med" w="med" type="none"/>
            <a:tailEnd len="med" w="med" type="stealth"/>
          </a:ln>
        </p:spPr>
      </p:cxnSp>
      <p:cxnSp>
        <p:nvCxnSpPr>
          <p:cNvPr id="887" name="Google Shape;887;p83"/>
          <p:cNvCxnSpPr/>
          <p:nvPr/>
        </p:nvCxnSpPr>
        <p:spPr>
          <a:xfrm>
            <a:off x="2039825" y="907675"/>
            <a:ext cx="985800" cy="1259100"/>
          </a:xfrm>
          <a:prstGeom prst="straightConnector1">
            <a:avLst/>
          </a:prstGeom>
          <a:noFill/>
          <a:ln cap="flat" cmpd="sng" w="38100">
            <a:solidFill>
              <a:srgbClr val="00FF00"/>
            </a:solidFill>
            <a:prstDash val="solid"/>
            <a:round/>
            <a:headEnd len="med" w="med" type="none"/>
            <a:tailEnd len="med" w="med" type="stealth"/>
          </a:ln>
        </p:spPr>
      </p:cxnSp>
      <p:sp>
        <p:nvSpPr>
          <p:cNvPr id="888" name="Google Shape;888;p83"/>
          <p:cNvSpPr txBox="1"/>
          <p:nvPr>
            <p:ph idx="1" type="body"/>
          </p:nvPr>
        </p:nvSpPr>
        <p:spPr>
          <a:xfrm>
            <a:off x="5739875" y="2984475"/>
            <a:ext cx="2956200" cy="696900"/>
          </a:xfrm>
          <a:prstGeom prst="rect">
            <a:avLst/>
          </a:prstGeom>
        </p:spPr>
        <p:txBody>
          <a:bodyPr anchorCtr="0" anchor="t" bIns="91425" lIns="91425" spcFirstLastPara="1" rIns="91425" wrap="square" tIns="91425">
            <a:normAutofit fontScale="92500"/>
          </a:bodyPr>
          <a:lstStyle/>
          <a:p>
            <a:pPr indent="0" lvl="0" marL="0" rtl="0" algn="l">
              <a:spcBef>
                <a:spcPts val="0"/>
              </a:spcBef>
              <a:spcAft>
                <a:spcPts val="1200"/>
              </a:spcAft>
              <a:buNone/>
            </a:pPr>
            <a:r>
              <a:rPr lang="en-GB"/>
              <a:t>Quadrant Photodiode (QPD)</a:t>
            </a:r>
            <a:endParaRPr/>
          </a:p>
        </p:txBody>
      </p:sp>
      <p:cxnSp>
        <p:nvCxnSpPr>
          <p:cNvPr id="889" name="Google Shape;889;p83"/>
          <p:cNvCxnSpPr/>
          <p:nvPr/>
        </p:nvCxnSpPr>
        <p:spPr>
          <a:xfrm rot="10800000">
            <a:off x="6241500" y="3419300"/>
            <a:ext cx="0" cy="996000"/>
          </a:xfrm>
          <a:prstGeom prst="straightConnector1">
            <a:avLst/>
          </a:prstGeom>
          <a:noFill/>
          <a:ln cap="flat" cmpd="sng" w="38100">
            <a:solidFill>
              <a:schemeClr val="dk2"/>
            </a:solidFill>
            <a:prstDash val="solid"/>
            <a:round/>
            <a:headEnd len="med" w="med" type="stealth"/>
            <a:tailEnd len="med" w="med" type="stealth"/>
          </a:ln>
        </p:spPr>
      </p:cxnSp>
      <p:cxnSp>
        <p:nvCxnSpPr>
          <p:cNvPr id="890" name="Google Shape;890;p83"/>
          <p:cNvCxnSpPr/>
          <p:nvPr/>
        </p:nvCxnSpPr>
        <p:spPr>
          <a:xfrm>
            <a:off x="6451325" y="4596950"/>
            <a:ext cx="1005000" cy="3000"/>
          </a:xfrm>
          <a:prstGeom prst="straightConnector1">
            <a:avLst/>
          </a:prstGeom>
          <a:noFill/>
          <a:ln cap="flat" cmpd="sng" w="38100">
            <a:solidFill>
              <a:schemeClr val="dk2"/>
            </a:solidFill>
            <a:prstDash val="solid"/>
            <a:round/>
            <a:headEnd len="med" w="med" type="stealth"/>
            <a:tailEnd len="med" w="med" type="stealth"/>
          </a:ln>
        </p:spPr>
      </p:cxnSp>
      <p:sp>
        <p:nvSpPr>
          <p:cNvPr id="891" name="Google Shape;891;p83"/>
          <p:cNvSpPr txBox="1"/>
          <p:nvPr>
            <p:ph idx="1" type="body"/>
          </p:nvPr>
        </p:nvSpPr>
        <p:spPr>
          <a:xfrm>
            <a:off x="6786900" y="4538400"/>
            <a:ext cx="744600" cy="696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X</a:t>
            </a:r>
            <a:endParaRPr/>
          </a:p>
        </p:txBody>
      </p:sp>
      <p:sp>
        <p:nvSpPr>
          <p:cNvPr id="892" name="Google Shape;892;p83"/>
          <p:cNvSpPr txBox="1"/>
          <p:nvPr>
            <p:ph idx="1" type="body"/>
          </p:nvPr>
        </p:nvSpPr>
        <p:spPr>
          <a:xfrm>
            <a:off x="5869200" y="3703500"/>
            <a:ext cx="744600" cy="696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Y</a:t>
            </a:r>
            <a:endParaRPr/>
          </a:p>
        </p:txBody>
      </p:sp>
      <p:sp>
        <p:nvSpPr>
          <p:cNvPr id="893" name="Google Shape;893;p83"/>
          <p:cNvSpPr txBox="1"/>
          <p:nvPr>
            <p:ph idx="1" type="body"/>
          </p:nvPr>
        </p:nvSpPr>
        <p:spPr>
          <a:xfrm>
            <a:off x="4315575" y="3956100"/>
            <a:ext cx="2194500" cy="6969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GB"/>
              <a:t>Fiber</a:t>
            </a:r>
            <a:endParaRPr/>
          </a:p>
        </p:txBody>
      </p:sp>
      <p:cxnSp>
        <p:nvCxnSpPr>
          <p:cNvPr id="894" name="Google Shape;894;p83"/>
          <p:cNvCxnSpPr/>
          <p:nvPr/>
        </p:nvCxnSpPr>
        <p:spPr>
          <a:xfrm rot="10800000">
            <a:off x="4562675" y="2510225"/>
            <a:ext cx="122100" cy="1432800"/>
          </a:xfrm>
          <a:prstGeom prst="straightConnector1">
            <a:avLst/>
          </a:prstGeom>
          <a:noFill/>
          <a:ln cap="flat" cmpd="sng" w="38100">
            <a:solidFill>
              <a:srgbClr val="00FF00"/>
            </a:solidFill>
            <a:prstDash val="solid"/>
            <a:round/>
            <a:headEnd len="med" w="med" type="none"/>
            <a:tailEnd len="med" w="med" type="stealth"/>
          </a:ln>
        </p:spPr>
      </p:cxn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8" name="Shape 898"/>
        <p:cNvGrpSpPr/>
        <p:nvPr/>
      </p:nvGrpSpPr>
      <p:grpSpPr>
        <a:xfrm>
          <a:off x="0" y="0"/>
          <a:ext cx="0" cy="0"/>
          <a:chOff x="0" y="0"/>
          <a:chExt cx="0" cy="0"/>
        </a:xfrm>
      </p:grpSpPr>
      <p:pic>
        <p:nvPicPr>
          <p:cNvPr id="899" name="Google Shape;899;p84"/>
          <p:cNvPicPr preferRelativeResize="0"/>
          <p:nvPr/>
        </p:nvPicPr>
        <p:blipFill>
          <a:blip r:embed="rId3">
            <a:alphaModFix/>
          </a:blip>
          <a:stretch>
            <a:fillRect/>
          </a:stretch>
        </p:blipFill>
        <p:spPr>
          <a:xfrm>
            <a:off x="374650" y="152400"/>
            <a:ext cx="8247050" cy="483869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3" name="Shape 903"/>
        <p:cNvGrpSpPr/>
        <p:nvPr/>
      </p:nvGrpSpPr>
      <p:grpSpPr>
        <a:xfrm>
          <a:off x="0" y="0"/>
          <a:ext cx="0" cy="0"/>
          <a:chOff x="0" y="0"/>
          <a:chExt cx="0" cy="0"/>
        </a:xfrm>
      </p:grpSpPr>
      <p:pic>
        <p:nvPicPr>
          <p:cNvPr id="904" name="Google Shape;904;p85"/>
          <p:cNvPicPr preferRelativeResize="0"/>
          <p:nvPr/>
        </p:nvPicPr>
        <p:blipFill>
          <a:blip r:embed="rId3">
            <a:alphaModFix/>
          </a:blip>
          <a:stretch>
            <a:fillRect/>
          </a:stretch>
        </p:blipFill>
        <p:spPr>
          <a:xfrm>
            <a:off x="2609825" y="20300"/>
            <a:ext cx="6467100" cy="5143500"/>
          </a:xfrm>
          <a:prstGeom prst="rect">
            <a:avLst/>
          </a:prstGeom>
          <a:noFill/>
          <a:ln>
            <a:noFill/>
          </a:ln>
        </p:spPr>
      </p:pic>
      <p:sp>
        <p:nvSpPr>
          <p:cNvPr id="905" name="Google Shape;905;p85"/>
          <p:cNvSpPr txBox="1"/>
          <p:nvPr/>
        </p:nvSpPr>
        <p:spPr>
          <a:xfrm>
            <a:off x="268350" y="1453600"/>
            <a:ext cx="2214000" cy="2539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700">
                <a:latin typeface="Calibri"/>
                <a:ea typeface="Calibri"/>
                <a:cs typeface="Calibri"/>
                <a:sym typeface="Calibri"/>
              </a:rPr>
              <a:t>6 Different detectors pointed at same object. </a:t>
            </a:r>
            <a:endParaRPr sz="1700">
              <a:latin typeface="Calibri"/>
              <a:ea typeface="Calibri"/>
              <a:cs typeface="Calibri"/>
              <a:sym typeface="Calibri"/>
            </a:endParaRPr>
          </a:p>
          <a:p>
            <a:pPr indent="0" lvl="0" marL="0" rtl="0" algn="l">
              <a:spcBef>
                <a:spcPts val="0"/>
              </a:spcBef>
              <a:spcAft>
                <a:spcPts val="0"/>
              </a:spcAft>
              <a:buNone/>
            </a:pPr>
            <a:r>
              <a:t/>
            </a:r>
            <a:endParaRPr sz="1700">
              <a:latin typeface="Calibri"/>
              <a:ea typeface="Calibri"/>
              <a:cs typeface="Calibri"/>
              <a:sym typeface="Calibri"/>
            </a:endParaRPr>
          </a:p>
          <a:p>
            <a:pPr indent="0" lvl="0" marL="0" rtl="0" algn="l">
              <a:spcBef>
                <a:spcPts val="0"/>
              </a:spcBef>
              <a:spcAft>
                <a:spcPts val="0"/>
              </a:spcAft>
              <a:buNone/>
            </a:pPr>
            <a:r>
              <a:rPr lang="en-GB" sz="1700">
                <a:latin typeface="Calibri"/>
                <a:ea typeface="Calibri"/>
                <a:cs typeface="Calibri"/>
                <a:sym typeface="Calibri"/>
              </a:rPr>
              <a:t>Try to reduce unknown systematics in detection functions impact on  qualitative interpretations.</a:t>
            </a:r>
            <a:endParaRPr sz="1700">
              <a:latin typeface="Calibri"/>
              <a:ea typeface="Calibri"/>
              <a:cs typeface="Calibri"/>
              <a:sym typeface="Calibri"/>
            </a:endParaRPr>
          </a:p>
        </p:txBody>
      </p:sp>
      <p:pic>
        <p:nvPicPr>
          <p:cNvPr id="906" name="Google Shape;906;p85"/>
          <p:cNvPicPr preferRelativeResize="0"/>
          <p:nvPr/>
        </p:nvPicPr>
        <p:blipFill>
          <a:blip r:embed="rId4">
            <a:alphaModFix/>
          </a:blip>
          <a:stretch>
            <a:fillRect/>
          </a:stretch>
        </p:blipFill>
        <p:spPr>
          <a:xfrm>
            <a:off x="2676900" y="0"/>
            <a:ext cx="6467100" cy="51435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0" name="Shape 910"/>
        <p:cNvGrpSpPr/>
        <p:nvPr/>
      </p:nvGrpSpPr>
      <p:grpSpPr>
        <a:xfrm>
          <a:off x="0" y="0"/>
          <a:ext cx="0" cy="0"/>
          <a:chOff x="0" y="0"/>
          <a:chExt cx="0" cy="0"/>
        </a:xfrm>
      </p:grpSpPr>
      <p:pic>
        <p:nvPicPr>
          <p:cNvPr id="911" name="Google Shape;911;p86"/>
          <p:cNvPicPr preferRelativeResize="0"/>
          <p:nvPr/>
        </p:nvPicPr>
        <p:blipFill>
          <a:blip r:embed="rId3">
            <a:alphaModFix/>
          </a:blip>
          <a:stretch>
            <a:fillRect/>
          </a:stretch>
        </p:blipFill>
        <p:spPr>
          <a:xfrm>
            <a:off x="2209800" y="0"/>
            <a:ext cx="6857999" cy="5143500"/>
          </a:xfrm>
          <a:prstGeom prst="rect">
            <a:avLst/>
          </a:prstGeom>
          <a:noFill/>
          <a:ln>
            <a:noFill/>
          </a:ln>
        </p:spPr>
      </p:pic>
      <p:sp>
        <p:nvSpPr>
          <p:cNvPr id="912" name="Google Shape;912;p86"/>
          <p:cNvSpPr txBox="1"/>
          <p:nvPr/>
        </p:nvSpPr>
        <p:spPr>
          <a:xfrm>
            <a:off x="4887550" y="830750"/>
            <a:ext cx="1923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000">
                <a:solidFill>
                  <a:srgbClr val="FF0000"/>
                </a:solidFill>
              </a:rPr>
              <a:t>side</a:t>
            </a:r>
            <a:endParaRPr sz="3000">
              <a:solidFill>
                <a:srgbClr val="FF0000"/>
              </a:solidFill>
            </a:endParaRPr>
          </a:p>
        </p:txBody>
      </p:sp>
      <p:sp>
        <p:nvSpPr>
          <p:cNvPr id="913" name="Google Shape;913;p86"/>
          <p:cNvSpPr txBox="1"/>
          <p:nvPr/>
        </p:nvSpPr>
        <p:spPr>
          <a:xfrm>
            <a:off x="3187125" y="3764050"/>
            <a:ext cx="19233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900">
                <a:solidFill>
                  <a:srgbClr val="00FF00"/>
                </a:solidFill>
              </a:rPr>
              <a:t>bottom</a:t>
            </a:r>
            <a:endParaRPr sz="2900">
              <a:solidFill>
                <a:srgbClr val="00FF00"/>
              </a:solidFill>
            </a:endParaRPr>
          </a:p>
        </p:txBody>
      </p:sp>
      <p:cxnSp>
        <p:nvCxnSpPr>
          <p:cNvPr id="914" name="Google Shape;914;p86"/>
          <p:cNvCxnSpPr/>
          <p:nvPr/>
        </p:nvCxnSpPr>
        <p:spPr>
          <a:xfrm rot="10800000">
            <a:off x="5729575" y="380275"/>
            <a:ext cx="11100" cy="1576500"/>
          </a:xfrm>
          <a:prstGeom prst="straightConnector1">
            <a:avLst/>
          </a:prstGeom>
          <a:noFill/>
          <a:ln cap="flat" cmpd="sng" w="38100">
            <a:solidFill>
              <a:srgbClr val="FF0000"/>
            </a:solidFill>
            <a:prstDash val="solid"/>
            <a:round/>
            <a:headEnd len="med" w="med" type="none"/>
            <a:tailEnd len="med" w="med" type="triangle"/>
          </a:ln>
        </p:spPr>
      </p:cxnSp>
      <p:cxnSp>
        <p:nvCxnSpPr>
          <p:cNvPr id="915" name="Google Shape;915;p86"/>
          <p:cNvCxnSpPr/>
          <p:nvPr/>
        </p:nvCxnSpPr>
        <p:spPr>
          <a:xfrm>
            <a:off x="5651225" y="3399175"/>
            <a:ext cx="0" cy="1408800"/>
          </a:xfrm>
          <a:prstGeom prst="straightConnector1">
            <a:avLst/>
          </a:prstGeom>
          <a:noFill/>
          <a:ln cap="flat" cmpd="sng" w="38100">
            <a:solidFill>
              <a:srgbClr val="00FF00"/>
            </a:solidFill>
            <a:prstDash val="solid"/>
            <a:round/>
            <a:headEnd len="med" w="med" type="none"/>
            <a:tailEnd len="med" w="med" type="triangle"/>
          </a:ln>
        </p:spPr>
      </p:cxnSp>
      <p:cxnSp>
        <p:nvCxnSpPr>
          <p:cNvPr id="916" name="Google Shape;916;p86"/>
          <p:cNvCxnSpPr/>
          <p:nvPr/>
        </p:nvCxnSpPr>
        <p:spPr>
          <a:xfrm rot="10800000">
            <a:off x="6008975" y="3142100"/>
            <a:ext cx="2996700" cy="1699500"/>
          </a:xfrm>
          <a:prstGeom prst="straightConnector1">
            <a:avLst/>
          </a:prstGeom>
          <a:noFill/>
          <a:ln cap="flat" cmpd="sng" w="38100">
            <a:solidFill>
              <a:srgbClr val="00FFFF"/>
            </a:solidFill>
            <a:prstDash val="solid"/>
            <a:round/>
            <a:headEnd len="med" w="med" type="stealth"/>
            <a:tailEnd len="med" w="med" type="none"/>
          </a:ln>
        </p:spPr>
      </p:cxnSp>
      <p:sp>
        <p:nvSpPr>
          <p:cNvPr id="917" name="Google Shape;917;p86"/>
          <p:cNvSpPr txBox="1"/>
          <p:nvPr/>
        </p:nvSpPr>
        <p:spPr>
          <a:xfrm>
            <a:off x="6903550" y="2471125"/>
            <a:ext cx="1923300" cy="631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2900">
                <a:solidFill>
                  <a:srgbClr val="00FFFF"/>
                </a:solidFill>
              </a:rPr>
              <a:t>diagonal</a:t>
            </a:r>
            <a:endParaRPr sz="2900">
              <a:solidFill>
                <a:srgbClr val="00FFFF"/>
              </a:solidFill>
            </a:endParaRPr>
          </a:p>
        </p:txBody>
      </p:sp>
      <p:sp>
        <p:nvSpPr>
          <p:cNvPr id="918" name="Google Shape;918;p86"/>
          <p:cNvSpPr txBox="1"/>
          <p:nvPr/>
        </p:nvSpPr>
        <p:spPr>
          <a:xfrm>
            <a:off x="111825" y="1531875"/>
            <a:ext cx="2001600" cy="267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t>PZT launcher glass slide extends over trapping region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GB" sz="1800"/>
              <a:t>Directions of light for various detection channels marked</a:t>
            </a:r>
            <a:endParaRPr sz="1800"/>
          </a:p>
        </p:txBody>
      </p:sp>
      <p:cxnSp>
        <p:nvCxnSpPr>
          <p:cNvPr id="919" name="Google Shape;919;p86"/>
          <p:cNvCxnSpPr/>
          <p:nvPr/>
        </p:nvCxnSpPr>
        <p:spPr>
          <a:xfrm flipH="1">
            <a:off x="3421575" y="2739475"/>
            <a:ext cx="1610100" cy="33600"/>
          </a:xfrm>
          <a:prstGeom prst="straightConnector1">
            <a:avLst/>
          </a:prstGeom>
          <a:noFill/>
          <a:ln cap="flat" cmpd="sng" w="38100">
            <a:solidFill>
              <a:srgbClr val="FF00FF"/>
            </a:solidFill>
            <a:prstDash val="solid"/>
            <a:round/>
            <a:headEnd len="med" w="med" type="none"/>
            <a:tailEnd len="med" w="med" type="triangle"/>
          </a:ln>
        </p:spPr>
      </p:cxnSp>
      <p:sp>
        <p:nvSpPr>
          <p:cNvPr id="920" name="Google Shape;920;p86"/>
          <p:cNvSpPr txBox="1"/>
          <p:nvPr/>
        </p:nvSpPr>
        <p:spPr>
          <a:xfrm>
            <a:off x="3592150" y="2126150"/>
            <a:ext cx="1923300" cy="64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3000">
                <a:solidFill>
                  <a:srgbClr val="FF00FF"/>
                </a:solidFill>
              </a:rPr>
              <a:t>Fiber</a:t>
            </a:r>
            <a:endParaRPr sz="3000">
              <a:solidFill>
                <a:srgbClr val="FF00FF"/>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sp>
        <p:nvSpPr>
          <p:cNvPr id="124" name="Google Shape;124;p24"/>
          <p:cNvSpPr txBox="1"/>
          <p:nvPr>
            <p:ph type="title"/>
          </p:nvPr>
        </p:nvSpPr>
        <p:spPr>
          <a:xfrm>
            <a:off x="311700" y="322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GB"/>
              <a:t>(Ground) state of the art:</a:t>
            </a:r>
            <a:endParaRPr/>
          </a:p>
        </p:txBody>
      </p:sp>
      <p:pic>
        <p:nvPicPr>
          <p:cNvPr id="125" name="Google Shape;125;p24"/>
          <p:cNvPicPr preferRelativeResize="0"/>
          <p:nvPr/>
        </p:nvPicPr>
        <p:blipFill>
          <a:blip r:embed="rId3">
            <a:alphaModFix/>
          </a:blip>
          <a:stretch>
            <a:fillRect/>
          </a:stretch>
        </p:blipFill>
        <p:spPr>
          <a:xfrm>
            <a:off x="60875" y="1363400"/>
            <a:ext cx="4010374" cy="3404049"/>
          </a:xfrm>
          <a:prstGeom prst="rect">
            <a:avLst/>
          </a:prstGeom>
          <a:noFill/>
          <a:ln>
            <a:noFill/>
          </a:ln>
        </p:spPr>
      </p:pic>
      <p:sp>
        <p:nvSpPr>
          <p:cNvPr id="126" name="Google Shape;126;p24"/>
          <p:cNvSpPr txBox="1"/>
          <p:nvPr/>
        </p:nvSpPr>
        <p:spPr>
          <a:xfrm>
            <a:off x="588400" y="714875"/>
            <a:ext cx="314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Coherent scattering:</a:t>
            </a:r>
            <a:endParaRPr/>
          </a:p>
        </p:txBody>
      </p:sp>
      <p:sp>
        <p:nvSpPr>
          <p:cNvPr id="127" name="Google Shape;127;p24"/>
          <p:cNvSpPr txBox="1"/>
          <p:nvPr/>
        </p:nvSpPr>
        <p:spPr>
          <a:xfrm>
            <a:off x="5000900" y="806450"/>
            <a:ext cx="31449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Measurement based cooling:</a:t>
            </a:r>
            <a:endParaRPr/>
          </a:p>
        </p:txBody>
      </p:sp>
      <p:pic>
        <p:nvPicPr>
          <p:cNvPr id="128" name="Google Shape;128;p24"/>
          <p:cNvPicPr preferRelativeResize="0"/>
          <p:nvPr/>
        </p:nvPicPr>
        <p:blipFill>
          <a:blip r:embed="rId4">
            <a:alphaModFix/>
          </a:blip>
          <a:stretch>
            <a:fillRect/>
          </a:stretch>
        </p:blipFill>
        <p:spPr>
          <a:xfrm>
            <a:off x="4020550" y="1363406"/>
            <a:ext cx="5105624" cy="2647794"/>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4" name="Shape 924"/>
        <p:cNvGrpSpPr/>
        <p:nvPr/>
      </p:nvGrpSpPr>
      <p:grpSpPr>
        <a:xfrm>
          <a:off x="0" y="0"/>
          <a:ext cx="0" cy="0"/>
          <a:chOff x="0" y="0"/>
          <a:chExt cx="0" cy="0"/>
        </a:xfrm>
      </p:grpSpPr>
      <p:pic>
        <p:nvPicPr>
          <p:cNvPr id="925" name="Google Shape;925;p87"/>
          <p:cNvPicPr preferRelativeResize="0"/>
          <p:nvPr/>
        </p:nvPicPr>
        <p:blipFill>
          <a:blip r:embed="rId3">
            <a:alphaModFix/>
          </a:blip>
          <a:stretch>
            <a:fillRect/>
          </a:stretch>
        </p:blipFill>
        <p:spPr>
          <a:xfrm>
            <a:off x="533400" y="76200"/>
            <a:ext cx="8185678" cy="4838701"/>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9" name="Shape 929"/>
        <p:cNvGrpSpPr/>
        <p:nvPr/>
      </p:nvGrpSpPr>
      <p:grpSpPr>
        <a:xfrm>
          <a:off x="0" y="0"/>
          <a:ext cx="0" cy="0"/>
          <a:chOff x="0" y="0"/>
          <a:chExt cx="0" cy="0"/>
        </a:xfrm>
      </p:grpSpPr>
      <p:pic>
        <p:nvPicPr>
          <p:cNvPr id="930" name="Google Shape;930;p88"/>
          <p:cNvPicPr preferRelativeResize="0"/>
          <p:nvPr/>
        </p:nvPicPr>
        <p:blipFill>
          <a:blip r:embed="rId3">
            <a:alphaModFix/>
          </a:blip>
          <a:stretch>
            <a:fillRect/>
          </a:stretch>
        </p:blipFill>
        <p:spPr>
          <a:xfrm>
            <a:off x="533400" y="76200"/>
            <a:ext cx="8272207" cy="4838701"/>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89"/>
          <p:cNvSpPr txBox="1"/>
          <p:nvPr>
            <p:ph type="title"/>
          </p:nvPr>
        </p:nvSpPr>
        <p:spPr>
          <a:xfrm>
            <a:off x="239153" y="215350"/>
            <a:ext cx="60801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GB" sz="2600"/>
              <a:t>Feedback mechanism &amp; photon recoil 	 </a:t>
            </a:r>
            <a:endParaRPr sz="2600"/>
          </a:p>
        </p:txBody>
      </p:sp>
      <p:sp>
        <p:nvSpPr>
          <p:cNvPr id="936" name="Google Shape;936;p89"/>
          <p:cNvSpPr txBox="1"/>
          <p:nvPr>
            <p:ph idx="1" type="body"/>
          </p:nvPr>
        </p:nvSpPr>
        <p:spPr>
          <a:xfrm>
            <a:off x="130925" y="788050"/>
            <a:ext cx="5968200" cy="3774900"/>
          </a:xfrm>
          <a:prstGeom prst="rect">
            <a:avLst/>
          </a:prstGeom>
        </p:spPr>
        <p:txBody>
          <a:bodyPr anchorCtr="0" anchor="t" bIns="91425" lIns="91425" spcFirstLastPara="1" rIns="91425" wrap="square" tIns="91425">
            <a:normAutofit/>
          </a:bodyPr>
          <a:lstStyle/>
          <a:p>
            <a:pPr indent="-317500" lvl="0" marL="457200" rtl="0" algn="l">
              <a:spcBef>
                <a:spcPts val="0"/>
              </a:spcBef>
              <a:spcAft>
                <a:spcPts val="0"/>
              </a:spcAft>
              <a:buSzPts val="1400"/>
              <a:buChar char="●"/>
            </a:pPr>
            <a:r>
              <a:rPr lang="en-GB" sz="1400"/>
              <a:t>Temperature determined by balance of heating and cooling channels:</a:t>
            </a:r>
            <a:endParaRPr sz="1400"/>
          </a:p>
          <a:p>
            <a:pPr indent="0" lvl="0" marL="457200" rtl="0" algn="l">
              <a:spcBef>
                <a:spcPts val="1200"/>
              </a:spcBef>
              <a:spcAft>
                <a:spcPts val="0"/>
              </a:spcAft>
              <a:buNone/>
            </a:pPr>
            <a:r>
              <a:t/>
            </a:r>
            <a:endParaRPr sz="1400"/>
          </a:p>
          <a:p>
            <a:pPr indent="-317500" lvl="0" marL="457200" rtl="0" algn="l">
              <a:spcBef>
                <a:spcPts val="1200"/>
              </a:spcBef>
              <a:spcAft>
                <a:spcPts val="0"/>
              </a:spcAft>
              <a:buSzPts val="1400"/>
              <a:buChar char="●"/>
            </a:pPr>
            <a:r>
              <a:rPr lang="en-GB" sz="1400"/>
              <a:t>Best numbers: ground state - Aspelmeyer and Novotny groups. -[2]</a:t>
            </a:r>
            <a:endParaRPr sz="1400"/>
          </a:p>
          <a:p>
            <a:pPr indent="-317500" lvl="0" marL="457200" rtl="0" algn="l">
              <a:spcBef>
                <a:spcPts val="0"/>
              </a:spcBef>
              <a:spcAft>
                <a:spcPts val="0"/>
              </a:spcAft>
              <a:buSzPts val="1400"/>
              <a:buChar char="●"/>
            </a:pPr>
            <a:r>
              <a:rPr lang="en-GB" sz="1400"/>
              <a:t>Most parametric feedback setups presented limited by </a:t>
            </a:r>
            <a:r>
              <a:rPr b="1" lang="en-GB" sz="1400"/>
              <a:t>photon recoil </a:t>
            </a:r>
            <a:r>
              <a:rPr lang="en-GB" sz="1400"/>
              <a:t>- [1]</a:t>
            </a:r>
            <a:endParaRPr sz="1400"/>
          </a:p>
          <a:p>
            <a:pPr indent="-317500" lvl="0" marL="457200" rtl="0" algn="l">
              <a:spcBef>
                <a:spcPts val="0"/>
              </a:spcBef>
              <a:spcAft>
                <a:spcPts val="0"/>
              </a:spcAft>
              <a:buSzPts val="1400"/>
              <a:buChar char="●"/>
            </a:pPr>
            <a:r>
              <a:rPr lang="en-GB" sz="1400"/>
              <a:t>Methods for pushing past such a limit:</a:t>
            </a:r>
            <a:endParaRPr sz="1400"/>
          </a:p>
          <a:p>
            <a:pPr indent="-317500" lvl="0" marL="457200" rtl="0" algn="l">
              <a:spcBef>
                <a:spcPts val="0"/>
              </a:spcBef>
              <a:spcAft>
                <a:spcPts val="0"/>
              </a:spcAft>
              <a:buSzPts val="1400"/>
              <a:buChar char="●"/>
            </a:pPr>
            <a:r>
              <a:rPr lang="en-GB" sz="1400"/>
              <a:t>--&gt;very high cavity cooperativity/optomechanical coupling</a:t>
            </a:r>
            <a:endParaRPr sz="1400"/>
          </a:p>
          <a:p>
            <a:pPr indent="-317500" lvl="0" marL="457200" rtl="0" algn="l">
              <a:spcBef>
                <a:spcPts val="0"/>
              </a:spcBef>
              <a:spcAft>
                <a:spcPts val="0"/>
              </a:spcAft>
              <a:buSzPts val="1400"/>
              <a:buChar char="●"/>
            </a:pPr>
            <a:r>
              <a:rPr lang="en-GB" sz="1400"/>
              <a:t>--&gt;cooling very high frequency nonlinear motional modes (rotation, vibration of non spherical nanospheres) </a:t>
            </a:r>
            <a:endParaRPr sz="1400"/>
          </a:p>
          <a:p>
            <a:pPr indent="-317500" lvl="0" marL="457200" rtl="0" algn="l">
              <a:spcBef>
                <a:spcPts val="0"/>
              </a:spcBef>
              <a:spcAft>
                <a:spcPts val="0"/>
              </a:spcAft>
              <a:buSzPts val="1400"/>
              <a:buChar char="●"/>
            </a:pPr>
            <a:r>
              <a:rPr lang="en-GB" sz="1400"/>
              <a:t>--&gt;Alternative feedback schemes (kalman filters,cold damping, coherent scattering, etc)</a:t>
            </a:r>
            <a:endParaRPr sz="1400"/>
          </a:p>
          <a:p>
            <a:pPr indent="0" lvl="0" marL="0" rtl="0" algn="l">
              <a:spcBef>
                <a:spcPts val="1200"/>
              </a:spcBef>
              <a:spcAft>
                <a:spcPts val="1200"/>
              </a:spcAft>
              <a:buNone/>
            </a:pPr>
            <a:r>
              <a:t/>
            </a:r>
            <a:endParaRPr sz="1000">
              <a:solidFill>
                <a:srgbClr val="222222"/>
              </a:solidFill>
              <a:highlight>
                <a:srgbClr val="FFFFFF"/>
              </a:highlight>
            </a:endParaRPr>
          </a:p>
        </p:txBody>
      </p:sp>
      <p:pic>
        <p:nvPicPr>
          <p:cNvPr id="937" name="Google Shape;937;p89"/>
          <p:cNvPicPr preferRelativeResize="0"/>
          <p:nvPr/>
        </p:nvPicPr>
        <p:blipFill>
          <a:blip r:embed="rId3">
            <a:alphaModFix/>
          </a:blip>
          <a:stretch>
            <a:fillRect/>
          </a:stretch>
        </p:blipFill>
        <p:spPr>
          <a:xfrm>
            <a:off x="6319288" y="0"/>
            <a:ext cx="2494950" cy="2776748"/>
          </a:xfrm>
          <a:prstGeom prst="rect">
            <a:avLst/>
          </a:prstGeom>
          <a:noFill/>
          <a:ln>
            <a:noFill/>
          </a:ln>
        </p:spPr>
      </p:pic>
      <p:pic>
        <p:nvPicPr>
          <p:cNvPr id="938" name="Google Shape;938;p89"/>
          <p:cNvPicPr preferRelativeResize="0"/>
          <p:nvPr/>
        </p:nvPicPr>
        <p:blipFill>
          <a:blip r:embed="rId4">
            <a:alphaModFix/>
          </a:blip>
          <a:stretch>
            <a:fillRect/>
          </a:stretch>
        </p:blipFill>
        <p:spPr>
          <a:xfrm>
            <a:off x="6430300" y="2680150"/>
            <a:ext cx="2272925" cy="2539575"/>
          </a:xfrm>
          <a:prstGeom prst="rect">
            <a:avLst/>
          </a:prstGeom>
          <a:noFill/>
          <a:ln>
            <a:noFill/>
          </a:ln>
        </p:spPr>
      </p:pic>
      <p:pic>
        <p:nvPicPr>
          <p:cNvPr id="939" name="Google Shape;939;p89"/>
          <p:cNvPicPr preferRelativeResize="0"/>
          <p:nvPr/>
        </p:nvPicPr>
        <p:blipFill>
          <a:blip r:embed="rId5">
            <a:alphaModFix/>
          </a:blip>
          <a:stretch>
            <a:fillRect/>
          </a:stretch>
        </p:blipFill>
        <p:spPr>
          <a:xfrm>
            <a:off x="1664750" y="1144525"/>
            <a:ext cx="3409950" cy="723900"/>
          </a:xfrm>
          <a:prstGeom prst="rect">
            <a:avLst/>
          </a:prstGeom>
          <a:noFill/>
          <a:ln>
            <a:noFill/>
          </a:ln>
        </p:spPr>
      </p:pic>
      <p:cxnSp>
        <p:nvCxnSpPr>
          <p:cNvPr id="940" name="Google Shape;940;p89"/>
          <p:cNvCxnSpPr/>
          <p:nvPr/>
        </p:nvCxnSpPr>
        <p:spPr>
          <a:xfrm flipH="1" rot="10800000">
            <a:off x="5725775" y="3501175"/>
            <a:ext cx="864000" cy="918900"/>
          </a:xfrm>
          <a:prstGeom prst="straightConnector1">
            <a:avLst/>
          </a:prstGeom>
          <a:noFill/>
          <a:ln cap="flat" cmpd="sng" w="9525">
            <a:solidFill>
              <a:schemeClr val="dk2"/>
            </a:solidFill>
            <a:prstDash val="solid"/>
            <a:round/>
            <a:headEnd len="med" w="med" type="none"/>
            <a:tailEnd len="med" w="med" type="triangle"/>
          </a:ln>
        </p:spPr>
      </p:cxnSp>
      <p:cxnSp>
        <p:nvCxnSpPr>
          <p:cNvPr id="941" name="Google Shape;941;p89"/>
          <p:cNvCxnSpPr/>
          <p:nvPr/>
        </p:nvCxnSpPr>
        <p:spPr>
          <a:xfrm flipH="1" rot="10800000">
            <a:off x="5739475" y="2054050"/>
            <a:ext cx="960000" cy="2352300"/>
          </a:xfrm>
          <a:prstGeom prst="straightConnector1">
            <a:avLst/>
          </a:prstGeom>
          <a:noFill/>
          <a:ln cap="flat" cmpd="sng" w="9525">
            <a:solidFill>
              <a:schemeClr val="dk2"/>
            </a:solidFill>
            <a:prstDash val="solid"/>
            <a:round/>
            <a:headEnd len="med" w="med" type="none"/>
            <a:tailEnd len="med" w="med" type="triangle"/>
          </a:ln>
        </p:spPr>
      </p:cxnSp>
      <p:sp>
        <p:nvSpPr>
          <p:cNvPr id="942" name="Google Shape;942;p89"/>
          <p:cNvSpPr txBox="1"/>
          <p:nvPr/>
        </p:nvSpPr>
        <p:spPr>
          <a:xfrm>
            <a:off x="943325" y="4303025"/>
            <a:ext cx="5155800" cy="8697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Clr>
                <a:schemeClr val="dk1"/>
              </a:buClr>
              <a:buSzPts val="1100"/>
              <a:buFont typeface="Arial"/>
              <a:buNone/>
            </a:pPr>
            <a:r>
              <a:rPr lang="en-GB" sz="1000">
                <a:solidFill>
                  <a:schemeClr val="dk2"/>
                </a:solidFill>
              </a:rPr>
              <a:t>[1] - </a:t>
            </a:r>
            <a:r>
              <a:rPr lang="en-GB" sz="1000">
                <a:solidFill>
                  <a:srgbClr val="222222"/>
                </a:solidFill>
                <a:highlight>
                  <a:schemeClr val="lt1"/>
                </a:highlight>
              </a:rPr>
              <a:t>Jain, Vijay, et al. "Direct measurement of photon recoil from a levitated nanoparticle." </a:t>
            </a:r>
            <a:r>
              <a:rPr i="1" lang="en-GB" sz="1000">
                <a:solidFill>
                  <a:srgbClr val="222222"/>
                </a:solidFill>
                <a:highlight>
                  <a:schemeClr val="lt1"/>
                </a:highlight>
              </a:rPr>
              <a:t>Physical review letters</a:t>
            </a:r>
            <a:r>
              <a:rPr lang="en-GB" sz="1000">
                <a:solidFill>
                  <a:srgbClr val="222222"/>
                </a:solidFill>
                <a:highlight>
                  <a:schemeClr val="lt1"/>
                </a:highlight>
              </a:rPr>
              <a:t> 116.24 (2016): 243601.</a:t>
            </a:r>
            <a:br>
              <a:rPr lang="en-GB" sz="1000">
                <a:solidFill>
                  <a:srgbClr val="222222"/>
                </a:solidFill>
                <a:highlight>
                  <a:schemeClr val="lt1"/>
                </a:highlight>
              </a:rPr>
            </a:br>
            <a:r>
              <a:rPr lang="en-GB" sz="1000">
                <a:solidFill>
                  <a:srgbClr val="222222"/>
                </a:solidFill>
                <a:highlight>
                  <a:schemeClr val="lt1"/>
                </a:highlight>
              </a:rPr>
              <a:t>[2] - Delić, Uroš, et al. "Motional Quantum Ground State of a Levitated Nanoparticle from Room Temperature." </a:t>
            </a:r>
            <a:r>
              <a:rPr i="1" lang="en-GB" sz="1000">
                <a:solidFill>
                  <a:srgbClr val="222222"/>
                </a:solidFill>
                <a:highlight>
                  <a:schemeClr val="lt1"/>
                </a:highlight>
              </a:rPr>
              <a:t>arXiv preprint arXiv:1911.04406</a:t>
            </a:r>
            <a:r>
              <a:rPr lang="en-GB" sz="1000">
                <a:solidFill>
                  <a:srgbClr val="222222"/>
                </a:solidFill>
                <a:highlight>
                  <a:schemeClr val="lt1"/>
                </a:highlight>
              </a:rPr>
              <a:t> (2019).</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pic>
        <p:nvPicPr>
          <p:cNvPr id="133" name="Google Shape;133;p25"/>
          <p:cNvPicPr preferRelativeResize="0"/>
          <p:nvPr/>
        </p:nvPicPr>
        <p:blipFill>
          <a:blip r:embed="rId3">
            <a:alphaModFix/>
          </a:blip>
          <a:stretch>
            <a:fillRect/>
          </a:stretch>
        </p:blipFill>
        <p:spPr>
          <a:xfrm>
            <a:off x="152400" y="228600"/>
            <a:ext cx="8683572" cy="4838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 name="Shape 137"/>
        <p:cNvGrpSpPr/>
        <p:nvPr/>
      </p:nvGrpSpPr>
      <p:grpSpPr>
        <a:xfrm>
          <a:off x="0" y="0"/>
          <a:ext cx="0" cy="0"/>
          <a:chOff x="0" y="0"/>
          <a:chExt cx="0" cy="0"/>
        </a:xfrm>
      </p:grpSpPr>
      <p:pic>
        <p:nvPicPr>
          <p:cNvPr id="138" name="Google Shape;138;p26"/>
          <p:cNvPicPr preferRelativeResize="0"/>
          <p:nvPr/>
        </p:nvPicPr>
        <p:blipFill>
          <a:blip r:embed="rId3">
            <a:alphaModFix/>
          </a:blip>
          <a:stretch>
            <a:fillRect/>
          </a:stretch>
        </p:blipFill>
        <p:spPr>
          <a:xfrm>
            <a:off x="180725" y="1611825"/>
            <a:ext cx="2816100" cy="1408050"/>
          </a:xfrm>
          <a:prstGeom prst="rect">
            <a:avLst/>
          </a:prstGeom>
          <a:noFill/>
          <a:ln>
            <a:noFill/>
          </a:ln>
        </p:spPr>
      </p:pic>
      <p:pic>
        <p:nvPicPr>
          <p:cNvPr id="139" name="Google Shape;139;p26"/>
          <p:cNvPicPr preferRelativeResize="0"/>
          <p:nvPr/>
        </p:nvPicPr>
        <p:blipFill>
          <a:blip r:embed="rId4">
            <a:alphaModFix/>
          </a:blip>
          <a:stretch>
            <a:fillRect/>
          </a:stretch>
        </p:blipFill>
        <p:spPr>
          <a:xfrm>
            <a:off x="3239400" y="1403100"/>
            <a:ext cx="2816100" cy="2536527"/>
          </a:xfrm>
          <a:prstGeom prst="rect">
            <a:avLst/>
          </a:prstGeom>
          <a:noFill/>
          <a:ln>
            <a:noFill/>
          </a:ln>
        </p:spPr>
      </p:pic>
      <p:pic>
        <p:nvPicPr>
          <p:cNvPr id="140" name="Google Shape;140;p26"/>
          <p:cNvPicPr preferRelativeResize="0"/>
          <p:nvPr/>
        </p:nvPicPr>
        <p:blipFill>
          <a:blip r:embed="rId5">
            <a:alphaModFix/>
          </a:blip>
          <a:stretch>
            <a:fillRect/>
          </a:stretch>
        </p:blipFill>
        <p:spPr>
          <a:xfrm>
            <a:off x="103763" y="3452537"/>
            <a:ext cx="3122424" cy="366663"/>
          </a:xfrm>
          <a:prstGeom prst="rect">
            <a:avLst/>
          </a:prstGeom>
          <a:noFill/>
          <a:ln>
            <a:noFill/>
          </a:ln>
        </p:spPr>
      </p:pic>
      <p:pic>
        <p:nvPicPr>
          <p:cNvPr id="141" name="Google Shape;141;p26"/>
          <p:cNvPicPr preferRelativeResize="0"/>
          <p:nvPr/>
        </p:nvPicPr>
        <p:blipFill>
          <a:blip r:embed="rId6">
            <a:alphaModFix/>
          </a:blip>
          <a:stretch>
            <a:fillRect/>
          </a:stretch>
        </p:blipFill>
        <p:spPr>
          <a:xfrm>
            <a:off x="3166863" y="4323443"/>
            <a:ext cx="2961183" cy="585350"/>
          </a:xfrm>
          <a:prstGeom prst="rect">
            <a:avLst/>
          </a:prstGeom>
          <a:noFill/>
          <a:ln>
            <a:noFill/>
          </a:ln>
        </p:spPr>
      </p:pic>
      <p:sp>
        <p:nvSpPr>
          <p:cNvPr id="142" name="Google Shape;142;p26"/>
          <p:cNvSpPr txBox="1"/>
          <p:nvPr/>
        </p:nvSpPr>
        <p:spPr>
          <a:xfrm>
            <a:off x="226700" y="949350"/>
            <a:ext cx="27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Particle physics</a:t>
            </a:r>
            <a:endParaRPr/>
          </a:p>
        </p:txBody>
      </p:sp>
      <p:sp>
        <p:nvSpPr>
          <p:cNvPr id="143" name="Google Shape;143;p26"/>
          <p:cNvSpPr txBox="1"/>
          <p:nvPr/>
        </p:nvSpPr>
        <p:spPr>
          <a:xfrm>
            <a:off x="3510385" y="949350"/>
            <a:ext cx="27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Astrophysics</a:t>
            </a:r>
            <a:endParaRPr/>
          </a:p>
        </p:txBody>
      </p:sp>
      <p:sp>
        <p:nvSpPr>
          <p:cNvPr id="144" name="Google Shape;144;p26"/>
          <p:cNvSpPr txBox="1"/>
          <p:nvPr/>
        </p:nvSpPr>
        <p:spPr>
          <a:xfrm>
            <a:off x="6405985" y="949350"/>
            <a:ext cx="27063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a:t>Quantum fundamentals</a:t>
            </a:r>
            <a:endParaRPr/>
          </a:p>
        </p:txBody>
      </p:sp>
      <p:sp>
        <p:nvSpPr>
          <p:cNvPr id="145" name="Google Shape;145;p26"/>
          <p:cNvSpPr txBox="1"/>
          <p:nvPr/>
        </p:nvSpPr>
        <p:spPr>
          <a:xfrm>
            <a:off x="198375" y="170025"/>
            <a:ext cx="8770800" cy="738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t>Tabletop low energy experiments (specifically levitated optomechanics) can contribute to wide ranging areas of physics!</a:t>
            </a:r>
            <a:endParaRPr sz="1800"/>
          </a:p>
        </p:txBody>
      </p:sp>
      <p:pic>
        <p:nvPicPr>
          <p:cNvPr id="146" name="Google Shape;146;p26"/>
          <p:cNvPicPr preferRelativeResize="0"/>
          <p:nvPr/>
        </p:nvPicPr>
        <p:blipFill>
          <a:blip r:embed="rId7">
            <a:alphaModFix/>
          </a:blip>
          <a:stretch>
            <a:fillRect/>
          </a:stretch>
        </p:blipFill>
        <p:spPr>
          <a:xfrm>
            <a:off x="6144925" y="3434263"/>
            <a:ext cx="2961174" cy="1317686"/>
          </a:xfrm>
          <a:prstGeom prst="rect">
            <a:avLst/>
          </a:prstGeom>
          <a:noFill/>
          <a:ln>
            <a:noFill/>
          </a:ln>
        </p:spPr>
      </p:pic>
      <p:pic>
        <p:nvPicPr>
          <p:cNvPr id="147" name="Google Shape;147;p26"/>
          <p:cNvPicPr preferRelativeResize="0"/>
          <p:nvPr/>
        </p:nvPicPr>
        <p:blipFill>
          <a:blip r:embed="rId8">
            <a:alphaModFix/>
          </a:blip>
          <a:stretch>
            <a:fillRect/>
          </a:stretch>
        </p:blipFill>
        <p:spPr>
          <a:xfrm>
            <a:off x="6298064" y="1687892"/>
            <a:ext cx="2554286" cy="140805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