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73" r:id="rId3"/>
    <p:sldId id="269" r:id="rId4"/>
    <p:sldId id="260" r:id="rId5"/>
    <p:sldId id="258" r:id="rId6"/>
    <p:sldId id="265" r:id="rId7"/>
    <p:sldId id="272" r:id="rId8"/>
    <p:sldId id="262" r:id="rId9"/>
    <p:sldId id="264" r:id="rId10"/>
    <p:sldId id="271" r:id="rId11"/>
    <p:sldId id="266" r:id="rId12"/>
    <p:sldId id="270" r:id="rId13"/>
    <p:sldId id="268" r:id="rId14"/>
    <p:sldId id="259" r:id="rId15"/>
    <p:sldId id="261" r:id="rId16"/>
    <p:sldId id="257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276" y="108"/>
      </p:cViewPr>
      <p:guideLst>
        <p:guide orient="horz" pos="162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0CAFF-2B39-42B7-9A39-602C6792AB18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38EA-B51E-408C-A642-05B751AFA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7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6A4BE-7D45-4ECD-B22D-F17F164A42B3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52899-A644-4B3E-A7FC-6DE50D715D03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A7DAB-6D50-4EFE-8216-40E780F7C4DD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3F686-DBD6-46B6-8244-3D530F9EDBED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91EC1-5C71-4753-8647-83E514E7B63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4CD4C-F07C-4870-AF42-2754B33AC36C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CC1FF-58D7-4EA7-8BEB-10E601765257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AEC19-8E23-4AC6-97A1-C034F4B0B52C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cid:image002.png@01D8BC6B.EEF5D340" TargetMode="External"/><Relationship Id="rId7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cid:image003.png@01D8BC6B.EEF5D340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1jdZHvl_-w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0592-FAC5-05D6-50CA-0F692BA0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73" y="853233"/>
            <a:ext cx="8226854" cy="705332"/>
          </a:xfrm>
        </p:spPr>
        <p:txBody>
          <a:bodyPr>
            <a:noAutofit/>
          </a:bodyPr>
          <a:lstStyle/>
          <a:p>
            <a:r>
              <a:rPr lang="en-US" sz="2800" dirty="0"/>
              <a:t>Superconducting magnet test facility and infrastructure SM18 at CERN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F4088A-1FC1-FA3E-C8E6-381217D5ED12}"/>
              </a:ext>
            </a:extLst>
          </p:cNvPr>
          <p:cNvSpPr txBox="1">
            <a:spLocks/>
          </p:cNvSpPr>
          <p:nvPr/>
        </p:nvSpPr>
        <p:spPr>
          <a:xfrm>
            <a:off x="458572" y="2854060"/>
            <a:ext cx="4856377" cy="96286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Gerard Willering</a:t>
            </a:r>
          </a:p>
          <a:p>
            <a:r>
              <a:rPr lang="en-US" sz="1200" dirty="0"/>
              <a:t>On behalf of the test and measurement section in the MSC group.</a:t>
            </a:r>
          </a:p>
          <a:p>
            <a:r>
              <a:rPr lang="en-US" sz="1200" dirty="0"/>
              <a:t>CERN, TE-MSC-TM</a:t>
            </a:r>
            <a:endParaRPr lang="en-US" sz="1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E4DA5-A748-1657-230C-7DF943A179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BEBBCB-B4E2-4C32-A57F-5C896E2E076E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CBE45-013B-0A94-7044-FE36C9B6B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F12B37-1F37-99A7-CE18-D812889FD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EF69A-5322-6F19-445E-5C50B93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074" y="2680836"/>
            <a:ext cx="2943657" cy="16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2715D-ADC0-A41C-BF09-17F6416567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3D7F225-41C8-4CD3-9B7B-24F451FEA76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4B1A4-0BD8-627B-65EF-3145CE895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FC0C-6FB6-2E6D-2FA9-45F8F5DCB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5C3A4-ADBC-B5BF-AF9B-B5950CC6AA58}"/>
              </a:ext>
            </a:extLst>
          </p:cNvPr>
          <p:cNvSpPr txBox="1"/>
          <p:nvPr/>
        </p:nvSpPr>
        <p:spPr>
          <a:xfrm>
            <a:off x="3241897" y="632757"/>
            <a:ext cx="2523045" cy="236988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Siegtal</a:t>
            </a:r>
            <a:r>
              <a:rPr lang="en-US" dirty="0">
                <a:solidFill>
                  <a:srgbClr val="FF0000"/>
                </a:solidFill>
              </a:rPr>
              <a:t> Cryostat</a:t>
            </a:r>
          </a:p>
          <a:p>
            <a:endParaRPr lang="en-US" dirty="0"/>
          </a:p>
          <a:p>
            <a:r>
              <a:rPr lang="en-US" sz="1600" dirty="0"/>
              <a:t>4.5 K and 1.9 K </a:t>
            </a:r>
            <a:r>
              <a:rPr lang="en-US" sz="1600" dirty="0" err="1"/>
              <a:t>LHe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Up to 20 kA power supply</a:t>
            </a:r>
          </a:p>
          <a:p>
            <a:endParaRPr lang="en-US" sz="1600" dirty="0"/>
          </a:p>
          <a:p>
            <a:r>
              <a:rPr lang="en-US" sz="1600" dirty="0"/>
              <a:t>1.2 meter useful length</a:t>
            </a:r>
          </a:p>
          <a:p>
            <a:r>
              <a:rPr lang="en-US" sz="1600" dirty="0"/>
              <a:t>0.8 meter diameter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406F9-D490-2501-6A4E-5486ABECFCF1}"/>
              </a:ext>
            </a:extLst>
          </p:cNvPr>
          <p:cNvSpPr txBox="1"/>
          <p:nvPr/>
        </p:nvSpPr>
        <p:spPr>
          <a:xfrm>
            <a:off x="6163755" y="632757"/>
            <a:ext cx="2523045" cy="26161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Long Cryostat</a:t>
            </a:r>
          </a:p>
          <a:p>
            <a:endParaRPr lang="en-US" dirty="0"/>
          </a:p>
          <a:p>
            <a:r>
              <a:rPr lang="en-US" sz="1600" dirty="0"/>
              <a:t>4.5 K and 1.9 K </a:t>
            </a:r>
            <a:r>
              <a:rPr lang="en-US" sz="1600" dirty="0" err="1"/>
              <a:t>LHe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Up to 20 kA power supply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4.0 meter useful length</a:t>
            </a:r>
          </a:p>
          <a:p>
            <a:r>
              <a:rPr lang="en-US" sz="1600" dirty="0"/>
              <a:t>0.6 meter diameter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0CCFF-D660-EABF-4F7B-E716938F7A7B}"/>
              </a:ext>
            </a:extLst>
          </p:cNvPr>
          <p:cNvSpPr txBox="1"/>
          <p:nvPr/>
        </p:nvSpPr>
        <p:spPr>
          <a:xfrm>
            <a:off x="278651" y="632757"/>
            <a:ext cx="2746158" cy="363176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Variable Temperature Cryostat</a:t>
            </a:r>
          </a:p>
          <a:p>
            <a:endParaRPr lang="en-US" dirty="0"/>
          </a:p>
          <a:p>
            <a:r>
              <a:rPr lang="en-US" sz="1600" dirty="0"/>
              <a:t>4.5 K </a:t>
            </a:r>
            <a:r>
              <a:rPr lang="en-US" sz="1600" dirty="0" err="1"/>
              <a:t>Lhe</a:t>
            </a:r>
            <a:endParaRPr lang="en-US" sz="1600" dirty="0"/>
          </a:p>
          <a:p>
            <a:r>
              <a:rPr lang="en-US" sz="1600" dirty="0"/>
              <a:t>4.5 K – 300 K </a:t>
            </a:r>
            <a:r>
              <a:rPr lang="en-US" sz="1600" dirty="0" err="1"/>
              <a:t>GHe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/>
              <a:t>Up to 20 kA power supply</a:t>
            </a:r>
          </a:p>
          <a:p>
            <a:endParaRPr lang="en-US" sz="1600" dirty="0"/>
          </a:p>
          <a:p>
            <a:r>
              <a:rPr lang="en-US" sz="1600" dirty="0"/>
              <a:t>Typically used for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Cold diode tests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B050"/>
                </a:solidFill>
              </a:rPr>
              <a:t>HTS coils</a:t>
            </a:r>
          </a:p>
          <a:p>
            <a:endParaRPr lang="en-US" sz="1600" dirty="0"/>
          </a:p>
          <a:p>
            <a:r>
              <a:rPr lang="en-US" sz="1600" dirty="0"/>
              <a:t>1.2 meter useful length</a:t>
            </a:r>
          </a:p>
          <a:p>
            <a:r>
              <a:rPr lang="en-US" sz="1600" dirty="0"/>
              <a:t>0.5 meter diameter</a:t>
            </a:r>
          </a:p>
        </p:txBody>
      </p:sp>
    </p:spTree>
    <p:extLst>
      <p:ext uri="{BB962C8B-B14F-4D97-AF65-F5344CB8AC3E}">
        <p14:creationId xmlns:p14="http://schemas.microsoft.com/office/powerpoint/2010/main" val="40749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58AFC-F080-E9B2-6DB1-FA8C1411F1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EF9E6B6-CCC3-4717-A76A-BCD17C105B1C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6DC0-4783-79D6-4767-064621752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0254-0FCD-0DA7-B19C-5A59F711F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84A504-9E45-A377-AD65-6A89C046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2" y="563634"/>
            <a:ext cx="4475213" cy="298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46BA4D-FD4C-5667-9201-DC1FC1A54D84}"/>
              </a:ext>
            </a:extLst>
          </p:cNvPr>
          <p:cNvSpPr txBox="1"/>
          <p:nvPr/>
        </p:nvSpPr>
        <p:spPr>
          <a:xfrm>
            <a:off x="4801756" y="564054"/>
            <a:ext cx="3504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Instrumentation feed throughs for all cryostats </a:t>
            </a:r>
          </a:p>
          <a:p>
            <a:pPr marL="285750" indent="-285750">
              <a:buFontTx/>
              <a:buChar char="-"/>
            </a:pPr>
            <a:r>
              <a:rPr lang="en-US" dirty="0"/>
              <a:t>Hundreds of wires for voltage taps and strain gauges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Fiber optics feedthrough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Cold rotating magnetic measurement shafts</a:t>
            </a:r>
          </a:p>
          <a:p>
            <a:pPr marL="285750" indent="-285750">
              <a:buFontTx/>
              <a:buChar char="-"/>
            </a:pPr>
            <a:r>
              <a:rPr lang="en-US" dirty="0"/>
              <a:t>Quench antenna pickup coils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A3ADE-1A2E-2A4E-089A-ECE9870E4979}"/>
              </a:ext>
            </a:extLst>
          </p:cNvPr>
          <p:cNvSpPr txBox="1"/>
          <p:nvPr/>
        </p:nvSpPr>
        <p:spPr>
          <a:xfrm>
            <a:off x="4878534" y="3157726"/>
            <a:ext cx="4018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Typically 2 of the 5 vertical cryostats are in parallel operation with typically 20-30 magnets tested each year.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C15DE-4FFD-BD21-CC6F-A74C462979BD}"/>
              </a:ext>
            </a:extLst>
          </p:cNvPr>
          <p:cNvSpPr txBox="1"/>
          <p:nvPr/>
        </p:nvSpPr>
        <p:spPr>
          <a:xfrm>
            <a:off x="194670" y="25492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Instrumentation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680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3934D-80FC-65E1-D5B7-5B8B9BE6F4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E91EC1-5C71-4753-8647-83E514E7B63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E0AB1-CB08-6DD4-F118-E6F254103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53AA0-2ABA-B7FE-D209-0323CB87D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2" descr="image002.png">
            <a:extLst>
              <a:ext uri="{FF2B5EF4-FFF2-40B4-BE49-F238E27FC236}">
                <a16:creationId xmlns:a16="http://schemas.microsoft.com/office/drawing/2014/main" id="{FBD2E207-3EA8-DFED-A0CF-37504D2F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36" y="513865"/>
            <a:ext cx="3929204" cy="375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003.png">
            <a:extLst>
              <a:ext uri="{FF2B5EF4-FFF2-40B4-BE49-F238E27FC236}">
                <a16:creationId xmlns:a16="http://schemas.microsoft.com/office/drawing/2014/main" id="{90CCEED6-2EA6-A816-5856-0AF8AD21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7" y="2473254"/>
            <a:ext cx="3350085" cy="22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367940-3A86-DB6F-A683-78E1FDC0DFD0}"/>
              </a:ext>
            </a:extLst>
          </p:cNvPr>
          <p:cNvCxnSpPr>
            <a:cxnSpLocks/>
          </p:cNvCxnSpPr>
          <p:nvPr/>
        </p:nvCxnSpPr>
        <p:spPr>
          <a:xfrm>
            <a:off x="2358151" y="3144044"/>
            <a:ext cx="2541806" cy="139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08419C5-2C83-7F93-1ED3-797B83A15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391" y="2417437"/>
            <a:ext cx="1794167" cy="1345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AB965-C53E-623F-7D5D-9794B98B8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80459" y="1018235"/>
            <a:ext cx="2135852" cy="1601889"/>
          </a:xfrm>
          <a:prstGeom prst="rect">
            <a:avLst/>
          </a:prstGeom>
        </p:spPr>
      </p:pic>
      <p:pic>
        <p:nvPicPr>
          <p:cNvPr id="12" name="Picture 11" descr="&#10;">
            <a:extLst>
              <a:ext uri="{FF2B5EF4-FFF2-40B4-BE49-F238E27FC236}">
                <a16:creationId xmlns:a16="http://schemas.microsoft.com/office/drawing/2014/main" id="{0F2C1901-87FF-414B-B3BC-DF68874E79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9987" y="1410693"/>
            <a:ext cx="1871640" cy="159793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43A83A-B116-E6FE-EA3C-717D373877A9}"/>
              </a:ext>
            </a:extLst>
          </p:cNvPr>
          <p:cNvSpPr txBox="1"/>
          <p:nvPr/>
        </p:nvSpPr>
        <p:spPr>
          <a:xfrm>
            <a:off x="194670" y="25492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Instrumentation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7F0E47-3599-4366-FBBD-9C0DA7F62490}"/>
              </a:ext>
            </a:extLst>
          </p:cNvPr>
          <p:cNvSpPr txBox="1"/>
          <p:nvPr/>
        </p:nvSpPr>
        <p:spPr>
          <a:xfrm>
            <a:off x="194670" y="486408"/>
            <a:ext cx="3598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 expertise and development on most instrumentation types.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Example: Quench localization using </a:t>
            </a:r>
            <a:r>
              <a:rPr lang="en-US" sz="1800" dirty="0"/>
              <a:t>flex PCB - B3,A3,B4,A4 sensitivity, 12 segments on 6 shaft = 48 channels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19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BFAFC-77FF-B3EA-EF68-E10951D136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E91EC1-5C71-4753-8647-83E514E7B63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55881-5D85-0C76-C7D2-492DFBD86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F47BA-11D3-1DC1-10EA-6D6E3360C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A8EE9-9CE7-5162-33CD-D9583438C730}"/>
              </a:ext>
            </a:extLst>
          </p:cNvPr>
          <p:cNvSpPr txBox="1"/>
          <p:nvPr/>
        </p:nvSpPr>
        <p:spPr>
          <a:xfrm>
            <a:off x="323306" y="302"/>
            <a:ext cx="393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Collaborations and opportunities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6C9EA-A44C-C0C8-D393-0C0C6BE679C0}"/>
              </a:ext>
            </a:extLst>
          </p:cNvPr>
          <p:cNvSpPr txBox="1"/>
          <p:nvPr/>
        </p:nvSpPr>
        <p:spPr>
          <a:xfrm>
            <a:off x="213360" y="424459"/>
            <a:ext cx="847344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past years, many magnets have been tested for (mostly European) collaborating institutes in collaboration frameworks, for example the 'Transnational access' within the ARIES framework.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of CERN's mission is to: "unite people from all over the world to push the frontiers of science and technology, for the benefit of all." 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requests are welcome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both for superconducting magnet testing and expertise in test technology.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work on a Knowledge Transfer collaboration contract template, which could open the door for commercial partners. 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examples of win-win situations in collaborations, both for testing as for development of technology and methods.</a:t>
            </a:r>
          </a:p>
          <a:p>
            <a:pPr marL="628650" lvl="1" indent="-1714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 and knowledge transfer to Freia magnet test station</a:t>
            </a:r>
          </a:p>
          <a:p>
            <a:pPr marL="628650" lvl="1" indent="-171450">
              <a:buFontTx/>
              <a:buChar char="-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 measurement technology for STAARQ at CEA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Saclay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28650" lvl="1" indent="-171450">
              <a:buFontTx/>
              <a:buChar char="-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 super-FRS test station, based at CERN, but with GSI staff </a:t>
            </a:r>
          </a:p>
          <a:p>
            <a:pPr marL="628650" lvl="1" indent="-171450">
              <a:buFontTx/>
              <a:buChar char="-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collaboration with Uppsala on warm insert for magnetic measurements both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CERN and in Uppsala</a:t>
            </a:r>
          </a:p>
          <a:p>
            <a:pPr marL="628650" lvl="1" indent="-171450">
              <a:buFontTx/>
              <a:buChar char="-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in test at CERN the PSI – CCT type magnet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82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595BD-3F12-380D-EAC9-DFA81A9C3A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A15CE4-E0C8-45B3-9CB7-0C67A6CF9BB0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8B331-60DD-CB7C-F4DF-5C195AD4E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FE9C3-2F1A-D365-5D23-C9180C5B2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5809D-02B0-B199-A42A-65232769EC2E}"/>
              </a:ext>
            </a:extLst>
          </p:cNvPr>
          <p:cNvSpPr txBox="1"/>
          <p:nvPr/>
        </p:nvSpPr>
        <p:spPr>
          <a:xfrm>
            <a:off x="250009" y="442769"/>
            <a:ext cx="84367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When designing a magnet, it is important to include all aspects of instrumentation for test and magnet characterization.  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Voltage taps, for protection and for investigation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Strain gauges and fiber optic sensors for stress measurements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Accelerometers and acoustic emission sensors for vibration pickup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‘quench antenna’ pickup coils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Rotating pickup coils for field quality measurements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Hall probes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Etc.</a:t>
            </a:r>
          </a:p>
          <a:p>
            <a:endParaRPr lang="en-US" sz="1600" dirty="0"/>
          </a:p>
          <a:p>
            <a:r>
              <a:rPr lang="en-US" sz="1600" dirty="0"/>
              <a:t>Last, but not least: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Define a test procedure and plan to acquire all characteristics needed for feedback to magnet design or to qualify the magnet for final operation needs.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3AC05-A201-9E33-BD5D-D5B0AF51FA98}"/>
              </a:ext>
            </a:extLst>
          </p:cNvPr>
          <p:cNvSpPr txBox="1"/>
          <p:nvPr/>
        </p:nvSpPr>
        <p:spPr>
          <a:xfrm>
            <a:off x="250008" y="72690"/>
            <a:ext cx="7828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Suggestions for collaborations: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8789F-FEC0-9AF3-33B6-153689D72784}"/>
              </a:ext>
            </a:extLst>
          </p:cNvPr>
          <p:cNvSpPr txBox="1"/>
          <p:nvPr/>
        </p:nvSpPr>
        <p:spPr>
          <a:xfrm>
            <a:off x="250009" y="4033917"/>
            <a:ext cx="8726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For all aspects expertise is present at CERN, spread over different groups in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12157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83B0-B457-79CD-0DCD-2159BE1DE5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F58B18-5D53-4B14-B825-8F6FABF29CA7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80E67-3ECD-05E8-E4A1-286859A0F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B04F8-8D5B-7872-AA5F-994022B58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10F53-F691-D642-7334-A946627B54B3}"/>
              </a:ext>
            </a:extLst>
          </p:cNvPr>
          <p:cNvSpPr txBox="1"/>
          <p:nvPr/>
        </p:nvSpPr>
        <p:spPr>
          <a:xfrm>
            <a:off x="323306" y="193612"/>
            <a:ext cx="5453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Summary on SM18 magnet test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060B22-F847-B181-C567-8AD40716EFCC}"/>
              </a:ext>
            </a:extLst>
          </p:cNvPr>
          <p:cNvSpPr txBox="1"/>
          <p:nvPr/>
        </p:nvSpPr>
        <p:spPr>
          <a:xfrm>
            <a:off x="323306" y="863590"/>
            <a:ext cx="85158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versatile and large capacity test facility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expertise within magnet test team, also for analysis!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 support from many teams at CERN (power supplies, protection, cryogenics,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test throughput for the next years, with about 40 horizontal magnet assemblies, 10 SC links and some 20 to 30 test vertical magnets in test.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 has a long history in collaborations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8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7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DA27B-967B-FD06-8950-47CEC153A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E91EC1-5C71-4753-8647-83E514E7B63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B28D3-5E99-EEB6-0749-0E033BF8A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E4294-7FD8-3E9B-2232-96465C7E6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5DA48-C0F8-D4D0-8BD2-3561B993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812" y="2657421"/>
            <a:ext cx="1736050" cy="1132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D200C7-D53D-C61A-D2AC-13A1824D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39" y="836468"/>
            <a:ext cx="3035187" cy="2956214"/>
          </a:xfrm>
          <a:prstGeom prst="rect">
            <a:avLst/>
          </a:prstGeom>
        </p:spPr>
      </p:pic>
      <p:pic>
        <p:nvPicPr>
          <p:cNvPr id="1028" name="Picture 4" descr="Unknown caption">
            <a:extLst>
              <a:ext uri="{FF2B5EF4-FFF2-40B4-BE49-F238E27FC236}">
                <a16:creationId xmlns:a16="http://schemas.microsoft.com/office/drawing/2014/main" id="{1A910D35-FF12-BC1D-0EB8-87AB0820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63" y="1569027"/>
            <a:ext cx="2978600" cy="22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2B16768-CEFE-7EC1-0EA3-A29AD9AF4DBD}"/>
              </a:ext>
            </a:extLst>
          </p:cNvPr>
          <p:cNvSpPr/>
          <p:nvPr/>
        </p:nvSpPr>
        <p:spPr>
          <a:xfrm>
            <a:off x="1761259" y="3387436"/>
            <a:ext cx="83127" cy="93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65ACE5-F5AB-3E0C-2D67-ACEB6E926495}"/>
              </a:ext>
            </a:extLst>
          </p:cNvPr>
          <p:cNvCxnSpPr/>
          <p:nvPr/>
        </p:nvCxnSpPr>
        <p:spPr>
          <a:xfrm flipH="1" flipV="1">
            <a:off x="1844386" y="3514165"/>
            <a:ext cx="275767" cy="6185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041B33-CD70-C921-D2CC-382FBA67C3F2}"/>
              </a:ext>
            </a:extLst>
          </p:cNvPr>
          <p:cNvSpPr txBox="1"/>
          <p:nvPr/>
        </p:nvSpPr>
        <p:spPr>
          <a:xfrm>
            <a:off x="2074501" y="404219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22F69B-259B-A88A-37F8-35F7DD8A5CCE}"/>
              </a:ext>
            </a:extLst>
          </p:cNvPr>
          <p:cNvSpPr txBox="1"/>
          <p:nvPr/>
        </p:nvSpPr>
        <p:spPr>
          <a:xfrm>
            <a:off x="3689587" y="4052780"/>
            <a:ext cx="3756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Qualification tests required before installation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A82759-F2FF-DA4B-36AF-96303E546E61}"/>
              </a:ext>
            </a:extLst>
          </p:cNvPr>
          <p:cNvCxnSpPr>
            <a:cxnSpLocks/>
          </p:cNvCxnSpPr>
          <p:nvPr/>
        </p:nvCxnSpPr>
        <p:spPr>
          <a:xfrm flipH="1" flipV="1">
            <a:off x="5643187" y="2823882"/>
            <a:ext cx="218932" cy="1033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1968DE-8414-B341-E433-930EF287956C}"/>
              </a:ext>
            </a:extLst>
          </p:cNvPr>
          <p:cNvSpPr txBox="1"/>
          <p:nvPr/>
        </p:nvSpPr>
        <p:spPr>
          <a:xfrm>
            <a:off x="3688163" y="1567715"/>
            <a:ext cx="3038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2005 image with magnets parked before installation in the LHC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92A7E5-FB9A-8B14-7A1E-9FD5FFEEC5CC}"/>
              </a:ext>
            </a:extLst>
          </p:cNvPr>
          <p:cNvSpPr txBox="1"/>
          <p:nvPr/>
        </p:nvSpPr>
        <p:spPr>
          <a:xfrm>
            <a:off x="6940992" y="3857527"/>
            <a:ext cx="1988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Magnets installed in the LHC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8C715-3BDF-6C38-1F5A-E2B828BDAAB4}"/>
              </a:ext>
            </a:extLst>
          </p:cNvPr>
          <p:cNvSpPr txBox="1"/>
          <p:nvPr/>
        </p:nvSpPr>
        <p:spPr>
          <a:xfrm>
            <a:off x="5433024" y="376339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680F49-CCEB-0DB7-C23C-48CE651142D9}"/>
              </a:ext>
            </a:extLst>
          </p:cNvPr>
          <p:cNvSpPr txBox="1"/>
          <p:nvPr/>
        </p:nvSpPr>
        <p:spPr>
          <a:xfrm>
            <a:off x="516019" y="127089"/>
            <a:ext cx="415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CERN has a large accelerator complex and uses superconducting magnets on a large scale.</a:t>
            </a:r>
          </a:p>
          <a:p>
            <a:r>
              <a:rPr lang="en-US" sz="1400" dirty="0"/>
              <a:t>It has a test infrastructure with a long history.</a:t>
            </a:r>
          </a:p>
        </p:txBody>
      </p:sp>
      <p:pic>
        <p:nvPicPr>
          <p:cNvPr id="1030" name="Picture 6" descr="Graphics,accelerator,LHC,LHC experiments,Accelerators">
            <a:extLst>
              <a:ext uri="{FF2B5EF4-FFF2-40B4-BE49-F238E27FC236}">
                <a16:creationId xmlns:a16="http://schemas.microsoft.com/office/drawing/2014/main" id="{D30C9BF4-0136-66D3-7860-713433EF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74" y="253497"/>
            <a:ext cx="2330483" cy="18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1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0CAED-24F5-63DD-06C1-CDD7F0341E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E91EC1-5C71-4753-8647-83E514E7B63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7918-D117-5CAC-2AA8-067932E6E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1246F-5C8F-406D-730C-E8A71F91F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6CEBB80-C921-EE68-B2B5-002FC432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4" y="0"/>
            <a:ext cx="9034251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4EA7E-21C1-C667-7B52-DB40419FF46A}"/>
              </a:ext>
            </a:extLst>
          </p:cNvPr>
          <p:cNvSpPr txBox="1"/>
          <p:nvPr/>
        </p:nvSpPr>
        <p:spPr>
          <a:xfrm>
            <a:off x="0" y="45056"/>
            <a:ext cx="7705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SM18 in 2023</a:t>
            </a:r>
          </a:p>
          <a:p>
            <a:r>
              <a:rPr lang="en-US" dirty="0"/>
              <a:t> ~120 by 60 meter building dedicated to testing at cryogenic temperatures</a:t>
            </a:r>
          </a:p>
          <a:p>
            <a:r>
              <a:rPr lang="en-US" dirty="0"/>
              <a:t>4.5 K </a:t>
            </a:r>
            <a:r>
              <a:rPr lang="en-US" dirty="0" err="1"/>
              <a:t>LHe</a:t>
            </a:r>
            <a:r>
              <a:rPr lang="en-US" dirty="0"/>
              <a:t>: 35 g/s + 25 g/s</a:t>
            </a:r>
          </a:p>
          <a:p>
            <a:r>
              <a:rPr lang="en-US" dirty="0"/>
              <a:t>1.9 K pumping: 2*12 g/s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69BEF-11EC-B12A-DAAE-A744A632C91C}"/>
              </a:ext>
            </a:extLst>
          </p:cNvPr>
          <p:cNvSpPr/>
          <p:nvPr/>
        </p:nvSpPr>
        <p:spPr>
          <a:xfrm rot="21139892">
            <a:off x="2844961" y="3306676"/>
            <a:ext cx="3631259" cy="9403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2DB4D-5807-988C-78D4-E6FB15A1D984}"/>
              </a:ext>
            </a:extLst>
          </p:cNvPr>
          <p:cNvSpPr txBox="1"/>
          <p:nvPr/>
        </p:nvSpPr>
        <p:spPr>
          <a:xfrm rot="21115007">
            <a:off x="3444240" y="364337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Superconding</a:t>
            </a:r>
            <a:r>
              <a:rPr lang="en-US" dirty="0">
                <a:solidFill>
                  <a:schemeClr val="bg1"/>
                </a:solidFill>
              </a:rPr>
              <a:t> RF cavities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93E4B-28E8-FB9D-5EAE-D5D9F4678AB2}"/>
              </a:ext>
            </a:extLst>
          </p:cNvPr>
          <p:cNvSpPr txBox="1"/>
          <p:nvPr/>
        </p:nvSpPr>
        <p:spPr>
          <a:xfrm rot="21115007">
            <a:off x="1172276" y="3514302"/>
            <a:ext cx="162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Cryogenics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7A9BB-F944-C5DC-8E27-22C462644F69}"/>
              </a:ext>
            </a:extLst>
          </p:cNvPr>
          <p:cNvSpPr txBox="1"/>
          <p:nvPr/>
        </p:nvSpPr>
        <p:spPr>
          <a:xfrm rot="21122688">
            <a:off x="1124093" y="1656228"/>
            <a:ext cx="300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Vertical cryostats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5AE3AC-0044-3D2B-B3E1-C7F20E6C5CAB}"/>
              </a:ext>
            </a:extLst>
          </p:cNvPr>
          <p:cNvSpPr/>
          <p:nvPr/>
        </p:nvSpPr>
        <p:spPr>
          <a:xfrm rot="21139892">
            <a:off x="827667" y="1667965"/>
            <a:ext cx="3552997" cy="4377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7C1DF-386F-4F41-755D-57A2ADD9AE57}"/>
              </a:ext>
            </a:extLst>
          </p:cNvPr>
          <p:cNvSpPr txBox="1"/>
          <p:nvPr/>
        </p:nvSpPr>
        <p:spPr>
          <a:xfrm rot="21097729">
            <a:off x="3309133" y="1953124"/>
            <a:ext cx="455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Horizontal magnets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3ADFCA-D87C-A6B3-7A13-CD8C746CE510}"/>
              </a:ext>
            </a:extLst>
          </p:cNvPr>
          <p:cNvSpPr/>
          <p:nvPr/>
        </p:nvSpPr>
        <p:spPr>
          <a:xfrm rot="21139892">
            <a:off x="2142644" y="1030334"/>
            <a:ext cx="4994630" cy="334016"/>
          </a:xfrm>
          <a:prstGeom prst="rect">
            <a:avLst/>
          </a:prstGeom>
          <a:noFill/>
          <a:ln w="38100">
            <a:solidFill>
              <a:srgbClr val="66FF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87B08-D62F-9E8F-A833-F12D121C7351}"/>
              </a:ext>
            </a:extLst>
          </p:cNvPr>
          <p:cNvSpPr txBox="1"/>
          <p:nvPr/>
        </p:nvSpPr>
        <p:spPr>
          <a:xfrm rot="21097729">
            <a:off x="2925509" y="2869832"/>
            <a:ext cx="135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SC-link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E7A9C8-E5CE-BFDA-8C4F-22A005F693BE}"/>
              </a:ext>
            </a:extLst>
          </p:cNvPr>
          <p:cNvSpPr/>
          <p:nvPr/>
        </p:nvSpPr>
        <p:spPr>
          <a:xfrm rot="21139892">
            <a:off x="2614436" y="2655657"/>
            <a:ext cx="2457414" cy="630605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003FBA-EEC8-2924-C21E-D2539DE8ED0E}"/>
              </a:ext>
            </a:extLst>
          </p:cNvPr>
          <p:cNvSpPr/>
          <p:nvPr/>
        </p:nvSpPr>
        <p:spPr>
          <a:xfrm rot="21139892">
            <a:off x="2517405" y="1821521"/>
            <a:ext cx="4924928" cy="8517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6DAA93-1BF4-A289-A4A0-6E68AA9B8658}"/>
              </a:ext>
            </a:extLst>
          </p:cNvPr>
          <p:cNvSpPr txBox="1"/>
          <p:nvPr/>
        </p:nvSpPr>
        <p:spPr>
          <a:xfrm rot="21097729">
            <a:off x="3332876" y="1024775"/>
            <a:ext cx="241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FF66"/>
                </a:solidFill>
              </a:rPr>
              <a:t>HL-LHC String test</a:t>
            </a:r>
          </a:p>
        </p:txBody>
      </p:sp>
    </p:spTree>
    <p:extLst>
      <p:ext uri="{BB962C8B-B14F-4D97-AF65-F5344CB8AC3E}">
        <p14:creationId xmlns:p14="http://schemas.microsoft.com/office/powerpoint/2010/main" val="372932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17509-A882-0B15-8B31-CB72BF9E9E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766A885-9E51-4D2D-9851-B7F805F69147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62A8A-F349-B35B-FA42-948B498B2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D1A85-D9DC-84A2-DFCA-18941BB73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48679-E174-1C9F-1404-345834DA5A45}"/>
              </a:ext>
            </a:extLst>
          </p:cNvPr>
          <p:cNvSpPr txBox="1"/>
          <p:nvPr/>
        </p:nvSpPr>
        <p:spPr>
          <a:xfrm>
            <a:off x="391886" y="176615"/>
            <a:ext cx="632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Purpose CERN SM18 Superconducting Magnet Test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16272-48B8-BFE1-E19F-41F417EA2078}"/>
              </a:ext>
            </a:extLst>
          </p:cNvPr>
          <p:cNvSpPr txBox="1"/>
          <p:nvPr/>
        </p:nvSpPr>
        <p:spPr>
          <a:xfrm>
            <a:off x="391886" y="641446"/>
            <a:ext cx="7385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Qualification of magnets before installation in the LHC/HL-LHC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Mostly on horizontal test benches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Prototype and model magnet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Mostly on vertical test benches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Test bed for enabling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Power converters, data acquisition systems, quench detection systems, protection systems like CLIQ, energy extraction,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02EC2-9A9D-7EB8-CEEF-873C5D99793C}"/>
              </a:ext>
            </a:extLst>
          </p:cNvPr>
          <p:cNvSpPr txBox="1"/>
          <p:nvPr/>
        </p:nvSpPr>
        <p:spPr>
          <a:xfrm>
            <a:off x="268060" y="3120537"/>
            <a:ext cx="87616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Not treated in this presentation, but also present at CERN: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An extensive facility for testing superconducting cables, wires and tapes in background field.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A cryogenic test facility specialized in special cryogenics tests.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A magnet string test facility to perform a system test on a 70 meter long segment of the HL-LHC triplets.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Test facility for GSI-Fair </a:t>
            </a:r>
            <a:r>
              <a:rPr lang="en-US" sz="1400" dirty="0" err="1"/>
              <a:t>multiplet</a:t>
            </a:r>
            <a:r>
              <a:rPr lang="en-US" sz="1400" dirty="0"/>
              <a:t> magnets.</a:t>
            </a:r>
          </a:p>
        </p:txBody>
      </p:sp>
    </p:spTree>
    <p:extLst>
      <p:ext uri="{BB962C8B-B14F-4D97-AF65-F5344CB8AC3E}">
        <p14:creationId xmlns:p14="http://schemas.microsoft.com/office/powerpoint/2010/main" val="2286083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EA31-59B9-6F45-0D1B-3E78C632A3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252983-BB83-4ABD-B9E0-82BE8AF6619F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878E-7375-3AC5-C52B-1370FA4F5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6B39-4A36-F918-FCC9-4D68163AB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5A99A-8430-7836-D5D3-60D19792202F}"/>
              </a:ext>
            </a:extLst>
          </p:cNvPr>
          <p:cNvSpPr txBox="1"/>
          <p:nvPr/>
        </p:nvSpPr>
        <p:spPr>
          <a:xfrm>
            <a:off x="346668" y="741709"/>
            <a:ext cx="667028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Requirements for a superconducting magnet test facility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Cryogenics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High-current power converters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Quench detection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Active quench protection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Data acquisition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Magnetic field measurements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Not to forget: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 team of experienced mechanics, test operators and test engineers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Analysis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19E7A-8BC0-248F-8F9C-61341FAF9CA3}"/>
              </a:ext>
            </a:extLst>
          </p:cNvPr>
          <p:cNvSpPr txBox="1"/>
          <p:nvPr/>
        </p:nvSpPr>
        <p:spPr>
          <a:xfrm>
            <a:off x="346668" y="99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306960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0A6E4-3D23-7721-F1D4-DAEB3BF568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61529FE-A706-40DF-B3EA-FE785E914CE6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58DB6-7229-0A5B-24EB-3C5136001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A546C-13B6-2167-F426-82CBD03F9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A picture containing station, indoor, transport, platform&#10;&#10;Description automatically generated">
            <a:extLst>
              <a:ext uri="{FF2B5EF4-FFF2-40B4-BE49-F238E27FC236}">
                <a16:creationId xmlns:a16="http://schemas.microsoft.com/office/drawing/2014/main" id="{EE7DCFAA-D18F-6C4C-A02F-C90C5AE0A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71"/>
          <a:stretch/>
        </p:blipFill>
        <p:spPr>
          <a:xfrm>
            <a:off x="180415" y="1423912"/>
            <a:ext cx="3757899" cy="1760772"/>
          </a:xfrm>
          <a:prstGeom prst="rect">
            <a:avLst/>
          </a:prstGeom>
        </p:spPr>
      </p:pic>
      <p:pic>
        <p:nvPicPr>
          <p:cNvPr id="11" name="MQXFB02 from SMS18 to SM18-shorter">
            <a:hlinkClick r:id="" action="ppaction://media"/>
            <a:extLst>
              <a:ext uri="{FF2B5EF4-FFF2-40B4-BE49-F238E27FC236}">
                <a16:creationId xmlns:a16="http://schemas.microsoft.com/office/drawing/2014/main" id="{CA1A1A7F-700C-895E-67FF-8E8A3695D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3258" y="595910"/>
            <a:ext cx="4149648" cy="2334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DBB55F-AEE6-BCB9-93F2-D5E41AEDA785}"/>
              </a:ext>
            </a:extLst>
          </p:cNvPr>
          <p:cNvSpPr txBox="1"/>
          <p:nvPr/>
        </p:nvSpPr>
        <p:spPr>
          <a:xfrm>
            <a:off x="4607741" y="360280"/>
            <a:ext cx="428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Placement of an MQXF magnet on the horizontal test bench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9C12C1-182D-368E-F4EF-2CE80392B07F}"/>
              </a:ext>
            </a:extLst>
          </p:cNvPr>
          <p:cNvSpPr txBox="1"/>
          <p:nvPr/>
        </p:nvSpPr>
        <p:spPr>
          <a:xfrm>
            <a:off x="82957" y="332128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 horizontal test benches in the next 3-4 years:</a:t>
            </a:r>
          </a:p>
          <a:p>
            <a:r>
              <a:rPr lang="en-US" sz="1600" dirty="0"/>
              <a:t>Qualification for the HL-LHC for</a:t>
            </a:r>
          </a:p>
          <a:p>
            <a:r>
              <a:rPr lang="en-US" sz="1600" dirty="0"/>
              <a:t>~ 40 full magnet assemblies</a:t>
            </a:r>
          </a:p>
          <a:p>
            <a:r>
              <a:rPr lang="en-US" sz="1600" dirty="0"/>
              <a:t>~ 10 SC link systems</a:t>
            </a:r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71AF8-E05C-D046-866E-AC592449681B}"/>
              </a:ext>
            </a:extLst>
          </p:cNvPr>
          <p:cNvSpPr txBox="1"/>
          <p:nvPr/>
        </p:nvSpPr>
        <p:spPr>
          <a:xfrm>
            <a:off x="180415" y="862288"/>
            <a:ext cx="339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D2 prototype – 15 meter long first full assembly for HL-LHC currently in test.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087A9-F0F9-421E-E7ED-185C691077FF}"/>
              </a:ext>
            </a:extLst>
          </p:cNvPr>
          <p:cNvSpPr txBox="1"/>
          <p:nvPr/>
        </p:nvSpPr>
        <p:spPr>
          <a:xfrm>
            <a:off x="250009" y="726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Horizontal test benches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D6169-F28E-320A-46BA-8BB089D1E961}"/>
              </a:ext>
            </a:extLst>
          </p:cNvPr>
          <p:cNvSpPr txBox="1"/>
          <p:nvPr/>
        </p:nvSpPr>
        <p:spPr>
          <a:xfrm>
            <a:off x="4876800" y="3316513"/>
            <a:ext cx="4097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Horizontal benches are not used much for collaborations, since they are used for full magnet assemblies in their final cryostat.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66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EA06-EB82-4592-1CC4-38D796461F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E91EC1-5C71-4753-8647-83E514E7B634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D8EDE-7B07-C8A6-B5FF-4465CC254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D691-B749-FACC-9712-CB3840589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4C992-2CF2-243F-8183-1513D77C75E9}"/>
              </a:ext>
            </a:extLst>
          </p:cNvPr>
          <p:cNvSpPr txBox="1"/>
          <p:nvPr/>
        </p:nvSpPr>
        <p:spPr>
          <a:xfrm>
            <a:off x="250009" y="726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Vertical test benches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1E5EE-7FDC-4EB3-DFCC-B08F70CB6762}"/>
              </a:ext>
            </a:extLst>
          </p:cNvPr>
          <p:cNvSpPr txBox="1"/>
          <p:nvPr/>
        </p:nvSpPr>
        <p:spPr>
          <a:xfrm>
            <a:off x="250008" y="762000"/>
            <a:ext cx="4116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cryostats</a:t>
            </a:r>
          </a:p>
          <a:p>
            <a:r>
              <a:rPr lang="en-US" dirty="0"/>
              <a:t>- Cluster D</a:t>
            </a:r>
          </a:p>
          <a:p>
            <a:r>
              <a:rPr lang="en-US" dirty="0"/>
              <a:t>- HFM (High Field Magnet)</a:t>
            </a:r>
          </a:p>
          <a:p>
            <a:r>
              <a:rPr lang="en-US" dirty="0"/>
              <a:t>- Variable Temperature Cryostat</a:t>
            </a:r>
          </a:p>
          <a:p>
            <a:r>
              <a:rPr lang="en-US" dirty="0"/>
              <a:t>- </a:t>
            </a:r>
            <a:r>
              <a:rPr lang="en-US" dirty="0" err="1"/>
              <a:t>Siegtal</a:t>
            </a:r>
            <a:r>
              <a:rPr lang="en-US" dirty="0"/>
              <a:t> Cryostat</a:t>
            </a:r>
          </a:p>
          <a:p>
            <a:r>
              <a:rPr lang="en-US" dirty="0"/>
              <a:t>- Long Cryostat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BA8ED-7369-1367-B292-421C9AC04B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272F94-BAAE-4FC6-9337-8615758AD103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1E5AC-65CD-B188-B346-0DC5C3002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93470-DC41-665B-0DCF-FC6670564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Online Media 6" title="The LHC, the coldest place on Earth">
            <a:hlinkClick r:id="" action="ppaction://media"/>
            <a:extLst>
              <a:ext uri="{FF2B5EF4-FFF2-40B4-BE49-F238E27FC236}">
                <a16:creationId xmlns:a16="http://schemas.microsoft.com/office/drawing/2014/main" id="{3EB35C3B-DA1C-39E4-CCF4-5DBF18D5CF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20253"/>
            <a:ext cx="6227790" cy="3518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160BF-33F3-B900-8774-92393C2436EA}"/>
              </a:ext>
            </a:extLst>
          </p:cNvPr>
          <p:cNvSpPr txBox="1"/>
          <p:nvPr/>
        </p:nvSpPr>
        <p:spPr>
          <a:xfrm>
            <a:off x="6227790" y="114469"/>
            <a:ext cx="29162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D cryostat </a:t>
            </a:r>
          </a:p>
          <a:p>
            <a:endParaRPr lang="en-US" dirty="0"/>
          </a:p>
          <a:p>
            <a:r>
              <a:rPr lang="en-US" dirty="0"/>
              <a:t>Longest vertical cryostat ~5.2 meter useful length</a:t>
            </a:r>
          </a:p>
          <a:p>
            <a:r>
              <a:rPr lang="en-US" dirty="0"/>
              <a:t>0.8 m diameter</a:t>
            </a:r>
          </a:p>
          <a:p>
            <a:endParaRPr lang="en-US" dirty="0"/>
          </a:p>
          <a:p>
            <a:r>
              <a:rPr lang="en-US" dirty="0"/>
              <a:t>30 kA power supply + EE </a:t>
            </a:r>
          </a:p>
          <a:p>
            <a:r>
              <a:rPr lang="en-US" dirty="0"/>
              <a:t>Two 2 kA power supplies + EE</a:t>
            </a:r>
          </a:p>
          <a:p>
            <a:endParaRPr lang="en-US" dirty="0"/>
          </a:p>
          <a:p>
            <a:r>
              <a:rPr lang="en-US" dirty="0"/>
              <a:t>Test at 4.5 K and 1.9 K</a:t>
            </a:r>
          </a:p>
          <a:p>
            <a:r>
              <a:rPr lang="en-US" dirty="0"/>
              <a:t>Precooling and warming up with controlled </a:t>
            </a:r>
            <a:r>
              <a:rPr lang="en-US" dirty="0" err="1"/>
              <a:t>Ghe</a:t>
            </a:r>
            <a:r>
              <a:rPr lang="en-US" dirty="0"/>
              <a:t> temperature.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7ABF3E-7D3C-9BF9-5A6C-74CCEF561577}"/>
              </a:ext>
            </a:extLst>
          </p:cNvPr>
          <p:cNvSpPr txBox="1"/>
          <p:nvPr/>
        </p:nvSpPr>
        <p:spPr>
          <a:xfrm>
            <a:off x="0" y="394628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https://www.youtube.com/watch?v=w1jdZHvl_-w </a:t>
            </a:r>
          </a:p>
        </p:txBody>
      </p:sp>
    </p:spTree>
    <p:extLst>
      <p:ext uri="{BB962C8B-B14F-4D97-AF65-F5344CB8AC3E}">
        <p14:creationId xmlns:p14="http://schemas.microsoft.com/office/powerpoint/2010/main" val="2951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E95C2-591D-1058-02F8-A67A4EA16A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5ADF42-09BD-4E14-88D8-51D2E47D4B46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D3FFB-D2D1-2F37-FCA1-A8D484C43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Gerard Willering, CERN - SM18 superconducting magnet test facility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8DB9B-4EEC-91E5-335F-C63591481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2780CF7-EA03-D966-9AFB-33074738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4" y="220980"/>
            <a:ext cx="2827095" cy="42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18088-0784-F855-E3F4-369A2E61E48D}"/>
              </a:ext>
            </a:extLst>
          </p:cNvPr>
          <p:cNvSpPr txBox="1"/>
          <p:nvPr/>
        </p:nvSpPr>
        <p:spPr>
          <a:xfrm>
            <a:off x="3839987" y="169515"/>
            <a:ext cx="501445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HFM cryostat</a:t>
            </a:r>
          </a:p>
          <a:p>
            <a:endParaRPr lang="en-US" dirty="0"/>
          </a:p>
          <a:p>
            <a:r>
              <a:rPr lang="en-US" sz="1600" dirty="0"/>
              <a:t>Widest vertical cryostat </a:t>
            </a:r>
          </a:p>
          <a:p>
            <a:r>
              <a:rPr lang="en-US" sz="1600" dirty="0"/>
              <a:t>~2.5 meter useful length </a:t>
            </a:r>
          </a:p>
          <a:p>
            <a:r>
              <a:rPr lang="en-US" sz="1600" dirty="0"/>
              <a:t>1.5 m diameter</a:t>
            </a:r>
          </a:p>
          <a:p>
            <a:endParaRPr lang="en-US" sz="1600" dirty="0"/>
          </a:p>
          <a:p>
            <a:r>
              <a:rPr lang="en-US" sz="1600" dirty="0"/>
              <a:t>20 kA power supply + 10 kA power supply for inserts</a:t>
            </a:r>
          </a:p>
          <a:p>
            <a:r>
              <a:rPr lang="en-US" sz="1600" dirty="0"/>
              <a:t>Possibility for 120 A and 600 A PCs. </a:t>
            </a:r>
          </a:p>
          <a:p>
            <a:endParaRPr lang="en-US" sz="1600" dirty="0"/>
          </a:p>
          <a:p>
            <a:r>
              <a:rPr lang="en-US" sz="1600" dirty="0"/>
              <a:t>Precooling and warming up with controlled </a:t>
            </a:r>
            <a:r>
              <a:rPr lang="en-US" sz="1600" dirty="0" err="1"/>
              <a:t>Ghe</a:t>
            </a:r>
            <a:r>
              <a:rPr lang="en-US" sz="1600" dirty="0"/>
              <a:t> temperature.</a:t>
            </a:r>
          </a:p>
          <a:p>
            <a:r>
              <a:rPr lang="en-US" sz="1600" dirty="0"/>
              <a:t>1.9 K and 4.5 K</a:t>
            </a:r>
          </a:p>
          <a:p>
            <a:endParaRPr lang="en-US" sz="1600" dirty="0"/>
          </a:p>
          <a:p>
            <a:r>
              <a:rPr lang="en-US" sz="1600" dirty="0"/>
              <a:t>Possibility to use a 150 mm aperture MBXFS dipole magnet as </a:t>
            </a:r>
            <a:r>
              <a:rPr lang="en-US" sz="1600" b="1" dirty="0"/>
              <a:t>background magnet for HTS inserts </a:t>
            </a:r>
            <a:r>
              <a:rPr lang="en-US" sz="1600" dirty="0"/>
              <a:t>(5.6 T at 1.9 K, 5.1 T at 4.5 K)</a:t>
            </a:r>
          </a:p>
        </p:txBody>
      </p:sp>
    </p:spTree>
    <p:extLst>
      <p:ext uri="{BB962C8B-B14F-4D97-AF65-F5344CB8AC3E}">
        <p14:creationId xmlns:p14="http://schemas.microsoft.com/office/powerpoint/2010/main" val="3860303414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</Template>
  <TotalTime>569</TotalTime>
  <Words>1224</Words>
  <Application>Microsoft Office PowerPoint</Application>
  <PresentationFormat>On-screen Show (16:9)</PresentationFormat>
  <Paragraphs>209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CERNCorporate16-9</vt:lpstr>
      <vt:lpstr>Superconducting magnet test facility and infrastructure SM18 at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magnet test facility and infrastructure “SM18” at CERN</dc:title>
  <dc:creator>Gerard Willering</dc:creator>
  <cp:lastModifiedBy>Gerard Willering</cp:lastModifiedBy>
  <cp:revision>41</cp:revision>
  <dcterms:created xsi:type="dcterms:W3CDTF">2022-11-17T13:17:59Z</dcterms:created>
  <dcterms:modified xsi:type="dcterms:W3CDTF">2022-11-18T08:29:05Z</dcterms:modified>
</cp:coreProperties>
</file>